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11" r:id="rId2"/>
    <p:sldId id="350" r:id="rId3"/>
    <p:sldId id="352" r:id="rId4"/>
    <p:sldId id="351" r:id="rId5"/>
    <p:sldId id="355" r:id="rId6"/>
    <p:sldId id="356" r:id="rId7"/>
    <p:sldId id="357" r:id="rId8"/>
    <p:sldId id="359" r:id="rId9"/>
    <p:sldId id="360" r:id="rId10"/>
    <p:sldId id="361" r:id="rId11"/>
    <p:sldId id="362" r:id="rId12"/>
    <p:sldId id="364" r:id="rId13"/>
    <p:sldId id="365" r:id="rId14"/>
    <p:sldId id="366" r:id="rId15"/>
    <p:sldId id="367" r:id="rId16"/>
    <p:sldId id="369" r:id="rId17"/>
    <p:sldId id="370" r:id="rId18"/>
    <p:sldId id="376" r:id="rId19"/>
    <p:sldId id="377" r:id="rId20"/>
    <p:sldId id="373" r:id="rId21"/>
    <p:sldId id="374" r:id="rId22"/>
    <p:sldId id="37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09" autoAdjust="0"/>
    <p:restoredTop sz="94660"/>
  </p:normalViewPr>
  <p:slideViewPr>
    <p:cSldViewPr snapToGrid="0">
      <p:cViewPr>
        <p:scale>
          <a:sx n="115" d="100"/>
          <a:sy n="115" d="100"/>
        </p:scale>
        <p:origin x="201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omkyu Kim" userId="bc647f1467dc3d8b" providerId="LiveId" clId="{6B512533-EE91-4E4F-892B-4C301FED39C5}"/>
    <pc:docChg chg="delSld">
      <pc:chgData name="Beomkyu Kim" userId="bc647f1467dc3d8b" providerId="LiveId" clId="{6B512533-EE91-4E4F-892B-4C301FED39C5}" dt="2019-05-24T07:41:10.319" v="1" actId="2696"/>
      <pc:docMkLst>
        <pc:docMk/>
      </pc:docMkLst>
      <pc:sldChg chg="del">
        <pc:chgData name="Beomkyu Kim" userId="bc647f1467dc3d8b" providerId="LiveId" clId="{6B512533-EE91-4E4F-892B-4C301FED39C5}" dt="2019-05-24T07:41:08.247" v="0" actId="2696"/>
        <pc:sldMkLst>
          <pc:docMk/>
          <pc:sldMk cId="564843045" sldId="371"/>
        </pc:sldMkLst>
      </pc:sldChg>
      <pc:sldChg chg="del">
        <pc:chgData name="Beomkyu Kim" userId="bc647f1467dc3d8b" providerId="LiveId" clId="{6B512533-EE91-4E4F-892B-4C301FED39C5}" dt="2019-05-24T07:41:10.319" v="1" actId="2696"/>
        <pc:sldMkLst>
          <pc:docMk/>
          <pc:sldMk cId="2581496115" sldId="3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58ECF-C4FA-467B-A180-058051912B10}" type="datetimeFigureOut">
              <a:rPr lang="en-US" smtClean="0"/>
              <a:t>5/24/2019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BAECB-A8DF-4B5D-8533-EB25348DF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54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C0D32-2134-4781-A4F8-48E065FA6939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FA9C5-E280-43EE-8F7A-72AA316110F9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F699-5345-4DD2-BDA7-35AC9CA03772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7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B0A31-A512-4F89-BEBA-1C5A9F5A2140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1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2BE2C-5BC5-4206-969B-69FF8D959D73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5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FD9A3-AA81-4865-9564-3E431711D4EE}" type="datetime1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2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374E1-EB9C-4656-9541-7B588E69D514}" type="datetime1">
              <a:rPr lang="en-US" smtClean="0"/>
              <a:t>5/24/2019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8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8C50-6415-406A-883A-91D8E3334F41}" type="datetime1">
              <a:rPr lang="en-US" smtClean="0"/>
              <a:t>5/24/2019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9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1186-7461-4693-A8EB-07A1C93DC6A1}" type="datetime1">
              <a:rPr lang="en-US" smtClean="0"/>
              <a:t>5/24/2019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7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8187-8119-423C-8E36-C5A8D453DB75}" type="datetime1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122D0-45D1-4582-8BCA-4667576C174F}" type="datetime1">
              <a:rPr lang="en-US" smtClean="0"/>
              <a:t>5/24/2019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Beomkyu Kim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41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399EB-B1C2-4DCB-9480-A16E70C5BCC5}" type="datetime1">
              <a:rPr lang="en-US" smtClean="0"/>
              <a:t>5/24/2019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Beomkyu Kim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A3F9A-99EC-4300-9DB0-9D5E182EA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ournals.aps.org/prc/abstract/10.1103/PhysRevC.91.064905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physletb.2018.12.048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s://doi.org/10.1140/epjc/s10052-019-6801-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doi.org/10.1016/j.physletb.2018.12.04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FBD28-F0E1-4849-9ECD-A965CE61A3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676" y="219257"/>
            <a:ext cx="8972305" cy="1501095"/>
          </a:xfrm>
        </p:spPr>
        <p:txBody>
          <a:bodyPr anchor="ctr">
            <a:normAutofit fontScale="90000"/>
          </a:bodyPr>
          <a:lstStyle/>
          <a:p>
            <a:r>
              <a:rPr lang="en-GB" dirty="0">
                <a:solidFill>
                  <a:srgbClr val="000000"/>
                </a:solidFill>
                <a:latin typeface="Futura Medium"/>
              </a:rPr>
              <a:t>System-size dependence studies at </a:t>
            </a:r>
            <a:r>
              <a:rPr lang="en-GB" dirty="0">
                <a:solidFill>
                  <a:srgbClr val="FF0000"/>
                </a:solidFill>
                <a:latin typeface="Futura Medium"/>
              </a:rPr>
              <a:t>ALICE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67C9B-3FED-4A56-B48F-DB46D9CD5E6A}"/>
              </a:ext>
            </a:extLst>
          </p:cNvPr>
          <p:cNvSpPr txBox="1"/>
          <p:nvPr/>
        </p:nvSpPr>
        <p:spPr>
          <a:xfrm>
            <a:off x="330559" y="5042947"/>
            <a:ext cx="8190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latin typeface="Futura Medium"/>
              </a:rPr>
              <a:t>Heavy Ion Meeting, 24 May 2019</a:t>
            </a:r>
          </a:p>
          <a:p>
            <a:pPr algn="ctr"/>
            <a:r>
              <a:rPr lang="en-US" sz="3200" dirty="0">
                <a:latin typeface="Futura Medium"/>
              </a:rPr>
              <a:t>Beomkyu Kim</a:t>
            </a:r>
          </a:p>
          <a:p>
            <a:pPr algn="ctr"/>
            <a:r>
              <a:rPr lang="en-US" sz="3200" dirty="0">
                <a:latin typeface="Futura Medium"/>
              </a:rPr>
              <a:t>INHA Univ. &amp; </a:t>
            </a:r>
            <a:r>
              <a:rPr lang="en-US" sz="3200" dirty="0" err="1">
                <a:latin typeface="Futura Medium"/>
              </a:rPr>
              <a:t>KoALICE</a:t>
            </a:r>
            <a:endParaRPr lang="en-GB" sz="3200" dirty="0">
              <a:latin typeface="Futura Medium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8310A-8943-45EA-B471-925DD88C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15" y="1571105"/>
            <a:ext cx="6807195" cy="356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12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CBB43-C318-4F5F-90AD-EEA67402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" y="842756"/>
            <a:ext cx="3602295" cy="20303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45F15B-88D5-46CE-B56F-CBFCA9F06786}"/>
              </a:ext>
            </a:extLst>
          </p:cNvPr>
          <p:cNvSpPr/>
          <p:nvPr/>
        </p:nvSpPr>
        <p:spPr>
          <a:xfrm>
            <a:off x="4028172" y="775380"/>
            <a:ext cx="51158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V0 detector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Centrality estimation in AA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V0M</a:t>
            </a:r>
            <a:r>
              <a:rPr lang="ko-KR" altLang="en-US" dirty="0"/>
              <a:t> </a:t>
            </a:r>
            <a:r>
              <a:rPr lang="en-US" altLang="ko-KR" dirty="0"/>
              <a:t>amplitude</a:t>
            </a:r>
            <a:r>
              <a:rPr lang="ko-KR" altLang="en-US" dirty="0"/>
              <a:t> </a:t>
            </a:r>
            <a:r>
              <a:rPr lang="en-US" altLang="ko-KR" dirty="0"/>
              <a:t>fitted with MC-Glauber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Centrality estimation in p—Pb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Pb-outgoing side V0 (V0A) amplitude fitted with MC Glauber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ECA2B8-BE54-4C60-AC06-1A4E77E6A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1" y="3147459"/>
            <a:ext cx="4275806" cy="27140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BBC654-5921-4F10-8573-1A32EFB83D0E}"/>
              </a:ext>
            </a:extLst>
          </p:cNvPr>
          <p:cNvSpPr txBox="1"/>
          <p:nvPr/>
        </p:nvSpPr>
        <p:spPr>
          <a:xfrm rot="20262050">
            <a:off x="2596203" y="2841192"/>
            <a:ext cx="23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p—Pb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83A025-7CAB-42AD-B9EC-2C8499F14367}"/>
              </a:ext>
            </a:extLst>
          </p:cNvPr>
          <p:cNvSpPr/>
          <p:nvPr/>
        </p:nvSpPr>
        <p:spPr>
          <a:xfrm>
            <a:off x="835070" y="5855587"/>
            <a:ext cx="3450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D80D8"/>
                </a:solidFill>
                <a:latin typeface="Arial" panose="020B0604020202020204" pitchFamily="34" charset="0"/>
                <a:hlinkClick r:id="rId4"/>
              </a:rPr>
              <a:t>Phys. Rev. C 91 (2015) 064905</a:t>
            </a:r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1F0A13A-9376-4E4F-B7B3-A0BA69A48771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76284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Multiplicity (and centrality)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985B7-01E1-4552-ADA9-2C746ED53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34066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CBB43-C318-4F5F-90AD-EEA67402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" y="842756"/>
            <a:ext cx="3602295" cy="20303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45F15B-88D5-46CE-B56F-CBFCA9F06786}"/>
              </a:ext>
            </a:extLst>
          </p:cNvPr>
          <p:cNvSpPr/>
          <p:nvPr/>
        </p:nvSpPr>
        <p:spPr>
          <a:xfrm>
            <a:off x="4028172" y="775380"/>
            <a:ext cx="51158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V0 detector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Centrality estimation in AA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V0M</a:t>
            </a:r>
            <a:r>
              <a:rPr lang="ko-KR" altLang="en-US" dirty="0"/>
              <a:t> </a:t>
            </a:r>
            <a:r>
              <a:rPr lang="en-US" altLang="ko-KR" dirty="0"/>
              <a:t>amplitude</a:t>
            </a:r>
            <a:r>
              <a:rPr lang="ko-KR" altLang="en-US" dirty="0"/>
              <a:t> </a:t>
            </a:r>
            <a:r>
              <a:rPr lang="en-US" altLang="ko-KR" dirty="0"/>
              <a:t>fitted with MC-Glauber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Centrality estimation in p—Pb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Pb-outgoing side V0 (V0A) amplitude fitted with MC Glauber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Multiplicity percentile estimation in pp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dirty="0"/>
              <a:t>Raw V0M amplitude is used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B1023-31E2-4C0C-ACF2-7B5D87A55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" y="3235121"/>
            <a:ext cx="4857941" cy="3148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B271CA-A09D-4114-B982-0BB5F1D24B15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76284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Multiplicity (and centrality) estimation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B8E60-174F-48D8-B080-6CD33B37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9462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1" y="130436"/>
            <a:ext cx="8762844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latin typeface="Futura Medium"/>
              </a:rPr>
              <a:t>Multiplicity density measurement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294C1-5B21-45CE-918E-572122D5F9DF}"/>
              </a:ext>
            </a:extLst>
          </p:cNvPr>
          <p:cNvSpPr/>
          <p:nvPr/>
        </p:nvSpPr>
        <p:spPr>
          <a:xfrm>
            <a:off x="4028172" y="775380"/>
            <a:ext cx="5115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Multiplicity density in all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SPD</a:t>
            </a:r>
            <a:r>
              <a:rPr lang="en-US" altLang="ko-KR" dirty="0">
                <a:solidFill>
                  <a:prstClr val="black"/>
                </a:solidFill>
              </a:rPr>
              <a:t> :  innermost two silicon layers of ITS</a:t>
            </a:r>
            <a:endParaRPr lang="en-US" b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Track counting </a:t>
            </a:r>
            <a:r>
              <a:rPr lang="en-US" altLang="ko-KR" dirty="0"/>
              <a:t>: A short track segment reconstructed with two hits on the SPD that can be extendable to the primary vertex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173C62-F6E8-4D04-8019-99F09BA9F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9" b="28569"/>
          <a:stretch/>
        </p:blipFill>
        <p:spPr>
          <a:xfrm>
            <a:off x="757644" y="837188"/>
            <a:ext cx="2875893" cy="2111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A742B-0523-46C0-B233-3D419CB2A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1" y="3223927"/>
            <a:ext cx="5190218" cy="2826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0C2FC6-A730-44D9-AF93-B91DBD272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780" y="2573977"/>
            <a:ext cx="3626800" cy="38637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F886D9-7388-4695-B593-E5B0EDA59656}"/>
              </a:ext>
            </a:extLst>
          </p:cNvPr>
          <p:cNvSpPr/>
          <p:nvPr/>
        </p:nvSpPr>
        <p:spPr>
          <a:xfrm>
            <a:off x="804033" y="5897768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D80D8"/>
                </a:solidFill>
                <a:latin typeface="Arial" panose="020B0604020202020204" pitchFamily="34" charset="0"/>
                <a:hlinkClick r:id="rId5"/>
              </a:rPr>
              <a:t>Phys. Lett. B 790 (2019) 35-48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8802F-F197-40D4-A8C7-FBE486EE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07856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FCFD07-9607-4C0A-9E15-CE875B3A6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3" y="3163038"/>
            <a:ext cx="3261233" cy="312735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3294C1-5B21-45CE-918E-572122D5F9DF}"/>
              </a:ext>
            </a:extLst>
          </p:cNvPr>
          <p:cNvSpPr/>
          <p:nvPr/>
        </p:nvSpPr>
        <p:spPr>
          <a:xfrm>
            <a:off x="4028172" y="775380"/>
            <a:ext cx="5115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Multiplicity density in all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SPD</a:t>
            </a:r>
            <a:r>
              <a:rPr lang="en-US" altLang="ko-KR" dirty="0">
                <a:solidFill>
                  <a:prstClr val="black"/>
                </a:solidFill>
              </a:rPr>
              <a:t> :  innermost two silicon layers of ITS</a:t>
            </a:r>
            <a:endParaRPr lang="en-US" b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Track counting </a:t>
            </a:r>
            <a:r>
              <a:rPr lang="en-US" altLang="ko-KR" dirty="0"/>
              <a:t>: A short track segment reconstructed with two hits on the SPD that can be extendable to the primary vertex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173C62-F6E8-4D04-8019-99F09BA9F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69" b="28569"/>
          <a:stretch/>
        </p:blipFill>
        <p:spPr>
          <a:xfrm>
            <a:off x="757644" y="837188"/>
            <a:ext cx="2875893" cy="211128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659CD5-4A6F-49B6-97F0-DB84BE4CDF50}"/>
              </a:ext>
            </a:extLst>
          </p:cNvPr>
          <p:cNvSpPr/>
          <p:nvPr/>
        </p:nvSpPr>
        <p:spPr>
          <a:xfrm>
            <a:off x="827688" y="6219037"/>
            <a:ext cx="3365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D80D8"/>
                </a:solidFill>
                <a:latin typeface="Arial" panose="020B0604020202020204" pitchFamily="34" charset="0"/>
                <a:hlinkClick r:id="rId4"/>
              </a:rPr>
              <a:t>Eur</a:t>
            </a:r>
            <a:r>
              <a:rPr lang="fr-FR" b="1" dirty="0">
                <a:solidFill>
                  <a:srgbClr val="0D80D8"/>
                </a:solidFill>
                <a:latin typeface="Arial" panose="020B0604020202020204" pitchFamily="34" charset="0"/>
                <a:hlinkClick r:id="rId4"/>
              </a:rPr>
              <a:t>. Phys. J. C (2019) 79: 307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99E655A-B6B2-477C-B422-124F7032FF9A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76284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Futura Medium"/>
              </a:rPr>
              <a:t>Multiplicity density measurement </a:t>
            </a:r>
            <a:endParaRPr lang="en-GB" dirty="0">
              <a:latin typeface="Futura Medium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A0747-5C5D-41B7-9A0C-92EF88BF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0515-FCE1-4E94-9854-33D3E9DE4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192"/>
          <a:stretch/>
        </p:blipFill>
        <p:spPr>
          <a:xfrm>
            <a:off x="4951226" y="2308560"/>
            <a:ext cx="2473226" cy="407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2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3294C1-5B21-45CE-918E-572122D5F9DF}"/>
              </a:ext>
            </a:extLst>
          </p:cNvPr>
          <p:cNvSpPr/>
          <p:nvPr/>
        </p:nvSpPr>
        <p:spPr>
          <a:xfrm>
            <a:off x="4028172" y="775380"/>
            <a:ext cx="5115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Multiplicity density in all systems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SPD</a:t>
            </a:r>
            <a:r>
              <a:rPr lang="en-US" altLang="ko-KR" dirty="0">
                <a:solidFill>
                  <a:prstClr val="black"/>
                </a:solidFill>
              </a:rPr>
              <a:t> :  innermost two silicon layers of ITS</a:t>
            </a:r>
            <a:endParaRPr lang="en-US" b="1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dirty="0">
                <a:solidFill>
                  <a:srgbClr val="FF0000"/>
                </a:solidFill>
              </a:rPr>
              <a:t>Track counting </a:t>
            </a:r>
            <a:r>
              <a:rPr lang="en-US" altLang="ko-KR" dirty="0"/>
              <a:t>: A short track segment reconstructed with two hits on the SPD that can be extendable to the primary vertex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173C62-F6E8-4D04-8019-99F09BA9F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69" b="28569"/>
          <a:stretch/>
        </p:blipFill>
        <p:spPr>
          <a:xfrm>
            <a:off x="757644" y="837188"/>
            <a:ext cx="2875893" cy="2111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6286BF-E0FC-4FF7-AE38-24A928EAB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9" y="3162988"/>
            <a:ext cx="4675581" cy="3104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88A959-2627-42FF-B82C-F30828894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7526" y="2643223"/>
            <a:ext cx="3582932" cy="337681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8FB71F6-E88F-4D14-8653-4CF7605F3279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76284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Futura Medium"/>
              </a:rPr>
              <a:t>Multiplicity density measurement </a:t>
            </a:r>
            <a:endParaRPr lang="en-GB" dirty="0">
              <a:latin typeface="Futura Medium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2C4B3-196A-457C-9CB5-E0EA3798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94754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30286E-5FA1-4972-81C5-0D529BE5F58D}"/>
                  </a:ext>
                </a:extLst>
              </p:cNvPr>
              <p:cNvSpPr txBox="1"/>
              <p:nvPr/>
            </p:nvSpPr>
            <p:spPr>
              <a:xfrm>
                <a:off x="3278983" y="3282664"/>
                <a:ext cx="2544331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CMS,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en-US" sz="1600" dirty="0"/>
                  <a:t> TeV</a:t>
                </a:r>
              </a:p>
              <a:p>
                <a:pPr algn="ctr"/>
                <a:r>
                  <a:rPr lang="en-US" sz="1600" dirty="0"/>
                  <a:t>PRL 116, 172302 (2016)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30286E-5FA1-4972-81C5-0D529BE5F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983" y="3282664"/>
                <a:ext cx="2544331" cy="587469"/>
              </a:xfrm>
              <a:prstGeom prst="rect">
                <a:avLst/>
              </a:prstGeom>
              <a:blipFill>
                <a:blip r:embed="rId2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39434AA-91D0-4311-B1E3-3E4DD6F4D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439" y="915745"/>
            <a:ext cx="2884875" cy="23658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BBF99D-CD43-4488-BEB0-DB315AB1B86B}"/>
                  </a:ext>
                </a:extLst>
              </p:cNvPr>
              <p:cNvSpPr/>
              <p:nvPr/>
            </p:nvSpPr>
            <p:spPr>
              <a:xfrm>
                <a:off x="560350" y="3262791"/>
                <a:ext cx="2193999" cy="587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/>
                  <a:t>ATLAS,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600" i="1">
                        <a:latin typeface="Cambria Math" panose="02040503050406030204" pitchFamily="18" charset="0"/>
                      </a:rPr>
                      <m:t>=13</m:t>
                    </m:r>
                  </m:oMath>
                </a14:m>
                <a:r>
                  <a:rPr lang="en-US" sz="1600" dirty="0"/>
                  <a:t> TeV</a:t>
                </a:r>
              </a:p>
              <a:p>
                <a:pPr algn="ctr"/>
                <a:r>
                  <a:rPr lang="en-US" sz="1600" dirty="0"/>
                  <a:t>PRL 116, 172301 (2016)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ABBF99D-CD43-4488-BEB0-DB315AB1B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50" y="3262791"/>
                <a:ext cx="2193999" cy="587469"/>
              </a:xfrm>
              <a:prstGeom prst="rect">
                <a:avLst/>
              </a:prstGeom>
              <a:blipFill>
                <a:blip r:embed="rId4"/>
                <a:stretch>
                  <a:fillRect l="-278" t="-2062" r="-278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1CDA3F22-FCBA-4ECC-9427-65591080F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878" y="837102"/>
            <a:ext cx="2630260" cy="2365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EEAD8E-E521-4F9A-9821-C2BCE83B9C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1" y="824079"/>
            <a:ext cx="2438400" cy="24609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EB623F4-49FF-41ED-B2CA-551E65D20531}"/>
                  </a:ext>
                </a:extLst>
              </p:cNvPr>
              <p:cNvSpPr txBox="1"/>
              <p:nvPr/>
            </p:nvSpPr>
            <p:spPr>
              <a:xfrm>
                <a:off x="6248401" y="3262790"/>
                <a:ext cx="2544331" cy="5874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ALICE,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latin typeface="Cambria Math" panose="02040503050406030204" pitchFamily="18" charset="0"/>
                              </a:rPr>
                              <m:t>NN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=5.02</m:t>
                    </m:r>
                  </m:oMath>
                </a14:m>
                <a:r>
                  <a:rPr lang="en-US" sz="1600" dirty="0"/>
                  <a:t> TeV</a:t>
                </a:r>
              </a:p>
              <a:p>
                <a:pPr algn="ctr"/>
                <a:r>
                  <a:rPr lang="en-US" sz="1600" dirty="0"/>
                  <a:t>PRL 116, 172302 (2016)</a:t>
                </a:r>
              </a:p>
            </p:txBody>
          </p:sp>
        </mc:Choice>
        <mc:Fallback xmlns=""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0EB623F4-49FF-41ED-B2CA-551E65D20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1" y="3262790"/>
                <a:ext cx="2544331" cy="587469"/>
              </a:xfrm>
              <a:prstGeom prst="rect">
                <a:avLst/>
              </a:prstGeom>
              <a:blipFill>
                <a:blip r:embed="rId7"/>
                <a:stretch>
                  <a:fillRect t="-2062" b="-1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D83667D-39AF-4A94-B271-1031083F479A}"/>
              </a:ext>
            </a:extLst>
          </p:cNvPr>
          <p:cNvSpPr/>
          <p:nvPr/>
        </p:nvSpPr>
        <p:spPr>
          <a:xfrm>
            <a:off x="80963" y="757238"/>
            <a:ext cx="5742351" cy="3093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483CE4C5-404E-4B35-ACF8-98F3620ABA5D}"/>
              </a:ext>
            </a:extLst>
          </p:cNvPr>
          <p:cNvSpPr/>
          <p:nvPr/>
        </p:nvSpPr>
        <p:spPr>
          <a:xfrm>
            <a:off x="5949615" y="756397"/>
            <a:ext cx="2894348" cy="30930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950AF-8251-42BF-A46C-686084DCC585}"/>
              </a:ext>
            </a:extLst>
          </p:cNvPr>
          <p:cNvSpPr txBox="1"/>
          <p:nvPr/>
        </p:nvSpPr>
        <p:spPr>
          <a:xfrm>
            <a:off x="1398923" y="586615"/>
            <a:ext cx="359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High-Multiplicity (HM) pp collisions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4900995B-A87F-45F2-8890-FB098D4997F4}"/>
              </a:ext>
            </a:extLst>
          </p:cNvPr>
          <p:cNvSpPr txBox="1"/>
          <p:nvPr/>
        </p:nvSpPr>
        <p:spPr>
          <a:xfrm>
            <a:off x="6325009" y="570196"/>
            <a:ext cx="2143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p—Pb collisions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5EDEDF-FF62-4815-A3DE-3C988EEB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77088C4-129F-45E8-9A42-5CBA7F18CF32}"/>
              </a:ext>
            </a:extLst>
          </p:cNvPr>
          <p:cNvGrpSpPr/>
          <p:nvPr/>
        </p:nvGrpSpPr>
        <p:grpSpPr>
          <a:xfrm>
            <a:off x="1095681" y="3851321"/>
            <a:ext cx="7591120" cy="1695017"/>
            <a:chOff x="572454" y="3257403"/>
            <a:chExt cx="9297311" cy="2187821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C601A97C-0644-44E4-B326-DF6C24CE8F67}"/>
                </a:ext>
              </a:extLst>
            </p:cNvPr>
            <p:cNvGrpSpPr/>
            <p:nvPr/>
          </p:nvGrpSpPr>
          <p:grpSpPr>
            <a:xfrm>
              <a:off x="572454" y="3257403"/>
              <a:ext cx="3954227" cy="2187821"/>
              <a:chOff x="591108" y="759057"/>
              <a:chExt cx="3954227" cy="2187821"/>
            </a:xfrm>
          </p:grpSpPr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DD122D94-FE9E-4B9F-BAA9-39550FA1639C}"/>
                  </a:ext>
                </a:extLst>
              </p:cNvPr>
              <p:cNvSpPr/>
              <p:nvPr/>
            </p:nvSpPr>
            <p:spPr>
              <a:xfrm>
                <a:off x="816968" y="1692094"/>
                <a:ext cx="679365" cy="675162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A05A70D2-87EB-44E8-84C5-EA951E082AAB}"/>
                  </a:ext>
                </a:extLst>
              </p:cNvPr>
              <p:cNvSpPr/>
              <p:nvPr/>
            </p:nvSpPr>
            <p:spPr>
              <a:xfrm>
                <a:off x="942516" y="1772287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0E78CD0E-1F4D-494C-8990-8E481A0A58EF}"/>
                  </a:ext>
                </a:extLst>
              </p:cNvPr>
              <p:cNvSpPr/>
              <p:nvPr/>
            </p:nvSpPr>
            <p:spPr>
              <a:xfrm>
                <a:off x="1249396" y="1920273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75CCD4EC-AC70-4710-82EE-01E96F2DA615}"/>
                  </a:ext>
                </a:extLst>
              </p:cNvPr>
              <p:cNvSpPr/>
              <p:nvPr/>
            </p:nvSpPr>
            <p:spPr>
              <a:xfrm>
                <a:off x="926115" y="2077524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0" name="TextBox 11">
                <a:extLst>
                  <a:ext uri="{FF2B5EF4-FFF2-40B4-BE49-F238E27FC236}">
                    <a16:creationId xmlns:a16="http://schemas.microsoft.com/office/drawing/2014/main" id="{7E5A8696-0E84-4AF2-A7A4-D0B3E25AFDEE}"/>
                  </a:ext>
                </a:extLst>
              </p:cNvPr>
              <p:cNvSpPr txBox="1"/>
              <p:nvPr/>
            </p:nvSpPr>
            <p:spPr>
              <a:xfrm>
                <a:off x="1007209" y="2451043"/>
                <a:ext cx="255853" cy="39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/>
                  <a:t>p</a:t>
                </a:r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D28E52A5-CAF1-4EC7-852D-6FFAC1667D0C}"/>
                  </a:ext>
                </a:extLst>
              </p:cNvPr>
              <p:cNvSpPr/>
              <p:nvPr/>
            </p:nvSpPr>
            <p:spPr>
              <a:xfrm rot="3295181">
                <a:off x="3188653" y="1684432"/>
                <a:ext cx="679365" cy="675162"/>
              </a:xfrm>
              <a:prstGeom prst="ellipse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DF7F7DB-B6C4-4E13-BF2B-1F3D029182ED}"/>
                  </a:ext>
                </a:extLst>
              </p:cNvPr>
              <p:cNvSpPr/>
              <p:nvPr/>
            </p:nvSpPr>
            <p:spPr>
              <a:xfrm rot="3295181">
                <a:off x="3432649" y="1734462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8D61348A-CDC7-4118-ABB3-A3ED8C968BFB}"/>
                  </a:ext>
                </a:extLst>
              </p:cNvPr>
              <p:cNvSpPr/>
              <p:nvPr/>
            </p:nvSpPr>
            <p:spPr>
              <a:xfrm rot="3295181">
                <a:off x="3600428" y="1995000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6BC8B216-CAC8-4477-BCE6-2EA2AD9281F8}"/>
                  </a:ext>
                </a:extLst>
              </p:cNvPr>
              <p:cNvSpPr/>
              <p:nvPr/>
            </p:nvSpPr>
            <p:spPr>
              <a:xfrm rot="3295181">
                <a:off x="2533097" y="2171094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FECDFB86-9EDF-43CE-A2E0-051F4EBD75FE}"/>
                  </a:ext>
                </a:extLst>
              </p:cNvPr>
              <p:cNvSpPr/>
              <p:nvPr/>
            </p:nvSpPr>
            <p:spPr>
              <a:xfrm rot="4128719">
                <a:off x="1572653" y="1695332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8E99B77D-4743-430A-B006-9F30E2AD4803}"/>
                  </a:ext>
                </a:extLst>
              </p:cNvPr>
              <p:cNvSpPr/>
              <p:nvPr/>
            </p:nvSpPr>
            <p:spPr>
              <a:xfrm rot="7423900">
                <a:off x="1389985" y="1775069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5021F5E1-9EAC-48FF-8986-E07B455C2A59}"/>
                  </a:ext>
                </a:extLst>
              </p:cNvPr>
              <p:cNvSpPr/>
              <p:nvPr/>
            </p:nvSpPr>
            <p:spPr>
              <a:xfrm rot="3295181">
                <a:off x="1745339" y="1665883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516C77F9-5945-4252-A9FC-890481BFD170}"/>
                  </a:ext>
                </a:extLst>
              </p:cNvPr>
              <p:cNvSpPr/>
              <p:nvPr/>
            </p:nvSpPr>
            <p:spPr>
              <a:xfrm>
                <a:off x="1893947" y="1631747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2F4D9FF7-E2D8-42A0-A497-94A2DC6E83BE}"/>
                  </a:ext>
                </a:extLst>
              </p:cNvPr>
              <p:cNvSpPr/>
              <p:nvPr/>
            </p:nvSpPr>
            <p:spPr>
              <a:xfrm rot="3295181">
                <a:off x="1998354" y="1593488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E1173A09-9CA5-44A0-A8C0-ECC14E81562B}"/>
                  </a:ext>
                </a:extLst>
              </p:cNvPr>
              <p:cNvSpPr/>
              <p:nvPr/>
            </p:nvSpPr>
            <p:spPr>
              <a:xfrm rot="3295181">
                <a:off x="2453029" y="1567652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C981460C-CD94-4F0D-95A3-E2B39DED4E2D}"/>
                  </a:ext>
                </a:extLst>
              </p:cNvPr>
              <p:cNvSpPr/>
              <p:nvPr/>
            </p:nvSpPr>
            <p:spPr>
              <a:xfrm rot="3295181">
                <a:off x="2620813" y="1592386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37B9E0D0-B9FB-4D0B-8CBB-D26D0A48B18C}"/>
                  </a:ext>
                </a:extLst>
              </p:cNvPr>
              <p:cNvSpPr/>
              <p:nvPr/>
            </p:nvSpPr>
            <p:spPr>
              <a:xfrm rot="3295181">
                <a:off x="2154101" y="1585691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65A52DB4-D812-4F23-A335-82ED106A7633}"/>
                  </a:ext>
                </a:extLst>
              </p:cNvPr>
              <p:cNvSpPr/>
              <p:nvPr/>
            </p:nvSpPr>
            <p:spPr>
              <a:xfrm rot="3295181">
                <a:off x="2300049" y="1593487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622ABA29-08D3-43E7-8A7C-2155B3B7EE9E}"/>
                  </a:ext>
                </a:extLst>
              </p:cNvPr>
              <p:cNvSpPr/>
              <p:nvPr/>
            </p:nvSpPr>
            <p:spPr>
              <a:xfrm rot="3295181">
                <a:off x="2903765" y="1660143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F3DEED89-AFF8-45BC-B176-583663AB2825}"/>
                  </a:ext>
                </a:extLst>
              </p:cNvPr>
              <p:cNvSpPr/>
              <p:nvPr/>
            </p:nvSpPr>
            <p:spPr>
              <a:xfrm rot="3295181">
                <a:off x="3060781" y="1679117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888CD37E-C105-4389-8CF2-0A76F4188313}"/>
                  </a:ext>
                </a:extLst>
              </p:cNvPr>
              <p:cNvSpPr/>
              <p:nvPr/>
            </p:nvSpPr>
            <p:spPr>
              <a:xfrm rot="3295181">
                <a:off x="3255560" y="1686822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FDE22F17-8783-4353-A573-AF592ADFBC35}"/>
                  </a:ext>
                </a:extLst>
              </p:cNvPr>
              <p:cNvSpPr/>
              <p:nvPr/>
            </p:nvSpPr>
            <p:spPr>
              <a:xfrm rot="3295181">
                <a:off x="1365972" y="2022324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FB3A89DC-5FE2-4991-ADA7-6B9F17AD3148}"/>
                  </a:ext>
                </a:extLst>
              </p:cNvPr>
              <p:cNvSpPr/>
              <p:nvPr/>
            </p:nvSpPr>
            <p:spPr>
              <a:xfrm>
                <a:off x="1517476" y="2069534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CDE3D273-BF1C-4D93-A94C-F4F6ACA6784B}"/>
                  </a:ext>
                </a:extLst>
              </p:cNvPr>
              <p:cNvSpPr/>
              <p:nvPr/>
            </p:nvSpPr>
            <p:spPr>
              <a:xfrm rot="3295181">
                <a:off x="2120349" y="2179818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86ACA34C-9509-4482-A71D-D677D92F933C}"/>
                  </a:ext>
                </a:extLst>
              </p:cNvPr>
              <p:cNvSpPr/>
              <p:nvPr/>
            </p:nvSpPr>
            <p:spPr>
              <a:xfrm rot="3295181">
                <a:off x="2735539" y="1634601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CB2B28D4-406C-4706-A630-A6B2E5FB3DB1}"/>
                  </a:ext>
                </a:extLst>
              </p:cNvPr>
              <p:cNvSpPr/>
              <p:nvPr/>
            </p:nvSpPr>
            <p:spPr>
              <a:xfrm rot="3295181">
                <a:off x="1791360" y="2145818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754FAB72-6ECF-4120-9CE1-62E62D39B2DB}"/>
                  </a:ext>
                </a:extLst>
              </p:cNvPr>
              <p:cNvSpPr/>
              <p:nvPr/>
            </p:nvSpPr>
            <p:spPr>
              <a:xfrm rot="3295181">
                <a:off x="1948735" y="2183927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62416BBE-3AC5-4312-ADC6-05AE6F0D941F}"/>
                  </a:ext>
                </a:extLst>
              </p:cNvPr>
              <p:cNvSpPr/>
              <p:nvPr/>
            </p:nvSpPr>
            <p:spPr>
              <a:xfrm rot="3295181">
                <a:off x="2403328" y="2207515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533BFF3C-D9C5-4E49-B037-D614BB578457}"/>
                  </a:ext>
                </a:extLst>
              </p:cNvPr>
              <p:cNvSpPr/>
              <p:nvPr/>
            </p:nvSpPr>
            <p:spPr>
              <a:xfrm rot="3295181">
                <a:off x="1651516" y="2118581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0AA8A0BE-0DC8-4913-A5D0-AFFA573E7660}"/>
                  </a:ext>
                </a:extLst>
              </p:cNvPr>
              <p:cNvSpPr/>
              <p:nvPr/>
            </p:nvSpPr>
            <p:spPr>
              <a:xfrm rot="3295181">
                <a:off x="2266373" y="2200820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19E5A2BD-D23B-4F08-88C3-A2039352E0F6}"/>
                  </a:ext>
                </a:extLst>
              </p:cNvPr>
              <p:cNvSpPr/>
              <p:nvPr/>
            </p:nvSpPr>
            <p:spPr>
              <a:xfrm rot="3295181">
                <a:off x="2655145" y="2137430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9ABCD4FB-E8C9-43E9-AAFB-F159E949F5D1}"/>
                  </a:ext>
                </a:extLst>
              </p:cNvPr>
              <p:cNvSpPr/>
              <p:nvPr/>
            </p:nvSpPr>
            <p:spPr>
              <a:xfrm rot="3295181">
                <a:off x="2782370" y="2138259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87E0141-305B-47BC-97AB-B3D542D0E7D1}"/>
                  </a:ext>
                </a:extLst>
              </p:cNvPr>
              <p:cNvSpPr/>
              <p:nvPr/>
            </p:nvSpPr>
            <p:spPr>
              <a:xfrm rot="3295181">
                <a:off x="3257844" y="2005133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5C58C0CB-1998-4E8B-8833-3DF1447A7729}"/>
                  </a:ext>
                </a:extLst>
              </p:cNvPr>
              <p:cNvSpPr/>
              <p:nvPr/>
            </p:nvSpPr>
            <p:spPr>
              <a:xfrm rot="3295181">
                <a:off x="2932384" y="2070579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6375557C-85D5-4D3A-B2F6-3C7EBCB78F76}"/>
                  </a:ext>
                </a:extLst>
              </p:cNvPr>
              <p:cNvSpPr/>
              <p:nvPr/>
            </p:nvSpPr>
            <p:spPr>
              <a:xfrm rot="3295181">
                <a:off x="3109235" y="2070580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1CF93103-A39E-4FBF-AD02-1DD4C45B9D37}"/>
                  </a:ext>
                </a:extLst>
              </p:cNvPr>
              <p:cNvSpPr/>
              <p:nvPr/>
            </p:nvSpPr>
            <p:spPr>
              <a:xfrm rot="4128719">
                <a:off x="1134883" y="1643808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55D660E6-8409-45C3-8097-534E53330B19}"/>
                  </a:ext>
                </a:extLst>
              </p:cNvPr>
              <p:cNvSpPr/>
              <p:nvPr/>
            </p:nvSpPr>
            <p:spPr>
              <a:xfrm rot="3295181">
                <a:off x="3041086" y="1480632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1D468F18-570B-47E3-ACE1-7728F4492FB9}"/>
                  </a:ext>
                </a:extLst>
              </p:cNvPr>
              <p:cNvSpPr/>
              <p:nvPr/>
            </p:nvSpPr>
            <p:spPr>
              <a:xfrm>
                <a:off x="1494631" y="1491308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E47349E2-8C20-4889-B05E-D3BBB94E97F5}"/>
                  </a:ext>
                </a:extLst>
              </p:cNvPr>
              <p:cNvSpPr/>
              <p:nvPr/>
            </p:nvSpPr>
            <p:spPr>
              <a:xfrm rot="3295181">
                <a:off x="1279895" y="1509873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64C43103-B642-4E54-A448-8AFB8850F711}"/>
                  </a:ext>
                </a:extLst>
              </p:cNvPr>
              <p:cNvSpPr/>
              <p:nvPr/>
            </p:nvSpPr>
            <p:spPr>
              <a:xfrm rot="3295181">
                <a:off x="2029551" y="1351891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99D86580-9CC2-4CF5-B471-02F8D7FD7903}"/>
                  </a:ext>
                </a:extLst>
              </p:cNvPr>
              <p:cNvSpPr/>
              <p:nvPr/>
            </p:nvSpPr>
            <p:spPr>
              <a:xfrm rot="3295181">
                <a:off x="2359813" y="1338359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1FD7FD48-4221-4154-B356-306FADCA528B}"/>
                  </a:ext>
                </a:extLst>
              </p:cNvPr>
              <p:cNvSpPr/>
              <p:nvPr/>
            </p:nvSpPr>
            <p:spPr>
              <a:xfrm rot="3295181">
                <a:off x="1848686" y="1364232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72E64F13-6874-4A1F-B851-2EBEC737B1C0}"/>
                  </a:ext>
                </a:extLst>
              </p:cNvPr>
              <p:cNvSpPr/>
              <p:nvPr/>
            </p:nvSpPr>
            <p:spPr>
              <a:xfrm rot="3295181">
                <a:off x="1705417" y="1427564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521C2C88-8F1B-4861-AEF4-7D3572468302}"/>
                  </a:ext>
                </a:extLst>
              </p:cNvPr>
              <p:cNvSpPr/>
              <p:nvPr/>
            </p:nvSpPr>
            <p:spPr>
              <a:xfrm rot="3295181">
                <a:off x="2579309" y="1337776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DE58565B-E4AF-4DA5-B0BC-CDB7C31D8818}"/>
                  </a:ext>
                </a:extLst>
              </p:cNvPr>
              <p:cNvSpPr/>
              <p:nvPr/>
            </p:nvSpPr>
            <p:spPr>
              <a:xfrm rot="3295181">
                <a:off x="2736326" y="1356750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7A833034-F870-4605-A9C2-6CCDD9204965}"/>
                  </a:ext>
                </a:extLst>
              </p:cNvPr>
              <p:cNvSpPr/>
              <p:nvPr/>
            </p:nvSpPr>
            <p:spPr>
              <a:xfrm rot="3295181">
                <a:off x="2931104" y="1364455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221296CC-2CBE-4268-849E-0615FDC5006A}"/>
                  </a:ext>
                </a:extLst>
              </p:cNvPr>
              <p:cNvSpPr/>
              <p:nvPr/>
            </p:nvSpPr>
            <p:spPr>
              <a:xfrm rot="3295181">
                <a:off x="2178946" y="1368084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FD00F8B4-E5F2-4D00-8028-1AD371BD5F10}"/>
                  </a:ext>
                </a:extLst>
              </p:cNvPr>
              <p:cNvSpPr/>
              <p:nvPr/>
            </p:nvSpPr>
            <p:spPr>
              <a:xfrm rot="3295181">
                <a:off x="3167886" y="1389279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82B409F1-AAB8-4089-8B99-08D330C07B95}"/>
                  </a:ext>
                </a:extLst>
              </p:cNvPr>
              <p:cNvSpPr/>
              <p:nvPr/>
            </p:nvSpPr>
            <p:spPr>
              <a:xfrm rot="3295181">
                <a:off x="3318250" y="1479035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7BEF16B5-AF3F-4D1B-A321-014469AEF99F}"/>
                  </a:ext>
                </a:extLst>
              </p:cNvPr>
              <p:cNvSpPr/>
              <p:nvPr/>
            </p:nvSpPr>
            <p:spPr>
              <a:xfrm rot="3295181">
                <a:off x="3478818" y="1543146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A9268F88-6114-4823-B829-6D5D2E91F85E}"/>
                  </a:ext>
                </a:extLst>
              </p:cNvPr>
              <p:cNvSpPr/>
              <p:nvPr/>
            </p:nvSpPr>
            <p:spPr>
              <a:xfrm rot="3295181">
                <a:off x="3604182" y="1711521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73C555AA-F159-4913-AD51-F36D7355B159}"/>
                  </a:ext>
                </a:extLst>
              </p:cNvPr>
              <p:cNvSpPr/>
              <p:nvPr/>
            </p:nvSpPr>
            <p:spPr>
              <a:xfrm rot="3295181">
                <a:off x="2838701" y="2339716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A3CC12E5-4A14-41CE-9103-3363DB4A4325}"/>
                  </a:ext>
                </a:extLst>
              </p:cNvPr>
              <p:cNvSpPr/>
              <p:nvPr/>
            </p:nvSpPr>
            <p:spPr>
              <a:xfrm rot="3295181">
                <a:off x="1444247" y="2224984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399" name="Oval 398">
                <a:extLst>
                  <a:ext uri="{FF2B5EF4-FFF2-40B4-BE49-F238E27FC236}">
                    <a16:creationId xmlns:a16="http://schemas.microsoft.com/office/drawing/2014/main" id="{F0C7B3A6-7719-4834-BA75-0E7C9AD36110}"/>
                  </a:ext>
                </a:extLst>
              </p:cNvPr>
              <p:cNvSpPr/>
              <p:nvPr/>
            </p:nvSpPr>
            <p:spPr>
              <a:xfrm rot="3295181">
                <a:off x="1262527" y="2175936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0DF1EA5E-8047-4C9D-8DAE-384C75F45525}"/>
                  </a:ext>
                </a:extLst>
              </p:cNvPr>
              <p:cNvSpPr/>
              <p:nvPr/>
            </p:nvSpPr>
            <p:spPr>
              <a:xfrm rot="3295181">
                <a:off x="1611526" y="2336353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D83D7C07-A3EC-411C-8584-3033F10E2A1C}"/>
                  </a:ext>
                </a:extLst>
              </p:cNvPr>
              <p:cNvSpPr/>
              <p:nvPr/>
            </p:nvSpPr>
            <p:spPr>
              <a:xfrm rot="3295181">
                <a:off x="1819992" y="2336807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E24FBCA0-D72C-4B44-8805-DF0E85C17040}"/>
                  </a:ext>
                </a:extLst>
              </p:cNvPr>
              <p:cNvSpPr/>
              <p:nvPr/>
            </p:nvSpPr>
            <p:spPr>
              <a:xfrm rot="3295181">
                <a:off x="1985862" y="2358315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D797CC5E-06AD-4E2E-896E-F46BC715091E}"/>
                  </a:ext>
                </a:extLst>
              </p:cNvPr>
              <p:cNvSpPr/>
              <p:nvPr/>
            </p:nvSpPr>
            <p:spPr>
              <a:xfrm rot="3295181">
                <a:off x="2311932" y="2370593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DC7DA2D-CB52-435B-B73D-A96169050F42}"/>
                  </a:ext>
                </a:extLst>
              </p:cNvPr>
              <p:cNvSpPr/>
              <p:nvPr/>
            </p:nvSpPr>
            <p:spPr>
              <a:xfrm rot="3295181">
                <a:off x="2186697" y="2390710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E8DBA79D-8E1A-4082-A950-140C98DC67F1}"/>
                  </a:ext>
                </a:extLst>
              </p:cNvPr>
              <p:cNvSpPr/>
              <p:nvPr/>
            </p:nvSpPr>
            <p:spPr>
              <a:xfrm rot="3295181">
                <a:off x="2497771" y="2377289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9F341BAA-B6A4-4747-A598-469DCB191020}"/>
                  </a:ext>
                </a:extLst>
              </p:cNvPr>
              <p:cNvSpPr/>
              <p:nvPr/>
            </p:nvSpPr>
            <p:spPr>
              <a:xfrm rot="3295181">
                <a:off x="2663487" y="2363468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9A6C8CF9-3376-43C9-A85E-3A1829CE49E1}"/>
                  </a:ext>
                </a:extLst>
              </p:cNvPr>
              <p:cNvSpPr/>
              <p:nvPr/>
            </p:nvSpPr>
            <p:spPr>
              <a:xfrm rot="3295181">
                <a:off x="2963092" y="2276115"/>
                <a:ext cx="214135" cy="2128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C7A6C218-9EFC-459C-AF00-4515C443CCA9}"/>
                  </a:ext>
                </a:extLst>
              </p:cNvPr>
              <p:cNvSpPr/>
              <p:nvPr/>
            </p:nvSpPr>
            <p:spPr>
              <a:xfrm rot="3295181">
                <a:off x="3159494" y="2271558"/>
                <a:ext cx="214135" cy="21280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27090D6F-4933-4B19-B169-7A6FE4F28EF2}"/>
                  </a:ext>
                </a:extLst>
              </p:cNvPr>
              <p:cNvSpPr/>
              <p:nvPr/>
            </p:nvSpPr>
            <p:spPr>
              <a:xfrm rot="3295181">
                <a:off x="3351824" y="2254944"/>
                <a:ext cx="214135" cy="212806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GB" dirty="0"/>
              </a:p>
            </p:txBody>
          </p:sp>
          <p:sp>
            <p:nvSpPr>
              <p:cNvPr id="410" name="TextBox 71">
                <a:extLst>
                  <a:ext uri="{FF2B5EF4-FFF2-40B4-BE49-F238E27FC236}">
                    <a16:creationId xmlns:a16="http://schemas.microsoft.com/office/drawing/2014/main" id="{8ADF7EE0-2A00-440C-BE45-47A5BAA36BF2}"/>
                  </a:ext>
                </a:extLst>
              </p:cNvPr>
              <p:cNvSpPr txBox="1"/>
              <p:nvPr/>
            </p:nvSpPr>
            <p:spPr>
              <a:xfrm>
                <a:off x="3336420" y="2440877"/>
                <a:ext cx="255853" cy="39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/>
                  <a:t>p</a:t>
                </a:r>
              </a:p>
            </p:txBody>
          </p:sp>
          <p:sp>
            <p:nvSpPr>
              <p:cNvPr id="411" name="Arrow: Right 410">
                <a:extLst>
                  <a:ext uri="{FF2B5EF4-FFF2-40B4-BE49-F238E27FC236}">
                    <a16:creationId xmlns:a16="http://schemas.microsoft.com/office/drawing/2014/main" id="{6D493FDD-FDB1-43E3-86F5-AC76C003065E}"/>
                  </a:ext>
                </a:extLst>
              </p:cNvPr>
              <p:cNvSpPr/>
              <p:nvPr/>
            </p:nvSpPr>
            <p:spPr>
              <a:xfrm>
                <a:off x="1504365" y="2736215"/>
                <a:ext cx="631324" cy="21066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Arrow: Right 411">
                <a:extLst>
                  <a:ext uri="{FF2B5EF4-FFF2-40B4-BE49-F238E27FC236}">
                    <a16:creationId xmlns:a16="http://schemas.microsoft.com/office/drawing/2014/main" id="{E9BB61B1-1148-4356-AC8A-C4ABF6E87F06}"/>
                  </a:ext>
                </a:extLst>
              </p:cNvPr>
              <p:cNvSpPr/>
              <p:nvPr/>
            </p:nvSpPr>
            <p:spPr>
              <a:xfrm rot="10800000">
                <a:off x="2521337" y="2736215"/>
                <a:ext cx="631324" cy="21066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6E94857-1783-4C29-A505-9D8CB0BD7722}"/>
                  </a:ext>
                </a:extLst>
              </p:cNvPr>
              <p:cNvSpPr/>
              <p:nvPr/>
            </p:nvSpPr>
            <p:spPr>
              <a:xfrm>
                <a:off x="1115616" y="1196752"/>
                <a:ext cx="2763520" cy="802640"/>
              </a:xfrm>
              <a:custGeom>
                <a:avLst/>
                <a:gdLst>
                  <a:gd name="connsiteX0" fmla="*/ 71120 w 2763520"/>
                  <a:gd name="connsiteY0" fmla="*/ 254000 h 802640"/>
                  <a:gd name="connsiteX1" fmla="*/ 1371600 w 2763520"/>
                  <a:gd name="connsiteY1" fmla="*/ 0 h 802640"/>
                  <a:gd name="connsiteX2" fmla="*/ 2651760 w 2763520"/>
                  <a:gd name="connsiteY2" fmla="*/ 294640 h 802640"/>
                  <a:gd name="connsiteX3" fmla="*/ 2763520 w 2763520"/>
                  <a:gd name="connsiteY3" fmla="*/ 741680 h 802640"/>
                  <a:gd name="connsiteX4" fmla="*/ 2133600 w 2763520"/>
                  <a:gd name="connsiteY4" fmla="*/ 802640 h 802640"/>
                  <a:gd name="connsiteX5" fmla="*/ 1168400 w 2763520"/>
                  <a:gd name="connsiteY5" fmla="*/ 670560 h 802640"/>
                  <a:gd name="connsiteX6" fmla="*/ 457200 w 2763520"/>
                  <a:gd name="connsiteY6" fmla="*/ 741680 h 802640"/>
                  <a:gd name="connsiteX7" fmla="*/ 172720 w 2763520"/>
                  <a:gd name="connsiteY7" fmla="*/ 660400 h 802640"/>
                  <a:gd name="connsiteX8" fmla="*/ 0 w 2763520"/>
                  <a:gd name="connsiteY8" fmla="*/ 568960 h 802640"/>
                  <a:gd name="connsiteX9" fmla="*/ 71120 w 2763520"/>
                  <a:gd name="connsiteY9" fmla="*/ 254000 h 80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63520" h="802640">
                    <a:moveTo>
                      <a:pt x="71120" y="254000"/>
                    </a:moveTo>
                    <a:lnTo>
                      <a:pt x="1371600" y="0"/>
                    </a:lnTo>
                    <a:lnTo>
                      <a:pt x="2651760" y="294640"/>
                    </a:lnTo>
                    <a:lnTo>
                      <a:pt x="2763520" y="741680"/>
                    </a:lnTo>
                    <a:lnTo>
                      <a:pt x="2133600" y="802640"/>
                    </a:lnTo>
                    <a:lnTo>
                      <a:pt x="1168400" y="670560"/>
                    </a:lnTo>
                    <a:lnTo>
                      <a:pt x="457200" y="741680"/>
                    </a:lnTo>
                    <a:lnTo>
                      <a:pt x="172720" y="660400"/>
                    </a:lnTo>
                    <a:lnTo>
                      <a:pt x="0" y="568960"/>
                    </a:lnTo>
                    <a:lnTo>
                      <a:pt x="71120" y="254000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4" name="TextBox 75">
                <a:extLst>
                  <a:ext uri="{FF2B5EF4-FFF2-40B4-BE49-F238E27FC236}">
                    <a16:creationId xmlns:a16="http://schemas.microsoft.com/office/drawing/2014/main" id="{CBBF9AC2-837B-4E56-8152-06F1EF3926A9}"/>
                  </a:ext>
                </a:extLst>
              </p:cNvPr>
              <p:cNvSpPr txBox="1"/>
              <p:nvPr/>
            </p:nvSpPr>
            <p:spPr>
              <a:xfrm>
                <a:off x="591108" y="759057"/>
                <a:ext cx="3954227" cy="476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/>
                  <a:t>Color Reconnection</a:t>
                </a:r>
              </a:p>
            </p:txBody>
          </p:sp>
        </p:grpSp>
        <p:sp>
          <p:nvSpPr>
            <p:cNvPr id="222" name="TextBox 76">
              <a:extLst>
                <a:ext uri="{FF2B5EF4-FFF2-40B4-BE49-F238E27FC236}">
                  <a16:creationId xmlns:a16="http://schemas.microsoft.com/office/drawing/2014/main" id="{DC07133C-D861-4842-80CB-2E7D0A2A6EF8}"/>
                </a:ext>
              </a:extLst>
            </p:cNvPr>
            <p:cNvSpPr txBox="1"/>
            <p:nvPr/>
          </p:nvSpPr>
          <p:spPr>
            <a:xfrm>
              <a:off x="4545840" y="3297194"/>
              <a:ext cx="5323925" cy="476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EPOS LHC, Color flux tube (Core &amp; Corona)</a:t>
              </a:r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04CD3E6E-E46F-4FFB-9936-EDC91D4072A4}"/>
                </a:ext>
              </a:extLst>
            </p:cNvPr>
            <p:cNvGrpSpPr/>
            <p:nvPr/>
          </p:nvGrpSpPr>
          <p:grpSpPr>
            <a:xfrm>
              <a:off x="4880049" y="4088488"/>
              <a:ext cx="3577397" cy="1355690"/>
              <a:chOff x="4880049" y="1723722"/>
              <a:chExt cx="3577397" cy="1355690"/>
            </a:xfrm>
          </p:grpSpPr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06AD979B-9158-4276-8D96-42B9F2C2D0AE}"/>
                  </a:ext>
                </a:extLst>
              </p:cNvPr>
              <p:cNvGrpSpPr/>
              <p:nvPr/>
            </p:nvGrpSpPr>
            <p:grpSpPr>
              <a:xfrm>
                <a:off x="4880049" y="1723722"/>
                <a:ext cx="3577397" cy="684430"/>
                <a:chOff x="5013711" y="1498186"/>
                <a:chExt cx="3577397" cy="684430"/>
              </a:xfrm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D9C1C8BF-A996-4682-83FA-AD197713D483}"/>
                    </a:ext>
                  </a:extLst>
                </p:cNvPr>
                <p:cNvSpPr/>
                <p:nvPr/>
              </p:nvSpPr>
              <p:spPr>
                <a:xfrm>
                  <a:off x="5013711" y="1507454"/>
                  <a:ext cx="679365" cy="675162"/>
                </a:xfrm>
                <a:prstGeom prst="ellipse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40DA7F01-BE93-4F49-98B1-E043971BEE04}"/>
                    </a:ext>
                  </a:extLst>
                </p:cNvPr>
                <p:cNvSpPr/>
                <p:nvPr/>
              </p:nvSpPr>
              <p:spPr>
                <a:xfrm>
                  <a:off x="5139259" y="1587647"/>
                  <a:ext cx="214135" cy="2128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E1BA78FB-FA51-441A-9962-02282EE3FB4B}"/>
                    </a:ext>
                  </a:extLst>
                </p:cNvPr>
                <p:cNvSpPr/>
                <p:nvPr/>
              </p:nvSpPr>
              <p:spPr>
                <a:xfrm>
                  <a:off x="5446139" y="1735633"/>
                  <a:ext cx="214135" cy="21280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21E7BC2-658A-4D5D-BDBF-0819F618DB2E}"/>
                    </a:ext>
                  </a:extLst>
                </p:cNvPr>
                <p:cNvSpPr/>
                <p:nvPr/>
              </p:nvSpPr>
              <p:spPr>
                <a:xfrm>
                  <a:off x="5122858" y="1892884"/>
                  <a:ext cx="214135" cy="21280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2CF5E36C-698B-47E5-9893-9E2F922A6BFB}"/>
                    </a:ext>
                  </a:extLst>
                </p:cNvPr>
                <p:cNvSpPr/>
                <p:nvPr/>
              </p:nvSpPr>
              <p:spPr>
                <a:xfrm rot="7106981">
                  <a:off x="7913844" y="1500288"/>
                  <a:ext cx="679365" cy="675162"/>
                </a:xfrm>
                <a:prstGeom prst="ellipse">
                  <a:avLst/>
                </a:prstGeom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hilly" dir="t">
                    <a:rot lat="0" lon="0" rev="18480000"/>
                  </a:lightRig>
                </a:scene3d>
                <a:sp3d prstMaterial="clear">
                  <a:bevelT h="63500"/>
                </a:sp3d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F63FA05E-DE49-4C2D-810E-204951CEDFF8}"/>
                    </a:ext>
                  </a:extLst>
                </p:cNvPr>
                <p:cNvSpPr/>
                <p:nvPr/>
              </p:nvSpPr>
              <p:spPr>
                <a:xfrm rot="7106981">
                  <a:off x="8028731" y="1825042"/>
                  <a:ext cx="214135" cy="21280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AA5992CC-46F7-4C4F-8067-7F3CC380D0CF}"/>
                    </a:ext>
                  </a:extLst>
                </p:cNvPr>
                <p:cNvSpPr/>
                <p:nvPr/>
              </p:nvSpPr>
              <p:spPr>
                <a:xfrm rot="7106981">
                  <a:off x="8317850" y="1769597"/>
                  <a:ext cx="214135" cy="212806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sp>
              <p:nvSpPr>
                <p:cNvPr id="236" name="Oval 235">
                  <a:extLst>
                    <a:ext uri="{FF2B5EF4-FFF2-40B4-BE49-F238E27FC236}">
                      <a16:creationId xmlns:a16="http://schemas.microsoft.com/office/drawing/2014/main" id="{C985D129-5A73-42E6-901E-4AF428349AF9}"/>
                    </a:ext>
                  </a:extLst>
                </p:cNvPr>
                <p:cNvSpPr/>
                <p:nvPr/>
              </p:nvSpPr>
              <p:spPr>
                <a:xfrm rot="7106981">
                  <a:off x="8118838" y="1548514"/>
                  <a:ext cx="214135" cy="212806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GB" dirty="0"/>
                </a:p>
              </p:txBody>
            </p: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3D81F8F2-C685-4A4C-8328-689822090006}"/>
                    </a:ext>
                  </a:extLst>
                </p:cNvPr>
                <p:cNvGrpSpPr/>
                <p:nvPr/>
              </p:nvGrpSpPr>
              <p:grpSpPr>
                <a:xfrm>
                  <a:off x="5331643" y="1571544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CFDB4953-B74A-4289-AB2E-13BA93B803E8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45" name="Straight Connector 344">
                    <a:extLst>
                      <a:ext uri="{FF2B5EF4-FFF2-40B4-BE49-F238E27FC236}">
                        <a16:creationId xmlns:a16="http://schemas.microsoft.com/office/drawing/2014/main" id="{A8E9BC38-63EA-4A65-9F64-56487B1B35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8" name="Group 237">
                  <a:extLst>
                    <a:ext uri="{FF2B5EF4-FFF2-40B4-BE49-F238E27FC236}">
                      <a16:creationId xmlns:a16="http://schemas.microsoft.com/office/drawing/2014/main" id="{493568AC-6E45-4780-8D56-F76FD49A8B16}"/>
                    </a:ext>
                  </a:extLst>
                </p:cNvPr>
                <p:cNvGrpSpPr/>
                <p:nvPr/>
              </p:nvGrpSpPr>
              <p:grpSpPr>
                <a:xfrm>
                  <a:off x="5563816" y="1571544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42" name="Oval 341">
                    <a:extLst>
                      <a:ext uri="{FF2B5EF4-FFF2-40B4-BE49-F238E27FC236}">
                        <a16:creationId xmlns:a16="http://schemas.microsoft.com/office/drawing/2014/main" id="{2CE24FBE-8DC0-4116-9C05-200FFED53649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43" name="Straight Connector 342">
                    <a:extLst>
                      <a:ext uri="{FF2B5EF4-FFF2-40B4-BE49-F238E27FC236}">
                        <a16:creationId xmlns:a16="http://schemas.microsoft.com/office/drawing/2014/main" id="{45BC303D-6010-4B5C-A09C-F05F262903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9" name="Group 238">
                  <a:extLst>
                    <a:ext uri="{FF2B5EF4-FFF2-40B4-BE49-F238E27FC236}">
                      <a16:creationId xmlns:a16="http://schemas.microsoft.com/office/drawing/2014/main" id="{7EEC0FCD-36BB-44C7-88F3-E015A14F6EA3}"/>
                    </a:ext>
                  </a:extLst>
                </p:cNvPr>
                <p:cNvGrpSpPr/>
                <p:nvPr/>
              </p:nvGrpSpPr>
              <p:grpSpPr>
                <a:xfrm>
                  <a:off x="5831221" y="1571544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F1224418-5236-4C77-8822-E4DD542C9D17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41" name="Straight Connector 340">
                    <a:extLst>
                      <a:ext uri="{FF2B5EF4-FFF2-40B4-BE49-F238E27FC236}">
                        <a16:creationId xmlns:a16="http://schemas.microsoft.com/office/drawing/2014/main" id="{494376B6-DBE0-4F26-860F-068A844069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0" name="Group 239">
                  <a:extLst>
                    <a:ext uri="{FF2B5EF4-FFF2-40B4-BE49-F238E27FC236}">
                      <a16:creationId xmlns:a16="http://schemas.microsoft.com/office/drawing/2014/main" id="{C22DFCE9-53DA-418F-B545-9F1CBD1609CC}"/>
                    </a:ext>
                  </a:extLst>
                </p:cNvPr>
                <p:cNvGrpSpPr/>
                <p:nvPr/>
              </p:nvGrpSpPr>
              <p:grpSpPr>
                <a:xfrm>
                  <a:off x="6081820" y="1571544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A182F3ED-5125-4B94-A9C0-94C59E0807BF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39" name="Straight Connector 338">
                    <a:extLst>
                      <a:ext uri="{FF2B5EF4-FFF2-40B4-BE49-F238E27FC236}">
                        <a16:creationId xmlns:a16="http://schemas.microsoft.com/office/drawing/2014/main" id="{664DDD70-5C24-4404-8799-A0977035A9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1" name="Group 240">
                  <a:extLst>
                    <a:ext uri="{FF2B5EF4-FFF2-40B4-BE49-F238E27FC236}">
                      <a16:creationId xmlns:a16="http://schemas.microsoft.com/office/drawing/2014/main" id="{7AD0A941-4F5C-4435-8EFE-FDE3213AD770}"/>
                    </a:ext>
                  </a:extLst>
                </p:cNvPr>
                <p:cNvGrpSpPr/>
                <p:nvPr/>
              </p:nvGrpSpPr>
              <p:grpSpPr>
                <a:xfrm>
                  <a:off x="6349225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561934D4-49BA-4C65-82F1-4AD379E99031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37" name="Straight Connector 336">
                    <a:extLst>
                      <a:ext uri="{FF2B5EF4-FFF2-40B4-BE49-F238E27FC236}">
                        <a16:creationId xmlns:a16="http://schemas.microsoft.com/office/drawing/2014/main" id="{9802C8A6-8BF1-448E-9192-0069F9D0D6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2" name="Group 241">
                  <a:extLst>
                    <a:ext uri="{FF2B5EF4-FFF2-40B4-BE49-F238E27FC236}">
                      <a16:creationId xmlns:a16="http://schemas.microsoft.com/office/drawing/2014/main" id="{0AAC8B7C-EF36-4442-9EC4-3D51B996C971}"/>
                    </a:ext>
                  </a:extLst>
                </p:cNvPr>
                <p:cNvGrpSpPr/>
                <p:nvPr/>
              </p:nvGrpSpPr>
              <p:grpSpPr>
                <a:xfrm>
                  <a:off x="6612683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F2F385A6-86B0-4670-94A9-7259FEE2B366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2B23FE3E-0AFE-45FE-99F9-92253A4021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A5DB61DD-BDA4-40F3-9F8F-25DA8209D5F9}"/>
                    </a:ext>
                  </a:extLst>
                </p:cNvPr>
                <p:cNvGrpSpPr/>
                <p:nvPr/>
              </p:nvGrpSpPr>
              <p:grpSpPr>
                <a:xfrm>
                  <a:off x="6871356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32" name="Oval 331">
                    <a:extLst>
                      <a:ext uri="{FF2B5EF4-FFF2-40B4-BE49-F238E27FC236}">
                        <a16:creationId xmlns:a16="http://schemas.microsoft.com/office/drawing/2014/main" id="{7FEA83F8-4850-434B-BD26-06D5D1861286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33" name="Straight Connector 332">
                    <a:extLst>
                      <a:ext uri="{FF2B5EF4-FFF2-40B4-BE49-F238E27FC236}">
                        <a16:creationId xmlns:a16="http://schemas.microsoft.com/office/drawing/2014/main" id="{2D90E0E0-A034-41AD-9E20-D2AF74F1EA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2FF1B785-2B5E-406C-AA9A-9FF89F5802D2}"/>
                    </a:ext>
                  </a:extLst>
                </p:cNvPr>
                <p:cNvGrpSpPr/>
                <p:nvPr/>
              </p:nvGrpSpPr>
              <p:grpSpPr>
                <a:xfrm>
                  <a:off x="7124848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3987AA53-9236-4608-A401-8957A2DE81D4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31" name="Straight Connector 330">
                    <a:extLst>
                      <a:ext uri="{FF2B5EF4-FFF2-40B4-BE49-F238E27FC236}">
                        <a16:creationId xmlns:a16="http://schemas.microsoft.com/office/drawing/2014/main" id="{946A30B5-7A60-454D-8D55-D3DDF8320E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AF5AA3E2-D694-4259-9AFA-3903C4B1FE12}"/>
                    </a:ext>
                  </a:extLst>
                </p:cNvPr>
                <p:cNvGrpSpPr/>
                <p:nvPr/>
              </p:nvGrpSpPr>
              <p:grpSpPr>
                <a:xfrm>
                  <a:off x="7375974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28" name="Oval 327">
                    <a:extLst>
                      <a:ext uri="{FF2B5EF4-FFF2-40B4-BE49-F238E27FC236}">
                        <a16:creationId xmlns:a16="http://schemas.microsoft.com/office/drawing/2014/main" id="{24F19870-4C65-410A-84E3-CBAA82C4822E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D67F35AE-6A49-4EB3-966C-444B385B28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6" name="Group 245">
                  <a:extLst>
                    <a:ext uri="{FF2B5EF4-FFF2-40B4-BE49-F238E27FC236}">
                      <a16:creationId xmlns:a16="http://schemas.microsoft.com/office/drawing/2014/main" id="{BFF1814F-0168-426E-B5BC-490971C2CEE7}"/>
                    </a:ext>
                  </a:extLst>
                </p:cNvPr>
                <p:cNvGrpSpPr/>
                <p:nvPr/>
              </p:nvGrpSpPr>
              <p:grpSpPr>
                <a:xfrm>
                  <a:off x="7640124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26" name="Oval 325">
                    <a:extLst>
                      <a:ext uri="{FF2B5EF4-FFF2-40B4-BE49-F238E27FC236}">
                        <a16:creationId xmlns:a16="http://schemas.microsoft.com/office/drawing/2014/main" id="{5134A93B-F7B4-4E9D-95A2-A8179FE0B253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27" name="Straight Connector 326">
                    <a:extLst>
                      <a:ext uri="{FF2B5EF4-FFF2-40B4-BE49-F238E27FC236}">
                        <a16:creationId xmlns:a16="http://schemas.microsoft.com/office/drawing/2014/main" id="{21EC369D-8E85-430B-980D-25ECF2282C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7" name="Group 246">
                  <a:extLst>
                    <a:ext uri="{FF2B5EF4-FFF2-40B4-BE49-F238E27FC236}">
                      <a16:creationId xmlns:a16="http://schemas.microsoft.com/office/drawing/2014/main" id="{272103E2-4257-41D4-832F-3F21988434ED}"/>
                    </a:ext>
                  </a:extLst>
                </p:cNvPr>
                <p:cNvGrpSpPr/>
                <p:nvPr/>
              </p:nvGrpSpPr>
              <p:grpSpPr>
                <a:xfrm>
                  <a:off x="7896971" y="1571310"/>
                  <a:ext cx="267406" cy="107156"/>
                  <a:chOff x="5828723" y="1480491"/>
                  <a:chExt cx="612196" cy="245323"/>
                </a:xfrm>
              </p:grpSpPr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0685ED7C-3DC7-4D18-9933-C92B5E7DC8C8}"/>
                      </a:ext>
                    </a:extLst>
                  </p:cNvPr>
                  <p:cNvSpPr/>
                  <p:nvPr/>
                </p:nvSpPr>
                <p:spPr>
                  <a:xfrm>
                    <a:off x="6012160" y="1480491"/>
                    <a:ext cx="245322" cy="24532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ko-KR"/>
                    </a:defPPr>
                    <a:lvl1pPr marL="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1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4CF13D70-E5D2-4614-A00C-06C04E47FA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28723" y="1725813"/>
                    <a:ext cx="612196" cy="1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8" name="Group 247">
                  <a:extLst>
                    <a:ext uri="{FF2B5EF4-FFF2-40B4-BE49-F238E27FC236}">
                      <a16:creationId xmlns:a16="http://schemas.microsoft.com/office/drawing/2014/main" id="{93D4575E-B705-4043-B69E-80554C3B6F06}"/>
                    </a:ext>
                  </a:extLst>
                </p:cNvPr>
                <p:cNvGrpSpPr/>
                <p:nvPr/>
              </p:nvGrpSpPr>
              <p:grpSpPr>
                <a:xfrm rot="10800000">
                  <a:off x="5309246" y="2057854"/>
                  <a:ext cx="2832734" cy="107390"/>
                  <a:chOff x="5401210" y="1967249"/>
                  <a:chExt cx="2832734" cy="107390"/>
                </a:xfrm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C604DD42-0CF6-43AE-ADA1-D6A5740A39E4}"/>
                      </a:ext>
                    </a:extLst>
                  </p:cNvPr>
                  <p:cNvGrpSpPr/>
                  <p:nvPr/>
                </p:nvGrpSpPr>
                <p:grpSpPr>
                  <a:xfrm>
                    <a:off x="5401210" y="1967483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22" name="Oval 321">
                      <a:extLst>
                        <a:ext uri="{FF2B5EF4-FFF2-40B4-BE49-F238E27FC236}">
                          <a16:creationId xmlns:a16="http://schemas.microsoft.com/office/drawing/2014/main" id="{DFFC4AF2-24D3-4616-93A1-337051E77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23" name="Straight Connector 322">
                      <a:extLst>
                        <a:ext uri="{FF2B5EF4-FFF2-40B4-BE49-F238E27FC236}">
                          <a16:creationId xmlns:a16="http://schemas.microsoft.com/office/drawing/2014/main" id="{039AF1FF-648D-49E9-BC3F-0125FCF081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A6410550-CE21-43CE-9B82-8C2E8B37A260}"/>
                      </a:ext>
                    </a:extLst>
                  </p:cNvPr>
                  <p:cNvGrpSpPr/>
                  <p:nvPr/>
                </p:nvGrpSpPr>
                <p:grpSpPr>
                  <a:xfrm>
                    <a:off x="5633383" y="1967483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20" name="Oval 319">
                      <a:extLst>
                        <a:ext uri="{FF2B5EF4-FFF2-40B4-BE49-F238E27FC236}">
                          <a16:creationId xmlns:a16="http://schemas.microsoft.com/office/drawing/2014/main" id="{72F9B8B2-2C76-494E-BF5E-3672DC69E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21" name="Straight Connector 320">
                      <a:extLst>
                        <a:ext uri="{FF2B5EF4-FFF2-40B4-BE49-F238E27FC236}">
                          <a16:creationId xmlns:a16="http://schemas.microsoft.com/office/drawing/2014/main" id="{197686C9-5756-4968-A49E-3080713A23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3" name="Group 292">
                    <a:extLst>
                      <a:ext uri="{FF2B5EF4-FFF2-40B4-BE49-F238E27FC236}">
                        <a16:creationId xmlns:a16="http://schemas.microsoft.com/office/drawing/2014/main" id="{AB6809E0-73E0-41FC-AD93-96878C2F9BC4}"/>
                      </a:ext>
                    </a:extLst>
                  </p:cNvPr>
                  <p:cNvGrpSpPr/>
                  <p:nvPr/>
                </p:nvGrpSpPr>
                <p:grpSpPr>
                  <a:xfrm>
                    <a:off x="5900788" y="1967483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18" name="Oval 317">
                      <a:extLst>
                        <a:ext uri="{FF2B5EF4-FFF2-40B4-BE49-F238E27FC236}">
                          <a16:creationId xmlns:a16="http://schemas.microsoft.com/office/drawing/2014/main" id="{263EA0B6-5816-4CAA-A4BD-2946819714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9" name="Straight Connector 318">
                      <a:extLst>
                        <a:ext uri="{FF2B5EF4-FFF2-40B4-BE49-F238E27FC236}">
                          <a16:creationId xmlns:a16="http://schemas.microsoft.com/office/drawing/2014/main" id="{5C769258-E4B0-4973-AFFC-90312084B8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4" name="Group 293">
                    <a:extLst>
                      <a:ext uri="{FF2B5EF4-FFF2-40B4-BE49-F238E27FC236}">
                        <a16:creationId xmlns:a16="http://schemas.microsoft.com/office/drawing/2014/main" id="{FADCD67C-E64E-4343-9C10-EC77B493FD27}"/>
                      </a:ext>
                    </a:extLst>
                  </p:cNvPr>
                  <p:cNvGrpSpPr/>
                  <p:nvPr/>
                </p:nvGrpSpPr>
                <p:grpSpPr>
                  <a:xfrm>
                    <a:off x="6151387" y="1967483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16" name="Oval 315">
                      <a:extLst>
                        <a:ext uri="{FF2B5EF4-FFF2-40B4-BE49-F238E27FC236}">
                          <a16:creationId xmlns:a16="http://schemas.microsoft.com/office/drawing/2014/main" id="{F9C61802-13DC-4765-AAF1-1AF29DD53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7" name="Straight Connector 316">
                      <a:extLst>
                        <a:ext uri="{FF2B5EF4-FFF2-40B4-BE49-F238E27FC236}">
                          <a16:creationId xmlns:a16="http://schemas.microsoft.com/office/drawing/2014/main" id="{CF5C16C4-A826-480F-A4F1-9C9390D3BF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5" name="Group 294">
                    <a:extLst>
                      <a:ext uri="{FF2B5EF4-FFF2-40B4-BE49-F238E27FC236}">
                        <a16:creationId xmlns:a16="http://schemas.microsoft.com/office/drawing/2014/main" id="{78FE51E0-0E1A-4135-B3E2-150AE1D1ED91}"/>
                      </a:ext>
                    </a:extLst>
                  </p:cNvPr>
                  <p:cNvGrpSpPr/>
                  <p:nvPr/>
                </p:nvGrpSpPr>
                <p:grpSpPr>
                  <a:xfrm>
                    <a:off x="6418792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14" name="Oval 313">
                      <a:extLst>
                        <a:ext uri="{FF2B5EF4-FFF2-40B4-BE49-F238E27FC236}">
                          <a16:creationId xmlns:a16="http://schemas.microsoft.com/office/drawing/2014/main" id="{5BCE4F90-C702-4FE9-90EA-6B00FFDBB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5" name="Straight Connector 314">
                      <a:extLst>
                        <a:ext uri="{FF2B5EF4-FFF2-40B4-BE49-F238E27FC236}">
                          <a16:creationId xmlns:a16="http://schemas.microsoft.com/office/drawing/2014/main" id="{30AE6209-5125-4CB6-8183-7462C3BDDF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6" name="Group 295">
                    <a:extLst>
                      <a:ext uri="{FF2B5EF4-FFF2-40B4-BE49-F238E27FC236}">
                        <a16:creationId xmlns:a16="http://schemas.microsoft.com/office/drawing/2014/main" id="{02499267-C4D0-4B88-B1B3-3AE252770B80}"/>
                      </a:ext>
                    </a:extLst>
                  </p:cNvPr>
                  <p:cNvGrpSpPr/>
                  <p:nvPr/>
                </p:nvGrpSpPr>
                <p:grpSpPr>
                  <a:xfrm>
                    <a:off x="6682250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12" name="Oval 311">
                      <a:extLst>
                        <a:ext uri="{FF2B5EF4-FFF2-40B4-BE49-F238E27FC236}">
                          <a16:creationId xmlns:a16="http://schemas.microsoft.com/office/drawing/2014/main" id="{52D893D2-A65F-4302-BAEC-768B0CE067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3" name="Straight Connector 312">
                      <a:extLst>
                        <a:ext uri="{FF2B5EF4-FFF2-40B4-BE49-F238E27FC236}">
                          <a16:creationId xmlns:a16="http://schemas.microsoft.com/office/drawing/2014/main" id="{763E3F8C-2A59-449A-BBAF-DFC68543A6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67A90ED9-1C23-484B-A34B-F76D9C12834A}"/>
                      </a:ext>
                    </a:extLst>
                  </p:cNvPr>
                  <p:cNvGrpSpPr/>
                  <p:nvPr/>
                </p:nvGrpSpPr>
                <p:grpSpPr>
                  <a:xfrm>
                    <a:off x="6940923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10" name="Oval 309">
                      <a:extLst>
                        <a:ext uri="{FF2B5EF4-FFF2-40B4-BE49-F238E27FC236}">
                          <a16:creationId xmlns:a16="http://schemas.microsoft.com/office/drawing/2014/main" id="{08ABA20E-6BD4-4B65-A21E-8FC708BD86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1" name="Straight Connector 310">
                      <a:extLst>
                        <a:ext uri="{FF2B5EF4-FFF2-40B4-BE49-F238E27FC236}">
                          <a16:creationId xmlns:a16="http://schemas.microsoft.com/office/drawing/2014/main" id="{C1C08B76-BA8C-470B-BF70-99CB9B376D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F9DA56E3-99A2-4932-BC61-6FD65DF80EFE}"/>
                      </a:ext>
                    </a:extLst>
                  </p:cNvPr>
                  <p:cNvGrpSpPr/>
                  <p:nvPr/>
                </p:nvGrpSpPr>
                <p:grpSpPr>
                  <a:xfrm>
                    <a:off x="7194415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08" name="Oval 307">
                      <a:extLst>
                        <a:ext uri="{FF2B5EF4-FFF2-40B4-BE49-F238E27FC236}">
                          <a16:creationId xmlns:a16="http://schemas.microsoft.com/office/drawing/2014/main" id="{01F61014-AA74-4B80-B794-944A3ED0F6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09" name="Straight Connector 308">
                      <a:extLst>
                        <a:ext uri="{FF2B5EF4-FFF2-40B4-BE49-F238E27FC236}">
                          <a16:creationId xmlns:a16="http://schemas.microsoft.com/office/drawing/2014/main" id="{6EA38183-0B2E-4899-B092-0D2704A123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276EF0ED-0D35-4A78-91B9-B0D98958E5A7}"/>
                      </a:ext>
                    </a:extLst>
                  </p:cNvPr>
                  <p:cNvGrpSpPr/>
                  <p:nvPr/>
                </p:nvGrpSpPr>
                <p:grpSpPr>
                  <a:xfrm>
                    <a:off x="7445541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06" name="Oval 305">
                      <a:extLst>
                        <a:ext uri="{FF2B5EF4-FFF2-40B4-BE49-F238E27FC236}">
                          <a16:creationId xmlns:a16="http://schemas.microsoft.com/office/drawing/2014/main" id="{9517230B-C228-4B0D-B2D7-88FCC8133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07" name="Straight Connector 306">
                      <a:extLst>
                        <a:ext uri="{FF2B5EF4-FFF2-40B4-BE49-F238E27FC236}">
                          <a16:creationId xmlns:a16="http://schemas.microsoft.com/office/drawing/2014/main" id="{8FDC10F8-43BC-4A89-917A-ED8FE618DB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EA460F26-24ED-4EF5-9CBB-FE3F6B41FB5B}"/>
                      </a:ext>
                    </a:extLst>
                  </p:cNvPr>
                  <p:cNvGrpSpPr/>
                  <p:nvPr/>
                </p:nvGrpSpPr>
                <p:grpSpPr>
                  <a:xfrm>
                    <a:off x="7709691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04" name="Oval 303">
                      <a:extLst>
                        <a:ext uri="{FF2B5EF4-FFF2-40B4-BE49-F238E27FC236}">
                          <a16:creationId xmlns:a16="http://schemas.microsoft.com/office/drawing/2014/main" id="{86C4FC66-B961-4360-A4EF-9FE487626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05" name="Straight Connector 304">
                      <a:extLst>
                        <a:ext uri="{FF2B5EF4-FFF2-40B4-BE49-F238E27FC236}">
                          <a16:creationId xmlns:a16="http://schemas.microsoft.com/office/drawing/2014/main" id="{D782D90E-2F78-4D65-A314-D91A32BAA2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EA09D2CA-EEBE-4743-A43C-DDD9BF24B512}"/>
                      </a:ext>
                    </a:extLst>
                  </p:cNvPr>
                  <p:cNvGrpSpPr/>
                  <p:nvPr/>
                </p:nvGrpSpPr>
                <p:grpSpPr>
                  <a:xfrm>
                    <a:off x="7966538" y="1967249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302" name="Oval 301">
                      <a:extLst>
                        <a:ext uri="{FF2B5EF4-FFF2-40B4-BE49-F238E27FC236}">
                          <a16:creationId xmlns:a16="http://schemas.microsoft.com/office/drawing/2014/main" id="{219673D2-B790-4B87-B399-4DD869DD87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03" name="Straight Connector 302">
                      <a:extLst>
                        <a:ext uri="{FF2B5EF4-FFF2-40B4-BE49-F238E27FC236}">
                          <a16:creationId xmlns:a16="http://schemas.microsoft.com/office/drawing/2014/main" id="{7070FB40-D2C3-4256-A95D-4234A1FA62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2C51C1AA-9A81-44D3-AD56-4383E6221879}"/>
                    </a:ext>
                  </a:extLst>
                </p:cNvPr>
                <p:cNvGrpSpPr/>
                <p:nvPr/>
              </p:nvGrpSpPr>
              <p:grpSpPr>
                <a:xfrm>
                  <a:off x="6172408" y="1623606"/>
                  <a:ext cx="107795" cy="482770"/>
                  <a:chOff x="6172408" y="1623606"/>
                  <a:chExt cx="107795" cy="482770"/>
                </a:xfrm>
              </p:grpSpPr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A92F5987-C115-4D83-AADF-767372B6495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89" name="Oval 288">
                      <a:extLst>
                        <a:ext uri="{FF2B5EF4-FFF2-40B4-BE49-F238E27FC236}">
                          <a16:creationId xmlns:a16="http://schemas.microsoft.com/office/drawing/2014/main" id="{84D9201B-74A6-4F19-A282-C39CF1D205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90" name="Straight Connector 289">
                      <a:extLst>
                        <a:ext uri="{FF2B5EF4-FFF2-40B4-BE49-F238E27FC236}">
                          <a16:creationId xmlns:a16="http://schemas.microsoft.com/office/drawing/2014/main" id="{94355312-E2BF-49E4-A0ED-BADCBD01CC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AFAF74BD-C1B6-467C-A2DB-DABD5A6053C7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87" name="Oval 286">
                      <a:extLst>
                        <a:ext uri="{FF2B5EF4-FFF2-40B4-BE49-F238E27FC236}">
                          <a16:creationId xmlns:a16="http://schemas.microsoft.com/office/drawing/2014/main" id="{4E4876C5-B32A-4B36-A9DB-F8FE8885E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88" name="Straight Connector 287">
                      <a:extLst>
                        <a:ext uri="{FF2B5EF4-FFF2-40B4-BE49-F238E27FC236}">
                          <a16:creationId xmlns:a16="http://schemas.microsoft.com/office/drawing/2014/main" id="{F458AA95-8B87-43A7-882B-9E9A8146AF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F157D8A8-2468-4EA2-86E6-129CC85B6672}"/>
                    </a:ext>
                  </a:extLst>
                </p:cNvPr>
                <p:cNvGrpSpPr/>
                <p:nvPr/>
              </p:nvGrpSpPr>
              <p:grpSpPr>
                <a:xfrm>
                  <a:off x="6589198" y="1654931"/>
                  <a:ext cx="99779" cy="402936"/>
                  <a:chOff x="6172408" y="1623606"/>
                  <a:chExt cx="107795" cy="482770"/>
                </a:xfrm>
              </p:grpSpPr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2F95082C-75D7-418B-AEC3-4573DDAE04C4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83" name="Oval 282">
                      <a:extLst>
                        <a:ext uri="{FF2B5EF4-FFF2-40B4-BE49-F238E27FC236}">
                          <a16:creationId xmlns:a16="http://schemas.microsoft.com/office/drawing/2014/main" id="{6376E51E-3926-4777-8254-B66F464F69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84" name="Straight Connector 283">
                      <a:extLst>
                        <a:ext uri="{FF2B5EF4-FFF2-40B4-BE49-F238E27FC236}">
                          <a16:creationId xmlns:a16="http://schemas.microsoft.com/office/drawing/2014/main" id="{23298418-AC13-444A-A647-F483118B84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BCC0F0C9-6E83-4ACB-9A46-84C1E681898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81" name="Oval 280">
                      <a:extLst>
                        <a:ext uri="{FF2B5EF4-FFF2-40B4-BE49-F238E27FC236}">
                          <a16:creationId xmlns:a16="http://schemas.microsoft.com/office/drawing/2014/main" id="{D57995F9-0C64-4582-B878-C110E4B59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82" name="Straight Connector 281">
                      <a:extLst>
                        <a:ext uri="{FF2B5EF4-FFF2-40B4-BE49-F238E27FC236}">
                          <a16:creationId xmlns:a16="http://schemas.microsoft.com/office/drawing/2014/main" id="{F9DC1835-05F0-4333-A24E-2445464DC2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B7A40FE2-CAB9-4BED-9D2D-F8AF3C686453}"/>
                    </a:ext>
                  </a:extLst>
                </p:cNvPr>
                <p:cNvGrpSpPr/>
                <p:nvPr/>
              </p:nvGrpSpPr>
              <p:grpSpPr>
                <a:xfrm>
                  <a:off x="6945368" y="1664950"/>
                  <a:ext cx="99779" cy="402936"/>
                  <a:chOff x="6172408" y="1623606"/>
                  <a:chExt cx="107795" cy="482770"/>
                </a:xfrm>
              </p:grpSpPr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FE9CC752-72C1-4ACF-977F-176DC7A68CB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77" name="Oval 276">
                      <a:extLst>
                        <a:ext uri="{FF2B5EF4-FFF2-40B4-BE49-F238E27FC236}">
                          <a16:creationId xmlns:a16="http://schemas.microsoft.com/office/drawing/2014/main" id="{CBDD8EF6-2938-474B-BCD4-67FE041F4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78" name="Straight Connector 277">
                      <a:extLst>
                        <a:ext uri="{FF2B5EF4-FFF2-40B4-BE49-F238E27FC236}">
                          <a16:creationId xmlns:a16="http://schemas.microsoft.com/office/drawing/2014/main" id="{5CA41FA6-9CBA-47FE-BE76-8D3BFC1AE8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6249A4F7-66A1-48BB-977E-368791F8523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75" name="Oval 274">
                      <a:extLst>
                        <a:ext uri="{FF2B5EF4-FFF2-40B4-BE49-F238E27FC236}">
                          <a16:creationId xmlns:a16="http://schemas.microsoft.com/office/drawing/2014/main" id="{722DE748-968C-48E7-8CA4-CC604BD000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96FC2ED7-5AEC-421C-AF2E-F35D76D062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0E857825-6417-4DCF-889E-670C9F9B5E1F}"/>
                    </a:ext>
                  </a:extLst>
                </p:cNvPr>
                <p:cNvGrpSpPr/>
                <p:nvPr/>
              </p:nvGrpSpPr>
              <p:grpSpPr>
                <a:xfrm>
                  <a:off x="7320406" y="1664950"/>
                  <a:ext cx="99779" cy="402936"/>
                  <a:chOff x="6172408" y="1623606"/>
                  <a:chExt cx="107795" cy="482770"/>
                </a:xfrm>
              </p:grpSpPr>
              <p:grpSp>
                <p:nvGrpSpPr>
                  <p:cNvPr id="267" name="Group 266">
                    <a:extLst>
                      <a:ext uri="{FF2B5EF4-FFF2-40B4-BE49-F238E27FC236}">
                        <a16:creationId xmlns:a16="http://schemas.microsoft.com/office/drawing/2014/main" id="{636DB2EC-F43F-4233-B4AF-84B02A7C0733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71" name="Oval 270">
                      <a:extLst>
                        <a:ext uri="{FF2B5EF4-FFF2-40B4-BE49-F238E27FC236}">
                          <a16:creationId xmlns:a16="http://schemas.microsoft.com/office/drawing/2014/main" id="{C31EF8D3-4E56-4786-AE85-AD81843B5B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BF9C3617-149F-456D-B7DD-29766F5B01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8" name="Group 267">
                    <a:extLst>
                      <a:ext uri="{FF2B5EF4-FFF2-40B4-BE49-F238E27FC236}">
                        <a16:creationId xmlns:a16="http://schemas.microsoft.com/office/drawing/2014/main" id="{10147512-7B3E-4B8D-8741-FF3627EB719F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69" name="Oval 268">
                      <a:extLst>
                        <a:ext uri="{FF2B5EF4-FFF2-40B4-BE49-F238E27FC236}">
                          <a16:creationId xmlns:a16="http://schemas.microsoft.com/office/drawing/2014/main" id="{7DD8ED6C-3EA9-4FEC-8BD7-F5FB010D3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70" name="Straight Connector 269">
                      <a:extLst>
                        <a:ext uri="{FF2B5EF4-FFF2-40B4-BE49-F238E27FC236}">
                          <a16:creationId xmlns:a16="http://schemas.microsoft.com/office/drawing/2014/main" id="{E5D27309-3AD0-4DC5-A822-7BA0C2E291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5F7D74EF-A76D-49F5-AE43-82B1881BDA91}"/>
                    </a:ext>
                  </a:extLst>
                </p:cNvPr>
                <p:cNvGrpSpPr/>
                <p:nvPr/>
              </p:nvGrpSpPr>
              <p:grpSpPr>
                <a:xfrm>
                  <a:off x="7646883" y="1686703"/>
                  <a:ext cx="99779" cy="402936"/>
                  <a:chOff x="6172408" y="1623606"/>
                  <a:chExt cx="107795" cy="482770"/>
                </a:xfrm>
              </p:grpSpPr>
              <p:grpSp>
                <p:nvGrpSpPr>
                  <p:cNvPr id="261" name="Group 260">
                    <a:extLst>
                      <a:ext uri="{FF2B5EF4-FFF2-40B4-BE49-F238E27FC236}">
                        <a16:creationId xmlns:a16="http://schemas.microsoft.com/office/drawing/2014/main" id="{F2F185AF-39BB-4195-9D0A-AEC34A543F08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65" name="Oval 264">
                      <a:extLst>
                        <a:ext uri="{FF2B5EF4-FFF2-40B4-BE49-F238E27FC236}">
                          <a16:creationId xmlns:a16="http://schemas.microsoft.com/office/drawing/2014/main" id="{55CCCC56-292E-4344-8A25-4AE342CF29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6" name="Straight Connector 265">
                      <a:extLst>
                        <a:ext uri="{FF2B5EF4-FFF2-40B4-BE49-F238E27FC236}">
                          <a16:creationId xmlns:a16="http://schemas.microsoft.com/office/drawing/2014/main" id="{674373E9-53EE-4391-AEC2-C21C8A988F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17B9ED02-302F-4595-BB24-A50C5DAB4D2A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63" name="Oval 262">
                      <a:extLst>
                        <a:ext uri="{FF2B5EF4-FFF2-40B4-BE49-F238E27FC236}">
                          <a16:creationId xmlns:a16="http://schemas.microsoft.com/office/drawing/2014/main" id="{542CCF31-4B57-42B6-9632-46EA1377E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4" name="Straight Connector 263">
                      <a:extLst>
                        <a:ext uri="{FF2B5EF4-FFF2-40B4-BE49-F238E27FC236}">
                          <a16:creationId xmlns:a16="http://schemas.microsoft.com/office/drawing/2014/main" id="{DF724C6E-5FDD-4931-BA3F-D3AB95F956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6CBB9DC6-81F6-41E2-9E50-D9035E5B6B39}"/>
                    </a:ext>
                  </a:extLst>
                </p:cNvPr>
                <p:cNvGrpSpPr/>
                <p:nvPr/>
              </p:nvGrpSpPr>
              <p:grpSpPr>
                <a:xfrm>
                  <a:off x="5827215" y="1645976"/>
                  <a:ext cx="99779" cy="402936"/>
                  <a:chOff x="6172408" y="1623606"/>
                  <a:chExt cx="107795" cy="482770"/>
                </a:xfrm>
              </p:grpSpPr>
              <p:grpSp>
                <p:nvGrpSpPr>
                  <p:cNvPr id="255" name="Group 254">
                    <a:extLst>
                      <a:ext uri="{FF2B5EF4-FFF2-40B4-BE49-F238E27FC236}">
                        <a16:creationId xmlns:a16="http://schemas.microsoft.com/office/drawing/2014/main" id="{6402D82F-A6ED-4410-AD4D-9B56955A1A3F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922" y="1703731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59" name="Oval 258">
                      <a:extLst>
                        <a:ext uri="{FF2B5EF4-FFF2-40B4-BE49-F238E27FC236}">
                          <a16:creationId xmlns:a16="http://schemas.microsoft.com/office/drawing/2014/main" id="{0E842A0B-86C3-4F89-AABB-32A18FAEB9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60" name="Straight Connector 259">
                      <a:extLst>
                        <a:ext uri="{FF2B5EF4-FFF2-40B4-BE49-F238E27FC236}">
                          <a16:creationId xmlns:a16="http://schemas.microsoft.com/office/drawing/2014/main" id="{75C1578B-1894-46F5-A970-9267984E89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56" name="Group 255">
                    <a:extLst>
                      <a:ext uri="{FF2B5EF4-FFF2-40B4-BE49-F238E27FC236}">
                        <a16:creationId xmlns:a16="http://schemas.microsoft.com/office/drawing/2014/main" id="{34E66D15-9D1F-406E-80B0-D8441DA1F121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6092283" y="1919095"/>
                    <a:ext cx="267406" cy="107156"/>
                    <a:chOff x="5828723" y="1480491"/>
                    <a:chExt cx="612196" cy="245323"/>
                  </a:xfrm>
                </p:grpSpPr>
                <p:sp>
                  <p:nvSpPr>
                    <p:cNvPr id="257" name="Oval 256">
                      <a:extLst>
                        <a:ext uri="{FF2B5EF4-FFF2-40B4-BE49-F238E27FC236}">
                          <a16:creationId xmlns:a16="http://schemas.microsoft.com/office/drawing/2014/main" id="{4996CF20-8080-4037-8D52-93A961D3E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2160" y="1480491"/>
                      <a:ext cx="245322" cy="245322"/>
                    </a:xfrm>
                    <a:prstGeom prst="ellipse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58" name="Straight Connector 257">
                      <a:extLst>
                        <a:ext uri="{FF2B5EF4-FFF2-40B4-BE49-F238E27FC236}">
                          <a16:creationId xmlns:a16="http://schemas.microsoft.com/office/drawing/2014/main" id="{A9B328F1-1DF4-49DA-BBAC-594FF635D9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28723" y="1725813"/>
                      <a:ext cx="612196" cy="1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25" name="TextBox 79">
                <a:extLst>
                  <a:ext uri="{FF2B5EF4-FFF2-40B4-BE49-F238E27FC236}">
                    <a16:creationId xmlns:a16="http://schemas.microsoft.com/office/drawing/2014/main" id="{F00519C7-954A-4841-98E1-C7250780D40E}"/>
                  </a:ext>
                </a:extLst>
              </p:cNvPr>
              <p:cNvSpPr txBox="1"/>
              <p:nvPr/>
            </p:nvSpPr>
            <p:spPr>
              <a:xfrm>
                <a:off x="5340134" y="2583577"/>
                <a:ext cx="255853" cy="39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/>
                  <a:t>p</a:t>
                </a:r>
              </a:p>
            </p:txBody>
          </p:sp>
          <p:sp>
            <p:nvSpPr>
              <p:cNvPr id="226" name="TextBox 80">
                <a:extLst>
                  <a:ext uri="{FF2B5EF4-FFF2-40B4-BE49-F238E27FC236}">
                    <a16:creationId xmlns:a16="http://schemas.microsoft.com/office/drawing/2014/main" id="{4F83AC17-1078-4ADD-9C77-9B9D825CE463}"/>
                  </a:ext>
                </a:extLst>
              </p:cNvPr>
              <p:cNvSpPr txBox="1"/>
              <p:nvPr/>
            </p:nvSpPr>
            <p:spPr>
              <a:xfrm>
                <a:off x="7669345" y="2573411"/>
                <a:ext cx="255853" cy="39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3600" dirty="0"/>
                  <a:t>p</a:t>
                </a:r>
              </a:p>
            </p:txBody>
          </p:sp>
          <p:sp>
            <p:nvSpPr>
              <p:cNvPr id="227" name="Arrow: Right 226">
                <a:extLst>
                  <a:ext uri="{FF2B5EF4-FFF2-40B4-BE49-F238E27FC236}">
                    <a16:creationId xmlns:a16="http://schemas.microsoft.com/office/drawing/2014/main" id="{8B302111-D0FB-4E84-B33A-36C5ADEA012C}"/>
                  </a:ext>
                </a:extLst>
              </p:cNvPr>
              <p:cNvSpPr/>
              <p:nvPr/>
            </p:nvSpPr>
            <p:spPr>
              <a:xfrm>
                <a:off x="5837290" y="2868749"/>
                <a:ext cx="631324" cy="21066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8" name="Arrow: Right 227">
                <a:extLst>
                  <a:ext uri="{FF2B5EF4-FFF2-40B4-BE49-F238E27FC236}">
                    <a16:creationId xmlns:a16="http://schemas.microsoft.com/office/drawing/2014/main" id="{BDBB1458-70FD-4D81-BD03-03EA0A6407A6}"/>
                  </a:ext>
                </a:extLst>
              </p:cNvPr>
              <p:cNvSpPr/>
              <p:nvPr/>
            </p:nvSpPr>
            <p:spPr>
              <a:xfrm rot="10800000">
                <a:off x="6854262" y="2868749"/>
                <a:ext cx="631324" cy="210663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415" name="TextBox 414">
            <a:extLst>
              <a:ext uri="{FF2B5EF4-FFF2-40B4-BE49-F238E27FC236}">
                <a16:creationId xmlns:a16="http://schemas.microsoft.com/office/drawing/2014/main" id="{2CB08AF6-31F2-4A63-9892-CA408A65179D}"/>
              </a:ext>
            </a:extLst>
          </p:cNvPr>
          <p:cNvSpPr txBox="1"/>
          <p:nvPr/>
        </p:nvSpPr>
        <p:spPr>
          <a:xfrm>
            <a:off x="1242047" y="5933160"/>
            <a:ext cx="674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Two models introduced recently for the long range correlations in high multiplicity pp collisions by constraining the increased MPI !</a:t>
            </a:r>
          </a:p>
        </p:txBody>
      </p:sp>
      <p:sp>
        <p:nvSpPr>
          <p:cNvPr id="416" name="Title 1">
            <a:extLst>
              <a:ext uri="{FF2B5EF4-FFF2-40B4-BE49-F238E27FC236}">
                <a16:creationId xmlns:a16="http://schemas.microsoft.com/office/drawing/2014/main" id="{A3BE1061-EE03-4D01-B2F5-6ED948EC45BD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7886700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QGP-like effects in small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7FB3E-6FDD-4569-85C2-64457BEF05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0775" y="4206173"/>
            <a:ext cx="1126802" cy="201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6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/>
              <a:t>Ridge in pp collisions at ALICE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5C58-8E29-42CF-9EE6-DBA47244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805217"/>
            <a:ext cx="8017844" cy="27610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30DD7-6881-4257-9FDA-AD829DCFF566}"/>
              </a:ext>
            </a:extLst>
          </p:cNvPr>
          <p:cNvSpPr txBox="1"/>
          <p:nvPr/>
        </p:nvSpPr>
        <p:spPr>
          <a:xfrm>
            <a:off x="2791326" y="6219037"/>
            <a:ext cx="440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Junlee</a:t>
            </a:r>
            <a:r>
              <a:rPr lang="en-US" dirty="0"/>
              <a:t> Kim, </a:t>
            </a:r>
            <a:r>
              <a:rPr lang="en-US" dirty="0" err="1"/>
              <a:t>Chonbuk</a:t>
            </a:r>
            <a:r>
              <a:rPr lang="en-US" dirty="0"/>
              <a:t> National Univ.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556558-AA1F-4483-AB02-9737D9D6C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67" y="3310914"/>
            <a:ext cx="7966283" cy="290812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A71BF0-6DC8-4EEE-BC46-ED4EF59E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51436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/>
              <a:t>Strangeness enhancement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3AF440-F7C2-4F4F-A4EA-B7E91989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60" y="777279"/>
            <a:ext cx="3557806" cy="53780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CCC56B-2C6C-4584-A367-C91B2522AE23}"/>
              </a:ext>
            </a:extLst>
          </p:cNvPr>
          <p:cNvSpPr/>
          <p:nvPr/>
        </p:nvSpPr>
        <p:spPr>
          <a:xfrm>
            <a:off x="893928" y="6155356"/>
            <a:ext cx="2890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Nat. Phys. 13 (2017) 535-539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70772D-440B-4C4B-8870-0F4DD1834825}"/>
                  </a:ext>
                </a:extLst>
              </p:cNvPr>
              <p:cNvSpPr/>
              <p:nvPr/>
            </p:nvSpPr>
            <p:spPr>
              <a:xfrm>
                <a:off x="4012571" y="777279"/>
                <a:ext cx="4919671" cy="4533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One of the original traces of the QGP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dirty="0"/>
                  <a:t>Thermal production via gluon fusion in a QGP medium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in Pb-Pb at 5.02 TeV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Production w.r.t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enhanced</a:t>
                </a:r>
              </a:p>
              <a:p>
                <a:r>
                  <a:rPr lang="en-US" dirty="0"/>
                  <a:t>Also studied in p—Pb and pp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Strangeness increases with multiplicity following the universal trend</a:t>
                </a:r>
              </a:p>
              <a:p>
                <a:r>
                  <a:rPr lang="en-US" dirty="0"/>
                  <a:t>PYTHIA default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Not describe the enhancement</a:t>
                </a:r>
              </a:p>
              <a:p>
                <a:r>
                  <a:rPr lang="en-US" dirty="0"/>
                  <a:t>EPOS LHC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Hydrodynamic treatment </a:t>
                </a:r>
              </a:p>
              <a:p>
                <a:r>
                  <a:rPr lang="en-US" dirty="0"/>
                  <a:t>DIPSY (PYTHIA8 + ROPE)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Like the Color Reconnection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strings may overlap to form color ropes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Increased tension → increase strangeness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870772D-440B-4C4B-8870-0F4DD18348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2571" y="777279"/>
                <a:ext cx="4919671" cy="4533292"/>
              </a:xfrm>
              <a:prstGeom prst="rect">
                <a:avLst/>
              </a:prstGeom>
              <a:blipFill>
                <a:blip r:embed="rId3"/>
                <a:stretch>
                  <a:fillRect l="-991" t="-808" b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1734E53-2EAF-4617-9163-8F76B9589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8986" y="5165037"/>
            <a:ext cx="2784350" cy="16892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7098AD-B170-49DC-9570-7CFD93BB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674930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8BCE481-C61F-4435-847E-F04E47C4398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76380" y="130436"/>
                <a:ext cx="8655863" cy="589092"/>
              </a:xfrm>
              <a:noFill/>
            </p:spPr>
            <p:txBody>
              <a:bodyPr>
                <a:normAutofit fontScale="90000"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8" name="Title 1">
                <a:extLst>
                  <a:ext uri="{FF2B5EF4-FFF2-40B4-BE49-F238E27FC236}">
                    <a16:creationId xmlns:a16="http://schemas.microsoft.com/office/drawing/2014/main" id="{88BCE481-C61F-4435-847E-F04E47C439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6380" y="130436"/>
                <a:ext cx="8655863" cy="58909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A9C33-E9C5-4339-BD7B-DCA7297D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2A45D-464E-4F24-B0B6-B956372A0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46"/>
          <a:stretch/>
        </p:blipFill>
        <p:spPr>
          <a:xfrm>
            <a:off x="190935" y="1197033"/>
            <a:ext cx="8655862" cy="36158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E65A05-45DF-4194-A08D-0CBCA508E6BE}"/>
              </a:ext>
            </a:extLst>
          </p:cNvPr>
          <p:cNvSpPr/>
          <p:nvPr/>
        </p:nvSpPr>
        <p:spPr>
          <a:xfrm>
            <a:off x="811590" y="827701"/>
            <a:ext cx="306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ALICE, Phys. Rev. C 99, 024906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DCC98-907B-4FB0-90F0-916AAB4E461E}"/>
              </a:ext>
            </a:extLst>
          </p:cNvPr>
          <p:cNvSpPr/>
          <p:nvPr/>
        </p:nvSpPr>
        <p:spPr>
          <a:xfrm>
            <a:off x="803554" y="4549433"/>
            <a:ext cx="65042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Behavior known from Pb-Pb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Interpreted as radial flow: </a:t>
            </a:r>
          </a:p>
          <a:p>
            <a:r>
              <a:rPr lang="en-US" dirty="0"/>
              <a:t>	p are pushed to higher momenta by a common velocity field</a:t>
            </a:r>
          </a:p>
          <a:p>
            <a:r>
              <a:rPr lang="en-US" dirty="0"/>
              <a:t>Same behaviors in pp and </a:t>
            </a:r>
            <a:r>
              <a:rPr lang="en-US" dirty="0" err="1"/>
              <a:t>pA</a:t>
            </a:r>
            <a:r>
              <a:rPr lang="en-US" dirty="0"/>
              <a:t> collisions with respect to system size </a:t>
            </a:r>
          </a:p>
        </p:txBody>
      </p:sp>
    </p:spTree>
    <p:extLst>
      <p:ext uri="{BB962C8B-B14F-4D97-AF65-F5344CB8AC3E}">
        <p14:creationId xmlns:p14="http://schemas.microsoft.com/office/powerpoint/2010/main" val="2279040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latin typeface="Futura Medium"/>
              </a:rPr>
              <a:t>Resonance suppression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A9C33-E9C5-4339-BD7B-DCA7297D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7DCC98-907B-4FB0-90F0-916AAB4E461E}"/>
              </a:ext>
            </a:extLst>
          </p:cNvPr>
          <p:cNvSpPr/>
          <p:nvPr/>
        </p:nvSpPr>
        <p:spPr>
          <a:xfrm>
            <a:off x="2186421" y="3937637"/>
            <a:ext cx="507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Re-scattering of decay products in hadronic medium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6DFB15-FB7B-45D6-8F9F-1008759408A6}"/>
              </a:ext>
            </a:extLst>
          </p:cNvPr>
          <p:cNvGrpSpPr/>
          <p:nvPr/>
        </p:nvGrpSpPr>
        <p:grpSpPr>
          <a:xfrm>
            <a:off x="888175" y="683304"/>
            <a:ext cx="3108959" cy="3409503"/>
            <a:chOff x="465514" y="827114"/>
            <a:chExt cx="3025831" cy="335280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AC9B7E-3BD5-452F-8DDD-838AA3A22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840" y="827115"/>
              <a:ext cx="2880128" cy="315002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68C3C6F-055A-4CB6-90D0-D367AB39E693}"/>
                </a:ext>
              </a:extLst>
            </p:cNvPr>
            <p:cNvSpPr/>
            <p:nvPr/>
          </p:nvSpPr>
          <p:spPr>
            <a:xfrm>
              <a:off x="1047404" y="3744884"/>
              <a:ext cx="1363287" cy="28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85F853-01B7-42B1-AE55-BFABB6567B27}"/>
                </a:ext>
              </a:extLst>
            </p:cNvPr>
            <p:cNvSpPr/>
            <p:nvPr/>
          </p:nvSpPr>
          <p:spPr>
            <a:xfrm>
              <a:off x="2205644" y="827114"/>
              <a:ext cx="1285701" cy="340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CCE6F6-1AFD-4398-81B9-95CAF46C3130}"/>
                </a:ext>
              </a:extLst>
            </p:cNvPr>
            <p:cNvSpPr/>
            <p:nvPr/>
          </p:nvSpPr>
          <p:spPr>
            <a:xfrm>
              <a:off x="465514" y="3778135"/>
              <a:ext cx="1837111" cy="401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616B7-A17A-42BA-8994-C99EC3982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486" y="781776"/>
            <a:ext cx="4008331" cy="3155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EDAB95-7808-4C98-B915-FF8F5EE70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68" y="4185752"/>
            <a:ext cx="8277286" cy="21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40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76978F-B3FA-446C-997D-937C2483FE00}"/>
              </a:ext>
            </a:extLst>
          </p:cNvPr>
          <p:cNvGrpSpPr/>
          <p:nvPr/>
        </p:nvGrpSpPr>
        <p:grpSpPr>
          <a:xfrm>
            <a:off x="2000725" y="3907002"/>
            <a:ext cx="5111863" cy="5032143"/>
            <a:chOff x="2176711" y="3370965"/>
            <a:chExt cx="5111863" cy="50321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63D5AAB-3989-447D-9545-C144D73E4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6711" y="3370965"/>
              <a:ext cx="5111863" cy="2678296"/>
            </a:xfrm>
            <a:prstGeom prst="rect">
              <a:avLst/>
            </a:prstGeom>
          </p:spPr>
        </p:pic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693D7A54-FD92-4F68-AE3D-8387A98CCC39}"/>
                </a:ext>
              </a:extLst>
            </p:cNvPr>
            <p:cNvSpPr/>
            <p:nvPr/>
          </p:nvSpPr>
          <p:spPr>
            <a:xfrm>
              <a:off x="2355202" y="3504163"/>
              <a:ext cx="4683512" cy="4898945"/>
            </a:xfrm>
            <a:prstGeom prst="blockArc">
              <a:avLst>
                <a:gd name="adj1" fmla="val 10799999"/>
                <a:gd name="adj2" fmla="val 14803255"/>
                <a:gd name="adj3" fmla="val 39707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B5949D6-95FB-49BE-87E5-C2F9210511F5}"/>
              </a:ext>
            </a:extLst>
          </p:cNvPr>
          <p:cNvGrpSpPr/>
          <p:nvPr/>
        </p:nvGrpSpPr>
        <p:grpSpPr>
          <a:xfrm>
            <a:off x="410415" y="947431"/>
            <a:ext cx="2966310" cy="2458172"/>
            <a:chOff x="5287378" y="635307"/>
            <a:chExt cx="2966310" cy="24581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F4C07F-6818-4CBC-9E8C-56B4F51D5910}"/>
                </a:ext>
              </a:extLst>
            </p:cNvPr>
            <p:cNvGrpSpPr/>
            <p:nvPr/>
          </p:nvGrpSpPr>
          <p:grpSpPr>
            <a:xfrm>
              <a:off x="5287378" y="1908778"/>
              <a:ext cx="266700" cy="258928"/>
              <a:chOff x="5126355" y="2362200"/>
              <a:chExt cx="266700" cy="25892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6FD53D8-58A4-4FB5-B5A8-8C8F3D64E0B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8FD1EC-58A2-4CD1-AE0F-9385D21865A9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063E7C0-6BFD-43BB-8421-73551F9E623B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3D5D61-9A23-451C-82DB-F6FD21B4551F}"/>
                </a:ext>
              </a:extLst>
            </p:cNvPr>
            <p:cNvGrpSpPr/>
            <p:nvPr/>
          </p:nvGrpSpPr>
          <p:grpSpPr>
            <a:xfrm rot="16884378">
              <a:off x="7990874" y="1544325"/>
              <a:ext cx="266700" cy="258928"/>
              <a:chOff x="5126355" y="2362200"/>
              <a:chExt cx="266700" cy="25892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25191C-2DAF-4BE6-8F31-432D836610E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AC1364-0BBA-4BFA-9B78-DB932143A606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A639D67-FFC4-4012-A73E-804131CB8D57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81CCC9-F663-4886-A2B9-776386C7B56B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1953146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EEAF8D-6781-462C-B417-6ABF9E78A324}"/>
                </a:ext>
              </a:extLst>
            </p:cNvPr>
            <p:cNvCxnSpPr>
              <a:cxnSpLocks/>
            </p:cNvCxnSpPr>
            <p:nvPr/>
          </p:nvCxnSpPr>
          <p:spPr>
            <a:xfrm>
              <a:off x="7015516" y="1634989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40E606-B1B5-4168-9AE8-A9F703F41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3130" y="1953146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22711F-0A13-4D45-8C17-A510FCF5D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5516" y="1106411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994312-1748-40AC-83B5-A8A61D5A96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08475">
              <a:off x="6391432" y="1709053"/>
              <a:ext cx="639185" cy="97770"/>
              <a:chOff x="804" y="3206"/>
              <a:chExt cx="2344" cy="314"/>
            </a:xfrm>
          </p:grpSpPr>
          <p:sp>
            <p:nvSpPr>
              <p:cNvPr id="37" name="Freeform 127">
                <a:extLst>
                  <a:ext uri="{FF2B5EF4-FFF2-40B4-BE49-F238E27FC236}">
                    <a16:creationId xmlns:a16="http://schemas.microsoft.com/office/drawing/2014/main" id="{C1926CA6-0AD9-4BFD-BA3E-40F6DCEC2D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128">
                <a:extLst>
                  <a:ext uri="{FF2B5EF4-FFF2-40B4-BE49-F238E27FC236}">
                    <a16:creationId xmlns:a16="http://schemas.microsoft.com/office/drawing/2014/main" id="{44F243F7-8E53-423E-A005-D7957E22F7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129">
                <a:extLst>
                  <a:ext uri="{FF2B5EF4-FFF2-40B4-BE49-F238E27FC236}">
                    <a16:creationId xmlns:a16="http://schemas.microsoft.com/office/drawing/2014/main" id="{0E782AED-3396-425C-8706-F12BAB7394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130">
                <a:extLst>
                  <a:ext uri="{FF2B5EF4-FFF2-40B4-BE49-F238E27FC236}">
                    <a16:creationId xmlns:a16="http://schemas.microsoft.com/office/drawing/2014/main" id="{6EC4655B-C5E5-455C-80C1-82A2DB3341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131">
                <a:extLst>
                  <a:ext uri="{FF2B5EF4-FFF2-40B4-BE49-F238E27FC236}">
                    <a16:creationId xmlns:a16="http://schemas.microsoft.com/office/drawing/2014/main" id="{6D577E23-067B-453C-ADE4-EEA50F2FC8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132">
                <a:extLst>
                  <a:ext uri="{FF2B5EF4-FFF2-40B4-BE49-F238E27FC236}">
                    <a16:creationId xmlns:a16="http://schemas.microsoft.com/office/drawing/2014/main" id="{70C528B5-BE6C-4942-822A-38C003EA1B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133">
                <a:extLst>
                  <a:ext uri="{FF2B5EF4-FFF2-40B4-BE49-F238E27FC236}">
                    <a16:creationId xmlns:a16="http://schemas.microsoft.com/office/drawing/2014/main" id="{93C2E71F-BEAA-4800-A5DE-D5BBF4210D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744EF4-1135-44B3-96AF-CA3CAFAC3CA2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2110546"/>
              <a:ext cx="101513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02E257-3026-4974-B0A0-3DC50D3AABE0}"/>
                </a:ext>
              </a:extLst>
            </p:cNvPr>
            <p:cNvCxnSpPr>
              <a:cxnSpLocks/>
            </p:cNvCxnSpPr>
            <p:nvPr/>
          </p:nvCxnSpPr>
          <p:spPr>
            <a:xfrm>
              <a:off x="7064743" y="1767691"/>
              <a:ext cx="948328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7B311BF-0A9E-4EBE-BAB0-B15A5FBD67B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26142">
              <a:off x="6510262" y="1868401"/>
              <a:ext cx="639185" cy="97770"/>
              <a:chOff x="804" y="3206"/>
              <a:chExt cx="2344" cy="314"/>
            </a:xfrm>
          </p:grpSpPr>
          <p:sp>
            <p:nvSpPr>
              <p:cNvPr id="58" name="Freeform 127">
                <a:extLst>
                  <a:ext uri="{FF2B5EF4-FFF2-40B4-BE49-F238E27FC236}">
                    <a16:creationId xmlns:a16="http://schemas.microsoft.com/office/drawing/2014/main" id="{B7450050-CC2B-40C8-A35D-E84E35C62F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128">
                <a:extLst>
                  <a:ext uri="{FF2B5EF4-FFF2-40B4-BE49-F238E27FC236}">
                    <a16:creationId xmlns:a16="http://schemas.microsoft.com/office/drawing/2014/main" id="{D5803DCE-ED80-4589-8C1B-6C0B195EFD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129">
                <a:extLst>
                  <a:ext uri="{FF2B5EF4-FFF2-40B4-BE49-F238E27FC236}">
                    <a16:creationId xmlns:a16="http://schemas.microsoft.com/office/drawing/2014/main" id="{DAC00868-145F-4DD4-96A7-7AF1DE4F53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130">
                <a:extLst>
                  <a:ext uri="{FF2B5EF4-FFF2-40B4-BE49-F238E27FC236}">
                    <a16:creationId xmlns:a16="http://schemas.microsoft.com/office/drawing/2014/main" id="{1409C294-8B02-4EF8-A907-EC9D32608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131">
                <a:extLst>
                  <a:ext uri="{FF2B5EF4-FFF2-40B4-BE49-F238E27FC236}">
                    <a16:creationId xmlns:a16="http://schemas.microsoft.com/office/drawing/2014/main" id="{07B8CA39-8F77-477C-B9A3-81DEDF6847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132">
                <a:extLst>
                  <a:ext uri="{FF2B5EF4-FFF2-40B4-BE49-F238E27FC236}">
                    <a16:creationId xmlns:a16="http://schemas.microsoft.com/office/drawing/2014/main" id="{E273E5AC-6930-4A59-874D-A53E63ADC7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133">
                <a:extLst>
                  <a:ext uri="{FF2B5EF4-FFF2-40B4-BE49-F238E27FC236}">
                    <a16:creationId xmlns:a16="http://schemas.microsoft.com/office/drawing/2014/main" id="{BE118F1B-D20F-4BB3-A306-BC627D745F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6FCCC0-C97A-4431-BCE2-19C0F5B97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7969" y="2105547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F4532AB-3746-4375-8B9B-7B2C587A48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3475" y="1434623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4B3763-D5D9-4313-BABF-5868EB7ADE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5163395">
              <a:off x="5967673" y="2309599"/>
              <a:ext cx="481624" cy="73669"/>
              <a:chOff x="804" y="3206"/>
              <a:chExt cx="2344" cy="314"/>
            </a:xfrm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FDB5B379-433A-4859-9715-2D8657F800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00C3C65-2BE4-4D22-BB3A-AB92B62BA9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91C4D013-45E5-4B38-956C-2432D7BD0F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7DECDC5A-2352-40E9-B4DF-BC5200ECD2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0C8D150B-CBAF-4218-81F3-B40E37D4E3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4343B549-A1A7-414F-9906-CBD60043A9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A7EA5986-7A20-4843-9AED-A7E6936553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4C937E-DBAD-4E1C-9451-D7422877E1E7}"/>
                </a:ext>
              </a:extLst>
            </p:cNvPr>
            <p:cNvGrpSpPr/>
            <p:nvPr/>
          </p:nvGrpSpPr>
          <p:grpSpPr>
            <a:xfrm>
              <a:off x="6226038" y="2562258"/>
              <a:ext cx="263545" cy="394756"/>
              <a:chOff x="6226038" y="2562258"/>
              <a:chExt cx="263545" cy="3947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E6424B-6D76-4F83-8A38-EF2C842032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26038" y="2567019"/>
                <a:ext cx="31235" cy="361453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090896C-E701-4311-BC6E-B23F2086FDE2}"/>
                  </a:ext>
                </a:extLst>
              </p:cNvPr>
              <p:cNvCxnSpPr>
                <a:cxnSpLocks/>
                <a:stCxn id="75" idx="9"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6D42ACD-0B4E-4E8D-866C-396DBACF9E44}"/>
                  </a:ext>
                </a:extLst>
              </p:cNvPr>
              <p:cNvCxnSpPr>
                <a:cxnSpLocks/>
                <a:stCxn id="75" idx="0"/>
              </p:cNvCxnSpPr>
              <p:nvPr/>
            </p:nvCxnSpPr>
            <p:spPr>
              <a:xfrm>
                <a:off x="6315176" y="2565441"/>
                <a:ext cx="174407" cy="295221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69DE5CA-61A7-467C-8799-5AABFD43551F}"/>
                </a:ext>
              </a:extLst>
            </p:cNvPr>
            <p:cNvGrpSpPr/>
            <p:nvPr/>
          </p:nvGrpSpPr>
          <p:grpSpPr>
            <a:xfrm rot="21390500">
              <a:off x="6879820" y="2242087"/>
              <a:ext cx="317933" cy="851392"/>
              <a:chOff x="6171650" y="2105622"/>
              <a:chExt cx="317933" cy="851392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C5C74A5-01FD-4F04-A27D-1E234078EFB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00" name="Freeform 127">
                  <a:extLst>
                    <a:ext uri="{FF2B5EF4-FFF2-40B4-BE49-F238E27FC236}">
                      <a16:creationId xmlns:a16="http://schemas.microsoft.com/office/drawing/2014/main" id="{552DE947-9DCF-47F3-B9DA-0CAE38B28E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Freeform 128">
                  <a:extLst>
                    <a:ext uri="{FF2B5EF4-FFF2-40B4-BE49-F238E27FC236}">
                      <a16:creationId xmlns:a16="http://schemas.microsoft.com/office/drawing/2014/main" id="{2F176863-3B24-448F-A50F-792BB50D92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Freeform 129">
                  <a:extLst>
                    <a:ext uri="{FF2B5EF4-FFF2-40B4-BE49-F238E27FC236}">
                      <a16:creationId xmlns:a16="http://schemas.microsoft.com/office/drawing/2014/main" id="{A60A64C8-EAC0-44D6-B211-B5AD7EE370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Freeform 130">
                  <a:extLst>
                    <a:ext uri="{FF2B5EF4-FFF2-40B4-BE49-F238E27FC236}">
                      <a16:creationId xmlns:a16="http://schemas.microsoft.com/office/drawing/2014/main" id="{5ED8DB18-652C-481F-B97D-CA0A5448A0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Freeform 131">
                  <a:extLst>
                    <a:ext uri="{FF2B5EF4-FFF2-40B4-BE49-F238E27FC236}">
                      <a16:creationId xmlns:a16="http://schemas.microsoft.com/office/drawing/2014/main" id="{28F1356A-424A-424B-8DEE-54DA6AF6A2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Freeform 132">
                  <a:extLst>
                    <a:ext uri="{FF2B5EF4-FFF2-40B4-BE49-F238E27FC236}">
                      <a16:creationId xmlns:a16="http://schemas.microsoft.com/office/drawing/2014/main" id="{F1710A35-CBF9-4556-B078-D697779BAA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6" name="Freeform 133">
                  <a:extLst>
                    <a:ext uri="{FF2B5EF4-FFF2-40B4-BE49-F238E27FC236}">
                      <a16:creationId xmlns:a16="http://schemas.microsoft.com/office/drawing/2014/main" id="{5E17D811-C3BC-431E-A624-2DB0F6FA56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0050412-957B-4178-81CF-4025961833FF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A5EF29A-68DE-42D2-8493-80132391C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B5D52E3-5C6D-4452-99FD-EA735C7C803C}"/>
                    </a:ext>
                  </a:extLst>
                </p:cNvPr>
                <p:cNvCxnSpPr>
                  <a:cxnSpLocks/>
                  <a:stCxn id="100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C333580B-0515-4687-96A2-0A1B478E98A6}"/>
                    </a:ext>
                  </a:extLst>
                </p:cNvPr>
                <p:cNvCxnSpPr>
                  <a:cxnSpLocks/>
                  <a:stCxn id="100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0DD6F25-1C35-4D1C-A59D-78F4ED587848}"/>
                </a:ext>
              </a:extLst>
            </p:cNvPr>
            <p:cNvGrpSpPr/>
            <p:nvPr/>
          </p:nvGrpSpPr>
          <p:grpSpPr>
            <a:xfrm rot="12334704">
              <a:off x="5859521" y="1069910"/>
              <a:ext cx="317933" cy="851392"/>
              <a:chOff x="6171650" y="2105622"/>
              <a:chExt cx="317933" cy="851392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E4C318A-BD5E-47CA-9B11-0F52F9EB63C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13" name="Freeform 127">
                  <a:extLst>
                    <a:ext uri="{FF2B5EF4-FFF2-40B4-BE49-F238E27FC236}">
                      <a16:creationId xmlns:a16="http://schemas.microsoft.com/office/drawing/2014/main" id="{4E619F03-B088-4974-8B84-5B0C9A1230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4" name="Freeform 128">
                  <a:extLst>
                    <a:ext uri="{FF2B5EF4-FFF2-40B4-BE49-F238E27FC236}">
                      <a16:creationId xmlns:a16="http://schemas.microsoft.com/office/drawing/2014/main" id="{EAAC1B6D-6959-4CD2-8E7A-6D1AB5C58F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5" name="Freeform 129">
                  <a:extLst>
                    <a:ext uri="{FF2B5EF4-FFF2-40B4-BE49-F238E27FC236}">
                      <a16:creationId xmlns:a16="http://schemas.microsoft.com/office/drawing/2014/main" id="{B5E54A12-0F5E-4EED-8059-B87B0AC980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6" name="Freeform 130">
                  <a:extLst>
                    <a:ext uri="{FF2B5EF4-FFF2-40B4-BE49-F238E27FC236}">
                      <a16:creationId xmlns:a16="http://schemas.microsoft.com/office/drawing/2014/main" id="{73277546-A8BB-4CB3-9513-C9FAB08948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7" name="Freeform 131">
                  <a:extLst>
                    <a:ext uri="{FF2B5EF4-FFF2-40B4-BE49-F238E27FC236}">
                      <a16:creationId xmlns:a16="http://schemas.microsoft.com/office/drawing/2014/main" id="{A88AC5E0-C203-4C67-9E14-4C2364F34F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8" name="Freeform 132">
                  <a:extLst>
                    <a:ext uri="{FF2B5EF4-FFF2-40B4-BE49-F238E27FC236}">
                      <a16:creationId xmlns:a16="http://schemas.microsoft.com/office/drawing/2014/main" id="{518286F3-4C6A-4BE6-8186-02AABC9355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9" name="Freeform 133">
                  <a:extLst>
                    <a:ext uri="{FF2B5EF4-FFF2-40B4-BE49-F238E27FC236}">
                      <a16:creationId xmlns:a16="http://schemas.microsoft.com/office/drawing/2014/main" id="{1FCAE242-784E-46F7-9BE3-359533BC1A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D56A35C-84F7-40FC-BBCE-BACEFBED001D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C21E6D5-CA1A-4ECF-B1F0-C8B0C5D67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00971986-3043-42A0-AC04-9BAB443A6C5B}"/>
                    </a:ext>
                  </a:extLst>
                </p:cNvPr>
                <p:cNvCxnSpPr>
                  <a:cxnSpLocks/>
                  <a:stCxn id="113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B5A50DA-17DA-4907-8E42-3E985FD73501}"/>
                    </a:ext>
                  </a:extLst>
                </p:cNvPr>
                <p:cNvCxnSpPr>
                  <a:cxnSpLocks/>
                  <a:stCxn id="113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AC80A13-020D-43AD-A9E6-A50A6800744B}"/>
                </a:ext>
              </a:extLst>
            </p:cNvPr>
            <p:cNvGrpSpPr/>
            <p:nvPr/>
          </p:nvGrpSpPr>
          <p:grpSpPr>
            <a:xfrm rot="10067734">
              <a:off x="6780095" y="641465"/>
              <a:ext cx="317933" cy="851392"/>
              <a:chOff x="6171650" y="2105622"/>
              <a:chExt cx="317933" cy="85139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CE0B31-37D0-4934-8369-8575E4DE49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26" name="Freeform 127">
                  <a:extLst>
                    <a:ext uri="{FF2B5EF4-FFF2-40B4-BE49-F238E27FC236}">
                      <a16:creationId xmlns:a16="http://schemas.microsoft.com/office/drawing/2014/main" id="{558C841C-6BA8-4C9A-A867-03886475F6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7" name="Freeform 128">
                  <a:extLst>
                    <a:ext uri="{FF2B5EF4-FFF2-40B4-BE49-F238E27FC236}">
                      <a16:creationId xmlns:a16="http://schemas.microsoft.com/office/drawing/2014/main" id="{3AD28303-46E3-455C-AD40-7FA23D9456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8" name="Freeform 129">
                  <a:extLst>
                    <a:ext uri="{FF2B5EF4-FFF2-40B4-BE49-F238E27FC236}">
                      <a16:creationId xmlns:a16="http://schemas.microsoft.com/office/drawing/2014/main" id="{23FD96FA-6709-4859-B1FE-663AAD452E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9" name="Freeform 130">
                  <a:extLst>
                    <a:ext uri="{FF2B5EF4-FFF2-40B4-BE49-F238E27FC236}">
                      <a16:creationId xmlns:a16="http://schemas.microsoft.com/office/drawing/2014/main" id="{A67CD817-9D03-4CC2-851F-116930C7F4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0" name="Freeform 131">
                  <a:extLst>
                    <a:ext uri="{FF2B5EF4-FFF2-40B4-BE49-F238E27FC236}">
                      <a16:creationId xmlns:a16="http://schemas.microsoft.com/office/drawing/2014/main" id="{28BE35DD-DBC8-4BA9-ADC9-ACD8AD1F88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1" name="Freeform 132">
                  <a:extLst>
                    <a:ext uri="{FF2B5EF4-FFF2-40B4-BE49-F238E27FC236}">
                      <a16:creationId xmlns:a16="http://schemas.microsoft.com/office/drawing/2014/main" id="{E06A3AEC-FDD8-4B5B-8C23-B458A1013E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2" name="Freeform 133">
                  <a:extLst>
                    <a:ext uri="{FF2B5EF4-FFF2-40B4-BE49-F238E27FC236}">
                      <a16:creationId xmlns:a16="http://schemas.microsoft.com/office/drawing/2014/main" id="{72744A20-D519-404B-BDDC-737D6B4DD4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821948E-1985-41BE-82F0-564F8F398DF6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295F952-7EDE-4B01-A97E-17196DDD3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B087A4F-E7B4-4072-97B8-B28201EE3B37}"/>
                    </a:ext>
                  </a:extLst>
                </p:cNvPr>
                <p:cNvCxnSpPr>
                  <a:cxnSpLocks/>
                  <a:stCxn id="126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EC822C2C-7F57-4432-91A7-2F34C2182F4C}"/>
                    </a:ext>
                  </a:extLst>
                </p:cNvPr>
                <p:cNvCxnSpPr>
                  <a:cxnSpLocks/>
                  <a:stCxn id="126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30EDB8C-21A5-44A4-944B-D4017FEF1A93}"/>
                </a:ext>
              </a:extLst>
            </p:cNvPr>
            <p:cNvGrpSpPr/>
            <p:nvPr/>
          </p:nvGrpSpPr>
          <p:grpSpPr>
            <a:xfrm rot="10152428">
              <a:off x="7240520" y="824159"/>
              <a:ext cx="317933" cy="851392"/>
              <a:chOff x="6171650" y="2105622"/>
              <a:chExt cx="317933" cy="85139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63235F1-886C-4829-8F7A-1103FC4422E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39" name="Freeform 127">
                  <a:extLst>
                    <a:ext uri="{FF2B5EF4-FFF2-40B4-BE49-F238E27FC236}">
                      <a16:creationId xmlns:a16="http://schemas.microsoft.com/office/drawing/2014/main" id="{F65C68A4-6622-4A4E-9E7B-21033DFE29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0" name="Freeform 128">
                  <a:extLst>
                    <a:ext uri="{FF2B5EF4-FFF2-40B4-BE49-F238E27FC236}">
                      <a16:creationId xmlns:a16="http://schemas.microsoft.com/office/drawing/2014/main" id="{00E4ED35-03C9-4905-9D58-60B6683656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1" name="Freeform 129">
                  <a:extLst>
                    <a:ext uri="{FF2B5EF4-FFF2-40B4-BE49-F238E27FC236}">
                      <a16:creationId xmlns:a16="http://schemas.microsoft.com/office/drawing/2014/main" id="{04742025-F250-4CA5-A56B-7FFA9639FA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2" name="Freeform 130">
                  <a:extLst>
                    <a:ext uri="{FF2B5EF4-FFF2-40B4-BE49-F238E27FC236}">
                      <a16:creationId xmlns:a16="http://schemas.microsoft.com/office/drawing/2014/main" id="{C0B31DCD-55ED-4727-8059-ADEE196DDA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3" name="Freeform 131">
                  <a:extLst>
                    <a:ext uri="{FF2B5EF4-FFF2-40B4-BE49-F238E27FC236}">
                      <a16:creationId xmlns:a16="http://schemas.microsoft.com/office/drawing/2014/main" id="{7910F704-29FD-4C99-873B-4DA24B3015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4" name="Freeform 132">
                  <a:extLst>
                    <a:ext uri="{FF2B5EF4-FFF2-40B4-BE49-F238E27FC236}">
                      <a16:creationId xmlns:a16="http://schemas.microsoft.com/office/drawing/2014/main" id="{B3DBFED2-54CE-40E0-9903-7D8150CC62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5" name="Freeform 133">
                  <a:extLst>
                    <a:ext uri="{FF2B5EF4-FFF2-40B4-BE49-F238E27FC236}">
                      <a16:creationId xmlns:a16="http://schemas.microsoft.com/office/drawing/2014/main" id="{39E4C54E-94BA-459F-A5BF-37F938F1A4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91C3F3A-BBCA-4F19-A11C-C91008A1DD8B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CEEC69E-D5A9-4B73-9175-2406300A1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4E1388EA-AAED-43B8-8915-E3847F9377AE}"/>
                    </a:ext>
                  </a:extLst>
                </p:cNvPr>
                <p:cNvCxnSpPr>
                  <a:cxnSpLocks/>
                  <a:stCxn id="139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ECF111C-DA65-4B4D-8E7F-B1CD9C329546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9E34E3-60E7-4E09-990F-1E04DEC90386}"/>
                </a:ext>
              </a:extLst>
            </p:cNvPr>
            <p:cNvGrpSpPr/>
            <p:nvPr/>
          </p:nvGrpSpPr>
          <p:grpSpPr>
            <a:xfrm rot="19813617">
              <a:off x="7237639" y="2399410"/>
              <a:ext cx="217397" cy="395912"/>
              <a:chOff x="6248269" y="2561102"/>
              <a:chExt cx="217397" cy="395912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A1D1D9D-9551-44D2-A0C3-D76EB6C6C6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3CE3A34-9DC9-4A2D-ABF2-F082D3169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A4934C5-852C-4BC7-A603-E24ADE935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00873DF-F587-490F-BC98-A00190BBFA2C}"/>
                </a:ext>
              </a:extLst>
            </p:cNvPr>
            <p:cNvGrpSpPr/>
            <p:nvPr/>
          </p:nvGrpSpPr>
          <p:grpSpPr>
            <a:xfrm rot="2551470">
              <a:off x="5796963" y="2475760"/>
              <a:ext cx="217397" cy="395912"/>
              <a:chOff x="6248269" y="2561102"/>
              <a:chExt cx="217397" cy="395912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B5271D8-11C9-4720-914B-2700B19066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D23AE8E-66AE-4536-8C75-914BC66BE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F3DC7EB-0694-44DF-B76F-3CF023161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CB4CEF0-1DB1-4EB5-B78E-F7B50D3B716C}"/>
                </a:ext>
              </a:extLst>
            </p:cNvPr>
            <p:cNvGrpSpPr/>
            <p:nvPr/>
          </p:nvGrpSpPr>
          <p:grpSpPr>
            <a:xfrm rot="8820515">
              <a:off x="6322124" y="1126411"/>
              <a:ext cx="217397" cy="395912"/>
              <a:chOff x="6248269" y="2561102"/>
              <a:chExt cx="217397" cy="395912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AFF8716-0E12-472A-AD6A-1D1917CD3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2DD3611-4675-4505-A7DA-70D84F801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DA733F3-CE19-425C-A292-0600406D1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BE22889-82CB-4E02-8184-B5CB48263177}"/>
                </a:ext>
              </a:extLst>
            </p:cNvPr>
            <p:cNvGrpSpPr/>
            <p:nvPr/>
          </p:nvGrpSpPr>
          <p:grpSpPr>
            <a:xfrm rot="14227354">
              <a:off x="7510603" y="744402"/>
              <a:ext cx="217397" cy="395912"/>
              <a:chOff x="6248269" y="2561102"/>
              <a:chExt cx="217397" cy="395912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9BEDFD5-C163-4E88-BFF7-6D6F4B6082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FB714F0-4993-4CB8-9489-661C6045D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4519BDF-6FBA-4F10-A108-BF8B5CA8D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/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/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F6C3AB9-B84D-447B-8A09-6E7216EA5FA3}"/>
                </a:ext>
              </a:extLst>
            </p:cNvPr>
            <p:cNvSpPr txBox="1"/>
            <p:nvPr/>
          </p:nvSpPr>
          <p:spPr>
            <a:xfrm>
              <a:off x="7728889" y="635307"/>
              <a:ext cx="389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/>
                <a:t>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/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2349394-4F81-43BC-8BFE-E169E4748A95}"/>
              </a:ext>
            </a:extLst>
          </p:cNvPr>
          <p:cNvSpPr/>
          <p:nvPr/>
        </p:nvSpPr>
        <p:spPr>
          <a:xfrm rot="1581324">
            <a:off x="2572568" y="5491474"/>
            <a:ext cx="13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pp collisions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360A786-277F-449D-94A7-927FC5554902}"/>
              </a:ext>
            </a:extLst>
          </p:cNvPr>
          <p:cNvSpPr txBox="1"/>
          <p:nvPr/>
        </p:nvSpPr>
        <p:spPr>
          <a:xfrm>
            <a:off x="413874" y="2462416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EF85ED-F359-41E5-B557-5D5B1CA50590}"/>
              </a:ext>
            </a:extLst>
          </p:cNvPr>
          <p:cNvSpPr txBox="1"/>
          <p:nvPr/>
        </p:nvSpPr>
        <p:spPr>
          <a:xfrm>
            <a:off x="3136108" y="2062105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sp>
        <p:nvSpPr>
          <p:cNvPr id="179" name="Title 1">
            <a:extLst>
              <a:ext uri="{FF2B5EF4-FFF2-40B4-BE49-F238E27FC236}">
                <a16:creationId xmlns:a16="http://schemas.microsoft.com/office/drawing/2014/main" id="{F9C0C74A-AC2A-4FA8-9886-89AE08B5E3DC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631800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Multiplicity in different collision systems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07AFE07-874C-403D-88D1-07791075E6E4}"/>
              </a:ext>
            </a:extLst>
          </p:cNvPr>
          <p:cNvSpPr txBox="1"/>
          <p:nvPr/>
        </p:nvSpPr>
        <p:spPr>
          <a:xfrm>
            <a:off x="202064" y="3470134"/>
            <a:ext cx="3501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production in pp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2 scattering (LO)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infrared 2-&gt;2 scatterings</a:t>
            </a:r>
          </a:p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     Multi Parton interactions (MPI)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Initial and Final state radiations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D8B2E-DCF0-4FAE-ADFA-6FBA8CE7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A3F9A-99EC-4300-9DB0-9D5E182EAF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732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/>
              <a:t>Medium-sized system (</a:t>
            </a:r>
            <a:r>
              <a:rPr lang="en-GB" dirty="0" err="1"/>
              <a:t>Xe</a:t>
            </a:r>
            <a:r>
              <a:rPr lang="en-GB" dirty="0"/>
              <a:t>—</a:t>
            </a:r>
            <a:r>
              <a:rPr lang="en-GB" dirty="0" err="1"/>
              <a:t>Xe</a:t>
            </a:r>
            <a:r>
              <a:rPr lang="en-GB" dirty="0"/>
              <a:t> 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D1051-C95F-4F62-AB3C-99AE8B1CB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7" y="836123"/>
            <a:ext cx="2962992" cy="3649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968CC-CFEB-471C-BACF-7A160D181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815" y="836123"/>
            <a:ext cx="2989156" cy="3694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8C2F2-4B47-4340-97A6-59E612C061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" b="1"/>
          <a:stretch/>
        </p:blipFill>
        <p:spPr>
          <a:xfrm>
            <a:off x="5920971" y="883175"/>
            <a:ext cx="2974701" cy="3601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8B22A-F7D7-425F-898C-DA217DD7FB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082" y="4551666"/>
            <a:ext cx="1696608" cy="2036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41D6E2-CD18-4285-B942-FACA74B552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741" y="4667386"/>
            <a:ext cx="2509856" cy="1681175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13295AA0-415E-4B0F-B1E2-7613B64D5CD3}"/>
              </a:ext>
            </a:extLst>
          </p:cNvPr>
          <p:cNvSpPr/>
          <p:nvPr/>
        </p:nvSpPr>
        <p:spPr>
          <a:xfrm>
            <a:off x="4206100" y="4891190"/>
            <a:ext cx="658480" cy="9914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9B7C59-D05A-4F5B-80F1-6A56EFBEFDD5}"/>
              </a:ext>
            </a:extLst>
          </p:cNvPr>
          <p:cNvSpPr/>
          <p:nvPr/>
        </p:nvSpPr>
        <p:spPr>
          <a:xfrm>
            <a:off x="5295114" y="61668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D80D8"/>
                </a:solidFill>
                <a:latin typeface="Arial" panose="020B0604020202020204" pitchFamily="34" charset="0"/>
                <a:hlinkClick r:id="rId7"/>
              </a:rPr>
              <a:t>Phys. Lett. B 790 (2019) 35-48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1A1555-2232-4824-8F56-BBCF57659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27939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/>
              <a:t>Medium-sized system (</a:t>
            </a:r>
            <a:r>
              <a:rPr lang="en-GB" dirty="0" err="1"/>
              <a:t>Xe</a:t>
            </a:r>
            <a:r>
              <a:rPr lang="en-GB" dirty="0"/>
              <a:t>—</a:t>
            </a:r>
            <a:r>
              <a:rPr lang="en-GB" dirty="0" err="1"/>
              <a:t>Xe</a:t>
            </a:r>
            <a:r>
              <a:rPr lang="en-GB" dirty="0"/>
              <a:t> 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2F074F-7585-4734-8C97-F26298FF9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850"/>
            <a:ext cx="4396745" cy="4336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0C859C4-7619-4769-B9E7-EE91160A34BB}"/>
              </a:ext>
            </a:extLst>
          </p:cNvPr>
          <p:cNvSpPr/>
          <p:nvPr/>
        </p:nvSpPr>
        <p:spPr>
          <a:xfrm>
            <a:off x="4572000" y="973850"/>
            <a:ext cx="45027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Results from </a:t>
            </a:r>
            <a:r>
              <a:rPr lang="en-US" dirty="0" err="1"/>
              <a:t>Xe</a:t>
            </a:r>
            <a:r>
              <a:rPr lang="en-US" dirty="0"/>
              <a:t>—</a:t>
            </a:r>
            <a:r>
              <a:rPr lang="en-US" dirty="0" err="1"/>
              <a:t>Xe</a:t>
            </a:r>
            <a:r>
              <a:rPr lang="en-US" dirty="0"/>
              <a:t> confirm that multiplicity is the key observable for relative particle abundances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energy 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Hadron chemistry is driven by the multiplicity (system size)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88400-E7DB-4FA5-A6B8-398F46FE4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07854-04E7-4B92-8D84-516CC33F2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03804"/>
            <a:ext cx="2141810" cy="20971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5E8DCE-DBD1-4550-8340-972304BF9C0C}"/>
              </a:ext>
            </a:extLst>
          </p:cNvPr>
          <p:cNvSpPr txBox="1"/>
          <p:nvPr/>
        </p:nvSpPr>
        <p:spPr>
          <a:xfrm>
            <a:off x="5925139" y="3005175"/>
            <a:ext cx="293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or OO collisions in RUN3+4</a:t>
            </a:r>
          </a:p>
        </p:txBody>
      </p:sp>
    </p:spTree>
    <p:extLst>
      <p:ext uri="{BB962C8B-B14F-4D97-AF65-F5344CB8AC3E}">
        <p14:creationId xmlns:p14="http://schemas.microsoft.com/office/powerpoint/2010/main" val="2440033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0" y="130436"/>
            <a:ext cx="8655863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latin typeface="Futura Medium"/>
              </a:rPr>
              <a:t>Summary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7D8B3-1F0E-4B5D-BF35-69AF56D88263}"/>
              </a:ext>
            </a:extLst>
          </p:cNvPr>
          <p:cNvSpPr/>
          <p:nvPr/>
        </p:nvSpPr>
        <p:spPr>
          <a:xfrm>
            <a:off x="276379" y="719528"/>
            <a:ext cx="865586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latin typeface="Futura Medium"/>
              </a:rPr>
              <a:t>Multiplicity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Futura Medium"/>
              </a:rPr>
              <a:t>Key variable to connect pp to Pb—Pb collisions via high-multiplicity pp and medium sized AA collisions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Futura Medium"/>
              </a:rPr>
              <a:t>Fundamental constraints to 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Futura Medium"/>
              </a:rPr>
              <a:t>PYTHIA Rope, EPOS LHC and Color Reconnection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Futura Medium"/>
              </a:rPr>
              <a:t>Re-establishment of observables as a function of system size in Heavy-ion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800" dirty="0">
                <a:latin typeface="Futura Medium"/>
              </a:rPr>
              <a:t>Providing system-size information to ALICE and involved in various system-size dependent studies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F2FE1-0DFA-4D4F-977D-6F7B31F3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78395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1" y="130436"/>
            <a:ext cx="8631800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latin typeface="Futura Medium"/>
              </a:rPr>
              <a:t>Multiplicity in different system sizes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D5AAB-3989-447D-9545-C144D73E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25" y="3907002"/>
            <a:ext cx="5111863" cy="2678296"/>
          </a:xfrm>
          <a:prstGeom prst="rect">
            <a:avLst/>
          </a:prstGeom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693D7A54-FD92-4F68-AE3D-8387A98CCC39}"/>
              </a:ext>
            </a:extLst>
          </p:cNvPr>
          <p:cNvSpPr/>
          <p:nvPr/>
        </p:nvSpPr>
        <p:spPr>
          <a:xfrm>
            <a:off x="2179216" y="4040200"/>
            <a:ext cx="4683512" cy="4898945"/>
          </a:xfrm>
          <a:prstGeom prst="blockArc">
            <a:avLst>
              <a:gd name="adj1" fmla="val 10799999"/>
              <a:gd name="adj2" fmla="val 14803255"/>
              <a:gd name="adj3" fmla="val 39707"/>
            </a:avLst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B5949D6-95FB-49BE-87E5-C2F9210511F5}"/>
              </a:ext>
            </a:extLst>
          </p:cNvPr>
          <p:cNvGrpSpPr/>
          <p:nvPr/>
        </p:nvGrpSpPr>
        <p:grpSpPr>
          <a:xfrm>
            <a:off x="410415" y="947431"/>
            <a:ext cx="2966310" cy="2458172"/>
            <a:chOff x="5287378" y="635307"/>
            <a:chExt cx="2966310" cy="24581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F4C07F-6818-4CBC-9E8C-56B4F51D5910}"/>
                </a:ext>
              </a:extLst>
            </p:cNvPr>
            <p:cNvGrpSpPr/>
            <p:nvPr/>
          </p:nvGrpSpPr>
          <p:grpSpPr>
            <a:xfrm>
              <a:off x="5287378" y="1908778"/>
              <a:ext cx="266700" cy="258928"/>
              <a:chOff x="5126355" y="2362200"/>
              <a:chExt cx="266700" cy="25892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6FD53D8-58A4-4FB5-B5A8-8C8F3D64E0B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8FD1EC-58A2-4CD1-AE0F-9385D21865A9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063E7C0-6BFD-43BB-8421-73551F9E623B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3D5D61-9A23-451C-82DB-F6FD21B4551F}"/>
                </a:ext>
              </a:extLst>
            </p:cNvPr>
            <p:cNvGrpSpPr/>
            <p:nvPr/>
          </p:nvGrpSpPr>
          <p:grpSpPr>
            <a:xfrm rot="16884378">
              <a:off x="7990874" y="1544325"/>
              <a:ext cx="266700" cy="258928"/>
              <a:chOff x="5126355" y="2362200"/>
              <a:chExt cx="266700" cy="25892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25191C-2DAF-4BE6-8F31-432D836610E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AC1364-0BBA-4BFA-9B78-DB932143A606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A639D67-FFC4-4012-A73E-804131CB8D57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81CCC9-F663-4886-A2B9-776386C7B56B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1953146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EEAF8D-6781-462C-B417-6ABF9E78A324}"/>
                </a:ext>
              </a:extLst>
            </p:cNvPr>
            <p:cNvCxnSpPr>
              <a:cxnSpLocks/>
            </p:cNvCxnSpPr>
            <p:nvPr/>
          </p:nvCxnSpPr>
          <p:spPr>
            <a:xfrm>
              <a:off x="7015516" y="1634989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40E606-B1B5-4168-9AE8-A9F703F41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3130" y="1953146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22711F-0A13-4D45-8C17-A510FCF5D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5516" y="1106411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994312-1748-40AC-83B5-A8A61D5A96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08475">
              <a:off x="6391432" y="1709053"/>
              <a:ext cx="639185" cy="97770"/>
              <a:chOff x="804" y="3206"/>
              <a:chExt cx="2344" cy="314"/>
            </a:xfrm>
          </p:grpSpPr>
          <p:sp>
            <p:nvSpPr>
              <p:cNvPr id="37" name="Freeform 127">
                <a:extLst>
                  <a:ext uri="{FF2B5EF4-FFF2-40B4-BE49-F238E27FC236}">
                    <a16:creationId xmlns:a16="http://schemas.microsoft.com/office/drawing/2014/main" id="{C1926CA6-0AD9-4BFD-BA3E-40F6DCEC2D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128">
                <a:extLst>
                  <a:ext uri="{FF2B5EF4-FFF2-40B4-BE49-F238E27FC236}">
                    <a16:creationId xmlns:a16="http://schemas.microsoft.com/office/drawing/2014/main" id="{44F243F7-8E53-423E-A005-D7957E22F7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129">
                <a:extLst>
                  <a:ext uri="{FF2B5EF4-FFF2-40B4-BE49-F238E27FC236}">
                    <a16:creationId xmlns:a16="http://schemas.microsoft.com/office/drawing/2014/main" id="{0E782AED-3396-425C-8706-F12BAB7394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130">
                <a:extLst>
                  <a:ext uri="{FF2B5EF4-FFF2-40B4-BE49-F238E27FC236}">
                    <a16:creationId xmlns:a16="http://schemas.microsoft.com/office/drawing/2014/main" id="{6EC4655B-C5E5-455C-80C1-82A2DB3341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131">
                <a:extLst>
                  <a:ext uri="{FF2B5EF4-FFF2-40B4-BE49-F238E27FC236}">
                    <a16:creationId xmlns:a16="http://schemas.microsoft.com/office/drawing/2014/main" id="{6D577E23-067B-453C-ADE4-EEA50F2FC8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132">
                <a:extLst>
                  <a:ext uri="{FF2B5EF4-FFF2-40B4-BE49-F238E27FC236}">
                    <a16:creationId xmlns:a16="http://schemas.microsoft.com/office/drawing/2014/main" id="{70C528B5-BE6C-4942-822A-38C003EA1B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133">
                <a:extLst>
                  <a:ext uri="{FF2B5EF4-FFF2-40B4-BE49-F238E27FC236}">
                    <a16:creationId xmlns:a16="http://schemas.microsoft.com/office/drawing/2014/main" id="{93C2E71F-BEAA-4800-A5DE-D5BBF4210D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744EF4-1135-44B3-96AF-CA3CAFAC3CA2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2110546"/>
              <a:ext cx="101513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02E257-3026-4974-B0A0-3DC50D3AABE0}"/>
                </a:ext>
              </a:extLst>
            </p:cNvPr>
            <p:cNvCxnSpPr>
              <a:cxnSpLocks/>
            </p:cNvCxnSpPr>
            <p:nvPr/>
          </p:nvCxnSpPr>
          <p:spPr>
            <a:xfrm>
              <a:off x="7064743" y="1767691"/>
              <a:ext cx="948328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7B311BF-0A9E-4EBE-BAB0-B15A5FBD67B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26142">
              <a:off x="6510262" y="1868401"/>
              <a:ext cx="639185" cy="97770"/>
              <a:chOff x="804" y="3206"/>
              <a:chExt cx="2344" cy="314"/>
            </a:xfrm>
          </p:grpSpPr>
          <p:sp>
            <p:nvSpPr>
              <p:cNvPr id="58" name="Freeform 127">
                <a:extLst>
                  <a:ext uri="{FF2B5EF4-FFF2-40B4-BE49-F238E27FC236}">
                    <a16:creationId xmlns:a16="http://schemas.microsoft.com/office/drawing/2014/main" id="{B7450050-CC2B-40C8-A35D-E84E35C62F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128">
                <a:extLst>
                  <a:ext uri="{FF2B5EF4-FFF2-40B4-BE49-F238E27FC236}">
                    <a16:creationId xmlns:a16="http://schemas.microsoft.com/office/drawing/2014/main" id="{D5803DCE-ED80-4589-8C1B-6C0B195EFD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129">
                <a:extLst>
                  <a:ext uri="{FF2B5EF4-FFF2-40B4-BE49-F238E27FC236}">
                    <a16:creationId xmlns:a16="http://schemas.microsoft.com/office/drawing/2014/main" id="{DAC00868-145F-4DD4-96A7-7AF1DE4F53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130">
                <a:extLst>
                  <a:ext uri="{FF2B5EF4-FFF2-40B4-BE49-F238E27FC236}">
                    <a16:creationId xmlns:a16="http://schemas.microsoft.com/office/drawing/2014/main" id="{1409C294-8B02-4EF8-A907-EC9D32608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131">
                <a:extLst>
                  <a:ext uri="{FF2B5EF4-FFF2-40B4-BE49-F238E27FC236}">
                    <a16:creationId xmlns:a16="http://schemas.microsoft.com/office/drawing/2014/main" id="{07B8CA39-8F77-477C-B9A3-81DEDF6847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132">
                <a:extLst>
                  <a:ext uri="{FF2B5EF4-FFF2-40B4-BE49-F238E27FC236}">
                    <a16:creationId xmlns:a16="http://schemas.microsoft.com/office/drawing/2014/main" id="{E273E5AC-6930-4A59-874D-A53E63ADC7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133">
                <a:extLst>
                  <a:ext uri="{FF2B5EF4-FFF2-40B4-BE49-F238E27FC236}">
                    <a16:creationId xmlns:a16="http://schemas.microsoft.com/office/drawing/2014/main" id="{BE118F1B-D20F-4BB3-A306-BC627D745F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6FCCC0-C97A-4431-BCE2-19C0F5B97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7969" y="2105547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F4532AB-3746-4375-8B9B-7B2C587A48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3475" y="1434623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4B3763-D5D9-4313-BABF-5868EB7ADE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5163395">
              <a:off x="5967673" y="2309599"/>
              <a:ext cx="481624" cy="73669"/>
              <a:chOff x="804" y="3206"/>
              <a:chExt cx="2344" cy="314"/>
            </a:xfrm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FDB5B379-433A-4859-9715-2D8657F800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00C3C65-2BE4-4D22-BB3A-AB92B62BA9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91C4D013-45E5-4B38-956C-2432D7BD0F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7DECDC5A-2352-40E9-B4DF-BC5200ECD2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0C8D150B-CBAF-4218-81F3-B40E37D4E3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4343B549-A1A7-414F-9906-CBD60043A9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A7EA5986-7A20-4843-9AED-A7E6936553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4C937E-DBAD-4E1C-9451-D7422877E1E7}"/>
                </a:ext>
              </a:extLst>
            </p:cNvPr>
            <p:cNvGrpSpPr/>
            <p:nvPr/>
          </p:nvGrpSpPr>
          <p:grpSpPr>
            <a:xfrm>
              <a:off x="6226038" y="2562258"/>
              <a:ext cx="263545" cy="394756"/>
              <a:chOff x="6226038" y="2562258"/>
              <a:chExt cx="263545" cy="3947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E6424B-6D76-4F83-8A38-EF2C842032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26038" y="2567019"/>
                <a:ext cx="31235" cy="361453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090896C-E701-4311-BC6E-B23F2086FDE2}"/>
                  </a:ext>
                </a:extLst>
              </p:cNvPr>
              <p:cNvCxnSpPr>
                <a:cxnSpLocks/>
                <a:stCxn id="75" idx="9"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6D42ACD-0B4E-4E8D-866C-396DBACF9E44}"/>
                  </a:ext>
                </a:extLst>
              </p:cNvPr>
              <p:cNvCxnSpPr>
                <a:cxnSpLocks/>
                <a:stCxn id="75" idx="0"/>
              </p:cNvCxnSpPr>
              <p:nvPr/>
            </p:nvCxnSpPr>
            <p:spPr>
              <a:xfrm>
                <a:off x="6315176" y="2565441"/>
                <a:ext cx="174407" cy="295221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69DE5CA-61A7-467C-8799-5AABFD43551F}"/>
                </a:ext>
              </a:extLst>
            </p:cNvPr>
            <p:cNvGrpSpPr/>
            <p:nvPr/>
          </p:nvGrpSpPr>
          <p:grpSpPr>
            <a:xfrm rot="21390500">
              <a:off x="6879820" y="2242087"/>
              <a:ext cx="317933" cy="851392"/>
              <a:chOff x="6171650" y="2105622"/>
              <a:chExt cx="317933" cy="851392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C5C74A5-01FD-4F04-A27D-1E234078EFB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00" name="Freeform 127">
                  <a:extLst>
                    <a:ext uri="{FF2B5EF4-FFF2-40B4-BE49-F238E27FC236}">
                      <a16:creationId xmlns:a16="http://schemas.microsoft.com/office/drawing/2014/main" id="{552DE947-9DCF-47F3-B9DA-0CAE38B28E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Freeform 128">
                  <a:extLst>
                    <a:ext uri="{FF2B5EF4-FFF2-40B4-BE49-F238E27FC236}">
                      <a16:creationId xmlns:a16="http://schemas.microsoft.com/office/drawing/2014/main" id="{2F176863-3B24-448F-A50F-792BB50D92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Freeform 129">
                  <a:extLst>
                    <a:ext uri="{FF2B5EF4-FFF2-40B4-BE49-F238E27FC236}">
                      <a16:creationId xmlns:a16="http://schemas.microsoft.com/office/drawing/2014/main" id="{A60A64C8-EAC0-44D6-B211-B5AD7EE370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Freeform 130">
                  <a:extLst>
                    <a:ext uri="{FF2B5EF4-FFF2-40B4-BE49-F238E27FC236}">
                      <a16:creationId xmlns:a16="http://schemas.microsoft.com/office/drawing/2014/main" id="{5ED8DB18-652C-481F-B97D-CA0A5448A0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Freeform 131">
                  <a:extLst>
                    <a:ext uri="{FF2B5EF4-FFF2-40B4-BE49-F238E27FC236}">
                      <a16:creationId xmlns:a16="http://schemas.microsoft.com/office/drawing/2014/main" id="{28F1356A-424A-424B-8DEE-54DA6AF6A2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Freeform 132">
                  <a:extLst>
                    <a:ext uri="{FF2B5EF4-FFF2-40B4-BE49-F238E27FC236}">
                      <a16:creationId xmlns:a16="http://schemas.microsoft.com/office/drawing/2014/main" id="{F1710A35-CBF9-4556-B078-D697779BAA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6" name="Freeform 133">
                  <a:extLst>
                    <a:ext uri="{FF2B5EF4-FFF2-40B4-BE49-F238E27FC236}">
                      <a16:creationId xmlns:a16="http://schemas.microsoft.com/office/drawing/2014/main" id="{5E17D811-C3BC-431E-A624-2DB0F6FA56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0050412-957B-4178-81CF-4025961833FF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A5EF29A-68DE-42D2-8493-80132391C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B5D52E3-5C6D-4452-99FD-EA735C7C803C}"/>
                    </a:ext>
                  </a:extLst>
                </p:cNvPr>
                <p:cNvCxnSpPr>
                  <a:cxnSpLocks/>
                  <a:stCxn id="100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C333580B-0515-4687-96A2-0A1B478E98A6}"/>
                    </a:ext>
                  </a:extLst>
                </p:cNvPr>
                <p:cNvCxnSpPr>
                  <a:cxnSpLocks/>
                  <a:stCxn id="100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0DD6F25-1C35-4D1C-A59D-78F4ED587848}"/>
                </a:ext>
              </a:extLst>
            </p:cNvPr>
            <p:cNvGrpSpPr/>
            <p:nvPr/>
          </p:nvGrpSpPr>
          <p:grpSpPr>
            <a:xfrm rot="12334704">
              <a:off x="5859521" y="1069910"/>
              <a:ext cx="317933" cy="851392"/>
              <a:chOff x="6171650" y="2105622"/>
              <a:chExt cx="317933" cy="851392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E4C318A-BD5E-47CA-9B11-0F52F9EB63C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13" name="Freeform 127">
                  <a:extLst>
                    <a:ext uri="{FF2B5EF4-FFF2-40B4-BE49-F238E27FC236}">
                      <a16:creationId xmlns:a16="http://schemas.microsoft.com/office/drawing/2014/main" id="{4E619F03-B088-4974-8B84-5B0C9A1230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4" name="Freeform 128">
                  <a:extLst>
                    <a:ext uri="{FF2B5EF4-FFF2-40B4-BE49-F238E27FC236}">
                      <a16:creationId xmlns:a16="http://schemas.microsoft.com/office/drawing/2014/main" id="{EAAC1B6D-6959-4CD2-8E7A-6D1AB5C58F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5" name="Freeform 129">
                  <a:extLst>
                    <a:ext uri="{FF2B5EF4-FFF2-40B4-BE49-F238E27FC236}">
                      <a16:creationId xmlns:a16="http://schemas.microsoft.com/office/drawing/2014/main" id="{B5E54A12-0F5E-4EED-8059-B87B0AC980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6" name="Freeform 130">
                  <a:extLst>
                    <a:ext uri="{FF2B5EF4-FFF2-40B4-BE49-F238E27FC236}">
                      <a16:creationId xmlns:a16="http://schemas.microsoft.com/office/drawing/2014/main" id="{73277546-A8BB-4CB3-9513-C9FAB08948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7" name="Freeform 131">
                  <a:extLst>
                    <a:ext uri="{FF2B5EF4-FFF2-40B4-BE49-F238E27FC236}">
                      <a16:creationId xmlns:a16="http://schemas.microsoft.com/office/drawing/2014/main" id="{A88AC5E0-C203-4C67-9E14-4C2364F34F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8" name="Freeform 132">
                  <a:extLst>
                    <a:ext uri="{FF2B5EF4-FFF2-40B4-BE49-F238E27FC236}">
                      <a16:creationId xmlns:a16="http://schemas.microsoft.com/office/drawing/2014/main" id="{518286F3-4C6A-4BE6-8186-02AABC9355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9" name="Freeform 133">
                  <a:extLst>
                    <a:ext uri="{FF2B5EF4-FFF2-40B4-BE49-F238E27FC236}">
                      <a16:creationId xmlns:a16="http://schemas.microsoft.com/office/drawing/2014/main" id="{1FCAE242-784E-46F7-9BE3-359533BC1A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D56A35C-84F7-40FC-BBCE-BACEFBED001D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C21E6D5-CA1A-4ECF-B1F0-C8B0C5D67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00971986-3043-42A0-AC04-9BAB443A6C5B}"/>
                    </a:ext>
                  </a:extLst>
                </p:cNvPr>
                <p:cNvCxnSpPr>
                  <a:cxnSpLocks/>
                  <a:stCxn id="113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B5A50DA-17DA-4907-8E42-3E985FD73501}"/>
                    </a:ext>
                  </a:extLst>
                </p:cNvPr>
                <p:cNvCxnSpPr>
                  <a:cxnSpLocks/>
                  <a:stCxn id="113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AC80A13-020D-43AD-A9E6-A50A6800744B}"/>
                </a:ext>
              </a:extLst>
            </p:cNvPr>
            <p:cNvGrpSpPr/>
            <p:nvPr/>
          </p:nvGrpSpPr>
          <p:grpSpPr>
            <a:xfrm rot="10067734">
              <a:off x="6780095" y="641465"/>
              <a:ext cx="317933" cy="851392"/>
              <a:chOff x="6171650" y="2105622"/>
              <a:chExt cx="317933" cy="85139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CE0B31-37D0-4934-8369-8575E4DE49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26" name="Freeform 127">
                  <a:extLst>
                    <a:ext uri="{FF2B5EF4-FFF2-40B4-BE49-F238E27FC236}">
                      <a16:creationId xmlns:a16="http://schemas.microsoft.com/office/drawing/2014/main" id="{558C841C-6BA8-4C9A-A867-03886475F6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7" name="Freeform 128">
                  <a:extLst>
                    <a:ext uri="{FF2B5EF4-FFF2-40B4-BE49-F238E27FC236}">
                      <a16:creationId xmlns:a16="http://schemas.microsoft.com/office/drawing/2014/main" id="{3AD28303-46E3-455C-AD40-7FA23D9456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8" name="Freeform 129">
                  <a:extLst>
                    <a:ext uri="{FF2B5EF4-FFF2-40B4-BE49-F238E27FC236}">
                      <a16:creationId xmlns:a16="http://schemas.microsoft.com/office/drawing/2014/main" id="{23FD96FA-6709-4859-B1FE-663AAD452E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9" name="Freeform 130">
                  <a:extLst>
                    <a:ext uri="{FF2B5EF4-FFF2-40B4-BE49-F238E27FC236}">
                      <a16:creationId xmlns:a16="http://schemas.microsoft.com/office/drawing/2014/main" id="{A67CD817-9D03-4CC2-851F-116930C7F4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0" name="Freeform 131">
                  <a:extLst>
                    <a:ext uri="{FF2B5EF4-FFF2-40B4-BE49-F238E27FC236}">
                      <a16:creationId xmlns:a16="http://schemas.microsoft.com/office/drawing/2014/main" id="{28BE35DD-DBC8-4BA9-ADC9-ACD8AD1F88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1" name="Freeform 132">
                  <a:extLst>
                    <a:ext uri="{FF2B5EF4-FFF2-40B4-BE49-F238E27FC236}">
                      <a16:creationId xmlns:a16="http://schemas.microsoft.com/office/drawing/2014/main" id="{E06A3AEC-FDD8-4B5B-8C23-B458A1013E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2" name="Freeform 133">
                  <a:extLst>
                    <a:ext uri="{FF2B5EF4-FFF2-40B4-BE49-F238E27FC236}">
                      <a16:creationId xmlns:a16="http://schemas.microsoft.com/office/drawing/2014/main" id="{72744A20-D519-404B-BDDC-737D6B4DD4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821948E-1985-41BE-82F0-564F8F398DF6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295F952-7EDE-4B01-A97E-17196DDD3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B087A4F-E7B4-4072-97B8-B28201EE3B37}"/>
                    </a:ext>
                  </a:extLst>
                </p:cNvPr>
                <p:cNvCxnSpPr>
                  <a:cxnSpLocks/>
                  <a:stCxn id="126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EC822C2C-7F57-4432-91A7-2F34C2182F4C}"/>
                    </a:ext>
                  </a:extLst>
                </p:cNvPr>
                <p:cNvCxnSpPr>
                  <a:cxnSpLocks/>
                  <a:stCxn id="126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30EDB8C-21A5-44A4-944B-D4017FEF1A93}"/>
                </a:ext>
              </a:extLst>
            </p:cNvPr>
            <p:cNvGrpSpPr/>
            <p:nvPr/>
          </p:nvGrpSpPr>
          <p:grpSpPr>
            <a:xfrm rot="10152428">
              <a:off x="7240520" y="824159"/>
              <a:ext cx="317933" cy="851392"/>
              <a:chOff x="6171650" y="2105622"/>
              <a:chExt cx="317933" cy="85139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63235F1-886C-4829-8F7A-1103FC4422E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39" name="Freeform 127">
                  <a:extLst>
                    <a:ext uri="{FF2B5EF4-FFF2-40B4-BE49-F238E27FC236}">
                      <a16:creationId xmlns:a16="http://schemas.microsoft.com/office/drawing/2014/main" id="{F65C68A4-6622-4A4E-9E7B-21033DFE29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0" name="Freeform 128">
                  <a:extLst>
                    <a:ext uri="{FF2B5EF4-FFF2-40B4-BE49-F238E27FC236}">
                      <a16:creationId xmlns:a16="http://schemas.microsoft.com/office/drawing/2014/main" id="{00E4ED35-03C9-4905-9D58-60B6683656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1" name="Freeform 129">
                  <a:extLst>
                    <a:ext uri="{FF2B5EF4-FFF2-40B4-BE49-F238E27FC236}">
                      <a16:creationId xmlns:a16="http://schemas.microsoft.com/office/drawing/2014/main" id="{04742025-F250-4CA5-A56B-7FFA9639FA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2" name="Freeform 130">
                  <a:extLst>
                    <a:ext uri="{FF2B5EF4-FFF2-40B4-BE49-F238E27FC236}">
                      <a16:creationId xmlns:a16="http://schemas.microsoft.com/office/drawing/2014/main" id="{C0B31DCD-55ED-4727-8059-ADEE196DDA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3" name="Freeform 131">
                  <a:extLst>
                    <a:ext uri="{FF2B5EF4-FFF2-40B4-BE49-F238E27FC236}">
                      <a16:creationId xmlns:a16="http://schemas.microsoft.com/office/drawing/2014/main" id="{7910F704-29FD-4C99-873B-4DA24B3015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4" name="Freeform 132">
                  <a:extLst>
                    <a:ext uri="{FF2B5EF4-FFF2-40B4-BE49-F238E27FC236}">
                      <a16:creationId xmlns:a16="http://schemas.microsoft.com/office/drawing/2014/main" id="{B3DBFED2-54CE-40E0-9903-7D8150CC62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5" name="Freeform 133">
                  <a:extLst>
                    <a:ext uri="{FF2B5EF4-FFF2-40B4-BE49-F238E27FC236}">
                      <a16:creationId xmlns:a16="http://schemas.microsoft.com/office/drawing/2014/main" id="{39E4C54E-94BA-459F-A5BF-37F938F1A4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91C3F3A-BBCA-4F19-A11C-C91008A1DD8B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CEEC69E-D5A9-4B73-9175-2406300A1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4E1388EA-AAED-43B8-8915-E3847F9377AE}"/>
                    </a:ext>
                  </a:extLst>
                </p:cNvPr>
                <p:cNvCxnSpPr>
                  <a:cxnSpLocks/>
                  <a:stCxn id="139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ECF111C-DA65-4B4D-8E7F-B1CD9C329546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9E34E3-60E7-4E09-990F-1E04DEC90386}"/>
                </a:ext>
              </a:extLst>
            </p:cNvPr>
            <p:cNvGrpSpPr/>
            <p:nvPr/>
          </p:nvGrpSpPr>
          <p:grpSpPr>
            <a:xfrm rot="19813617">
              <a:off x="7237639" y="2399410"/>
              <a:ext cx="217397" cy="395912"/>
              <a:chOff x="6248269" y="2561102"/>
              <a:chExt cx="217397" cy="395912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A1D1D9D-9551-44D2-A0C3-D76EB6C6C6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3CE3A34-9DC9-4A2D-ABF2-F082D3169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A4934C5-852C-4BC7-A603-E24ADE935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00873DF-F587-490F-BC98-A00190BBFA2C}"/>
                </a:ext>
              </a:extLst>
            </p:cNvPr>
            <p:cNvGrpSpPr/>
            <p:nvPr/>
          </p:nvGrpSpPr>
          <p:grpSpPr>
            <a:xfrm rot="2551470">
              <a:off x="5796963" y="2475760"/>
              <a:ext cx="217397" cy="395912"/>
              <a:chOff x="6248269" y="2561102"/>
              <a:chExt cx="217397" cy="395912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B5271D8-11C9-4720-914B-2700B19066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D23AE8E-66AE-4536-8C75-914BC66BE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F3DC7EB-0694-44DF-B76F-3CF023161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CB4CEF0-1DB1-4EB5-B78E-F7B50D3B716C}"/>
                </a:ext>
              </a:extLst>
            </p:cNvPr>
            <p:cNvGrpSpPr/>
            <p:nvPr/>
          </p:nvGrpSpPr>
          <p:grpSpPr>
            <a:xfrm rot="8820515">
              <a:off x="6322124" y="1126411"/>
              <a:ext cx="217397" cy="395912"/>
              <a:chOff x="6248269" y="2561102"/>
              <a:chExt cx="217397" cy="395912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AFF8716-0E12-472A-AD6A-1D1917CD3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2DD3611-4675-4505-A7DA-70D84F801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DA733F3-CE19-425C-A292-0600406D1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BE22889-82CB-4E02-8184-B5CB48263177}"/>
                </a:ext>
              </a:extLst>
            </p:cNvPr>
            <p:cNvGrpSpPr/>
            <p:nvPr/>
          </p:nvGrpSpPr>
          <p:grpSpPr>
            <a:xfrm rot="14227354">
              <a:off x="7510603" y="744402"/>
              <a:ext cx="217397" cy="395912"/>
              <a:chOff x="6248269" y="2561102"/>
              <a:chExt cx="217397" cy="395912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9BEDFD5-C163-4E88-BFF7-6D6F4B6082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FB714F0-4993-4CB8-9489-661C6045D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4519BDF-6FBA-4F10-A108-BF8B5CA8D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/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/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F6C3AB9-B84D-447B-8A09-6E7216EA5FA3}"/>
                </a:ext>
              </a:extLst>
            </p:cNvPr>
            <p:cNvSpPr txBox="1"/>
            <p:nvPr/>
          </p:nvSpPr>
          <p:spPr>
            <a:xfrm>
              <a:off x="7728889" y="635307"/>
              <a:ext cx="389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/>
                <a:t>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/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2349394-4F81-43BC-8BFE-E169E4748A95}"/>
              </a:ext>
            </a:extLst>
          </p:cNvPr>
          <p:cNvSpPr/>
          <p:nvPr/>
        </p:nvSpPr>
        <p:spPr>
          <a:xfrm rot="1581324">
            <a:off x="2572568" y="5491474"/>
            <a:ext cx="13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pp collisions</a:t>
            </a:r>
          </a:p>
        </p:txBody>
      </p:sp>
      <p:sp>
        <p:nvSpPr>
          <p:cNvPr id="158" name="Block Arc 157">
            <a:extLst>
              <a:ext uri="{FF2B5EF4-FFF2-40B4-BE49-F238E27FC236}">
                <a16:creationId xmlns:a16="http://schemas.microsoft.com/office/drawing/2014/main" id="{D42C2038-D213-4BA1-BB48-416DD05A4389}"/>
              </a:ext>
            </a:extLst>
          </p:cNvPr>
          <p:cNvSpPr/>
          <p:nvPr/>
        </p:nvSpPr>
        <p:spPr>
          <a:xfrm flipH="1">
            <a:off x="2303171" y="4067463"/>
            <a:ext cx="4683512" cy="4898945"/>
          </a:xfrm>
          <a:prstGeom prst="blockArc">
            <a:avLst>
              <a:gd name="adj1" fmla="val 10799999"/>
              <a:gd name="adj2" fmla="val 14803255"/>
              <a:gd name="adj3" fmla="val 39707"/>
            </a:avLst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24221E4-2F61-4D73-8700-19D447176F6E}"/>
              </a:ext>
            </a:extLst>
          </p:cNvPr>
          <p:cNvSpPr/>
          <p:nvPr/>
        </p:nvSpPr>
        <p:spPr>
          <a:xfrm rot="20251659">
            <a:off x="5185855" y="5538997"/>
            <a:ext cx="13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AA collisions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D42632E-79DA-47B1-9DCD-5387F298A254}"/>
              </a:ext>
            </a:extLst>
          </p:cNvPr>
          <p:cNvSpPr txBox="1"/>
          <p:nvPr/>
        </p:nvSpPr>
        <p:spPr>
          <a:xfrm>
            <a:off x="413874" y="2462416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1228A80-DCC6-45E8-915F-3F5FA85310AA}"/>
              </a:ext>
            </a:extLst>
          </p:cNvPr>
          <p:cNvSpPr txBox="1"/>
          <p:nvPr/>
        </p:nvSpPr>
        <p:spPr>
          <a:xfrm>
            <a:off x="3136108" y="2062105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BCC906FB-1365-4BCB-AA5D-749FADDD0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13"/>
          <a:stretch/>
        </p:blipFill>
        <p:spPr>
          <a:xfrm>
            <a:off x="4919850" y="1355428"/>
            <a:ext cx="4171193" cy="2191807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25922F79-833B-443B-B909-9897AC618409}"/>
              </a:ext>
            </a:extLst>
          </p:cNvPr>
          <p:cNvSpPr txBox="1"/>
          <p:nvPr/>
        </p:nvSpPr>
        <p:spPr>
          <a:xfrm>
            <a:off x="5834493" y="3470134"/>
            <a:ext cx="323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Chemically and kinematically equilibrium state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147CC-A893-44D1-A9EA-FAA34088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93CC1F9-3030-4178-9B1E-96C0A650DF7A}"/>
              </a:ext>
            </a:extLst>
          </p:cNvPr>
          <p:cNvSpPr txBox="1"/>
          <p:nvPr/>
        </p:nvSpPr>
        <p:spPr>
          <a:xfrm>
            <a:off x="202064" y="3470134"/>
            <a:ext cx="3501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production in pp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2 scattering (LO)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infrared 2-&gt;2 scatterings</a:t>
            </a:r>
          </a:p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     Multi Parton interactions (MPI)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Initial and Final state radiations</a:t>
            </a:r>
          </a:p>
        </p:txBody>
      </p:sp>
    </p:spTree>
    <p:extLst>
      <p:ext uri="{BB962C8B-B14F-4D97-AF65-F5344CB8AC3E}">
        <p14:creationId xmlns:p14="http://schemas.microsoft.com/office/powerpoint/2010/main" val="3967999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D5AAB-3989-447D-9545-C144D73E4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725" y="3907002"/>
            <a:ext cx="5111863" cy="2678296"/>
          </a:xfrm>
          <a:prstGeom prst="rect">
            <a:avLst/>
          </a:prstGeom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693D7A54-FD92-4F68-AE3D-8387A98CCC39}"/>
              </a:ext>
            </a:extLst>
          </p:cNvPr>
          <p:cNvSpPr/>
          <p:nvPr/>
        </p:nvSpPr>
        <p:spPr>
          <a:xfrm>
            <a:off x="2179216" y="4040200"/>
            <a:ext cx="4683512" cy="4898945"/>
          </a:xfrm>
          <a:prstGeom prst="blockArc">
            <a:avLst>
              <a:gd name="adj1" fmla="val 10799999"/>
              <a:gd name="adj2" fmla="val 14813128"/>
              <a:gd name="adj3" fmla="val 39626"/>
            </a:avLst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B5949D6-95FB-49BE-87E5-C2F9210511F5}"/>
              </a:ext>
            </a:extLst>
          </p:cNvPr>
          <p:cNvGrpSpPr/>
          <p:nvPr/>
        </p:nvGrpSpPr>
        <p:grpSpPr>
          <a:xfrm>
            <a:off x="410415" y="947431"/>
            <a:ext cx="2966310" cy="2458172"/>
            <a:chOff x="5287378" y="635307"/>
            <a:chExt cx="2966310" cy="245817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0F4C07F-6818-4CBC-9E8C-56B4F51D5910}"/>
                </a:ext>
              </a:extLst>
            </p:cNvPr>
            <p:cNvGrpSpPr/>
            <p:nvPr/>
          </p:nvGrpSpPr>
          <p:grpSpPr>
            <a:xfrm>
              <a:off x="5287378" y="1908778"/>
              <a:ext cx="266700" cy="258928"/>
              <a:chOff x="5126355" y="2362200"/>
              <a:chExt cx="266700" cy="258928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6FD53D8-58A4-4FB5-B5A8-8C8F3D64E0B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68FD1EC-58A2-4CD1-AE0F-9385D21865A9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063E7C0-6BFD-43BB-8421-73551F9E623B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C3D5D61-9A23-451C-82DB-F6FD21B4551F}"/>
                </a:ext>
              </a:extLst>
            </p:cNvPr>
            <p:cNvGrpSpPr/>
            <p:nvPr/>
          </p:nvGrpSpPr>
          <p:grpSpPr>
            <a:xfrm rot="16884378">
              <a:off x="7990874" y="1544325"/>
              <a:ext cx="266700" cy="258928"/>
              <a:chOff x="5126355" y="2362200"/>
              <a:chExt cx="266700" cy="25892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B25191C-2DAF-4BE6-8F31-432D836610E2}"/>
                  </a:ext>
                </a:extLst>
              </p:cNvPr>
              <p:cNvSpPr/>
              <p:nvPr/>
            </p:nvSpPr>
            <p:spPr>
              <a:xfrm>
                <a:off x="5189220" y="2362200"/>
                <a:ext cx="140970" cy="1409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DAC1364-0BBA-4BFA-9B78-DB932143A606}"/>
                  </a:ext>
                </a:extLst>
              </p:cNvPr>
              <p:cNvSpPr/>
              <p:nvPr/>
            </p:nvSpPr>
            <p:spPr>
              <a:xfrm>
                <a:off x="5126355" y="2480158"/>
                <a:ext cx="140970" cy="140970"/>
              </a:xfrm>
              <a:prstGeom prst="ellipse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A639D67-FFC4-4012-A73E-804131CB8D57}"/>
                  </a:ext>
                </a:extLst>
              </p:cNvPr>
              <p:cNvSpPr/>
              <p:nvPr/>
            </p:nvSpPr>
            <p:spPr>
              <a:xfrm>
                <a:off x="5252085" y="2464918"/>
                <a:ext cx="140970" cy="14097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81CCC9-F663-4886-A2B9-776386C7B56B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1953146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7EEAF8D-6781-462C-B417-6ABF9E78A324}"/>
                </a:ext>
              </a:extLst>
            </p:cNvPr>
            <p:cNvCxnSpPr>
              <a:cxnSpLocks/>
            </p:cNvCxnSpPr>
            <p:nvPr/>
          </p:nvCxnSpPr>
          <p:spPr>
            <a:xfrm>
              <a:off x="7015516" y="1634989"/>
              <a:ext cx="8610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940E606-B1B5-4168-9AE8-A9F703F415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93130" y="1953146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822711F-0A13-4D45-8C17-A510FCF5DF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15516" y="1106411"/>
              <a:ext cx="472439" cy="5318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2994312-1748-40AC-83B5-A8A61D5A96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08475">
              <a:off x="6391432" y="1709053"/>
              <a:ext cx="639185" cy="97770"/>
              <a:chOff x="804" y="3206"/>
              <a:chExt cx="2344" cy="314"/>
            </a:xfrm>
          </p:grpSpPr>
          <p:sp>
            <p:nvSpPr>
              <p:cNvPr id="37" name="Freeform 127">
                <a:extLst>
                  <a:ext uri="{FF2B5EF4-FFF2-40B4-BE49-F238E27FC236}">
                    <a16:creationId xmlns:a16="http://schemas.microsoft.com/office/drawing/2014/main" id="{C1926CA6-0AD9-4BFD-BA3E-40F6DCEC2D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128">
                <a:extLst>
                  <a:ext uri="{FF2B5EF4-FFF2-40B4-BE49-F238E27FC236}">
                    <a16:creationId xmlns:a16="http://schemas.microsoft.com/office/drawing/2014/main" id="{44F243F7-8E53-423E-A005-D7957E22F7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129">
                <a:extLst>
                  <a:ext uri="{FF2B5EF4-FFF2-40B4-BE49-F238E27FC236}">
                    <a16:creationId xmlns:a16="http://schemas.microsoft.com/office/drawing/2014/main" id="{0E782AED-3396-425C-8706-F12BAB7394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130">
                <a:extLst>
                  <a:ext uri="{FF2B5EF4-FFF2-40B4-BE49-F238E27FC236}">
                    <a16:creationId xmlns:a16="http://schemas.microsoft.com/office/drawing/2014/main" id="{6EC4655B-C5E5-455C-80C1-82A2DB3341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131">
                <a:extLst>
                  <a:ext uri="{FF2B5EF4-FFF2-40B4-BE49-F238E27FC236}">
                    <a16:creationId xmlns:a16="http://schemas.microsoft.com/office/drawing/2014/main" id="{6D577E23-067B-453C-ADE4-EEA50F2FC8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132">
                <a:extLst>
                  <a:ext uri="{FF2B5EF4-FFF2-40B4-BE49-F238E27FC236}">
                    <a16:creationId xmlns:a16="http://schemas.microsoft.com/office/drawing/2014/main" id="{70C528B5-BE6C-4942-822A-38C003EA1B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133">
                <a:extLst>
                  <a:ext uri="{FF2B5EF4-FFF2-40B4-BE49-F238E27FC236}">
                    <a16:creationId xmlns:a16="http://schemas.microsoft.com/office/drawing/2014/main" id="{93C2E71F-BEAA-4800-A5DE-D5BBF4210DC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B744EF4-1135-44B3-96AF-CA3CAFAC3CA2}"/>
                </a:ext>
              </a:extLst>
            </p:cNvPr>
            <p:cNvCxnSpPr>
              <a:cxnSpLocks/>
            </p:cNvCxnSpPr>
            <p:nvPr/>
          </p:nvCxnSpPr>
          <p:spPr>
            <a:xfrm>
              <a:off x="5604510" y="2110546"/>
              <a:ext cx="1015136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E02E257-3026-4974-B0A0-3DC50D3AABE0}"/>
                </a:ext>
              </a:extLst>
            </p:cNvPr>
            <p:cNvCxnSpPr>
              <a:cxnSpLocks/>
            </p:cNvCxnSpPr>
            <p:nvPr/>
          </p:nvCxnSpPr>
          <p:spPr>
            <a:xfrm>
              <a:off x="7064743" y="1767691"/>
              <a:ext cx="948328" cy="0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7B311BF-0A9E-4EBE-BAB0-B15A5FBD67B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9826142">
              <a:off x="6510262" y="1868401"/>
              <a:ext cx="639185" cy="97770"/>
              <a:chOff x="804" y="3206"/>
              <a:chExt cx="2344" cy="314"/>
            </a:xfrm>
          </p:grpSpPr>
          <p:sp>
            <p:nvSpPr>
              <p:cNvPr id="58" name="Freeform 127">
                <a:extLst>
                  <a:ext uri="{FF2B5EF4-FFF2-40B4-BE49-F238E27FC236}">
                    <a16:creationId xmlns:a16="http://schemas.microsoft.com/office/drawing/2014/main" id="{B7450050-CC2B-40C8-A35D-E84E35C62F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128">
                <a:extLst>
                  <a:ext uri="{FF2B5EF4-FFF2-40B4-BE49-F238E27FC236}">
                    <a16:creationId xmlns:a16="http://schemas.microsoft.com/office/drawing/2014/main" id="{D5803DCE-ED80-4589-8C1B-6C0B195EFD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129">
                <a:extLst>
                  <a:ext uri="{FF2B5EF4-FFF2-40B4-BE49-F238E27FC236}">
                    <a16:creationId xmlns:a16="http://schemas.microsoft.com/office/drawing/2014/main" id="{DAC00868-145F-4DD4-96A7-7AF1DE4F53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130">
                <a:extLst>
                  <a:ext uri="{FF2B5EF4-FFF2-40B4-BE49-F238E27FC236}">
                    <a16:creationId xmlns:a16="http://schemas.microsoft.com/office/drawing/2014/main" id="{1409C294-8B02-4EF8-A907-EC9D32608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131">
                <a:extLst>
                  <a:ext uri="{FF2B5EF4-FFF2-40B4-BE49-F238E27FC236}">
                    <a16:creationId xmlns:a16="http://schemas.microsoft.com/office/drawing/2014/main" id="{07B8CA39-8F77-477C-B9A3-81DEDF6847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132">
                <a:extLst>
                  <a:ext uri="{FF2B5EF4-FFF2-40B4-BE49-F238E27FC236}">
                    <a16:creationId xmlns:a16="http://schemas.microsoft.com/office/drawing/2014/main" id="{E273E5AC-6930-4A59-874D-A53E63ADC7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133">
                <a:extLst>
                  <a:ext uri="{FF2B5EF4-FFF2-40B4-BE49-F238E27FC236}">
                    <a16:creationId xmlns:a16="http://schemas.microsoft.com/office/drawing/2014/main" id="{BE118F1B-D20F-4BB3-A306-BC627D745F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7030A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26FCCC0-C97A-4431-BCE2-19C0F5B975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7969" y="2105547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F4532AB-3746-4375-8B9B-7B2C587A48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3475" y="1434623"/>
              <a:ext cx="566459" cy="354076"/>
            </a:xfrm>
            <a:prstGeom prst="lin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4B3763-D5D9-4313-BABF-5868EB7ADEA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5163395">
              <a:off x="5967673" y="2309599"/>
              <a:ext cx="481624" cy="73669"/>
              <a:chOff x="804" y="3206"/>
              <a:chExt cx="2344" cy="314"/>
            </a:xfrm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FDB5B379-433A-4859-9715-2D8657F800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00C3C65-2BE4-4D22-BB3A-AB92B62BA9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91C4D013-45E5-4B38-956C-2432D7BD0F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7DECDC5A-2352-40E9-B4DF-BC5200ECD2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0C8D150B-CBAF-4218-81F3-B40E37D4E3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4343B549-A1A7-414F-9906-CBD60043A9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A7EA5986-7A20-4843-9AED-A7E6936553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B0F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Times" panose="02020603050405020304" pitchFamily="18" charset="0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4C937E-DBAD-4E1C-9451-D7422877E1E7}"/>
                </a:ext>
              </a:extLst>
            </p:cNvPr>
            <p:cNvGrpSpPr/>
            <p:nvPr/>
          </p:nvGrpSpPr>
          <p:grpSpPr>
            <a:xfrm>
              <a:off x="6226038" y="2562258"/>
              <a:ext cx="263545" cy="394756"/>
              <a:chOff x="6226038" y="2562258"/>
              <a:chExt cx="263545" cy="394756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75E6424B-6D76-4F83-8A38-EF2C842032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26038" y="2567019"/>
                <a:ext cx="31235" cy="361453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090896C-E701-4311-BC6E-B23F2086FDE2}"/>
                  </a:ext>
                </a:extLst>
              </p:cNvPr>
              <p:cNvCxnSpPr>
                <a:cxnSpLocks/>
                <a:stCxn id="75" idx="9"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6D42ACD-0B4E-4E8D-866C-396DBACF9E44}"/>
                  </a:ext>
                </a:extLst>
              </p:cNvPr>
              <p:cNvCxnSpPr>
                <a:cxnSpLocks/>
                <a:stCxn id="75" idx="0"/>
              </p:cNvCxnSpPr>
              <p:nvPr/>
            </p:nvCxnSpPr>
            <p:spPr>
              <a:xfrm>
                <a:off x="6315176" y="2565441"/>
                <a:ext cx="174407" cy="295221"/>
              </a:xfrm>
              <a:prstGeom prst="line">
                <a:avLst/>
              </a:prstGeom>
              <a:ln w="25400">
                <a:solidFill>
                  <a:srgbClr val="00B0F0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A69DE5CA-61A7-467C-8799-5AABFD43551F}"/>
                </a:ext>
              </a:extLst>
            </p:cNvPr>
            <p:cNvGrpSpPr/>
            <p:nvPr/>
          </p:nvGrpSpPr>
          <p:grpSpPr>
            <a:xfrm rot="21390500">
              <a:off x="6879820" y="2242087"/>
              <a:ext cx="317933" cy="851392"/>
              <a:chOff x="6171650" y="2105622"/>
              <a:chExt cx="317933" cy="851392"/>
            </a:xfrm>
          </p:grpSpPr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6C5C74A5-01FD-4F04-A27D-1E234078EFB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00" name="Freeform 127">
                  <a:extLst>
                    <a:ext uri="{FF2B5EF4-FFF2-40B4-BE49-F238E27FC236}">
                      <a16:creationId xmlns:a16="http://schemas.microsoft.com/office/drawing/2014/main" id="{552DE947-9DCF-47F3-B9DA-0CAE38B28E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1" name="Freeform 128">
                  <a:extLst>
                    <a:ext uri="{FF2B5EF4-FFF2-40B4-BE49-F238E27FC236}">
                      <a16:creationId xmlns:a16="http://schemas.microsoft.com/office/drawing/2014/main" id="{2F176863-3B24-448F-A50F-792BB50D92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2" name="Freeform 129">
                  <a:extLst>
                    <a:ext uri="{FF2B5EF4-FFF2-40B4-BE49-F238E27FC236}">
                      <a16:creationId xmlns:a16="http://schemas.microsoft.com/office/drawing/2014/main" id="{A60A64C8-EAC0-44D6-B211-B5AD7EE370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3" name="Freeform 130">
                  <a:extLst>
                    <a:ext uri="{FF2B5EF4-FFF2-40B4-BE49-F238E27FC236}">
                      <a16:creationId xmlns:a16="http://schemas.microsoft.com/office/drawing/2014/main" id="{5ED8DB18-652C-481F-B97D-CA0A5448A0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4" name="Freeform 131">
                  <a:extLst>
                    <a:ext uri="{FF2B5EF4-FFF2-40B4-BE49-F238E27FC236}">
                      <a16:creationId xmlns:a16="http://schemas.microsoft.com/office/drawing/2014/main" id="{28F1356A-424A-424B-8DEE-54DA6AF6A2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5" name="Freeform 132">
                  <a:extLst>
                    <a:ext uri="{FF2B5EF4-FFF2-40B4-BE49-F238E27FC236}">
                      <a16:creationId xmlns:a16="http://schemas.microsoft.com/office/drawing/2014/main" id="{F1710A35-CBF9-4556-B078-D697779BAA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06" name="Freeform 133">
                  <a:extLst>
                    <a:ext uri="{FF2B5EF4-FFF2-40B4-BE49-F238E27FC236}">
                      <a16:creationId xmlns:a16="http://schemas.microsoft.com/office/drawing/2014/main" id="{5E17D811-C3BC-431E-A624-2DB0F6FA56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10050412-957B-4178-81CF-4025961833FF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A5EF29A-68DE-42D2-8493-80132391C6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>
                  <a:extLst>
                    <a:ext uri="{FF2B5EF4-FFF2-40B4-BE49-F238E27FC236}">
                      <a16:creationId xmlns:a16="http://schemas.microsoft.com/office/drawing/2014/main" id="{BB5D52E3-5C6D-4452-99FD-EA735C7C803C}"/>
                    </a:ext>
                  </a:extLst>
                </p:cNvPr>
                <p:cNvCxnSpPr>
                  <a:cxnSpLocks/>
                  <a:stCxn id="100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>
                  <a:extLst>
                    <a:ext uri="{FF2B5EF4-FFF2-40B4-BE49-F238E27FC236}">
                      <a16:creationId xmlns:a16="http://schemas.microsoft.com/office/drawing/2014/main" id="{C333580B-0515-4687-96A2-0A1B478E98A6}"/>
                    </a:ext>
                  </a:extLst>
                </p:cNvPr>
                <p:cNvCxnSpPr>
                  <a:cxnSpLocks/>
                  <a:stCxn id="100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C0DD6F25-1C35-4D1C-A59D-78F4ED587848}"/>
                </a:ext>
              </a:extLst>
            </p:cNvPr>
            <p:cNvGrpSpPr/>
            <p:nvPr/>
          </p:nvGrpSpPr>
          <p:grpSpPr>
            <a:xfrm rot="12334704">
              <a:off x="5859521" y="1069910"/>
              <a:ext cx="317933" cy="851392"/>
              <a:chOff x="6171650" y="2105622"/>
              <a:chExt cx="317933" cy="851392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BE4C318A-BD5E-47CA-9B11-0F52F9EB63C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13" name="Freeform 127">
                  <a:extLst>
                    <a:ext uri="{FF2B5EF4-FFF2-40B4-BE49-F238E27FC236}">
                      <a16:creationId xmlns:a16="http://schemas.microsoft.com/office/drawing/2014/main" id="{4E619F03-B088-4974-8B84-5B0C9A1230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4" name="Freeform 128">
                  <a:extLst>
                    <a:ext uri="{FF2B5EF4-FFF2-40B4-BE49-F238E27FC236}">
                      <a16:creationId xmlns:a16="http://schemas.microsoft.com/office/drawing/2014/main" id="{EAAC1B6D-6959-4CD2-8E7A-6D1AB5C58F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5" name="Freeform 129">
                  <a:extLst>
                    <a:ext uri="{FF2B5EF4-FFF2-40B4-BE49-F238E27FC236}">
                      <a16:creationId xmlns:a16="http://schemas.microsoft.com/office/drawing/2014/main" id="{B5E54A12-0F5E-4EED-8059-B87B0AC980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6" name="Freeform 130">
                  <a:extLst>
                    <a:ext uri="{FF2B5EF4-FFF2-40B4-BE49-F238E27FC236}">
                      <a16:creationId xmlns:a16="http://schemas.microsoft.com/office/drawing/2014/main" id="{73277546-A8BB-4CB3-9513-C9FAB08948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7" name="Freeform 131">
                  <a:extLst>
                    <a:ext uri="{FF2B5EF4-FFF2-40B4-BE49-F238E27FC236}">
                      <a16:creationId xmlns:a16="http://schemas.microsoft.com/office/drawing/2014/main" id="{A88AC5E0-C203-4C67-9E14-4C2364F34F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8" name="Freeform 132">
                  <a:extLst>
                    <a:ext uri="{FF2B5EF4-FFF2-40B4-BE49-F238E27FC236}">
                      <a16:creationId xmlns:a16="http://schemas.microsoft.com/office/drawing/2014/main" id="{518286F3-4C6A-4BE6-8186-02AABC9355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19" name="Freeform 133">
                  <a:extLst>
                    <a:ext uri="{FF2B5EF4-FFF2-40B4-BE49-F238E27FC236}">
                      <a16:creationId xmlns:a16="http://schemas.microsoft.com/office/drawing/2014/main" id="{1FCAE242-784E-46F7-9BE3-359533BC1A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BD56A35C-84F7-40FC-BBCE-BACEFBED001D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10" name="Straight Connector 109">
                  <a:extLst>
                    <a:ext uri="{FF2B5EF4-FFF2-40B4-BE49-F238E27FC236}">
                      <a16:creationId xmlns:a16="http://schemas.microsoft.com/office/drawing/2014/main" id="{8C21E6D5-CA1A-4ECF-B1F0-C8B0C5D67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00971986-3043-42A0-AC04-9BAB443A6C5B}"/>
                    </a:ext>
                  </a:extLst>
                </p:cNvPr>
                <p:cNvCxnSpPr>
                  <a:cxnSpLocks/>
                  <a:stCxn id="113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4B5A50DA-17DA-4907-8E42-3E985FD73501}"/>
                    </a:ext>
                  </a:extLst>
                </p:cNvPr>
                <p:cNvCxnSpPr>
                  <a:cxnSpLocks/>
                  <a:stCxn id="113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AC80A13-020D-43AD-A9E6-A50A6800744B}"/>
                </a:ext>
              </a:extLst>
            </p:cNvPr>
            <p:cNvGrpSpPr/>
            <p:nvPr/>
          </p:nvGrpSpPr>
          <p:grpSpPr>
            <a:xfrm rot="10067734">
              <a:off x="6780095" y="641465"/>
              <a:ext cx="317933" cy="851392"/>
              <a:chOff x="6171650" y="2105622"/>
              <a:chExt cx="317933" cy="851392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88CE0B31-37D0-4934-8369-8575E4DE49F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26" name="Freeform 127">
                  <a:extLst>
                    <a:ext uri="{FF2B5EF4-FFF2-40B4-BE49-F238E27FC236}">
                      <a16:creationId xmlns:a16="http://schemas.microsoft.com/office/drawing/2014/main" id="{558C841C-6BA8-4C9A-A867-03886475F6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7" name="Freeform 128">
                  <a:extLst>
                    <a:ext uri="{FF2B5EF4-FFF2-40B4-BE49-F238E27FC236}">
                      <a16:creationId xmlns:a16="http://schemas.microsoft.com/office/drawing/2014/main" id="{3AD28303-46E3-455C-AD40-7FA23D9456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8" name="Freeform 129">
                  <a:extLst>
                    <a:ext uri="{FF2B5EF4-FFF2-40B4-BE49-F238E27FC236}">
                      <a16:creationId xmlns:a16="http://schemas.microsoft.com/office/drawing/2014/main" id="{23FD96FA-6709-4859-B1FE-663AAD452E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29" name="Freeform 130">
                  <a:extLst>
                    <a:ext uri="{FF2B5EF4-FFF2-40B4-BE49-F238E27FC236}">
                      <a16:creationId xmlns:a16="http://schemas.microsoft.com/office/drawing/2014/main" id="{A67CD817-9D03-4CC2-851F-116930C7F4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0" name="Freeform 131">
                  <a:extLst>
                    <a:ext uri="{FF2B5EF4-FFF2-40B4-BE49-F238E27FC236}">
                      <a16:creationId xmlns:a16="http://schemas.microsoft.com/office/drawing/2014/main" id="{28BE35DD-DBC8-4BA9-ADC9-ACD8AD1F88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1" name="Freeform 132">
                  <a:extLst>
                    <a:ext uri="{FF2B5EF4-FFF2-40B4-BE49-F238E27FC236}">
                      <a16:creationId xmlns:a16="http://schemas.microsoft.com/office/drawing/2014/main" id="{E06A3AEC-FDD8-4B5B-8C23-B458A1013E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32" name="Freeform 133">
                  <a:extLst>
                    <a:ext uri="{FF2B5EF4-FFF2-40B4-BE49-F238E27FC236}">
                      <a16:creationId xmlns:a16="http://schemas.microsoft.com/office/drawing/2014/main" id="{72744A20-D519-404B-BDDC-737D6B4DD42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C821948E-1985-41BE-82F0-564F8F398DF6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1295F952-7EDE-4B01-A97E-17196DDD37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>
                  <a:extLst>
                    <a:ext uri="{FF2B5EF4-FFF2-40B4-BE49-F238E27FC236}">
                      <a16:creationId xmlns:a16="http://schemas.microsoft.com/office/drawing/2014/main" id="{DB087A4F-E7B4-4072-97B8-B28201EE3B37}"/>
                    </a:ext>
                  </a:extLst>
                </p:cNvPr>
                <p:cNvCxnSpPr>
                  <a:cxnSpLocks/>
                  <a:stCxn id="126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>
                  <a:extLst>
                    <a:ext uri="{FF2B5EF4-FFF2-40B4-BE49-F238E27FC236}">
                      <a16:creationId xmlns:a16="http://schemas.microsoft.com/office/drawing/2014/main" id="{EC822C2C-7F57-4432-91A7-2F34C2182F4C}"/>
                    </a:ext>
                  </a:extLst>
                </p:cNvPr>
                <p:cNvCxnSpPr>
                  <a:cxnSpLocks/>
                  <a:stCxn id="126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30EDB8C-21A5-44A4-944B-D4017FEF1A93}"/>
                </a:ext>
              </a:extLst>
            </p:cNvPr>
            <p:cNvGrpSpPr/>
            <p:nvPr/>
          </p:nvGrpSpPr>
          <p:grpSpPr>
            <a:xfrm rot="10152428">
              <a:off x="7240520" y="824159"/>
              <a:ext cx="317933" cy="851392"/>
              <a:chOff x="6171650" y="2105622"/>
              <a:chExt cx="317933" cy="851392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63235F1-886C-4829-8F7A-1103FC4422E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5163395">
                <a:off x="5967673" y="2309599"/>
                <a:ext cx="481624" cy="73669"/>
                <a:chOff x="804" y="3206"/>
                <a:chExt cx="2344" cy="314"/>
              </a:xfrm>
            </p:grpSpPr>
            <p:sp>
              <p:nvSpPr>
                <p:cNvPr id="139" name="Freeform 127">
                  <a:extLst>
                    <a:ext uri="{FF2B5EF4-FFF2-40B4-BE49-F238E27FC236}">
                      <a16:creationId xmlns:a16="http://schemas.microsoft.com/office/drawing/2014/main" id="{F65C68A4-6622-4A4E-9E7B-21033DFE29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04" y="321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0" name="Freeform 128">
                  <a:extLst>
                    <a:ext uri="{FF2B5EF4-FFF2-40B4-BE49-F238E27FC236}">
                      <a16:creationId xmlns:a16="http://schemas.microsoft.com/office/drawing/2014/main" id="{00E4ED35-03C9-4905-9D58-60B6683656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321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1" name="Freeform 129">
                  <a:extLst>
                    <a:ext uri="{FF2B5EF4-FFF2-40B4-BE49-F238E27FC236}">
                      <a16:creationId xmlns:a16="http://schemas.microsoft.com/office/drawing/2014/main" id="{04742025-F250-4CA5-A56B-7FFA9639FA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68" y="3214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2" name="Freeform 130">
                  <a:extLst>
                    <a:ext uri="{FF2B5EF4-FFF2-40B4-BE49-F238E27FC236}">
                      <a16:creationId xmlns:a16="http://schemas.microsoft.com/office/drawing/2014/main" id="{C0B31DCD-55ED-4727-8059-ADEE196DDA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00" y="3212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3" name="Freeform 131">
                  <a:extLst>
                    <a:ext uri="{FF2B5EF4-FFF2-40B4-BE49-F238E27FC236}">
                      <a16:creationId xmlns:a16="http://schemas.microsoft.com/office/drawing/2014/main" id="{7910F704-29FD-4C99-873B-4DA24B3015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132" y="3210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4" name="Freeform 132">
                  <a:extLst>
                    <a:ext uri="{FF2B5EF4-FFF2-40B4-BE49-F238E27FC236}">
                      <a16:creationId xmlns:a16="http://schemas.microsoft.com/office/drawing/2014/main" id="{B3DBFED2-54CE-40E0-9903-7D8150CC62D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64" y="3208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145" name="Freeform 133">
                  <a:extLst>
                    <a:ext uri="{FF2B5EF4-FFF2-40B4-BE49-F238E27FC236}">
                      <a16:creationId xmlns:a16="http://schemas.microsoft.com/office/drawing/2014/main" id="{39E4C54E-94BA-459F-A5BF-37F938F1A4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96" y="3206"/>
                  <a:ext cx="352" cy="302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28575" cmpd="sng">
                  <a:solidFill>
                    <a:srgbClr val="00B0F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400" kern="1200">
                      <a:solidFill>
                        <a:schemeClr val="tx1"/>
                      </a:solidFill>
                      <a:latin typeface="Times" panose="02020603050405020304" pitchFamily="18" charset="0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591C3F3A-BBCA-4F19-A11C-C91008A1DD8B}"/>
                  </a:ext>
                </a:extLst>
              </p:cNvPr>
              <p:cNvGrpSpPr/>
              <p:nvPr/>
            </p:nvGrpSpPr>
            <p:grpSpPr>
              <a:xfrm>
                <a:off x="6226038" y="2562258"/>
                <a:ext cx="263545" cy="394756"/>
                <a:chOff x="6226038" y="2562258"/>
                <a:chExt cx="263545" cy="394756"/>
              </a:xfrm>
            </p:grpSpPr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CEEC69E-D5A9-4B73-9175-2406300A1E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226038" y="2567019"/>
                  <a:ext cx="31235" cy="361453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4E1388EA-AAED-43B8-8915-E3847F9377AE}"/>
                    </a:ext>
                  </a:extLst>
                </p:cNvPr>
                <p:cNvCxnSpPr>
                  <a:cxnSpLocks/>
                  <a:stCxn id="139" idx="9"/>
                </p:cNvCxnSpPr>
                <p:nvPr/>
              </p:nvCxnSpPr>
              <p:spPr>
                <a:xfrm>
                  <a:off x="6286667" y="2562258"/>
                  <a:ext cx="74143" cy="394756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8ECF111C-DA65-4B4D-8E7F-B1CD9C329546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>
                  <a:off x="6315176" y="2565441"/>
                  <a:ext cx="174407" cy="295221"/>
                </a:xfrm>
                <a:prstGeom prst="line">
                  <a:avLst/>
                </a:prstGeom>
                <a:ln w="25400">
                  <a:solidFill>
                    <a:srgbClr val="00B0F0"/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B9E34E3-60E7-4E09-990F-1E04DEC90386}"/>
                </a:ext>
              </a:extLst>
            </p:cNvPr>
            <p:cNvGrpSpPr/>
            <p:nvPr/>
          </p:nvGrpSpPr>
          <p:grpSpPr>
            <a:xfrm rot="19813617">
              <a:off x="7237639" y="2399410"/>
              <a:ext cx="217397" cy="395912"/>
              <a:chOff x="6248269" y="2561102"/>
              <a:chExt cx="217397" cy="395912"/>
            </a:xfrm>
          </p:grpSpPr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A1D1D9D-9551-44D2-A0C3-D76EB6C6C6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83CE3A34-9DC9-4A2D-ABF2-F082D31693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A4934C5-852C-4BC7-A603-E24ADE935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00873DF-F587-490F-BC98-A00190BBFA2C}"/>
                </a:ext>
              </a:extLst>
            </p:cNvPr>
            <p:cNvGrpSpPr/>
            <p:nvPr/>
          </p:nvGrpSpPr>
          <p:grpSpPr>
            <a:xfrm rot="2551470">
              <a:off x="5796963" y="2475760"/>
              <a:ext cx="217397" cy="395912"/>
              <a:chOff x="6248269" y="2561102"/>
              <a:chExt cx="217397" cy="395912"/>
            </a:xfrm>
          </p:grpSpPr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2B5271D8-11C9-4720-914B-2700B19066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D23AE8E-66AE-4536-8C75-914BC66BEC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F3DC7EB-0694-44DF-B76F-3CF023161A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7CB4CEF0-1DB1-4EB5-B78E-F7B50D3B716C}"/>
                </a:ext>
              </a:extLst>
            </p:cNvPr>
            <p:cNvGrpSpPr/>
            <p:nvPr/>
          </p:nvGrpSpPr>
          <p:grpSpPr>
            <a:xfrm rot="8820515">
              <a:off x="6322124" y="1126411"/>
              <a:ext cx="217397" cy="395912"/>
              <a:chOff x="6248269" y="2561102"/>
              <a:chExt cx="217397" cy="395912"/>
            </a:xfrm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CAFF8716-0E12-472A-AD6A-1D1917CD3F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82DD3611-4675-4505-A7DA-70D84F8015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BDA733F3-CE19-425C-A292-0600406D11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3BE22889-82CB-4E02-8184-B5CB48263177}"/>
                </a:ext>
              </a:extLst>
            </p:cNvPr>
            <p:cNvGrpSpPr/>
            <p:nvPr/>
          </p:nvGrpSpPr>
          <p:grpSpPr>
            <a:xfrm rot="14227354">
              <a:off x="7510603" y="744402"/>
              <a:ext cx="217397" cy="395912"/>
              <a:chOff x="6248269" y="2561102"/>
              <a:chExt cx="217397" cy="395912"/>
            </a:xfrm>
          </p:grpSpPr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9BEDFD5-C163-4E88-BFF7-6D6F4B6082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48269" y="2561102"/>
                <a:ext cx="31235" cy="361453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FB714F0-4993-4CB8-9489-661C6045D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6667" y="2562258"/>
                <a:ext cx="74143" cy="394756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B4519BDF-6FBA-4F10-A108-BF8B5CA8D6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91259" y="2561565"/>
                <a:ext cx="174407" cy="295221"/>
              </a:xfrm>
              <a:prstGeom prst="line">
                <a:avLst/>
              </a:prstGeom>
              <a:ln w="25400">
                <a:solidFill>
                  <a:schemeClr val="accent2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/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73E65D04-A22C-47A4-91EA-5118132258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0725" y="2740305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/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400" b="0" i="1" smtClean="0">
                            <a:latin typeface="Cambria Math" panose="02040503050406030204" pitchFamily="18" charset="0"/>
                          </a:rPr>
                          <m:t>Λ</m:t>
                        </m:r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167" name="TextBox 166">
                  <a:extLst>
                    <a:ext uri="{FF2B5EF4-FFF2-40B4-BE49-F238E27FC236}">
                      <a16:creationId xmlns:a16="http://schemas.microsoft.com/office/drawing/2014/main" id="{5D8F5071-D3B6-4DCE-9480-287696F5EF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527" y="2662440"/>
                  <a:ext cx="389522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F6C3AB9-B84D-447B-8A09-6E7216EA5FA3}"/>
                </a:ext>
              </a:extLst>
            </p:cNvPr>
            <p:cNvSpPr txBox="1"/>
            <p:nvPr/>
          </p:nvSpPr>
          <p:spPr>
            <a:xfrm>
              <a:off x="7728889" y="635307"/>
              <a:ext cx="3895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/>
                <a:t>p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/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0" name="TextBox 169">
                  <a:extLst>
                    <a:ext uri="{FF2B5EF4-FFF2-40B4-BE49-F238E27FC236}">
                      <a16:creationId xmlns:a16="http://schemas.microsoft.com/office/drawing/2014/main" id="{77A5B45D-A49C-4945-A644-D47C8AC9FA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8027" y="838006"/>
                  <a:ext cx="38952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Rectangle 173">
            <a:extLst>
              <a:ext uri="{FF2B5EF4-FFF2-40B4-BE49-F238E27FC236}">
                <a16:creationId xmlns:a16="http://schemas.microsoft.com/office/drawing/2014/main" id="{22349394-4F81-43BC-8BFE-E169E4748A95}"/>
              </a:ext>
            </a:extLst>
          </p:cNvPr>
          <p:cNvSpPr/>
          <p:nvPr/>
        </p:nvSpPr>
        <p:spPr>
          <a:xfrm rot="1581324">
            <a:off x="2572568" y="5491474"/>
            <a:ext cx="13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pp collisions</a:t>
            </a:r>
          </a:p>
        </p:txBody>
      </p:sp>
      <p:sp>
        <p:nvSpPr>
          <p:cNvPr id="158" name="Block Arc 157">
            <a:extLst>
              <a:ext uri="{FF2B5EF4-FFF2-40B4-BE49-F238E27FC236}">
                <a16:creationId xmlns:a16="http://schemas.microsoft.com/office/drawing/2014/main" id="{D42C2038-D213-4BA1-BB48-416DD05A4389}"/>
              </a:ext>
            </a:extLst>
          </p:cNvPr>
          <p:cNvSpPr/>
          <p:nvPr/>
        </p:nvSpPr>
        <p:spPr>
          <a:xfrm flipH="1">
            <a:off x="2303171" y="4067463"/>
            <a:ext cx="4683512" cy="4898945"/>
          </a:xfrm>
          <a:prstGeom prst="blockArc">
            <a:avLst>
              <a:gd name="adj1" fmla="val 10799999"/>
              <a:gd name="adj2" fmla="val 14803255"/>
              <a:gd name="adj3" fmla="val 39707"/>
            </a:avLst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024221E4-2F61-4D73-8700-19D447176F6E}"/>
              </a:ext>
            </a:extLst>
          </p:cNvPr>
          <p:cNvSpPr/>
          <p:nvPr/>
        </p:nvSpPr>
        <p:spPr>
          <a:xfrm rot="20251659">
            <a:off x="5185855" y="5538997"/>
            <a:ext cx="135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AA collisions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BD42632E-79DA-47B1-9DCD-5387F298A254}"/>
              </a:ext>
            </a:extLst>
          </p:cNvPr>
          <p:cNvSpPr txBox="1"/>
          <p:nvPr/>
        </p:nvSpPr>
        <p:spPr>
          <a:xfrm>
            <a:off x="413874" y="2462416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C1228A80-DCC6-45E8-915F-3F5FA85310AA}"/>
              </a:ext>
            </a:extLst>
          </p:cNvPr>
          <p:cNvSpPr txBox="1"/>
          <p:nvPr/>
        </p:nvSpPr>
        <p:spPr>
          <a:xfrm>
            <a:off x="3136108" y="2062105"/>
            <a:ext cx="389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dirty="0"/>
              <a:t>p</a:t>
            </a: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BCC906FB-1365-4BCB-AA5D-749FADDD0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913"/>
          <a:stretch/>
        </p:blipFill>
        <p:spPr>
          <a:xfrm>
            <a:off x="4919850" y="1355428"/>
            <a:ext cx="4171193" cy="2191807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25922F79-833B-443B-B909-9897AC618409}"/>
              </a:ext>
            </a:extLst>
          </p:cNvPr>
          <p:cNvSpPr txBox="1"/>
          <p:nvPr/>
        </p:nvSpPr>
        <p:spPr>
          <a:xfrm>
            <a:off x="5834493" y="3470134"/>
            <a:ext cx="323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Chemically and kinematically equilibrium state </a:t>
            </a:r>
          </a:p>
        </p:txBody>
      </p:sp>
      <p:sp>
        <p:nvSpPr>
          <p:cNvPr id="176" name="Block Arc 175">
            <a:extLst>
              <a:ext uri="{FF2B5EF4-FFF2-40B4-BE49-F238E27FC236}">
                <a16:creationId xmlns:a16="http://schemas.microsoft.com/office/drawing/2014/main" id="{D68103FA-CC9A-4941-96A5-57B1D9496982}"/>
              </a:ext>
            </a:extLst>
          </p:cNvPr>
          <p:cNvSpPr/>
          <p:nvPr/>
        </p:nvSpPr>
        <p:spPr>
          <a:xfrm rot="18588739" flipH="1">
            <a:off x="2305409" y="3969581"/>
            <a:ext cx="4683512" cy="4898945"/>
          </a:xfrm>
          <a:prstGeom prst="blockArc">
            <a:avLst>
              <a:gd name="adj1" fmla="val 11793654"/>
              <a:gd name="adj2" fmla="val 14826364"/>
              <a:gd name="adj3" fmla="val 39863"/>
            </a:avLst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9ED64D60-8187-457D-B4B5-DA6863B8DE02}"/>
              </a:ext>
            </a:extLst>
          </p:cNvPr>
          <p:cNvSpPr/>
          <p:nvPr/>
        </p:nvSpPr>
        <p:spPr>
          <a:xfrm>
            <a:off x="3523523" y="4195931"/>
            <a:ext cx="20281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High-multiplicity pp</a:t>
            </a:r>
          </a:p>
          <a:p>
            <a:pPr algn="ctr"/>
            <a:r>
              <a:rPr lang="en-US" dirty="0" err="1"/>
              <a:t>pA</a:t>
            </a:r>
            <a:r>
              <a:rPr lang="en-US" dirty="0"/>
              <a:t> collisions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D1C1-7AEF-4FD8-A468-5CD4458B7B29}"/>
              </a:ext>
            </a:extLst>
          </p:cNvPr>
          <p:cNvSpPr/>
          <p:nvPr/>
        </p:nvSpPr>
        <p:spPr>
          <a:xfrm>
            <a:off x="3654276" y="1110142"/>
            <a:ext cx="1513008" cy="2769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Some threshold?</a:t>
            </a:r>
          </a:p>
          <a:p>
            <a:pPr algn="ctr"/>
            <a:r>
              <a:rPr lang="en-US" dirty="0"/>
              <a:t>In-transition?</a:t>
            </a:r>
          </a:p>
          <a:p>
            <a:pPr algn="ctr"/>
            <a:r>
              <a:rPr lang="en-US" dirty="0"/>
              <a:t>in between</a:t>
            </a:r>
          </a:p>
          <a:p>
            <a:pPr algn="ctr"/>
            <a:r>
              <a:rPr lang="en-US" dirty="0"/>
              <a:t>the two collision systems?</a:t>
            </a: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C21956AB-A19C-4005-BBC6-CC29265169FA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631800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Futura Medium"/>
              </a:rPr>
              <a:t>Multiplicity in different system sizes</a:t>
            </a:r>
            <a:endParaRPr lang="en-GB" dirty="0">
              <a:latin typeface="Futura Medium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B671CF-1CF8-4A04-AA06-85F6932A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926DC20-13D3-4E82-97CF-2F4574A3E9F1}"/>
              </a:ext>
            </a:extLst>
          </p:cNvPr>
          <p:cNvSpPr txBox="1"/>
          <p:nvPr/>
        </p:nvSpPr>
        <p:spPr>
          <a:xfrm>
            <a:off x="202064" y="3470134"/>
            <a:ext cx="3501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Particle production in pp collisions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</a:t>
            </a:r>
            <a:r>
              <a:rPr lang="en-US" dirty="0">
                <a:sym typeface="Wingdings" panose="05000000000000000000" pitchFamily="2" charset="2"/>
              </a:rPr>
              <a:t>2 scattering (LO)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infrared 2-&gt;2 scatterings</a:t>
            </a:r>
          </a:p>
          <a:p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      Multi Parton interactions (MPI)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Initial and Final state radiations</a:t>
            </a:r>
          </a:p>
        </p:txBody>
      </p:sp>
    </p:spTree>
    <p:extLst>
      <p:ext uri="{BB962C8B-B14F-4D97-AF65-F5344CB8AC3E}">
        <p14:creationId xmlns:p14="http://schemas.microsoft.com/office/powerpoint/2010/main" val="2680511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8BCE481-C61F-4435-847E-F04E47C43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381" y="130436"/>
            <a:ext cx="2221594" cy="589092"/>
          </a:xfrm>
          <a:noFill/>
        </p:spPr>
        <p:txBody>
          <a:bodyPr>
            <a:normAutofit fontScale="90000"/>
          </a:bodyPr>
          <a:lstStyle/>
          <a:p>
            <a:r>
              <a:rPr lang="en-GB" dirty="0">
                <a:latin typeface="Futura Medium"/>
              </a:rPr>
              <a:t>ALICE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D610BC-5371-4182-8525-B2CEB34D3ECA}"/>
              </a:ext>
            </a:extLst>
          </p:cNvPr>
          <p:cNvSpPr txBox="1"/>
          <p:nvPr/>
        </p:nvSpPr>
        <p:spPr>
          <a:xfrm>
            <a:off x="424754" y="4933764"/>
            <a:ext cx="851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Low-momentum</a:t>
            </a:r>
            <a:r>
              <a:rPr lang="en-US" sz="2800" dirty="0"/>
              <a:t> tracking and </a:t>
            </a:r>
            <a:r>
              <a:rPr lang="en-US" sz="2800" b="1" dirty="0">
                <a:solidFill>
                  <a:srgbClr val="FF0000"/>
                </a:solidFill>
              </a:rPr>
              <a:t>particle identification </a:t>
            </a:r>
            <a:r>
              <a:rPr lang="en-US" sz="2800" dirty="0"/>
              <a:t>in a </a:t>
            </a:r>
            <a:r>
              <a:rPr lang="en-US" sz="2800" b="1" dirty="0">
                <a:solidFill>
                  <a:srgbClr val="0070C0"/>
                </a:solidFill>
              </a:rPr>
              <a:t>high multiplicity </a:t>
            </a:r>
            <a:r>
              <a:rPr lang="en-US" sz="2800" dirty="0"/>
              <a:t>environment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63F4AC-3D96-42B9-9668-86D095524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0" y="803647"/>
            <a:ext cx="5344367" cy="40459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37AE73-48B6-4857-A6F7-3F9E324A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51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/>
              <p:nvPr/>
            </p:nvSpPr>
            <p:spPr>
              <a:xfrm>
                <a:off x="5412801" y="1041816"/>
                <a:ext cx="362642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Futura Medium"/>
                  </a:rPr>
                  <a:t>ITS </a:t>
                </a:r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6 layers of Si detector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Trigger, tracking, vertex, PID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801" y="1041816"/>
                <a:ext cx="3626423" cy="1446550"/>
              </a:xfrm>
              <a:prstGeom prst="rect">
                <a:avLst/>
              </a:prstGeom>
              <a:blipFill>
                <a:blip r:embed="rId2"/>
                <a:stretch>
                  <a:fillRect l="-3529" t="-4641" r="-168" b="-6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0D6FC9B-58A1-486D-80F8-E80CC1DB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95" y="750157"/>
            <a:ext cx="5073995" cy="561316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630212F-668F-44A9-98D2-E3F261F539AA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222159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ALICE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FA4913-EB63-4E09-AE02-5480E906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5870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/>
              <p:nvPr/>
            </p:nvSpPr>
            <p:spPr>
              <a:xfrm>
                <a:off x="5412801" y="1041816"/>
                <a:ext cx="3626423" cy="3231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ITS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6 layers of Si detector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Trigger, tracking, vertex, PID</a:t>
                </a:r>
              </a:p>
              <a:p>
                <a:pPr lvl="0"/>
                <a:r>
                  <a:rPr lang="en-US" sz="2800" dirty="0">
                    <a:solidFill>
                      <a:srgbClr val="FF0000"/>
                    </a:solidFill>
                    <a:latin typeface="Futura Medium"/>
                  </a:rPr>
                  <a:t>TPC </a:t>
                </a:r>
                <a:r>
                  <a:rPr lang="en-US" sz="2800" dirty="0">
                    <a:solidFill>
                      <a:prstClr val="black"/>
                    </a:solidFill>
                    <a:latin typeface="Futura Medium"/>
                  </a:rPr>
                  <a:t>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sz="2800" dirty="0">
                    <a:solidFill>
                      <a:prstClr val="black"/>
                    </a:solidFill>
                    <a:latin typeface="Futura Medium"/>
                  </a:rPr>
                  <a:t>)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Gas detector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Tracking, vertex, PID</a:t>
                </a:r>
              </a:p>
              <a:p>
                <a:pPr lvl="0"/>
                <a:endParaRPr lang="en-US" sz="2800" dirty="0">
                  <a:solidFill>
                    <a:prstClr val="black"/>
                  </a:solidFill>
                  <a:latin typeface="Futura Medium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latin typeface="Futura Medium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801" y="1041816"/>
                <a:ext cx="3626423" cy="3231654"/>
              </a:xfrm>
              <a:prstGeom prst="rect">
                <a:avLst/>
              </a:prstGeom>
              <a:blipFill>
                <a:blip r:embed="rId2"/>
                <a:stretch>
                  <a:fillRect l="-3529" t="-2075" r="-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E51A934-A59E-4B1B-A7DB-012C1673A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35" y="746120"/>
            <a:ext cx="5041708" cy="565883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A3ABE9F-91BA-4F4A-B9CA-661C7DAF1678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222159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ALICE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71226-4669-4603-8226-C4B411B7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4231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/>
              <p:nvPr/>
            </p:nvSpPr>
            <p:spPr>
              <a:xfrm>
                <a:off x="5412801" y="1041816"/>
                <a:ext cx="3724849" cy="55092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ITS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6 layers of Si detector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  <a:latin typeface="Futura Medium"/>
                  </a:rPr>
                  <a:t>Trigger, tracking, vertex, PID</a:t>
                </a:r>
              </a:p>
              <a:p>
                <a:pPr lvl="0"/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TPC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r>
                      <a:rPr lang="en-US" sz="2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&lt;0.9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Futura Medium"/>
                  </a:rPr>
                  <a:t>)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Gas detector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Tracking, vertex, PID</a:t>
                </a:r>
              </a:p>
              <a:p>
                <a:pPr lvl="0"/>
                <a:r>
                  <a:rPr lang="en-US" sz="2800" dirty="0">
                    <a:solidFill>
                      <a:srgbClr val="FF0000"/>
                    </a:solidFill>
                    <a:latin typeface="Futura Medium"/>
                  </a:rPr>
                  <a:t>V0</a:t>
                </a:r>
                <a:r>
                  <a:rPr lang="en-US" sz="2800" dirty="0">
                    <a:latin typeface="Futura Medium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2.8&lt;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&lt;5.1, −3.7&lt;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&lt;−1.7</m:t>
                    </m:r>
                  </m:oMath>
                </a14:m>
                <a:r>
                  <a:rPr lang="en-US" sz="2800" dirty="0">
                    <a:latin typeface="Futura Medium"/>
                  </a:rPr>
                  <a:t>)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Forward arrays of Scintillator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Trigger, beam gas rejection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prstClr val="black"/>
                    </a:solidFill>
                    <a:latin typeface="Futura Medium"/>
                  </a:rPr>
                  <a:t>Multiplicity estimator</a:t>
                </a:r>
              </a:p>
              <a:p>
                <a:pPr marL="457200" lvl="0" indent="-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prstClr val="black"/>
                  </a:solidFill>
                  <a:latin typeface="Futura Medium"/>
                </a:endParaRPr>
              </a:p>
              <a:p>
                <a:pPr lvl="0"/>
                <a:endParaRPr lang="en-US" sz="2800" dirty="0">
                  <a:solidFill>
                    <a:prstClr val="black"/>
                  </a:solidFill>
                  <a:latin typeface="Futura Medium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tx1"/>
                  </a:solidFill>
                  <a:latin typeface="Futura Medium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A72FF2-7763-4FC5-AA9D-01556B40B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801" y="1041816"/>
                <a:ext cx="3724849" cy="5509200"/>
              </a:xfrm>
              <a:prstGeom prst="rect">
                <a:avLst/>
              </a:prstGeom>
              <a:blipFill>
                <a:blip r:embed="rId2"/>
                <a:stretch>
                  <a:fillRect l="-3437" t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00D169C-9209-4951-B9F5-7AA63CAE5410}"/>
              </a:ext>
            </a:extLst>
          </p:cNvPr>
          <p:cNvGrpSpPr/>
          <p:nvPr/>
        </p:nvGrpSpPr>
        <p:grpSpPr>
          <a:xfrm>
            <a:off x="6350" y="994535"/>
            <a:ext cx="5518150" cy="5450715"/>
            <a:chOff x="6350" y="994535"/>
            <a:chExt cx="5518150" cy="54507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19F6DE-7E19-4918-8CCF-70CA69FCC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994535"/>
              <a:ext cx="5344366" cy="542301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1382473-7DD8-41B2-97D3-CB688F5DF8C0}"/>
                </a:ext>
              </a:extLst>
            </p:cNvPr>
            <p:cNvSpPr/>
            <p:nvPr/>
          </p:nvSpPr>
          <p:spPr>
            <a:xfrm>
              <a:off x="4216400" y="4908550"/>
              <a:ext cx="1308100" cy="153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A0086C95-DEFE-42F2-83E1-C4C368E30708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222159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ALICE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0F41C-C067-4AC6-8F49-3C0AA3F0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1354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FCA190-D716-4E85-B017-7FAC1C18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88369"/>
            <a:ext cx="3086100" cy="265962"/>
          </a:xfrm>
        </p:spPr>
        <p:txBody>
          <a:bodyPr/>
          <a:lstStyle/>
          <a:p>
            <a:r>
              <a:rPr lang="en-GB"/>
              <a:t>Beomkyu Kim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FCBB43-C318-4F5F-90AD-EEA67402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28" y="842756"/>
            <a:ext cx="3602295" cy="2030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E311C-5BD1-487F-9560-9441EDB282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81" y="3147460"/>
            <a:ext cx="4275806" cy="27095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8B4BE4C-224C-428C-8569-BCABDD9B648E}"/>
              </a:ext>
            </a:extLst>
          </p:cNvPr>
          <p:cNvSpPr/>
          <p:nvPr/>
        </p:nvSpPr>
        <p:spPr>
          <a:xfrm>
            <a:off x="1153524" y="5856972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PT Sans"/>
              </a:rPr>
              <a:t>ALICE-PUBLIC-2018-003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3CDE6B4-5D9D-4730-96CF-3CAB1888F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803" y="3087821"/>
            <a:ext cx="4041013" cy="27095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E9C2D76-6872-4491-A9FA-AC277813B440}"/>
              </a:ext>
            </a:extLst>
          </p:cNvPr>
          <p:cNvSpPr/>
          <p:nvPr/>
        </p:nvSpPr>
        <p:spPr>
          <a:xfrm>
            <a:off x="5429330" y="5840019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PT Sans"/>
              </a:rPr>
              <a:t>ALICE-PUBLIC-2018-003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10475-A28E-4DA6-AB0A-312B248206BB}"/>
              </a:ext>
            </a:extLst>
          </p:cNvPr>
          <p:cNvSpPr txBox="1"/>
          <p:nvPr/>
        </p:nvSpPr>
        <p:spPr>
          <a:xfrm rot="20262050">
            <a:off x="6872009" y="2743312"/>
            <a:ext cx="23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Xe</a:t>
            </a:r>
            <a:r>
              <a:rPr lang="en-US" sz="3600" dirty="0">
                <a:solidFill>
                  <a:srgbClr val="FF0000"/>
                </a:solidFill>
              </a:rPr>
              <a:t>—</a:t>
            </a:r>
            <a:r>
              <a:rPr lang="en-US" sz="3600" dirty="0" err="1">
                <a:solidFill>
                  <a:srgbClr val="FF0000"/>
                </a:solidFill>
              </a:rPr>
              <a:t>Xe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0D974-125E-4018-AAC3-ED039B4902D7}"/>
              </a:ext>
            </a:extLst>
          </p:cNvPr>
          <p:cNvSpPr txBox="1"/>
          <p:nvPr/>
        </p:nvSpPr>
        <p:spPr>
          <a:xfrm rot="20262050">
            <a:off x="2596203" y="2841192"/>
            <a:ext cx="2319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Pb—Pb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915BCC-7378-4A4C-AF48-9948A12EB420}"/>
              </a:ext>
            </a:extLst>
          </p:cNvPr>
          <p:cNvSpPr/>
          <p:nvPr/>
        </p:nvSpPr>
        <p:spPr>
          <a:xfrm>
            <a:off x="4028172" y="775380"/>
            <a:ext cx="5115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prstClr val="black"/>
                </a:solidFill>
              </a:rPr>
              <a:t>V0 detector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Centrality estimation in AA collisions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V0M is the energy deposited in V0A &amp; V0C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V0M</a:t>
            </a:r>
            <a:r>
              <a:rPr lang="ko-KR" altLang="en-US" dirty="0"/>
              <a:t> </a:t>
            </a:r>
            <a:r>
              <a:rPr lang="en-US" altLang="ko-KR" dirty="0"/>
              <a:t>multiplicity</a:t>
            </a:r>
            <a:r>
              <a:rPr lang="ko-KR" altLang="en-US" dirty="0"/>
              <a:t> </a:t>
            </a:r>
            <a:r>
              <a:rPr lang="en-US" altLang="ko-KR" dirty="0"/>
              <a:t>fitted with MC-Glauber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09241C39-4091-4C65-9A7E-B6B4A1ECAB35}"/>
              </a:ext>
            </a:extLst>
          </p:cNvPr>
          <p:cNvSpPr txBox="1">
            <a:spLocks/>
          </p:cNvSpPr>
          <p:nvPr/>
        </p:nvSpPr>
        <p:spPr>
          <a:xfrm>
            <a:off x="276381" y="130436"/>
            <a:ext cx="8762844" cy="58909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Futura Medium"/>
              </a:rPr>
              <a:t>Multiplicity (and centrality)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CDE2B2-1D15-4092-AC1D-B057DDEE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98937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1782</TotalTime>
  <Words>975</Words>
  <Application>Microsoft Office PowerPoint</Application>
  <PresentationFormat>On-screen Show (4:3)</PresentationFormat>
  <Paragraphs>215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Futura Medium</vt:lpstr>
      <vt:lpstr>PT Sans</vt:lpstr>
      <vt:lpstr>Arial</vt:lpstr>
      <vt:lpstr>Calibri</vt:lpstr>
      <vt:lpstr>Calibri Light</vt:lpstr>
      <vt:lpstr>Cambria Math</vt:lpstr>
      <vt:lpstr>Times</vt:lpstr>
      <vt:lpstr>Office Theme</vt:lpstr>
      <vt:lpstr>System-size dependence studies at ALICE</vt:lpstr>
      <vt:lpstr>PowerPoint Presentation</vt:lpstr>
      <vt:lpstr>Multiplicity in different system sizes</vt:lpstr>
      <vt:lpstr>PowerPoint Presentation</vt:lpstr>
      <vt:lpstr>ALICE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Multiplicity density measurement </vt:lpstr>
      <vt:lpstr>PowerPoint Presentation</vt:lpstr>
      <vt:lpstr>PowerPoint Presentation</vt:lpstr>
      <vt:lpstr>PowerPoint Presentation</vt:lpstr>
      <vt:lpstr>Ridge in pp collisions at ALICE</vt:lpstr>
      <vt:lpstr>Strangeness enhancement</vt:lpstr>
      <vt:lpstr>p/π </vt:lpstr>
      <vt:lpstr>Resonance suppression </vt:lpstr>
      <vt:lpstr>Medium-sized system (Xe—Xe )</vt:lpstr>
      <vt:lpstr>Medium-sized system (Xe—Xe 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System-size dependence studies at ALICE</dc:title>
  <dc:creator>Beomkyu Kim</dc:creator>
  <cp:lastModifiedBy>Beomkyu Kim</cp:lastModifiedBy>
  <cp:revision>70</cp:revision>
  <dcterms:created xsi:type="dcterms:W3CDTF">2019-05-23T01:17:31Z</dcterms:created>
  <dcterms:modified xsi:type="dcterms:W3CDTF">2019-05-24T07:41:34Z</dcterms:modified>
</cp:coreProperties>
</file>