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472" r:id="rId2"/>
    <p:sldId id="478" r:id="rId3"/>
    <p:sldId id="473" r:id="rId4"/>
    <p:sldId id="474" r:id="rId5"/>
    <p:sldId id="479" r:id="rId6"/>
    <p:sldId id="482" r:id="rId7"/>
    <p:sldId id="481" r:id="rId8"/>
    <p:sldId id="480" r:id="rId9"/>
    <p:sldId id="475" r:id="rId10"/>
    <p:sldId id="476" r:id="rId11"/>
    <p:sldId id="440" r:id="rId12"/>
    <p:sldId id="438" r:id="rId13"/>
    <p:sldId id="437" r:id="rId14"/>
    <p:sldId id="441" r:id="rId15"/>
    <p:sldId id="483" r:id="rId16"/>
    <p:sldId id="487" r:id="rId17"/>
    <p:sldId id="484" r:id="rId18"/>
    <p:sldId id="485" r:id="rId19"/>
    <p:sldId id="486" r:id="rId20"/>
    <p:sldId id="369" r:id="rId21"/>
    <p:sldId id="370" r:id="rId22"/>
    <p:sldId id="490" r:id="rId23"/>
    <p:sldId id="491" r:id="rId24"/>
    <p:sldId id="492" r:id="rId25"/>
    <p:sldId id="429" r:id="rId26"/>
    <p:sldId id="430" r:id="rId27"/>
    <p:sldId id="471" r:id="rId28"/>
    <p:sldId id="469" r:id="rId29"/>
    <p:sldId id="470" r:id="rId30"/>
    <p:sldId id="416" r:id="rId31"/>
    <p:sldId id="419" r:id="rId32"/>
    <p:sldId id="422" r:id="rId33"/>
    <p:sldId id="461" r:id="rId34"/>
    <p:sldId id="382" r:id="rId35"/>
    <p:sldId id="467" r:id="rId36"/>
    <p:sldId id="454" r:id="rId37"/>
    <p:sldId id="455" r:id="rId38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accent2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100D00"/>
    <a:srgbClr val="990000"/>
    <a:srgbClr val="000099"/>
    <a:srgbClr val="660066"/>
    <a:srgbClr val="663300"/>
    <a:srgbClr val="FF9900"/>
    <a:srgbClr val="6600FF"/>
    <a:srgbClr val="B7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4" autoAdjust="0"/>
    <p:restoredTop sz="94424" autoAdjust="0"/>
  </p:normalViewPr>
  <p:slideViewPr>
    <p:cSldViewPr>
      <p:cViewPr varScale="1">
        <p:scale>
          <a:sx n="73" d="100"/>
          <a:sy n="73" d="100"/>
        </p:scale>
        <p:origin x="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png"/><Relationship Id="rId4" Type="http://schemas.openxmlformats.org/officeDocument/2006/relationships/image" Target="../media/image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FFB13-4B3E-40D3-B029-8A437BFF0D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923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2400">
                    <a:solidFill>
                      <a:schemeClr val="accent2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accent2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/>
              </a:pPr>
              <a:endParaRPr lang="zh-CN" altLang="en-US" smtClean="0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868D56A-A8CE-46B8-8BBF-2067EEBFD4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736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5A84-3FD1-4B77-B0CD-F83439B433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407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EB8C-3E52-47B9-9672-DA69603B09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184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1BEB-79C4-4FBB-B5E5-E3318CFA8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447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ATHIC III at Wuhan,      October, 2010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4C8-4129-4966-8DE6-9AE2D054AC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340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ATHIC III at Wuhan,      October, 2010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33E94-1C78-4E49-AA80-988F29B71A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860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4E73-DD63-4F1B-8F3C-C54A8F4BAB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638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43D0-D73F-40AA-BB8B-968E79936C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32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2704-5D82-4D87-8C36-145643A984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71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EA36-17B7-4F62-ABD8-F17378AC31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530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5D0D-65FB-4147-BE8A-FEB195B29E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38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1B9AB-2D15-4CAF-AEE1-D2616D27EB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42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88C7-9B08-441B-8EF8-D6D877575A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879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21248-B9F3-48A2-816E-8F39EB321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21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5A6CF5-8048-445E-AC6B-4B4B137E0C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1" name="Picture 14" descr="shouyea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676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emf"/><Relationship Id="rId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51.png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8.bin"/><Relationship Id="rId7" Type="http://schemas.openxmlformats.org/officeDocument/2006/relationships/image" Target="../media/image92.wmf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95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3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550.pn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5" Type="http://schemas.openxmlformats.org/officeDocument/2006/relationships/image" Target="../media/image108.emf"/><Relationship Id="rId4" Type="http://schemas.openxmlformats.org/officeDocument/2006/relationships/image" Target="../media/image5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570.png"/><Relationship Id="rId7" Type="http://schemas.openxmlformats.org/officeDocument/2006/relationships/image" Target="../media/image44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10" Type="http://schemas.openxmlformats.org/officeDocument/2006/relationships/image" Target="../media/image112.emf"/><Relationship Id="rId4" Type="http://schemas.openxmlformats.org/officeDocument/2006/relationships/image" Target="../media/image580.png"/><Relationship Id="rId9" Type="http://schemas.openxmlformats.org/officeDocument/2006/relationships/image" Target="../media/image1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120.png"/><Relationship Id="rId7" Type="http://schemas.openxmlformats.org/officeDocument/2006/relationships/image" Target="../media/image78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2.png"/><Relationship Id="rId10" Type="http://schemas.openxmlformats.org/officeDocument/2006/relationships/image" Target="../media/image124.png"/><Relationship Id="rId4" Type="http://schemas.openxmlformats.org/officeDocument/2006/relationships/image" Target="../media/image121.png"/><Relationship Id="rId9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0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0.emf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png"/><Relationship Id="rId3" Type="http://schemas.openxmlformats.org/officeDocument/2006/relationships/image" Target="../media/image51.png"/><Relationship Id="rId12" Type="http://schemas.openxmlformats.org/officeDocument/2006/relationships/image" Target="../media/image13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11" Type="http://schemas.openxmlformats.org/officeDocument/2006/relationships/oleObject" Target="../embeddings/oleObject34.bin"/><Relationship Id="rId10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960.png"/><Relationship Id="rId1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15.png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emf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39.png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648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Quarkonia </a:t>
            </a:r>
            <a:r>
              <a:rPr lang="en-US" altLang="zh-CN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Probe of QGP</a:t>
            </a:r>
          </a:p>
          <a:p>
            <a:pPr algn="ctr"/>
            <a:r>
              <a:rPr lang="en-US" altLang="zh-CN" sz="16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1400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Pengfei Zhuang</a:t>
            </a:r>
            <a:r>
              <a:rPr lang="en-US" altLang="zh-CN" sz="1400" dirty="0" smtClean="0">
                <a:solidFill>
                  <a:srgbClr val="0000CC"/>
                </a:solidFill>
                <a:effectLst/>
                <a:latin typeface="楷体" pitchFamily="49" charset="-122"/>
                <a:ea typeface="楷体" pitchFamily="49" charset="-122"/>
                <a:cs typeface="Arial" panose="020B0604020202020204" pitchFamily="34" charset="0"/>
              </a:rPr>
              <a:t>                                                                                                           </a:t>
            </a:r>
            <a:r>
              <a:rPr lang="en-US" altLang="zh-CN" sz="1400" i="1" dirty="0" smtClean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Physics Department, Tsinghua University, Beijing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5085184"/>
            <a:ext cx="49685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Cancellation between suppression and                                                               </a:t>
            </a:r>
          </a:p>
          <a:p>
            <a:r>
              <a:rPr lang="en-US" altLang="zh-CN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regeneration</a:t>
            </a:r>
          </a:p>
          <a:p>
            <a:endParaRPr lang="en-US" altLang="zh-CN" sz="1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to increase the sensitivity of the </a:t>
            </a:r>
          </a:p>
          <a:p>
            <a:r>
              <a:rPr lang="en-US" altLang="zh-CN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thermometer ?</a:t>
            </a:r>
            <a:endParaRPr lang="zh-CN" altLang="en-US" sz="1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268760"/>
            <a:ext cx="76328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 is </a:t>
            </a:r>
            <a:r>
              <a:rPr lang="en-US" altLang="zh-CN" sz="1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quarkonium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thermometer of QGP ?                                                                                            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Unlike light 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quarks which can be largely produced in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hot 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medium,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en-US" altLang="zh-CN" sz="1600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1) heavy </a:t>
            </a:r>
            <a:r>
              <a:rPr lang="en-US" altLang="zh-CN" sz="1600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quarks are mainly created in the initial impact of the </a:t>
            </a:r>
            <a:r>
              <a:rPr lang="en-US" altLang="zh-CN" sz="1600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collisions, </a:t>
            </a:r>
            <a:r>
              <a:rPr lang="en-US" altLang="zh-CN" sz="1600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1600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                                  2) the </a:t>
            </a:r>
            <a:r>
              <a:rPr lang="en-US" altLang="zh-CN" sz="1600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production process is controlled by </a:t>
            </a:r>
            <a:r>
              <a:rPr lang="en-US" altLang="zh-CN" sz="1600" i="1" dirty="0" err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pQCD</a:t>
            </a:r>
            <a:r>
              <a:rPr lang="en-US" altLang="zh-CN" sz="1600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zh-CN" sz="1600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Similar 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electrons which are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 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probe the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QED structure of a nucleon,                            </a:t>
            </a:r>
            <a:r>
              <a:rPr lang="en-US" altLang="zh-CN" sz="1600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heavy </a:t>
            </a:r>
            <a:r>
              <a:rPr lang="en-US" altLang="zh-CN" sz="1600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quarks can </a:t>
            </a:r>
            <a:r>
              <a:rPr lang="en-US" altLang="zh-CN" sz="1600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signal </a:t>
            </a:r>
            <a:r>
              <a:rPr lang="en-US" altLang="zh-CN" sz="1600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altLang="zh-CN" sz="1600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QCD structure of the fireball in </a:t>
            </a:r>
            <a:r>
              <a:rPr lang="en-US" altLang="zh-CN" sz="1600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heavy ion collisions. </a:t>
            </a:r>
            <a:endParaRPr lang="en-US" altLang="zh-CN" sz="1600" i="1" dirty="0">
              <a:solidFill>
                <a:srgbClr val="990000"/>
              </a:solidFill>
              <a:latin typeface="Arial" pitchFamily="34" charset="0"/>
              <a:ea typeface="Cambria Math"/>
              <a:cs typeface="Arial" pitchFamily="34" charset="0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7668344" y="980728"/>
            <a:ext cx="1008112" cy="1440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99348"/>
            <a:ext cx="2736304" cy="19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                                           Heavy Ion Meeting, Daejeon, April 21-22, 2017</a:t>
            </a:r>
          </a:p>
        </p:txBody>
      </p:sp>
      <p:pic>
        <p:nvPicPr>
          <p:cNvPr id="15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1770881" cy="165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40" y="3046895"/>
            <a:ext cx="1644936" cy="113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23" y="3140968"/>
            <a:ext cx="1631737" cy="962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95536" y="456196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Zhu, </a:t>
            </a:r>
            <a:r>
              <a:rPr lang="en-US" altLang="zh-CN" sz="14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Bleicher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Huang, </a:t>
            </a:r>
            <a:r>
              <a:rPr lang="en-US" altLang="zh-CN" sz="14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Schweda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Stoecker, Xu, Zhuang,   PLB647 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(2007)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366-370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7944" y="41490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and heavy quarks as </a:t>
            </a:r>
            <a:r>
              <a:rPr lang="en-US" altLang="zh-CN" sz="14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QED and QCD probes</a:t>
            </a:r>
            <a:endParaRPr lang="zh-CN" altLang="en-US" sz="1400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19664" y="4880193"/>
            <a:ext cx="2340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PBM, </a:t>
            </a:r>
            <a:r>
              <a:rPr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Stachel</a:t>
            </a:r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2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Thews</a:t>
            </a:r>
            <a:endParaRPr lang="zh-CN" altLang="en-US" sz="12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44208" y="5877272"/>
            <a:ext cx="2340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Matsui, Satz</a:t>
            </a:r>
            <a:endParaRPr lang="zh-CN" altLang="en-US" sz="12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1656283" y="436602"/>
            <a:ext cx="6588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>
                <a:solidFill>
                  <a:srgbClr val="D80C38"/>
                </a:solidFill>
                <a:latin typeface="Arial" pitchFamily="34" charset="0"/>
                <a:ea typeface="宋体" pitchFamily="2" charset="-122"/>
              </a:rPr>
              <a:t>Estimation of </a:t>
            </a:r>
            <a:r>
              <a:rPr lang="en-US" altLang="zh-CN" sz="2000" i="1" dirty="0" err="1">
                <a:solidFill>
                  <a:srgbClr val="D80C38"/>
                </a:solidFill>
                <a:latin typeface="Arial" pitchFamily="34" charset="0"/>
                <a:ea typeface="宋体" pitchFamily="2" charset="-122"/>
              </a:rPr>
              <a:t>Quarkonium</a:t>
            </a:r>
            <a:r>
              <a:rPr lang="en-US" altLang="zh-CN" sz="2000" i="1" dirty="0">
                <a:solidFill>
                  <a:srgbClr val="D80C38"/>
                </a:solidFill>
                <a:latin typeface="Arial" pitchFamily="34" charset="0"/>
                <a:ea typeface="宋体" pitchFamily="2" charset="-122"/>
              </a:rPr>
              <a:t> Dissociation Temperature</a:t>
            </a: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899592" y="1012666"/>
            <a:ext cx="74166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Hamiltonian of the       system at T &gt; </a:t>
            </a:r>
            <a:r>
              <a:rPr lang="en-US" altLang="zh-CN" sz="1600" i="1" dirty="0" err="1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T</a:t>
            </a:r>
            <a:r>
              <a:rPr lang="en-US" altLang="zh-CN" sz="1600" i="1" baseline="-25000" dirty="0" err="1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c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:</a:t>
            </a:r>
            <a:endParaRPr lang="el-GR" altLang="zh-CN" sz="1600" i="1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15358644"/>
              </p:ext>
            </p:extLst>
          </p:nvPr>
        </p:nvGraphicFramePr>
        <p:xfrm>
          <a:off x="2771329" y="1108363"/>
          <a:ext cx="288503" cy="23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4" name="Equation" r:id="rId3" imgW="583920" imgH="469800" progId="Equation.DSMT4">
                  <p:embed/>
                </p:oleObj>
              </mc:Choice>
              <mc:Fallback>
                <p:oleObj name="Equation" r:id="rId3" imgW="583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329" y="1108363"/>
                        <a:ext cx="288503" cy="232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31285690"/>
              </p:ext>
            </p:extLst>
          </p:nvPr>
        </p:nvGraphicFramePr>
        <p:xfrm>
          <a:off x="4861248" y="977724"/>
          <a:ext cx="1582960" cy="57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5" name="Equation" r:id="rId5" imgW="2844720" imgH="1041120" progId="Equation.DSMT4">
                  <p:embed/>
                </p:oleObj>
              </mc:Choice>
              <mc:Fallback>
                <p:oleObj name="Equation" r:id="rId5" imgW="284472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248" y="977724"/>
                        <a:ext cx="1582960" cy="579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899592" y="1484313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from uncertainty relation</a:t>
            </a:r>
            <a:endParaRPr lang="el-GR" altLang="zh-CN" sz="1600" i="1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3076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1635756"/>
              </p:ext>
            </p:extLst>
          </p:nvPr>
        </p:nvGraphicFramePr>
        <p:xfrm>
          <a:off x="3497263" y="1535593"/>
          <a:ext cx="930721" cy="31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6" name="Equation" r:id="rId7" imgW="1447560" imgH="482400" progId="Equation.DSMT4">
                  <p:embed/>
                </p:oleObj>
              </mc:Choice>
              <mc:Fallback>
                <p:oleObj name="Equation" r:id="rId7" imgW="1447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1535593"/>
                        <a:ext cx="930721" cy="310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771080"/>
              </p:ext>
            </p:extLst>
          </p:nvPr>
        </p:nvGraphicFramePr>
        <p:xfrm>
          <a:off x="3347864" y="3284984"/>
          <a:ext cx="1594718" cy="56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7" name="Equation" r:id="rId9" imgW="2819160" imgH="990360" progId="Equation.DSMT4">
                  <p:embed/>
                </p:oleObj>
              </mc:Choice>
              <mc:Fallback>
                <p:oleObj name="Equation" r:id="rId9" imgW="281916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284984"/>
                        <a:ext cx="1594718" cy="561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899592" y="3861048"/>
            <a:ext cx="4321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800" i="1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dissociation temperature</a:t>
            </a:r>
            <a:r>
              <a:rPr lang="en-US" altLang="zh-CN" sz="18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  </a:t>
            </a:r>
            <a:endParaRPr lang="el-GR" altLang="zh-CN" sz="1800" i="1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30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756256"/>
              </p:ext>
            </p:extLst>
          </p:nvPr>
        </p:nvGraphicFramePr>
        <p:xfrm>
          <a:off x="3347864" y="4302029"/>
          <a:ext cx="1689521" cy="56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8" name="Equation" r:id="rId11" imgW="2958840" imgH="990360" progId="Equation.DSMT4">
                  <p:embed/>
                </p:oleObj>
              </mc:Choice>
              <mc:Fallback>
                <p:oleObj name="Equation" r:id="rId11" imgW="295884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302029"/>
                        <a:ext cx="1689521" cy="567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35" name="Text Box 15"/>
          <p:cNvSpPr txBox="1">
            <a:spLocks noChangeArrowheads="1"/>
          </p:cNvSpPr>
          <p:nvPr/>
        </p:nvSpPr>
        <p:spPr bwMode="auto">
          <a:xfrm>
            <a:off x="898897" y="4869160"/>
            <a:ext cx="38891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</a:rPr>
              <a:t>from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US" altLang="zh-CN" sz="1600" i="1" dirty="0" err="1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pQCD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 calculated</a:t>
            </a:r>
            <a:r>
              <a:rPr lang="en-US" altLang="zh-CN" sz="1600" i="1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l-GR" altLang="zh-CN" sz="1600" i="1" dirty="0">
              <a:solidFill>
                <a:schemeClr val="hlink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30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50047"/>
              </p:ext>
            </p:extLst>
          </p:nvPr>
        </p:nvGraphicFramePr>
        <p:xfrm>
          <a:off x="3059683" y="4941168"/>
          <a:ext cx="576213" cy="2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9" name="Equation" r:id="rId13" imgW="952200" imgH="444240" progId="Equation.DSMT4">
                  <p:embed/>
                </p:oleObj>
              </mc:Choice>
              <mc:Fallback>
                <p:oleObj name="Equation" r:id="rId13" imgW="952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683" y="4941168"/>
                        <a:ext cx="576213" cy="2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989703"/>
              </p:ext>
            </p:extLst>
          </p:nvPr>
        </p:nvGraphicFramePr>
        <p:xfrm>
          <a:off x="3345954" y="5445224"/>
          <a:ext cx="2090142" cy="260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70" name="Equation" r:id="rId15" imgW="3568680" imgH="444240" progId="Equation.DSMT4">
                  <p:embed/>
                </p:oleObj>
              </mc:Choice>
              <mc:Fallback>
                <p:oleObj name="Equation" r:id="rId15" imgW="3568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954" y="5445224"/>
                        <a:ext cx="2090142" cy="260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56274"/>
              </p:ext>
            </p:extLst>
          </p:nvPr>
        </p:nvGraphicFramePr>
        <p:xfrm>
          <a:off x="3454525" y="1995800"/>
          <a:ext cx="1765547" cy="569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71" name="Equation" r:id="rId17" imgW="3073320" imgH="990360" progId="Equation.DSMT4">
                  <p:embed/>
                </p:oleObj>
              </mc:Choice>
              <mc:Fallback>
                <p:oleObj name="Equation" r:id="rId17" imgW="307332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525" y="1995800"/>
                        <a:ext cx="1765547" cy="569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42" name="Text Box 22"/>
          <p:cNvSpPr txBox="1">
            <a:spLocks noChangeArrowheads="1"/>
          </p:cNvSpPr>
          <p:nvPr/>
        </p:nvSpPr>
        <p:spPr bwMode="auto">
          <a:xfrm>
            <a:off x="971600" y="2082334"/>
            <a:ext cx="5545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average energy</a:t>
            </a:r>
            <a:endParaRPr lang="el-GR" altLang="zh-CN" sz="1600" i="1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261145" name="Text Box 25"/>
          <p:cNvSpPr txBox="1">
            <a:spLocks noChangeArrowheads="1"/>
          </p:cNvSpPr>
          <p:nvPr/>
        </p:nvSpPr>
        <p:spPr bwMode="auto">
          <a:xfrm>
            <a:off x="970905" y="2730406"/>
            <a:ext cx="42491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stability condition</a:t>
            </a:r>
            <a:endParaRPr lang="el-GR" altLang="zh-CN" sz="1600" i="1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30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76006"/>
              </p:ext>
            </p:extLst>
          </p:nvPr>
        </p:nvGraphicFramePr>
        <p:xfrm>
          <a:off x="3419871" y="2579085"/>
          <a:ext cx="4146941" cy="633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72" name="Equation" r:id="rId19" imgW="6832440" imgH="1041120" progId="Equation.DSMT4">
                  <p:embed/>
                </p:oleObj>
              </mc:Choice>
              <mc:Fallback>
                <p:oleObj name="Equation" r:id="rId19" imgW="683244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2579085"/>
                        <a:ext cx="4146941" cy="633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10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36360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347864" y="220578"/>
                <a:ext cx="20422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Arial" panose="020B0604020202020204" pitchFamily="34" charset="0"/>
                        </a:rPr>
                        <m:t>𝑜𝑟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effectLst/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zh-CN" altLang="en-US" sz="2000" i="1" dirty="0"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20578"/>
                <a:ext cx="204222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3206940" cy="22875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980728"/>
                <a:ext cx="5184576" cy="236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8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Potential model:                                                           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What is the heavy quark potential V ?                                 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Digal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et al. 2001, 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Shuryak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&amp; 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Zahed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2004, Wong 2004,                                                                         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Alberico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et al. 2005, 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Mocsy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&amp; 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Petreczky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2005,…</a:t>
                </a:r>
              </a:p>
              <a:p>
                <a:pPr algn="r"/>
                <a:endParaRPr lang="en-US" altLang="zh-CN" sz="1600" i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r"/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By solving </a:t>
                </a:r>
                <a:r>
                  <a:rPr lang="en-US" altLang="zh-CN" sz="1600" i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Schroedinger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equation</a:t>
                </a:r>
                <a:r>
                  <a:rPr lang="en-US" altLang="zh-CN" sz="1600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                                         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Digal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Kaczmarek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Karsch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Satz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EPJC43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, 71(2005)                                       </a:t>
                </a:r>
                <a:endParaRPr lang="en-US" altLang="zh-CN" sz="1400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r"/>
                <a:r>
                  <a:rPr lang="en-US" altLang="zh-CN" sz="1600" b="0" dirty="0" smtClean="0">
                    <a:solidFill>
                      <a:srgbClr val="0000CC"/>
                    </a:solidFill>
                    <a:cs typeface="Arial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𝑉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𝐹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:                              </m:t>
                    </m:r>
                    <m:sSubSup>
                      <m:sSubSupPr>
                        <m:ctrlPr>
                          <a:rPr lang="en-US" altLang="zh-CN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𝐽</m:t>
                        </m:r>
                        <m:r>
                          <a:rPr lang="en-US" altLang="zh-CN" sz="1600" b="0" i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/</m:t>
                        </m:r>
                        <m:r>
                          <a:rPr lang="zh-CN" altLang="en-US" sz="1600" b="0" i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𝜓</m:t>
                        </m:r>
                      </m:sup>
                    </m:sSubSup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=1.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2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en-US" altLang="zh-CN" sz="1600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         </m:t>
                    </m:r>
                    <m:r>
                      <a:rPr lang="en-US" altLang="zh-CN" sz="1600" i="1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𝑉</m:t>
                    </m:r>
                    <m:r>
                      <a:rPr lang="en-US" altLang="zh-CN" sz="1600" i="1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𝐹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𝑇𝑆</m:t>
                    </m:r>
                    <m:r>
                      <a:rPr lang="en-US" altLang="zh-CN" sz="1600" i="1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:           </m:t>
                    </m:r>
                    <m:sSubSup>
                      <m:sSubSupPr>
                        <m:ctrlPr>
                          <a:rPr lang="en-US" altLang="zh-CN" sz="1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𝐽</m:t>
                        </m:r>
                        <m:r>
                          <a:rPr lang="en-US" altLang="zh-CN" sz="1600" i="1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/</m:t>
                        </m:r>
                        <m:r>
                          <a:rPr lang="zh-CN" altLang="en-US" sz="1600" i="1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𝜓</m:t>
                        </m:r>
                      </m:sup>
                    </m:sSubSup>
                    <m:r>
                      <a:rPr lang="en-US" altLang="zh-CN" sz="1600" i="1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2.1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16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zh-CN" altLang="en-US" sz="16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980728"/>
                <a:ext cx="5184576" cy="2363724"/>
              </a:xfrm>
              <a:prstGeom prst="rect">
                <a:avLst/>
              </a:prstGeom>
              <a:blipFill>
                <a:blip r:embed="rId5"/>
                <a:stretch>
                  <a:fillRect t="-1546" r="-745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3429000"/>
            <a:ext cx="2676478" cy="2458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716016" y="5899338"/>
                <a:ext cx="439248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Liu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Chen, Xu, Zhuang, PLB697, 32(2011)     </a:t>
                </a:r>
              </a:p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excited </a:t>
                </a:r>
                <a14:m>
                  <m:oMath xmlns:m="http://schemas.openxmlformats.org/officeDocument/2006/math">
                    <m:r>
                      <a:rPr lang="el-GR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𝛶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states are sensitive to the potential  !</a:t>
                </a:r>
                <a:endParaRPr lang="zh-CN" altLang="en-US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899338"/>
                <a:ext cx="4392488" cy="553998"/>
              </a:xfrm>
              <a:prstGeom prst="rect">
                <a:avLst/>
              </a:prstGeom>
              <a:blipFill>
                <a:blip r:embed="rId7"/>
                <a:stretch>
                  <a:fillRect l="-833" t="-2198" r="-5417" b="-131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5536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Lattice simulated heavy quark free energy F</a:t>
            </a:r>
            <a:endParaRPr lang="zh-CN" altLang="en-US" sz="1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8722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Petreczky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JPG37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094009(2010)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693636"/>
            <a:ext cx="2196244" cy="239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843808" y="3284984"/>
            <a:ext cx="3456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800" i="1" dirty="0" smtClean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   </a:t>
            </a:r>
            <a:r>
              <a:rPr lang="en-US" altLang="zh-CN" sz="1600" i="1" dirty="0" smtClean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sequential </a:t>
            </a:r>
            <a:r>
              <a:rPr lang="en-US" altLang="zh-CN" sz="1600" i="1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suppression</a:t>
            </a:r>
            <a:endParaRPr lang="el-GR" altLang="zh-CN" sz="1600" i="1" dirty="0">
              <a:solidFill>
                <a:schemeClr val="hlink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11                                         Heavy Ion Meeting, Daejeon, April 21-22, 2017</a:t>
            </a:r>
          </a:p>
        </p:txBody>
      </p:sp>
      <p:sp>
        <p:nvSpPr>
          <p:cNvPr id="2" name="矩形 1"/>
          <p:cNvSpPr/>
          <p:nvPr/>
        </p:nvSpPr>
        <p:spPr>
          <a:xfrm>
            <a:off x="360040" y="32129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pectral function</a:t>
            </a:r>
            <a:endParaRPr lang="zh-CN" altLang="en-US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825032" y="1057096"/>
            <a:ext cx="2123232" cy="84326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H="1">
            <a:off x="2195736" y="1052736"/>
            <a:ext cx="2592288" cy="244827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06350"/>
              </p:ext>
            </p:extLst>
          </p:nvPr>
        </p:nvGraphicFramePr>
        <p:xfrm>
          <a:off x="250825" y="3535387"/>
          <a:ext cx="273685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9" name="位图图像" r:id="rId9" imgW="3685714" imgH="3638095" progId="Paint.Picture">
                  <p:embed/>
                </p:oleObj>
              </mc:Choice>
              <mc:Fallback>
                <p:oleObj name="位图图像" r:id="rId9" imgW="3685714" imgH="3638095" progId="Paint.Picture">
                  <p:embed/>
                  <p:pic>
                    <p:nvPicPr>
                      <p:cNvPr id="92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535387"/>
                        <a:ext cx="273685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07504" y="61653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i="1" kern="100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Asakawa</a:t>
            </a:r>
            <a:r>
              <a:rPr lang="en-US" altLang="zh-CN" sz="1400" i="1" kern="10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400" i="1" kern="100" dirty="0">
                <a:solidFill>
                  <a:srgbClr val="000099"/>
                </a:solidFill>
                <a:latin typeface="Arial" panose="020B0604020202020204" pitchFamily="34" charset="0"/>
              </a:rPr>
              <a:t>and </a:t>
            </a:r>
            <a:r>
              <a:rPr lang="en-US" altLang="zh-CN" sz="1400" i="1" kern="100" dirty="0" err="1">
                <a:solidFill>
                  <a:srgbClr val="000099"/>
                </a:solidFill>
                <a:latin typeface="Arial" panose="020B0604020202020204" pitchFamily="34" charset="0"/>
              </a:rPr>
              <a:t>T.Hatsuda</a:t>
            </a:r>
            <a:r>
              <a:rPr lang="en-US" altLang="zh-CN" sz="1400" i="1" kern="100" dirty="0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1400" i="1" kern="100" dirty="0" smtClean="0">
                <a:solidFill>
                  <a:srgbClr val="000099"/>
                </a:solidFill>
                <a:latin typeface="Arial" panose="020B0604020202020204" pitchFamily="34" charset="0"/>
              </a:rPr>
              <a:t>PRL92</a:t>
            </a:r>
            <a:r>
              <a:rPr lang="en-US" altLang="zh-CN" sz="1400" i="1" kern="100" dirty="0">
                <a:solidFill>
                  <a:srgbClr val="000099"/>
                </a:solidFill>
                <a:latin typeface="Arial" panose="020B0604020202020204" pitchFamily="34" charset="0"/>
              </a:rPr>
              <a:t>, 012001(2004)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675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25615" y="220578"/>
            <a:ext cx="2666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 Correction</a:t>
            </a:r>
            <a:endParaRPr lang="zh-CN" alt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12                                         Heavy Ion Meeting, Daejeon, April 21-22,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9512" y="620688"/>
                <a:ext cx="8856984" cy="651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00" i="1" kern="1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the Dirac equation can be expressed as a group of covariant relativistic Schrodinger equations for the spin triplet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1800" b="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zh-CN" sz="1800" b="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1800" i="1" kern="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and spin singlet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1800" b="0" i="1" kern="10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8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zh-CN" altLang="en-US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856984" cy="651204"/>
              </a:xfrm>
              <a:prstGeom prst="rect">
                <a:avLst/>
              </a:prstGeom>
              <a:blipFill>
                <a:blip r:embed="rId2"/>
                <a:stretch>
                  <a:fillRect l="-551" t="-5607"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400600" cy="236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789040"/>
            <a:ext cx="5256585" cy="16498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51520" y="537321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i="1" kern="100" dirty="0" smtClean="0">
                <a:solidFill>
                  <a:srgbClr val="FF0000"/>
                </a:solidFill>
                <a:latin typeface="Arial" panose="020B0604020202020204" pitchFamily="34" charset="0"/>
              </a:rPr>
              <a:t>At finite temperature</a:t>
            </a:r>
            <a:r>
              <a:rPr lang="en-US" altLang="zh-CN" sz="1400" i="1" kern="100" dirty="0" smtClean="0">
                <a:solidFill>
                  <a:srgbClr val="0000CC"/>
                </a:solidFill>
                <a:latin typeface="Arial" panose="020B0604020202020204" pitchFamily="34" charset="0"/>
              </a:rPr>
              <a:t> (</a:t>
            </a:r>
            <a:r>
              <a:rPr lang="en-US" altLang="zh-CN" sz="1400" i="1" kern="1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Guo</a:t>
            </a:r>
            <a:r>
              <a:rPr lang="en-US" altLang="zh-CN" sz="1400" i="1" kern="1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1400" i="1" kern="100" dirty="0" smtClean="0">
                <a:solidFill>
                  <a:srgbClr val="0000CC"/>
                </a:solidFill>
                <a:latin typeface="Arial" panose="020B0604020202020204" pitchFamily="34" charset="0"/>
              </a:rPr>
              <a:t>Shi </a:t>
            </a:r>
            <a:r>
              <a:rPr lang="en-US" altLang="zh-CN" sz="1400" i="1" kern="100" dirty="0">
                <a:solidFill>
                  <a:srgbClr val="0000CC"/>
                </a:solidFill>
                <a:latin typeface="Arial" panose="020B0604020202020204" pitchFamily="34" charset="0"/>
              </a:rPr>
              <a:t>and </a:t>
            </a:r>
            <a:r>
              <a:rPr lang="en-US" altLang="zh-CN" sz="1400" i="1" kern="100" dirty="0" smtClean="0">
                <a:solidFill>
                  <a:srgbClr val="0000CC"/>
                </a:solidFill>
                <a:latin typeface="Arial" panose="020B0604020202020204" pitchFamily="34" charset="0"/>
              </a:rPr>
              <a:t>Zhuang</a:t>
            </a:r>
            <a:r>
              <a:rPr lang="en-US" altLang="zh-CN" sz="1400" i="1" kern="1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1400" i="1" kern="100" dirty="0" smtClean="0">
                <a:solidFill>
                  <a:srgbClr val="0000CC"/>
                </a:solidFill>
                <a:latin typeface="Arial" panose="020B0604020202020204" pitchFamily="34" charset="0"/>
              </a:rPr>
              <a:t>PLB718, 143(2012)):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51520" y="5733256"/>
                <a:ext cx="864096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00" i="1" kern="1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comparison with the non-relativistic calculation, the J/ψ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CN" sz="1800" i="1" kern="1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increases from 1.26Tc to 1.35Tc for V=F and from 2.1Tc </a:t>
                </a:r>
                <a:r>
                  <a:rPr lang="en-US" altLang="zh-CN" sz="1800" i="1" kern="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2.38Tc </a:t>
                </a:r>
                <a:r>
                  <a:rPr lang="en-US" altLang="zh-CN" sz="1800" i="1" kern="1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V=U.</a:t>
                </a:r>
                <a:endParaRPr lang="zh-CN" altLang="en-US" sz="1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733256"/>
                <a:ext cx="8640960" cy="646331"/>
              </a:xfrm>
              <a:prstGeom prst="rect">
                <a:avLst/>
              </a:prstGeom>
              <a:blipFill>
                <a:blip r:embed="rId5"/>
                <a:stretch>
                  <a:fillRect l="-564" t="-4673" r="-846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427984" y="1196752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H.W.Crater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J.Yoon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1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C.Wong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PRD79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034011(2009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317" y="764704"/>
                <a:ext cx="8683179" cy="5601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Liu &amp; Rapp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NPA941, 179(2015):  </a:t>
                </a: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T-matrix approach with complex potential:                                                 </a:t>
                </a:r>
                <a:r>
                  <a:rPr lang="zh-CN" altLang="en-US" sz="16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                                                                        </a:t>
                </a:r>
                <a:endParaRPr lang="en-US" altLang="zh-CN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16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by fitting the lattice calculated F,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⇒</m:t>
                    </m:r>
                  </m:oMath>
                </a14:m>
                <a:r>
                  <a:rPr lang="en-US" altLang="zh-CN" sz="1600" b="1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 real potential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F &lt; Re[V] &lt; U</a:t>
                </a:r>
              </a:p>
              <a:p>
                <a:endParaRPr lang="en-US" altLang="zh-CN" sz="2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2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2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20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20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20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altLang="zh-CN" sz="1800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 however, by calculating transport coefficients                                                                                         </a:t>
                </a:r>
              </a:p>
              <a:p>
                <a:r>
                  <a:rPr lang="en-US" altLang="zh-CN" sz="1600" i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  like heavy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Re[V] is close to U. </a:t>
                </a:r>
              </a:p>
              <a:p>
                <a:endParaRPr lang="zh-CN" altLang="en-US" sz="16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7" y="764704"/>
                <a:ext cx="8683179" cy="5601533"/>
              </a:xfrm>
              <a:prstGeom prst="rect">
                <a:avLst/>
              </a:prstGeom>
              <a:blipFill rotWithShape="1">
                <a:blip r:embed="rId2"/>
                <a:stretch>
                  <a:fillRect l="-421" t="-109" r="-14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7" y="2564904"/>
            <a:ext cx="8539163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211644" y="292586"/>
            <a:ext cx="2259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T-matrix Approach</a:t>
            </a:r>
            <a:endParaRPr lang="zh-CN" alt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913" r="-23" b="48782"/>
          <a:stretch>
            <a:fillRect/>
          </a:stretch>
        </p:blipFill>
        <p:spPr bwMode="auto">
          <a:xfrm>
            <a:off x="1763688" y="1362116"/>
            <a:ext cx="3147913" cy="9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416" y="4557324"/>
            <a:ext cx="3266016" cy="19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13                                         Heavy Ion Meeting, Daejeon, April 21-22, 2017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64088" y="165028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zh-CN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Lipman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-Schwinger equation]</a:t>
            </a:r>
            <a:endParaRPr lang="zh-CN" alt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2527151"/>
            <a:ext cx="889248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798959"/>
                <a:ext cx="8136904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Burnier, 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Kaczmarek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Rothkopf,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JHEP1610, 032(2016):                                                                       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1) extracting potential V=Re[V] + </a:t>
                </a:r>
                <a:r>
                  <a:rPr lang="en-US" altLang="zh-CN" sz="16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[V] from lattice simulated spectral function            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Re[V</a:t>
                </a:r>
                <a:r>
                  <a:rPr lang="en-US" altLang="zh-CN" sz="1600" i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] is close to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F.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      2) parametrization of the potential via an extended Gauss law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Debye screening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zh-CN" sz="18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8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8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8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8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8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8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8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18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8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zh-CN" altLang="en-US" sz="18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98959"/>
                <a:ext cx="8136904" cy="4216539"/>
              </a:xfrm>
              <a:prstGeom prst="rect">
                <a:avLst/>
              </a:prstGeom>
              <a:blipFill rotWithShape="1">
                <a:blip r:embed="rId3"/>
                <a:stretch>
                  <a:fillRect l="-375" t="-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3189714" y="292586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Simulation</a:t>
            </a:r>
            <a:endParaRPr lang="zh-CN" altLang="en-US" sz="2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5724128" y="714182"/>
            <a:ext cx="31683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724128" y="714182"/>
            <a:ext cx="31683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724128" y="714182"/>
            <a:ext cx="3168352" cy="3385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979712" y="5085184"/>
                <a:ext cx="56166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Other lattice simulation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H.Ohno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):                                                     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limit temperature of J/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zh-CN" altLang="en-US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1.25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supports V=F.</a:t>
                </a:r>
                <a:endParaRPr lang="zh-CN" altLang="en-US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085184"/>
                <a:ext cx="561662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651" t="-3125" r="-2606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971600" y="5877272"/>
                <a:ext cx="72728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complex potential is used to describe </a:t>
                </a:r>
                <a14:m>
                  <m:oMath xmlns:m="http://schemas.openxmlformats.org/officeDocument/2006/math">
                    <m:r>
                      <a:rPr lang="el-GR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𝛶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suppression at LHC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G.Wolschin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zh-CN" altLang="en-US" sz="1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877272"/>
                <a:ext cx="7272808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419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14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11366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2700338" y="260350"/>
            <a:ext cx="460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000" i="1" dirty="0">
                <a:solidFill>
                  <a:srgbClr val="C00000"/>
                </a:solidFill>
                <a:latin typeface="Arial" pitchFamily="34" charset="0"/>
              </a:rPr>
              <a:t>Anomalous Suppression at </a:t>
            </a:r>
            <a:r>
              <a:rPr kumimoji="0" lang="en-US" altLang="zh-CN" sz="2000" i="1" dirty="0" smtClean="0">
                <a:solidFill>
                  <a:srgbClr val="C00000"/>
                </a:solidFill>
                <a:latin typeface="Arial" pitchFamily="34" charset="0"/>
              </a:rPr>
              <a:t>SPS</a:t>
            </a:r>
            <a:endParaRPr kumimoji="0" lang="en-US" altLang="zh-CN" sz="2000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953454" y="692696"/>
            <a:ext cx="2682442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800" i="1" dirty="0">
                <a:solidFill>
                  <a:schemeClr val="hlink"/>
                </a:solidFill>
                <a:latin typeface="Arial" pitchFamily="34" charset="0"/>
              </a:rPr>
              <a:t>anomalous suppression </a:t>
            </a:r>
          </a:p>
        </p:txBody>
      </p:sp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981621"/>
            <a:ext cx="3025775" cy="28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3851275" y="1125538"/>
            <a:ext cx="4647724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800" i="1" dirty="0">
                <a:solidFill>
                  <a:srgbClr val="D80C38"/>
                </a:solidFill>
                <a:latin typeface="Arial" pitchFamily="34" charset="0"/>
              </a:rPr>
              <a:t>model 1: Debye screening</a:t>
            </a:r>
            <a:r>
              <a:rPr kumimoji="0" lang="en-US" altLang="zh-CN" sz="1800" i="1" dirty="0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(Matsui &amp; </a:t>
            </a:r>
            <a:r>
              <a:rPr kumimoji="0" lang="en-US" altLang="zh-CN" sz="1400" i="1" dirty="0" err="1">
                <a:solidFill>
                  <a:schemeClr val="folHlink"/>
                </a:solidFill>
                <a:latin typeface="Arial" pitchFamily="34" charset="0"/>
              </a:rPr>
              <a:t>Satz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, 1986)</a:t>
            </a:r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2268538" y="1268958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b="1" i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NA38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853011" y="1761923"/>
            <a:ext cx="4967461" cy="5869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800" i="1" dirty="0">
                <a:solidFill>
                  <a:srgbClr val="D80C38"/>
                </a:solidFill>
                <a:latin typeface="Arial" pitchFamily="34" charset="0"/>
              </a:rPr>
              <a:t>model 2: threshold model </a:t>
            </a:r>
            <a:r>
              <a:rPr kumimoji="0" lang="en-US" altLang="zh-CN" sz="1800" i="1" dirty="0" smtClean="0">
                <a:solidFill>
                  <a:srgbClr val="D80C38"/>
                </a:solidFill>
                <a:latin typeface="Arial" pitchFamily="34" charset="0"/>
              </a:rPr>
              <a:t>                                                                                                    </a:t>
            </a:r>
            <a:r>
              <a:rPr kumimoji="0" lang="en-US" altLang="zh-CN" sz="1400" i="1" dirty="0" smtClean="0">
                <a:solidFill>
                  <a:schemeClr val="folHlink"/>
                </a:solidFill>
                <a:latin typeface="Arial" pitchFamily="34" charset="0"/>
              </a:rPr>
              <a:t>(</a:t>
            </a:r>
            <a:r>
              <a:rPr kumimoji="0" lang="en-US" altLang="zh-CN" sz="1400" i="1" dirty="0" err="1">
                <a:solidFill>
                  <a:schemeClr val="folHlink"/>
                </a:solidFill>
                <a:latin typeface="Arial" pitchFamily="34" charset="0"/>
              </a:rPr>
              <a:t>Blaizot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, </a:t>
            </a:r>
            <a:r>
              <a:rPr kumimoji="0" lang="en-US" altLang="zh-CN" sz="1400" i="1" dirty="0" err="1">
                <a:solidFill>
                  <a:schemeClr val="folHlink"/>
                </a:solidFill>
                <a:latin typeface="Arial" pitchFamily="34" charset="0"/>
              </a:rPr>
              <a:t>Dinh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, </a:t>
            </a:r>
            <a:r>
              <a:rPr kumimoji="0" lang="en-US" altLang="zh-CN" sz="1400" i="1" dirty="0" err="1">
                <a:solidFill>
                  <a:schemeClr val="folHlink"/>
                </a:solidFill>
                <a:latin typeface="Arial" pitchFamily="34" charset="0"/>
              </a:rPr>
              <a:t>Ollitrault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, PRL85, 4010(2000)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1052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7" y="2928020"/>
            <a:ext cx="3284661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004073" y="4653136"/>
            <a:ext cx="28082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1600" i="1" dirty="0">
                <a:solidFill>
                  <a:schemeClr val="hlink"/>
                </a:solidFill>
                <a:latin typeface="Arial" pitchFamily="34" charset="0"/>
              </a:rPr>
              <a:t>geometric fluctuations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 flipV="1">
            <a:off x="6876256" y="4581302"/>
            <a:ext cx="143644" cy="1284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675137" y="5373216"/>
            <a:ext cx="4713287" cy="5869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800" i="1" dirty="0">
                <a:solidFill>
                  <a:srgbClr val="D80C38"/>
                </a:solidFill>
                <a:latin typeface="Arial" pitchFamily="34" charset="0"/>
              </a:rPr>
              <a:t>model 3: </a:t>
            </a:r>
            <a:r>
              <a:rPr kumimoji="0" lang="en-US" altLang="zh-CN" sz="1800" i="1" dirty="0" err="1">
                <a:solidFill>
                  <a:srgbClr val="D80C38"/>
                </a:solidFill>
                <a:latin typeface="Arial" pitchFamily="34" charset="0"/>
              </a:rPr>
              <a:t>comover</a:t>
            </a:r>
            <a:r>
              <a:rPr kumimoji="0" lang="en-US" altLang="zh-CN" sz="1800" i="1" dirty="0">
                <a:solidFill>
                  <a:srgbClr val="D80C38"/>
                </a:solidFill>
                <a:latin typeface="Arial" pitchFamily="34" charset="0"/>
              </a:rPr>
              <a:t> interaction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(Capella, </a:t>
            </a:r>
            <a:r>
              <a:rPr kumimoji="0" lang="en-US" altLang="zh-CN" sz="1400" i="1" dirty="0" err="1">
                <a:solidFill>
                  <a:schemeClr val="folHlink"/>
                </a:solidFill>
                <a:latin typeface="Arial" pitchFamily="34" charset="0"/>
              </a:rPr>
              <a:t>Feireiro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, </a:t>
            </a:r>
            <a:r>
              <a:rPr kumimoji="0" lang="en-US" altLang="zh-CN" sz="1400" i="1" dirty="0" err="1">
                <a:solidFill>
                  <a:schemeClr val="folHlink"/>
                </a:solidFill>
                <a:latin typeface="Arial" pitchFamily="34" charset="0"/>
              </a:rPr>
              <a:t>Kaidalov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, PRL85, 2080(2000)</a:t>
            </a:r>
          </a:p>
        </p:txBody>
      </p: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1"/>
            <a:ext cx="3384376" cy="274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00" y="5877272"/>
            <a:ext cx="30241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15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11282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60" name="Picture 12" descr="raa_rhic_vs_sp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250" y="1413743"/>
            <a:ext cx="5257800" cy="3527425"/>
          </a:xfrm>
          <a:noFill/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50825" y="908992"/>
            <a:ext cx="6985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1800" i="1" dirty="0">
                <a:solidFill>
                  <a:srgbClr val="FF3300"/>
                </a:solidFill>
                <a:latin typeface="Arial" pitchFamily="34" charset="0"/>
              </a:rPr>
              <a:t>2 puzzles for </a:t>
            </a:r>
            <a:r>
              <a:rPr lang="en-US" altLang="zh-CN" sz="1800" i="1" dirty="0" smtClean="0">
                <a:solidFill>
                  <a:srgbClr val="FF3300"/>
                </a:solidFill>
                <a:latin typeface="Arial" pitchFamily="34" charset="0"/>
              </a:rPr>
              <a:t>J/psi </a:t>
            </a:r>
            <a:r>
              <a:rPr lang="en-US" altLang="zh-CN" sz="1800" i="1" dirty="0">
                <a:solidFill>
                  <a:srgbClr val="FF3300"/>
                </a:solidFill>
                <a:latin typeface="Arial" pitchFamily="34" charset="0"/>
              </a:rPr>
              <a:t>production at </a:t>
            </a:r>
            <a:r>
              <a:rPr lang="en-US" altLang="zh-CN" sz="1800" i="1" dirty="0" smtClean="0">
                <a:solidFill>
                  <a:srgbClr val="FF3300"/>
                </a:solidFill>
                <a:latin typeface="Arial" pitchFamily="34" charset="0"/>
              </a:rPr>
              <a:t>RHIC:                                    </a:t>
            </a:r>
            <a:endParaRPr lang="en-US" altLang="zh-CN" sz="1800" i="1" dirty="0">
              <a:solidFill>
                <a:srgbClr val="FF3300"/>
              </a:solidFill>
              <a:latin typeface="Arial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en-US" altLang="zh-CN" sz="16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en-US" altLang="zh-CN" sz="16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en-US" altLang="zh-CN" sz="16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en-US" altLang="zh-CN" sz="1600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1600" dirty="0" smtClean="0">
                <a:solidFill>
                  <a:srgbClr val="0000CC"/>
                </a:solidFill>
              </a:rPr>
              <a:t>R</a:t>
            </a:r>
            <a:r>
              <a:rPr lang="en-US" altLang="zh-CN" sz="1600" baseline="-25000" dirty="0" smtClean="0">
                <a:solidFill>
                  <a:srgbClr val="0000CC"/>
                </a:solidFill>
              </a:rPr>
              <a:t>AA</a:t>
            </a:r>
            <a:r>
              <a:rPr lang="en-US" altLang="zh-CN" sz="1600" dirty="0" smtClean="0">
                <a:solidFill>
                  <a:srgbClr val="0000CC"/>
                </a:solidFill>
              </a:rPr>
              <a:t> (RHIC, |y|&lt;0.35) ≈ R</a:t>
            </a:r>
            <a:r>
              <a:rPr lang="en-US" altLang="zh-CN" sz="1600" baseline="-25000" dirty="0" smtClean="0">
                <a:solidFill>
                  <a:srgbClr val="0000CC"/>
                </a:solidFill>
              </a:rPr>
              <a:t>AA</a:t>
            </a:r>
            <a:r>
              <a:rPr lang="en-US" altLang="zh-CN" sz="1600" dirty="0" smtClean="0">
                <a:solidFill>
                  <a:srgbClr val="0000CC"/>
                </a:solidFill>
              </a:rPr>
              <a:t> (SPS)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en-US" altLang="zh-CN" sz="1600" dirty="0">
              <a:solidFill>
                <a:srgbClr val="0000CC"/>
              </a:solidFill>
            </a:endParaRPr>
          </a:p>
          <a:p>
            <a:pPr marL="342900" indent="-342900">
              <a:defRPr/>
            </a:pPr>
            <a:r>
              <a:rPr lang="en-US" altLang="zh-CN" sz="1600" dirty="0">
                <a:solidFill>
                  <a:srgbClr val="0000CC"/>
                </a:solidFill>
              </a:rPr>
              <a:t>R</a:t>
            </a:r>
            <a:r>
              <a:rPr lang="en-US" altLang="zh-CN" sz="1600" baseline="-25000" dirty="0">
                <a:solidFill>
                  <a:srgbClr val="0000CC"/>
                </a:solidFill>
              </a:rPr>
              <a:t>AA</a:t>
            </a:r>
            <a:r>
              <a:rPr lang="en-US" altLang="zh-CN" sz="1600" dirty="0">
                <a:solidFill>
                  <a:srgbClr val="0000CC"/>
                </a:solidFill>
              </a:rPr>
              <a:t> (|y|&lt;0.35) &gt; R</a:t>
            </a:r>
            <a:r>
              <a:rPr lang="en-US" altLang="zh-CN" sz="1600" baseline="-25000" dirty="0">
                <a:solidFill>
                  <a:srgbClr val="0000CC"/>
                </a:solidFill>
              </a:rPr>
              <a:t>AA</a:t>
            </a:r>
            <a:r>
              <a:rPr lang="en-US" altLang="zh-CN" sz="1600" dirty="0">
                <a:solidFill>
                  <a:srgbClr val="0000CC"/>
                </a:solidFill>
              </a:rPr>
              <a:t> (1.2&lt;|y|&lt;2.2)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en-US" altLang="zh-CN" sz="1600" dirty="0">
              <a:solidFill>
                <a:srgbClr val="0000CC"/>
              </a:solidFill>
            </a:endParaRPr>
          </a:p>
        </p:txBody>
      </p: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2987675" y="26035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000" i="1" dirty="0">
                <a:solidFill>
                  <a:srgbClr val="C00000"/>
                </a:solidFill>
                <a:latin typeface="Arial" pitchFamily="34" charset="0"/>
              </a:rPr>
              <a:t>J/</a:t>
            </a:r>
            <a:r>
              <a:rPr kumimoji="0" lang="el-GR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ψ</a:t>
            </a:r>
            <a:r>
              <a:rPr kumimoji="0"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Puzzles at RHIC</a:t>
            </a:r>
            <a:endParaRPr kumimoji="0" lang="en-US" altLang="zh-CN" sz="2000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755576" y="5229200"/>
            <a:ext cx="6696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1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</a:t>
            </a:r>
            <a:r>
              <a:rPr lang="en-US" altLang="zh-CN" sz="1800" i="1" dirty="0" smtClean="0">
                <a:solidFill>
                  <a:srgbClr val="0000CC"/>
                </a:solidFill>
                <a:latin typeface="Arial" pitchFamily="34" charset="0"/>
              </a:rPr>
              <a:t>The </a:t>
            </a:r>
            <a:r>
              <a:rPr lang="en-US" altLang="zh-CN" sz="1800" i="1" dirty="0">
                <a:solidFill>
                  <a:srgbClr val="0000CC"/>
                </a:solidFill>
                <a:latin typeface="Arial" pitchFamily="34" charset="0"/>
              </a:rPr>
              <a:t>Debye screening </a:t>
            </a:r>
            <a:r>
              <a:rPr lang="en-US" altLang="zh-CN" sz="1800" i="1" dirty="0" smtClean="0">
                <a:solidFill>
                  <a:srgbClr val="0000CC"/>
                </a:solidFill>
                <a:latin typeface="Arial" pitchFamily="34" charset="0"/>
              </a:rPr>
              <a:t>picture can not explain the 2 puzzles.  </a:t>
            </a:r>
            <a:endParaRPr lang="en-US" altLang="zh-CN" sz="1800" i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70355" name="Text Box 19"/>
          <p:cNvSpPr txBox="1">
            <a:spLocks noChangeArrowheads="1"/>
          </p:cNvSpPr>
          <p:nvPr/>
        </p:nvSpPr>
        <p:spPr bwMode="auto">
          <a:xfrm>
            <a:off x="2626519" y="5949280"/>
            <a:ext cx="4249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1800" i="1" dirty="0">
                <a:solidFill>
                  <a:srgbClr val="D80C38"/>
                </a:solidFill>
                <a:latin typeface="Arial" pitchFamily="34" charset="0"/>
              </a:rPr>
              <a:t>how to explain the puzzles ?</a:t>
            </a: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16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10210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2771800" y="188913"/>
            <a:ext cx="331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000" i="1" dirty="0">
                <a:solidFill>
                  <a:srgbClr val="C00000"/>
                </a:solidFill>
                <a:latin typeface="Arial" pitchFamily="34" charset="0"/>
              </a:rPr>
              <a:t>Regeneration at </a:t>
            </a:r>
            <a:r>
              <a:rPr kumimoji="0" lang="en-US" altLang="zh-CN" sz="2000" i="1" dirty="0" smtClean="0">
                <a:solidFill>
                  <a:srgbClr val="C00000"/>
                </a:solidFill>
                <a:latin typeface="Arial" pitchFamily="34" charset="0"/>
              </a:rPr>
              <a:t>RHIC </a:t>
            </a:r>
            <a:r>
              <a:rPr kumimoji="0" lang="en-US" altLang="zh-CN" sz="2000" dirty="0" smtClean="0">
                <a:solidFill>
                  <a:srgbClr val="C00000"/>
                </a:solidFill>
                <a:latin typeface="Arial" pitchFamily="34" charset="0"/>
              </a:rPr>
              <a:t>(I)</a:t>
            </a:r>
            <a:r>
              <a:rPr kumimoji="0" lang="en-US" altLang="zh-CN" sz="2000" i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endParaRPr kumimoji="0" lang="en-US" altLang="zh-CN" sz="2000" i="1" dirty="0">
              <a:solidFill>
                <a:srgbClr val="C0000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19" name="Text Box 3"/>
              <p:cNvSpPr txBox="1">
                <a:spLocks noChangeArrowheads="1"/>
              </p:cNvSpPr>
              <p:nvPr/>
            </p:nvSpPr>
            <p:spPr bwMode="auto">
              <a:xfrm>
                <a:off x="128588" y="714375"/>
                <a:ext cx="8836025" cy="458805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</a:rPr>
                  <a:t>about </a:t>
                </a:r>
                <a:r>
                  <a:rPr kumimoji="0"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10 pairs </a:t>
                </a:r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kumimoji="0"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kumimoji="0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</a:rPr>
                  <a:t> in </a:t>
                </a:r>
                <a:r>
                  <a:rPr kumimoji="0"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a central Au-Au collision at RHIC </a:t>
                </a:r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</a:rPr>
                  <a:t>and </a:t>
                </a:r>
                <a:r>
                  <a:rPr kumimoji="0"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more than 100 pairs at </a:t>
                </a:r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</a:rPr>
                  <a:t>LHC !</a:t>
                </a:r>
                <a:r>
                  <a:rPr kumimoji="0" lang="en-US" altLang="zh-CN" sz="1600" i="1" dirty="0" smtClean="0">
                    <a:solidFill>
                      <a:srgbClr val="D80C38"/>
                    </a:solidFill>
                    <a:latin typeface="Arial" pitchFamily="34" charset="0"/>
                  </a:rPr>
                  <a:t>    </a:t>
                </a:r>
                <a:endParaRPr kumimoji="0" lang="en-US" altLang="zh-CN" sz="1600" i="1" dirty="0">
                  <a:solidFill>
                    <a:srgbClr val="D80C38"/>
                  </a:solidFill>
                  <a:latin typeface="Arial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800" i="1" smtClean="0">
                        <a:solidFill>
                          <a:srgbClr val="D80C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1800" b="0" i="1" smtClean="0">
                        <a:solidFill>
                          <a:srgbClr val="D80C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0" lang="en-US" altLang="zh-CN" sz="1800" b="0" i="1" smtClean="0">
                        <a:solidFill>
                          <a:srgbClr val="D80C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0" lang="en-US" altLang="zh-CN" sz="1800" b="0" i="1" smtClean="0">
                        <a:solidFill>
                          <a:srgbClr val="D80C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0" lang="zh-CN" altLang="en-US" sz="1800" b="0" i="1" smtClean="0">
                        <a:solidFill>
                          <a:srgbClr val="D80C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0" lang="en-US" altLang="zh-CN" sz="1800" i="1" dirty="0" smtClean="0">
                    <a:solidFill>
                      <a:srgbClr val="D80C38"/>
                    </a:solidFill>
                    <a:latin typeface="Arial" pitchFamily="34" charset="0"/>
                  </a:rPr>
                  <a:t> regeneration </a:t>
                </a:r>
                <a:r>
                  <a:rPr kumimoji="0" lang="en-US" altLang="zh-CN" sz="1800" i="1" dirty="0">
                    <a:solidFill>
                      <a:srgbClr val="D80C38"/>
                    </a:solidFill>
                    <a:latin typeface="Arial" pitchFamily="34" charset="0"/>
                  </a:rPr>
                  <a:t>at high energies: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1" dirty="0">
                    <a:solidFill>
                      <a:srgbClr val="D80C38"/>
                    </a:solidFill>
                    <a:latin typeface="Arial" pitchFamily="34" charset="0"/>
                  </a:rPr>
                  <a:t>                            </a:t>
                </a:r>
                <a:r>
                  <a:rPr kumimoji="0"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in QGP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en-US" altLang="zh-CN" sz="1600" i="1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                            in </a:t>
                </a:r>
                <a:r>
                  <a:rPr kumimoji="0" lang="en-US" altLang="zh-CN" sz="1600" i="1" dirty="0" err="1">
                    <a:solidFill>
                      <a:schemeClr val="tx1"/>
                    </a:solidFill>
                    <a:latin typeface="Arial" pitchFamily="34" charset="0"/>
                  </a:rPr>
                  <a:t>hadron</a:t>
                </a:r>
                <a:r>
                  <a:rPr kumimoji="0"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 gas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en-US" altLang="zh-CN" sz="1600" i="1" dirty="0">
                  <a:solidFill>
                    <a:srgbClr val="D80C38"/>
                  </a:solidFill>
                  <a:latin typeface="Arial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en-US" altLang="zh-CN" sz="1600" i="1" dirty="0">
                  <a:solidFill>
                    <a:srgbClr val="D80C38"/>
                  </a:solidFill>
                  <a:latin typeface="Arial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the competition between </a:t>
                </a:r>
                <a14:m>
                  <m:oMath xmlns:m="http://schemas.openxmlformats.org/officeDocument/2006/math">
                    <m:r>
                      <a:rPr kumimoji="0"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kumimoji="0" lang="en-US" altLang="zh-C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zh-CN" alt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</a:rPr>
                  <a:t> suppression </a:t>
                </a:r>
                <a:r>
                  <a:rPr kumimoji="0"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and regeneration leads to the question:</a:t>
                </a:r>
                <a:r>
                  <a:rPr kumimoji="0" lang="en-US" altLang="zh-CN" sz="1600" i="1" dirty="0">
                    <a:solidFill>
                      <a:srgbClr val="D80C38"/>
                    </a:solidFill>
                    <a:latin typeface="Arial" pitchFamily="34" charset="0"/>
                  </a:rPr>
                  <a:t>  </a:t>
                </a:r>
                <a:r>
                  <a:rPr kumimoji="0" lang="en-US" altLang="zh-CN" sz="1600" i="1" dirty="0" smtClean="0">
                    <a:solidFill>
                      <a:srgbClr val="D80C38"/>
                    </a:solidFill>
                    <a:latin typeface="Arial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kumimoji="0" lang="en-US" altLang="zh-CN" sz="1800" b="0" i="1" smtClean="0">
                        <a:solidFill>
                          <a:srgbClr val="D80C38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kumimoji="0" lang="en-US" altLang="zh-CN" sz="1800" b="0" i="1" smtClean="0">
                        <a:solidFill>
                          <a:srgbClr val="D80C38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zh-CN" altLang="en-US" sz="1800" b="0" i="1" smtClean="0">
                        <a:solidFill>
                          <a:srgbClr val="D80C38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0" lang="en-US" altLang="zh-CN" sz="1800" i="1" dirty="0">
                    <a:solidFill>
                      <a:srgbClr val="D80C38"/>
                    </a:solidFill>
                    <a:latin typeface="Arial" pitchFamily="34" charset="0"/>
                  </a:rPr>
                  <a:t> suppression or enhancement at high energies?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en-US" altLang="zh-CN" sz="1800" i="1" dirty="0">
                  <a:solidFill>
                    <a:srgbClr val="D80C38"/>
                  </a:solidFill>
                  <a:latin typeface="Arial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en-US" altLang="zh-CN" sz="1600" i="1" dirty="0">
                  <a:solidFill>
                    <a:srgbClr val="D80C38"/>
                  </a:solidFill>
                  <a:latin typeface="Arial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en-US" altLang="zh-CN" sz="1600" i="1" dirty="0">
                  <a:solidFill>
                    <a:srgbClr val="D80C38"/>
                  </a:solidFill>
                  <a:latin typeface="Arial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en-US" altLang="zh-CN" sz="1600" i="1" dirty="0">
                  <a:solidFill>
                    <a:srgbClr val="D80C38"/>
                  </a:solidFill>
                  <a:latin typeface="Arial" pitchFamily="34" charset="0"/>
                </a:endParaRPr>
              </a:p>
              <a:p>
                <a:pPr>
                  <a:defRPr/>
                </a:pPr>
                <a:r>
                  <a:rPr kumimoji="0" lang="en-US" altLang="zh-CN" sz="1800" i="1" dirty="0">
                    <a:solidFill>
                      <a:srgbClr val="D80C38"/>
                    </a:solidFill>
                    <a:latin typeface="Arial" pitchFamily="34" charset="0"/>
                  </a:rPr>
                  <a:t>model 1: </a:t>
                </a:r>
                <a:r>
                  <a:rPr kumimoji="0" lang="en-US" altLang="zh-CN" sz="1800" i="1" dirty="0" smtClean="0">
                    <a:solidFill>
                      <a:srgbClr val="D80C38"/>
                    </a:solidFill>
                    <a:latin typeface="Arial" pitchFamily="34" charset="0"/>
                  </a:rPr>
                  <a:t>(sudden) thermal </a:t>
                </a:r>
                <a:r>
                  <a:rPr kumimoji="0" lang="en-US" altLang="zh-CN" sz="1800" i="1" dirty="0">
                    <a:solidFill>
                      <a:srgbClr val="D80C38"/>
                    </a:solidFill>
                    <a:latin typeface="Arial" pitchFamily="34" charset="0"/>
                  </a:rPr>
                  <a:t>production                                                                                                          </a:t>
                </a:r>
                <a:r>
                  <a:rPr kumimoji="0" lang="en-US" altLang="zh-CN" sz="1400" i="1" dirty="0" smtClean="0">
                    <a:solidFill>
                      <a:schemeClr val="folHlink"/>
                    </a:solidFill>
                    <a:latin typeface="Arial" pitchFamily="34" charset="0"/>
                  </a:rPr>
                  <a:t>(PBM</a:t>
                </a:r>
                <a:r>
                  <a:rPr kumimoji="0" lang="en-US" altLang="zh-CN" sz="1400" i="1" dirty="0">
                    <a:solidFill>
                      <a:schemeClr val="folHlink"/>
                    </a:solidFill>
                    <a:latin typeface="Arial" pitchFamily="34" charset="0"/>
                  </a:rPr>
                  <a:t>, Stachel, </a:t>
                </a:r>
                <a:r>
                  <a:rPr kumimoji="0" lang="en-US" altLang="zh-CN" sz="1400" i="1" dirty="0" smtClean="0">
                    <a:solidFill>
                      <a:schemeClr val="folHlink"/>
                    </a:solidFill>
                    <a:latin typeface="Arial" pitchFamily="34" charset="0"/>
                  </a:rPr>
                  <a:t>PLB490</a:t>
                </a:r>
                <a:r>
                  <a:rPr kumimoji="0" lang="en-US" altLang="zh-CN" sz="1400" i="1" dirty="0">
                    <a:solidFill>
                      <a:schemeClr val="folHlink"/>
                    </a:solidFill>
                    <a:latin typeface="Arial" pitchFamily="34" charset="0"/>
                  </a:rPr>
                  <a:t>, 196(2000) </a:t>
                </a:r>
                <a:r>
                  <a:rPr kumimoji="0" lang="en-US" altLang="zh-CN" sz="1400" i="1" dirty="0" smtClean="0">
                    <a:solidFill>
                      <a:schemeClr val="folHlink"/>
                    </a:solidFill>
                    <a:latin typeface="Arial" pitchFamily="34" charset="0"/>
                  </a:rPr>
                  <a:t>):    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US" altLang="zh-CN" sz="1400" i="1" dirty="0">
                    <a:solidFill>
                      <a:schemeClr val="folHlink"/>
                    </a:solidFill>
                    <a:latin typeface="Arial" pitchFamily="34" charset="0"/>
                  </a:rPr>
                  <a:t> </a:t>
                </a:r>
                <a:r>
                  <a:rPr kumimoji="0" lang="en-US" altLang="zh-CN" sz="1400" i="1" dirty="0" smtClean="0">
                    <a:solidFill>
                      <a:schemeClr val="folHlink"/>
                    </a:solidFill>
                    <a:latin typeface="Arial" pitchFamily="34" charset="0"/>
                  </a:rPr>
                  <a:t>                                                                                                                                                                                      </a:t>
                </a:r>
                <a:r>
                  <a:rPr kumimoji="0" lang="en-US" altLang="zh-CN" sz="1600" i="1" dirty="0" err="1" smtClean="0">
                    <a:solidFill>
                      <a:schemeClr val="tx1"/>
                    </a:solidFill>
                    <a:latin typeface="Arial" pitchFamily="34" charset="0"/>
                  </a:rPr>
                  <a:t>quarkonia</a:t>
                </a:r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</a:rPr>
                  <a:t> are </a:t>
                </a:r>
                <a:r>
                  <a:rPr kumimoji="0"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statistically produced at </a:t>
                </a:r>
                <a:r>
                  <a:rPr kumimoji="0"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</a:rPr>
                  <a:t>T=Tc,                                                                                                         no suppression and no </a:t>
                </a:r>
                <a:r>
                  <a:rPr kumimoji="0"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initial production </a:t>
                </a:r>
                <a:r>
                  <a:rPr kumimoji="0" lang="en-US" altLang="zh-CN" sz="1600" i="1" dirty="0">
                    <a:solidFill>
                      <a:schemeClr val="folHlink"/>
                    </a:solidFill>
                    <a:latin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96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588" y="714375"/>
                <a:ext cx="8836025" cy="4588052"/>
              </a:xfrm>
              <a:prstGeom prst="rect">
                <a:avLst/>
              </a:prstGeom>
              <a:blipFill>
                <a:blip r:embed="rId3"/>
                <a:stretch>
                  <a:fillRect l="-621" t="-398" r="-21793" b="-664"/>
                </a:stretch>
              </a:blip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70051"/>
            <a:ext cx="16986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4211960" y="2108150"/>
            <a:ext cx="14414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accent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accent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accent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accent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accent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accent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accent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accent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2400">
                <a:solidFill>
                  <a:schemeClr val="accent2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</a:rPr>
              <a:t>mesons</a:t>
            </a:r>
          </a:p>
        </p:txBody>
      </p:sp>
      <p:pic>
        <p:nvPicPr>
          <p:cNvPr id="1127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3100"/>
            <a:ext cx="3363912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081322"/>
              </p:ext>
            </p:extLst>
          </p:nvPr>
        </p:nvGraphicFramePr>
        <p:xfrm>
          <a:off x="2646363" y="1412776"/>
          <a:ext cx="19970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8" name="Equation" r:id="rId6" imgW="2603160" imgH="419040" progId="Equation.DSMT4">
                  <p:embed/>
                </p:oleObj>
              </mc:Choice>
              <mc:Fallback>
                <p:oleObj name="Equation" r:id="rId6" imgW="2603160" imgH="419040" progId="Equation.DSMT4">
                  <p:embed/>
                  <p:pic>
                    <p:nvPicPr>
                      <p:cNvPr id="1126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1412776"/>
                        <a:ext cx="19970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17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25503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3203575" y="188913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000" i="1" dirty="0">
                <a:solidFill>
                  <a:srgbClr val="C00000"/>
                </a:solidFill>
                <a:latin typeface="Arial" pitchFamily="34" charset="0"/>
              </a:rPr>
              <a:t>Regeneration at RHIC </a:t>
            </a:r>
            <a:r>
              <a:rPr kumimoji="0" lang="en-US" altLang="zh-CN" sz="2000" dirty="0" smtClean="0">
                <a:solidFill>
                  <a:srgbClr val="C00000"/>
                </a:solidFill>
                <a:latin typeface="Arial" pitchFamily="34" charset="0"/>
              </a:rPr>
              <a:t>(II)</a:t>
            </a:r>
            <a:endParaRPr kumimoji="0" lang="en-US" altLang="zh-CN" sz="2000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128588" y="765175"/>
            <a:ext cx="8836025" cy="10793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800" i="1" dirty="0" smtClean="0">
                <a:solidFill>
                  <a:srgbClr val="D80C38"/>
                </a:solidFill>
                <a:latin typeface="Arial" pitchFamily="34" charset="0"/>
              </a:rPr>
              <a:t>model 2: (continuous) production in QGP 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(</a:t>
            </a:r>
            <a:r>
              <a:rPr kumimoji="0" lang="en-US" altLang="zh-CN" sz="1400" i="1" dirty="0" err="1">
                <a:solidFill>
                  <a:schemeClr val="folHlink"/>
                </a:solidFill>
                <a:latin typeface="Arial" pitchFamily="34" charset="0"/>
              </a:rPr>
              <a:t>Thews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, </a:t>
            </a:r>
            <a:r>
              <a:rPr kumimoji="0" lang="en-US" altLang="zh-CN" sz="1400" i="1" dirty="0" err="1">
                <a:solidFill>
                  <a:schemeClr val="folHlink"/>
                </a:solidFill>
                <a:latin typeface="Arial" pitchFamily="34" charset="0"/>
              </a:rPr>
              <a:t>Mangano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, PRC73, 014904(2006</a:t>
            </a:r>
            <a:r>
              <a:rPr kumimoji="0" lang="en-US" altLang="zh-CN" sz="14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 sz="1400" b="1" i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600" i="1" dirty="0" err="1" smtClean="0">
                <a:solidFill>
                  <a:schemeClr val="tx1"/>
                </a:solidFill>
                <a:latin typeface="Arial" pitchFamily="34" charset="0"/>
              </a:rPr>
              <a:t>quarkonia</a:t>
            </a:r>
            <a:r>
              <a:rPr kumimoji="0" lang="en-US" altLang="zh-CN" sz="1600" i="1" dirty="0" smtClean="0">
                <a:solidFill>
                  <a:schemeClr val="tx1"/>
                </a:solidFill>
                <a:latin typeface="Arial" pitchFamily="34" charset="0"/>
              </a:rPr>
              <a:t> are produced </a:t>
            </a:r>
            <a:r>
              <a:rPr kumimoji="0" lang="en-US" altLang="zh-CN" sz="1600" i="1" dirty="0">
                <a:solidFill>
                  <a:schemeClr val="tx1"/>
                </a:solidFill>
                <a:latin typeface="Arial" pitchFamily="34" charset="0"/>
              </a:rPr>
              <a:t>in the whole </a:t>
            </a:r>
            <a:r>
              <a:rPr kumimoji="0" lang="en-US" altLang="zh-CN" sz="1600" i="1" dirty="0" smtClean="0">
                <a:solidFill>
                  <a:schemeClr val="tx1"/>
                </a:solidFill>
                <a:latin typeface="Arial" pitchFamily="34" charset="0"/>
              </a:rPr>
              <a:t>QGP,                                                                                            including </a:t>
            </a:r>
            <a:r>
              <a:rPr kumimoji="0" lang="en-US" altLang="zh-CN" sz="1600" i="1" dirty="0">
                <a:solidFill>
                  <a:schemeClr val="tx1"/>
                </a:solidFill>
                <a:latin typeface="Arial" pitchFamily="34" charset="0"/>
              </a:rPr>
              <a:t>anomalous </a:t>
            </a:r>
            <a:r>
              <a:rPr kumimoji="0" lang="en-US" altLang="zh-CN" sz="1600" i="1" dirty="0" smtClean="0">
                <a:solidFill>
                  <a:schemeClr val="tx1"/>
                </a:solidFill>
                <a:latin typeface="Arial" pitchFamily="34" charset="0"/>
              </a:rPr>
              <a:t>suppression but no </a:t>
            </a:r>
            <a:r>
              <a:rPr kumimoji="0" lang="en-US" altLang="zh-CN" sz="1600" i="1" dirty="0">
                <a:solidFill>
                  <a:schemeClr val="tx1"/>
                </a:solidFill>
                <a:latin typeface="Arial" pitchFamily="34" charset="0"/>
              </a:rPr>
              <a:t>initial production    </a:t>
            </a:r>
          </a:p>
        </p:txBody>
      </p:sp>
      <p:pic>
        <p:nvPicPr>
          <p:cNvPr id="3174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10" y="1888629"/>
            <a:ext cx="38655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0875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9388" y="2556193"/>
            <a:ext cx="8785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1600" i="1" dirty="0">
                <a:solidFill>
                  <a:schemeClr val="tx1"/>
                </a:solidFill>
                <a:latin typeface="Arial" charset="0"/>
              </a:rPr>
              <a:t>* perturbative calculation with nonrelativistic Coulomb potential </a:t>
            </a:r>
            <a:r>
              <a:rPr kumimoji="0" lang="en-US" altLang="zh-CN" sz="1400" i="1" dirty="0">
                <a:solidFill>
                  <a:srgbClr val="0000CC"/>
                </a:solidFill>
                <a:latin typeface="Arial" charset="0"/>
              </a:rPr>
              <a:t>(</a:t>
            </a:r>
            <a:r>
              <a:rPr kumimoji="0" lang="en-US" altLang="zh-CN" sz="1400" i="1" dirty="0" err="1">
                <a:solidFill>
                  <a:srgbClr val="0000CC"/>
                </a:solidFill>
                <a:latin typeface="Arial" charset="0"/>
              </a:rPr>
              <a:t>Peskin</a:t>
            </a:r>
            <a:r>
              <a:rPr kumimoji="0" lang="en-US" altLang="zh-CN" sz="1400" i="1" dirty="0">
                <a:solidFill>
                  <a:srgbClr val="0000CC"/>
                </a:solidFill>
                <a:latin typeface="Arial" charset="0"/>
              </a:rPr>
              <a:t>, </a:t>
            </a:r>
            <a:r>
              <a:rPr kumimoji="0" lang="en-US" altLang="zh-CN" sz="1400" i="1" dirty="0" err="1">
                <a:solidFill>
                  <a:srgbClr val="0000CC"/>
                </a:solidFill>
                <a:latin typeface="Arial" charset="0"/>
              </a:rPr>
              <a:t>Bhanot</a:t>
            </a:r>
            <a:r>
              <a:rPr kumimoji="0" lang="en-US" altLang="zh-CN" sz="1400" i="1" dirty="0">
                <a:solidFill>
                  <a:srgbClr val="0000CC"/>
                </a:solidFill>
                <a:latin typeface="Arial" charset="0"/>
              </a:rPr>
              <a:t>, NPB156, 365(1979)</a:t>
            </a:r>
            <a:r>
              <a:rPr kumimoji="0" lang="en-US" altLang="zh-CN" sz="16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kumimoji="0" lang="en-US" altLang="zh-CN" sz="1600" i="1" dirty="0" smtClean="0">
                <a:solidFill>
                  <a:schemeClr val="tx1"/>
                </a:solidFill>
                <a:latin typeface="Arial" charset="0"/>
              </a:rPr>
              <a:t>                                                                                                                                                         * </a:t>
            </a:r>
            <a:r>
              <a:rPr kumimoji="0" lang="en-US" altLang="zh-CN" sz="1600" i="1" dirty="0">
                <a:solidFill>
                  <a:schemeClr val="tx1"/>
                </a:solidFill>
                <a:latin typeface="Arial" charset="0"/>
              </a:rPr>
              <a:t>detailed balance</a:t>
            </a: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128588" y="3284538"/>
            <a:ext cx="5019675" cy="129484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800" i="1" dirty="0">
                <a:solidFill>
                  <a:srgbClr val="D80C38"/>
                </a:solidFill>
                <a:latin typeface="Arial" pitchFamily="34" charset="0"/>
              </a:rPr>
              <a:t>model 3: two-component model                                                                                               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(</a:t>
            </a:r>
            <a:r>
              <a:rPr kumimoji="0" lang="en-US" altLang="zh-CN" sz="1400" i="1" dirty="0" err="1">
                <a:solidFill>
                  <a:schemeClr val="folHlink"/>
                </a:solidFill>
                <a:latin typeface="Arial" pitchFamily="34" charset="0"/>
              </a:rPr>
              <a:t>Grandchamp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, Rapp, Brown, PRL92, 212301(2004):   </a:t>
            </a:r>
            <a:endParaRPr kumimoji="0" lang="en-US" altLang="zh-CN" sz="1400" i="1" dirty="0" smtClean="0">
              <a:solidFill>
                <a:schemeClr val="folHlink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 sz="1400" i="1" dirty="0">
              <a:solidFill>
                <a:schemeClr val="folHlink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600" i="1" dirty="0" smtClean="0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kumimoji="0" lang="en-US" altLang="zh-CN" sz="1600" i="1" dirty="0">
                <a:solidFill>
                  <a:schemeClr val="tx1"/>
                </a:solidFill>
                <a:latin typeface="Arial" pitchFamily="34" charset="0"/>
              </a:rPr>
              <a:t>initial production + </a:t>
            </a:r>
            <a:r>
              <a:rPr kumimoji="0" lang="en-US" altLang="zh-CN" sz="1600" i="1" dirty="0" smtClean="0">
                <a:solidFill>
                  <a:schemeClr val="tx1"/>
                </a:solidFill>
                <a:latin typeface="Arial" pitchFamily="34" charset="0"/>
              </a:rPr>
              <a:t>regeneration</a:t>
            </a:r>
            <a:r>
              <a:rPr kumimoji="0" lang="en-US" altLang="zh-CN" sz="1600" i="1" dirty="0" smtClean="0">
                <a:solidFill>
                  <a:schemeClr val="folHlink"/>
                </a:solidFill>
                <a:latin typeface="Arial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US" altLang="zh-CN" sz="1600" i="1" dirty="0">
              <a:solidFill>
                <a:schemeClr val="folHlink"/>
              </a:solidFill>
              <a:latin typeface="Arial" pitchFamily="34" charset="0"/>
            </a:endParaRPr>
          </a:p>
        </p:txBody>
      </p:sp>
      <p:pic>
        <p:nvPicPr>
          <p:cNvPr id="3175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" y="4428405"/>
            <a:ext cx="263683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72" y="3068514"/>
            <a:ext cx="3695328" cy="338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18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10072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2695550" y="439837"/>
            <a:ext cx="367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2000" i="1" dirty="0">
                <a:solidFill>
                  <a:srgbClr val="C00000"/>
                </a:solidFill>
                <a:latin typeface="Arial" pitchFamily="34" charset="0"/>
              </a:rPr>
              <a:t>Is Regeneration Necessary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22" name="Text Box 10"/>
              <p:cNvSpPr txBox="1">
                <a:spLocks noChangeArrowheads="1"/>
              </p:cNvSpPr>
              <p:nvPr/>
            </p:nvSpPr>
            <p:spPr bwMode="auto">
              <a:xfrm>
                <a:off x="180528" y="4899064"/>
                <a:ext cx="9144000" cy="1554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None/>
                  <a:defRPr/>
                </a:pPr>
                <a:r>
                  <a:rPr lang="en-US" altLang="zh-CN" sz="2000" b="1" i="1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rPr>
                  <a:t>    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if we take V </a:t>
                </a:r>
                <a:r>
                  <a:rPr lang="en-US" altLang="zh-CN" sz="1600" i="1" dirty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= U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dissociation </a:t>
                </a:r>
                <a:r>
                  <a:rPr lang="en-US" altLang="zh-CN" sz="1600" i="1" dirty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temperature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                                                                               </a:t>
                </a: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None/>
                  <a:defRPr/>
                </a:pPr>
                <a:r>
                  <a:rPr lang="en-US" altLang="zh-CN" sz="1600" i="1" dirty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itchFamily="34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=2.7 </m:t>
                    </m:r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&gt; maximum </a:t>
                </a:r>
                <a:r>
                  <a:rPr lang="en-US" altLang="zh-CN" sz="1600" i="1" dirty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T at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RHIC &gt; maximum temperature at SPS                                                 </a:t>
                </a: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None/>
                  <a:defRPr/>
                </a:pPr>
                <a:r>
                  <a:rPr lang="en-US" altLang="zh-CN" sz="1600" b="0" i="1" dirty="0">
                    <a:solidFill>
                      <a:schemeClr val="tx1"/>
                    </a:solidFill>
                    <a:latin typeface="Arial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sz="1600" b="0" i="1" dirty="0" smtClean="0">
                    <a:solidFill>
                      <a:schemeClr val="tx1"/>
                    </a:solidFill>
                    <a:latin typeface="Arial" pitchFamily="34" charset="0"/>
                    <a:ea typeface="Cambria Math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no </a:t>
                </a:r>
                <a:r>
                  <a:rPr lang="en-US" altLang="zh-CN" sz="1600" i="1" dirty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big difference between SPS and RHIC !                                          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</a:t>
                </a:r>
                <a:endParaRPr lang="en-US" altLang="zh-CN" sz="1600" i="1" dirty="0">
                  <a:solidFill>
                    <a:schemeClr val="hlink"/>
                  </a:solidFill>
                  <a:effectLst/>
                  <a:latin typeface="Arial" pitchFamily="34" charset="0"/>
                </a:endParaRPr>
              </a:p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None/>
                  <a:defRPr/>
                </a:pPr>
                <a:r>
                  <a:rPr lang="en-US" altLang="zh-CN" sz="1800" i="1" dirty="0">
                    <a:solidFill>
                      <a:schemeClr val="hlink"/>
                    </a:solidFill>
                    <a:effectLst/>
                    <a:latin typeface="Arial" pitchFamily="34" charset="0"/>
                  </a:rPr>
                  <a:t>                           </a:t>
                </a:r>
                <a:r>
                  <a:rPr lang="en-US" altLang="zh-CN" sz="1800" i="1" dirty="0" smtClean="0">
                    <a:solidFill>
                      <a:schemeClr val="hlink"/>
                    </a:solidFill>
                    <a:effectLst/>
                    <a:latin typeface="Arial" pitchFamily="34" charset="0"/>
                  </a:rPr>
                  <a:t>                </a:t>
                </a:r>
                <a:r>
                  <a:rPr lang="en-US" altLang="zh-CN" sz="1800" i="1" dirty="0">
                    <a:solidFill>
                      <a:schemeClr val="hlink"/>
                    </a:solidFill>
                    <a:effectLst/>
                    <a:latin typeface="Arial" pitchFamily="34" charset="0"/>
                  </a:rPr>
                  <a:t>regeneration looks not necessary </a:t>
                </a:r>
                <a:r>
                  <a:rPr lang="en-US" altLang="zh-CN" sz="1800" i="1" dirty="0" smtClean="0">
                    <a:solidFill>
                      <a:schemeClr val="hlink"/>
                    </a:solidFill>
                    <a:effectLst/>
                    <a:latin typeface="Arial" pitchFamily="34" charset="0"/>
                  </a:rPr>
                  <a:t>!? </a:t>
                </a:r>
                <a:endParaRPr lang="en-US" altLang="zh-CN" sz="1800" i="1" dirty="0">
                  <a:solidFill>
                    <a:schemeClr val="hlink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24372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528" y="4899064"/>
                <a:ext cx="9144000" cy="1554272"/>
              </a:xfrm>
              <a:prstGeom prst="rect">
                <a:avLst/>
              </a:prstGeom>
              <a:blipFill>
                <a:blip r:embed="rId2"/>
                <a:stretch>
                  <a:fillRect r="-13067" b="-54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24"/>
          <p:cNvGrpSpPr>
            <a:grpSpLocks/>
          </p:cNvGrpSpPr>
          <p:nvPr/>
        </p:nvGrpSpPr>
        <p:grpSpPr bwMode="auto">
          <a:xfrm>
            <a:off x="755576" y="993849"/>
            <a:ext cx="4068514" cy="3875311"/>
            <a:chOff x="214282" y="1285860"/>
            <a:chExt cx="4922811" cy="4643450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4" b="76456"/>
            <a:stretch>
              <a:fillRect/>
            </a:stretch>
          </p:blipFill>
          <p:spPr bwMode="auto">
            <a:xfrm>
              <a:off x="1428727" y="3134406"/>
              <a:ext cx="3357586" cy="127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1285860"/>
              <a:ext cx="4922811" cy="464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A3CA3"/>
                </a:clrFrom>
                <a:clrTo>
                  <a:srgbClr val="3A3CA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6" t="1888" r="37344" b="90564"/>
            <a:stretch>
              <a:fillRect/>
            </a:stretch>
          </p:blipFill>
          <p:spPr bwMode="auto">
            <a:xfrm>
              <a:off x="1071550" y="4357694"/>
              <a:ext cx="2143128" cy="21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25" y="4400900"/>
              <a:ext cx="113507" cy="10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20" descr="1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839"/>
            <a:stretch>
              <a:fillRect/>
            </a:stretch>
          </p:blipFill>
          <p:spPr bwMode="auto">
            <a:xfrm>
              <a:off x="1407998" y="2126067"/>
              <a:ext cx="3000396" cy="372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52" y="4214818"/>
              <a:ext cx="285752" cy="11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639" y="4189476"/>
              <a:ext cx="142876" cy="15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370" y="4216983"/>
              <a:ext cx="642942" cy="11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4835375" y="2132856"/>
            <a:ext cx="3913089" cy="923330"/>
          </a:xfrm>
          <a:prstGeom prst="rect">
            <a:avLst/>
          </a:prstGeom>
          <a:gradFill rotWithShape="1">
            <a:gsLst>
              <a:gs pos="0">
                <a:srgbClr val="E1E1FF"/>
              </a:gs>
              <a:gs pos="64999">
                <a:srgbClr val="B6B6FF"/>
              </a:gs>
              <a:gs pos="100000">
                <a:srgbClr val="9595FF"/>
              </a:gs>
            </a:gsLst>
            <a:lin ang="5400000" scaled="1"/>
          </a:gradFill>
          <a:ln w="9525">
            <a:solidFill>
              <a:srgbClr val="2E2EC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1800" i="1" dirty="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SQM2011 </a:t>
            </a:r>
            <a:r>
              <a:rPr lang="en-US" sz="1800" i="1" dirty="0" smtClean="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summary </a:t>
            </a:r>
            <a:r>
              <a:rPr lang="en-US" sz="1800" i="1" dirty="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by </a:t>
            </a:r>
            <a:r>
              <a:rPr lang="en-US" sz="1800" i="1" dirty="0" err="1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K.Safarik</a:t>
            </a:r>
            <a:r>
              <a:rPr lang="en-US" sz="1800" i="1" dirty="0">
                <a:solidFill>
                  <a:srgbClr val="0000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                                                   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overall suppression of J/</a:t>
            </a:r>
            <a:r>
              <a:rPr lang="el-GR" sz="1800" i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ψ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is nearly </a:t>
            </a:r>
            <a:r>
              <a:rPr lang="en-US" sz="1800" i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                    identical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between </a:t>
            </a:r>
            <a:r>
              <a:rPr lang="en-US" sz="1800" i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SPS and RHIC </a:t>
            </a:r>
            <a:r>
              <a:rPr lang="en-US" sz="1800" i="1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!</a:t>
            </a:r>
          </a:p>
        </p:txBody>
      </p:sp>
      <p:sp>
        <p:nvSpPr>
          <p:cNvPr id="16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19                                         Heavy Ion Meeting, Daejeon, April 21-22, 2017</a:t>
            </a:r>
          </a:p>
        </p:txBody>
      </p:sp>
      <p:sp>
        <p:nvSpPr>
          <p:cNvPr id="2" name="矩形 1"/>
          <p:cNvSpPr/>
          <p:nvPr/>
        </p:nvSpPr>
        <p:spPr>
          <a:xfrm>
            <a:off x="5040560" y="49710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i="1" kern="100" dirty="0" smtClean="0">
                <a:solidFill>
                  <a:srgbClr val="0000FF"/>
                </a:solidFill>
                <a:latin typeface="Arial" panose="020B0604020202020204" pitchFamily="34" charset="0"/>
              </a:rPr>
              <a:t>(Young </a:t>
            </a:r>
            <a:r>
              <a:rPr lang="en-US" altLang="zh-CN" sz="1400" i="1" kern="100" dirty="0">
                <a:solidFill>
                  <a:srgbClr val="0000FF"/>
                </a:solidFill>
                <a:latin typeface="Arial" panose="020B0604020202020204" pitchFamily="34" charset="0"/>
              </a:rPr>
              <a:t>and </a:t>
            </a:r>
            <a:r>
              <a:rPr lang="en-US" altLang="zh-CN" sz="1400" i="1" kern="1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Shuryak</a:t>
            </a:r>
            <a:r>
              <a:rPr lang="en-US" altLang="zh-CN" sz="1400" i="1" kern="100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1400" i="1" kern="100" dirty="0" smtClean="0">
                <a:solidFill>
                  <a:srgbClr val="0000FF"/>
                </a:solidFill>
                <a:latin typeface="Arial" panose="020B0604020202020204" pitchFamily="34" charset="0"/>
              </a:rPr>
              <a:t>PRC79</a:t>
            </a:r>
            <a:r>
              <a:rPr lang="en-US" altLang="zh-CN" sz="1400" i="1" kern="100" dirty="0">
                <a:solidFill>
                  <a:srgbClr val="0000FF"/>
                </a:solidFill>
                <a:latin typeface="Arial" panose="020B0604020202020204" pitchFamily="34" charset="0"/>
              </a:rPr>
              <a:t>, 034907(2009)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10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7704" y="2527736"/>
                <a:ext cx="532859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∎ </m:t>
                    </m:r>
                  </m:oMath>
                </a14:m>
                <a:r>
                  <a:rPr lang="en-US" altLang="zh-CN" sz="20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Quarkonia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Vacuum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∎ </m:t>
                    </m:r>
                  </m:oMath>
                </a14:m>
                <a:r>
                  <a:rPr lang="en-US" altLang="zh-CN" sz="20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Cold Nuclear Matter Effects on </a:t>
                </a:r>
                <a:r>
                  <a:rPr lang="en-US" altLang="zh-CN" sz="2000" i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Quarkonia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∎ </m:t>
                    </m:r>
                  </m:oMath>
                </a14:m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Hot Nuclear Matter Effects on </a:t>
                </a:r>
                <a:r>
                  <a:rPr lang="en-US" altLang="zh-CN" sz="2000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Quarkonia</a:t>
                </a:r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∎ </m:t>
                    </m:r>
                  </m:oMath>
                </a14:m>
                <a:r>
                  <a:rPr lang="en-US" altLang="zh-CN" sz="2000" i="1" dirty="0" smtClean="0">
                    <a:solidFill>
                      <a:srgbClr val="99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Quarkonia in A+A Collisions                   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∎ </m:t>
                    </m:r>
                  </m:oMath>
                </a14:m>
                <a:r>
                  <a:rPr lang="en-US" altLang="zh-CN" sz="2000" i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Exotic </a:t>
                </a:r>
                <a:r>
                  <a:rPr lang="en-US" altLang="zh-CN" sz="2000" i="1" dirty="0" err="1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Multicharmed</a:t>
                </a:r>
                <a:r>
                  <a:rPr lang="en-US" altLang="zh-CN" sz="2000" i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Baryon States  </a:t>
                </a:r>
                <a:endParaRPr lang="en-US" altLang="zh-CN" sz="2000" i="1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27736"/>
                <a:ext cx="5328592" cy="1631216"/>
              </a:xfrm>
              <a:prstGeom prst="rect">
                <a:avLst/>
              </a:prstGeom>
              <a:blipFill>
                <a:blip r:embed="rId2"/>
                <a:stretch>
                  <a:fillRect t="-1873" r="-8810" b="-6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  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25760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6"/>
              <p:cNvSpPr txBox="1">
                <a:spLocks noChangeArrowheads="1"/>
              </p:cNvSpPr>
              <p:nvPr/>
            </p:nvSpPr>
            <p:spPr bwMode="auto">
              <a:xfrm>
                <a:off x="971600" y="364594"/>
                <a:ext cx="741682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altLang="zh-CN" sz="2000" i="1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How to distinguish Hot </a:t>
                </a:r>
                <a:r>
                  <a:rPr lang="en-US" altLang="zh-CN" sz="20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000" i="1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ediums: </a:t>
                </a:r>
                <a:r>
                  <a:rPr lang="en-US" altLang="zh-CN" sz="2000" i="1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altLang="zh-CN" sz="2000" i="1" dirty="0" err="1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uarkonium</a:t>
                </a:r>
                <a:r>
                  <a:rPr lang="en-US" altLang="zh-CN" sz="2000" i="1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C00000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i="1" dirty="0" smtClean="0">
                    <a:solidFill>
                      <a:srgbClr val="C00000"/>
                    </a:solidFill>
                    <a:effectLst/>
                    <a:latin typeface="Arial" pitchFamily="34" charset="0"/>
                    <a:cs typeface="Arial" panose="020B0604020202020204" pitchFamily="34" charset="0"/>
                  </a:rPr>
                  <a:t>Distribution</a:t>
                </a:r>
                <a:endParaRPr lang="en-US" altLang="zh-CN" sz="2000" i="1" dirty="0">
                  <a:solidFill>
                    <a:srgbClr val="C00000"/>
                  </a:solidFill>
                  <a:effectLst/>
                  <a:latin typeface="Arial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64594"/>
                <a:ext cx="7416824" cy="400110"/>
              </a:xfrm>
              <a:prstGeom prst="rect">
                <a:avLst/>
              </a:prstGeom>
              <a:blipFill>
                <a:blip r:embed="rId2"/>
                <a:stretch>
                  <a:fillRect l="-822" t="-7692" b="-292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755576" y="980728"/>
                <a:ext cx="7848872" cy="174830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kumimoji="0" lang="en-US" altLang="zh-CN" sz="1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kumimoji="0" lang="en-US" altLang="zh-CN" sz="18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8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𝑖𝑛𝑖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kumimoji="0" lang="en-US" altLang="zh-CN" sz="1800" b="0" i="1" smtClean="0">
                          <a:solidFill>
                            <a:srgbClr val="C00000"/>
                          </a:solidFill>
                          <a:effectLst/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kumimoji="0" lang="en-US" altLang="zh-CN" sz="18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zh-CN" sz="1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𝑟𝑒𝑔</m:t>
                          </m:r>
                        </m:sub>
                      </m:sSub>
                      <m:d>
                        <m:dPr>
                          <m:ctrlPr>
                            <a:rPr kumimoji="0" lang="en-US" altLang="zh-CN" sz="1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18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kumimoji="0" lang="en-US" altLang="zh-CN" sz="1800" b="0" i="1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en-US" altLang="zh-CN" sz="8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initial production: </a:t>
                </a:r>
                <a:r>
                  <a:rPr kumimoji="0" lang="en-US" altLang="zh-CN" sz="1600" i="1" dirty="0" smtClean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zh-CN" sz="16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altLang="zh-CN" sz="16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broadening due to Cronin effect and leakage effect</a:t>
                </a:r>
                <a:endParaRPr kumimoji="0" lang="en-US" altLang="zh-CN" sz="1600" i="1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kumimoji="0" lang="en-US" altLang="zh-CN" sz="1600" i="1" dirty="0" smtClean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1" dirty="0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regeneration:            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6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6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zh-CN" sz="16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altLang="zh-CN" sz="1600" i="1" dirty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altLang="zh-CN" sz="1600" i="1" dirty="0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suppression due to heavy quark energy loss and coalescence at later stage.</a:t>
                </a:r>
                <a:endParaRPr kumimoji="0" lang="en-US" altLang="zh-CN" sz="1600" i="1" dirty="0">
                  <a:solidFill>
                    <a:srgbClr val="0000C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80728"/>
                <a:ext cx="7848872" cy="1748300"/>
              </a:xfrm>
              <a:prstGeom prst="rect">
                <a:avLst/>
              </a:prstGeom>
              <a:blipFill>
                <a:blip r:embed="rId3"/>
                <a:stretch>
                  <a:fillRect l="-466" b="-3484"/>
                </a:stretch>
              </a:blip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76" y="2780928"/>
            <a:ext cx="33426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48064" y="3645024"/>
                <a:ext cx="453650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J/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𝜓</m:t>
                    </m:r>
                  </m:oMath>
                </a14:m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in 5.5TeV central </a:t>
                </a:r>
                <a:r>
                  <a:rPr lang="en-US" altLang="zh-CN" sz="16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Pb+Pb</a:t>
                </a:r>
                <a:r>
                  <a:rPr lang="en-US" altLang="zh-CN" sz="16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                   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Liu, Xu, Zhuang, NPA834, 317C(2010).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645024"/>
                <a:ext cx="4536504" cy="553998"/>
              </a:xfrm>
              <a:prstGeom prst="rect">
                <a:avLst/>
              </a:prstGeom>
              <a:blipFill>
                <a:blip r:embed="rId5"/>
                <a:stretch>
                  <a:fillRect l="-671" t="-3297"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7"/>
              <p:cNvSpPr txBox="1">
                <a:spLocks noChangeArrowheads="1"/>
              </p:cNvSpPr>
              <p:nvPr/>
            </p:nvSpPr>
            <p:spPr bwMode="auto">
              <a:xfrm>
                <a:off x="179512" y="5457998"/>
                <a:ext cx="864235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None/>
                  <a:defRPr/>
                </a:pPr>
                <a:r>
                  <a:rPr lang="en-US" altLang="zh-CN" sz="1800" dirty="0" smtClean="0">
                    <a:solidFill>
                      <a:srgbClr val="0070C0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800" i="1" dirty="0" smtClean="0">
                    <a:solidFill>
                      <a:srgbClr val="FF0000"/>
                    </a:solidFill>
                    <a:latin typeface="Arial" pitchFamily="34" charset="0"/>
                  </a:rPr>
                  <a:t> distribution depends directly </a:t>
                </a:r>
                <a:r>
                  <a:rPr lang="en-US" altLang="zh-CN" sz="1800" i="1" dirty="0">
                    <a:solidFill>
                      <a:srgbClr val="FF0000"/>
                    </a:solidFill>
                    <a:latin typeface="Arial" pitchFamily="34" charset="0"/>
                  </a:rPr>
                  <a:t>on the production </a:t>
                </a:r>
                <a:r>
                  <a:rPr lang="en-US" altLang="zh-CN" sz="1800" i="1" dirty="0" smtClean="0">
                    <a:solidFill>
                      <a:srgbClr val="FF0000"/>
                    </a:solidFill>
                    <a:latin typeface="Arial" pitchFamily="34" charset="0"/>
                  </a:rPr>
                  <a:t>and suppression mechanisms and contains </a:t>
                </a:r>
                <a:r>
                  <a:rPr lang="en-US" altLang="zh-CN" sz="1800" i="1" dirty="0">
                    <a:solidFill>
                      <a:srgbClr val="FF0000"/>
                    </a:solidFill>
                    <a:latin typeface="Arial" pitchFamily="34" charset="0"/>
                  </a:rPr>
                  <a:t>additional information about the nature of the </a:t>
                </a:r>
                <a:r>
                  <a:rPr lang="en-US" altLang="zh-CN" sz="1800" i="1" dirty="0" smtClean="0">
                    <a:solidFill>
                      <a:srgbClr val="FF0000"/>
                    </a:solidFill>
                    <a:latin typeface="Arial" pitchFamily="34" charset="0"/>
                  </a:rPr>
                  <a:t>medium, it may </a:t>
                </a:r>
                <a:r>
                  <a:rPr lang="en-US" altLang="zh-CN" sz="1800" i="1" dirty="0">
                    <a:solidFill>
                      <a:srgbClr val="FF0000"/>
                    </a:solidFill>
                    <a:latin typeface="Arial" pitchFamily="34" charset="0"/>
                  </a:rPr>
                  <a:t>help to distinguish between different scenarios. </a:t>
                </a:r>
              </a:p>
            </p:txBody>
          </p:sp>
        </mc:Choice>
        <mc:Fallback xmlns="">
          <p:sp>
            <p:nvSpPr>
              <p:cNvPr id="17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457998"/>
                <a:ext cx="8642350" cy="923330"/>
              </a:xfrm>
              <a:prstGeom prst="rect">
                <a:avLst/>
              </a:prstGeom>
              <a:blipFill>
                <a:blip r:embed="rId6"/>
                <a:stretch>
                  <a:fillRect t="-2632" r="-353" b="-92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20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17716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051721" y="5805264"/>
            <a:ext cx="436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   </a:t>
            </a:r>
            <a:r>
              <a:rPr lang="en-US" altLang="zh-CN" sz="1600" i="1" dirty="0">
                <a:solidFill>
                  <a:srgbClr val="7030A0"/>
                </a:solidFill>
                <a:latin typeface="Arial" charset="0"/>
                <a:ea typeface="宋体" pitchFamily="2" charset="-122"/>
              </a:rPr>
              <a:t>+ </a:t>
            </a:r>
            <a:r>
              <a:rPr lang="en-US" altLang="zh-CN" sz="1600" i="1" dirty="0" smtClean="0">
                <a:solidFill>
                  <a:srgbClr val="7030A0"/>
                </a:solidFill>
                <a:latin typeface="Arial" charset="0"/>
                <a:ea typeface="宋体" pitchFamily="2" charset="-122"/>
              </a:rPr>
              <a:t>Lattice QCD equation </a:t>
            </a:r>
            <a:r>
              <a:rPr lang="en-US" altLang="zh-CN" sz="1600" i="1" dirty="0">
                <a:solidFill>
                  <a:srgbClr val="7030A0"/>
                </a:solidFill>
                <a:latin typeface="Arial" charset="0"/>
                <a:ea typeface="宋体" pitchFamily="2" charset="-122"/>
              </a:rPr>
              <a:t>of state</a:t>
            </a:r>
          </a:p>
        </p:txBody>
      </p:sp>
      <p:cxnSp>
        <p:nvCxnSpPr>
          <p:cNvPr id="21507" name="直接箭头连接符 9"/>
          <p:cNvCxnSpPr>
            <a:cxnSpLocks noChangeShapeType="1"/>
          </p:cNvCxnSpPr>
          <p:nvPr/>
        </p:nvCxnSpPr>
        <p:spPr bwMode="auto">
          <a:xfrm rot="10800000" flipV="1">
            <a:off x="5715000" y="4071938"/>
            <a:ext cx="2214563" cy="64293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1508" name="直接箭头连接符 12"/>
          <p:cNvCxnSpPr>
            <a:cxnSpLocks noChangeShapeType="1"/>
          </p:cNvCxnSpPr>
          <p:nvPr/>
        </p:nvCxnSpPr>
        <p:spPr bwMode="auto">
          <a:xfrm rot="10800000" flipV="1">
            <a:off x="3929063" y="3357563"/>
            <a:ext cx="642937" cy="4286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1509" name="直接箭头连接符 17"/>
          <p:cNvCxnSpPr>
            <a:cxnSpLocks noChangeShapeType="1"/>
          </p:cNvCxnSpPr>
          <p:nvPr/>
        </p:nvCxnSpPr>
        <p:spPr bwMode="auto">
          <a:xfrm>
            <a:off x="4572000" y="335756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95536" y="2204864"/>
            <a:ext cx="2448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1800" dirty="0">
                <a:solidFill>
                  <a:srgbClr val="FF0000"/>
                </a:solidFill>
                <a:latin typeface="Arial" charset="0"/>
                <a:ea typeface="宋体" pitchFamily="2" charset="-122"/>
                <a:cs typeface="Arial" charset="0"/>
              </a:rPr>
              <a:t>●</a:t>
            </a:r>
            <a:r>
              <a:rPr lang="en-US" altLang="zh-CN" sz="1800" i="1" dirty="0" err="1">
                <a:solidFill>
                  <a:srgbClr val="FF0000"/>
                </a:solidFill>
                <a:latin typeface="Arial" charset="0"/>
                <a:ea typeface="宋体" pitchFamily="2" charset="-122"/>
                <a:cs typeface="Arial" charset="0"/>
              </a:rPr>
              <a:t>quarkonium</a:t>
            </a:r>
            <a:r>
              <a:rPr lang="el-GR" altLang="zh-CN" sz="1800" i="1" dirty="0">
                <a:solidFill>
                  <a:srgbClr val="FF0000"/>
                </a:solidFill>
                <a:latin typeface="Arial" charset="0"/>
                <a:ea typeface="宋体" pitchFamily="2" charset="-122"/>
                <a:cs typeface="Arial" charset="0"/>
              </a:rPr>
              <a:t> </a:t>
            </a:r>
            <a:r>
              <a:rPr lang="en-US" altLang="zh-CN" sz="1800" i="1" dirty="0">
                <a:solidFill>
                  <a:srgbClr val="FF0000"/>
                </a:solidFill>
                <a:latin typeface="Arial" charset="0"/>
                <a:ea typeface="宋体" pitchFamily="2" charset="-122"/>
                <a:cs typeface="Arial" charset="0"/>
              </a:rPr>
              <a:t>motion  </a:t>
            </a:r>
            <a:endParaRPr lang="zh-CN" altLang="en-US" sz="1800" i="1" dirty="0">
              <a:solidFill>
                <a:srgbClr val="FF0000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584" y="5466710"/>
            <a:ext cx="66436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rPr>
              <a:t>● </a:t>
            </a:r>
            <a:r>
              <a:rPr lang="en-US" altLang="zh-CN" sz="1800" i="1" dirty="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rPr>
              <a:t>QGP</a:t>
            </a:r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rPr>
              <a:t> </a:t>
            </a:r>
            <a:r>
              <a:rPr lang="en-US" altLang="zh-CN" sz="1800" i="1" dirty="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rPr>
              <a:t>evolution  </a:t>
            </a:r>
            <a:endParaRPr lang="zh-CN" altLang="en-US" sz="1800" i="1" dirty="0">
              <a:solidFill>
                <a:schemeClr val="tx1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graphicFrame>
        <p:nvGraphicFramePr>
          <p:cNvPr id="21513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4213285"/>
              </p:ext>
            </p:extLst>
          </p:nvPr>
        </p:nvGraphicFramePr>
        <p:xfrm>
          <a:off x="557213" y="2852936"/>
          <a:ext cx="6553069" cy="1179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1" name="位图图像" r:id="rId3" imgW="6504762" imgH="1295238" progId="Paint.Picture">
                  <p:embed/>
                </p:oleObj>
              </mc:Choice>
              <mc:Fallback>
                <p:oleObj name="位图图像" r:id="rId3" imgW="6504762" imgH="12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2852936"/>
                        <a:ext cx="6553069" cy="1179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4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560776"/>
            <a:ext cx="3145420" cy="36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499065"/>
              </p:ext>
            </p:extLst>
          </p:nvPr>
        </p:nvGraphicFramePr>
        <p:xfrm>
          <a:off x="3779912" y="2636912"/>
          <a:ext cx="1512168" cy="22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2" name="Equation" r:id="rId6" imgW="2959100" imgH="444500" progId="Equation.DSMT4">
                  <p:embed/>
                </p:oleObj>
              </mc:Choice>
              <mc:Fallback>
                <p:oleObj name="Equation" r:id="rId6" imgW="2959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636912"/>
                        <a:ext cx="1512168" cy="22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26534"/>
              </p:ext>
            </p:extLst>
          </p:nvPr>
        </p:nvGraphicFramePr>
        <p:xfrm>
          <a:off x="611560" y="5903697"/>
          <a:ext cx="1800201" cy="28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3" name="Equation" r:id="rId8" imgW="3467100" imgH="546100" progId="Equation.DSMT4">
                  <p:embed/>
                </p:oleObj>
              </mc:Choice>
              <mc:Fallback>
                <p:oleObj name="Equation" r:id="rId8" imgW="3467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903697"/>
                        <a:ext cx="1800201" cy="284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1" y="4509120"/>
            <a:ext cx="684620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19" name="直接箭头连接符 3"/>
          <p:cNvCxnSpPr>
            <a:cxnSpLocks noChangeShapeType="1"/>
          </p:cNvCxnSpPr>
          <p:nvPr/>
        </p:nvCxnSpPr>
        <p:spPr bwMode="auto">
          <a:xfrm>
            <a:off x="422275" y="6227763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392845" y="4077072"/>
            <a:ext cx="215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1800" dirty="0" smtClean="0">
                <a:solidFill>
                  <a:srgbClr val="0000FF"/>
                </a:solidFill>
                <a:latin typeface="Arial" charset="0"/>
                <a:ea typeface="宋体" pitchFamily="2" charset="-122"/>
                <a:cs typeface="Arial" charset="0"/>
              </a:rPr>
              <a:t>●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charset="0"/>
                <a:ea typeface="宋体" pitchFamily="2" charset="-122"/>
                <a:cs typeface="Arial" charset="0"/>
              </a:rPr>
              <a:t>analytic </a:t>
            </a:r>
            <a:r>
              <a:rPr lang="en-US" altLang="zh-CN" sz="1800" i="1" dirty="0">
                <a:solidFill>
                  <a:srgbClr val="0000FF"/>
                </a:solidFill>
                <a:latin typeface="Arial" charset="0"/>
                <a:ea typeface="宋体" pitchFamily="2" charset="-122"/>
                <a:cs typeface="Arial" charset="0"/>
              </a:rPr>
              <a:t>solution </a:t>
            </a:r>
            <a:endParaRPr lang="zh-CN" altLang="en-US" sz="1800" i="1" dirty="0">
              <a:solidFill>
                <a:srgbClr val="0000FF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1700808"/>
            <a:ext cx="6696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Zhu, Xu, Zhuang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PLB607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107(2005),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Yan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Nu, Zhuang, PRL97, 232301(2006):  </a:t>
            </a:r>
            <a:endParaRPr lang="zh-CN" altLang="en-US" sz="14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504" y="5301208"/>
            <a:ext cx="50390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rgbClr val="0000CC"/>
                </a:solidFill>
                <a:latin typeface="Arial" charset="0"/>
                <a:ea typeface="宋体" pitchFamily="2" charset="-122"/>
                <a:cs typeface="Arial" charset="0"/>
              </a:rPr>
              <a:t>cold nuclear matter </a:t>
            </a:r>
            <a:r>
              <a:rPr lang="en-US" altLang="zh-CN" sz="1600" i="1" dirty="0" smtClean="0">
                <a:solidFill>
                  <a:srgbClr val="0000CC"/>
                </a:solidFill>
                <a:latin typeface="Arial" charset="0"/>
                <a:ea typeface="宋体" pitchFamily="2" charset="-122"/>
                <a:cs typeface="Arial" charset="0"/>
              </a:rPr>
              <a:t>effects: shadowing and Cronin</a:t>
            </a:r>
            <a:endParaRPr lang="zh-CN" altLang="en-US" sz="1600" i="1" dirty="0">
              <a:solidFill>
                <a:srgbClr val="0000CC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H="1" flipV="1">
            <a:off x="3992898" y="4842246"/>
            <a:ext cx="1036301" cy="45896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4932040" y="2124145"/>
            <a:ext cx="4428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 nuclear matter effects: gluon dissociation  (OPE) and regeneration (detailed balance)</a:t>
            </a:r>
            <a:r>
              <a:rPr lang="en-US" altLang="zh-CN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zh-CN" alt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H="1">
            <a:off x="4716016" y="2492896"/>
            <a:ext cx="288032" cy="10081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H="1">
            <a:off x="3527884" y="2416532"/>
            <a:ext cx="1476164" cy="5804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131840" y="148570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 smtClean="0">
                <a:solidFill>
                  <a:srgbClr val="C00000"/>
                </a:solidFill>
                <a:latin typeface="Arial" pitchFamily="34" charset="0"/>
                <a:ea typeface="宋体" pitchFamily="2" charset="-122"/>
              </a:rPr>
              <a:t>A Transport Approach</a:t>
            </a:r>
            <a:endParaRPr lang="en-US" altLang="zh-CN" sz="2000" i="1" dirty="0">
              <a:solidFill>
                <a:srgbClr val="C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63687" y="521385"/>
            <a:ext cx="59046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 approaches for </a:t>
            </a:r>
            <a:r>
              <a:rPr lang="en-US" altLang="zh-CN" sz="18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quarkonia</a:t>
            </a:r>
            <a:r>
              <a:rPr lang="en-US" altLang="zh-CN" sz="18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evolution in QGP:                                                                  </a:t>
            </a:r>
            <a:r>
              <a:rPr lang="en-US" altLang="zh-CN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approach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(Rapp et al.),                                                                            </a:t>
            </a:r>
            <a:r>
              <a:rPr lang="en-US" altLang="zh-CN" sz="16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Schroedinger-Langevin</a:t>
            </a:r>
            <a:r>
              <a:rPr lang="en-US" altLang="zh-CN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4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Gossiaux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                                                            </a:t>
            </a:r>
            <a:r>
              <a:rPr lang="en-US" altLang="zh-CN" sz="16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Langevin</a:t>
            </a:r>
            <a:r>
              <a:rPr lang="en-US" altLang="zh-CN" sz="16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4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Blaizot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……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5076056" y="3645023"/>
            <a:ext cx="720080" cy="164272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21                                         Heavy Ion Meeting, Daejeon, April 21-22, 2017</a:t>
            </a:r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75880"/>
              </p:ext>
            </p:extLst>
          </p:nvPr>
        </p:nvGraphicFramePr>
        <p:xfrm>
          <a:off x="6156176" y="3645024"/>
          <a:ext cx="2822773" cy="75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4" name="Equation" r:id="rId11" imgW="2082600" imgH="533160" progId="Equation.DSMT4">
                  <p:embed/>
                </p:oleObj>
              </mc:Choice>
              <mc:Fallback>
                <p:oleObj name="Equation" r:id="rId11" imgW="2082600" imgH="533160" progId="Equation.DSMT4">
                  <p:embed/>
                  <p:pic>
                    <p:nvPicPr>
                      <p:cNvPr id="1331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645024"/>
                        <a:ext cx="2822773" cy="754146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1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385862"/>
            <a:ext cx="4351338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228700"/>
            <a:ext cx="40449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94325" y="571500"/>
            <a:ext cx="3321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1400" i="1" dirty="0" smtClean="0">
                <a:solidFill>
                  <a:schemeClr val="folHlink"/>
                </a:solidFill>
                <a:latin typeface="Arial" charset="0"/>
              </a:rPr>
              <a:t>Liu</a:t>
            </a:r>
            <a:r>
              <a:rPr lang="en-US" altLang="zh-CN" sz="1400" i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zh-CN" sz="1400" i="1" dirty="0" smtClean="0">
                <a:solidFill>
                  <a:schemeClr val="folHlink"/>
                </a:solidFill>
                <a:latin typeface="Arial" charset="0"/>
              </a:rPr>
              <a:t>Qu</a:t>
            </a:r>
            <a:r>
              <a:rPr lang="en-US" altLang="zh-CN" sz="1400" i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zh-CN" sz="1400" i="1" dirty="0" smtClean="0">
                <a:solidFill>
                  <a:schemeClr val="folHlink"/>
                </a:solidFill>
                <a:latin typeface="Arial" charset="0"/>
              </a:rPr>
              <a:t>Xu</a:t>
            </a:r>
            <a:r>
              <a:rPr lang="en-US" altLang="zh-CN" sz="1400" i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zh-CN" sz="1400" i="1" dirty="0" smtClean="0">
                <a:solidFill>
                  <a:schemeClr val="folHlink"/>
                </a:solidFill>
                <a:latin typeface="Arial" charset="0"/>
              </a:rPr>
              <a:t>Zhuang, </a:t>
            </a:r>
            <a:r>
              <a:rPr lang="en-US" altLang="zh-CN" sz="1400" i="1" dirty="0">
                <a:solidFill>
                  <a:schemeClr val="folHlink"/>
                </a:solidFill>
                <a:latin typeface="Arial" charset="0"/>
              </a:rPr>
              <a:t>PLB2009</a:t>
            </a:r>
            <a:r>
              <a:rPr lang="en-US" altLang="zh-CN" sz="1400" i="1" dirty="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43808" y="273050"/>
            <a:ext cx="325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J/</a:t>
            </a:r>
            <a:r>
              <a:rPr lang="el-GR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ψ</a:t>
            </a:r>
            <a:r>
              <a:rPr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</a:t>
            </a:r>
            <a:r>
              <a:rPr lang="en-US" altLang="zh-CN" sz="2000" i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 p</a:t>
            </a:r>
            <a:r>
              <a:rPr lang="en-US" altLang="zh-CN" sz="2000" i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at RHIC</a:t>
            </a:r>
          </a:p>
        </p:txBody>
      </p:sp>
      <p:graphicFrame>
        <p:nvGraphicFramePr>
          <p:cNvPr id="143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650878"/>
              </p:ext>
            </p:extLst>
          </p:nvPr>
        </p:nvGraphicFramePr>
        <p:xfrm>
          <a:off x="1200794" y="5157192"/>
          <a:ext cx="72596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Equation" r:id="rId5" imgW="4165560" imgH="482400" progId="Equation.DSMT4">
                  <p:embed/>
                </p:oleObj>
              </mc:Choice>
              <mc:Fallback>
                <p:oleObj name="Equation" r:id="rId5" imgW="4165560" imgH="482400" progId="Equation.DSMT4">
                  <p:embed/>
                  <p:pic>
                    <p:nvPicPr>
                      <p:cNvPr id="143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794" y="5157192"/>
                        <a:ext cx="7259638" cy="8810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22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40841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785813"/>
            <a:ext cx="4092575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51513" y="500063"/>
            <a:ext cx="2820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1400" i="1" dirty="0" smtClean="0">
                <a:solidFill>
                  <a:schemeClr val="folHlink"/>
                </a:solidFill>
                <a:latin typeface="Arial" charset="0"/>
              </a:rPr>
              <a:t>Liu, Xu</a:t>
            </a:r>
            <a:r>
              <a:rPr lang="en-US" altLang="zh-CN" sz="1400" i="1" dirty="0">
                <a:solidFill>
                  <a:schemeClr val="folHlink"/>
                </a:solidFill>
                <a:latin typeface="Arial" charset="0"/>
              </a:rPr>
              <a:t>, </a:t>
            </a:r>
            <a:r>
              <a:rPr lang="en-US" altLang="zh-CN" sz="1400" i="1" dirty="0" smtClean="0">
                <a:solidFill>
                  <a:schemeClr val="folHlink"/>
                </a:solidFill>
                <a:latin typeface="Arial" charset="0"/>
              </a:rPr>
              <a:t>Zhuang, </a:t>
            </a:r>
            <a:r>
              <a:rPr lang="en-US" altLang="zh-CN" sz="1400" i="1" dirty="0">
                <a:solidFill>
                  <a:schemeClr val="folHlink"/>
                </a:solidFill>
                <a:latin typeface="Arial" charset="0"/>
              </a:rPr>
              <a:t>JPG2010</a:t>
            </a:r>
            <a:r>
              <a:rPr lang="en-US" altLang="zh-CN" sz="1400" i="1" dirty="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43188" y="146050"/>
            <a:ext cx="4500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J/</a:t>
            </a:r>
            <a:r>
              <a:rPr lang="el-GR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ψ</a:t>
            </a:r>
            <a:r>
              <a:rPr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Rapidity Dependence at RHIC</a:t>
            </a:r>
          </a:p>
        </p:txBody>
      </p:sp>
      <p:graphicFrame>
        <p:nvGraphicFramePr>
          <p:cNvPr id="1536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608091"/>
              </p:ext>
            </p:extLst>
          </p:nvPr>
        </p:nvGraphicFramePr>
        <p:xfrm>
          <a:off x="1706563" y="5733256"/>
          <a:ext cx="55721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Equation" r:id="rId4" imgW="3200400" imgH="253800" progId="Equation.DSMT4">
                  <p:embed/>
                </p:oleObj>
              </mc:Choice>
              <mc:Fallback>
                <p:oleObj name="Equation" r:id="rId4" imgW="3200400" imgH="253800" progId="Equation.DSMT4">
                  <p:embed/>
                  <p:pic>
                    <p:nvPicPr>
                      <p:cNvPr id="1536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5733256"/>
                        <a:ext cx="5572125" cy="463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23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27893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 descr="Jpsi_Raa_vs_Npart_pt_5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76263"/>
            <a:ext cx="5643563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30065" y="508610"/>
            <a:ext cx="4894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J/</a:t>
            </a:r>
            <a:r>
              <a:rPr lang="el-GR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ψ</a:t>
            </a:r>
            <a:r>
              <a:rPr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R</a:t>
            </a:r>
            <a:r>
              <a:rPr lang="en-US" altLang="zh-CN" sz="2000" i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altLang="zh-CN" sz="20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zh-CN" sz="20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zh-CN" sz="2000" i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at high pt at RHIC</a:t>
            </a:r>
          </a:p>
        </p:txBody>
      </p:sp>
      <p:cxnSp>
        <p:nvCxnSpPr>
          <p:cNvPr id="36870" name="直接箭头连接符 8"/>
          <p:cNvCxnSpPr>
            <a:cxnSpLocks noChangeShapeType="1"/>
          </p:cNvCxnSpPr>
          <p:nvPr/>
        </p:nvCxnSpPr>
        <p:spPr bwMode="auto">
          <a:xfrm rot="10800000" flipV="1">
            <a:off x="5572125" y="2214563"/>
            <a:ext cx="1857375" cy="8572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24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11450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2808312" cy="222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3968" y="611977"/>
                <a:ext cx="446449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J/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𝜓</m:t>
                    </m:r>
                  </m:oMath>
                </a14:m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elliptic flow in 5.5TeV central </a:t>
                </a:r>
                <a:r>
                  <a:rPr lang="en-US" altLang="zh-CN" sz="16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Pb+Pb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endParaRPr lang="en-US" altLang="zh-CN" sz="1600" i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Liu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, Xu, Zhuang,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NPA834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, 317C(2010). </a:t>
                </a:r>
                <a:endParaRPr lang="zh-CN" altLang="en-US" sz="1400" i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11977"/>
                <a:ext cx="4464496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820" t="-3297"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283968" y="188640"/>
            <a:ext cx="864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 smtClean="0">
                <a:solidFill>
                  <a:srgbClr val="C00000"/>
                </a:solidFill>
                <a:latin typeface="Arial" pitchFamily="34" charset="0"/>
                <a:ea typeface="宋体" pitchFamily="2" charset="-122"/>
              </a:rPr>
              <a:t>Flow</a:t>
            </a:r>
            <a:endParaRPr lang="en-US" altLang="zh-CN" sz="2000" i="1" dirty="0">
              <a:solidFill>
                <a:srgbClr val="C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5610726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Collaboration, PRL111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052301(2013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4008" y="5970766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Collaboration, PRL111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162301(2013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66" y="3356992"/>
            <a:ext cx="3671242" cy="26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4" y="1124744"/>
            <a:ext cx="378785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25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29916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55072"/>
            <a:ext cx="3096343" cy="257007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3" y="1052736"/>
            <a:ext cx="2510099" cy="20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3"/>
              <p:cNvSpPr txBox="1"/>
              <p:nvPr/>
            </p:nvSpPr>
            <p:spPr>
              <a:xfrm>
                <a:off x="3275856" y="1484784"/>
                <a:ext cx="489654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J/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𝜓</m:t>
                    </m:r>
                  </m:oMath>
                </a14:m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in 5.5TeV central </a:t>
                </a:r>
                <a:r>
                  <a:rPr lang="en-US" altLang="zh-CN" sz="16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Pb+Pb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,                       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Zhou, Xu, Zhuang, NPA834, 249C(2010). </a:t>
                </a:r>
                <a:endParaRPr lang="zh-CN" altLang="en-US" sz="1400" i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484784"/>
                <a:ext cx="4896544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622" t="-3333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197761"/>
            <a:ext cx="2520280" cy="3254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563888" y="203849"/>
                <a:ext cx="1457322" cy="716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𝐴𝐴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0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CN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03849"/>
                <a:ext cx="1457322" cy="7164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75856" y="5445224"/>
                <a:ext cx="518457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J/</a:t>
                </a:r>
                <a14:m>
                  <m:oMath xmlns:m="http://schemas.openxmlformats.org/officeDocument/2006/math">
                    <m:r>
                      <a:rPr lang="zh-CN" altLang="en-US" sz="1600" i="1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𝜓</m:t>
                    </m:r>
                  </m:oMath>
                </a14:m>
                <a:r>
                  <a:rPr lang="en-US" altLang="zh-CN" sz="16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1600" i="1" dirty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𝐴𝐴</m:t>
                        </m:r>
                      </m:sub>
                    </m:sSub>
                  </m:oMath>
                </a14:m>
                <a:r>
                  <a:rPr lang="en-US" altLang="zh-CN" sz="16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in 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2.76TeV </a:t>
                </a:r>
                <a:r>
                  <a:rPr lang="en-US" altLang="zh-CN" sz="1600" i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central </a:t>
                </a:r>
                <a:r>
                  <a:rPr lang="en-US" altLang="zh-CN" sz="1600" i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Pb+Pb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                       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Zhou, Xu, Xu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Zhuang, PRC89, 054911(2014)</a:t>
                </a:r>
                <a:endParaRPr lang="zh-CN" altLang="en-US" sz="1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445224"/>
                <a:ext cx="5184576" cy="553998"/>
              </a:xfrm>
              <a:prstGeom prst="rect">
                <a:avLst/>
              </a:prstGeom>
              <a:blipFill rotWithShape="1">
                <a:blip r:embed="rId7"/>
                <a:stretch>
                  <a:fillRect l="-588" t="-3297" b="-9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392488" y="46746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Collaboration, JHEP1605, 179(2016)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26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36475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4804664"/>
                <a:ext cx="7488832" cy="42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CN" sz="1600" dirty="0" smtClean="0">
                    <a:solidFill>
                      <a:schemeClr val="tx1"/>
                    </a:solidFill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zh-CN" altLang="en-US" sz="1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altLang="zh-CN" sz="1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zh-CN" altLang="en-US" sz="1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  <m:sSup>
                      <m:sSupPr>
                        <m:ctrlP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zh-CN" altLang="en-US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altLang="zh-CN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sSub>
                      <m:sSubPr>
                        <m:ctrl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endParaRPr lang="zh-CN" altLang="en-US" sz="16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04664"/>
                <a:ext cx="7488832" cy="420500"/>
              </a:xfrm>
              <a:prstGeom prst="rect">
                <a:avLst/>
              </a:prstGeom>
              <a:blipFill rotWithShape="1">
                <a:blip r:embed="rId2"/>
                <a:stretch>
                  <a:fillRect t="-2899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5580529"/>
                <a:ext cx="55446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probability for the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be in the </a:t>
                </a:r>
                <a:r>
                  <a:rPr lang="en-US" altLang="zh-CN" sz="16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charmonium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e>
                            <m:r>
                              <a:rPr lang="en-US" altLang="zh-CN" sz="1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  <m: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</m:e>
                      <m:sup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16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580529"/>
                <a:ext cx="554461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549" t="-62500" r="-4835" b="-5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5496" y="4226537"/>
                <a:ext cx="7416824" cy="567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990000"/>
                        </a:solidFill>
                        <a:latin typeface="Cambria Math"/>
                        <a:cs typeface="Arial" panose="020B0604020202020204" pitchFamily="34" charset="0"/>
                      </a:rPr>
                      <m:t>      </m:t>
                    </m:r>
                    <m:acc>
                      <m:accPr>
                        <m:chr m:val="̂"/>
                        <m:ctrlPr>
                          <a:rPr lang="zh-CN" alt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sub>
                                </m:sSub>
                                <m:r>
                                  <a:rPr lang="en-US" altLang="zh-CN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zh-CN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CN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zh-CN" sz="16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̅"/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endParaRPr lang="zh-CN" altLang="en-US" sz="1600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26537"/>
                <a:ext cx="7416824" cy="5675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979712" y="148570"/>
            <a:ext cx="5976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 err="1" smtClean="0">
                <a:solidFill>
                  <a:srgbClr val="C00000"/>
                </a:solidFill>
                <a:latin typeface="Arial" charset="0"/>
              </a:rPr>
              <a:t>Charmonium</a:t>
            </a:r>
            <a:r>
              <a:rPr lang="en-US" altLang="zh-CN" sz="2000" i="1" dirty="0" smtClean="0">
                <a:solidFill>
                  <a:srgbClr val="C00000"/>
                </a:solidFill>
                <a:latin typeface="Arial" charset="0"/>
              </a:rPr>
              <a:t> Production in Magnetic field</a:t>
            </a:r>
            <a:endParaRPr lang="en-US" altLang="zh-CN" sz="2000" i="1" dirty="0">
              <a:solidFill>
                <a:srgbClr val="C0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/>
              <p:cNvSpPr txBox="1"/>
              <p:nvPr/>
            </p:nvSpPr>
            <p:spPr>
              <a:xfrm>
                <a:off x="323528" y="3787815"/>
                <a:ext cx="8352928" cy="45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zh-CN" altLang="en-US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 evolution: 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𝑖</m:t>
                    </m:r>
                    <m:f>
                      <m:f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zh-CN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𝜕</m:t>
                        </m:r>
                      </m:num>
                      <m:den>
                        <m:r>
                          <a:rPr lang="zh-CN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e>
                    </m:d>
                    <m:r>
                      <a:rPr lang="en-US" altLang="zh-CN" sz="1600" b="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1600" b="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87815"/>
                <a:ext cx="8352928" cy="454355"/>
              </a:xfrm>
              <a:prstGeom prst="rect">
                <a:avLst/>
              </a:prstGeom>
              <a:blipFill rotWithShape="1">
                <a:blip r:embed="rId5"/>
                <a:stretch>
                  <a:fillRect t="-66667" b="-114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51520" y="620688"/>
            <a:ext cx="94330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magnetic field in heavy ion collisions at RHIC and LHC</a:t>
            </a:r>
          </a:p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(Deng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Huang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PRC85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044907(2012), </a:t>
            </a:r>
            <a:r>
              <a:rPr lang="en-US" altLang="zh-CN" sz="14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Gursoy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Kharzeev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Rajagopal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PRC89, 054905(2014))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5234649"/>
                <a:ext cx="1790298" cy="369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zh-CN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1600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zh-CN" altLang="en-US" sz="16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6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e>
                            <m:r>
                              <a:rPr lang="en-US" altLang="zh-CN" sz="1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</m:d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altLang="zh-CN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1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nary>
                  </m:oMath>
                </a14:m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34649"/>
                <a:ext cx="1790298" cy="369525"/>
              </a:xfrm>
              <a:prstGeom prst="rect">
                <a:avLst/>
              </a:prstGeom>
              <a:blipFill rotWithShape="1">
                <a:blip r:embed="rId6"/>
                <a:stretch>
                  <a:fillRect l="-340" t="-100000" r="-21088" b="-15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4"/>
              <p:cNvSpPr txBox="1"/>
              <p:nvPr/>
            </p:nvSpPr>
            <p:spPr>
              <a:xfrm>
                <a:off x="4644008" y="5949280"/>
                <a:ext cx="43924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Non-collective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created by B field !</a:t>
                </a:r>
                <a:endParaRPr lang="zh-CN" altLang="en-US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949280"/>
                <a:ext cx="4392488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833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5393829" cy="209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20" y="3068960"/>
            <a:ext cx="3412609" cy="295232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4168" y="1196752"/>
            <a:ext cx="2448271" cy="17657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35010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Shi, Xu, Xu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PLB751, 215(2015):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27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16114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127" y="418600"/>
            <a:ext cx="601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Quark Production </a:t>
            </a:r>
            <a:r>
              <a:rPr lang="en-US" altLang="zh-CN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FCC</a:t>
            </a:r>
            <a:endParaRPr lang="en-US" altLang="zh-CN" sz="1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3928" y="1268760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Levai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Muller 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Wang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PRC51, 3326(1995).</a:t>
            </a:r>
          </a:p>
          <a:p>
            <a:r>
              <a:rPr lang="en-US" altLang="zh-CN" sz="14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Kaempfer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14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Pavlenko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PLB391, 185(1997).</a:t>
            </a:r>
          </a:p>
          <a:p>
            <a:r>
              <a:rPr lang="en-US" altLang="zh-CN" sz="14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Uphoff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400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Fochler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Xu 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Greiner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PRC82, 044906(2010).</a:t>
            </a:r>
          </a:p>
          <a:p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Zhang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Ko 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Liu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PRC77, 024901(2008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),……</a:t>
            </a:r>
            <a:endParaRPr lang="zh-CN" altLang="en-US" sz="14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5" y="1196752"/>
            <a:ext cx="3239815" cy="1574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11560" y="98072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quark production in QGP:</a:t>
            </a:r>
            <a:endParaRPr lang="en-US" altLang="zh-CN" sz="1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874422"/>
            <a:ext cx="801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Charm 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 </a:t>
            </a:r>
            <a:r>
              <a:rPr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volution </a:t>
            </a:r>
            <a:r>
              <a:rPr lang="en-US" altLang="zh-CN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QGP</a:t>
            </a:r>
          </a:p>
        </p:txBody>
      </p:sp>
      <p:sp>
        <p:nvSpPr>
          <p:cNvPr id="11" name="矩形 10"/>
          <p:cNvSpPr/>
          <p:nvPr/>
        </p:nvSpPr>
        <p:spPr>
          <a:xfrm>
            <a:off x="539552" y="3121223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Greiner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PLB758, 434(2016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4020615" cy="5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479715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*hydrodynamics for QGP evolution </a:t>
            </a:r>
          </a:p>
          <a:p>
            <a:endParaRPr lang="en-US" altLang="zh-CN" sz="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*detailed balance between loss and gain terms</a:t>
            </a:r>
          </a:p>
          <a:p>
            <a:endParaRPr lang="en-US" altLang="zh-CN" sz="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*shadowing effect on initial distribution </a:t>
            </a:r>
            <a:r>
              <a:rPr lang="en-US" altLang="zh-CN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zh-CN" sz="1400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EPS09s NLO</a:t>
            </a:r>
            <a:r>
              <a:rPr lang="en-US" altLang="zh-CN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zh-CN" altLang="en-US" sz="1400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437112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*T-dependent </a:t>
            </a:r>
            <a:r>
              <a:rPr lang="en-US" altLang="zh-CN" sz="1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parton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mass 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coupling</a:t>
            </a:r>
            <a:endParaRPr lang="zh-CN" alt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4077072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*NLO production cross section</a:t>
            </a:r>
            <a:endParaRPr lang="zh-CN" altLang="en-US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276872"/>
            <a:ext cx="269881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88224" y="270892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initial + thermal production</a:t>
            </a:r>
            <a:endParaRPr lang="zh-CN" altLang="en-US" sz="1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8224" y="321297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only initial production</a:t>
            </a:r>
            <a:endParaRPr lang="zh-CN" altLang="en-US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594928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significant charm enhancement (~80%) at FCC </a:t>
            </a:r>
            <a:r>
              <a:rPr lang="en-US" altLang="zh-CN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   </a:t>
            </a:r>
            <a:endParaRPr lang="zh-CN" altLang="en-US" sz="1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28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17101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88640"/>
            <a:ext cx="601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Charmonia</a:t>
            </a:r>
            <a:r>
              <a:rPr lang="en-US" altLang="zh-CN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FCC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89" y="764703"/>
            <a:ext cx="3755323" cy="570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3558" y="5744289"/>
            <a:ext cx="2754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altLang="zh-CN" sz="1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ithout charm thermal production</a:t>
            </a:r>
            <a:endParaRPr lang="zh-CN" altLang="en-US" sz="12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562" y="5024209"/>
            <a:ext cx="264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charm thermal production</a:t>
            </a:r>
            <a:endParaRPr lang="zh-CN" altLang="en-US" sz="1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7814" y="4437112"/>
            <a:ext cx="1890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without shadowing</a:t>
            </a:r>
            <a:endParaRPr lang="zh-CN" altLang="en-US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4088" y="4716433"/>
                <a:ext cx="37264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significant J/</a:t>
                </a:r>
                <a14:m>
                  <m:oMath xmlns:m="http://schemas.openxmlformats.org/officeDocument/2006/math">
                    <m:r>
                      <a:rPr lang="zh-CN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𝜓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enhancement at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endParaRPr lang="en-US" altLang="zh-CN" sz="1600" i="1" dirty="0">
                  <a:solidFill>
                    <a:srgbClr val="FF0000"/>
                  </a:solidFill>
                  <a:latin typeface="Cambria Math"/>
                  <a:ea typeface="Cambria Math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𝐴𝐴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b="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1600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&lt;1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altLang="zh-CN" sz="1600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→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𝐴𝐴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600" b="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CN" sz="1600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&gt;1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!</a:t>
                </a:r>
                <a:endParaRPr lang="en-US" altLang="zh-CN" sz="1600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716433"/>
                <a:ext cx="3726414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982" t="-3125" r="-491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283968" y="476672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Greiner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PLB758, 434(2016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29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21747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483768" y="580618"/>
            <a:ext cx="4319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Quarkonium</a:t>
            </a:r>
            <a:r>
              <a:rPr lang="en-US" altLang="zh-CN" sz="2000" i="1" dirty="0" smtClean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Properties in </a:t>
            </a:r>
            <a:r>
              <a:rPr lang="en-US" altLang="zh-CN" sz="2000" i="1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Vacuum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73" y="3501008"/>
            <a:ext cx="606337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3                                           Heavy Ion Meeting, Daejeon, April 21-22, 2017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44" y="1556792"/>
            <a:ext cx="6283300" cy="169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520" y="908720"/>
                <a:ext cx="885698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  <m:t>𝛺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Ξ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are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hardly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produced </a:t>
                </a:r>
                <a:r>
                  <a:rPr lang="en-US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pp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collisions,                                                                           </a:t>
                </a:r>
              </a:p>
              <a:p>
                <a:r>
                  <a:rPr lang="en-US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d>
                      <m:d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𝑐𝑐𝑐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0.06~0.13 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nb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at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7 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GeV</m:t>
                    </m:r>
                    <m:r>
                      <m:rPr>
                        <m:nor/>
                      </m:rPr>
                      <a:rPr lang="en-US" altLang="zh-CN" sz="1600" b="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600" b="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0.1~0.2 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nb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at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14</m:t>
                    </m:r>
                    <m:r>
                      <m:rPr>
                        <m:nor/>
                      </m:rPr>
                      <a:rPr lang="en-US" altLang="zh-CN" sz="1600" b="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da-DK" altLang="zh-CN" sz="16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GeV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400" i="1" dirty="0" err="1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Bjorken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1986 and Chen, 2011) </a:t>
                </a:r>
                <a:r>
                  <a:rPr lang="en-US" altLang="zh-CN" sz="14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a-DK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~10 </a:t>
                </a:r>
                <a:r>
                  <a:rPr lang="da-DK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nb at 1.8 TeV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PRL89 </a:t>
                </a:r>
                <a:r>
                  <a:rPr lang="en-US" altLang="zh-CN" sz="14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(2002) 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112001).</a:t>
                </a:r>
                <a:r>
                  <a:rPr lang="en-US" altLang="zh-CN" sz="1400" i="1" dirty="0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r>
                  <a:rPr lang="en-US" altLang="zh-CN" sz="1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SELEX Collaboration claimed the observation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altLang="zh-CN" sz="1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𝛯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but FOCUS, </a:t>
                </a:r>
                <a:r>
                  <a:rPr lang="en-US" altLang="zh-CN" sz="1600" i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BaBar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Belle, </a:t>
                </a:r>
                <a:r>
                  <a:rPr lang="en-US" altLang="zh-CN" sz="1600" i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LHCb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failed </a:t>
                </a:r>
                <a:r>
                  <a:rPr lang="en-US" altLang="zh-CN" sz="16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reproduce 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in elementary collisions.</a:t>
                </a:r>
              </a:p>
              <a:p>
                <a:r>
                  <a:rPr lang="en-US" altLang="zh-CN" sz="16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r>
                  <a:rPr lang="en-US" altLang="zh-CN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However, coalescence among uncorrelated charm quarks in A+A may significantly enhance the production probability,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𝑐𝑐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   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effectLst/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d>
                      <m:d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16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cs typeface="Arial" panose="020B0604020202020204" pitchFamily="34" charset="0"/>
                              </a:rPr>
                              <m:t>𝑐𝑐𝑐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altLang="zh-CN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,            </m:t>
                    </m:r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600" b="0" i="1">
                        <a:solidFill>
                          <a:srgbClr val="FF0000"/>
                        </a:solidFill>
                        <a:effectLst/>
                        <a:latin typeface="Cambria Math"/>
                        <a:ea typeface="Cambria Math"/>
                      </a:rPr>
                      <m:t>∼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/>
                      </a:rPr>
                      <m:t>10</m:t>
                    </m:r>
                    <m:r>
                      <a:rPr lang="en-US" altLang="zh-CN" sz="16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/>
                      </a:rPr>
                      <m:t>0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effectLst/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at LHC !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08720"/>
                <a:ext cx="8856984" cy="2554545"/>
              </a:xfrm>
              <a:prstGeom prst="rect">
                <a:avLst/>
              </a:prstGeom>
              <a:blipFill>
                <a:blip r:embed="rId2"/>
                <a:stretch>
                  <a:fillRect l="-344" t="-716" r="-3235" b="-2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1720" y="364594"/>
            <a:ext cx="6192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 smtClean="0">
                <a:solidFill>
                  <a:srgbClr val="FF3399"/>
                </a:solidFill>
                <a:effectLst/>
                <a:latin typeface="Arial" charset="0"/>
              </a:rPr>
              <a:t>Motivation to Study Multi-charmed Baryons</a:t>
            </a:r>
            <a:endParaRPr lang="en-US" altLang="zh-CN" sz="2000" i="1" dirty="0">
              <a:solidFill>
                <a:srgbClr val="FF3399"/>
              </a:solidFill>
              <a:effectLst/>
              <a:latin typeface="Arial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251520" y="3573016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altLang="zh-CN" sz="1600" i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If they are discovered in A+A collisions, it is a unique signal of QGP!</a:t>
            </a:r>
            <a:endParaRPr lang="zh-CN" altLang="en-US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16" y="4188668"/>
            <a:ext cx="4153668" cy="219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141076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/>
          <p:cNvSpPr txBox="1"/>
          <p:nvPr/>
        </p:nvSpPr>
        <p:spPr>
          <a:xfrm>
            <a:off x="251520" y="4077072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US" altLang="zh-CN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Exotic baryon states at quark level ?</a:t>
            </a:r>
          </a:p>
          <a:p>
            <a:endParaRPr lang="en-US" altLang="zh-CN" sz="1600" i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1)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Borromean rings</a:t>
            </a:r>
          </a:p>
          <a:p>
            <a:endParaRPr lang="en-US" altLang="zh-CN" sz="1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2) </a:t>
            </a:r>
            <a:r>
              <a:rPr lang="en-US" altLang="zh-CN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Efimov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(PLB33, 563(1970)), </a:t>
            </a:r>
          </a:p>
          <a:p>
            <a:r>
              <a:rPr lang="en-US" altLang="zh-CN" sz="1600" i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discovered in cold atom gas </a:t>
            </a:r>
          </a:p>
          <a:p>
            <a:r>
              <a:rPr lang="en-US" altLang="zh-CN" sz="1600" i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T.Kraemer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440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315(2006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)).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53336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30                                         Heavy Ion Meeting, Daejeon, April 21-22, 2017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368152" cy="13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794" y="1523693"/>
            <a:ext cx="2542438" cy="6480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691272"/>
            <a:ext cx="1008112" cy="2313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2808312" cy="35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38" y="1451432"/>
            <a:ext cx="2232248" cy="6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31840" y="188640"/>
            <a:ext cx="2376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 smtClean="0">
                <a:solidFill>
                  <a:srgbClr val="FF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Wigner Function</a:t>
            </a:r>
            <a:endParaRPr lang="en-US" altLang="zh-CN" sz="2000" i="1" dirty="0">
              <a:solidFill>
                <a:srgbClr val="FF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544" y="2052137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to solve 3-body </a:t>
            </a:r>
            <a:r>
              <a:rPr lang="en-US" altLang="zh-CN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Schroedinger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equation: </a:t>
            </a:r>
            <a:r>
              <a:rPr lang="en-US" altLang="zh-CN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Hyperspherical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method, Separable model, ……</a:t>
            </a:r>
          </a:p>
          <a:p>
            <a:endParaRPr lang="en-US" altLang="zh-CN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properties: </a:t>
            </a:r>
          </a:p>
          <a:p>
            <a:endParaRPr lang="en-US" altLang="zh-CN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Wigner function:</a:t>
            </a:r>
            <a:endParaRPr lang="zh-CN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/>
              <p:cNvSpPr txBox="1"/>
              <p:nvPr/>
            </p:nvSpPr>
            <p:spPr>
              <a:xfrm>
                <a:off x="755576" y="3098577"/>
                <a:ext cx="77768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l-GR" altLang="zh-CN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𝛺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=4.75</m:t>
                    </m:r>
                  </m:oMath>
                </a14:m>
                <a:r>
                  <a:rPr lang="zh-CN" altLang="en-US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(4.8 GeV from LQCD),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b>
                        <m:r>
                          <a:rPr lang="zh-CN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𝛺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=900 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𝑀𝑒𝑉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</m:oMath>
                </a14:m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98577"/>
                <a:ext cx="7776864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048164" y="2996952"/>
                <a:ext cx="277230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zh-CN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𝛺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𝑓𝑚</m:t>
                    </m:r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zh-CN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4" y="2996952"/>
                <a:ext cx="2772308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4536504" y="50744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He, Liu, Zhuang, PLB746, 59(2015)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36504" y="74495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Zhao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arXiv:1603.04524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789040"/>
            <a:ext cx="364892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12182"/>
            <a:ext cx="3672408" cy="26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31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23675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2"/>
              <p:cNvSpPr txBox="1"/>
              <p:nvPr/>
            </p:nvSpPr>
            <p:spPr>
              <a:xfrm>
                <a:off x="395536" y="1794302"/>
                <a:ext cx="87484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oalescence happens on the </a:t>
                </a:r>
                <a:r>
                  <a:rPr lang="en-US" altLang="zh-CN" sz="1600" i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hadronization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hypersurface </a:t>
                </a:r>
                <a14:m>
                  <m:oMath xmlns:m="http://schemas.openxmlformats.org/officeDocument/2006/math">
                    <m:r>
                      <a:rPr lang="zh-CN" alt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𝛴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determined by hydrodynamics.</a:t>
                </a:r>
              </a:p>
            </p:txBody>
          </p:sp>
        </mc:Choice>
        <mc:Fallback xmlns="">
          <p:sp>
            <p:nvSpPr>
              <p:cNvPr id="17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94302"/>
                <a:ext cx="8748464" cy="338554"/>
              </a:xfrm>
              <a:prstGeom prst="rect">
                <a:avLst/>
              </a:prstGeom>
              <a:blipFill>
                <a:blip r:embed="rId2"/>
                <a:stretch>
                  <a:fillRect l="-418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2448272" cy="24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3672408" cy="21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299845" cy="44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"/>
              <p:cNvSpPr txBox="1"/>
              <p:nvPr/>
            </p:nvSpPr>
            <p:spPr>
              <a:xfrm>
                <a:off x="6516216" y="1191631"/>
                <a:ext cx="2808312" cy="58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zh-CN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CN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zh-CN" alt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191631"/>
                <a:ext cx="2808312" cy="5811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411760" y="188640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 smtClean="0">
                <a:solidFill>
                  <a:srgbClr val="FF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Significant Enhancement in A+A</a:t>
            </a:r>
            <a:endParaRPr lang="en-US" altLang="zh-CN" sz="2000" i="1" dirty="0">
              <a:solidFill>
                <a:srgbClr val="FF33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36504" y="47667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He, Liu, Zhuang, PLB746, 59(2015)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36504" y="7141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Zhao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zh-CN" sz="1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Zhuang, arXiv:1603.04524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5536" y="4893548"/>
                <a:ext cx="8568952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      </a:t>
                </a:r>
                <a:r>
                  <a:rPr lang="en-US" altLang="zh-CN" sz="800" dirty="0" smtClean="0"/>
                  <a:t>  </a:t>
                </a:r>
                <a:r>
                  <a:rPr lang="en-US" altLang="zh-CN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l-GR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𝛺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~3.5×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𝑛𝑏</m:t>
                    </m:r>
                  </m:oMath>
                </a14:m>
                <a:r>
                  <a:rPr lang="en-US" altLang="zh-CN" sz="18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for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=62 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𝑚𝑏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18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central </a:t>
                </a:r>
                <a:r>
                  <a:rPr lang="en-US" altLang="zh-CN" sz="1800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Pb+Pb</a:t>
                </a:r>
                <a:r>
                  <a:rPr lang="en-US" altLang="zh-CN" sz="18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2.76 </a:t>
                </a:r>
                <a:r>
                  <a:rPr lang="en-US" altLang="zh-CN" sz="1800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TeV</a:t>
                </a:r>
                <a:endParaRPr lang="en-US" altLang="zh-CN" sz="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comparison with </a:t>
                </a:r>
              </a:p>
              <a:p>
                <a:r>
                  <a:rPr lang="en-US" altLang="zh-CN" sz="1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~0.1</m:t>
                    </m:r>
                    <m:r>
                      <m:rPr>
                        <m:nor/>
                      </m:rPr>
                      <a:rPr lang="da-DK" altLang="zh-CN" sz="1800" i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da-DK" altLang="zh-CN" sz="1800" i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nb</m:t>
                    </m:r>
                    <m:r>
                      <m:rPr>
                        <m:nor/>
                      </m:rPr>
                      <a:rPr lang="da-DK" altLang="zh-CN" sz="1800" i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 b="0" i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zh-CN" sz="1800" b="0" i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 b="0" i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zh-CN" sz="1800" b="0" i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1800" b="0" i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zh-CN" sz="1800" b="0" i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da-DK" altLang="zh-CN" sz="1800" i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at</m:t>
                    </m:r>
                    <m:r>
                      <m:rPr>
                        <m:nor/>
                      </m:rPr>
                      <a:rPr lang="da-DK" altLang="zh-CN" sz="1800" i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7 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m:rPr>
                        <m:nor/>
                      </m:rPr>
                      <a:rPr lang="da-DK" altLang="zh-CN" sz="1800" i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eV</m:t>
                    </m:r>
                    <m:r>
                      <m:rPr>
                        <m:nor/>
                      </m:rPr>
                      <a:rPr lang="en-US" altLang="zh-CN" sz="1800" b="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endParaRPr lang="en-US" altLang="zh-CN" sz="1800" b="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8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production in A+A is enhanced by 6 orders !</a:t>
                </a:r>
                <a:endParaRPr lang="zh-CN" altLang="en-US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93548"/>
                <a:ext cx="8568952" cy="1415772"/>
              </a:xfrm>
              <a:prstGeom prst="rect">
                <a:avLst/>
              </a:prstGeom>
              <a:blipFill>
                <a:blip r:embed="rId7"/>
                <a:stretch>
                  <a:fillRect l="-782" b="-7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4342"/>
            <a:ext cx="4164537" cy="268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7835" y="2214882"/>
            <a:ext cx="3878581" cy="2503074"/>
          </a:xfrm>
          <a:prstGeom prst="rect">
            <a:avLst/>
          </a:prstGeom>
        </p:spPr>
      </p:pic>
      <p:sp>
        <p:nvSpPr>
          <p:cNvPr id="14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32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17646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25399"/>
            <a:ext cx="3206940" cy="22875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58260" y="69269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 range potential at high T</a:t>
            </a:r>
            <a:endParaRPr lang="zh-CN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2123728" y="116632"/>
                <a:ext cx="54006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altLang="zh-CN" sz="2000" i="1" dirty="0" smtClean="0">
                    <a:solidFill>
                      <a:srgbClr val="FF3399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Exotic 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FF339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solidFill>
                              <a:srgbClr val="FF3399"/>
                            </a:solidFill>
                            <a:effectLst/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3399"/>
                            </a:solidFill>
                            <a:effectLst/>
                            <a:latin typeface="Cambria Math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rgbClr val="FF3399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at Finite Temperature</a:t>
                </a:r>
                <a:endParaRPr lang="en-US" altLang="zh-CN" sz="2000" i="1" dirty="0">
                  <a:solidFill>
                    <a:srgbClr val="FF3399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116632"/>
                <a:ext cx="5400600" cy="400110"/>
              </a:xfrm>
              <a:prstGeom prst="rect">
                <a:avLst/>
              </a:prstGeom>
              <a:blipFill>
                <a:blip r:embed="rId4"/>
                <a:stretch>
                  <a:fillRect l="-1129" t="-6061" b="-272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96136" y="692696"/>
            <a:ext cx="1690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Borromean rings</a:t>
            </a:r>
            <a:endParaRPr lang="zh-CN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584" y="5763977"/>
                <a:ext cx="3312368" cy="473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zh-CN" altLang="en-US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=515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600" i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Efimov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states</a:t>
                </a:r>
                <a:endParaRPr lang="zh-CN" altLang="en-US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763977"/>
                <a:ext cx="3312368" cy="4733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72000" y="580526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exotic states might be realized during the cooling down of the fireball in A+A collisions.</a:t>
            </a:r>
            <a:endParaRPr lang="zh-CN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76664" y="404664"/>
            <a:ext cx="2627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Zhao, Zhuang, in progress</a:t>
            </a:r>
            <a:endParaRPr lang="zh-CN" altLang="en-US" sz="1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33                                         Heavy Ion Meeting, Daejeon, April 21-22, 2017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17" y="3284984"/>
            <a:ext cx="2773511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63419"/>
              </p:ext>
            </p:extLst>
          </p:nvPr>
        </p:nvGraphicFramePr>
        <p:xfrm>
          <a:off x="4824029" y="1052736"/>
          <a:ext cx="3204356" cy="227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Acrobat Document" r:id="rId11" imgW="2700314" imgH="2138226" progId="AcroExch.Document.11">
                  <p:embed/>
                </p:oleObj>
              </mc:Choice>
              <mc:Fallback>
                <p:oleObj name="Acrobat Document" r:id="rId11" imgW="2700314" imgH="2138226" progId="AcroExch.Document.11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24029" y="1052736"/>
                        <a:ext cx="3204356" cy="2278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 descr="C:\Users\zhuang\Desktop\ZhaoJX\Efimov\v1\trimer_p4_U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9" y="3401947"/>
            <a:ext cx="3780419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567727" cy="56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3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40568" y="1052736"/>
                <a:ext cx="8423920" cy="4689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en-US" altLang="zh-CN" sz="1600" i="1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Quarkonium is still a smoking gun in probing QGP,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distribution is sensitive to the fireball properties. </a:t>
                </a:r>
              </a:p>
              <a:p>
                <a:pPr marL="457200" indent="-457200">
                  <a:buAutoNum type="arabicParenR"/>
                </a:pPr>
                <a:endParaRPr lang="en-US" altLang="zh-CN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US" altLang="zh-CN" sz="1600" i="1" dirty="0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Cold medium effects dominate </a:t>
                </a:r>
                <a:r>
                  <a:rPr lang="en-US" altLang="zh-CN" sz="1600" i="1" dirty="0" err="1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p+A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at RHIC, but there is already a sizeable hot medium effect in </a:t>
                </a:r>
                <a:r>
                  <a:rPr lang="en-US" altLang="zh-CN" sz="1600" i="1" dirty="0" err="1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p+A</a:t>
                </a:r>
                <a:r>
                  <a:rPr lang="en-US" altLang="zh-CN" sz="1600" i="1" dirty="0" smtClean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at LHC.</a:t>
                </a:r>
                <a:endParaRPr lang="en-US" altLang="zh-CN" sz="16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endParaRPr lang="en-US" altLang="zh-CN" sz="16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US" altLang="zh-CN" sz="1600" i="1" dirty="0" err="1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Quarkonium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𝐴𝐴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16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CN" sz="1600" b="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1600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𝑝𝑝</m:t>
                            </m:r>
                          </m:sub>
                        </m:sSub>
                      </m:den>
                    </m:f>
                    <m:r>
                      <a:rPr lang="en-US" altLang="zh-CN" sz="16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  <m:t>𝐴𝐴</m:t>
                        </m:r>
                      </m:sub>
                    </m:sSub>
                    <m:sSub>
                      <m:sSub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effectLst/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can distinguish hot mediums at SPS, RHIC and LHC</a:t>
                </a:r>
                <a:r>
                  <a:rPr lang="zh-CN" altLang="en-US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：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600" i="1" dirty="0" err="1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pt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enhancement at SPS to </a:t>
                </a:r>
                <a:r>
                  <a:rPr lang="en-US" altLang="zh-CN" sz="1600" i="1" dirty="0" err="1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pt</a:t>
                </a:r>
                <a:r>
                  <a:rPr lang="en-US" altLang="zh-CN" sz="16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suppression at LHC !</a:t>
                </a:r>
              </a:p>
              <a:p>
                <a:pPr marL="457200" indent="-457200">
                  <a:buAutoNum type="arabicParenR"/>
                </a:pPr>
                <a:endParaRPr lang="en-US" altLang="zh-CN" sz="1600" i="1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US" altLang="zh-CN" sz="1600" i="1" dirty="0" smtClean="0">
                    <a:solidFill>
                      <a:srgbClr val="99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It </a:t>
                </a:r>
                <a:r>
                  <a:rPr lang="en-US" altLang="zh-CN" sz="1600" i="1" dirty="0">
                    <a:solidFill>
                      <a:srgbClr val="99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is most probable to discover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16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ccc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16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cc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rgbClr val="99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in A+A, and the </a:t>
                </a:r>
                <a:r>
                  <a:rPr lang="en-US" altLang="zh-CN" sz="1600" i="1" dirty="0">
                    <a:solidFill>
                      <a:srgbClr val="99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discovery </a:t>
                </a:r>
                <a:r>
                  <a:rPr lang="en-US" altLang="zh-CN" sz="1600" i="1" dirty="0" smtClean="0">
                    <a:solidFill>
                      <a:srgbClr val="99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sz="1600" i="1" dirty="0">
                    <a:solidFill>
                      <a:srgbClr val="99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sz="1600" i="1" dirty="0" smtClean="0">
                    <a:solidFill>
                      <a:srgbClr val="99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unique signal of QGP formation. </a:t>
                </a:r>
              </a:p>
              <a:p>
                <a:pPr marL="457200" indent="-457200">
                  <a:buAutoNum type="arabicParenR"/>
                </a:pPr>
                <a:endParaRPr lang="en-US" altLang="zh-CN" sz="1600" i="1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are exotic baryon states at quark level, which might </a:t>
                </a:r>
                <a:r>
                  <a:rPr lang="en-US" altLang="zh-CN" sz="16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 realized during the cooling down of the fireball in heavy ion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collisions.</a:t>
                </a:r>
              </a:p>
              <a:p>
                <a:pPr marL="457200" indent="-457200">
                  <a:buAutoNum type="arabicParenR"/>
                </a:pPr>
                <a:endParaRPr lang="en-US" altLang="zh-CN" sz="1600" i="1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-US" altLang="zh-CN" sz="1600" i="1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There are still some puzzles, like double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smtClean="0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zh-CN" altLang="en-US" sz="1600" i="1" smtClean="0">
                            <a:solidFill>
                              <a:srgbClr val="660066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𝜓</m:t>
                        </m:r>
                        <m:r>
                          <a:rPr lang="en-US" altLang="zh-CN" sz="1600" b="0" i="1" smtClean="0">
                            <a:solidFill>
                              <a:srgbClr val="660066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num>
                      <m:den>
                        <m:r>
                          <a:rPr lang="en-US" altLang="zh-CN" sz="1600" b="0" i="1" smtClean="0">
                            <a:solidFill>
                              <a:srgbClr val="660066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𝐽</m:t>
                        </m:r>
                        <m:r>
                          <a:rPr lang="en-US" altLang="zh-CN" sz="1600" b="0" i="1" smtClean="0">
                            <a:solidFill>
                              <a:srgbClr val="660066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zh-CN" altLang="en-US" sz="1600" b="0" i="1" smtClean="0">
                            <a:solidFill>
                              <a:srgbClr val="660066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altLang="zh-CN" sz="1600" i="1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solidFill>
                          <a:srgbClr val="660066"/>
                        </a:solidFill>
                        <a:latin typeface="Cambria Math"/>
                        <a:cs typeface="Arial" panose="020B0604020202020204" pitchFamily="34" charset="0"/>
                      </a:rPr>
                      <m:t>𝐽</m:t>
                    </m:r>
                    <m:r>
                      <a:rPr lang="en-US" altLang="zh-CN" sz="1600" b="0" i="1" dirty="0" smtClean="0">
                        <a:solidFill>
                          <a:srgbClr val="660066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zh-CN" altLang="en-US" sz="1600" b="0" i="1" dirty="0" smtClean="0">
                        <a:solidFill>
                          <a:srgbClr val="660066"/>
                        </a:solidFill>
                        <a:latin typeface="Cambria Math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zh-CN" sz="1600" i="1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enhancement in </a:t>
                </a:r>
                <a:r>
                  <a:rPr lang="en-US" altLang="zh-CN" sz="1600" i="1" dirty="0" err="1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p+A</a:t>
                </a:r>
                <a:r>
                  <a:rPr lang="en-US" altLang="zh-CN" sz="1600" i="1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altLang="zh-CN" sz="1600" i="1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altLang="zh-CN" sz="1600" i="1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xcess of 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i="1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J/</a:t>
                </a:r>
                <a14:m>
                  <m:oMath xmlns:m="http://schemas.openxmlformats.org/officeDocument/2006/math">
                    <m:r>
                      <a:rPr lang="zh-CN" altLang="en-US" sz="1600" b="0" i="1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zh-CN" sz="1600" i="1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  </a:t>
                </a:r>
                <a:endParaRPr lang="en-US" altLang="zh-CN" sz="1600" i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68" y="1052736"/>
                <a:ext cx="8423920" cy="4689810"/>
              </a:xfrm>
              <a:prstGeom prst="rect">
                <a:avLst/>
              </a:prstGeom>
              <a:blipFill>
                <a:blip r:embed="rId2"/>
                <a:stretch>
                  <a:fillRect l="-289" t="-390" r="-724" b="-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23928" y="292586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altLang="zh-CN" sz="2000" i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34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36810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79912" y="303934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zh-CN" alt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228567" y="879103"/>
                <a:ext cx="32607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u="sng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decay modes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u="sng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b="1" i="1" u="sng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𝜴</m:t>
                        </m:r>
                      </m:e>
                      <m:sub>
                        <m:r>
                          <a:rPr lang="en-US" altLang="zh-CN" b="1" i="1" u="sng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𝒄𝒄𝒄</m:t>
                        </m:r>
                      </m:sub>
                    </m:sSub>
                  </m:oMath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567" y="879103"/>
                <a:ext cx="326076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178" t="-10526" b="-36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395536" y="141277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 through weak interaction, for instance </a:t>
            </a:r>
          </a:p>
          <a:p>
            <a:r>
              <a:rPr lang="en-US" altLang="zh-CN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altLang="zh-CN" sz="2000" b="1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nonleptonic</a:t>
            </a:r>
            <a:r>
              <a:rPr lang="en-US" altLang="zh-CN" sz="20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cascade decay mode (</a:t>
            </a:r>
            <a:r>
              <a:rPr lang="en-US" altLang="zh-CN" sz="20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 2011):</a:t>
            </a:r>
          </a:p>
          <a:p>
            <a:endParaRPr lang="en-US" altLang="zh-CN" sz="20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altLang="zh-CN" sz="2000" b="1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semileptonic</a:t>
            </a:r>
            <a:r>
              <a:rPr lang="en-US" altLang="zh-CN" sz="20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 mode (</a:t>
            </a:r>
            <a:r>
              <a:rPr lang="en-US" altLang="zh-CN" sz="2000" b="1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Bjorken</a:t>
            </a:r>
            <a:r>
              <a:rPr lang="en-US" altLang="zh-CN" sz="20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1986):</a:t>
            </a:r>
            <a:endParaRPr lang="zh-CN" altLang="en-US" sz="20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441" y="2247423"/>
            <a:ext cx="3579318" cy="24057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375" y="5229200"/>
            <a:ext cx="455096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14811"/>
            <a:ext cx="7711834" cy="56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2987824" y="364594"/>
            <a:ext cx="3670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Potential Model in Vacuum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971476" y="868650"/>
            <a:ext cx="5400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</a:t>
            </a:r>
            <a:r>
              <a:rPr lang="en-US" altLang="zh-CN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  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charset="0"/>
              </a:rPr>
              <a:t>production:</a:t>
            </a:r>
            <a:endParaRPr lang="el-GR" altLang="zh-CN" sz="1800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89985846"/>
              </p:ext>
            </p:extLst>
          </p:nvPr>
        </p:nvGraphicFramePr>
        <p:xfrm>
          <a:off x="1043608" y="980728"/>
          <a:ext cx="288032" cy="2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6" name="Equation" r:id="rId3" imgW="583920" imgH="469800" progId="Equation.DSMT4">
                  <p:embed/>
                </p:oleObj>
              </mc:Choice>
              <mc:Fallback>
                <p:oleObj name="Equation" r:id="rId3" imgW="583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980728"/>
                        <a:ext cx="288032" cy="232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7809" name="Text Box 1"/>
              <p:cNvSpPr txBox="1">
                <a:spLocks noChangeArrowheads="1"/>
              </p:cNvSpPr>
              <p:nvPr/>
            </p:nvSpPr>
            <p:spPr bwMode="auto">
              <a:xfrm>
                <a:off x="898202" y="3348281"/>
                <a:ext cx="677014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itchFamily="2" charset="2"/>
                  <a:buNone/>
                  <a:defRPr/>
                </a:pPr>
                <a:r>
                  <a:rPr lang="en-US" altLang="zh-CN" sz="2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  <a:ea typeface="宋体" pitchFamily="2" charset="-122"/>
                  </a:rPr>
                  <a:t> </a:t>
                </a:r>
                <a:r>
                  <a:rPr lang="en-US" altLang="zh-CN" sz="1600" i="1" dirty="0">
                    <a:solidFill>
                      <a:schemeClr val="tx1"/>
                    </a:solidFill>
                    <a:latin typeface="Arial" charset="0"/>
                    <a:ea typeface="宋体" pitchFamily="2" charset="-122"/>
                  </a:rPr>
                  <a:t>radial equation </a:t>
                </a:r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charset="0"/>
                    <a:ea typeface="宋体" pitchFamily="2" charset="-122"/>
                  </a:rPr>
                  <a:t>for the relative motion between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  <a:ea typeface="宋体" pitchFamily="2" charset="-122"/>
                      </a:rPr>
                      <m:t>𝑄</m:t>
                    </m:r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charset="0"/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zh-CN" sz="1600" i="1" dirty="0" smtClean="0">
                    <a:solidFill>
                      <a:schemeClr val="tx1"/>
                    </a:solidFill>
                    <a:latin typeface="Arial" charset="0"/>
                    <a:ea typeface="宋体" pitchFamily="2" charset="-122"/>
                  </a:rPr>
                  <a:t>  </a:t>
                </a:r>
                <a:endParaRPr lang="el-GR" altLang="zh-CN" sz="1600" i="1" dirty="0">
                  <a:solidFill>
                    <a:schemeClr val="tx1"/>
                  </a:solidFill>
                  <a:latin typeface="Arial" charset="0"/>
                  <a:ea typeface="宋体" pitchFamily="2" charset="-122"/>
                  <a:cs typeface="Arial" charset="0"/>
                </a:endParaRPr>
              </a:p>
            </p:txBody>
          </p:sp>
        </mc:Choice>
        <mc:Fallback xmlns="">
          <p:sp>
            <p:nvSpPr>
              <p:cNvPr id="247809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202" y="3348281"/>
                <a:ext cx="677014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8" name="Object 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10363973"/>
              </p:ext>
            </p:extLst>
          </p:nvPr>
        </p:nvGraphicFramePr>
        <p:xfrm>
          <a:off x="6012160" y="3924345"/>
          <a:ext cx="1296144" cy="448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7" name="Equation" r:id="rId6" imgW="2565360" imgH="888840" progId="Equation.DSMT4">
                  <p:embed/>
                </p:oleObj>
              </mc:Choice>
              <mc:Fallback>
                <p:oleObj name="Equation" r:id="rId6" imgW="25653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924345"/>
                        <a:ext cx="1296144" cy="448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324377"/>
              </p:ext>
            </p:extLst>
          </p:nvPr>
        </p:nvGraphicFramePr>
        <p:xfrm>
          <a:off x="1619673" y="3846775"/>
          <a:ext cx="3888432" cy="59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8" name="Equation" r:id="rId8" imgW="7530840" imgH="1155600" progId="Equation.DSMT4">
                  <p:embed/>
                </p:oleObj>
              </mc:Choice>
              <mc:Fallback>
                <p:oleObj name="Equation" r:id="rId8" imgW="7530840" imgH="11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3" y="3846775"/>
                        <a:ext cx="3888432" cy="5954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29" name="Text Box 21"/>
          <p:cNvSpPr txBox="1">
            <a:spLocks noChangeArrowheads="1"/>
          </p:cNvSpPr>
          <p:nvPr/>
        </p:nvSpPr>
        <p:spPr bwMode="auto">
          <a:xfrm>
            <a:off x="970285" y="4491117"/>
            <a:ext cx="3241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three parameters </a:t>
            </a:r>
            <a:endParaRPr lang="el-GR" altLang="zh-CN" sz="1600" i="1" dirty="0">
              <a:solidFill>
                <a:schemeClr val="tx1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graphicFrame>
        <p:nvGraphicFramePr>
          <p:cNvPr id="103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820141"/>
              </p:ext>
            </p:extLst>
          </p:nvPr>
        </p:nvGraphicFramePr>
        <p:xfrm>
          <a:off x="826715" y="4933177"/>
          <a:ext cx="309721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9" name="Equation" r:id="rId10" imgW="5460840" imgH="495000" progId="Equation.DSMT4">
                  <p:embed/>
                </p:oleObj>
              </mc:Choice>
              <mc:Fallback>
                <p:oleObj name="Equation" r:id="rId10" imgW="54608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15" y="4933177"/>
                        <a:ext cx="3097213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678380"/>
              </p:ext>
            </p:extLst>
          </p:nvPr>
        </p:nvGraphicFramePr>
        <p:xfrm>
          <a:off x="4139952" y="4932457"/>
          <a:ext cx="4280097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0" name="Equation" r:id="rId12" imgW="7340400" imgH="495000" progId="Equation.DSMT4">
                  <p:embed/>
                </p:oleObj>
              </mc:Choice>
              <mc:Fallback>
                <p:oleObj name="Equation" r:id="rId12" imgW="73404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932457"/>
                        <a:ext cx="4280097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52" name="Text Box 44"/>
          <p:cNvSpPr txBox="1">
            <a:spLocks noChangeArrowheads="1"/>
          </p:cNvSpPr>
          <p:nvPr/>
        </p:nvSpPr>
        <p:spPr bwMode="auto">
          <a:xfrm>
            <a:off x="899368" y="5292497"/>
            <a:ext cx="698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 smtClean="0">
                <a:solidFill>
                  <a:schemeClr val="tx1"/>
                </a:solidFill>
                <a:latin typeface="Arial" charset="0"/>
              </a:rPr>
              <a:t> Solution</a:t>
            </a:r>
            <a:r>
              <a:rPr lang="en-US" altLang="zh-CN" sz="1600" i="1" dirty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altLang="zh-CN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                                           </a:t>
            </a:r>
            <a:r>
              <a:rPr lang="en-US" altLang="zh-CN" sz="1600" i="1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binding energy      and radial wave function</a:t>
            </a:r>
            <a:endParaRPr lang="el-GR" altLang="zh-CN" sz="1600" i="1" dirty="0">
              <a:solidFill>
                <a:schemeClr val="tx1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graphicFrame>
        <p:nvGraphicFramePr>
          <p:cNvPr id="103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774291"/>
              </p:ext>
            </p:extLst>
          </p:nvPr>
        </p:nvGraphicFramePr>
        <p:xfrm>
          <a:off x="2724522" y="5580529"/>
          <a:ext cx="2999606" cy="27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1" name="Equation" r:id="rId14" imgW="5816520" imgH="444240" progId="Equation.DSMT4">
                  <p:embed/>
                </p:oleObj>
              </mc:Choice>
              <mc:Fallback>
                <p:oleObj name="Equation" r:id="rId14" imgW="5816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522" y="5580529"/>
                        <a:ext cx="2999606" cy="274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555776" y="4491117"/>
            <a:ext cx="4968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by fitting the </a:t>
            </a:r>
            <a:r>
              <a:rPr lang="en-US" altLang="zh-CN" sz="1600" i="1" dirty="0" err="1">
                <a:solidFill>
                  <a:schemeClr val="tx1"/>
                </a:solidFill>
                <a:latin typeface="Arial" charset="0"/>
                <a:ea typeface="宋体" pitchFamily="2" charset="-122"/>
              </a:rPr>
              <a:t>quarkonium</a:t>
            </a:r>
            <a:r>
              <a:rPr lang="en-US" altLang="zh-CN" sz="1600" i="1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 masses</a:t>
            </a:r>
            <a:endParaRPr lang="el-GR" altLang="zh-CN" sz="1600" i="1" dirty="0">
              <a:solidFill>
                <a:schemeClr val="tx1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22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4                                           Heavy Ion Meeting, Daejeon, April 21-22, 2017</a:t>
            </a:r>
          </a:p>
        </p:txBody>
      </p:sp>
      <p:pic>
        <p:nvPicPr>
          <p:cNvPr id="19" name="图片 18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30" y="954867"/>
            <a:ext cx="3791694" cy="182606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971600" y="3060249"/>
            <a:ext cx="5400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800" i="1" dirty="0" err="1" smtClean="0">
                <a:solidFill>
                  <a:srgbClr val="FF0000"/>
                </a:solidFill>
                <a:latin typeface="Arial" charset="0"/>
              </a:rPr>
              <a:t>Quarkonium</a:t>
            </a:r>
            <a:r>
              <a:rPr lang="en-US" altLang="zh-CN" sz="1800" i="1" dirty="0" smtClean="0">
                <a:solidFill>
                  <a:srgbClr val="FF0000"/>
                </a:solidFill>
                <a:latin typeface="Arial" charset="0"/>
              </a:rPr>
              <a:t> formation:</a:t>
            </a:r>
            <a:endParaRPr lang="el-GR" altLang="zh-CN" sz="1800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9" y="563523"/>
            <a:ext cx="4510261" cy="351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17"/>
          <p:cNvSpPr>
            <a:spLocks noChangeShapeType="1"/>
          </p:cNvSpPr>
          <p:nvPr/>
        </p:nvSpPr>
        <p:spPr bwMode="auto">
          <a:xfrm>
            <a:off x="3994894" y="2420516"/>
            <a:ext cx="187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Line 18"/>
          <p:cNvSpPr>
            <a:spLocks noChangeShapeType="1"/>
          </p:cNvSpPr>
          <p:nvPr/>
        </p:nvSpPr>
        <p:spPr bwMode="auto">
          <a:xfrm flipV="1">
            <a:off x="4571156" y="1772816"/>
            <a:ext cx="0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Line 19"/>
          <p:cNvSpPr>
            <a:spLocks noChangeShapeType="1"/>
          </p:cNvSpPr>
          <p:nvPr/>
        </p:nvSpPr>
        <p:spPr bwMode="auto">
          <a:xfrm>
            <a:off x="4571156" y="2420516"/>
            <a:ext cx="0" cy="5762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Line 22"/>
          <p:cNvSpPr>
            <a:spLocks noChangeShapeType="1"/>
          </p:cNvSpPr>
          <p:nvPr/>
        </p:nvSpPr>
        <p:spPr bwMode="auto">
          <a:xfrm>
            <a:off x="1258888" y="2565400"/>
            <a:ext cx="649287" cy="714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644008" y="1594818"/>
            <a:ext cx="3643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1600" i="1" dirty="0">
                <a:solidFill>
                  <a:schemeClr val="hlink"/>
                </a:solidFill>
                <a:latin typeface="Arial" pitchFamily="34" charset="0"/>
              </a:rPr>
              <a:t>Hot Nuclear Matter effects:                  1)suppression in </a:t>
            </a:r>
            <a:r>
              <a:rPr lang="en-US" altLang="zh-CN" sz="1600" i="1" dirty="0" smtClean="0">
                <a:solidFill>
                  <a:schemeClr val="hlink"/>
                </a:solidFill>
                <a:latin typeface="Arial" pitchFamily="34" charset="0"/>
              </a:rPr>
              <a:t>fireball                         </a:t>
            </a:r>
            <a:r>
              <a:rPr lang="en-US" altLang="zh-CN" sz="1600" i="1" dirty="0">
                <a:solidFill>
                  <a:schemeClr val="hlink"/>
                </a:solidFill>
                <a:latin typeface="Arial" pitchFamily="34" charset="0"/>
              </a:rPr>
              <a:t>2)regeneration in </a:t>
            </a:r>
            <a:r>
              <a:rPr lang="en-US" altLang="zh-CN" sz="1600" i="1" dirty="0" smtClean="0">
                <a:solidFill>
                  <a:schemeClr val="hlink"/>
                </a:solidFill>
                <a:latin typeface="Arial" pitchFamily="34" charset="0"/>
              </a:rPr>
              <a:t>fireball</a:t>
            </a:r>
            <a:endParaRPr lang="en-US" altLang="zh-CN" sz="1600" i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634061" y="2449512"/>
            <a:ext cx="2962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1600" i="1" dirty="0">
                <a:solidFill>
                  <a:schemeClr val="folHlink"/>
                </a:solidFill>
                <a:latin typeface="Arial" pitchFamily="34" charset="0"/>
              </a:rPr>
              <a:t>Cold Nuclear Matter effects:                  </a:t>
            </a:r>
            <a:r>
              <a:rPr lang="en-US" altLang="zh-CN" sz="1600" i="1" dirty="0" smtClean="0">
                <a:solidFill>
                  <a:schemeClr val="folHlink"/>
                </a:solidFill>
                <a:latin typeface="Arial" pitchFamily="34" charset="0"/>
              </a:rPr>
              <a:t>1)shadowing effect                          </a:t>
            </a:r>
            <a:r>
              <a:rPr lang="en-US" altLang="zh-CN" sz="1600" i="1" dirty="0">
                <a:solidFill>
                  <a:schemeClr val="folHlink"/>
                </a:solidFill>
                <a:latin typeface="Arial" pitchFamily="34" charset="0"/>
              </a:rPr>
              <a:t>2)Cronin effect                                   </a:t>
            </a:r>
            <a:r>
              <a:rPr lang="en-US" altLang="zh-CN" sz="1600" i="1" dirty="0" smtClean="0">
                <a:solidFill>
                  <a:schemeClr val="folHlink"/>
                </a:solidFill>
                <a:latin typeface="Arial" pitchFamily="34" charset="0"/>
              </a:rPr>
              <a:t>3)nuclear absorption </a:t>
            </a:r>
            <a:endParaRPr lang="en-US" altLang="zh-CN" sz="1600" i="1" dirty="0">
              <a:solidFill>
                <a:schemeClr val="folHlink"/>
              </a:solidFill>
              <a:latin typeface="Arial" pitchFamily="34" charset="0"/>
            </a:endParaRPr>
          </a:p>
        </p:txBody>
      </p:sp>
      <p:pic>
        <p:nvPicPr>
          <p:cNvPr id="2970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045645"/>
            <a:ext cx="242887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045645"/>
            <a:ext cx="242887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45645"/>
            <a:ext cx="242887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948806" y="5939988"/>
            <a:ext cx="3423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1800" i="1" dirty="0" smtClean="0">
                <a:solidFill>
                  <a:srgbClr val="CC3300"/>
                </a:solidFill>
                <a:latin typeface="Arial" charset="0"/>
                <a:cs typeface="Arial" charset="0"/>
              </a:rPr>
              <a:t>from screening to regeneration</a:t>
            </a:r>
            <a:endParaRPr lang="en-US" altLang="zh-CN" sz="1800" i="1" dirty="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2482850" y="436602"/>
            <a:ext cx="475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i="1" dirty="0">
                <a:solidFill>
                  <a:srgbClr val="0000CC"/>
                </a:solidFill>
                <a:latin typeface="Arial" pitchFamily="34" charset="0"/>
              </a:rPr>
              <a:t>Cold and Hot Nuclear Matter Effects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5  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784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3275930" y="188640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i="1" dirty="0">
                <a:solidFill>
                  <a:srgbClr val="0000CC"/>
                </a:solidFill>
                <a:latin typeface="Arial" pitchFamily="34" charset="0"/>
              </a:rPr>
              <a:t>Shadowing Effect</a:t>
            </a: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397073" y="692696"/>
            <a:ext cx="8207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None/>
              <a:defRPr/>
            </a:pPr>
            <a:r>
              <a:rPr kumimoji="0" lang="en-US" altLang="zh-CN" sz="18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</a:t>
            </a:r>
            <a:r>
              <a:rPr kumimoji="0" lang="en-US" altLang="zh-CN" sz="18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  <a:r>
              <a:rPr kumimoji="0" lang="zh-CN" sz="1800" i="1" dirty="0">
                <a:solidFill>
                  <a:schemeClr val="hlink"/>
                </a:solidFill>
                <a:latin typeface="Arial" pitchFamily="34" charset="0"/>
              </a:rPr>
              <a:t>parton distribution </a:t>
            </a:r>
            <a:r>
              <a:rPr kumimoji="0" lang="en-US" altLang="zh-CN" sz="1800" i="1" dirty="0">
                <a:solidFill>
                  <a:schemeClr val="hlink"/>
                </a:solidFill>
                <a:latin typeface="Arial" pitchFamily="34" charset="0"/>
              </a:rPr>
              <a:t>function (PDF) </a:t>
            </a:r>
            <a:r>
              <a:rPr kumimoji="0" lang="zh-CN" altLang="zh-CN" sz="1800" i="1" dirty="0">
                <a:solidFill>
                  <a:schemeClr val="hlink"/>
                </a:solidFill>
                <a:latin typeface="Arial" pitchFamily="34" charset="0"/>
              </a:rPr>
              <a:t>in </a:t>
            </a:r>
            <a:r>
              <a:rPr kumimoji="0" lang="en-US" altLang="zh-CN" sz="1800" i="1" dirty="0">
                <a:solidFill>
                  <a:schemeClr val="hlink"/>
                </a:solidFill>
                <a:latin typeface="Arial" pitchFamily="34" charset="0"/>
              </a:rPr>
              <a:t>a nucleus is </a:t>
            </a:r>
            <a:r>
              <a:rPr kumimoji="0" lang="zh-CN" altLang="zh-CN" sz="1800" i="1" dirty="0">
                <a:solidFill>
                  <a:schemeClr val="hlink"/>
                </a:solidFill>
                <a:latin typeface="Arial" pitchFamily="34" charset="0"/>
              </a:rPr>
              <a:t>different from </a:t>
            </a:r>
            <a:r>
              <a:rPr kumimoji="0" lang="en-US" altLang="zh-CN" sz="1800" i="1" dirty="0">
                <a:solidFill>
                  <a:schemeClr val="hlink"/>
                </a:solidFill>
                <a:latin typeface="Arial" pitchFamily="34" charset="0"/>
              </a:rPr>
              <a:t>a simple </a:t>
            </a:r>
            <a:r>
              <a:rPr kumimoji="0" lang="zh-CN" sz="1800" i="1" dirty="0">
                <a:solidFill>
                  <a:schemeClr val="hlink"/>
                </a:solidFill>
                <a:latin typeface="Arial" pitchFamily="34" charset="0"/>
              </a:rPr>
              <a:t>superposition </a:t>
            </a:r>
            <a:r>
              <a:rPr kumimoji="0" lang="en-US" altLang="zh-CN" sz="1800" i="1" dirty="0">
                <a:solidFill>
                  <a:schemeClr val="hlink"/>
                </a:solidFill>
                <a:latin typeface="Arial" pitchFamily="34" charset="0"/>
              </a:rPr>
              <a:t>(</a:t>
            </a:r>
            <a:r>
              <a:rPr kumimoji="0" lang="en-US" altLang="zh-CN" sz="1800" i="1" dirty="0" err="1">
                <a:solidFill>
                  <a:schemeClr val="hlink"/>
                </a:solidFill>
                <a:latin typeface="Arial" pitchFamily="34" charset="0"/>
              </a:rPr>
              <a:t>Glauber</a:t>
            </a:r>
            <a:r>
              <a:rPr kumimoji="0" lang="en-US" altLang="zh-CN" sz="1800" i="1" dirty="0">
                <a:solidFill>
                  <a:schemeClr val="hlink"/>
                </a:solidFill>
                <a:latin typeface="Arial" pitchFamily="34" charset="0"/>
              </a:rPr>
              <a:t> model) </a:t>
            </a:r>
            <a:r>
              <a:rPr kumimoji="0" lang="zh-CN" altLang="zh-CN" sz="1800" i="1" dirty="0">
                <a:solidFill>
                  <a:schemeClr val="hlink"/>
                </a:solidFill>
                <a:latin typeface="Arial" pitchFamily="34" charset="0"/>
              </a:rPr>
              <a:t>of th</a:t>
            </a:r>
            <a:r>
              <a:rPr kumimoji="0" lang="en-US" altLang="zh-CN" sz="1800" i="1" dirty="0">
                <a:solidFill>
                  <a:schemeClr val="hlink"/>
                </a:solidFill>
                <a:latin typeface="Arial" pitchFamily="34" charset="0"/>
              </a:rPr>
              <a:t>e </a:t>
            </a:r>
            <a:r>
              <a:rPr kumimoji="0" lang="zh-CN" altLang="zh-CN" sz="1800" i="1" dirty="0">
                <a:solidFill>
                  <a:schemeClr val="hlink"/>
                </a:solidFill>
                <a:latin typeface="Arial" pitchFamily="34" charset="0"/>
              </a:rPr>
              <a:t>PDF in</a:t>
            </a:r>
            <a:r>
              <a:rPr kumimoji="0" lang="en-US" altLang="zh-CN" sz="1800" i="1" dirty="0">
                <a:solidFill>
                  <a:schemeClr val="hlink"/>
                </a:solidFill>
                <a:latin typeface="Arial" pitchFamily="34" charset="0"/>
              </a:rPr>
              <a:t> a free </a:t>
            </a:r>
            <a:r>
              <a:rPr kumimoji="0" lang="zh-CN" altLang="zh-CN" sz="1800" i="1" dirty="0">
                <a:solidFill>
                  <a:schemeClr val="hlink"/>
                </a:solidFill>
                <a:latin typeface="Arial" pitchFamily="34" charset="0"/>
              </a:rPr>
              <a:t>nucleon</a:t>
            </a:r>
            <a:r>
              <a:rPr kumimoji="0" lang="en-US" altLang="zh-CN" sz="1800" i="1" dirty="0">
                <a:solidFill>
                  <a:schemeClr val="hlink"/>
                </a:solidFill>
                <a:latin typeface="Arial" pitchFamily="34" charset="0"/>
              </a:rPr>
              <a:t>.</a:t>
            </a:r>
            <a:endParaRPr kumimoji="0" lang="en-US" altLang="zh-CN" sz="1800" i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4884"/>
            <a:ext cx="3879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05" name="Rectangle 17"/>
          <p:cNvSpPr>
            <a:spLocks noChangeArrowheads="1"/>
          </p:cNvSpPr>
          <p:nvPr/>
        </p:nvSpPr>
        <p:spPr bwMode="auto">
          <a:xfrm>
            <a:off x="611560" y="2154342"/>
            <a:ext cx="3743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None/>
              <a:defRPr/>
            </a:pPr>
            <a:r>
              <a:rPr kumimoji="0" lang="en-US" altLang="zh-CN" sz="1600" i="1" dirty="0">
                <a:solidFill>
                  <a:schemeClr val="tx1"/>
                </a:solidFill>
                <a:latin typeface="Arial" pitchFamily="34" charset="0"/>
              </a:rPr>
              <a:t>shadowing correction factor:</a:t>
            </a:r>
          </a:p>
        </p:txBody>
      </p:sp>
      <p:pic>
        <p:nvPicPr>
          <p:cNvPr id="717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46996"/>
            <a:ext cx="43211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9709"/>
            <a:ext cx="3671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99248"/>
              </p:ext>
            </p:extLst>
          </p:nvPr>
        </p:nvGraphicFramePr>
        <p:xfrm>
          <a:off x="8244086" y="3861048"/>
          <a:ext cx="3603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9" name="Equation" r:id="rId6" imgW="253800" imgH="228600" progId="Equation.DSMT4">
                  <p:embed/>
                </p:oleObj>
              </mc:Choice>
              <mc:Fallback>
                <p:oleObj name="Equation" r:id="rId6" imgW="253800" imgH="228600" progId="Equation.DSMT4">
                  <p:embed/>
                  <p:pic>
                    <p:nvPicPr>
                      <p:cNvPr id="717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086" y="3861048"/>
                        <a:ext cx="36036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2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279" y="4120068"/>
            <a:ext cx="3743201" cy="24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15" name="Rectangle 27"/>
          <p:cNvSpPr>
            <a:spLocks noChangeArrowheads="1"/>
          </p:cNvSpPr>
          <p:nvPr/>
        </p:nvSpPr>
        <p:spPr bwMode="auto">
          <a:xfrm>
            <a:off x="35867" y="5734997"/>
            <a:ext cx="5256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anose="05000000000000000000" pitchFamily="2" charset="2"/>
              <a:buNone/>
              <a:defRPr/>
            </a:pPr>
            <a:r>
              <a:rPr kumimoji="0" lang="en-US" altLang="zh-CN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</a:t>
            </a:r>
            <a:r>
              <a:rPr kumimoji="0" lang="en-US" altLang="zh-CN" sz="1600" i="1" dirty="0">
                <a:solidFill>
                  <a:srgbClr val="FF0000"/>
                </a:solidFill>
                <a:latin typeface="Arial" pitchFamily="34" charset="0"/>
              </a:rPr>
              <a:t>shadowing effect + nuclear absorption </a:t>
            </a:r>
            <a:r>
              <a:rPr kumimoji="0" lang="en-US" altLang="zh-CN" sz="1600" i="1" dirty="0" smtClean="0">
                <a:solidFill>
                  <a:srgbClr val="FF0000"/>
                </a:solidFill>
                <a:latin typeface="Arial" pitchFamily="34" charset="0"/>
              </a:rPr>
              <a:t>                                 can </a:t>
            </a:r>
            <a:r>
              <a:rPr kumimoji="0" lang="en-US" altLang="zh-CN" sz="1600" i="1" dirty="0">
                <a:solidFill>
                  <a:srgbClr val="FF0000"/>
                </a:solidFill>
                <a:latin typeface="Arial" pitchFamily="34" charset="0"/>
              </a:rPr>
              <a:t>explain the </a:t>
            </a:r>
            <a:r>
              <a:rPr kumimoji="0" lang="en-US" altLang="zh-CN" sz="1600" i="1" dirty="0" err="1">
                <a:solidFill>
                  <a:srgbClr val="FF0000"/>
                </a:solidFill>
                <a:latin typeface="Arial" pitchFamily="34" charset="0"/>
              </a:rPr>
              <a:t>pA</a:t>
            </a:r>
            <a:r>
              <a:rPr kumimoji="0" lang="en-US" altLang="zh-CN" sz="1600" i="1" dirty="0">
                <a:solidFill>
                  <a:srgbClr val="FF0000"/>
                </a:solidFill>
                <a:latin typeface="Arial" pitchFamily="34" charset="0"/>
              </a:rPr>
              <a:t> data at </a:t>
            </a:r>
            <a:r>
              <a:rPr kumimoji="0" lang="en-US" altLang="zh-CN" sz="1600" i="1" dirty="0" smtClean="0">
                <a:solidFill>
                  <a:srgbClr val="FF0000"/>
                </a:solidFill>
                <a:latin typeface="Arial" pitchFamily="34" charset="0"/>
              </a:rPr>
              <a:t>RHIC.</a:t>
            </a:r>
            <a:endParaRPr kumimoji="0" lang="en-US" altLang="zh-CN" sz="1600" i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6                                           Heavy Ion Meeting, Daejeon, April 21-22, 2017</a:t>
            </a:r>
          </a:p>
        </p:txBody>
      </p:sp>
      <p:pic>
        <p:nvPicPr>
          <p:cNvPr id="20" name="图片 1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448300" cy="23348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" name="Object 2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53708183"/>
              </p:ext>
            </p:extLst>
          </p:nvPr>
        </p:nvGraphicFramePr>
        <p:xfrm>
          <a:off x="251519" y="4334098"/>
          <a:ext cx="4897759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0" name="Equation" r:id="rId10" imgW="6260760" imgH="1663560" progId="Equation.DSMT4">
                  <p:embed/>
                </p:oleObj>
              </mc:Choice>
              <mc:Fallback>
                <p:oleObj name="Equation" r:id="rId10" imgW="6260760" imgH="1663560" progId="Equation.DSMT4">
                  <p:embed/>
                  <p:pic>
                    <p:nvPicPr>
                      <p:cNvPr id="512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9" y="4334098"/>
                        <a:ext cx="4897759" cy="1327150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5184576" y="1167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altLang="zh-CN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kumimoji="0" lang="en-US" altLang="zh-CN" sz="1400" i="1" dirty="0" err="1">
                <a:solidFill>
                  <a:schemeClr val="folHlink"/>
                </a:solidFill>
                <a:latin typeface="Arial" pitchFamily="34" charset="0"/>
              </a:rPr>
              <a:t>R.Vogt</a:t>
            </a:r>
            <a:r>
              <a:rPr kumimoji="0" lang="en-US" altLang="zh-CN" sz="1400" i="1" dirty="0">
                <a:solidFill>
                  <a:schemeClr val="folHlink"/>
                </a:solidFill>
                <a:latin typeface="Arial" pitchFamily="34" charset="0"/>
              </a:rPr>
              <a:t>, Phys.Rept.310, 197(1999)                     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444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4" y="1844750"/>
            <a:ext cx="3431264" cy="25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258888" y="2565400"/>
            <a:ext cx="649287" cy="714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3347864" y="508610"/>
            <a:ext cx="2017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i="1" dirty="0">
                <a:solidFill>
                  <a:srgbClr val="0000CC"/>
                </a:solidFill>
                <a:latin typeface="Arial" pitchFamily="34" charset="0"/>
              </a:rPr>
              <a:t>Cronin Effect</a:t>
            </a:r>
          </a:p>
        </p:txBody>
      </p:sp>
      <p:pic>
        <p:nvPicPr>
          <p:cNvPr id="615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3672408" cy="28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7983"/>
              </p:ext>
            </p:extLst>
          </p:nvPr>
        </p:nvGraphicFramePr>
        <p:xfrm>
          <a:off x="4572000" y="2171774"/>
          <a:ext cx="23447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4" name="Equation" r:id="rId5" imgW="3530520" imgH="698400" progId="Equation.DSMT4">
                  <p:embed/>
                </p:oleObj>
              </mc:Choice>
              <mc:Fallback>
                <p:oleObj name="Equation" r:id="rId5" imgW="3530520" imgH="698400" progId="Equation.DSMT4">
                  <p:embed/>
                  <p:pic>
                    <p:nvPicPr>
                      <p:cNvPr id="614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71774"/>
                        <a:ext cx="23447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6269" name="Text Box 29"/>
              <p:cNvSpPr txBox="1">
                <a:spLocks noChangeArrowheads="1"/>
              </p:cNvSpPr>
              <p:nvPr/>
            </p:nvSpPr>
            <p:spPr bwMode="auto">
              <a:xfrm>
                <a:off x="539055" y="981892"/>
                <a:ext cx="8353425" cy="6469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Wingdings" panose="05000000000000000000" pitchFamily="2" charset="2"/>
                  <a:buNone/>
                  <a:defRPr/>
                </a:pPr>
                <a:r>
                  <a:rPr lang="en-US" altLang="zh-CN" sz="18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 transverse momentum broadening due to gluon </a:t>
                </a:r>
                <a:r>
                  <a:rPr lang="en-US" altLang="zh-CN" sz="1800" i="1" dirty="0" err="1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multiscattering</a:t>
                </a:r>
                <a:r>
                  <a:rPr lang="en-US" altLang="zh-CN" sz="18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with nucleons before they fuse into a </a:t>
                </a:r>
                <a:r>
                  <a:rPr lang="en-US" altLang="zh-CN" sz="18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pair 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altLang="zh-CN" sz="1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altLang="zh-CN" sz="1800" i="1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  <a:endParaRPr lang="en-US" altLang="zh-CN" sz="1800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626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055" y="981892"/>
                <a:ext cx="8353425" cy="646908"/>
              </a:xfrm>
              <a:prstGeom prst="rect">
                <a:avLst/>
              </a:prstGeom>
              <a:blipFill>
                <a:blip r:embed="rId7"/>
                <a:stretch>
                  <a:fillRect t="-4717" r="-1313" b="-150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7                                           Heavy Ion Meeting, Daejeon, April 21-22, 2017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395536" y="5949280"/>
            <a:ext cx="8353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18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sz="1800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n-US" altLang="zh-CN" sz="180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light nuclear collisions at SPS are controlled by cold medium effects. </a:t>
            </a:r>
            <a:endParaRPr lang="en-US" altLang="zh-CN" sz="1800" i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6424" y="1844824"/>
            <a:ext cx="5220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kern="1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Gerschel</a:t>
            </a:r>
            <a:r>
              <a:rPr lang="en-US" altLang="zh-CN" sz="1400" i="1" kern="100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400" i="1" kern="100" dirty="0">
                <a:solidFill>
                  <a:srgbClr val="0000FF"/>
                </a:solidFill>
                <a:latin typeface="Arial" panose="020B0604020202020204" pitchFamily="34" charset="0"/>
              </a:rPr>
              <a:t>and </a:t>
            </a:r>
            <a:r>
              <a:rPr lang="en-US" altLang="zh-CN" sz="1400" i="1" kern="100" dirty="0" smtClean="0">
                <a:solidFill>
                  <a:srgbClr val="0000FF"/>
                </a:solidFill>
                <a:latin typeface="Arial" panose="020B0604020202020204" pitchFamily="34" charset="0"/>
              </a:rPr>
              <a:t>Huefner</a:t>
            </a:r>
            <a:r>
              <a:rPr lang="en-US" altLang="zh-CN" sz="1400" i="1" kern="100" dirty="0">
                <a:solidFill>
                  <a:srgbClr val="0000FF"/>
                </a:solidFill>
                <a:latin typeface="Arial" panose="020B0604020202020204" pitchFamily="34" charset="0"/>
              </a:rPr>
              <a:t>, Ann. Rev. </a:t>
            </a:r>
            <a:r>
              <a:rPr lang="en-US" altLang="zh-CN" sz="1400" i="1" kern="100" dirty="0" err="1">
                <a:solidFill>
                  <a:srgbClr val="0000FF"/>
                </a:solidFill>
                <a:latin typeface="Arial" panose="020B0604020202020204" pitchFamily="34" charset="0"/>
              </a:rPr>
              <a:t>Nucl</a:t>
            </a:r>
            <a:r>
              <a:rPr lang="en-US" altLang="zh-CN" sz="1400" i="1" kern="100" dirty="0">
                <a:solidFill>
                  <a:srgbClr val="0000FF"/>
                </a:solidFill>
                <a:latin typeface="Arial" panose="020B0604020202020204" pitchFamily="34" charset="0"/>
              </a:rPr>
              <a:t>. Part. Sci. 49, 255(1999)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772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3441079" y="404664"/>
            <a:ext cx="4659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i="1" dirty="0">
                <a:solidFill>
                  <a:srgbClr val="0000CC"/>
                </a:solidFill>
                <a:latin typeface="Arial" pitchFamily="34" charset="0"/>
              </a:rPr>
              <a:t>Nuclear </a:t>
            </a:r>
            <a:r>
              <a:rPr lang="en-US" altLang="zh-CN" sz="2000" i="1" dirty="0" smtClean="0">
                <a:solidFill>
                  <a:srgbClr val="0000CC"/>
                </a:solidFill>
                <a:latin typeface="Arial" pitchFamily="34" charset="0"/>
              </a:rPr>
              <a:t>Absorption</a:t>
            </a:r>
            <a:endParaRPr lang="en-US" altLang="zh-CN" sz="2000" i="1" dirty="0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264216" name="Text Box 24"/>
          <p:cNvSpPr txBox="1">
            <a:spLocks noChangeArrowheads="1"/>
          </p:cNvSpPr>
          <p:nvPr/>
        </p:nvSpPr>
        <p:spPr bwMode="auto">
          <a:xfrm>
            <a:off x="71438" y="836712"/>
            <a:ext cx="86407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altLang="zh-CN" sz="20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</a:t>
            </a:r>
            <a:r>
              <a:rPr lang="en-US" altLang="zh-CN" sz="1800" i="1" dirty="0" smtClean="0">
                <a:solidFill>
                  <a:schemeClr val="hlink"/>
                </a:solidFill>
                <a:latin typeface="Arial" pitchFamily="34" charset="0"/>
              </a:rPr>
              <a:t>formed </a:t>
            </a:r>
            <a:r>
              <a:rPr lang="en-US" altLang="zh-CN" sz="1800" i="1" dirty="0" err="1" smtClean="0">
                <a:solidFill>
                  <a:schemeClr val="hlink"/>
                </a:solidFill>
                <a:latin typeface="Arial" pitchFamily="34" charset="0"/>
              </a:rPr>
              <a:t>quarkonia</a:t>
            </a:r>
            <a:r>
              <a:rPr lang="en-US" altLang="zh-CN" sz="1800" i="1" dirty="0" smtClean="0">
                <a:solidFill>
                  <a:schemeClr val="hlink"/>
                </a:solidFill>
                <a:latin typeface="Arial" pitchFamily="34" charset="0"/>
              </a:rPr>
              <a:t> are absorbed by the surrounding nucleons before they enter the QGP phase</a:t>
            </a:r>
            <a:endParaRPr lang="el-GR" altLang="zh-CN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0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5" y="4149080"/>
            <a:ext cx="29305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2975074" cy="213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04" y="3501008"/>
            <a:ext cx="4595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542520"/>
              </p:ext>
            </p:extLst>
          </p:nvPr>
        </p:nvGraphicFramePr>
        <p:xfrm>
          <a:off x="4243536" y="4555083"/>
          <a:ext cx="3352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6" name="Equation" r:id="rId6" imgW="4876560" imgH="1079280" progId="Equation.DSMT4">
                  <p:embed/>
                </p:oleObj>
              </mc:Choice>
              <mc:Fallback>
                <p:oleObj name="Equation" r:id="rId6" imgW="4876560" imgH="1079280" progId="Equation.DSMT4">
                  <p:embed/>
                  <p:pic>
                    <p:nvPicPr>
                      <p:cNvPr id="512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536" y="4555083"/>
                        <a:ext cx="33528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Line 39"/>
          <p:cNvSpPr>
            <a:spLocks noChangeShapeType="1"/>
          </p:cNvSpPr>
          <p:nvPr/>
        </p:nvSpPr>
        <p:spPr bwMode="auto">
          <a:xfrm>
            <a:off x="395288" y="5734050"/>
            <a:ext cx="0" cy="2159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3419872" y="5445224"/>
            <a:ext cx="5508104" cy="34073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600" i="1" dirty="0">
                <a:solidFill>
                  <a:schemeClr val="hlink"/>
                </a:solidFill>
                <a:latin typeface="Arial" pitchFamily="34" charset="0"/>
              </a:rPr>
              <a:t>n</a:t>
            </a:r>
            <a:r>
              <a:rPr kumimoji="0" lang="en-US" altLang="zh-CN" sz="1600" i="1" dirty="0" smtClean="0">
                <a:solidFill>
                  <a:schemeClr val="hlink"/>
                </a:solidFill>
                <a:latin typeface="Arial" pitchFamily="34" charset="0"/>
              </a:rPr>
              <a:t>uclear absorption can be ignored at high energies (LHC).                                                                   </a:t>
            </a:r>
            <a:endParaRPr kumimoji="0" lang="en-US" altLang="zh-CN" sz="1600" i="1" dirty="0">
              <a:solidFill>
                <a:schemeClr val="folHlink"/>
              </a:solidFill>
              <a:latin typeface="Arial" pitchFamily="34" charset="0"/>
            </a:endParaRPr>
          </a:p>
        </p:txBody>
      </p:sp>
      <p:sp>
        <p:nvSpPr>
          <p:cNvPr id="1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8                                           Heavy Ion Meeting, Daejeon, April 21-22, 2017</a:t>
            </a:r>
          </a:p>
        </p:txBody>
      </p:sp>
    </p:spTree>
    <p:extLst>
      <p:ext uri="{BB962C8B-B14F-4D97-AF65-F5344CB8AC3E}">
        <p14:creationId xmlns:p14="http://schemas.microsoft.com/office/powerpoint/2010/main" val="30031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3131840" y="436602"/>
            <a:ext cx="331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1" dirty="0">
                <a:solidFill>
                  <a:srgbClr val="D80C38"/>
                </a:solidFill>
                <a:latin typeface="Arial" pitchFamily="34" charset="0"/>
                <a:ea typeface="宋体" pitchFamily="2" charset="-122"/>
              </a:rPr>
              <a:t>Debye Screening in QGP</a:t>
            </a: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539428" y="1245066"/>
            <a:ext cx="4176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800" i="1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medium effects on       potential:</a:t>
            </a:r>
            <a:r>
              <a:rPr lang="en-US" altLang="zh-CN" sz="1800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l-GR" altLang="zh-CN" sz="1800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4238859"/>
              </p:ext>
            </p:extLst>
          </p:nvPr>
        </p:nvGraphicFramePr>
        <p:xfrm>
          <a:off x="2571751" y="1319662"/>
          <a:ext cx="272058" cy="21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3" name="Equation" r:id="rId3" imgW="583920" imgH="469800" progId="Equation.DSMT4">
                  <p:embed/>
                </p:oleObj>
              </mc:Choice>
              <mc:Fallback>
                <p:oleObj name="Equation" r:id="rId3" imgW="583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1" y="1319662"/>
                        <a:ext cx="272058" cy="219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361533717"/>
              </p:ext>
            </p:extLst>
          </p:nvPr>
        </p:nvGraphicFramePr>
        <p:xfrm>
          <a:off x="4355976" y="2680057"/>
          <a:ext cx="3888432" cy="52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4" name="Equation" r:id="rId5" imgW="6311880" imgH="888840" progId="Equation.DSMT4">
                  <p:embed/>
                </p:oleObj>
              </mc:Choice>
              <mc:Fallback>
                <p:oleObj name="Equation" r:id="rId5" imgW="63118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680057"/>
                        <a:ext cx="3888432" cy="522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827533" y="1624657"/>
            <a:ext cx="8208963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1) string tension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in </a:t>
            </a:r>
            <a:r>
              <a:rPr lang="en-US" altLang="zh-CN" sz="1600" i="1" dirty="0" err="1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deconfinement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 phase                       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2) charge rearrangement               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  Debye screening, the 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charge density seen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by Q    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</a:rPr>
              <a:t>                                                        </a:t>
            </a:r>
            <a:r>
              <a:rPr lang="en-US" altLang="zh-CN" sz="1600" i="1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becomes </a:t>
            </a: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small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宋体" pitchFamily="2" charset="-122"/>
              </a:rPr>
              <a:t>                           </a:t>
            </a:r>
            <a:r>
              <a:rPr lang="en-US" altLang="zh-CN" sz="1600" i="1" dirty="0" smtClean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Coulomb </a:t>
            </a:r>
            <a:r>
              <a:rPr lang="en-US" altLang="zh-CN" sz="1600" i="1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potential                       </a:t>
            </a:r>
            <a:r>
              <a:rPr lang="en-US" altLang="zh-CN" sz="1600" i="1" dirty="0" smtClean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 Yukawa </a:t>
            </a:r>
            <a:r>
              <a:rPr lang="en-US" altLang="zh-CN" sz="1600" i="1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potential</a:t>
            </a:r>
          </a:p>
        </p:txBody>
      </p:sp>
      <p:sp>
        <p:nvSpPr>
          <p:cNvPr id="2062" name="Line 18"/>
          <p:cNvSpPr>
            <a:spLocks noChangeShapeType="1"/>
          </p:cNvSpPr>
          <p:nvPr/>
        </p:nvSpPr>
        <p:spPr bwMode="auto">
          <a:xfrm>
            <a:off x="3203848" y="2194148"/>
            <a:ext cx="9366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63" name="Line 19"/>
          <p:cNvSpPr>
            <a:spLocks noChangeShapeType="1"/>
          </p:cNvSpPr>
          <p:nvPr/>
        </p:nvSpPr>
        <p:spPr bwMode="auto">
          <a:xfrm>
            <a:off x="4859957" y="2986236"/>
            <a:ext cx="7921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9093" name="Text Box 21"/>
          <p:cNvSpPr txBox="1">
            <a:spLocks noChangeArrowheads="1"/>
          </p:cNvSpPr>
          <p:nvPr/>
        </p:nvSpPr>
        <p:spPr bwMode="auto">
          <a:xfrm>
            <a:off x="2555776" y="3274268"/>
            <a:ext cx="4751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Debye screening length</a:t>
            </a:r>
            <a:r>
              <a:rPr lang="en-US" altLang="zh-CN" sz="1600" i="1" dirty="0">
                <a:solidFill>
                  <a:schemeClr val="hlink"/>
                </a:solidFill>
                <a:latin typeface="Arial" pitchFamily="34" charset="0"/>
                <a:ea typeface="宋体" pitchFamily="2" charset="-122"/>
              </a:rPr>
              <a:t> </a:t>
            </a:r>
            <a:endParaRPr lang="el-GR" altLang="zh-CN" sz="1600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205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548002"/>
              </p:ext>
            </p:extLst>
          </p:nvPr>
        </p:nvGraphicFramePr>
        <p:xfrm>
          <a:off x="4860032" y="3346276"/>
          <a:ext cx="1007467" cy="28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5" name="Equation" r:id="rId7" imgW="1587240" imgH="444240" progId="Equation.DSMT4">
                  <p:embed/>
                </p:oleObj>
              </mc:Choice>
              <mc:Fallback>
                <p:oleObj name="Equation" r:id="rId7" imgW="1587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346276"/>
                        <a:ext cx="1007467" cy="281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95" name="Text Box 23"/>
          <p:cNvSpPr txBox="1">
            <a:spLocks noChangeArrowheads="1"/>
          </p:cNvSpPr>
          <p:nvPr/>
        </p:nvSpPr>
        <p:spPr bwMode="auto">
          <a:xfrm>
            <a:off x="2556917" y="3634308"/>
            <a:ext cx="4751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1600" i="1" dirty="0">
                <a:solidFill>
                  <a:schemeClr val="tx1"/>
                </a:solidFill>
                <a:latin typeface="Arial" pitchFamily="34" charset="0"/>
                <a:ea typeface="宋体" pitchFamily="2" charset="-122"/>
              </a:rPr>
              <a:t>Debye screening mass</a:t>
            </a:r>
            <a:endParaRPr lang="el-GR" altLang="zh-CN" sz="1600" dirty="0">
              <a:solidFill>
                <a:schemeClr val="tx1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graphicFrame>
        <p:nvGraphicFramePr>
          <p:cNvPr id="205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670328"/>
              </p:ext>
            </p:extLst>
          </p:nvPr>
        </p:nvGraphicFramePr>
        <p:xfrm>
          <a:off x="4788024" y="3705994"/>
          <a:ext cx="312490" cy="28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6" name="Equation" r:id="rId9" imgW="482400" imgH="444240" progId="Equation.DSMT4">
                  <p:embed/>
                </p:oleObj>
              </mc:Choice>
              <mc:Fallback>
                <p:oleObj name="Equation" r:id="rId9" imgW="482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705994"/>
                        <a:ext cx="312490" cy="288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213206"/>
              </p:ext>
            </p:extLst>
          </p:nvPr>
        </p:nvGraphicFramePr>
        <p:xfrm>
          <a:off x="2627784" y="4138364"/>
          <a:ext cx="5328592" cy="159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7" name="Equation" r:id="rId11" imgW="10071000" imgH="3009600" progId="Equation.DSMT4">
                  <p:embed/>
                </p:oleObj>
              </mc:Choice>
              <mc:Fallback>
                <p:oleObj name="Equation" r:id="rId11" imgW="10071000" imgH="30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138364"/>
                        <a:ext cx="5328592" cy="1594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015609"/>
              </p:ext>
            </p:extLst>
          </p:nvPr>
        </p:nvGraphicFramePr>
        <p:xfrm>
          <a:off x="4644008" y="1677213"/>
          <a:ext cx="1224136" cy="26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8" name="Equation" r:id="rId13" imgW="2057400" imgH="444240" progId="Equation.DSMT4">
                  <p:embed/>
                </p:oleObj>
              </mc:Choice>
              <mc:Fallback>
                <p:oleObj name="Equation" r:id="rId13" imgW="2057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677213"/>
                        <a:ext cx="1224136" cy="262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51520" y="6484912"/>
            <a:ext cx="8640960" cy="32846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CN" sz="1200" i="1" dirty="0" smtClean="0">
                <a:latin typeface="Arial" charset="0"/>
                <a:cs typeface="Arial" charset="0"/>
              </a:rPr>
              <a:t>Pengfei Zhuang (Tsinghua)                                    9                                           Heavy Ion Meeting, Daejeon, April 21-22, 2017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0" y="2492896"/>
            <a:ext cx="180746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Designs\Blends.pot</Template>
  <TotalTime>18505</TotalTime>
  <Words>2175</Words>
  <Application>Microsoft Office PowerPoint</Application>
  <PresentationFormat>全屏显示(4:3)</PresentationFormat>
  <Paragraphs>327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ＭＳ Ｐゴシック</vt:lpstr>
      <vt:lpstr>楷体</vt:lpstr>
      <vt:lpstr>宋体</vt:lpstr>
      <vt:lpstr>Arial</vt:lpstr>
      <vt:lpstr>Cambria Math</vt:lpstr>
      <vt:lpstr>Tahoma</vt:lpstr>
      <vt:lpstr>Times New Roman</vt:lpstr>
      <vt:lpstr>Wingdings</vt:lpstr>
      <vt:lpstr>Blends</vt:lpstr>
      <vt:lpstr>Equation</vt:lpstr>
      <vt:lpstr>位图图像</vt:lpstr>
      <vt:lpstr>Acrobat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 university  physics dep.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探索新物质形态——      夸克胶子等离子体</dc:title>
  <dc:creator>JonMMx 2000</dc:creator>
  <cp:lastModifiedBy>QM</cp:lastModifiedBy>
  <cp:revision>1029</cp:revision>
  <cp:lastPrinted>2015-10-01T11:36:48Z</cp:lastPrinted>
  <dcterms:created xsi:type="dcterms:W3CDTF">2001-10-25T05:26:40Z</dcterms:created>
  <dcterms:modified xsi:type="dcterms:W3CDTF">2017-04-21T21:50:54Z</dcterms:modified>
</cp:coreProperties>
</file>