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345" r:id="rId3"/>
    <p:sldId id="346" r:id="rId4"/>
    <p:sldId id="358" r:id="rId5"/>
    <p:sldId id="347" r:id="rId6"/>
    <p:sldId id="373" r:id="rId7"/>
    <p:sldId id="362" r:id="rId8"/>
    <p:sldId id="368" r:id="rId9"/>
    <p:sldId id="363" r:id="rId10"/>
    <p:sldId id="364" r:id="rId11"/>
    <p:sldId id="365" r:id="rId12"/>
    <p:sldId id="366" r:id="rId13"/>
    <p:sldId id="367" r:id="rId14"/>
    <p:sldId id="351" r:id="rId15"/>
    <p:sldId id="352" r:id="rId16"/>
    <p:sldId id="374" r:id="rId17"/>
    <p:sldId id="353" r:id="rId18"/>
    <p:sldId id="354" r:id="rId19"/>
    <p:sldId id="356" r:id="rId20"/>
    <p:sldId id="355" r:id="rId21"/>
    <p:sldId id="280" r:id="rId22"/>
    <p:sldId id="270" r:id="rId23"/>
    <p:sldId id="271" r:id="rId24"/>
    <p:sldId id="282" r:id="rId25"/>
  </p:sldIdLst>
  <p:sldSz cx="9144000" cy="6858000" type="screen4x3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/>
    <p:restoredTop sz="94617"/>
  </p:normalViewPr>
  <p:slideViewPr>
    <p:cSldViewPr>
      <p:cViewPr varScale="1">
        <p:scale>
          <a:sx n="88" d="100"/>
          <a:sy n="88" d="100"/>
        </p:scale>
        <p:origin x="968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77AC2-B08D-4FE3-A453-B67FB93CC8F2}" type="datetimeFigureOut">
              <a:rPr lang="ko-KR" altLang="en-US" smtClean="0"/>
              <a:t>2016. 11. 24.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BDA7F-9B0C-4982-A2DE-A28E910193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3188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98E51-54D5-4D78-94A2-32C4AE2DFE51}" type="datetimeFigureOut">
              <a:rPr lang="ko-KR" altLang="en-US" smtClean="0"/>
              <a:t>2016. 11. 24.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B44F1-4636-47CE-93B6-381BC6B678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1543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6C7F9-3AE9-484E-A52F-C6AEE3EE53A4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3939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CDCD-BD74-4E28-907A-FD2E5108B1C2}" type="datetimeFigureOut">
              <a:rPr lang="ko-KR" altLang="en-US" smtClean="0"/>
              <a:t>2016. 11. 24.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F041-D9B9-4746-9796-F297FABBE7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2233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CDCD-BD74-4E28-907A-FD2E5108B1C2}" type="datetimeFigureOut">
              <a:rPr lang="ko-KR" altLang="en-US" smtClean="0"/>
              <a:t>2016. 11. 24.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F041-D9B9-4746-9796-F297FABBE7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4879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CDCD-BD74-4E28-907A-FD2E5108B1C2}" type="datetimeFigureOut">
              <a:rPr lang="ko-KR" altLang="en-US" smtClean="0"/>
              <a:t>2016. 11. 24.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F041-D9B9-4746-9796-F297FABBE7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7999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CDCD-BD74-4E28-907A-FD2E5108B1C2}" type="datetimeFigureOut">
              <a:rPr lang="ko-KR" altLang="en-US" smtClean="0"/>
              <a:t>2016. 11. 24.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F041-D9B9-4746-9796-F297FABBE7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2947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CDCD-BD74-4E28-907A-FD2E5108B1C2}" type="datetimeFigureOut">
              <a:rPr lang="ko-KR" altLang="en-US" smtClean="0"/>
              <a:t>2016. 11. 24.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F041-D9B9-4746-9796-F297FABBE7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6092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CDCD-BD74-4E28-907A-FD2E5108B1C2}" type="datetimeFigureOut">
              <a:rPr lang="ko-KR" altLang="en-US" smtClean="0"/>
              <a:t>2016. 11. 24.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F041-D9B9-4746-9796-F297FABBE7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1953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CDCD-BD74-4E28-907A-FD2E5108B1C2}" type="datetimeFigureOut">
              <a:rPr lang="ko-KR" altLang="en-US" smtClean="0"/>
              <a:t>2016. 11. 24.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F041-D9B9-4746-9796-F297FABBE7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7992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 dpi="0" rotWithShape="1">
            <a:blip r:embed="rId2"/>
            <a:srcRect/>
            <a:stretch>
              <a:fillRect t="76000" b="10000"/>
            </a:stretch>
          </a:blipFill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CDCD-BD74-4E28-907A-FD2E5108B1C2}" type="datetimeFigureOut">
              <a:rPr lang="ko-KR" altLang="en-US" smtClean="0"/>
              <a:t>2016. 11. 24.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F041-D9B9-4746-9796-F297FABBE7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651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CDCD-BD74-4E28-907A-FD2E5108B1C2}" type="datetimeFigureOut">
              <a:rPr lang="ko-KR" altLang="en-US" smtClean="0"/>
              <a:t>2016. 11. 24.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F041-D9B9-4746-9796-F297FABBE7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8727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CDCD-BD74-4E28-907A-FD2E5108B1C2}" type="datetimeFigureOut">
              <a:rPr lang="ko-KR" altLang="en-US" smtClean="0"/>
              <a:t>2016. 11. 24.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F041-D9B9-4746-9796-F297FABBE7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1700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CDCD-BD74-4E28-907A-FD2E5108B1C2}" type="datetimeFigureOut">
              <a:rPr lang="ko-KR" altLang="en-US" smtClean="0"/>
              <a:t>2016. 11. 24.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BF041-D9B9-4746-9796-F297FABBE7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5348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4" Type="http://schemas.openxmlformats.org/officeDocument/2006/relationships/image" Target="../media/image2.jpg"/><Relationship Id="rId15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blipFill dpi="0" rotWithShape="1">
            <a:blip r:embed="rId14"/>
            <a:srcRect/>
            <a:stretch>
              <a:fillRect t="77000" b="10000"/>
            </a:stretch>
          </a:blip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blipFill>
            <a:blip r:embed="rId15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ACDCD-BD74-4E28-907A-FD2E5108B1C2}" type="datetimeFigureOut">
              <a:rPr lang="ko-KR" altLang="en-US" smtClean="0"/>
              <a:t>2016. 11. 24.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BFBF041-D9B9-4746-9796-F297FABBE7A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1482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4" Type="http://schemas.openxmlformats.org/officeDocument/2006/relationships/image" Target="../media/image24.png"/><Relationship Id="rId5" Type="http://schemas.openxmlformats.org/officeDocument/2006/relationships/image" Target="../media/image370.png"/><Relationship Id="rId6" Type="http://schemas.openxmlformats.org/officeDocument/2006/relationships/image" Target="../media/image25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25797" y="1556792"/>
            <a:ext cx="8496944" cy="1531212"/>
          </a:xfrm>
        </p:spPr>
        <p:txBody>
          <a:bodyPr>
            <a:noAutofit/>
          </a:bodyPr>
          <a:lstStyle/>
          <a:p>
            <a:r>
              <a:rPr lang="en-US" altLang="ko-KR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Directed flow in </a:t>
            </a:r>
            <a:r>
              <a:rPr lang="en-US" altLang="ko-KR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Ni+Ni</a:t>
            </a:r>
            <a:r>
              <a:rPr lang="en-US" altLang="ko-KR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and </a:t>
            </a:r>
            <a:r>
              <a:rPr lang="en-US" altLang="ko-KR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Au+Au</a:t>
            </a:r>
            <a:r>
              <a:rPr lang="en-US" altLang="ko-KR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collisions and the QMD simulation</a:t>
            </a:r>
            <a:endParaRPr lang="ko-KR" altLang="en-U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09873" y="3335684"/>
            <a:ext cx="7128792" cy="785818"/>
          </a:xfrm>
        </p:spPr>
        <p:txBody>
          <a:bodyPr>
            <a:normAutofit/>
          </a:bodyPr>
          <a:lstStyle/>
          <a:p>
            <a:r>
              <a:rPr lang="en-US" altLang="ko-KR" b="1" u="sng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Kyungil</a:t>
            </a:r>
            <a:r>
              <a:rPr lang="en-US" altLang="ko-KR" b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Kim</a:t>
            </a:r>
            <a:endParaRPr lang="ko-KR" altLang="en-US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1214" y="4132495"/>
            <a:ext cx="2501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/>
              <a:t>Nov. 25</a:t>
            </a:r>
            <a:r>
              <a:rPr lang="en-US" altLang="ko-KR" baseline="30000" dirty="0" smtClean="0"/>
              <a:t>th</a:t>
            </a:r>
            <a:r>
              <a:rPr lang="en-US" altLang="ko-KR" dirty="0" smtClean="0"/>
              <a:t> , 2016, HIM</a:t>
            </a:r>
            <a:endParaRPr lang="ko-KR" altLang="en-US" dirty="0"/>
          </a:p>
        </p:txBody>
      </p:sp>
      <p:pic>
        <p:nvPicPr>
          <p:cNvPr id="6" name="그림 5" descr="라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3989" y="3861048"/>
            <a:ext cx="5040559" cy="88863"/>
          </a:xfrm>
          <a:prstGeom prst="rect">
            <a:avLst/>
          </a:prstGeom>
        </p:spPr>
      </p:pic>
      <p:pic>
        <p:nvPicPr>
          <p:cNvPr id="7" name="그림 6" descr="라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95502" y="4501827"/>
            <a:ext cx="4185600" cy="73792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589240"/>
            <a:ext cx="2336800" cy="55880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821" y="5436894"/>
            <a:ext cx="1460318" cy="86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34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N-N Collision</a:t>
            </a:r>
            <a:endParaRPr lang="ko-KR" altLang="en-US" dirty="0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A490-BEC0-4779-B75A-C1E5B37D28F4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3" name="타원 2"/>
          <p:cNvSpPr/>
          <p:nvPr/>
        </p:nvSpPr>
        <p:spPr>
          <a:xfrm>
            <a:off x="899592" y="1412776"/>
            <a:ext cx="864096" cy="7571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2480495" y="1887547"/>
            <a:ext cx="864096" cy="7571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연결선 9"/>
          <p:cNvCxnSpPr/>
          <p:nvPr/>
        </p:nvCxnSpPr>
        <p:spPr>
          <a:xfrm>
            <a:off x="611560" y="1791339"/>
            <a:ext cx="31683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611560" y="2266110"/>
            <a:ext cx="31683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/>
          <p:nvPr/>
        </p:nvCxnSpPr>
        <p:spPr>
          <a:xfrm>
            <a:off x="1979712" y="1791339"/>
            <a:ext cx="0" cy="474771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979712" y="1833437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b</a:t>
            </a:r>
            <a:endParaRPr lang="ko-KR" altLang="en-US" dirty="0"/>
          </a:p>
        </p:txBody>
      </p:sp>
      <p:cxnSp>
        <p:nvCxnSpPr>
          <p:cNvPr id="17" name="직선 화살표 연결선 16"/>
          <p:cNvCxnSpPr>
            <a:endCxn id="3" idx="4"/>
          </p:cNvCxnSpPr>
          <p:nvPr/>
        </p:nvCxnSpPr>
        <p:spPr>
          <a:xfrm flipH="1">
            <a:off x="1331640" y="1791338"/>
            <a:ext cx="10014" cy="378564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/>
          <p:nvPr/>
        </p:nvCxnSpPr>
        <p:spPr>
          <a:xfrm flipH="1">
            <a:off x="2914227" y="1887547"/>
            <a:ext cx="10014" cy="378564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317300" y="178107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r</a:t>
            </a:r>
            <a:r>
              <a:rPr lang="en-US" altLang="ko-KR" baseline="-25000" dirty="0" smtClean="0"/>
              <a:t>1</a:t>
            </a:r>
            <a:endParaRPr lang="ko-KR" altLang="en-US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2924241" y="1892163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r</a:t>
            </a:r>
            <a:r>
              <a:rPr lang="en-US" altLang="ko-KR" baseline="-25000" dirty="0" smtClean="0"/>
              <a:t>2</a:t>
            </a:r>
            <a:endParaRPr lang="ko-KR" altLang="en-US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3923928" y="1411742"/>
            <a:ext cx="2441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i="1" dirty="0" smtClean="0"/>
              <a:t>In classical scattering,</a:t>
            </a:r>
            <a:endParaRPr lang="ko-KR" alt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575004" y="1800570"/>
                <a:ext cx="13501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US" altLang="ko-KR" i="1" smtClean="0">
                          <a:latin typeface="Cambria Math"/>
                          <a:ea typeface="Cambria Math"/>
                        </a:rPr>
                        <m:t>&lt;</m:t>
                      </m:r>
                      <m:sSub>
                        <m:sSubPr>
                          <m:ctrlPr>
                            <a:rPr lang="en-US" altLang="ko-KR" i="1">
                              <a:latin typeface="Cambria Math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altLang="ko-KR" i="1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ko-KR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ko-KR" i="1">
                              <a:latin typeface="Cambria Math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altLang="ko-KR" i="1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5004" y="1800570"/>
                <a:ext cx="1350178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오른쪽 화살표 24"/>
          <p:cNvSpPr/>
          <p:nvPr/>
        </p:nvSpPr>
        <p:spPr>
          <a:xfrm>
            <a:off x="4430988" y="2266111"/>
            <a:ext cx="288032" cy="2987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4723108" y="2227440"/>
            <a:ext cx="3801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i="1" dirty="0" smtClean="0"/>
              <a:t>Two particles are always scattered.</a:t>
            </a:r>
            <a:endParaRPr lang="ko-KR" alt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15565" y="2380238"/>
                <a:ext cx="17987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 smtClean="0">
                          <a:latin typeface="Cambria Math"/>
                        </a:rPr>
                        <m:t>𝜎</m:t>
                      </m:r>
                      <m:r>
                        <a:rPr lang="en-US" altLang="ko-KR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ko-KR" b="0" i="1" smtClean="0">
                              <a:latin typeface="Cambria Math"/>
                              <a:ea typeface="Cambria Math"/>
                            </a:rPr>
                            <m:t>π</m:t>
                          </m:r>
                          <m:d>
                            <m:dPr>
                              <m:ctrlPr>
                                <a:rPr lang="en-US" altLang="ko-KR" b="0" i="1" smtClean="0">
                                  <a:latin typeface="Cambria Math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i="1">
                                      <a:latin typeface="Cambria Math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ko-KR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ko-KR" i="1">
                                      <a:latin typeface="Cambria Math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ko-KR" b="0" i="0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565" y="2380238"/>
                <a:ext cx="1798762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815565" y="2924944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In our model,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919" y="3312845"/>
            <a:ext cx="36480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오른쪽 화살표 28"/>
          <p:cNvSpPr/>
          <p:nvPr/>
        </p:nvSpPr>
        <p:spPr>
          <a:xfrm>
            <a:off x="1259919" y="3753945"/>
            <a:ext cx="302331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1619630" y="3713294"/>
            <a:ext cx="6904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If a distance, d, between two nucleons is smaller than b, d&lt;b, a collision is always tried.</a:t>
            </a:r>
            <a:endParaRPr lang="ko-KR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668678" y="4359625"/>
                <a:ext cx="43629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b="1" i="1" dirty="0" smtClean="0">
                    <a:solidFill>
                      <a:schemeClr val="accent2"/>
                    </a:solidFill>
                  </a:rPr>
                  <a:t>Here,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1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ko-KR" altLang="en-US" b="1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𝝈</m:t>
                        </m:r>
                      </m:e>
                      <m:sub>
                        <m:r>
                          <a:rPr lang="en-US" altLang="ko-KR" b="1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𝒕𝒐𝒕</m:t>
                        </m:r>
                      </m:sub>
                    </m:sSub>
                  </m:oMath>
                </a14:m>
                <a:r>
                  <a:rPr lang="ko-KR" altLang="en-US" b="1" i="1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altLang="ko-KR" b="1" i="1" dirty="0" smtClean="0">
                    <a:solidFill>
                      <a:schemeClr val="accent2"/>
                    </a:solidFill>
                  </a:rPr>
                  <a:t>is in-medium cross-section.</a:t>
                </a:r>
                <a:endParaRPr lang="ko-KR" altLang="en-US" b="1" i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678" y="4359625"/>
                <a:ext cx="4362926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1259" t="-8197" r="-699" b="-245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그림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9919" y="4843148"/>
            <a:ext cx="3706184" cy="124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0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N-N Collision</a:t>
            </a:r>
            <a:endParaRPr lang="ko-KR" altLang="en-US" dirty="0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A490-BEC0-4779-B75A-C1E5B37D28F4}" type="slidenum">
              <a:rPr lang="ko-KR" altLang="en-US" smtClean="0"/>
              <a:t>11</a:t>
            </a:fld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2821934" y="1519746"/>
            <a:ext cx="367240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8" b="7377"/>
          <a:stretch/>
        </p:blipFill>
        <p:spPr>
          <a:xfrm>
            <a:off x="755576" y="1412775"/>
            <a:ext cx="3456384" cy="48507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55976" y="1440746"/>
            <a:ext cx="3888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i="1" u="sng" dirty="0" smtClean="0">
                <a:solidFill>
                  <a:srgbClr val="FF0000"/>
                </a:solidFill>
              </a:rPr>
              <a:t>Ref.) </a:t>
            </a:r>
            <a:r>
              <a:rPr lang="en-US" altLang="ko-KR" sz="1200" i="1" u="sng" dirty="0" err="1" smtClean="0">
                <a:solidFill>
                  <a:srgbClr val="FF0000"/>
                </a:solidFill>
              </a:rPr>
              <a:t>G.Li</a:t>
            </a:r>
            <a:r>
              <a:rPr lang="en-US" altLang="ko-KR" sz="1200" i="1" u="sng" dirty="0" smtClean="0">
                <a:solidFill>
                  <a:srgbClr val="FF0000"/>
                </a:solidFill>
              </a:rPr>
              <a:t> and </a:t>
            </a:r>
            <a:r>
              <a:rPr lang="en-US" altLang="ko-KR" sz="1200" i="1" u="sng" dirty="0" err="1" smtClean="0">
                <a:solidFill>
                  <a:srgbClr val="FF0000"/>
                </a:solidFill>
              </a:rPr>
              <a:t>R.Machleidt</a:t>
            </a:r>
            <a:r>
              <a:rPr lang="en-US" altLang="ko-KR" sz="1200" i="1" u="sng" dirty="0" smtClean="0">
                <a:solidFill>
                  <a:srgbClr val="FF0000"/>
                </a:solidFill>
              </a:rPr>
              <a:t> PRC 48, 1702, PRC 49, 566</a:t>
            </a:r>
            <a:endParaRPr lang="ko-KR" altLang="en-US" sz="1200" i="1" u="sng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736" y="4675228"/>
            <a:ext cx="4340605" cy="1130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903" y="2204864"/>
            <a:ext cx="4334571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989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Pauli blocking</a:t>
            </a:r>
            <a:endParaRPr lang="ko-KR" altLang="en-US" dirty="0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A490-BEC0-4779-B75A-C1E5B37D28F4}" type="slidenum">
              <a:rPr lang="ko-KR" altLang="en-US" smtClean="0"/>
              <a:t>12</a:t>
            </a:fld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2821934" y="1519746"/>
            <a:ext cx="367240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529" y="1967111"/>
            <a:ext cx="3333501" cy="64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18288" y="1515100"/>
            <a:ext cx="4269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&lt;Phase space density for </a:t>
            </a:r>
            <a:r>
              <a:rPr lang="en-US" altLang="ko-KR" i="1" dirty="0" err="1" smtClean="0"/>
              <a:t>i</a:t>
            </a:r>
            <a:r>
              <a:rPr lang="en-US" altLang="ko-KR" i="1" dirty="0" smtClean="0"/>
              <a:t> </a:t>
            </a:r>
            <a:r>
              <a:rPr lang="en-US" altLang="ko-KR" dirty="0" err="1" smtClean="0"/>
              <a:t>th</a:t>
            </a:r>
            <a:r>
              <a:rPr lang="en-US" altLang="ko-KR" dirty="0" smtClean="0"/>
              <a:t> particle&gt;</a:t>
            </a:r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303" y="2780928"/>
            <a:ext cx="11144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850" y="2809502"/>
            <a:ext cx="10191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정육면체 1"/>
          <p:cNvSpPr/>
          <p:nvPr/>
        </p:nvSpPr>
        <p:spPr>
          <a:xfrm>
            <a:off x="1259632" y="1879786"/>
            <a:ext cx="720080" cy="655015"/>
          </a:xfrm>
          <a:prstGeom prst="cub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정육면체 13"/>
          <p:cNvSpPr/>
          <p:nvPr/>
        </p:nvSpPr>
        <p:spPr>
          <a:xfrm>
            <a:off x="3059832" y="1874517"/>
            <a:ext cx="720080" cy="655015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>
            <a:off x="1259632" y="2534801"/>
            <a:ext cx="0" cy="2461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1835696" y="2529532"/>
            <a:ext cx="0" cy="2461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/>
          <p:cNvCxnSpPr/>
          <p:nvPr/>
        </p:nvCxnSpPr>
        <p:spPr>
          <a:xfrm>
            <a:off x="1259632" y="2697148"/>
            <a:ext cx="57606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>
            <a:off x="3059832" y="2540070"/>
            <a:ext cx="0" cy="2461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>
            <a:off x="3635896" y="2534801"/>
            <a:ext cx="0" cy="2461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/>
          <p:cNvCxnSpPr/>
          <p:nvPr/>
        </p:nvCxnSpPr>
        <p:spPr>
          <a:xfrm>
            <a:off x="3059832" y="2702417"/>
            <a:ext cx="57606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71129" y="1505185"/>
            <a:ext cx="1297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&lt;x-space&gt;</a:t>
            </a:r>
            <a:endParaRPr lang="ko-KR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821934" y="1505185"/>
            <a:ext cx="1327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&lt;p-space&gt;</a:t>
            </a:r>
            <a:endParaRPr lang="ko-KR" altLang="en-US" dirty="0"/>
          </a:p>
        </p:txBody>
      </p:sp>
      <p:cxnSp>
        <p:nvCxnSpPr>
          <p:cNvPr id="23" name="직선 화살표 연결선 22"/>
          <p:cNvCxnSpPr/>
          <p:nvPr/>
        </p:nvCxnSpPr>
        <p:spPr>
          <a:xfrm>
            <a:off x="4788024" y="2417918"/>
            <a:ext cx="72008" cy="24776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716017" y="2714124"/>
            <a:ext cx="18833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i="1" dirty="0" smtClean="0"/>
              <a:t>Occupation number</a:t>
            </a:r>
            <a:endParaRPr lang="ko-KR" altLang="en-US" sz="1400" b="1" i="1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074" y="3322384"/>
            <a:ext cx="6156176" cy="279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Cluster Recognition</a:t>
            </a:r>
            <a:endParaRPr lang="ko-KR" altLang="en-US" dirty="0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A490-BEC0-4779-B75A-C1E5B37D28F4}" type="slidenum">
              <a:rPr lang="ko-KR" altLang="en-US" smtClean="0"/>
              <a:t>13</a:t>
            </a:fld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1187624" y="1699766"/>
            <a:ext cx="288032" cy="28907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2065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1509192" y="1412340"/>
            <a:ext cx="288032" cy="28907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2065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1509192" y="2750840"/>
            <a:ext cx="288032" cy="28907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2065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1583532" y="1737699"/>
            <a:ext cx="288032" cy="28907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2065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1661592" y="2453903"/>
            <a:ext cx="288032" cy="28907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2065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/>
        </p:nvSpPr>
        <p:spPr>
          <a:xfrm>
            <a:off x="1871564" y="2903240"/>
            <a:ext cx="288032" cy="28907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2065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/>
          <p:cNvSpPr/>
          <p:nvPr/>
        </p:nvSpPr>
        <p:spPr>
          <a:xfrm>
            <a:off x="2027575" y="2541207"/>
            <a:ext cx="288032" cy="28907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2065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/>
          <p:cNvSpPr/>
          <p:nvPr/>
        </p:nvSpPr>
        <p:spPr>
          <a:xfrm>
            <a:off x="2867673" y="2026773"/>
            <a:ext cx="288032" cy="28907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2065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2835680" y="2396670"/>
            <a:ext cx="288032" cy="28907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2065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>
          <a:xfrm>
            <a:off x="1331640" y="1844303"/>
            <a:ext cx="395908" cy="3548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 flipH="1" flipV="1">
            <a:off x="1661592" y="1556877"/>
            <a:ext cx="65956" cy="32535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 flipH="1" flipV="1">
            <a:off x="1727548" y="1882236"/>
            <a:ext cx="78060" cy="71620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/>
          <p:cNvCxnSpPr/>
          <p:nvPr/>
        </p:nvCxnSpPr>
        <p:spPr>
          <a:xfrm flipH="1">
            <a:off x="1653208" y="2598440"/>
            <a:ext cx="152400" cy="2969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/>
          <p:cNvCxnSpPr/>
          <p:nvPr/>
        </p:nvCxnSpPr>
        <p:spPr>
          <a:xfrm flipH="1" flipV="1">
            <a:off x="1786430" y="2611510"/>
            <a:ext cx="374366" cy="742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/>
          <p:cNvCxnSpPr/>
          <p:nvPr/>
        </p:nvCxnSpPr>
        <p:spPr>
          <a:xfrm flipH="1">
            <a:off x="2015581" y="2685744"/>
            <a:ext cx="144015" cy="3620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연결선 36"/>
          <p:cNvCxnSpPr/>
          <p:nvPr/>
        </p:nvCxnSpPr>
        <p:spPr>
          <a:xfrm flipV="1">
            <a:off x="2159596" y="2541207"/>
            <a:ext cx="820100" cy="1445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40"/>
          <p:cNvCxnSpPr/>
          <p:nvPr/>
        </p:nvCxnSpPr>
        <p:spPr>
          <a:xfrm flipH="1">
            <a:off x="2979696" y="2171310"/>
            <a:ext cx="31993" cy="36989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타원 43"/>
          <p:cNvSpPr/>
          <p:nvPr/>
        </p:nvSpPr>
        <p:spPr>
          <a:xfrm>
            <a:off x="1134569" y="1358214"/>
            <a:ext cx="827956" cy="7589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타원 44"/>
          <p:cNvSpPr/>
          <p:nvPr/>
        </p:nvSpPr>
        <p:spPr>
          <a:xfrm>
            <a:off x="2709734" y="1974162"/>
            <a:ext cx="638130" cy="7589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타원 45"/>
          <p:cNvSpPr/>
          <p:nvPr/>
        </p:nvSpPr>
        <p:spPr>
          <a:xfrm>
            <a:off x="1457586" y="2373326"/>
            <a:ext cx="954174" cy="91165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등호 46"/>
          <p:cNvSpPr/>
          <p:nvPr/>
        </p:nvSpPr>
        <p:spPr>
          <a:xfrm rot="2149095">
            <a:off x="2392089" y="2576654"/>
            <a:ext cx="445971" cy="135991"/>
          </a:xfrm>
          <a:prstGeom prst="mathEqua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8" name="등호 47"/>
          <p:cNvSpPr/>
          <p:nvPr/>
        </p:nvSpPr>
        <p:spPr>
          <a:xfrm rot="2149095">
            <a:off x="1546166" y="2200277"/>
            <a:ext cx="445971" cy="135991"/>
          </a:xfrm>
          <a:prstGeom prst="mathEqual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544563" y="1470171"/>
            <a:ext cx="3753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&lt;Minimum Spanning Tree (MST)&gt;</a:t>
            </a:r>
            <a:endParaRPr lang="ko-KR" altLang="en-US" dirty="0"/>
          </a:p>
        </p:txBody>
      </p:sp>
      <p:cxnSp>
        <p:nvCxnSpPr>
          <p:cNvPr id="52" name="직선 화살표 연결선 51"/>
          <p:cNvCxnSpPr/>
          <p:nvPr/>
        </p:nvCxnSpPr>
        <p:spPr>
          <a:xfrm flipH="1">
            <a:off x="2315607" y="2613475"/>
            <a:ext cx="299212" cy="110355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원호 70"/>
          <p:cNvSpPr/>
          <p:nvPr/>
        </p:nvSpPr>
        <p:spPr>
          <a:xfrm rot="13212456">
            <a:off x="1490371" y="1798120"/>
            <a:ext cx="2107386" cy="2187180"/>
          </a:xfrm>
          <a:prstGeom prst="arc">
            <a:avLst/>
          </a:prstGeom>
          <a:ln w="1905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TextBox 71"/>
          <p:cNvSpPr txBox="1"/>
          <p:nvPr/>
        </p:nvSpPr>
        <p:spPr>
          <a:xfrm>
            <a:off x="611204" y="3760787"/>
            <a:ext cx="3096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Disconnected if a length is larger than </a:t>
            </a:r>
            <a:r>
              <a:rPr lang="en-US" altLang="ko-KR" dirty="0" smtClean="0"/>
              <a:t>3.5 </a:t>
            </a:r>
            <a:r>
              <a:rPr lang="en-US" altLang="ko-KR" dirty="0" smtClean="0"/>
              <a:t>fm.</a:t>
            </a:r>
            <a:endParaRPr lang="ko-KR" altLang="en-US" dirty="0"/>
          </a:p>
        </p:txBody>
      </p:sp>
      <p:sp>
        <p:nvSpPr>
          <p:cNvPr id="31" name="타원 30"/>
          <p:cNvSpPr/>
          <p:nvPr/>
        </p:nvSpPr>
        <p:spPr>
          <a:xfrm>
            <a:off x="4572000" y="2240338"/>
            <a:ext cx="288032" cy="28907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2065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타원 31"/>
          <p:cNvSpPr/>
          <p:nvPr/>
        </p:nvSpPr>
        <p:spPr>
          <a:xfrm>
            <a:off x="5724128" y="2470120"/>
            <a:ext cx="288032" cy="28907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2065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/>
          <p:cNvSpPr/>
          <p:nvPr/>
        </p:nvSpPr>
        <p:spPr>
          <a:xfrm>
            <a:off x="5004048" y="3020716"/>
            <a:ext cx="288032" cy="28907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2065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/>
          <p:cNvSpPr/>
          <p:nvPr/>
        </p:nvSpPr>
        <p:spPr>
          <a:xfrm>
            <a:off x="5307111" y="2130420"/>
            <a:ext cx="288032" cy="28907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2065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35"/>
          <p:cNvSpPr/>
          <p:nvPr/>
        </p:nvSpPr>
        <p:spPr>
          <a:xfrm>
            <a:off x="5724128" y="3204468"/>
            <a:ext cx="288032" cy="28907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2065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37"/>
          <p:cNvSpPr/>
          <p:nvPr/>
        </p:nvSpPr>
        <p:spPr>
          <a:xfrm>
            <a:off x="6228184" y="2232657"/>
            <a:ext cx="288032" cy="28907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2065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타원 38"/>
          <p:cNvSpPr/>
          <p:nvPr/>
        </p:nvSpPr>
        <p:spPr>
          <a:xfrm>
            <a:off x="6251500" y="2876404"/>
            <a:ext cx="288032" cy="28907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2065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 flipV="1">
            <a:off x="4716016" y="2274957"/>
            <a:ext cx="735111" cy="12171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연결선 39"/>
          <p:cNvCxnSpPr/>
          <p:nvPr/>
        </p:nvCxnSpPr>
        <p:spPr>
          <a:xfrm>
            <a:off x="5451127" y="2274957"/>
            <a:ext cx="417017" cy="3397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/>
          <p:cNvCxnSpPr/>
          <p:nvPr/>
        </p:nvCxnSpPr>
        <p:spPr>
          <a:xfrm flipV="1">
            <a:off x="5868144" y="2396670"/>
            <a:ext cx="504056" cy="2179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연결선 49"/>
          <p:cNvCxnSpPr/>
          <p:nvPr/>
        </p:nvCxnSpPr>
        <p:spPr>
          <a:xfrm>
            <a:off x="5868144" y="2614657"/>
            <a:ext cx="527372" cy="42525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연결선 50"/>
          <p:cNvCxnSpPr/>
          <p:nvPr/>
        </p:nvCxnSpPr>
        <p:spPr>
          <a:xfrm flipV="1">
            <a:off x="5868144" y="3020941"/>
            <a:ext cx="527372" cy="32806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연결선 52"/>
          <p:cNvCxnSpPr/>
          <p:nvPr/>
        </p:nvCxnSpPr>
        <p:spPr>
          <a:xfrm flipH="1" flipV="1">
            <a:off x="5148064" y="3165253"/>
            <a:ext cx="720080" cy="18375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/>
          <p:cNvCxnSpPr/>
          <p:nvPr/>
        </p:nvCxnSpPr>
        <p:spPr>
          <a:xfrm>
            <a:off x="4716016" y="2396670"/>
            <a:ext cx="432048" cy="76858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연결선 57"/>
          <p:cNvCxnSpPr/>
          <p:nvPr/>
        </p:nvCxnSpPr>
        <p:spPr>
          <a:xfrm>
            <a:off x="4716016" y="2396670"/>
            <a:ext cx="1152128" cy="9523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연결선 60"/>
          <p:cNvCxnSpPr/>
          <p:nvPr/>
        </p:nvCxnSpPr>
        <p:spPr>
          <a:xfrm>
            <a:off x="4716016" y="2396670"/>
            <a:ext cx="1679500" cy="64324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직선 연결선 63"/>
          <p:cNvCxnSpPr/>
          <p:nvPr/>
        </p:nvCxnSpPr>
        <p:spPr>
          <a:xfrm>
            <a:off x="4716016" y="2396670"/>
            <a:ext cx="1152128" cy="2179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직선 연결선 66"/>
          <p:cNvCxnSpPr/>
          <p:nvPr/>
        </p:nvCxnSpPr>
        <p:spPr>
          <a:xfrm>
            <a:off x="4716016" y="2384875"/>
            <a:ext cx="1656184" cy="1179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직선 연결선 69"/>
          <p:cNvCxnSpPr/>
          <p:nvPr/>
        </p:nvCxnSpPr>
        <p:spPr>
          <a:xfrm>
            <a:off x="5451127" y="2268272"/>
            <a:ext cx="921073" cy="122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직선 연결선 72"/>
          <p:cNvCxnSpPr/>
          <p:nvPr/>
        </p:nvCxnSpPr>
        <p:spPr>
          <a:xfrm flipV="1">
            <a:off x="6395516" y="2390772"/>
            <a:ext cx="0" cy="65700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직선 연결선 75"/>
          <p:cNvCxnSpPr/>
          <p:nvPr/>
        </p:nvCxnSpPr>
        <p:spPr>
          <a:xfrm flipV="1">
            <a:off x="5868144" y="2390772"/>
            <a:ext cx="504056" cy="9582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직선 연결선 78"/>
          <p:cNvCxnSpPr>
            <a:stCxn id="34" idx="7"/>
          </p:cNvCxnSpPr>
          <p:nvPr/>
        </p:nvCxnSpPr>
        <p:spPr>
          <a:xfrm flipV="1">
            <a:off x="5249899" y="2396670"/>
            <a:ext cx="1122301" cy="66638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직선 연결선 81"/>
          <p:cNvCxnSpPr/>
          <p:nvPr/>
        </p:nvCxnSpPr>
        <p:spPr>
          <a:xfrm flipV="1">
            <a:off x="5148064" y="2614657"/>
            <a:ext cx="720080" cy="55059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직선 연결선 84"/>
          <p:cNvCxnSpPr/>
          <p:nvPr/>
        </p:nvCxnSpPr>
        <p:spPr>
          <a:xfrm flipV="1">
            <a:off x="5148064" y="2315847"/>
            <a:ext cx="303063" cy="86912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직선 연결선 87"/>
          <p:cNvCxnSpPr/>
          <p:nvPr/>
        </p:nvCxnSpPr>
        <p:spPr>
          <a:xfrm flipH="1" flipV="1">
            <a:off x="5451995" y="2274957"/>
            <a:ext cx="416149" cy="106241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직선 연결선 90"/>
          <p:cNvCxnSpPr/>
          <p:nvPr/>
        </p:nvCxnSpPr>
        <p:spPr>
          <a:xfrm flipH="1">
            <a:off x="5148065" y="3020716"/>
            <a:ext cx="1247451" cy="14453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직선 연결선 93"/>
          <p:cNvCxnSpPr/>
          <p:nvPr/>
        </p:nvCxnSpPr>
        <p:spPr>
          <a:xfrm>
            <a:off x="5868144" y="2644649"/>
            <a:ext cx="1" cy="70435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0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Differential Flow</a:t>
            </a:r>
            <a:endParaRPr lang="ko-KR" altLang="en-US" dirty="0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A490-BEC0-4779-B75A-C1E5B37D28F4}" type="slidenum">
              <a:rPr lang="ko-KR" altLang="en-US" smtClean="0"/>
              <a:t>14</a:t>
            </a:fld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386739"/>
            <a:ext cx="6079684" cy="2011660"/>
          </a:xfrm>
          <a:prstGeom prst="rect">
            <a:avLst/>
          </a:prstGeom>
        </p:spPr>
      </p:pic>
      <p:sp>
        <p:nvSpPr>
          <p:cNvPr id="3" name="타원 2"/>
          <p:cNvSpPr/>
          <p:nvPr/>
        </p:nvSpPr>
        <p:spPr>
          <a:xfrm>
            <a:off x="827584" y="3645024"/>
            <a:ext cx="1080120" cy="1080120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355600" h="222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1907704" y="4314612"/>
            <a:ext cx="1080120" cy="1080120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355600" h="222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5473080" y="3686574"/>
            <a:ext cx="1080120" cy="1080120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355600" h="222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5473080" y="4247684"/>
            <a:ext cx="1080120" cy="1080120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355600" h="222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cxnSp>
        <p:nvCxnSpPr>
          <p:cNvPr id="12" name="직선 화살표 연결선 11"/>
          <p:cNvCxnSpPr/>
          <p:nvPr/>
        </p:nvCxnSpPr>
        <p:spPr>
          <a:xfrm flipV="1">
            <a:off x="457200" y="4474496"/>
            <a:ext cx="3250704" cy="72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텍스트 상자 13"/>
          <p:cNvSpPr txBox="1"/>
          <p:nvPr/>
        </p:nvSpPr>
        <p:spPr>
          <a:xfrm>
            <a:off x="3124816" y="4493344"/>
            <a:ext cx="2040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/>
              <a:t>Z</a:t>
            </a:r>
            <a:r>
              <a:rPr kumimoji="1" lang="en-US" altLang="ko-KR" dirty="0" smtClean="0"/>
              <a:t>(beam direction)</a:t>
            </a:r>
            <a:endParaRPr kumimoji="1" lang="ko-KR" altLang="en-US" dirty="0"/>
          </a:p>
        </p:txBody>
      </p:sp>
      <p:sp>
        <p:nvSpPr>
          <p:cNvPr id="15" name="오른쪽 화살표[R] 14"/>
          <p:cNvSpPr/>
          <p:nvPr/>
        </p:nvSpPr>
        <p:spPr>
          <a:xfrm rot="16200000">
            <a:off x="998707" y="3619507"/>
            <a:ext cx="857072" cy="3184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6" name="텍스트 상자 15"/>
          <p:cNvSpPr txBox="1"/>
          <p:nvPr/>
        </p:nvSpPr>
        <p:spPr>
          <a:xfrm>
            <a:off x="1516058" y="3329846"/>
            <a:ext cx="481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400" b="1" dirty="0" err="1" smtClean="0"/>
              <a:t>p</a:t>
            </a:r>
            <a:r>
              <a:rPr kumimoji="1" lang="en-US" altLang="ko-KR" sz="2400" b="1" baseline="-25000" dirty="0" err="1" smtClean="0"/>
              <a:t>x</a:t>
            </a:r>
            <a:endParaRPr kumimoji="1" lang="ko-KR" altLang="en-US" sz="2400" b="1" baseline="-25000" dirty="0"/>
          </a:p>
        </p:txBody>
      </p:sp>
      <p:sp>
        <p:nvSpPr>
          <p:cNvPr id="17" name="오른쪽 화살표[R] 16"/>
          <p:cNvSpPr/>
          <p:nvPr/>
        </p:nvSpPr>
        <p:spPr>
          <a:xfrm rot="10800000">
            <a:off x="5044544" y="4066891"/>
            <a:ext cx="857072" cy="3184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8" name="오른쪽 화살표[R] 17"/>
          <p:cNvSpPr/>
          <p:nvPr/>
        </p:nvSpPr>
        <p:spPr>
          <a:xfrm rot="16200000">
            <a:off x="5584604" y="3619507"/>
            <a:ext cx="857072" cy="3184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9" name="텍스트 상자 18"/>
          <p:cNvSpPr txBox="1"/>
          <p:nvPr/>
        </p:nvSpPr>
        <p:spPr>
          <a:xfrm>
            <a:off x="6122054" y="3288025"/>
            <a:ext cx="481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400" b="1" dirty="0" err="1" smtClean="0"/>
              <a:t>p</a:t>
            </a:r>
            <a:r>
              <a:rPr kumimoji="1" lang="en-US" altLang="ko-KR" sz="2400" b="1" baseline="-25000" dirty="0" err="1" smtClean="0"/>
              <a:t>x</a:t>
            </a:r>
            <a:endParaRPr kumimoji="1" lang="ko-KR" altLang="en-US" sz="2400" b="1" baseline="-25000" dirty="0"/>
          </a:p>
        </p:txBody>
      </p:sp>
      <p:sp>
        <p:nvSpPr>
          <p:cNvPr id="21" name="텍스트 상자 20"/>
          <p:cNvSpPr txBox="1"/>
          <p:nvPr/>
        </p:nvSpPr>
        <p:spPr>
          <a:xfrm>
            <a:off x="4921942" y="3518857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400" b="1" dirty="0" err="1" smtClean="0"/>
              <a:t>p</a:t>
            </a:r>
            <a:r>
              <a:rPr kumimoji="1" lang="en-US" altLang="ko-KR" sz="2400" b="1" baseline="-25000" dirty="0" err="1" smtClean="0"/>
              <a:t>y</a:t>
            </a:r>
            <a:endParaRPr kumimoji="1" lang="ko-KR" altLang="en-US" sz="2400" b="1" baseline="-25000" dirty="0"/>
          </a:p>
        </p:txBody>
      </p:sp>
      <p:sp>
        <p:nvSpPr>
          <p:cNvPr id="22" name="오른쪽 화살표[R] 21"/>
          <p:cNvSpPr/>
          <p:nvPr/>
        </p:nvSpPr>
        <p:spPr>
          <a:xfrm rot="9385407">
            <a:off x="494907" y="4260863"/>
            <a:ext cx="857072" cy="3184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" name="텍스트 상자 23"/>
          <p:cNvSpPr txBox="1"/>
          <p:nvPr/>
        </p:nvSpPr>
        <p:spPr>
          <a:xfrm>
            <a:off x="319866" y="3891487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400" b="1" dirty="0" err="1" smtClean="0"/>
              <a:t>p</a:t>
            </a:r>
            <a:r>
              <a:rPr kumimoji="1" lang="en-US" altLang="ko-KR" sz="2400" b="1" baseline="-25000" dirty="0" err="1" smtClean="0"/>
              <a:t>y</a:t>
            </a:r>
            <a:endParaRPr kumimoji="1" lang="ko-KR" altLang="en-US" sz="2400" b="1" baseline="-25000" dirty="0"/>
          </a:p>
        </p:txBody>
      </p:sp>
    </p:spTree>
    <p:extLst>
      <p:ext uri="{BB962C8B-B14F-4D97-AF65-F5344CB8AC3E}">
        <p14:creationId xmlns:p14="http://schemas.microsoft.com/office/powerpoint/2010/main" val="20533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err="1" smtClean="0"/>
              <a:t>p</a:t>
            </a:r>
            <a:r>
              <a:rPr lang="en-US" altLang="ko-KR" baseline="-25000" dirty="0" err="1" smtClean="0"/>
              <a:t>x</a:t>
            </a:r>
            <a:r>
              <a:rPr lang="en-US" altLang="ko-KR" dirty="0" smtClean="0"/>
              <a:t> distribution</a:t>
            </a:r>
            <a:endParaRPr lang="ko-KR" altLang="en-US" dirty="0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A490-BEC0-4779-B75A-C1E5B37D28F4}" type="slidenum">
              <a:rPr lang="ko-KR" altLang="en-US" smtClean="0"/>
              <a:t>15</a:t>
            </a:fld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86" y="1268760"/>
            <a:ext cx="3730228" cy="4973637"/>
          </a:xfrm>
          <a:prstGeom prst="rect">
            <a:avLst/>
          </a:prstGeom>
        </p:spPr>
      </p:pic>
      <p:sp>
        <p:nvSpPr>
          <p:cNvPr id="3" name="텍스트 상자 2"/>
          <p:cNvSpPr txBox="1"/>
          <p:nvPr/>
        </p:nvSpPr>
        <p:spPr>
          <a:xfrm>
            <a:off x="4572000" y="2204864"/>
            <a:ext cx="2395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mtClean="0"/>
              <a:t>Potential + Collisions</a:t>
            </a:r>
            <a:endParaRPr kumimoji="1" lang="ko-KR" altLang="en-US" dirty="0"/>
          </a:p>
        </p:txBody>
      </p:sp>
      <p:sp>
        <p:nvSpPr>
          <p:cNvPr id="7" name="텍스트 상자 6"/>
          <p:cNvSpPr txBox="1"/>
          <p:nvPr/>
        </p:nvSpPr>
        <p:spPr>
          <a:xfrm>
            <a:off x="4549598" y="3645351"/>
            <a:ext cx="1614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 smtClean="0"/>
              <a:t>Potential only</a:t>
            </a:r>
            <a:endParaRPr kumimoji="1" lang="ko-KR" altLang="en-US" dirty="0"/>
          </a:p>
        </p:txBody>
      </p:sp>
      <p:sp>
        <p:nvSpPr>
          <p:cNvPr id="9" name="텍스트 상자 8"/>
          <p:cNvSpPr txBox="1"/>
          <p:nvPr/>
        </p:nvSpPr>
        <p:spPr>
          <a:xfrm>
            <a:off x="4572000" y="5000850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 smtClean="0"/>
              <a:t>Collisions only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45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Role of NN Collision</a:t>
            </a:r>
            <a:endParaRPr lang="ko-KR" altLang="en-US" dirty="0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A490-BEC0-4779-B75A-C1E5B37D28F4}" type="slidenum">
              <a:rPr lang="ko-KR" altLang="en-US" smtClean="0"/>
              <a:t>16</a:t>
            </a:fld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0" r="9838"/>
          <a:stretch/>
        </p:blipFill>
        <p:spPr>
          <a:xfrm>
            <a:off x="927493" y="3725583"/>
            <a:ext cx="4824536" cy="265215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0" r="9838"/>
          <a:stretch/>
        </p:blipFill>
        <p:spPr>
          <a:xfrm>
            <a:off x="899592" y="1314006"/>
            <a:ext cx="4839050" cy="2660135"/>
          </a:xfrm>
          <a:prstGeom prst="rect">
            <a:avLst/>
          </a:prstGeom>
        </p:spPr>
      </p:pic>
      <p:sp>
        <p:nvSpPr>
          <p:cNvPr id="5" name="텍스트 상자 4"/>
          <p:cNvSpPr txBox="1"/>
          <p:nvPr/>
        </p:nvSpPr>
        <p:spPr>
          <a:xfrm>
            <a:off x="6156176" y="2204864"/>
            <a:ext cx="1606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mtClean="0"/>
              <a:t>w/o collisions</a:t>
            </a:r>
            <a:endParaRPr kumimoji="1" lang="ko-KR" altLang="en-US" dirty="0"/>
          </a:p>
        </p:txBody>
      </p:sp>
      <p:sp>
        <p:nvSpPr>
          <p:cNvPr id="8" name="텍스트 상자 7"/>
          <p:cNvSpPr txBox="1"/>
          <p:nvPr/>
        </p:nvSpPr>
        <p:spPr>
          <a:xfrm>
            <a:off x="6013470" y="4789390"/>
            <a:ext cx="146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dirty="0" smtClean="0"/>
              <a:t>w/ collisions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498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Comparison with FOPI data</a:t>
            </a:r>
            <a:endParaRPr lang="ko-KR" altLang="en-US" dirty="0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A490-BEC0-4779-B75A-C1E5B37D28F4}" type="slidenum">
              <a:rPr lang="ko-KR" altLang="en-US" smtClean="0"/>
              <a:t>17</a:t>
            </a:fld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538" y="1436908"/>
            <a:ext cx="5868924" cy="449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53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v</a:t>
            </a:r>
            <a:r>
              <a:rPr lang="en-US" altLang="ko-KR" baseline="-25000" dirty="0" smtClean="0"/>
              <a:t>1</a:t>
            </a:r>
            <a:r>
              <a:rPr lang="en-US" altLang="ko-KR" dirty="0" smtClean="0"/>
              <a:t> of </a:t>
            </a:r>
            <a:r>
              <a:rPr lang="en-US" altLang="ko-KR" dirty="0" err="1" smtClean="0"/>
              <a:t>Ni+Ni</a:t>
            </a:r>
            <a:r>
              <a:rPr lang="en-US" altLang="ko-KR" dirty="0" smtClean="0"/>
              <a:t> and </a:t>
            </a:r>
            <a:r>
              <a:rPr lang="en-US" altLang="ko-KR" dirty="0" err="1" smtClean="0"/>
              <a:t>Au+Au</a:t>
            </a:r>
            <a:endParaRPr lang="ko-KR" altLang="en-US" dirty="0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A490-BEC0-4779-B75A-C1E5B37D28F4}" type="slidenum">
              <a:rPr lang="ko-KR" altLang="en-US" smtClean="0"/>
              <a:t>18</a:t>
            </a:fld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347" y="1288574"/>
            <a:ext cx="5678957" cy="491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4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Density at Collision Center</a:t>
            </a:r>
            <a:endParaRPr lang="ko-KR" altLang="en-US" dirty="0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A490-BEC0-4779-B75A-C1E5B37D28F4}" type="slidenum">
              <a:rPr lang="ko-KR" altLang="en-US" smtClean="0"/>
              <a:t>19</a:t>
            </a:fld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556792"/>
            <a:ext cx="5865876" cy="4465320"/>
          </a:xfrm>
          <a:prstGeom prst="rect">
            <a:avLst/>
          </a:prstGeom>
        </p:spPr>
      </p:pic>
      <p:sp>
        <p:nvSpPr>
          <p:cNvPr id="3" name="타원 2"/>
          <p:cNvSpPr/>
          <p:nvPr/>
        </p:nvSpPr>
        <p:spPr>
          <a:xfrm>
            <a:off x="899592" y="1654334"/>
            <a:ext cx="504056" cy="5505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1655676" y="2000863"/>
            <a:ext cx="504056" cy="5505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5" name="오른쪽 화살표[R] 4"/>
          <p:cNvSpPr/>
          <p:nvPr/>
        </p:nvSpPr>
        <p:spPr>
          <a:xfrm flipV="1">
            <a:off x="1151620" y="1791966"/>
            <a:ext cx="396044" cy="27526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9" name="오른쪽 화살표[R] 8"/>
          <p:cNvSpPr/>
          <p:nvPr/>
        </p:nvSpPr>
        <p:spPr>
          <a:xfrm rot="10800000" flipV="1">
            <a:off x="1511660" y="2166294"/>
            <a:ext cx="396044" cy="27526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8" name="타원 7"/>
          <p:cNvSpPr/>
          <p:nvPr/>
        </p:nvSpPr>
        <p:spPr>
          <a:xfrm flipH="1">
            <a:off x="1451992" y="2067231"/>
            <a:ext cx="144016" cy="1376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cxnSp>
        <p:nvCxnSpPr>
          <p:cNvPr id="11" name="직선 화살표 연결선 10"/>
          <p:cNvCxnSpPr>
            <a:endCxn id="8" idx="4"/>
          </p:cNvCxnSpPr>
          <p:nvPr/>
        </p:nvCxnSpPr>
        <p:spPr>
          <a:xfrm flipH="1" flipV="1">
            <a:off x="1524000" y="2204863"/>
            <a:ext cx="936104" cy="13093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71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Contents</a:t>
            </a:r>
            <a:endParaRPr lang="ko-KR" altLang="en-US" dirty="0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A490-BEC0-4779-B75A-C1E5B37D28F4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89235" y="1412775"/>
            <a:ext cx="76328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altLang="ko-KR" sz="2800" dirty="0" smtClean="0"/>
              <a:t>Motivation</a:t>
            </a:r>
          </a:p>
          <a:p>
            <a:pPr marL="514350" indent="-514350">
              <a:buFont typeface="+mj-lt"/>
              <a:buAutoNum type="romanUcPeriod"/>
            </a:pPr>
            <a:endParaRPr lang="en-US" altLang="ko-KR" sz="2800" dirty="0"/>
          </a:p>
          <a:p>
            <a:pPr marL="514350" indent="-514350">
              <a:buFont typeface="+mj-lt"/>
              <a:buAutoNum type="romanUcPeriod"/>
            </a:pPr>
            <a:r>
              <a:rPr lang="en-US" altLang="ko-KR" sz="2800" dirty="0" smtClean="0"/>
              <a:t>Introduction to QMD</a:t>
            </a:r>
          </a:p>
          <a:p>
            <a:pPr marL="514350" indent="-514350">
              <a:buFont typeface="+mj-lt"/>
              <a:buAutoNum type="romanUcPeriod"/>
            </a:pPr>
            <a:endParaRPr lang="en-US" altLang="ko-KR" sz="2800" dirty="0"/>
          </a:p>
          <a:p>
            <a:pPr marL="514350" indent="-514350">
              <a:buFont typeface="+mj-lt"/>
              <a:buAutoNum type="romanUcPeriod"/>
            </a:pPr>
            <a:r>
              <a:rPr lang="en-US" altLang="ko-KR" sz="2800" dirty="0" smtClean="0"/>
              <a:t>Directed flow in </a:t>
            </a:r>
            <a:r>
              <a:rPr lang="en-US" altLang="ko-KR" sz="2800" dirty="0" err="1" smtClean="0"/>
              <a:t>Ni+Ni</a:t>
            </a:r>
            <a:r>
              <a:rPr lang="en-US" altLang="ko-KR" sz="2800" dirty="0" smtClean="0"/>
              <a:t> and </a:t>
            </a:r>
            <a:r>
              <a:rPr lang="en-US" altLang="ko-KR" sz="2800" dirty="0" err="1" smtClean="0"/>
              <a:t>Au+Au</a:t>
            </a:r>
            <a:endParaRPr lang="en-US" altLang="ko-KR" sz="2800" dirty="0" smtClean="0"/>
          </a:p>
          <a:p>
            <a:pPr marL="514350" indent="-514350">
              <a:buFont typeface="+mj-lt"/>
              <a:buAutoNum type="romanUcPeriod"/>
            </a:pPr>
            <a:endParaRPr lang="en-US" altLang="ko-KR" sz="2800" dirty="0"/>
          </a:p>
          <a:p>
            <a:pPr marL="514350" indent="-514350">
              <a:buFont typeface="+mj-lt"/>
              <a:buAutoNum type="romanUcPeriod"/>
            </a:pPr>
            <a:r>
              <a:rPr lang="en-US" altLang="ko-KR" sz="2800" dirty="0" smtClean="0"/>
              <a:t>Summary and Outlook</a:t>
            </a:r>
            <a:endParaRPr lang="en-US" altLang="ko-KR" sz="2000" dirty="0"/>
          </a:p>
        </p:txBody>
      </p:sp>
    </p:spTree>
    <p:extLst>
      <p:ext uri="{BB962C8B-B14F-4D97-AF65-F5344CB8AC3E}">
        <p14:creationId xmlns:p14="http://schemas.microsoft.com/office/powerpoint/2010/main" val="284125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Difference between proton and neutron</a:t>
            </a:r>
            <a:endParaRPr lang="ko-KR" altLang="en-US" dirty="0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A490-BEC0-4779-B75A-C1E5B37D28F4}" type="slidenum">
              <a:rPr lang="ko-KR" altLang="en-US" smtClean="0"/>
              <a:t>20</a:t>
            </a:fld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379862"/>
            <a:ext cx="5812118" cy="479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8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Summary and Outlook</a:t>
            </a:r>
            <a:endParaRPr lang="ko-KR" altLang="en-US" dirty="0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A490-BEC0-4779-B75A-C1E5B37D28F4}" type="slidenum">
              <a:rPr lang="ko-KR" altLang="en-US" smtClean="0"/>
              <a:t>21</a:t>
            </a:fld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89235" y="1412775"/>
            <a:ext cx="76328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altLang="ko-KR" dirty="0" smtClean="0"/>
              <a:t>RAON facility will provide opportunities to study </a:t>
            </a:r>
            <a:r>
              <a:rPr lang="en-US" altLang="ko-KR" dirty="0" err="1" smtClean="0"/>
              <a:t>isospin</a:t>
            </a:r>
            <a:r>
              <a:rPr lang="en-US" altLang="ko-KR" dirty="0" smtClean="0"/>
              <a:t> asymmetric matters and exotic nuclei by heavy-ion collisions induced by neutron-rich beams.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altLang="ko-KR" dirty="0"/>
          </a:p>
          <a:p>
            <a:pPr marL="285750" indent="-285750">
              <a:buFont typeface="Wingdings" pitchFamily="2" charset="2"/>
              <a:buChar char="v"/>
            </a:pPr>
            <a:r>
              <a:rPr lang="en-US" altLang="ko-KR" dirty="0" smtClean="0"/>
              <a:t>As a reliable theoretical tools, we need a transport model. 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altLang="ko-KR" dirty="0"/>
          </a:p>
          <a:p>
            <a:pPr marL="285750" indent="-285750">
              <a:buFont typeface="Wingdings" pitchFamily="2" charset="2"/>
              <a:buChar char="v"/>
            </a:pPr>
            <a:r>
              <a:rPr lang="en-US" altLang="ko-KR" dirty="0" smtClean="0"/>
              <a:t>Differential flow is one of the probes for the symmetry potential study.</a:t>
            </a:r>
            <a:endParaRPr lang="en-US" altLang="ko-KR" dirty="0" smtClean="0"/>
          </a:p>
          <a:p>
            <a:pPr marL="285750" indent="-285750">
              <a:buFont typeface="Wingdings" pitchFamily="2" charset="2"/>
              <a:buChar char="v"/>
            </a:pPr>
            <a:endParaRPr lang="en-US" altLang="ko-KR" dirty="0"/>
          </a:p>
          <a:p>
            <a:pPr marL="285750" indent="-285750">
              <a:buFont typeface="Wingdings" pitchFamily="2" charset="2"/>
              <a:buChar char="v"/>
            </a:pPr>
            <a:r>
              <a:rPr lang="en-US" altLang="ko-KR" dirty="0" smtClean="0"/>
              <a:t>We need more study to find an observable which is sensitive to the change of the curvature of symmetry potential.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86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7681" y="3075057"/>
            <a:ext cx="76686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i="1" dirty="0" smtClean="0"/>
              <a:t>Thank you for your attention!!</a:t>
            </a:r>
            <a:endParaRPr lang="ko-KR" alt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val="351462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5807" y="2967335"/>
            <a:ext cx="47323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b="1" i="1" dirty="0" smtClean="0"/>
              <a:t>Backup Slides</a:t>
            </a:r>
            <a:endParaRPr lang="ko-KR" altLang="en-US" sz="5400" b="1" i="1" dirty="0"/>
          </a:p>
        </p:txBody>
      </p:sp>
    </p:spTree>
    <p:extLst>
      <p:ext uri="{BB962C8B-B14F-4D97-AF65-F5344CB8AC3E}">
        <p14:creationId xmlns:p14="http://schemas.microsoft.com/office/powerpoint/2010/main" val="10902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Transport model</a:t>
            </a:r>
            <a:endParaRPr lang="ko-KR" altLang="en-US" dirty="0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A490-BEC0-4779-B75A-C1E5B37D28F4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096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RAON and LAMPS</a:t>
            </a:r>
            <a:endParaRPr lang="ko-KR" altLang="en-US" dirty="0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A490-BEC0-4779-B75A-C1E5B37D28F4}" type="slidenum">
              <a:rPr lang="ko-KR" altLang="en-US" smtClean="0"/>
              <a:t>3</a:t>
            </a:fld>
            <a:endParaRPr lang="ko-KR" altLang="en-US"/>
          </a:p>
        </p:txBody>
      </p:sp>
      <p:grpSp>
        <p:nvGrpSpPr>
          <p:cNvPr id="5" name="그룹 4"/>
          <p:cNvGrpSpPr/>
          <p:nvPr/>
        </p:nvGrpSpPr>
        <p:grpSpPr>
          <a:xfrm>
            <a:off x="465517" y="1331407"/>
            <a:ext cx="5114595" cy="3393737"/>
            <a:chOff x="587775" y="1964558"/>
            <a:chExt cx="6106701" cy="4071859"/>
          </a:xfrm>
        </p:grpSpPr>
        <p:grpSp>
          <p:nvGrpSpPr>
            <p:cNvPr id="7" name="그룹 6"/>
            <p:cNvGrpSpPr/>
            <p:nvPr/>
          </p:nvGrpSpPr>
          <p:grpSpPr>
            <a:xfrm>
              <a:off x="587775" y="1964558"/>
              <a:ext cx="5904656" cy="4071859"/>
              <a:chOff x="421291" y="2165110"/>
              <a:chExt cx="5904656" cy="4071859"/>
            </a:xfrm>
          </p:grpSpPr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291" y="2165110"/>
                <a:ext cx="5904656" cy="4071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TextBox 22"/>
              <p:cNvSpPr txBox="1"/>
              <p:nvPr/>
            </p:nvSpPr>
            <p:spPr>
              <a:xfrm>
                <a:off x="583220" y="2165110"/>
                <a:ext cx="19364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dirty="0" smtClean="0"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  <a:solidFill>
                      <a:schemeClr val="accent3">
                        <a:lumMod val="95000"/>
                      </a:schemeClr>
                    </a:solidFill>
                    <a:latin typeface="Arial Rounded MT Bold" panose="020F0704030504030204" pitchFamily="34" charset="0"/>
                    <a:ea typeface="HY동녘B" panose="02030600000101010101" pitchFamily="18" charset="-127"/>
                  </a:rPr>
                  <a:t>Bird</a:t>
                </a:r>
                <a:r>
                  <a:rPr lang="en-US" altLang="ko-KR" sz="2400" b="1" dirty="0" smtClean="0"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  <a:solidFill>
                      <a:schemeClr val="accent3">
                        <a:lumMod val="95000"/>
                      </a:schemeClr>
                    </a:solidFill>
                    <a:latin typeface="Arial Rounded MT Bold" panose="020F0704030504030204" pitchFamily="34" charset="0"/>
                    <a:ea typeface="HY동녘B" panose="02030600000101010101" pitchFamily="18" charset="-127"/>
                  </a:rPr>
                  <a:t>’</a:t>
                </a:r>
                <a:r>
                  <a:rPr lang="en-US" altLang="ko-KR" dirty="0" smtClean="0"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  <a:solidFill>
                      <a:schemeClr val="accent3">
                        <a:lumMod val="95000"/>
                      </a:schemeClr>
                    </a:solidFill>
                    <a:latin typeface="Arial Rounded MT Bold" panose="020F0704030504030204" pitchFamily="34" charset="0"/>
                    <a:ea typeface="HY동녘B" panose="02030600000101010101" pitchFamily="18" charset="-127"/>
                  </a:rPr>
                  <a:t>s</a:t>
                </a:r>
                <a:r>
                  <a:rPr lang="en-US" altLang="ko-KR" sz="2400" dirty="0" smtClean="0"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  <a:solidFill>
                      <a:schemeClr val="accent3">
                        <a:lumMod val="95000"/>
                      </a:schemeClr>
                    </a:solidFill>
                    <a:latin typeface="Arial Rounded MT Bold" panose="020F0704030504030204" pitchFamily="34" charset="0"/>
                    <a:ea typeface="HY동녘B" panose="02030600000101010101" pitchFamily="18" charset="-127"/>
                  </a:rPr>
                  <a:t>-</a:t>
                </a:r>
                <a:r>
                  <a:rPr lang="en-US" altLang="ko-KR" dirty="0" smtClean="0"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  <a:solidFill>
                      <a:schemeClr val="accent3">
                        <a:lumMod val="95000"/>
                      </a:schemeClr>
                    </a:solidFill>
                    <a:latin typeface="Arial Rounded MT Bold" panose="020F0704030504030204" pitchFamily="34" charset="0"/>
                    <a:ea typeface="HY동녘B" panose="02030600000101010101" pitchFamily="18" charset="-127"/>
                  </a:rPr>
                  <a:t>eye view</a:t>
                </a:r>
                <a:endParaRPr lang="ko-KR" altLang="en-US" dirty="0">
                  <a:ln>
                    <a:solidFill>
                      <a:schemeClr val="bg1">
                        <a:lumMod val="50000"/>
                      </a:schemeClr>
                    </a:solidFill>
                  </a:ln>
                  <a:solidFill>
                    <a:schemeClr val="accent3">
                      <a:lumMod val="95000"/>
                    </a:schemeClr>
                  </a:solidFill>
                  <a:latin typeface="Arial Rounded MT Bold" panose="020F0704030504030204" pitchFamily="34" charset="0"/>
                  <a:ea typeface="HY동녘B" panose="02030600000101010101" pitchFamily="18" charset="-127"/>
                </a:endParaRPr>
              </a:p>
            </p:txBody>
          </p:sp>
        </p:grpSp>
        <p:sp>
          <p:nvSpPr>
            <p:cNvPr id="8" name="TextBox 12"/>
            <p:cNvSpPr txBox="1"/>
            <p:nvPr/>
          </p:nvSpPr>
          <p:spPr>
            <a:xfrm>
              <a:off x="619159" y="5337022"/>
              <a:ext cx="60753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solidFill>
                    <a:schemeClr val="bg1"/>
                  </a:solidFill>
                </a:rPr>
                <a:t>Basic design was finished in Dec. 2015</a:t>
              </a:r>
            </a:p>
            <a:p>
              <a:r>
                <a:rPr lang="en-US" altLang="ko-KR" dirty="0" smtClean="0">
                  <a:solidFill>
                    <a:schemeClr val="bg1"/>
                  </a:solidFill>
                </a:rPr>
                <a:t>A construction company was selected in Sept. 6, 2016. </a:t>
              </a:r>
              <a:r>
                <a:rPr lang="en-US" altLang="ko-KR" dirty="0" err="1" smtClean="0"/>
                <a:t>i</a:t>
              </a:r>
              <a:endParaRPr lang="ko-KR" altLang="en-US" dirty="0"/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3209142"/>
            <a:ext cx="3902805" cy="2943549"/>
          </a:xfrm>
          <a:prstGeom prst="rect">
            <a:avLst/>
          </a:prstGeom>
        </p:spPr>
      </p:pic>
      <p:sp>
        <p:nvSpPr>
          <p:cNvPr id="3" name="텍스트 상자 2"/>
          <p:cNvSpPr txBox="1"/>
          <p:nvPr/>
        </p:nvSpPr>
        <p:spPr>
          <a:xfrm>
            <a:off x="2733150" y="5885189"/>
            <a:ext cx="2130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i="1" dirty="0" smtClean="0"/>
              <a:t>from </a:t>
            </a:r>
            <a:r>
              <a:rPr kumimoji="1" lang="en-US" altLang="ko-KR" i="1" dirty="0" err="1" smtClean="0"/>
              <a:t>Y.J.Kim’s</a:t>
            </a:r>
            <a:r>
              <a:rPr kumimoji="1" lang="en-US" altLang="ko-KR" i="1" dirty="0" smtClean="0"/>
              <a:t> slide</a:t>
            </a:r>
            <a:endParaRPr kumimoji="1" lang="ko-KR" altLang="en-US" i="1" dirty="0"/>
          </a:p>
        </p:txBody>
      </p:sp>
      <p:sp>
        <p:nvSpPr>
          <p:cNvPr id="11" name="텍스트 상자 10"/>
          <p:cNvSpPr txBox="1"/>
          <p:nvPr/>
        </p:nvSpPr>
        <p:spPr>
          <a:xfrm>
            <a:off x="5410892" y="1375681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mtClean="0"/>
              <a:t>RAON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095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Nuclear Equation of State</a:t>
            </a:r>
            <a:endParaRPr lang="ko-KR" altLang="en-US" dirty="0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A490-BEC0-4779-B75A-C1E5B37D28F4}" type="slidenum">
              <a:rPr lang="ko-KR" altLang="en-US" smtClean="0"/>
              <a:t>4</a:t>
            </a:fld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419576"/>
            <a:ext cx="4575880" cy="4278262"/>
          </a:xfrm>
          <a:prstGeom prst="rect">
            <a:avLst/>
          </a:prstGeom>
        </p:spPr>
      </p:pic>
      <p:sp>
        <p:nvSpPr>
          <p:cNvPr id="7" name="텍스트 상자 6"/>
          <p:cNvSpPr txBox="1"/>
          <p:nvPr/>
        </p:nvSpPr>
        <p:spPr>
          <a:xfrm>
            <a:off x="2728244" y="5697838"/>
            <a:ext cx="3845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i="1" u="sng" dirty="0" smtClean="0"/>
              <a:t>ref. </a:t>
            </a:r>
            <a:r>
              <a:rPr kumimoji="1" lang="en-US" altLang="ko-KR" sz="1600" i="1" u="sng" dirty="0" err="1" smtClean="0"/>
              <a:t>A.W.Steiner</a:t>
            </a:r>
            <a:r>
              <a:rPr kumimoji="1" lang="en-US" altLang="ko-KR" sz="1600" i="1" u="sng" dirty="0" smtClean="0"/>
              <a:t> et al. </a:t>
            </a:r>
            <a:r>
              <a:rPr kumimoji="1" lang="en-US" altLang="ko-KR" sz="1600" i="1" u="sng" dirty="0" err="1" smtClean="0"/>
              <a:t>Phys.Rep</a:t>
            </a:r>
            <a:r>
              <a:rPr kumimoji="1" lang="en-US" altLang="ko-KR" sz="1600" i="1" u="sng" dirty="0" smtClean="0"/>
              <a:t>. 411,325</a:t>
            </a:r>
            <a:endParaRPr kumimoji="1" lang="ko-KR" altLang="en-US" sz="1600" i="1" u="sng" dirty="0"/>
          </a:p>
        </p:txBody>
      </p:sp>
    </p:spTree>
    <p:extLst>
      <p:ext uri="{BB962C8B-B14F-4D97-AF65-F5344CB8AC3E}">
        <p14:creationId xmlns:p14="http://schemas.microsoft.com/office/powerpoint/2010/main" val="143075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Nuclear Equation of State</a:t>
            </a:r>
            <a:endParaRPr lang="ko-KR" altLang="en-US" dirty="0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A490-BEC0-4779-B75A-C1E5B37D28F4}" type="slidenum">
              <a:rPr lang="ko-KR" altLang="en-US" smtClean="0"/>
              <a:t>5</a:t>
            </a:fld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421942"/>
            <a:ext cx="4464496" cy="4191557"/>
          </a:xfrm>
          <a:prstGeom prst="rect">
            <a:avLst/>
          </a:prstGeom>
        </p:spPr>
      </p:pic>
      <p:sp>
        <p:nvSpPr>
          <p:cNvPr id="3" name="텍스트 상자 2"/>
          <p:cNvSpPr txBox="1"/>
          <p:nvPr/>
        </p:nvSpPr>
        <p:spPr>
          <a:xfrm>
            <a:off x="2699792" y="5613499"/>
            <a:ext cx="3380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600" i="1" u="sng" dirty="0" smtClean="0"/>
              <a:t>ref. B.-</a:t>
            </a:r>
            <a:r>
              <a:rPr kumimoji="1" lang="en-US" altLang="ko-KR" sz="1600" i="1" u="sng" dirty="0" err="1" smtClean="0"/>
              <a:t>A.Li</a:t>
            </a:r>
            <a:r>
              <a:rPr kumimoji="1" lang="en-US" altLang="ko-KR" sz="1600" i="1" u="sng" dirty="0" smtClean="0"/>
              <a:t> et al. </a:t>
            </a:r>
            <a:r>
              <a:rPr kumimoji="1" lang="en-US" altLang="ko-KR" sz="1600" i="1" u="sng" dirty="0" err="1" smtClean="0"/>
              <a:t>Phys.Rep</a:t>
            </a:r>
            <a:r>
              <a:rPr kumimoji="1" lang="en-US" altLang="ko-KR" sz="1600" i="1" u="sng" dirty="0" smtClean="0"/>
              <a:t>. 464,113</a:t>
            </a:r>
            <a:endParaRPr kumimoji="1" lang="ko-KR" altLang="en-US" sz="1600" i="1" u="sng" dirty="0"/>
          </a:p>
        </p:txBody>
      </p:sp>
    </p:spTree>
    <p:extLst>
      <p:ext uri="{BB962C8B-B14F-4D97-AF65-F5344CB8AC3E}">
        <p14:creationId xmlns:p14="http://schemas.microsoft.com/office/powerpoint/2010/main" val="63811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Au (100 MeV/n)+Au at b=7fm</a:t>
            </a:r>
            <a:endParaRPr lang="ko-KR" altLang="en-US" dirty="0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A490-BEC0-4779-B75A-C1E5B37D28F4}" type="slidenum">
              <a:rPr lang="ko-KR" altLang="en-US" smtClean="0"/>
              <a:t>6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0" r="9838"/>
          <a:stretch/>
        </p:blipFill>
        <p:spPr>
          <a:xfrm>
            <a:off x="1187624" y="1772816"/>
            <a:ext cx="6984776" cy="383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96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Initialization</a:t>
            </a:r>
            <a:endParaRPr lang="ko-KR" altLang="en-US" dirty="0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A490-BEC0-4779-B75A-C1E5B37D28F4}" type="slidenum">
              <a:rPr lang="ko-KR" altLang="en-US" smtClean="0"/>
              <a:t>7</a:t>
            </a:fld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33" y="4087274"/>
            <a:ext cx="2698948" cy="2036629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775" y="5105589"/>
            <a:ext cx="2585242" cy="6480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타원 1"/>
          <p:cNvSpPr/>
          <p:nvPr/>
        </p:nvSpPr>
        <p:spPr>
          <a:xfrm>
            <a:off x="899592" y="1519746"/>
            <a:ext cx="1562302" cy="144120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타원 2"/>
          <p:cNvSpPr/>
          <p:nvPr/>
        </p:nvSpPr>
        <p:spPr>
          <a:xfrm>
            <a:off x="1187624" y="1699766"/>
            <a:ext cx="288032" cy="28907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2065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1653208" y="1646900"/>
            <a:ext cx="288032" cy="28907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2065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983904" y="2035203"/>
            <a:ext cx="288032" cy="28907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2065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1339264" y="2180332"/>
            <a:ext cx="288032" cy="28907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2065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/>
        </p:nvSpPr>
        <p:spPr>
          <a:xfrm>
            <a:off x="1627296" y="2015267"/>
            <a:ext cx="288032" cy="28907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2065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/>
          <p:cNvSpPr/>
          <p:nvPr/>
        </p:nvSpPr>
        <p:spPr>
          <a:xfrm>
            <a:off x="1966392" y="1891258"/>
            <a:ext cx="288032" cy="28907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2065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/>
          <p:cNvSpPr/>
          <p:nvPr/>
        </p:nvSpPr>
        <p:spPr>
          <a:xfrm>
            <a:off x="2067891" y="2227262"/>
            <a:ext cx="288032" cy="28907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2065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1797224" y="2454451"/>
            <a:ext cx="288032" cy="28907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2065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/>
          <p:cNvSpPr/>
          <p:nvPr/>
        </p:nvSpPr>
        <p:spPr>
          <a:xfrm>
            <a:off x="1483280" y="2542619"/>
            <a:ext cx="288032" cy="28907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2065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>
            <a:off x="1051232" y="2398485"/>
            <a:ext cx="288032" cy="28907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2065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화살표 연결선 19"/>
          <p:cNvCxnSpPr/>
          <p:nvPr/>
        </p:nvCxnSpPr>
        <p:spPr>
          <a:xfrm>
            <a:off x="1195248" y="2542619"/>
            <a:ext cx="457960" cy="144537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561381" y="4293096"/>
            <a:ext cx="2725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&lt;Density distribution&gt;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- Wood-Saxon function</a:t>
            </a:r>
            <a:endParaRPr lang="ko-KR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955043" y="3140968"/>
            <a:ext cx="13388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d &gt; 1.5 </a:t>
            </a:r>
            <a:r>
              <a:rPr lang="en-US" altLang="ko-KR" dirty="0" err="1" smtClean="0"/>
              <a:t>fm</a:t>
            </a:r>
            <a:endParaRPr lang="ko-KR" altLang="en-US" dirty="0"/>
          </a:p>
        </p:txBody>
      </p:sp>
      <p:cxnSp>
        <p:nvCxnSpPr>
          <p:cNvPr id="24" name="직선 화살표 연결선 23"/>
          <p:cNvCxnSpPr/>
          <p:nvPr/>
        </p:nvCxnSpPr>
        <p:spPr>
          <a:xfrm flipH="1">
            <a:off x="1187624" y="2614887"/>
            <a:ext cx="236604" cy="526081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822" y="2553623"/>
            <a:ext cx="5471752" cy="77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2838855" y="1900345"/>
            <a:ext cx="2704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&lt;Gaussian distribution&gt;</a:t>
            </a:r>
            <a:endParaRPr lang="ko-KR" altLang="en-US" dirty="0"/>
          </a:p>
        </p:txBody>
      </p:sp>
      <p:pic>
        <p:nvPicPr>
          <p:cNvPr id="36" name="그림 3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7" r="15613"/>
          <a:stretch/>
        </p:blipFill>
        <p:spPr>
          <a:xfrm>
            <a:off x="6090008" y="1329953"/>
            <a:ext cx="1739579" cy="1317774"/>
          </a:xfrm>
          <a:prstGeom prst="rect">
            <a:avLst/>
          </a:prstGeom>
        </p:spPr>
      </p:pic>
      <p:cxnSp>
        <p:nvCxnSpPr>
          <p:cNvPr id="37" name="직선 화살표 연결선 36"/>
          <p:cNvCxnSpPr/>
          <p:nvPr/>
        </p:nvCxnSpPr>
        <p:spPr>
          <a:xfrm>
            <a:off x="6684531" y="1937001"/>
            <a:ext cx="550531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/>
          <p:cNvCxnSpPr>
            <a:stCxn id="1028" idx="1"/>
            <a:endCxn id="17" idx="5"/>
          </p:cNvCxnSpPr>
          <p:nvPr/>
        </p:nvCxnSpPr>
        <p:spPr>
          <a:xfrm flipH="1" flipV="1">
            <a:off x="2043075" y="2701191"/>
            <a:ext cx="588747" cy="239363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5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Stability of Ni Nucleus</a:t>
            </a:r>
            <a:endParaRPr lang="ko-KR" altLang="en-US" dirty="0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A490-BEC0-4779-B75A-C1E5B37D28F4}" type="slidenum">
              <a:rPr lang="ko-KR" altLang="en-US" smtClean="0"/>
              <a:t>8</a:t>
            </a:fld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615" y="1556792"/>
            <a:ext cx="5934456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11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Propagation</a:t>
            </a:r>
            <a:endParaRPr lang="ko-KR" altLang="en-US" dirty="0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3A490-BEC0-4779-B75A-C1E5B37D28F4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2821934" y="1519746"/>
            <a:ext cx="367240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678646" y="1432495"/>
            <a:ext cx="4744711" cy="534541"/>
            <a:chOff x="907409" y="2276872"/>
            <a:chExt cx="6570882" cy="8001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409" y="2276872"/>
              <a:ext cx="1914525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2420888"/>
              <a:ext cx="4562475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4451757" cy="2834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159" y="2708920"/>
            <a:ext cx="3501320" cy="128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432" y="5517232"/>
            <a:ext cx="1013263" cy="64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779" y="5517960"/>
            <a:ext cx="1532058" cy="64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91880" y="1970190"/>
            <a:ext cx="4738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i="1" dirty="0" err="1" smtClean="0">
                <a:solidFill>
                  <a:schemeClr val="tx2"/>
                </a:solidFill>
              </a:rPr>
              <a:t>Skyrme</a:t>
            </a:r>
            <a:r>
              <a:rPr lang="en-US" altLang="ko-KR" b="1" i="1" dirty="0" smtClean="0">
                <a:solidFill>
                  <a:schemeClr val="tx2"/>
                </a:solidFill>
              </a:rPr>
              <a:t> parametrization for NN potential</a:t>
            </a:r>
            <a:endParaRPr lang="ko-KR" altLang="en-US" b="1" i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3" y="4991054"/>
            <a:ext cx="255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&lt;Equation of Motion&gt;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64959" y="4741018"/>
            <a:ext cx="2989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i="1" dirty="0" smtClean="0">
                <a:solidFill>
                  <a:srgbClr val="FF0000"/>
                </a:solidFill>
              </a:rPr>
              <a:t>Ref.) M. Papa PRC 64(2010)024612</a:t>
            </a:r>
            <a:endParaRPr lang="ko-KR" altLang="en-US" sz="1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18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9472</TotalTime>
  <Words>416</Words>
  <Application>Microsoft Macintosh PowerPoint</Application>
  <PresentationFormat>화면 슬라이드 쇼(4:3)</PresentationFormat>
  <Paragraphs>103</Paragraphs>
  <Slides>24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31" baseType="lpstr">
      <vt:lpstr>맑은 고딕</vt:lpstr>
      <vt:lpstr>Arial Rounded MT Bold</vt:lpstr>
      <vt:lpstr>Cambria Math</vt:lpstr>
      <vt:lpstr>HY동녘B</vt:lpstr>
      <vt:lpstr>Wingdings</vt:lpstr>
      <vt:lpstr>Arial</vt:lpstr>
      <vt:lpstr>Office Theme</vt:lpstr>
      <vt:lpstr>Directed flow in Ni+Ni and Au+Au collisions and the QMD simulation</vt:lpstr>
      <vt:lpstr>Contents</vt:lpstr>
      <vt:lpstr>RAON and LAMPS</vt:lpstr>
      <vt:lpstr>Nuclear Equation of State</vt:lpstr>
      <vt:lpstr>Nuclear Equation of State</vt:lpstr>
      <vt:lpstr>Au (100 MeV/n)+Au at b=7fm</vt:lpstr>
      <vt:lpstr>Initialization</vt:lpstr>
      <vt:lpstr>Stability of Ni Nucleus</vt:lpstr>
      <vt:lpstr>Propagation</vt:lpstr>
      <vt:lpstr>N-N Collision</vt:lpstr>
      <vt:lpstr>N-N Collision</vt:lpstr>
      <vt:lpstr>Pauli blocking</vt:lpstr>
      <vt:lpstr>Cluster Recognition</vt:lpstr>
      <vt:lpstr>Differential Flow</vt:lpstr>
      <vt:lpstr>px distribution</vt:lpstr>
      <vt:lpstr>Role of NN Collision</vt:lpstr>
      <vt:lpstr>Comparison with FOPI data</vt:lpstr>
      <vt:lpstr>v1 of Ni+Ni and Au+Au</vt:lpstr>
      <vt:lpstr>Density at Collision Center</vt:lpstr>
      <vt:lpstr>Difference between proton and neutron</vt:lpstr>
      <vt:lpstr>Summary and Outlook</vt:lpstr>
      <vt:lpstr>PowerPoint 프레젠테이션</vt:lpstr>
      <vt:lpstr>PowerPoint 프레젠테이션</vt:lpstr>
      <vt:lpstr>Transport model</vt:lpstr>
    </vt:vector>
  </TitlesOfParts>
  <Company>Microsoft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Kyung-il Kim</dc:creator>
  <cp:lastModifiedBy>김경일</cp:lastModifiedBy>
  <cp:revision>243</cp:revision>
  <cp:lastPrinted>2013-08-21T01:41:56Z</cp:lastPrinted>
  <dcterms:created xsi:type="dcterms:W3CDTF">2013-04-07T06:22:29Z</dcterms:created>
  <dcterms:modified xsi:type="dcterms:W3CDTF">2016-11-25T06:51:54Z</dcterms:modified>
</cp:coreProperties>
</file>