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6"/>
  </p:notesMasterIdLst>
  <p:sldIdLst>
    <p:sldId id="256" r:id="rId2"/>
    <p:sldId id="440" r:id="rId3"/>
    <p:sldId id="473" r:id="rId4"/>
    <p:sldId id="392" r:id="rId5"/>
    <p:sldId id="474" r:id="rId6"/>
    <p:sldId id="420" r:id="rId7"/>
    <p:sldId id="489" r:id="rId8"/>
    <p:sldId id="400" r:id="rId9"/>
    <p:sldId id="435" r:id="rId10"/>
    <p:sldId id="502" r:id="rId11"/>
    <p:sldId id="509" r:id="rId12"/>
    <p:sldId id="475" r:id="rId13"/>
    <p:sldId id="447" r:id="rId14"/>
    <p:sldId id="479" r:id="rId15"/>
    <p:sldId id="480" r:id="rId16"/>
    <p:sldId id="448" r:id="rId17"/>
    <p:sldId id="449" r:id="rId18"/>
    <p:sldId id="481" r:id="rId19"/>
    <p:sldId id="491" r:id="rId20"/>
    <p:sldId id="492" r:id="rId21"/>
    <p:sldId id="494" r:id="rId22"/>
    <p:sldId id="482" r:id="rId23"/>
    <p:sldId id="450" r:id="rId24"/>
    <p:sldId id="495" r:id="rId25"/>
    <p:sldId id="478" r:id="rId26"/>
    <p:sldId id="497" r:id="rId27"/>
    <p:sldId id="496" r:id="rId28"/>
    <p:sldId id="506" r:id="rId29"/>
    <p:sldId id="507" r:id="rId30"/>
    <p:sldId id="503" r:id="rId31"/>
    <p:sldId id="504" r:id="rId32"/>
    <p:sldId id="505" r:id="rId33"/>
    <p:sldId id="452" r:id="rId34"/>
    <p:sldId id="453" r:id="rId35"/>
    <p:sldId id="454" r:id="rId36"/>
    <p:sldId id="455" r:id="rId37"/>
    <p:sldId id="456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471" r:id="rId46"/>
    <p:sldId id="472" r:id="rId47"/>
    <p:sldId id="528" r:id="rId48"/>
    <p:sldId id="529" r:id="rId49"/>
    <p:sldId id="531" r:id="rId50"/>
    <p:sldId id="514" r:id="rId51"/>
    <p:sldId id="533" r:id="rId52"/>
    <p:sldId id="517" r:id="rId53"/>
    <p:sldId id="518" r:id="rId54"/>
    <p:sldId id="512" r:id="rId55"/>
    <p:sldId id="522" r:id="rId56"/>
    <p:sldId id="547" r:id="rId57"/>
    <p:sldId id="548" r:id="rId58"/>
    <p:sldId id="519" r:id="rId59"/>
    <p:sldId id="535" r:id="rId60"/>
    <p:sldId id="546" r:id="rId61"/>
    <p:sldId id="536" r:id="rId62"/>
    <p:sldId id="550" r:id="rId63"/>
    <p:sldId id="537" r:id="rId64"/>
    <p:sldId id="538" r:id="rId65"/>
    <p:sldId id="539" r:id="rId66"/>
    <p:sldId id="540" r:id="rId67"/>
    <p:sldId id="541" r:id="rId68"/>
    <p:sldId id="542" r:id="rId69"/>
    <p:sldId id="543" r:id="rId70"/>
    <p:sldId id="544" r:id="rId71"/>
    <p:sldId id="545" r:id="rId72"/>
    <p:sldId id="488" r:id="rId73"/>
    <p:sldId id="508" r:id="rId74"/>
    <p:sldId id="551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0"/>
    <a:srgbClr val="FFFF99"/>
    <a:srgbClr val="FFCC99"/>
    <a:srgbClr val="CB7F0F"/>
    <a:srgbClr val="FFFFFF"/>
    <a:srgbClr val="0000B4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714" autoAdjust="0"/>
  </p:normalViewPr>
  <p:slideViewPr>
    <p:cSldViewPr>
      <p:cViewPr varScale="1">
        <p:scale>
          <a:sx n="69" d="100"/>
          <a:sy n="69" d="100"/>
        </p:scale>
        <p:origin x="-102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808"/>
    </p:cViewPr>
  </p:sorterViewPr>
  <p:notesViewPr>
    <p:cSldViewPr>
      <p:cViewPr varScale="1">
        <p:scale>
          <a:sx n="56" d="100"/>
          <a:sy n="56" d="100"/>
        </p:scale>
        <p:origin x="-178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image" Target="../media/image10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0C154-2588-4B60-A189-5FBD5D93F4F3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E1694-F39F-4E16-920B-C7BCFD5B5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22375" y="685800"/>
            <a:ext cx="4164013" cy="31242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itchFamily="18" charset="0"/>
                <a:ea typeface="宋体" pitchFamily="2" charset="-122"/>
              </a:rPr>
              <a:t>QCD</a:t>
            </a:r>
            <a:r>
              <a:rPr lang="zh-CN" altLang="en-US" dirty="0" smtClean="0">
                <a:latin typeface="Times New Roman" pitchFamily="18" charset="0"/>
                <a:ea typeface="宋体" pitchFamily="2" charset="-122"/>
              </a:rPr>
              <a:t>真空存在比较丰富的结构，可以用拓扑电荷来量化各种态之间的变化，由于涨落的原因，在重离子碰撞中形成的</a:t>
            </a:r>
            <a:r>
              <a:rPr lang="en-US" altLang="zh-CN" dirty="0" smtClean="0">
                <a:latin typeface="Times New Roman" pitchFamily="18" charset="0"/>
                <a:ea typeface="宋体" pitchFamily="2" charset="-122"/>
              </a:rPr>
              <a:t>QGP</a:t>
            </a:r>
            <a:r>
              <a:rPr lang="zh-CN" altLang="en-US" dirty="0" smtClean="0">
                <a:latin typeface="Times New Roman" pitchFamily="18" charset="0"/>
                <a:ea typeface="宋体" pitchFamily="2" charset="-122"/>
              </a:rPr>
              <a:t>里，存在一些局域的非零的拓扑电荷，这些拓扑电荷的存在会产生一个非零的轴矢量流，导致净的手征荷的变化，比如说左手粒子变为右手粒子，粒子手征性的变化可以通过改变自旋方向或者动量方向，考虑到在非对心的重离子碰撞中，可能会形成非常强的磁场，自旋和磁场的耦合能量大于粒子的动能，因此在这种情况下，更容易通过改变运动方向来改变手征性，最终的结果就会导致</a:t>
            </a:r>
            <a:r>
              <a:rPr lang="en-US" altLang="zh-CN" dirty="0" smtClean="0">
                <a:latin typeface="Times New Roman" pitchFamily="18" charset="0"/>
                <a:ea typeface="宋体" pitchFamily="2" charset="-122"/>
              </a:rPr>
              <a:t>u</a:t>
            </a:r>
            <a:r>
              <a:rPr lang="zh-CN" altLang="en-US" dirty="0" smtClean="0">
                <a:latin typeface="Times New Roman" pitchFamily="18" charset="0"/>
                <a:ea typeface="宋体" pitchFamily="2" charset="-122"/>
              </a:rPr>
              <a:t>或</a:t>
            </a:r>
            <a:r>
              <a:rPr lang="en-US" altLang="zh-CN" dirty="0" smtClean="0">
                <a:latin typeface="Times New Roman" pitchFamily="18" charset="0"/>
                <a:ea typeface="宋体" pitchFamily="2" charset="-122"/>
              </a:rPr>
              <a:t>d</a:t>
            </a:r>
            <a:r>
              <a:rPr lang="zh-CN" altLang="en-US" dirty="0" smtClean="0">
                <a:latin typeface="Times New Roman" pitchFamily="18" charset="0"/>
                <a:ea typeface="宋体" pitchFamily="2" charset="-122"/>
              </a:rPr>
              <a:t>夸克朝同一个方向跑，就会产生一个电荷分离的效应，这个就是手征磁效应。</a:t>
            </a:r>
            <a:r>
              <a:rPr lang="en-US" altLang="zh-CN" dirty="0" smtClean="0">
                <a:latin typeface="Times New Roman" pitchFamily="18" charset="0"/>
                <a:ea typeface="宋体" pitchFamily="2" charset="-122"/>
              </a:rPr>
              <a:t> </a:t>
            </a:r>
            <a:endParaRPr lang="zh-CN" altLang="en-US" dirty="0" smtClean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1A1EA8DE-1F54-4A9A-B0B5-BB5B5D8CC34A}" type="slidenum">
              <a:rPr kumimoji="0" lang="en-US" altLang="zh-CN" sz="1300">
                <a:solidFill>
                  <a:srgbClr val="000000"/>
                </a:solidFill>
                <a:latin typeface="Times New Roman" pitchFamily="18" charset="0"/>
              </a:rPr>
              <a:pPr/>
              <a:t>49</a:t>
            </a:fld>
            <a:endParaRPr kumimoji="0" lang="en-US" altLang="zh-CN" sz="1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07D14-6F4D-490B-82EE-D805D0E8208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HIM, KPS, Gwangju, Oct. 21-22,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HIM, KPS, Gwangju, Oct. 21-22,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858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685800" cy="228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en-US" sz="1400" b="0" i="0" smtClean="0"/>
              <a:t>Fuqiang Wang</a:t>
            </a:r>
            <a:endParaRPr lang="en-US" sz="1400" b="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553200"/>
            <a:ext cx="67818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en-US" i="0" smtClean="0">
                <a:solidFill>
                  <a:schemeClr val="accent2"/>
                </a:solidFill>
              </a:rPr>
              <a:t>HIM, KPS, Gwangju, Oct. 21-22, 2016</a:t>
            </a:r>
            <a:endParaRPr lang="en-US" i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12A9D92-BD1A-724F-9AA9-954D4785D46D}" type="slidenum">
              <a:rPr lang="en-US"/>
              <a:pPr/>
              <a:t>‹#›</a:t>
            </a:fld>
            <a:r>
              <a:rPr lang="en-US"/>
              <a:t>/59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530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 / 74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HIM, KPS, Gwangju, Oct. 21-22,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HIM, KPS, Gwangju, Oct. 21-22,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HIM, KPS, Gwangju, Oct. 21-22,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 / 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HIM, KPS, Gwangju, Oct. 21-22,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HIM, KPS, Gwangju, Oct. 21-22,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HIM, KPS, Gwangju, Oct. 21-22,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HIM, KPS, Gwangju, Oct. 21-22,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HIM, KPS, Gwangju, Oct. 21-22, 2016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D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e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9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2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88.png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8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0.png"/><Relationship Id="rId12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9.png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108.png"/><Relationship Id="rId10" Type="http://schemas.openxmlformats.org/officeDocument/2006/relationships/image" Target="../media/image105.wmf"/><Relationship Id="rId4" Type="http://schemas.openxmlformats.org/officeDocument/2006/relationships/image" Target="../media/image107.png"/><Relationship Id="rId9" Type="http://schemas.openxmlformats.org/officeDocument/2006/relationships/oleObject" Target="../embeddings/oleObject1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115.png"/><Relationship Id="rId7" Type="http://schemas.openxmlformats.org/officeDocument/2006/relationships/image" Target="../media/image11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14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8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22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127.png"/><Relationship Id="rId7" Type="http://schemas.openxmlformats.org/officeDocument/2006/relationships/image" Target="../media/image1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24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126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8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wmf"/><Relationship Id="rId3" Type="http://schemas.openxmlformats.org/officeDocument/2006/relationships/image" Target="../media/image23.gif"/><Relationship Id="rId7" Type="http://schemas.openxmlformats.org/officeDocument/2006/relationships/image" Target="../media/image25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image" Target="../media/image21.w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him.phys.pusan.ac.kr/images/new_him/top_html_smartbutton754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190" y="12954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Two </a:t>
            </a:r>
            <a:r>
              <a:rPr lang="en-US" b="1" dirty="0" smtClean="0">
                <a:solidFill>
                  <a:srgbClr val="FF0000"/>
                </a:solidFill>
              </a:rPr>
              <a:t>heatedly</a:t>
            </a:r>
            <a:r>
              <a:rPr lang="en-US" b="1" dirty="0" smtClean="0"/>
              <a:t> </a:t>
            </a:r>
            <a:r>
              <a:rPr lang="en-US" b="1" dirty="0" smtClean="0"/>
              <a:t>debated topics in relativistic </a:t>
            </a:r>
            <a:r>
              <a:rPr lang="en-US" b="1" dirty="0"/>
              <a:t>h</a:t>
            </a:r>
            <a:r>
              <a:rPr lang="en-US" b="1" dirty="0" smtClean="0"/>
              <a:t>eavy </a:t>
            </a:r>
            <a:r>
              <a:rPr lang="en-US" b="1" dirty="0"/>
              <a:t>i</a:t>
            </a:r>
            <a:r>
              <a:rPr lang="en-US" b="1" dirty="0" smtClean="0"/>
              <a:t>on </a:t>
            </a:r>
            <a:r>
              <a:rPr lang="en-US" b="1" dirty="0"/>
              <a:t>c</a:t>
            </a:r>
            <a:r>
              <a:rPr lang="en-US" b="1" dirty="0" smtClean="0"/>
              <a:t>ollisions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Fuqiang Wang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Purdue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University,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Huzhou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University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2" descr="C:\Users\fqwang\Research\Talks\DIAGRAMS\Logos\Purdue_new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7872"/>
            <a:ext cx="2256998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fqwang\Research\Talks\DIAGRAMS\Logos\DOE_logo_OfficeOfScienc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84749"/>
            <a:ext cx="2743200" cy="77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fqwang\Research\Talks\DIAGRAMS\Logos\DOE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482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校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506" y="26096"/>
            <a:ext cx="1243594" cy="124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University of Innovative Education, Excellent Research, and Prosperous Future CNU Fosters Your Dream and Vis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" y="4191000"/>
            <a:ext cx="5594950" cy="2667000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honnam National Universit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181600"/>
            <a:ext cx="1543050" cy="3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2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fqwang\Research\Papers\dAu_ridge\csig_0-20T1-3A1-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92" y="3124200"/>
            <a:ext cx="2448908" cy="183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“flow” in small systems, and everywhere</a:t>
            </a:r>
            <a:endParaRPr lang="en-US" sz="3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13290" r="56563" b="50303"/>
          <a:stretch/>
        </p:blipFill>
        <p:spPr bwMode="auto">
          <a:xfrm>
            <a:off x="37131" y="1178662"/>
            <a:ext cx="2401269" cy="193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2" r="46308" b="40696"/>
          <a:stretch/>
        </p:blipFill>
        <p:spPr bwMode="auto">
          <a:xfrm>
            <a:off x="152400" y="5014190"/>
            <a:ext cx="3124200" cy="144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362200" y="5181600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Dh ~ </a:t>
            </a:r>
            <a:r>
              <a:rPr lang="en-US" sz="1400" dirty="0" smtClean="0"/>
              <a:t>3</a:t>
            </a:r>
            <a:endParaRPr lang="en-US" sz="1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60031"/>
            <a:ext cx="3429000" cy="20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3" t="51261" r="4130" b="18809"/>
          <a:stretch/>
        </p:blipFill>
        <p:spPr bwMode="auto">
          <a:xfrm>
            <a:off x="6324600" y="1219200"/>
            <a:ext cx="2769326" cy="17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5326" r="2248" b="3709"/>
          <a:stretch/>
        </p:blipFill>
        <p:spPr bwMode="auto">
          <a:xfrm>
            <a:off x="3352800" y="4929873"/>
            <a:ext cx="5473700" cy="169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V="1">
            <a:off x="3733800" y="4572000"/>
            <a:ext cx="5334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53826" y="3212068"/>
            <a:ext cx="1199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STAR </a:t>
            </a:r>
            <a:r>
              <a:rPr lang="en-US" sz="2000" dirty="0" err="1" smtClean="0"/>
              <a:t>dAu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36214" y="3212068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</a:t>
            </a:r>
            <a:r>
              <a:rPr lang="en-US" dirty="0" err="1" smtClean="0"/>
              <a:t>dAu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9510395">
            <a:off x="5945175" y="3601525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9510395">
            <a:off x="7478773" y="367453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62600" y="5650468"/>
            <a:ext cx="64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</a:t>
            </a:r>
            <a:endParaRPr 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58" y="3094104"/>
            <a:ext cx="1737842" cy="148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49815" r="56234" b="15790"/>
          <a:stretch/>
        </p:blipFill>
        <p:spPr bwMode="auto">
          <a:xfrm>
            <a:off x="4134394" y="1180826"/>
            <a:ext cx="2495006" cy="176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5" t="14220" r="2451" b="48702"/>
          <a:stretch/>
        </p:blipFill>
        <p:spPr bwMode="auto">
          <a:xfrm>
            <a:off x="2286000" y="1143000"/>
            <a:ext cx="2460706" cy="197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9064908">
            <a:off x="4651434" y="1622745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ALICE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6629400" y="1143000"/>
            <a:ext cx="381000" cy="274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 rot="16993546">
            <a:off x="6414297" y="1263060"/>
            <a:ext cx="813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ATLAS</a:t>
            </a:r>
            <a:endParaRPr lang="en-US" sz="2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6752"/>
            <a:ext cx="1963984" cy="14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69614" y="5421868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</a:t>
            </a:r>
            <a:r>
              <a:rPr lang="en-US" dirty="0" err="1" smtClean="0"/>
              <a:t>dAu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828800" y="3505200"/>
            <a:ext cx="596095" cy="6434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971800" y="3505200"/>
            <a:ext cx="596095" cy="6434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8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Ridge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497" y="894802"/>
            <a:ext cx="4417503" cy="78159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/>
              <a:t>Two-particle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/>
              <a:t>angular correlations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726" y="6356350"/>
            <a:ext cx="4673673" cy="365125"/>
          </a:xfrm>
        </p:spPr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0588" y="1905000"/>
            <a:ext cx="2767012" cy="2322305"/>
            <a:chOff x="3504" y="2208"/>
            <a:chExt cx="2064" cy="1723"/>
          </a:xfrm>
        </p:grpSpPr>
        <p:pic>
          <p:nvPicPr>
            <p:cNvPr id="9" name="Picture 23" descr="qm_ridge_pr_colo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6" r="4964"/>
            <a:stretch>
              <a:fillRect/>
            </a:stretch>
          </p:blipFill>
          <p:spPr bwMode="auto">
            <a:xfrm>
              <a:off x="3504" y="2208"/>
              <a:ext cx="2064" cy="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4"/>
            <p:cNvSpPr txBox="1">
              <a:spLocks noChangeArrowheads="1"/>
            </p:cNvSpPr>
            <p:nvPr/>
          </p:nvSpPr>
          <p:spPr bwMode="auto">
            <a:xfrm>
              <a:off x="3840" y="2512"/>
              <a:ext cx="5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>
                  <a:solidFill>
                    <a:srgbClr val="FF3300"/>
                  </a:solidFill>
                  <a:latin typeface="Arial" charset="0"/>
                </a:rPr>
                <a:t>Au+Au</a:t>
              </a:r>
            </a:p>
          </p:txBody>
        </p:sp>
        <p:sp>
          <p:nvSpPr>
            <p:cNvPr id="11" name="Line 25"/>
            <p:cNvSpPr>
              <a:spLocks noChangeShapeType="1"/>
            </p:cNvSpPr>
            <p:nvPr/>
          </p:nvSpPr>
          <p:spPr bwMode="auto">
            <a:xfrm flipV="1">
              <a:off x="4128" y="2832"/>
              <a:ext cx="912" cy="432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26"/>
            <p:cNvSpPr txBox="1">
              <a:spLocks noChangeArrowheads="1"/>
            </p:cNvSpPr>
            <p:nvPr/>
          </p:nvSpPr>
          <p:spPr bwMode="auto">
            <a:xfrm>
              <a:off x="4944" y="2544"/>
              <a:ext cx="60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33CC"/>
                  </a:solidFill>
                  <a:latin typeface="Arial Rounded MT Bold" pitchFamily="34" charset="0"/>
                </a:rPr>
                <a:t>ridge</a:t>
              </a:r>
            </a:p>
          </p:txBody>
        </p:sp>
        <p:sp>
          <p:nvSpPr>
            <p:cNvPr id="13" name="Rectangle 27"/>
            <p:cNvSpPr>
              <a:spLocks noChangeArrowheads="1"/>
            </p:cNvSpPr>
            <p:nvPr/>
          </p:nvSpPr>
          <p:spPr bwMode="auto">
            <a:xfrm rot="969197">
              <a:off x="3873" y="3696"/>
              <a:ext cx="29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>
                  <a:latin typeface="Symbol" pitchFamily="18" charset="2"/>
                </a:rPr>
                <a:t>Df</a:t>
              </a:r>
            </a:p>
          </p:txBody>
        </p:sp>
        <p:sp>
          <p:nvSpPr>
            <p:cNvPr id="14" name="Rectangle 28"/>
            <p:cNvSpPr>
              <a:spLocks noChangeArrowheads="1"/>
            </p:cNvSpPr>
            <p:nvPr/>
          </p:nvSpPr>
          <p:spPr bwMode="auto">
            <a:xfrm rot="-1260272">
              <a:off x="5045" y="3680"/>
              <a:ext cx="311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>
                  <a:latin typeface="Symbol" pitchFamily="18" charset="2"/>
                </a:rPr>
                <a:t>Dh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70787" y="1905000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STAR, PRC 80 (2009)</a:t>
            </a:r>
            <a:endParaRPr lang="en-US" sz="1600" dirty="0"/>
          </a:p>
        </p:txBody>
      </p:sp>
      <p:pic>
        <p:nvPicPr>
          <p:cNvPr id="17" name="Picture 4" descr="hbt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58868"/>
            <a:ext cx="3810000" cy="1581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83550" y="990600"/>
            <a:ext cx="47794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dN</a:t>
            </a:r>
            <a:r>
              <a:rPr lang="en-US" sz="2000" dirty="0" smtClean="0">
                <a:solidFill>
                  <a:srgbClr val="FF0000"/>
                </a:solidFill>
              </a:rPr>
              <a:t>/</a:t>
            </a:r>
            <a:r>
              <a:rPr lang="en-US" sz="2000" dirty="0" err="1" smtClean="0">
                <a:solidFill>
                  <a:srgbClr val="FF0000"/>
                </a:solidFill>
              </a:rPr>
              <a:t>d</a:t>
            </a:r>
            <a:r>
              <a:rPr lang="en-US" altLang="ja-JP" sz="2000" dirty="0" err="1" smtClean="0">
                <a:solidFill>
                  <a:srgbClr val="FF0000"/>
                </a:solidFill>
                <a:latin typeface="Symbol" charset="0"/>
              </a:rPr>
              <a:t>f</a:t>
            </a:r>
            <a:r>
              <a:rPr lang="en-US" altLang="ja-JP" sz="2000" dirty="0" smtClean="0">
                <a:solidFill>
                  <a:srgbClr val="FF0000"/>
                </a:solidFill>
                <a:latin typeface="Symbol" charset="0"/>
              </a:rPr>
              <a:t> ~ </a:t>
            </a:r>
            <a:r>
              <a:rPr lang="en-US" sz="2000" dirty="0" smtClean="0">
                <a:solidFill>
                  <a:srgbClr val="FF0000"/>
                </a:solidFill>
              </a:rPr>
              <a:t>1 + 2v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cos2(</a:t>
            </a:r>
            <a:r>
              <a:rPr lang="en-US" altLang="ja-JP" sz="2000" dirty="0" smtClean="0">
                <a:solidFill>
                  <a:srgbClr val="FF0000"/>
                </a:solidFill>
                <a:latin typeface="Symbol" charset="0"/>
              </a:rPr>
              <a:t>f-y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Verdana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) + 2v</a:t>
            </a:r>
            <a:r>
              <a:rPr lang="en-US" sz="2000" baseline="-25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cos2(</a:t>
            </a:r>
            <a:r>
              <a:rPr lang="en-US" altLang="ja-JP" sz="2000" dirty="0" smtClean="0">
                <a:solidFill>
                  <a:srgbClr val="FF0000"/>
                </a:solidFill>
                <a:latin typeface="Symbol" charset="0"/>
              </a:rPr>
              <a:t>f-y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Verdana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endParaRPr lang="en-US" sz="600" dirty="0" smtClean="0">
              <a:solidFill>
                <a:srgbClr val="FF0000"/>
              </a:solidFill>
            </a:endParaRPr>
          </a:p>
          <a:p>
            <a:r>
              <a:rPr lang="en-US" sz="2000" dirty="0" err="1" smtClean="0">
                <a:solidFill>
                  <a:srgbClr val="FF0000"/>
                </a:solidFill>
              </a:rPr>
              <a:t>dN</a:t>
            </a:r>
            <a:r>
              <a:rPr lang="en-US" sz="2000" dirty="0" smtClean="0">
                <a:solidFill>
                  <a:srgbClr val="FF0000"/>
                </a:solidFill>
              </a:rPr>
              <a:t>/</a:t>
            </a:r>
            <a:r>
              <a:rPr lang="en-US" sz="2000" dirty="0" err="1" smtClean="0">
                <a:solidFill>
                  <a:srgbClr val="FF0000"/>
                </a:solidFill>
              </a:rPr>
              <a:t>d</a:t>
            </a:r>
            <a:r>
              <a:rPr lang="en-US" altLang="ja-JP" sz="2000" dirty="0" err="1" smtClean="0">
                <a:solidFill>
                  <a:srgbClr val="FF0000"/>
                </a:solidFill>
                <a:latin typeface="Symbol" charset="0"/>
              </a:rPr>
              <a:t>Df</a:t>
            </a:r>
            <a:r>
              <a:rPr lang="en-US" altLang="ja-JP" sz="2000" dirty="0" smtClean="0">
                <a:solidFill>
                  <a:srgbClr val="FF0000"/>
                </a:solidFill>
                <a:latin typeface="Symbol" charset="0"/>
              </a:rPr>
              <a:t> ~ </a:t>
            </a:r>
            <a:r>
              <a:rPr lang="en-US" sz="2000" dirty="0" smtClean="0">
                <a:solidFill>
                  <a:srgbClr val="FF0000"/>
                </a:solidFill>
              </a:rPr>
              <a:t>1 + 2v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cos2</a:t>
            </a:r>
            <a:r>
              <a:rPr lang="en-US" altLang="ja-JP" sz="2000" dirty="0" smtClean="0">
                <a:solidFill>
                  <a:srgbClr val="FF0000"/>
                </a:solidFill>
                <a:latin typeface="Symbol" charset="0"/>
              </a:rPr>
              <a:t>Df </a:t>
            </a:r>
            <a:r>
              <a:rPr lang="en-US" sz="2000" dirty="0" smtClean="0">
                <a:solidFill>
                  <a:srgbClr val="FF0000"/>
                </a:solidFill>
              </a:rPr>
              <a:t>+ 2v</a:t>
            </a:r>
            <a:r>
              <a:rPr lang="en-US" sz="2000" baseline="-25000" dirty="0" smtClean="0">
                <a:solidFill>
                  <a:srgbClr val="FF0000"/>
                </a:solidFill>
              </a:rPr>
              <a:t>3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cos2</a:t>
            </a:r>
            <a:r>
              <a:rPr lang="en-US" altLang="ja-JP" sz="2000" dirty="0" smtClean="0">
                <a:solidFill>
                  <a:srgbClr val="FF0000"/>
                </a:solidFill>
                <a:latin typeface="Symbol" charset="0"/>
              </a:rPr>
              <a:t>Df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34200" y="2003286"/>
            <a:ext cx="1797045" cy="400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295400" y="6356350"/>
            <a:ext cx="35734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5" t="14220" r="2451" b="48702"/>
          <a:stretch/>
        </p:blipFill>
        <p:spPr bwMode="auto">
          <a:xfrm>
            <a:off x="5348582" y="1918633"/>
            <a:ext cx="2998976" cy="240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195388" y="4202668"/>
            <a:ext cx="2370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Elliptic flow subtracted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728202" y="5244989"/>
            <a:ext cx="1041524" cy="791998"/>
            <a:chOff x="5256213" y="2425700"/>
            <a:chExt cx="1890712" cy="1311275"/>
          </a:xfrm>
        </p:grpSpPr>
        <p:sp>
          <p:nvSpPr>
            <p:cNvPr id="25" name="Oval 3"/>
            <p:cNvSpPr>
              <a:spLocks noChangeArrowheads="1"/>
            </p:cNvSpPr>
            <p:nvPr/>
          </p:nvSpPr>
          <p:spPr bwMode="auto">
            <a:xfrm rot="-5396455">
              <a:off x="5864225" y="2441575"/>
              <a:ext cx="674688" cy="127793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AutoShape 15"/>
            <p:cNvSpPr>
              <a:spLocks noChangeArrowheads="1"/>
            </p:cNvSpPr>
            <p:nvPr/>
          </p:nvSpPr>
          <p:spPr bwMode="auto">
            <a:xfrm rot="-13364457">
              <a:off x="5373688" y="3359150"/>
              <a:ext cx="252412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AutoShape 16"/>
            <p:cNvSpPr>
              <a:spLocks noChangeArrowheads="1"/>
            </p:cNvSpPr>
            <p:nvPr/>
          </p:nvSpPr>
          <p:spPr bwMode="auto">
            <a:xfrm rot="2195161">
              <a:off x="6772275" y="3367088"/>
              <a:ext cx="257175" cy="8731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AutoShape 17"/>
            <p:cNvSpPr>
              <a:spLocks noChangeArrowheads="1"/>
            </p:cNvSpPr>
            <p:nvPr/>
          </p:nvSpPr>
          <p:spPr bwMode="auto">
            <a:xfrm rot="-8195698">
              <a:off x="5449888" y="2676525"/>
              <a:ext cx="250825" cy="9048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18"/>
            <p:cNvSpPr>
              <a:spLocks noChangeArrowheads="1"/>
            </p:cNvSpPr>
            <p:nvPr/>
          </p:nvSpPr>
          <p:spPr bwMode="auto">
            <a:xfrm rot="-6451382">
              <a:off x="5726112" y="2552701"/>
              <a:ext cx="250825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AutoShape 19"/>
            <p:cNvSpPr>
              <a:spLocks noChangeArrowheads="1"/>
            </p:cNvSpPr>
            <p:nvPr/>
          </p:nvSpPr>
          <p:spPr bwMode="auto">
            <a:xfrm rot="-2675131">
              <a:off x="6751638" y="2720975"/>
              <a:ext cx="250825" cy="9048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AutoShape 20"/>
            <p:cNvSpPr>
              <a:spLocks noChangeArrowheads="1"/>
            </p:cNvSpPr>
            <p:nvPr/>
          </p:nvSpPr>
          <p:spPr bwMode="auto">
            <a:xfrm rot="5363457">
              <a:off x="6084888" y="3565525"/>
              <a:ext cx="252412" cy="9048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AutoShape 21"/>
            <p:cNvSpPr>
              <a:spLocks noChangeArrowheads="1"/>
            </p:cNvSpPr>
            <p:nvPr/>
          </p:nvSpPr>
          <p:spPr bwMode="auto">
            <a:xfrm rot="24786">
              <a:off x="6889750" y="3035300"/>
              <a:ext cx="257175" cy="87313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AutoShape 22"/>
            <p:cNvSpPr>
              <a:spLocks noChangeArrowheads="1"/>
            </p:cNvSpPr>
            <p:nvPr/>
          </p:nvSpPr>
          <p:spPr bwMode="auto">
            <a:xfrm rot="3817646">
              <a:off x="6463507" y="3540919"/>
              <a:ext cx="252412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AutoShape 23"/>
            <p:cNvSpPr>
              <a:spLocks noChangeArrowheads="1"/>
            </p:cNvSpPr>
            <p:nvPr/>
          </p:nvSpPr>
          <p:spPr bwMode="auto">
            <a:xfrm rot="-4256754">
              <a:off x="6408737" y="2566988"/>
              <a:ext cx="250825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AutoShape 24"/>
            <p:cNvSpPr>
              <a:spLocks noChangeArrowheads="1"/>
            </p:cNvSpPr>
            <p:nvPr/>
          </p:nvSpPr>
          <p:spPr bwMode="auto">
            <a:xfrm rot="-10731225">
              <a:off x="5256213" y="3013075"/>
              <a:ext cx="257175" cy="87313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AutoShape 25"/>
            <p:cNvSpPr>
              <a:spLocks noChangeArrowheads="1"/>
            </p:cNvSpPr>
            <p:nvPr/>
          </p:nvSpPr>
          <p:spPr bwMode="auto">
            <a:xfrm rot="-5502003">
              <a:off x="6067425" y="2506663"/>
              <a:ext cx="250825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AutoShape 26"/>
            <p:cNvSpPr>
              <a:spLocks noChangeArrowheads="1"/>
            </p:cNvSpPr>
            <p:nvPr/>
          </p:nvSpPr>
          <p:spPr bwMode="auto">
            <a:xfrm rot="6601722">
              <a:off x="5712619" y="3531394"/>
              <a:ext cx="252412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9" name="AutoShape 102"/>
          <p:cNvSpPr>
            <a:spLocks noChangeArrowheads="1"/>
          </p:cNvSpPr>
          <p:nvPr/>
        </p:nvSpPr>
        <p:spPr bwMode="auto">
          <a:xfrm>
            <a:off x="6951369" y="5646767"/>
            <a:ext cx="668631" cy="82511"/>
          </a:xfrm>
          <a:prstGeom prst="rightArrow">
            <a:avLst>
              <a:gd name="adj1" fmla="val 50000"/>
              <a:gd name="adj2" fmla="val 232183"/>
            </a:avLst>
          </a:prstGeom>
          <a:gradFill rotWithShape="0">
            <a:gsLst>
              <a:gs pos="0">
                <a:srgbClr val="FF8000"/>
              </a:gs>
              <a:gs pos="100000">
                <a:srgbClr val="CC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0" name="Rectangle 129"/>
          <p:cNvSpPr/>
          <p:nvPr/>
        </p:nvSpPr>
        <p:spPr>
          <a:xfrm>
            <a:off x="5791200" y="4278868"/>
            <a:ext cx="2478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Above uniform pedestal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00" y="4795610"/>
            <a:ext cx="1853400" cy="186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2" name="Straight Connector 131"/>
          <p:cNvCxnSpPr/>
          <p:nvPr/>
        </p:nvCxnSpPr>
        <p:spPr>
          <a:xfrm>
            <a:off x="4648200" y="2003286"/>
            <a:ext cx="0" cy="43374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4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Strong anisotropy, but no energy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81225"/>
            <a:ext cx="25717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86025"/>
            <a:ext cx="33813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673" y="2131455"/>
            <a:ext cx="2903376" cy="251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762000" y="2181225"/>
            <a:ext cx="533400" cy="409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57600" y="2562225"/>
            <a:ext cx="533400" cy="409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48400" y="2286000"/>
            <a:ext cx="533400" cy="409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7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858000" cy="5334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Is it really hydro?</a:t>
            </a:r>
            <a:endParaRPr lang="en-US" sz="4800" b="1" dirty="0"/>
          </a:p>
        </p:txBody>
      </p:sp>
      <p:pic>
        <p:nvPicPr>
          <p:cNvPr id="20" name="Picture 4" descr="C:\Users\fqwang\Research\Talks\PICTURES\research_related\800px-Great_Wave_off_Kanagaw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16" y="1267059"/>
            <a:ext cx="2159384" cy="147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02667" y="1394396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?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" r="48996"/>
          <a:stretch/>
        </p:blipFill>
        <p:spPr bwMode="auto">
          <a:xfrm>
            <a:off x="1447800" y="3276600"/>
            <a:ext cx="2651760" cy="283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141509" y="4357936"/>
            <a:ext cx="744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AMPT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29200" y="3665439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opacity in QGP modeled by AMPT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029200" y="4897326"/>
            <a:ext cx="2275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Hydro </a:t>
            </a:r>
            <a:r>
              <a:rPr lang="en-US" sz="2000" b="1" dirty="0" smtClean="0">
                <a:solidFill>
                  <a:srgbClr val="FF0000"/>
                </a:solidFill>
              </a:rPr>
              <a:t>questionable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51811" y="1451474"/>
            <a:ext cx="35540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Mean free path: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mfp</a:t>
            </a:r>
            <a:r>
              <a:rPr lang="en-US" sz="2000" dirty="0" smtClean="0"/>
              <a:t> = 1/</a:t>
            </a:r>
            <a:r>
              <a:rPr lang="en-US" sz="2000" dirty="0" err="1" smtClean="0">
                <a:latin typeface="Symbol" panose="05050102010706020507" pitchFamily="18" charset="2"/>
              </a:rPr>
              <a:t>rs</a:t>
            </a:r>
            <a:endParaRPr lang="en-US" sz="2000" dirty="0">
              <a:latin typeface="Symbol" panose="05050102010706020507" pitchFamily="18" charset="2"/>
            </a:endParaRPr>
          </a:p>
          <a:p>
            <a:r>
              <a:rPr lang="en-US" sz="2000" dirty="0" smtClean="0"/>
              <a:t>Prob. = </a:t>
            </a:r>
            <a:r>
              <a:rPr lang="en-US" sz="2000" dirty="0" err="1" smtClean="0"/>
              <a:t>exp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Symbol" panose="05050102010706020507" pitchFamily="18" charset="2"/>
              </a:rPr>
              <a:t>-</a:t>
            </a:r>
            <a:r>
              <a:rPr lang="en-US" sz="2000" dirty="0" smtClean="0"/>
              <a:t>L/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mfp</a:t>
            </a:r>
            <a:r>
              <a:rPr lang="en-US" sz="2000" dirty="0" smtClean="0"/>
              <a:t>) </a:t>
            </a:r>
            <a:r>
              <a:rPr lang="en-US" sz="2000" dirty="0"/>
              <a:t>= </a:t>
            </a:r>
            <a:r>
              <a:rPr lang="en-US" sz="2000" dirty="0" err="1"/>
              <a:t>exp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Symbol" panose="05050102010706020507" pitchFamily="18" charset="2"/>
              </a:rPr>
              <a:t>-</a:t>
            </a:r>
            <a:r>
              <a:rPr lang="en-US" sz="2000" dirty="0" err="1">
                <a:latin typeface="Symbol" panose="05050102010706020507" pitchFamily="18" charset="2"/>
              </a:rPr>
              <a:t>rs</a:t>
            </a:r>
            <a:r>
              <a:rPr lang="en-US" sz="2000" dirty="0" err="1" smtClean="0"/>
              <a:t>L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Opacity </a:t>
            </a:r>
            <a:r>
              <a:rPr lang="en-US" sz="2000" dirty="0"/>
              <a:t>= </a:t>
            </a:r>
            <a:r>
              <a:rPr lang="en-US" sz="2000" dirty="0" smtClean="0"/>
              <a:t>L/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mfp</a:t>
            </a:r>
            <a:r>
              <a:rPr lang="en-US" sz="2000" baseline="-25000" dirty="0" smtClean="0"/>
              <a:t> </a:t>
            </a:r>
            <a:r>
              <a:rPr lang="en-US" sz="2000" dirty="0"/>
              <a:t>= </a:t>
            </a:r>
            <a:r>
              <a:rPr lang="en-US" sz="2000" dirty="0" err="1" smtClean="0">
                <a:latin typeface="Symbol" panose="05050102010706020507" pitchFamily="18" charset="2"/>
              </a:rPr>
              <a:t>rs</a:t>
            </a:r>
            <a:r>
              <a:rPr lang="en-US" sz="2000" dirty="0" err="1" smtClean="0"/>
              <a:t>L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i="0" smtClean="0"/>
              <a:t>Fuqiang Wang</a:t>
            </a:r>
            <a:endParaRPr lang="en-US" sz="1400" b="0" i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 smtClean="0">
                <a:solidFill>
                  <a:schemeClr val="accent2"/>
                </a:solidFill>
              </a:rPr>
              <a:t>HIM, KPS, Gwangju, Oct. 21-22, 2016</a:t>
            </a:r>
            <a:endParaRPr lang="en-US" i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9D92-BD1A-724F-9AA9-954D4785D46D}" type="slidenum">
              <a:rPr lang="en-US" smtClean="0"/>
              <a:pPr/>
              <a:t>13</a:t>
            </a:fld>
            <a:r>
              <a:rPr lang="en-US" smtClean="0"/>
              <a:t>/59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0225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AMPT can describe the data too…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1628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AMPT: A Multi-Phase Transport (string melting turned on)</a:t>
            </a:r>
          </a:p>
          <a:p>
            <a:r>
              <a:rPr lang="en-US" sz="2000" dirty="0" smtClean="0"/>
              <a:t>Partons (quarks) liberated from nucleons and strings</a:t>
            </a:r>
          </a:p>
          <a:p>
            <a:r>
              <a:rPr lang="en-US" sz="2000" dirty="0" smtClean="0"/>
              <a:t>Parton cascading: elastic scattering with 3 </a:t>
            </a:r>
            <a:r>
              <a:rPr lang="en-US" sz="2000" dirty="0" err="1" smtClean="0"/>
              <a:t>mb</a:t>
            </a:r>
            <a:r>
              <a:rPr lang="en-US" sz="2000" dirty="0" smtClean="0"/>
              <a:t> cross-section</a:t>
            </a:r>
          </a:p>
          <a:p>
            <a:r>
              <a:rPr lang="en-US" sz="2000" dirty="0" smtClean="0"/>
              <a:t>Partons cease to interact: freeze-out, coalescence into hadrons</a:t>
            </a:r>
            <a:endParaRPr lang="en-US" sz="20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35" y="3276600"/>
            <a:ext cx="639986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12143" y="3395246"/>
            <a:ext cx="3698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Bzdak</a:t>
            </a:r>
            <a:r>
              <a:rPr lang="en-US" sz="1600" dirty="0" smtClean="0"/>
              <a:t>, G.L. Ma, </a:t>
            </a:r>
            <a:r>
              <a:rPr lang="en-US" sz="1600" dirty="0"/>
              <a:t>PRL 113, 252301 (2014)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7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62400"/>
            <a:ext cx="4495800" cy="250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arton cascade history</a:t>
            </a:r>
            <a:endParaRPr lang="en-US" dirty="0"/>
          </a:p>
        </p:txBody>
      </p:sp>
      <p:pic>
        <p:nvPicPr>
          <p:cNvPr id="8" name="Picture 2" descr="http://inspirehep.net/record/1085326/files/graph_heavy_ion_evoluti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r="1262"/>
          <a:stretch/>
        </p:blipFill>
        <p:spPr bwMode="auto">
          <a:xfrm>
            <a:off x="1676400" y="990600"/>
            <a:ext cx="5638800" cy="182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676400" y="2865437"/>
            <a:ext cx="5715000" cy="1096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Get into transport code </a:t>
            </a:r>
          </a:p>
          <a:p>
            <a:r>
              <a:rPr lang="en-US" sz="2000" dirty="0" smtClean="0"/>
              <a:t>Follow cascading history, microscopic interactions</a:t>
            </a:r>
          </a:p>
          <a:p>
            <a:r>
              <a:rPr lang="en-US" sz="2000" dirty="0" smtClean="0"/>
              <a:t>Investigate how parton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is generated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57150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Low opacity </a:t>
            </a:r>
            <a:r>
              <a:rPr lang="en-US" sz="2000" b="1" dirty="0" smtClean="0"/>
              <a:t>in QGP modeled by AMPT</a:t>
            </a:r>
            <a:endParaRPr lang="en-US" sz="20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590800" y="5818258"/>
            <a:ext cx="762000" cy="2506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8334"/>
            <a:ext cx="4889446" cy="345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396999"/>
            <a:ext cx="488039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is anisotropy developed in AMPT?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722437"/>
            <a:ext cx="3657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Partons freeze out with large positive 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even when they do not interact at all.</a:t>
            </a:r>
          </a:p>
          <a:p>
            <a:r>
              <a:rPr lang="en-US" sz="2000" dirty="0" smtClean="0"/>
              <a:t>This is due to larger escape probability along x than y.</a:t>
            </a:r>
          </a:p>
          <a:p>
            <a:r>
              <a:rPr lang="en-US" sz="2000" dirty="0" smtClean="0"/>
              <a:t>Remaining partons start off with negative 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and become </a:t>
            </a:r>
            <a:r>
              <a:rPr lang="en-US" sz="2000" dirty="0" smtClean="0">
                <a:latin typeface="Symbol" panose="05050102010706020507" pitchFamily="18" charset="2"/>
              </a:rPr>
              <a:t>~</a:t>
            </a:r>
            <a:r>
              <a:rPr lang="en-US" sz="2000" dirty="0" smtClean="0"/>
              <a:t>isotropic (v</a:t>
            </a:r>
            <a:r>
              <a:rPr lang="en-US" sz="2000" baseline="-25000" dirty="0" smtClean="0"/>
              <a:t>2</a:t>
            </a:r>
            <a:r>
              <a:rPr lang="en-US" sz="2000" dirty="0" smtClean="0">
                <a:latin typeface="Symbol" panose="05050102010706020507" pitchFamily="18" charset="2"/>
              </a:rPr>
              <a:t>~</a:t>
            </a:r>
            <a:r>
              <a:rPr lang="en-US" sz="2000" dirty="0" smtClean="0"/>
              <a:t>0) after one more collision.</a:t>
            </a:r>
          </a:p>
          <a:p>
            <a:r>
              <a:rPr lang="en-US" sz="2000" dirty="0" smtClean="0"/>
              <a:t>Process repeats itself.</a:t>
            </a:r>
          </a:p>
          <a:p>
            <a:r>
              <a:rPr lang="en-US" sz="2000" dirty="0" smtClean="0"/>
              <a:t>Similar for v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. </a:t>
            </a:r>
            <a:endParaRPr lang="en-US" sz="2000" dirty="0"/>
          </a:p>
          <a:p>
            <a:r>
              <a:rPr lang="en-US" sz="2000" dirty="0" smtClean="0"/>
              <a:t>Similar for </a:t>
            </a:r>
            <a:r>
              <a:rPr lang="en-US" sz="2000" dirty="0" err="1" smtClean="0"/>
              <a:t>d+Au</a:t>
            </a:r>
            <a:r>
              <a:rPr lang="en-US" sz="2000" dirty="0" smtClean="0"/>
              <a:t> collisions.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43000" y="4800600"/>
            <a:ext cx="800100" cy="1323976"/>
            <a:chOff x="1123950" y="4800600"/>
            <a:chExt cx="800100" cy="1323976"/>
          </a:xfrm>
        </p:grpSpPr>
        <p:sp>
          <p:nvSpPr>
            <p:cNvPr id="7" name="Oval 6"/>
            <p:cNvSpPr/>
            <p:nvPr/>
          </p:nvSpPr>
          <p:spPr>
            <a:xfrm>
              <a:off x="1143000" y="5019676"/>
              <a:ext cx="762000" cy="11049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533525" y="4800600"/>
              <a:ext cx="142875" cy="7143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371600" y="5514976"/>
              <a:ext cx="3429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371600" y="5743576"/>
              <a:ext cx="17145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257300" y="5667376"/>
              <a:ext cx="2857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1619250" y="5514976"/>
              <a:ext cx="9525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524000" y="5174457"/>
              <a:ext cx="95250" cy="5310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1123950" y="5439966"/>
              <a:ext cx="133350" cy="6846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7" name="Straight Arrow Connector 4106"/>
            <p:cNvCxnSpPr/>
            <p:nvPr/>
          </p:nvCxnSpPr>
          <p:spPr>
            <a:xfrm>
              <a:off x="1219200" y="5286376"/>
              <a:ext cx="114300" cy="2762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5" name="Straight Arrow Connector 4114"/>
            <p:cNvCxnSpPr/>
            <p:nvPr/>
          </p:nvCxnSpPr>
          <p:spPr>
            <a:xfrm flipH="1" flipV="1">
              <a:off x="1400176" y="5743576"/>
              <a:ext cx="219074" cy="2476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7" name="Straight Arrow Connector 4116"/>
            <p:cNvCxnSpPr>
              <a:stCxn id="7" idx="6"/>
            </p:cNvCxnSpPr>
            <p:nvPr/>
          </p:nvCxnSpPr>
          <p:spPr>
            <a:xfrm flipH="1" flipV="1">
              <a:off x="1571625" y="5391151"/>
              <a:ext cx="333375" cy="1809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9" name="Straight Arrow Connector 4118"/>
            <p:cNvCxnSpPr/>
            <p:nvPr/>
          </p:nvCxnSpPr>
          <p:spPr>
            <a:xfrm flipV="1">
              <a:off x="1762125" y="5286376"/>
              <a:ext cx="161925" cy="4958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63" name="Straight Arrow Connector 15362"/>
            <p:cNvCxnSpPr>
              <a:stCxn id="7" idx="3"/>
              <a:endCxn id="7" idx="2"/>
            </p:cNvCxnSpPr>
            <p:nvPr/>
          </p:nvCxnSpPr>
          <p:spPr>
            <a:xfrm flipH="1" flipV="1">
              <a:off x="1143000" y="5572126"/>
              <a:ext cx="111592" cy="3906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65" name="Straight Arrow Connector 15364"/>
            <p:cNvCxnSpPr>
              <a:stCxn id="7" idx="3"/>
            </p:cNvCxnSpPr>
            <p:nvPr/>
          </p:nvCxnSpPr>
          <p:spPr>
            <a:xfrm flipV="1">
              <a:off x="1254592" y="5572126"/>
              <a:ext cx="145584" cy="3906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70" name="Straight Arrow Connector 15369"/>
            <p:cNvCxnSpPr/>
            <p:nvPr/>
          </p:nvCxnSpPr>
          <p:spPr>
            <a:xfrm>
              <a:off x="1254592" y="5257685"/>
              <a:ext cx="483720" cy="1048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72" name="Straight Arrow Connector 15371"/>
            <p:cNvCxnSpPr/>
            <p:nvPr/>
          </p:nvCxnSpPr>
          <p:spPr>
            <a:xfrm flipH="1">
              <a:off x="1428750" y="5057776"/>
              <a:ext cx="28576" cy="3821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84" name="Group 15383"/>
          <p:cNvGrpSpPr/>
          <p:nvPr/>
        </p:nvGrpSpPr>
        <p:grpSpPr>
          <a:xfrm>
            <a:off x="2514600" y="4800601"/>
            <a:ext cx="1143000" cy="1447799"/>
            <a:chOff x="2362200" y="4876801"/>
            <a:chExt cx="1143000" cy="1447799"/>
          </a:xfrm>
        </p:grpSpPr>
        <p:sp>
          <p:nvSpPr>
            <p:cNvPr id="80" name="Oval 79"/>
            <p:cNvSpPr/>
            <p:nvPr/>
          </p:nvSpPr>
          <p:spPr>
            <a:xfrm>
              <a:off x="2514600" y="5067300"/>
              <a:ext cx="762000" cy="11049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flipV="1">
              <a:off x="3048000" y="5181600"/>
              <a:ext cx="381000" cy="3619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3086100" y="5715000"/>
              <a:ext cx="419100" cy="76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H="1">
              <a:off x="2514600" y="5257800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H="1" flipV="1">
              <a:off x="2628900" y="5005387"/>
              <a:ext cx="114300" cy="4333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H="1" flipV="1">
              <a:off x="2362200" y="5487590"/>
              <a:ext cx="323850" cy="13216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2990850" y="5905500"/>
              <a:ext cx="285750" cy="266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2828925" y="5067300"/>
              <a:ext cx="304800" cy="1547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 flipV="1">
              <a:off x="2771776" y="4876801"/>
              <a:ext cx="266699" cy="3809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H="1">
              <a:off x="2362200" y="5829895"/>
              <a:ext cx="323850" cy="756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2686050" y="5905500"/>
              <a:ext cx="0" cy="266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H="1">
              <a:off x="2828925" y="6038850"/>
              <a:ext cx="76200" cy="285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H="1" flipV="1">
              <a:off x="2362200" y="5715000"/>
              <a:ext cx="266700" cy="38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3109912" y="5867697"/>
              <a:ext cx="185738" cy="473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2828925" y="5081588"/>
              <a:ext cx="466725" cy="2524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2943226" y="5867697"/>
              <a:ext cx="47624" cy="3045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3202781" y="5472112"/>
              <a:ext cx="226219" cy="815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>
              <a:off x="3048000" y="5257800"/>
              <a:ext cx="381000" cy="673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>
              <a:off x="2362200" y="5376863"/>
              <a:ext cx="323850" cy="333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85" name="Group 15384"/>
          <p:cNvGrpSpPr/>
          <p:nvPr/>
        </p:nvGrpSpPr>
        <p:grpSpPr>
          <a:xfrm>
            <a:off x="4076700" y="4800600"/>
            <a:ext cx="800100" cy="1323976"/>
            <a:chOff x="3867150" y="4876800"/>
            <a:chExt cx="800100" cy="1323976"/>
          </a:xfrm>
        </p:grpSpPr>
        <p:sp>
          <p:nvSpPr>
            <p:cNvPr id="121" name="Oval 120"/>
            <p:cNvSpPr/>
            <p:nvPr/>
          </p:nvSpPr>
          <p:spPr>
            <a:xfrm>
              <a:off x="3886200" y="5095876"/>
              <a:ext cx="762000" cy="11049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 flipV="1">
              <a:off x="4276725" y="4876800"/>
              <a:ext cx="142875" cy="7143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flipH="1">
              <a:off x="4114800" y="5591176"/>
              <a:ext cx="3429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H="1">
              <a:off x="4114800" y="5819776"/>
              <a:ext cx="17145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4000500" y="5743576"/>
              <a:ext cx="2857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flipV="1">
              <a:off x="4362450" y="5591176"/>
              <a:ext cx="9525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>
              <a:off x="4267200" y="5250657"/>
              <a:ext cx="95250" cy="5310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H="1">
              <a:off x="3867150" y="5516166"/>
              <a:ext cx="133350" cy="6846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3962400" y="5362576"/>
              <a:ext cx="114300" cy="2762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flipH="1" flipV="1">
              <a:off x="4143376" y="5819776"/>
              <a:ext cx="219074" cy="2476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121" idx="6"/>
            </p:cNvCxnSpPr>
            <p:nvPr/>
          </p:nvCxnSpPr>
          <p:spPr>
            <a:xfrm flipH="1" flipV="1">
              <a:off x="4314825" y="5467351"/>
              <a:ext cx="333375" cy="1809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4505325" y="5362576"/>
              <a:ext cx="161925" cy="4958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21" idx="3"/>
              <a:endCxn id="121" idx="2"/>
            </p:cNvCxnSpPr>
            <p:nvPr/>
          </p:nvCxnSpPr>
          <p:spPr>
            <a:xfrm flipH="1" flipV="1">
              <a:off x="3886200" y="5648326"/>
              <a:ext cx="111592" cy="3906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121" idx="3"/>
            </p:cNvCxnSpPr>
            <p:nvPr/>
          </p:nvCxnSpPr>
          <p:spPr>
            <a:xfrm flipV="1">
              <a:off x="3997792" y="5648326"/>
              <a:ext cx="145584" cy="3906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>
              <a:off x="3997792" y="5333885"/>
              <a:ext cx="483720" cy="1048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>
            <a:xfrm flipH="1">
              <a:off x="4171950" y="5133976"/>
              <a:ext cx="28576" cy="3821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 rot="16200000">
            <a:off x="-250536" y="1772363"/>
            <a:ext cx="13276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Parton v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1371600" y="1078468"/>
            <a:ext cx="644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L. He, T. Edmonds, Z.-W. Lin, F. Liu, D. Molnar, FW, arXiv:1502.05572</a:t>
            </a:r>
            <a:endParaRPr lang="en-US" dirty="0"/>
          </a:p>
        </p:txBody>
      </p:sp>
      <p:grpSp>
        <p:nvGrpSpPr>
          <p:cNvPr id="88" name="Group 87"/>
          <p:cNvGrpSpPr/>
          <p:nvPr/>
        </p:nvGrpSpPr>
        <p:grpSpPr>
          <a:xfrm>
            <a:off x="990600" y="4829177"/>
            <a:ext cx="1143000" cy="1447799"/>
            <a:chOff x="990600" y="4829177"/>
            <a:chExt cx="1143000" cy="1447799"/>
          </a:xfrm>
        </p:grpSpPr>
        <p:cxnSp>
          <p:nvCxnSpPr>
            <p:cNvPr id="89" name="Straight Arrow Connector 88"/>
            <p:cNvCxnSpPr/>
            <p:nvPr/>
          </p:nvCxnSpPr>
          <p:spPr>
            <a:xfrm flipV="1">
              <a:off x="1676400" y="5133976"/>
              <a:ext cx="381000" cy="3619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1714500" y="5667376"/>
              <a:ext cx="419100" cy="76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>
              <a:off x="1143000" y="5210176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 flipV="1">
              <a:off x="1257300" y="4957763"/>
              <a:ext cx="114300" cy="4333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H="1" flipV="1">
              <a:off x="990600" y="5439966"/>
              <a:ext cx="323850" cy="13216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>
              <a:off x="1619250" y="5857876"/>
              <a:ext cx="285750" cy="266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V="1">
              <a:off x="1457325" y="5019676"/>
              <a:ext cx="304800" cy="1547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H="1" flipV="1">
              <a:off x="1400176" y="4829177"/>
              <a:ext cx="266699" cy="3809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>
              <a:off x="990600" y="5782271"/>
              <a:ext cx="323850" cy="756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1314450" y="5857876"/>
              <a:ext cx="0" cy="266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H="1">
              <a:off x="1457325" y="5991226"/>
              <a:ext cx="76200" cy="285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H="1" flipV="1">
              <a:off x="990600" y="5667376"/>
              <a:ext cx="266700" cy="38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>
              <a:off x="1738312" y="5820073"/>
              <a:ext cx="185738" cy="473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1457325" y="5033964"/>
              <a:ext cx="466725" cy="2524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1571626" y="5820073"/>
              <a:ext cx="47624" cy="3045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1831181" y="5424488"/>
              <a:ext cx="226219" cy="815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>
              <a:off x="1676400" y="5218990"/>
              <a:ext cx="381000" cy="673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H="1">
              <a:off x="990600" y="5314951"/>
              <a:ext cx="323850" cy="5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3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952500"/>
            <a:ext cx="88868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Majority anisotropy from escape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62000" y="4336006"/>
            <a:ext cx="7924800" cy="137899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Majority </a:t>
            </a:r>
            <a:r>
              <a:rPr lang="en-US" sz="2000" dirty="0">
                <a:solidFill>
                  <a:srgbClr val="FF0000"/>
                </a:solidFill>
              </a:rPr>
              <a:t>of </a:t>
            </a:r>
            <a:r>
              <a:rPr lang="en-US" sz="2000" dirty="0" smtClean="0">
                <a:solidFill>
                  <a:srgbClr val="FF0000"/>
                </a:solidFill>
              </a:rPr>
              <a:t>anisotropy comes </a:t>
            </a:r>
            <a:r>
              <a:rPr lang="en-US" sz="2000" dirty="0">
                <a:solidFill>
                  <a:srgbClr val="FF0000"/>
                </a:solidFill>
              </a:rPr>
              <a:t>from the final-step “escape” mechanism.</a:t>
            </a:r>
          </a:p>
          <a:p>
            <a:r>
              <a:rPr lang="en-US" sz="2000" dirty="0" smtClean="0"/>
              <a:t>Escape yields a slightly larger 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in normal AMPT than in random case. The escape probability (parton sees) differs in these two cases.</a:t>
            </a:r>
          </a:p>
          <a:p>
            <a:r>
              <a:rPr lang="en-US" sz="2000" dirty="0" smtClean="0"/>
              <a:t>The partons start with small 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before escape (</a:t>
            </a:r>
            <a:r>
              <a:rPr lang="en-US" sz="2000" dirty="0" err="1" smtClean="0"/>
              <a:t>freezeout</a:t>
            </a:r>
            <a:r>
              <a:rPr lang="en-US" sz="2000" dirty="0" smtClean="0"/>
              <a:t>).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This small v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 is due to dynamics, result of hydrodynamic </a:t>
            </a:r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ressure push. It is this flow that is most relevant. However it plays a minor role.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3250168"/>
            <a:ext cx="147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randomized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1325004">
            <a:off x="2128923" y="2782172"/>
            <a:ext cx="153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 AMPT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 rot="899595">
            <a:off x="2215109" y="1615078"/>
            <a:ext cx="153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 AMPT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171299">
            <a:off x="1695813" y="2025955"/>
            <a:ext cx="147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randomized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3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for v</a:t>
            </a:r>
            <a:r>
              <a:rPr lang="en-US" baseline="-25000" dirty="0" smtClean="0"/>
              <a:t>3</a:t>
            </a:r>
            <a:r>
              <a:rPr lang="en-US" dirty="0" smtClean="0"/>
              <a:t> &amp; LHC p+Pb</a:t>
            </a: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3" y="1828800"/>
            <a:ext cx="3694629" cy="31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44" y="1828800"/>
            <a:ext cx="398365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7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general? AMPT vs MPC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51437"/>
            <a:ext cx="8839200" cy="124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Yes, it is general to transport.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42" y="1804310"/>
            <a:ext cx="4612023" cy="314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5" y="1726290"/>
            <a:ext cx="4102099" cy="307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401314" y="2971800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36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</a:t>
            </a:r>
            <a:r>
              <a:rPr lang="en-US" dirty="0">
                <a:solidFill>
                  <a:srgbClr val="FF0000"/>
                </a:solidFill>
              </a:rPr>
              <a:t>heatedly</a:t>
            </a:r>
            <a:r>
              <a:rPr lang="en-US" dirty="0"/>
              <a:t> debated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Anisotropies, hydrodynamic descriptions, nearly perfect fluidity</a:t>
            </a:r>
          </a:p>
          <a:p>
            <a:pPr lvl="1"/>
            <a:r>
              <a:rPr lang="en-US" sz="2000" dirty="0"/>
              <a:t>Is </a:t>
            </a:r>
            <a:r>
              <a:rPr lang="en-US" sz="2000" dirty="0" smtClean="0"/>
              <a:t>azimuthal anisotropy </a:t>
            </a:r>
            <a:r>
              <a:rPr lang="en-US" sz="2000" dirty="0"/>
              <a:t>all from hydro?</a:t>
            </a:r>
          </a:p>
          <a:p>
            <a:pPr lvl="1"/>
            <a:r>
              <a:rPr lang="en-US" sz="2000" dirty="0"/>
              <a:t>How </a:t>
            </a:r>
            <a:r>
              <a:rPr lang="en-US" sz="2000" dirty="0" smtClean="0"/>
              <a:t>can we address the question?</a:t>
            </a:r>
            <a:endParaRPr lang="en-US" sz="2000" dirty="0"/>
          </a:p>
          <a:p>
            <a:pPr lvl="1"/>
            <a:r>
              <a:rPr lang="en-US" sz="2000" dirty="0"/>
              <a:t>Is quantum uncertainty principle </a:t>
            </a:r>
            <a:r>
              <a:rPr lang="en-US" sz="2000" dirty="0" smtClean="0"/>
              <a:t>at all relevant?</a:t>
            </a:r>
          </a:p>
          <a:p>
            <a:r>
              <a:rPr lang="en-US" sz="2400" dirty="0" smtClean="0"/>
              <a:t>Chiral magnetic effect, chiral magnetic wave, chiral </a:t>
            </a:r>
            <a:r>
              <a:rPr lang="en-US" sz="2400" dirty="0" err="1" smtClean="0"/>
              <a:t>vortical</a:t>
            </a:r>
            <a:r>
              <a:rPr lang="en-US" sz="2400" dirty="0" smtClean="0"/>
              <a:t> effect</a:t>
            </a:r>
          </a:p>
          <a:p>
            <a:pPr lvl="1"/>
            <a:r>
              <a:rPr lang="en-US" sz="2000" dirty="0" smtClean="0"/>
              <a:t>Have we experimentalists exercised sufficient self-criticality?</a:t>
            </a:r>
          </a:p>
          <a:p>
            <a:endParaRPr lang="en-US" sz="2400" dirty="0" smtClean="0"/>
          </a:p>
          <a:p>
            <a:r>
              <a:rPr lang="en-US" sz="2400" dirty="0" smtClean="0"/>
              <a:t>Charges </a:t>
            </a:r>
            <a:r>
              <a:rPr lang="en-US" sz="2400" dirty="0"/>
              <a:t>from </a:t>
            </a:r>
            <a:r>
              <a:rPr lang="en-US" sz="2400" dirty="0" err="1"/>
              <a:t>Iky</a:t>
            </a:r>
            <a:endParaRPr lang="en-US" sz="2400" dirty="0"/>
          </a:p>
          <a:p>
            <a:pPr lvl="1"/>
            <a:r>
              <a:rPr lang="en-US" sz="2000" dirty="0" smtClean="0"/>
              <a:t>Where </a:t>
            </a:r>
            <a:r>
              <a:rPr lang="en-US" sz="2000" dirty="0"/>
              <a:t>we are, on the way to look for the QGP? </a:t>
            </a:r>
            <a:endParaRPr lang="en-US" sz="2000" dirty="0" smtClean="0"/>
          </a:p>
          <a:p>
            <a:pPr lvl="1"/>
            <a:r>
              <a:rPr lang="en-US" sz="2000" dirty="0" smtClean="0"/>
              <a:t>Where </a:t>
            </a:r>
            <a:r>
              <a:rPr lang="en-US" sz="2000" dirty="0"/>
              <a:t>to go, for more concrete conclusion on QGP? </a:t>
            </a:r>
            <a:endParaRPr lang="en-US" sz="2000" dirty="0" smtClean="0"/>
          </a:p>
          <a:p>
            <a:pPr lvl="1"/>
            <a:r>
              <a:rPr lang="en-US" sz="2000" dirty="0" smtClean="0">
                <a:solidFill>
                  <a:srgbClr val="0000D0"/>
                </a:solidFill>
              </a:rPr>
              <a:t>What fundamental knowledge will we contribute?</a:t>
            </a:r>
            <a:endParaRPr lang="en-US" sz="2000" dirty="0">
              <a:solidFill>
                <a:srgbClr val="0000D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895600" y="5739825"/>
            <a:ext cx="285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 will </a:t>
            </a:r>
            <a:r>
              <a:rPr lang="en-US" sz="3200" b="1" dirty="0" smtClean="0">
                <a:solidFill>
                  <a:srgbClr val="FF0000"/>
                </a:solidFill>
              </a:rPr>
              <a:t>be critical.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9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Increasing x-section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hydro?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6400800" cy="435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" r="48996"/>
          <a:stretch/>
        </p:blipFill>
        <p:spPr bwMode="auto">
          <a:xfrm>
            <a:off x="472440" y="2209800"/>
            <a:ext cx="2651760" cy="283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81200" y="3291136"/>
            <a:ext cx="933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AMPT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2057400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MPC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91000" y="32004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3mb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3741" y="427886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20mb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449580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40mb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33600" y="366926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3mb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6"/>
          <a:stretch/>
        </p:blipFill>
        <p:spPr bwMode="auto">
          <a:xfrm>
            <a:off x="533400" y="4083947"/>
            <a:ext cx="3921125" cy="267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2185081"/>
            <a:ext cx="4024087" cy="273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04800"/>
            <a:ext cx="4075568" cy="278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06637" y="427602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3mb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35756" y="243840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20mb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00800" y="45720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0mb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96891"/>
            <a:ext cx="3142097" cy="222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79670" y="1295400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MPC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719819" y="2099846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3mb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6400" y="1490246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20mb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1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Relative escape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532437"/>
            <a:ext cx="8458200" cy="639763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Escape </a:t>
            </a:r>
            <a:r>
              <a:rPr lang="en-US" sz="2400" b="1" dirty="0"/>
              <a:t>contribution still sizeable even at </a:t>
            </a:r>
            <a:r>
              <a:rPr lang="en-US" sz="2400" b="1" dirty="0" smtClean="0"/>
              <a:t>x10 larger x-sections. </a:t>
            </a:r>
            <a:endParaRPr lang="en-US" sz="2400" b="1" dirty="0"/>
          </a:p>
        </p:txBody>
      </p:sp>
      <p:pic>
        <p:nvPicPr>
          <p:cNvPr id="5" name="Picture 4" descr="C:\Users\fqwang\SkyDrive\Research\Papers\HeLiang\submitted\v2rndm_over_v2_vs_xsection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120323" cy="36722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95600" y="3711674"/>
            <a:ext cx="3225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</a:rPr>
              <a:t>coll</a:t>
            </a:r>
            <a:r>
              <a:rPr lang="en-US" dirty="0" smtClean="0">
                <a:solidFill>
                  <a:srgbClr val="FF0000"/>
                </a:solidFill>
              </a:rPr>
              <a:t> ≈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5           20               35               50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49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2"/>
          <p:cNvSpPr>
            <a:spLocks noChangeArrowheads="1"/>
          </p:cNvSpPr>
          <p:nvPr/>
        </p:nvSpPr>
        <p:spPr bwMode="auto">
          <a:xfrm>
            <a:off x="-152400" y="-90714"/>
            <a:ext cx="9296400" cy="702491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762000" y="3810000"/>
            <a:ext cx="2743200" cy="609601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762000" y="3810000"/>
            <a:ext cx="2743200" cy="609601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Anisotropy mechanism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762000" y="2743200"/>
            <a:ext cx="2743200" cy="2743200"/>
            <a:chOff x="1066800" y="1752600"/>
            <a:chExt cx="3352800" cy="3352800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2743200" y="1752600"/>
              <a:ext cx="0" cy="335280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066800" y="3407418"/>
              <a:ext cx="3352800" cy="21582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1828800" y="1981200"/>
              <a:ext cx="1828800" cy="281940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1219200" y="2665281"/>
              <a:ext cx="3048000" cy="149669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1828800" y="1981200"/>
              <a:ext cx="1828800" cy="289560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 flipV="1">
              <a:off x="1219200" y="2665282"/>
              <a:ext cx="3048000" cy="149669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1676400" y="2362200"/>
              <a:ext cx="2133600" cy="2133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998133" y="2514601"/>
              <a:ext cx="1490133" cy="182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606636" y="2743200"/>
            <a:ext cx="3927764" cy="2743200"/>
            <a:chOff x="1066800" y="1752600"/>
            <a:chExt cx="3352800" cy="3352800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2743200" y="1752600"/>
              <a:ext cx="0" cy="335280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1066800" y="3407418"/>
              <a:ext cx="3352800" cy="21582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1828800" y="1981200"/>
              <a:ext cx="1828800" cy="281940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1219200" y="2665281"/>
              <a:ext cx="3048000" cy="149669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 flipV="1">
              <a:off x="1828800" y="1981200"/>
              <a:ext cx="1828800" cy="289560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1219200" y="2665282"/>
              <a:ext cx="3048000" cy="149669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1676400" y="2362200"/>
              <a:ext cx="2133600" cy="2133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828800" y="2514600"/>
              <a:ext cx="1828800" cy="1828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558144" y="1454240"/>
            <a:ext cx="1928256" cy="1212760"/>
            <a:chOff x="7215744" y="3206840"/>
            <a:chExt cx="1928256" cy="1212760"/>
          </a:xfrm>
        </p:grpSpPr>
        <p:pic>
          <p:nvPicPr>
            <p:cNvPr id="65" name="Picture 2" descr="wavies_p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7" t="23137" r="61231" b="25276"/>
            <a:stretch/>
          </p:blipFill>
          <p:spPr bwMode="auto">
            <a:xfrm>
              <a:off x="7215744" y="3206840"/>
              <a:ext cx="1699656" cy="907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 Box 108"/>
            <p:cNvSpPr txBox="1">
              <a:spLocks noChangeArrowheads="1"/>
            </p:cNvSpPr>
            <p:nvPr/>
          </p:nvSpPr>
          <p:spPr bwMode="auto">
            <a:xfrm>
              <a:off x="7215744" y="4050268"/>
              <a:ext cx="19282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Symbol" charset="0"/>
                </a:rPr>
                <a:t>-p  </a:t>
              </a:r>
              <a:r>
                <a:rPr lang="en-US" altLang="ja-JP" dirty="0" smtClean="0">
                  <a:solidFill>
                    <a:schemeClr val="bg1"/>
                  </a:solidFill>
                  <a:latin typeface="Symbol" charset="0"/>
                </a:rPr>
                <a:t>       0         p</a:t>
              </a:r>
              <a:endParaRPr lang="en-US" altLang="ja-JP" dirty="0">
                <a:solidFill>
                  <a:schemeClr val="bg1"/>
                </a:solidFill>
                <a:latin typeface="Verdana" charset="0"/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8122988" y="3426529"/>
              <a:ext cx="0" cy="535871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8077200" y="3821668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4v</a:t>
              </a:r>
              <a:r>
                <a:rPr lang="en-US" sz="1600" b="1" baseline="-25000" dirty="0" smtClean="0">
                  <a:solidFill>
                    <a:srgbClr val="FF0000"/>
                  </a:solidFill>
                </a:rPr>
                <a:t>2</a:t>
              </a:r>
              <a:endParaRPr lang="en-US" sz="1600" b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2" name="Multiply 81"/>
          <p:cNvSpPr/>
          <p:nvPr/>
        </p:nvSpPr>
        <p:spPr>
          <a:xfrm>
            <a:off x="3581400" y="2242688"/>
            <a:ext cx="5966856" cy="3777112"/>
          </a:xfrm>
          <a:prstGeom prst="mathMultiply">
            <a:avLst>
              <a:gd name="adj1" fmla="val 1007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58339" y="152400"/>
            <a:ext cx="1890261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 smtClean="0">
                <a:solidFill>
                  <a:srgbClr val="FF0000"/>
                </a:solidFill>
              </a:rPr>
              <a:t>?</a:t>
            </a:r>
            <a:endParaRPr lang="en-US" sz="287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5786735"/>
            <a:ext cx="2203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Expansion, flow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76475" y="5791200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No expansion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510095">
            <a:off x="5927537" y="1312753"/>
            <a:ext cx="20102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C000"/>
                </a:solidFill>
              </a:rPr>
              <a:t>DATA</a:t>
            </a:r>
            <a:endParaRPr lang="en-US" sz="6600" b="1" dirty="0">
              <a:solidFill>
                <a:srgbClr val="FFC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4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3" grpId="0"/>
      <p:bldP spid="5" grpId="0"/>
      <p:bldP spid="3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Our </a:t>
            </a:r>
            <a:r>
              <a:rPr lang="en-US" dirty="0" smtClean="0"/>
              <a:t>flow</a:t>
            </a:r>
            <a:r>
              <a:rPr lang="en-US" baseline="-25000" dirty="0" smtClean="0"/>
              <a:t> </a:t>
            </a:r>
            <a:r>
              <a:rPr lang="en-US" dirty="0" smtClean="0"/>
              <a:t>paradigm?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/>
          </a:p>
        </p:txBody>
      </p:sp>
      <p:pic>
        <p:nvPicPr>
          <p:cNvPr id="24578" name="Picture 2" descr="http://inspirehep.net/record/880054/files/Pics_pi0v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8"/>
          <a:stretch/>
        </p:blipFill>
        <p:spPr bwMode="auto">
          <a:xfrm>
            <a:off x="1752600" y="2362200"/>
            <a:ext cx="4876800" cy="31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2667000" y="2489200"/>
            <a:ext cx="685800" cy="1968500"/>
          </a:xfrm>
          <a:custGeom>
            <a:avLst/>
            <a:gdLst>
              <a:gd name="connsiteX0" fmla="*/ 0 w 685800"/>
              <a:gd name="connsiteY0" fmla="*/ 1968500 h 1968500"/>
              <a:gd name="connsiteX1" fmla="*/ 203200 w 685800"/>
              <a:gd name="connsiteY1" fmla="*/ 1003300 h 1968500"/>
              <a:gd name="connsiteX2" fmla="*/ 406400 w 685800"/>
              <a:gd name="connsiteY2" fmla="*/ 508000 h 1968500"/>
              <a:gd name="connsiteX3" fmla="*/ 685800 w 685800"/>
              <a:gd name="connsiteY3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1968500">
                <a:moveTo>
                  <a:pt x="0" y="1968500"/>
                </a:moveTo>
                <a:cubicBezTo>
                  <a:pt x="67733" y="1607608"/>
                  <a:pt x="135467" y="1246717"/>
                  <a:pt x="203200" y="1003300"/>
                </a:cubicBezTo>
                <a:cubicBezTo>
                  <a:pt x="270933" y="759883"/>
                  <a:pt x="325967" y="675217"/>
                  <a:pt x="406400" y="508000"/>
                </a:cubicBezTo>
                <a:cubicBezTo>
                  <a:pt x="486833" y="340783"/>
                  <a:pt x="586316" y="170391"/>
                  <a:pt x="68580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68953" y="1828800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hydro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5553" y="3512403"/>
            <a:ext cx="2195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pathlength-dep.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energy loss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810000" y="3251200"/>
            <a:ext cx="2590800" cy="698500"/>
          </a:xfrm>
          <a:custGeom>
            <a:avLst/>
            <a:gdLst>
              <a:gd name="connsiteX0" fmla="*/ 0 w 2590800"/>
              <a:gd name="connsiteY0" fmla="*/ 0 h 698500"/>
              <a:gd name="connsiteX1" fmla="*/ 431800 w 2590800"/>
              <a:gd name="connsiteY1" fmla="*/ 317500 h 698500"/>
              <a:gd name="connsiteX2" fmla="*/ 939800 w 2590800"/>
              <a:gd name="connsiteY2" fmla="*/ 482600 h 698500"/>
              <a:gd name="connsiteX3" fmla="*/ 1714500 w 2590800"/>
              <a:gd name="connsiteY3" fmla="*/ 622300 h 698500"/>
              <a:gd name="connsiteX4" fmla="*/ 2590800 w 2590800"/>
              <a:gd name="connsiteY4" fmla="*/ 69850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98500">
                <a:moveTo>
                  <a:pt x="0" y="0"/>
                </a:moveTo>
                <a:cubicBezTo>
                  <a:pt x="137583" y="118533"/>
                  <a:pt x="275167" y="237067"/>
                  <a:pt x="431800" y="317500"/>
                </a:cubicBezTo>
                <a:cubicBezTo>
                  <a:pt x="588433" y="397933"/>
                  <a:pt x="726017" y="431800"/>
                  <a:pt x="939800" y="482600"/>
                </a:cubicBezTo>
                <a:cubicBezTo>
                  <a:pt x="1153583" y="533400"/>
                  <a:pt x="1439333" y="586317"/>
                  <a:pt x="1714500" y="622300"/>
                </a:cubicBezTo>
                <a:cubicBezTo>
                  <a:pt x="1989667" y="658283"/>
                  <a:pt x="2290233" y="678391"/>
                  <a:pt x="2590800" y="6985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4800" y="1752600"/>
            <a:ext cx="56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??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295400" y="6356350"/>
            <a:ext cx="35734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8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Paradigm</a:t>
            </a:r>
            <a:endParaRPr lang="en-US" dirty="0"/>
          </a:p>
        </p:txBody>
      </p:sp>
      <p:pic>
        <p:nvPicPr>
          <p:cNvPr id="6" name="Picture 6" descr="Diagram of quark-gluon  &#10;plasma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392446" cy="23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200" y="1295400"/>
            <a:ext cx="91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 2005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62338" y="1874967"/>
            <a:ext cx="74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T, </a:t>
            </a:r>
            <a:r>
              <a:rPr lang="en-US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p</a:t>
            </a:r>
            <a:endParaRPr lang="en-US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2444621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equilibrium</a:t>
            </a:r>
            <a:r>
              <a:rPr lang="en-US" b="1" dirty="0">
                <a:solidFill>
                  <a:srgbClr val="FF0000"/>
                </a:solidFill>
              </a:rPr>
              <a:t>?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dirty="0" smtClean="0"/>
              <a:t>Collective velocity </a:t>
            </a:r>
          </a:p>
          <a:p>
            <a:r>
              <a:rPr lang="en-US" dirty="0"/>
              <a:t>f</a:t>
            </a:r>
            <a:r>
              <a:rPr lang="en-US" dirty="0" smtClean="0"/>
              <a:t>ield</a:t>
            </a:r>
            <a:r>
              <a:rPr lang="en-US" b="1" dirty="0" smtClean="0">
                <a:solidFill>
                  <a:srgbClr val="FF0000"/>
                </a:solidFill>
              </a:rPr>
              <a:t>??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84453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Ncoll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sym typeface="Symbol"/>
              </a:rPr>
              <a:t> a few:</a:t>
            </a:r>
          </a:p>
          <a:p>
            <a:pPr algn="ctr"/>
            <a:r>
              <a:rPr lang="en-US" sz="2000" dirty="0">
                <a:sym typeface="Symbol"/>
              </a:rPr>
              <a:t>A</a:t>
            </a:r>
            <a:r>
              <a:rPr lang="en-US" sz="2000" dirty="0" smtClean="0">
                <a:sym typeface="Symbol"/>
              </a:rPr>
              <a:t>lready enough to equilibrate and generate large hydrodynamic flow?</a:t>
            </a:r>
          </a:p>
          <a:p>
            <a:pPr algn="ctr"/>
            <a:r>
              <a:rPr lang="en-US" sz="2000" dirty="0" smtClean="0">
                <a:sym typeface="Symbol"/>
              </a:rPr>
              <a:t>Might there be another mechanism to generate large anisotropy?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dirty="0" smtClean="0"/>
              <a:t>HIM, KPS, </a:t>
            </a:r>
            <a:r>
              <a:rPr lang="en-US" altLang="zh-CN" dirty="0" err="1" smtClean="0"/>
              <a:t>Gwangju</a:t>
            </a:r>
            <a:r>
              <a:rPr lang="en-US" altLang="zh-CN" dirty="0" smtClean="0"/>
              <a:t>, Oct. 21-22, 2016</a:t>
            </a:r>
            <a:endParaRPr lang="en-US" altLang="zh-CN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Many interesting features in small and large systems. </a:t>
            </a:r>
            <a:br>
              <a:rPr lang="en-US" sz="2400" dirty="0" smtClean="0"/>
            </a:br>
            <a:r>
              <a:rPr lang="en-US" sz="2400" dirty="0" smtClean="0"/>
              <a:t>Can hydro describe them all? </a:t>
            </a:r>
            <a:endParaRPr lang="en-US" sz="2400" dirty="0" smtClean="0"/>
          </a:p>
          <a:p>
            <a:endParaRPr lang="en-US" sz="1200" dirty="0" smtClean="0"/>
          </a:p>
          <a:p>
            <a:r>
              <a:rPr lang="en-US" sz="2400" dirty="0" smtClean="0"/>
              <a:t>Is hydro simply a model with many parameters too?</a:t>
            </a:r>
          </a:p>
          <a:p>
            <a:endParaRPr lang="en-US" sz="1200" dirty="0" smtClean="0"/>
          </a:p>
          <a:p>
            <a:r>
              <a:rPr lang="en-US" sz="2400" dirty="0" smtClean="0"/>
              <a:t>Are </a:t>
            </a:r>
            <a:r>
              <a:rPr lang="en-US" sz="2400" dirty="0" smtClean="0"/>
              <a:t>we really right that the majority of the measured anisotropy is indeed hydro flow?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Transport </a:t>
            </a:r>
            <a:r>
              <a:rPr lang="en-US" sz="2400" dirty="0" smtClean="0">
                <a:solidFill>
                  <a:srgbClr val="FF0000"/>
                </a:solidFill>
              </a:rPr>
              <a:t>models say no.</a:t>
            </a:r>
          </a:p>
          <a:p>
            <a:endParaRPr lang="en-US" sz="1200" dirty="0" smtClean="0"/>
          </a:p>
          <a:p>
            <a:r>
              <a:rPr lang="en-US" sz="2400" dirty="0" smtClean="0"/>
              <a:t>Is </a:t>
            </a:r>
            <a:r>
              <a:rPr lang="en-US" sz="2400" dirty="0" smtClean="0"/>
              <a:t>the “nearly perfect liquid” actually far from perfect?</a:t>
            </a:r>
          </a:p>
          <a:p>
            <a:endParaRPr lang="en-US" sz="1200" dirty="0" smtClean="0"/>
          </a:p>
          <a:p>
            <a:r>
              <a:rPr lang="en-US" sz="2400" dirty="0" smtClean="0"/>
              <a:t>…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altLang="zh-CN" dirty="0" smtClean="0"/>
              <a:t>HIM, KPS, </a:t>
            </a:r>
            <a:r>
              <a:rPr lang="en-US" altLang="zh-CN" dirty="0" err="1" smtClean="0"/>
              <a:t>Gwangju</a:t>
            </a:r>
            <a:r>
              <a:rPr lang="en-US" altLang="zh-CN" dirty="0" smtClean="0"/>
              <a:t>, Oct. 21-22, 2016</a:t>
            </a:r>
            <a:endParaRPr lang="en-US" altLang="zh-CN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1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is real?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7"/>
            <a:ext cx="8763000" cy="4525963"/>
          </a:xfrm>
        </p:spPr>
        <p:txBody>
          <a:bodyPr>
            <a:noAutofit/>
          </a:bodyPr>
          <a:lstStyle/>
          <a:p>
            <a:r>
              <a:rPr lang="en-US" sz="2400" dirty="0"/>
              <a:t>Hydrodynamics have pressure driven evolution only</a:t>
            </a:r>
            <a:r>
              <a:rPr lang="en-US" sz="2400" dirty="0" smtClean="0"/>
              <a:t>. </a:t>
            </a:r>
            <a:br>
              <a:rPr lang="en-US" sz="2400" dirty="0" smtClean="0"/>
            </a:br>
            <a:r>
              <a:rPr lang="en-US" sz="2400" dirty="0" smtClean="0"/>
              <a:t>Energy-momentum </a:t>
            </a:r>
            <a:r>
              <a:rPr lang="en-US" sz="2400" dirty="0"/>
              <a:t>cell freeze-out controlled by local </a:t>
            </a:r>
            <a:r>
              <a:rPr lang="en-US" sz="2400" dirty="0" smtClean="0"/>
              <a:t>T, </a:t>
            </a:r>
            <a:r>
              <a:rPr lang="en-US" sz="2400" dirty="0" smtClean="0">
                <a:latin typeface="Symbol" panose="05050102010706020507" pitchFamily="18" charset="2"/>
              </a:rPr>
              <a:t>e</a:t>
            </a:r>
            <a:r>
              <a:rPr lang="en-US" sz="2400" dirty="0" smtClean="0"/>
              <a:t>. </a:t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escape mechanism is not obviously present in </a:t>
            </a:r>
            <a:r>
              <a:rPr lang="en-US" sz="2400" dirty="0" smtClean="0"/>
              <a:t>hydro.</a:t>
            </a:r>
          </a:p>
          <a:p>
            <a:endParaRPr lang="en-US" sz="800" dirty="0"/>
          </a:p>
          <a:p>
            <a:r>
              <a:rPr lang="en-US" sz="2400" dirty="0" smtClean="0"/>
              <a:t>Escape anisotropy has all characteristics of “flow” so multi-particle correlations etc. It’s just not hydro flow.</a:t>
            </a:r>
          </a:p>
          <a:p>
            <a:endParaRPr lang="en-US" sz="800" dirty="0" smtClean="0"/>
          </a:p>
          <a:p>
            <a:r>
              <a:rPr lang="en-US" sz="2400" dirty="0" smtClean="0"/>
              <a:t>Hydrodynamics describe data well. </a:t>
            </a:r>
            <a:r>
              <a:rPr lang="en-US" sz="2400" dirty="0" smtClean="0"/>
              <a:t>AMPT </a:t>
            </a:r>
            <a:r>
              <a:rPr lang="en-US" sz="2400" dirty="0" smtClean="0"/>
              <a:t>also describes data well. </a:t>
            </a:r>
          </a:p>
          <a:p>
            <a:endParaRPr lang="en-US" sz="800" dirty="0" smtClean="0"/>
          </a:p>
          <a:p>
            <a:r>
              <a:rPr lang="en-US" sz="2400" dirty="0" smtClean="0">
                <a:solidFill>
                  <a:srgbClr val="240BDF"/>
                </a:solidFill>
              </a:rPr>
              <a:t>Majority </a:t>
            </a:r>
            <a:r>
              <a:rPr lang="en-US" sz="2400" dirty="0">
                <a:solidFill>
                  <a:srgbClr val="240BDF"/>
                </a:solidFill>
              </a:rPr>
              <a:t>v</a:t>
            </a:r>
            <a:r>
              <a:rPr lang="en-US" sz="2400" baseline="-25000" dirty="0">
                <a:solidFill>
                  <a:srgbClr val="240BDF"/>
                </a:solidFill>
              </a:rPr>
              <a:t>2</a:t>
            </a:r>
            <a:r>
              <a:rPr lang="en-US" sz="2400" dirty="0">
                <a:solidFill>
                  <a:srgbClr val="240BDF"/>
                </a:solidFill>
              </a:rPr>
              <a:t> in AMPT is from </a:t>
            </a:r>
            <a:r>
              <a:rPr lang="en-US" sz="2400" dirty="0" smtClean="0">
                <a:solidFill>
                  <a:srgbClr val="240BDF"/>
                </a:solidFill>
              </a:rPr>
              <a:t>escape. </a:t>
            </a:r>
            <a:r>
              <a:rPr lang="en-US" sz="2400" dirty="0" smtClean="0">
                <a:solidFill>
                  <a:srgbClr val="FF0000"/>
                </a:solidFill>
              </a:rPr>
              <a:t>Are </a:t>
            </a:r>
            <a:r>
              <a:rPr lang="en-US" sz="2400" dirty="0">
                <a:solidFill>
                  <a:srgbClr val="FF0000"/>
                </a:solidFill>
              </a:rPr>
              <a:t>data </a:t>
            </a:r>
            <a:r>
              <a:rPr lang="en-US" sz="2400" dirty="0" err="1">
                <a:solidFill>
                  <a:srgbClr val="FF0000"/>
                </a:solidFill>
              </a:rPr>
              <a:t>v</a:t>
            </a:r>
            <a:r>
              <a:rPr lang="en-US" sz="2400" baseline="-25000" dirty="0" err="1">
                <a:solidFill>
                  <a:srgbClr val="FF0000"/>
                </a:solidFill>
              </a:rPr>
              <a:t>n</a:t>
            </a:r>
            <a:r>
              <a:rPr lang="en-US" sz="2400" dirty="0">
                <a:solidFill>
                  <a:srgbClr val="FF0000"/>
                </a:solidFill>
              </a:rPr>
              <a:t> from hydro?</a:t>
            </a:r>
          </a:p>
          <a:p>
            <a:endParaRPr lang="en-US" sz="800" dirty="0" smtClean="0"/>
          </a:p>
          <a:p>
            <a:r>
              <a:rPr lang="en-US" sz="2400" dirty="0" smtClean="0"/>
              <a:t>Which is more real? How to distinguish?</a:t>
            </a:r>
          </a:p>
          <a:p>
            <a:pPr lvl="1"/>
            <a:r>
              <a:rPr lang="en-US" sz="1800" dirty="0" smtClean="0"/>
              <a:t>Pressure push generates radial flow</a:t>
            </a:r>
          </a:p>
          <a:p>
            <a:pPr lvl="1"/>
            <a:r>
              <a:rPr lang="en-US" sz="1800" dirty="0" smtClean="0"/>
              <a:t>Escape mechanism does not generate radial flow</a:t>
            </a:r>
          </a:p>
          <a:p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altLang="zh-CN" dirty="0" smtClean="0"/>
              <a:t>HIM, KPS, </a:t>
            </a:r>
            <a:r>
              <a:rPr lang="en-US" altLang="zh-CN" dirty="0" err="1" smtClean="0"/>
              <a:t>Gwangju</a:t>
            </a:r>
            <a:r>
              <a:rPr lang="en-US" altLang="zh-CN" dirty="0" smtClean="0"/>
              <a:t>, Oct. 21-22, 2016</a:t>
            </a:r>
            <a:endParaRPr lang="en-US" altLang="zh-CN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2133600"/>
            <a:ext cx="2689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Heavy ion collisions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3316774"/>
            <a:ext cx="211577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Perfect liquid</a:t>
            </a:r>
          </a:p>
          <a:p>
            <a:pPr algn="ctr"/>
            <a:r>
              <a:rPr lang="en-US" sz="2400" dirty="0"/>
              <a:t>H</a:t>
            </a:r>
            <a:r>
              <a:rPr lang="en-US" sz="2400" dirty="0" smtClean="0"/>
              <a:t>ydrodynamics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27683" y="3315701"/>
            <a:ext cx="270131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Low density/opacity</a:t>
            </a:r>
          </a:p>
          <a:p>
            <a:pPr algn="ctr"/>
            <a:r>
              <a:rPr lang="en-US" sz="2400" dirty="0" smtClean="0"/>
              <a:t>Mundane physics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85368" y="4953000"/>
            <a:ext cx="32154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  <a:r>
              <a:rPr lang="en-US" sz="2400" dirty="0" smtClean="0"/>
              <a:t>eed experimental test!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3200400" y="2057400"/>
            <a:ext cx="3200400" cy="6140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7" idx="0"/>
            <a:endCxn id="9" idx="3"/>
          </p:cNvCxnSpPr>
          <p:nvPr/>
        </p:nvCxnSpPr>
        <p:spPr>
          <a:xfrm flipV="1">
            <a:off x="2078342" y="2581537"/>
            <a:ext cx="1590746" cy="734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  <a:endCxn id="9" idx="5"/>
          </p:cNvCxnSpPr>
          <p:nvPr/>
        </p:nvCxnSpPr>
        <p:spPr>
          <a:xfrm flipH="1" flipV="1">
            <a:off x="5932112" y="2581537"/>
            <a:ext cx="1450374" cy="735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dirty="0" smtClean="0"/>
              <a:t>HIM, KPS, </a:t>
            </a:r>
            <a:r>
              <a:rPr lang="en-US" altLang="zh-CN" dirty="0" err="1" smtClean="0"/>
              <a:t>Gwangju</a:t>
            </a:r>
            <a:r>
              <a:rPr lang="en-US" altLang="zh-CN" dirty="0" smtClean="0"/>
              <a:t>, Oct. 21-22, 2016</a:t>
            </a:r>
            <a:endParaRPr lang="en-US" altLang="zh-CN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0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800118" cy="533400"/>
          </a:xfrm>
        </p:spPr>
        <p:txBody>
          <a:bodyPr>
            <a:noAutofit/>
          </a:bodyPr>
          <a:lstStyle/>
          <a:p>
            <a:r>
              <a:rPr lang="en-US" b="1" dirty="0"/>
              <a:t>Cold Atom System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32" y="0"/>
            <a:ext cx="21728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 rot="16200000">
            <a:off x="-1878328" y="1897917"/>
            <a:ext cx="394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dirty="0">
                <a:solidFill>
                  <a:srgbClr val="FFFF00"/>
                </a:solidFill>
              </a:rPr>
              <a:t>K. M. </a:t>
            </a:r>
            <a:r>
              <a:rPr lang="fr-FR" sz="1600" dirty="0" err="1">
                <a:solidFill>
                  <a:srgbClr val="FFFF00"/>
                </a:solidFill>
              </a:rPr>
              <a:t>O’Hara</a:t>
            </a:r>
            <a:r>
              <a:rPr lang="fr-FR" sz="1600" dirty="0">
                <a:solidFill>
                  <a:srgbClr val="FFFF00"/>
                </a:solidFill>
              </a:rPr>
              <a:t> </a:t>
            </a:r>
            <a:r>
              <a:rPr lang="fr-FR" sz="1600" i="1" dirty="0">
                <a:solidFill>
                  <a:srgbClr val="FFFF00"/>
                </a:solidFill>
              </a:rPr>
              <a:t>et al.</a:t>
            </a:r>
            <a:r>
              <a:rPr lang="fr-FR" sz="1600" dirty="0">
                <a:solidFill>
                  <a:srgbClr val="FFFF00"/>
                </a:solidFill>
              </a:rPr>
              <a:t>, Science 298, 2179 (2002</a:t>
            </a:r>
            <a:r>
              <a:rPr lang="fr-FR" sz="1600" dirty="0" smtClean="0">
                <a:solidFill>
                  <a:srgbClr val="FFFF00"/>
                </a:solidFill>
              </a:rPr>
              <a:t>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" name="AutoShape 4" descr="http://img1.imgtn.bdimg.com/it/u=3273250456,664964433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://img1.imgtn.bdimg.com/it/u=2572450821,3645356678&amp;fm=11&amp;gp=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http://img5.imgtn.bdimg.com/it/u=2302067808,3548617083&amp;fm=21&amp;gp=0.jpg"/>
          <p:cNvSpPr>
            <a:spLocks noChangeAspect="1" noChangeArrowheads="1"/>
          </p:cNvSpPr>
          <p:nvPr/>
        </p:nvSpPr>
        <p:spPr bwMode="auto">
          <a:xfrm>
            <a:off x="155575" y="-2811463"/>
            <a:ext cx="6667500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http://images.junostatic.com/full/CS376955-01A-BIG.jpg"/>
          <p:cNvSpPr>
            <a:spLocks noChangeAspect="1" noChangeArrowheads="1"/>
          </p:cNvSpPr>
          <p:nvPr/>
        </p:nvSpPr>
        <p:spPr bwMode="auto">
          <a:xfrm>
            <a:off x="612775" y="-861744"/>
            <a:ext cx="6667500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69397" y="5269198"/>
            <a:ext cx="385361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latin typeface="Symbol" panose="05050102010706020507" pitchFamily="18" charset="2"/>
              </a:rPr>
              <a:t>rs</a:t>
            </a:r>
            <a:r>
              <a:rPr lang="en-US" sz="2400" b="1" baseline="-25000" dirty="0" err="1" smtClean="0"/>
              <a:t>int</a:t>
            </a:r>
            <a:r>
              <a:rPr lang="en-US" sz="2400" b="1" dirty="0" err="1" smtClean="0"/>
              <a:t>L</a:t>
            </a:r>
            <a:r>
              <a:rPr lang="en-US" sz="2400" b="1" dirty="0" smtClean="0"/>
              <a:t>: 	reduce opacity by 10</a:t>
            </a:r>
            <a:r>
              <a:rPr lang="en-US" sz="2400" b="1" baseline="30000" dirty="0" smtClean="0"/>
              <a:t>3</a:t>
            </a:r>
          </a:p>
          <a:p>
            <a:pPr algn="ctr"/>
            <a:r>
              <a:rPr lang="en-US" sz="2400" b="1" dirty="0" smtClean="0"/>
              <a:t>1000 </a:t>
            </a:r>
            <a:r>
              <a:rPr lang="en-US" sz="2400" b="1" dirty="0" smtClean="0">
                <a:sym typeface="Wingdings" panose="05000000000000000000" pitchFamily="2" charset="2"/>
              </a:rPr>
              <a:t> 1</a:t>
            </a:r>
            <a:endParaRPr lang="en-US" sz="2400" b="1" baseline="30000" dirty="0" smtClean="0"/>
          </a:p>
        </p:txBody>
      </p:sp>
      <p:sp>
        <p:nvSpPr>
          <p:cNvPr id="55" name="Rectangle 54"/>
          <p:cNvSpPr/>
          <p:nvPr/>
        </p:nvSpPr>
        <p:spPr>
          <a:xfrm>
            <a:off x="2430721" y="1623298"/>
            <a:ext cx="1823513" cy="193899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 ≈ 5×10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 cm</a:t>
            </a:r>
          </a:p>
          <a:p>
            <a:r>
              <a:rPr lang="en-US" sz="2000" dirty="0" err="1" smtClean="0">
                <a:latin typeface="Symbol" panose="05050102010706020507" pitchFamily="18" charset="2"/>
              </a:rPr>
              <a:t>s</a:t>
            </a:r>
            <a:r>
              <a:rPr lang="en-US" sz="2000" baseline="-25000" dirty="0" err="1" smtClean="0"/>
              <a:t>int</a:t>
            </a:r>
            <a:r>
              <a:rPr lang="en-US" sz="2000" dirty="0" smtClean="0"/>
              <a:t> ≈ 10</a:t>
            </a:r>
            <a:r>
              <a:rPr lang="en-US" sz="2000" baseline="30000" dirty="0" smtClean="0"/>
              <a:t>-8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2</a:t>
            </a:r>
            <a:endParaRPr lang="en-US" sz="2000" dirty="0" smtClean="0">
              <a:latin typeface="Symbol" panose="05050102010706020507" pitchFamily="18" charset="2"/>
            </a:endParaRPr>
          </a:p>
          <a:p>
            <a:r>
              <a:rPr lang="en-US" sz="2000" dirty="0" smtClean="0">
                <a:latin typeface="Symbol" panose="05050102010706020507" pitchFamily="18" charset="2"/>
              </a:rPr>
              <a:t>r </a:t>
            </a:r>
            <a:r>
              <a:rPr lang="en-US" sz="2000" dirty="0" smtClean="0"/>
              <a:t>≈ 5×10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 /cm</a:t>
            </a:r>
            <a:r>
              <a:rPr lang="en-US" sz="2000" baseline="30000" dirty="0" smtClean="0"/>
              <a:t>3</a:t>
            </a:r>
          </a:p>
          <a:p>
            <a:r>
              <a:rPr lang="en-US" sz="2000" dirty="0" err="1" smtClean="0"/>
              <a:t>L</a:t>
            </a:r>
            <a:r>
              <a:rPr lang="en-US" sz="2000" baseline="-25000" dirty="0" err="1" smtClean="0"/>
              <a:t>mfp</a:t>
            </a:r>
            <a:r>
              <a:rPr lang="en-US" sz="2000" baseline="-25000" dirty="0" smtClean="0"/>
              <a:t> </a:t>
            </a:r>
            <a:r>
              <a:rPr lang="en-US" sz="2000" dirty="0"/>
              <a:t>≈ </a:t>
            </a:r>
            <a:r>
              <a:rPr lang="en-US" sz="2000" dirty="0" smtClean="0"/>
              <a:t>2×10</a:t>
            </a:r>
            <a:r>
              <a:rPr lang="en-US" sz="2000" baseline="30000" dirty="0" smtClean="0"/>
              <a:t>-6</a:t>
            </a:r>
            <a:r>
              <a:rPr lang="en-US" sz="2000" dirty="0"/>
              <a:t> </a:t>
            </a:r>
            <a:r>
              <a:rPr lang="en-US" sz="2000" dirty="0" smtClean="0"/>
              <a:t>cm</a:t>
            </a:r>
          </a:p>
          <a:p>
            <a:r>
              <a:rPr lang="en-US" sz="2000" dirty="0" smtClean="0"/>
              <a:t>L</a:t>
            </a:r>
            <a:r>
              <a:rPr lang="en-US" sz="2000" baseline="-25000" dirty="0" smtClean="0"/>
              <a:t> </a:t>
            </a:r>
            <a:r>
              <a:rPr lang="en-US" sz="2000" dirty="0"/>
              <a:t>≈ </a:t>
            </a:r>
            <a:r>
              <a:rPr lang="en-US" sz="2000" dirty="0" smtClean="0"/>
              <a:t>2×10</a:t>
            </a:r>
            <a:r>
              <a:rPr lang="en-US" sz="2000" baseline="30000" dirty="0" smtClean="0"/>
              <a:t>-3</a:t>
            </a:r>
            <a:r>
              <a:rPr lang="en-US" sz="2000" dirty="0" smtClean="0"/>
              <a:t> cm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L/</a:t>
            </a:r>
            <a:r>
              <a:rPr lang="en-US" sz="2000" b="1" dirty="0" err="1" smtClean="0">
                <a:solidFill>
                  <a:srgbClr val="FF0000"/>
                </a:solidFill>
              </a:rPr>
              <a:t>L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mfp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≈ 1000</a:t>
            </a:r>
            <a:endParaRPr lang="en-US" sz="20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568167" y="1185208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Opacity: </a:t>
            </a:r>
            <a:r>
              <a:rPr lang="en-US" sz="2000" b="1" dirty="0" err="1" smtClean="0">
                <a:latin typeface="Symbol" panose="05050102010706020507" pitchFamily="18" charset="2"/>
              </a:rPr>
              <a:t>rs</a:t>
            </a:r>
            <a:r>
              <a:rPr lang="en-US" sz="2000" b="1" dirty="0" err="1" smtClean="0"/>
              <a:t>L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3474287" y="4899866"/>
            <a:ext cx="3243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 emulate QGP with cold atoms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" r="48996"/>
          <a:stretch/>
        </p:blipFill>
        <p:spPr bwMode="auto">
          <a:xfrm>
            <a:off x="6248400" y="872317"/>
            <a:ext cx="2651760" cy="283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942109" y="1953653"/>
            <a:ext cx="744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AMPT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3200" y="3517231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Low opacity in QGP modeled by AMPT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500451" y="4290191"/>
            <a:ext cx="1684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Indeed hydro!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75153" y="3684657"/>
            <a:ext cx="2628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Very high </a:t>
            </a:r>
            <a:r>
              <a:rPr lang="en-US" sz="2000" b="1" dirty="0" smtClean="0"/>
              <a:t>opacity for the cold atom system</a:t>
            </a:r>
          </a:p>
        </p:txBody>
      </p:sp>
      <p:sp>
        <p:nvSpPr>
          <p:cNvPr id="24" name="Oval 23"/>
          <p:cNvSpPr/>
          <p:nvPr/>
        </p:nvSpPr>
        <p:spPr>
          <a:xfrm>
            <a:off x="2333713" y="2212777"/>
            <a:ext cx="2057400" cy="427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543513" y="2060377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38713" y="2984957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X10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-3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333713" y="1907977"/>
            <a:ext cx="2057400" cy="427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324313" y="3246567"/>
            <a:ext cx="685800" cy="18541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52913" y="3355777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0-1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819400" y="3779967"/>
            <a:ext cx="685800" cy="18541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29943" y="3812977"/>
            <a:ext cx="653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low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z="1050" smtClean="0"/>
              <a:t>Fuqiang Wang</a:t>
            </a:r>
            <a:endParaRPr lang="en-US" sz="1050" dirty="0"/>
          </a:p>
        </p:txBody>
      </p:sp>
      <p:sp>
        <p:nvSpPr>
          <p:cNvPr id="36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1400" dirty="0" smtClean="0"/>
              <a:t>HIM, KPS, </a:t>
            </a:r>
            <a:r>
              <a:rPr lang="en-US" altLang="zh-CN" sz="1400" dirty="0" err="1" smtClean="0"/>
              <a:t>Gwangju</a:t>
            </a:r>
            <a:r>
              <a:rPr lang="en-US" altLang="zh-CN" sz="1400" dirty="0" smtClean="0"/>
              <a:t>, Oct. 21-22, 2016</a:t>
            </a:r>
            <a:endParaRPr lang="en-US" altLang="zh-CN" sz="1400" dirty="0" smtClean="0"/>
          </a:p>
        </p:txBody>
      </p:sp>
      <p:sp>
        <p:nvSpPr>
          <p:cNvPr id="37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050" smtClean="0"/>
              <a:pPr/>
              <a:t>29</a:t>
            </a:fld>
            <a:r>
              <a:rPr lang="en-US" sz="1050" dirty="0" smtClean="0"/>
              <a:t> / 74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937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7" grpId="0"/>
      <p:bldP spid="18" grpId="0"/>
      <p:bldP spid="24" grpId="0" animBg="1"/>
      <p:bldP spid="26" grpId="0"/>
      <p:bldP spid="27" grpId="0" animBg="1"/>
      <p:bldP spid="29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391400" cy="488950"/>
          </a:xfrm>
        </p:spPr>
        <p:txBody>
          <a:bodyPr>
            <a:noAutofit/>
          </a:bodyPr>
          <a:lstStyle/>
          <a:p>
            <a:r>
              <a:rPr lang="en-US" sz="4800" dirty="0" smtClean="0"/>
              <a:t>Azimuthal Anisotropy</a:t>
            </a:r>
            <a:endParaRPr lang="en-US" sz="4800" dirty="0"/>
          </a:p>
        </p:txBody>
      </p:sp>
      <p:pic>
        <p:nvPicPr>
          <p:cNvPr id="11" name="Picture 32" descr="C:\Users\fqwang\Research\Talks\PICTURES\research_related\p48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58" y="3417991"/>
            <a:ext cx="4343400" cy="305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364953"/>
              </p:ext>
            </p:extLst>
          </p:nvPr>
        </p:nvGraphicFramePr>
        <p:xfrm>
          <a:off x="1066800" y="3690938"/>
          <a:ext cx="1920875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2" name="Equation" r:id="rId4" imgW="1028520" imgH="431640" progId="Equation.DSMT4">
                  <p:embed/>
                </p:oleObj>
              </mc:Choice>
              <mc:Fallback>
                <p:oleObj name="Equation" r:id="rId4" imgW="10285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6800" y="3690938"/>
                        <a:ext cx="1920875" cy="804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163098"/>
              </p:ext>
            </p:extLst>
          </p:nvPr>
        </p:nvGraphicFramePr>
        <p:xfrm>
          <a:off x="6858000" y="4967328"/>
          <a:ext cx="1808162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3" name="Equation" r:id="rId6" imgW="939600" imgH="736560" progId="Equation.DSMT4">
                  <p:embed/>
                </p:oleObj>
              </mc:Choice>
              <mc:Fallback>
                <p:oleObj name="Equation" r:id="rId6" imgW="93960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967328"/>
                        <a:ext cx="1808162" cy="1416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6758544" y="3581400"/>
            <a:ext cx="1928256" cy="1202666"/>
            <a:chOff x="7215744" y="3206840"/>
            <a:chExt cx="1928256" cy="1202666"/>
          </a:xfrm>
        </p:grpSpPr>
        <p:pic>
          <p:nvPicPr>
            <p:cNvPr id="17" name="Picture 2" descr="wavies_pt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7" t="23137" r="61231" b="25276"/>
            <a:stretch/>
          </p:blipFill>
          <p:spPr bwMode="auto">
            <a:xfrm>
              <a:off x="7215744" y="3206840"/>
              <a:ext cx="1699656" cy="907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108"/>
            <p:cNvSpPr txBox="1">
              <a:spLocks noChangeArrowheads="1"/>
            </p:cNvSpPr>
            <p:nvPr/>
          </p:nvSpPr>
          <p:spPr bwMode="auto">
            <a:xfrm>
              <a:off x="7215744" y="4040174"/>
              <a:ext cx="19282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latin typeface="Symbol" charset="0"/>
                </a:rPr>
                <a:t>-p  </a:t>
              </a:r>
              <a:r>
                <a:rPr lang="en-US" altLang="ja-JP" dirty="0" smtClean="0">
                  <a:latin typeface="Symbol" charset="0"/>
                </a:rPr>
                <a:t>       0         p</a:t>
              </a:r>
              <a:endParaRPr lang="en-US" altLang="ja-JP" dirty="0">
                <a:latin typeface="Verdana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8135688" y="3426529"/>
              <a:ext cx="0" cy="535871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8077200" y="3810000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4v</a:t>
              </a:r>
              <a:r>
                <a:rPr lang="en-US" sz="1600" b="1" baseline="-25000" dirty="0" smtClean="0">
                  <a:solidFill>
                    <a:srgbClr val="FF0000"/>
                  </a:solidFill>
                </a:rPr>
                <a:t>2</a:t>
              </a:r>
              <a:endParaRPr lang="en-US" sz="1600" b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0" y="914400"/>
            <a:ext cx="9144000" cy="24990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28600" y="5317300"/>
                <a:ext cx="1544717" cy="7025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/>
                        <m:t>𝜀</m:t>
                      </m:r>
                      <m:r>
                        <a:rPr lang="en-US"/>
                        <m:t>=</m:t>
                      </m:r>
                      <m:f>
                        <m:fPr>
                          <m:ctrlPr>
                            <a:rPr lang="en-US" i="1"/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en-US" i="1"/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/>
                                  </m:ctrlPr>
                                </m:sSupPr>
                                <m:e>
                                  <m:r>
                                    <a:rPr lang="en-US" i="1"/>
                                    <m:t>𝑦</m:t>
                                  </m:r>
                                </m:e>
                                <m:sup>
                                  <m:r>
                                    <a:rPr lang="en-US"/>
                                    <m:t>2</m:t>
                                  </m:r>
                                </m:sup>
                              </m:sSup>
                              <m:r>
                                <a:rPr lang="en-US"/>
                                <m:t>−</m:t>
                              </m:r>
                              <m:sSup>
                                <m:sSupPr>
                                  <m:ctrlPr>
                                    <a:rPr lang="en-US" i="1"/>
                                  </m:ctrlPr>
                                </m:sSupPr>
                                <m:e>
                                  <m:r>
                                    <a:rPr lang="en-US" i="1"/>
                                    <m:t>𝑥</m:t>
                                  </m:r>
                                </m:e>
                                <m:sup>
                                  <m:r>
                                    <a:rPr lang="en-US"/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〈"/>
                              <m:endChr m:val="〉"/>
                              <m:ctrlPr>
                                <a:rPr lang="en-US" i="1"/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/>
                                  </m:ctrlPr>
                                </m:sSupPr>
                                <m:e>
                                  <m:r>
                                    <a:rPr lang="en-US" i="1"/>
                                    <m:t>𝑦</m:t>
                                  </m:r>
                                </m:e>
                                <m:sup>
                                  <m:r>
                                    <a:rPr lang="en-US"/>
                                    <m:t>2</m:t>
                                  </m:r>
                                </m:sup>
                              </m:sSup>
                              <m:r>
                                <a:rPr lang="en-US"/>
                                <m:t>+</m:t>
                              </m:r>
                              <m:sSup>
                                <m:sSupPr>
                                  <m:ctrlPr>
                                    <a:rPr lang="en-US" i="1"/>
                                  </m:ctrlPr>
                                </m:sSupPr>
                                <m:e>
                                  <m:r>
                                    <a:rPr lang="en-US" i="1"/>
                                    <m:t>𝑥</m:t>
                                  </m:r>
                                </m:e>
                                <m:sup>
                                  <m:r>
                                    <a:rPr lang="en-US"/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317300"/>
                <a:ext cx="1544717" cy="7025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Anisotropic ion trap is also viable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255315" y="3733800"/>
            <a:ext cx="3660085" cy="226298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Coulomb interactions</a:t>
            </a:r>
          </a:p>
          <a:p>
            <a:r>
              <a:rPr lang="en-US" sz="2400" dirty="0" smtClean="0"/>
              <a:t>Can change trap size and anisotropy, and ion density</a:t>
            </a:r>
            <a:endParaRPr lang="en-US" sz="2400" dirty="0"/>
          </a:p>
        </p:txBody>
      </p:sp>
      <p:pic>
        <p:nvPicPr>
          <p:cNvPr id="6" name="Picture 2" descr="C:\Users\fqwang\SkyDrive\Research\Talks\2016_Wuhan_Jinfeng_workshop\离子运动动画-xy平面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828800"/>
            <a:ext cx="5238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1400" dirty="0" smtClean="0"/>
              <a:t>HIM, KPS, </a:t>
            </a:r>
            <a:r>
              <a:rPr lang="en-US" altLang="zh-CN" sz="1400" dirty="0" err="1" smtClean="0"/>
              <a:t>Gwangju</a:t>
            </a:r>
            <a:r>
              <a:rPr lang="en-US" altLang="zh-CN" sz="1400" dirty="0" smtClean="0"/>
              <a:t>, Oct. 21-22, 2016</a:t>
            </a:r>
            <a:endParaRPr lang="en-US" altLang="zh-CN" sz="1400" dirty="0" smtClean="0"/>
          </a:p>
        </p:txBody>
      </p:sp>
      <p:sp>
        <p:nvSpPr>
          <p:cNvPr id="12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r>
              <a:rPr lang="en-US" dirty="0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40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Ion trap: Coulomb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05696"/>
            <a:ext cx="2000518" cy="402046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Lx=10nm</a:t>
            </a:r>
            <a:br>
              <a:rPr lang="en-US" sz="2000" dirty="0" smtClean="0"/>
            </a:br>
            <a:r>
              <a:rPr lang="en-US" sz="2000" dirty="0" smtClean="0"/>
              <a:t>Ly=80nm</a:t>
            </a:r>
            <a:br>
              <a:rPr lang="en-US" sz="2000" dirty="0" smtClean="0"/>
            </a:br>
            <a:r>
              <a:rPr lang="en-US" sz="2000" dirty="0" err="1" smtClean="0"/>
              <a:t>Lz</a:t>
            </a:r>
            <a:r>
              <a:rPr lang="en-US" sz="2000" dirty="0" smtClean="0"/>
              <a:t>=100nm</a:t>
            </a:r>
          </a:p>
          <a:p>
            <a:r>
              <a:rPr lang="en-US" sz="2000" dirty="0" smtClean="0"/>
              <a:t>Number of ions =1000</a:t>
            </a:r>
          </a:p>
          <a:p>
            <a:r>
              <a:rPr lang="en-US" sz="2000" dirty="0" smtClean="0"/>
              <a:t>Initial thermal velocity 2000m/s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fqwang\SkyDrive\Research\Talks\2016_Wuhan_Jinfeng_workshop\coulomb\初始阶段xy平面角分布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6931" r="7910" b="48205"/>
          <a:stretch/>
        </p:blipFill>
        <p:spPr bwMode="auto">
          <a:xfrm>
            <a:off x="2514600" y="914400"/>
            <a:ext cx="6246253" cy="23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fqwang\SkyDrive\Research\Talks\2016_Wuhan_Jinfeng_workshop\coulomb\不同速度范围xy平面角分布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"/>
          <a:stretch/>
        </p:blipFill>
        <p:spPr bwMode="auto">
          <a:xfrm>
            <a:off x="2457718" y="3237437"/>
            <a:ext cx="6229082" cy="320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0" y="6553200"/>
            <a:ext cx="91440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1400" dirty="0" smtClean="0"/>
              <a:t>HIM, KPS, </a:t>
            </a:r>
            <a:r>
              <a:rPr lang="en-US" altLang="zh-CN" sz="1400" dirty="0" err="1" smtClean="0"/>
              <a:t>Gwangju</a:t>
            </a:r>
            <a:r>
              <a:rPr lang="en-US" altLang="zh-CN" sz="1400" dirty="0" smtClean="0"/>
              <a:t>, Oct. 21-22, 2016</a:t>
            </a:r>
            <a:endParaRPr lang="en-US" altLang="zh-CN" sz="1400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r>
              <a:rPr lang="en-US" dirty="0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Ion trap: Coulomb with hard core </a:t>
            </a:r>
            <a:endParaRPr lang="en-US" dirty="0"/>
          </a:p>
        </p:txBody>
      </p:sp>
      <p:pic>
        <p:nvPicPr>
          <p:cNvPr id="26626" name="Picture 2" descr="C:\Users\fqwang\SkyDrive\Research\Talks\2016_Wuhan_Jinfeng_workshop\coulomb with hard core\xy平面演变动画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600200"/>
            <a:ext cx="5238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fqwang\SkyDrive\Research\Talks\2016_Wuhan_Jinfeng_workshop\coulomb with hard core\xy平面角分布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9027" r="65940" b="49179"/>
          <a:stretch/>
        </p:blipFill>
        <p:spPr bwMode="auto">
          <a:xfrm>
            <a:off x="4094018" y="1620982"/>
            <a:ext cx="1849582" cy="188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fqwang\SkyDrive\Research\Talks\2016_Wuhan_Jinfeng_workshop\coulomb with hard core\不同速度范围xy平面角分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05200"/>
            <a:ext cx="5334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fqwang\SkyDrive\Research\Talks\2016_Wuhan_Jinfeng_workshop\coulomb with hard core\xy平面角分布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7" t="9027" r="9252" b="44416"/>
          <a:stretch/>
        </p:blipFill>
        <p:spPr bwMode="auto">
          <a:xfrm>
            <a:off x="5981700" y="1605396"/>
            <a:ext cx="1482435" cy="209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fqwang\SkyDrive\Research\Talks\2016_Wuhan_Jinfeng_workshop\coulomb with hard core\xy平面角分布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8" t="53279" r="36830" b="2469"/>
          <a:stretch/>
        </p:blipFill>
        <p:spPr bwMode="auto">
          <a:xfrm>
            <a:off x="7467600" y="1697182"/>
            <a:ext cx="1510145" cy="19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32993" y="5496580"/>
            <a:ext cx="1562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Symbol" panose="05050102010706020507" pitchFamily="18" charset="2"/>
              </a:rPr>
              <a:t>rs</a:t>
            </a:r>
            <a:r>
              <a:rPr lang="en-US" sz="2800" b="1" baseline="-25000" dirty="0" err="1" smtClean="0"/>
              <a:t>int</a:t>
            </a:r>
            <a:r>
              <a:rPr lang="en-US" sz="2800" b="1" dirty="0" err="1" smtClean="0"/>
              <a:t>L</a:t>
            </a:r>
            <a:r>
              <a:rPr lang="en-US" sz="2800" b="1" dirty="0" smtClean="0"/>
              <a:t> </a:t>
            </a:r>
            <a:r>
              <a:rPr lang="en-US" sz="2800" b="1" dirty="0" smtClean="0">
                <a:sym typeface="Symbol"/>
              </a:rPr>
              <a:t> </a:t>
            </a:r>
            <a:r>
              <a:rPr lang="en-US" sz="2800" b="1" dirty="0" smtClean="0"/>
              <a:t>1</a:t>
            </a:r>
            <a:endParaRPr lang="en-US" sz="2800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dirty="0" smtClean="0"/>
              <a:t>Fuqiang Wang</a:t>
            </a:r>
            <a:endParaRPr lang="en-US" dirty="0"/>
          </a:p>
        </p:txBody>
      </p:sp>
      <p:sp>
        <p:nvSpPr>
          <p:cNvPr id="1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0" y="6569075"/>
            <a:ext cx="91440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1400" dirty="0" smtClean="0"/>
              <a:t>HIM, KPS, </a:t>
            </a:r>
            <a:r>
              <a:rPr lang="en-US" altLang="zh-CN" sz="1400" dirty="0" err="1" smtClean="0"/>
              <a:t>Gwangju</a:t>
            </a:r>
            <a:r>
              <a:rPr lang="en-US" altLang="zh-CN" sz="1400" dirty="0" smtClean="0"/>
              <a:t>, Oct. 21-22, 2016</a:t>
            </a:r>
            <a:endParaRPr lang="en-US" altLang="zh-CN" sz="1400" dirty="0" smtClean="0"/>
          </a:p>
        </p:txBody>
      </p:sp>
      <p:sp>
        <p:nvSpPr>
          <p:cNvPr id="16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r>
              <a:rPr lang="en-US" dirty="0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95600"/>
            <a:ext cx="6858000" cy="5334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Hot QGP </a:t>
            </a:r>
            <a:r>
              <a:rPr lang="en-US" sz="3200" dirty="0" smtClean="0"/>
              <a:t>vs </a:t>
            </a:r>
            <a:r>
              <a:rPr lang="en-US" sz="3200" dirty="0" smtClean="0">
                <a:solidFill>
                  <a:srgbClr val="240BDF"/>
                </a:solidFill>
              </a:rPr>
              <a:t>Cold Atoms</a:t>
            </a:r>
            <a:endParaRPr lang="en-US" sz="3200" dirty="0">
              <a:solidFill>
                <a:srgbClr val="240BD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166048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Is quantum uncertainty principle </a:t>
            </a:r>
            <a:r>
              <a:rPr lang="en-US" dirty="0" smtClean="0"/>
              <a:t>at all relevant</a:t>
            </a:r>
            <a:r>
              <a:rPr lang="en-US" dirty="0"/>
              <a:t>?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dirty="0" smtClean="0"/>
              <a:t>Fuqiang Wang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1400" dirty="0" smtClean="0"/>
              <a:t>HIM, KPS, </a:t>
            </a:r>
            <a:r>
              <a:rPr lang="en-US" altLang="zh-CN" sz="1400" dirty="0" err="1" smtClean="0"/>
              <a:t>Gwangju</a:t>
            </a:r>
            <a:r>
              <a:rPr lang="en-US" altLang="zh-CN" sz="1400" dirty="0" smtClean="0"/>
              <a:t>, Oct. 21-22, 2016</a:t>
            </a:r>
            <a:endParaRPr lang="en-US" altLang="zh-CN" sz="1400" dirty="0" smtClean="0"/>
          </a:p>
        </p:txBody>
      </p:sp>
      <p:sp>
        <p:nvSpPr>
          <p:cNvPr id="11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r>
              <a:rPr lang="en-US" dirty="0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6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fqwang\Research\Talks\PICTURES\research_related\The 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57200"/>
            <a:ext cx="78232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Picture 2" descr="C:\Users\fqwang\Research\Talks\PICTURES\research_related\QGP_vs_Cold_Ato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667000"/>
            <a:ext cx="8143875" cy="39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1809690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 = 10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 K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6320" y="5314890"/>
            <a:ext cx="1191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Classical?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4861" y="4796135"/>
            <a:ext cx="2593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Quantum Mechanical?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0" y="6553200"/>
            <a:ext cx="91440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1400" dirty="0" smtClean="0"/>
              <a:t>HIM, KPS, </a:t>
            </a:r>
            <a:r>
              <a:rPr lang="en-US" altLang="zh-CN" sz="1400" dirty="0" err="1" smtClean="0"/>
              <a:t>Gwangju</a:t>
            </a:r>
            <a:r>
              <a:rPr lang="en-US" altLang="zh-CN" sz="1400" dirty="0" smtClean="0"/>
              <a:t>, Oct. 21-22, 2016</a:t>
            </a:r>
            <a:endParaRPr lang="en-US" altLang="zh-CN" sz="1400" dirty="0" smtClean="0"/>
          </a:p>
        </p:txBody>
      </p:sp>
      <p:sp>
        <p:nvSpPr>
          <p:cNvPr id="15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r>
              <a:rPr lang="en-US" dirty="0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81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5" descr="C:\Users\fqwang\dumpster\CS376955-01A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90600"/>
            <a:ext cx="2046718" cy="17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858000" cy="5334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Is </a:t>
            </a:r>
            <a:r>
              <a:rPr lang="en-US" sz="5400" dirty="0" smtClean="0">
                <a:solidFill>
                  <a:srgbClr val="FF0000"/>
                </a:solidFill>
              </a:rPr>
              <a:t>QGP classical?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1295400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?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32" y="0"/>
            <a:ext cx="21728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 rot="16200000">
            <a:off x="-1878328" y="1897917"/>
            <a:ext cx="394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dirty="0">
                <a:solidFill>
                  <a:srgbClr val="FFFF00"/>
                </a:solidFill>
              </a:rPr>
              <a:t>K. M. </a:t>
            </a:r>
            <a:r>
              <a:rPr lang="fr-FR" sz="1600" dirty="0" err="1">
                <a:solidFill>
                  <a:srgbClr val="FFFF00"/>
                </a:solidFill>
              </a:rPr>
              <a:t>O’Hara</a:t>
            </a:r>
            <a:r>
              <a:rPr lang="fr-FR" sz="1600" dirty="0">
                <a:solidFill>
                  <a:srgbClr val="FFFF00"/>
                </a:solidFill>
              </a:rPr>
              <a:t> </a:t>
            </a:r>
            <a:r>
              <a:rPr lang="fr-FR" sz="1600" i="1" dirty="0">
                <a:solidFill>
                  <a:srgbClr val="FFFF00"/>
                </a:solidFill>
              </a:rPr>
              <a:t>et al.</a:t>
            </a:r>
            <a:r>
              <a:rPr lang="fr-FR" sz="1600" dirty="0">
                <a:solidFill>
                  <a:srgbClr val="FFFF00"/>
                </a:solidFill>
              </a:rPr>
              <a:t>, Science 298, 2179 (2002</a:t>
            </a:r>
            <a:r>
              <a:rPr lang="fr-FR" sz="1600" dirty="0" smtClean="0">
                <a:solidFill>
                  <a:srgbClr val="FFFF00"/>
                </a:solidFill>
              </a:rPr>
              <a:t>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4067" y="2971800"/>
            <a:ext cx="2902733" cy="34778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Li: M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6000 MeV</a:t>
            </a:r>
          </a:p>
          <a:p>
            <a:pPr algn="ctr"/>
            <a:r>
              <a:rPr lang="en-US" sz="2000" dirty="0" smtClean="0"/>
              <a:t>T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K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-16</a:t>
            </a:r>
            <a:r>
              <a:rPr lang="en-US" sz="2000" dirty="0" smtClean="0"/>
              <a:t>MeV</a:t>
            </a:r>
            <a:endParaRPr lang="en-US" sz="2000" dirty="0"/>
          </a:p>
          <a:p>
            <a:pPr algn="ctr"/>
            <a:r>
              <a:rPr lang="en-US" sz="2000" dirty="0" smtClean="0"/>
              <a:t>x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20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m, y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100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m</a:t>
            </a:r>
          </a:p>
          <a:p>
            <a:pPr algn="ctr"/>
            <a:r>
              <a:rPr lang="en-US" sz="2000" dirty="0" smtClean="0"/>
              <a:t>p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(TM)</a:t>
            </a:r>
            <a:r>
              <a:rPr lang="en-US" sz="2000" baseline="30000" dirty="0" smtClean="0"/>
              <a:t>1/2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-6</a:t>
            </a:r>
            <a:r>
              <a:rPr lang="en-US" sz="2000" dirty="0" smtClean="0"/>
              <a:t>MeV</a:t>
            </a:r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p quan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1/r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-8</a:t>
            </a:r>
            <a:r>
              <a:rPr lang="en-US" sz="2000" dirty="0" smtClean="0"/>
              <a:t>MeV</a:t>
            </a:r>
          </a:p>
          <a:p>
            <a:pPr algn="ctr"/>
            <a:r>
              <a:rPr lang="en-US" sz="2000" dirty="0" smtClean="0"/>
              <a:t>E quan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1/(mr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-20</a:t>
            </a:r>
            <a:r>
              <a:rPr lang="en-US" sz="2000" dirty="0" smtClean="0"/>
              <a:t>MeV</a:t>
            </a:r>
          </a:p>
          <a:p>
            <a:pPr algn="ctr"/>
            <a:r>
              <a:rPr lang="en-US" sz="2000" dirty="0" smtClean="0"/>
              <a:t>Negligible</a:t>
            </a:r>
            <a:r>
              <a:rPr lang="en-US" sz="2000" dirty="0"/>
              <a:t>!</a:t>
            </a:r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b="1" dirty="0" smtClean="0">
                <a:solidFill>
                  <a:srgbClr val="240BDF"/>
                </a:solidFill>
              </a:rPr>
              <a:t>Cold atoms </a:t>
            </a:r>
            <a:r>
              <a:rPr lang="en-US" sz="2000" dirty="0" smtClean="0"/>
              <a:t>are </a:t>
            </a:r>
            <a:r>
              <a:rPr lang="en-US" sz="2000" b="1" dirty="0" smtClean="0">
                <a:solidFill>
                  <a:srgbClr val="FF0000"/>
                </a:solidFill>
              </a:rPr>
              <a:t>hot</a:t>
            </a:r>
            <a:r>
              <a:rPr lang="en-US" sz="2000" dirty="0" smtClean="0"/>
              <a:t>,</a:t>
            </a:r>
          </a:p>
          <a:p>
            <a:pPr algn="ctr"/>
            <a:r>
              <a:rPr lang="en-US" sz="2000" b="1" dirty="0" smtClean="0"/>
              <a:t>“classical” w.r.t. trap size</a:t>
            </a:r>
            <a:r>
              <a:rPr lang="en-US" sz="2000" dirty="0" smtClean="0"/>
              <a:t>. </a:t>
            </a:r>
          </a:p>
        </p:txBody>
      </p:sp>
      <p:pic>
        <p:nvPicPr>
          <p:cNvPr id="23" name="Picture 2" descr="C:\Users\fqwang\Research\Talks\PICTURES\research_related\nj385703fig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3"/>
          <a:stretch/>
        </p:blipFill>
        <p:spPr bwMode="auto">
          <a:xfrm>
            <a:off x="7175500" y="76200"/>
            <a:ext cx="20447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 rot="16200000">
            <a:off x="5796289" y="3205489"/>
            <a:ext cx="65092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Kolb,</a:t>
            </a:r>
            <a:r>
              <a:rPr lang="en-US" sz="1600" dirty="0"/>
              <a:t> </a:t>
            </a:r>
            <a:r>
              <a:rPr lang="en-US" sz="1600" dirty="0" smtClean="0"/>
              <a:t>Heinz, </a:t>
            </a:r>
            <a:r>
              <a:rPr lang="en-US" sz="1600" dirty="0" err="1" smtClean="0"/>
              <a:t>nucl-th</a:t>
            </a:r>
            <a:r>
              <a:rPr lang="en-US" sz="1600" dirty="0" smtClean="0"/>
              <a:t>/0305084; Lisa et al. New </a:t>
            </a:r>
            <a:r>
              <a:rPr lang="en-US" sz="1600" dirty="0"/>
              <a:t>J. Phys. </a:t>
            </a:r>
            <a:r>
              <a:rPr lang="en-US" sz="1600" b="1" dirty="0"/>
              <a:t>13</a:t>
            </a:r>
            <a:r>
              <a:rPr lang="en-US" sz="1600" dirty="0"/>
              <a:t> (2011) 065006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53000" y="2971800"/>
            <a:ext cx="2521733" cy="34778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q</a:t>
            </a:r>
            <a:r>
              <a:rPr lang="en-US" sz="2000" dirty="0" err="1" smtClean="0"/>
              <a:t>,g</a:t>
            </a:r>
            <a:r>
              <a:rPr lang="en-US" sz="2000" dirty="0" smtClean="0"/>
              <a:t>: M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0 MeV</a:t>
            </a:r>
          </a:p>
          <a:p>
            <a:pPr algn="ctr"/>
            <a:r>
              <a:rPr lang="en-US" sz="2000" dirty="0" smtClean="0"/>
              <a:t>T</a:t>
            </a:r>
            <a:r>
              <a:rPr lang="en-US" sz="2000" dirty="0" smtClean="0">
                <a:sym typeface="Symbol"/>
              </a:rPr>
              <a:t>200 </a:t>
            </a:r>
            <a:r>
              <a:rPr lang="en-US" sz="2000" dirty="0" smtClean="0"/>
              <a:t>MeV</a:t>
            </a:r>
            <a:endParaRPr lang="en-US" sz="2000" dirty="0"/>
          </a:p>
          <a:p>
            <a:pPr algn="ctr"/>
            <a:r>
              <a:rPr lang="en-US" sz="2000" dirty="0" smtClean="0"/>
              <a:t>x</a:t>
            </a:r>
            <a:r>
              <a:rPr lang="en-US" sz="2000" dirty="0" smtClean="0">
                <a:sym typeface="Symbol"/>
              </a:rPr>
              <a:t>3</a:t>
            </a:r>
            <a:r>
              <a:rPr lang="en-US" sz="2000" dirty="0" smtClean="0"/>
              <a:t>fm, y</a:t>
            </a:r>
            <a:r>
              <a:rPr lang="en-US" sz="2000" dirty="0" smtClean="0">
                <a:sym typeface="Symbol"/>
              </a:rPr>
              <a:t>4</a:t>
            </a:r>
            <a:r>
              <a:rPr lang="en-US" sz="2000" dirty="0" smtClean="0"/>
              <a:t>fm</a:t>
            </a:r>
          </a:p>
          <a:p>
            <a:pPr algn="ctr"/>
            <a:r>
              <a:rPr lang="en-US" sz="2000" dirty="0" smtClean="0"/>
              <a:t>p</a:t>
            </a:r>
            <a:r>
              <a:rPr lang="en-US" sz="2000" dirty="0" smtClean="0">
                <a:sym typeface="Symbol"/>
              </a:rPr>
              <a:t>200M</a:t>
            </a:r>
            <a:r>
              <a:rPr lang="en-US" sz="2000" dirty="0" smtClean="0"/>
              <a:t>eV</a:t>
            </a:r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p quan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1/r</a:t>
            </a:r>
            <a:r>
              <a:rPr lang="en-US" sz="2000" dirty="0" smtClean="0">
                <a:sym typeface="Symbol"/>
              </a:rPr>
              <a:t>200</a:t>
            </a:r>
            <a:r>
              <a:rPr lang="en-US" sz="2000" dirty="0" smtClean="0"/>
              <a:t>MeV</a:t>
            </a:r>
          </a:p>
          <a:p>
            <a:pPr algn="ctr"/>
            <a:r>
              <a:rPr lang="en-US" sz="2000" dirty="0" smtClean="0"/>
              <a:t>E quan</a:t>
            </a:r>
            <a:r>
              <a:rPr lang="en-US" sz="2000" dirty="0" smtClean="0">
                <a:sym typeface="Symbol"/>
              </a:rPr>
              <a:t>200 M</a:t>
            </a:r>
            <a:r>
              <a:rPr lang="en-US" sz="2000" dirty="0" smtClean="0"/>
              <a:t>eV</a:t>
            </a:r>
          </a:p>
          <a:p>
            <a:pPr algn="ctr"/>
            <a:r>
              <a:rPr lang="en-US" sz="2000" dirty="0" smtClean="0"/>
              <a:t>Comparable!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QGP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is </a:t>
            </a:r>
            <a:r>
              <a:rPr lang="en-US" sz="2000" b="1" dirty="0" smtClean="0">
                <a:solidFill>
                  <a:srgbClr val="240BDF"/>
                </a:solidFill>
              </a:rPr>
              <a:t>cold</a:t>
            </a:r>
            <a:r>
              <a:rPr lang="en-US" sz="2000" dirty="0" smtClean="0"/>
              <a:t>,</a:t>
            </a:r>
          </a:p>
          <a:p>
            <a:pPr algn="ctr"/>
            <a:r>
              <a:rPr lang="en-US" sz="2000" b="1" dirty="0" smtClean="0"/>
              <a:t>quantum mechanical.</a:t>
            </a:r>
          </a:p>
        </p:txBody>
      </p:sp>
      <p:pic>
        <p:nvPicPr>
          <p:cNvPr id="31746" name="Picture 2" descr="http://pimages1.tianjimedia.com/resources/product/20070904/IYR06X7AY524UZ27ECDDSO4DS8XMH7Z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76879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img1.imgtn.bdimg.com/it/u=3273250456,664964433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://img1.imgtn.bdimg.com/it/u=2572450821,3645356678&amp;fm=11&amp;gp=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2" name="Picture 8" descr="http://img.hisupplier.com/var/userImages/2009-03/02/lyndonguitar%24220050101%28s%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-258723"/>
            <a:ext cx="2045113" cy="511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http://img5.imgtn.bdimg.com/it/u=2302067808,3548617083&amp;fm=21&amp;gp=0.jpg"/>
          <p:cNvSpPr>
            <a:spLocks noChangeAspect="1" noChangeArrowheads="1"/>
          </p:cNvSpPr>
          <p:nvPr/>
        </p:nvSpPr>
        <p:spPr bwMode="auto">
          <a:xfrm>
            <a:off x="155575" y="-2811463"/>
            <a:ext cx="6667500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http://images.junostatic.com/full/CS376955-01A-BIG.jpg"/>
          <p:cNvSpPr>
            <a:spLocks noChangeAspect="1" noChangeArrowheads="1"/>
          </p:cNvSpPr>
          <p:nvPr/>
        </p:nvSpPr>
        <p:spPr bwMode="auto">
          <a:xfrm>
            <a:off x="612775" y="-861744"/>
            <a:ext cx="6667500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dirty="0" smtClean="0"/>
              <a:t>Fuqiang Wang</a:t>
            </a:r>
            <a:endParaRPr lang="en-US" dirty="0"/>
          </a:p>
        </p:txBody>
      </p:sp>
      <p:sp>
        <p:nvSpPr>
          <p:cNvPr id="26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1400" dirty="0" smtClean="0"/>
              <a:t>HIM, KPS, </a:t>
            </a:r>
            <a:r>
              <a:rPr lang="en-US" altLang="zh-CN" sz="1400" dirty="0" err="1" smtClean="0"/>
              <a:t>Gwangju</a:t>
            </a:r>
            <a:r>
              <a:rPr lang="en-US" altLang="zh-CN" sz="1400" dirty="0" smtClean="0"/>
              <a:t>, Oct. 21-22, 2016</a:t>
            </a:r>
            <a:endParaRPr lang="en-US" altLang="zh-CN" sz="1400" dirty="0" smtClean="0"/>
          </a:p>
        </p:txBody>
      </p:sp>
      <p:sp>
        <p:nvSpPr>
          <p:cNvPr id="28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94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858000" cy="533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QM uncertainty principle</a:t>
            </a:r>
            <a:endParaRPr lang="en-US" sz="4800" dirty="0"/>
          </a:p>
        </p:txBody>
      </p:sp>
      <p:grpSp>
        <p:nvGrpSpPr>
          <p:cNvPr id="5" name="Group 4"/>
          <p:cNvGrpSpPr/>
          <p:nvPr/>
        </p:nvGrpSpPr>
        <p:grpSpPr>
          <a:xfrm>
            <a:off x="5103196" y="1735619"/>
            <a:ext cx="1890712" cy="1311275"/>
            <a:chOff x="5256213" y="2425700"/>
            <a:chExt cx="1890712" cy="1311275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 rot="-5396455">
              <a:off x="5864225" y="2441575"/>
              <a:ext cx="674688" cy="127793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AutoShape 15"/>
            <p:cNvSpPr>
              <a:spLocks noChangeArrowheads="1"/>
            </p:cNvSpPr>
            <p:nvPr/>
          </p:nvSpPr>
          <p:spPr bwMode="auto">
            <a:xfrm rot="-13364457">
              <a:off x="5373688" y="3359150"/>
              <a:ext cx="252412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16"/>
            <p:cNvSpPr>
              <a:spLocks noChangeArrowheads="1"/>
            </p:cNvSpPr>
            <p:nvPr/>
          </p:nvSpPr>
          <p:spPr bwMode="auto">
            <a:xfrm rot="2195161">
              <a:off x="6772275" y="3367088"/>
              <a:ext cx="257175" cy="8731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17"/>
            <p:cNvSpPr>
              <a:spLocks noChangeArrowheads="1"/>
            </p:cNvSpPr>
            <p:nvPr/>
          </p:nvSpPr>
          <p:spPr bwMode="auto">
            <a:xfrm rot="-8195698">
              <a:off x="5449888" y="2676525"/>
              <a:ext cx="250825" cy="9048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AutoShape 18"/>
            <p:cNvSpPr>
              <a:spLocks noChangeArrowheads="1"/>
            </p:cNvSpPr>
            <p:nvPr/>
          </p:nvSpPr>
          <p:spPr bwMode="auto">
            <a:xfrm rot="-6451382">
              <a:off x="5726112" y="2552701"/>
              <a:ext cx="250825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 rot="-2675131">
              <a:off x="6751638" y="2720975"/>
              <a:ext cx="250825" cy="9048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rot="5363457">
              <a:off x="6084888" y="3565525"/>
              <a:ext cx="252412" cy="9048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utoShape 21"/>
            <p:cNvSpPr>
              <a:spLocks noChangeArrowheads="1"/>
            </p:cNvSpPr>
            <p:nvPr/>
          </p:nvSpPr>
          <p:spPr bwMode="auto">
            <a:xfrm rot="24786">
              <a:off x="6889750" y="3035300"/>
              <a:ext cx="257175" cy="87313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utoShape 22"/>
            <p:cNvSpPr>
              <a:spLocks noChangeArrowheads="1"/>
            </p:cNvSpPr>
            <p:nvPr/>
          </p:nvSpPr>
          <p:spPr bwMode="auto">
            <a:xfrm rot="3817646">
              <a:off x="6463507" y="3540919"/>
              <a:ext cx="252412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AutoShape 23"/>
            <p:cNvSpPr>
              <a:spLocks noChangeArrowheads="1"/>
            </p:cNvSpPr>
            <p:nvPr/>
          </p:nvSpPr>
          <p:spPr bwMode="auto">
            <a:xfrm rot="-4256754">
              <a:off x="6408737" y="2566988"/>
              <a:ext cx="250825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24"/>
            <p:cNvSpPr>
              <a:spLocks noChangeArrowheads="1"/>
            </p:cNvSpPr>
            <p:nvPr/>
          </p:nvSpPr>
          <p:spPr bwMode="auto">
            <a:xfrm rot="-10731225">
              <a:off x="5256213" y="3013075"/>
              <a:ext cx="257175" cy="87313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AutoShape 25"/>
            <p:cNvSpPr>
              <a:spLocks noChangeArrowheads="1"/>
            </p:cNvSpPr>
            <p:nvPr/>
          </p:nvSpPr>
          <p:spPr bwMode="auto">
            <a:xfrm rot="-5502003">
              <a:off x="6067425" y="2506663"/>
              <a:ext cx="250825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AutoShape 26"/>
            <p:cNvSpPr>
              <a:spLocks noChangeArrowheads="1"/>
            </p:cNvSpPr>
            <p:nvPr/>
          </p:nvSpPr>
          <p:spPr bwMode="auto">
            <a:xfrm rot="6601722">
              <a:off x="5712619" y="3531394"/>
              <a:ext cx="252412" cy="88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Oval 10"/>
          <p:cNvSpPr>
            <a:spLocks noChangeArrowheads="1"/>
          </p:cNvSpPr>
          <p:nvPr/>
        </p:nvSpPr>
        <p:spPr bwMode="auto">
          <a:xfrm>
            <a:off x="2209800" y="2074863"/>
            <a:ext cx="736600" cy="1277937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50000">
                <a:srgbClr val="006600"/>
              </a:gs>
              <a:gs pos="100000">
                <a:srgbClr val="00CC00"/>
              </a:gs>
            </a:gsLst>
            <a:lin ang="0" scaled="1"/>
          </a:gradFill>
          <a:ln w="9525">
            <a:solidFill>
              <a:srgbClr val="00CC00"/>
            </a:solidFill>
            <a:prstDash val="lg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1" name="Content Placeholder 2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03013906"/>
              </p:ext>
            </p:extLst>
          </p:nvPr>
        </p:nvGraphicFramePr>
        <p:xfrm>
          <a:off x="1143000" y="3733800"/>
          <a:ext cx="3048000" cy="696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8" name="Equation" r:id="rId3" imgW="888840" imgH="203040" progId="Equation.DSMT4">
                  <p:embed/>
                </p:oleObj>
              </mc:Choice>
              <mc:Fallback>
                <p:oleObj name="Equation" r:id="rId3" imgW="8888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3733800"/>
                        <a:ext cx="3048000" cy="696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633246" y="1371600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i="1" dirty="0">
                <a:latin typeface="BellGothic" pitchFamily="34" charset="0"/>
              </a:rPr>
              <a:t>y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505200" y="251013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i="1" dirty="0">
                <a:latin typeface="BellGothic" pitchFamily="34" charset="0"/>
              </a:rPr>
              <a:t>x</a:t>
            </a:r>
            <a:endParaRPr lang="en-US" sz="2400" i="1" baseline="-25000" dirty="0">
              <a:latin typeface="BellGothic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78100" y="2720663"/>
            <a:ext cx="927100" cy="78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590800" y="1676400"/>
            <a:ext cx="0" cy="10428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Object 3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78403862"/>
              </p:ext>
            </p:extLst>
          </p:nvPr>
        </p:nvGraphicFramePr>
        <p:xfrm>
          <a:off x="5376863" y="3668713"/>
          <a:ext cx="174148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9" name="Equation" r:id="rId5" imgW="507960" imgH="241200" progId="Equation.DSMT4">
                  <p:embed/>
                </p:oleObj>
              </mc:Choice>
              <mc:Fallback>
                <p:oleObj name="Equation" r:id="rId5" imgW="507960" imgH="2412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6863" y="3668713"/>
                        <a:ext cx="1741487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954238"/>
              </p:ext>
            </p:extLst>
          </p:nvPr>
        </p:nvGraphicFramePr>
        <p:xfrm>
          <a:off x="1149350" y="4900613"/>
          <a:ext cx="660241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0" name="Equation" r:id="rId7" imgW="3429000" imgH="495000" progId="Equation.DSMT4">
                  <p:embed/>
                </p:oleObj>
              </mc:Choice>
              <mc:Fallback>
                <p:oleObj name="Equation" r:id="rId7" imgW="342900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" y="4900613"/>
                        <a:ext cx="6602413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1400" dirty="0" smtClean="0"/>
              <a:t>HIM, KPS, </a:t>
            </a:r>
            <a:r>
              <a:rPr lang="en-US" altLang="zh-CN" sz="1400" dirty="0" err="1" smtClean="0"/>
              <a:t>Gwangju</a:t>
            </a:r>
            <a:r>
              <a:rPr lang="en-US" altLang="zh-CN" sz="1400" dirty="0" smtClean="0"/>
              <a:t>, Oct. 21-22, 2016</a:t>
            </a:r>
            <a:endParaRPr lang="en-US" altLang="zh-CN" sz="1400" dirty="0" smtClean="0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3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5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858000" cy="533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Infinite square </a:t>
            </a:r>
            <a:r>
              <a:rPr lang="en-US" sz="4800" dirty="0"/>
              <a:t>w</a:t>
            </a:r>
            <a:r>
              <a:rPr lang="en-US" sz="4800" dirty="0" smtClean="0"/>
              <a:t>ell</a:t>
            </a:r>
            <a:endParaRPr lang="en-US" sz="4800" dirty="0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69641744"/>
              </p:ext>
            </p:extLst>
          </p:nvPr>
        </p:nvGraphicFramePr>
        <p:xfrm>
          <a:off x="3733800" y="1524000"/>
          <a:ext cx="3551238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2" name="Equation" r:id="rId3" imgW="2628720" imgH="838080" progId="Equation.DSMT4">
                  <p:embed/>
                </p:oleObj>
              </mc:Choice>
              <mc:Fallback>
                <p:oleObj name="Equation" r:id="rId3" imgW="26287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1524000"/>
                        <a:ext cx="3551238" cy="113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67097546"/>
              </p:ext>
            </p:extLst>
          </p:nvPr>
        </p:nvGraphicFramePr>
        <p:xfrm>
          <a:off x="3716338" y="2743200"/>
          <a:ext cx="4475162" cy="159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3" name="Equation" r:id="rId5" imgW="3136680" imgH="1117440" progId="Equation.DSMT4">
                  <p:embed/>
                </p:oleObj>
              </mc:Choice>
              <mc:Fallback>
                <p:oleObj name="Equation" r:id="rId5" imgW="3136680" imgH="111744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6338" y="2743200"/>
                        <a:ext cx="4475162" cy="159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03445583"/>
              </p:ext>
            </p:extLst>
          </p:nvPr>
        </p:nvGraphicFramePr>
        <p:xfrm>
          <a:off x="3810000" y="4572000"/>
          <a:ext cx="3605212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4" name="Equation" r:id="rId7" imgW="2527200" imgH="533160" progId="Equation.DSMT4">
                  <p:embed/>
                </p:oleObj>
              </mc:Choice>
              <mc:Fallback>
                <p:oleObj name="Equation" r:id="rId7" imgW="2527200" imgH="53316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572000"/>
                        <a:ext cx="3605212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1219200" y="2109787"/>
            <a:ext cx="1460500" cy="2285999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50000">
                <a:srgbClr val="006600"/>
              </a:gs>
              <a:gs pos="100000">
                <a:srgbClr val="00CC00"/>
              </a:gs>
            </a:gsLst>
            <a:lin ang="0" scaled="1"/>
          </a:gradFill>
          <a:ln w="9525">
            <a:solidFill>
              <a:srgbClr val="00CC00"/>
            </a:solidFill>
            <a:prstDash val="lg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38200" y="2109787"/>
            <a:ext cx="1841500" cy="2695278"/>
            <a:chOff x="990600" y="2109787"/>
            <a:chExt cx="1841500" cy="2695278"/>
          </a:xfrm>
        </p:grpSpPr>
        <p:sp>
          <p:nvSpPr>
            <p:cNvPr id="19" name="Rectangle 18"/>
            <p:cNvSpPr/>
            <p:nvPr/>
          </p:nvSpPr>
          <p:spPr>
            <a:xfrm>
              <a:off x="1371600" y="2109787"/>
              <a:ext cx="1447800" cy="22860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81200" y="4343400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a</a:t>
              </a:r>
              <a:endParaRPr lang="en-US" sz="2400" i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90600" y="2971800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b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1358900" y="3200400"/>
              <a:ext cx="1460500" cy="533400"/>
            </a:xfrm>
            <a:custGeom>
              <a:avLst/>
              <a:gdLst>
                <a:gd name="connsiteX0" fmla="*/ 0 w 1460500"/>
                <a:gd name="connsiteY0" fmla="*/ 512175 h 1071638"/>
                <a:gd name="connsiteX1" fmla="*/ 406400 w 1460500"/>
                <a:gd name="connsiteY1" fmla="*/ 16875 h 1071638"/>
                <a:gd name="connsiteX2" fmla="*/ 1066800 w 1460500"/>
                <a:gd name="connsiteY2" fmla="*/ 1058275 h 1071638"/>
                <a:gd name="connsiteX3" fmla="*/ 1460500 w 1460500"/>
                <a:gd name="connsiteY3" fmla="*/ 512175 h 10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500" h="1071638">
                  <a:moveTo>
                    <a:pt x="0" y="512175"/>
                  </a:moveTo>
                  <a:cubicBezTo>
                    <a:pt x="114300" y="219016"/>
                    <a:pt x="228600" y="-74142"/>
                    <a:pt x="406400" y="16875"/>
                  </a:cubicBezTo>
                  <a:cubicBezTo>
                    <a:pt x="584200" y="107892"/>
                    <a:pt x="891117" y="975725"/>
                    <a:pt x="1066800" y="1058275"/>
                  </a:cubicBezTo>
                  <a:cubicBezTo>
                    <a:pt x="1242483" y="1140825"/>
                    <a:pt x="1351491" y="826500"/>
                    <a:pt x="1460500" y="5121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371600" y="2462647"/>
              <a:ext cx="1447800" cy="661553"/>
            </a:xfrm>
            <a:custGeom>
              <a:avLst/>
              <a:gdLst>
                <a:gd name="connsiteX0" fmla="*/ 0 w 1447800"/>
                <a:gd name="connsiteY0" fmla="*/ 331353 h 737758"/>
                <a:gd name="connsiteX1" fmla="*/ 304800 w 1447800"/>
                <a:gd name="connsiteY1" fmla="*/ 13853 h 737758"/>
                <a:gd name="connsiteX2" fmla="*/ 736600 w 1447800"/>
                <a:gd name="connsiteY2" fmla="*/ 737753 h 737758"/>
                <a:gd name="connsiteX3" fmla="*/ 1117600 w 1447800"/>
                <a:gd name="connsiteY3" fmla="*/ 26553 h 737758"/>
                <a:gd name="connsiteX4" fmla="*/ 1447800 w 1447800"/>
                <a:gd name="connsiteY4" fmla="*/ 331353 h 73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7800" h="737758">
                  <a:moveTo>
                    <a:pt x="0" y="331353"/>
                  </a:moveTo>
                  <a:cubicBezTo>
                    <a:pt x="91016" y="138736"/>
                    <a:pt x="182033" y="-53880"/>
                    <a:pt x="304800" y="13853"/>
                  </a:cubicBezTo>
                  <a:cubicBezTo>
                    <a:pt x="427567" y="81586"/>
                    <a:pt x="601133" y="735636"/>
                    <a:pt x="736600" y="737753"/>
                  </a:cubicBezTo>
                  <a:cubicBezTo>
                    <a:pt x="872067" y="739870"/>
                    <a:pt x="999067" y="94286"/>
                    <a:pt x="1117600" y="26553"/>
                  </a:cubicBezTo>
                  <a:cubicBezTo>
                    <a:pt x="1236133" y="-41180"/>
                    <a:pt x="1341966" y="145086"/>
                    <a:pt x="1447800" y="331353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1371600" y="3886200"/>
              <a:ext cx="1460500" cy="381000"/>
            </a:xfrm>
            <a:custGeom>
              <a:avLst/>
              <a:gdLst>
                <a:gd name="connsiteX0" fmla="*/ 0 w 1460500"/>
                <a:gd name="connsiteY0" fmla="*/ 381000 h 381000"/>
                <a:gd name="connsiteX1" fmla="*/ 749300 w 1460500"/>
                <a:gd name="connsiteY1" fmla="*/ 0 h 381000"/>
                <a:gd name="connsiteX2" fmla="*/ 1460500 w 1460500"/>
                <a:gd name="connsiteY2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0500" h="381000">
                  <a:moveTo>
                    <a:pt x="0" y="381000"/>
                  </a:moveTo>
                  <a:cubicBezTo>
                    <a:pt x="252941" y="190500"/>
                    <a:pt x="505883" y="0"/>
                    <a:pt x="749300" y="0"/>
                  </a:cubicBezTo>
                  <a:cubicBezTo>
                    <a:pt x="992717" y="0"/>
                    <a:pt x="1226608" y="190500"/>
                    <a:pt x="1460500" y="38100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1600200" y="5105400"/>
            <a:ext cx="68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30051" y="5105400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 </a:t>
            </a:r>
            <a:r>
              <a:rPr lang="en-US" sz="2000" dirty="0" err="1" smtClean="0"/>
              <a:t>fm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934010" y="5562600"/>
            <a:ext cx="23049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Single state anisotropy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 smtClean="0">
                <a:solidFill>
                  <a:schemeClr val="accent2"/>
                </a:solidFill>
              </a:rPr>
              <a:t>HIM, KPS, Gwangju, Oct. 21-22, 2016</a:t>
            </a:r>
            <a:endParaRPr lang="en-US" i="0">
              <a:solidFill>
                <a:schemeClr val="accent2"/>
              </a:solidFill>
            </a:endParaRPr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2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57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858000" cy="533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Harmonic oscillator</a:t>
            </a:r>
            <a:endParaRPr lang="en-US" sz="4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7"/>
          <a:stretch/>
        </p:blipFill>
        <p:spPr bwMode="auto">
          <a:xfrm>
            <a:off x="777875" y="2162175"/>
            <a:ext cx="29559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39589571"/>
              </p:ext>
            </p:extLst>
          </p:nvPr>
        </p:nvGraphicFramePr>
        <p:xfrm>
          <a:off x="4078287" y="1447800"/>
          <a:ext cx="415131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6" name="Equation" r:id="rId4" imgW="3073320" imgH="482400" progId="Equation.DSMT4">
                  <p:embed/>
                </p:oleObj>
              </mc:Choice>
              <mc:Fallback>
                <p:oleObj name="Equation" r:id="rId4" imgW="3073320" imgH="4824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8287" y="1447800"/>
                        <a:ext cx="4151313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17831186"/>
              </p:ext>
            </p:extLst>
          </p:nvPr>
        </p:nvGraphicFramePr>
        <p:xfrm>
          <a:off x="4267200" y="2479675"/>
          <a:ext cx="3360738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7" name="Equation" r:id="rId6" imgW="2489040" imgH="939600" progId="Equation.DSMT4">
                  <p:embed/>
                </p:oleObj>
              </mc:Choice>
              <mc:Fallback>
                <p:oleObj name="Equation" r:id="rId6" imgW="2489040" imgH="9396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479675"/>
                        <a:ext cx="3360738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80206404"/>
              </p:ext>
            </p:extLst>
          </p:nvPr>
        </p:nvGraphicFramePr>
        <p:xfrm>
          <a:off x="4473575" y="4183063"/>
          <a:ext cx="2428875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8" name="Equation" r:id="rId8" imgW="1701720" imgH="1320480" progId="Equation.DSMT4">
                  <p:embed/>
                </p:oleObj>
              </mc:Choice>
              <mc:Fallback>
                <p:oleObj name="Equation" r:id="rId8" imgW="1701720" imgH="132048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3575" y="4183063"/>
                        <a:ext cx="2428875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 smtClean="0">
                <a:solidFill>
                  <a:schemeClr val="accent2"/>
                </a:solidFill>
              </a:rPr>
              <a:t>HIM, KPS, Gwangju, Oct. 21-22, 2016</a:t>
            </a:r>
            <a:endParaRPr lang="en-US" i="0">
              <a:solidFill>
                <a:schemeClr val="accent2"/>
              </a:solidFill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858000" cy="533400"/>
          </a:xfrm>
        </p:spPr>
        <p:txBody>
          <a:bodyPr>
            <a:noAutofit/>
          </a:bodyPr>
          <a:lstStyle/>
          <a:p>
            <a:r>
              <a:rPr lang="en-US" dirty="0" smtClean="0"/>
              <a:t>Thermal probability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4" y="4711481"/>
            <a:ext cx="444164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71790"/>
            <a:ext cx="925863" cy="52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8307" y="5678269"/>
            <a:ext cx="648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then it’s independent of potential.</a:t>
            </a:r>
          </a:p>
          <a:p>
            <a:pPr algn="ctr"/>
            <a:r>
              <a:rPr lang="en-US" dirty="0" smtClean="0"/>
              <a:t>It’s isotropic at all temperature because K=(p</a:t>
            </a:r>
            <a:r>
              <a:rPr lang="en-US" baseline="-25000" dirty="0" smtClean="0"/>
              <a:t>x</a:t>
            </a:r>
            <a:r>
              <a:rPr lang="en-US" baseline="30000" dirty="0" smtClean="0"/>
              <a:t>2</a:t>
            </a:r>
            <a:r>
              <a:rPr lang="en-US" dirty="0" smtClean="0"/>
              <a:t>+p</a:t>
            </a:r>
            <a:r>
              <a:rPr lang="en-US" baseline="-25000" dirty="0" smtClean="0"/>
              <a:t>y</a:t>
            </a:r>
            <a:r>
              <a:rPr lang="en-US" baseline="30000" dirty="0" smtClean="0"/>
              <a:t>2</a:t>
            </a:r>
            <a:r>
              <a:rPr lang="en-US" dirty="0" smtClean="0"/>
              <a:t>)/2m is isotropic.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57449" y="7354669"/>
            <a:ext cx="2818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</a:t>
            </a:r>
          </a:p>
          <a:p>
            <a:r>
              <a:rPr lang="en-US" dirty="0" smtClean="0"/>
              <a:t>This is classical physics limit.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7"/>
          <a:stretch/>
        </p:blipFill>
        <p:spPr bwMode="auto">
          <a:xfrm>
            <a:off x="5486400" y="1143000"/>
            <a:ext cx="29559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9654" y="3657600"/>
            <a:ext cx="862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</a:t>
            </a:r>
            <a:r>
              <a:rPr lang="en-US" dirty="0" smtClean="0"/>
              <a:t>, y at same </a:t>
            </a:r>
            <a:r>
              <a:rPr lang="en-US" dirty="0"/>
              <a:t>F</a:t>
            </a:r>
            <a:r>
              <a:rPr lang="en-US" dirty="0" smtClean="0"/>
              <a:t>ermi energy, so different number of filled energy levels.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1732" y="4278868"/>
            <a:ext cx="658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high temperature, classical limit, sum is approximated by integral: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25712" y="1143000"/>
            <a:ext cx="2955925" cy="2333625"/>
            <a:chOff x="990600" y="1295399"/>
            <a:chExt cx="2955925" cy="233362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37"/>
            <a:stretch/>
          </p:blipFill>
          <p:spPr bwMode="auto">
            <a:xfrm>
              <a:off x="990600" y="1295399"/>
              <a:ext cx="2955925" cy="233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451645" y="2614676"/>
              <a:ext cx="1033272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0669" y="3022600"/>
              <a:ext cx="615331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59235" y="3035300"/>
              <a:ext cx="30766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79935" y="3035300"/>
              <a:ext cx="30766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09800" y="2590800"/>
              <a:ext cx="30766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97000" y="2616200"/>
              <a:ext cx="30766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32335" y="2616200"/>
              <a:ext cx="30766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95400" y="2260600"/>
              <a:ext cx="1344168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10"/>
          <p:cNvSpPr>
            <a:spLocks noChangeArrowheads="1"/>
          </p:cNvSpPr>
          <p:nvPr/>
        </p:nvSpPr>
        <p:spPr bwMode="auto">
          <a:xfrm>
            <a:off x="1016000" y="1846263"/>
            <a:ext cx="736600" cy="1277937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50000">
                <a:srgbClr val="006600"/>
              </a:gs>
              <a:gs pos="100000">
                <a:srgbClr val="00CC00"/>
              </a:gs>
            </a:gsLst>
            <a:lin ang="0" scaled="1"/>
          </a:gradFill>
          <a:ln w="9525">
            <a:solidFill>
              <a:srgbClr val="00CC00"/>
            </a:solidFill>
            <a:prstDash val="lg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 smtClean="0">
                <a:solidFill>
                  <a:schemeClr val="accent2"/>
                </a:solidFill>
              </a:rPr>
              <a:t>HIM, KPS, Gwangju, Oct. 21-22, 2016</a:t>
            </a:r>
            <a:endParaRPr lang="en-US" i="0">
              <a:solidFill>
                <a:schemeClr val="accent2"/>
              </a:solidFill>
            </a:endParaRP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2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Elliptic flow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30" name="Picture 6" descr="http://www.interactions.org/sgtw/2006/1025/images/hydro_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523875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fqwang\Research\Talks\PICTURES\research_related\800px-Great_Wave_off_Kanagaw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9" y="4038600"/>
            <a:ext cx="3422165" cy="233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975" y="3997227"/>
            <a:ext cx="5265025" cy="20987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5968425"/>
            <a:ext cx="5345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b="1" i="1" dirty="0" smtClean="0"/>
              <a:t>Small value </a:t>
            </a:r>
            <a:r>
              <a:rPr lang="en-US" dirty="0" smtClean="0"/>
              <a:t>of specific viscosity over entropy </a:t>
            </a:r>
            <a:r>
              <a:rPr lang="en-US" b="1" i="1" dirty="0" smtClean="0"/>
              <a:t>η/s</a:t>
            </a:r>
            <a:endParaRPr lang="en-US" sz="1400" dirty="0" smtClean="0"/>
          </a:p>
          <a:p>
            <a:r>
              <a:rPr lang="en-US" sz="1400" dirty="0" smtClean="0"/>
              <a:t>                                                                 Model: Song </a:t>
            </a:r>
            <a:r>
              <a:rPr lang="en-US" sz="1400" i="1" dirty="0" smtClean="0"/>
              <a:t>et al. arXiv:1011.2783</a:t>
            </a:r>
            <a:endParaRPr lang="en-US" sz="1400" dirty="0"/>
          </a:p>
        </p:txBody>
      </p:sp>
      <p:pic>
        <p:nvPicPr>
          <p:cNvPr id="10" name="Picture 2" descr="wavies_p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 t="15254" r="61231" b="-23036"/>
          <a:stretch/>
        </p:blipFill>
        <p:spPr bwMode="auto">
          <a:xfrm>
            <a:off x="7063344" y="1295400"/>
            <a:ext cx="1699656" cy="189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7996540" y="1653843"/>
            <a:ext cx="0" cy="53587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38052" y="2037314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4v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2</a:t>
            </a:r>
            <a:endParaRPr lang="en-US" sz="1600" b="1" baseline="-250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4944" y="1298243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RHIC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388062" y="4171890"/>
            <a:ext cx="812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Hydro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159035" y="2971800"/>
            <a:ext cx="160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1+2v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cos2</a:t>
            </a:r>
            <a:r>
              <a:rPr lang="en-US" sz="2400" dirty="0" smtClean="0">
                <a:latin typeface="Symbol" panose="05050102010706020507" pitchFamily="18" charset="2"/>
              </a:rPr>
              <a:t>f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858000" cy="533400"/>
          </a:xfrm>
        </p:spPr>
        <p:txBody>
          <a:bodyPr>
            <a:noAutofit/>
          </a:bodyPr>
          <a:lstStyle/>
          <a:p>
            <a:r>
              <a:rPr lang="en-US" dirty="0" smtClean="0"/>
              <a:t>Thermal probability weight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3362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90725"/>
            <a:ext cx="14859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316037"/>
            <a:ext cx="33147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00" y="2514600"/>
            <a:ext cx="503829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22" y="3305175"/>
            <a:ext cx="3604206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4267200"/>
            <a:ext cx="48196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6"/>
          <a:stretch/>
        </p:blipFill>
        <p:spPr bwMode="auto">
          <a:xfrm>
            <a:off x="0" y="4264025"/>
            <a:ext cx="46908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3581400"/>
            <a:ext cx="47053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 smtClean="0">
                <a:solidFill>
                  <a:schemeClr val="accent2"/>
                </a:solidFill>
              </a:rPr>
              <a:t>HIM, KPS, Gwangju, Oct. 21-22, 2016</a:t>
            </a:r>
            <a:endParaRPr lang="en-US" i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9623" y="914400"/>
            <a:ext cx="4750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D. Molnar</a:t>
            </a:r>
            <a:r>
              <a:rPr lang="en-US" dirty="0"/>
              <a:t>, </a:t>
            </a:r>
            <a:r>
              <a:rPr lang="en-US" dirty="0" smtClean="0"/>
              <a:t>FW, </a:t>
            </a:r>
            <a:r>
              <a:rPr lang="en-US" dirty="0"/>
              <a:t>and </a:t>
            </a:r>
            <a:r>
              <a:rPr lang="en-US" dirty="0" smtClean="0"/>
              <a:t>C.H. Greene, arXiv:1404.4119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1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6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physics anisotropy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207" y="1524000"/>
            <a:ext cx="3604206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048" y="2514600"/>
            <a:ext cx="49625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876800"/>
            <a:ext cx="43529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139623" y="990600"/>
            <a:ext cx="4750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D. Molnar</a:t>
            </a:r>
            <a:r>
              <a:rPr lang="en-US" dirty="0"/>
              <a:t>, </a:t>
            </a:r>
            <a:r>
              <a:rPr lang="en-US" dirty="0" smtClean="0"/>
              <a:t>FW, </a:t>
            </a:r>
            <a:r>
              <a:rPr lang="en-US" dirty="0"/>
              <a:t>and </a:t>
            </a:r>
            <a:r>
              <a:rPr lang="en-US" dirty="0" smtClean="0"/>
              <a:t>C.H. Greene, arXiv:1404.4119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5514975"/>
            <a:ext cx="5019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 smtClean="0">
                <a:solidFill>
                  <a:schemeClr val="accent2"/>
                </a:solidFill>
              </a:rPr>
              <a:t>HIM, KPS, Gwangju, Oct. 21-22, 2016</a:t>
            </a:r>
            <a:endParaRPr lang="en-US" i="0">
              <a:solidFill>
                <a:schemeClr val="accent2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94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Relativistic quantum mechanical calculation</a:t>
            </a:r>
            <a:endParaRPr lang="en-US" sz="3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905000"/>
            <a:ext cx="5286375" cy="369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95925" y="1951037"/>
            <a:ext cx="3343275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Much harder calculation. The last two years were spent on it.</a:t>
            </a:r>
          </a:p>
          <a:p>
            <a:r>
              <a:rPr lang="en-US" sz="2000" dirty="0" smtClean="0"/>
              <a:t>Use of polar </a:t>
            </a:r>
            <a:r>
              <a:rPr lang="en-US" sz="2000" dirty="0" err="1" smtClean="0"/>
              <a:t>coord</a:t>
            </a:r>
            <a:r>
              <a:rPr lang="en-US" sz="2000" dirty="0" smtClean="0"/>
              <a:t>. and wise choice of base functions.</a:t>
            </a:r>
          </a:p>
          <a:p>
            <a:r>
              <a:rPr lang="en-US" sz="2000" dirty="0" smtClean="0"/>
              <a:t>Converges with ~200 eigenstates.</a:t>
            </a:r>
          </a:p>
          <a:p>
            <a:r>
              <a:rPr lang="en-US" sz="2000" dirty="0" smtClean="0"/>
              <a:t>Effect is ~1% at T=140 MeV and 0.5% at T=200 MeV. </a:t>
            </a:r>
          </a:p>
          <a:p>
            <a:endParaRPr lang="en-US" sz="20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 smtClean="0">
                <a:solidFill>
                  <a:schemeClr val="accent2"/>
                </a:solidFill>
              </a:rPr>
              <a:t>HIM, KPS, Gwangju, Oct. 21-22, 2016</a:t>
            </a:r>
            <a:endParaRPr lang="en-US" i="0">
              <a:solidFill>
                <a:schemeClr val="accent2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4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04800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Cold atoms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838200"/>
            <a:ext cx="4038600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Strong elliptic anisotropy</a:t>
            </a:r>
          </a:p>
          <a:p>
            <a:endParaRPr lang="en-US" sz="28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21728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9413" y="1459468"/>
            <a:ext cx="4416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K. M. </a:t>
            </a:r>
            <a:r>
              <a:rPr lang="fr-FR" dirty="0" err="1"/>
              <a:t>O’Hara</a:t>
            </a:r>
            <a:r>
              <a:rPr lang="fr-FR" dirty="0"/>
              <a:t> </a:t>
            </a:r>
            <a:r>
              <a:rPr lang="fr-FR" i="1" dirty="0"/>
              <a:t>et al.</a:t>
            </a:r>
            <a:r>
              <a:rPr lang="fr-FR" dirty="0"/>
              <a:t>, Science 298, 2179 (2002).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2118479"/>
            <a:ext cx="570354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atoms M ~ 6000 MeV</a:t>
            </a:r>
          </a:p>
          <a:p>
            <a:r>
              <a:rPr lang="en-US" dirty="0" smtClean="0"/>
              <a:t>Temperature T </a:t>
            </a:r>
            <a:r>
              <a:rPr lang="en-US" dirty="0"/>
              <a:t>~ 1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K</a:t>
            </a:r>
            <a:r>
              <a:rPr lang="en-US" dirty="0" smtClean="0"/>
              <a:t> ~ 10</a:t>
            </a:r>
            <a:r>
              <a:rPr lang="en-US" baseline="30000" dirty="0" smtClean="0"/>
              <a:t>-16</a:t>
            </a:r>
            <a:r>
              <a:rPr lang="en-US" dirty="0" smtClean="0"/>
              <a:t> MeV</a:t>
            </a:r>
            <a:endParaRPr lang="en-US" dirty="0"/>
          </a:p>
          <a:p>
            <a:r>
              <a:rPr lang="en-US" dirty="0" smtClean="0"/>
              <a:t>Trap size </a:t>
            </a:r>
            <a:r>
              <a:rPr lang="en-US" dirty="0"/>
              <a:t>x</a:t>
            </a:r>
            <a:r>
              <a:rPr lang="en-US" dirty="0" smtClean="0"/>
              <a:t> ~ 20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m,</a:t>
            </a:r>
            <a:r>
              <a:rPr lang="en-US" dirty="0"/>
              <a:t> </a:t>
            </a:r>
            <a:r>
              <a:rPr lang="en-US" dirty="0" smtClean="0"/>
              <a:t>y </a:t>
            </a:r>
            <a:r>
              <a:rPr lang="en-US" dirty="0"/>
              <a:t>~ </a:t>
            </a:r>
            <a:r>
              <a:rPr lang="en-US" dirty="0" smtClean="0"/>
              <a:t>100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</a:p>
          <a:p>
            <a:endParaRPr lang="en-US" dirty="0" smtClean="0"/>
          </a:p>
          <a:p>
            <a:r>
              <a:rPr lang="en-US" dirty="0"/>
              <a:t>Typical momentum (TM)</a:t>
            </a:r>
            <a:r>
              <a:rPr lang="en-US" baseline="30000" dirty="0"/>
              <a:t>1/2 </a:t>
            </a:r>
            <a:r>
              <a:rPr lang="en-US" dirty="0"/>
              <a:t>~ 10</a:t>
            </a:r>
            <a:r>
              <a:rPr lang="en-US" baseline="30000" dirty="0"/>
              <a:t>-6</a:t>
            </a:r>
            <a:r>
              <a:rPr lang="en-US" dirty="0"/>
              <a:t> MeV</a:t>
            </a:r>
          </a:p>
          <a:p>
            <a:r>
              <a:rPr lang="en-US" dirty="0" smtClean="0"/>
              <a:t>Intrinsic momentum quantum ~ 1/r ~ 10</a:t>
            </a:r>
            <a:r>
              <a:rPr lang="en-US" baseline="30000" dirty="0" smtClean="0"/>
              <a:t>-8</a:t>
            </a:r>
            <a:r>
              <a:rPr lang="en-US" dirty="0" smtClean="0"/>
              <a:t> MeV, negligible.</a:t>
            </a:r>
          </a:p>
          <a:p>
            <a:endParaRPr lang="en-US" dirty="0"/>
          </a:p>
          <a:p>
            <a:r>
              <a:rPr lang="en-US" dirty="0"/>
              <a:t>Typical energy ~ T ~ 10</a:t>
            </a:r>
            <a:r>
              <a:rPr lang="en-US" baseline="30000" dirty="0"/>
              <a:t>-16</a:t>
            </a:r>
            <a:r>
              <a:rPr lang="en-US" dirty="0"/>
              <a:t> MeV</a:t>
            </a:r>
          </a:p>
          <a:p>
            <a:r>
              <a:rPr lang="en-US" dirty="0" smtClean="0"/>
              <a:t>Intrinsic energy quantum 1/(mr</a:t>
            </a:r>
            <a:r>
              <a:rPr lang="en-US" baseline="30000" dirty="0" smtClean="0"/>
              <a:t>2</a:t>
            </a:r>
            <a:r>
              <a:rPr lang="en-US" dirty="0" smtClean="0"/>
              <a:t>) ~ 10</a:t>
            </a:r>
            <a:r>
              <a:rPr lang="en-US" baseline="30000" dirty="0" smtClean="0"/>
              <a:t>-20 </a:t>
            </a:r>
            <a:r>
              <a:rPr lang="en-US" dirty="0" smtClean="0"/>
              <a:t>MeV,</a:t>
            </a:r>
            <a:r>
              <a:rPr lang="en-US" dirty="0"/>
              <a:t> negligible.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Cold Lithium atoms are actually “hotter” than the hot QGP.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45668"/>
            <a:ext cx="25336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5488543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 </a:t>
            </a:r>
            <a:r>
              <a:rPr lang="en-US" dirty="0"/>
              <a:t>10</a:t>
            </a:r>
            <a:r>
              <a:rPr lang="en-US" baseline="30000" dirty="0"/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5247" y="6107668"/>
            <a:ext cx="567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observed large v</a:t>
            </a:r>
            <a:r>
              <a:rPr lang="en-US" baseline="-25000" dirty="0" smtClean="0"/>
              <a:t>2</a:t>
            </a:r>
            <a:r>
              <a:rPr lang="en-US" dirty="0" smtClean="0"/>
              <a:t> is indeed due to strong interactions.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 smtClean="0">
                <a:solidFill>
                  <a:schemeClr val="accent2"/>
                </a:solidFill>
              </a:rPr>
              <a:t>HIM, KPS, Gwangju, Oct. 21-22, 2016</a:t>
            </a:r>
            <a:endParaRPr lang="en-US" i="0">
              <a:solidFill>
                <a:schemeClr val="accent2"/>
              </a:solidFill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1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858000" cy="533400"/>
          </a:xfrm>
        </p:spPr>
        <p:txBody>
          <a:bodyPr>
            <a:noAutofit/>
          </a:bodyPr>
          <a:lstStyle/>
          <a:p>
            <a:r>
              <a:rPr lang="en-US" sz="3600" dirty="0"/>
              <a:t>Is quantum v</a:t>
            </a:r>
            <a:r>
              <a:rPr lang="en-US" sz="3600" baseline="-25000" dirty="0"/>
              <a:t>2</a:t>
            </a:r>
            <a:r>
              <a:rPr lang="en-US" sz="3600" dirty="0"/>
              <a:t> real in QGP?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32" y="0"/>
            <a:ext cx="21728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 rot="16200000">
            <a:off x="-1878328" y="1897917"/>
            <a:ext cx="394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dirty="0">
                <a:solidFill>
                  <a:srgbClr val="FFFF00"/>
                </a:solidFill>
              </a:rPr>
              <a:t>K. M. </a:t>
            </a:r>
            <a:r>
              <a:rPr lang="fr-FR" sz="1600" dirty="0" err="1">
                <a:solidFill>
                  <a:srgbClr val="FFFF00"/>
                </a:solidFill>
              </a:rPr>
              <a:t>O’Hara</a:t>
            </a:r>
            <a:r>
              <a:rPr lang="fr-FR" sz="1600" dirty="0">
                <a:solidFill>
                  <a:srgbClr val="FFFF00"/>
                </a:solidFill>
              </a:rPr>
              <a:t> </a:t>
            </a:r>
            <a:r>
              <a:rPr lang="fr-FR" sz="1600" i="1" dirty="0">
                <a:solidFill>
                  <a:srgbClr val="FFFF00"/>
                </a:solidFill>
              </a:rPr>
              <a:t>et al.</a:t>
            </a:r>
            <a:r>
              <a:rPr lang="fr-FR" sz="1600" dirty="0">
                <a:solidFill>
                  <a:srgbClr val="FFFF00"/>
                </a:solidFill>
              </a:rPr>
              <a:t>, Science 298, 2179 (2002</a:t>
            </a:r>
            <a:r>
              <a:rPr lang="fr-FR" sz="1600" dirty="0" smtClean="0">
                <a:solidFill>
                  <a:srgbClr val="FFFF00"/>
                </a:solidFill>
              </a:rPr>
              <a:t>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4067" y="2971800"/>
            <a:ext cx="2902733" cy="34778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Li: M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6000 MeV</a:t>
            </a:r>
          </a:p>
          <a:p>
            <a:pPr algn="ctr"/>
            <a:r>
              <a:rPr lang="en-US" sz="2000" dirty="0" smtClean="0"/>
              <a:t>T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K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-16</a:t>
            </a:r>
            <a:r>
              <a:rPr lang="en-US" sz="2000" dirty="0" smtClean="0"/>
              <a:t>MeV</a:t>
            </a:r>
            <a:endParaRPr lang="en-US" sz="2000" dirty="0"/>
          </a:p>
          <a:p>
            <a:pPr algn="ctr"/>
            <a:r>
              <a:rPr lang="en-US" sz="2000" dirty="0" smtClean="0"/>
              <a:t>x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20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m, y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100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m</a:t>
            </a:r>
          </a:p>
          <a:p>
            <a:pPr algn="ctr"/>
            <a:r>
              <a:rPr lang="en-US" sz="2000" dirty="0" smtClean="0"/>
              <a:t>p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(TM)</a:t>
            </a:r>
            <a:r>
              <a:rPr lang="en-US" sz="2000" baseline="30000" dirty="0" smtClean="0"/>
              <a:t>1/2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-6</a:t>
            </a:r>
            <a:r>
              <a:rPr lang="en-US" sz="2000" dirty="0" smtClean="0"/>
              <a:t>MeV</a:t>
            </a:r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p quan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1/r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-8</a:t>
            </a:r>
            <a:r>
              <a:rPr lang="en-US" sz="2000" dirty="0" smtClean="0"/>
              <a:t>MeV</a:t>
            </a:r>
          </a:p>
          <a:p>
            <a:pPr algn="ctr"/>
            <a:r>
              <a:rPr lang="en-US" sz="2000" dirty="0" smtClean="0"/>
              <a:t>E quan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1/(mr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-20</a:t>
            </a:r>
            <a:r>
              <a:rPr lang="en-US" sz="2000" dirty="0" smtClean="0"/>
              <a:t>MeV</a:t>
            </a:r>
          </a:p>
          <a:p>
            <a:pPr algn="ctr"/>
            <a:r>
              <a:rPr lang="en-US" sz="2000" dirty="0" smtClean="0"/>
              <a:t>Negligible</a:t>
            </a:r>
            <a:r>
              <a:rPr lang="en-US" sz="2000" dirty="0"/>
              <a:t>!</a:t>
            </a:r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b="1" dirty="0" smtClean="0">
                <a:solidFill>
                  <a:srgbClr val="240BDF"/>
                </a:solidFill>
              </a:rPr>
              <a:t>Cold atoms </a:t>
            </a:r>
            <a:r>
              <a:rPr lang="en-US" sz="2000" dirty="0" smtClean="0"/>
              <a:t>are </a:t>
            </a:r>
            <a:r>
              <a:rPr lang="en-US" sz="2000" b="1" dirty="0" smtClean="0">
                <a:solidFill>
                  <a:srgbClr val="FF0000"/>
                </a:solidFill>
              </a:rPr>
              <a:t>hot</a:t>
            </a:r>
            <a:r>
              <a:rPr lang="en-US" sz="2000" dirty="0" smtClean="0"/>
              <a:t>,</a:t>
            </a:r>
          </a:p>
          <a:p>
            <a:pPr algn="ctr"/>
            <a:r>
              <a:rPr lang="en-US" sz="2000" b="1" dirty="0"/>
              <a:t>c</a:t>
            </a:r>
            <a:r>
              <a:rPr lang="en-US" sz="2000" b="1" dirty="0" smtClean="0"/>
              <a:t>lassical</a:t>
            </a:r>
            <a:r>
              <a:rPr lang="en-US" sz="2000" dirty="0" smtClean="0"/>
              <a:t>. </a:t>
            </a:r>
          </a:p>
        </p:txBody>
      </p:sp>
      <p:pic>
        <p:nvPicPr>
          <p:cNvPr id="23" name="Picture 2" descr="C:\Users\fqwang\Research\Talks\PICTURES\research_related\nj385703fig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3"/>
          <a:stretch/>
        </p:blipFill>
        <p:spPr bwMode="auto">
          <a:xfrm>
            <a:off x="7175500" y="76200"/>
            <a:ext cx="20447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 rot="16200000">
            <a:off x="5796289" y="3205489"/>
            <a:ext cx="65092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Kolb,</a:t>
            </a:r>
            <a:r>
              <a:rPr lang="en-US" sz="1600" dirty="0"/>
              <a:t> </a:t>
            </a:r>
            <a:r>
              <a:rPr lang="en-US" sz="1600" dirty="0" smtClean="0"/>
              <a:t>Heinz, </a:t>
            </a:r>
            <a:r>
              <a:rPr lang="en-US" sz="1600" dirty="0" err="1" smtClean="0"/>
              <a:t>nucl-th</a:t>
            </a:r>
            <a:r>
              <a:rPr lang="en-US" sz="1600" dirty="0" smtClean="0"/>
              <a:t>/0305084; Lisa et al. New </a:t>
            </a:r>
            <a:r>
              <a:rPr lang="en-US" sz="1600" dirty="0"/>
              <a:t>J. Phys. </a:t>
            </a:r>
            <a:r>
              <a:rPr lang="en-US" sz="1600" b="1" dirty="0"/>
              <a:t>13</a:t>
            </a:r>
            <a:r>
              <a:rPr lang="en-US" sz="1600" dirty="0"/>
              <a:t> (2011) 065006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53000" y="2971800"/>
            <a:ext cx="2521733" cy="34778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q</a:t>
            </a:r>
            <a:r>
              <a:rPr lang="en-US" sz="2000" dirty="0" err="1" smtClean="0"/>
              <a:t>,g</a:t>
            </a:r>
            <a:r>
              <a:rPr lang="en-US" sz="2000" dirty="0" smtClean="0"/>
              <a:t>: M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0 MeV</a:t>
            </a:r>
          </a:p>
          <a:p>
            <a:pPr algn="ctr"/>
            <a:r>
              <a:rPr lang="en-US" sz="2000" dirty="0" smtClean="0"/>
              <a:t>T</a:t>
            </a:r>
            <a:r>
              <a:rPr lang="en-US" sz="2000" dirty="0" smtClean="0">
                <a:sym typeface="Symbol"/>
              </a:rPr>
              <a:t>200 </a:t>
            </a:r>
            <a:r>
              <a:rPr lang="en-US" sz="2000" dirty="0" smtClean="0"/>
              <a:t>MeV</a:t>
            </a:r>
            <a:endParaRPr lang="en-US" sz="2000" dirty="0"/>
          </a:p>
          <a:p>
            <a:pPr algn="ctr"/>
            <a:r>
              <a:rPr lang="en-US" sz="2000" dirty="0" smtClean="0"/>
              <a:t>x</a:t>
            </a:r>
            <a:r>
              <a:rPr lang="en-US" sz="2000" dirty="0" smtClean="0">
                <a:sym typeface="Symbol"/>
              </a:rPr>
              <a:t>3</a:t>
            </a:r>
            <a:r>
              <a:rPr lang="en-US" sz="2000" dirty="0" smtClean="0"/>
              <a:t>fm,y</a:t>
            </a:r>
            <a:r>
              <a:rPr lang="en-US" sz="2000" dirty="0" smtClean="0">
                <a:sym typeface="Symbol"/>
              </a:rPr>
              <a:t>4</a:t>
            </a:r>
            <a:r>
              <a:rPr lang="en-US" sz="2000" dirty="0" smtClean="0"/>
              <a:t>fm</a:t>
            </a:r>
          </a:p>
          <a:p>
            <a:pPr algn="ctr"/>
            <a:r>
              <a:rPr lang="en-US" sz="2000" dirty="0" smtClean="0"/>
              <a:t>p</a:t>
            </a:r>
            <a:r>
              <a:rPr lang="en-US" sz="2000" dirty="0" smtClean="0">
                <a:sym typeface="Symbol"/>
              </a:rPr>
              <a:t>200M</a:t>
            </a:r>
            <a:r>
              <a:rPr lang="en-US" sz="2000" dirty="0" smtClean="0"/>
              <a:t>eV</a:t>
            </a:r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p quan</a:t>
            </a:r>
            <a:r>
              <a:rPr lang="en-US" sz="2000" dirty="0" smtClean="0">
                <a:sym typeface="Symbol"/>
              </a:rPr>
              <a:t></a:t>
            </a:r>
            <a:r>
              <a:rPr lang="en-US" sz="2000" dirty="0" smtClean="0"/>
              <a:t>1/r</a:t>
            </a:r>
            <a:r>
              <a:rPr lang="en-US" sz="2000" dirty="0" smtClean="0">
                <a:sym typeface="Symbol"/>
              </a:rPr>
              <a:t>200</a:t>
            </a:r>
            <a:r>
              <a:rPr lang="en-US" sz="2000" dirty="0" smtClean="0"/>
              <a:t>MeV</a:t>
            </a:r>
          </a:p>
          <a:p>
            <a:pPr algn="ctr"/>
            <a:r>
              <a:rPr lang="en-US" sz="2000" dirty="0" smtClean="0"/>
              <a:t>E quan</a:t>
            </a:r>
            <a:r>
              <a:rPr lang="en-US" sz="2000" dirty="0" smtClean="0">
                <a:sym typeface="Symbol"/>
              </a:rPr>
              <a:t>200 M</a:t>
            </a:r>
            <a:r>
              <a:rPr lang="en-US" sz="2000" dirty="0" smtClean="0"/>
              <a:t>eV</a:t>
            </a:r>
          </a:p>
          <a:p>
            <a:pPr algn="ctr"/>
            <a:r>
              <a:rPr lang="en-US" sz="2000" dirty="0" smtClean="0"/>
              <a:t>Comparable!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QGP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is </a:t>
            </a:r>
            <a:r>
              <a:rPr lang="en-US" sz="2000" b="1" dirty="0" smtClean="0">
                <a:solidFill>
                  <a:srgbClr val="240BDF"/>
                </a:solidFill>
              </a:rPr>
              <a:t>cold</a:t>
            </a:r>
            <a:r>
              <a:rPr lang="en-US" sz="2000" dirty="0" smtClean="0"/>
              <a:t>,</a:t>
            </a:r>
          </a:p>
          <a:p>
            <a:pPr algn="ctr"/>
            <a:r>
              <a:rPr lang="en-US" sz="2000" b="1" dirty="0" smtClean="0"/>
              <a:t>quantum mechanical.</a:t>
            </a:r>
          </a:p>
        </p:txBody>
      </p:sp>
      <p:pic>
        <p:nvPicPr>
          <p:cNvPr id="31746" name="Picture 2" descr="http://pimages1.tianjimedia.com/resources/product/20070904/IYR06X7AY524UZ27ECDDSO4DS8XMH7Z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76879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img1.imgtn.bdimg.com/it/u=3273250456,664964433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://img1.imgtn.bdimg.com/it/u=2572450821,3645356678&amp;fm=11&amp;gp=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2" name="Picture 8" descr="http://img.hisupplier.com/var/userImages/2009-03/02/lyndonguitar%24220050101%28s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-258723"/>
            <a:ext cx="2045113" cy="511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http://img5.imgtn.bdimg.com/it/u=2302067808,3548617083&amp;fm=21&amp;gp=0.jpg"/>
          <p:cNvSpPr>
            <a:spLocks noChangeAspect="1" noChangeArrowheads="1"/>
          </p:cNvSpPr>
          <p:nvPr/>
        </p:nvSpPr>
        <p:spPr bwMode="auto">
          <a:xfrm>
            <a:off x="155575" y="-2811463"/>
            <a:ext cx="6667500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http://images.junostatic.com/full/CS376955-01A-BIG.jpg"/>
          <p:cNvSpPr>
            <a:spLocks noChangeAspect="1" noChangeArrowheads="1"/>
          </p:cNvSpPr>
          <p:nvPr/>
        </p:nvSpPr>
        <p:spPr bwMode="auto">
          <a:xfrm>
            <a:off x="612775" y="-861744"/>
            <a:ext cx="6667500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572000" y="3733800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83597" y="4572000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X10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-2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362200" y="3581400"/>
            <a:ext cx="2057400" cy="427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362200" y="3276600"/>
            <a:ext cx="2057400" cy="427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495800" y="3429000"/>
            <a:ext cx="388133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88397" y="396240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x10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-4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4067" y="914400"/>
            <a:ext cx="39802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should be… but need experiment to </a:t>
            </a:r>
            <a:r>
              <a:rPr lang="en-US" dirty="0" smtClean="0"/>
              <a:t>verify (cold atom experiment)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Cold atoms </a:t>
            </a:r>
            <a:r>
              <a:rPr lang="en-US" sz="2000" dirty="0" smtClean="0">
                <a:solidFill>
                  <a:srgbClr val="FF0000"/>
                </a:solidFill>
              </a:rPr>
              <a:t>are “classical.”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Make </a:t>
            </a:r>
            <a:r>
              <a:rPr lang="en-US" sz="2000" dirty="0">
                <a:solidFill>
                  <a:srgbClr val="FF0000"/>
                </a:solidFill>
              </a:rPr>
              <a:t>it Quantum </a:t>
            </a:r>
            <a:r>
              <a:rPr lang="en-US" sz="2000" dirty="0" smtClean="0">
                <a:solidFill>
                  <a:srgbClr val="FF0000"/>
                </a:solidFill>
              </a:rPr>
              <a:t>Mechanical.</a:t>
            </a:r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Would </a:t>
            </a:r>
            <a:r>
              <a:rPr lang="en-US" dirty="0"/>
              <a:t>be neat to verify QM </a:t>
            </a:r>
            <a:r>
              <a:rPr lang="en-US" dirty="0" smtClean="0"/>
              <a:t>and uncertainty principle</a:t>
            </a:r>
            <a:endParaRPr lang="en-US" dirty="0"/>
          </a:p>
        </p:txBody>
      </p:sp>
      <p:pic>
        <p:nvPicPr>
          <p:cNvPr id="27" name="Picture 15" descr="C:\Users\fqwang\dumpster\CS376955-01A-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68812"/>
            <a:ext cx="2046718" cy="17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 smtClean="0">
                <a:solidFill>
                  <a:schemeClr val="accent2"/>
                </a:solidFill>
              </a:rPr>
              <a:t>HIM, KPS, Gwangju, Oct. 21-22, 2016</a:t>
            </a:r>
            <a:endParaRPr lang="en-US" i="0">
              <a:solidFill>
                <a:schemeClr val="accent2"/>
              </a:solidFill>
            </a:endParaRPr>
          </a:p>
        </p:txBody>
      </p:sp>
      <p:sp>
        <p:nvSpPr>
          <p:cNvPr id="3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32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75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8" grpId="0" animBg="1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858000" cy="533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Remarks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447800"/>
            <a:ext cx="83820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Hydrodynamics is only an assumption</a:t>
            </a:r>
            <a:r>
              <a:rPr lang="en-US" sz="2400" dirty="0" smtClean="0"/>
              <a:t>.</a:t>
            </a:r>
          </a:p>
          <a:p>
            <a:endParaRPr lang="en-US" sz="1200" dirty="0" smtClean="0"/>
          </a:p>
          <a:p>
            <a:r>
              <a:rPr lang="en-US" sz="2400" dirty="0"/>
              <a:t>Is initial QM v</a:t>
            </a:r>
            <a:r>
              <a:rPr lang="en-US" sz="2400" baseline="-25000" dirty="0"/>
              <a:t>2</a:t>
            </a:r>
            <a:r>
              <a:rPr lang="en-US" sz="2400" dirty="0"/>
              <a:t> important after hydro evolution? </a:t>
            </a:r>
          </a:p>
          <a:p>
            <a:endParaRPr lang="en-US" sz="1200" dirty="0" smtClean="0"/>
          </a:p>
          <a:p>
            <a:r>
              <a:rPr lang="en-US" sz="2400" dirty="0" smtClean="0"/>
              <a:t>When </a:t>
            </a:r>
            <a:r>
              <a:rPr lang="en-US" sz="2400" dirty="0"/>
              <a:t>does hydro </a:t>
            </a:r>
            <a:r>
              <a:rPr lang="en-US" sz="2400" dirty="0" smtClean="0"/>
              <a:t>set </a:t>
            </a:r>
            <a:r>
              <a:rPr lang="en-US" sz="2400" dirty="0" smtClean="0"/>
              <a:t>in and </a:t>
            </a:r>
            <a:r>
              <a:rPr lang="en-US" sz="2400" dirty="0" smtClean="0"/>
              <a:t>take </a:t>
            </a:r>
            <a:r>
              <a:rPr lang="en-US" sz="2400" dirty="0"/>
              <a:t>over? </a:t>
            </a:r>
            <a:endParaRPr lang="en-US" sz="2400" dirty="0" smtClean="0"/>
          </a:p>
          <a:p>
            <a:endParaRPr lang="en-US" sz="1200" dirty="0" smtClean="0"/>
          </a:p>
          <a:p>
            <a:r>
              <a:rPr lang="en-US" sz="2400" dirty="0" smtClean="0"/>
              <a:t>Will </a:t>
            </a:r>
            <a:r>
              <a:rPr lang="en-US" sz="2400" dirty="0" smtClean="0"/>
              <a:t>the initial QM v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be washed out by hydro?</a:t>
            </a:r>
          </a:p>
          <a:p>
            <a:endParaRPr lang="en-US" sz="1200" dirty="0" smtClean="0"/>
          </a:p>
          <a:p>
            <a:r>
              <a:rPr lang="en-US" sz="2400" dirty="0" smtClean="0"/>
              <a:t>Current </a:t>
            </a:r>
            <a:r>
              <a:rPr lang="en-US" sz="2400" dirty="0" smtClean="0"/>
              <a:t>hydro implementation is classical.</a:t>
            </a:r>
          </a:p>
          <a:p>
            <a:endParaRPr lang="en-US" sz="1200" dirty="0" smtClean="0"/>
          </a:p>
          <a:p>
            <a:r>
              <a:rPr lang="en-US" sz="2400" dirty="0" smtClean="0"/>
              <a:t>Need </a:t>
            </a:r>
            <a:r>
              <a:rPr lang="en-US" sz="2400" dirty="0"/>
              <a:t>to incorporate QM into </a:t>
            </a:r>
            <a:r>
              <a:rPr lang="en-US" sz="2400" dirty="0" smtClean="0"/>
              <a:t>hydro: quantum hydrodynamics.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 smtClean="0">
                <a:solidFill>
                  <a:schemeClr val="accent2"/>
                </a:solidFill>
              </a:rPr>
              <a:t>HIM, KPS, Gwangju, Oct. 21-22, 2016</a:t>
            </a:r>
            <a:endParaRPr lang="en-US" i="0">
              <a:solidFill>
                <a:schemeClr val="accent2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4000" b="0" dirty="0" smtClean="0"/>
              <a:t>Chiral </a:t>
            </a:r>
            <a:r>
              <a:rPr lang="en-US" sz="4000" b="0" dirty="0" smtClean="0"/>
              <a:t>magnetic effect</a:t>
            </a:r>
            <a:endParaRPr lang="en-US" sz="40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Symmetries and conservation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1"/>
          <a:stretch/>
        </p:blipFill>
        <p:spPr bwMode="auto">
          <a:xfrm>
            <a:off x="629824" y="1066800"/>
            <a:ext cx="7867650" cy="525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2438" y="6107668"/>
            <a:ext cx="291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stolen from </a:t>
            </a:r>
            <a:r>
              <a:rPr lang="en-US" dirty="0" err="1" smtClean="0"/>
              <a:t>Jinfeng</a:t>
            </a:r>
            <a:r>
              <a:rPr lang="en-US" dirty="0" smtClean="0"/>
              <a:t> Liao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Chiral Anomaly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6"/>
          <a:stretch/>
        </p:blipFill>
        <p:spPr bwMode="auto">
          <a:xfrm>
            <a:off x="666750" y="1066800"/>
            <a:ext cx="7867650" cy="527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2438" y="6107668"/>
            <a:ext cx="291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stolen from </a:t>
            </a:r>
            <a:r>
              <a:rPr lang="en-US" dirty="0" err="1" smtClean="0"/>
              <a:t>Jinfeng</a:t>
            </a:r>
            <a:r>
              <a:rPr lang="en-US" dirty="0" smtClean="0"/>
              <a:t> Liao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9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10"/>
          <p:cNvSpPr>
            <a:spLocks noChangeArrowheads="1"/>
          </p:cNvSpPr>
          <p:nvPr/>
        </p:nvSpPr>
        <p:spPr bwMode="auto">
          <a:xfrm>
            <a:off x="0" y="152400"/>
            <a:ext cx="9144000" cy="6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00D0"/>
                </a:solidFill>
              </a:rPr>
              <a:t>Chiral Magnetic </a:t>
            </a:r>
            <a:r>
              <a:rPr lang="en-US" altLang="zh-CN" sz="4000" b="1" dirty="0" smtClean="0">
                <a:solidFill>
                  <a:srgbClr val="0000D0"/>
                </a:solidFill>
              </a:rPr>
              <a:t>Effect (</a:t>
            </a:r>
            <a:r>
              <a:rPr lang="en-US" altLang="zh-CN" sz="4000" b="1" dirty="0">
                <a:solidFill>
                  <a:srgbClr val="0000D0"/>
                </a:solidFill>
              </a:rPr>
              <a:t>CME)</a:t>
            </a:r>
            <a:endParaRPr lang="zh-CN" altLang="en-US" sz="4000" b="1" dirty="0">
              <a:solidFill>
                <a:srgbClr val="0000D0"/>
              </a:solidFill>
            </a:endParaRPr>
          </a:p>
        </p:txBody>
      </p:sp>
      <p:sp>
        <p:nvSpPr>
          <p:cNvPr id="11267" name="矩形 4"/>
          <p:cNvSpPr>
            <a:spLocks noChangeArrowheads="1"/>
          </p:cNvSpPr>
          <p:nvPr/>
        </p:nvSpPr>
        <p:spPr bwMode="auto">
          <a:xfrm>
            <a:off x="4279035" y="962425"/>
            <a:ext cx="4864965" cy="3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/>
          <a:p>
            <a:r>
              <a:rPr lang="nl-NL" altLang="zh-CN" sz="1600" dirty="0">
                <a:solidFill>
                  <a:srgbClr val="000000"/>
                </a:solidFill>
              </a:rPr>
              <a:t>D. Kharzeev, </a:t>
            </a:r>
            <a:r>
              <a:rPr lang="nl-NL" altLang="zh-CN" sz="1600" dirty="0" smtClean="0">
                <a:solidFill>
                  <a:srgbClr val="000000"/>
                </a:solidFill>
              </a:rPr>
              <a:t>et al. </a:t>
            </a:r>
            <a:r>
              <a:rPr lang="nl-NL" altLang="zh-CN" sz="1600" dirty="0">
                <a:solidFill>
                  <a:srgbClr val="000000"/>
                </a:solidFill>
              </a:rPr>
              <a:t>NPA 803, 227(2008)</a:t>
            </a:r>
            <a:endParaRPr lang="zh-CN" altLang="en-US" sz="1600" dirty="0"/>
          </a:p>
        </p:txBody>
      </p:sp>
      <p:pic>
        <p:nvPicPr>
          <p:cNvPr id="11268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3" y="1285875"/>
            <a:ext cx="4918365" cy="277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矩形 9"/>
          <p:cNvSpPr>
            <a:spLocks noChangeArrowheads="1"/>
          </p:cNvSpPr>
          <p:nvPr/>
        </p:nvSpPr>
        <p:spPr bwMode="auto">
          <a:xfrm>
            <a:off x="5638800" y="4800600"/>
            <a:ext cx="3240686" cy="6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E</a:t>
            </a:r>
            <a:r>
              <a:rPr lang="en-US" altLang="zh-CN" sz="2000" dirty="0" smtClean="0">
                <a:solidFill>
                  <a:srgbClr val="FF0000"/>
                </a:solidFill>
              </a:rPr>
              <a:t>lectric </a:t>
            </a:r>
            <a:r>
              <a:rPr lang="en-US" altLang="zh-CN" sz="2000" dirty="0">
                <a:solidFill>
                  <a:srgbClr val="FF0000"/>
                </a:solidFill>
              </a:rPr>
              <a:t>charge separation alone the B field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25" y="4594932"/>
            <a:ext cx="40100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6200" y="4234995"/>
            <a:ext cx="529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non-conservation of </a:t>
            </a:r>
            <a:r>
              <a:rPr lang="en-US" dirty="0"/>
              <a:t>axial </a:t>
            </a:r>
            <a:r>
              <a:rPr lang="en-US" dirty="0" smtClean="0"/>
              <a:t>currents. Axial Ward-identity</a:t>
            </a:r>
            <a:endParaRPr lang="en-US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57800"/>
            <a:ext cx="2438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50" y="6981825"/>
            <a:ext cx="20383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5943600"/>
            <a:ext cx="23336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638800" y="4267200"/>
            <a:ext cx="32406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0" dirty="0"/>
              <a:t>Peak magnetic field</a:t>
            </a:r>
            <a:r>
              <a:rPr lang="en-US" altLang="zh-CN" sz="2000" dirty="0"/>
              <a:t> ~ </a:t>
            </a:r>
            <a:r>
              <a:rPr lang="en-US" altLang="zh-CN" sz="2000" dirty="0" smtClean="0"/>
              <a:t>10</a:t>
            </a:r>
            <a:r>
              <a:rPr lang="en-US" altLang="zh-CN" sz="2000" baseline="30000" dirty="0" smtClean="0"/>
              <a:t>15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T !</a:t>
            </a:r>
            <a:endParaRPr lang="en-US" altLang="zh-CN" sz="2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542779"/>
              </p:ext>
            </p:extLst>
          </p:nvPr>
        </p:nvGraphicFramePr>
        <p:xfrm>
          <a:off x="5621793" y="5546943"/>
          <a:ext cx="3293607" cy="777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2" r:id="rId9" imgW="42672000" imgH="10058400" progId="Equation.3">
                  <p:embed/>
                </p:oleObj>
              </mc:Choice>
              <mc:Fallback>
                <p:oleObj r:id="rId9" imgW="42672000" imgH="10058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1793" y="5546943"/>
                        <a:ext cx="3293607" cy="7776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438199"/>
              </p:ext>
            </p:extLst>
          </p:nvPr>
        </p:nvGraphicFramePr>
        <p:xfrm>
          <a:off x="5395708" y="1295400"/>
          <a:ext cx="3595892" cy="2863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3" r:id="rId11" imgW="3696020" imgH="2994920" progId="PBrush">
                  <p:embed/>
                </p:oleObj>
              </mc:Choice>
              <mc:Fallback>
                <p:oleObj r:id="rId11" imgW="3696020" imgH="2994920" progId="PBrush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708" y="1295400"/>
                        <a:ext cx="3595892" cy="28633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5334000" y="1371600"/>
            <a:ext cx="0" cy="5038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flow, large energy loss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47800" y="2307193"/>
            <a:ext cx="2393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STAR, PRL</a:t>
            </a:r>
            <a:r>
              <a:rPr lang="en-US" b="1" dirty="0" smtClean="0"/>
              <a:t>86</a:t>
            </a:r>
            <a:r>
              <a:rPr lang="en-US" dirty="0" smtClean="0"/>
              <a:t> </a:t>
            </a:r>
            <a:r>
              <a:rPr lang="en-US" dirty="0"/>
              <a:t>(2001) 402</a:t>
            </a:r>
          </a:p>
        </p:txBody>
      </p:sp>
      <p:pic>
        <p:nvPicPr>
          <p:cNvPr id="28674" name="Picture 2" descr="https://drupal.star.bnl.gov/STAR/files/starpublications/1/Figure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47472"/>
            <a:ext cx="4187825" cy="289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47925"/>
            <a:ext cx="3714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61523" y="2078593"/>
            <a:ext cx="2744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STAR, </a:t>
            </a:r>
            <a:r>
              <a:rPr lang="en-US" dirty="0" smtClean="0"/>
              <a:t>PRL</a:t>
            </a:r>
            <a:r>
              <a:rPr lang="en-US" b="1" dirty="0" smtClean="0"/>
              <a:t>89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2002) 202301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1600200"/>
            <a:ext cx="214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Au+Au 130 GeV</a:t>
            </a:r>
            <a:endParaRPr lang="en-US" sz="2400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352800"/>
            <a:ext cx="26955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2133600" y="32766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19400" y="2971800"/>
            <a:ext cx="1376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 </a:t>
            </a:r>
          </a:p>
          <a:p>
            <a:r>
              <a:rPr lang="en-US" dirty="0" smtClean="0"/>
              <a:t>expectations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447800" y="3962400"/>
            <a:ext cx="228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43000" y="4343400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65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" y="914400"/>
            <a:ext cx="3152920" cy="253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579799"/>
              </p:ext>
            </p:extLst>
          </p:nvPr>
        </p:nvGraphicFramePr>
        <p:xfrm>
          <a:off x="685800" y="4495800"/>
          <a:ext cx="7620000" cy="621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5" name="Equation" r:id="rId4" imgW="3733560" imgH="304560" progId="Equation.DSMT4">
                  <p:embed/>
                </p:oleObj>
              </mc:Choice>
              <mc:Fallback>
                <p:oleObj name="Equation" r:id="rId4" imgW="37335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495800"/>
                        <a:ext cx="7620000" cy="621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8"/>
          <p:cNvGrpSpPr>
            <a:grpSpLocks/>
          </p:cNvGrpSpPr>
          <p:nvPr/>
        </p:nvGrpSpPr>
        <p:grpSpPr bwMode="auto">
          <a:xfrm>
            <a:off x="152233" y="4513096"/>
            <a:ext cx="5139913" cy="1883005"/>
            <a:chOff x="-4392" y="0"/>
            <a:chExt cx="8095" cy="2965"/>
          </a:xfrm>
        </p:grpSpPr>
        <p:sp>
          <p:nvSpPr>
            <p:cNvPr id="17" name="Straight Connector 8"/>
            <p:cNvSpPr>
              <a:spLocks noChangeShapeType="1"/>
            </p:cNvSpPr>
            <p:nvPr/>
          </p:nvSpPr>
          <p:spPr bwMode="auto">
            <a:xfrm flipH="1">
              <a:off x="-1512" y="693"/>
              <a:ext cx="3601" cy="935"/>
            </a:xfrm>
            <a:prstGeom prst="line">
              <a:avLst/>
            </a:prstGeom>
            <a:noFill/>
            <a:ln w="28440" cap="flat" cmpd="sng">
              <a:solidFill>
                <a:srgbClr val="333399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b"/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2089" y="0"/>
              <a:ext cx="1614" cy="959"/>
            </a:xfrm>
            <a:custGeom>
              <a:avLst/>
              <a:gdLst>
                <a:gd name="T0" fmla="*/ 10800 w 21600"/>
                <a:gd name="T1" fmla="*/ 0 h 21600"/>
                <a:gd name="T2" fmla="*/ 10799 w 21600"/>
                <a:gd name="T3" fmla="*/ 0 h 21600"/>
                <a:gd name="T4" fmla="*/ 0 w 21600"/>
                <a:gd name="T5" fmla="*/ 10799 h 21600"/>
                <a:gd name="T6" fmla="*/ 10800 w 21600"/>
                <a:gd name="T7" fmla="*/ 21600 h 21600"/>
                <a:gd name="T8" fmla="*/ 21600 w 21600"/>
                <a:gd name="T9" fmla="*/ 10800 h 21600"/>
                <a:gd name="T10" fmla="*/ 10800 w 21600"/>
                <a:gd name="T11" fmla="*/ 0 h 21600"/>
                <a:gd name="T12" fmla="*/ 3163 w 21600"/>
                <a:gd name="T13" fmla="*/ 3163 h 21600"/>
                <a:gd name="T14" fmla="*/ 18437 w 21600"/>
                <a:gd name="T15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noFill/>
            <a:ln w="28440" cap="flat" cmpd="sng">
              <a:solidFill>
                <a:srgbClr val="33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ChangeArrowheads="1"/>
            </p:cNvSpPr>
            <p:nvPr/>
          </p:nvSpPr>
          <p:spPr bwMode="auto">
            <a:xfrm>
              <a:off x="-4392" y="1653"/>
              <a:ext cx="3841" cy="1312"/>
            </a:xfrm>
            <a:custGeom>
              <a:avLst/>
              <a:gdLst>
                <a:gd name="T0" fmla="*/ 789887068 w 21600"/>
                <a:gd name="T1" fmla="*/ 0 h 21600"/>
                <a:gd name="T2" fmla="*/ 1579773054 w 21600"/>
                <a:gd name="T3" fmla="*/ 15773928 h 21600"/>
                <a:gd name="T4" fmla="*/ 789887068 w 21600"/>
                <a:gd name="T5" fmla="*/ 31547856 h 21600"/>
                <a:gd name="T6" fmla="*/ 0 w 21600"/>
                <a:gd name="T7" fmla="*/ 15773928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en-US" sz="1600" b="0" i="1" dirty="0">
                  <a:solidFill>
                    <a:srgbClr val="333399"/>
                  </a:solidFill>
                </a:rPr>
                <a:t>Directed flow: </a:t>
              </a:r>
              <a:r>
                <a:rPr lang="en-US" altLang="en-US" sz="1600" b="0" i="1" dirty="0" smtClean="0">
                  <a:solidFill>
                    <a:srgbClr val="333399"/>
                  </a:solidFill>
                </a:rPr>
                <a:t>known to be small </a:t>
              </a:r>
              <a:r>
                <a:rPr lang="zh-CN" altLang="en-US" sz="1600" b="0" i="1" dirty="0" smtClean="0">
                  <a:solidFill>
                    <a:srgbClr val="333399"/>
                  </a:solidFill>
                </a:rPr>
                <a:t>expected </a:t>
              </a:r>
              <a:r>
                <a:rPr lang="zh-CN" altLang="en-US" sz="1600" b="0" i="1" dirty="0">
                  <a:solidFill>
                    <a:srgbClr val="333399"/>
                  </a:solidFill>
                </a:rPr>
                <a:t>to be the same for SS and OS</a:t>
              </a:r>
              <a:endParaRPr lang="en-US" altLang="en-US" sz="1600" b="0" i="1" dirty="0">
                <a:solidFill>
                  <a:srgbClr val="333399"/>
                </a:solidFill>
              </a:endParaRPr>
            </a:p>
          </p:txBody>
        </p:sp>
      </p:grpSp>
      <p:sp>
        <p:nvSpPr>
          <p:cNvPr id="21" name="Freeform 12"/>
          <p:cNvSpPr>
            <a:spLocks/>
          </p:cNvSpPr>
          <p:nvPr/>
        </p:nvSpPr>
        <p:spPr bwMode="auto">
          <a:xfrm>
            <a:off x="5498847" y="4498340"/>
            <a:ext cx="520954" cy="606317"/>
          </a:xfrm>
          <a:custGeom>
            <a:avLst/>
            <a:gdLst>
              <a:gd name="T0" fmla="*/ 10800 w 21600"/>
              <a:gd name="T1" fmla="*/ 0 h 21600"/>
              <a:gd name="T2" fmla="*/ 10799 w 21600"/>
              <a:gd name="T3" fmla="*/ 0 h 21600"/>
              <a:gd name="T4" fmla="*/ 0 w 21600"/>
              <a:gd name="T5" fmla="*/ 10799 h 21600"/>
              <a:gd name="T6" fmla="*/ 10800 w 21600"/>
              <a:gd name="T7" fmla="*/ 21600 h 21600"/>
              <a:gd name="T8" fmla="*/ 21600 w 21600"/>
              <a:gd name="T9" fmla="*/ 10800 h 21600"/>
              <a:gd name="T10" fmla="*/ 10800 w 21600"/>
              <a:gd name="T11" fmla="*/ 0 h 21600"/>
              <a:gd name="T12" fmla="*/ 3163 w 21600"/>
              <a:gd name="T13" fmla="*/ 3163 h 21600"/>
              <a:gd name="T14" fmla="*/ 18437 w 21600"/>
              <a:gd name="T15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28440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2" name="Freeform 13"/>
          <p:cNvSpPr>
            <a:spLocks/>
          </p:cNvSpPr>
          <p:nvPr/>
        </p:nvSpPr>
        <p:spPr bwMode="auto">
          <a:xfrm>
            <a:off x="7607616" y="4499610"/>
            <a:ext cx="564760" cy="606317"/>
          </a:xfrm>
          <a:custGeom>
            <a:avLst/>
            <a:gdLst>
              <a:gd name="T0" fmla="*/ 10800 w 21600"/>
              <a:gd name="T1" fmla="*/ 0 h 21600"/>
              <a:gd name="T2" fmla="*/ 10799 w 21600"/>
              <a:gd name="T3" fmla="*/ 0 h 21600"/>
              <a:gd name="T4" fmla="*/ 0 w 21600"/>
              <a:gd name="T5" fmla="*/ 10799 h 21600"/>
              <a:gd name="T6" fmla="*/ 10800 w 21600"/>
              <a:gd name="T7" fmla="*/ 21600 h 21600"/>
              <a:gd name="T8" fmla="*/ 21600 w 21600"/>
              <a:gd name="T9" fmla="*/ 10800 h 21600"/>
              <a:gd name="T10" fmla="*/ 10800 w 21600"/>
              <a:gd name="T11" fmla="*/ 0 h 21600"/>
              <a:gd name="T12" fmla="*/ 3163 w 21600"/>
              <a:gd name="T13" fmla="*/ 3163 h 21600"/>
              <a:gd name="T14" fmla="*/ 18437 w 21600"/>
              <a:gd name="T15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28440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3" name="Straight Connector 14"/>
          <p:cNvSpPr>
            <a:spLocks noChangeShapeType="1"/>
          </p:cNvSpPr>
          <p:nvPr/>
        </p:nvSpPr>
        <p:spPr bwMode="auto">
          <a:xfrm>
            <a:off x="5890000" y="5081214"/>
            <a:ext cx="1196599" cy="382596"/>
          </a:xfrm>
          <a:prstGeom prst="line">
            <a:avLst/>
          </a:prstGeom>
          <a:noFill/>
          <a:ln w="9360" cap="flat" cmpd="sng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24" name="Straight Connector 15"/>
          <p:cNvSpPr>
            <a:spLocks noChangeShapeType="1"/>
          </p:cNvSpPr>
          <p:nvPr/>
        </p:nvSpPr>
        <p:spPr bwMode="auto">
          <a:xfrm>
            <a:off x="7749246" y="5081213"/>
            <a:ext cx="4103" cy="465789"/>
          </a:xfrm>
          <a:prstGeom prst="line">
            <a:avLst/>
          </a:prstGeom>
          <a:noFill/>
          <a:ln w="9360" cap="flat" cmpd="sng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25" name="Freeform 16"/>
          <p:cNvSpPr>
            <a:spLocks noChangeArrowheads="1"/>
          </p:cNvSpPr>
          <p:nvPr/>
        </p:nvSpPr>
        <p:spPr bwMode="auto">
          <a:xfrm>
            <a:off x="6362700" y="5463809"/>
            <a:ext cx="2781300" cy="1017844"/>
          </a:xfrm>
          <a:custGeom>
            <a:avLst/>
            <a:gdLst>
              <a:gd name="T0" fmla="*/ 350653842 w 21600"/>
              <a:gd name="T1" fmla="*/ 0 h 21600"/>
              <a:gd name="T2" fmla="*/ 701307685 w 21600"/>
              <a:gd name="T3" fmla="*/ 15773928 h 21600"/>
              <a:gd name="T4" fmla="*/ 350653842 w 21600"/>
              <a:gd name="T5" fmla="*/ 31547856 h 21600"/>
              <a:gd name="T6" fmla="*/ 0 w 21600"/>
              <a:gd name="T7" fmla="*/ 15773928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algn="l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000" b="0" i="1" dirty="0" smtClean="0">
                <a:solidFill>
                  <a:srgbClr val="FF0000"/>
                </a:solidFill>
              </a:rPr>
              <a:t>Non-flow/non-parity effects: The hope was that these cancel out</a:t>
            </a:r>
            <a:endParaRPr lang="en-US" altLang="zh-CN" sz="2000" b="0" i="1" dirty="0">
              <a:solidFill>
                <a:srgbClr val="FF0000"/>
              </a:solidFill>
            </a:endParaRPr>
          </a:p>
        </p:txBody>
      </p:sp>
      <p:grpSp>
        <p:nvGrpSpPr>
          <p:cNvPr id="26" name="Group 18"/>
          <p:cNvGrpSpPr>
            <a:grpSpLocks/>
          </p:cNvGrpSpPr>
          <p:nvPr/>
        </p:nvGrpSpPr>
        <p:grpSpPr bwMode="auto">
          <a:xfrm>
            <a:off x="2743351" y="4495958"/>
            <a:ext cx="4572040" cy="2085191"/>
            <a:chOff x="-5530" y="-27"/>
            <a:chExt cx="7201" cy="3285"/>
          </a:xfrm>
        </p:grpSpPr>
        <p:sp>
          <p:nvSpPr>
            <p:cNvPr id="27" name="Straight Connector 18"/>
            <p:cNvSpPr>
              <a:spLocks noChangeShapeType="1"/>
            </p:cNvSpPr>
            <p:nvPr/>
          </p:nvSpPr>
          <p:spPr bwMode="auto">
            <a:xfrm flipH="1">
              <a:off x="-2650" y="693"/>
              <a:ext cx="3241" cy="961"/>
            </a:xfrm>
            <a:prstGeom prst="line">
              <a:avLst/>
            </a:prstGeom>
            <a:noFill/>
            <a:ln w="38160" cap="flat" cmpd="sng">
              <a:solidFill>
                <a:srgbClr val="CC99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480" y="-27"/>
              <a:ext cx="1191" cy="959"/>
            </a:xfrm>
            <a:custGeom>
              <a:avLst/>
              <a:gdLst>
                <a:gd name="T0" fmla="*/ 10800 w 21600"/>
                <a:gd name="T1" fmla="*/ 0 h 21600"/>
                <a:gd name="T2" fmla="*/ 10799 w 21600"/>
                <a:gd name="T3" fmla="*/ 0 h 21600"/>
                <a:gd name="T4" fmla="*/ 0 w 21600"/>
                <a:gd name="T5" fmla="*/ 10799 h 21600"/>
                <a:gd name="T6" fmla="*/ 10800 w 21600"/>
                <a:gd name="T7" fmla="*/ 21600 h 21600"/>
                <a:gd name="T8" fmla="*/ 21600 w 21600"/>
                <a:gd name="T9" fmla="*/ 10800 h 21600"/>
                <a:gd name="T10" fmla="*/ 10800 w 21600"/>
                <a:gd name="T11" fmla="*/ 0 h 21600"/>
                <a:gd name="T12" fmla="*/ 3163 w 21600"/>
                <a:gd name="T13" fmla="*/ 3163 h 21600"/>
                <a:gd name="T14" fmla="*/ 18437 w 21600"/>
                <a:gd name="T15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noFill/>
            <a:ln w="28440" cap="flat" cmpd="sng">
              <a:solidFill>
                <a:srgbClr val="CC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29" name="Freeform 20"/>
            <p:cNvSpPr>
              <a:spLocks noChangeArrowheads="1"/>
            </p:cNvSpPr>
            <p:nvPr/>
          </p:nvSpPr>
          <p:spPr bwMode="auto">
            <a:xfrm>
              <a:off x="-5530" y="1654"/>
              <a:ext cx="5460" cy="1604"/>
            </a:xfrm>
            <a:custGeom>
              <a:avLst/>
              <a:gdLst>
                <a:gd name="T0" fmla="*/ 204435070 w 21600"/>
                <a:gd name="T1" fmla="*/ 0 h 21600"/>
                <a:gd name="T2" fmla="*/ 408870140 w 21600"/>
                <a:gd name="T3" fmla="*/ 32848445 h 21600"/>
                <a:gd name="T4" fmla="*/ 204435070 w 21600"/>
                <a:gd name="T5" fmla="*/ 65696890 h 21600"/>
                <a:gd name="T6" fmla="*/ 0 w 21600"/>
                <a:gd name="T7" fmla="*/ 32848445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2000" b="0" i="1" dirty="0">
                  <a:solidFill>
                    <a:srgbClr val="CC9900"/>
                  </a:solidFill>
                </a:rPr>
                <a:t>P-even quantity</a:t>
              </a:r>
              <a:r>
                <a:rPr lang="en-US" altLang="zh-CN" sz="2000" b="0" i="1" dirty="0" smtClean="0">
                  <a:solidFill>
                    <a:srgbClr val="CC9900"/>
                  </a:solidFill>
                </a:rPr>
                <a:t>: what we’re looking for; still </a:t>
              </a:r>
              <a:r>
                <a:rPr lang="en-US" altLang="zh-CN" sz="2000" b="0" i="1" dirty="0">
                  <a:solidFill>
                    <a:srgbClr val="CC9900"/>
                  </a:solidFill>
                </a:rPr>
                <a:t>sensitive to charge separation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02475" y="3733800"/>
            <a:ext cx="30217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Arial" pitchFamily="34" charset="0"/>
              </a:rPr>
              <a:t>S. </a:t>
            </a:r>
            <a:r>
              <a:rPr lang="en-US" altLang="en-US" sz="1400" dirty="0" err="1">
                <a:latin typeface="Arial" pitchFamily="34" charset="0"/>
              </a:rPr>
              <a:t>Voloshin</a:t>
            </a:r>
            <a:r>
              <a:rPr lang="en-US" altLang="en-US" sz="1400" dirty="0">
                <a:latin typeface="Arial" pitchFamily="34" charset="0"/>
              </a:rPr>
              <a:t>, PRC 70 (2004) </a:t>
            </a:r>
            <a:r>
              <a:rPr lang="en-US" altLang="en-US" sz="1400" dirty="0" smtClean="0">
                <a:latin typeface="Arial" pitchFamily="34" charset="0"/>
              </a:rPr>
              <a:t>057901</a:t>
            </a:r>
            <a:endParaRPr lang="en-US" altLang="en-US" sz="1400" dirty="0">
              <a:latin typeface="Arial" pitchFamily="34" charset="0"/>
            </a:endParaRPr>
          </a:p>
        </p:txBody>
      </p:sp>
      <p:sp>
        <p:nvSpPr>
          <p:cNvPr id="31" name="矩形 10"/>
          <p:cNvSpPr>
            <a:spLocks noChangeArrowheads="1"/>
          </p:cNvSpPr>
          <p:nvPr/>
        </p:nvSpPr>
        <p:spPr bwMode="auto">
          <a:xfrm>
            <a:off x="0" y="152400"/>
            <a:ext cx="9144000" cy="6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0000D0"/>
                </a:solidFill>
              </a:rPr>
              <a:t>Three-particle correlator observable</a:t>
            </a:r>
            <a:endParaRPr lang="zh-CN" altLang="en-US" sz="4000" b="1" dirty="0">
              <a:solidFill>
                <a:srgbClr val="0000D0"/>
              </a:solidFill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3276600" y="1600200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2000" b="0" dirty="0" smtClean="0">
                <a:solidFill>
                  <a:srgbClr val="0000FF"/>
                </a:solidFill>
              </a:rPr>
              <a:t>CME</a:t>
            </a:r>
            <a:r>
              <a:rPr lang="zh-CN" altLang="en-US" sz="2000" b="0" dirty="0" smtClean="0"/>
              <a:t> </a:t>
            </a:r>
            <a:r>
              <a:rPr lang="zh-CN" altLang="en-US" sz="2000" b="0" dirty="0"/>
              <a:t>+ </a:t>
            </a:r>
            <a:r>
              <a:rPr lang="zh-CN" altLang="en-US" sz="2000" b="0" dirty="0" smtClean="0">
                <a:solidFill>
                  <a:srgbClr val="FF0000"/>
                </a:solidFill>
              </a:rPr>
              <a:t>P-odd</a:t>
            </a:r>
            <a:r>
              <a:rPr lang="zh-CN" altLang="en-US" sz="2000" b="0" dirty="0" smtClean="0"/>
              <a:t> domain </a:t>
            </a:r>
            <a:r>
              <a:rPr lang="en-US" altLang="zh-CN" sz="2000" dirty="0" smtClean="0">
                <a:sym typeface="Wingdings" panose="05000000000000000000" pitchFamily="2" charset="2"/>
              </a:rPr>
              <a:t></a:t>
            </a:r>
            <a:r>
              <a:rPr lang="zh-CN" altLang="en-US" sz="2000" b="0" dirty="0" smtClean="0"/>
              <a:t> </a:t>
            </a:r>
            <a:r>
              <a:rPr lang="zh-CN" altLang="en-US" sz="2000" b="0" dirty="0"/>
              <a:t>charge separation across RP</a:t>
            </a:r>
            <a:endParaRPr lang="zh-CN" altLang="en-US" sz="1600" b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3429000" y="1015425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 b="0" dirty="0" err="1" smtClean="0">
                <a:latin typeface="Arial" pitchFamily="34" charset="0"/>
              </a:rPr>
              <a:t>Kharzeev</a:t>
            </a:r>
            <a:r>
              <a:rPr lang="en-US" altLang="en-US" sz="1400" b="0" dirty="0">
                <a:latin typeface="Arial" pitchFamily="34" charset="0"/>
              </a:rPr>
              <a:t>, PLB633:260 (2006)</a:t>
            </a:r>
          </a:p>
          <a:p>
            <a:r>
              <a:rPr lang="en-US" altLang="en-US" sz="1400" b="0" dirty="0" err="1">
                <a:latin typeface="Arial" pitchFamily="34" charset="0"/>
              </a:rPr>
              <a:t>Kharzeev</a:t>
            </a:r>
            <a:r>
              <a:rPr lang="en-US" altLang="en-US" sz="1400" b="0" dirty="0">
                <a:latin typeface="Arial" pitchFamily="34" charset="0"/>
              </a:rPr>
              <a:t>, </a:t>
            </a:r>
            <a:r>
              <a:rPr lang="en-US" altLang="en-US" sz="1400" b="0" dirty="0" err="1">
                <a:latin typeface="Arial" pitchFamily="34" charset="0"/>
              </a:rPr>
              <a:t>McLerran</a:t>
            </a:r>
            <a:r>
              <a:rPr lang="en-US" altLang="en-US" sz="1400" b="0" dirty="0">
                <a:latin typeface="Arial" pitchFamily="34" charset="0"/>
              </a:rPr>
              <a:t>, </a:t>
            </a:r>
            <a:r>
              <a:rPr lang="en-US" altLang="en-US" sz="1400" b="0" dirty="0" err="1">
                <a:latin typeface="Arial" pitchFamily="34" charset="0"/>
              </a:rPr>
              <a:t>Warringa</a:t>
            </a:r>
            <a:r>
              <a:rPr lang="en-US" altLang="en-US" sz="1400" b="0" dirty="0">
                <a:latin typeface="Arial" pitchFamily="34" charset="0"/>
              </a:rPr>
              <a:t>, NPA803:227 (2008)</a:t>
            </a:r>
            <a:endParaRPr lang="en-US" altLang="en-US" sz="1400" dirty="0"/>
          </a:p>
        </p:txBody>
      </p:sp>
      <p:graphicFrame>
        <p:nvGraphicFramePr>
          <p:cNvPr id="3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824611"/>
              </p:ext>
            </p:extLst>
          </p:nvPr>
        </p:nvGraphicFramePr>
        <p:xfrm>
          <a:off x="3514801" y="1916184"/>
          <a:ext cx="4375195" cy="769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6" name="Equation" r:id="rId6" imgW="3149280" imgH="419040" progId="Equation.DSMT4">
                  <p:embed/>
                </p:oleObj>
              </mc:Choice>
              <mc:Fallback>
                <p:oleObj name="Equation" r:id="rId6" imgW="31492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801" y="1916184"/>
                        <a:ext cx="4375195" cy="769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Freeform 3"/>
          <p:cNvSpPr>
            <a:spLocks noChangeArrowheads="1"/>
          </p:cNvSpPr>
          <p:nvPr/>
        </p:nvSpPr>
        <p:spPr bwMode="auto">
          <a:xfrm>
            <a:off x="3124200" y="2645709"/>
            <a:ext cx="6019800" cy="402291"/>
          </a:xfrm>
          <a:custGeom>
            <a:avLst/>
            <a:gdLst>
              <a:gd name="T0" fmla="*/ 467862959 w 21600"/>
              <a:gd name="T1" fmla="*/ 0 h 21600"/>
              <a:gd name="T2" fmla="*/ 935725918 w 21600"/>
              <a:gd name="T3" fmla="*/ 15773928 h 21600"/>
              <a:gd name="T4" fmla="*/ 467862959 w 21600"/>
              <a:gd name="T5" fmla="*/ 31547856 h 21600"/>
              <a:gd name="T6" fmla="*/ 0 w 21600"/>
              <a:gd name="T7" fmla="*/ 15773928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b">
            <a:spAutoFit/>
          </a:bodyPr>
          <a:lstStyle>
            <a:lvl1pPr algn="l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000" b="0" dirty="0">
                <a:latin typeface="Times New Roman" pitchFamily="18" charset="0"/>
              </a:rPr>
              <a:t>A direct measurement of</a:t>
            </a:r>
            <a:r>
              <a:rPr lang="en-US" altLang="zh-CN" sz="2000" b="0" i="1" dirty="0">
                <a:latin typeface="Times New Roman" pitchFamily="18" charset="0"/>
              </a:rPr>
              <a:t> </a:t>
            </a:r>
            <a:r>
              <a:rPr lang="en-US" altLang="zh-CN" sz="2000" b="0" dirty="0">
                <a:latin typeface="Times New Roman" pitchFamily="18" charset="0"/>
              </a:rPr>
              <a:t>the </a:t>
            </a:r>
            <a:r>
              <a:rPr lang="en-US" altLang="zh-CN" sz="2000" b="0" i="1" dirty="0">
                <a:latin typeface="Times New Roman" pitchFamily="18" charset="0"/>
              </a:rPr>
              <a:t>P</a:t>
            </a:r>
            <a:r>
              <a:rPr lang="en-US" altLang="zh-CN" sz="2000" b="0" dirty="0">
                <a:latin typeface="Times New Roman" pitchFamily="18" charset="0"/>
              </a:rPr>
              <a:t>-odd </a:t>
            </a:r>
            <a:r>
              <a:rPr lang="en-US" altLang="zh-CN" sz="2000" b="0" i="1" dirty="0" smtClean="0">
                <a:latin typeface="Times New Roman" pitchFamily="18" charset="0"/>
              </a:rPr>
              <a:t>“</a:t>
            </a:r>
            <a:r>
              <a:rPr lang="en-US" altLang="zh-CN" sz="2000" b="0" i="1" dirty="0">
                <a:latin typeface="Times New Roman" pitchFamily="18" charset="0"/>
              </a:rPr>
              <a:t>a” </a:t>
            </a:r>
            <a:r>
              <a:rPr lang="en-US" altLang="zh-CN" sz="2000" b="0" dirty="0">
                <a:latin typeface="Times New Roman" pitchFamily="18" charset="0"/>
              </a:rPr>
              <a:t>should yield</a:t>
            </a:r>
            <a:r>
              <a:rPr lang="en-US" altLang="zh-CN" sz="2000" b="0" i="1" dirty="0">
                <a:latin typeface="Times New Roman" pitchFamily="18" charset="0"/>
              </a:rPr>
              <a:t> </a:t>
            </a:r>
            <a:r>
              <a:rPr lang="en-US" altLang="zh-CN" sz="2000" b="0" i="1" dirty="0" smtClean="0">
                <a:latin typeface="Times New Roman" pitchFamily="18" charset="0"/>
              </a:rPr>
              <a:t>zero</a:t>
            </a:r>
            <a:endParaRPr lang="en-US" altLang="zh-CN" sz="2000" b="0" i="1" dirty="0">
              <a:latin typeface="Times New Roman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789276"/>
              </p:ext>
            </p:extLst>
          </p:nvPr>
        </p:nvGraphicFramePr>
        <p:xfrm>
          <a:off x="3557939" y="3071987"/>
          <a:ext cx="5205061" cy="119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7" name="Equation" r:id="rId8" imgW="3759120" imgH="863280" progId="Equation.DSMT4">
                  <p:embed/>
                </p:oleObj>
              </mc:Choice>
              <mc:Fallback>
                <p:oleObj name="Equation" r:id="rId8" imgW="3759120" imgH="863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939" y="3071987"/>
                        <a:ext cx="5205061" cy="119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48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0"/>
          <p:cNvSpPr>
            <a:spLocks noChangeArrowheads="1"/>
          </p:cNvSpPr>
          <p:nvPr/>
        </p:nvSpPr>
        <p:spPr bwMode="auto">
          <a:xfrm>
            <a:off x="1" y="152400"/>
            <a:ext cx="9143999" cy="6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00D0"/>
                </a:solidFill>
              </a:rPr>
              <a:t>Charge </a:t>
            </a:r>
            <a:r>
              <a:rPr lang="en-US" altLang="zh-CN" sz="4000" b="1" dirty="0" smtClean="0">
                <a:solidFill>
                  <a:srgbClr val="0000D0"/>
                </a:solidFill>
              </a:rPr>
              <a:t>“Separation” </a:t>
            </a:r>
            <a:r>
              <a:rPr lang="en-US" altLang="zh-CN" sz="4000" b="1" dirty="0">
                <a:solidFill>
                  <a:srgbClr val="0000D0"/>
                </a:solidFill>
              </a:rPr>
              <a:t>Signal</a:t>
            </a:r>
            <a:endParaRPr lang="zh-CN" altLang="en-US" sz="4000" b="1" dirty="0">
              <a:solidFill>
                <a:srgbClr val="0000D0"/>
              </a:solidFill>
            </a:endParaRPr>
          </a:p>
        </p:txBody>
      </p:sp>
      <p:pic>
        <p:nvPicPr>
          <p:cNvPr id="1945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23" y="1448921"/>
            <a:ext cx="5105977" cy="396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143000" y="5549988"/>
            <a:ext cx="7790295" cy="69841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058" tIns="41029" rIns="82058" bIns="41029">
            <a:spAutoFit/>
          </a:bodyPr>
          <a:lstStyle>
            <a:lvl1pPr marL="342900" indent="-342900"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kumimoji="0" lang="en-US" altLang="zh-CN" sz="2000">
                <a:solidFill>
                  <a:srgbClr val="000000"/>
                </a:solidFill>
              </a:rPr>
              <a:t>Correlator indicates charge separation signal</a:t>
            </a:r>
          </a:p>
          <a:p>
            <a:pPr>
              <a:buFont typeface="Arial" pitchFamily="34" charset="0"/>
              <a:buChar char="•"/>
            </a:pPr>
            <a:r>
              <a:rPr kumimoji="0" lang="en-US" altLang="zh-CN" sz="2000">
                <a:solidFill>
                  <a:srgbClr val="000000"/>
                </a:solidFill>
              </a:rPr>
              <a:t>Confirmed with 1st-order EP (from spectator neutron v</a:t>
            </a:r>
            <a:r>
              <a:rPr kumimoji="0" lang="en-US" altLang="zh-CN" sz="1200">
                <a:solidFill>
                  <a:srgbClr val="000000"/>
                </a:solidFill>
              </a:rPr>
              <a:t>1</a:t>
            </a:r>
            <a:r>
              <a:rPr kumimoji="0" lang="en-US" altLang="zh-CN" sz="2000">
                <a:solidFill>
                  <a:srgbClr val="000000"/>
                </a:solidFill>
              </a:rPr>
              <a:t>)</a:t>
            </a:r>
            <a:endParaRPr kumimoji="0" lang="zh-CN" altLang="en-US" sz="2000">
              <a:solidFill>
                <a:srgbClr val="0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1045229"/>
            <a:ext cx="9144000" cy="326371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is-IS" altLang="zh-CN" sz="1600" dirty="0">
                <a:solidFill>
                  <a:srgbClr val="7F7F7F"/>
                </a:solidFill>
              </a:rPr>
              <a:t>STAR collaboration, PRL 103(2009)251601;  PRC 81(2010)54908;  PRC 88 (2013) 64911</a:t>
            </a:r>
            <a:endParaRPr lang="zh-CN" altLang="en-US" sz="1600" dirty="0">
              <a:solidFill>
                <a:srgbClr val="7F7F7F"/>
              </a:solidFill>
            </a:endParaRPr>
          </a:p>
        </p:txBody>
      </p:sp>
      <p:sp>
        <p:nvSpPr>
          <p:cNvPr id="19462" name="椭圆 2"/>
          <p:cNvSpPr>
            <a:spLocks noChangeArrowheads="1"/>
          </p:cNvSpPr>
          <p:nvPr/>
        </p:nvSpPr>
        <p:spPr bwMode="auto">
          <a:xfrm>
            <a:off x="317500" y="4255434"/>
            <a:ext cx="850035" cy="6989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zh-CN" altLang="en-US"/>
          </a:p>
        </p:txBody>
      </p:sp>
      <p:sp>
        <p:nvSpPr>
          <p:cNvPr id="19463" name="椭圆 7"/>
          <p:cNvSpPr>
            <a:spLocks noChangeArrowheads="1"/>
          </p:cNvSpPr>
          <p:nvPr/>
        </p:nvSpPr>
        <p:spPr bwMode="auto">
          <a:xfrm>
            <a:off x="906319" y="4255434"/>
            <a:ext cx="851477" cy="6989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zh-CN" altLang="en-US"/>
          </a:p>
        </p:txBody>
      </p:sp>
      <p:sp>
        <p:nvSpPr>
          <p:cNvPr id="19464" name="椭圆 8"/>
          <p:cNvSpPr>
            <a:spLocks noChangeArrowheads="1"/>
          </p:cNvSpPr>
          <p:nvPr/>
        </p:nvSpPr>
        <p:spPr bwMode="auto">
          <a:xfrm>
            <a:off x="7452591" y="4255434"/>
            <a:ext cx="850035" cy="6989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zh-CN" altLang="en-US"/>
          </a:p>
        </p:txBody>
      </p:sp>
      <p:sp>
        <p:nvSpPr>
          <p:cNvPr id="19465" name="椭圆 9"/>
          <p:cNvSpPr>
            <a:spLocks noChangeArrowheads="1"/>
          </p:cNvSpPr>
          <p:nvPr/>
        </p:nvSpPr>
        <p:spPr bwMode="auto">
          <a:xfrm>
            <a:off x="7648864" y="4255434"/>
            <a:ext cx="851477" cy="6989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1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937185"/>
              </p:ext>
            </p:extLst>
          </p:nvPr>
        </p:nvGraphicFramePr>
        <p:xfrm>
          <a:off x="381000" y="1272473"/>
          <a:ext cx="8382000" cy="4747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3" r:id="rId3" imgW="6972797" imgH="3764477" progId="Paint.Picture">
                  <p:embed/>
                </p:oleObj>
              </mc:Choice>
              <mc:Fallback>
                <p:oleObj r:id="rId3" imgW="6972797" imgH="3764477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72473"/>
                        <a:ext cx="8382000" cy="4747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57200" y="6096000"/>
            <a:ext cx="853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2000" b="0" dirty="0">
                <a:solidFill>
                  <a:schemeClr val="tx1"/>
                </a:solidFill>
              </a:rPr>
              <a:t>From 2.76 TeV to 7.7 GeV, changes start to show from the peripheral collisions.</a:t>
            </a:r>
            <a:endParaRPr lang="zh-CN" altLang="en-US" sz="1800" b="0" dirty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100137" y="960005"/>
            <a:ext cx="2377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/>
              <a:t>ALICE, </a:t>
            </a:r>
            <a:r>
              <a:rPr lang="en-US" altLang="en-US" dirty="0"/>
              <a:t>arXiv:1207.0900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0"/>
            <a:ext cx="7772400" cy="990600"/>
          </a:xfrm>
        </p:spPr>
        <p:txBody>
          <a:bodyPr/>
          <a:lstStyle/>
          <a:p>
            <a:r>
              <a:rPr lang="en-US" dirty="0" smtClean="0"/>
              <a:t>Beam Energy Scan data</a:t>
            </a:r>
            <a:endParaRPr lang="en-US" dirty="0"/>
          </a:p>
        </p:txBody>
      </p:sp>
      <p:sp>
        <p:nvSpPr>
          <p:cNvPr id="8" name="矩形 5"/>
          <p:cNvSpPr/>
          <p:nvPr/>
        </p:nvSpPr>
        <p:spPr>
          <a:xfrm>
            <a:off x="4876800" y="960005"/>
            <a:ext cx="2895248" cy="359858"/>
          </a:xfrm>
          <a:prstGeom prst="rect">
            <a:avLst/>
          </a:prstGeom>
        </p:spPr>
        <p:txBody>
          <a:bodyPr wrap="none" lIns="82058" tIns="41029" rIns="82058" bIns="41029">
            <a:spAutoFit/>
          </a:bodyPr>
          <a:lstStyle/>
          <a:p>
            <a:r>
              <a:rPr lang="is-IS" altLang="zh-CN" dirty="0">
                <a:solidFill>
                  <a:srgbClr val="7F7F7F"/>
                </a:solidFill>
              </a:rPr>
              <a:t>STAR, PRL 113 (2014) 052302</a:t>
            </a:r>
            <a:endParaRPr lang="zh-CN" alt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8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485941"/>
              </p:ext>
            </p:extLst>
          </p:nvPr>
        </p:nvGraphicFramePr>
        <p:xfrm>
          <a:off x="366712" y="1143000"/>
          <a:ext cx="8320088" cy="4755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7" r:id="rId3" imgW="7010597" imgH="3795077" progId="Paint.Picture">
                  <p:embed/>
                </p:oleObj>
              </mc:Choice>
              <mc:Fallback>
                <p:oleObj r:id="rId3" imgW="7010597" imgH="3795077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2" y="1143000"/>
                        <a:ext cx="8320088" cy="4755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04800" y="6003925"/>
            <a:ext cx="876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0" dirty="0">
                <a:solidFill>
                  <a:schemeClr val="tx1"/>
                </a:solidFill>
              </a:rPr>
              <a:t>The signal seems to be disappearing at 7.7 GeV, but the statistical errors are large.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58825" y="2590800"/>
            <a:ext cx="26336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800" b="0">
                <a:solidFill>
                  <a:schemeClr val="bg2"/>
                </a:solidFill>
                <a:latin typeface="Arial" pitchFamily="34" charset="0"/>
              </a:rPr>
              <a:t>ALICE, </a:t>
            </a:r>
            <a:r>
              <a:rPr lang="en-US" altLang="en-US" sz="1800" b="0">
                <a:solidFill>
                  <a:schemeClr val="bg2"/>
                </a:solidFill>
                <a:latin typeface="Arial" pitchFamily="34" charset="0"/>
              </a:rPr>
              <a:t>arXiv:1207.0900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524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00D0"/>
                </a:solidFill>
                <a:latin typeface="+mj-lt"/>
              </a:rPr>
              <a:t>Consider </a:t>
            </a:r>
            <a:r>
              <a:rPr lang="en-US" altLang="zh-CN" sz="4000" b="1" dirty="0">
                <a:solidFill>
                  <a:srgbClr val="0000D0"/>
                </a:solidFill>
                <a:latin typeface="+mj-lt"/>
                <a:sym typeface="Times New Roman" pitchFamily="18" charset="0"/>
              </a:rPr>
              <a:t>OS-SS</a:t>
            </a:r>
            <a:r>
              <a:rPr lang="zh-CN" altLang="en-US" sz="4000" b="1" dirty="0">
                <a:solidFill>
                  <a:srgbClr val="0000D0"/>
                </a:solidFill>
                <a:latin typeface="+mj-lt"/>
              </a:rPr>
              <a:t> to be signal...</a:t>
            </a:r>
            <a:endParaRPr lang="en-US" sz="4000" dirty="0">
              <a:solidFill>
                <a:srgbClr val="0000D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50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9144000" cy="6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 flow driven background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8" b="46627"/>
          <a:stretch/>
        </p:blipFill>
        <p:spPr bwMode="auto">
          <a:xfrm>
            <a:off x="457200" y="990600"/>
            <a:ext cx="7867650" cy="183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632731"/>
              </p:ext>
            </p:extLst>
          </p:nvPr>
        </p:nvGraphicFramePr>
        <p:xfrm>
          <a:off x="152400" y="4920385"/>
          <a:ext cx="5257800" cy="1081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7" name="Equation" r:id="rId4" imgW="4444920" imgH="914400" progId="Equation.DSMT4">
                  <p:embed/>
                </p:oleObj>
              </mc:Choice>
              <mc:Fallback>
                <p:oleObj name="Equation" r:id="rId4" imgW="4444920" imgH="91440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920385"/>
                        <a:ext cx="5257800" cy="1081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191443"/>
              </p:ext>
            </p:extLst>
          </p:nvPr>
        </p:nvGraphicFramePr>
        <p:xfrm>
          <a:off x="152400" y="4267200"/>
          <a:ext cx="5334000" cy="43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8" name="Equation" r:id="rId6" imgW="3733560" imgH="304560" progId="Equation.DSMT4">
                  <p:embed/>
                </p:oleObj>
              </mc:Choice>
              <mc:Fallback>
                <p:oleObj name="Equation" r:id="rId6" imgW="3733560" imgH="3045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267200"/>
                        <a:ext cx="5334000" cy="4344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6225" y="3039070"/>
            <a:ext cx="5210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pointed out at the same time of the STAR publications, the backgrounds may not be negligible: [2009~2010] Wang; </a:t>
            </a:r>
            <a:r>
              <a:rPr lang="en-US" dirty="0" err="1" smtClean="0"/>
              <a:t>Bzdak</a:t>
            </a:r>
            <a:r>
              <a:rPr lang="en-US" dirty="0" smtClean="0"/>
              <a:t>, Koch, Liao; Pratt; …</a:t>
            </a:r>
            <a:endParaRPr lang="en-US" dirty="0"/>
          </a:p>
        </p:txBody>
      </p:sp>
      <p:cxnSp>
        <p:nvCxnSpPr>
          <p:cNvPr id="15" name="直线箭头连接符 4"/>
          <p:cNvCxnSpPr/>
          <p:nvPr/>
        </p:nvCxnSpPr>
        <p:spPr bwMode="auto">
          <a:xfrm>
            <a:off x="5257800" y="5334000"/>
            <a:ext cx="3284682" cy="0"/>
          </a:xfrm>
          <a:prstGeom prst="straightConnector1">
            <a:avLst/>
          </a:prstGeom>
          <a:solidFill>
            <a:srgbClr val="00B8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直线箭头连接符 6"/>
          <p:cNvCxnSpPr>
            <a:cxnSpLocks/>
          </p:cNvCxnSpPr>
          <p:nvPr/>
        </p:nvCxnSpPr>
        <p:spPr bwMode="auto">
          <a:xfrm flipV="1">
            <a:off x="6214052" y="3002187"/>
            <a:ext cx="0" cy="3239900"/>
          </a:xfrm>
          <a:prstGeom prst="straightConnector1">
            <a:avLst/>
          </a:prstGeom>
          <a:solidFill>
            <a:srgbClr val="00B8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矩形 2"/>
          <p:cNvSpPr>
            <a:spLocks noChangeArrowheads="1"/>
          </p:cNvSpPr>
          <p:nvPr/>
        </p:nvSpPr>
        <p:spPr bwMode="auto">
          <a:xfrm>
            <a:off x="8439557" y="5029200"/>
            <a:ext cx="552043" cy="63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0000"/>
                </a:solidFill>
                <a:latin typeface="ArialMT" charset="-122"/>
              </a:rPr>
              <a:t>X</a:t>
            </a:r>
            <a:br>
              <a:rPr lang="en-US" altLang="zh-CN" b="1" dirty="0" smtClean="0">
                <a:solidFill>
                  <a:srgbClr val="000000"/>
                </a:solidFill>
                <a:latin typeface="ArialMT" charset="-122"/>
              </a:rPr>
            </a:br>
            <a:r>
              <a:rPr lang="en-US" altLang="zh-CN" b="1" dirty="0" err="1" smtClean="0">
                <a:solidFill>
                  <a:srgbClr val="000000"/>
                </a:solidFill>
                <a:latin typeface="ArialMT" charset="-122"/>
              </a:rPr>
              <a:t>ψ</a:t>
            </a:r>
            <a:r>
              <a:rPr lang="en-US" altLang="zh-CN" b="1" baseline="-25000" dirty="0" err="1" smtClean="0">
                <a:solidFill>
                  <a:srgbClr val="000000"/>
                </a:solidFill>
                <a:latin typeface="ArialMT" charset="-122"/>
              </a:rPr>
              <a:t>RP</a:t>
            </a:r>
            <a:endParaRPr lang="zh-CN" altLang="en-US" b="1" dirty="0"/>
          </a:p>
        </p:txBody>
      </p:sp>
      <p:sp>
        <p:nvSpPr>
          <p:cNvPr id="18" name="矩形 8"/>
          <p:cNvSpPr>
            <a:spLocks noChangeArrowheads="1"/>
          </p:cNvSpPr>
          <p:nvPr/>
        </p:nvSpPr>
        <p:spPr bwMode="auto">
          <a:xfrm>
            <a:off x="5778914" y="2992942"/>
            <a:ext cx="282738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MT" charset="-122"/>
              </a:rPr>
              <a:t>Y</a:t>
            </a:r>
            <a:endParaRPr lang="zh-CN" altLang="en-US" dirty="0"/>
          </a:p>
        </p:txBody>
      </p:sp>
      <p:cxnSp>
        <p:nvCxnSpPr>
          <p:cNvPr id="19" name="直线箭头连接符 10"/>
          <p:cNvCxnSpPr/>
          <p:nvPr/>
        </p:nvCxnSpPr>
        <p:spPr bwMode="auto">
          <a:xfrm flipV="1">
            <a:off x="7394099" y="4622137"/>
            <a:ext cx="759301" cy="40651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00D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直线箭头连接符 13"/>
          <p:cNvCxnSpPr/>
          <p:nvPr/>
        </p:nvCxnSpPr>
        <p:spPr bwMode="auto">
          <a:xfrm>
            <a:off x="7421808" y="5046756"/>
            <a:ext cx="731592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00D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文本框 12"/>
          <p:cNvSpPr txBox="1">
            <a:spLocks noChangeArrowheads="1"/>
          </p:cNvSpPr>
          <p:nvPr/>
        </p:nvSpPr>
        <p:spPr bwMode="auto">
          <a:xfrm>
            <a:off x="6559347" y="3124200"/>
            <a:ext cx="451053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 dirty="0">
                <a:solidFill>
                  <a:srgbClr val="0000FF"/>
                </a:solidFill>
              </a:rPr>
              <a:t>π</a:t>
            </a:r>
            <a:r>
              <a:rPr kumimoji="1" lang="en-US" altLang="zh-CN" b="1" baseline="30000" dirty="0">
                <a:solidFill>
                  <a:srgbClr val="0000FF"/>
                </a:solidFill>
              </a:rPr>
              <a:t>-   </a:t>
            </a:r>
            <a:endParaRPr kumimoji="1" lang="zh-CN" alt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22" name="文本框 17"/>
          <p:cNvSpPr txBox="1">
            <a:spLocks noChangeArrowheads="1"/>
          </p:cNvSpPr>
          <p:nvPr/>
        </p:nvSpPr>
        <p:spPr bwMode="auto">
          <a:xfrm>
            <a:off x="6258647" y="3145342"/>
            <a:ext cx="410979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 dirty="0">
                <a:solidFill>
                  <a:srgbClr val="0000FF"/>
                </a:solidFill>
              </a:rPr>
              <a:t>π</a:t>
            </a:r>
            <a:r>
              <a:rPr kumimoji="1" lang="en-US" altLang="zh-CN" b="1" baseline="30000" dirty="0">
                <a:solidFill>
                  <a:srgbClr val="0000FF"/>
                </a:solidFill>
              </a:rPr>
              <a:t>+ </a:t>
            </a:r>
            <a:endParaRPr kumimoji="1" lang="zh-CN" altLang="en-US" b="1" baseline="30000" dirty="0">
              <a:solidFill>
                <a:srgbClr val="0000FF"/>
              </a:solidFill>
            </a:endParaRPr>
          </a:p>
        </p:txBody>
      </p:sp>
      <p:cxnSp>
        <p:nvCxnSpPr>
          <p:cNvPr id="23" name="直线连接符 15"/>
          <p:cNvCxnSpPr/>
          <p:nvPr/>
        </p:nvCxnSpPr>
        <p:spPr bwMode="auto">
          <a:xfrm>
            <a:off x="6278379" y="5355142"/>
            <a:ext cx="1143429" cy="22182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文本框 20"/>
          <p:cNvSpPr txBox="1">
            <a:spLocks noChangeArrowheads="1"/>
          </p:cNvSpPr>
          <p:nvPr/>
        </p:nvSpPr>
        <p:spPr bwMode="auto">
          <a:xfrm>
            <a:off x="6297036" y="4262639"/>
            <a:ext cx="287547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ρ</a:t>
            </a:r>
            <a:endParaRPr kumimoji="1" lang="zh-CN" altLang="en-US" b="1" baseline="30000" dirty="0">
              <a:solidFill>
                <a:srgbClr val="0000FF"/>
              </a:solidFill>
            </a:endParaRPr>
          </a:p>
        </p:txBody>
      </p:sp>
      <p:cxnSp>
        <p:nvCxnSpPr>
          <p:cNvPr id="26" name="直线箭头连接符 13"/>
          <p:cNvCxnSpPr/>
          <p:nvPr/>
        </p:nvCxnSpPr>
        <p:spPr bwMode="auto">
          <a:xfrm flipV="1">
            <a:off x="7394099" y="5455481"/>
            <a:ext cx="759301" cy="12148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00D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直线箭头连接符 13"/>
          <p:cNvCxnSpPr/>
          <p:nvPr/>
        </p:nvCxnSpPr>
        <p:spPr bwMode="auto">
          <a:xfrm>
            <a:off x="7421808" y="5576962"/>
            <a:ext cx="636810" cy="29043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00D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直线连接符 15"/>
          <p:cNvCxnSpPr/>
          <p:nvPr/>
        </p:nvCxnSpPr>
        <p:spPr bwMode="auto">
          <a:xfrm flipV="1">
            <a:off x="6258647" y="5046756"/>
            <a:ext cx="1135452" cy="2607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直线连接符 15"/>
          <p:cNvCxnSpPr/>
          <p:nvPr/>
        </p:nvCxnSpPr>
        <p:spPr bwMode="auto">
          <a:xfrm flipV="1">
            <a:off x="6241762" y="3886201"/>
            <a:ext cx="110548" cy="142128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直线箭头连接符 10"/>
          <p:cNvCxnSpPr/>
          <p:nvPr/>
        </p:nvCxnSpPr>
        <p:spPr bwMode="auto">
          <a:xfrm flipV="1">
            <a:off x="6357813" y="3425078"/>
            <a:ext cx="285442" cy="46112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00D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直线箭头连接符 10"/>
          <p:cNvCxnSpPr/>
          <p:nvPr/>
        </p:nvCxnSpPr>
        <p:spPr bwMode="auto">
          <a:xfrm flipH="1" flipV="1">
            <a:off x="6272502" y="3352800"/>
            <a:ext cx="79809" cy="53340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00D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9" name="文本框 12"/>
          <p:cNvSpPr txBox="1">
            <a:spLocks noChangeArrowheads="1"/>
          </p:cNvSpPr>
          <p:nvPr/>
        </p:nvSpPr>
        <p:spPr bwMode="auto">
          <a:xfrm>
            <a:off x="8159547" y="4897942"/>
            <a:ext cx="451053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>
                <a:solidFill>
                  <a:srgbClr val="0000FF"/>
                </a:solidFill>
              </a:rPr>
              <a:t>π</a:t>
            </a:r>
            <a:r>
              <a:rPr kumimoji="1" lang="en-US" altLang="zh-CN" b="1" baseline="30000">
                <a:solidFill>
                  <a:srgbClr val="0000FF"/>
                </a:solidFill>
              </a:rPr>
              <a:t>-   </a:t>
            </a:r>
            <a:endParaRPr kumimoji="1" lang="zh-CN" altLang="en-US" b="1" baseline="30000">
              <a:solidFill>
                <a:srgbClr val="0000FF"/>
              </a:solidFill>
            </a:endParaRPr>
          </a:p>
        </p:txBody>
      </p:sp>
      <p:sp>
        <p:nvSpPr>
          <p:cNvPr id="50" name="文本框 12"/>
          <p:cNvSpPr txBox="1">
            <a:spLocks noChangeArrowheads="1"/>
          </p:cNvSpPr>
          <p:nvPr/>
        </p:nvSpPr>
        <p:spPr bwMode="auto">
          <a:xfrm>
            <a:off x="8083347" y="5736142"/>
            <a:ext cx="451053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>
                <a:solidFill>
                  <a:srgbClr val="0000FF"/>
                </a:solidFill>
              </a:rPr>
              <a:t>π</a:t>
            </a:r>
            <a:r>
              <a:rPr kumimoji="1" lang="en-US" altLang="zh-CN" b="1" baseline="30000">
                <a:solidFill>
                  <a:srgbClr val="0000FF"/>
                </a:solidFill>
              </a:rPr>
              <a:t>-   </a:t>
            </a:r>
            <a:endParaRPr kumimoji="1" lang="zh-CN" altLang="en-US" b="1" baseline="30000">
              <a:solidFill>
                <a:srgbClr val="0000FF"/>
              </a:solidFill>
            </a:endParaRPr>
          </a:p>
        </p:txBody>
      </p:sp>
      <p:sp>
        <p:nvSpPr>
          <p:cNvPr id="51" name="文本框 17"/>
          <p:cNvSpPr txBox="1">
            <a:spLocks noChangeArrowheads="1"/>
          </p:cNvSpPr>
          <p:nvPr/>
        </p:nvSpPr>
        <p:spPr bwMode="auto">
          <a:xfrm>
            <a:off x="8153400" y="4419600"/>
            <a:ext cx="410979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 dirty="0">
                <a:solidFill>
                  <a:srgbClr val="0000FF"/>
                </a:solidFill>
              </a:rPr>
              <a:t>π</a:t>
            </a:r>
            <a:r>
              <a:rPr kumimoji="1" lang="en-US" altLang="zh-CN" b="1" baseline="30000" dirty="0">
                <a:solidFill>
                  <a:srgbClr val="0000FF"/>
                </a:solidFill>
              </a:rPr>
              <a:t>+ </a:t>
            </a:r>
            <a:endParaRPr kumimoji="1" lang="zh-CN" alt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52" name="文本框 17"/>
          <p:cNvSpPr txBox="1">
            <a:spLocks noChangeArrowheads="1"/>
          </p:cNvSpPr>
          <p:nvPr/>
        </p:nvSpPr>
        <p:spPr bwMode="auto">
          <a:xfrm>
            <a:off x="8123421" y="5355142"/>
            <a:ext cx="410979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 dirty="0">
                <a:solidFill>
                  <a:srgbClr val="0000FF"/>
                </a:solidFill>
              </a:rPr>
              <a:t>π</a:t>
            </a:r>
            <a:r>
              <a:rPr kumimoji="1" lang="en-US" altLang="zh-CN" b="1" baseline="30000" dirty="0">
                <a:solidFill>
                  <a:srgbClr val="0000FF"/>
                </a:solidFill>
              </a:rPr>
              <a:t>+ </a:t>
            </a:r>
            <a:endParaRPr kumimoji="1" lang="zh-CN" alt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53" name="文本框 20"/>
          <p:cNvSpPr txBox="1">
            <a:spLocks noChangeArrowheads="1"/>
          </p:cNvSpPr>
          <p:nvPr/>
        </p:nvSpPr>
        <p:spPr bwMode="auto">
          <a:xfrm>
            <a:off x="6875253" y="4821742"/>
            <a:ext cx="287547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ρ</a:t>
            </a:r>
            <a:endParaRPr kumimoji="1" lang="zh-CN" alt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54" name="文本框 20"/>
          <p:cNvSpPr txBox="1">
            <a:spLocks noChangeArrowheads="1"/>
          </p:cNvSpPr>
          <p:nvPr/>
        </p:nvSpPr>
        <p:spPr bwMode="auto">
          <a:xfrm>
            <a:off x="6875253" y="5410200"/>
            <a:ext cx="287547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ρ</a:t>
            </a:r>
            <a:endParaRPr kumimoji="1" lang="zh-CN" altLang="en-US" b="1" baseline="30000" dirty="0">
              <a:solidFill>
                <a:srgbClr val="0000FF"/>
              </a:solidFill>
            </a:endParaRPr>
          </a:p>
        </p:txBody>
      </p:sp>
      <p:cxnSp>
        <p:nvCxnSpPr>
          <p:cNvPr id="55" name="直线箭头连接符 10"/>
          <p:cNvCxnSpPr/>
          <p:nvPr/>
        </p:nvCxnSpPr>
        <p:spPr bwMode="auto">
          <a:xfrm flipH="1" flipV="1">
            <a:off x="6089362" y="4442568"/>
            <a:ext cx="128013" cy="89143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7" name="直线箭头连接符 10"/>
          <p:cNvCxnSpPr/>
          <p:nvPr/>
        </p:nvCxnSpPr>
        <p:spPr bwMode="auto">
          <a:xfrm>
            <a:off x="6220690" y="5334000"/>
            <a:ext cx="220119" cy="7620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" name="文本框 12"/>
          <p:cNvSpPr txBox="1">
            <a:spLocks noChangeArrowheads="1"/>
          </p:cNvSpPr>
          <p:nvPr/>
        </p:nvSpPr>
        <p:spPr bwMode="auto">
          <a:xfrm>
            <a:off x="6400800" y="5943600"/>
            <a:ext cx="451053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π</a:t>
            </a:r>
            <a:r>
              <a:rPr kumimoji="1" lang="en-US" altLang="zh-CN" b="1" baseline="30000" dirty="0">
                <a:solidFill>
                  <a:srgbClr val="FF0000"/>
                </a:solidFill>
              </a:rPr>
              <a:t>-   </a:t>
            </a:r>
            <a:endParaRPr kumimoji="1" lang="zh-CN" alt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63" name="文本框 17"/>
          <p:cNvSpPr txBox="1">
            <a:spLocks noChangeArrowheads="1"/>
          </p:cNvSpPr>
          <p:nvPr/>
        </p:nvSpPr>
        <p:spPr bwMode="auto">
          <a:xfrm>
            <a:off x="5867400" y="4135942"/>
            <a:ext cx="410979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π</a:t>
            </a:r>
            <a:r>
              <a:rPr kumimoji="1" lang="en-US" altLang="zh-CN" b="1" baseline="30000" dirty="0">
                <a:solidFill>
                  <a:srgbClr val="FF0000"/>
                </a:solidFill>
              </a:rPr>
              <a:t>+ </a:t>
            </a:r>
            <a:endParaRPr kumimoji="1" lang="zh-CN" alt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37908" name="Slide Number Placeholder 379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Suppressing flow-driven background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3" b="23225"/>
          <a:stretch/>
        </p:blipFill>
        <p:spPr bwMode="auto">
          <a:xfrm>
            <a:off x="666750" y="2272145"/>
            <a:ext cx="7867650" cy="39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0466" y="1143000"/>
            <a:ext cx="7867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Clearly there are flow driven background contributions: </a:t>
            </a:r>
            <a:br>
              <a:rPr lang="en-US" sz="2400" dirty="0" smtClean="0"/>
            </a:br>
            <a:r>
              <a:rPr lang="en-US" sz="2400" dirty="0" smtClean="0"/>
              <a:t>need to develop ways to suppress such backgrounds!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imfamous</a:t>
            </a:r>
            <a:r>
              <a:rPr lang="en-US" dirty="0" smtClean="0"/>
              <a:t> kappa parameter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/>
          <a:stretch/>
        </p:blipFill>
        <p:spPr bwMode="auto">
          <a:xfrm>
            <a:off x="13856" y="1371600"/>
            <a:ext cx="5548744" cy="456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795141"/>
              </p:ext>
            </p:extLst>
          </p:nvPr>
        </p:nvGraphicFramePr>
        <p:xfrm>
          <a:off x="5791200" y="2971800"/>
          <a:ext cx="2971801" cy="129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5" name="Equation" r:id="rId4" imgW="2336760" imgH="1015920" progId="Equation.DSMT4">
                  <p:embed/>
                </p:oleObj>
              </mc:Choice>
              <mc:Fallback>
                <p:oleObj name="Equation" r:id="rId4" imgW="23367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1200" y="2971800"/>
                        <a:ext cx="2971801" cy="1292087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521975"/>
              </p:ext>
            </p:extLst>
          </p:nvPr>
        </p:nvGraphicFramePr>
        <p:xfrm>
          <a:off x="5791200" y="1143000"/>
          <a:ext cx="319160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6" name="Equation" r:id="rId6" imgW="2514600" imgH="1320480" progId="Equation.DSMT4">
                  <p:embed/>
                </p:oleObj>
              </mc:Choice>
              <mc:Fallback>
                <p:oleObj name="Equation" r:id="rId6" imgW="2514600" imgH="13204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143000"/>
                        <a:ext cx="3191608" cy="16764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608673"/>
              </p:ext>
            </p:extLst>
          </p:nvPr>
        </p:nvGraphicFramePr>
        <p:xfrm>
          <a:off x="5562600" y="4648200"/>
          <a:ext cx="3448232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7" name="Equation" r:id="rId8" imgW="2806560" imgH="1333440" progId="Equation.DSMT4">
                  <p:embed/>
                </p:oleObj>
              </mc:Choice>
              <mc:Fallback>
                <p:oleObj name="Equation" r:id="rId8" imgW="2806560" imgH="13334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648200"/>
                        <a:ext cx="3448232" cy="1638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9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978922"/>
              </p:ext>
            </p:extLst>
          </p:nvPr>
        </p:nvGraphicFramePr>
        <p:xfrm>
          <a:off x="228600" y="1082675"/>
          <a:ext cx="4983162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7" r:id="rId3" imgW="4983797" imgH="3414197" progId="Paint.Picture">
                  <p:embed/>
                </p:oleObj>
              </mc:Choice>
              <mc:Fallback>
                <p:oleObj r:id="rId3" imgW="4983797" imgH="3414197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82675"/>
                        <a:ext cx="4983162" cy="341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5410200" y="1381675"/>
            <a:ext cx="3498272" cy="2246769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000" b="0" dirty="0">
                <a:solidFill>
                  <a:schemeClr val="tx1"/>
                </a:solidFill>
              </a:rPr>
              <a:t> A dedicated trigger selected events with 0-1% spectator neutrons.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000" b="0" dirty="0" smtClean="0">
                <a:solidFill>
                  <a:schemeClr val="tx1"/>
                </a:solidFill>
              </a:rPr>
              <a:t> </a:t>
            </a:r>
            <a:r>
              <a:rPr lang="zh-CN" altLang="en-US" sz="2000" b="0" dirty="0">
                <a:solidFill>
                  <a:schemeClr val="tx1"/>
                </a:solidFill>
              </a:rPr>
              <a:t>With the magnetic field suppressed, the charge separation signal </a:t>
            </a:r>
            <a:r>
              <a:rPr lang="zh-CN" altLang="en-US" sz="2000" b="0" dirty="0">
                <a:solidFill>
                  <a:srgbClr val="0000FF"/>
                </a:solidFill>
              </a:rPr>
              <a:t>disappears</a:t>
            </a:r>
            <a:r>
              <a:rPr lang="zh-CN" altLang="en-US" sz="2000" b="0" dirty="0">
                <a:solidFill>
                  <a:schemeClr val="tx1"/>
                </a:solidFill>
              </a:rPr>
              <a:t> (while v</a:t>
            </a:r>
            <a:r>
              <a:rPr lang="zh-CN" altLang="en-US" sz="2000" b="0" baseline="-25000" dirty="0">
                <a:solidFill>
                  <a:schemeClr val="tx1"/>
                </a:solidFill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</a:rPr>
              <a:t> is still ~ 2.5%).</a:t>
            </a:r>
            <a:endParaRPr lang="zh-CN" altLang="en-US" sz="1800" b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2166937" y="3735387"/>
            <a:ext cx="228600" cy="482600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H="1">
            <a:off x="2438400" y="2144712"/>
            <a:ext cx="3124200" cy="1684338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535112" y="3060700"/>
            <a:ext cx="774700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0-5%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164012" y="2144712"/>
            <a:ext cx="1028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70-80%</a:t>
            </a: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1001712" y="3760787"/>
            <a:ext cx="3962400" cy="152400"/>
          </a:xfrm>
          <a:prstGeom prst="line">
            <a:avLst/>
          </a:prstGeom>
          <a:noFill/>
          <a:ln w="28575" cap="flat" cmpd="sng">
            <a:solidFill>
              <a:srgbClr val="00FFFF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772400" cy="9144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LPV in UU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4572000"/>
            <a:ext cx="8527472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Logic:</a:t>
            </a:r>
            <a:r>
              <a:rPr lang="en-US" dirty="0" smtClean="0"/>
              <a:t> With finite v</a:t>
            </a:r>
            <a:r>
              <a:rPr lang="en-US" baseline="-25000" dirty="0" smtClean="0"/>
              <a:t>2</a:t>
            </a:r>
            <a:r>
              <a:rPr lang="en-US" dirty="0" smtClean="0"/>
              <a:t>, there should be no background, but signal is zero </a:t>
            </a:r>
            <a:r>
              <a:rPr lang="en-US" dirty="0" smtClean="0">
                <a:sym typeface="Wingdings" panose="05000000000000000000" pitchFamily="2" charset="2"/>
              </a:rPr>
              <a:t> v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-bkgd model is wrong  signal=0 is actually expected from CME picture  the finite signals in non-central collisions likely come from CME because v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-bkgd model can be wrong there too.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638800"/>
            <a:ext cx="852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 I think is going on: </a:t>
            </a:r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is v</a:t>
            </a:r>
            <a:r>
              <a:rPr lang="en-US" baseline="-25000" dirty="0" smtClean="0"/>
              <a:t>2</a:t>
            </a:r>
            <a:r>
              <a:rPr lang="en-US" dirty="0" smtClean="0"/>
              <a:t>{2}, dominated by fluctuations in </a:t>
            </a:r>
            <a:r>
              <a:rPr lang="en-US" dirty="0" err="1" smtClean="0"/>
              <a:t>ultracentral</a:t>
            </a:r>
            <a:r>
              <a:rPr lang="en-US" dirty="0" smtClean="0"/>
              <a:t> collisions. The </a:t>
            </a:r>
            <a:r>
              <a:rPr lang="en-US" dirty="0" err="1" smtClean="0"/>
              <a:t>bkgd</a:t>
            </a:r>
            <a:r>
              <a:rPr lang="en-US" dirty="0" smtClean="0"/>
              <a:t> source v</a:t>
            </a:r>
            <a:r>
              <a:rPr lang="en-US" baseline="-25000" dirty="0" smtClean="0"/>
              <a:t>2</a:t>
            </a:r>
            <a:r>
              <a:rPr lang="en-US" dirty="0" smtClean="0"/>
              <a:t> is likely uncorrelated with the v</a:t>
            </a:r>
            <a:r>
              <a:rPr lang="en-US" baseline="-25000" dirty="0" smtClean="0"/>
              <a:t>2</a:t>
            </a:r>
            <a:r>
              <a:rPr lang="en-US" dirty="0" smtClean="0"/>
              <a:t>{2} from final-state particles.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16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10"/>
          <p:cNvSpPr>
            <a:spLocks noChangeArrowheads="1"/>
          </p:cNvSpPr>
          <p:nvPr/>
        </p:nvSpPr>
        <p:spPr bwMode="auto">
          <a:xfrm>
            <a:off x="0" y="61633"/>
            <a:ext cx="9144000" cy="82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rgbClr val="0000D0"/>
                </a:solidFill>
              </a:rPr>
              <a:t>Small systems</a:t>
            </a:r>
            <a:endParaRPr lang="zh-CN" altLang="en-US" sz="4800" b="1" dirty="0">
              <a:solidFill>
                <a:srgbClr val="0000D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7387" y="5321388"/>
            <a:ext cx="8249227" cy="69841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058" tIns="41029" rIns="82058" bIns="41029">
            <a:spAutoFit/>
          </a:bodyPr>
          <a:lstStyle>
            <a:lvl1pPr marL="342900" indent="-342900"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kumimoji="0" lang="en-US" altLang="zh-CN" sz="2000" dirty="0">
                <a:solidFill>
                  <a:srgbClr val="000000"/>
                </a:solidFill>
              </a:rPr>
              <a:t>At same multiplicity </a:t>
            </a:r>
            <a:r>
              <a:rPr kumimoji="0" lang="en-US" altLang="zh-CN" sz="2000" dirty="0" err="1">
                <a:solidFill>
                  <a:srgbClr val="000000"/>
                </a:solidFill>
              </a:rPr>
              <a:t>d+Au</a:t>
            </a:r>
            <a:r>
              <a:rPr kumimoji="0" lang="en-US" altLang="zh-CN" sz="2000" dirty="0">
                <a:solidFill>
                  <a:srgbClr val="000000"/>
                </a:solidFill>
              </a:rPr>
              <a:t> and Au+Au show similar charge separation</a:t>
            </a:r>
          </a:p>
          <a:p>
            <a:pPr>
              <a:buFont typeface="Arial" pitchFamily="34" charset="0"/>
              <a:buChar char="•"/>
            </a:pPr>
            <a:r>
              <a:rPr kumimoji="0" lang="en-US" altLang="zh-CN" sz="2000" dirty="0">
                <a:solidFill>
                  <a:schemeClr val="tx1"/>
                </a:solidFill>
              </a:rPr>
              <a:t>More data needed for </a:t>
            </a:r>
            <a:r>
              <a:rPr kumimoji="0" lang="en-US" altLang="zh-CN" sz="2000" dirty="0" err="1">
                <a:solidFill>
                  <a:schemeClr val="tx1"/>
                </a:solidFill>
              </a:rPr>
              <a:t>d+Au</a:t>
            </a:r>
            <a:r>
              <a:rPr kumimoji="0" lang="en-US" altLang="zh-CN" sz="2000" dirty="0">
                <a:solidFill>
                  <a:schemeClr val="tx1"/>
                </a:solidFill>
              </a:rPr>
              <a:t> collisions.</a:t>
            </a:r>
            <a:endParaRPr kumimoji="0" lang="en-US" altLang="zh-CN" sz="2000" dirty="0">
              <a:solidFill>
                <a:srgbClr val="000000"/>
              </a:solidFill>
            </a:endParaRPr>
          </a:p>
        </p:txBody>
      </p:sp>
      <p:sp>
        <p:nvSpPr>
          <p:cNvPr id="20" name="矩形 7"/>
          <p:cNvSpPr>
            <a:spLocks noChangeArrowheads="1"/>
          </p:cNvSpPr>
          <p:nvPr/>
        </p:nvSpPr>
        <p:spPr bwMode="auto">
          <a:xfrm>
            <a:off x="6012295" y="1295400"/>
            <a:ext cx="2538869" cy="3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1600">
                <a:solidFill>
                  <a:srgbClr val="7F7F7F"/>
                </a:solidFill>
              </a:rPr>
              <a:t>Jie Zhao for STAR, ISMD2016</a:t>
            </a:r>
            <a:endParaRPr lang="zh-CN" altLang="en-US" sz="1600">
              <a:solidFill>
                <a:srgbClr val="7F7F7F"/>
              </a:solidFill>
            </a:endParaRPr>
          </a:p>
        </p:txBody>
      </p:sp>
      <p:pic>
        <p:nvPicPr>
          <p:cNvPr id="21509" name="图片 2" descr="NcomPID_TOF_correlat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8" y="1747838"/>
            <a:ext cx="4385830" cy="30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图片 3" descr="NcomPID_TOF_bkg_correlato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330" y="1747838"/>
            <a:ext cx="4385829" cy="30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矩形 5"/>
          <p:cNvSpPr>
            <a:spLocks noChangeArrowheads="1"/>
          </p:cNvSpPr>
          <p:nvPr/>
        </p:nvSpPr>
        <p:spPr bwMode="auto">
          <a:xfrm>
            <a:off x="2108489" y="3390900"/>
            <a:ext cx="1617719" cy="3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1600" b="1">
                <a:solidFill>
                  <a:srgbClr val="000000"/>
                </a:solidFill>
              </a:rPr>
              <a:t>STAR preliminary</a:t>
            </a:r>
            <a:endParaRPr lang="zh-CN" altLang="en-US" sz="1600" b="1"/>
          </a:p>
        </p:txBody>
      </p:sp>
      <p:sp>
        <p:nvSpPr>
          <p:cNvPr id="21512" name="矩形 5"/>
          <p:cNvSpPr>
            <a:spLocks noChangeArrowheads="1"/>
          </p:cNvSpPr>
          <p:nvPr/>
        </p:nvSpPr>
        <p:spPr bwMode="auto">
          <a:xfrm>
            <a:off x="6690591" y="2565868"/>
            <a:ext cx="1617719" cy="3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1600" b="1">
                <a:solidFill>
                  <a:srgbClr val="000000"/>
                </a:solidFill>
              </a:rPr>
              <a:t>STAR preliminary</a:t>
            </a:r>
            <a:endParaRPr lang="zh-CN" altLang="en-US" sz="1600" b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 press release 2005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8601" y="1027093"/>
            <a:ext cx="868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RHIC Scientists Serve Up "Perfect" Liquid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New state of matter more remarkable than predicted -- raising many new questions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http://</a:t>
            </a:r>
            <a:r>
              <a:rPr lang="en-US" dirty="0" smtClean="0"/>
              <a:t>www.bnl.gov/newsroom/news.php?a=1303</a:t>
            </a:r>
            <a:endParaRPr lang="en-US" dirty="0"/>
          </a:p>
        </p:txBody>
      </p:sp>
      <p:pic>
        <p:nvPicPr>
          <p:cNvPr id="9" name="Picture 6" descr="Diagram of quark-gluon  &#10;plasma st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28824"/>
            <a:ext cx="6392446" cy="23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1" y="2028824"/>
            <a:ext cx="18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Very low viscosity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7573" y="2028824"/>
            <a:ext cx="173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Infinite viscosity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4" y="4769141"/>
            <a:ext cx="2823046" cy="149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160252"/>
              </p:ext>
            </p:extLst>
          </p:nvPr>
        </p:nvGraphicFramePr>
        <p:xfrm>
          <a:off x="1981200" y="5410200"/>
          <a:ext cx="856052" cy="606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0" name="Equation" r:id="rId5" imgW="609480" imgH="431640" progId="Equation.DSMT4">
                  <p:embed/>
                </p:oleObj>
              </mc:Choice>
              <mc:Fallback>
                <p:oleObj name="Equation" r:id="rId5" imgW="609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410200"/>
                        <a:ext cx="856052" cy="6063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086600" y="3805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η/s ≈ </a:t>
            </a:r>
            <a:r>
              <a:rPr lang="en-US" sz="2400" b="1" dirty="0" smtClean="0">
                <a:solidFill>
                  <a:srgbClr val="FF0000"/>
                </a:solidFill>
              </a:rPr>
              <a:t>(1-2)/4π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95" y="4884279"/>
            <a:ext cx="1190705" cy="54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90" y="5045520"/>
            <a:ext cx="1467734" cy="32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92425"/>
            <a:ext cx="998592" cy="2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330741"/>
              </p:ext>
            </p:extLst>
          </p:nvPr>
        </p:nvGraphicFramePr>
        <p:xfrm>
          <a:off x="7848600" y="5562600"/>
          <a:ext cx="641474" cy="26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1" name="Equation" r:id="rId10" imgW="431640" imgH="177480" progId="Equation.DSMT4">
                  <p:embed/>
                </p:oleObj>
              </mc:Choice>
              <mc:Fallback>
                <p:oleObj name="Equation" r:id="rId10" imgW="431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8600" y="5562600"/>
                        <a:ext cx="641474" cy="264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121697"/>
              </p:ext>
            </p:extLst>
          </p:nvPr>
        </p:nvGraphicFramePr>
        <p:xfrm>
          <a:off x="6858000" y="5951631"/>
          <a:ext cx="15113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2" name="Equation" r:id="rId12" imgW="799920" imgH="203040" progId="Equation.DSMT4">
                  <p:embed/>
                </p:oleObj>
              </mc:Choice>
              <mc:Fallback>
                <p:oleObj name="Equation" r:id="rId12" imgW="7999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5951631"/>
                        <a:ext cx="15113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6215302" y="4495800"/>
            <a:ext cx="2700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Viscosity quantum </a:t>
            </a:r>
            <a:r>
              <a:rPr lang="en-US" sz="2000" dirty="0" smtClean="0"/>
              <a:t>limit:</a:t>
            </a:r>
            <a:endParaRPr lang="en-US" sz="2000" dirty="0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4"/>
          <a:srcRect l="15495" t="29167" r="14063" b="14583"/>
          <a:stretch>
            <a:fillRect/>
          </a:stretch>
        </p:blipFill>
        <p:spPr bwMode="auto">
          <a:xfrm>
            <a:off x="3238501" y="4537645"/>
            <a:ext cx="2667000" cy="168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5126437" y="6151140"/>
            <a:ext cx="135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RHIC results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619438" y="5963916"/>
            <a:ext cx="247962" cy="208284"/>
          </a:xfrm>
          <a:custGeom>
            <a:avLst/>
            <a:gdLst>
              <a:gd name="connsiteX0" fmla="*/ 330200 w 450236"/>
              <a:gd name="connsiteY0" fmla="*/ 533400 h 533400"/>
              <a:gd name="connsiteX1" fmla="*/ 431800 w 450236"/>
              <a:gd name="connsiteY1" fmla="*/ 152400 h 533400"/>
              <a:gd name="connsiteX2" fmla="*/ 0 w 450236"/>
              <a:gd name="connsiteY2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236" h="533400">
                <a:moveTo>
                  <a:pt x="330200" y="533400"/>
                </a:moveTo>
                <a:cubicBezTo>
                  <a:pt x="408516" y="387350"/>
                  <a:pt x="486833" y="241300"/>
                  <a:pt x="431800" y="152400"/>
                </a:cubicBezTo>
                <a:cubicBezTo>
                  <a:pt x="376767" y="63500"/>
                  <a:pt x="188383" y="3175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3208"/>
            <a:ext cx="30194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1127408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CMS, arXiv:1610.00263</a:t>
            </a:r>
            <a:endParaRPr lang="en-US" dirty="0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953000"/>
            <a:ext cx="83915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10"/>
          <p:cNvSpPr>
            <a:spLocks noChangeArrowheads="1"/>
          </p:cNvSpPr>
          <p:nvPr/>
        </p:nvSpPr>
        <p:spPr bwMode="auto">
          <a:xfrm>
            <a:off x="0" y="61633"/>
            <a:ext cx="9144000" cy="82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rgbClr val="0000D0"/>
                </a:solidFill>
              </a:rPr>
              <a:t>LHC/CMS results </a:t>
            </a:r>
            <a:endParaRPr lang="zh-CN" altLang="en-US" sz="4800" b="1" dirty="0">
              <a:solidFill>
                <a:srgbClr val="0000D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32245"/>
            <a:ext cx="62960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8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10"/>
          <p:cNvSpPr>
            <a:spLocks noChangeArrowheads="1"/>
          </p:cNvSpPr>
          <p:nvPr/>
        </p:nvSpPr>
        <p:spPr bwMode="auto">
          <a:xfrm>
            <a:off x="1990148" y="61633"/>
            <a:ext cx="4801731" cy="57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3200" b="1"/>
              <a:t>Resonances and Jets effect </a:t>
            </a:r>
            <a:endParaRPr lang="zh-CN" altLang="en-US" sz="3200" b="1"/>
          </a:p>
        </p:txBody>
      </p:sp>
      <p:sp>
        <p:nvSpPr>
          <p:cNvPr id="4" name="矩形 3"/>
          <p:cNvSpPr/>
          <p:nvPr/>
        </p:nvSpPr>
        <p:spPr>
          <a:xfrm>
            <a:off x="261217" y="5500743"/>
            <a:ext cx="8631670" cy="747657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058" tIns="41029" rIns="82058" bIns="41029">
            <a:spAutoFit/>
          </a:bodyPr>
          <a:lstStyle/>
          <a:p>
            <a:pPr>
              <a:lnSpc>
                <a:spcPct val="120000"/>
              </a:lnSpc>
              <a:buFont typeface="Times New Roman" charset="0"/>
              <a:buChar char="•"/>
              <a:defRPr/>
            </a:pPr>
            <a:r>
              <a:rPr lang="en-US" altLang="zh-CN" dirty="0">
                <a:solidFill>
                  <a:srgbClr val="000000"/>
                </a:solidFill>
                <a:latin typeface="ArialMT"/>
              </a:rPr>
              <a:t>  Flow -&gt; might be dominant source of background for CME signals</a:t>
            </a:r>
          </a:p>
          <a:p>
            <a:pPr>
              <a:lnSpc>
                <a:spcPct val="120000"/>
              </a:lnSpc>
              <a:buFont typeface="Times New Roman" charset="0"/>
              <a:buChar char="•"/>
              <a:defRPr/>
            </a:pPr>
            <a:r>
              <a:rPr lang="en-US" altLang="zh-CN" dirty="0">
                <a:solidFill>
                  <a:srgbClr val="000000"/>
                </a:solidFill>
                <a:latin typeface="ArialMT"/>
              </a:rPr>
              <a:t>  Flowing clusters produce CME like signal  </a:t>
            </a:r>
          </a:p>
        </p:txBody>
      </p:sp>
      <p:pic>
        <p:nvPicPr>
          <p:cNvPr id="2253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1" y="1081422"/>
            <a:ext cx="4713432" cy="352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线箭头连接符 4"/>
          <p:cNvCxnSpPr/>
          <p:nvPr/>
        </p:nvCxnSpPr>
        <p:spPr bwMode="auto">
          <a:xfrm flipV="1">
            <a:off x="5292148" y="4259691"/>
            <a:ext cx="3665682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直线箭头连接符 6"/>
          <p:cNvCxnSpPr>
            <a:cxnSpLocks/>
          </p:cNvCxnSpPr>
          <p:nvPr/>
        </p:nvCxnSpPr>
        <p:spPr bwMode="auto">
          <a:xfrm flipV="1">
            <a:off x="5751080" y="1360169"/>
            <a:ext cx="0" cy="32399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535" name="矩形 2"/>
          <p:cNvSpPr>
            <a:spLocks noChangeArrowheads="1"/>
          </p:cNvSpPr>
          <p:nvPr/>
        </p:nvSpPr>
        <p:spPr bwMode="auto">
          <a:xfrm>
            <a:off x="7321262" y="4322724"/>
            <a:ext cx="1706205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b="1">
                <a:solidFill>
                  <a:srgbClr val="000000"/>
                </a:solidFill>
                <a:latin typeface="ArialMT" charset="-122"/>
              </a:rPr>
              <a:t>X (defined ψ</a:t>
            </a:r>
            <a:r>
              <a:rPr lang="en-US" altLang="zh-CN" b="1" baseline="-25000">
                <a:solidFill>
                  <a:srgbClr val="000000"/>
                </a:solidFill>
                <a:latin typeface="ArialMT" charset="-122"/>
              </a:rPr>
              <a:t>R</a:t>
            </a:r>
            <a:r>
              <a:rPr lang="en-US" altLang="zh-CN" b="1">
                <a:solidFill>
                  <a:srgbClr val="000000"/>
                </a:solidFill>
                <a:latin typeface="ArialMT" charset="-122"/>
              </a:rPr>
              <a:t>)</a:t>
            </a:r>
            <a:endParaRPr lang="zh-CN" altLang="en-US" b="1"/>
          </a:p>
        </p:txBody>
      </p:sp>
      <p:sp>
        <p:nvSpPr>
          <p:cNvPr id="22536" name="矩形 8"/>
          <p:cNvSpPr>
            <a:spLocks noChangeArrowheads="1"/>
          </p:cNvSpPr>
          <p:nvPr/>
        </p:nvSpPr>
        <p:spPr bwMode="auto">
          <a:xfrm>
            <a:off x="5292149" y="1423202"/>
            <a:ext cx="282738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b="1">
                <a:solidFill>
                  <a:srgbClr val="000000"/>
                </a:solidFill>
                <a:latin typeface="ArialMT" charset="-122"/>
              </a:rPr>
              <a:t>Y</a:t>
            </a:r>
            <a:endParaRPr lang="zh-CN" altLang="en-US"/>
          </a:p>
        </p:txBody>
      </p:sp>
      <p:cxnSp>
        <p:nvCxnSpPr>
          <p:cNvPr id="11" name="直线箭头连接符 10"/>
          <p:cNvCxnSpPr/>
          <p:nvPr/>
        </p:nvCxnSpPr>
        <p:spPr bwMode="auto">
          <a:xfrm flipV="1">
            <a:off x="6928717" y="1550669"/>
            <a:ext cx="262659" cy="1143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直线箭头连接符 13"/>
          <p:cNvCxnSpPr/>
          <p:nvPr/>
        </p:nvCxnSpPr>
        <p:spPr bwMode="auto">
          <a:xfrm flipV="1">
            <a:off x="6928717" y="1868636"/>
            <a:ext cx="1000125" cy="83343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539" name="文本框 12"/>
          <p:cNvSpPr txBox="1">
            <a:spLocks noChangeArrowheads="1"/>
          </p:cNvSpPr>
          <p:nvPr/>
        </p:nvSpPr>
        <p:spPr bwMode="auto">
          <a:xfrm>
            <a:off x="7583921" y="2096956"/>
            <a:ext cx="451053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>
                <a:solidFill>
                  <a:srgbClr val="0000FF"/>
                </a:solidFill>
              </a:rPr>
              <a:t>π</a:t>
            </a:r>
            <a:r>
              <a:rPr kumimoji="1" lang="en-US" altLang="zh-CN" b="1" baseline="30000">
                <a:solidFill>
                  <a:srgbClr val="0000FF"/>
                </a:solidFill>
              </a:rPr>
              <a:t>-   </a:t>
            </a:r>
            <a:endParaRPr kumimoji="1" lang="zh-CN" altLang="en-US" b="1" baseline="30000">
              <a:solidFill>
                <a:srgbClr val="0000FF"/>
              </a:solidFill>
            </a:endParaRPr>
          </a:p>
        </p:txBody>
      </p:sp>
      <p:sp>
        <p:nvSpPr>
          <p:cNvPr id="22540" name="文本框 17"/>
          <p:cNvSpPr txBox="1">
            <a:spLocks noChangeArrowheads="1"/>
          </p:cNvSpPr>
          <p:nvPr/>
        </p:nvSpPr>
        <p:spPr bwMode="auto">
          <a:xfrm>
            <a:off x="6667500" y="1423202"/>
            <a:ext cx="410979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>
                <a:solidFill>
                  <a:srgbClr val="0000FF"/>
                </a:solidFill>
              </a:rPr>
              <a:t>π</a:t>
            </a:r>
            <a:r>
              <a:rPr kumimoji="1" lang="en-US" altLang="zh-CN" b="1" baseline="30000">
                <a:solidFill>
                  <a:srgbClr val="0000FF"/>
                </a:solidFill>
              </a:rPr>
              <a:t>+ </a:t>
            </a:r>
            <a:endParaRPr kumimoji="1" lang="zh-CN" altLang="en-US" b="1" baseline="30000">
              <a:solidFill>
                <a:srgbClr val="0000FF"/>
              </a:solidFill>
            </a:endParaRPr>
          </a:p>
        </p:txBody>
      </p:sp>
      <p:cxnSp>
        <p:nvCxnSpPr>
          <p:cNvPr id="16" name="直线连接符 15"/>
          <p:cNvCxnSpPr/>
          <p:nvPr/>
        </p:nvCxnSpPr>
        <p:spPr bwMode="auto">
          <a:xfrm flipV="1">
            <a:off x="5816023" y="2693669"/>
            <a:ext cx="1112694" cy="14623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542" name="文本框 20"/>
          <p:cNvSpPr txBox="1">
            <a:spLocks noChangeArrowheads="1"/>
          </p:cNvSpPr>
          <p:nvPr/>
        </p:nvSpPr>
        <p:spPr bwMode="auto">
          <a:xfrm>
            <a:off x="6404841" y="3392636"/>
            <a:ext cx="2069125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b="1">
                <a:solidFill>
                  <a:srgbClr val="0000FF"/>
                </a:solidFill>
              </a:rPr>
              <a:t>ρ, resonance, jet</a:t>
            </a:r>
            <a:r>
              <a:rPr kumimoji="1" lang="is-IS" altLang="zh-CN" b="1">
                <a:solidFill>
                  <a:srgbClr val="0000FF"/>
                </a:solidFill>
              </a:rPr>
              <a:t>…</a:t>
            </a:r>
            <a:r>
              <a:rPr kumimoji="1" lang="en-US" altLang="zh-CN" b="1">
                <a:solidFill>
                  <a:srgbClr val="0000FF"/>
                </a:solidFill>
              </a:rPr>
              <a:t>   </a:t>
            </a:r>
            <a:endParaRPr kumimoji="1" lang="zh-CN" altLang="en-US" b="1" baseline="30000">
              <a:solidFill>
                <a:srgbClr val="0000FF"/>
              </a:solidFill>
            </a:endParaRPr>
          </a:p>
        </p:txBody>
      </p:sp>
      <p:pic>
        <p:nvPicPr>
          <p:cNvPr id="22543" name="图片 5" descr="DFCFD463-EFDC-416C-BB19-E4505B60E1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3" y="4801775"/>
            <a:ext cx="3327977" cy="63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图片 8" descr="A6AD6698-2AFC-49EE-AE69-DF4146B65A7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523" y="4862008"/>
            <a:ext cx="4673023" cy="51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矩形 5"/>
          <p:cNvSpPr>
            <a:spLocks noChangeArrowheads="1"/>
          </p:cNvSpPr>
          <p:nvPr/>
        </p:nvSpPr>
        <p:spPr bwMode="auto">
          <a:xfrm>
            <a:off x="382444" y="4485209"/>
            <a:ext cx="1010502" cy="41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>
              <a:lnSpc>
                <a:spcPct val="120000"/>
              </a:lnSpc>
              <a:buSzPct val="50000"/>
            </a:pPr>
            <a:r>
              <a:rPr lang="en-US" altLang="zh-CN" b="1">
                <a:solidFill>
                  <a:schemeClr val="tx1"/>
                </a:solidFill>
                <a:latin typeface="Lucida Grande" pitchFamily="2" charset="0"/>
              </a:rPr>
              <a:t>ϒ -&gt; α + β</a:t>
            </a:r>
          </a:p>
        </p:txBody>
      </p:sp>
      <p:sp>
        <p:nvSpPr>
          <p:cNvPr id="22546" name="矩形 2"/>
          <p:cNvSpPr>
            <a:spLocks noChangeArrowheads="1"/>
          </p:cNvSpPr>
          <p:nvPr/>
        </p:nvSpPr>
        <p:spPr bwMode="auto">
          <a:xfrm>
            <a:off x="4440671" y="927341"/>
            <a:ext cx="4844761" cy="48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/>
          <a:p>
            <a:r>
              <a:rPr lang="en-US" altLang="zh-CN" sz="1300">
                <a:solidFill>
                  <a:srgbClr val="808080"/>
                </a:solidFill>
              </a:rPr>
              <a:t>F. Wang, “Effects of cluster particle correlations on local</a:t>
            </a:r>
          </a:p>
          <a:p>
            <a:r>
              <a:rPr lang="en-US" altLang="zh-CN" sz="1300">
                <a:solidFill>
                  <a:srgbClr val="808080"/>
                </a:solidFill>
              </a:rPr>
              <a:t>parity violation observables”, Phys.Rev.C 81 (2010) 064902</a:t>
            </a:r>
            <a:endParaRPr lang="zh-CN" altLang="en-US" sz="1300">
              <a:solidFill>
                <a:srgbClr val="80808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7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733550"/>
            <a:ext cx="68961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D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Event shape selection method does not completely eliminate background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9973" y="1154668"/>
            <a:ext cx="304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Wang, Zhao, arXiv:1608.06610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0"/>
          <p:cNvSpPr>
            <a:spLocks noChangeArrowheads="1"/>
          </p:cNvSpPr>
          <p:nvPr/>
        </p:nvSpPr>
        <p:spPr bwMode="auto">
          <a:xfrm>
            <a:off x="0" y="126066"/>
            <a:ext cx="9144000" cy="6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00D0"/>
                </a:solidFill>
              </a:rPr>
              <a:t>Resonances decay simulation</a:t>
            </a:r>
            <a:endParaRPr lang="zh-CN" altLang="en-US" sz="4000" b="1" dirty="0">
              <a:solidFill>
                <a:srgbClr val="0000D0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132316"/>
              </p:ext>
            </p:extLst>
          </p:nvPr>
        </p:nvGraphicFramePr>
        <p:xfrm>
          <a:off x="1232478" y="1143000"/>
          <a:ext cx="6808932" cy="2987768"/>
        </p:xfrm>
        <a:graphic>
          <a:graphicData uri="http://schemas.openxmlformats.org/drawingml/2006/table">
            <a:tbl>
              <a:tblPr/>
              <a:tblGrid>
                <a:gridCol w="2749262"/>
                <a:gridCol w="2095500"/>
                <a:gridCol w="1964170"/>
              </a:tblGrid>
              <a:tr h="497261"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dN/dy</a:t>
                      </a:r>
                      <a:endParaRPr kumimoji="0" lang="zh-CN" alt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B.R.</a:t>
                      </a:r>
                      <a:endParaRPr kumimoji="0" lang="zh-CN" alt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261"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ρ -&gt; 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</a:t>
                      </a: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-</a:t>
                      </a:r>
                      <a:endParaRPr kumimoji="0" lang="zh-CN" altLang="en-US" sz="21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~16.7</a:t>
                      </a:r>
                      <a:endParaRPr kumimoji="0" lang="zh-CN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~100%</a:t>
                      </a:r>
                      <a:endParaRPr kumimoji="0" lang="zh-CN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261"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η -&gt; 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</a:t>
                      </a: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-</a:t>
                      </a: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</a:t>
                      </a:r>
                      <a:endParaRPr kumimoji="0" lang="zh-CN" altLang="en-US" sz="21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~7.86</a:t>
                      </a:r>
                      <a:endParaRPr kumimoji="0" lang="zh-CN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~22.9%</a:t>
                      </a:r>
                      <a:endParaRPr kumimoji="0" lang="zh-CN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261"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η -&gt; 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</a:t>
                      </a: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-</a:t>
                      </a: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+γ</a:t>
                      </a:r>
                      <a:endParaRPr kumimoji="0" lang="zh-CN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~7.86</a:t>
                      </a:r>
                      <a:endParaRPr kumimoji="0" lang="zh-CN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~4.2%</a:t>
                      </a:r>
                      <a:endParaRPr kumimoji="0" lang="zh-CN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261"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ω -&gt; 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</a:t>
                      </a: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-</a:t>
                      </a: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 </a:t>
                      </a:r>
                      <a:endParaRPr kumimoji="0" lang="zh-CN" altLang="en-US" sz="21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~9.87</a:t>
                      </a:r>
                      <a:endParaRPr kumimoji="0" lang="zh-CN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~89.2%</a:t>
                      </a:r>
                      <a:endParaRPr kumimoji="0" lang="zh-CN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463"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ω -&gt; 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</a:t>
                      </a: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+π</a:t>
                      </a:r>
                      <a:r>
                        <a:rPr kumimoji="0" lang="en-US" altLang="zh-CN" sz="2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-</a:t>
                      </a:r>
                      <a:endParaRPr kumimoji="0" lang="en-US" altLang="zh-CN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~9.87</a:t>
                      </a:r>
                      <a:endParaRPr kumimoji="0" lang="zh-CN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63"/>
                        </a:spcBef>
                        <a:defRPr kumimoji="1" sz="30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ts val="750"/>
                        </a:spcBef>
                        <a:defRPr kumimoji="1" sz="26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ts val="650"/>
                        </a:spcBef>
                        <a:defRPr kumimoji="1" sz="22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ts val="538"/>
                        </a:spcBef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3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kumimoji="1" sz="1900">
                          <a:solidFill>
                            <a:srgbClr val="000000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~1.5%</a:t>
                      </a:r>
                      <a:endParaRPr kumimoji="0" lang="zh-CN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83132" marR="83132" marT="40344" marB="4034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698788" y="4688213"/>
            <a:ext cx="8369012" cy="15601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058" tIns="41029" rIns="82058" bIns="41029">
            <a:spAutoFit/>
          </a:bodyPr>
          <a:lstStyle>
            <a:lvl1pPr marL="342900" indent="-342900"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n-US" altLang="zh-CN" sz="2000">
                <a:solidFill>
                  <a:srgbClr val="0000FF"/>
                </a:solidFill>
              </a:rPr>
              <a:t>ρ/inclusive π ratio from STAR 40-80% ~</a:t>
            </a:r>
            <a:r>
              <a:rPr kumimoji="0" lang="en-US" altLang="zh-CN" sz="2000">
                <a:solidFill>
                  <a:srgbClr val="FF0000"/>
                </a:solidFill>
              </a:rPr>
              <a:t>0.169</a:t>
            </a:r>
            <a:r>
              <a:rPr kumimoji="0" lang="en-US" altLang="zh-CN" sz="2000">
                <a:solidFill>
                  <a:srgbClr val="0000FF"/>
                </a:solidFill>
              </a:rPr>
              <a:t> for all centrality,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n-US" altLang="zh-CN" sz="2000">
                <a:solidFill>
                  <a:srgbClr val="0000FF"/>
                </a:solidFill>
              </a:rPr>
              <a:t>fixed ρ/η, ρ/ω ratio from the MB data.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n-US" altLang="zh-CN" sz="2000">
                <a:solidFill>
                  <a:srgbClr val="0000FF"/>
                </a:solidFill>
              </a:rPr>
              <a:t>consider ρ, η and ω to π contributions, fixed ρ/η, ρ/ω ratio.  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n-US" altLang="zh-CN" sz="2000">
                <a:solidFill>
                  <a:srgbClr val="0000FF"/>
                </a:solidFill>
              </a:rPr>
              <a:t> total resonance/</a:t>
            </a:r>
            <a:r>
              <a:rPr kumimoji="0" lang="en-US" altLang="zh-CN" sz="2000">
                <a:solidFill>
                  <a:srgbClr val="FF0000"/>
                </a:solidFill>
              </a:rPr>
              <a:t>”direct” π </a:t>
            </a:r>
            <a:r>
              <a:rPr kumimoji="0" lang="en-US" altLang="zh-CN" sz="2000">
                <a:solidFill>
                  <a:srgbClr val="0000FF"/>
                </a:solidFill>
              </a:rPr>
              <a:t>~</a:t>
            </a:r>
            <a:r>
              <a:rPr kumimoji="0" lang="en-US" altLang="zh-CN" sz="2000">
                <a:solidFill>
                  <a:srgbClr val="FF0000"/>
                </a:solidFill>
              </a:rPr>
              <a:t>0.39</a:t>
            </a:r>
          </a:p>
        </p:txBody>
      </p:sp>
      <p:sp>
        <p:nvSpPr>
          <p:cNvPr id="23586" name="矩形 4"/>
          <p:cNvSpPr>
            <a:spLocks noChangeArrowheads="1"/>
          </p:cNvSpPr>
          <p:nvPr/>
        </p:nvSpPr>
        <p:spPr bwMode="auto">
          <a:xfrm>
            <a:off x="5357091" y="4191000"/>
            <a:ext cx="3259771" cy="3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1600" dirty="0"/>
              <a:t>STAR, Phys. Rev. C 92, 024912 (2015</a:t>
            </a:r>
            <a:r>
              <a:rPr lang="en-US" altLang="zh-CN" sz="1600" dirty="0" smtClean="0"/>
              <a:t>)</a:t>
            </a:r>
            <a:endParaRPr lang="en-US" altLang="zh-CN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10"/>
          <p:cNvSpPr>
            <a:spLocks noChangeArrowheads="1"/>
          </p:cNvSpPr>
          <p:nvPr/>
        </p:nvSpPr>
        <p:spPr bwMode="auto">
          <a:xfrm>
            <a:off x="1617808" y="126066"/>
            <a:ext cx="5136182" cy="57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3200" b="1"/>
              <a:t>Resonances decay simulation</a:t>
            </a:r>
            <a:endParaRPr lang="zh-CN" altLang="en-US" sz="3200" b="1"/>
          </a:p>
        </p:txBody>
      </p:sp>
      <p:sp>
        <p:nvSpPr>
          <p:cNvPr id="5" name="矩形 6"/>
          <p:cNvSpPr>
            <a:spLocks noChangeArrowheads="1"/>
          </p:cNvSpPr>
          <p:nvPr/>
        </p:nvSpPr>
        <p:spPr bwMode="auto">
          <a:xfrm>
            <a:off x="121228" y="1219200"/>
            <a:ext cx="8892886" cy="4884174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058" tIns="41029" rIns="82058" bIns="41029">
            <a:spAutoFit/>
          </a:bodyPr>
          <a:lstStyle>
            <a:lvl1pPr marL="342900" indent="-342900"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n-US" altLang="zh-CN" sz="2000">
                <a:solidFill>
                  <a:srgbClr val="000000"/>
                </a:solidFill>
              </a:rPr>
              <a:t>Single π and ρ -&gt; 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+</a:t>
            </a:r>
            <a:r>
              <a:rPr kumimoji="0" lang="en-US" altLang="zh-CN" sz="2000">
                <a:solidFill>
                  <a:srgbClr val="000000"/>
                </a:solidFill>
              </a:rPr>
              <a:t>+π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-</a:t>
            </a:r>
            <a:r>
              <a:rPr kumimoji="0" lang="en-US" altLang="zh-CN" sz="2000">
                <a:solidFill>
                  <a:srgbClr val="000000"/>
                </a:solidFill>
              </a:rPr>
              <a:t>, η -&gt; 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+</a:t>
            </a:r>
            <a:r>
              <a:rPr kumimoji="0" lang="en-US" altLang="zh-CN" sz="2000">
                <a:solidFill>
                  <a:srgbClr val="000000"/>
                </a:solidFill>
              </a:rPr>
              <a:t>+π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-</a:t>
            </a:r>
            <a:r>
              <a:rPr kumimoji="0" lang="en-US" altLang="zh-CN" sz="2000">
                <a:solidFill>
                  <a:srgbClr val="000000"/>
                </a:solidFill>
              </a:rPr>
              <a:t>+π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0</a:t>
            </a:r>
            <a:r>
              <a:rPr kumimoji="0" lang="en-US" altLang="zh-CN" sz="2000">
                <a:solidFill>
                  <a:srgbClr val="000000"/>
                </a:solidFill>
              </a:rPr>
              <a:t>, η -&gt; 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+</a:t>
            </a:r>
            <a:r>
              <a:rPr kumimoji="0" lang="en-US" altLang="zh-CN" sz="2000">
                <a:solidFill>
                  <a:srgbClr val="000000"/>
                </a:solidFill>
              </a:rPr>
              <a:t>+π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-</a:t>
            </a:r>
            <a:r>
              <a:rPr kumimoji="0" lang="en-US" altLang="zh-CN" sz="2000">
                <a:solidFill>
                  <a:srgbClr val="000000"/>
                </a:solidFill>
              </a:rPr>
              <a:t>+γ,</a:t>
            </a:r>
          </a:p>
          <a:p>
            <a:pPr>
              <a:lnSpc>
                <a:spcPct val="120000"/>
              </a:lnSpc>
              <a:buSzPct val="50000"/>
            </a:pPr>
            <a:r>
              <a:rPr kumimoji="0" lang="en-US" altLang="zh-CN" sz="2000">
                <a:solidFill>
                  <a:srgbClr val="000000"/>
                </a:solidFill>
              </a:rPr>
              <a:t>     ω-&gt; 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+</a:t>
            </a:r>
            <a:r>
              <a:rPr kumimoji="0" lang="en-US" altLang="zh-CN" sz="2000">
                <a:solidFill>
                  <a:srgbClr val="000000"/>
                </a:solidFill>
              </a:rPr>
              <a:t>+π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-</a:t>
            </a:r>
            <a:r>
              <a:rPr kumimoji="0" lang="en-US" altLang="zh-CN" sz="2000">
                <a:solidFill>
                  <a:srgbClr val="000000"/>
                </a:solidFill>
              </a:rPr>
              <a:t>+π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0 </a:t>
            </a:r>
            <a:r>
              <a:rPr kumimoji="0" lang="en-US" altLang="zh-CN" sz="2000">
                <a:solidFill>
                  <a:srgbClr val="000000"/>
                </a:solidFill>
              </a:rPr>
              <a:t>, ω-&gt; 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+</a:t>
            </a:r>
            <a:r>
              <a:rPr kumimoji="0" lang="en-US" altLang="zh-CN" sz="2000">
                <a:solidFill>
                  <a:srgbClr val="000000"/>
                </a:solidFill>
              </a:rPr>
              <a:t>+π</a:t>
            </a:r>
            <a:r>
              <a:rPr kumimoji="0" lang="en-US" altLang="zh-CN" sz="2000" baseline="30000">
                <a:solidFill>
                  <a:srgbClr val="000000"/>
                </a:solidFill>
              </a:rPr>
              <a:t>-</a:t>
            </a:r>
            <a:r>
              <a:rPr kumimoji="0" lang="en-US" altLang="zh-CN" sz="200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n-US" altLang="zh-CN" sz="2000">
                <a:solidFill>
                  <a:srgbClr val="0000FF"/>
                </a:solidFill>
              </a:rPr>
              <a:t>two-body/three-body phase space </a:t>
            </a:r>
            <a:r>
              <a:rPr kumimoji="0" lang="en-US" altLang="zh-CN" sz="2000">
                <a:solidFill>
                  <a:srgbClr val="000000"/>
                </a:solidFill>
              </a:rPr>
              <a:t>decay, 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n-US" altLang="zh-CN" sz="2000">
                <a:solidFill>
                  <a:srgbClr val="0000FF"/>
                </a:solidFill>
              </a:rPr>
              <a:t>Breit-Wigner </a:t>
            </a:r>
            <a:r>
              <a:rPr kumimoji="0" lang="en-US" altLang="zh-CN" sz="2000">
                <a:solidFill>
                  <a:srgbClr val="000000"/>
                </a:solidFill>
              </a:rPr>
              <a:t>mass fun for η, ω, ρ . 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n-US" altLang="zh-CN" sz="2000">
                <a:solidFill>
                  <a:srgbClr val="0000FF"/>
                </a:solidFill>
              </a:rPr>
              <a:t>π</a:t>
            </a:r>
            <a:r>
              <a:rPr kumimoji="0" lang="en-US" altLang="zh-CN" sz="2000">
                <a:solidFill>
                  <a:srgbClr val="000000"/>
                </a:solidFill>
              </a:rPr>
              <a:t> pt from PHENIX. </a:t>
            </a:r>
            <a:r>
              <a:rPr kumimoji="0" lang="en-US" altLang="zh-CN" sz="2000">
                <a:solidFill>
                  <a:srgbClr val="0000FF"/>
                </a:solidFill>
              </a:rPr>
              <a:t>ρ</a:t>
            </a:r>
            <a:r>
              <a:rPr kumimoji="0" lang="en-US" altLang="zh-CN" sz="2000">
                <a:solidFill>
                  <a:srgbClr val="000000"/>
                </a:solidFill>
              </a:rPr>
              <a:t> pt  from STAR 40-80%, </a:t>
            </a:r>
            <a:r>
              <a:rPr kumimoji="0" lang="en-US" altLang="zh-CN" sz="2000">
                <a:solidFill>
                  <a:srgbClr val="FF0000"/>
                </a:solidFill>
              </a:rPr>
              <a:t>for all centrality.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l-GR" altLang="zh-CN" sz="2000">
                <a:solidFill>
                  <a:srgbClr val="0000FF"/>
                </a:solidFill>
              </a:rPr>
              <a:t>η</a:t>
            </a:r>
            <a:r>
              <a:rPr kumimoji="0" lang="en-US" altLang="zh-CN" sz="2000">
                <a:solidFill>
                  <a:srgbClr val="0000FF"/>
                </a:solidFill>
              </a:rPr>
              <a:t> and </a:t>
            </a:r>
            <a:r>
              <a:rPr kumimoji="0" lang="el-GR" altLang="zh-CN" sz="2000">
                <a:solidFill>
                  <a:srgbClr val="0000FF"/>
                </a:solidFill>
              </a:rPr>
              <a:t>ω</a:t>
            </a:r>
            <a:r>
              <a:rPr kumimoji="0" lang="en-US" altLang="zh-CN" sz="2000">
                <a:solidFill>
                  <a:srgbClr val="0000FF"/>
                </a:solidFill>
              </a:rPr>
              <a:t> same pt as ρ for all centrality, v</a:t>
            </a:r>
            <a:r>
              <a:rPr kumimoji="0" lang="en-US" altLang="zh-CN" sz="2000" baseline="-25000">
                <a:solidFill>
                  <a:srgbClr val="0000FF"/>
                </a:solidFill>
              </a:rPr>
              <a:t>2</a:t>
            </a:r>
            <a:r>
              <a:rPr kumimoji="0" lang="en-US" altLang="zh-CN" sz="2000">
                <a:solidFill>
                  <a:srgbClr val="0000FF"/>
                </a:solidFill>
              </a:rPr>
              <a:t> from the excepted NCQ fitted data.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l-GR" altLang="zh-CN" sz="2000">
                <a:solidFill>
                  <a:srgbClr val="000000"/>
                </a:solidFill>
              </a:rPr>
              <a:t>π</a:t>
            </a:r>
            <a:r>
              <a:rPr kumimoji="0" lang="en-US" altLang="zh-CN" sz="2000">
                <a:solidFill>
                  <a:srgbClr val="000000"/>
                </a:solidFill>
              </a:rPr>
              <a:t> v</a:t>
            </a:r>
            <a:r>
              <a:rPr kumimoji="0" lang="en-US" altLang="zh-CN" sz="2000" baseline="-25000">
                <a:solidFill>
                  <a:srgbClr val="000000"/>
                </a:solidFill>
              </a:rPr>
              <a:t>2 </a:t>
            </a:r>
            <a:r>
              <a:rPr kumimoji="0" lang="en-US" altLang="zh-CN" sz="2000">
                <a:solidFill>
                  <a:srgbClr val="000000"/>
                </a:solidFill>
              </a:rPr>
              <a:t>from STAR low pt + PHENIX high pt (only upto 50-60%,  take same for 60-70%and 70-80%).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n-US" altLang="zh-CN" sz="2000">
                <a:solidFill>
                  <a:srgbClr val="000000"/>
                </a:solidFill>
              </a:rPr>
              <a:t>particle mult. for each centrality sampled by Poisson accord. to dN/dy, </a:t>
            </a:r>
            <a:r>
              <a:rPr kumimoji="0" lang="en-US" altLang="zh-CN" sz="2000">
                <a:solidFill>
                  <a:srgbClr val="0000FF"/>
                </a:solidFill>
              </a:rPr>
              <a:t>Flat rapidity </a:t>
            </a:r>
            <a:r>
              <a:rPr kumimoji="0" lang="en-US" altLang="zh-CN" sz="2000">
                <a:solidFill>
                  <a:srgbClr val="000000"/>
                </a:solidFill>
              </a:rPr>
              <a:t>(</a:t>
            </a:r>
            <a:r>
              <a:rPr kumimoji="0" lang="en-US" altLang="zh-CN" sz="2000">
                <a:solidFill>
                  <a:srgbClr val="FF0000"/>
                </a:solidFill>
              </a:rPr>
              <a:t>+/-1.5</a:t>
            </a:r>
            <a:r>
              <a:rPr kumimoji="0" lang="en-US" altLang="zh-CN" sz="2000">
                <a:solidFill>
                  <a:srgbClr val="000000"/>
                </a:solidFill>
              </a:rPr>
              <a:t>)  (STAR acc. with pt&gt;0.2 and |eta|&lt;1).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l"/>
            </a:pPr>
            <a:r>
              <a:rPr kumimoji="0" lang="en-US" altLang="zh-CN" sz="2000">
                <a:solidFill>
                  <a:srgbClr val="000000"/>
                </a:solidFill>
              </a:rPr>
              <a:t>ρ/</a:t>
            </a:r>
            <a:r>
              <a:rPr kumimoji="0" lang="el-GR" altLang="zh-CN" sz="2000">
                <a:solidFill>
                  <a:srgbClr val="000000"/>
                </a:solidFill>
              </a:rPr>
              <a:t>π</a:t>
            </a:r>
            <a:r>
              <a:rPr kumimoji="0" lang="en-US" altLang="zh-CN" sz="2000">
                <a:solidFill>
                  <a:srgbClr val="000000"/>
                </a:solidFill>
              </a:rPr>
              <a:t> ratio from STAR 40-80% ~</a:t>
            </a:r>
            <a:r>
              <a:rPr kumimoji="0" lang="en-US" altLang="zh-CN" sz="2000">
                <a:solidFill>
                  <a:srgbClr val="FF0000"/>
                </a:solidFill>
              </a:rPr>
              <a:t>0.169</a:t>
            </a:r>
            <a:r>
              <a:rPr kumimoji="0" lang="en-US" altLang="zh-CN" sz="2000">
                <a:solidFill>
                  <a:srgbClr val="0000FF"/>
                </a:solidFill>
              </a:rPr>
              <a:t> for all centrality, consider </a:t>
            </a:r>
            <a:r>
              <a:rPr kumimoji="0" lang="el-GR" altLang="zh-CN" sz="2000">
                <a:solidFill>
                  <a:srgbClr val="0000FF"/>
                </a:solidFill>
              </a:rPr>
              <a:t>ρ</a:t>
            </a:r>
            <a:r>
              <a:rPr kumimoji="0" lang="en-US" altLang="zh-CN" sz="2000">
                <a:solidFill>
                  <a:srgbClr val="0000FF"/>
                </a:solidFill>
              </a:rPr>
              <a:t>, </a:t>
            </a:r>
            <a:r>
              <a:rPr kumimoji="0" lang="el-GR" altLang="zh-CN" sz="2000">
                <a:solidFill>
                  <a:srgbClr val="0000FF"/>
                </a:solidFill>
              </a:rPr>
              <a:t>η</a:t>
            </a:r>
            <a:r>
              <a:rPr kumimoji="0" lang="en-US" altLang="zh-CN" sz="2000">
                <a:solidFill>
                  <a:srgbClr val="0000FF"/>
                </a:solidFill>
              </a:rPr>
              <a:t> and ω to </a:t>
            </a:r>
            <a:r>
              <a:rPr kumimoji="0" lang="el-GR" altLang="zh-CN" sz="2000">
                <a:solidFill>
                  <a:srgbClr val="0000FF"/>
                </a:solidFill>
              </a:rPr>
              <a:t>π</a:t>
            </a:r>
            <a:r>
              <a:rPr kumimoji="0" lang="en-US" altLang="zh-CN" sz="2000">
                <a:solidFill>
                  <a:srgbClr val="0000FF"/>
                </a:solidFill>
              </a:rPr>
              <a:t> contributions, fixed </a:t>
            </a:r>
            <a:r>
              <a:rPr kumimoji="0" lang="el-GR" altLang="zh-CN" sz="2000">
                <a:solidFill>
                  <a:srgbClr val="0000FF"/>
                </a:solidFill>
              </a:rPr>
              <a:t>ρ</a:t>
            </a:r>
            <a:r>
              <a:rPr kumimoji="0" lang="en-US" altLang="zh-CN" sz="2000">
                <a:solidFill>
                  <a:srgbClr val="0000FF"/>
                </a:solidFill>
              </a:rPr>
              <a:t>/</a:t>
            </a:r>
            <a:r>
              <a:rPr kumimoji="0" lang="el-GR" altLang="zh-CN" sz="2000">
                <a:solidFill>
                  <a:srgbClr val="0000FF"/>
                </a:solidFill>
              </a:rPr>
              <a:t>η</a:t>
            </a:r>
            <a:r>
              <a:rPr kumimoji="0" lang="en-US" altLang="zh-CN" sz="2000">
                <a:solidFill>
                  <a:srgbClr val="0000FF"/>
                </a:solidFill>
              </a:rPr>
              <a:t>, </a:t>
            </a:r>
            <a:r>
              <a:rPr kumimoji="0" lang="el-GR" altLang="zh-CN" sz="2000">
                <a:solidFill>
                  <a:srgbClr val="0000FF"/>
                </a:solidFill>
              </a:rPr>
              <a:t>ρ</a:t>
            </a:r>
            <a:r>
              <a:rPr kumimoji="0" lang="en-US" altLang="zh-CN" sz="2000">
                <a:solidFill>
                  <a:srgbClr val="0000FF"/>
                </a:solidFill>
              </a:rPr>
              <a:t>/ω ratio.   total resonance/</a:t>
            </a:r>
            <a:r>
              <a:rPr kumimoji="0" lang="en-US" altLang="zh-CN" sz="2000">
                <a:solidFill>
                  <a:srgbClr val="FF0000"/>
                </a:solidFill>
              </a:rPr>
              <a:t>’direct”</a:t>
            </a:r>
            <a:r>
              <a:rPr kumimoji="0" lang="el-GR" altLang="zh-CN" sz="2000">
                <a:solidFill>
                  <a:srgbClr val="FF0000"/>
                </a:solidFill>
              </a:rPr>
              <a:t> π</a:t>
            </a:r>
            <a:r>
              <a:rPr kumimoji="0" lang="en-US" altLang="zh-CN" sz="2000">
                <a:solidFill>
                  <a:srgbClr val="FF0000"/>
                </a:solidFill>
              </a:rPr>
              <a:t> </a:t>
            </a:r>
            <a:r>
              <a:rPr kumimoji="0" lang="en-US" altLang="zh-CN" sz="2000">
                <a:solidFill>
                  <a:srgbClr val="0000FF"/>
                </a:solidFill>
              </a:rPr>
              <a:t>~</a:t>
            </a:r>
            <a:r>
              <a:rPr kumimoji="0" lang="en-US" altLang="zh-CN" sz="2000">
                <a:solidFill>
                  <a:srgbClr val="FF0000"/>
                </a:solidFill>
              </a:rPr>
              <a:t>0.39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1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3" descr="pion_pt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" y="697566"/>
            <a:ext cx="4494068" cy="31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图片 5" descr="pion_pt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058" y="697567"/>
            <a:ext cx="4452215" cy="311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矩形 10"/>
          <p:cNvSpPr>
            <a:spLocks noChangeArrowheads="1"/>
          </p:cNvSpPr>
          <p:nvPr/>
        </p:nvSpPr>
        <p:spPr bwMode="auto">
          <a:xfrm>
            <a:off x="2902239" y="63033"/>
            <a:ext cx="2710261" cy="57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3200" b="1"/>
              <a:t>Pion p</a:t>
            </a:r>
            <a:r>
              <a:rPr lang="en-US" altLang="zh-CN" sz="3200" b="1" baseline="-25000"/>
              <a:t>T</a:t>
            </a:r>
            <a:r>
              <a:rPr lang="en-US" altLang="zh-CN" sz="3200" b="1"/>
              <a:t> spectra</a:t>
            </a:r>
            <a:endParaRPr lang="zh-CN" altLang="en-US" sz="3200" b="1"/>
          </a:p>
        </p:txBody>
      </p:sp>
      <p:pic>
        <p:nvPicPr>
          <p:cNvPr id="2560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48" y="4063534"/>
            <a:ext cx="3349625" cy="68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矩形 8"/>
          <p:cNvSpPr>
            <a:spLocks noChangeArrowheads="1"/>
          </p:cNvSpPr>
          <p:nvPr/>
        </p:nvSpPr>
        <p:spPr bwMode="auto">
          <a:xfrm>
            <a:off x="5227205" y="3709148"/>
            <a:ext cx="2621904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 Bose-Einstein distribution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560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4" y="3962681"/>
            <a:ext cx="4548909" cy="94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矩形 13"/>
          <p:cNvSpPr>
            <a:spLocks noChangeArrowheads="1"/>
          </p:cNvSpPr>
          <p:nvPr/>
        </p:nvSpPr>
        <p:spPr bwMode="auto">
          <a:xfrm>
            <a:off x="642217" y="3682533"/>
            <a:ext cx="2874474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 modified Hagedorn function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1114" y="4849346"/>
            <a:ext cx="8773103" cy="14678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058" tIns="41029" rIns="82058" bIns="41029">
            <a:spAutoFit/>
          </a:bodyPr>
          <a:lstStyle/>
          <a:p>
            <a:pPr marL="307718" indent="-307718">
              <a:buFont typeface="Wingdings" charset="2"/>
              <a:buChar char="Ø"/>
              <a:defRPr/>
            </a:pPr>
            <a:r>
              <a:rPr lang="en-US" altLang="zh-CN" dirty="0">
                <a:solidFill>
                  <a:srgbClr val="FF0000"/>
                </a:solidFill>
              </a:rPr>
              <a:t>Inclusive pion </a:t>
            </a:r>
            <a:r>
              <a:rPr lang="en-US" altLang="zh-CN" dirty="0" err="1">
                <a:solidFill>
                  <a:srgbClr val="0000FF"/>
                </a:solidFill>
              </a:rPr>
              <a:t>dN</a:t>
            </a:r>
            <a:r>
              <a:rPr lang="en-US" altLang="zh-CN" dirty="0">
                <a:solidFill>
                  <a:srgbClr val="0000FF"/>
                </a:solidFill>
              </a:rPr>
              <a:t>/</a:t>
            </a:r>
            <a:r>
              <a:rPr lang="en-US" altLang="zh-CN" dirty="0" err="1">
                <a:solidFill>
                  <a:srgbClr val="0000FF"/>
                </a:solidFill>
              </a:rPr>
              <a:t>dy</a:t>
            </a:r>
            <a:r>
              <a:rPr lang="en-US" altLang="zh-CN" dirty="0">
                <a:solidFill>
                  <a:srgbClr val="0000FF"/>
                </a:solidFill>
              </a:rPr>
              <a:t> fixed from PHENIX data, while the </a:t>
            </a:r>
            <a:r>
              <a:rPr lang="en-US" altLang="zh-CN" dirty="0" err="1">
                <a:solidFill>
                  <a:srgbClr val="0000FF"/>
                </a:solidFill>
              </a:rPr>
              <a:t>pt</a:t>
            </a:r>
            <a:r>
              <a:rPr lang="en-US" altLang="zh-CN" dirty="0">
                <a:solidFill>
                  <a:srgbClr val="0000FF"/>
                </a:solidFill>
              </a:rPr>
              <a:t> shape use the Bose-Einstein distribution.</a:t>
            </a:r>
          </a:p>
          <a:p>
            <a:pPr marL="307718" indent="-307718">
              <a:buFont typeface="Wingdings" charset="2"/>
              <a:buChar char="Ø"/>
              <a:defRPr/>
            </a:pPr>
            <a:r>
              <a:rPr lang="en-US" altLang="zh-CN" dirty="0">
                <a:solidFill>
                  <a:srgbClr val="0000FF"/>
                </a:solidFill>
              </a:rPr>
              <a:t>In our simulation input single pion mainly the </a:t>
            </a:r>
            <a:r>
              <a:rPr lang="en-US" altLang="zh-CN" dirty="0">
                <a:solidFill>
                  <a:srgbClr val="FF0000"/>
                </a:solidFill>
              </a:rPr>
              <a:t>direct pion</a:t>
            </a:r>
            <a:r>
              <a:rPr lang="en-US" altLang="zh-CN" dirty="0">
                <a:solidFill>
                  <a:srgbClr val="0000FF"/>
                </a:solidFill>
              </a:rPr>
              <a:t>,  resonance decay pion dominate at low </a:t>
            </a:r>
            <a:r>
              <a:rPr lang="en-US" altLang="zh-CN" dirty="0" err="1">
                <a:solidFill>
                  <a:srgbClr val="0000FF"/>
                </a:solidFill>
              </a:rPr>
              <a:t>pt</a:t>
            </a:r>
            <a:r>
              <a:rPr lang="en-US" altLang="zh-CN" dirty="0">
                <a:solidFill>
                  <a:srgbClr val="0000FF"/>
                </a:solidFill>
              </a:rPr>
              <a:t>, so I use the Bose-Einstein distribution.  </a:t>
            </a:r>
          </a:p>
          <a:p>
            <a:pPr marL="307718" indent="-307718">
              <a:buFont typeface="Wingdings" charset="2"/>
              <a:buChar char="Ø"/>
              <a:defRPr/>
            </a:pPr>
            <a:r>
              <a:rPr lang="en-US" altLang="zh-CN" dirty="0">
                <a:solidFill>
                  <a:srgbClr val="FF0000"/>
                </a:solidFill>
              </a:rPr>
              <a:t>STAR acc. cut will remove ~25-35% low </a:t>
            </a:r>
            <a:r>
              <a:rPr lang="en-US" altLang="zh-CN" dirty="0" err="1">
                <a:solidFill>
                  <a:srgbClr val="FF0000"/>
                </a:solidFill>
              </a:rPr>
              <a:t>pT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pions</a:t>
            </a:r>
            <a:r>
              <a:rPr lang="en-US" altLang="zh-CN" dirty="0">
                <a:solidFill>
                  <a:srgbClr val="FF0000"/>
                </a:solidFill>
              </a:rPr>
              <a:t>, and also for resonances.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10"/>
          <p:cNvSpPr>
            <a:spLocks noChangeArrowheads="1"/>
          </p:cNvSpPr>
          <p:nvPr/>
        </p:nvSpPr>
        <p:spPr bwMode="auto">
          <a:xfrm>
            <a:off x="2902239" y="63033"/>
            <a:ext cx="2622097" cy="57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3200" b="1"/>
              <a:t>Rho p</a:t>
            </a:r>
            <a:r>
              <a:rPr lang="en-US" altLang="zh-CN" sz="3200" b="1" baseline="-25000"/>
              <a:t>T</a:t>
            </a:r>
            <a:r>
              <a:rPr lang="en-US" altLang="zh-CN" sz="3200" b="1"/>
              <a:t> spectra</a:t>
            </a:r>
            <a:endParaRPr lang="zh-CN" altLang="en-US" sz="3200" b="1"/>
          </a:p>
        </p:txBody>
      </p:sp>
      <p:sp>
        <p:nvSpPr>
          <p:cNvPr id="16" name="矩形 15"/>
          <p:cNvSpPr/>
          <p:nvPr/>
        </p:nvSpPr>
        <p:spPr>
          <a:xfrm>
            <a:off x="447387" y="5461468"/>
            <a:ext cx="8379114" cy="7476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058" tIns="41029" rIns="82058" bIns="41029">
            <a:spAutoFit/>
          </a:bodyPr>
          <a:lstStyle>
            <a:lvl1pPr marL="342900" indent="-342900"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kumimoji="0" lang="en-US" altLang="zh-CN" sz="1800">
                <a:solidFill>
                  <a:srgbClr val="0000FF"/>
                </a:solidFill>
              </a:rPr>
              <a:t>rho</a:t>
            </a:r>
            <a:r>
              <a:rPr kumimoji="0" lang="en-US" altLang="zh-CN" sz="1800">
                <a:solidFill>
                  <a:srgbClr val="000000"/>
                </a:solidFill>
              </a:rPr>
              <a:t> pt  from STAR 40-80%, </a:t>
            </a:r>
            <a:r>
              <a:rPr kumimoji="0" lang="en-US" altLang="zh-CN" sz="1800">
                <a:solidFill>
                  <a:srgbClr val="FF0000"/>
                </a:solidFill>
              </a:rPr>
              <a:t>for all centrality</a:t>
            </a:r>
            <a:r>
              <a:rPr kumimoji="0" lang="en-US" altLang="zh-CN" sz="1800">
                <a:solidFill>
                  <a:srgbClr val="0000FF"/>
                </a:solidFill>
              </a:rPr>
              <a:t>.  same shape for eta and oemga.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kumimoji="0" lang="en-US" altLang="zh-CN" sz="1800">
                <a:solidFill>
                  <a:srgbClr val="0000FF"/>
                </a:solidFill>
              </a:rPr>
              <a:t>With fixed </a:t>
            </a:r>
            <a:r>
              <a:rPr kumimoji="0" lang="en-US" altLang="zh-CN" sz="1800">
                <a:solidFill>
                  <a:srgbClr val="FF0000"/>
                </a:solidFill>
              </a:rPr>
              <a:t>rho/inclusive pion </a:t>
            </a:r>
            <a:r>
              <a:rPr kumimoji="0" lang="en-US" altLang="zh-CN" sz="1800">
                <a:solidFill>
                  <a:srgbClr val="0000FF"/>
                </a:solidFill>
              </a:rPr>
              <a:t>=0.169,   fixed eta/rho, omega/rho.  </a:t>
            </a:r>
            <a:endParaRPr kumimoji="0" lang="en-US" altLang="zh-CN" sz="1800">
              <a:solidFill>
                <a:srgbClr val="FF0000"/>
              </a:solidFill>
            </a:endParaRPr>
          </a:p>
        </p:txBody>
      </p:sp>
      <p:pic>
        <p:nvPicPr>
          <p:cNvPr id="26628" name="图片 2" descr="rho_spectr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09" y="760600"/>
            <a:ext cx="4909705" cy="343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80" y="4381500"/>
            <a:ext cx="5957455" cy="80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矩形 14"/>
          <p:cNvSpPr>
            <a:spLocks noChangeArrowheads="1"/>
          </p:cNvSpPr>
          <p:nvPr/>
        </p:nvSpPr>
        <p:spPr bwMode="auto">
          <a:xfrm>
            <a:off x="317501" y="4000501"/>
            <a:ext cx="1873750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>
                <a:solidFill>
                  <a:srgbClr val="000000"/>
                </a:solidFill>
              </a:rPr>
              <a:t>exponential mT fit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36172" y="4572000"/>
            <a:ext cx="560057" cy="282914"/>
          </a:xfrm>
          <a:prstGeom prst="rect">
            <a:avLst/>
          </a:prstGeom>
          <a:solidFill>
            <a:schemeClr val="bg1"/>
          </a:solidFill>
        </p:spPr>
        <p:txBody>
          <a:bodyPr wrap="none" lIns="82058" tIns="41029" rIns="82058" bIns="41029">
            <a:spAutoFit/>
          </a:bodyPr>
          <a:lstStyle/>
          <a:p>
            <a:r>
              <a:rPr kumimoji="1" lang="en-US" altLang="zh-CN" sz="1300" i="1">
                <a:solidFill>
                  <a:srgbClr val="000000"/>
                </a:solidFill>
                <a:latin typeface="American Typewriter" pitchFamily="2" charset="0"/>
              </a:rPr>
              <a:t>m</a:t>
            </a:r>
            <a:r>
              <a:rPr kumimoji="1" lang="en-US" altLang="zh-CN" sz="1300" i="1" baseline="-25000">
                <a:solidFill>
                  <a:srgbClr val="000000"/>
                </a:solidFill>
                <a:latin typeface="American Typewriter" pitchFamily="2" charset="0"/>
              </a:rPr>
              <a:t>0</a:t>
            </a:r>
            <a:r>
              <a:rPr kumimoji="1" lang="en-US" altLang="zh-CN" sz="1300" i="1">
                <a:solidFill>
                  <a:srgbClr val="000000"/>
                </a:solidFill>
                <a:latin typeface="American Typewriter" pitchFamily="2" charset="0"/>
              </a:rPr>
              <a:t>)/T</a:t>
            </a:r>
            <a:r>
              <a:rPr kumimoji="1" lang="en-US" altLang="zh-CN" sz="1300" i="1" baseline="-25000">
                <a:solidFill>
                  <a:srgbClr val="000000"/>
                </a:solidFill>
                <a:latin typeface="American Typewriter" pitchFamily="2" charset="0"/>
              </a:rPr>
              <a:t>exp</a:t>
            </a:r>
            <a:endParaRPr kumimoji="1" lang="zh-CN" altLang="en-US" sz="1300" i="1">
              <a:solidFill>
                <a:srgbClr val="000000"/>
              </a:solidFill>
              <a:latin typeface="American Typewriter" pitchFamily="2" charset="0"/>
            </a:endParaRPr>
          </a:p>
        </p:txBody>
      </p:sp>
      <p:sp>
        <p:nvSpPr>
          <p:cNvPr id="26632" name="矩形 16"/>
          <p:cNvSpPr>
            <a:spLocks noChangeArrowheads="1"/>
          </p:cNvSpPr>
          <p:nvPr/>
        </p:nvSpPr>
        <p:spPr bwMode="auto">
          <a:xfrm>
            <a:off x="4375727" y="4826934"/>
            <a:ext cx="803714" cy="2767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>
              <a:lnSpc>
                <a:spcPct val="60000"/>
              </a:lnSpc>
            </a:pPr>
            <a:r>
              <a:rPr kumimoji="1" lang="en-US" altLang="zh-CN">
                <a:solidFill>
                  <a:srgbClr val="000000"/>
                </a:solidFill>
                <a:latin typeface="American Typewriter" pitchFamily="2" charset="0"/>
              </a:rPr>
              <a:t>(</a:t>
            </a:r>
            <a:r>
              <a:rPr kumimoji="1" lang="en-US" altLang="zh-CN" i="1">
                <a:solidFill>
                  <a:srgbClr val="000000"/>
                </a:solidFill>
                <a:latin typeface="American Typewriter" pitchFamily="2" charset="0"/>
              </a:rPr>
              <a:t>m</a:t>
            </a:r>
            <a:r>
              <a:rPr kumimoji="1" lang="en-US" altLang="zh-CN" i="1" baseline="-25000">
                <a:solidFill>
                  <a:srgbClr val="000000"/>
                </a:solidFill>
                <a:latin typeface="American Typewriter" pitchFamily="2" charset="0"/>
              </a:rPr>
              <a:t>0</a:t>
            </a:r>
            <a:r>
              <a:rPr kumimoji="1" lang="en-US" altLang="zh-CN">
                <a:solidFill>
                  <a:srgbClr val="000000"/>
                </a:solidFill>
                <a:latin typeface="American Typewriter" pitchFamily="2" charset="0"/>
              </a:rPr>
              <a:t>+</a:t>
            </a:r>
            <a:r>
              <a:rPr kumimoji="1" lang="en-US" altLang="zh-CN" sz="2100" i="1">
                <a:solidFill>
                  <a:srgbClr val="000000"/>
                </a:solidFill>
                <a:latin typeface="American Typewriter" pitchFamily="2" charset="0"/>
              </a:rPr>
              <a:t>T</a:t>
            </a:r>
            <a:r>
              <a:rPr kumimoji="1" lang="en-US" altLang="zh-CN" i="1" baseline="-25000">
                <a:solidFill>
                  <a:srgbClr val="000000"/>
                </a:solidFill>
                <a:latin typeface="American Typewriter" pitchFamily="2" charset="0"/>
              </a:rPr>
              <a:t>exp</a:t>
            </a:r>
            <a:r>
              <a:rPr kumimoji="1" lang="en-US" altLang="zh-CN">
                <a:solidFill>
                  <a:srgbClr val="000000"/>
                </a:solidFill>
                <a:latin typeface="American Typewriter" pitchFamily="2" charset="0"/>
              </a:rPr>
              <a:t>)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矩形 10"/>
          <p:cNvSpPr>
            <a:spLocks noChangeArrowheads="1"/>
          </p:cNvSpPr>
          <p:nvPr/>
        </p:nvSpPr>
        <p:spPr bwMode="auto">
          <a:xfrm>
            <a:off x="3590637" y="63033"/>
            <a:ext cx="1502623" cy="57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3200" b="1"/>
              <a:t>Input v</a:t>
            </a:r>
            <a:r>
              <a:rPr lang="en-US" altLang="zh-CN" sz="3200" b="1" baseline="-25000"/>
              <a:t>2</a:t>
            </a:r>
            <a:endParaRPr lang="zh-CN" altLang="en-US" sz="3200" b="1" baseline="-25000"/>
          </a:p>
        </p:txBody>
      </p:sp>
      <p:pic>
        <p:nvPicPr>
          <p:cNvPr id="27651" name="图片 3" descr="pionv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" y="888066"/>
            <a:ext cx="4634056" cy="32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07" y="4183997"/>
            <a:ext cx="6165273" cy="89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图片 5" descr="PIDv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8067"/>
            <a:ext cx="4572000" cy="31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906318" y="5572125"/>
            <a:ext cx="7462694" cy="9692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058" tIns="41029" rIns="82058" bIns="41029">
            <a:spAutoFit/>
          </a:bodyPr>
          <a:lstStyle>
            <a:lvl1pPr marL="342900" indent="-342900"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kumimoji="0" lang="en-US" altLang="zh-CN">
                <a:solidFill>
                  <a:srgbClr val="0000FF"/>
                </a:solidFill>
              </a:rPr>
              <a:t>NCQ scaling fitted pion data, predict for rho, eta, omega   </a:t>
            </a:r>
            <a:endParaRPr kumimoji="0" lang="en-US" altLang="zh-CN">
              <a:solidFill>
                <a:srgbClr val="FF0000"/>
              </a:solidFill>
            </a:endParaRPr>
          </a:p>
        </p:txBody>
      </p:sp>
      <p:sp>
        <p:nvSpPr>
          <p:cNvPr id="27655" name="文本框 6"/>
          <p:cNvSpPr txBox="1">
            <a:spLocks noChangeArrowheads="1"/>
          </p:cNvSpPr>
          <p:nvPr/>
        </p:nvSpPr>
        <p:spPr bwMode="auto">
          <a:xfrm>
            <a:off x="2804103" y="4691063"/>
            <a:ext cx="3770232" cy="3521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zh-CN" sz="2500">
                <a:latin typeface="Times New Roman" pitchFamily="18" charset="0"/>
                <a:cs typeface="Times New Roman" pitchFamily="18" charset="0"/>
              </a:rPr>
              <a:t>1 + exp(-((</a:t>
            </a:r>
            <a:r>
              <a:rPr kumimoji="1" lang="en-US" altLang="zh-CN" sz="2500" i="1"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1" lang="en-US" altLang="zh-CN" sz="2500" i="1" baseline="-25000">
                <a:latin typeface="Times New Roman" pitchFamily="18" charset="0"/>
                <a:cs typeface="Times New Roman" pitchFamily="18" charset="0"/>
              </a:rPr>
              <a:t>T </a:t>
            </a:r>
            <a:r>
              <a:rPr kumimoji="1" lang="en-US" altLang="zh-CN" sz="2500" i="1">
                <a:latin typeface="Times New Roman" pitchFamily="18" charset="0"/>
                <a:cs typeface="Times New Roman" pitchFamily="18" charset="0"/>
              </a:rPr>
              <a:t>- m</a:t>
            </a:r>
            <a:r>
              <a:rPr kumimoji="1" lang="en-US" altLang="zh-CN" sz="2500" i="1" baseline="-25000"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1" lang="en-US" altLang="zh-CN" sz="2500">
                <a:latin typeface="Times New Roman" pitchFamily="18" charset="0"/>
                <a:cs typeface="Times New Roman" pitchFamily="18" charset="0"/>
              </a:rPr>
              <a:t>)/</a:t>
            </a:r>
            <a:r>
              <a:rPr kumimoji="1" lang="en-US" altLang="zh-CN" sz="2500" i="1">
                <a:latin typeface="Times New Roman" pitchFamily="18" charset="0"/>
                <a:cs typeface="Times New Roman" pitchFamily="18" charset="0"/>
              </a:rPr>
              <a:t>n – b)/c)</a:t>
            </a:r>
            <a:endParaRPr kumimoji="1" lang="zh-CN" altLang="en-US" sz="25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6" name="矩形 2"/>
          <p:cNvSpPr>
            <a:spLocks noChangeArrowheads="1"/>
          </p:cNvSpPr>
          <p:nvPr/>
        </p:nvSpPr>
        <p:spPr bwMode="auto">
          <a:xfrm>
            <a:off x="774989" y="760600"/>
            <a:ext cx="5361052" cy="3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is-IS" altLang="zh-CN" sz="1600">
                <a:solidFill>
                  <a:srgbClr val="231F20"/>
                </a:solidFill>
              </a:rPr>
              <a:t>PHENIX, PRL 105, 142301 (2010); STAR, PRC 72, 014904 (2005)</a:t>
            </a:r>
            <a:endParaRPr lang="zh-CN" altLang="en-US" sz="1600"/>
          </a:p>
        </p:txBody>
      </p:sp>
      <p:sp>
        <p:nvSpPr>
          <p:cNvPr id="27657" name="矩形 2"/>
          <p:cNvSpPr>
            <a:spLocks noChangeArrowheads="1"/>
          </p:cNvSpPr>
          <p:nvPr/>
        </p:nvSpPr>
        <p:spPr bwMode="auto">
          <a:xfrm>
            <a:off x="4927023" y="5144902"/>
            <a:ext cx="3687965" cy="3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1600">
                <a:solidFill>
                  <a:srgbClr val="000000"/>
                </a:solidFill>
              </a:rPr>
              <a:t>X. Dong et al., </a:t>
            </a:r>
            <a:r>
              <a:rPr lang="is-IS" altLang="zh-CN" sz="1600">
                <a:solidFill>
                  <a:srgbClr val="000000"/>
                </a:solidFill>
              </a:rPr>
              <a:t>Phys. Lett. B597, 328 (2004)</a:t>
            </a:r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0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图片 15" descr="centrality_di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285264" cy="230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图片 16" descr="bkg_centrality_sim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92033"/>
            <a:ext cx="4263159" cy="29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矩形 2"/>
          <p:cNvSpPr>
            <a:spLocks noChangeArrowheads="1"/>
          </p:cNvSpPr>
          <p:nvPr/>
        </p:nvSpPr>
        <p:spPr bwMode="auto">
          <a:xfrm>
            <a:off x="2512638" y="990600"/>
            <a:ext cx="4118724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dirty="0"/>
              <a:t>Fuqiang Wang, </a:t>
            </a:r>
            <a:r>
              <a:rPr lang="en-US" altLang="zh-CN" dirty="0" err="1"/>
              <a:t>Jie</a:t>
            </a:r>
            <a:r>
              <a:rPr lang="en-US" altLang="zh-CN" dirty="0"/>
              <a:t> Zhao, </a:t>
            </a:r>
            <a:r>
              <a:rPr lang="hr-HR" altLang="zh-CN" dirty="0"/>
              <a:t>arXiv:1608.06610</a:t>
            </a:r>
            <a:endParaRPr lang="zh-CN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0" y="126066"/>
            <a:ext cx="9144000" cy="6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00D0"/>
                </a:solidFill>
              </a:rPr>
              <a:t>Resonances decay simulation</a:t>
            </a:r>
            <a:endParaRPr lang="zh-CN" altLang="en-US" sz="4000" b="1" dirty="0">
              <a:solidFill>
                <a:srgbClr val="0000D0"/>
              </a:solidFill>
            </a:endParaRPr>
          </a:p>
        </p:txBody>
      </p:sp>
      <p:pic>
        <p:nvPicPr>
          <p:cNvPr id="28675" name="图片 12" descr="centrality_simu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36" y="1371600"/>
            <a:ext cx="3285264" cy="230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1"/>
          <p:cNvSpPr>
            <a:spLocks noChangeArrowheads="1"/>
          </p:cNvSpPr>
          <p:nvPr/>
        </p:nvSpPr>
        <p:spPr bwMode="auto">
          <a:xfrm>
            <a:off x="24536" y="152400"/>
            <a:ext cx="9064624" cy="6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0000D0"/>
                </a:solidFill>
              </a:rPr>
              <a:t>Jet effects </a:t>
            </a:r>
            <a:r>
              <a:rPr lang="en-US" altLang="zh-CN" sz="4000" b="1" dirty="0">
                <a:solidFill>
                  <a:srgbClr val="0000D0"/>
                </a:solidFill>
              </a:rPr>
              <a:t>with </a:t>
            </a:r>
            <a:r>
              <a:rPr lang="en-US" altLang="zh-CN" sz="4000" b="1" dirty="0" err="1">
                <a:solidFill>
                  <a:srgbClr val="0000D0"/>
                </a:solidFill>
              </a:rPr>
              <a:t>Hijing</a:t>
            </a:r>
            <a:r>
              <a:rPr lang="en-US" altLang="zh-CN" sz="4000" b="1" dirty="0">
                <a:solidFill>
                  <a:srgbClr val="0000D0"/>
                </a:solidFill>
              </a:rPr>
              <a:t> simulation</a:t>
            </a:r>
            <a:endParaRPr lang="zh-CN" altLang="en-US" sz="4000" dirty="0">
              <a:solidFill>
                <a:srgbClr val="0000D0"/>
              </a:solidFill>
            </a:endParaRPr>
          </a:p>
        </p:txBody>
      </p:sp>
      <p:sp>
        <p:nvSpPr>
          <p:cNvPr id="15363" name="矩形 9"/>
          <p:cNvSpPr>
            <a:spLocks noChangeArrowheads="1"/>
          </p:cNvSpPr>
          <p:nvPr/>
        </p:nvSpPr>
        <p:spPr bwMode="auto">
          <a:xfrm>
            <a:off x="381001" y="1122946"/>
            <a:ext cx="5867399" cy="174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marL="457200" indent="-457200"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kumimoji="0" lang="en-US" altLang="zh-CN" sz="1800" dirty="0" err="1">
                <a:solidFill>
                  <a:schemeClr val="tx1"/>
                </a:solidFill>
              </a:rPr>
              <a:t>Hijing</a:t>
            </a:r>
            <a:r>
              <a:rPr kumimoji="0" lang="en-US" altLang="zh-CN" sz="1800" dirty="0">
                <a:solidFill>
                  <a:schemeClr val="tx1"/>
                </a:solidFill>
              </a:rPr>
              <a:t> with b: 9-14fm</a:t>
            </a:r>
          </a:p>
          <a:p>
            <a:pPr>
              <a:buFont typeface="Wingdings" pitchFamily="2" charset="2"/>
              <a:buChar char="Ø"/>
            </a:pPr>
            <a:r>
              <a:rPr kumimoji="0" lang="en-US" altLang="zh-CN" sz="1800" dirty="0">
                <a:solidFill>
                  <a:schemeClr val="tx1"/>
                </a:solidFill>
              </a:rPr>
              <a:t>Final state pi, k, p reconstructed </a:t>
            </a:r>
            <a:r>
              <a:rPr kumimoji="0" lang="en-US" altLang="zh-CN" sz="1800" dirty="0" smtClean="0">
                <a:solidFill>
                  <a:schemeClr val="tx1"/>
                </a:solidFill>
              </a:rPr>
              <a:t>event plane</a:t>
            </a:r>
            <a:r>
              <a:rPr kumimoji="0" lang="en-US" altLang="zh-CN" sz="1800" dirty="0">
                <a:solidFill>
                  <a:schemeClr val="tx1"/>
                </a:solidFill>
              </a:rPr>
              <a:t>, </a:t>
            </a:r>
            <a:r>
              <a:rPr kumimoji="0" lang="en-US" altLang="zh-CN" sz="1800" dirty="0" smtClean="0">
                <a:solidFill>
                  <a:schemeClr val="tx1"/>
                </a:solidFill>
              </a:rPr>
              <a:t/>
            </a:r>
            <a:br>
              <a:rPr kumimoji="0" lang="en-US" altLang="zh-CN" sz="1800" dirty="0" smtClean="0">
                <a:solidFill>
                  <a:schemeClr val="tx1"/>
                </a:solidFill>
              </a:rPr>
            </a:br>
            <a:r>
              <a:rPr kumimoji="0" lang="en-US" altLang="zh-CN" sz="1800" dirty="0" smtClean="0">
                <a:solidFill>
                  <a:schemeClr val="tx1"/>
                </a:solidFill>
              </a:rPr>
              <a:t>or </a:t>
            </a:r>
            <a:r>
              <a:rPr kumimoji="0" lang="en-US" altLang="zh-CN" sz="1800" dirty="0">
                <a:solidFill>
                  <a:schemeClr val="tx1"/>
                </a:solidFill>
              </a:rPr>
              <a:t>impact parameter direction as </a:t>
            </a:r>
            <a:r>
              <a:rPr kumimoji="0" lang="en-US" altLang="zh-CN" sz="1800" dirty="0" smtClean="0">
                <a:solidFill>
                  <a:schemeClr val="tx1"/>
                </a:solidFill>
              </a:rPr>
              <a:t>event plane (ψ</a:t>
            </a:r>
            <a:r>
              <a:rPr kumimoji="0" lang="en-US" altLang="zh-CN" sz="1800" baseline="-25000" dirty="0" smtClean="0">
                <a:solidFill>
                  <a:schemeClr val="tx1"/>
                </a:solidFill>
              </a:rPr>
              <a:t>2</a:t>
            </a:r>
            <a:r>
              <a:rPr kumimoji="0" lang="en-US" altLang="zh-CN" sz="1800" dirty="0" smtClean="0">
                <a:solidFill>
                  <a:schemeClr val="tx1"/>
                </a:solidFill>
              </a:rPr>
              <a:t>=0</a:t>
            </a:r>
            <a:r>
              <a:rPr kumimoji="0" lang="en-US" altLang="zh-CN" sz="1800" dirty="0">
                <a:solidFill>
                  <a:schemeClr val="tx1"/>
                </a:solidFill>
              </a:rPr>
              <a:t>). </a:t>
            </a:r>
          </a:p>
          <a:p>
            <a:pPr>
              <a:buFont typeface="Wingdings" pitchFamily="2" charset="2"/>
              <a:buChar char="Ø"/>
            </a:pPr>
            <a:r>
              <a:rPr kumimoji="0" lang="en-US" altLang="zh-CN" sz="1800" dirty="0">
                <a:solidFill>
                  <a:schemeClr val="tx1"/>
                </a:solidFill>
              </a:rPr>
              <a:t>afterburner flow with respect to the </a:t>
            </a:r>
            <a:r>
              <a:rPr kumimoji="0" lang="en-US" altLang="zh-CN" sz="1800" dirty="0" smtClean="0">
                <a:solidFill>
                  <a:schemeClr val="tx1"/>
                </a:solidFill>
              </a:rPr>
              <a:t/>
            </a:r>
            <a:br>
              <a:rPr kumimoji="0" lang="en-US" altLang="zh-CN" sz="1800" dirty="0" smtClean="0">
                <a:solidFill>
                  <a:schemeClr val="tx1"/>
                </a:solidFill>
              </a:rPr>
            </a:br>
            <a:r>
              <a:rPr kumimoji="0" lang="en-US" altLang="zh-CN" sz="1800" dirty="0" smtClean="0">
                <a:solidFill>
                  <a:schemeClr val="tx1"/>
                </a:solidFill>
              </a:rPr>
              <a:t>event plane</a:t>
            </a:r>
            <a:endParaRPr kumimoji="0" lang="en-US" altLang="zh-CN" sz="1800" dirty="0">
              <a:solidFill>
                <a:schemeClr val="tx1"/>
              </a:solidFill>
            </a:endParaRPr>
          </a:p>
          <a:p>
            <a:endParaRPr kumimoji="0" lang="en-US" altLang="zh-CN" sz="1800" dirty="0">
              <a:solidFill>
                <a:schemeClr val="tx1"/>
              </a:solidFill>
            </a:endParaRPr>
          </a:p>
        </p:txBody>
      </p:sp>
      <p:pic>
        <p:nvPicPr>
          <p:cNvPr id="29700" name="图片 14" descr="after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235" y="2209800"/>
            <a:ext cx="3645765" cy="78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图片 2" descr="v2_b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" y="3333749"/>
            <a:ext cx="4482523" cy="313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矩形 9"/>
          <p:cNvSpPr>
            <a:spLocks noChangeArrowheads="1"/>
          </p:cNvSpPr>
          <p:nvPr/>
        </p:nvSpPr>
        <p:spPr bwMode="auto">
          <a:xfrm>
            <a:off x="1560080" y="4825532"/>
            <a:ext cx="693107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l-GR" altLang="zh-CN">
                <a:solidFill>
                  <a:srgbClr val="0000FF"/>
                </a:solidFill>
              </a:rPr>
              <a:t>ψ</a:t>
            </a:r>
            <a:r>
              <a:rPr lang="el-GR" altLang="zh-CN" baseline="-25000">
                <a:solidFill>
                  <a:srgbClr val="0000FF"/>
                </a:solidFill>
              </a:rPr>
              <a:t>2</a:t>
            </a:r>
            <a:r>
              <a:rPr lang="en-US" altLang="zh-CN">
                <a:solidFill>
                  <a:srgbClr val="0000FF"/>
                </a:solidFill>
              </a:rPr>
              <a:t>=0 </a:t>
            </a:r>
            <a:endParaRPr lang="zh-CN" altLang="en-US">
              <a:solidFill>
                <a:srgbClr val="0000FF"/>
              </a:solidFill>
            </a:endParaRPr>
          </a:p>
        </p:txBody>
      </p:sp>
      <p:pic>
        <p:nvPicPr>
          <p:cNvPr id="29703" name="图片 3" descr="v2_r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44" y="3364566"/>
            <a:ext cx="4452215" cy="311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矩形 4"/>
          <p:cNvSpPr>
            <a:spLocks noChangeArrowheads="1"/>
          </p:cNvSpPr>
          <p:nvPr/>
        </p:nvSpPr>
        <p:spPr bwMode="auto">
          <a:xfrm>
            <a:off x="6143626" y="4762499"/>
            <a:ext cx="1103348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</a:rPr>
              <a:t>recon. </a:t>
            </a:r>
            <a:r>
              <a:rPr lang="el-GR" altLang="zh-CN">
                <a:solidFill>
                  <a:srgbClr val="0000FF"/>
                </a:solidFill>
              </a:rPr>
              <a:t>ψ</a:t>
            </a:r>
            <a:r>
              <a:rPr lang="el-GR" altLang="zh-CN" baseline="-25000">
                <a:solidFill>
                  <a:srgbClr val="0000FF"/>
                </a:solidFill>
              </a:rPr>
              <a:t>2</a:t>
            </a:r>
            <a:r>
              <a:rPr lang="en-US" altLang="zh-CN">
                <a:solidFill>
                  <a:srgbClr val="0000FF"/>
                </a:solidFill>
              </a:rPr>
              <a:t> </a:t>
            </a:r>
            <a:endParaRPr lang="zh-CN" altLang="en-US">
              <a:solidFill>
                <a:srgbClr val="0000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58944" y="3066208"/>
            <a:ext cx="5152853" cy="298303"/>
          </a:xfrm>
          <a:prstGeom prst="rect">
            <a:avLst/>
          </a:prstGeom>
        </p:spPr>
        <p:txBody>
          <a:bodyPr wrap="none" lIns="82058" tIns="41029" rIns="82058" bIns="41029">
            <a:spAutoFit/>
          </a:bodyPr>
          <a:lstStyle/>
          <a:p>
            <a:r>
              <a:rPr lang="is-IS" altLang="zh-CN" sz="1400" dirty="0">
                <a:solidFill>
                  <a:srgbClr val="7F7F7F"/>
                </a:solidFill>
              </a:rPr>
              <a:t>Liang Zhang, Feng Liu, Fuqiang Wang, Phys. Rev. C 92, 054906 (2015)</a:t>
            </a:r>
            <a:endParaRPr lang="zh-CN" altLang="en-US" sz="1400" dirty="0">
              <a:solidFill>
                <a:srgbClr val="7F7F7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990600"/>
            <a:ext cx="5819256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Very little energy dependence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/>
          </a:p>
        </p:txBody>
      </p:sp>
      <p:pic>
        <p:nvPicPr>
          <p:cNvPr id="8" name="Picture 2" descr="C:\Users\fqwang\Research\Talks\PICTURES\plots\Hydro_Gyulassy_McLerr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81400" cy="27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295400" y="6356350"/>
            <a:ext cx="35734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pic>
        <p:nvPicPr>
          <p:cNvPr id="27650" name="Picture 2" descr="http://journals.aps.org/prc/article/10.1103/PhysRevC.86.054908/figures/11/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96" y="2235200"/>
            <a:ext cx="6112104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352399">
            <a:off x="1121229" y="793135"/>
            <a:ext cx="2993571" cy="290680"/>
          </a:xfrm>
          <a:custGeom>
            <a:avLst/>
            <a:gdLst>
              <a:gd name="connsiteX0" fmla="*/ 0 w 3483428"/>
              <a:gd name="connsiteY0" fmla="*/ 290680 h 290680"/>
              <a:gd name="connsiteX1" fmla="*/ 43542 w 3483428"/>
              <a:gd name="connsiteY1" fmla="*/ 218109 h 290680"/>
              <a:gd name="connsiteX2" fmla="*/ 87085 w 3483428"/>
              <a:gd name="connsiteY2" fmla="*/ 203595 h 290680"/>
              <a:gd name="connsiteX3" fmla="*/ 217714 w 3483428"/>
              <a:gd name="connsiteY3" fmla="*/ 145538 h 290680"/>
              <a:gd name="connsiteX4" fmla="*/ 348342 w 3483428"/>
              <a:gd name="connsiteY4" fmla="*/ 101995 h 290680"/>
              <a:gd name="connsiteX5" fmla="*/ 391885 w 3483428"/>
              <a:gd name="connsiteY5" fmla="*/ 87480 h 290680"/>
              <a:gd name="connsiteX6" fmla="*/ 537028 w 3483428"/>
              <a:gd name="connsiteY6" fmla="*/ 72966 h 290680"/>
              <a:gd name="connsiteX7" fmla="*/ 1016000 w 3483428"/>
              <a:gd name="connsiteY7" fmla="*/ 43938 h 290680"/>
              <a:gd name="connsiteX8" fmla="*/ 1524000 w 3483428"/>
              <a:gd name="connsiteY8" fmla="*/ 29423 h 290680"/>
              <a:gd name="connsiteX9" fmla="*/ 1712685 w 3483428"/>
              <a:gd name="connsiteY9" fmla="*/ 29423 h 290680"/>
              <a:gd name="connsiteX10" fmla="*/ 2133600 w 3483428"/>
              <a:gd name="connsiteY10" fmla="*/ 14909 h 290680"/>
              <a:gd name="connsiteX11" fmla="*/ 3483428 w 3483428"/>
              <a:gd name="connsiteY11" fmla="*/ 395 h 29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3428" h="290680">
                <a:moveTo>
                  <a:pt x="0" y="290680"/>
                </a:moveTo>
                <a:cubicBezTo>
                  <a:pt x="14514" y="266490"/>
                  <a:pt x="23594" y="238057"/>
                  <a:pt x="43542" y="218109"/>
                </a:cubicBezTo>
                <a:cubicBezTo>
                  <a:pt x="54360" y="207291"/>
                  <a:pt x="73401" y="210437"/>
                  <a:pt x="87085" y="203595"/>
                </a:cubicBezTo>
                <a:cubicBezTo>
                  <a:pt x="225096" y="134589"/>
                  <a:pt x="-6969" y="220432"/>
                  <a:pt x="217714" y="145538"/>
                </a:cubicBezTo>
                <a:lnTo>
                  <a:pt x="348342" y="101995"/>
                </a:lnTo>
                <a:cubicBezTo>
                  <a:pt x="362856" y="97157"/>
                  <a:pt x="376661" y="89002"/>
                  <a:pt x="391885" y="87480"/>
                </a:cubicBezTo>
                <a:cubicBezTo>
                  <a:pt x="440266" y="82642"/>
                  <a:pt x="488524" y="76350"/>
                  <a:pt x="537028" y="72966"/>
                </a:cubicBezTo>
                <a:lnTo>
                  <a:pt x="1016000" y="43938"/>
                </a:lnTo>
                <a:cubicBezTo>
                  <a:pt x="1185092" y="33690"/>
                  <a:pt x="1354667" y="34261"/>
                  <a:pt x="1524000" y="29423"/>
                </a:cubicBezTo>
                <a:cubicBezTo>
                  <a:pt x="1655006" y="-3328"/>
                  <a:pt x="1495363" y="29423"/>
                  <a:pt x="1712685" y="29423"/>
                </a:cubicBezTo>
                <a:cubicBezTo>
                  <a:pt x="1853073" y="29423"/>
                  <a:pt x="1993257" y="18462"/>
                  <a:pt x="2133600" y="14909"/>
                </a:cubicBezTo>
                <a:cubicBezTo>
                  <a:pt x="2871232" y="-3765"/>
                  <a:pt x="2785955" y="395"/>
                  <a:pt x="3483428" y="39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37057" y="228600"/>
            <a:ext cx="11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circa 2005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99657" y="1840468"/>
            <a:ext cx="11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circa 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0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矩形 1"/>
          <p:cNvSpPr>
            <a:spLocks noChangeArrowheads="1"/>
          </p:cNvSpPr>
          <p:nvPr/>
        </p:nvSpPr>
        <p:spPr bwMode="auto">
          <a:xfrm>
            <a:off x="0" y="152400"/>
            <a:ext cx="9144000" cy="6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00D0"/>
                </a:solidFill>
              </a:rPr>
              <a:t>Jet </a:t>
            </a:r>
            <a:r>
              <a:rPr lang="en-US" altLang="zh-CN" sz="4000" b="1" dirty="0" smtClean="0">
                <a:solidFill>
                  <a:srgbClr val="0000D0"/>
                </a:solidFill>
              </a:rPr>
              <a:t>effects </a:t>
            </a:r>
            <a:r>
              <a:rPr lang="en-US" altLang="zh-CN" sz="4000" b="1" dirty="0">
                <a:solidFill>
                  <a:srgbClr val="0000D0"/>
                </a:solidFill>
              </a:rPr>
              <a:t>with </a:t>
            </a:r>
            <a:r>
              <a:rPr lang="en-US" altLang="zh-CN" sz="4000" b="1" dirty="0" err="1">
                <a:solidFill>
                  <a:srgbClr val="0000D0"/>
                </a:solidFill>
              </a:rPr>
              <a:t>Hijing</a:t>
            </a:r>
            <a:r>
              <a:rPr lang="en-US" altLang="zh-CN" sz="4000" b="1" dirty="0">
                <a:solidFill>
                  <a:srgbClr val="0000D0"/>
                </a:solidFill>
              </a:rPr>
              <a:t> simulation</a:t>
            </a:r>
            <a:endParaRPr lang="zh-CN" altLang="en-US" sz="4000" dirty="0">
              <a:solidFill>
                <a:srgbClr val="0000D0"/>
              </a:solidFill>
            </a:endParaRPr>
          </a:p>
        </p:txBody>
      </p:sp>
      <p:pic>
        <p:nvPicPr>
          <p:cNvPr id="30723" name="图片 2" descr="comPIDHi_correlatorDif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7" y="1066800"/>
            <a:ext cx="381137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62370" y="4150348"/>
            <a:ext cx="4081030" cy="20218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>
            <a:lvl1pPr marL="457200" indent="-457200"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umimoji="1" sz="2400">
                <a:solidFill>
                  <a:schemeClr val="bg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kumimoji="0" lang="en-US" altLang="zh-CN" sz="1800" dirty="0">
                <a:solidFill>
                  <a:schemeClr val="tx1"/>
                </a:solidFill>
              </a:rPr>
              <a:t>The charge separation signal is zero with default </a:t>
            </a:r>
            <a:r>
              <a:rPr kumimoji="0" lang="en-US" altLang="zh-CN" sz="1800" dirty="0" err="1">
                <a:solidFill>
                  <a:schemeClr val="tx1"/>
                </a:solidFill>
              </a:rPr>
              <a:t>Hijing</a:t>
            </a:r>
            <a:r>
              <a:rPr kumimoji="0" lang="en-US" altLang="zh-CN" sz="1800" dirty="0">
                <a:solidFill>
                  <a:schemeClr val="tx1"/>
                </a:solidFill>
              </a:rPr>
              <a:t> and the </a:t>
            </a:r>
            <a:r>
              <a:rPr kumimoji="0" lang="en-US" altLang="zh-CN" sz="1800" dirty="0" err="1">
                <a:solidFill>
                  <a:schemeClr val="tx1"/>
                </a:solidFill>
              </a:rPr>
              <a:t>ture</a:t>
            </a:r>
            <a:r>
              <a:rPr kumimoji="0" lang="en-US" altLang="zh-CN" sz="1800" dirty="0">
                <a:solidFill>
                  <a:schemeClr val="tx1"/>
                </a:solidFill>
              </a:rPr>
              <a:t> </a:t>
            </a:r>
            <a:r>
              <a:rPr kumimoji="0" lang="en-US" altLang="zh-CN" sz="1800" dirty="0" smtClean="0">
                <a:solidFill>
                  <a:schemeClr val="tx1"/>
                </a:solidFill>
              </a:rPr>
              <a:t>event plane</a:t>
            </a:r>
            <a:r>
              <a:rPr kumimoji="0" lang="en-US" altLang="zh-CN" sz="1800" dirty="0">
                <a:solidFill>
                  <a:schemeClr val="tx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kumimoji="0" lang="en-US" altLang="zh-CN" sz="1800" dirty="0">
                <a:solidFill>
                  <a:srgbClr val="000000"/>
                </a:solidFill>
              </a:rPr>
              <a:t>The charge separation signal with reconstructed </a:t>
            </a:r>
            <a:r>
              <a:rPr kumimoji="0" lang="en-US" altLang="zh-CN" sz="1800" dirty="0" smtClean="0">
                <a:solidFill>
                  <a:srgbClr val="000000"/>
                </a:solidFill>
              </a:rPr>
              <a:t>event plane </a:t>
            </a:r>
            <a:r>
              <a:rPr kumimoji="0" lang="en-US" altLang="zh-CN" sz="1800" dirty="0">
                <a:solidFill>
                  <a:srgbClr val="000000"/>
                </a:solidFill>
              </a:rPr>
              <a:t>in </a:t>
            </a:r>
            <a:r>
              <a:rPr kumimoji="0" lang="en-US" altLang="zh-CN" sz="1800" dirty="0" err="1">
                <a:solidFill>
                  <a:srgbClr val="000000"/>
                </a:solidFill>
              </a:rPr>
              <a:t>Hijing</a:t>
            </a:r>
            <a:r>
              <a:rPr kumimoji="0" lang="en-US" altLang="zh-CN" sz="1800" dirty="0">
                <a:solidFill>
                  <a:srgbClr val="000000"/>
                </a:solidFill>
              </a:rPr>
              <a:t> is comparable to experimental data. </a:t>
            </a:r>
            <a:endParaRPr kumimoji="0" lang="en-US" altLang="zh-CN" sz="1800" dirty="0">
              <a:solidFill>
                <a:schemeClr val="tx1"/>
              </a:solidFill>
            </a:endParaRPr>
          </a:p>
        </p:txBody>
      </p:sp>
      <p:pic>
        <p:nvPicPr>
          <p:cNvPr id="30726" name="图片 3" descr="comPID_TOF_correlato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38" y="3672709"/>
            <a:ext cx="4336562" cy="303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矩形 8"/>
          <p:cNvSpPr>
            <a:spLocks noChangeArrowheads="1"/>
          </p:cNvSpPr>
          <p:nvPr/>
        </p:nvSpPr>
        <p:spPr bwMode="auto">
          <a:xfrm>
            <a:off x="6863773" y="4699467"/>
            <a:ext cx="1617719" cy="3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1600" b="1">
                <a:solidFill>
                  <a:srgbClr val="000000"/>
                </a:solidFill>
              </a:rPr>
              <a:t>STAR preliminary</a:t>
            </a:r>
            <a:endParaRPr lang="zh-CN" altLang="en-US" sz="1600" b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pic>
        <p:nvPicPr>
          <p:cNvPr id="30725" name="图片 19" descr="comPIDHi_correlatorDi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92014"/>
            <a:ext cx="3781516" cy="264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矩形 2"/>
          <p:cNvSpPr>
            <a:spLocks noChangeArrowheads="1"/>
          </p:cNvSpPr>
          <p:nvPr/>
        </p:nvSpPr>
        <p:spPr bwMode="auto">
          <a:xfrm>
            <a:off x="4267200" y="890119"/>
            <a:ext cx="3769910" cy="3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1600" dirty="0" err="1">
                <a:solidFill>
                  <a:srgbClr val="808080"/>
                </a:solidFill>
              </a:rPr>
              <a:t>Jie</a:t>
            </a:r>
            <a:r>
              <a:rPr lang="en-US" altLang="zh-CN" sz="1600" dirty="0">
                <a:solidFill>
                  <a:srgbClr val="808080"/>
                </a:solidFill>
              </a:rPr>
              <a:t> Zhao, Fuqiang Wang (</a:t>
            </a:r>
            <a:r>
              <a:rPr lang="hr-HR" altLang="zh-CN" sz="1600" dirty="0">
                <a:solidFill>
                  <a:srgbClr val="808080"/>
                </a:solidFill>
              </a:rPr>
              <a:t>Hard Probes 2016)</a:t>
            </a:r>
            <a:endParaRPr lang="zh-CN" altLang="en-US" sz="1600" dirty="0">
              <a:solidFill>
                <a:srgbClr val="80808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矩形 1"/>
          <p:cNvSpPr>
            <a:spLocks noChangeArrowheads="1"/>
          </p:cNvSpPr>
          <p:nvPr/>
        </p:nvSpPr>
        <p:spPr bwMode="auto">
          <a:xfrm>
            <a:off x="-10102" y="152400"/>
            <a:ext cx="9154102" cy="6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00D0"/>
                </a:solidFill>
              </a:rPr>
              <a:t>Jet </a:t>
            </a:r>
            <a:r>
              <a:rPr lang="en-US" altLang="zh-CN" sz="4000" b="1" dirty="0" smtClean="0">
                <a:solidFill>
                  <a:srgbClr val="0000D0"/>
                </a:solidFill>
              </a:rPr>
              <a:t>effects </a:t>
            </a:r>
            <a:r>
              <a:rPr lang="en-US" altLang="zh-CN" sz="4000" b="1" dirty="0">
                <a:solidFill>
                  <a:srgbClr val="0000D0"/>
                </a:solidFill>
              </a:rPr>
              <a:t>with </a:t>
            </a:r>
            <a:r>
              <a:rPr lang="en-US" altLang="zh-CN" sz="4000" b="1" dirty="0" err="1">
                <a:solidFill>
                  <a:srgbClr val="0000D0"/>
                </a:solidFill>
              </a:rPr>
              <a:t>Hijing</a:t>
            </a:r>
            <a:r>
              <a:rPr lang="en-US" altLang="zh-CN" sz="4000" b="1" dirty="0">
                <a:solidFill>
                  <a:srgbClr val="0000D0"/>
                </a:solidFill>
              </a:rPr>
              <a:t> simulation</a:t>
            </a:r>
            <a:endParaRPr lang="zh-CN" altLang="en-US" sz="4000" dirty="0">
              <a:solidFill>
                <a:srgbClr val="0000D0"/>
              </a:solidFill>
            </a:endParaRPr>
          </a:p>
        </p:txBody>
      </p:sp>
      <p:pic>
        <p:nvPicPr>
          <p:cNvPr id="31747" name="图片 23" descr="comPIDHi_correlatorDif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69" y="19376372"/>
            <a:ext cx="6237432" cy="436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106864" y="5321388"/>
            <a:ext cx="6970336" cy="698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pPr marL="410291" indent="-410291">
              <a:buFont typeface="Wingdings" charset="2"/>
              <a:buChar char="Ø"/>
              <a:defRPr/>
            </a:pPr>
            <a:r>
              <a:rPr lang="en-US" altLang="zh-CN" sz="2000" dirty="0">
                <a:solidFill>
                  <a:schemeClr val="tx1"/>
                </a:solidFill>
              </a:rPr>
              <a:t>With flow afterburner, the charge separation signal increases.</a:t>
            </a:r>
          </a:p>
          <a:p>
            <a:pPr marL="410291" indent="-410291">
              <a:buFont typeface="Wingdings" charset="2"/>
              <a:buChar char="Ø"/>
              <a:defRPr/>
            </a:pPr>
            <a:r>
              <a:rPr lang="en-US" altLang="zh-CN" sz="2000" dirty="0">
                <a:solidFill>
                  <a:schemeClr val="tx1"/>
                </a:solidFill>
              </a:rPr>
              <a:t>The results indicate that jets can mimic a CME signal. </a:t>
            </a:r>
          </a:p>
        </p:txBody>
      </p:sp>
      <p:pic>
        <p:nvPicPr>
          <p:cNvPr id="31749" name="图片 13" descr="comPIDHi_correlatorDi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3" y="1580870"/>
            <a:ext cx="4713433" cy="329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8884"/>
            <a:ext cx="4582103" cy="3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矩形 2"/>
          <p:cNvSpPr>
            <a:spLocks noChangeArrowheads="1"/>
          </p:cNvSpPr>
          <p:nvPr/>
        </p:nvSpPr>
        <p:spPr bwMode="auto">
          <a:xfrm>
            <a:off x="674519" y="1164556"/>
            <a:ext cx="3211681" cy="46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2500" dirty="0">
                <a:solidFill>
                  <a:srgbClr val="0000FF"/>
                </a:solidFill>
              </a:rPr>
              <a:t>afterburner flow effect </a:t>
            </a:r>
            <a:endParaRPr lang="zh-CN" altLang="en-US" sz="2500" dirty="0">
              <a:solidFill>
                <a:srgbClr val="0000FF"/>
              </a:solidFill>
            </a:endParaRPr>
          </a:p>
        </p:txBody>
      </p:sp>
      <p:sp>
        <p:nvSpPr>
          <p:cNvPr id="31752" name="矩形 2"/>
          <p:cNvSpPr>
            <a:spLocks noChangeArrowheads="1"/>
          </p:cNvSpPr>
          <p:nvPr/>
        </p:nvSpPr>
        <p:spPr bwMode="auto">
          <a:xfrm>
            <a:off x="4636944" y="1254498"/>
            <a:ext cx="3769910" cy="3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r>
              <a:rPr lang="en-US" altLang="zh-CN" sz="1600">
                <a:solidFill>
                  <a:srgbClr val="808080"/>
                </a:solidFill>
              </a:rPr>
              <a:t>Jie Zhao, Fuqiang Wang (</a:t>
            </a:r>
            <a:r>
              <a:rPr lang="hr-HR" altLang="zh-CN" sz="1600">
                <a:solidFill>
                  <a:srgbClr val="808080"/>
                </a:solidFill>
              </a:rPr>
              <a:t>Hard Probes 2016)</a:t>
            </a:r>
            <a:endParaRPr lang="zh-CN" altLang="en-US" sz="1600">
              <a:solidFill>
                <a:srgbClr val="80808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Final remarks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548348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The more I think, the more skeptical I am about our established paradigm.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What have we learned from heavy ion collisions?</a:t>
            </a:r>
            <a:br>
              <a:rPr lang="en-US" altLang="zh-CN" sz="2400" dirty="0" smtClean="0"/>
            </a:br>
            <a:r>
              <a:rPr lang="en-US" altLang="zh-CN" sz="2400" dirty="0" smtClean="0"/>
              <a:t>Spontaneously, I can give you a long list of findings. </a:t>
            </a:r>
            <a:br>
              <a:rPr lang="en-US" altLang="zh-CN" sz="2400" dirty="0" smtClean="0"/>
            </a:br>
            <a:r>
              <a:rPr lang="en-US" altLang="zh-CN" sz="2400" dirty="0" smtClean="0"/>
              <a:t>What </a:t>
            </a:r>
            <a:r>
              <a:rPr lang="en-US" altLang="zh-CN" sz="2400" i="1" dirty="0" smtClean="0">
                <a:solidFill>
                  <a:srgbClr val="FF0000"/>
                </a:solidFill>
              </a:rPr>
              <a:t>fundamental</a:t>
            </a:r>
            <a:r>
              <a:rPr lang="en-US" altLang="zh-CN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/>
              <a:t>physics have we learned? </a:t>
            </a:r>
            <a:br>
              <a:rPr lang="en-US" altLang="zh-CN" sz="2400" dirty="0" smtClean="0"/>
            </a:br>
            <a:r>
              <a:rPr lang="en-US" altLang="zh-CN" sz="2400" dirty="0" smtClean="0"/>
              <a:t>I cannot give you a clear answer.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We must be self critical. We must ask hard questions. 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en-US" altLang="zh-CN" sz="2400" dirty="0" smtClean="0"/>
              <a:t>We </a:t>
            </a:r>
            <a:r>
              <a:rPr lang="en-US" altLang="zh-CN" sz="2400" dirty="0" smtClean="0"/>
              <a:t>must think out of the box</a:t>
            </a:r>
            <a:r>
              <a:rPr lang="en-US" altLang="zh-CN" sz="2400" dirty="0" smtClean="0"/>
              <a:t>.</a:t>
            </a:r>
            <a:endParaRPr lang="en-US" altLang="zh-CN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HIM, KPS, Gwangju, Oct. 21-22,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r>
              <a:rPr lang="en-US" smtClean="0"/>
              <a:t> /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6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Where we are?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Where </a:t>
            </a:r>
            <a:r>
              <a:rPr lang="en-US" sz="2800" dirty="0"/>
              <a:t>we are, on the way to look for the QGP? </a:t>
            </a:r>
            <a:endParaRPr lang="en-US" sz="2800" dirty="0" smtClean="0"/>
          </a:p>
          <a:p>
            <a:r>
              <a:rPr lang="en-US" sz="2800" dirty="0" smtClean="0"/>
              <a:t>Where </a:t>
            </a:r>
            <a:r>
              <a:rPr lang="en-US" sz="2800" dirty="0"/>
              <a:t>to go, for more concrete conclusion on QGP? </a:t>
            </a:r>
            <a:endParaRPr lang="en-US" sz="2800" dirty="0" smtClean="0"/>
          </a:p>
          <a:p>
            <a:endParaRPr lang="en-US" sz="2800" dirty="0" smtClean="0">
              <a:solidFill>
                <a:srgbClr val="0000D0"/>
              </a:solidFill>
            </a:endParaRPr>
          </a:p>
          <a:p>
            <a:r>
              <a:rPr lang="en-US" sz="2800" dirty="0" smtClean="0">
                <a:solidFill>
                  <a:srgbClr val="0000D0"/>
                </a:solidFill>
              </a:rPr>
              <a:t>What </a:t>
            </a:r>
            <a:r>
              <a:rPr lang="en-US" sz="2800" dirty="0" smtClean="0">
                <a:solidFill>
                  <a:srgbClr val="0000D0"/>
                </a:solidFill>
              </a:rPr>
              <a:t>fundamental knowledge will we contribute?</a:t>
            </a:r>
            <a:endParaRPr lang="en-US" sz="2800" dirty="0">
              <a:solidFill>
                <a:srgbClr val="0000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Fundamental physics we can contribute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4846" y="2896298"/>
            <a:ext cx="2810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High energy nuclear </a:t>
            </a:r>
            <a:r>
              <a:rPr lang="en-US" dirty="0" smtClean="0"/>
              <a:t>physics</a:t>
            </a:r>
          </a:p>
          <a:p>
            <a:pPr algn="ctr"/>
            <a:r>
              <a:rPr lang="en-US" dirty="0" smtClean="0"/>
              <a:t>nucleus-nucleus collision</a:t>
            </a:r>
          </a:p>
          <a:p>
            <a:pPr algn="ctr"/>
            <a:r>
              <a:rPr lang="en-US" dirty="0" smtClean="0"/>
              <a:t>Many body physics</a:t>
            </a:r>
          </a:p>
          <a:p>
            <a:pPr algn="ctr"/>
            <a:r>
              <a:rPr lang="en-US" b="1" dirty="0" smtClean="0"/>
              <a:t>Nuclear Matter</a:t>
            </a:r>
            <a:endParaRPr lang="en-US" b="1" dirty="0"/>
          </a:p>
        </p:txBody>
      </p:sp>
      <p:pic>
        <p:nvPicPr>
          <p:cNvPr id="8" name="Picture 6" descr="http://www.pd.infn.it/%7Edorigo/hi_qg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5" y="996131"/>
            <a:ext cx="3136615" cy="176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445" y="1017666"/>
            <a:ext cx="1997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Artist’s view of heavy ion collision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3217" y="99613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Gold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327" y="22269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Gold</a:t>
            </a:r>
            <a:endParaRPr lang="en-US" b="1" dirty="0">
              <a:solidFill>
                <a:srgbClr val="FFC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276600" y="1017669"/>
            <a:ext cx="5734801" cy="1649331"/>
            <a:chOff x="3276600" y="1398669"/>
            <a:chExt cx="5734801" cy="1649331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3" t="9333" r="7448" b="57597"/>
            <a:stretch/>
          </p:blipFill>
          <p:spPr bwMode="auto">
            <a:xfrm>
              <a:off x="3276600" y="1398669"/>
              <a:ext cx="5734801" cy="164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5105400" y="2550216"/>
              <a:ext cx="36399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P. W. Anderson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00600" y="2571690"/>
              <a:ext cx="20603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More is different!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12542" r="12554" b="11948"/>
          <a:stretch/>
        </p:blipFill>
        <p:spPr bwMode="auto">
          <a:xfrm>
            <a:off x="3620568" y="2743200"/>
            <a:ext cx="523361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72355" y="4667071"/>
            <a:ext cx="3004246" cy="1200329"/>
          </a:xfrm>
          <a:prstGeom prst="rect">
            <a:avLst/>
          </a:prstGeom>
          <a:solidFill>
            <a:srgbClr val="FFCC99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High energy </a:t>
            </a:r>
            <a:r>
              <a:rPr lang="en-US" sz="2400" b="1" dirty="0"/>
              <a:t>N</a:t>
            </a:r>
            <a:r>
              <a:rPr lang="en-US" sz="2400" b="1" dirty="0" smtClean="0"/>
              <a:t>uclear </a:t>
            </a:r>
            <a:r>
              <a:rPr lang="en-US" sz="2400" b="1" dirty="0"/>
              <a:t>P</a:t>
            </a:r>
            <a:r>
              <a:rPr lang="en-US" sz="2400" b="1" dirty="0" smtClean="0"/>
              <a:t>hysics: </a:t>
            </a:r>
            <a:r>
              <a:rPr lang="en-US" sz="2400" b="1" dirty="0"/>
              <a:t>C</a:t>
            </a:r>
            <a:r>
              <a:rPr lang="en-US" sz="2400" b="1" dirty="0" smtClean="0"/>
              <a:t>ondensed </a:t>
            </a:r>
            <a:r>
              <a:rPr lang="en-US" sz="2400" b="1" dirty="0"/>
              <a:t>M</a:t>
            </a:r>
            <a:r>
              <a:rPr lang="en-US" sz="2400" b="1" dirty="0" smtClean="0"/>
              <a:t>atter physics of </a:t>
            </a:r>
            <a:r>
              <a:rPr lang="en-US" sz="2400" b="1" dirty="0">
                <a:solidFill>
                  <a:srgbClr val="FF0000"/>
                </a:solidFill>
              </a:rPr>
              <a:t>Q</a:t>
            </a:r>
            <a:r>
              <a:rPr lang="en-US" sz="2400" b="1" dirty="0">
                <a:solidFill>
                  <a:srgbClr val="00B050"/>
                </a:solidFill>
              </a:rPr>
              <a:t>C</a:t>
            </a:r>
            <a:r>
              <a:rPr lang="en-US" sz="2400" b="1" dirty="0">
                <a:solidFill>
                  <a:srgbClr val="240BDF"/>
                </a:solidFill>
              </a:rPr>
              <a:t>D</a:t>
            </a:r>
            <a:endParaRPr lang="en-US" sz="2400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systems…</a:t>
            </a:r>
            <a:endParaRPr lang="en-US" dirty="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583" b="5217"/>
          <a:stretch/>
        </p:blipFill>
        <p:spPr bwMode="auto">
          <a:xfrm>
            <a:off x="4886325" y="1219200"/>
            <a:ext cx="4105275" cy="475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2050016"/>
            <a:ext cx="83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proton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4161" y="3340951"/>
            <a:ext cx="1498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LEAD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532437"/>
            <a:ext cx="8229600" cy="48736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Yeah…</a:t>
            </a:r>
            <a:r>
              <a:rPr lang="en-US" sz="2400" dirty="0" err="1" smtClean="0">
                <a:solidFill>
                  <a:srgbClr val="FF0000"/>
                </a:solidFill>
              </a:rPr>
              <a:t>pPb</a:t>
            </a:r>
            <a:r>
              <a:rPr lang="en-US" sz="2400" dirty="0" smtClean="0">
                <a:solidFill>
                  <a:srgbClr val="FF0000"/>
                </a:solidFill>
              </a:rPr>
              <a:t>, even pp creates a QGP!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Maybe we need to rethink about the whole paradigm…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7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of history…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3" b="4420"/>
          <a:stretch/>
        </p:blipFill>
        <p:spPr bwMode="auto">
          <a:xfrm>
            <a:off x="466725" y="1440493"/>
            <a:ext cx="8210550" cy="479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Fuqiang Wang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HIM, KPS, Gwangju, Oct. 21-22, 2016</a:t>
            </a:r>
            <a:endParaRPr lang="en-US" altLang="zh-CN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r>
              <a:rPr lang="en-US" smtClean="0"/>
              <a:t> / 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6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19717</TotalTime>
  <Words>4087</Words>
  <Application>Microsoft Office PowerPoint</Application>
  <PresentationFormat>On-screen Show (4:3)</PresentationFormat>
  <Paragraphs>698</Paragraphs>
  <Slides>74</Slides>
  <Notes>2</Notes>
  <HiddenSlides>7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Office Theme</vt:lpstr>
      <vt:lpstr>MathType 6.0 Equation</vt:lpstr>
      <vt:lpstr>Equation</vt:lpstr>
      <vt:lpstr>Bitmap Image</vt:lpstr>
      <vt:lpstr>Microsoft Equation 3.0</vt:lpstr>
      <vt:lpstr>Two heatedly debated topics in relativistic heavy ion collisions</vt:lpstr>
      <vt:lpstr>Two heatedly debated topics</vt:lpstr>
      <vt:lpstr>Azimuthal Anisotropy</vt:lpstr>
      <vt:lpstr>Elliptic flow measurements</vt:lpstr>
      <vt:lpstr>Large flow, large energy loss</vt:lpstr>
      <vt:lpstr>BNL press release 2005</vt:lpstr>
      <vt:lpstr>Very little energy dependence</vt:lpstr>
      <vt:lpstr>Small systems…</vt:lpstr>
      <vt:lpstr>A bit of history…</vt:lpstr>
      <vt:lpstr>“flow” in small systems, and everywhere</vt:lpstr>
      <vt:lpstr>The Ridge</vt:lpstr>
      <vt:lpstr>Strong anisotropy, but no energy loss</vt:lpstr>
      <vt:lpstr>Is it really hydro?</vt:lpstr>
      <vt:lpstr>AMPT can describe the data too…</vt:lpstr>
      <vt:lpstr>Parton cascade history</vt:lpstr>
      <vt:lpstr>How is anisotropy developed in AMPT?</vt:lpstr>
      <vt:lpstr>Majority anisotropy from escape</vt:lpstr>
      <vt:lpstr>Similar for v3 &amp; LHC p+Pb</vt:lpstr>
      <vt:lpstr>Is it general? AMPT vs MPC</vt:lpstr>
      <vt:lpstr>Increasing x-section  hydro?</vt:lpstr>
      <vt:lpstr>PowerPoint Presentation</vt:lpstr>
      <vt:lpstr>Relative escape contribution</vt:lpstr>
      <vt:lpstr>Anisotropy mechanism</vt:lpstr>
      <vt:lpstr>Our flow paradigm?</vt:lpstr>
      <vt:lpstr>Our Paradigm</vt:lpstr>
      <vt:lpstr>Many open questions</vt:lpstr>
      <vt:lpstr>Which is real?</vt:lpstr>
      <vt:lpstr>PowerPoint Presentation</vt:lpstr>
      <vt:lpstr>Cold Atom System</vt:lpstr>
      <vt:lpstr>Anisotropic ion trap is also viable</vt:lpstr>
      <vt:lpstr>Ion trap: Coulomb</vt:lpstr>
      <vt:lpstr>Ion trap: Coulomb with hard core </vt:lpstr>
      <vt:lpstr>Hot QGP vs Cold Atoms</vt:lpstr>
      <vt:lpstr>PowerPoint Presentation</vt:lpstr>
      <vt:lpstr>Is QGP classical?</vt:lpstr>
      <vt:lpstr>QM uncertainty principle</vt:lpstr>
      <vt:lpstr>Infinite square well</vt:lpstr>
      <vt:lpstr>Harmonic oscillator</vt:lpstr>
      <vt:lpstr>Thermal probability</vt:lpstr>
      <vt:lpstr>Thermal probability weight</vt:lpstr>
      <vt:lpstr>Quantum physics anisotropy</vt:lpstr>
      <vt:lpstr>Relativistic quantum mechanical calculation</vt:lpstr>
      <vt:lpstr>Cold atoms</vt:lpstr>
      <vt:lpstr>Is quantum v2 real in QGP?</vt:lpstr>
      <vt:lpstr>Remarks</vt:lpstr>
      <vt:lpstr>Chiral magnetic effect</vt:lpstr>
      <vt:lpstr>Symmetries and conservation laws</vt:lpstr>
      <vt:lpstr>Chiral Anomaly</vt:lpstr>
      <vt:lpstr>PowerPoint Presentation</vt:lpstr>
      <vt:lpstr>PowerPoint Presentation</vt:lpstr>
      <vt:lpstr>PowerPoint Presentation</vt:lpstr>
      <vt:lpstr>Beam Energy Scan data</vt:lpstr>
      <vt:lpstr>PowerPoint Presentation</vt:lpstr>
      <vt:lpstr>PowerPoint Presentation</vt:lpstr>
      <vt:lpstr>Elliptic flow driven background</vt:lpstr>
      <vt:lpstr>Suppressing flow-driven background</vt:lpstr>
      <vt:lpstr>The imfamous kappa parameter</vt:lpstr>
      <vt:lpstr>LPV in UU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remarks</vt:lpstr>
      <vt:lpstr>Where we are?</vt:lpstr>
      <vt:lpstr>Fundamental physics we can contribute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fqwang</dc:creator>
  <cp:lastModifiedBy>fqwang</cp:lastModifiedBy>
  <cp:revision>195</cp:revision>
  <dcterms:created xsi:type="dcterms:W3CDTF">2006-08-16T00:00:00Z</dcterms:created>
  <dcterms:modified xsi:type="dcterms:W3CDTF">2016-10-21T05:40:05Z</dcterms:modified>
</cp:coreProperties>
</file>