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7" r:id="rId4"/>
    <p:sldId id="258" r:id="rId5"/>
    <p:sldId id="259" r:id="rId6"/>
    <p:sldId id="260" r:id="rId7"/>
    <p:sldId id="282" r:id="rId8"/>
    <p:sldId id="283" r:id="rId9"/>
    <p:sldId id="286" r:id="rId10"/>
    <p:sldId id="284" r:id="rId11"/>
    <p:sldId id="285" r:id="rId12"/>
    <p:sldId id="288" r:id="rId13"/>
    <p:sldId id="289" r:id="rId14"/>
    <p:sldId id="290" r:id="rId15"/>
    <p:sldId id="291" r:id="rId16"/>
    <p:sldId id="293" r:id="rId17"/>
    <p:sldId id="292" r:id="rId18"/>
    <p:sldId id="294" r:id="rId19"/>
    <p:sldId id="280" r:id="rId20"/>
    <p:sldId id="281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31A91-9983-4C44-AFE6-027A7E76661E}" type="datetimeFigureOut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895CF-8215-48A6-ADD4-229D4B2D60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800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113F-1022-4F9E-99DE-1FD520F50B25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13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C20-17F8-4B0F-8DF7-FF0018E52316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77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B76D-F90F-41B0-B526-CEEDCB6FA80F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DA258-394D-4802-A26D-09D76DB22A72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950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7C8B-D4FE-4820-8CEC-3A58C584EECE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49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D0C2-D687-4F55-AAC4-83E641AB55C3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807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9236-E1CC-4E31-ABFF-F78D1D01A982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19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1359D-EF3D-406A-84BC-0448FA896CD1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66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8F0B0-D4A2-4227-B638-B0F20595E85D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656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8FF6-0FFC-4146-9A27-E6AC8E60F555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995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2D3F2-CE68-4A01-A845-B7831D1334D0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07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C7EBF-ABE3-4075-9C08-4867887FD27B}" type="datetime1">
              <a:rPr lang="ko-KR" altLang="en-US" smtClean="0"/>
              <a:t>2015-08-29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CF233-70DB-48D2-A93B-314C55C271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37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670945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 of state of neutron stars:</a:t>
            </a:r>
            <a:b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Consistency with observation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0081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ko-KR" sz="1800" dirty="0" err="1" smtClean="0"/>
              <a:t>Deagu</a:t>
            </a:r>
            <a:r>
              <a:rPr lang="en-US" altLang="ko-KR" sz="1800" dirty="0" smtClean="0"/>
              <a:t> University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bg2">
                    <a:lumMod val="25000"/>
                  </a:schemeClr>
                </a:solidFill>
              </a:rPr>
              <a:t>Chang Ho Hyun</a:t>
            </a:r>
            <a:endParaRPr lang="ko-KR" alt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1840" y="522920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err="1" smtClean="0"/>
              <a:t>HaPhy</a:t>
            </a:r>
            <a:r>
              <a:rPr lang="en-US" altLang="ko-KR" sz="1400" b="1" dirty="0" smtClean="0"/>
              <a:t>-HIM joint workshop</a:t>
            </a:r>
          </a:p>
          <a:p>
            <a:pPr algn="ctr"/>
            <a:r>
              <a:rPr lang="en-US" altLang="ko-KR" sz="1400" b="1" dirty="0" smtClean="0"/>
              <a:t>IBS, Daejeon, August 29, 2015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97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581486"/>
            <a:ext cx="7056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RMF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General form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Mass-radius relation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10</a:t>
            </a:fld>
            <a:endParaRPr lang="ko-KR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387" y="3573016"/>
            <a:ext cx="4301676" cy="327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6696744" cy="717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072" y="2060848"/>
            <a:ext cx="5851263" cy="109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4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Cooling curve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124744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Cooling mechanism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Photon emission: mostly on the surface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Neutrino emission: entire region, major energy loss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11</a:t>
            </a:fld>
            <a:endParaRPr lang="ko-KR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01" y="2636912"/>
            <a:ext cx="5637603" cy="3639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028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790253"/>
            <a:ext cx="76328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Standard cooling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 smtClean="0"/>
              <a:t>Direct </a:t>
            </a:r>
            <a:r>
              <a:rPr lang="en-US" altLang="ko-KR" sz="2000" dirty="0" err="1" smtClean="0"/>
              <a:t>Urca</a:t>
            </a:r>
            <a:r>
              <a:rPr lang="en-US" altLang="ko-KR" sz="2000" dirty="0" smtClean="0"/>
              <a:t>, Modified </a:t>
            </a:r>
            <a:r>
              <a:rPr lang="en-US" altLang="ko-KR" sz="2000" dirty="0" err="1" smtClean="0"/>
              <a:t>Urca</a:t>
            </a:r>
            <a:r>
              <a:rPr lang="en-US" altLang="ko-KR" sz="2000" dirty="0" smtClean="0"/>
              <a:t>, Pair bremsstrahlung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We do not know the mass of observed stars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Probably mass of the stars lie in the canonical range </a:t>
            </a:r>
            <a:r>
              <a:rPr lang="en-US" altLang="ko-KR" dirty="0"/>
              <a:t>(</a:t>
            </a:r>
            <a:r>
              <a:rPr lang="en-US" altLang="ko-KR" dirty="0" smtClean="0"/>
              <a:t>1.2 </a:t>
            </a:r>
            <a:r>
              <a:rPr lang="en-US" altLang="ko-KR" dirty="0"/>
              <a:t>– </a:t>
            </a:r>
            <a:r>
              <a:rPr lang="en-US" altLang="ko-KR" dirty="0" smtClean="0"/>
              <a:t>1.6)M</a:t>
            </a:r>
            <a:r>
              <a:rPr lang="en-US" altLang="ko-KR" baseline="-25000" dirty="0" smtClean="0"/>
              <a:t>⊙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12</a:t>
            </a:fld>
            <a:endParaRPr lang="ko-KR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97" y="3068960"/>
            <a:ext cx="377371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595" y="3068960"/>
            <a:ext cx="3734829" cy="284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44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121" y="764704"/>
            <a:ext cx="2576935" cy="601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899592" y="260648"/>
            <a:ext cx="7632848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 err="1" smtClean="0"/>
              <a:t>Skyrme</a:t>
            </a:r>
            <a:r>
              <a:rPr lang="en-US" altLang="ko-KR" sz="2000" dirty="0" smtClean="0"/>
              <a:t> force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5143"/>
            <a:ext cx="2704700" cy="602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64088" y="908720"/>
            <a:ext cx="302433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Mass in the range of (1.0 </a:t>
            </a:r>
            <a:r>
              <a:rPr lang="en-US" altLang="ko-KR" dirty="0"/>
              <a:t>– </a:t>
            </a:r>
            <a:r>
              <a:rPr lang="en-US" altLang="ko-KR" dirty="0" smtClean="0"/>
              <a:t>2.0)M</a:t>
            </a:r>
            <a:r>
              <a:rPr lang="en-US" altLang="ko-KR" baseline="-25000" dirty="0"/>
              <a:t>⊙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Abrupt drop: </a:t>
            </a:r>
            <a:r>
              <a:rPr lang="en-US" altLang="ko-KR" dirty="0" err="1" smtClean="0"/>
              <a:t>ingnition</a:t>
            </a:r>
            <a:r>
              <a:rPr lang="en-US" altLang="ko-KR" dirty="0" smtClean="0"/>
              <a:t> of direct </a:t>
            </a:r>
            <a:r>
              <a:rPr lang="en-US" altLang="ko-KR" dirty="0" err="1" smtClean="0"/>
              <a:t>Urca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SLy4: do direct </a:t>
            </a:r>
            <a:r>
              <a:rPr lang="en-US" altLang="ko-KR" dirty="0" err="1" smtClean="0"/>
              <a:t>Urca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Stiffer </a:t>
            </a:r>
            <a:r>
              <a:rPr lang="en-US" altLang="ko-KR" dirty="0" err="1" smtClean="0"/>
              <a:t>EoS</a:t>
            </a:r>
            <a:r>
              <a:rPr lang="en-US" altLang="ko-KR" dirty="0" smtClean="0"/>
              <a:t> allows early direct </a:t>
            </a:r>
            <a:r>
              <a:rPr lang="en-US" altLang="ko-KR" dirty="0" err="1" smtClean="0"/>
              <a:t>Urca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No model can explain middle-age data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Good: SLy4, SkI4, SGI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TOV-min: fitted to neutron star mass, but does not satisfy cooling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784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36711"/>
            <a:ext cx="2635396" cy="589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899592" y="260648"/>
            <a:ext cx="7632848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 smtClean="0"/>
              <a:t>RMF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4088" y="908720"/>
            <a:ext cx="302433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Mass in the range of (1.0 </a:t>
            </a:r>
            <a:r>
              <a:rPr lang="en-US" altLang="ko-KR" dirty="0"/>
              <a:t>– </a:t>
            </a:r>
            <a:r>
              <a:rPr lang="en-US" altLang="ko-KR" dirty="0" smtClean="0"/>
              <a:t>2.0)M</a:t>
            </a:r>
            <a:r>
              <a:rPr lang="en-US" altLang="ko-KR" baseline="-25000" dirty="0"/>
              <a:t>⊙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Abrupt drop: </a:t>
            </a:r>
            <a:r>
              <a:rPr lang="en-US" altLang="ko-KR" dirty="0" err="1" smtClean="0"/>
              <a:t>ingnition</a:t>
            </a:r>
            <a:r>
              <a:rPr lang="en-US" altLang="ko-KR" dirty="0" smtClean="0"/>
              <a:t> of direct </a:t>
            </a:r>
            <a:r>
              <a:rPr lang="en-US" altLang="ko-KR" dirty="0" err="1" smtClean="0"/>
              <a:t>Urca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err="1" smtClean="0"/>
              <a:t>SFHo</a:t>
            </a:r>
            <a:r>
              <a:rPr lang="en-US" altLang="ko-KR" dirty="0" smtClean="0"/>
              <a:t>: do direct </a:t>
            </a:r>
            <a:r>
              <a:rPr lang="en-US" altLang="ko-KR" dirty="0" err="1" smtClean="0"/>
              <a:t>Urca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No model can explain middle-age data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Good: IU-FSU, DD-Me</a:t>
            </a:r>
            <a:r>
              <a:rPr lang="el-GR" altLang="ko-KR" dirty="0" smtClean="0"/>
              <a:t>δ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SFHo</a:t>
            </a:r>
            <a:endParaRPr lang="en-US" altLang="ko-KR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2587749" cy="596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41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684487"/>
            <a:ext cx="44291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790253"/>
            <a:ext cx="763284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Effect of envelop element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 smtClean="0"/>
              <a:t>Mass range: </a:t>
            </a:r>
            <a:r>
              <a:rPr lang="en-US" altLang="ko-KR" dirty="0" smtClean="0"/>
              <a:t>(1.2 </a:t>
            </a:r>
            <a:r>
              <a:rPr lang="en-US" altLang="ko-KR" dirty="0"/>
              <a:t>– </a:t>
            </a:r>
            <a:r>
              <a:rPr lang="en-US" altLang="ko-KR" dirty="0" smtClean="0"/>
              <a:t>2.0)M</a:t>
            </a:r>
            <a:r>
              <a:rPr lang="en-US" altLang="ko-KR" baseline="-25000" dirty="0" smtClean="0"/>
              <a:t>⊙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Heavy dependence on model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15</a:t>
            </a:fld>
            <a:endParaRPr lang="ko-KR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16" y="2645246"/>
            <a:ext cx="44196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65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16</a:t>
            </a:fld>
            <a:endParaRPr lang="ko-KR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27" y="1916832"/>
            <a:ext cx="892492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827584" y="1002794"/>
            <a:ext cx="55258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000" dirty="0" smtClean="0"/>
              <a:t>Dependence on the light element life time</a:t>
            </a:r>
            <a:endParaRPr lang="en-US" altLang="ko-KR" baseline="-25000" dirty="0"/>
          </a:p>
        </p:txBody>
      </p:sp>
    </p:spTree>
    <p:extLst>
      <p:ext uri="{BB962C8B-B14F-4D97-AF65-F5344CB8AC3E}">
        <p14:creationId xmlns:p14="http://schemas.microsoft.com/office/powerpoint/2010/main" val="634599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139" y="1988840"/>
            <a:ext cx="45053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790253"/>
            <a:ext cx="7632848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Effect of nuclear </a:t>
            </a:r>
            <a:r>
              <a:rPr lang="en-US" altLang="ko-KR" sz="2000" dirty="0" err="1" smtClean="0"/>
              <a:t>superfluidity</a:t>
            </a:r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17</a:t>
            </a:fld>
            <a:endParaRPr lang="ko-KR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24" y="1844824"/>
            <a:ext cx="447675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25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323925"/>
            <a:ext cx="7056784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Mass-radius and temperature data: experimental constraints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Nuclear models: </a:t>
            </a:r>
            <a:r>
              <a:rPr lang="en-US" altLang="ko-KR" sz="2000" dirty="0" err="1" smtClean="0"/>
              <a:t>Skyrme</a:t>
            </a:r>
            <a:r>
              <a:rPr lang="en-US" altLang="ko-KR" sz="2000" dirty="0" smtClean="0"/>
              <a:t> force, RMF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Could distinguish better models: Good for mass-radius is also good for temperature evolution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Proper combination of envelop elements and nuclear </a:t>
            </a:r>
            <a:r>
              <a:rPr lang="en-US" altLang="ko-KR" sz="2000" dirty="0" err="1" smtClean="0"/>
              <a:t>superfluidity</a:t>
            </a:r>
            <a:r>
              <a:rPr lang="en-US" altLang="ko-KR" sz="2000" dirty="0" smtClean="0"/>
              <a:t>: prediction within the data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More to consider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Strangeness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- hyperon puzzle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- </a:t>
            </a:r>
            <a:r>
              <a:rPr lang="en-US" altLang="ko-KR" dirty="0" err="1" smtClean="0"/>
              <a:t>kaon</a:t>
            </a:r>
            <a:r>
              <a:rPr lang="en-US" altLang="ko-KR" dirty="0" smtClean="0"/>
              <a:t> condensation 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</a:rPr>
              <a:t>(Y. Lim, K. </a:t>
            </a:r>
            <a:r>
              <a:rPr lang="en-US" altLang="ko-KR" sz="1600" dirty="0" err="1" smtClean="0">
                <a:solidFill>
                  <a:schemeClr val="bg2">
                    <a:lumMod val="25000"/>
                  </a:schemeClr>
                </a:solidFill>
              </a:rPr>
              <a:t>Kwak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</a:rPr>
              <a:t>, CHH, C.-H. Lee, PRC, 2014)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2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971600" y="4725144"/>
            <a:ext cx="734481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Cooling curve with strangeness: in progress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Improve models: systematic way to determine the </a:t>
            </a:r>
            <a:r>
              <a:rPr lang="en-US" altLang="ko-KR" dirty="0" err="1" smtClean="0"/>
              <a:t>EoS</a:t>
            </a:r>
            <a:r>
              <a:rPr lang="en-US" altLang="ko-KR" dirty="0" smtClean="0"/>
              <a:t> at high densities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773664"/>
            <a:ext cx="3056939" cy="395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32040" y="77069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</a:rPr>
              <a:t>Y. Lim, CHH, K. </a:t>
            </a:r>
            <a:r>
              <a:rPr lang="en-US" altLang="ko-KR" sz="1600" dirty="0" err="1" smtClean="0">
                <a:solidFill>
                  <a:schemeClr val="bg2">
                    <a:lumMod val="25000"/>
                  </a:schemeClr>
                </a:solidFill>
              </a:rPr>
              <a:t>Kwak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</a:rPr>
              <a:t>, C.-H. Lee, </a:t>
            </a:r>
            <a:r>
              <a:rPr lang="en-US" altLang="ko-KR" sz="1600" dirty="0" err="1" smtClean="0">
                <a:solidFill>
                  <a:schemeClr val="bg2">
                    <a:lumMod val="25000"/>
                  </a:schemeClr>
                </a:solidFill>
              </a:rPr>
              <a:t>arXiv</a:t>
            </a:r>
            <a:r>
              <a:rPr lang="en-US" altLang="ko-KR" sz="1600" dirty="0" smtClean="0">
                <a:solidFill>
                  <a:schemeClr val="bg2">
                    <a:lumMod val="25000"/>
                  </a:schemeClr>
                </a:solidFill>
              </a:rPr>
              <a:t>: 1412.5722, submitted to NPA</a:t>
            </a:r>
            <a:endParaRPr lang="ko-KR" altLang="en-US" sz="16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095127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772816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Observables and current status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Model: </a:t>
            </a:r>
            <a:r>
              <a:rPr lang="en-US" altLang="ko-KR" sz="2000" dirty="0" err="1" smtClean="0"/>
              <a:t>Skyrme</a:t>
            </a:r>
            <a:r>
              <a:rPr lang="en-US" altLang="ko-KR" sz="2000" dirty="0" smtClean="0"/>
              <a:t> force and RMF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Cooling curve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Summary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47664" y="4149080"/>
            <a:ext cx="655272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Special thanks to:</a:t>
            </a: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Chang-Hwan Lee (PNU), </a:t>
            </a:r>
          </a:p>
          <a:p>
            <a:pPr>
              <a:lnSpc>
                <a:spcPct val="150000"/>
              </a:lnSpc>
            </a:pPr>
            <a:r>
              <a:rPr lang="en-US" altLang="ko-KR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Kyujin</a:t>
            </a: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Kwak</a:t>
            </a: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(UNIST), </a:t>
            </a:r>
          </a:p>
          <a:p>
            <a:pPr>
              <a:lnSpc>
                <a:spcPct val="150000"/>
              </a:lnSpc>
            </a:pPr>
            <a:r>
              <a:rPr lang="en-US" altLang="ko-KR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Yeunhwan</a:t>
            </a: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Lim (RISP/IBS) and</a:t>
            </a: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Youngman Kim (RISP/IBS)</a:t>
            </a:r>
            <a:endParaRPr lang="ko-KR" altLang="en-US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6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971600" y="836712"/>
            <a:ext cx="68407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dirty="0" smtClean="0"/>
              <a:t>새로운 현상 발견</a:t>
            </a:r>
            <a:endParaRPr lang="en-US" altLang="ko-KR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새로운 </a:t>
            </a:r>
            <a:r>
              <a:rPr lang="ko-KR" altLang="en-US" dirty="0" err="1" smtClean="0"/>
              <a:t>핵모형</a:t>
            </a:r>
            <a:r>
              <a:rPr lang="ko-KR" altLang="en-US" dirty="0" smtClean="0"/>
              <a:t> 개발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err="1" smtClean="0"/>
              <a:t>핵력의</a:t>
            </a:r>
            <a:r>
              <a:rPr lang="ko-KR" altLang="en-US" dirty="0" smtClean="0"/>
              <a:t> 체계적 이해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계산 기술의 발전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ko-KR" altLang="en-US" dirty="0" smtClean="0"/>
              <a:t>별의 진화와</a:t>
            </a:r>
            <a:r>
              <a:rPr lang="en-US" altLang="ko-KR" dirty="0" smtClean="0"/>
              <a:t> </a:t>
            </a:r>
            <a:r>
              <a:rPr lang="ko-KR" altLang="en-US" dirty="0" smtClean="0"/>
              <a:t>원소의 생성 원리 이해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초신성</a:t>
            </a:r>
            <a:r>
              <a:rPr lang="ko-KR" altLang="en-US" dirty="0" smtClean="0"/>
              <a:t> 폭발의 원인 규명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고밀도 </a:t>
            </a:r>
            <a:r>
              <a:rPr lang="ko-KR" altLang="en-US" dirty="0" err="1" smtClean="0"/>
              <a:t>핵물질의</a:t>
            </a:r>
            <a:r>
              <a:rPr lang="ko-KR" altLang="en-US" dirty="0" smtClean="0"/>
              <a:t> 상태방정식 이해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 smtClean="0"/>
              <a:t>RIA</a:t>
            </a:r>
            <a:r>
              <a:rPr lang="ko-KR" altLang="en-US" dirty="0" smtClean="0"/>
              <a:t>를 가동 또는 건설 중인 나라</a:t>
            </a:r>
            <a:r>
              <a:rPr lang="en-US" altLang="ko-KR" dirty="0" smtClean="0"/>
              <a:t>: </a:t>
            </a:r>
            <a:r>
              <a:rPr lang="ko-KR" altLang="en-US" dirty="0" smtClean="0"/>
              <a:t>미국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캐나다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독일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프랑스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러시아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한국 등</a:t>
            </a:r>
            <a:endParaRPr lang="en-US" altLang="ko-K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dirty="0" smtClean="0"/>
              <a:t>RAON: </a:t>
            </a:r>
            <a:r>
              <a:rPr lang="ko-KR" altLang="en-US" dirty="0" smtClean="0"/>
              <a:t>한국 최초의 핵물리 연구용 가속기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ko-KR" altLang="en-US" dirty="0" smtClean="0"/>
              <a:t>우리의 배를 타고 미지의 세계를 탐험할 수 </a:t>
            </a:r>
            <a:r>
              <a:rPr lang="ko-KR" altLang="en-US" smtClean="0"/>
              <a:t>있는 멋있는 여행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179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3</a:t>
            </a:fld>
            <a:endParaRPr lang="ko-KR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676275"/>
            <a:ext cx="500062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81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Observables and current status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556792"/>
            <a:ext cx="7056784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Mass and radius: binary systems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X-ray/optical binaries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Double neutron stars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White dwarf/neutron stars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About 70 systems have been observed</a:t>
            </a:r>
          </a:p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Temperature: isolated neutron stars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Cooling curve: temperature + age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About 20 objects have been measured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03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764704"/>
            <a:ext cx="70567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Mass and radius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Key ingredients: equation of state (</a:t>
            </a:r>
            <a:r>
              <a:rPr lang="en-US" altLang="ko-KR" dirty="0" err="1" smtClean="0"/>
              <a:t>EoS</a:t>
            </a:r>
            <a:r>
              <a:rPr lang="en-US" altLang="ko-KR" dirty="0" smtClean="0"/>
              <a:t>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Mass distribution (J. </a:t>
            </a:r>
            <a:r>
              <a:rPr lang="en-US" altLang="ko-KR" dirty="0" err="1" smtClean="0"/>
              <a:t>Lattimer</a:t>
            </a:r>
            <a:r>
              <a:rPr lang="en-US" altLang="ko-KR" dirty="0" smtClean="0"/>
              <a:t>, Ann. Rev. </a:t>
            </a:r>
            <a:r>
              <a:rPr lang="en-US" altLang="ko-KR" dirty="0" err="1" smtClean="0"/>
              <a:t>Nucl</a:t>
            </a:r>
            <a:r>
              <a:rPr lang="en-US" altLang="ko-KR" dirty="0" smtClean="0"/>
              <a:t>. Part., 2012)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4427984" y="5157192"/>
            <a:ext cx="3960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PSR </a:t>
            </a:r>
            <a:r>
              <a:rPr lang="en-US" altLang="ko-KR" dirty="0"/>
              <a:t>J1614-2230: (</a:t>
            </a:r>
            <a:r>
              <a:rPr lang="en-US" altLang="ko-KR" dirty="0" smtClean="0"/>
              <a:t>1.97±0.04)M</a:t>
            </a:r>
            <a:r>
              <a:rPr lang="en-US" altLang="ko-KR" baseline="-25000" dirty="0" smtClean="0"/>
              <a:t>⊙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PSR </a:t>
            </a:r>
            <a:r>
              <a:rPr lang="en-US" altLang="ko-KR" dirty="0"/>
              <a:t>J0348+0432: (</a:t>
            </a:r>
            <a:r>
              <a:rPr lang="en-US" altLang="ko-KR" dirty="0" smtClean="0"/>
              <a:t>2.01±0.04)M</a:t>
            </a:r>
            <a:r>
              <a:rPr lang="en-US" altLang="ko-KR" baseline="-25000" dirty="0"/>
              <a:t>⊙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41828"/>
            <a:ext cx="3025277" cy="4119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108" y="2161889"/>
            <a:ext cx="3778308" cy="28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2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939492"/>
            <a:ext cx="734481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Mass-radius (A. Steiner, J. </a:t>
            </a:r>
            <a:r>
              <a:rPr lang="en-US" altLang="ko-KR" dirty="0" err="1" smtClean="0"/>
              <a:t>Lattimer</a:t>
            </a:r>
            <a:r>
              <a:rPr lang="en-US" altLang="ko-KR" dirty="0" smtClean="0"/>
              <a:t>, E. Brown, </a:t>
            </a:r>
            <a:r>
              <a:rPr lang="en-US" altLang="ko-KR" dirty="0" err="1" smtClean="0"/>
              <a:t>ApJ</a:t>
            </a:r>
            <a:r>
              <a:rPr lang="en-US" altLang="ko-KR" dirty="0" smtClean="0"/>
              <a:t>, 2010): Determine </a:t>
            </a:r>
            <a:r>
              <a:rPr lang="en-US" altLang="ko-KR" dirty="0" err="1" smtClean="0"/>
              <a:t>EoS</a:t>
            </a:r>
            <a:r>
              <a:rPr lang="en-US" altLang="ko-KR" dirty="0" smtClean="0"/>
              <a:t> from data set of six neutron stars. Markov chain Monte Carlo algorithm within a Bayesian framework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For M </a:t>
            </a:r>
            <a:r>
              <a:rPr lang="en-US" altLang="ko-KR" dirty="0"/>
              <a:t>= 1.4 M</a:t>
            </a:r>
            <a:r>
              <a:rPr lang="en-US" altLang="ko-KR" baseline="-25000" dirty="0"/>
              <a:t>⊙</a:t>
            </a:r>
            <a:r>
              <a:rPr lang="en-US" altLang="ko-KR" dirty="0" smtClean="0"/>
              <a:t>, R = 11 – 12 km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Maximum mass: (1.9 – 2.2)M</a:t>
            </a:r>
            <a:r>
              <a:rPr lang="en-US" altLang="ko-KR" baseline="-25000" dirty="0" smtClean="0"/>
              <a:t>⊙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6</a:t>
            </a:fld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41604"/>
            <a:ext cx="5034346" cy="275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50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90872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smtClean="0"/>
              <a:t>Temperature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Key ingredients: </a:t>
            </a:r>
            <a:r>
              <a:rPr lang="en-US" altLang="ko-KR" dirty="0" err="1" smtClean="0"/>
              <a:t>EoS</a:t>
            </a:r>
            <a:r>
              <a:rPr lang="en-US" altLang="ko-KR" dirty="0" smtClean="0"/>
              <a:t> (particle fraction), Elements in the envelop, Nuclear </a:t>
            </a:r>
            <a:r>
              <a:rPr lang="en-US" altLang="ko-KR" dirty="0" err="1" smtClean="0"/>
              <a:t>superfluidity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7</a:t>
            </a:fld>
            <a:endParaRPr lang="ko-KR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53" y="2293715"/>
            <a:ext cx="4706181" cy="365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20072" y="2492895"/>
            <a:ext cx="316835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err="1" smtClean="0"/>
              <a:t>Cas</a:t>
            </a:r>
            <a:r>
              <a:rPr lang="en-US" altLang="ko-KR" dirty="0" smtClean="0"/>
              <a:t> A: Observed about 300 </a:t>
            </a:r>
            <a:r>
              <a:rPr lang="en-US" altLang="ko-KR" dirty="0" err="1" smtClean="0"/>
              <a:t>yrs</a:t>
            </a:r>
            <a:r>
              <a:rPr lang="en-US" altLang="ko-KR" dirty="0" smtClean="0"/>
              <a:t> ago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Age group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young: less than 10</a:t>
            </a:r>
            <a:r>
              <a:rPr lang="en-US" altLang="ko-KR" baseline="30000" dirty="0" smtClean="0"/>
              <a:t>4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yrs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middle: 10</a:t>
            </a:r>
            <a:r>
              <a:rPr lang="en-US" altLang="ko-KR" baseline="30000" dirty="0" smtClean="0"/>
              <a:t>4</a:t>
            </a:r>
            <a:r>
              <a:rPr lang="en-US" altLang="ko-KR" dirty="0" smtClean="0"/>
              <a:t> – 10</a:t>
            </a:r>
            <a:r>
              <a:rPr lang="en-US" altLang="ko-KR" baseline="30000" dirty="0" smtClean="0"/>
              <a:t>5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yrs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old: more than 10</a:t>
            </a:r>
            <a:r>
              <a:rPr lang="en-US" altLang="ko-KR" baseline="30000" dirty="0" smtClean="0"/>
              <a:t>5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yrs</a:t>
            </a:r>
            <a:endParaRPr lang="en-US" altLang="ko-KR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Slow-quick-slow cooling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249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124744"/>
            <a:ext cx="7056784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Theories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8</a:t>
            </a:fld>
            <a:endParaRPr lang="ko-KR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12" y="1844824"/>
            <a:ext cx="4968552" cy="398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969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620688"/>
            <a:ext cx="705678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ko-KR" sz="2000" dirty="0" err="1" smtClean="0"/>
              <a:t>Skyrme</a:t>
            </a:r>
            <a:r>
              <a:rPr lang="en-US" altLang="ko-KR" sz="2000" dirty="0" smtClean="0"/>
              <a:t> force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General form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dirty="0" smtClean="0"/>
              <a:t>Mass-radius relation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F233-70DB-48D2-A93B-314C55C27156}" type="slidenum">
              <a:rPr lang="ko-KR" altLang="en-US" smtClean="0"/>
              <a:t>9</a:t>
            </a:fld>
            <a:endParaRPr lang="ko-KR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913" y="1484784"/>
            <a:ext cx="6817766" cy="12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3429000"/>
            <a:ext cx="4325962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1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638</Words>
  <Application>Microsoft Office PowerPoint</Application>
  <PresentationFormat>화면 슬라이드 쇼(4:3)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Equation of state of neutron stars: Consistency with observation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중성자별: 이론과 관측</dc:title>
  <dc:creator>USER</dc:creator>
  <cp:lastModifiedBy>USER</cp:lastModifiedBy>
  <cp:revision>93</cp:revision>
  <cp:lastPrinted>2015-08-26T01:36:38Z</cp:lastPrinted>
  <dcterms:created xsi:type="dcterms:W3CDTF">2015-08-25T14:31:06Z</dcterms:created>
  <dcterms:modified xsi:type="dcterms:W3CDTF">2015-08-29T01:56:03Z</dcterms:modified>
</cp:coreProperties>
</file>