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handoutMasterIdLst>
    <p:handoutMasterId r:id="rId128"/>
  </p:handoutMasterIdLst>
  <p:sldIdLst>
    <p:sldId id="256" r:id="rId2"/>
    <p:sldId id="796" r:id="rId3"/>
    <p:sldId id="806" r:id="rId4"/>
    <p:sldId id="773" r:id="rId5"/>
    <p:sldId id="795" r:id="rId6"/>
    <p:sldId id="774" r:id="rId7"/>
    <p:sldId id="775" r:id="rId8"/>
    <p:sldId id="777" r:id="rId9"/>
    <p:sldId id="776" r:id="rId10"/>
    <p:sldId id="778" r:id="rId11"/>
    <p:sldId id="781" r:id="rId12"/>
    <p:sldId id="782" r:id="rId13"/>
    <p:sldId id="783" r:id="rId14"/>
    <p:sldId id="784" r:id="rId15"/>
    <p:sldId id="804" r:id="rId16"/>
    <p:sldId id="789" r:id="rId17"/>
    <p:sldId id="790" r:id="rId18"/>
    <p:sldId id="803" r:id="rId19"/>
    <p:sldId id="805" r:id="rId20"/>
    <p:sldId id="794" r:id="rId21"/>
    <p:sldId id="292" r:id="rId22"/>
    <p:sldId id="549" r:id="rId23"/>
    <p:sldId id="650" r:id="rId24"/>
    <p:sldId id="492" r:id="rId25"/>
    <p:sldId id="541" r:id="rId26"/>
    <p:sldId id="677" r:id="rId27"/>
    <p:sldId id="678" r:id="rId28"/>
    <p:sldId id="679" r:id="rId29"/>
    <p:sldId id="667" r:id="rId30"/>
    <p:sldId id="557" r:id="rId31"/>
    <p:sldId id="562" r:id="rId32"/>
    <p:sldId id="519" r:id="rId33"/>
    <p:sldId id="491" r:id="rId34"/>
    <p:sldId id="335" r:id="rId35"/>
    <p:sldId id="699" r:id="rId36"/>
    <p:sldId id="698" r:id="rId37"/>
    <p:sldId id="694" r:id="rId38"/>
    <p:sldId id="688" r:id="rId39"/>
    <p:sldId id="689" r:id="rId40"/>
    <p:sldId id="399" r:id="rId41"/>
    <p:sldId id="561" r:id="rId42"/>
    <p:sldId id="713" r:id="rId43"/>
    <p:sldId id="811" r:id="rId44"/>
    <p:sldId id="809" r:id="rId45"/>
    <p:sldId id="808" r:id="rId46"/>
    <p:sldId id="807" r:id="rId47"/>
    <p:sldId id="798" r:id="rId48"/>
    <p:sldId id="799" r:id="rId49"/>
    <p:sldId id="800" r:id="rId50"/>
    <p:sldId id="770" r:id="rId51"/>
    <p:sldId id="769" r:id="rId52"/>
    <p:sldId id="766" r:id="rId53"/>
    <p:sldId id="767" r:id="rId54"/>
    <p:sldId id="768" r:id="rId55"/>
    <p:sldId id="765" r:id="rId56"/>
    <p:sldId id="680" r:id="rId57"/>
    <p:sldId id="533" r:id="rId58"/>
    <p:sldId id="730" r:id="rId59"/>
    <p:sldId id="729" r:id="rId60"/>
    <p:sldId id="728" r:id="rId61"/>
    <p:sldId id="722" r:id="rId62"/>
    <p:sldId id="721" r:id="rId63"/>
    <p:sldId id="718" r:id="rId64"/>
    <p:sldId id="810" r:id="rId65"/>
    <p:sldId id="719" r:id="rId66"/>
    <p:sldId id="716" r:id="rId67"/>
    <p:sldId id="714" r:id="rId68"/>
    <p:sldId id="608" r:id="rId69"/>
    <p:sldId id="681" r:id="rId70"/>
    <p:sldId id="687" r:id="rId71"/>
    <p:sldId id="771" r:id="rId72"/>
    <p:sldId id="724" r:id="rId73"/>
    <p:sldId id="761" r:id="rId74"/>
    <p:sldId id="762" r:id="rId75"/>
    <p:sldId id="763" r:id="rId76"/>
    <p:sldId id="725" r:id="rId77"/>
    <p:sldId id="726" r:id="rId78"/>
    <p:sldId id="704" r:id="rId79"/>
    <p:sldId id="705" r:id="rId80"/>
    <p:sldId id="706" r:id="rId81"/>
    <p:sldId id="708" r:id="rId82"/>
    <p:sldId id="702" r:id="rId83"/>
    <p:sldId id="707" r:id="rId84"/>
    <p:sldId id="703" r:id="rId85"/>
    <p:sldId id="695" r:id="rId86"/>
    <p:sldId id="731" r:id="rId87"/>
    <p:sldId id="697" r:id="rId88"/>
    <p:sldId id="690" r:id="rId89"/>
    <p:sldId id="691" r:id="rId90"/>
    <p:sldId id="692" r:id="rId91"/>
    <p:sldId id="717" r:id="rId92"/>
    <p:sldId id="685" r:id="rId93"/>
    <p:sldId id="732" r:id="rId94"/>
    <p:sldId id="733" r:id="rId95"/>
    <p:sldId id="734" r:id="rId96"/>
    <p:sldId id="682" r:id="rId97"/>
    <p:sldId id="683" r:id="rId98"/>
    <p:sldId id="558" r:id="rId99"/>
    <p:sldId id="582" r:id="rId100"/>
    <p:sldId id="583" r:id="rId101"/>
    <p:sldId id="669" r:id="rId102"/>
    <p:sldId id="676" r:id="rId103"/>
    <p:sldId id="673" r:id="rId104"/>
    <p:sldId id="555" r:id="rId105"/>
    <p:sldId id="454" r:id="rId106"/>
    <p:sldId id="543" r:id="rId107"/>
    <p:sldId id="529" r:id="rId108"/>
    <p:sldId id="458" r:id="rId109"/>
    <p:sldId id="474" r:id="rId110"/>
    <p:sldId id="475" r:id="rId111"/>
    <p:sldId id="579" r:id="rId112"/>
    <p:sldId id="488" r:id="rId113"/>
    <p:sldId id="760" r:id="rId114"/>
    <p:sldId id="446" r:id="rId115"/>
    <p:sldId id="445" r:id="rId116"/>
    <p:sldId id="442" r:id="rId117"/>
    <p:sldId id="764" r:id="rId118"/>
    <p:sldId id="378" r:id="rId119"/>
    <p:sldId id="379" r:id="rId120"/>
    <p:sldId id="382" r:id="rId121"/>
    <p:sldId id="572" r:id="rId122"/>
    <p:sldId id="573" r:id="rId123"/>
    <p:sldId id="575" r:id="rId124"/>
    <p:sldId id="576" r:id="rId125"/>
    <p:sldId id="578" r:id="rId12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E923D1"/>
    <a:srgbClr val="0DFF0D"/>
    <a:srgbClr val="FFFF00"/>
    <a:srgbClr val="B7F6FF"/>
    <a:srgbClr val="4F81BD"/>
    <a:srgbClr val="AD13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81" autoAdjust="0"/>
    <p:restoredTop sz="86691" autoAdjust="0"/>
  </p:normalViewPr>
  <p:slideViewPr>
    <p:cSldViewPr>
      <p:cViewPr>
        <p:scale>
          <a:sx n="75" d="100"/>
          <a:sy n="75" d="100"/>
        </p:scale>
        <p:origin x="-1086" y="420"/>
      </p:cViewPr>
      <p:guideLst>
        <p:guide orient="horz" pos="2160"/>
        <p:guide pos="2880"/>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279CE-2E89-1340-93A6-DF5783A5E617}"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kumimoji="1" lang="ja-JP" altLang="en-US"/>
        </a:p>
      </dgm:t>
    </dgm:pt>
    <dgm:pt modelId="{4457AF88-228E-B64D-AA02-A12AAE9BEFE6}">
      <dgm:prSet phldrT="[Text]" phldr="1"/>
      <dgm:spPr>
        <a:noFill/>
      </dgm:spPr>
      <dgm:t>
        <a:bodyPr/>
        <a:lstStyle/>
        <a:p>
          <a:endParaRPr kumimoji="1" lang="ja-JP" altLang="en-US" dirty="0"/>
        </a:p>
      </dgm:t>
    </dgm:pt>
    <dgm:pt modelId="{BB0E0578-9F12-7B4D-AEEE-216639F3C4A0}" type="parTrans" cxnId="{EFAEFC09-2E37-6F4A-996E-798A99310B30}">
      <dgm:prSet/>
      <dgm:spPr/>
      <dgm:t>
        <a:bodyPr/>
        <a:lstStyle/>
        <a:p>
          <a:endParaRPr kumimoji="1" lang="ja-JP" altLang="en-US"/>
        </a:p>
      </dgm:t>
    </dgm:pt>
    <dgm:pt modelId="{C1CC663B-63A9-254A-97BA-1844511F95DC}" type="sibTrans" cxnId="{EFAEFC09-2E37-6F4A-996E-798A99310B30}">
      <dgm:prSet/>
      <dgm:spPr/>
      <dgm:t>
        <a:bodyPr/>
        <a:lstStyle/>
        <a:p>
          <a:endParaRPr kumimoji="1" lang="ja-JP" altLang="en-US"/>
        </a:p>
      </dgm:t>
    </dgm:pt>
    <dgm:pt modelId="{5DE6267D-90F2-4A46-98CC-45AA1F009BCE}">
      <dgm:prSet phldrT="[Text]" custT="1"/>
      <dgm:spPr>
        <a:solidFill>
          <a:srgbClr val="FFFF00"/>
        </a:solidFill>
      </dgm:spPr>
      <dgm:t>
        <a:bodyPr/>
        <a:lstStyle/>
        <a:p>
          <a:r>
            <a:rPr kumimoji="1" lang="en-US" altLang="ja-JP" sz="1600" b="1" dirty="0" smtClean="0">
              <a:solidFill>
                <a:srgbClr val="6600FF"/>
              </a:solidFill>
            </a:rPr>
            <a:t>SC-ECR</a:t>
          </a:r>
        </a:p>
        <a:p>
          <a:r>
            <a:rPr kumimoji="1" lang="en-US" altLang="ja-JP" sz="1400" dirty="0" smtClean="0">
              <a:solidFill>
                <a:srgbClr val="6600FF"/>
              </a:solidFill>
            </a:rPr>
            <a:t>Ion source</a:t>
          </a:r>
          <a:endParaRPr kumimoji="1" lang="ja-JP" altLang="en-US" sz="1400" dirty="0">
            <a:solidFill>
              <a:srgbClr val="6600FF"/>
            </a:solidFill>
          </a:endParaRPr>
        </a:p>
      </dgm:t>
    </dgm:pt>
    <dgm:pt modelId="{EC3238B0-F6F4-714A-AC96-E97BA655E243}" type="parTrans" cxnId="{A4737534-C88E-174F-9EDD-20C21027A94A}">
      <dgm:prSet/>
      <dgm:spPr/>
      <dgm:t>
        <a:bodyPr/>
        <a:lstStyle/>
        <a:p>
          <a:endParaRPr kumimoji="1" lang="ja-JP" altLang="en-US"/>
        </a:p>
      </dgm:t>
    </dgm:pt>
    <dgm:pt modelId="{6C2B1C06-8179-5D4F-9B0C-47CC3A48ACB3}" type="sibTrans" cxnId="{A4737534-C88E-174F-9EDD-20C21027A94A}">
      <dgm:prSet/>
      <dgm:spPr/>
      <dgm:t>
        <a:bodyPr/>
        <a:lstStyle/>
        <a:p>
          <a:endParaRPr kumimoji="1" lang="ja-JP" altLang="en-US"/>
        </a:p>
      </dgm:t>
    </dgm:pt>
    <dgm:pt modelId="{146AF6A7-B8F4-F44F-B6AC-61F43D26F614}" type="pres">
      <dgm:prSet presAssocID="{1D1279CE-2E89-1340-93A6-DF5783A5E617}" presName="cycle" presStyleCnt="0">
        <dgm:presLayoutVars>
          <dgm:chMax val="1"/>
          <dgm:dir/>
          <dgm:animLvl val="ctr"/>
          <dgm:resizeHandles val="exact"/>
        </dgm:presLayoutVars>
      </dgm:prSet>
      <dgm:spPr/>
      <dgm:t>
        <a:bodyPr/>
        <a:lstStyle/>
        <a:p>
          <a:endParaRPr kumimoji="1" lang="ja-JP" altLang="en-US"/>
        </a:p>
      </dgm:t>
    </dgm:pt>
    <dgm:pt modelId="{A9CBEC57-7287-3E43-A361-1A57F7D7DE15}" type="pres">
      <dgm:prSet presAssocID="{4457AF88-228E-B64D-AA02-A12AAE9BEFE6}" presName="centerShape" presStyleLbl="node0" presStyleIdx="0" presStyleCnt="1" custScaleX="64686" custScaleY="53416" custLinFactNeighborX="1695" custLinFactNeighborY="-13988"/>
      <dgm:spPr/>
      <dgm:t>
        <a:bodyPr/>
        <a:lstStyle/>
        <a:p>
          <a:endParaRPr kumimoji="1" lang="ja-JP" altLang="en-US"/>
        </a:p>
      </dgm:t>
    </dgm:pt>
    <dgm:pt modelId="{0EF567DD-703B-CA4F-8662-62752DBA1456}" type="pres">
      <dgm:prSet presAssocID="{EC3238B0-F6F4-714A-AC96-E97BA655E243}" presName="parTrans" presStyleLbl="bgSibTrans2D1" presStyleIdx="0" presStyleCnt="1" custAng="576130" custScaleX="64624" custLinFactX="957" custLinFactNeighborX="100000" custLinFactNeighborY="11470"/>
      <dgm:spPr/>
      <dgm:t>
        <a:bodyPr/>
        <a:lstStyle/>
        <a:p>
          <a:endParaRPr kumimoji="1" lang="ja-JP" altLang="en-US"/>
        </a:p>
      </dgm:t>
    </dgm:pt>
    <dgm:pt modelId="{7D8AC9B3-CA14-6447-B9AA-6471E5EA3E88}" type="pres">
      <dgm:prSet presAssocID="{5DE6267D-90F2-4A46-98CC-45AA1F009BCE}" presName="node" presStyleLbl="node1" presStyleIdx="0" presStyleCnt="1" custRadScaleRad="68707" custRadScaleInc="-42090">
        <dgm:presLayoutVars>
          <dgm:bulletEnabled val="1"/>
        </dgm:presLayoutVars>
      </dgm:prSet>
      <dgm:spPr/>
      <dgm:t>
        <a:bodyPr/>
        <a:lstStyle/>
        <a:p>
          <a:endParaRPr kumimoji="1" lang="ja-JP" altLang="en-US"/>
        </a:p>
      </dgm:t>
    </dgm:pt>
  </dgm:ptLst>
  <dgm:cxnLst>
    <dgm:cxn modelId="{79D384EE-9524-4B74-A969-391621E80989}" type="presOf" srcId="{4457AF88-228E-B64D-AA02-A12AAE9BEFE6}" destId="{A9CBEC57-7287-3E43-A361-1A57F7D7DE15}" srcOrd="0" destOrd="0" presId="urn:microsoft.com/office/officeart/2005/8/layout/radial4"/>
    <dgm:cxn modelId="{EFAEFC09-2E37-6F4A-996E-798A99310B30}" srcId="{1D1279CE-2E89-1340-93A6-DF5783A5E617}" destId="{4457AF88-228E-B64D-AA02-A12AAE9BEFE6}" srcOrd="0" destOrd="0" parTransId="{BB0E0578-9F12-7B4D-AEEE-216639F3C4A0}" sibTransId="{C1CC663B-63A9-254A-97BA-1844511F95DC}"/>
    <dgm:cxn modelId="{4F82FBC7-8E6D-44AD-B133-15D0628E8CDF}" type="presOf" srcId="{EC3238B0-F6F4-714A-AC96-E97BA655E243}" destId="{0EF567DD-703B-CA4F-8662-62752DBA1456}" srcOrd="0" destOrd="0" presId="urn:microsoft.com/office/officeart/2005/8/layout/radial4"/>
    <dgm:cxn modelId="{9EEE0F64-DC06-4010-BA25-06AF31CF2D93}" type="presOf" srcId="{5DE6267D-90F2-4A46-98CC-45AA1F009BCE}" destId="{7D8AC9B3-CA14-6447-B9AA-6471E5EA3E88}" srcOrd="0" destOrd="0" presId="urn:microsoft.com/office/officeart/2005/8/layout/radial4"/>
    <dgm:cxn modelId="{AF27D597-1DE9-4C14-95CF-8ECC0F3A8800}" type="presOf" srcId="{1D1279CE-2E89-1340-93A6-DF5783A5E617}" destId="{146AF6A7-B8F4-F44F-B6AC-61F43D26F614}" srcOrd="0" destOrd="0" presId="urn:microsoft.com/office/officeart/2005/8/layout/radial4"/>
    <dgm:cxn modelId="{A4737534-C88E-174F-9EDD-20C21027A94A}" srcId="{4457AF88-228E-B64D-AA02-A12AAE9BEFE6}" destId="{5DE6267D-90F2-4A46-98CC-45AA1F009BCE}" srcOrd="0" destOrd="0" parTransId="{EC3238B0-F6F4-714A-AC96-E97BA655E243}" sibTransId="{6C2B1C06-8179-5D4F-9B0C-47CC3A48ACB3}"/>
    <dgm:cxn modelId="{B8135374-AEFC-4A2E-9EAC-FD228980E26D}" type="presParOf" srcId="{146AF6A7-B8F4-F44F-B6AC-61F43D26F614}" destId="{A9CBEC57-7287-3E43-A361-1A57F7D7DE15}" srcOrd="0" destOrd="0" presId="urn:microsoft.com/office/officeart/2005/8/layout/radial4"/>
    <dgm:cxn modelId="{2D8C6FA6-DB62-4AAA-B537-9BB8999ABCD0}" type="presParOf" srcId="{146AF6A7-B8F4-F44F-B6AC-61F43D26F614}" destId="{0EF567DD-703B-CA4F-8662-62752DBA1456}" srcOrd="1" destOrd="0" presId="urn:microsoft.com/office/officeart/2005/8/layout/radial4"/>
    <dgm:cxn modelId="{2B8A45FA-DD42-454B-9416-CE09830D08F8}" type="presParOf" srcId="{146AF6A7-B8F4-F44F-B6AC-61F43D26F614}" destId="{7D8AC9B3-CA14-6447-B9AA-6471E5EA3E88}" srcOrd="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199" cy="497047"/>
          </a:xfrm>
          <a:prstGeom prst="rect">
            <a:avLst/>
          </a:prstGeom>
        </p:spPr>
        <p:txBody>
          <a:bodyPr vert="horz" lIns="92162" tIns="46081" rIns="92162" bIns="4608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98" y="1"/>
            <a:ext cx="2949199" cy="497047"/>
          </a:xfrm>
          <a:prstGeom prst="rect">
            <a:avLst/>
          </a:prstGeom>
        </p:spPr>
        <p:txBody>
          <a:bodyPr vert="horz" lIns="92162" tIns="46081" rIns="92162" bIns="46081" rtlCol="0"/>
          <a:lstStyle>
            <a:lvl1pPr algn="r">
              <a:defRPr sz="1200"/>
            </a:lvl1pPr>
          </a:lstStyle>
          <a:p>
            <a:r>
              <a:rPr kumimoji="1" lang="en-US" altLang="ja-JP" smtClean="0"/>
              <a:t>2014/8/8</a:t>
            </a:r>
            <a:endParaRPr kumimoji="1" lang="ja-JP" altLang="en-US"/>
          </a:p>
        </p:txBody>
      </p:sp>
      <p:sp>
        <p:nvSpPr>
          <p:cNvPr id="4" name="フッター プレースホルダー 3"/>
          <p:cNvSpPr>
            <a:spLocks noGrp="1"/>
          </p:cNvSpPr>
          <p:nvPr>
            <p:ph type="ftr" sz="quarter" idx="2"/>
          </p:nvPr>
        </p:nvSpPr>
        <p:spPr>
          <a:xfrm>
            <a:off x="0" y="9440693"/>
            <a:ext cx="2949199" cy="497046"/>
          </a:xfrm>
          <a:prstGeom prst="rect">
            <a:avLst/>
          </a:prstGeom>
        </p:spPr>
        <p:txBody>
          <a:bodyPr vert="horz" lIns="92162" tIns="46081" rIns="92162" bIns="4608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98" y="9440693"/>
            <a:ext cx="2949199" cy="497046"/>
          </a:xfrm>
          <a:prstGeom prst="rect">
            <a:avLst/>
          </a:prstGeom>
        </p:spPr>
        <p:txBody>
          <a:bodyPr vert="horz" lIns="92162" tIns="46081" rIns="92162" bIns="46081" rtlCol="0" anchor="b"/>
          <a:lstStyle>
            <a:lvl1pPr algn="r">
              <a:defRPr sz="1200"/>
            </a:lvl1pPr>
          </a:lstStyle>
          <a:p>
            <a:fld id="{02B2C8AF-A242-4054-9089-0D4F77FA8D15}" type="slidenum">
              <a:rPr kumimoji="1" lang="ja-JP" altLang="en-US" smtClean="0"/>
              <a:t>‹#›</a:t>
            </a:fld>
            <a:endParaRPr kumimoji="1" lang="ja-JP" altLang="en-US"/>
          </a:p>
        </p:txBody>
      </p:sp>
    </p:spTree>
    <p:extLst>
      <p:ext uri="{BB962C8B-B14F-4D97-AF65-F5344CB8AC3E}">
        <p14:creationId xmlns:p14="http://schemas.microsoft.com/office/powerpoint/2010/main" val="397637482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4"/>
            <a:ext cx="2949786" cy="496967"/>
          </a:xfrm>
          <a:prstGeom prst="rect">
            <a:avLst/>
          </a:prstGeom>
        </p:spPr>
        <p:txBody>
          <a:bodyPr vert="horz" lIns="95650" tIns="47824" rIns="95650" bIns="47824" rtlCol="0"/>
          <a:lstStyle>
            <a:lvl1pPr algn="l">
              <a:defRPr sz="1300"/>
            </a:lvl1pPr>
          </a:lstStyle>
          <a:p>
            <a:endParaRPr kumimoji="1" lang="ja-JP" altLang="en-US"/>
          </a:p>
        </p:txBody>
      </p:sp>
      <p:sp>
        <p:nvSpPr>
          <p:cNvPr id="3" name="日付プレースホルダー 2"/>
          <p:cNvSpPr>
            <a:spLocks noGrp="1"/>
          </p:cNvSpPr>
          <p:nvPr>
            <p:ph type="dt" idx="1"/>
          </p:nvPr>
        </p:nvSpPr>
        <p:spPr>
          <a:xfrm>
            <a:off x="3855839" y="4"/>
            <a:ext cx="2949786" cy="496967"/>
          </a:xfrm>
          <a:prstGeom prst="rect">
            <a:avLst/>
          </a:prstGeom>
        </p:spPr>
        <p:txBody>
          <a:bodyPr vert="horz" lIns="95650" tIns="47824" rIns="95650" bIns="47824" rtlCol="0"/>
          <a:lstStyle>
            <a:lvl1pPr algn="r">
              <a:defRPr sz="1300"/>
            </a:lvl1pPr>
          </a:lstStyle>
          <a:p>
            <a:r>
              <a:rPr kumimoji="1" lang="en-US" altLang="ja-JP" smtClean="0"/>
              <a:t>2014/8/8</a:t>
            </a:r>
            <a:endParaRPr kumimoji="1" lang="ja-JP" altLang="en-US"/>
          </a:p>
        </p:txBody>
      </p:sp>
      <p:sp>
        <p:nvSpPr>
          <p:cNvPr id="4" name="スライド イメージ プレースホルダー 3"/>
          <p:cNvSpPr>
            <a:spLocks noGrp="1" noRot="1" noChangeAspect="1"/>
          </p:cNvSpPr>
          <p:nvPr>
            <p:ph type="sldImg" idx="2"/>
          </p:nvPr>
        </p:nvSpPr>
        <p:spPr>
          <a:xfrm>
            <a:off x="917575" y="744538"/>
            <a:ext cx="4972050" cy="3729037"/>
          </a:xfrm>
          <a:prstGeom prst="rect">
            <a:avLst/>
          </a:prstGeom>
          <a:noFill/>
          <a:ln w="12700">
            <a:solidFill>
              <a:prstClr val="black"/>
            </a:solidFill>
          </a:ln>
        </p:spPr>
        <p:txBody>
          <a:bodyPr vert="horz" lIns="95650" tIns="47824" rIns="95650" bIns="47824" rtlCol="0" anchor="ctr"/>
          <a:lstStyle/>
          <a:p>
            <a:endParaRPr lang="ja-JP" altLang="en-US"/>
          </a:p>
        </p:txBody>
      </p:sp>
      <p:sp>
        <p:nvSpPr>
          <p:cNvPr id="5" name="ノート プレースホルダー 4"/>
          <p:cNvSpPr>
            <a:spLocks noGrp="1"/>
          </p:cNvSpPr>
          <p:nvPr>
            <p:ph type="body" sz="quarter" idx="3"/>
          </p:nvPr>
        </p:nvSpPr>
        <p:spPr>
          <a:xfrm>
            <a:off x="680721" y="4721190"/>
            <a:ext cx="5445760" cy="4472703"/>
          </a:xfrm>
          <a:prstGeom prst="rect">
            <a:avLst/>
          </a:prstGeom>
        </p:spPr>
        <p:txBody>
          <a:bodyPr vert="horz" lIns="95650" tIns="47824" rIns="95650" bIns="4782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651"/>
            <a:ext cx="2949786" cy="496967"/>
          </a:xfrm>
          <a:prstGeom prst="rect">
            <a:avLst/>
          </a:prstGeom>
        </p:spPr>
        <p:txBody>
          <a:bodyPr vert="horz" lIns="95650" tIns="47824" rIns="95650" bIns="478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55839" y="9440651"/>
            <a:ext cx="2949786" cy="496967"/>
          </a:xfrm>
          <a:prstGeom prst="rect">
            <a:avLst/>
          </a:prstGeom>
        </p:spPr>
        <p:txBody>
          <a:bodyPr vert="horz" lIns="95650" tIns="47824" rIns="95650" bIns="47824" rtlCol="0" anchor="b"/>
          <a:lstStyle>
            <a:lvl1pPr algn="r">
              <a:defRPr sz="1300"/>
            </a:lvl1pPr>
          </a:lstStyle>
          <a:p>
            <a:fld id="{C0A59470-A8AE-45FE-BCBC-04E3B3BE75C6}" type="slidenum">
              <a:rPr kumimoji="1" lang="ja-JP" altLang="en-US" smtClean="0"/>
              <a:t>‹#›</a:t>
            </a:fld>
            <a:endParaRPr kumimoji="1" lang="ja-JP" altLang="en-US"/>
          </a:p>
        </p:txBody>
      </p:sp>
    </p:spTree>
    <p:extLst>
      <p:ext uri="{BB962C8B-B14F-4D97-AF65-F5344CB8AC3E}">
        <p14:creationId xmlns:p14="http://schemas.microsoft.com/office/powerpoint/2010/main" val="414672483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1</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2448517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21</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228957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22</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3208357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Au+Au</a:t>
            </a:r>
            <a:r>
              <a:rPr kumimoji="1" lang="en-US" altLang="ja-JP" dirty="0" smtClean="0"/>
              <a:t> total cross section 6.424 barn</a:t>
            </a:r>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23</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2754958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24</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4097624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28</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2351484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pPr/>
              <a:t>35</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4273345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pPr/>
              <a:t>36</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4273345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smtClean="0"/>
              <a:t>2014/8/8</a:t>
            </a:r>
            <a:endParaRPr kumimoji="1" lang="ja-JP" altLang="en-US"/>
          </a:p>
        </p:txBody>
      </p:sp>
      <p:sp>
        <p:nvSpPr>
          <p:cNvPr id="5" name="スライド番号プレースホルダー 4"/>
          <p:cNvSpPr>
            <a:spLocks noGrp="1"/>
          </p:cNvSpPr>
          <p:nvPr>
            <p:ph type="sldNum" sz="quarter" idx="11"/>
          </p:nvPr>
        </p:nvSpPr>
        <p:spPr/>
        <p:txBody>
          <a:bodyPr/>
          <a:lstStyle/>
          <a:p>
            <a:fld id="{C0A59470-A8AE-45FE-BCBC-04E3B3BE75C6}" type="slidenum">
              <a:rPr kumimoji="1" lang="ja-JP" altLang="en-US" smtClean="0"/>
              <a:t>40</a:t>
            </a:fld>
            <a:endParaRPr kumimoji="1" lang="ja-JP" altLang="en-US"/>
          </a:p>
        </p:txBody>
      </p:sp>
    </p:spTree>
    <p:extLst>
      <p:ext uri="{BB962C8B-B14F-4D97-AF65-F5344CB8AC3E}">
        <p14:creationId xmlns:p14="http://schemas.microsoft.com/office/powerpoint/2010/main" val="405370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pPr/>
              <a:t>44</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4273345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smtClean="0"/>
              <a:t>2014/8/8</a:t>
            </a:r>
            <a:endParaRPr kumimoji="1" lang="ja-JP" altLang="en-US"/>
          </a:p>
        </p:txBody>
      </p:sp>
      <p:sp>
        <p:nvSpPr>
          <p:cNvPr id="5" name="スライド番号プレースホルダー 4"/>
          <p:cNvSpPr>
            <a:spLocks noGrp="1"/>
          </p:cNvSpPr>
          <p:nvPr>
            <p:ph type="sldNum" sz="quarter" idx="11"/>
          </p:nvPr>
        </p:nvSpPr>
        <p:spPr/>
        <p:txBody>
          <a:bodyPr/>
          <a:lstStyle/>
          <a:p>
            <a:fld id="{C0A59470-A8AE-45FE-BCBC-04E3B3BE75C6}" type="slidenum">
              <a:rPr kumimoji="1" lang="ja-JP" altLang="en-US" smtClean="0"/>
              <a:t>55</a:t>
            </a:fld>
            <a:endParaRPr kumimoji="1" lang="ja-JP" altLang="en-US"/>
          </a:p>
        </p:txBody>
      </p:sp>
    </p:spTree>
    <p:extLst>
      <p:ext uri="{BB962C8B-B14F-4D97-AF65-F5344CB8AC3E}">
        <p14:creationId xmlns:p14="http://schemas.microsoft.com/office/powerpoint/2010/main" val="4148077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6B0E60F-5C81-48BE-BA1B-F67D2246A320}" type="slidenum">
              <a:rPr lang="en-US" altLang="ja-JP">
                <a:solidFill>
                  <a:prstClr val="black"/>
                </a:solidFill>
              </a:rPr>
              <a:pPr/>
              <a:t>3</a:t>
            </a:fld>
            <a:endParaRPr lang="en-US" altLang="ja-JP">
              <a:solidFill>
                <a:prstClr val="black"/>
              </a:solidFill>
            </a:endParaRPr>
          </a:p>
        </p:txBody>
      </p:sp>
      <p:sp>
        <p:nvSpPr>
          <p:cNvPr id="19458" name="スライド イメージ プレースホルダ 1"/>
          <p:cNvSpPr>
            <a:spLocks noGrp="1" noRot="1" noChangeAspect="1" noTextEdit="1"/>
          </p:cNvSpPr>
          <p:nvPr>
            <p:ph type="sldImg"/>
          </p:nvPr>
        </p:nvSpPr>
        <p:spPr>
          <a:xfrm>
            <a:off x="919163" y="742950"/>
            <a:ext cx="4973637" cy="3730625"/>
          </a:xfrm>
          <a:ln/>
        </p:spPr>
      </p:sp>
      <p:sp>
        <p:nvSpPr>
          <p:cNvPr id="19459" name="ノート プレースホルダ 2"/>
          <p:cNvSpPr>
            <a:spLocks noGrp="1"/>
          </p:cNvSpPr>
          <p:nvPr>
            <p:ph type="body" idx="1"/>
          </p:nvPr>
        </p:nvSpPr>
        <p:spPr>
          <a:xfrm>
            <a:off x="526299" y="4646988"/>
            <a:ext cx="5778242" cy="4876487"/>
          </a:xfrm>
          <a:solidFill>
            <a:srgbClr val="FFFFFF"/>
          </a:solidFill>
          <a:ln>
            <a:solidFill>
              <a:schemeClr val="bg1"/>
            </a:solidFill>
          </a:ln>
        </p:spPr>
        <p:txBody>
          <a:bodyPr lIns="90017" tIns="44245" rIns="90017" bIns="44245">
            <a:normAutofit fontScale="92500" lnSpcReduction="10000"/>
          </a:bodyPr>
          <a:lstStyle/>
          <a:p>
            <a:pPr defTabSz="916824">
              <a:spcBef>
                <a:spcPct val="0"/>
              </a:spcBef>
            </a:pPr>
            <a:r>
              <a:rPr lang="en-US" altLang="ja-JP" sz="1800" dirty="0">
                <a:latin typeface="Helvetica" pitchFamily="34" charset="0"/>
              </a:rPr>
              <a:t>On the other hand, the </a:t>
            </a:r>
            <a:r>
              <a:rPr lang="en-US" altLang="ja-JP" sz="1800" dirty="0" err="1">
                <a:latin typeface="Helvetica" pitchFamily="34" charset="0"/>
              </a:rPr>
              <a:t>hadron</a:t>
            </a:r>
            <a:r>
              <a:rPr lang="en-US" altLang="ja-JP" sz="1800" dirty="0">
                <a:latin typeface="Helvetica" pitchFamily="34" charset="0"/>
              </a:rPr>
              <a:t> experimental hall looks like this.</a:t>
            </a:r>
          </a:p>
          <a:p>
            <a:pPr defTabSz="916824">
              <a:spcBef>
                <a:spcPct val="0"/>
              </a:spcBef>
            </a:pPr>
            <a:r>
              <a:rPr lang="en-US" altLang="ja-JP" sz="1800" dirty="0">
                <a:solidFill>
                  <a:srgbClr val="FF0000"/>
                </a:solidFill>
                <a:latin typeface="Helvetica" pitchFamily="34" charset="0"/>
                <a:ea typeface="HG創英角ﾎﾟｯﾌﾟ体" pitchFamily="49" charset="-128"/>
              </a:rPr>
              <a:t>● </a:t>
            </a:r>
            <a:r>
              <a:rPr lang="en-US" altLang="ja-JP" sz="1800" dirty="0">
                <a:latin typeface="Helvetica" pitchFamily="34" charset="0"/>
              </a:rPr>
              <a:t>Proton beam comes here and various </a:t>
            </a:r>
            <a:r>
              <a:rPr lang="en-US" altLang="ja-JP" sz="1800" dirty="0" err="1">
                <a:latin typeface="Helvetica" pitchFamily="34" charset="0"/>
              </a:rPr>
              <a:t>kaon</a:t>
            </a:r>
            <a:r>
              <a:rPr lang="en-US" altLang="ja-JP" sz="1800" dirty="0">
                <a:latin typeface="Helvetica" pitchFamily="34" charset="0"/>
              </a:rPr>
              <a:t> beam lines are prepared, where K=1.8 means </a:t>
            </a:r>
            <a:r>
              <a:rPr lang="en-US" altLang="ja-JP" sz="1800" dirty="0" err="1">
                <a:latin typeface="Helvetica" pitchFamily="34" charset="0"/>
              </a:rPr>
              <a:t>kaons</a:t>
            </a:r>
            <a:r>
              <a:rPr lang="en-US" altLang="ja-JP" sz="1800" dirty="0">
                <a:latin typeface="Helvetica" pitchFamily="34" charset="0"/>
              </a:rPr>
              <a:t> with momentum of 1.8 </a:t>
            </a:r>
            <a:r>
              <a:rPr lang="en-US" altLang="ja-JP" sz="1800" dirty="0" err="1">
                <a:latin typeface="Helvetica" pitchFamily="34" charset="0"/>
              </a:rPr>
              <a:t>GeV</a:t>
            </a:r>
            <a:r>
              <a:rPr lang="en-US" altLang="ja-JP" sz="1800" dirty="0">
                <a:latin typeface="Helvetica" pitchFamily="34" charset="0"/>
              </a:rPr>
              <a:t>/c.</a:t>
            </a:r>
          </a:p>
          <a:p>
            <a:pPr defTabSz="916824">
              <a:spcBef>
                <a:spcPct val="0"/>
              </a:spcBef>
            </a:pPr>
            <a:r>
              <a:rPr lang="en-US" altLang="ja-JP" sz="1800" dirty="0">
                <a:solidFill>
                  <a:srgbClr val="FF0000"/>
                </a:solidFill>
                <a:latin typeface="Helvetica" pitchFamily="34" charset="0"/>
                <a:ea typeface="HG創英角ﾎﾟｯﾌﾟ体" pitchFamily="49" charset="-128"/>
              </a:rPr>
              <a:t>● </a:t>
            </a:r>
            <a:r>
              <a:rPr lang="en-US" altLang="ja-JP" sz="1800" dirty="0">
                <a:latin typeface="Helvetica" pitchFamily="34" charset="0"/>
              </a:rPr>
              <a:t>At SKS, </a:t>
            </a:r>
            <a:r>
              <a:rPr lang="en-US" altLang="ja-JP" sz="1800" dirty="0" err="1">
                <a:latin typeface="Helvetica" pitchFamily="34" charset="0"/>
              </a:rPr>
              <a:t>hypernuclear</a:t>
            </a:r>
            <a:r>
              <a:rPr lang="en-US" altLang="ja-JP" sz="1800" dirty="0">
                <a:latin typeface="Helvetica" pitchFamily="34" charset="0"/>
              </a:rPr>
              <a:t> spectroscopy will be performed for a variety of nuclei. </a:t>
            </a:r>
            <a:r>
              <a:rPr lang="en-US" altLang="ja-JP" sz="1800" dirty="0">
                <a:solidFill>
                  <a:srgbClr val="FF0000"/>
                </a:solidFill>
                <a:latin typeface="Helvetica" pitchFamily="34" charset="0"/>
                <a:ea typeface="HG創英角ﾎﾟｯﾌﾟ体" pitchFamily="49" charset="-128"/>
              </a:rPr>
              <a:t>● </a:t>
            </a:r>
            <a:r>
              <a:rPr lang="en-US" altLang="ja-JP" sz="1800" dirty="0">
                <a:latin typeface="Helvetica" pitchFamily="34" charset="0"/>
              </a:rPr>
              <a:t>In particular, searches for double </a:t>
            </a:r>
            <a:r>
              <a:rPr lang="en-US" altLang="ja-JP" sz="1800" dirty="0" err="1">
                <a:latin typeface="Helvetica" pitchFamily="34" charset="0"/>
              </a:rPr>
              <a:t>hypernucleus</a:t>
            </a:r>
            <a:r>
              <a:rPr lang="en-US" altLang="ja-JP" sz="1800" dirty="0">
                <a:latin typeface="Helvetica" pitchFamily="34" charset="0"/>
              </a:rPr>
              <a:t> and </a:t>
            </a:r>
            <a:r>
              <a:rPr lang="en-US" altLang="ja-JP" sz="1800" dirty="0" err="1">
                <a:latin typeface="Helvetica" pitchFamily="34" charset="0"/>
              </a:rPr>
              <a:t>pentaquark</a:t>
            </a:r>
            <a:r>
              <a:rPr lang="en-US" altLang="ja-JP" sz="1800" dirty="0">
                <a:latin typeface="Helvetica" pitchFamily="34" charset="0"/>
              </a:rPr>
              <a:t> are the highlights in here.</a:t>
            </a:r>
          </a:p>
          <a:p>
            <a:pPr defTabSz="916824">
              <a:spcBef>
                <a:spcPct val="0"/>
              </a:spcBef>
            </a:pPr>
            <a:r>
              <a:rPr lang="en-US" altLang="ja-JP" sz="1800" dirty="0">
                <a:solidFill>
                  <a:srgbClr val="FF0000"/>
                </a:solidFill>
                <a:latin typeface="Helvetica" pitchFamily="34" charset="0"/>
                <a:ea typeface="HG創英角ﾎﾟｯﾌﾟ体" pitchFamily="49" charset="-128"/>
              </a:rPr>
              <a:t>● </a:t>
            </a:r>
            <a:r>
              <a:rPr lang="en-US" altLang="ja-JP" sz="1800" dirty="0">
                <a:latin typeface="Helvetica" pitchFamily="34" charset="0"/>
              </a:rPr>
              <a:t>In this </a:t>
            </a:r>
            <a:r>
              <a:rPr lang="en-US" altLang="ja-JP" sz="1800" dirty="0" err="1">
                <a:latin typeface="Helvetica" pitchFamily="34" charset="0"/>
              </a:rPr>
              <a:t>beamline</a:t>
            </a:r>
            <a:r>
              <a:rPr lang="en-US" altLang="ja-JP" sz="1800" dirty="0">
                <a:latin typeface="Helvetica" pitchFamily="34" charset="0"/>
              </a:rPr>
              <a:t>, </a:t>
            </a:r>
            <a:r>
              <a:rPr lang="en-US" altLang="ja-JP" sz="1800" dirty="0" err="1">
                <a:latin typeface="Helvetica" pitchFamily="34" charset="0"/>
              </a:rPr>
              <a:t>kaon</a:t>
            </a:r>
            <a:r>
              <a:rPr lang="en-US" altLang="ja-JP" sz="1800" dirty="0">
                <a:latin typeface="Helvetica" pitchFamily="34" charset="0"/>
              </a:rPr>
              <a:t> implantation is planned.  When </a:t>
            </a:r>
            <a:r>
              <a:rPr lang="en-US" altLang="ja-JP" sz="1800" dirty="0" err="1">
                <a:latin typeface="Helvetica" pitchFamily="34" charset="0"/>
              </a:rPr>
              <a:t>kaon</a:t>
            </a:r>
            <a:r>
              <a:rPr lang="en-US" altLang="ja-JP" sz="1800" dirty="0">
                <a:latin typeface="Helvetica" pitchFamily="34" charset="0"/>
              </a:rPr>
              <a:t> is implanted inside the nucleus, there is a possibility that high density matter is created. </a:t>
            </a:r>
            <a:r>
              <a:rPr lang="en-US" altLang="ja-JP" sz="1800" dirty="0">
                <a:solidFill>
                  <a:srgbClr val="FF0000"/>
                </a:solidFill>
                <a:latin typeface="Helvetica" pitchFamily="34" charset="0"/>
                <a:ea typeface="HG創英角ﾎﾟｯﾌﾟ体" pitchFamily="49" charset="-128"/>
              </a:rPr>
              <a:t>● </a:t>
            </a:r>
            <a:r>
              <a:rPr lang="en-US" altLang="ja-JP" sz="1800" dirty="0" err="1">
                <a:latin typeface="Helvetica" pitchFamily="34" charset="0"/>
              </a:rPr>
              <a:t>Kaonic</a:t>
            </a:r>
            <a:r>
              <a:rPr lang="en-US" altLang="ja-JP" sz="1800" dirty="0">
                <a:latin typeface="Helvetica" pitchFamily="34" charset="0"/>
              </a:rPr>
              <a:t> atom and </a:t>
            </a:r>
            <a:r>
              <a:rPr lang="en-US" altLang="ja-JP" sz="1800" dirty="0" err="1">
                <a:latin typeface="Helvetica" pitchFamily="34" charset="0"/>
              </a:rPr>
              <a:t>kaonic</a:t>
            </a:r>
            <a:r>
              <a:rPr lang="en-US" altLang="ja-JP" sz="1800" dirty="0">
                <a:latin typeface="Helvetica" pitchFamily="34" charset="0"/>
              </a:rPr>
              <a:t> nucleus will be studied.</a:t>
            </a:r>
          </a:p>
          <a:p>
            <a:pPr defTabSz="916824">
              <a:spcBef>
                <a:spcPct val="0"/>
              </a:spcBef>
            </a:pPr>
            <a:r>
              <a:rPr lang="en-US" altLang="ja-JP" sz="1800" dirty="0">
                <a:solidFill>
                  <a:srgbClr val="FF0000"/>
                </a:solidFill>
                <a:latin typeface="Helvetica" pitchFamily="34" charset="0"/>
                <a:ea typeface="HG創英角ﾎﾟｯﾌﾟ体" pitchFamily="49" charset="-128"/>
              </a:rPr>
              <a:t>● </a:t>
            </a:r>
            <a:r>
              <a:rPr lang="en-US" altLang="ja-JP" sz="1800" dirty="0">
                <a:latin typeface="Helvetica" pitchFamily="34" charset="0"/>
              </a:rPr>
              <a:t>This beam line is the neutral </a:t>
            </a:r>
            <a:r>
              <a:rPr lang="en-US" altLang="ja-JP" sz="1800" dirty="0" err="1">
                <a:latin typeface="Helvetica" pitchFamily="34" charset="0"/>
              </a:rPr>
              <a:t>kaon</a:t>
            </a:r>
            <a:r>
              <a:rPr lang="en-US" altLang="ja-JP" sz="1800" dirty="0">
                <a:latin typeface="Helvetica" pitchFamily="34" charset="0"/>
              </a:rPr>
              <a:t> line to study CP violation, and </a:t>
            </a:r>
            <a:r>
              <a:rPr lang="en-US" altLang="ja-JP" sz="1800" dirty="0">
                <a:solidFill>
                  <a:srgbClr val="FF0000"/>
                </a:solidFill>
                <a:latin typeface="Helvetica" pitchFamily="34" charset="0"/>
                <a:ea typeface="HG創英角ﾎﾟｯﾌﾟ体" pitchFamily="49" charset="-128"/>
              </a:rPr>
              <a:t>● </a:t>
            </a:r>
            <a:r>
              <a:rPr lang="en-US" altLang="ja-JP" sz="1800" dirty="0">
                <a:latin typeface="Helvetica" pitchFamily="34" charset="0"/>
              </a:rPr>
              <a:t>this line is for T-violation experiment.</a:t>
            </a:r>
          </a:p>
          <a:p>
            <a:pPr defTabSz="916824">
              <a:spcBef>
                <a:spcPct val="0"/>
              </a:spcBef>
            </a:pPr>
            <a:r>
              <a:rPr lang="en-US" altLang="ja-JP" sz="1800" dirty="0">
                <a:solidFill>
                  <a:srgbClr val="FF0000"/>
                </a:solidFill>
                <a:latin typeface="Helvetica" pitchFamily="34" charset="0"/>
                <a:ea typeface="HG創英角ﾎﾟｯﾌﾟ体" pitchFamily="49" charset="-128"/>
              </a:rPr>
              <a:t>● </a:t>
            </a:r>
            <a:r>
              <a:rPr lang="en-US" altLang="ja-JP" sz="1800" dirty="0">
                <a:latin typeface="Helvetica" pitchFamily="34" charset="0"/>
              </a:rPr>
              <a:t>Finally, this line, which is not yet completed, is dedicated to the study of </a:t>
            </a:r>
            <a:r>
              <a:rPr lang="en-US" altLang="ja-JP" sz="1800" dirty="0" err="1">
                <a:latin typeface="Helvetica" pitchFamily="34" charset="0"/>
              </a:rPr>
              <a:t>chiral</a:t>
            </a:r>
            <a:r>
              <a:rPr lang="en-US" altLang="ja-JP" sz="1800" dirty="0">
                <a:latin typeface="Helvetica" pitchFamily="34" charset="0"/>
              </a:rPr>
              <a:t> symmetry, namely, the mass generation mechanism of bound quarks.</a:t>
            </a:r>
          </a:p>
          <a:p>
            <a:pPr defTabSz="916824">
              <a:spcBef>
                <a:spcPct val="0"/>
              </a:spcBef>
            </a:pPr>
            <a:endParaRPr lang="en-US" altLang="ja-JP" sz="1800" dirty="0"/>
          </a:p>
        </p:txBody>
      </p:sp>
      <p:sp>
        <p:nvSpPr>
          <p:cNvPr id="19460" name="スライド番号プレースホルダ 3"/>
          <p:cNvSpPr txBox="1">
            <a:spLocks noGrp="1"/>
          </p:cNvSpPr>
          <p:nvPr/>
        </p:nvSpPr>
        <p:spPr bwMode="auto">
          <a:xfrm>
            <a:off x="3855839" y="9440646"/>
            <a:ext cx="2949786" cy="496967"/>
          </a:xfrm>
          <a:prstGeom prst="rect">
            <a:avLst/>
          </a:prstGeom>
          <a:noFill/>
          <a:ln w="9525">
            <a:noFill/>
            <a:miter lim="800000"/>
            <a:headEnd/>
            <a:tailEnd/>
          </a:ln>
        </p:spPr>
        <p:txBody>
          <a:bodyPr lIns="85054" tIns="42527" rIns="85054" bIns="42527" anchor="b"/>
          <a:lstStyle/>
          <a:p>
            <a:pPr algn="r" defTabSz="851222"/>
            <a:fld id="{0DEF7E74-B49E-4904-9E94-F5A17F0760A6}" type="slidenum">
              <a:rPr lang="en-US" altLang="ja-JP" sz="1100">
                <a:solidFill>
                  <a:prstClr val="black"/>
                </a:solidFill>
              </a:rPr>
              <a:pPr algn="r" defTabSz="851222"/>
              <a:t>3</a:t>
            </a:fld>
            <a:endParaRPr lang="en-US" altLang="ja-JP" sz="1100">
              <a:solidFill>
                <a:prstClr val="black"/>
              </a:solidFill>
            </a:endParaRPr>
          </a:p>
        </p:txBody>
      </p:sp>
    </p:spTree>
    <p:extLst>
      <p:ext uri="{BB962C8B-B14F-4D97-AF65-F5344CB8AC3E}">
        <p14:creationId xmlns:p14="http://schemas.microsoft.com/office/powerpoint/2010/main" val="2146739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57</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3039775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smtClean="0"/>
              <a:t>2014/8/8</a:t>
            </a:r>
            <a:endParaRPr kumimoji="1" lang="ja-JP" altLang="en-US"/>
          </a:p>
        </p:txBody>
      </p:sp>
      <p:sp>
        <p:nvSpPr>
          <p:cNvPr id="5" name="スライド番号プレースホルダー 4"/>
          <p:cNvSpPr>
            <a:spLocks noGrp="1"/>
          </p:cNvSpPr>
          <p:nvPr>
            <p:ph type="sldNum" sz="quarter" idx="11"/>
          </p:nvPr>
        </p:nvSpPr>
        <p:spPr/>
        <p:txBody>
          <a:bodyPr/>
          <a:lstStyle/>
          <a:p>
            <a:fld id="{C0A59470-A8AE-45FE-BCBC-04E3B3BE75C6}" type="slidenum">
              <a:rPr kumimoji="1" lang="ja-JP" altLang="en-US" smtClean="0"/>
              <a:t>59</a:t>
            </a:fld>
            <a:endParaRPr kumimoji="1" lang="ja-JP" altLang="en-US"/>
          </a:p>
        </p:txBody>
      </p:sp>
    </p:spTree>
    <p:extLst>
      <p:ext uri="{BB962C8B-B14F-4D97-AF65-F5344CB8AC3E}">
        <p14:creationId xmlns:p14="http://schemas.microsoft.com/office/powerpoint/2010/main" val="1385240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pPr/>
              <a:t>60</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4273345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8AFF9B5-33C2-47DF-AC76-E8C39C856B75}" type="slidenum">
              <a:rPr kumimoji="1" lang="ja-JP" altLang="en-US" smtClean="0"/>
              <a:t>72</a:t>
            </a:fld>
            <a:endParaRPr kumimoji="1" lang="ja-JP" altLang="en-US"/>
          </a:p>
        </p:txBody>
      </p:sp>
    </p:spTree>
    <p:extLst>
      <p:ext uri="{BB962C8B-B14F-4D97-AF65-F5344CB8AC3E}">
        <p14:creationId xmlns:p14="http://schemas.microsoft.com/office/powerpoint/2010/main" val="3994161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8AFF9B5-33C2-47DF-AC76-E8C39C856B75}" type="slidenum">
              <a:rPr kumimoji="1" lang="ja-JP" altLang="en-US" smtClean="0"/>
              <a:t>77</a:t>
            </a:fld>
            <a:endParaRPr kumimoji="1" lang="ja-JP" altLang="en-US"/>
          </a:p>
        </p:txBody>
      </p:sp>
    </p:spTree>
    <p:extLst>
      <p:ext uri="{BB962C8B-B14F-4D97-AF65-F5344CB8AC3E}">
        <p14:creationId xmlns:p14="http://schemas.microsoft.com/office/powerpoint/2010/main" val="738221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r>
              <a:rPr kumimoji="1" lang="en-US" altLang="ja-JP" smtClean="0"/>
              <a:t>2014/8/8</a:t>
            </a:r>
            <a:endParaRPr kumimoji="1" lang="ja-JP" altLang="en-US"/>
          </a:p>
        </p:txBody>
      </p:sp>
      <p:sp>
        <p:nvSpPr>
          <p:cNvPr id="5" name="スライド番号プレースホルダー 4"/>
          <p:cNvSpPr>
            <a:spLocks noGrp="1"/>
          </p:cNvSpPr>
          <p:nvPr>
            <p:ph type="sldNum" sz="quarter" idx="11"/>
          </p:nvPr>
        </p:nvSpPr>
        <p:spPr/>
        <p:txBody>
          <a:bodyPr/>
          <a:lstStyle/>
          <a:p>
            <a:fld id="{C0A59470-A8AE-45FE-BCBC-04E3B3BE75C6}" type="slidenum">
              <a:rPr kumimoji="1" lang="ja-JP" altLang="en-US" smtClean="0"/>
              <a:t>82</a:t>
            </a:fld>
            <a:endParaRPr kumimoji="1" lang="ja-JP" altLang="en-US"/>
          </a:p>
        </p:txBody>
      </p:sp>
    </p:spTree>
    <p:extLst>
      <p:ext uri="{BB962C8B-B14F-4D97-AF65-F5344CB8AC3E}">
        <p14:creationId xmlns:p14="http://schemas.microsoft.com/office/powerpoint/2010/main" val="214839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90</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2522504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3010DED-BC8D-49A6-A39A-15E94CF4DA5E}" type="slidenum">
              <a:rPr kumimoji="1" lang="ja-JP" altLang="en-US" smtClean="0"/>
              <a:t>92</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1906820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3010DED-BC8D-49A6-A39A-15E94CF4DA5E}" type="slidenum">
              <a:rPr kumimoji="1" lang="ja-JP" altLang="en-US" smtClean="0"/>
              <a:t>95</a:t>
            </a:fld>
            <a:endParaRPr kumimoji="1" lang="ja-JP" altLang="en-US"/>
          </a:p>
        </p:txBody>
      </p:sp>
    </p:spTree>
    <p:extLst>
      <p:ext uri="{BB962C8B-B14F-4D97-AF65-F5344CB8AC3E}">
        <p14:creationId xmlns:p14="http://schemas.microsoft.com/office/powerpoint/2010/main" val="1906820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99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399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BC2A93-4B6B-4DC7-8DDA-2F9E8A615DFF}" type="slidenum">
              <a:rPr lang="ja-JP" altLang="en-US" smtClean="0"/>
              <a:pPr/>
              <a:t>96</a:t>
            </a:fld>
            <a:endParaRPr lang="ja-JP" altLang="en-US" smtClean="0"/>
          </a:p>
        </p:txBody>
      </p:sp>
      <p:sp>
        <p:nvSpPr>
          <p:cNvPr id="2" name="日付プレースホルダー 1"/>
          <p:cNvSpPr>
            <a:spLocks noGrp="1"/>
          </p:cNvSpPr>
          <p:nvPr>
            <p:ph type="dt" idx="10"/>
          </p:nvPr>
        </p:nvSpPr>
        <p:spPr/>
        <p:txBody>
          <a:bodyPr/>
          <a:lstStyle/>
          <a:p>
            <a:r>
              <a:rPr kumimoji="1" lang="en-US" altLang="ja-JP" smtClean="0"/>
              <a:t>2014/8/8</a:t>
            </a:r>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8819" indent="-288007" eaLnBrk="0" hangingPunct="0">
              <a:defRPr kumimoji="1" sz="2000">
                <a:solidFill>
                  <a:schemeClr val="tx1"/>
                </a:solidFill>
                <a:latin typeface="Arial" pitchFamily="34" charset="0"/>
                <a:ea typeface="ＭＳ Ｐゴシック" pitchFamily="50" charset="-128"/>
              </a:defRPr>
            </a:lvl2pPr>
            <a:lvl3pPr marL="1152030" indent="-230406" eaLnBrk="0" hangingPunct="0">
              <a:defRPr kumimoji="1" sz="2000">
                <a:solidFill>
                  <a:schemeClr val="tx1"/>
                </a:solidFill>
                <a:latin typeface="Arial" pitchFamily="34" charset="0"/>
                <a:ea typeface="ＭＳ Ｐゴシック" pitchFamily="50" charset="-128"/>
              </a:defRPr>
            </a:lvl3pPr>
            <a:lvl4pPr marL="1612842" indent="-230406" eaLnBrk="0" hangingPunct="0">
              <a:defRPr kumimoji="1" sz="2000">
                <a:solidFill>
                  <a:schemeClr val="tx1"/>
                </a:solidFill>
                <a:latin typeface="Arial" pitchFamily="34" charset="0"/>
                <a:ea typeface="ＭＳ Ｐゴシック" pitchFamily="50" charset="-128"/>
              </a:defRPr>
            </a:lvl4pPr>
            <a:lvl5pPr marL="2073653" indent="-230406" eaLnBrk="0" hangingPunct="0">
              <a:defRPr kumimoji="1" sz="2000">
                <a:solidFill>
                  <a:schemeClr val="tx1"/>
                </a:solidFill>
                <a:latin typeface="Arial" pitchFamily="34" charset="0"/>
                <a:ea typeface="ＭＳ Ｐゴシック" pitchFamily="50" charset="-128"/>
              </a:defRPr>
            </a:lvl5pPr>
            <a:lvl6pPr marL="2534465"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5277"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6089"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6901"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5BB7B2BA-3D00-43DF-88ED-7275F21D2D05}" type="slidenum">
              <a:rPr lang="en-US" altLang="ja-JP" sz="1200"/>
              <a:pPr eaLnBrk="1" hangingPunct="1"/>
              <a:t>4</a:t>
            </a:fld>
            <a:endParaRPr lang="en-US" altLang="ja-JP"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ja-JP" smtClean="0"/>
              <a:t>J-PARC P45</a:t>
            </a:r>
            <a:r>
              <a:rPr lang="ja-JP" altLang="en-US" smtClean="0"/>
              <a:t>実験はバリオン共鳴を</a:t>
            </a:r>
            <a:r>
              <a:rPr lang="en-US" altLang="ja-JP" smtClean="0"/>
              <a:t>(π</a:t>
            </a:r>
            <a:r>
              <a:rPr lang="ja-JP" altLang="en-US" smtClean="0"/>
              <a:t>、</a:t>
            </a:r>
            <a:r>
              <a:rPr lang="en-US" altLang="ja-JP" smtClean="0"/>
              <a:t>2π</a:t>
            </a:r>
            <a:r>
              <a:rPr lang="ja-JP" altLang="en-US" smtClean="0"/>
              <a:t>）反応で測定する実験ですが、目的としては、以下のような３つのものがあります。</a:t>
            </a:r>
          </a:p>
          <a:p>
            <a:pPr eaLnBrk="1" hangingPunct="1"/>
            <a:r>
              <a:rPr lang="ja-JP" altLang="en-US" smtClean="0"/>
              <a:t>まず、バリオン共鳴の性質を正確に測定することです。</a:t>
            </a:r>
          </a:p>
          <a:p>
            <a:pPr eaLnBrk="1" hangingPunct="1"/>
            <a:r>
              <a:rPr lang="ja-JP" altLang="en-US" smtClean="0"/>
              <a:t>依然として実験的に確立されていない共鳴状態が多く残っており、</a:t>
            </a:r>
          </a:p>
          <a:p>
            <a:pPr eaLnBrk="1" hangingPunct="1"/>
            <a:r>
              <a:rPr lang="ja-JP" altLang="en-US" smtClean="0"/>
              <a:t>また（</a:t>
            </a:r>
            <a:r>
              <a:rPr lang="en-US" altLang="ja-JP" smtClean="0"/>
              <a:t>π</a:t>
            </a:r>
            <a:r>
              <a:rPr lang="ja-JP" altLang="en-US" smtClean="0"/>
              <a:t>、</a:t>
            </a:r>
            <a:r>
              <a:rPr lang="en-US" altLang="ja-JP" smtClean="0"/>
              <a:t>2π</a:t>
            </a:r>
            <a:r>
              <a:rPr lang="ja-JP" altLang="en-US" smtClean="0"/>
              <a:t>）反応は</a:t>
            </a:r>
            <a:r>
              <a:rPr lang="en-US" altLang="ja-JP" smtClean="0"/>
              <a:t>1970</a:t>
            </a:r>
            <a:r>
              <a:rPr lang="ja-JP" altLang="en-US" smtClean="0"/>
              <a:t>年代に測定されて以来データが不足してこの実験が重要です。</a:t>
            </a:r>
          </a:p>
          <a:p>
            <a:pPr eaLnBrk="1" hangingPunct="1"/>
            <a:r>
              <a:rPr lang="ja-JP" altLang="en-US" smtClean="0"/>
              <a:t>次に、理論との比較により非摂動</a:t>
            </a:r>
            <a:r>
              <a:rPr lang="en-US" altLang="ja-JP" smtClean="0"/>
              <a:t>QCD</a:t>
            </a:r>
            <a:r>
              <a:rPr lang="ja-JP" altLang="en-US" smtClean="0"/>
              <a:t>のより深い理解につながり</a:t>
            </a:r>
          </a:p>
          <a:p>
            <a:pPr eaLnBrk="1" hangingPunct="1"/>
            <a:r>
              <a:rPr lang="ja-JP" altLang="en-US" smtClean="0"/>
              <a:t>また、ハイブリッドバリオン等の新たなバリオン状態の探索も行いたいと思っております。</a:t>
            </a:r>
          </a:p>
          <a:p>
            <a:pPr eaLnBrk="1" hangingPunct="1"/>
            <a:endParaRPr lang="en-US" altLang="ja-JP"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a:xfrm>
            <a:off x="915988" y="744538"/>
            <a:ext cx="4970462" cy="3727450"/>
          </a:xfrm>
        </p:spPr>
      </p:sp>
      <p:sp>
        <p:nvSpPr>
          <p:cNvPr id="28675" name="ノート プレースホルダー 2"/>
          <p:cNvSpPr>
            <a:spLocks noGrp="1"/>
          </p:cNvSpPr>
          <p:nvPr>
            <p:ph type="body" idx="1"/>
          </p:nvPr>
        </p:nvSpPr>
        <p:spPr>
          <a:noFill/>
        </p:spPr>
        <p:txBody>
          <a:bodyPr/>
          <a:lstStyle/>
          <a:p>
            <a:endParaRPr kumimoji="1" lang="ja-JP" altLang="en-US" dirty="0" smtClean="0">
              <a:latin typeface="Arial" charset="0"/>
              <a:ea typeface="ＭＳ Ｐ明朝" charset="-128"/>
            </a:endParaRPr>
          </a:p>
        </p:txBody>
      </p:sp>
      <p:sp>
        <p:nvSpPr>
          <p:cNvPr id="28676" name="スライド番号プレースホルダー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ea typeface="ＭＳ Ｐ明朝" charset="-128"/>
              </a:defRPr>
            </a:lvl1pPr>
            <a:lvl2pPr marL="769145" indent="-295825" eaLnBrk="0" hangingPunct="0">
              <a:spcBef>
                <a:spcPct val="30000"/>
              </a:spcBef>
              <a:defRPr sz="1300">
                <a:solidFill>
                  <a:schemeClr val="tx1"/>
                </a:solidFill>
                <a:latin typeface="Arial" charset="0"/>
                <a:ea typeface="ＭＳ Ｐ明朝" charset="-128"/>
              </a:defRPr>
            </a:lvl2pPr>
            <a:lvl3pPr marL="1183301" indent="-236659" eaLnBrk="0" hangingPunct="0">
              <a:spcBef>
                <a:spcPct val="30000"/>
              </a:spcBef>
              <a:defRPr sz="1300">
                <a:solidFill>
                  <a:schemeClr val="tx1"/>
                </a:solidFill>
                <a:latin typeface="Arial" charset="0"/>
                <a:ea typeface="ＭＳ Ｐ明朝" charset="-128"/>
              </a:defRPr>
            </a:lvl3pPr>
            <a:lvl4pPr marL="1656621" indent="-236659" eaLnBrk="0" hangingPunct="0">
              <a:spcBef>
                <a:spcPct val="30000"/>
              </a:spcBef>
              <a:defRPr sz="1300">
                <a:solidFill>
                  <a:schemeClr val="tx1"/>
                </a:solidFill>
                <a:latin typeface="Arial" charset="0"/>
                <a:ea typeface="ＭＳ Ｐ明朝" charset="-128"/>
              </a:defRPr>
            </a:lvl4pPr>
            <a:lvl5pPr marL="2129941" indent="-236659" eaLnBrk="0" hangingPunct="0">
              <a:spcBef>
                <a:spcPct val="30000"/>
              </a:spcBef>
              <a:defRPr sz="1300">
                <a:solidFill>
                  <a:schemeClr val="tx1"/>
                </a:solidFill>
                <a:latin typeface="Arial" charset="0"/>
                <a:ea typeface="ＭＳ Ｐ明朝" charset="-128"/>
              </a:defRPr>
            </a:lvl5pPr>
            <a:lvl6pPr marL="2603263" indent="-236659" eaLnBrk="0" fontAlgn="base" hangingPunct="0">
              <a:spcBef>
                <a:spcPct val="30000"/>
              </a:spcBef>
              <a:spcAft>
                <a:spcPct val="0"/>
              </a:spcAft>
              <a:defRPr sz="1300">
                <a:solidFill>
                  <a:schemeClr val="tx1"/>
                </a:solidFill>
                <a:latin typeface="Arial" charset="0"/>
                <a:ea typeface="ＭＳ Ｐ明朝" charset="-128"/>
              </a:defRPr>
            </a:lvl6pPr>
            <a:lvl7pPr marL="3076581" indent="-236659" eaLnBrk="0" fontAlgn="base" hangingPunct="0">
              <a:spcBef>
                <a:spcPct val="30000"/>
              </a:spcBef>
              <a:spcAft>
                <a:spcPct val="0"/>
              </a:spcAft>
              <a:defRPr sz="1300">
                <a:solidFill>
                  <a:schemeClr val="tx1"/>
                </a:solidFill>
                <a:latin typeface="Arial" charset="0"/>
                <a:ea typeface="ＭＳ Ｐ明朝" charset="-128"/>
              </a:defRPr>
            </a:lvl7pPr>
            <a:lvl8pPr marL="3549900" indent="-236659" eaLnBrk="0" fontAlgn="base" hangingPunct="0">
              <a:spcBef>
                <a:spcPct val="30000"/>
              </a:spcBef>
              <a:spcAft>
                <a:spcPct val="0"/>
              </a:spcAft>
              <a:defRPr sz="1300">
                <a:solidFill>
                  <a:schemeClr val="tx1"/>
                </a:solidFill>
                <a:latin typeface="Arial" charset="0"/>
                <a:ea typeface="ＭＳ Ｐ明朝" charset="-128"/>
              </a:defRPr>
            </a:lvl8pPr>
            <a:lvl9pPr marL="4023223" indent="-236659" eaLnBrk="0" fontAlgn="base" hangingPunct="0">
              <a:spcBef>
                <a:spcPct val="30000"/>
              </a:spcBef>
              <a:spcAft>
                <a:spcPct val="0"/>
              </a:spcAft>
              <a:defRPr sz="1300">
                <a:solidFill>
                  <a:schemeClr val="tx1"/>
                </a:solidFill>
                <a:latin typeface="Arial" charset="0"/>
                <a:ea typeface="ＭＳ Ｐ明朝" charset="-128"/>
              </a:defRPr>
            </a:lvl9pPr>
          </a:lstStyle>
          <a:p>
            <a:pPr eaLnBrk="1" hangingPunct="1">
              <a:spcBef>
                <a:spcPct val="0"/>
              </a:spcBef>
            </a:pPr>
            <a:fld id="{B598AA66-F139-47C6-9305-3A9E050F773F}" type="slidenum">
              <a:rPr lang="ja-JP" altLang="ja-JP" smtClean="0">
                <a:ea typeface="ＭＳ Ｐゴシック" charset="-128"/>
              </a:rPr>
              <a:pPr eaLnBrk="1" hangingPunct="1">
                <a:spcBef>
                  <a:spcPct val="0"/>
                </a:spcBef>
              </a:pPr>
              <a:t>97</a:t>
            </a:fld>
            <a:endParaRPr lang="ja-JP" altLang="ja-JP" smtClean="0">
              <a:ea typeface="ＭＳ Ｐゴシック" charset="-128"/>
            </a:endParaRPr>
          </a:p>
        </p:txBody>
      </p:sp>
      <p:sp>
        <p:nvSpPr>
          <p:cNvPr id="2" name="日付プレースホルダー 1"/>
          <p:cNvSpPr>
            <a:spLocks noGrp="1"/>
          </p:cNvSpPr>
          <p:nvPr>
            <p:ph type="dt" idx="10"/>
          </p:nvPr>
        </p:nvSpPr>
        <p:spPr/>
        <p:txBody>
          <a:bodyPr/>
          <a:lstStyle/>
          <a:p>
            <a:r>
              <a:rPr kumimoji="1" lang="en-US" altLang="ja-JP" smtClean="0"/>
              <a:t>2014/8/8</a:t>
            </a:r>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103</a:t>
            </a:fld>
            <a:endParaRPr kumimoji="1" lang="ja-JP" altLang="en-US"/>
          </a:p>
        </p:txBody>
      </p:sp>
    </p:spTree>
    <p:extLst>
      <p:ext uri="{BB962C8B-B14F-4D97-AF65-F5344CB8AC3E}">
        <p14:creationId xmlns:p14="http://schemas.microsoft.com/office/powerpoint/2010/main" val="3048357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105</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1512014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0A59470-A8AE-45FE-BCBC-04E3B3BE75C6}" type="slidenum">
              <a:rPr kumimoji="1" lang="ja-JP" altLang="en-US" smtClean="0"/>
              <a:t>106</a:t>
            </a:fld>
            <a:endParaRPr kumimoji="1" lang="ja-JP" altLang="en-US"/>
          </a:p>
        </p:txBody>
      </p:sp>
      <p:sp>
        <p:nvSpPr>
          <p:cNvPr id="5" name="日付プレースホルダー 4"/>
          <p:cNvSpPr>
            <a:spLocks noGrp="1"/>
          </p:cNvSpPr>
          <p:nvPr>
            <p:ph type="dt" idx="11"/>
          </p:nvPr>
        </p:nvSpPr>
        <p:spPr/>
        <p:txBody>
          <a:bodyPr/>
          <a:lstStyle/>
          <a:p>
            <a:r>
              <a:rPr kumimoji="1" lang="en-US" altLang="ja-JP" smtClean="0"/>
              <a:t>2014/8/8</a:t>
            </a:r>
            <a:endParaRPr kumimoji="1" lang="ja-JP" altLang="en-US"/>
          </a:p>
        </p:txBody>
      </p:sp>
    </p:spTree>
    <p:extLst>
      <p:ext uri="{BB962C8B-B14F-4D97-AF65-F5344CB8AC3E}">
        <p14:creationId xmlns:p14="http://schemas.microsoft.com/office/powerpoint/2010/main" val="984370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191E01D-FAA7-4756-B46C-6505C085C788}" type="slidenum">
              <a:rPr lang="en-US" altLang="ja-JP" smtClean="0"/>
              <a:pPr>
                <a:defRPr/>
              </a:pPr>
              <a:t>113</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8819" indent="-288007" eaLnBrk="0" hangingPunct="0">
              <a:defRPr kumimoji="1" sz="2000">
                <a:solidFill>
                  <a:schemeClr val="tx1"/>
                </a:solidFill>
                <a:latin typeface="Arial" pitchFamily="34" charset="0"/>
                <a:ea typeface="ＭＳ Ｐゴシック" pitchFamily="50" charset="-128"/>
              </a:defRPr>
            </a:lvl2pPr>
            <a:lvl3pPr marL="1152030" indent="-230406" eaLnBrk="0" hangingPunct="0">
              <a:defRPr kumimoji="1" sz="2000">
                <a:solidFill>
                  <a:schemeClr val="tx1"/>
                </a:solidFill>
                <a:latin typeface="Arial" pitchFamily="34" charset="0"/>
                <a:ea typeface="ＭＳ Ｐゴシック" pitchFamily="50" charset="-128"/>
              </a:defRPr>
            </a:lvl3pPr>
            <a:lvl4pPr marL="1612842" indent="-230406" eaLnBrk="0" hangingPunct="0">
              <a:defRPr kumimoji="1" sz="2000">
                <a:solidFill>
                  <a:schemeClr val="tx1"/>
                </a:solidFill>
                <a:latin typeface="Arial" pitchFamily="34" charset="0"/>
                <a:ea typeface="ＭＳ Ｐゴシック" pitchFamily="50" charset="-128"/>
              </a:defRPr>
            </a:lvl4pPr>
            <a:lvl5pPr marL="2073653" indent="-230406" eaLnBrk="0" hangingPunct="0">
              <a:defRPr kumimoji="1" sz="2000">
                <a:solidFill>
                  <a:schemeClr val="tx1"/>
                </a:solidFill>
                <a:latin typeface="Arial" pitchFamily="34" charset="0"/>
                <a:ea typeface="ＭＳ Ｐゴシック" pitchFamily="50" charset="-128"/>
              </a:defRPr>
            </a:lvl5pPr>
            <a:lvl6pPr marL="2534465"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5277"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6089"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6901"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571C87F2-D970-4CF6-90B6-7FC87675E67C}" type="slidenum">
              <a:rPr lang="en-US" altLang="ja-JP" sz="1200"/>
              <a:pPr eaLnBrk="1" hangingPunct="1"/>
              <a:t>6</a:t>
            </a:fld>
            <a:endParaRPr lang="en-US" altLang="ja-JP" sz="1200"/>
          </a:p>
        </p:txBody>
      </p:sp>
      <p:sp>
        <p:nvSpPr>
          <p:cNvPr id="90115" name="Rectangle 14"/>
          <p:cNvSpPr txBox="1">
            <a:spLocks noGrp="1" noChangeArrowheads="1"/>
          </p:cNvSpPr>
          <p:nvPr/>
        </p:nvSpPr>
        <p:spPr bwMode="auto">
          <a:xfrm>
            <a:off x="3853193" y="9442291"/>
            <a:ext cx="2941185" cy="4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1pPr>
            <a:lvl2pPr marL="692150" indent="-266700"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2pPr>
            <a:lvl3pPr marL="106521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3pPr>
            <a:lvl4pPr marL="149066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4pPr>
            <a:lvl5pPr marL="1917700" indent="-214313"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5pPr>
            <a:lvl6pPr marL="23749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6pPr>
            <a:lvl7pPr marL="28321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7pPr>
            <a:lvl8pPr marL="32893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8pPr>
            <a:lvl9pPr marL="37465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9pPr>
          </a:lstStyle>
          <a:p>
            <a:pPr algn="r" eaLnBrk="1">
              <a:lnSpc>
                <a:spcPct val="95000"/>
              </a:lnSpc>
              <a:buSzPct val="100000"/>
            </a:pPr>
            <a:fld id="{8BAF73E1-5549-4367-869A-3E98DF10F187}" type="slidenum">
              <a:rPr kumimoji="0" lang="en-US" altLang="ja-JP" sz="1300">
                <a:solidFill>
                  <a:srgbClr val="000000"/>
                </a:solidFill>
                <a:latin typeface="Times New Roman" pitchFamily="18" charset="0"/>
                <a:ea typeface="Microsoft YaHei" pitchFamily="34" charset="-122"/>
              </a:rPr>
              <a:pPr algn="r" eaLnBrk="1">
                <a:lnSpc>
                  <a:spcPct val="95000"/>
                </a:lnSpc>
                <a:buSzPct val="100000"/>
              </a:pPr>
              <a:t>6</a:t>
            </a:fld>
            <a:endParaRPr kumimoji="0" lang="en-US" altLang="ja-JP" sz="1300">
              <a:solidFill>
                <a:srgbClr val="000000"/>
              </a:solidFill>
              <a:latin typeface="Times New Roman" pitchFamily="18" charset="0"/>
              <a:ea typeface="Microsoft YaHei" pitchFamily="34" charset="-122"/>
            </a:endParaRPr>
          </a:p>
        </p:txBody>
      </p:sp>
      <p:sp>
        <p:nvSpPr>
          <p:cNvPr id="90116" name="Rectangle 1"/>
          <p:cNvSpPr>
            <a:spLocks noGrp="1" noRot="1" noChangeAspect="1" noChangeArrowheads="1" noTextEdit="1"/>
          </p:cNvSpPr>
          <p:nvPr>
            <p:ph type="sldImg"/>
          </p:nvPr>
        </p:nvSpPr>
        <p:spPr>
          <a:xfrm>
            <a:off x="919163" y="744538"/>
            <a:ext cx="4970462" cy="3727450"/>
          </a:xfrm>
          <a:solidFill>
            <a:srgbClr val="FFFFFF"/>
          </a:solidFill>
          <a:ln/>
        </p:spPr>
      </p:sp>
      <p:sp>
        <p:nvSpPr>
          <p:cNvPr id="90117" name="Rectangle 2"/>
          <p:cNvSpPr>
            <a:spLocks noGrp="1" noChangeArrowheads="1"/>
          </p:cNvSpPr>
          <p:nvPr>
            <p:ph type="body" idx="1"/>
          </p:nvPr>
        </p:nvSpPr>
        <p:spPr>
          <a:xfrm>
            <a:off x="681202" y="4719548"/>
            <a:ext cx="5446401" cy="4475019"/>
          </a:xfrm>
          <a:noFill/>
        </p:spPr>
        <p:txBody>
          <a:bodyPr wrap="none" lIns="0" tIns="0" rIns="0" bIns="0" anchor="ctr"/>
          <a:lstStyle/>
          <a:p>
            <a:pPr eaLnBrk="1" hangingPunct="1"/>
            <a:endParaRPr lang="ja-JP" altLang="ja-JP" smtClean="0">
              <a:ea typeface="ＭＳ Ｐゴシック"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8819" indent="-288007" eaLnBrk="0" hangingPunct="0">
              <a:defRPr kumimoji="1" sz="2000">
                <a:solidFill>
                  <a:schemeClr val="tx1"/>
                </a:solidFill>
                <a:latin typeface="Arial" pitchFamily="34" charset="0"/>
                <a:ea typeface="ＭＳ Ｐゴシック" pitchFamily="50" charset="-128"/>
              </a:defRPr>
            </a:lvl2pPr>
            <a:lvl3pPr marL="1152030" indent="-230406" eaLnBrk="0" hangingPunct="0">
              <a:defRPr kumimoji="1" sz="2000">
                <a:solidFill>
                  <a:schemeClr val="tx1"/>
                </a:solidFill>
                <a:latin typeface="Arial" pitchFamily="34" charset="0"/>
                <a:ea typeface="ＭＳ Ｐゴシック" pitchFamily="50" charset="-128"/>
              </a:defRPr>
            </a:lvl3pPr>
            <a:lvl4pPr marL="1612842" indent="-230406" eaLnBrk="0" hangingPunct="0">
              <a:defRPr kumimoji="1" sz="2000">
                <a:solidFill>
                  <a:schemeClr val="tx1"/>
                </a:solidFill>
                <a:latin typeface="Arial" pitchFamily="34" charset="0"/>
                <a:ea typeface="ＭＳ Ｐゴシック" pitchFamily="50" charset="-128"/>
              </a:defRPr>
            </a:lvl4pPr>
            <a:lvl5pPr marL="2073653" indent="-230406" eaLnBrk="0" hangingPunct="0">
              <a:defRPr kumimoji="1" sz="2000">
                <a:solidFill>
                  <a:schemeClr val="tx1"/>
                </a:solidFill>
                <a:latin typeface="Arial" pitchFamily="34" charset="0"/>
                <a:ea typeface="ＭＳ Ｐゴシック" pitchFamily="50" charset="-128"/>
              </a:defRPr>
            </a:lvl5pPr>
            <a:lvl6pPr marL="2534465"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5277"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6089"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6901"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E3A74DFD-65F1-4D09-AC3C-9BE36BEC905A}" type="slidenum">
              <a:rPr lang="en-US" altLang="ja-JP" sz="1200"/>
              <a:pPr eaLnBrk="1" hangingPunct="1"/>
              <a:t>8</a:t>
            </a:fld>
            <a:endParaRPr lang="en-US" altLang="ja-JP" sz="1200"/>
          </a:p>
        </p:txBody>
      </p:sp>
      <p:sp>
        <p:nvSpPr>
          <p:cNvPr id="93187" name="Rectangle 14"/>
          <p:cNvSpPr txBox="1">
            <a:spLocks noGrp="1" noChangeArrowheads="1"/>
          </p:cNvSpPr>
          <p:nvPr/>
        </p:nvSpPr>
        <p:spPr bwMode="auto">
          <a:xfrm>
            <a:off x="3853193" y="9442291"/>
            <a:ext cx="2941185" cy="4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1pPr>
            <a:lvl2pPr marL="692150" indent="-266700"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2pPr>
            <a:lvl3pPr marL="106521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3pPr>
            <a:lvl4pPr marL="149066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4pPr>
            <a:lvl5pPr marL="1917700" indent="-214313"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5pPr>
            <a:lvl6pPr marL="23749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6pPr>
            <a:lvl7pPr marL="28321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7pPr>
            <a:lvl8pPr marL="32893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8pPr>
            <a:lvl9pPr marL="37465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9pPr>
          </a:lstStyle>
          <a:p>
            <a:pPr algn="r" eaLnBrk="1">
              <a:lnSpc>
                <a:spcPct val="95000"/>
              </a:lnSpc>
              <a:buSzPct val="100000"/>
            </a:pPr>
            <a:fld id="{3E773E7A-C5FB-4FAE-85C5-932FBB9E96D2}" type="slidenum">
              <a:rPr kumimoji="0" lang="en-US" altLang="ja-JP" sz="1300">
                <a:solidFill>
                  <a:srgbClr val="000000"/>
                </a:solidFill>
                <a:latin typeface="Times New Roman" pitchFamily="18" charset="0"/>
                <a:ea typeface="Microsoft YaHei" pitchFamily="34" charset="-122"/>
              </a:rPr>
              <a:pPr algn="r" eaLnBrk="1">
                <a:lnSpc>
                  <a:spcPct val="95000"/>
                </a:lnSpc>
                <a:buSzPct val="100000"/>
              </a:pPr>
              <a:t>8</a:t>
            </a:fld>
            <a:endParaRPr kumimoji="0" lang="en-US" altLang="ja-JP" sz="1300">
              <a:solidFill>
                <a:srgbClr val="000000"/>
              </a:solidFill>
              <a:latin typeface="Times New Roman" pitchFamily="18" charset="0"/>
              <a:ea typeface="Microsoft YaHei" pitchFamily="34" charset="-122"/>
            </a:endParaRPr>
          </a:p>
        </p:txBody>
      </p:sp>
      <p:sp>
        <p:nvSpPr>
          <p:cNvPr id="93188" name="Rectangle 1"/>
          <p:cNvSpPr>
            <a:spLocks noGrp="1" noRot="1" noChangeAspect="1" noChangeArrowheads="1" noTextEdit="1"/>
          </p:cNvSpPr>
          <p:nvPr>
            <p:ph type="sldImg"/>
          </p:nvPr>
        </p:nvSpPr>
        <p:spPr>
          <a:xfrm>
            <a:off x="920750" y="754063"/>
            <a:ext cx="4957763" cy="3717925"/>
          </a:xfrm>
          <a:solidFill>
            <a:srgbClr val="FFFFFF"/>
          </a:solidFill>
          <a:ln/>
        </p:spPr>
      </p:sp>
      <p:sp>
        <p:nvSpPr>
          <p:cNvPr id="93189" name="Rectangle 2"/>
          <p:cNvSpPr>
            <a:spLocks noGrp="1" noChangeArrowheads="1"/>
          </p:cNvSpPr>
          <p:nvPr>
            <p:ph type="body" idx="1"/>
          </p:nvPr>
        </p:nvSpPr>
        <p:spPr>
          <a:xfrm>
            <a:off x="681202" y="4719548"/>
            <a:ext cx="5438386" cy="4465430"/>
          </a:xfrm>
          <a:noFill/>
        </p:spPr>
        <p:txBody>
          <a:bodyPr wrap="none" lIns="0" tIns="0" rIns="0" bIns="0" anchor="ctr"/>
          <a:lstStyle/>
          <a:p>
            <a:pPr eaLnBrk="1" hangingPunct="1"/>
            <a:endParaRPr lang="ja-JP" altLang="ja-JP" smtClean="0">
              <a:ea typeface="ＭＳ Ｐゴシック"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8819" indent="-288007" eaLnBrk="0" hangingPunct="0">
              <a:defRPr kumimoji="1" sz="2000">
                <a:solidFill>
                  <a:schemeClr val="tx1"/>
                </a:solidFill>
                <a:latin typeface="Arial" pitchFamily="34" charset="0"/>
                <a:ea typeface="ＭＳ Ｐゴシック" pitchFamily="50" charset="-128"/>
              </a:defRPr>
            </a:lvl2pPr>
            <a:lvl3pPr marL="1152030" indent="-230406" eaLnBrk="0" hangingPunct="0">
              <a:defRPr kumimoji="1" sz="2000">
                <a:solidFill>
                  <a:schemeClr val="tx1"/>
                </a:solidFill>
                <a:latin typeface="Arial" pitchFamily="34" charset="0"/>
                <a:ea typeface="ＭＳ Ｐゴシック" pitchFamily="50" charset="-128"/>
              </a:defRPr>
            </a:lvl3pPr>
            <a:lvl4pPr marL="1612842" indent="-230406" eaLnBrk="0" hangingPunct="0">
              <a:defRPr kumimoji="1" sz="2000">
                <a:solidFill>
                  <a:schemeClr val="tx1"/>
                </a:solidFill>
                <a:latin typeface="Arial" pitchFamily="34" charset="0"/>
                <a:ea typeface="ＭＳ Ｐゴシック" pitchFamily="50" charset="-128"/>
              </a:defRPr>
            </a:lvl4pPr>
            <a:lvl5pPr marL="2073653" indent="-230406" eaLnBrk="0" hangingPunct="0">
              <a:defRPr kumimoji="1" sz="2000">
                <a:solidFill>
                  <a:schemeClr val="tx1"/>
                </a:solidFill>
                <a:latin typeface="Arial" pitchFamily="34" charset="0"/>
                <a:ea typeface="ＭＳ Ｐゴシック" pitchFamily="50" charset="-128"/>
              </a:defRPr>
            </a:lvl5pPr>
            <a:lvl6pPr marL="2534465"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5277"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6089"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6901"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02C28FA7-EA3A-47FA-8F71-549E9B2E847A}" type="slidenum">
              <a:rPr lang="en-US" altLang="ja-JP" sz="1200"/>
              <a:pPr eaLnBrk="1" hangingPunct="1"/>
              <a:t>9</a:t>
            </a:fld>
            <a:endParaRPr lang="en-US" altLang="ja-JP" sz="1200"/>
          </a:p>
        </p:txBody>
      </p:sp>
      <p:sp>
        <p:nvSpPr>
          <p:cNvPr id="92163" name="Rectangle 14"/>
          <p:cNvSpPr txBox="1">
            <a:spLocks noGrp="1" noChangeArrowheads="1"/>
          </p:cNvSpPr>
          <p:nvPr/>
        </p:nvSpPr>
        <p:spPr bwMode="auto">
          <a:xfrm>
            <a:off x="3853193" y="9442291"/>
            <a:ext cx="2941185" cy="4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1pPr>
            <a:lvl2pPr marL="692150" indent="-266700"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2pPr>
            <a:lvl3pPr marL="106521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3pPr>
            <a:lvl4pPr marL="149066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4pPr>
            <a:lvl5pPr marL="1917700" indent="-214313"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5pPr>
            <a:lvl6pPr marL="23749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6pPr>
            <a:lvl7pPr marL="28321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7pPr>
            <a:lvl8pPr marL="32893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8pPr>
            <a:lvl9pPr marL="37465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9pPr>
          </a:lstStyle>
          <a:p>
            <a:pPr algn="r" eaLnBrk="1">
              <a:lnSpc>
                <a:spcPct val="95000"/>
              </a:lnSpc>
              <a:buSzPct val="100000"/>
            </a:pPr>
            <a:fld id="{E9419AD0-7B04-4823-81C9-ADE26AA9C31A}" type="slidenum">
              <a:rPr kumimoji="0" lang="en-US" altLang="ja-JP" sz="1300">
                <a:solidFill>
                  <a:srgbClr val="000000"/>
                </a:solidFill>
                <a:latin typeface="Times New Roman" pitchFamily="18" charset="0"/>
                <a:ea typeface="Microsoft YaHei" pitchFamily="34" charset="-122"/>
              </a:rPr>
              <a:pPr algn="r" eaLnBrk="1">
                <a:lnSpc>
                  <a:spcPct val="95000"/>
                </a:lnSpc>
                <a:buSzPct val="100000"/>
              </a:pPr>
              <a:t>9</a:t>
            </a:fld>
            <a:endParaRPr kumimoji="0" lang="en-US" altLang="ja-JP" sz="1300">
              <a:solidFill>
                <a:srgbClr val="000000"/>
              </a:solidFill>
              <a:latin typeface="Times New Roman" pitchFamily="18" charset="0"/>
              <a:ea typeface="Microsoft YaHei" pitchFamily="34" charset="-122"/>
            </a:endParaRPr>
          </a:p>
        </p:txBody>
      </p:sp>
      <p:sp>
        <p:nvSpPr>
          <p:cNvPr id="92164" name="Rectangle 1"/>
          <p:cNvSpPr>
            <a:spLocks noGrp="1" noRot="1" noChangeAspect="1" noChangeArrowheads="1" noTextEdit="1"/>
          </p:cNvSpPr>
          <p:nvPr>
            <p:ph type="sldImg"/>
          </p:nvPr>
        </p:nvSpPr>
        <p:spPr>
          <a:xfrm>
            <a:off x="920750" y="754063"/>
            <a:ext cx="4960938" cy="3721100"/>
          </a:xfrm>
          <a:solidFill>
            <a:srgbClr val="FFFFFF"/>
          </a:solidFill>
          <a:ln/>
        </p:spPr>
      </p:sp>
      <p:sp>
        <p:nvSpPr>
          <p:cNvPr id="92165" name="Rectangle 2"/>
          <p:cNvSpPr>
            <a:spLocks noGrp="1" noChangeArrowheads="1"/>
          </p:cNvSpPr>
          <p:nvPr>
            <p:ph type="body" idx="1"/>
          </p:nvPr>
        </p:nvSpPr>
        <p:spPr>
          <a:xfrm>
            <a:off x="681202" y="4719547"/>
            <a:ext cx="5439989" cy="4467028"/>
          </a:xfrm>
          <a:noFill/>
        </p:spPr>
        <p:txBody>
          <a:bodyPr wrap="none" lIns="0" tIns="0" rIns="0" bIns="0" anchor="ctr"/>
          <a:lstStyle/>
          <a:p>
            <a:pPr eaLnBrk="1" hangingPunct="1"/>
            <a:endParaRPr lang="ja-JP" altLang="ja-JP" smtClean="0">
              <a:ea typeface="ＭＳ Ｐゴシック"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8819" indent="-288007" eaLnBrk="0" hangingPunct="0">
              <a:defRPr kumimoji="1" sz="2000">
                <a:solidFill>
                  <a:schemeClr val="tx1"/>
                </a:solidFill>
                <a:latin typeface="Arial" pitchFamily="34" charset="0"/>
                <a:ea typeface="ＭＳ Ｐゴシック" pitchFamily="50" charset="-128"/>
              </a:defRPr>
            </a:lvl2pPr>
            <a:lvl3pPr marL="1152030" indent="-230406" eaLnBrk="0" hangingPunct="0">
              <a:defRPr kumimoji="1" sz="2000">
                <a:solidFill>
                  <a:schemeClr val="tx1"/>
                </a:solidFill>
                <a:latin typeface="Arial" pitchFamily="34" charset="0"/>
                <a:ea typeface="ＭＳ Ｐゴシック" pitchFamily="50" charset="-128"/>
              </a:defRPr>
            </a:lvl3pPr>
            <a:lvl4pPr marL="1612842" indent="-230406" eaLnBrk="0" hangingPunct="0">
              <a:defRPr kumimoji="1" sz="2000">
                <a:solidFill>
                  <a:schemeClr val="tx1"/>
                </a:solidFill>
                <a:latin typeface="Arial" pitchFamily="34" charset="0"/>
                <a:ea typeface="ＭＳ Ｐゴシック" pitchFamily="50" charset="-128"/>
              </a:defRPr>
            </a:lvl4pPr>
            <a:lvl5pPr marL="2073653" indent="-230406" eaLnBrk="0" hangingPunct="0">
              <a:defRPr kumimoji="1" sz="2000">
                <a:solidFill>
                  <a:schemeClr val="tx1"/>
                </a:solidFill>
                <a:latin typeface="Arial" pitchFamily="34" charset="0"/>
                <a:ea typeface="ＭＳ Ｐゴシック" pitchFamily="50" charset="-128"/>
              </a:defRPr>
            </a:lvl5pPr>
            <a:lvl6pPr marL="2534465"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5277"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6089"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6901"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1C7A6E12-1B77-4367-B294-F7FF5E797B9C}" type="slidenum">
              <a:rPr lang="en-US" altLang="ja-JP" sz="1200"/>
              <a:pPr eaLnBrk="1" hangingPunct="1"/>
              <a:t>10</a:t>
            </a:fld>
            <a:endParaRPr lang="en-US" altLang="ja-JP" sz="1200"/>
          </a:p>
        </p:txBody>
      </p:sp>
      <p:sp>
        <p:nvSpPr>
          <p:cNvPr id="95235" name="Rectangle 14"/>
          <p:cNvSpPr txBox="1">
            <a:spLocks noGrp="1" noChangeArrowheads="1"/>
          </p:cNvSpPr>
          <p:nvPr/>
        </p:nvSpPr>
        <p:spPr bwMode="auto">
          <a:xfrm>
            <a:off x="3853193" y="9442291"/>
            <a:ext cx="2941185" cy="4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1pPr>
            <a:lvl2pPr marL="692150" indent="-266700"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2pPr>
            <a:lvl3pPr marL="106521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3pPr>
            <a:lvl4pPr marL="149066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4pPr>
            <a:lvl5pPr marL="1917700" indent="-214313"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5pPr>
            <a:lvl6pPr marL="23749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6pPr>
            <a:lvl7pPr marL="28321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7pPr>
            <a:lvl8pPr marL="32893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8pPr>
            <a:lvl9pPr marL="37465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9pPr>
          </a:lstStyle>
          <a:p>
            <a:pPr algn="r" eaLnBrk="1">
              <a:lnSpc>
                <a:spcPct val="95000"/>
              </a:lnSpc>
              <a:buSzPct val="100000"/>
            </a:pPr>
            <a:fld id="{3A547165-6435-4E10-8914-34FB13CE8FEE}" type="slidenum">
              <a:rPr kumimoji="0" lang="en-US" altLang="ja-JP" sz="1300">
                <a:solidFill>
                  <a:srgbClr val="000000"/>
                </a:solidFill>
                <a:latin typeface="Times New Roman" pitchFamily="18" charset="0"/>
                <a:ea typeface="Microsoft YaHei" pitchFamily="34" charset="-122"/>
              </a:rPr>
              <a:pPr algn="r" eaLnBrk="1">
                <a:lnSpc>
                  <a:spcPct val="95000"/>
                </a:lnSpc>
                <a:buSzPct val="100000"/>
              </a:pPr>
              <a:t>10</a:t>
            </a:fld>
            <a:endParaRPr kumimoji="0" lang="en-US" altLang="ja-JP" sz="1300">
              <a:solidFill>
                <a:srgbClr val="000000"/>
              </a:solidFill>
              <a:latin typeface="Times New Roman" pitchFamily="18" charset="0"/>
              <a:ea typeface="Microsoft YaHei" pitchFamily="34" charset="-122"/>
            </a:endParaRPr>
          </a:p>
        </p:txBody>
      </p:sp>
      <p:sp>
        <p:nvSpPr>
          <p:cNvPr id="95236" name="Rectangle 1"/>
          <p:cNvSpPr>
            <a:spLocks noGrp="1" noRot="1" noChangeAspect="1" noChangeArrowheads="1" noTextEdit="1"/>
          </p:cNvSpPr>
          <p:nvPr>
            <p:ph type="sldImg"/>
          </p:nvPr>
        </p:nvSpPr>
        <p:spPr>
          <a:xfrm>
            <a:off x="919163" y="754063"/>
            <a:ext cx="4962525" cy="3722687"/>
          </a:xfrm>
          <a:solidFill>
            <a:srgbClr val="FFFFFF"/>
          </a:solidFill>
          <a:ln/>
        </p:spPr>
      </p:sp>
      <p:sp>
        <p:nvSpPr>
          <p:cNvPr id="95237" name="Rectangle 2"/>
          <p:cNvSpPr>
            <a:spLocks noGrp="1" noChangeArrowheads="1"/>
          </p:cNvSpPr>
          <p:nvPr>
            <p:ph type="body" idx="1"/>
          </p:nvPr>
        </p:nvSpPr>
        <p:spPr>
          <a:xfrm>
            <a:off x="681201" y="4719548"/>
            <a:ext cx="5441592" cy="4468626"/>
          </a:xfrm>
          <a:noFill/>
        </p:spPr>
        <p:txBody>
          <a:bodyPr wrap="none" lIns="0" tIns="0" rIns="0" bIns="0" anchor="ctr"/>
          <a:lstStyle/>
          <a:p>
            <a:pPr eaLnBrk="1" hangingPunct="1"/>
            <a:endParaRPr lang="ja-JP" altLang="ja-JP" smtClean="0">
              <a:ea typeface="ＭＳ Ｐゴシック"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8819" indent="-288007" eaLnBrk="0" hangingPunct="0">
              <a:defRPr kumimoji="1" sz="2000">
                <a:solidFill>
                  <a:schemeClr val="tx1"/>
                </a:solidFill>
                <a:latin typeface="Arial" pitchFamily="34" charset="0"/>
                <a:ea typeface="ＭＳ Ｐゴシック" pitchFamily="50" charset="-128"/>
              </a:defRPr>
            </a:lvl2pPr>
            <a:lvl3pPr marL="1152030" indent="-230406" eaLnBrk="0" hangingPunct="0">
              <a:defRPr kumimoji="1" sz="2000">
                <a:solidFill>
                  <a:schemeClr val="tx1"/>
                </a:solidFill>
                <a:latin typeface="Arial" pitchFamily="34" charset="0"/>
                <a:ea typeface="ＭＳ Ｐゴシック" pitchFamily="50" charset="-128"/>
              </a:defRPr>
            </a:lvl3pPr>
            <a:lvl4pPr marL="1612842" indent="-230406" eaLnBrk="0" hangingPunct="0">
              <a:defRPr kumimoji="1" sz="2000">
                <a:solidFill>
                  <a:schemeClr val="tx1"/>
                </a:solidFill>
                <a:latin typeface="Arial" pitchFamily="34" charset="0"/>
                <a:ea typeface="ＭＳ Ｐゴシック" pitchFamily="50" charset="-128"/>
              </a:defRPr>
            </a:lvl4pPr>
            <a:lvl5pPr marL="2073653" indent="-230406" eaLnBrk="0" hangingPunct="0">
              <a:defRPr kumimoji="1" sz="2000">
                <a:solidFill>
                  <a:schemeClr val="tx1"/>
                </a:solidFill>
                <a:latin typeface="Arial" pitchFamily="34" charset="0"/>
                <a:ea typeface="ＭＳ Ｐゴシック" pitchFamily="50" charset="-128"/>
              </a:defRPr>
            </a:lvl5pPr>
            <a:lvl6pPr marL="2534465"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95277"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56089"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916901" indent="-230406"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B48D51CD-B046-49FC-B0B0-19D1E422ECB2}" type="slidenum">
              <a:rPr lang="en-US" altLang="ja-JP" sz="1200"/>
              <a:pPr eaLnBrk="1" hangingPunct="1"/>
              <a:t>16</a:t>
            </a:fld>
            <a:endParaRPr lang="en-US" altLang="ja-JP" sz="1200"/>
          </a:p>
        </p:txBody>
      </p:sp>
      <p:sp>
        <p:nvSpPr>
          <p:cNvPr id="97283" name="Rectangle 14"/>
          <p:cNvSpPr txBox="1">
            <a:spLocks noGrp="1" noChangeArrowheads="1"/>
          </p:cNvSpPr>
          <p:nvPr/>
        </p:nvSpPr>
        <p:spPr bwMode="auto">
          <a:xfrm>
            <a:off x="3853193" y="9442291"/>
            <a:ext cx="2941185" cy="4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1pPr>
            <a:lvl2pPr marL="692150" indent="-266700"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2pPr>
            <a:lvl3pPr marL="106521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3pPr>
            <a:lvl4pPr marL="1490663" indent="-212725"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4pPr>
            <a:lvl5pPr marL="1917700" indent="-214313" defTabSz="425450" eaLnBrk="0" hangingPunct="0">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5pPr>
            <a:lvl6pPr marL="23749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6pPr>
            <a:lvl7pPr marL="28321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7pPr>
            <a:lvl8pPr marL="32893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8pPr>
            <a:lvl9pPr marL="3746500" indent="-214313" defTabSz="425450" eaLnBrk="0" fontAlgn="base" hangingPunct="0">
              <a:spcBef>
                <a:spcPct val="0"/>
              </a:spcBef>
              <a:spcAft>
                <a:spcPct val="0"/>
              </a:spcAft>
              <a:tabLst>
                <a:tab pos="0" algn="l"/>
                <a:tab pos="425450" algn="l"/>
                <a:tab pos="852488" algn="l"/>
                <a:tab pos="1277938" algn="l"/>
                <a:tab pos="1703388" algn="l"/>
                <a:tab pos="2130425" algn="l"/>
                <a:tab pos="2555875" algn="l"/>
                <a:tab pos="2982913" algn="l"/>
                <a:tab pos="3408363" algn="l"/>
                <a:tab pos="3833813" algn="l"/>
                <a:tab pos="4260850" algn="l"/>
                <a:tab pos="4686300" algn="l"/>
                <a:tab pos="5111750" algn="l"/>
                <a:tab pos="5538788" algn="l"/>
                <a:tab pos="5964238" algn="l"/>
                <a:tab pos="6389688" algn="l"/>
                <a:tab pos="6816725" algn="l"/>
                <a:tab pos="7242175" algn="l"/>
                <a:tab pos="7667625" algn="l"/>
                <a:tab pos="8094663" algn="l"/>
                <a:tab pos="8520113" algn="l"/>
              </a:tabLst>
              <a:defRPr kumimoji="1" sz="2000">
                <a:solidFill>
                  <a:schemeClr val="tx1"/>
                </a:solidFill>
                <a:latin typeface="Arial" pitchFamily="34" charset="0"/>
                <a:ea typeface="ＭＳ Ｐゴシック" pitchFamily="50" charset="-128"/>
              </a:defRPr>
            </a:lvl9pPr>
          </a:lstStyle>
          <a:p>
            <a:pPr algn="r" eaLnBrk="1">
              <a:lnSpc>
                <a:spcPct val="95000"/>
              </a:lnSpc>
              <a:buSzPct val="100000"/>
            </a:pPr>
            <a:fld id="{8AA1E1EA-A34E-45D7-8881-299D1C83917F}" type="slidenum">
              <a:rPr kumimoji="0" lang="en-US" altLang="ja-JP" sz="1300">
                <a:solidFill>
                  <a:srgbClr val="000000"/>
                </a:solidFill>
                <a:latin typeface="Times New Roman" pitchFamily="18" charset="0"/>
                <a:ea typeface="Microsoft YaHei" pitchFamily="34" charset="-122"/>
              </a:rPr>
              <a:pPr algn="r" eaLnBrk="1">
                <a:lnSpc>
                  <a:spcPct val="95000"/>
                </a:lnSpc>
                <a:buSzPct val="100000"/>
              </a:pPr>
              <a:t>16</a:t>
            </a:fld>
            <a:endParaRPr kumimoji="0" lang="en-US" altLang="ja-JP" sz="1300">
              <a:solidFill>
                <a:srgbClr val="000000"/>
              </a:solidFill>
              <a:latin typeface="Times New Roman" pitchFamily="18" charset="0"/>
              <a:ea typeface="Microsoft YaHei" pitchFamily="34" charset="-122"/>
            </a:endParaRPr>
          </a:p>
        </p:txBody>
      </p:sp>
      <p:sp>
        <p:nvSpPr>
          <p:cNvPr id="97284" name="Rectangle 1"/>
          <p:cNvSpPr>
            <a:spLocks noGrp="1" noRot="1" noChangeAspect="1" noChangeArrowheads="1" noTextEdit="1"/>
          </p:cNvSpPr>
          <p:nvPr>
            <p:ph type="sldImg"/>
          </p:nvPr>
        </p:nvSpPr>
        <p:spPr>
          <a:xfrm>
            <a:off x="920750" y="754063"/>
            <a:ext cx="4957763" cy="3717925"/>
          </a:xfrm>
          <a:solidFill>
            <a:srgbClr val="FFFFFF"/>
          </a:solidFill>
          <a:ln/>
        </p:spPr>
      </p:sp>
      <p:sp>
        <p:nvSpPr>
          <p:cNvPr id="97285" name="Rectangle 2"/>
          <p:cNvSpPr>
            <a:spLocks noGrp="1" noChangeArrowheads="1"/>
          </p:cNvSpPr>
          <p:nvPr>
            <p:ph type="body" idx="1"/>
          </p:nvPr>
        </p:nvSpPr>
        <p:spPr>
          <a:xfrm>
            <a:off x="681202" y="4719548"/>
            <a:ext cx="5438386" cy="4465430"/>
          </a:xfrm>
          <a:noFill/>
        </p:spPr>
        <p:txBody>
          <a:bodyPr wrap="none" lIns="0" tIns="0" rIns="0" bIns="0" anchor="ctr"/>
          <a:lstStyle/>
          <a:p>
            <a:pPr eaLnBrk="1" hangingPunct="1"/>
            <a:endParaRPr lang="ja-JP" altLang="ja-JP" dirty="0" smtClean="0">
              <a:ea typeface="ＭＳ Ｐゴシック"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A54B809-25C7-4D49-BEB1-4171F2F95FB2}" type="slidenum">
              <a:rPr lang="en-US" altLang="ja-JP" smtClean="0"/>
              <a:pPr>
                <a:defRPr/>
              </a:pPr>
              <a:t>19</a:t>
            </a:fld>
            <a:endParaRPr lang="en-US" altLang="ja-JP"/>
          </a:p>
        </p:txBody>
      </p:sp>
    </p:spTree>
    <p:extLst>
      <p:ext uri="{BB962C8B-B14F-4D97-AF65-F5344CB8AC3E}">
        <p14:creationId xmlns:p14="http://schemas.microsoft.com/office/powerpoint/2010/main" val="236904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8/28/2015</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8/28/2015</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8/28/2015</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8450867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8/28/2015</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r>
              <a:rPr kumimoji="1" lang="en-US" altLang="ja-JP" smtClean="0"/>
              <a:t>8/28/2015</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r>
              <a:rPr kumimoji="1" lang="en-US" altLang="ja-JP" smtClean="0"/>
              <a:t>8/28/2015</a:t>
            </a:r>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r>
              <a:rPr kumimoji="1" lang="en-US" altLang="ja-JP" smtClean="0"/>
              <a:t>8/28/2015</a:t>
            </a:r>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r>
              <a:rPr kumimoji="1" lang="en-US" altLang="ja-JP" smtClean="0"/>
              <a:t>8/28/2015</a:t>
            </a:r>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smtClean="0"/>
              <a:t>8/28/2015</a:t>
            </a:r>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r>
              <a:rPr kumimoji="1" lang="en-US" altLang="ja-JP" smtClean="0"/>
              <a:t>8/28/2015</a:t>
            </a:r>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r>
              <a:rPr kumimoji="1" lang="en-US" altLang="ja-JP" smtClean="0"/>
              <a:t>8/28/2015</a:t>
            </a:r>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8/28/2015</a:t>
            </a:r>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0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0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1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image" Target="../media/image192.wmf"/><Relationship Id="rId4" Type="http://schemas.openxmlformats.org/officeDocument/2006/relationships/image" Target="../media/image19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0.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8.png"/><Relationship Id="rId5" Type="http://schemas.openxmlformats.org/officeDocument/2006/relationships/tags" Target="../tags/tag6.xml"/><Relationship Id="rId10" Type="http://schemas.openxmlformats.org/officeDocument/2006/relationships/image" Target="../media/image7.png"/><Relationship Id="rId4" Type="http://schemas.openxmlformats.org/officeDocument/2006/relationships/tags" Target="../tags/tag5.xml"/><Relationship Id="rId9" Type="http://schemas.openxmlformats.org/officeDocument/2006/relationships/image" Target="../media/image6.png"/><Relationship Id="rId1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wmf"/><Relationship Id="rId2" Type="http://schemas.openxmlformats.org/officeDocument/2006/relationships/image" Target="../media/image107.wmf"/><Relationship Id="rId1" Type="http://schemas.openxmlformats.org/officeDocument/2006/relationships/slideLayout" Target="../slideLayouts/slideLayout2.xml"/><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8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9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jpeg"/></Relationships>
</file>

<file path=ppt/slides/_rels/slide9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4.png"/><Relationship Id="rId7" Type="http://schemas.openxmlformats.org/officeDocument/2006/relationships/diagramQuickStyle" Target="../diagrams/quickStyle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5.png"/><Relationship Id="rId9" Type="http://schemas.microsoft.com/office/2007/relationships/diagramDrawing" Target="../diagrams/drawing1.xml"/></Relationships>
</file>

<file path=ppt/slides/_rels/slide9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3508" y="2132856"/>
            <a:ext cx="8820472" cy="1752600"/>
          </a:xfrm>
        </p:spPr>
        <p:txBody>
          <a:bodyPr>
            <a:normAutofit fontScale="92500" lnSpcReduction="20000"/>
          </a:bodyPr>
          <a:lstStyle/>
          <a:p>
            <a:r>
              <a:rPr lang="en-US" altLang="ja-JP" dirty="0" smtClean="0">
                <a:solidFill>
                  <a:srgbClr val="0070C0"/>
                </a:solidFill>
              </a:rPr>
              <a:t>Hiroyuki </a:t>
            </a:r>
            <a:r>
              <a:rPr lang="en-US" altLang="ja-JP" dirty="0" err="1" smtClean="0">
                <a:solidFill>
                  <a:srgbClr val="0070C0"/>
                </a:solidFill>
              </a:rPr>
              <a:t>Sako</a:t>
            </a:r>
            <a:r>
              <a:rPr lang="en-US" altLang="ja-JP" dirty="0">
                <a:solidFill>
                  <a:srgbClr val="0070C0"/>
                </a:solidFill>
              </a:rPr>
              <a:t> </a:t>
            </a:r>
            <a:r>
              <a:rPr lang="en-US" altLang="ja-JP" dirty="0" smtClean="0">
                <a:solidFill>
                  <a:srgbClr val="0070C0"/>
                </a:solidFill>
              </a:rPr>
              <a:t>(ASRC/J-PARC, JAEA) </a:t>
            </a:r>
          </a:p>
          <a:p>
            <a:r>
              <a:rPr lang="en-US" altLang="ja-JP" dirty="0" smtClean="0">
                <a:solidFill>
                  <a:srgbClr val="0070C0"/>
                </a:solidFill>
              </a:rPr>
              <a:t>for J-PARC E45 and J-PARC HI Collaboration</a:t>
            </a:r>
            <a:endParaRPr kumimoji="1" lang="en-US" altLang="ja-JP" dirty="0" smtClean="0">
              <a:solidFill>
                <a:srgbClr val="0070C0"/>
              </a:solidFill>
            </a:endParaRPr>
          </a:p>
          <a:p>
            <a:r>
              <a:rPr lang="en-US" altLang="ja-JP" dirty="0">
                <a:solidFill>
                  <a:srgbClr val="FF66FF"/>
                </a:solidFill>
              </a:rPr>
              <a:t>2015 </a:t>
            </a:r>
            <a:r>
              <a:rPr lang="en-US" altLang="ja-JP" dirty="0" err="1">
                <a:solidFill>
                  <a:srgbClr val="FF66FF"/>
                </a:solidFill>
              </a:rPr>
              <a:t>HaPhy</a:t>
            </a:r>
            <a:r>
              <a:rPr lang="en-US" altLang="ja-JP" dirty="0">
                <a:solidFill>
                  <a:srgbClr val="FF66FF"/>
                </a:solidFill>
              </a:rPr>
              <a:t>-HIM Joint Meeting: Experimental and Theoretical Nuclear </a:t>
            </a:r>
            <a:r>
              <a:rPr lang="en-US" altLang="ja-JP" dirty="0" smtClean="0">
                <a:solidFill>
                  <a:srgbClr val="FF66FF"/>
                </a:solidFill>
              </a:rPr>
              <a:t>Physics (28 Aug 2015)</a:t>
            </a:r>
            <a:endParaRPr kumimoji="1" lang="en-US" altLang="ja-JP" dirty="0" smtClean="0">
              <a:solidFill>
                <a:srgbClr val="FF66FF"/>
              </a:solidFill>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a:t>
            </a:fld>
            <a:endParaRPr kumimoji="1" lang="ja-JP" altLang="en-US" dirty="0"/>
          </a:p>
        </p:txBody>
      </p:sp>
      <p:sp>
        <p:nvSpPr>
          <p:cNvPr id="5" name="タイトル 1"/>
          <p:cNvSpPr txBox="1">
            <a:spLocks/>
          </p:cNvSpPr>
          <p:nvPr/>
        </p:nvSpPr>
        <p:spPr>
          <a:xfrm>
            <a:off x="-108520" y="260648"/>
            <a:ext cx="9324528"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dirty="0"/>
              <a:t>Baryon spectroscopy </a:t>
            </a:r>
            <a:r>
              <a:rPr lang="en-US" altLang="ja-JP" sz="4000" dirty="0" smtClean="0"/>
              <a:t>and</a:t>
            </a:r>
          </a:p>
          <a:p>
            <a:r>
              <a:rPr lang="en-US" altLang="ja-JP" sz="4000" dirty="0"/>
              <a:t>S</a:t>
            </a:r>
            <a:r>
              <a:rPr lang="en-US" altLang="ja-JP" sz="4000" dirty="0" smtClean="0"/>
              <a:t>tudies </a:t>
            </a:r>
            <a:r>
              <a:rPr lang="en-US" altLang="ja-JP" sz="4000" dirty="0"/>
              <a:t>of extremely dense </a:t>
            </a:r>
            <a:r>
              <a:rPr lang="en-US" altLang="ja-JP" sz="4000" dirty="0" smtClean="0"/>
              <a:t>matter</a:t>
            </a:r>
          </a:p>
          <a:p>
            <a:r>
              <a:rPr lang="en-US" altLang="ja-JP" sz="4000" dirty="0" smtClean="0"/>
              <a:t>at J-PARC</a:t>
            </a:r>
          </a:p>
        </p:txBody>
      </p:sp>
      <p:sp>
        <p:nvSpPr>
          <p:cNvPr id="6" name="日付プレースホルダー 5"/>
          <p:cNvSpPr>
            <a:spLocks noGrp="1"/>
          </p:cNvSpPr>
          <p:nvPr>
            <p:ph type="dt" sz="half" idx="10"/>
          </p:nvPr>
        </p:nvSpPr>
        <p:spPr>
          <a:xfrm>
            <a:off x="0" y="6309320"/>
            <a:ext cx="2133600" cy="365125"/>
          </a:xfrm>
        </p:spPr>
        <p:txBody>
          <a:bodyPr/>
          <a:lstStyle/>
          <a:p>
            <a:r>
              <a:rPr kumimoji="1" lang="en-US" altLang="ja-JP" smtClean="0"/>
              <a:t>8/28/2015</a:t>
            </a:r>
            <a:endParaRPr kumimoji="1" lang="ja-JP" altLang="en-US" dirty="0"/>
          </a:p>
        </p:txBody>
      </p:sp>
      <p:sp>
        <p:nvSpPr>
          <p:cNvPr id="2" name="タイトル 1"/>
          <p:cNvSpPr>
            <a:spLocks noGrp="1"/>
          </p:cNvSpPr>
          <p:nvPr>
            <p:ph type="ctrTitle"/>
          </p:nvPr>
        </p:nvSpPr>
        <p:spPr>
          <a:xfrm>
            <a:off x="683568" y="4365104"/>
            <a:ext cx="8136904" cy="2016224"/>
          </a:xfrm>
        </p:spPr>
        <p:txBody>
          <a:bodyPr>
            <a:normAutofit fontScale="90000"/>
          </a:bodyPr>
          <a:lstStyle/>
          <a:p>
            <a:pPr algn="l"/>
            <a:r>
              <a:rPr kumimoji="1" lang="en-US" altLang="ja-JP" sz="3200" dirty="0" smtClean="0"/>
              <a:t>1. </a:t>
            </a:r>
            <a:r>
              <a:rPr lang="en-US" altLang="ja-JP" sz="3200" dirty="0" smtClean="0"/>
              <a:t>Introduction (J-PARC)</a:t>
            </a:r>
            <a:br>
              <a:rPr lang="en-US" altLang="ja-JP" sz="3200" dirty="0" smtClean="0"/>
            </a:br>
            <a:r>
              <a:rPr lang="en-US" altLang="ja-JP" sz="3200" dirty="0" smtClean="0"/>
              <a:t>2. Baryon spectroscopy (J-PARC E45)</a:t>
            </a:r>
            <a:br>
              <a:rPr lang="en-US" altLang="ja-JP" sz="3200" dirty="0" smtClean="0"/>
            </a:br>
            <a:r>
              <a:rPr lang="en-US" altLang="ja-JP" sz="3200" dirty="0"/>
              <a:t>3</a:t>
            </a:r>
            <a:r>
              <a:rPr lang="en-US" altLang="ja-JP" sz="3200" dirty="0" smtClean="0"/>
              <a:t>. Future heavy-ion experiment at J-PARC (J-PARC HI)</a:t>
            </a:r>
            <a:br>
              <a:rPr lang="en-US" altLang="ja-JP" sz="3200" dirty="0" smtClean="0"/>
            </a:br>
            <a:r>
              <a:rPr lang="en-US" altLang="ja-JP" sz="3200" dirty="0" smtClean="0"/>
              <a:t>4. Summary</a:t>
            </a:r>
            <a:br>
              <a:rPr lang="en-US" altLang="ja-JP" sz="3200" dirty="0" smtClean="0"/>
            </a:br>
            <a:endParaRPr kumimoji="1" lang="ja-JP" altLang="en-US" sz="3200" dirty="0"/>
          </a:p>
        </p:txBody>
      </p:sp>
    </p:spTree>
    <p:extLst>
      <p:ext uri="{BB962C8B-B14F-4D97-AF65-F5344CB8AC3E}">
        <p14:creationId xmlns:p14="http://schemas.microsoft.com/office/powerpoint/2010/main" val="2215455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番号プレースホルダー 3"/>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58B752C8-A26F-4C4D-8F36-6894C4F00E5A}" type="slidenum">
              <a:rPr kumimoji="0" lang="en-US" altLang="ja-JP" sz="1400"/>
              <a:pPr eaLnBrk="1" hangingPunct="1"/>
              <a:t>10</a:t>
            </a:fld>
            <a:endParaRPr kumimoji="0" lang="en-US" altLang="ja-JP" sz="1400"/>
          </a:p>
        </p:txBody>
      </p:sp>
      <p:sp>
        <p:nvSpPr>
          <p:cNvPr id="10243" name="Rectangle 1"/>
          <p:cNvSpPr>
            <a:spLocks noGrp="1" noChangeArrowheads="1"/>
          </p:cNvSpPr>
          <p:nvPr>
            <p:ph type="title" idx="4294967295"/>
          </p:nvPr>
        </p:nvSpPr>
        <p:spPr>
          <a:xfrm>
            <a:off x="457200" y="273050"/>
            <a:ext cx="8223250" cy="1141413"/>
          </a:xfrm>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mtClean="0">
                <a:solidFill>
                  <a:srgbClr val="7030A0"/>
                </a:solidFill>
              </a:rPr>
              <a:t>Recent Lattice QCD calculations</a:t>
            </a: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 y="1809750"/>
            <a:ext cx="758825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3"/>
          <p:cNvSpPr txBox="1">
            <a:spLocks noChangeArrowheads="1"/>
          </p:cNvSpPr>
          <p:nvPr/>
        </p:nvSpPr>
        <p:spPr bwMode="auto">
          <a:xfrm rot="-5400000">
            <a:off x="-465138" y="2332038"/>
            <a:ext cx="24876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0820" rIns="81639" bIns="40820"/>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eaLnBrk="1">
              <a:lnSpc>
                <a:spcPct val="93000"/>
              </a:lnSpc>
              <a:buSzPct val="100000"/>
            </a:pPr>
            <a:r>
              <a:rPr kumimoji="0" lang="en-US" altLang="ja-JP" sz="1600">
                <a:solidFill>
                  <a:srgbClr val="FF0000"/>
                </a:solidFill>
                <a:ea typeface="Microsoft YaHei" pitchFamily="34" charset="-122"/>
              </a:rPr>
              <a:t>Note: Not real mass!</a:t>
            </a:r>
          </a:p>
        </p:txBody>
      </p:sp>
      <p:sp>
        <p:nvSpPr>
          <p:cNvPr id="10246" name="Text Box 4"/>
          <p:cNvSpPr txBox="1">
            <a:spLocks noChangeArrowheads="1"/>
          </p:cNvSpPr>
          <p:nvPr/>
        </p:nvSpPr>
        <p:spPr bwMode="auto">
          <a:xfrm>
            <a:off x="2281238" y="1244600"/>
            <a:ext cx="47688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0820" rIns="81639" bIns="40820"/>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eaLnBrk="1">
              <a:lnSpc>
                <a:spcPct val="93000"/>
              </a:lnSpc>
              <a:buSzPct val="100000"/>
            </a:pPr>
            <a:r>
              <a:rPr kumimoji="0" lang="en-US" altLang="ja-JP" sz="1800" dirty="0">
                <a:solidFill>
                  <a:srgbClr val="000000"/>
                </a:solidFill>
                <a:ea typeface="Microsoft YaHei" pitchFamily="34" charset="-122"/>
              </a:rPr>
              <a:t>J. </a:t>
            </a:r>
            <a:r>
              <a:rPr kumimoji="0" lang="en-US" altLang="ja-JP" sz="1800" dirty="0" err="1">
                <a:solidFill>
                  <a:srgbClr val="000000"/>
                </a:solidFill>
                <a:ea typeface="Microsoft YaHei" pitchFamily="34" charset="-122"/>
              </a:rPr>
              <a:t>Dudek</a:t>
            </a:r>
            <a:r>
              <a:rPr kumimoji="0" lang="en-US" altLang="ja-JP" sz="1800" dirty="0">
                <a:solidFill>
                  <a:srgbClr val="000000"/>
                </a:solidFill>
                <a:ea typeface="Microsoft YaHei" pitchFamily="34" charset="-122"/>
              </a:rPr>
              <a:t> et al., PRD85 (2012) 054016</a:t>
            </a:r>
          </a:p>
        </p:txBody>
      </p:sp>
      <p:sp>
        <p:nvSpPr>
          <p:cNvPr id="10247" name="Text Box 6"/>
          <p:cNvSpPr txBox="1">
            <a:spLocks noChangeArrowheads="1"/>
          </p:cNvSpPr>
          <p:nvPr/>
        </p:nvSpPr>
        <p:spPr bwMode="auto">
          <a:xfrm>
            <a:off x="3124200" y="3048000"/>
            <a:ext cx="1892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solidFill>
                  <a:srgbClr val="0000FF"/>
                </a:solidFill>
              </a:rPr>
              <a:t>Hybrid baryons</a:t>
            </a:r>
          </a:p>
          <a:p>
            <a:pPr eaLnBrk="1" hangingPunct="1"/>
            <a:r>
              <a:rPr lang="en-US" altLang="ja-JP" dirty="0">
                <a:solidFill>
                  <a:srgbClr val="0000FF"/>
                </a:solidFill>
              </a:rPr>
              <a:t>(</a:t>
            </a:r>
            <a:r>
              <a:rPr lang="en-US" altLang="ja-JP" dirty="0" err="1" smtClean="0">
                <a:solidFill>
                  <a:srgbClr val="0000FF"/>
                </a:solidFill>
              </a:rPr>
              <a:t>qqqg</a:t>
            </a:r>
            <a:r>
              <a:rPr lang="en-US" altLang="ja-JP" dirty="0" smtClean="0">
                <a:solidFill>
                  <a:srgbClr val="0000FF"/>
                </a:solidFill>
              </a:rPr>
              <a:t>)</a:t>
            </a:r>
            <a:endParaRPr lang="en-US" altLang="ja-JP" dirty="0">
              <a:solidFill>
                <a:srgbClr val="0000FF"/>
              </a:solidFill>
            </a:endParaRPr>
          </a:p>
        </p:txBody>
      </p:sp>
      <p:sp>
        <p:nvSpPr>
          <p:cNvPr id="10248" name="Text Box 7"/>
          <p:cNvSpPr txBox="1">
            <a:spLocks noChangeArrowheads="1"/>
          </p:cNvSpPr>
          <p:nvPr/>
        </p:nvSpPr>
        <p:spPr bwMode="auto">
          <a:xfrm>
            <a:off x="1600200" y="5715000"/>
            <a:ext cx="960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N(939)</a:t>
            </a:r>
          </a:p>
        </p:txBody>
      </p:sp>
      <p:sp>
        <p:nvSpPr>
          <p:cNvPr id="10249" name="Line 11"/>
          <p:cNvSpPr>
            <a:spLocks noChangeShapeType="1"/>
          </p:cNvSpPr>
          <p:nvPr/>
        </p:nvSpPr>
        <p:spPr bwMode="auto">
          <a:xfrm flipH="1">
            <a:off x="3124200" y="34290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863911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U+U at 1 </a:t>
            </a:r>
            <a:r>
              <a:rPr kumimoji="1" lang="en-US" altLang="ja-JP" dirty="0" err="1" smtClean="0"/>
              <a:t>AGeV</a:t>
            </a:r>
            <a:r>
              <a:rPr kumimoji="1" lang="en-US" altLang="ja-JP" dirty="0" smtClean="0"/>
              <a:t>/c</a:t>
            </a:r>
            <a:endParaRPr kumimoji="1" lang="ja-JP" altLang="en-US" dirty="0"/>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7984" y="2492896"/>
            <a:ext cx="3406140" cy="3268980"/>
          </a:xfrm>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100</a:t>
            </a:fld>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492896"/>
            <a:ext cx="3406140" cy="3268980"/>
          </a:xfrm>
          <a:prstGeom prst="rect">
            <a:avLst/>
          </a:prstGeom>
        </p:spPr>
      </p:pic>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4969786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101</a:t>
            </a:fld>
            <a:endParaRPr kumimoji="1" lang="ja-JP" altLang="en-US"/>
          </a:p>
        </p:txBody>
      </p:sp>
      <p:pic>
        <p:nvPicPr>
          <p:cNvPr id="10" name="コンテンツ プレースホルダー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70" y="980728"/>
            <a:ext cx="5868144" cy="5665795"/>
          </a:xfrm>
        </p:spPr>
      </p:pic>
      <p:sp>
        <p:nvSpPr>
          <p:cNvPr id="11" name="Content Placeholder 1"/>
          <p:cNvSpPr txBox="1">
            <a:spLocks/>
          </p:cNvSpPr>
          <p:nvPr/>
        </p:nvSpPr>
        <p:spPr>
          <a:xfrm>
            <a:off x="5580112" y="2132856"/>
            <a:ext cx="4176464" cy="3600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dirty="0" err="1" smtClean="0"/>
              <a:t>Au+Au</a:t>
            </a:r>
            <a:r>
              <a:rPr lang="en-US" altLang="ja-JP" dirty="0" err="1" smtClean="0">
                <a:sym typeface="Wingdings" panose="05000000000000000000" pitchFamily="2" charset="2"/>
              </a:rPr>
              <a:t>U+U</a:t>
            </a:r>
            <a:endParaRPr lang="en-US" altLang="ja-JP" dirty="0" smtClean="0">
              <a:sym typeface="Wingdings" panose="05000000000000000000" pitchFamily="2" charset="2"/>
            </a:endParaRPr>
          </a:p>
          <a:p>
            <a:pPr lvl="1"/>
            <a:r>
              <a:rPr lang="en-US" altLang="ja-JP" dirty="0" smtClean="0">
                <a:solidFill>
                  <a:srgbClr val="0070C0"/>
                </a:solidFill>
              </a:rPr>
              <a:t>Baryon density</a:t>
            </a:r>
          </a:p>
          <a:p>
            <a:pPr lvl="2"/>
            <a:r>
              <a:rPr lang="en-US" altLang="ja-JP" dirty="0" smtClean="0">
                <a:solidFill>
                  <a:srgbClr val="0070C0"/>
                </a:solidFill>
              </a:rPr>
              <a:t>7.5</a:t>
            </a:r>
            <a:r>
              <a:rPr lang="en-US" altLang="ja-JP" dirty="0" smtClean="0">
                <a:solidFill>
                  <a:srgbClr val="0070C0"/>
                </a:solidFill>
                <a:latin typeface="Symbol" panose="05050102010706020507" pitchFamily="18" charset="2"/>
              </a:rPr>
              <a:t>r</a:t>
            </a:r>
            <a:r>
              <a:rPr lang="en-US" altLang="ja-JP" baseline="-25000" dirty="0" smtClean="0">
                <a:solidFill>
                  <a:srgbClr val="0070C0"/>
                </a:solidFill>
              </a:rPr>
              <a:t>0</a:t>
            </a:r>
            <a:r>
              <a:rPr lang="en-US" altLang="ja-JP" dirty="0" smtClean="0">
                <a:solidFill>
                  <a:srgbClr val="0070C0"/>
                </a:solidFill>
              </a:rPr>
              <a:t> </a:t>
            </a:r>
            <a:r>
              <a:rPr lang="en-US" altLang="ja-JP" dirty="0" smtClean="0">
                <a:solidFill>
                  <a:srgbClr val="0070C0"/>
                </a:solidFill>
                <a:sym typeface="Wingdings" panose="05000000000000000000" pitchFamily="2" charset="2"/>
              </a:rPr>
              <a:t> </a:t>
            </a:r>
            <a:r>
              <a:rPr lang="en-US" altLang="ja-JP" dirty="0" smtClean="0">
                <a:solidFill>
                  <a:srgbClr val="0070C0"/>
                </a:solidFill>
              </a:rPr>
              <a:t>8.6</a:t>
            </a:r>
            <a:r>
              <a:rPr lang="en-US" altLang="ja-JP" dirty="0" smtClean="0">
                <a:solidFill>
                  <a:srgbClr val="0070C0"/>
                </a:solidFill>
                <a:latin typeface="Symbol" panose="05050102010706020507" pitchFamily="18" charset="2"/>
              </a:rPr>
              <a:t>r</a:t>
            </a:r>
            <a:r>
              <a:rPr lang="en-US" altLang="ja-JP" baseline="-25000" dirty="0" smtClean="0">
                <a:solidFill>
                  <a:srgbClr val="0070C0"/>
                </a:solidFill>
              </a:rPr>
              <a:t>0</a:t>
            </a:r>
            <a:r>
              <a:rPr lang="en-US" altLang="ja-JP" dirty="0" smtClean="0">
                <a:solidFill>
                  <a:srgbClr val="0070C0"/>
                </a:solidFill>
              </a:rPr>
              <a:t> </a:t>
            </a:r>
          </a:p>
          <a:p>
            <a:pPr lvl="1"/>
            <a:r>
              <a:rPr lang="en-US" altLang="ja-JP" dirty="0" smtClean="0">
                <a:solidFill>
                  <a:srgbClr val="0070C0"/>
                </a:solidFill>
                <a:sym typeface="Wingdings" panose="05000000000000000000" pitchFamily="2" charset="2"/>
              </a:rPr>
              <a:t>Duration at </a:t>
            </a:r>
            <a:r>
              <a:rPr lang="en-US" altLang="ja-JP" dirty="0" smtClean="0">
                <a:solidFill>
                  <a:srgbClr val="0070C0"/>
                </a:solidFill>
                <a:latin typeface="Symbol" panose="05050102010706020507" pitchFamily="18" charset="2"/>
                <a:sym typeface="Wingdings" panose="05000000000000000000" pitchFamily="2" charset="2"/>
              </a:rPr>
              <a:t>r</a:t>
            </a:r>
            <a:r>
              <a:rPr lang="en-US" altLang="ja-JP" dirty="0" smtClean="0">
                <a:solidFill>
                  <a:srgbClr val="0070C0"/>
                </a:solidFill>
                <a:sym typeface="Wingdings" panose="05000000000000000000" pitchFamily="2" charset="2"/>
              </a:rPr>
              <a:t>&gt;5</a:t>
            </a:r>
            <a:r>
              <a:rPr lang="en-US" altLang="ja-JP" dirty="0" smtClean="0">
                <a:solidFill>
                  <a:srgbClr val="0070C0"/>
                </a:solidFill>
                <a:latin typeface="Symbol" panose="05050102010706020507" pitchFamily="18" charset="2"/>
                <a:sym typeface="Wingdings" panose="05000000000000000000" pitchFamily="2" charset="2"/>
              </a:rPr>
              <a:t>r</a:t>
            </a:r>
            <a:r>
              <a:rPr lang="en-US" altLang="ja-JP" baseline="-25000" dirty="0" smtClean="0">
                <a:solidFill>
                  <a:srgbClr val="0070C0"/>
                </a:solidFill>
                <a:sym typeface="Wingdings" panose="05000000000000000000" pitchFamily="2" charset="2"/>
              </a:rPr>
              <a:t>0</a:t>
            </a:r>
          </a:p>
          <a:p>
            <a:pPr lvl="2"/>
            <a:r>
              <a:rPr lang="en-US" altLang="ja-JP" dirty="0" smtClean="0">
                <a:solidFill>
                  <a:srgbClr val="0070C0"/>
                </a:solidFill>
                <a:sym typeface="Wingdings" panose="05000000000000000000" pitchFamily="2" charset="2"/>
              </a:rPr>
              <a:t>4  7 </a:t>
            </a:r>
            <a:r>
              <a:rPr lang="en-US" altLang="ja-JP" dirty="0" err="1" smtClean="0">
                <a:solidFill>
                  <a:srgbClr val="0070C0"/>
                </a:solidFill>
                <a:sym typeface="Wingdings" panose="05000000000000000000" pitchFamily="2" charset="2"/>
              </a:rPr>
              <a:t>fm</a:t>
            </a:r>
            <a:r>
              <a:rPr lang="en-US" altLang="ja-JP" dirty="0" smtClean="0">
                <a:solidFill>
                  <a:srgbClr val="0070C0"/>
                </a:solidFill>
                <a:sym typeface="Wingdings" panose="05000000000000000000" pitchFamily="2" charset="2"/>
              </a:rPr>
              <a:t>/c</a:t>
            </a:r>
            <a:endParaRPr lang="en-US" altLang="ja-JP" dirty="0">
              <a:solidFill>
                <a:srgbClr val="0070C0"/>
              </a:solidFill>
              <a:sym typeface="Wingdings" panose="05000000000000000000" pitchFamily="2" charset="2"/>
            </a:endParaRPr>
          </a:p>
          <a:p>
            <a:pPr marL="0" indent="0">
              <a:buNone/>
            </a:pPr>
            <a:r>
              <a:rPr lang="en-US" altLang="ja-JP" dirty="0" smtClean="0">
                <a:solidFill>
                  <a:srgbClr val="FF0000"/>
                </a:solidFill>
                <a:sym typeface="Wingdings" panose="05000000000000000000" pitchFamily="2" charset="2"/>
              </a:rPr>
              <a:t>U beam is necessary</a:t>
            </a:r>
          </a:p>
          <a:p>
            <a:pPr marL="0" indent="0">
              <a:buNone/>
            </a:pPr>
            <a:r>
              <a:rPr lang="en-US" altLang="ja-JP" dirty="0" smtClean="0">
                <a:solidFill>
                  <a:srgbClr val="FF0000"/>
                </a:solidFill>
                <a:sym typeface="Wingdings" panose="05000000000000000000" pitchFamily="2" charset="2"/>
              </a:rPr>
              <a:t>at J-PARC!</a:t>
            </a:r>
            <a:endParaRPr lang="en-US" altLang="ja-JP" dirty="0" smtClean="0">
              <a:solidFill>
                <a:srgbClr val="FF0000"/>
              </a:solidFill>
            </a:endParaRPr>
          </a:p>
        </p:txBody>
      </p:sp>
      <p:sp>
        <p:nvSpPr>
          <p:cNvPr id="2" name="タイトル 1"/>
          <p:cNvSpPr>
            <a:spLocks noGrp="1"/>
          </p:cNvSpPr>
          <p:nvPr>
            <p:ph type="title"/>
          </p:nvPr>
        </p:nvSpPr>
        <p:spPr>
          <a:xfrm>
            <a:off x="467544" y="116632"/>
            <a:ext cx="8229600" cy="1143000"/>
          </a:xfrm>
        </p:spPr>
        <p:txBody>
          <a:bodyPr>
            <a:normAutofit fontScale="90000"/>
          </a:bodyPr>
          <a:lstStyle/>
          <a:p>
            <a:r>
              <a:rPr lang="en-US" altLang="ja-JP" dirty="0" smtClean="0"/>
              <a:t>Baryon density</a:t>
            </a:r>
            <a:br>
              <a:rPr lang="en-US" altLang="ja-JP" dirty="0" smtClean="0"/>
            </a:br>
            <a:r>
              <a:rPr lang="en-US" altLang="ja-JP" dirty="0" smtClean="0"/>
              <a:t>from light to heavy ions</a:t>
            </a:r>
            <a:endParaRPr kumimoji="1" lang="ja-JP" altLang="en-US" dirty="0"/>
          </a:p>
        </p:txBody>
      </p:sp>
      <p:sp>
        <p:nvSpPr>
          <p:cNvPr id="3" name="テキスト ボックス 2"/>
          <p:cNvSpPr txBox="1"/>
          <p:nvPr/>
        </p:nvSpPr>
        <p:spPr>
          <a:xfrm>
            <a:off x="2483768" y="1844824"/>
            <a:ext cx="1489831" cy="461665"/>
          </a:xfrm>
          <a:prstGeom prst="rect">
            <a:avLst/>
          </a:prstGeom>
          <a:noFill/>
        </p:spPr>
        <p:txBody>
          <a:bodyPr wrap="none" rtlCol="0">
            <a:spAutoFit/>
          </a:bodyPr>
          <a:lstStyle/>
          <a:p>
            <a:r>
              <a:rPr kumimoji="1" lang="en-US" altLang="ja-JP" sz="2400" dirty="0" smtClean="0"/>
              <a:t>10 </a:t>
            </a:r>
            <a:r>
              <a:rPr kumimoji="1" lang="en-US" altLang="ja-JP" sz="2400" dirty="0" err="1" smtClean="0"/>
              <a:t>AGeV</a:t>
            </a:r>
            <a:r>
              <a:rPr kumimoji="1" lang="en-US" altLang="ja-JP" sz="2400" dirty="0" smtClean="0"/>
              <a:t>/c</a:t>
            </a:r>
            <a:endParaRPr kumimoji="1" lang="ja-JP" altLang="en-US" sz="2400" dirty="0"/>
          </a:p>
        </p:txBody>
      </p:sp>
      <p:sp>
        <p:nvSpPr>
          <p:cNvPr id="7" name="テキスト ボックス 6"/>
          <p:cNvSpPr txBox="1"/>
          <p:nvPr/>
        </p:nvSpPr>
        <p:spPr>
          <a:xfrm>
            <a:off x="298450" y="6093296"/>
            <a:ext cx="4151393" cy="923330"/>
          </a:xfrm>
          <a:prstGeom prst="rect">
            <a:avLst/>
          </a:prstGeom>
          <a:noFill/>
        </p:spPr>
        <p:txBody>
          <a:bodyPr wrap="none" rtlCol="0">
            <a:spAutoFit/>
          </a:bodyPr>
          <a:lstStyle/>
          <a:p>
            <a:r>
              <a:rPr kumimoji="1" lang="en-US" altLang="ja-JP" dirty="0" smtClean="0"/>
              <a:t>JAM model</a:t>
            </a:r>
          </a:p>
          <a:p>
            <a:r>
              <a:rPr lang="en-US" altLang="ja-JP" dirty="0" smtClean="0"/>
              <a:t>Y. Nara, et al, Phys</a:t>
            </a:r>
            <a:r>
              <a:rPr lang="en-US" altLang="ja-JP" dirty="0"/>
              <a:t>. Rev. C61,024901(1999</a:t>
            </a:r>
            <a:r>
              <a:rPr lang="en-US" altLang="ja-JP" dirty="0" smtClean="0"/>
              <a:t>)</a:t>
            </a:r>
          </a:p>
          <a:p>
            <a:endParaRPr kumimoji="1" lang="ja-JP" altLang="en-US" dirty="0"/>
          </a:p>
        </p:txBody>
      </p:sp>
      <p:sp>
        <p:nvSpPr>
          <p:cNvPr id="8" name="テキスト ボックス 7"/>
          <p:cNvSpPr txBox="1"/>
          <p:nvPr/>
        </p:nvSpPr>
        <p:spPr>
          <a:xfrm>
            <a:off x="107504" y="908720"/>
            <a:ext cx="744114" cy="461665"/>
          </a:xfrm>
          <a:prstGeom prst="rect">
            <a:avLst/>
          </a:prstGeom>
          <a:noFill/>
        </p:spPr>
        <p:txBody>
          <a:bodyPr wrap="none" rtlCol="0">
            <a:spAutoFit/>
          </a:bodyPr>
          <a:lstStyle/>
          <a:p>
            <a:r>
              <a:rPr kumimoji="1" lang="en-US" altLang="ja-JP" sz="2400" dirty="0" smtClean="0">
                <a:latin typeface="Symbol" panose="05050102010706020507" pitchFamily="18" charset="2"/>
              </a:rPr>
              <a:t>r</a:t>
            </a:r>
            <a:r>
              <a:rPr kumimoji="1" lang="en-US" altLang="ja-JP" sz="2400" dirty="0" smtClean="0"/>
              <a:t>/</a:t>
            </a:r>
            <a:r>
              <a:rPr kumimoji="1" lang="en-US" altLang="ja-JP" sz="2400" dirty="0" smtClean="0">
                <a:latin typeface="Symbol" panose="05050102010706020507" pitchFamily="18" charset="2"/>
              </a:rPr>
              <a:t>r</a:t>
            </a:r>
            <a:r>
              <a:rPr kumimoji="1" lang="en-US" altLang="ja-JP" sz="2400" baseline="-25000" dirty="0" smtClean="0"/>
              <a:t>0</a:t>
            </a:r>
            <a:endParaRPr kumimoji="1" lang="ja-JP" altLang="en-US" sz="2400" baseline="-25000" dirty="0"/>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41344615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8/28/2015</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102</a:t>
            </a:fld>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32656"/>
            <a:ext cx="694372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1979712" y="5661248"/>
            <a:ext cx="4572000" cy="646331"/>
          </a:xfrm>
          <a:prstGeom prst="rect">
            <a:avLst/>
          </a:prstGeom>
        </p:spPr>
        <p:txBody>
          <a:bodyPr>
            <a:spAutoFit/>
          </a:bodyPr>
          <a:lstStyle/>
          <a:p>
            <a:endParaRPr lang="ja-JP" altLang="en-US" dirty="0"/>
          </a:p>
          <a:p>
            <a:r>
              <a:rPr lang="da-DK" altLang="ja-JP" dirty="0"/>
              <a:t>J. Randrup et al., PRC 74, 047901 (2006) </a:t>
            </a:r>
            <a:endParaRPr lang="ja-JP" altLang="en-US" dirty="0"/>
          </a:p>
        </p:txBody>
      </p:sp>
    </p:spTree>
    <p:extLst>
      <p:ext uri="{BB962C8B-B14F-4D97-AF65-F5344CB8AC3E}">
        <p14:creationId xmlns:p14="http://schemas.microsoft.com/office/powerpoint/2010/main" val="347984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76" y="892410"/>
            <a:ext cx="5038344" cy="4864608"/>
          </a:xfrm>
          <a:prstGeom prst="rect">
            <a:avLst/>
          </a:prstGeom>
        </p:spPr>
      </p:pic>
      <p:sp>
        <p:nvSpPr>
          <p:cNvPr id="2" name="タイトル 1"/>
          <p:cNvSpPr>
            <a:spLocks noGrp="1"/>
          </p:cNvSpPr>
          <p:nvPr>
            <p:ph type="title"/>
          </p:nvPr>
        </p:nvSpPr>
        <p:spPr>
          <a:xfrm>
            <a:off x="564888" y="-171400"/>
            <a:ext cx="8229600" cy="1143000"/>
          </a:xfrm>
        </p:spPr>
        <p:txBody>
          <a:bodyPr>
            <a:normAutofit fontScale="90000"/>
          </a:bodyPr>
          <a:lstStyle/>
          <a:p>
            <a:r>
              <a:rPr lang="en-US" altLang="ja-JP" dirty="0" smtClean="0"/>
              <a:t>Exceeding phase boundary at J-PARC</a:t>
            </a:r>
            <a:endParaRPr kumimoji="1" lang="ja-JP" altLang="en-US" dirty="0"/>
          </a:p>
        </p:txBody>
      </p:sp>
      <p:sp>
        <p:nvSpPr>
          <p:cNvPr id="4" name="スライド番号プレースホルダー 3"/>
          <p:cNvSpPr>
            <a:spLocks noGrp="1"/>
          </p:cNvSpPr>
          <p:nvPr>
            <p:ph type="sldNum" sz="quarter" idx="12"/>
          </p:nvPr>
        </p:nvSpPr>
        <p:spPr>
          <a:xfrm>
            <a:off x="5401072" y="6356350"/>
            <a:ext cx="2133600" cy="365125"/>
          </a:xfrm>
        </p:spPr>
        <p:txBody>
          <a:bodyPr/>
          <a:lstStyle/>
          <a:p>
            <a:fld id="{D2D8002D-B5B0-4BAC-B1F6-782DDCCE6D9C}" type="slidenum">
              <a:rPr kumimoji="1" lang="ja-JP" altLang="en-US" smtClean="0"/>
              <a:t>103</a:t>
            </a:fld>
            <a:endParaRPr kumimoji="1" lang="ja-JP" altLang="en-US"/>
          </a:p>
        </p:txBody>
      </p:sp>
      <p:cxnSp>
        <p:nvCxnSpPr>
          <p:cNvPr id="32" name="直線矢印コネクタ 31"/>
          <p:cNvCxnSpPr/>
          <p:nvPr/>
        </p:nvCxnSpPr>
        <p:spPr>
          <a:xfrm flipH="1" flipV="1">
            <a:off x="3527560" y="4653136"/>
            <a:ext cx="540384"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2866577" y="5767346"/>
            <a:ext cx="3525068" cy="646331"/>
          </a:xfrm>
          <a:prstGeom prst="rect">
            <a:avLst/>
          </a:prstGeom>
          <a:noFill/>
        </p:spPr>
        <p:txBody>
          <a:bodyPr wrap="none" rtlCol="0">
            <a:spAutoFit/>
          </a:bodyPr>
          <a:lstStyle/>
          <a:p>
            <a:r>
              <a:rPr kumimoji="1" lang="en-US" altLang="ja-JP" dirty="0" smtClean="0">
                <a:solidFill>
                  <a:srgbClr val="FF0000"/>
                </a:solidFill>
              </a:rPr>
              <a:t>Phase boundary </a:t>
            </a:r>
            <a:r>
              <a:rPr kumimoji="1" lang="en-US" altLang="ja-JP" dirty="0" smtClean="0">
                <a:solidFill>
                  <a:srgbClr val="FF0000"/>
                </a:solidFill>
                <a:latin typeface="Symbol" panose="05050102010706020507" pitchFamily="18" charset="2"/>
              </a:rPr>
              <a:t>r</a:t>
            </a:r>
            <a:r>
              <a:rPr kumimoji="1" lang="en-US" altLang="ja-JP" dirty="0" smtClean="0">
                <a:solidFill>
                  <a:srgbClr val="FF0000"/>
                </a:solidFill>
              </a:rPr>
              <a:t>=5-10</a:t>
            </a:r>
            <a:r>
              <a:rPr kumimoji="1" lang="en-US" altLang="ja-JP" dirty="0" smtClean="0">
                <a:solidFill>
                  <a:srgbClr val="FF0000"/>
                </a:solidFill>
                <a:latin typeface="Symbol" panose="05050102010706020507" pitchFamily="18" charset="2"/>
              </a:rPr>
              <a:t>r</a:t>
            </a:r>
            <a:r>
              <a:rPr kumimoji="1" lang="en-US" altLang="ja-JP" baseline="-25000" dirty="0" smtClean="0">
                <a:solidFill>
                  <a:srgbClr val="FF0000"/>
                </a:solidFill>
              </a:rPr>
              <a:t>0</a:t>
            </a:r>
          </a:p>
          <a:p>
            <a:r>
              <a:rPr lang="en-US" altLang="ja-JP" dirty="0" smtClean="0">
                <a:solidFill>
                  <a:srgbClr val="002060"/>
                </a:solidFill>
              </a:rPr>
              <a:t>Density of neutron stars </a:t>
            </a:r>
            <a:r>
              <a:rPr lang="en-US" altLang="ja-JP" dirty="0" smtClean="0">
                <a:solidFill>
                  <a:srgbClr val="002060"/>
                </a:solidFill>
                <a:latin typeface="Symbol" panose="05050102010706020507" pitchFamily="18" charset="2"/>
              </a:rPr>
              <a:t>r</a:t>
            </a:r>
            <a:r>
              <a:rPr lang="en-US" altLang="ja-JP" dirty="0" smtClean="0">
                <a:solidFill>
                  <a:srgbClr val="002060"/>
                </a:solidFill>
              </a:rPr>
              <a:t>=6-10</a:t>
            </a:r>
            <a:r>
              <a:rPr lang="en-US" altLang="ja-JP" dirty="0" smtClean="0">
                <a:solidFill>
                  <a:srgbClr val="002060"/>
                </a:solidFill>
                <a:latin typeface="Symbol" panose="05050102010706020507" pitchFamily="18" charset="2"/>
              </a:rPr>
              <a:t>r</a:t>
            </a:r>
            <a:r>
              <a:rPr lang="en-US" altLang="ja-JP" baseline="-25000" dirty="0" smtClean="0">
                <a:solidFill>
                  <a:srgbClr val="002060"/>
                </a:solidFill>
              </a:rPr>
              <a:t>0</a:t>
            </a:r>
            <a:r>
              <a:rPr lang="en-US" altLang="ja-JP" dirty="0" smtClean="0">
                <a:solidFill>
                  <a:srgbClr val="002060"/>
                </a:solidFill>
              </a:rPr>
              <a:t> </a:t>
            </a:r>
            <a:endParaRPr kumimoji="1" lang="ja-JP" altLang="en-US" baseline="-25000" dirty="0">
              <a:solidFill>
                <a:srgbClr val="00206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79" y="1828378"/>
            <a:ext cx="3443089" cy="3427834"/>
          </a:xfrm>
          <a:prstGeom prst="rect">
            <a:avLst/>
          </a:prstGeom>
          <a:solidFill>
            <a:schemeClr val="bg1"/>
          </a:solidFill>
          <a:ln>
            <a:noFill/>
          </a:ln>
          <a:effectLst>
            <a:reflection stA="58000" endPos="0" dist="50800" dir="5400000" sy="-100000" algn="bl" rotWithShape="0"/>
          </a:effectLst>
        </p:spPr>
      </p:pic>
      <p:sp>
        <p:nvSpPr>
          <p:cNvPr id="15" name="テキスト ボックス 14"/>
          <p:cNvSpPr txBox="1"/>
          <p:nvPr/>
        </p:nvSpPr>
        <p:spPr>
          <a:xfrm>
            <a:off x="6156176" y="5433853"/>
            <a:ext cx="2200795" cy="923330"/>
          </a:xfrm>
          <a:prstGeom prst="rect">
            <a:avLst/>
          </a:prstGeom>
          <a:noFill/>
        </p:spPr>
        <p:txBody>
          <a:bodyPr wrap="none" rtlCol="0">
            <a:spAutoFit/>
          </a:bodyPr>
          <a:lstStyle/>
          <a:p>
            <a:r>
              <a:rPr lang="en-US" altLang="ja-JP" dirty="0" smtClean="0"/>
              <a:t>J. </a:t>
            </a:r>
            <a:r>
              <a:rPr lang="en-US" altLang="ja-JP" dirty="0" err="1" smtClean="0"/>
              <a:t>Randrup</a:t>
            </a:r>
            <a:endParaRPr lang="en-US" altLang="ja-JP" dirty="0" smtClean="0"/>
          </a:p>
          <a:p>
            <a:r>
              <a:rPr lang="en-US" altLang="ja-JP" dirty="0" smtClean="0"/>
              <a:t>PRC82 </a:t>
            </a:r>
            <a:r>
              <a:rPr lang="ja-JP" altLang="ja-JP" dirty="0"/>
              <a:t>(2010) </a:t>
            </a:r>
            <a:r>
              <a:rPr lang="ja-JP" altLang="ja-JP" dirty="0" smtClean="0"/>
              <a:t>034902</a:t>
            </a:r>
            <a:endParaRPr lang="en-US" altLang="ja-JP" dirty="0" smtClean="0"/>
          </a:p>
          <a:p>
            <a:r>
              <a:rPr kumimoji="1" lang="en-US" altLang="ja-JP" dirty="0" smtClean="0">
                <a:solidFill>
                  <a:srgbClr val="FF0000"/>
                </a:solidFill>
              </a:rPr>
              <a:t>Talk by J. </a:t>
            </a:r>
            <a:r>
              <a:rPr lang="en-US" altLang="ja-JP" dirty="0" err="1" smtClean="0">
                <a:solidFill>
                  <a:srgbClr val="FF0000"/>
                </a:solidFill>
              </a:rPr>
              <a:t>Randrup</a:t>
            </a:r>
            <a:endParaRPr kumimoji="1" lang="ja-JP" altLang="en-US" dirty="0">
              <a:solidFill>
                <a:srgbClr val="FF0000"/>
              </a:solidFill>
            </a:endParaRPr>
          </a:p>
        </p:txBody>
      </p:sp>
      <p:sp>
        <p:nvSpPr>
          <p:cNvPr id="5" name="テキスト ボックス 4"/>
          <p:cNvSpPr txBox="1"/>
          <p:nvPr/>
        </p:nvSpPr>
        <p:spPr>
          <a:xfrm>
            <a:off x="5637157" y="1571675"/>
            <a:ext cx="1376467" cy="369332"/>
          </a:xfrm>
          <a:prstGeom prst="rect">
            <a:avLst/>
          </a:prstGeom>
          <a:noFill/>
        </p:spPr>
        <p:txBody>
          <a:bodyPr wrap="none" rtlCol="0">
            <a:spAutoFit/>
          </a:bodyPr>
          <a:lstStyle/>
          <a:p>
            <a:r>
              <a:rPr kumimoji="1" lang="en-US" altLang="ja-JP" dirty="0" smtClean="0"/>
              <a:t>Critical point</a:t>
            </a:r>
            <a:endParaRPr kumimoji="1" lang="ja-JP" altLang="en-US" dirty="0"/>
          </a:p>
        </p:txBody>
      </p:sp>
      <p:sp>
        <p:nvSpPr>
          <p:cNvPr id="6" name="テキスト ボックス 5"/>
          <p:cNvSpPr txBox="1"/>
          <p:nvPr/>
        </p:nvSpPr>
        <p:spPr>
          <a:xfrm>
            <a:off x="7181715" y="1455167"/>
            <a:ext cx="1377621" cy="369332"/>
          </a:xfrm>
          <a:prstGeom prst="rect">
            <a:avLst/>
          </a:prstGeom>
          <a:noFill/>
        </p:spPr>
        <p:txBody>
          <a:bodyPr wrap="none" rtlCol="0">
            <a:spAutoFit/>
          </a:bodyPr>
          <a:lstStyle/>
          <a:p>
            <a:r>
              <a:rPr lang="en-US" altLang="ja-JP" dirty="0"/>
              <a:t>M</a:t>
            </a:r>
            <a:r>
              <a:rPr kumimoji="1" lang="en-US" altLang="ja-JP" dirty="0" smtClean="0"/>
              <a:t>ixed phase</a:t>
            </a:r>
            <a:endParaRPr kumimoji="1" lang="ja-JP" altLang="en-US" dirty="0"/>
          </a:p>
        </p:txBody>
      </p:sp>
      <p:cxnSp>
        <p:nvCxnSpPr>
          <p:cNvPr id="10" name="直線矢印コネクタ 9"/>
          <p:cNvCxnSpPr>
            <a:stCxn id="5" idx="2"/>
          </p:cNvCxnSpPr>
          <p:nvPr/>
        </p:nvCxnSpPr>
        <p:spPr>
          <a:xfrm>
            <a:off x="6325391" y="1941007"/>
            <a:ext cx="118817" cy="407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7181715" y="1828378"/>
            <a:ext cx="259653" cy="952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フリーフォーム 17"/>
          <p:cNvSpPr/>
          <p:nvPr/>
        </p:nvSpPr>
        <p:spPr>
          <a:xfrm>
            <a:off x="2195736" y="2389967"/>
            <a:ext cx="1872208" cy="2499360"/>
          </a:xfrm>
          <a:custGeom>
            <a:avLst/>
            <a:gdLst>
              <a:gd name="connsiteX0" fmla="*/ 472440 w 1882140"/>
              <a:gd name="connsiteY0" fmla="*/ 2499360 h 2499360"/>
              <a:gd name="connsiteX1" fmla="*/ 449580 w 1882140"/>
              <a:gd name="connsiteY1" fmla="*/ 1844040 h 2499360"/>
              <a:gd name="connsiteX2" fmla="*/ 411480 w 1882140"/>
              <a:gd name="connsiteY2" fmla="*/ 1356360 h 2499360"/>
              <a:gd name="connsiteX3" fmla="*/ 365760 w 1882140"/>
              <a:gd name="connsiteY3" fmla="*/ 975360 h 2499360"/>
              <a:gd name="connsiteX4" fmla="*/ 312420 w 1882140"/>
              <a:gd name="connsiteY4" fmla="*/ 693420 h 2499360"/>
              <a:gd name="connsiteX5" fmla="*/ 220980 w 1882140"/>
              <a:gd name="connsiteY5" fmla="*/ 403860 h 2499360"/>
              <a:gd name="connsiteX6" fmla="*/ 152400 w 1882140"/>
              <a:gd name="connsiteY6" fmla="*/ 274320 h 2499360"/>
              <a:gd name="connsiteX7" fmla="*/ 30480 w 1882140"/>
              <a:gd name="connsiteY7" fmla="*/ 121920 h 2499360"/>
              <a:gd name="connsiteX8" fmla="*/ 0 w 1882140"/>
              <a:gd name="connsiteY8" fmla="*/ 68580 h 2499360"/>
              <a:gd name="connsiteX9" fmla="*/ 15240 w 1882140"/>
              <a:gd name="connsiteY9" fmla="*/ 0 h 2499360"/>
              <a:gd name="connsiteX10" fmla="*/ 167640 w 1882140"/>
              <a:gd name="connsiteY10" fmla="*/ 38100 h 2499360"/>
              <a:gd name="connsiteX11" fmla="*/ 601980 w 1882140"/>
              <a:gd name="connsiteY11" fmla="*/ 236220 h 2499360"/>
              <a:gd name="connsiteX12" fmla="*/ 975360 w 1882140"/>
              <a:gd name="connsiteY12" fmla="*/ 480060 h 2499360"/>
              <a:gd name="connsiteX13" fmla="*/ 1196340 w 1882140"/>
              <a:gd name="connsiteY13" fmla="*/ 685800 h 2499360"/>
              <a:gd name="connsiteX14" fmla="*/ 1440180 w 1882140"/>
              <a:gd name="connsiteY14" fmla="*/ 967740 h 2499360"/>
              <a:gd name="connsiteX15" fmla="*/ 1645920 w 1882140"/>
              <a:gd name="connsiteY15" fmla="*/ 1303020 h 2499360"/>
              <a:gd name="connsiteX16" fmla="*/ 1790700 w 1882140"/>
              <a:gd name="connsiteY16" fmla="*/ 1676400 h 2499360"/>
              <a:gd name="connsiteX17" fmla="*/ 1844040 w 1882140"/>
              <a:gd name="connsiteY17" fmla="*/ 1927860 h 2499360"/>
              <a:gd name="connsiteX18" fmla="*/ 1882140 w 1882140"/>
              <a:gd name="connsiteY18" fmla="*/ 2186940 h 2499360"/>
              <a:gd name="connsiteX19" fmla="*/ 1882140 w 1882140"/>
              <a:gd name="connsiteY19" fmla="*/ 2499360 h 2499360"/>
              <a:gd name="connsiteX20" fmla="*/ 472440 w 1882140"/>
              <a:gd name="connsiteY20" fmla="*/ 249936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82140" h="2499360">
                <a:moveTo>
                  <a:pt x="472440" y="2499360"/>
                </a:moveTo>
                <a:lnTo>
                  <a:pt x="449580" y="1844040"/>
                </a:lnTo>
                <a:lnTo>
                  <a:pt x="411480" y="1356360"/>
                </a:lnTo>
                <a:lnTo>
                  <a:pt x="365760" y="975360"/>
                </a:lnTo>
                <a:lnTo>
                  <a:pt x="312420" y="693420"/>
                </a:lnTo>
                <a:lnTo>
                  <a:pt x="220980" y="403860"/>
                </a:lnTo>
                <a:lnTo>
                  <a:pt x="152400" y="274320"/>
                </a:lnTo>
                <a:lnTo>
                  <a:pt x="30480" y="121920"/>
                </a:lnTo>
                <a:lnTo>
                  <a:pt x="0" y="68580"/>
                </a:lnTo>
                <a:lnTo>
                  <a:pt x="15240" y="0"/>
                </a:lnTo>
                <a:lnTo>
                  <a:pt x="167640" y="38100"/>
                </a:lnTo>
                <a:lnTo>
                  <a:pt x="601980" y="236220"/>
                </a:lnTo>
                <a:lnTo>
                  <a:pt x="975360" y="480060"/>
                </a:lnTo>
                <a:lnTo>
                  <a:pt x="1196340" y="685800"/>
                </a:lnTo>
                <a:lnTo>
                  <a:pt x="1440180" y="967740"/>
                </a:lnTo>
                <a:lnTo>
                  <a:pt x="1645920" y="1303020"/>
                </a:lnTo>
                <a:lnTo>
                  <a:pt x="1790700" y="1676400"/>
                </a:lnTo>
                <a:lnTo>
                  <a:pt x="1844040" y="1927860"/>
                </a:lnTo>
                <a:lnTo>
                  <a:pt x="1882140" y="2186940"/>
                </a:lnTo>
                <a:lnTo>
                  <a:pt x="1882140" y="2499360"/>
                </a:lnTo>
                <a:lnTo>
                  <a:pt x="472440" y="2499360"/>
                </a:lnTo>
                <a:close/>
              </a:path>
            </a:pathLst>
          </a:custGeom>
          <a:solidFill>
            <a:srgbClr val="FFFF0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283968" y="4924227"/>
            <a:ext cx="744114" cy="461665"/>
          </a:xfrm>
          <a:prstGeom prst="rect">
            <a:avLst/>
          </a:prstGeom>
          <a:noFill/>
        </p:spPr>
        <p:txBody>
          <a:bodyPr wrap="none" rtlCol="0">
            <a:spAutoFit/>
          </a:bodyPr>
          <a:lstStyle/>
          <a:p>
            <a:r>
              <a:rPr kumimoji="1" lang="en-US" altLang="ja-JP" sz="2400" dirty="0" smtClean="0">
                <a:latin typeface="Symbol" panose="05050102010706020507" pitchFamily="18" charset="2"/>
              </a:rPr>
              <a:t>r</a:t>
            </a:r>
            <a:r>
              <a:rPr kumimoji="1" lang="en-US" altLang="ja-JP" sz="2400" dirty="0" smtClean="0"/>
              <a:t>/</a:t>
            </a:r>
            <a:r>
              <a:rPr kumimoji="1" lang="en-US" altLang="ja-JP" sz="2400" dirty="0" smtClean="0">
                <a:latin typeface="Symbol" panose="05050102010706020507" pitchFamily="18" charset="2"/>
              </a:rPr>
              <a:t>r</a:t>
            </a:r>
            <a:r>
              <a:rPr kumimoji="1" lang="en-US" altLang="ja-JP" sz="2400" baseline="-25000" dirty="0" smtClean="0"/>
              <a:t>0</a:t>
            </a:r>
            <a:endParaRPr kumimoji="1" lang="ja-JP" altLang="en-US" sz="2400" baseline="-25000" dirty="0"/>
          </a:p>
        </p:txBody>
      </p:sp>
      <p:sp>
        <p:nvSpPr>
          <p:cNvPr id="7" name="テキスト ボックス 6"/>
          <p:cNvSpPr txBox="1"/>
          <p:nvPr/>
        </p:nvSpPr>
        <p:spPr>
          <a:xfrm>
            <a:off x="7716689" y="4933046"/>
            <a:ext cx="1016047" cy="646331"/>
          </a:xfrm>
          <a:prstGeom prst="rect">
            <a:avLst/>
          </a:prstGeom>
          <a:noFill/>
        </p:spPr>
        <p:txBody>
          <a:bodyPr wrap="none" rtlCol="0">
            <a:spAutoFit/>
          </a:bodyPr>
          <a:lstStyle/>
          <a:p>
            <a:r>
              <a:rPr lang="en-US" altLang="ja-JP" dirty="0" smtClean="0"/>
              <a:t>Unstable</a:t>
            </a:r>
          </a:p>
          <a:p>
            <a:r>
              <a:rPr kumimoji="1" lang="en-US" altLang="ja-JP" dirty="0" smtClean="0"/>
              <a:t>region</a:t>
            </a:r>
            <a:endParaRPr kumimoji="1" lang="ja-JP" altLang="en-US" dirty="0"/>
          </a:p>
        </p:txBody>
      </p:sp>
      <p:cxnSp>
        <p:nvCxnSpPr>
          <p:cNvPr id="11" name="直線矢印コネクタ 10"/>
          <p:cNvCxnSpPr/>
          <p:nvPr/>
        </p:nvCxnSpPr>
        <p:spPr>
          <a:xfrm flipH="1" flipV="1">
            <a:off x="7716690" y="4437112"/>
            <a:ext cx="311694"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コンテンツ プレースホルダー 11"/>
          <p:cNvSpPr>
            <a:spLocks noGrp="1"/>
          </p:cNvSpPr>
          <p:nvPr>
            <p:ph idx="1"/>
          </p:nvPr>
        </p:nvSpPr>
        <p:spPr>
          <a:xfrm>
            <a:off x="457200" y="1600201"/>
            <a:ext cx="8229600" cy="3332845"/>
          </a:xfrm>
        </p:spPr>
        <p:txBody>
          <a:bodyPr/>
          <a:lstStyle/>
          <a:p>
            <a:endParaRPr kumimoji="1" lang="ja-JP" altLang="en-US" dirty="0"/>
          </a:p>
        </p:txBody>
      </p:sp>
      <p:sp>
        <p:nvSpPr>
          <p:cNvPr id="14" name="テキスト ボックス 13"/>
          <p:cNvSpPr txBox="1"/>
          <p:nvPr/>
        </p:nvSpPr>
        <p:spPr>
          <a:xfrm>
            <a:off x="4067944" y="2780928"/>
            <a:ext cx="604653" cy="369332"/>
          </a:xfrm>
          <a:prstGeom prst="rect">
            <a:avLst/>
          </a:prstGeom>
          <a:noFill/>
        </p:spPr>
        <p:txBody>
          <a:bodyPr wrap="none" rtlCol="0">
            <a:spAutoFit/>
          </a:bodyPr>
          <a:lstStyle/>
          <a:p>
            <a:r>
              <a:rPr kumimoji="1" lang="en-US" altLang="ja-JP" dirty="0" smtClean="0"/>
              <a:t>QGP</a:t>
            </a:r>
            <a:endParaRPr kumimoji="1" lang="ja-JP" altLang="en-US" dirty="0"/>
          </a:p>
        </p:txBody>
      </p:sp>
      <p:sp>
        <p:nvSpPr>
          <p:cNvPr id="20" name="テキスト ボックス 19"/>
          <p:cNvSpPr txBox="1"/>
          <p:nvPr/>
        </p:nvSpPr>
        <p:spPr>
          <a:xfrm>
            <a:off x="1763688" y="4284464"/>
            <a:ext cx="859018" cy="369332"/>
          </a:xfrm>
          <a:prstGeom prst="rect">
            <a:avLst/>
          </a:prstGeom>
          <a:noFill/>
        </p:spPr>
        <p:txBody>
          <a:bodyPr wrap="none" rtlCol="0">
            <a:spAutoFit/>
          </a:bodyPr>
          <a:lstStyle/>
          <a:p>
            <a:r>
              <a:rPr lang="en-US" altLang="ja-JP" dirty="0" smtClean="0"/>
              <a:t>hadron</a:t>
            </a:r>
            <a:endParaRPr kumimoji="1" lang="ja-JP" altLang="en-US" dirty="0"/>
          </a:p>
        </p:txBody>
      </p:sp>
      <p:sp>
        <p:nvSpPr>
          <p:cNvPr id="21" name="テキスト ボックス 20"/>
          <p:cNvSpPr txBox="1"/>
          <p:nvPr/>
        </p:nvSpPr>
        <p:spPr>
          <a:xfrm>
            <a:off x="0" y="6211669"/>
            <a:ext cx="4151393" cy="646331"/>
          </a:xfrm>
          <a:prstGeom prst="rect">
            <a:avLst/>
          </a:prstGeom>
          <a:noFill/>
        </p:spPr>
        <p:txBody>
          <a:bodyPr wrap="none" rtlCol="0">
            <a:spAutoFit/>
          </a:bodyPr>
          <a:lstStyle/>
          <a:p>
            <a:r>
              <a:rPr kumimoji="1" lang="en-US" altLang="ja-JP" dirty="0" smtClean="0"/>
              <a:t>JAM model</a:t>
            </a:r>
          </a:p>
          <a:p>
            <a:r>
              <a:rPr lang="en-US" altLang="ja-JP" dirty="0" smtClean="0"/>
              <a:t>Y. Nara, et al, Phys</a:t>
            </a:r>
            <a:r>
              <a:rPr lang="en-US" altLang="ja-JP" dirty="0"/>
              <a:t>. Rev. C61,024901(1999</a:t>
            </a:r>
            <a:r>
              <a:rPr lang="en-US" altLang="ja-JP" dirty="0" smtClean="0"/>
              <a:t>)</a:t>
            </a:r>
          </a:p>
        </p:txBody>
      </p:sp>
      <p:sp>
        <p:nvSpPr>
          <p:cNvPr id="26" name="フリーフォーム 25"/>
          <p:cNvSpPr/>
          <p:nvPr/>
        </p:nvSpPr>
        <p:spPr>
          <a:xfrm>
            <a:off x="1816100" y="2495550"/>
            <a:ext cx="1828800" cy="1371600"/>
          </a:xfrm>
          <a:custGeom>
            <a:avLst/>
            <a:gdLst>
              <a:gd name="connsiteX0" fmla="*/ 0 w 1828800"/>
              <a:gd name="connsiteY0" fmla="*/ 1371600 h 1371600"/>
              <a:gd name="connsiteX1" fmla="*/ 603250 w 1828800"/>
              <a:gd name="connsiteY1" fmla="*/ 965200 h 1371600"/>
              <a:gd name="connsiteX2" fmla="*/ 971550 w 1828800"/>
              <a:gd name="connsiteY2" fmla="*/ 565150 h 1371600"/>
              <a:gd name="connsiteX3" fmla="*/ 1270000 w 1828800"/>
              <a:gd name="connsiteY3" fmla="*/ 323850 h 1371600"/>
              <a:gd name="connsiteX4" fmla="*/ 1492250 w 1828800"/>
              <a:gd name="connsiteY4" fmla="*/ 133350 h 1371600"/>
              <a:gd name="connsiteX5" fmla="*/ 1689100 w 1828800"/>
              <a:gd name="connsiteY5" fmla="*/ 63500 h 1371600"/>
              <a:gd name="connsiteX6" fmla="*/ 1828800 w 1828800"/>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371600">
                <a:moveTo>
                  <a:pt x="0" y="1371600"/>
                </a:moveTo>
                <a:lnTo>
                  <a:pt x="603250" y="965200"/>
                </a:lnTo>
                <a:lnTo>
                  <a:pt x="971550" y="565150"/>
                </a:lnTo>
                <a:lnTo>
                  <a:pt x="1270000" y="323850"/>
                </a:lnTo>
                <a:lnTo>
                  <a:pt x="1492250" y="133350"/>
                </a:lnTo>
                <a:lnTo>
                  <a:pt x="1689100" y="63500"/>
                </a:lnTo>
                <a:lnTo>
                  <a:pt x="1828800" y="0"/>
                </a:lnTo>
              </a:path>
            </a:pathLst>
          </a:custGeom>
          <a:noFill/>
          <a:ln w="63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3601790" y="2374658"/>
            <a:ext cx="764889" cy="307777"/>
          </a:xfrm>
          <a:prstGeom prst="rect">
            <a:avLst/>
          </a:prstGeom>
          <a:noFill/>
        </p:spPr>
        <p:txBody>
          <a:bodyPr wrap="none" rtlCol="0">
            <a:spAutoFit/>
          </a:bodyPr>
          <a:lstStyle/>
          <a:p>
            <a:r>
              <a:rPr kumimoji="1" lang="en-US" altLang="ja-JP" sz="1400" dirty="0" smtClean="0"/>
              <a:t>t=6fm/c</a:t>
            </a:r>
            <a:endParaRPr kumimoji="1" lang="ja-JP" altLang="en-US" sz="1400" dirty="0"/>
          </a:p>
        </p:txBody>
      </p:sp>
      <p:sp>
        <p:nvSpPr>
          <p:cNvPr id="31" name="テキスト ボックス 30"/>
          <p:cNvSpPr txBox="1"/>
          <p:nvPr/>
        </p:nvSpPr>
        <p:spPr>
          <a:xfrm>
            <a:off x="1051211" y="3485758"/>
            <a:ext cx="764889" cy="307777"/>
          </a:xfrm>
          <a:prstGeom prst="rect">
            <a:avLst/>
          </a:prstGeom>
          <a:noFill/>
        </p:spPr>
        <p:txBody>
          <a:bodyPr wrap="none" rtlCol="0">
            <a:spAutoFit/>
          </a:bodyPr>
          <a:lstStyle/>
          <a:p>
            <a:r>
              <a:rPr kumimoji="1" lang="en-US" altLang="ja-JP" sz="1400" dirty="0" smtClean="0"/>
              <a:t>t=1fm/c</a:t>
            </a:r>
            <a:endParaRPr kumimoji="1" lang="ja-JP" altLang="en-US" sz="1400" dirty="0"/>
          </a:p>
        </p:txBody>
      </p:sp>
      <p:grpSp>
        <p:nvGrpSpPr>
          <p:cNvPr id="36" name="グループ化 35"/>
          <p:cNvGrpSpPr/>
          <p:nvPr/>
        </p:nvGrpSpPr>
        <p:grpSpPr>
          <a:xfrm>
            <a:off x="2450630" y="1639833"/>
            <a:ext cx="6626792" cy="3600400"/>
            <a:chOff x="2450630" y="1639833"/>
            <a:chExt cx="6626792" cy="3600400"/>
          </a:xfrm>
        </p:grpSpPr>
        <p:grpSp>
          <p:nvGrpSpPr>
            <p:cNvPr id="35" name="グループ化 34"/>
            <p:cNvGrpSpPr/>
            <p:nvPr/>
          </p:nvGrpSpPr>
          <p:grpSpPr>
            <a:xfrm>
              <a:off x="2450630" y="2034763"/>
              <a:ext cx="1698542" cy="530141"/>
              <a:chOff x="2450630" y="2034763"/>
              <a:chExt cx="1698542" cy="530141"/>
            </a:xfrm>
          </p:grpSpPr>
          <p:sp>
            <p:nvSpPr>
              <p:cNvPr id="28" name="円/楕円 27"/>
              <p:cNvSpPr/>
              <p:nvPr/>
            </p:nvSpPr>
            <p:spPr>
              <a:xfrm>
                <a:off x="3239864" y="2456904"/>
                <a:ext cx="108000" cy="108000"/>
              </a:xfrm>
              <a:prstGeom prst="ellipse">
                <a:avLst/>
              </a:prstGeom>
              <a:solidFill>
                <a:srgbClr val="0DFF0D"/>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2450630" y="2034763"/>
                <a:ext cx="1698542" cy="369332"/>
              </a:xfrm>
              <a:prstGeom prst="rect">
                <a:avLst/>
              </a:prstGeom>
              <a:noFill/>
            </p:spPr>
            <p:txBody>
              <a:bodyPr wrap="none" rtlCol="0">
                <a:spAutoFit/>
              </a:bodyPr>
              <a:lstStyle/>
              <a:p>
                <a:r>
                  <a:rPr kumimoji="1" lang="en-US" altLang="ja-JP" dirty="0" err="1" smtClean="0">
                    <a:solidFill>
                      <a:srgbClr val="FF0000"/>
                    </a:solidFill>
                  </a:rPr>
                  <a:t>Au+Au</a:t>
                </a:r>
                <a:r>
                  <a:rPr kumimoji="1" lang="en-US" altLang="ja-JP" dirty="0" smtClean="0"/>
                  <a:t>(t=5fm/c)</a:t>
                </a:r>
                <a:endParaRPr kumimoji="1" lang="ja-JP" altLang="en-US" dirty="0">
                  <a:solidFill>
                    <a:srgbClr val="FF0000"/>
                  </a:solidFill>
                </a:endParaRPr>
              </a:p>
            </p:txBody>
          </p:sp>
          <p:cxnSp>
            <p:nvCxnSpPr>
              <p:cNvPr id="34" name="直線矢印コネクタ 33"/>
              <p:cNvCxnSpPr>
                <a:endCxn id="28" idx="1"/>
              </p:cNvCxnSpPr>
              <p:nvPr/>
            </p:nvCxnSpPr>
            <p:spPr>
              <a:xfrm>
                <a:off x="3132948" y="2304653"/>
                <a:ext cx="122732" cy="1680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7" name="Content Placeholder 1"/>
            <p:cNvSpPr txBox="1">
              <a:spLocks/>
            </p:cNvSpPr>
            <p:nvPr/>
          </p:nvSpPr>
          <p:spPr>
            <a:xfrm>
              <a:off x="4900958" y="1639833"/>
              <a:ext cx="4176464" cy="3600400"/>
            </a:xfrm>
            <a:prstGeom prst="rect">
              <a:avLst/>
            </a:prstGeom>
            <a:solidFill>
              <a:schemeClr val="bg1"/>
            </a:solidFill>
            <a:ln>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dirty="0" err="1" smtClean="0"/>
                <a:t>Au+Au</a:t>
              </a:r>
              <a:r>
                <a:rPr lang="en-US" altLang="ja-JP" dirty="0" err="1" smtClean="0">
                  <a:sym typeface="Wingdings" panose="05000000000000000000" pitchFamily="2" charset="2"/>
                </a:rPr>
                <a:t>U+U</a:t>
              </a:r>
              <a:endParaRPr lang="en-US" altLang="ja-JP" dirty="0" smtClean="0">
                <a:sym typeface="Wingdings" panose="05000000000000000000" pitchFamily="2" charset="2"/>
              </a:endParaRPr>
            </a:p>
            <a:p>
              <a:pPr lvl="1"/>
              <a:r>
                <a:rPr lang="en-US" altLang="ja-JP" dirty="0" smtClean="0">
                  <a:solidFill>
                    <a:srgbClr val="0070C0"/>
                  </a:solidFill>
                </a:rPr>
                <a:t>Baryon density</a:t>
              </a:r>
            </a:p>
            <a:p>
              <a:pPr lvl="2"/>
              <a:r>
                <a:rPr lang="en-US" altLang="ja-JP" dirty="0" smtClean="0">
                  <a:solidFill>
                    <a:srgbClr val="0070C0"/>
                  </a:solidFill>
                </a:rPr>
                <a:t>7.5</a:t>
              </a:r>
              <a:r>
                <a:rPr lang="en-US" altLang="ja-JP" dirty="0" smtClean="0">
                  <a:solidFill>
                    <a:srgbClr val="0070C0"/>
                  </a:solidFill>
                  <a:latin typeface="Symbol" panose="05050102010706020507" pitchFamily="18" charset="2"/>
                </a:rPr>
                <a:t>r</a:t>
              </a:r>
              <a:r>
                <a:rPr lang="en-US" altLang="ja-JP" baseline="-25000" dirty="0" smtClean="0">
                  <a:solidFill>
                    <a:srgbClr val="0070C0"/>
                  </a:solidFill>
                </a:rPr>
                <a:t>0</a:t>
              </a:r>
              <a:r>
                <a:rPr lang="en-US" altLang="ja-JP" dirty="0" smtClean="0">
                  <a:solidFill>
                    <a:srgbClr val="0070C0"/>
                  </a:solidFill>
                </a:rPr>
                <a:t> </a:t>
              </a:r>
              <a:r>
                <a:rPr lang="en-US" altLang="ja-JP" dirty="0" smtClean="0">
                  <a:solidFill>
                    <a:srgbClr val="0070C0"/>
                  </a:solidFill>
                  <a:sym typeface="Wingdings" panose="05000000000000000000" pitchFamily="2" charset="2"/>
                </a:rPr>
                <a:t> </a:t>
              </a:r>
              <a:r>
                <a:rPr lang="en-US" altLang="ja-JP" dirty="0" smtClean="0">
                  <a:solidFill>
                    <a:srgbClr val="0070C0"/>
                  </a:solidFill>
                </a:rPr>
                <a:t>8.6</a:t>
              </a:r>
              <a:r>
                <a:rPr lang="en-US" altLang="ja-JP" dirty="0" smtClean="0">
                  <a:solidFill>
                    <a:srgbClr val="0070C0"/>
                  </a:solidFill>
                  <a:latin typeface="Symbol" panose="05050102010706020507" pitchFamily="18" charset="2"/>
                </a:rPr>
                <a:t>r</a:t>
              </a:r>
              <a:r>
                <a:rPr lang="en-US" altLang="ja-JP" baseline="-25000" dirty="0" smtClean="0">
                  <a:solidFill>
                    <a:srgbClr val="0070C0"/>
                  </a:solidFill>
                </a:rPr>
                <a:t>0</a:t>
              </a:r>
              <a:r>
                <a:rPr lang="en-US" altLang="ja-JP" dirty="0" smtClean="0">
                  <a:solidFill>
                    <a:srgbClr val="0070C0"/>
                  </a:solidFill>
                </a:rPr>
                <a:t> </a:t>
              </a:r>
            </a:p>
            <a:p>
              <a:pPr lvl="1"/>
              <a:r>
                <a:rPr lang="en-US" altLang="ja-JP" dirty="0" smtClean="0">
                  <a:solidFill>
                    <a:srgbClr val="0070C0"/>
                  </a:solidFill>
                  <a:sym typeface="Wingdings" panose="05000000000000000000" pitchFamily="2" charset="2"/>
                </a:rPr>
                <a:t>Duration at </a:t>
              </a:r>
              <a:r>
                <a:rPr lang="en-US" altLang="ja-JP" dirty="0" smtClean="0">
                  <a:solidFill>
                    <a:srgbClr val="0070C0"/>
                  </a:solidFill>
                  <a:latin typeface="Symbol" panose="05050102010706020507" pitchFamily="18" charset="2"/>
                  <a:sym typeface="Wingdings" panose="05000000000000000000" pitchFamily="2" charset="2"/>
                </a:rPr>
                <a:t>r</a:t>
              </a:r>
              <a:r>
                <a:rPr lang="en-US" altLang="ja-JP" dirty="0" smtClean="0">
                  <a:solidFill>
                    <a:srgbClr val="0070C0"/>
                  </a:solidFill>
                  <a:sym typeface="Wingdings" panose="05000000000000000000" pitchFamily="2" charset="2"/>
                </a:rPr>
                <a:t>&gt;5</a:t>
              </a:r>
              <a:r>
                <a:rPr lang="en-US" altLang="ja-JP" dirty="0" smtClean="0">
                  <a:solidFill>
                    <a:srgbClr val="0070C0"/>
                  </a:solidFill>
                  <a:latin typeface="Symbol" panose="05050102010706020507" pitchFamily="18" charset="2"/>
                  <a:sym typeface="Wingdings" panose="05000000000000000000" pitchFamily="2" charset="2"/>
                </a:rPr>
                <a:t>r</a:t>
              </a:r>
              <a:r>
                <a:rPr lang="en-US" altLang="ja-JP" baseline="-25000" dirty="0" smtClean="0">
                  <a:solidFill>
                    <a:srgbClr val="0070C0"/>
                  </a:solidFill>
                  <a:sym typeface="Wingdings" panose="05000000000000000000" pitchFamily="2" charset="2"/>
                </a:rPr>
                <a:t>0</a:t>
              </a:r>
            </a:p>
            <a:p>
              <a:pPr lvl="2"/>
              <a:r>
                <a:rPr lang="en-US" altLang="ja-JP" dirty="0" smtClean="0">
                  <a:solidFill>
                    <a:srgbClr val="0070C0"/>
                  </a:solidFill>
                  <a:sym typeface="Wingdings" panose="05000000000000000000" pitchFamily="2" charset="2"/>
                </a:rPr>
                <a:t>4  7 </a:t>
              </a:r>
              <a:r>
                <a:rPr lang="en-US" altLang="ja-JP" dirty="0" err="1" smtClean="0">
                  <a:solidFill>
                    <a:srgbClr val="0070C0"/>
                  </a:solidFill>
                  <a:sym typeface="Wingdings" panose="05000000000000000000" pitchFamily="2" charset="2"/>
                </a:rPr>
                <a:t>fm</a:t>
              </a:r>
              <a:r>
                <a:rPr lang="en-US" altLang="ja-JP" dirty="0" smtClean="0">
                  <a:solidFill>
                    <a:srgbClr val="0070C0"/>
                  </a:solidFill>
                  <a:sym typeface="Wingdings" panose="05000000000000000000" pitchFamily="2" charset="2"/>
                </a:rPr>
                <a:t>/c</a:t>
              </a:r>
              <a:endParaRPr lang="en-US" altLang="ja-JP" dirty="0">
                <a:solidFill>
                  <a:srgbClr val="0070C0"/>
                </a:solidFill>
                <a:sym typeface="Wingdings" panose="05000000000000000000" pitchFamily="2" charset="2"/>
              </a:endParaRPr>
            </a:p>
            <a:p>
              <a:pPr marL="0" indent="0">
                <a:buNone/>
              </a:pPr>
              <a:r>
                <a:rPr lang="en-US" altLang="ja-JP" dirty="0" smtClean="0">
                  <a:solidFill>
                    <a:srgbClr val="FF0000"/>
                  </a:solidFill>
                  <a:sym typeface="Wingdings" panose="05000000000000000000" pitchFamily="2" charset="2"/>
                </a:rPr>
                <a:t>U beam is necessary</a:t>
              </a:r>
            </a:p>
            <a:p>
              <a:pPr marL="0" indent="0">
                <a:buNone/>
              </a:pPr>
              <a:r>
                <a:rPr lang="en-US" altLang="ja-JP" dirty="0" smtClean="0">
                  <a:solidFill>
                    <a:srgbClr val="FF0000"/>
                  </a:solidFill>
                  <a:sym typeface="Wingdings" panose="05000000000000000000" pitchFamily="2" charset="2"/>
                </a:rPr>
                <a:t>at J-PARC!</a:t>
              </a:r>
              <a:endParaRPr lang="en-US" altLang="ja-JP" dirty="0" smtClean="0">
                <a:solidFill>
                  <a:srgbClr val="FF0000"/>
                </a:solidFill>
              </a:endParaRPr>
            </a:p>
          </p:txBody>
        </p:sp>
      </p:grpSp>
      <p:sp>
        <p:nvSpPr>
          <p:cNvPr id="38" name="テキスト ボックス 37"/>
          <p:cNvSpPr txBox="1"/>
          <p:nvPr/>
        </p:nvSpPr>
        <p:spPr>
          <a:xfrm>
            <a:off x="1874813" y="1423480"/>
            <a:ext cx="2908745" cy="646331"/>
          </a:xfrm>
          <a:prstGeom prst="rect">
            <a:avLst/>
          </a:prstGeom>
          <a:noFill/>
        </p:spPr>
        <p:txBody>
          <a:bodyPr wrap="none" rtlCol="0">
            <a:spAutoFit/>
          </a:bodyPr>
          <a:lstStyle/>
          <a:p>
            <a:r>
              <a:rPr lang="en-US" altLang="ja-JP" dirty="0" smtClean="0">
                <a:solidFill>
                  <a:srgbClr val="00B0F0"/>
                </a:solidFill>
              </a:rPr>
              <a:t>System evolution trajectories</a:t>
            </a:r>
          </a:p>
          <a:p>
            <a:r>
              <a:rPr kumimoji="1" lang="en-US" altLang="ja-JP" dirty="0" smtClean="0">
                <a:solidFill>
                  <a:srgbClr val="00B0F0"/>
                </a:solidFill>
              </a:rPr>
              <a:t>(t=1fm/c step)</a:t>
            </a:r>
            <a:endParaRPr kumimoji="1" lang="ja-JP" altLang="en-US" dirty="0">
              <a:solidFill>
                <a:srgbClr val="00B0F0"/>
              </a:solidFill>
            </a:endParaRPr>
          </a:p>
        </p:txBody>
      </p:sp>
      <p:sp>
        <p:nvSpPr>
          <p:cNvPr id="8" name="日付プレースホルダー 7"/>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89834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71400"/>
            <a:ext cx="8229600" cy="1143000"/>
          </a:xfrm>
        </p:spPr>
        <p:txBody>
          <a:bodyPr>
            <a:normAutofit fontScale="90000"/>
          </a:bodyPr>
          <a:lstStyle/>
          <a:p>
            <a:r>
              <a:rPr kumimoji="1" lang="en-US" altLang="ja-JP" dirty="0" err="1" smtClean="0"/>
              <a:t>Muon</a:t>
            </a:r>
            <a:r>
              <a:rPr kumimoji="1" lang="en-US" altLang="ja-JP" dirty="0" smtClean="0"/>
              <a:t> identification (</a:t>
            </a:r>
            <a:r>
              <a:rPr kumimoji="1" lang="en-US" altLang="ja-JP" dirty="0" err="1" smtClean="0"/>
              <a:t>absorber+tracker</a:t>
            </a:r>
            <a:r>
              <a:rPr kumimoji="1" lang="en-US" altLang="ja-JP" dirty="0" smtClean="0"/>
              <a:t>)</a:t>
            </a:r>
            <a:endParaRPr kumimoji="1" lang="ja-JP" altLang="en-US" dirty="0"/>
          </a:p>
        </p:txBody>
      </p:sp>
      <p:sp>
        <p:nvSpPr>
          <p:cNvPr id="3" name="コンテンツ プレースホルダー 2"/>
          <p:cNvSpPr>
            <a:spLocks noGrp="1"/>
          </p:cNvSpPr>
          <p:nvPr>
            <p:ph idx="1"/>
          </p:nvPr>
        </p:nvSpPr>
        <p:spPr>
          <a:xfrm>
            <a:off x="0" y="1047054"/>
            <a:ext cx="6156176" cy="2232247"/>
          </a:xfrm>
        </p:spPr>
        <p:txBody>
          <a:bodyPr>
            <a:normAutofit fontScale="70000" lnSpcReduction="20000"/>
          </a:bodyPr>
          <a:lstStyle/>
          <a:p>
            <a:pPr marL="0" indent="0">
              <a:buNone/>
            </a:pPr>
            <a:r>
              <a:rPr lang="en-US" altLang="ja-JP" dirty="0">
                <a:solidFill>
                  <a:srgbClr val="FF0000"/>
                </a:solidFill>
              </a:rPr>
              <a:t>PbWO</a:t>
            </a:r>
            <a:r>
              <a:rPr lang="en-US" altLang="ja-JP" baseline="-25000" dirty="0">
                <a:solidFill>
                  <a:srgbClr val="FF0000"/>
                </a:solidFill>
              </a:rPr>
              <a:t>4</a:t>
            </a:r>
            <a:r>
              <a:rPr lang="en-US" altLang="ja-JP" dirty="0">
                <a:solidFill>
                  <a:srgbClr val="FF0000"/>
                </a:solidFill>
              </a:rPr>
              <a:t> </a:t>
            </a:r>
            <a:r>
              <a:rPr lang="en-US" altLang="ja-JP" dirty="0" smtClean="0">
                <a:solidFill>
                  <a:srgbClr val="FF0000"/>
                </a:solidFill>
              </a:rPr>
              <a:t>14cm (~1</a:t>
            </a:r>
            <a:r>
              <a:rPr lang="en-US" altLang="ja-JP" dirty="0" smtClean="0">
                <a:solidFill>
                  <a:srgbClr val="FF0000"/>
                </a:solidFill>
                <a:latin typeface="Symbol" panose="05050102010706020507" pitchFamily="18" charset="2"/>
              </a:rPr>
              <a:t>l</a:t>
            </a:r>
            <a:r>
              <a:rPr lang="en-US" altLang="ja-JP" baseline="-25000" dirty="0" smtClean="0">
                <a:solidFill>
                  <a:srgbClr val="FF0000"/>
                </a:solidFill>
              </a:rPr>
              <a:t>int</a:t>
            </a:r>
            <a:r>
              <a:rPr lang="en-US" altLang="ja-JP" baseline="-25000" dirty="0">
                <a:solidFill>
                  <a:srgbClr val="FF0000"/>
                </a:solidFill>
              </a:rPr>
              <a:t> </a:t>
            </a:r>
            <a:r>
              <a:rPr lang="en-US" altLang="ja-JP" dirty="0" smtClean="0">
                <a:solidFill>
                  <a:srgbClr val="FF0000"/>
                </a:solidFill>
              </a:rPr>
              <a:t>)+Fe </a:t>
            </a:r>
            <a:r>
              <a:rPr lang="en-US" altLang="ja-JP" dirty="0">
                <a:solidFill>
                  <a:srgbClr val="FF0000"/>
                </a:solidFill>
              </a:rPr>
              <a:t>absorber 15cm (~</a:t>
            </a:r>
            <a:r>
              <a:rPr lang="en-US" altLang="ja-JP" dirty="0" smtClean="0">
                <a:solidFill>
                  <a:srgbClr val="FF0000"/>
                </a:solidFill>
              </a:rPr>
              <a:t>1</a:t>
            </a:r>
            <a:r>
              <a:rPr lang="en-US" altLang="ja-JP" dirty="0" smtClean="0">
                <a:solidFill>
                  <a:srgbClr val="FF0000"/>
                </a:solidFill>
                <a:latin typeface="Symbol" panose="05050102010706020507" pitchFamily="18" charset="2"/>
              </a:rPr>
              <a:t>l</a:t>
            </a:r>
            <a:r>
              <a:rPr lang="en-US" altLang="ja-JP" baseline="-25000" dirty="0" smtClean="0">
                <a:solidFill>
                  <a:srgbClr val="FF0000"/>
                </a:solidFill>
              </a:rPr>
              <a:t>int</a:t>
            </a:r>
            <a:r>
              <a:rPr lang="en-US" altLang="ja-JP" dirty="0" smtClean="0">
                <a:solidFill>
                  <a:srgbClr val="FF0000"/>
                </a:solidFill>
              </a:rPr>
              <a:t>)x6</a:t>
            </a:r>
          </a:p>
          <a:p>
            <a:r>
              <a:rPr lang="en-US" altLang="ja-JP" dirty="0" smtClean="0"/>
              <a:t>Pion suppression = 2-4 x 10</a:t>
            </a:r>
            <a:r>
              <a:rPr lang="en-US" altLang="ja-JP" baseline="30000" dirty="0" smtClean="0"/>
              <a:t>-3</a:t>
            </a:r>
            <a:r>
              <a:rPr lang="en-US" altLang="ja-JP" dirty="0" smtClean="0"/>
              <a:t> </a:t>
            </a:r>
            <a:endParaRPr lang="en-US" altLang="ja-JP" dirty="0"/>
          </a:p>
          <a:p>
            <a:r>
              <a:rPr kumimoji="1" lang="en-US" altLang="ja-JP" dirty="0" err="1" smtClean="0"/>
              <a:t>Muon</a:t>
            </a:r>
            <a:r>
              <a:rPr kumimoji="1" lang="en-US" altLang="ja-JP" dirty="0" smtClean="0"/>
              <a:t> efficiency = 70%, cut off p&gt;1.4 </a:t>
            </a:r>
            <a:r>
              <a:rPr kumimoji="1" lang="en-US" altLang="ja-JP" dirty="0" err="1" smtClean="0"/>
              <a:t>GeV</a:t>
            </a:r>
            <a:r>
              <a:rPr kumimoji="1" lang="en-US" altLang="ja-JP" dirty="0" smtClean="0"/>
              <a:t>/c</a:t>
            </a:r>
          </a:p>
          <a:p>
            <a:r>
              <a:rPr lang="en-US" altLang="ja-JP" dirty="0" smtClean="0"/>
              <a:t>Survived </a:t>
            </a:r>
            <a:r>
              <a:rPr lang="en-US" altLang="ja-JP" dirty="0" smtClean="0">
                <a:latin typeface="Symbol" panose="05050102010706020507" pitchFamily="18" charset="2"/>
              </a:rPr>
              <a:t>p</a:t>
            </a:r>
            <a:r>
              <a:rPr lang="en-US" altLang="ja-JP" dirty="0" smtClean="0"/>
              <a:t> / </a:t>
            </a:r>
            <a:r>
              <a:rPr lang="en-US" altLang="ja-JP" dirty="0" smtClean="0">
                <a:latin typeface="Symbol" panose="05050102010706020507" pitchFamily="18" charset="2"/>
              </a:rPr>
              <a:t>m</a:t>
            </a:r>
            <a:r>
              <a:rPr lang="en-US" altLang="ja-JP" dirty="0" smtClean="0"/>
              <a:t> decayed from </a:t>
            </a:r>
            <a:r>
              <a:rPr lang="en-US" altLang="ja-JP" dirty="0" smtClean="0">
                <a:latin typeface="Symbol" panose="05050102010706020507" pitchFamily="18" charset="2"/>
              </a:rPr>
              <a:t>p</a:t>
            </a:r>
            <a:r>
              <a:rPr lang="en-US" altLang="ja-JP" dirty="0" smtClean="0"/>
              <a:t>  = 0.16</a:t>
            </a:r>
          </a:p>
          <a:p>
            <a:r>
              <a:rPr lang="en-US" altLang="ja-JP" dirty="0">
                <a:latin typeface="Symbol" panose="05050102010706020507" pitchFamily="18" charset="2"/>
              </a:rPr>
              <a:t>p</a:t>
            </a:r>
            <a:r>
              <a:rPr kumimoji="1" lang="en-US" altLang="ja-JP" dirty="0" smtClean="0"/>
              <a:t> decay rejection by track matching ~85%</a:t>
            </a:r>
          </a:p>
          <a:p>
            <a:r>
              <a:rPr lang="en-US" altLang="ja-JP" dirty="0" smtClean="0"/>
              <a:t>K decay rejection by track matching ~95%</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8/28/2015</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104</a:t>
            </a:fld>
            <a:endParaRPr kumimoji="1" lang="ja-JP" altLang="en-US"/>
          </a:p>
        </p:txBody>
      </p:sp>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t="7309" b="2590"/>
          <a:stretch/>
        </p:blipFill>
        <p:spPr>
          <a:xfrm>
            <a:off x="577302" y="3789040"/>
            <a:ext cx="3779912" cy="3276000"/>
          </a:xfrm>
          <a:prstGeom prst="rect">
            <a:avLst/>
          </a:prstGeom>
        </p:spPr>
      </p:pic>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7177" b="663"/>
          <a:stretch/>
        </p:blipFill>
        <p:spPr>
          <a:xfrm>
            <a:off x="4530576" y="3796460"/>
            <a:ext cx="3744416" cy="3312000"/>
          </a:xfrm>
          <a:prstGeom prst="rect">
            <a:avLst/>
          </a:prstGeom>
        </p:spPr>
      </p:pic>
      <p:pic>
        <p:nvPicPr>
          <p:cNvPr id="8" name="コンテンツ プレースホルダ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951603"/>
            <a:ext cx="2933876" cy="2815733"/>
          </a:xfrm>
          <a:prstGeom prst="rect">
            <a:avLst/>
          </a:prstGeom>
        </p:spPr>
      </p:pic>
    </p:spTree>
    <p:extLst>
      <p:ext uri="{BB962C8B-B14F-4D97-AF65-F5344CB8AC3E}">
        <p14:creationId xmlns:p14="http://schemas.microsoft.com/office/powerpoint/2010/main" val="303884089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3648" y="260648"/>
            <a:ext cx="2400937" cy="2304256"/>
          </a:xfr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332656"/>
            <a:ext cx="2376264" cy="2280575"/>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48" y="2348880"/>
            <a:ext cx="2426920" cy="2329191"/>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5657" y="4509120"/>
            <a:ext cx="2376263" cy="2280575"/>
          </a:xfrm>
          <a:prstGeom prst="rect">
            <a:avLst/>
          </a:prstGeom>
        </p:spPr>
      </p:pic>
      <p:sp>
        <p:nvSpPr>
          <p:cNvPr id="2" name="タイトル 1"/>
          <p:cNvSpPr>
            <a:spLocks noGrp="1"/>
          </p:cNvSpPr>
          <p:nvPr>
            <p:ph type="title"/>
          </p:nvPr>
        </p:nvSpPr>
        <p:spPr>
          <a:xfrm>
            <a:off x="395536" y="-387424"/>
            <a:ext cx="8229600" cy="1143000"/>
          </a:xfrm>
        </p:spPr>
        <p:txBody>
          <a:bodyPr/>
          <a:lstStyle/>
          <a:p>
            <a:r>
              <a:rPr lang="en-US" altLang="ja-JP" dirty="0" smtClean="0"/>
              <a:t>Rapidity and </a:t>
            </a:r>
            <a:r>
              <a:rPr lang="en-US" altLang="ja-JP" dirty="0" err="1" smtClean="0"/>
              <a:t>p</a:t>
            </a:r>
            <a:r>
              <a:rPr lang="en-US" altLang="ja-JP" baseline="-25000" dirty="0" err="1" smtClean="0"/>
              <a:t>T</a:t>
            </a:r>
            <a:r>
              <a:rPr lang="en-US" altLang="ja-JP" dirty="0" smtClean="0"/>
              <a:t> distributions</a:t>
            </a:r>
            <a:endParaRPr kumimoji="1" lang="ja-JP" altLang="en-US" dirty="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105</a:t>
            </a:fld>
            <a:endParaRPr kumimoji="1" lang="ja-JP" altLang="en-US"/>
          </a:p>
        </p:txBody>
      </p:sp>
      <p:sp>
        <p:nvSpPr>
          <p:cNvPr id="3" name="テキスト ボックス 2"/>
          <p:cNvSpPr txBox="1"/>
          <p:nvPr/>
        </p:nvSpPr>
        <p:spPr>
          <a:xfrm>
            <a:off x="107504" y="2132856"/>
            <a:ext cx="1114279" cy="369332"/>
          </a:xfrm>
          <a:prstGeom prst="rect">
            <a:avLst/>
          </a:prstGeom>
          <a:noFill/>
        </p:spPr>
        <p:txBody>
          <a:bodyPr wrap="none" rtlCol="0">
            <a:spAutoFit/>
          </a:bodyPr>
          <a:lstStyle/>
          <a:p>
            <a:r>
              <a:rPr kumimoji="1" lang="en-US" altLang="ja-JP" dirty="0" smtClean="0"/>
              <a:t>10AGeV/c</a:t>
            </a:r>
            <a:endParaRPr kumimoji="1" lang="ja-JP" altLang="en-US" dirty="0"/>
          </a:p>
        </p:txBody>
      </p:sp>
      <p:sp>
        <p:nvSpPr>
          <p:cNvPr id="7" name="テキスト ボックス 6"/>
          <p:cNvSpPr txBox="1"/>
          <p:nvPr/>
        </p:nvSpPr>
        <p:spPr>
          <a:xfrm>
            <a:off x="166012" y="3861048"/>
            <a:ext cx="997261" cy="369332"/>
          </a:xfrm>
          <a:prstGeom prst="rect">
            <a:avLst/>
          </a:prstGeom>
          <a:noFill/>
        </p:spPr>
        <p:txBody>
          <a:bodyPr wrap="none" rtlCol="0">
            <a:spAutoFit/>
          </a:bodyPr>
          <a:lstStyle/>
          <a:p>
            <a:r>
              <a:rPr kumimoji="1" lang="en-US" altLang="ja-JP" dirty="0" smtClean="0"/>
              <a:t>5AGeV/c</a:t>
            </a:r>
            <a:endParaRPr kumimoji="1" lang="ja-JP" altLang="en-US" dirty="0"/>
          </a:p>
        </p:txBody>
      </p:sp>
      <p:sp>
        <p:nvSpPr>
          <p:cNvPr id="8" name="テキスト ボックス 7"/>
          <p:cNvSpPr txBox="1"/>
          <p:nvPr/>
        </p:nvSpPr>
        <p:spPr>
          <a:xfrm>
            <a:off x="224522" y="5661248"/>
            <a:ext cx="997261" cy="369332"/>
          </a:xfrm>
          <a:prstGeom prst="rect">
            <a:avLst/>
          </a:prstGeom>
          <a:noFill/>
        </p:spPr>
        <p:txBody>
          <a:bodyPr wrap="none" rtlCol="0">
            <a:spAutoFit/>
          </a:bodyPr>
          <a:lstStyle/>
          <a:p>
            <a:r>
              <a:rPr kumimoji="1" lang="en-US" altLang="ja-JP" dirty="0" smtClean="0"/>
              <a:t>1AGeV/c</a:t>
            </a:r>
            <a:endParaRPr kumimoji="1" lang="ja-JP" altLang="en-US" dirty="0"/>
          </a:p>
        </p:txBody>
      </p:sp>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016" y="2420888"/>
            <a:ext cx="2448272" cy="2349684"/>
          </a:xfrm>
          <a:prstGeom prst="rect">
            <a:avLst/>
          </a:prstGeom>
        </p:spPr>
      </p:pic>
      <p:pic>
        <p:nvPicPr>
          <p:cNvPr id="12" name="図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5800" y="4581128"/>
            <a:ext cx="2421632" cy="2324117"/>
          </a:xfrm>
          <a:prstGeom prst="rect">
            <a:avLst/>
          </a:prstGeom>
        </p:spPr>
      </p:pic>
      <p:sp>
        <p:nvSpPr>
          <p:cNvPr id="13" name="日付プレースホルダー 1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40141373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924800" cy="685800"/>
          </a:xfrm>
        </p:spPr>
        <p:txBody>
          <a:bodyPr>
            <a:normAutofit fontScale="90000"/>
          </a:bodyPr>
          <a:lstStyle/>
          <a:p>
            <a:r>
              <a:rPr lang="en-US" altLang="ja-JP" dirty="0" smtClean="0"/>
              <a:t>SPS results on low mass </a:t>
            </a:r>
            <a:r>
              <a:rPr lang="en-US" altLang="ja-JP" dirty="0" err="1" smtClean="0"/>
              <a:t>dileptons</a:t>
            </a:r>
            <a:endParaRPr lang="ja-JP" altLang="en-US" dirty="0"/>
          </a:p>
        </p:txBody>
      </p:sp>
      <p:sp>
        <p:nvSpPr>
          <p:cNvPr id="7" name="Content Placeholder 6"/>
          <p:cNvSpPr>
            <a:spLocks noGrp="1"/>
          </p:cNvSpPr>
          <p:nvPr>
            <p:ph idx="1"/>
          </p:nvPr>
        </p:nvSpPr>
        <p:spPr>
          <a:xfrm>
            <a:off x="685800" y="1143000"/>
            <a:ext cx="8305800" cy="1524000"/>
          </a:xfrm>
        </p:spPr>
        <p:txBody>
          <a:bodyPr>
            <a:normAutofit fontScale="62500" lnSpcReduction="20000"/>
          </a:bodyPr>
          <a:lstStyle/>
          <a:p>
            <a:r>
              <a:rPr lang="en-US" altLang="ja-JP" dirty="0" smtClean="0"/>
              <a:t>Excess in low mass region (LMR) is well confirmed by CERES </a:t>
            </a:r>
            <a:r>
              <a:rPr lang="en-US" altLang="ja-JP" dirty="0" err="1" smtClean="0"/>
              <a:t>dielectrons</a:t>
            </a:r>
            <a:r>
              <a:rPr lang="en-US" altLang="ja-JP" dirty="0" smtClean="0"/>
              <a:t> and NA60 </a:t>
            </a:r>
            <a:r>
              <a:rPr lang="en-US" altLang="ja-JP" dirty="0" err="1" smtClean="0"/>
              <a:t>dimuon</a:t>
            </a:r>
            <a:r>
              <a:rPr lang="en-US" altLang="ja-JP" dirty="0" smtClean="0"/>
              <a:t> results</a:t>
            </a:r>
          </a:p>
          <a:p>
            <a:pPr lvl="1"/>
            <a:endParaRPr lang="en-US" altLang="ja-JP" dirty="0" smtClean="0"/>
          </a:p>
          <a:p>
            <a:r>
              <a:rPr lang="en-US" altLang="ja-JP" dirty="0" smtClean="0"/>
              <a:t>Consistently explained by Ralf-</a:t>
            </a:r>
            <a:r>
              <a:rPr lang="en-US" altLang="ja-JP" dirty="0" err="1" smtClean="0"/>
              <a:t>Wambach</a:t>
            </a:r>
            <a:r>
              <a:rPr lang="en-US" altLang="ja-JP" dirty="0" smtClean="0"/>
              <a:t> scenario</a:t>
            </a:r>
          </a:p>
          <a:p>
            <a:pPr lvl="1"/>
            <a:r>
              <a:rPr lang="en-US" altLang="ja-JP" dirty="0" err="1" smtClean="0"/>
              <a:t>Hadron</a:t>
            </a:r>
            <a:r>
              <a:rPr lang="en-US" altLang="ja-JP" dirty="0" smtClean="0"/>
              <a:t> multi-body scattering + thermal radiation + in-medium </a:t>
            </a:r>
            <a:r>
              <a:rPr lang="en-US" altLang="ja-JP" dirty="0" err="1" smtClean="0">
                <a:latin typeface="Symbol" charset="2"/>
                <a:cs typeface="Symbol" charset="2"/>
              </a:rPr>
              <a:t>r</a:t>
            </a:r>
            <a:r>
              <a:rPr lang="en-US" altLang="ja-JP" dirty="0" smtClean="0"/>
              <a:t> modification</a:t>
            </a:r>
          </a:p>
        </p:txBody>
      </p:sp>
      <p:sp>
        <p:nvSpPr>
          <p:cNvPr id="3" name="Date Placeholder 2"/>
          <p:cNvSpPr>
            <a:spLocks noGrp="1"/>
          </p:cNvSpPr>
          <p:nvPr>
            <p:ph type="dt" sz="half" idx="10"/>
          </p:nvPr>
        </p:nvSpPr>
        <p:spPr/>
        <p:txBody>
          <a:bodyPr/>
          <a:lstStyle/>
          <a:p>
            <a:pPr>
              <a:defRPr/>
            </a:pPr>
            <a:r>
              <a:rPr lang="en-US" altLang="ja-JP" smtClean="0"/>
              <a:t>8/28/2015</a:t>
            </a:r>
            <a:endParaRPr lang="en-US" altLang="ja-JP"/>
          </a:p>
        </p:txBody>
      </p:sp>
      <p:sp>
        <p:nvSpPr>
          <p:cNvPr id="5" name="Slide Number Placeholder 4"/>
          <p:cNvSpPr>
            <a:spLocks noGrp="1"/>
          </p:cNvSpPr>
          <p:nvPr>
            <p:ph type="sldNum" sz="quarter" idx="12"/>
          </p:nvPr>
        </p:nvSpPr>
        <p:spPr/>
        <p:txBody>
          <a:bodyPr/>
          <a:lstStyle/>
          <a:p>
            <a:pPr>
              <a:defRPr/>
            </a:pPr>
            <a:fld id="{A46B3A9E-D133-4D8F-8B52-3ACA219883B7}" type="slidenum">
              <a:rPr lang="en-US" altLang="ja-JP" smtClean="0"/>
              <a:pPr>
                <a:defRPr/>
              </a:pPr>
              <a:t>106</a:t>
            </a:fld>
            <a:endParaRPr lang="en-US" altLang="ja-JP"/>
          </a:p>
        </p:txBody>
      </p:sp>
      <p:pic>
        <p:nvPicPr>
          <p:cNvPr id="10" name="Picture 3" descr="semicentral_allpt_model_multproc"/>
          <p:cNvPicPr>
            <a:picLocks noChangeAspect="1" noChangeArrowheads="1"/>
          </p:cNvPicPr>
          <p:nvPr/>
        </p:nvPicPr>
        <p:blipFill>
          <a:blip r:embed="rId3" cstate="print"/>
          <a:srcRect l="1279" t="7848" r="4477" b="2679"/>
          <a:stretch>
            <a:fillRect/>
          </a:stretch>
        </p:blipFill>
        <p:spPr bwMode="auto">
          <a:xfrm>
            <a:off x="5144027" y="2819400"/>
            <a:ext cx="3390373" cy="3537686"/>
          </a:xfrm>
          <a:prstGeom prst="rect">
            <a:avLst/>
          </a:prstGeom>
          <a:noFill/>
        </p:spPr>
      </p:pic>
      <p:sp>
        <p:nvSpPr>
          <p:cNvPr id="11" name="TextBox 10"/>
          <p:cNvSpPr txBox="1"/>
          <p:nvPr/>
        </p:nvSpPr>
        <p:spPr>
          <a:xfrm>
            <a:off x="6014121" y="6347792"/>
            <a:ext cx="2262607" cy="276999"/>
          </a:xfrm>
          <a:prstGeom prst="rect">
            <a:avLst/>
          </a:prstGeom>
          <a:solidFill>
            <a:srgbClr val="FFFF00"/>
          </a:solidFill>
        </p:spPr>
        <p:txBody>
          <a:bodyPr wrap="none" rtlCol="0">
            <a:spAutoFit/>
          </a:bodyPr>
          <a:lstStyle/>
          <a:p>
            <a:r>
              <a:rPr lang="en-US" sz="1200" dirty="0" smtClean="0"/>
              <a:t>NA60, PRL 96, 162302 (2006)</a:t>
            </a:r>
            <a:endParaRPr lang="en-US" sz="1200"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r="1935"/>
          <a:stretch/>
        </p:blipFill>
        <p:spPr bwMode="auto">
          <a:xfrm>
            <a:off x="467544" y="2573384"/>
            <a:ext cx="3672000" cy="396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3995936" y="4643844"/>
            <a:ext cx="893706" cy="369332"/>
          </a:xfrm>
          <a:prstGeom prst="rect">
            <a:avLst/>
          </a:prstGeom>
          <a:noFill/>
        </p:spPr>
        <p:txBody>
          <a:bodyPr wrap="none" rtlCol="0">
            <a:spAutoFit/>
          </a:bodyPr>
          <a:lstStyle/>
          <a:p>
            <a:r>
              <a:rPr kumimoji="1" lang="en-US" altLang="ja-JP" dirty="0" smtClean="0"/>
              <a:t>cocktail</a:t>
            </a:r>
            <a:endParaRPr kumimoji="1" lang="ja-JP" altLang="en-US" dirty="0"/>
          </a:p>
        </p:txBody>
      </p:sp>
      <p:sp>
        <p:nvSpPr>
          <p:cNvPr id="13" name="テキスト ボックス 12"/>
          <p:cNvSpPr txBox="1"/>
          <p:nvPr/>
        </p:nvSpPr>
        <p:spPr>
          <a:xfrm>
            <a:off x="3979749" y="4948247"/>
            <a:ext cx="696024" cy="369332"/>
          </a:xfrm>
          <a:prstGeom prst="rect">
            <a:avLst/>
          </a:prstGeom>
          <a:noFill/>
        </p:spPr>
        <p:txBody>
          <a:bodyPr wrap="none" rtlCol="0">
            <a:spAutoFit/>
          </a:bodyPr>
          <a:lstStyle/>
          <a:p>
            <a:r>
              <a:rPr lang="en-US" altLang="ja-JP" dirty="0" err="1" smtClean="0">
                <a:solidFill>
                  <a:srgbClr val="00B050"/>
                </a:solidFill>
                <a:latin typeface="+mj-lt"/>
              </a:rPr>
              <a:t>Vac</a:t>
            </a:r>
            <a:r>
              <a:rPr lang="en-US" altLang="ja-JP" dirty="0" smtClean="0">
                <a:solidFill>
                  <a:srgbClr val="00B050"/>
                </a:solidFill>
                <a:latin typeface="Symbol" panose="05050102010706020507" pitchFamily="18" charset="2"/>
              </a:rPr>
              <a:t> r</a:t>
            </a:r>
            <a:endParaRPr lang="en-US" altLang="ja-JP" dirty="0" smtClean="0">
              <a:solidFill>
                <a:srgbClr val="00B050"/>
              </a:solidFill>
            </a:endParaRPr>
          </a:p>
        </p:txBody>
      </p:sp>
      <p:sp>
        <p:nvSpPr>
          <p:cNvPr id="14" name="テキスト ボックス 13"/>
          <p:cNvSpPr txBox="1"/>
          <p:nvPr/>
        </p:nvSpPr>
        <p:spPr>
          <a:xfrm>
            <a:off x="3966135" y="5470541"/>
            <a:ext cx="466794" cy="369332"/>
          </a:xfrm>
          <a:prstGeom prst="rect">
            <a:avLst/>
          </a:prstGeom>
          <a:noFill/>
        </p:spPr>
        <p:txBody>
          <a:bodyPr wrap="none" rtlCol="0">
            <a:spAutoFit/>
          </a:bodyPr>
          <a:lstStyle/>
          <a:p>
            <a:r>
              <a:rPr lang="en-US" altLang="ja-JP" dirty="0" smtClean="0">
                <a:solidFill>
                  <a:srgbClr val="B7F6FF"/>
                </a:solidFill>
                <a:latin typeface="Symbol" panose="05050102010706020507" pitchFamily="18" charset="2"/>
              </a:rPr>
              <a:t>BR</a:t>
            </a:r>
            <a:endParaRPr lang="en-US" altLang="ja-JP" dirty="0" smtClean="0">
              <a:solidFill>
                <a:srgbClr val="B7F6FF"/>
              </a:solidFill>
            </a:endParaRPr>
          </a:p>
        </p:txBody>
      </p:sp>
      <p:sp>
        <p:nvSpPr>
          <p:cNvPr id="15" name="テキスト ボックス 14"/>
          <p:cNvSpPr txBox="1"/>
          <p:nvPr/>
        </p:nvSpPr>
        <p:spPr>
          <a:xfrm>
            <a:off x="3995936" y="5219908"/>
            <a:ext cx="512833" cy="369332"/>
          </a:xfrm>
          <a:prstGeom prst="rect">
            <a:avLst/>
          </a:prstGeom>
          <a:noFill/>
        </p:spPr>
        <p:txBody>
          <a:bodyPr wrap="none" rtlCol="0">
            <a:spAutoFit/>
          </a:bodyPr>
          <a:lstStyle/>
          <a:p>
            <a:r>
              <a:rPr lang="en-US" altLang="ja-JP" dirty="0" smtClean="0">
                <a:solidFill>
                  <a:srgbClr val="FF66FF"/>
                </a:solidFill>
                <a:latin typeface="+mj-lt"/>
              </a:rPr>
              <a:t>RW</a:t>
            </a:r>
          </a:p>
        </p:txBody>
      </p:sp>
    </p:spTree>
    <p:extLst>
      <p:ext uri="{BB962C8B-B14F-4D97-AF65-F5344CB8AC3E}">
        <p14:creationId xmlns:p14="http://schemas.microsoft.com/office/powerpoint/2010/main" val="313446842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Centrality determination</a:t>
            </a:r>
            <a:endParaRPr kumimoji="1" lang="ja-JP" altLang="en-US" dirty="0"/>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361" y="2600102"/>
            <a:ext cx="5658333" cy="3837260"/>
          </a:xfrm>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107</a:t>
            </a:fld>
            <a:endParaRPr kumimoji="1" lang="ja-JP" altLang="en-US"/>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694" y="1476152"/>
            <a:ext cx="3314700" cy="224790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613" y="4149080"/>
            <a:ext cx="3519418" cy="2386732"/>
          </a:xfrm>
          <a:prstGeom prst="rect">
            <a:avLst/>
          </a:prstGeom>
        </p:spPr>
      </p:pic>
      <p:sp>
        <p:nvSpPr>
          <p:cNvPr id="8" name="テキスト ボックス 7"/>
          <p:cNvSpPr txBox="1"/>
          <p:nvPr/>
        </p:nvSpPr>
        <p:spPr>
          <a:xfrm>
            <a:off x="467544" y="1476152"/>
            <a:ext cx="5026697" cy="923330"/>
          </a:xfrm>
          <a:prstGeom prst="rect">
            <a:avLst/>
          </a:prstGeom>
          <a:noFill/>
        </p:spPr>
        <p:txBody>
          <a:bodyPr wrap="none" rtlCol="0">
            <a:spAutoFit/>
          </a:bodyPr>
          <a:lstStyle/>
          <a:p>
            <a:r>
              <a:rPr kumimoji="1" lang="en-US" altLang="ja-JP" dirty="0" smtClean="0"/>
              <a:t>ZCAL theta&lt;1.5deg</a:t>
            </a:r>
          </a:p>
          <a:p>
            <a:r>
              <a:rPr lang="en-US" altLang="ja-JP" dirty="0"/>
              <a:t>(</a:t>
            </a:r>
            <a:r>
              <a:rPr lang="en-US" altLang="ja-JP" dirty="0" smtClean="0"/>
              <a:t>Fe(1cm)+Pl </a:t>
            </a:r>
            <a:r>
              <a:rPr lang="en-US" altLang="ja-JP" dirty="0" err="1" smtClean="0"/>
              <a:t>scinti</a:t>
            </a:r>
            <a:r>
              <a:rPr lang="en-US" altLang="ja-JP" dirty="0" smtClean="0"/>
              <a:t>(0.3cm)) X 136 layers (=AGS-E866)</a:t>
            </a:r>
            <a:endParaRPr kumimoji="1" lang="en-US" altLang="ja-JP" dirty="0" smtClean="0"/>
          </a:p>
          <a:p>
            <a:r>
              <a:rPr kumimoji="1" lang="en-US" altLang="ja-JP" dirty="0" smtClean="0"/>
              <a:t>Multiplicity Counter (4&lt;theta&lt;14deg) </a:t>
            </a:r>
            <a:endParaRPr kumimoji="1" lang="ja-JP" altLang="en-US" dirty="0"/>
          </a:p>
        </p:txBody>
      </p:sp>
      <p:sp>
        <p:nvSpPr>
          <p:cNvPr id="7" name="日付プレースホルダー 6"/>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6374606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en-US" altLang="ja-JP" dirty="0" smtClean="0"/>
              <a:t>Centrality Trigger</a:t>
            </a:r>
            <a:endParaRPr kumimoji="1" lang="ja-JP" altLang="en-US" dirty="0"/>
          </a:p>
        </p:txBody>
      </p:sp>
      <p:sp>
        <p:nvSpPr>
          <p:cNvPr id="3" name="コンテンツ プレースホルダー 2"/>
          <p:cNvSpPr>
            <a:spLocks noGrp="1"/>
          </p:cNvSpPr>
          <p:nvPr>
            <p:ph idx="1"/>
          </p:nvPr>
        </p:nvSpPr>
        <p:spPr>
          <a:xfrm>
            <a:off x="0" y="1340768"/>
            <a:ext cx="2843808" cy="4525963"/>
          </a:xfrm>
        </p:spPr>
        <p:txBody>
          <a:bodyPr>
            <a:normAutofit/>
          </a:bodyPr>
          <a:lstStyle/>
          <a:p>
            <a:pPr marL="0" indent="0">
              <a:buNone/>
            </a:pPr>
            <a:r>
              <a:rPr kumimoji="1" lang="en-US" altLang="ja-JP" sz="2800" dirty="0" smtClean="0"/>
              <a:t>Narrow centrality cut taking advantage of high rate beams</a:t>
            </a:r>
          </a:p>
          <a:p>
            <a:pPr lvl="1"/>
            <a:r>
              <a:rPr kumimoji="1" lang="en-US" altLang="ja-JP" sz="2400" dirty="0" smtClean="0"/>
              <a:t>Ultra-central</a:t>
            </a:r>
          </a:p>
          <a:p>
            <a:pPr lvl="1"/>
            <a:r>
              <a:rPr lang="en-US" altLang="ja-JP" sz="2400" dirty="0" smtClean="0"/>
              <a:t>Many narrow</a:t>
            </a:r>
          </a:p>
          <a:p>
            <a:pPr marL="457200" lvl="1" indent="0">
              <a:buNone/>
            </a:pPr>
            <a:r>
              <a:rPr lang="en-US" altLang="ja-JP" sz="2400" dirty="0" smtClean="0"/>
              <a:t>centrality ranges</a:t>
            </a:r>
            <a:endParaRPr kumimoji="1" lang="ja-JP" altLang="en-US" sz="24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108</a:t>
            </a:fld>
            <a:endParaRPr kumimoji="1" lang="ja-JP" altLang="en-US"/>
          </a:p>
        </p:txBody>
      </p:sp>
      <p:sp>
        <p:nvSpPr>
          <p:cNvPr id="5" name="コンテンツ プレースホルダー 2"/>
          <p:cNvSpPr txBox="1">
            <a:spLocks/>
          </p:cNvSpPr>
          <p:nvPr/>
        </p:nvSpPr>
        <p:spPr>
          <a:xfrm>
            <a:off x="1475656" y="141277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endParaRPr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518133"/>
            <a:ext cx="641985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218" y="4005064"/>
            <a:ext cx="3397802" cy="2304256"/>
          </a:xfrm>
          <a:prstGeom prst="rect">
            <a:avLst/>
          </a:prstGeom>
        </p:spPr>
      </p:pic>
      <p:sp>
        <p:nvSpPr>
          <p:cNvPr id="7" name="テキスト ボックス 6"/>
          <p:cNvSpPr txBox="1"/>
          <p:nvPr/>
        </p:nvSpPr>
        <p:spPr>
          <a:xfrm>
            <a:off x="5920936" y="3358733"/>
            <a:ext cx="2879058" cy="646331"/>
          </a:xfrm>
          <a:prstGeom prst="rect">
            <a:avLst/>
          </a:prstGeom>
          <a:solidFill>
            <a:schemeClr val="bg1"/>
          </a:solidFill>
        </p:spPr>
        <p:txBody>
          <a:bodyPr wrap="none" rtlCol="0">
            <a:spAutoFit/>
          </a:bodyPr>
          <a:lstStyle/>
          <a:p>
            <a:r>
              <a:rPr kumimoji="1" lang="en-US" altLang="ja-JP" dirty="0" smtClean="0"/>
              <a:t>Impact parameter resolution</a:t>
            </a:r>
          </a:p>
          <a:p>
            <a:r>
              <a:rPr lang="en-US" altLang="ja-JP" dirty="0" smtClean="0"/>
              <a:t>~0.62 </a:t>
            </a:r>
            <a:r>
              <a:rPr lang="en-US" altLang="ja-JP" dirty="0" err="1" smtClean="0"/>
              <a:t>fm</a:t>
            </a:r>
            <a:endParaRPr kumimoji="1" lang="ja-JP" altLang="en-US" dirty="0"/>
          </a:p>
        </p:txBody>
      </p:sp>
      <p:sp>
        <p:nvSpPr>
          <p:cNvPr id="8" name="日付プレースホルダー 7"/>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1185181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109</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46" y="682984"/>
            <a:ext cx="7961905" cy="5523810"/>
          </a:xfrm>
          <a:prstGeom prst="rect">
            <a:avLst/>
          </a:prstGeom>
        </p:spPr>
      </p:pic>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302743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908" y="2350510"/>
            <a:ext cx="6954809" cy="4507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3" name="Rectangle 23"/>
          <p:cNvSpPr>
            <a:spLocks noChangeArrowheads="1"/>
          </p:cNvSpPr>
          <p:nvPr/>
        </p:nvSpPr>
        <p:spPr bwMode="auto">
          <a:xfrm>
            <a:off x="76200" y="1295400"/>
            <a:ext cx="91440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2400" dirty="0"/>
              <a:t>Measure (</a:t>
            </a:r>
            <a:r>
              <a:rPr lang="en-US" altLang="ja-JP" sz="2400" dirty="0">
                <a:latin typeface="Symbol" pitchFamily="18" charset="2"/>
              </a:rPr>
              <a:t>p</a:t>
            </a:r>
            <a:r>
              <a:rPr lang="en-US" altLang="ja-JP" sz="2400" dirty="0"/>
              <a:t>,2</a:t>
            </a:r>
            <a:r>
              <a:rPr lang="en-US" altLang="ja-JP" sz="2400" dirty="0">
                <a:latin typeface="Symbol" pitchFamily="18" charset="2"/>
              </a:rPr>
              <a:t>p</a:t>
            </a:r>
            <a:r>
              <a:rPr lang="en-US" altLang="ja-JP" sz="2400" dirty="0"/>
              <a:t>) in large acceptance TPC in dipole magnetic field</a:t>
            </a:r>
          </a:p>
          <a:p>
            <a:pPr eaLnBrk="1" hangingPunct="1"/>
            <a:r>
              <a:rPr lang="en-US" altLang="ja-JP" i="1" dirty="0" smtClean="0">
                <a:latin typeface="Symbol" pitchFamily="18" charset="2"/>
              </a:rPr>
              <a:t>  </a:t>
            </a:r>
            <a:r>
              <a:rPr lang="en-US" altLang="ja-JP" i="1" dirty="0" err="1" smtClean="0">
                <a:latin typeface="Symbol" pitchFamily="18" charset="2"/>
              </a:rPr>
              <a:t>p</a:t>
            </a:r>
            <a:r>
              <a:rPr lang="en-US" altLang="ja-JP" i="1" baseline="30000" dirty="0" err="1" smtClean="0"/>
              <a:t>-</a:t>
            </a:r>
            <a:r>
              <a:rPr lang="en-US" altLang="ja-JP" i="1" dirty="0" err="1" smtClean="0"/>
              <a:t>p</a:t>
            </a:r>
            <a:r>
              <a:rPr lang="en-US" altLang="ja-JP" i="1" dirty="0" err="1"/>
              <a:t>→</a:t>
            </a:r>
            <a:r>
              <a:rPr lang="en-US" altLang="ja-JP" i="1" dirty="0" err="1">
                <a:latin typeface="Symbol" pitchFamily="18" charset="2"/>
              </a:rPr>
              <a:t>p</a:t>
            </a:r>
            <a:r>
              <a:rPr lang="en-US" altLang="ja-JP" i="1" baseline="30000" dirty="0" err="1"/>
              <a:t>+</a:t>
            </a:r>
            <a:r>
              <a:rPr lang="en-US" altLang="ja-JP" i="1" dirty="0" err="1">
                <a:latin typeface="Symbol" pitchFamily="18" charset="2"/>
              </a:rPr>
              <a:t>p</a:t>
            </a:r>
            <a:r>
              <a:rPr lang="en-US" altLang="ja-JP" i="1" baseline="30000" dirty="0" err="1"/>
              <a:t>-</a:t>
            </a:r>
            <a:r>
              <a:rPr lang="en-US" altLang="ja-JP" i="1" dirty="0" err="1"/>
              <a:t>n</a:t>
            </a:r>
            <a:r>
              <a:rPr lang="en-US" altLang="ja-JP" i="1" dirty="0"/>
              <a:t>, </a:t>
            </a:r>
            <a:r>
              <a:rPr lang="en-US" altLang="ja-JP" i="1" dirty="0">
                <a:latin typeface="Symbol" pitchFamily="18" charset="2"/>
              </a:rPr>
              <a:t>p</a:t>
            </a:r>
            <a:r>
              <a:rPr lang="en-US" altLang="ja-JP" i="1" baseline="30000" dirty="0"/>
              <a:t>0</a:t>
            </a:r>
            <a:r>
              <a:rPr lang="en-US" altLang="ja-JP" i="1" dirty="0">
                <a:latin typeface="Symbol" pitchFamily="18" charset="2"/>
              </a:rPr>
              <a:t>p</a:t>
            </a:r>
            <a:r>
              <a:rPr lang="en-US" altLang="ja-JP" i="1" baseline="30000" dirty="0"/>
              <a:t>-</a:t>
            </a:r>
            <a:r>
              <a:rPr lang="en-US" altLang="ja-JP" i="1" dirty="0"/>
              <a:t>p           </a:t>
            </a:r>
            <a:r>
              <a:rPr lang="en-US" altLang="ja-JP" i="1" dirty="0">
                <a:solidFill>
                  <a:srgbClr val="FF3C37"/>
                </a:solidFill>
              </a:rPr>
              <a:t>2 charged particles</a:t>
            </a:r>
            <a:r>
              <a:rPr lang="en-US" altLang="ja-JP" i="1" dirty="0"/>
              <a:t> + </a:t>
            </a:r>
            <a:r>
              <a:rPr lang="en-US" altLang="ja-JP" i="1" dirty="0">
                <a:solidFill>
                  <a:srgbClr val="0000FF"/>
                </a:solidFill>
              </a:rPr>
              <a:t>1 neutral particle</a:t>
            </a:r>
          </a:p>
          <a:p>
            <a:pPr eaLnBrk="1" hangingPunct="1"/>
            <a:r>
              <a:rPr lang="en-US" altLang="ja-JP" i="1" dirty="0"/>
              <a:t>  </a:t>
            </a:r>
            <a:r>
              <a:rPr lang="en-US" altLang="ja-JP" i="1" dirty="0">
                <a:latin typeface="Symbol" pitchFamily="18" charset="2"/>
              </a:rPr>
              <a:t>p</a:t>
            </a:r>
            <a:r>
              <a:rPr lang="en-US" altLang="ja-JP" i="1" baseline="30000" dirty="0"/>
              <a:t>+</a:t>
            </a:r>
            <a:r>
              <a:rPr lang="en-US" altLang="ja-JP" i="1" dirty="0"/>
              <a:t>p→</a:t>
            </a:r>
            <a:r>
              <a:rPr lang="en-US" altLang="ja-JP" i="1" dirty="0">
                <a:latin typeface="Symbol" pitchFamily="18" charset="2"/>
              </a:rPr>
              <a:t>p</a:t>
            </a:r>
            <a:r>
              <a:rPr lang="en-US" altLang="ja-JP" i="1" baseline="30000" dirty="0"/>
              <a:t>0</a:t>
            </a:r>
            <a:r>
              <a:rPr lang="en-US" altLang="ja-JP" i="1" dirty="0">
                <a:latin typeface="Symbol" pitchFamily="18" charset="2"/>
              </a:rPr>
              <a:t>p</a:t>
            </a:r>
            <a:r>
              <a:rPr lang="en-US" altLang="ja-JP" i="1" baseline="30000" dirty="0"/>
              <a:t>+</a:t>
            </a:r>
            <a:r>
              <a:rPr lang="en-US" altLang="ja-JP" i="1" dirty="0"/>
              <a:t>p, </a:t>
            </a:r>
            <a:r>
              <a:rPr lang="en-US" altLang="ja-JP" i="1" dirty="0" err="1">
                <a:latin typeface="Symbol" pitchFamily="18" charset="2"/>
              </a:rPr>
              <a:t>p</a:t>
            </a:r>
            <a:r>
              <a:rPr lang="en-US" altLang="ja-JP" i="1" baseline="30000" dirty="0" err="1"/>
              <a:t>+</a:t>
            </a:r>
            <a:r>
              <a:rPr lang="en-US" altLang="ja-JP" i="1" dirty="0" err="1">
                <a:latin typeface="Symbol" pitchFamily="18" charset="2"/>
              </a:rPr>
              <a:t>p</a:t>
            </a:r>
            <a:r>
              <a:rPr lang="en-US" altLang="ja-JP" i="1" baseline="30000" dirty="0" err="1"/>
              <a:t>+</a:t>
            </a:r>
            <a:r>
              <a:rPr lang="en-US" altLang="ja-JP" i="1" dirty="0" err="1"/>
              <a:t>n</a:t>
            </a:r>
            <a:r>
              <a:rPr lang="en-US" altLang="ja-JP" i="1" dirty="0"/>
              <a:t>                                          →</a:t>
            </a:r>
            <a:r>
              <a:rPr lang="en-US" altLang="ja-JP" i="1" dirty="0">
                <a:solidFill>
                  <a:srgbClr val="0000FF"/>
                </a:solidFill>
              </a:rPr>
              <a:t>missing mass technique</a:t>
            </a:r>
          </a:p>
          <a:p>
            <a:pPr eaLnBrk="1" hangingPunct="1"/>
            <a:r>
              <a:rPr lang="ja-JP" altLang="en-US" i="1" dirty="0"/>
              <a:t>　</a:t>
            </a:r>
          </a:p>
          <a:p>
            <a:pPr eaLnBrk="1" hangingPunct="1"/>
            <a:r>
              <a:rPr lang="ja-JP" altLang="en-US" i="1" dirty="0"/>
              <a:t>　</a:t>
            </a:r>
            <a:r>
              <a:rPr lang="en-US" altLang="ja-JP" i="1" dirty="0" err="1">
                <a:latin typeface="Symbol" pitchFamily="18" charset="2"/>
              </a:rPr>
              <a:t>p</a:t>
            </a:r>
            <a:r>
              <a:rPr lang="en-US" altLang="ja-JP" i="1" dirty="0" err="1"/>
              <a:t>N→KY</a:t>
            </a:r>
            <a:r>
              <a:rPr lang="en-US" altLang="ja-JP" i="1" dirty="0"/>
              <a:t> (2-body reaction)</a:t>
            </a:r>
          </a:p>
          <a:p>
            <a:pPr eaLnBrk="1" hangingPunct="1"/>
            <a:r>
              <a:rPr lang="en-US" altLang="ja-JP" i="1" dirty="0"/>
              <a:t>    </a:t>
            </a:r>
            <a:r>
              <a:rPr lang="en-US" altLang="ja-JP" i="1" dirty="0">
                <a:latin typeface="Symbol" pitchFamily="18" charset="2"/>
              </a:rPr>
              <a:t>p</a:t>
            </a:r>
            <a:r>
              <a:rPr lang="en-US" altLang="ja-JP" i="1" baseline="30000" dirty="0"/>
              <a:t>-</a:t>
            </a:r>
            <a:r>
              <a:rPr lang="en-US" altLang="ja-JP" i="1" dirty="0"/>
              <a:t>p→K</a:t>
            </a:r>
            <a:r>
              <a:rPr lang="en-US" altLang="ja-JP" i="1" baseline="30000" dirty="0"/>
              <a:t>0</a:t>
            </a:r>
            <a:r>
              <a:rPr lang="en-US" altLang="ja-JP" i="1" dirty="0">
                <a:latin typeface="Symbol" pitchFamily="18" charset="2"/>
              </a:rPr>
              <a:t>L</a:t>
            </a:r>
            <a:r>
              <a:rPr lang="en-US" altLang="ja-JP" i="1" dirty="0"/>
              <a:t>, </a:t>
            </a:r>
          </a:p>
          <a:p>
            <a:pPr eaLnBrk="1" hangingPunct="1"/>
            <a:r>
              <a:rPr lang="en-US" altLang="ja-JP" i="1" dirty="0"/>
              <a:t>    </a:t>
            </a:r>
            <a:r>
              <a:rPr lang="en-US" altLang="ja-JP" i="1" dirty="0" err="1">
                <a:latin typeface="Symbol" pitchFamily="18" charset="2"/>
              </a:rPr>
              <a:t>p</a:t>
            </a:r>
            <a:r>
              <a:rPr lang="en-US" altLang="ja-JP" i="1" baseline="30000" dirty="0" err="1"/>
              <a:t>+</a:t>
            </a:r>
            <a:r>
              <a:rPr lang="en-US" altLang="ja-JP" i="1" dirty="0" err="1"/>
              <a:t>p→K</a:t>
            </a:r>
            <a:r>
              <a:rPr lang="en-US" altLang="ja-JP" i="1" baseline="30000" dirty="0" err="1"/>
              <a:t>+</a:t>
            </a:r>
            <a:r>
              <a:rPr lang="en-US" altLang="ja-JP" i="1" dirty="0" err="1">
                <a:latin typeface="Symbol" pitchFamily="18" charset="2"/>
              </a:rPr>
              <a:t>S</a:t>
            </a:r>
            <a:r>
              <a:rPr lang="en-US" altLang="ja-JP" i="1" baseline="30000" dirty="0"/>
              <a:t>+ </a:t>
            </a:r>
            <a:r>
              <a:rPr lang="en-US" altLang="ja-JP" i="1" dirty="0"/>
              <a:t> (I=3/2, </a:t>
            </a:r>
            <a:r>
              <a:rPr lang="en-US" altLang="ja-JP" i="1" dirty="0">
                <a:latin typeface="Symbol" pitchFamily="18" charset="2"/>
              </a:rPr>
              <a:t>D</a:t>
            </a:r>
            <a:r>
              <a:rPr lang="en-US" altLang="ja-JP" i="1" dirty="0"/>
              <a:t>*)</a:t>
            </a:r>
          </a:p>
          <a:p>
            <a:pPr eaLnBrk="1" hangingPunct="1"/>
            <a:endParaRPr lang="en-US" altLang="ja-JP" i="1" dirty="0">
              <a:latin typeface="Symbol" pitchFamily="18" charset="2"/>
            </a:endParaRPr>
          </a:p>
          <a:p>
            <a:pPr eaLnBrk="1" hangingPunct="1"/>
            <a:r>
              <a:rPr lang="en-US" altLang="ja-JP" i="1" dirty="0">
                <a:latin typeface="Symbol" pitchFamily="18" charset="2"/>
              </a:rPr>
              <a:t>p</a:t>
            </a:r>
            <a:r>
              <a:rPr lang="en-US" altLang="ja-JP" i="1" baseline="30000" dirty="0"/>
              <a:t>+-</a:t>
            </a:r>
            <a:r>
              <a:rPr lang="en-US" altLang="ja-JP" i="1" dirty="0"/>
              <a:t> </a:t>
            </a:r>
            <a:r>
              <a:rPr lang="en-US" altLang="ja-JP" dirty="0"/>
              <a:t>beam on</a:t>
            </a:r>
            <a:r>
              <a:rPr lang="en-US" altLang="ja-JP" i="1" dirty="0"/>
              <a:t> </a:t>
            </a:r>
            <a:r>
              <a:rPr lang="en-US" altLang="ja-JP" dirty="0" smtClean="0"/>
              <a:t>liquid-H </a:t>
            </a:r>
            <a:r>
              <a:rPr lang="en-US" altLang="ja-JP" dirty="0"/>
              <a:t>target</a:t>
            </a:r>
          </a:p>
          <a:p>
            <a:pPr eaLnBrk="1" hangingPunct="1"/>
            <a:r>
              <a:rPr lang="en-US" altLang="ja-JP" dirty="0"/>
              <a:t>(p= 0.73 – 2.0 GeV/c</a:t>
            </a:r>
          </a:p>
          <a:p>
            <a:pPr eaLnBrk="1" hangingPunct="1"/>
            <a:r>
              <a:rPr lang="en-US" altLang="ja-JP" dirty="0"/>
              <a:t>W=1.5-2.15 GeV</a:t>
            </a:r>
            <a:r>
              <a:rPr lang="en-US" altLang="ja-JP" dirty="0" smtClean="0"/>
              <a:t>)</a:t>
            </a:r>
            <a:endParaRPr lang="en-US" altLang="ja-JP" dirty="0"/>
          </a:p>
        </p:txBody>
      </p:sp>
      <p:sp>
        <p:nvSpPr>
          <p:cNvPr id="19" name="Shape 146"/>
          <p:cNvSpPr/>
          <p:nvPr/>
        </p:nvSpPr>
        <p:spPr>
          <a:xfrm>
            <a:off x="4931062" y="4214415"/>
            <a:ext cx="1003077" cy="331098"/>
          </a:xfrm>
          <a:prstGeom prst="rect">
            <a:avLst/>
          </a:prstGeom>
          <a:ln w="12700">
            <a:miter lim="400000"/>
          </a:ln>
          <a:extLst>
            <a:ext uri="{C572A759-6A51-4108-AA02-DFA0A04FC94B}">
              <ma14:wrappingTextBoxFlag xmlns="" xmlns:ma14="http://schemas.microsoft.com/office/mac/drawingml/2011/main" val="1"/>
            </a:ext>
          </a:extLst>
        </p:spPr>
        <p:txBody>
          <a:bodyPr wrap="none" lIns="26788" tIns="26788" rIns="26788" bIns="26788" anchor="ctr">
            <a:spAutoFit/>
          </a:bodyPr>
          <a:lstStyle>
            <a:lvl1pPr algn="ctr" defTabSz="584200">
              <a:defRPr sz="2200" b="1">
                <a:solidFill>
                  <a:srgbClr val="FFFFFF"/>
                </a:solidFill>
                <a:latin typeface="Book Antiqua"/>
                <a:ea typeface="Book Antiqua"/>
                <a:cs typeface="Book Antiqua"/>
                <a:sym typeface="Book Antiqua"/>
              </a:defRPr>
            </a:lvl1pPr>
          </a:lstStyle>
          <a:p>
            <a:pPr lvl="0">
              <a:defRPr sz="1800" b="0">
                <a:solidFill>
                  <a:srgbClr val="000000"/>
                </a:solidFill>
              </a:defRPr>
            </a:pPr>
            <a:r>
              <a:rPr sz="1800" dirty="0" smtClean="0">
                <a:solidFill>
                  <a:schemeClr val="bg1"/>
                </a:solidFill>
                <a:latin typeface="+mn-lt"/>
              </a:rPr>
              <a:t>LH </a:t>
            </a:r>
            <a:r>
              <a:rPr sz="1800" dirty="0">
                <a:solidFill>
                  <a:schemeClr val="bg1"/>
                </a:solidFill>
                <a:latin typeface="+mn-lt"/>
              </a:rPr>
              <a:t>target</a:t>
            </a:r>
          </a:p>
        </p:txBody>
      </p:sp>
      <p:cxnSp>
        <p:nvCxnSpPr>
          <p:cNvPr id="22" name="直線矢印コネクタ 21"/>
          <p:cNvCxnSpPr>
            <a:stCxn id="19" idx="3"/>
          </p:cNvCxnSpPr>
          <p:nvPr/>
        </p:nvCxnSpPr>
        <p:spPr>
          <a:xfrm>
            <a:off x="5934139" y="4379964"/>
            <a:ext cx="314261" cy="22429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5715000" y="2834335"/>
            <a:ext cx="152400" cy="105186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Line 9"/>
          <p:cNvSpPr>
            <a:spLocks noChangeShapeType="1"/>
          </p:cNvSpPr>
          <p:nvPr/>
        </p:nvSpPr>
        <p:spPr bwMode="auto">
          <a:xfrm flipV="1">
            <a:off x="3505201" y="4834829"/>
            <a:ext cx="2743199" cy="42296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 name="スライド番号プレースホルダー 5"/>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3C46DFDF-92D8-4036-93C3-772217B1E419}" type="slidenum">
              <a:rPr kumimoji="0" lang="en-US" altLang="ja-JP" sz="1400"/>
              <a:pPr eaLnBrk="1" hangingPunct="1"/>
              <a:t>11</a:t>
            </a:fld>
            <a:endParaRPr kumimoji="0" lang="en-US" altLang="ja-JP" sz="1400"/>
          </a:p>
        </p:txBody>
      </p:sp>
      <p:sp>
        <p:nvSpPr>
          <p:cNvPr id="11268" name="Rectangle 2"/>
          <p:cNvSpPr>
            <a:spLocks noGrp="1" noChangeArrowheads="1"/>
          </p:cNvSpPr>
          <p:nvPr>
            <p:ph type="title"/>
          </p:nvPr>
        </p:nvSpPr>
        <p:spPr>
          <a:xfrm>
            <a:off x="381000" y="0"/>
            <a:ext cx="8229600" cy="1143000"/>
          </a:xfrm>
        </p:spPr>
        <p:txBody>
          <a:bodyPr/>
          <a:lstStyle/>
          <a:p>
            <a:pPr eaLnBrk="1" hangingPunct="1"/>
            <a:r>
              <a:rPr lang="en-US" altLang="ja-JP" sz="4000" dirty="0" smtClean="0">
                <a:solidFill>
                  <a:srgbClr val="0000FF"/>
                </a:solidFill>
              </a:rPr>
              <a:t>E45 </a:t>
            </a:r>
            <a:r>
              <a:rPr lang="en-US" altLang="ja-JP" sz="4000" dirty="0" err="1" smtClean="0">
                <a:solidFill>
                  <a:srgbClr val="0000FF"/>
                </a:solidFill>
              </a:rPr>
              <a:t>HypTPC</a:t>
            </a:r>
            <a:r>
              <a:rPr lang="en-US" altLang="ja-JP" sz="4000" dirty="0" smtClean="0">
                <a:solidFill>
                  <a:srgbClr val="0000FF"/>
                </a:solidFill>
              </a:rPr>
              <a:t> Spectrometer</a:t>
            </a:r>
          </a:p>
        </p:txBody>
      </p:sp>
      <p:sp>
        <p:nvSpPr>
          <p:cNvPr id="11269" name="Text Box 5"/>
          <p:cNvSpPr txBox="1">
            <a:spLocks noChangeArrowheads="1"/>
          </p:cNvSpPr>
          <p:nvPr/>
        </p:nvSpPr>
        <p:spPr bwMode="auto">
          <a:xfrm>
            <a:off x="5867400" y="5867400"/>
            <a:ext cx="147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2400" b="1" dirty="0" err="1">
                <a:solidFill>
                  <a:srgbClr val="FF3C37"/>
                </a:solidFill>
              </a:rPr>
              <a:t>Hyp</a:t>
            </a:r>
            <a:r>
              <a:rPr lang="en-US" altLang="ja-JP" sz="2400" b="1" dirty="0">
                <a:solidFill>
                  <a:srgbClr val="FF3C37"/>
                </a:solidFill>
              </a:rPr>
              <a:t>-TPC</a:t>
            </a:r>
          </a:p>
        </p:txBody>
      </p:sp>
      <p:sp>
        <p:nvSpPr>
          <p:cNvPr id="11272" name="Text Box 10"/>
          <p:cNvSpPr txBox="1">
            <a:spLocks noChangeArrowheads="1"/>
          </p:cNvSpPr>
          <p:nvPr/>
        </p:nvSpPr>
        <p:spPr bwMode="auto">
          <a:xfrm>
            <a:off x="285750" y="5761523"/>
            <a:ext cx="3219450" cy="6413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800" b="1" dirty="0">
                <a:solidFill>
                  <a:srgbClr val="0000FF"/>
                </a:solidFill>
              </a:rPr>
              <a:t>Superconducting Helmholtz</a:t>
            </a:r>
          </a:p>
          <a:p>
            <a:pPr eaLnBrk="1" hangingPunct="1"/>
            <a:r>
              <a:rPr lang="en-US" altLang="ja-JP" sz="1800" b="1" dirty="0">
                <a:solidFill>
                  <a:srgbClr val="0000FF"/>
                </a:solidFill>
              </a:rPr>
              <a:t>Dipole magnet</a:t>
            </a:r>
          </a:p>
        </p:txBody>
      </p:sp>
      <p:sp>
        <p:nvSpPr>
          <p:cNvPr id="11274" name="Line 24"/>
          <p:cNvSpPr>
            <a:spLocks noChangeShapeType="1"/>
          </p:cNvSpPr>
          <p:nvPr/>
        </p:nvSpPr>
        <p:spPr bwMode="auto">
          <a:xfrm flipV="1">
            <a:off x="6553200" y="5142607"/>
            <a:ext cx="76200" cy="80099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 name="Text Box 25"/>
          <p:cNvSpPr txBox="1">
            <a:spLocks noChangeArrowheads="1"/>
          </p:cNvSpPr>
          <p:nvPr/>
        </p:nvSpPr>
        <p:spPr bwMode="auto">
          <a:xfrm>
            <a:off x="3810000" y="2423276"/>
            <a:ext cx="2824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solidFill>
                  <a:schemeClr val="bg1"/>
                </a:solidFill>
              </a:rPr>
              <a:t>Trigger with </a:t>
            </a:r>
            <a:r>
              <a:rPr lang="en-US" altLang="ja-JP" dirty="0" err="1">
                <a:solidFill>
                  <a:schemeClr val="bg1"/>
                </a:solidFill>
              </a:rPr>
              <a:t>hodoscope</a:t>
            </a:r>
            <a:endParaRPr lang="en-US" altLang="ja-JP" dirty="0">
              <a:solidFill>
                <a:schemeClr val="bg1"/>
              </a:solidFill>
            </a:endParaRPr>
          </a:p>
        </p:txBody>
      </p:sp>
      <p:sp>
        <p:nvSpPr>
          <p:cNvPr id="11276" name="Line 30"/>
          <p:cNvSpPr>
            <a:spLocks noChangeShapeType="1"/>
          </p:cNvSpPr>
          <p:nvPr/>
        </p:nvSpPr>
        <p:spPr bwMode="auto">
          <a:xfrm flipV="1">
            <a:off x="3402345" y="5729390"/>
            <a:ext cx="1245855" cy="1862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 name="Line 32"/>
          <p:cNvSpPr>
            <a:spLocks noChangeShapeType="1"/>
          </p:cNvSpPr>
          <p:nvPr/>
        </p:nvSpPr>
        <p:spPr bwMode="auto">
          <a:xfrm>
            <a:off x="6096000" y="2895600"/>
            <a:ext cx="152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1" name="Freeform 37"/>
          <p:cNvSpPr>
            <a:spLocks/>
          </p:cNvSpPr>
          <p:nvPr/>
        </p:nvSpPr>
        <p:spPr bwMode="auto">
          <a:xfrm>
            <a:off x="3505200" y="1981200"/>
            <a:ext cx="304800" cy="533400"/>
          </a:xfrm>
          <a:custGeom>
            <a:avLst/>
            <a:gdLst>
              <a:gd name="T0" fmla="*/ 0 w 192"/>
              <a:gd name="T1" fmla="*/ 0 h 336"/>
              <a:gd name="T2" fmla="*/ 0 w 192"/>
              <a:gd name="T3" fmla="*/ 533400 h 336"/>
              <a:gd name="T4" fmla="*/ 304800 w 192"/>
              <a:gd name="T5" fmla="*/ 533400 h 336"/>
              <a:gd name="T6" fmla="*/ 0 60000 65536"/>
              <a:gd name="T7" fmla="*/ 0 60000 65536"/>
              <a:gd name="T8" fmla="*/ 0 60000 65536"/>
            </a:gdLst>
            <a:ahLst/>
            <a:cxnLst>
              <a:cxn ang="T6">
                <a:pos x="T0" y="T1"/>
              </a:cxn>
              <a:cxn ang="T7">
                <a:pos x="T2" y="T3"/>
              </a:cxn>
              <a:cxn ang="T8">
                <a:pos x="T4" y="T5"/>
              </a:cxn>
            </a:cxnLst>
            <a:rect l="0" t="0" r="r" b="b"/>
            <a:pathLst>
              <a:path w="192" h="336">
                <a:moveTo>
                  <a:pt x="0" y="0"/>
                </a:moveTo>
                <a:lnTo>
                  <a:pt x="0" y="336"/>
                </a:lnTo>
                <a:lnTo>
                  <a:pt x="192" y="336"/>
                </a:ln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Text Box 7"/>
          <p:cNvSpPr txBox="1">
            <a:spLocks noChangeArrowheads="1"/>
          </p:cNvSpPr>
          <p:nvPr/>
        </p:nvSpPr>
        <p:spPr bwMode="auto">
          <a:xfrm>
            <a:off x="4178300" y="4572000"/>
            <a:ext cx="1231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2400" b="1" dirty="0">
                <a:solidFill>
                  <a:srgbClr val="FF0000"/>
                </a:solidFill>
                <a:latin typeface="Symbol" pitchFamily="18" charset="2"/>
              </a:rPr>
              <a:t>p</a:t>
            </a:r>
            <a:r>
              <a:rPr lang="en-US" altLang="ja-JP" sz="2400" b="1" dirty="0">
                <a:solidFill>
                  <a:srgbClr val="FF0000"/>
                </a:solidFill>
              </a:rPr>
              <a:t> beam</a:t>
            </a:r>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14489638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110</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11" y="698841"/>
            <a:ext cx="8177778" cy="5460318"/>
          </a:xfrm>
          <a:prstGeom prst="rect">
            <a:avLst/>
          </a:prstGeom>
        </p:spPr>
      </p:pic>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64595327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111</a:t>
            </a:fld>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0"/>
            <a:ext cx="5160043" cy="6696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2968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endParaRPr kumimoji="1" lang="ja-JP" altLang="en-US" smtClean="0"/>
          </a:p>
        </p:txBody>
      </p:sp>
      <p:sp>
        <p:nvSpPr>
          <p:cNvPr id="13315" name="コンテンツ プレースホルダー 2"/>
          <p:cNvSpPr>
            <a:spLocks noGrp="1"/>
          </p:cNvSpPr>
          <p:nvPr>
            <p:ph idx="1"/>
          </p:nvPr>
        </p:nvSpPr>
        <p:spPr/>
        <p:txBody>
          <a:bodyPr/>
          <a:lstStyle/>
          <a:p>
            <a:endParaRPr kumimoji="1" lang="ja-JP" altLang="en-US" smtClean="0"/>
          </a:p>
        </p:txBody>
      </p:sp>
      <p:sp>
        <p:nvSpPr>
          <p:cNvPr id="13316" name="スライド番号プレースホルダー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charset="0"/>
                <a:ea typeface="ＭＳ Ｐゴシック" charset="-128"/>
              </a:defRPr>
            </a:lvl1pPr>
            <a:lvl2pPr marL="742950" indent="-285750"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fld id="{4F6B09EA-B35F-4CCA-8DBA-A1B55D557B49}" type="slidenum">
              <a:rPr lang="ja-JP" altLang="ja-JP" sz="1400" smtClean="0"/>
              <a:pPr eaLnBrk="1" hangingPunct="1">
                <a:spcBef>
                  <a:spcPct val="0"/>
                </a:spcBef>
                <a:buFontTx/>
                <a:buNone/>
              </a:pPr>
              <a:t>112</a:t>
            </a:fld>
            <a:endParaRPr lang="ja-JP" altLang="ja-JP" sz="1400" smtClean="0"/>
          </a:p>
        </p:txBody>
      </p:sp>
      <p:pic>
        <p:nvPicPr>
          <p:cNvPr id="133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323263" cy="594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8" name="テキスト ボックス 4"/>
          <p:cNvSpPr txBox="1">
            <a:spLocks noChangeArrowheads="1"/>
          </p:cNvSpPr>
          <p:nvPr/>
        </p:nvSpPr>
        <p:spPr bwMode="auto">
          <a:xfrm>
            <a:off x="3124200" y="6321425"/>
            <a:ext cx="4848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742950" indent="-285750"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kumimoji="1" lang="en-US" altLang="ja-JP" sz="1800" dirty="0" err="1" smtClean="0"/>
              <a:t>KenIchi</a:t>
            </a:r>
            <a:r>
              <a:rPr kumimoji="1" lang="en-US" altLang="ja-JP" sz="1800" dirty="0" smtClean="0"/>
              <a:t> Imai</a:t>
            </a:r>
            <a:r>
              <a:rPr lang="en-US" altLang="ja-JP" sz="1800" dirty="0" smtClean="0"/>
              <a:t>, </a:t>
            </a:r>
            <a:r>
              <a:rPr kumimoji="1" lang="en-US" altLang="ja-JP" sz="1800" dirty="0" smtClean="0"/>
              <a:t>J-PARC </a:t>
            </a:r>
            <a:r>
              <a:rPr kumimoji="1" lang="en-US" altLang="ja-JP" sz="1800" dirty="0"/>
              <a:t>HI meeting (2013/4/24)</a:t>
            </a:r>
            <a:endParaRPr kumimoji="1" lang="ja-JP" altLang="en-US" sz="1800" dirty="0"/>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8011136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2"/>
          <p:cNvSpPr>
            <a:spLocks noGrp="1" noChangeArrowheads="1"/>
          </p:cNvSpPr>
          <p:nvPr>
            <p:ph idx="1"/>
          </p:nvPr>
        </p:nvSpPr>
        <p:spPr>
          <a:xfrm>
            <a:off x="683568" y="1484784"/>
            <a:ext cx="4032448" cy="4680520"/>
          </a:xfrm>
        </p:spPr>
        <p:txBody>
          <a:bodyPr>
            <a:normAutofit/>
          </a:bodyPr>
          <a:lstStyle/>
          <a:p>
            <a:pPr eaLnBrk="1" hangingPunct="1">
              <a:lnSpc>
                <a:spcPct val="90000"/>
              </a:lnSpc>
            </a:pPr>
            <a:r>
              <a:rPr lang="en-US" altLang="ja-JP" sz="2000" dirty="0" smtClean="0"/>
              <a:t>Production Process</a:t>
            </a:r>
          </a:p>
          <a:p>
            <a:pPr lvl="1" eaLnBrk="1" hangingPunct="1">
              <a:lnSpc>
                <a:spcPct val="90000"/>
              </a:lnSpc>
            </a:pPr>
            <a:r>
              <a:rPr lang="en-US" altLang="ja-JP" sz="1600" dirty="0" smtClean="0"/>
              <a:t>Compton and annihilation (LO, direct)</a:t>
            </a:r>
          </a:p>
          <a:p>
            <a:pPr lvl="1" eaLnBrk="1" hangingPunct="1">
              <a:lnSpc>
                <a:spcPct val="90000"/>
              </a:lnSpc>
            </a:pPr>
            <a:r>
              <a:rPr lang="en-US" altLang="ja-JP" sz="1600" dirty="0" smtClean="0"/>
              <a:t>Fragmentation (NLO)</a:t>
            </a:r>
          </a:p>
          <a:p>
            <a:pPr lvl="1" eaLnBrk="1" hangingPunct="1">
              <a:lnSpc>
                <a:spcPct val="90000"/>
              </a:lnSpc>
            </a:pPr>
            <a:r>
              <a:rPr lang="en-US" altLang="ja-JP" sz="1600" dirty="0" smtClean="0"/>
              <a:t>Escape the system </a:t>
            </a:r>
            <a:r>
              <a:rPr lang="en-US" altLang="ja-JP" sz="1600" dirty="0" smtClean="0">
                <a:solidFill>
                  <a:srgbClr val="FF0000"/>
                </a:solidFill>
              </a:rPr>
              <a:t>unscathed</a:t>
            </a:r>
            <a:endParaRPr lang="en-US" altLang="ja-JP" sz="2000" dirty="0" smtClean="0"/>
          </a:p>
          <a:p>
            <a:pPr eaLnBrk="1" hangingPunct="1">
              <a:lnSpc>
                <a:spcPct val="90000"/>
              </a:lnSpc>
              <a:buNone/>
            </a:pPr>
            <a:endParaRPr lang="en-US" altLang="ja-JP" sz="2000" dirty="0" smtClean="0"/>
          </a:p>
          <a:p>
            <a:pPr eaLnBrk="1" hangingPunct="1">
              <a:lnSpc>
                <a:spcPct val="90000"/>
              </a:lnSpc>
            </a:pPr>
            <a:r>
              <a:rPr lang="en-US" altLang="ja-JP" sz="2000" dirty="0" smtClean="0"/>
              <a:t>Carry dynamical information of the state</a:t>
            </a:r>
          </a:p>
          <a:p>
            <a:pPr eaLnBrk="1" hangingPunct="1">
              <a:lnSpc>
                <a:spcPct val="90000"/>
              </a:lnSpc>
            </a:pPr>
            <a:endParaRPr lang="en-US" altLang="ja-JP" sz="2000" dirty="0" smtClean="0"/>
          </a:p>
          <a:p>
            <a:pPr eaLnBrk="1" hangingPunct="1">
              <a:lnSpc>
                <a:spcPct val="90000"/>
              </a:lnSpc>
            </a:pPr>
            <a:r>
              <a:rPr lang="en-US" altLang="ja-JP" sz="2000" dirty="0" smtClean="0"/>
              <a:t>Temperature, Degrees of freedom</a:t>
            </a:r>
          </a:p>
          <a:p>
            <a:pPr lvl="1"/>
            <a:r>
              <a:rPr lang="en-US" sz="1600" dirty="0" smtClean="0"/>
              <a:t>Immune from </a:t>
            </a:r>
            <a:r>
              <a:rPr lang="en-US" sz="1600" dirty="0" err="1" smtClean="0"/>
              <a:t>hadronization</a:t>
            </a:r>
            <a:r>
              <a:rPr lang="en-US" sz="1600" dirty="0" smtClean="0"/>
              <a:t> (fragmentation) process at leading order</a:t>
            </a:r>
          </a:p>
          <a:p>
            <a:pPr lvl="1"/>
            <a:r>
              <a:rPr lang="en-US" sz="1600" dirty="0" smtClean="0"/>
              <a:t>Initial state nuclear effect</a:t>
            </a:r>
          </a:p>
          <a:p>
            <a:pPr lvl="2"/>
            <a:r>
              <a:rPr lang="en-US" sz="1400" dirty="0" smtClean="0"/>
              <a:t>Cronin effect (</a:t>
            </a:r>
            <a:r>
              <a:rPr lang="en-US" sz="1400" dirty="0" err="1" smtClean="0"/>
              <a:t>k</a:t>
            </a:r>
            <a:r>
              <a:rPr lang="en-US" sz="1400" baseline="-25000" dirty="0" err="1" smtClean="0"/>
              <a:t>T</a:t>
            </a:r>
            <a:r>
              <a:rPr lang="en-US" sz="1400" dirty="0" smtClean="0"/>
              <a:t> </a:t>
            </a:r>
            <a:r>
              <a:rPr lang="en-US" sz="1400" dirty="0" err="1" smtClean="0"/>
              <a:t>broardening</a:t>
            </a:r>
            <a:r>
              <a:rPr lang="en-US" sz="1400" dirty="0" smtClean="0"/>
              <a:t>)</a:t>
            </a:r>
            <a:endParaRPr lang="en-US" sz="1400" dirty="0"/>
          </a:p>
        </p:txBody>
      </p:sp>
      <p:sp>
        <p:nvSpPr>
          <p:cNvPr id="33794" name="Date Placeholder 3"/>
          <p:cNvSpPr>
            <a:spLocks noGrp="1"/>
          </p:cNvSpPr>
          <p:nvPr>
            <p:ph type="dt" sz="half" idx="10"/>
          </p:nvPr>
        </p:nvSpPr>
        <p:spPr>
          <a:xfrm>
            <a:off x="65311" y="6453336"/>
            <a:ext cx="2130425" cy="341313"/>
          </a:xfrm>
          <a:prstGeom prst="rect">
            <a:avLst/>
          </a:prstGeom>
          <a:noFill/>
        </p:spPr>
        <p:txBody>
          <a:bodyPr/>
          <a:lstStyle/>
          <a:p>
            <a:r>
              <a:rPr lang="en-US" altLang="ja-JP" smtClean="0">
                <a:latin typeface="Arial" pitchFamily="34" charset="0"/>
              </a:rPr>
              <a:t>8/28/2015</a:t>
            </a:r>
            <a:endParaRPr lang="en-US" altLang="ja-JP" dirty="0" smtClean="0">
              <a:latin typeface="Arial" pitchFamily="34" charset="0"/>
            </a:endParaRPr>
          </a:p>
        </p:txBody>
      </p:sp>
      <p:sp>
        <p:nvSpPr>
          <p:cNvPr id="33796" name="Slide Number Placeholder 5"/>
          <p:cNvSpPr>
            <a:spLocks noGrp="1"/>
          </p:cNvSpPr>
          <p:nvPr>
            <p:ph type="sldNum" sz="quarter" idx="12"/>
          </p:nvPr>
        </p:nvSpPr>
        <p:spPr>
          <a:xfrm>
            <a:off x="8449121" y="6324426"/>
            <a:ext cx="587375" cy="488950"/>
          </a:xfrm>
          <a:prstGeom prst="rect">
            <a:avLst/>
          </a:prstGeom>
          <a:noFill/>
        </p:spPr>
        <p:txBody>
          <a:bodyPr/>
          <a:lstStyle/>
          <a:p>
            <a:fld id="{FA102BB6-382A-4157-A1AE-D3D6123F31A6}" type="slidenum">
              <a:rPr lang="en-US" altLang="ja-JP" smtClean="0">
                <a:latin typeface="Arial" pitchFamily="34" charset="0"/>
              </a:rPr>
              <a:pPr/>
              <a:t>113</a:t>
            </a:fld>
            <a:endParaRPr lang="en-US" altLang="ja-JP" dirty="0" smtClean="0">
              <a:latin typeface="Arial" pitchFamily="34" charset="0"/>
            </a:endParaRPr>
          </a:p>
        </p:txBody>
      </p:sp>
      <p:sp>
        <p:nvSpPr>
          <p:cNvPr id="33798" name="AutoShape 3"/>
          <p:cNvSpPr>
            <a:spLocks noGrp="1" noChangeArrowheads="1"/>
          </p:cNvSpPr>
          <p:nvPr>
            <p:ph type="title"/>
          </p:nvPr>
        </p:nvSpPr>
        <p:spPr>
          <a:xfrm>
            <a:off x="827584" y="476672"/>
            <a:ext cx="3454152" cy="648072"/>
          </a:xfrm>
        </p:spPr>
        <p:txBody>
          <a:bodyPr>
            <a:noAutofit/>
          </a:bodyPr>
          <a:lstStyle/>
          <a:p>
            <a:pPr eaLnBrk="1" hangingPunct="1"/>
            <a:r>
              <a:rPr lang="en-US" altLang="ja-JP" sz="3200" dirty="0" smtClean="0"/>
              <a:t>Photon basics</a:t>
            </a:r>
          </a:p>
        </p:txBody>
      </p:sp>
      <p:pic>
        <p:nvPicPr>
          <p:cNvPr id="33800" name="Picture 5"/>
          <p:cNvPicPr>
            <a:picLocks noChangeAspect="1" noChangeArrowheads="1"/>
          </p:cNvPicPr>
          <p:nvPr/>
        </p:nvPicPr>
        <p:blipFill>
          <a:blip r:embed="rId3" cstate="print"/>
          <a:srcRect/>
          <a:stretch>
            <a:fillRect/>
          </a:stretch>
        </p:blipFill>
        <p:spPr bwMode="auto">
          <a:xfrm>
            <a:off x="4973507" y="1752600"/>
            <a:ext cx="3865693" cy="1584176"/>
          </a:xfrm>
          <a:prstGeom prst="rect">
            <a:avLst/>
          </a:prstGeom>
          <a:noFill/>
          <a:ln w="9525">
            <a:noFill/>
            <a:miter lim="800000"/>
            <a:headEnd/>
            <a:tailEnd/>
          </a:ln>
        </p:spPr>
      </p:pic>
      <p:sp>
        <p:nvSpPr>
          <p:cNvPr id="15" name="Text Box 58"/>
          <p:cNvSpPr txBox="1">
            <a:spLocks noChangeArrowheads="1"/>
          </p:cNvSpPr>
          <p:nvPr/>
        </p:nvSpPr>
        <p:spPr bwMode="auto">
          <a:xfrm>
            <a:off x="5148064" y="1362254"/>
            <a:ext cx="3312368" cy="338554"/>
          </a:xfrm>
          <a:prstGeom prst="rect">
            <a:avLst/>
          </a:prstGeom>
          <a:noFill/>
          <a:ln w="9525">
            <a:noFill/>
            <a:miter lim="800000"/>
            <a:headEnd/>
            <a:tailEnd/>
          </a:ln>
          <a:effectLst/>
        </p:spPr>
        <p:txBody>
          <a:bodyPr wrap="square">
            <a:spAutoFit/>
          </a:bodyPr>
          <a:lstStyle/>
          <a:p>
            <a:r>
              <a:rPr lang="en-US" altLang="ja-JP" sz="1600" i="1" dirty="0" smtClean="0"/>
              <a:t>Photon Production: </a:t>
            </a:r>
            <a:r>
              <a:rPr lang="en-US" altLang="ja-JP" sz="1600" dirty="0"/>
              <a:t>Yield </a:t>
            </a:r>
            <a:r>
              <a:rPr lang="en-US" altLang="ja-JP" sz="1600" dirty="0">
                <a:sym typeface="Symbol" pitchFamily="18" charset="2"/>
              </a:rPr>
              <a:t> </a:t>
            </a:r>
            <a:r>
              <a:rPr lang="en-US" altLang="ja-JP" sz="1600" baseline="-25000" dirty="0" smtClean="0"/>
              <a:t>s</a:t>
            </a:r>
            <a:endParaRPr lang="en-US" altLang="ja-JP" sz="1600" baseline="-25000" dirty="0"/>
          </a:p>
        </p:txBody>
      </p:sp>
      <p:grpSp>
        <p:nvGrpSpPr>
          <p:cNvPr id="2" name="Group 142"/>
          <p:cNvGrpSpPr/>
          <p:nvPr/>
        </p:nvGrpSpPr>
        <p:grpSpPr>
          <a:xfrm>
            <a:off x="4860032" y="3645024"/>
            <a:ext cx="4038600" cy="2771461"/>
            <a:chOff x="1403648" y="3429000"/>
            <a:chExt cx="4392488" cy="3036907"/>
          </a:xfrm>
        </p:grpSpPr>
        <p:pic>
          <p:nvPicPr>
            <p:cNvPr id="17" name="Picture 5" descr="collision_b"/>
            <p:cNvPicPr>
              <a:picLocks noChangeAspect="1" noChangeArrowheads="1"/>
            </p:cNvPicPr>
            <p:nvPr/>
          </p:nvPicPr>
          <p:blipFill>
            <a:blip r:embed="rId4" cstate="print"/>
            <a:srcRect/>
            <a:stretch>
              <a:fillRect/>
            </a:stretch>
          </p:blipFill>
          <p:spPr bwMode="auto">
            <a:xfrm>
              <a:off x="1711206" y="3789040"/>
              <a:ext cx="4084930" cy="2676867"/>
            </a:xfrm>
            <a:prstGeom prst="rect">
              <a:avLst/>
            </a:prstGeom>
            <a:noFill/>
            <a:ln w="9525">
              <a:noFill/>
              <a:miter lim="800000"/>
              <a:headEnd/>
              <a:tailEnd/>
            </a:ln>
          </p:spPr>
        </p:pic>
        <p:sp>
          <p:nvSpPr>
            <p:cNvPr id="18" name="Text Box 41"/>
            <p:cNvSpPr txBox="1">
              <a:spLocks noChangeArrowheads="1"/>
            </p:cNvSpPr>
            <p:nvPr/>
          </p:nvSpPr>
          <p:spPr bwMode="auto">
            <a:xfrm>
              <a:off x="4079059" y="5845219"/>
              <a:ext cx="433251" cy="438432"/>
            </a:xfrm>
            <a:prstGeom prst="rect">
              <a:avLst/>
            </a:prstGeom>
            <a:noFill/>
            <a:ln w="9525">
              <a:noFill/>
              <a:miter lim="800000"/>
              <a:headEnd/>
              <a:tailEnd/>
            </a:ln>
          </p:spPr>
          <p:txBody>
            <a:bodyPr wrap="square">
              <a:spAutoFit/>
            </a:bodyPr>
            <a:lstStyle/>
            <a:p>
              <a:pPr>
                <a:spcBef>
                  <a:spcPct val="50000"/>
                </a:spcBef>
              </a:pPr>
              <a:r>
                <a:rPr lang="en-US" altLang="ja-JP" sz="2000" dirty="0">
                  <a:latin typeface="Symbol" pitchFamily="18" charset="2"/>
                </a:rPr>
                <a:t>g</a:t>
              </a:r>
            </a:p>
          </p:txBody>
        </p:sp>
        <p:sp>
          <p:nvSpPr>
            <p:cNvPr id="19" name="Text Box 41"/>
            <p:cNvSpPr txBox="1">
              <a:spLocks noChangeArrowheads="1"/>
            </p:cNvSpPr>
            <p:nvPr/>
          </p:nvSpPr>
          <p:spPr bwMode="auto">
            <a:xfrm>
              <a:off x="2214764" y="3717032"/>
              <a:ext cx="557035" cy="438432"/>
            </a:xfrm>
            <a:prstGeom prst="rect">
              <a:avLst/>
            </a:prstGeom>
            <a:noFill/>
            <a:ln w="9525">
              <a:noFill/>
              <a:miter lim="800000"/>
              <a:headEnd/>
              <a:tailEnd/>
            </a:ln>
          </p:spPr>
          <p:txBody>
            <a:bodyPr wrap="square">
              <a:spAutoFit/>
            </a:bodyPr>
            <a:lstStyle/>
            <a:p>
              <a:pPr>
                <a:spcBef>
                  <a:spcPct val="50000"/>
                </a:spcBef>
              </a:pPr>
              <a:r>
                <a:rPr lang="en-US" altLang="ja-JP" sz="2000" dirty="0">
                  <a:latin typeface="Symbol" pitchFamily="18" charset="2"/>
                </a:rPr>
                <a:t>g*</a:t>
              </a:r>
            </a:p>
          </p:txBody>
        </p:sp>
        <p:cxnSp>
          <p:nvCxnSpPr>
            <p:cNvPr id="20" name="Straight Arrow Connector 122"/>
            <p:cNvCxnSpPr>
              <a:cxnSpLocks noChangeShapeType="1"/>
            </p:cNvCxnSpPr>
            <p:nvPr/>
          </p:nvCxnSpPr>
          <p:spPr bwMode="auto">
            <a:xfrm rot="10800000">
              <a:off x="1544198" y="3759424"/>
              <a:ext cx="579530" cy="317647"/>
            </a:xfrm>
            <a:prstGeom prst="straightConnector1">
              <a:avLst/>
            </a:prstGeom>
            <a:noFill/>
            <a:ln w="19050" algn="ctr">
              <a:solidFill>
                <a:schemeClr val="tx1"/>
              </a:solidFill>
              <a:round/>
              <a:headEnd/>
              <a:tailEnd type="arrow" w="med" len="med"/>
            </a:ln>
          </p:spPr>
        </p:cxnSp>
        <p:cxnSp>
          <p:nvCxnSpPr>
            <p:cNvPr id="21" name="Straight Arrow Connector 123"/>
            <p:cNvCxnSpPr>
              <a:cxnSpLocks noChangeShapeType="1"/>
            </p:cNvCxnSpPr>
            <p:nvPr/>
          </p:nvCxnSpPr>
          <p:spPr bwMode="auto">
            <a:xfrm rot="16200000" flipV="1">
              <a:off x="1655676" y="3609020"/>
              <a:ext cx="504056" cy="432048"/>
            </a:xfrm>
            <a:prstGeom prst="straightConnector1">
              <a:avLst/>
            </a:prstGeom>
            <a:noFill/>
            <a:ln w="19050" algn="ctr">
              <a:solidFill>
                <a:schemeClr val="tx1"/>
              </a:solidFill>
              <a:round/>
              <a:headEnd/>
              <a:tailEnd type="arrow" w="med" len="med"/>
            </a:ln>
          </p:spPr>
        </p:cxnSp>
        <p:sp>
          <p:nvSpPr>
            <p:cNvPr id="22" name="TextBox 126"/>
            <p:cNvSpPr txBox="1">
              <a:spLocks noChangeArrowheads="1"/>
            </p:cNvSpPr>
            <p:nvPr/>
          </p:nvSpPr>
          <p:spPr bwMode="auto">
            <a:xfrm>
              <a:off x="1907704" y="3429000"/>
              <a:ext cx="573347" cy="438432"/>
            </a:xfrm>
            <a:prstGeom prst="rect">
              <a:avLst/>
            </a:prstGeom>
            <a:noFill/>
            <a:ln w="9525">
              <a:noFill/>
              <a:miter lim="800000"/>
              <a:headEnd/>
              <a:tailEnd/>
            </a:ln>
          </p:spPr>
          <p:txBody>
            <a:bodyPr wrap="square">
              <a:spAutoFit/>
            </a:bodyPr>
            <a:lstStyle/>
            <a:p>
              <a:r>
                <a:rPr lang="en-US" sz="2000" dirty="0"/>
                <a:t>e</a:t>
              </a:r>
              <a:r>
                <a:rPr lang="en-US" sz="2000" baseline="30000" dirty="0"/>
                <a:t>+</a:t>
              </a:r>
            </a:p>
          </p:txBody>
        </p:sp>
        <p:sp>
          <p:nvSpPr>
            <p:cNvPr id="23" name="TextBox 127"/>
            <p:cNvSpPr txBox="1">
              <a:spLocks noChangeArrowheads="1"/>
            </p:cNvSpPr>
            <p:nvPr/>
          </p:nvSpPr>
          <p:spPr bwMode="auto">
            <a:xfrm>
              <a:off x="1403648" y="3789040"/>
              <a:ext cx="497263" cy="438432"/>
            </a:xfrm>
            <a:prstGeom prst="rect">
              <a:avLst/>
            </a:prstGeom>
            <a:noFill/>
            <a:ln w="9525">
              <a:noFill/>
              <a:miter lim="800000"/>
              <a:headEnd/>
              <a:tailEnd/>
            </a:ln>
          </p:spPr>
          <p:txBody>
            <a:bodyPr wrap="square">
              <a:spAutoFit/>
            </a:bodyPr>
            <a:lstStyle/>
            <a:p>
              <a:r>
                <a:rPr lang="en-US" sz="2000" dirty="0"/>
                <a:t>e</a:t>
              </a:r>
              <a:r>
                <a:rPr lang="en-US" sz="2000" baseline="30000" dirty="0"/>
                <a:t>-</a:t>
              </a:r>
            </a:p>
          </p:txBody>
        </p:sp>
        <p:sp>
          <p:nvSpPr>
            <p:cNvPr id="24" name="Freeform 115"/>
            <p:cNvSpPr>
              <a:spLocks/>
            </p:cNvSpPr>
            <p:nvPr/>
          </p:nvSpPr>
          <p:spPr bwMode="auto">
            <a:xfrm rot="1800000">
              <a:off x="1976145" y="4341636"/>
              <a:ext cx="1135992" cy="290122"/>
            </a:xfrm>
            <a:custGeom>
              <a:avLst/>
              <a:gdLst>
                <a:gd name="T0" fmla="*/ 0 w 1296"/>
                <a:gd name="T1" fmla="*/ 2147483647 h 600"/>
                <a:gd name="T2" fmla="*/ 2147483647 w 1296"/>
                <a:gd name="T3" fmla="*/ 2147483647 h 600"/>
                <a:gd name="T4" fmla="*/ 2147483647 w 1296"/>
                <a:gd name="T5" fmla="*/ 2147483647 h 600"/>
                <a:gd name="T6" fmla="*/ 2147483647 w 1296"/>
                <a:gd name="T7" fmla="*/ 2147483647 h 600"/>
                <a:gd name="T8" fmla="*/ 2147483647 w 1296"/>
                <a:gd name="T9" fmla="*/ 2147483647 h 600"/>
                <a:gd name="T10" fmla="*/ 2147483647 w 1296"/>
                <a:gd name="T11" fmla="*/ 2147483647 h 600"/>
                <a:gd name="T12" fmla="*/ 2147483647 w 1296"/>
                <a:gd name="T13" fmla="*/ 2147483647 h 600"/>
                <a:gd name="T14" fmla="*/ 2147483647 w 1296"/>
                <a:gd name="T15" fmla="*/ 2147483647 h 600"/>
                <a:gd name="T16" fmla="*/ 2147483647 w 1296"/>
                <a:gd name="T17" fmla="*/ 2147483647 h 600"/>
                <a:gd name="T18" fmla="*/ 2147483647 w 1296"/>
                <a:gd name="T19" fmla="*/ 2147483647 h 600"/>
                <a:gd name="T20" fmla="*/ 2147483647 w 1296"/>
                <a:gd name="T21" fmla="*/ 2147483647 h 600"/>
                <a:gd name="T22" fmla="*/ 2147483647 w 1296"/>
                <a:gd name="T23" fmla="*/ 2147483647 h 600"/>
                <a:gd name="T24" fmla="*/ 2147483647 w 1296"/>
                <a:gd name="T25" fmla="*/ 2147483647 h 600"/>
                <a:gd name="T26" fmla="*/ 2147483647 w 1296"/>
                <a:gd name="T27" fmla="*/ 2147483647 h 600"/>
                <a:gd name="T28" fmla="*/ 2147483647 w 1296"/>
                <a:gd name="T29" fmla="*/ 2147483647 h 600"/>
                <a:gd name="T30" fmla="*/ 2147483647 w 1296"/>
                <a:gd name="T31" fmla="*/ 2147483647 h 600"/>
                <a:gd name="T32" fmla="*/ 2147483647 w 1296"/>
                <a:gd name="T33" fmla="*/ 2147483647 h 600"/>
                <a:gd name="T34" fmla="*/ 2147483647 w 1296"/>
                <a:gd name="T35" fmla="*/ 2147483647 h 600"/>
                <a:gd name="T36" fmla="*/ 2147483647 w 1296"/>
                <a:gd name="T37" fmla="*/ 2147483647 h 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6"/>
                <a:gd name="T58" fmla="*/ 0 h 600"/>
                <a:gd name="T59" fmla="*/ 1296 w 1296"/>
                <a:gd name="T60" fmla="*/ 600 h 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6" h="600">
                  <a:moveTo>
                    <a:pt x="0" y="160"/>
                  </a:moveTo>
                  <a:cubicBezTo>
                    <a:pt x="36" y="80"/>
                    <a:pt x="72" y="0"/>
                    <a:pt x="96" y="16"/>
                  </a:cubicBezTo>
                  <a:cubicBezTo>
                    <a:pt x="120" y="32"/>
                    <a:pt x="120" y="248"/>
                    <a:pt x="144" y="256"/>
                  </a:cubicBezTo>
                  <a:cubicBezTo>
                    <a:pt x="168" y="264"/>
                    <a:pt x="216" y="56"/>
                    <a:pt x="240" y="64"/>
                  </a:cubicBezTo>
                  <a:cubicBezTo>
                    <a:pt x="264" y="72"/>
                    <a:pt x="264" y="296"/>
                    <a:pt x="288" y="304"/>
                  </a:cubicBezTo>
                  <a:cubicBezTo>
                    <a:pt x="312" y="312"/>
                    <a:pt x="360" y="104"/>
                    <a:pt x="384" y="112"/>
                  </a:cubicBezTo>
                  <a:cubicBezTo>
                    <a:pt x="408" y="120"/>
                    <a:pt x="408" y="344"/>
                    <a:pt x="432" y="352"/>
                  </a:cubicBezTo>
                  <a:cubicBezTo>
                    <a:pt x="456" y="360"/>
                    <a:pt x="504" y="152"/>
                    <a:pt x="528" y="160"/>
                  </a:cubicBezTo>
                  <a:cubicBezTo>
                    <a:pt x="552" y="168"/>
                    <a:pt x="552" y="392"/>
                    <a:pt x="576" y="400"/>
                  </a:cubicBezTo>
                  <a:cubicBezTo>
                    <a:pt x="600" y="408"/>
                    <a:pt x="648" y="200"/>
                    <a:pt x="672" y="208"/>
                  </a:cubicBezTo>
                  <a:cubicBezTo>
                    <a:pt x="696" y="216"/>
                    <a:pt x="696" y="440"/>
                    <a:pt x="720" y="448"/>
                  </a:cubicBezTo>
                  <a:cubicBezTo>
                    <a:pt x="744" y="456"/>
                    <a:pt x="792" y="248"/>
                    <a:pt x="816" y="256"/>
                  </a:cubicBezTo>
                  <a:cubicBezTo>
                    <a:pt x="840" y="264"/>
                    <a:pt x="840" y="488"/>
                    <a:pt x="864" y="496"/>
                  </a:cubicBezTo>
                  <a:cubicBezTo>
                    <a:pt x="888" y="504"/>
                    <a:pt x="936" y="296"/>
                    <a:pt x="960" y="304"/>
                  </a:cubicBezTo>
                  <a:cubicBezTo>
                    <a:pt x="984" y="312"/>
                    <a:pt x="984" y="536"/>
                    <a:pt x="1008" y="544"/>
                  </a:cubicBezTo>
                  <a:cubicBezTo>
                    <a:pt x="1032" y="552"/>
                    <a:pt x="1080" y="344"/>
                    <a:pt x="1104" y="352"/>
                  </a:cubicBezTo>
                  <a:cubicBezTo>
                    <a:pt x="1128" y="360"/>
                    <a:pt x="1128" y="584"/>
                    <a:pt x="1152" y="592"/>
                  </a:cubicBezTo>
                  <a:cubicBezTo>
                    <a:pt x="1176" y="600"/>
                    <a:pt x="1224" y="400"/>
                    <a:pt x="1248" y="400"/>
                  </a:cubicBezTo>
                  <a:cubicBezTo>
                    <a:pt x="1272" y="400"/>
                    <a:pt x="1280" y="560"/>
                    <a:pt x="1296" y="592"/>
                  </a:cubicBezTo>
                </a:path>
              </a:pathLst>
            </a:custGeom>
            <a:noFill/>
            <a:ln w="66675">
              <a:solidFill>
                <a:srgbClr val="99CCFF"/>
              </a:solidFill>
              <a:round/>
              <a:headEnd/>
              <a:tailEnd/>
            </a:ln>
          </p:spPr>
          <p:txBody>
            <a:bodyPr wrap="square">
              <a:spAutoFit/>
            </a:bodyPr>
            <a:lstStyle/>
            <a:p>
              <a:endParaRPr lang="en-US"/>
            </a:p>
          </p:txBody>
        </p:sp>
        <p:grpSp>
          <p:nvGrpSpPr>
            <p:cNvPr id="3" name="Group 124"/>
            <p:cNvGrpSpPr>
              <a:grpSpLocks/>
            </p:cNvGrpSpPr>
            <p:nvPr/>
          </p:nvGrpSpPr>
          <p:grpSpPr bwMode="auto">
            <a:xfrm>
              <a:off x="2058678" y="4109046"/>
              <a:ext cx="2676864" cy="2069316"/>
              <a:chOff x="590469" y="3346729"/>
              <a:chExt cx="3295731" cy="2547217"/>
            </a:xfrm>
          </p:grpSpPr>
          <p:sp>
            <p:nvSpPr>
              <p:cNvPr id="26" name="Freeform 115"/>
              <p:cNvSpPr>
                <a:spLocks/>
              </p:cNvSpPr>
              <p:nvPr/>
            </p:nvSpPr>
            <p:spPr bwMode="auto">
              <a:xfrm rot="2714765">
                <a:off x="1825294" y="5015541"/>
                <a:ext cx="1398495" cy="358316"/>
              </a:xfrm>
              <a:custGeom>
                <a:avLst/>
                <a:gdLst>
                  <a:gd name="T0" fmla="*/ 0 w 1296"/>
                  <a:gd name="T1" fmla="*/ 2147483647 h 600"/>
                  <a:gd name="T2" fmla="*/ 2147483647 w 1296"/>
                  <a:gd name="T3" fmla="*/ 2147483647 h 600"/>
                  <a:gd name="T4" fmla="*/ 2147483647 w 1296"/>
                  <a:gd name="T5" fmla="*/ 2147483647 h 600"/>
                  <a:gd name="T6" fmla="*/ 2147483647 w 1296"/>
                  <a:gd name="T7" fmla="*/ 2147483647 h 600"/>
                  <a:gd name="T8" fmla="*/ 2147483647 w 1296"/>
                  <a:gd name="T9" fmla="*/ 2147483647 h 600"/>
                  <a:gd name="T10" fmla="*/ 2147483647 w 1296"/>
                  <a:gd name="T11" fmla="*/ 2147483647 h 600"/>
                  <a:gd name="T12" fmla="*/ 2147483647 w 1296"/>
                  <a:gd name="T13" fmla="*/ 2147483647 h 600"/>
                  <a:gd name="T14" fmla="*/ 2147483647 w 1296"/>
                  <a:gd name="T15" fmla="*/ 2147483647 h 600"/>
                  <a:gd name="T16" fmla="*/ 2147483647 w 1296"/>
                  <a:gd name="T17" fmla="*/ 2147483647 h 600"/>
                  <a:gd name="T18" fmla="*/ 2147483647 w 1296"/>
                  <a:gd name="T19" fmla="*/ 2147483647 h 600"/>
                  <a:gd name="T20" fmla="*/ 2147483647 w 1296"/>
                  <a:gd name="T21" fmla="*/ 2147483647 h 600"/>
                  <a:gd name="T22" fmla="*/ 2147483647 w 1296"/>
                  <a:gd name="T23" fmla="*/ 2147483647 h 600"/>
                  <a:gd name="T24" fmla="*/ 2147483647 w 1296"/>
                  <a:gd name="T25" fmla="*/ 2147483647 h 600"/>
                  <a:gd name="T26" fmla="*/ 2147483647 w 1296"/>
                  <a:gd name="T27" fmla="*/ 2147483647 h 600"/>
                  <a:gd name="T28" fmla="*/ 2147483647 w 1296"/>
                  <a:gd name="T29" fmla="*/ 2147483647 h 600"/>
                  <a:gd name="T30" fmla="*/ 2147483647 w 1296"/>
                  <a:gd name="T31" fmla="*/ 2147483647 h 600"/>
                  <a:gd name="T32" fmla="*/ 2147483647 w 1296"/>
                  <a:gd name="T33" fmla="*/ 2147483647 h 600"/>
                  <a:gd name="T34" fmla="*/ 2147483647 w 1296"/>
                  <a:gd name="T35" fmla="*/ 2147483647 h 600"/>
                  <a:gd name="T36" fmla="*/ 2147483647 w 1296"/>
                  <a:gd name="T37" fmla="*/ 2147483647 h 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6"/>
                  <a:gd name="T58" fmla="*/ 0 h 600"/>
                  <a:gd name="T59" fmla="*/ 1296 w 1296"/>
                  <a:gd name="T60" fmla="*/ 600 h 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6" h="600">
                    <a:moveTo>
                      <a:pt x="0" y="160"/>
                    </a:moveTo>
                    <a:cubicBezTo>
                      <a:pt x="36" y="80"/>
                      <a:pt x="72" y="0"/>
                      <a:pt x="96" y="16"/>
                    </a:cubicBezTo>
                    <a:cubicBezTo>
                      <a:pt x="120" y="32"/>
                      <a:pt x="120" y="248"/>
                      <a:pt x="144" y="256"/>
                    </a:cubicBezTo>
                    <a:cubicBezTo>
                      <a:pt x="168" y="264"/>
                      <a:pt x="216" y="56"/>
                      <a:pt x="240" y="64"/>
                    </a:cubicBezTo>
                    <a:cubicBezTo>
                      <a:pt x="264" y="72"/>
                      <a:pt x="264" y="296"/>
                      <a:pt x="288" y="304"/>
                    </a:cubicBezTo>
                    <a:cubicBezTo>
                      <a:pt x="312" y="312"/>
                      <a:pt x="360" y="104"/>
                      <a:pt x="384" y="112"/>
                    </a:cubicBezTo>
                    <a:cubicBezTo>
                      <a:pt x="408" y="120"/>
                      <a:pt x="408" y="344"/>
                      <a:pt x="432" y="352"/>
                    </a:cubicBezTo>
                    <a:cubicBezTo>
                      <a:pt x="456" y="360"/>
                      <a:pt x="504" y="152"/>
                      <a:pt x="528" y="160"/>
                    </a:cubicBezTo>
                    <a:cubicBezTo>
                      <a:pt x="552" y="168"/>
                      <a:pt x="552" y="392"/>
                      <a:pt x="576" y="400"/>
                    </a:cubicBezTo>
                    <a:cubicBezTo>
                      <a:pt x="600" y="408"/>
                      <a:pt x="648" y="200"/>
                      <a:pt x="672" y="208"/>
                    </a:cubicBezTo>
                    <a:cubicBezTo>
                      <a:pt x="696" y="216"/>
                      <a:pt x="696" y="440"/>
                      <a:pt x="720" y="448"/>
                    </a:cubicBezTo>
                    <a:cubicBezTo>
                      <a:pt x="744" y="456"/>
                      <a:pt x="792" y="248"/>
                      <a:pt x="816" y="256"/>
                    </a:cubicBezTo>
                    <a:cubicBezTo>
                      <a:pt x="840" y="264"/>
                      <a:pt x="840" y="488"/>
                      <a:pt x="864" y="496"/>
                    </a:cubicBezTo>
                    <a:cubicBezTo>
                      <a:pt x="888" y="504"/>
                      <a:pt x="936" y="296"/>
                      <a:pt x="960" y="304"/>
                    </a:cubicBezTo>
                    <a:cubicBezTo>
                      <a:pt x="984" y="312"/>
                      <a:pt x="984" y="536"/>
                      <a:pt x="1008" y="544"/>
                    </a:cubicBezTo>
                    <a:cubicBezTo>
                      <a:pt x="1032" y="552"/>
                      <a:pt x="1080" y="344"/>
                      <a:pt x="1104" y="352"/>
                    </a:cubicBezTo>
                    <a:cubicBezTo>
                      <a:pt x="1128" y="360"/>
                      <a:pt x="1128" y="584"/>
                      <a:pt x="1152" y="592"/>
                    </a:cubicBezTo>
                    <a:cubicBezTo>
                      <a:pt x="1176" y="600"/>
                      <a:pt x="1224" y="400"/>
                      <a:pt x="1248" y="400"/>
                    </a:cubicBezTo>
                    <a:cubicBezTo>
                      <a:pt x="1272" y="400"/>
                      <a:pt x="1280" y="560"/>
                      <a:pt x="1296" y="592"/>
                    </a:cubicBezTo>
                  </a:path>
                </a:pathLst>
              </a:custGeom>
              <a:noFill/>
              <a:ln w="66675">
                <a:solidFill>
                  <a:srgbClr val="99CCFF"/>
                </a:solidFill>
                <a:round/>
                <a:headEnd/>
                <a:tailEnd/>
              </a:ln>
            </p:spPr>
            <p:txBody>
              <a:bodyPr wrap="square">
                <a:spAutoFit/>
              </a:bodyPr>
              <a:lstStyle/>
              <a:p>
                <a:endParaRPr lang="en-US"/>
              </a:p>
            </p:txBody>
          </p:sp>
          <p:sp>
            <p:nvSpPr>
              <p:cNvPr id="27" name="Line 11"/>
              <p:cNvSpPr>
                <a:spLocks noChangeShapeType="1"/>
              </p:cNvSpPr>
              <p:nvPr/>
            </p:nvSpPr>
            <p:spPr bwMode="auto">
              <a:xfrm>
                <a:off x="590469" y="4547852"/>
                <a:ext cx="1543131" cy="45719"/>
              </a:xfrm>
              <a:prstGeom prst="line">
                <a:avLst/>
              </a:prstGeom>
              <a:noFill/>
              <a:ln w="50800">
                <a:solidFill>
                  <a:schemeClr val="bg1"/>
                </a:solidFill>
                <a:round/>
                <a:headEnd/>
                <a:tailEnd type="stealth" w="lg" len="lg"/>
              </a:ln>
            </p:spPr>
            <p:txBody>
              <a:bodyPr wrap="square">
                <a:spAutoFit/>
              </a:bodyPr>
              <a:lstStyle/>
              <a:p>
                <a:endParaRPr lang="en-US"/>
              </a:p>
            </p:txBody>
          </p:sp>
          <p:sp>
            <p:nvSpPr>
              <p:cNvPr id="28" name="Line 12"/>
              <p:cNvSpPr>
                <a:spLocks noChangeShapeType="1"/>
              </p:cNvSpPr>
              <p:nvPr/>
            </p:nvSpPr>
            <p:spPr bwMode="auto">
              <a:xfrm flipH="1" flipV="1">
                <a:off x="2209800" y="4587235"/>
                <a:ext cx="1676400" cy="60965"/>
              </a:xfrm>
              <a:prstGeom prst="line">
                <a:avLst/>
              </a:prstGeom>
              <a:noFill/>
              <a:ln w="50800">
                <a:solidFill>
                  <a:schemeClr val="bg1"/>
                </a:solidFill>
                <a:round/>
                <a:headEnd/>
                <a:tailEnd type="stealth" w="lg" len="lg"/>
              </a:ln>
            </p:spPr>
            <p:txBody>
              <a:bodyPr wrap="square">
                <a:spAutoFit/>
              </a:bodyPr>
              <a:lstStyle/>
              <a:p>
                <a:endParaRPr lang="en-US"/>
              </a:p>
            </p:txBody>
          </p:sp>
          <p:grpSp>
            <p:nvGrpSpPr>
              <p:cNvPr id="4" name="Group 13"/>
              <p:cNvGrpSpPr>
                <a:grpSpLocks/>
              </p:cNvGrpSpPr>
              <p:nvPr/>
            </p:nvGrpSpPr>
            <p:grpSpPr bwMode="auto">
              <a:xfrm>
                <a:off x="1666390" y="3346729"/>
                <a:ext cx="364529" cy="1167839"/>
                <a:chOff x="2440" y="1051"/>
                <a:chExt cx="293" cy="962"/>
              </a:xfrm>
            </p:grpSpPr>
            <p:grpSp>
              <p:nvGrpSpPr>
                <p:cNvPr id="5" name="Group 14"/>
                <p:cNvGrpSpPr>
                  <a:grpSpLocks/>
                </p:cNvGrpSpPr>
                <p:nvPr/>
              </p:nvGrpSpPr>
              <p:grpSpPr bwMode="auto">
                <a:xfrm rot="-6241731">
                  <a:off x="2428" y="1709"/>
                  <a:ext cx="541" cy="68"/>
                  <a:chOff x="2089" y="1900"/>
                  <a:chExt cx="1067" cy="194"/>
                </a:xfrm>
              </p:grpSpPr>
              <p:grpSp>
                <p:nvGrpSpPr>
                  <p:cNvPr id="6" name="Group 15"/>
                  <p:cNvGrpSpPr>
                    <a:grpSpLocks/>
                  </p:cNvGrpSpPr>
                  <p:nvPr/>
                </p:nvGrpSpPr>
                <p:grpSpPr bwMode="auto">
                  <a:xfrm flipV="1">
                    <a:off x="2111" y="1909"/>
                    <a:ext cx="1045" cy="185"/>
                    <a:chOff x="2064" y="2750"/>
                    <a:chExt cx="2630" cy="469"/>
                  </a:xfrm>
                </p:grpSpPr>
                <p:grpSp>
                  <p:nvGrpSpPr>
                    <p:cNvPr id="7" name="Group 16"/>
                    <p:cNvGrpSpPr>
                      <a:grpSpLocks/>
                    </p:cNvGrpSpPr>
                    <p:nvPr/>
                  </p:nvGrpSpPr>
                  <p:grpSpPr bwMode="auto">
                    <a:xfrm>
                      <a:off x="2199" y="2791"/>
                      <a:ext cx="2302" cy="428"/>
                      <a:chOff x="3508" y="3290"/>
                      <a:chExt cx="2302" cy="428"/>
                    </a:xfrm>
                  </p:grpSpPr>
                  <p:grpSp>
                    <p:nvGrpSpPr>
                      <p:cNvPr id="8" name="Group 17"/>
                      <p:cNvGrpSpPr>
                        <a:grpSpLocks/>
                      </p:cNvGrpSpPr>
                      <p:nvPr/>
                    </p:nvGrpSpPr>
                    <p:grpSpPr bwMode="auto">
                      <a:xfrm>
                        <a:off x="4059" y="3306"/>
                        <a:ext cx="657" cy="412"/>
                        <a:chOff x="4059" y="3306"/>
                        <a:chExt cx="657" cy="412"/>
                      </a:xfrm>
                    </p:grpSpPr>
                    <p:sp>
                      <p:nvSpPr>
                        <p:cNvPr id="127" name="Freeform 18"/>
                        <p:cNvSpPr>
                          <a:spLocks/>
                        </p:cNvSpPr>
                        <p:nvPr/>
                      </p:nvSpPr>
                      <p:spPr bwMode="auto">
                        <a:xfrm>
                          <a:off x="4059" y="3306"/>
                          <a:ext cx="384" cy="41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28" name="Freeform 19"/>
                        <p:cNvSpPr>
                          <a:spLocks/>
                        </p:cNvSpPr>
                        <p:nvPr/>
                      </p:nvSpPr>
                      <p:spPr bwMode="auto">
                        <a:xfrm>
                          <a:off x="4332" y="3306"/>
                          <a:ext cx="384" cy="41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9" name="Group 20"/>
                      <p:cNvGrpSpPr>
                        <a:grpSpLocks/>
                      </p:cNvGrpSpPr>
                      <p:nvPr/>
                    </p:nvGrpSpPr>
                    <p:grpSpPr bwMode="auto">
                      <a:xfrm>
                        <a:off x="4605" y="3301"/>
                        <a:ext cx="657" cy="412"/>
                        <a:chOff x="4058" y="3299"/>
                        <a:chExt cx="657" cy="412"/>
                      </a:xfrm>
                    </p:grpSpPr>
                    <p:sp>
                      <p:nvSpPr>
                        <p:cNvPr id="125" name="Freeform 21"/>
                        <p:cNvSpPr>
                          <a:spLocks/>
                        </p:cNvSpPr>
                        <p:nvPr/>
                      </p:nvSpPr>
                      <p:spPr bwMode="auto">
                        <a:xfrm>
                          <a:off x="4058" y="3299"/>
                          <a:ext cx="384" cy="41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26" name="Freeform 22"/>
                        <p:cNvSpPr>
                          <a:spLocks/>
                        </p:cNvSpPr>
                        <p:nvPr/>
                      </p:nvSpPr>
                      <p:spPr bwMode="auto">
                        <a:xfrm>
                          <a:off x="4331" y="3299"/>
                          <a:ext cx="384" cy="41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10" name="Group 23"/>
                      <p:cNvGrpSpPr>
                        <a:grpSpLocks/>
                      </p:cNvGrpSpPr>
                      <p:nvPr/>
                    </p:nvGrpSpPr>
                    <p:grpSpPr bwMode="auto">
                      <a:xfrm>
                        <a:off x="5153" y="3302"/>
                        <a:ext cx="657" cy="412"/>
                        <a:chOff x="4058" y="3299"/>
                        <a:chExt cx="657" cy="412"/>
                      </a:xfrm>
                    </p:grpSpPr>
                    <p:sp>
                      <p:nvSpPr>
                        <p:cNvPr id="123" name="Freeform 24"/>
                        <p:cNvSpPr>
                          <a:spLocks/>
                        </p:cNvSpPr>
                        <p:nvPr/>
                      </p:nvSpPr>
                      <p:spPr bwMode="auto">
                        <a:xfrm>
                          <a:off x="4058" y="3299"/>
                          <a:ext cx="384" cy="41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24" name="Freeform 25"/>
                        <p:cNvSpPr>
                          <a:spLocks/>
                        </p:cNvSpPr>
                        <p:nvPr/>
                      </p:nvSpPr>
                      <p:spPr bwMode="auto">
                        <a:xfrm>
                          <a:off x="4331" y="3299"/>
                          <a:ext cx="384" cy="41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11" name="Group 26"/>
                      <p:cNvGrpSpPr>
                        <a:grpSpLocks/>
                      </p:cNvGrpSpPr>
                      <p:nvPr/>
                    </p:nvGrpSpPr>
                    <p:grpSpPr bwMode="auto">
                      <a:xfrm>
                        <a:off x="3508" y="3290"/>
                        <a:ext cx="656" cy="421"/>
                        <a:chOff x="4058" y="3290"/>
                        <a:chExt cx="656" cy="421"/>
                      </a:xfrm>
                    </p:grpSpPr>
                    <p:sp>
                      <p:nvSpPr>
                        <p:cNvPr id="121" name="Freeform 27"/>
                        <p:cNvSpPr>
                          <a:spLocks/>
                        </p:cNvSpPr>
                        <p:nvPr/>
                      </p:nvSpPr>
                      <p:spPr bwMode="auto">
                        <a:xfrm>
                          <a:off x="4058" y="3299"/>
                          <a:ext cx="384" cy="412"/>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22" name="Freeform 28"/>
                        <p:cNvSpPr>
                          <a:spLocks/>
                        </p:cNvSpPr>
                        <p:nvPr/>
                      </p:nvSpPr>
                      <p:spPr bwMode="auto">
                        <a:xfrm>
                          <a:off x="4330" y="3290"/>
                          <a:ext cx="384" cy="413"/>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115" name="Line 29"/>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116" name="Line 30"/>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nvGrpSpPr>
                  <p:cNvPr id="12" name="Group 31"/>
                  <p:cNvGrpSpPr>
                    <a:grpSpLocks/>
                  </p:cNvGrpSpPr>
                  <p:nvPr/>
                </p:nvGrpSpPr>
                <p:grpSpPr bwMode="auto">
                  <a:xfrm flipV="1">
                    <a:off x="2089" y="1900"/>
                    <a:ext cx="1043" cy="192"/>
                    <a:chOff x="2064" y="2750"/>
                    <a:chExt cx="2630" cy="489"/>
                  </a:xfrm>
                </p:grpSpPr>
                <p:grpSp>
                  <p:nvGrpSpPr>
                    <p:cNvPr id="13" name="Group 32"/>
                    <p:cNvGrpSpPr>
                      <a:grpSpLocks/>
                    </p:cNvGrpSpPr>
                    <p:nvPr/>
                  </p:nvGrpSpPr>
                  <p:grpSpPr bwMode="auto">
                    <a:xfrm>
                      <a:off x="2195" y="2819"/>
                      <a:ext cx="2302" cy="420"/>
                      <a:chOff x="3504" y="3318"/>
                      <a:chExt cx="2302" cy="420"/>
                    </a:xfrm>
                  </p:grpSpPr>
                  <p:grpSp>
                    <p:nvGrpSpPr>
                      <p:cNvPr id="14" name="Group 33"/>
                      <p:cNvGrpSpPr>
                        <a:grpSpLocks/>
                      </p:cNvGrpSpPr>
                      <p:nvPr/>
                    </p:nvGrpSpPr>
                    <p:grpSpPr bwMode="auto">
                      <a:xfrm>
                        <a:off x="4055" y="3323"/>
                        <a:ext cx="657" cy="415"/>
                        <a:chOff x="4055" y="3323"/>
                        <a:chExt cx="657" cy="415"/>
                      </a:xfrm>
                    </p:grpSpPr>
                    <p:sp>
                      <p:nvSpPr>
                        <p:cNvPr id="112" name="Freeform 34"/>
                        <p:cNvSpPr>
                          <a:spLocks/>
                        </p:cNvSpPr>
                        <p:nvPr/>
                      </p:nvSpPr>
                      <p:spPr bwMode="auto">
                        <a:xfrm>
                          <a:off x="4055" y="3323"/>
                          <a:ext cx="384" cy="41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13" name="Freeform 35"/>
                        <p:cNvSpPr>
                          <a:spLocks/>
                        </p:cNvSpPr>
                        <p:nvPr/>
                      </p:nvSpPr>
                      <p:spPr bwMode="auto">
                        <a:xfrm>
                          <a:off x="4328" y="3323"/>
                          <a:ext cx="384" cy="41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16" name="Group 36"/>
                      <p:cNvGrpSpPr>
                        <a:grpSpLocks/>
                      </p:cNvGrpSpPr>
                      <p:nvPr/>
                    </p:nvGrpSpPr>
                    <p:grpSpPr bwMode="auto">
                      <a:xfrm>
                        <a:off x="4601" y="3319"/>
                        <a:ext cx="657" cy="415"/>
                        <a:chOff x="4054" y="3317"/>
                        <a:chExt cx="657" cy="415"/>
                      </a:xfrm>
                    </p:grpSpPr>
                    <p:sp>
                      <p:nvSpPr>
                        <p:cNvPr id="110" name="Freeform 37"/>
                        <p:cNvSpPr>
                          <a:spLocks/>
                        </p:cNvSpPr>
                        <p:nvPr/>
                      </p:nvSpPr>
                      <p:spPr bwMode="auto">
                        <a:xfrm>
                          <a:off x="4054" y="3317"/>
                          <a:ext cx="384" cy="41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11" name="Freeform 38"/>
                        <p:cNvSpPr>
                          <a:spLocks/>
                        </p:cNvSpPr>
                        <p:nvPr/>
                      </p:nvSpPr>
                      <p:spPr bwMode="auto">
                        <a:xfrm>
                          <a:off x="4327" y="3317"/>
                          <a:ext cx="384" cy="41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25" name="Group 39"/>
                      <p:cNvGrpSpPr>
                        <a:grpSpLocks/>
                      </p:cNvGrpSpPr>
                      <p:nvPr/>
                    </p:nvGrpSpPr>
                    <p:grpSpPr bwMode="auto">
                      <a:xfrm>
                        <a:off x="5149" y="3320"/>
                        <a:ext cx="657" cy="416"/>
                        <a:chOff x="4054" y="3317"/>
                        <a:chExt cx="657" cy="416"/>
                      </a:xfrm>
                    </p:grpSpPr>
                    <p:sp>
                      <p:nvSpPr>
                        <p:cNvPr id="108" name="Freeform 40"/>
                        <p:cNvSpPr>
                          <a:spLocks/>
                        </p:cNvSpPr>
                        <p:nvPr/>
                      </p:nvSpPr>
                      <p:spPr bwMode="auto">
                        <a:xfrm>
                          <a:off x="4054" y="3317"/>
                          <a:ext cx="384" cy="41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09" name="Freeform 41"/>
                        <p:cNvSpPr>
                          <a:spLocks/>
                        </p:cNvSpPr>
                        <p:nvPr/>
                      </p:nvSpPr>
                      <p:spPr bwMode="auto">
                        <a:xfrm>
                          <a:off x="4327" y="3318"/>
                          <a:ext cx="384" cy="41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29" name="Group 42"/>
                      <p:cNvGrpSpPr>
                        <a:grpSpLocks/>
                      </p:cNvGrpSpPr>
                      <p:nvPr/>
                    </p:nvGrpSpPr>
                    <p:grpSpPr bwMode="auto">
                      <a:xfrm>
                        <a:off x="3504" y="3318"/>
                        <a:ext cx="657" cy="415"/>
                        <a:chOff x="4054" y="3318"/>
                        <a:chExt cx="657" cy="415"/>
                      </a:xfrm>
                    </p:grpSpPr>
                    <p:sp>
                      <p:nvSpPr>
                        <p:cNvPr id="106" name="Freeform 43"/>
                        <p:cNvSpPr>
                          <a:spLocks/>
                        </p:cNvSpPr>
                        <p:nvPr/>
                      </p:nvSpPr>
                      <p:spPr bwMode="auto">
                        <a:xfrm>
                          <a:off x="4054" y="3318"/>
                          <a:ext cx="384" cy="41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107" name="Freeform 44"/>
                        <p:cNvSpPr>
                          <a:spLocks/>
                        </p:cNvSpPr>
                        <p:nvPr/>
                      </p:nvSpPr>
                      <p:spPr bwMode="auto">
                        <a:xfrm>
                          <a:off x="4327" y="3318"/>
                          <a:ext cx="384" cy="41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100" name="Line 45"/>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101" name="Line 46"/>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grpSp>
              <p:nvGrpSpPr>
                <p:cNvPr id="30" name="Group 47"/>
                <p:cNvGrpSpPr>
                  <a:grpSpLocks/>
                </p:cNvGrpSpPr>
                <p:nvPr/>
              </p:nvGrpSpPr>
              <p:grpSpPr bwMode="auto">
                <a:xfrm rot="-6241731">
                  <a:off x="2332" y="1288"/>
                  <a:ext cx="535" cy="62"/>
                  <a:chOff x="2091" y="1920"/>
                  <a:chExt cx="1061" cy="180"/>
                </a:xfrm>
              </p:grpSpPr>
              <p:grpSp>
                <p:nvGrpSpPr>
                  <p:cNvPr id="31" name="Group 48"/>
                  <p:cNvGrpSpPr>
                    <a:grpSpLocks/>
                  </p:cNvGrpSpPr>
                  <p:nvPr/>
                </p:nvGrpSpPr>
                <p:grpSpPr bwMode="auto">
                  <a:xfrm flipV="1">
                    <a:off x="2109" y="1920"/>
                    <a:ext cx="1043" cy="180"/>
                    <a:chOff x="2064" y="2750"/>
                    <a:chExt cx="2630" cy="461"/>
                  </a:xfrm>
                </p:grpSpPr>
                <p:grpSp>
                  <p:nvGrpSpPr>
                    <p:cNvPr id="32" name="Group 49"/>
                    <p:cNvGrpSpPr>
                      <a:grpSpLocks/>
                    </p:cNvGrpSpPr>
                    <p:nvPr/>
                  </p:nvGrpSpPr>
                  <p:grpSpPr bwMode="auto">
                    <a:xfrm>
                      <a:off x="2206" y="2764"/>
                      <a:ext cx="2301" cy="447"/>
                      <a:chOff x="3515" y="3263"/>
                      <a:chExt cx="2301" cy="447"/>
                    </a:xfrm>
                  </p:grpSpPr>
                  <p:grpSp>
                    <p:nvGrpSpPr>
                      <p:cNvPr id="33" name="Group 50"/>
                      <p:cNvGrpSpPr>
                        <a:grpSpLocks/>
                      </p:cNvGrpSpPr>
                      <p:nvPr/>
                    </p:nvGrpSpPr>
                    <p:grpSpPr bwMode="auto">
                      <a:xfrm>
                        <a:off x="4063" y="3293"/>
                        <a:ext cx="657" cy="417"/>
                        <a:chOff x="4063" y="3293"/>
                        <a:chExt cx="657" cy="417"/>
                      </a:xfrm>
                    </p:grpSpPr>
                    <p:sp>
                      <p:nvSpPr>
                        <p:cNvPr id="95" name="Freeform 51"/>
                        <p:cNvSpPr>
                          <a:spLocks/>
                        </p:cNvSpPr>
                        <p:nvPr/>
                      </p:nvSpPr>
                      <p:spPr bwMode="auto">
                        <a:xfrm>
                          <a:off x="4063" y="3293"/>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96" name="Freeform 52"/>
                        <p:cNvSpPr>
                          <a:spLocks/>
                        </p:cNvSpPr>
                        <p:nvPr/>
                      </p:nvSpPr>
                      <p:spPr bwMode="auto">
                        <a:xfrm>
                          <a:off x="4336" y="3293"/>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34" name="Group 53"/>
                      <p:cNvGrpSpPr>
                        <a:grpSpLocks/>
                      </p:cNvGrpSpPr>
                      <p:nvPr/>
                    </p:nvGrpSpPr>
                    <p:grpSpPr bwMode="auto">
                      <a:xfrm>
                        <a:off x="4611" y="3286"/>
                        <a:ext cx="658" cy="422"/>
                        <a:chOff x="4064" y="3284"/>
                        <a:chExt cx="658" cy="422"/>
                      </a:xfrm>
                    </p:grpSpPr>
                    <p:sp>
                      <p:nvSpPr>
                        <p:cNvPr id="93" name="Freeform 54"/>
                        <p:cNvSpPr>
                          <a:spLocks/>
                        </p:cNvSpPr>
                        <p:nvPr/>
                      </p:nvSpPr>
                      <p:spPr bwMode="auto">
                        <a:xfrm>
                          <a:off x="4064" y="3289"/>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94" name="Freeform 55"/>
                        <p:cNvSpPr>
                          <a:spLocks/>
                        </p:cNvSpPr>
                        <p:nvPr/>
                      </p:nvSpPr>
                      <p:spPr bwMode="auto">
                        <a:xfrm>
                          <a:off x="4338" y="3284"/>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35" name="Group 56"/>
                      <p:cNvGrpSpPr>
                        <a:grpSpLocks/>
                      </p:cNvGrpSpPr>
                      <p:nvPr/>
                    </p:nvGrpSpPr>
                    <p:grpSpPr bwMode="auto">
                      <a:xfrm>
                        <a:off x="5160" y="3270"/>
                        <a:ext cx="656" cy="425"/>
                        <a:chOff x="4065" y="3267"/>
                        <a:chExt cx="656" cy="425"/>
                      </a:xfrm>
                    </p:grpSpPr>
                    <p:sp>
                      <p:nvSpPr>
                        <p:cNvPr id="91" name="Freeform 57"/>
                        <p:cNvSpPr>
                          <a:spLocks/>
                        </p:cNvSpPr>
                        <p:nvPr/>
                      </p:nvSpPr>
                      <p:spPr bwMode="auto">
                        <a:xfrm>
                          <a:off x="4065" y="3274"/>
                          <a:ext cx="384" cy="41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92" name="Freeform 58"/>
                        <p:cNvSpPr>
                          <a:spLocks/>
                        </p:cNvSpPr>
                        <p:nvPr/>
                      </p:nvSpPr>
                      <p:spPr bwMode="auto">
                        <a:xfrm>
                          <a:off x="4337" y="3267"/>
                          <a:ext cx="384" cy="41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38" name="Group 59"/>
                      <p:cNvGrpSpPr>
                        <a:grpSpLocks/>
                      </p:cNvGrpSpPr>
                      <p:nvPr/>
                    </p:nvGrpSpPr>
                    <p:grpSpPr bwMode="auto">
                      <a:xfrm>
                        <a:off x="3515" y="3263"/>
                        <a:ext cx="657" cy="418"/>
                        <a:chOff x="4065" y="3263"/>
                        <a:chExt cx="657" cy="418"/>
                      </a:xfrm>
                    </p:grpSpPr>
                    <p:sp>
                      <p:nvSpPr>
                        <p:cNvPr id="89" name="Freeform 60"/>
                        <p:cNvSpPr>
                          <a:spLocks/>
                        </p:cNvSpPr>
                        <p:nvPr/>
                      </p:nvSpPr>
                      <p:spPr bwMode="auto">
                        <a:xfrm>
                          <a:off x="4065" y="3263"/>
                          <a:ext cx="384" cy="41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90" name="Freeform 61"/>
                        <p:cNvSpPr>
                          <a:spLocks/>
                        </p:cNvSpPr>
                        <p:nvPr/>
                      </p:nvSpPr>
                      <p:spPr bwMode="auto">
                        <a:xfrm>
                          <a:off x="4338" y="3263"/>
                          <a:ext cx="384" cy="418"/>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83" name="Line 62"/>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84" name="Line 63"/>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nvGrpSpPr>
                  <p:cNvPr id="39" name="Group 64"/>
                  <p:cNvGrpSpPr>
                    <a:grpSpLocks/>
                  </p:cNvGrpSpPr>
                  <p:nvPr/>
                </p:nvGrpSpPr>
                <p:grpSpPr bwMode="auto">
                  <a:xfrm flipV="1">
                    <a:off x="2091" y="1923"/>
                    <a:ext cx="1043" cy="168"/>
                    <a:chOff x="2064" y="2750"/>
                    <a:chExt cx="2630" cy="428"/>
                  </a:xfrm>
                </p:grpSpPr>
                <p:grpSp>
                  <p:nvGrpSpPr>
                    <p:cNvPr id="40" name="Group 65"/>
                    <p:cNvGrpSpPr>
                      <a:grpSpLocks/>
                    </p:cNvGrpSpPr>
                    <p:nvPr/>
                  </p:nvGrpSpPr>
                  <p:grpSpPr bwMode="auto">
                    <a:xfrm>
                      <a:off x="2207" y="2751"/>
                      <a:ext cx="2302" cy="427"/>
                      <a:chOff x="3516" y="3250"/>
                      <a:chExt cx="2302" cy="427"/>
                    </a:xfrm>
                  </p:grpSpPr>
                  <p:grpSp>
                    <p:nvGrpSpPr>
                      <p:cNvPr id="41" name="Group 66"/>
                      <p:cNvGrpSpPr>
                        <a:grpSpLocks/>
                      </p:cNvGrpSpPr>
                      <p:nvPr/>
                    </p:nvGrpSpPr>
                    <p:grpSpPr bwMode="auto">
                      <a:xfrm>
                        <a:off x="4066" y="3256"/>
                        <a:ext cx="658" cy="421"/>
                        <a:chOff x="4066" y="3256"/>
                        <a:chExt cx="658" cy="421"/>
                      </a:xfrm>
                    </p:grpSpPr>
                    <p:sp>
                      <p:nvSpPr>
                        <p:cNvPr id="80" name="Freeform 67"/>
                        <p:cNvSpPr>
                          <a:spLocks/>
                        </p:cNvSpPr>
                        <p:nvPr/>
                      </p:nvSpPr>
                      <p:spPr bwMode="auto">
                        <a:xfrm>
                          <a:off x="4066" y="3260"/>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81" name="Freeform 68"/>
                        <p:cNvSpPr>
                          <a:spLocks/>
                        </p:cNvSpPr>
                        <p:nvPr/>
                      </p:nvSpPr>
                      <p:spPr bwMode="auto">
                        <a:xfrm>
                          <a:off x="4340" y="3256"/>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50" name="Group 69"/>
                      <p:cNvGrpSpPr>
                        <a:grpSpLocks/>
                      </p:cNvGrpSpPr>
                      <p:nvPr/>
                    </p:nvGrpSpPr>
                    <p:grpSpPr bwMode="auto">
                      <a:xfrm>
                        <a:off x="4613" y="3252"/>
                        <a:ext cx="657" cy="417"/>
                        <a:chOff x="4066" y="3250"/>
                        <a:chExt cx="657" cy="417"/>
                      </a:xfrm>
                    </p:grpSpPr>
                    <p:sp>
                      <p:nvSpPr>
                        <p:cNvPr id="78" name="Freeform 70"/>
                        <p:cNvSpPr>
                          <a:spLocks/>
                        </p:cNvSpPr>
                        <p:nvPr/>
                      </p:nvSpPr>
                      <p:spPr bwMode="auto">
                        <a:xfrm>
                          <a:off x="4066" y="3250"/>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79" name="Freeform 71"/>
                        <p:cNvSpPr>
                          <a:spLocks/>
                        </p:cNvSpPr>
                        <p:nvPr/>
                      </p:nvSpPr>
                      <p:spPr bwMode="auto">
                        <a:xfrm>
                          <a:off x="4339" y="3250"/>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53" name="Group 72"/>
                      <p:cNvGrpSpPr>
                        <a:grpSpLocks/>
                      </p:cNvGrpSpPr>
                      <p:nvPr/>
                    </p:nvGrpSpPr>
                    <p:grpSpPr bwMode="auto">
                      <a:xfrm>
                        <a:off x="5161" y="3253"/>
                        <a:ext cx="657" cy="417"/>
                        <a:chOff x="4066" y="3250"/>
                        <a:chExt cx="657" cy="417"/>
                      </a:xfrm>
                    </p:grpSpPr>
                    <p:sp>
                      <p:nvSpPr>
                        <p:cNvPr id="76" name="Freeform 73"/>
                        <p:cNvSpPr>
                          <a:spLocks/>
                        </p:cNvSpPr>
                        <p:nvPr/>
                      </p:nvSpPr>
                      <p:spPr bwMode="auto">
                        <a:xfrm>
                          <a:off x="4066" y="3250"/>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77" name="Freeform 74"/>
                        <p:cNvSpPr>
                          <a:spLocks/>
                        </p:cNvSpPr>
                        <p:nvPr/>
                      </p:nvSpPr>
                      <p:spPr bwMode="auto">
                        <a:xfrm>
                          <a:off x="4339" y="3250"/>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54" name="Group 75"/>
                      <p:cNvGrpSpPr>
                        <a:grpSpLocks/>
                      </p:cNvGrpSpPr>
                      <p:nvPr/>
                    </p:nvGrpSpPr>
                    <p:grpSpPr bwMode="auto">
                      <a:xfrm>
                        <a:off x="3516" y="3250"/>
                        <a:ext cx="655" cy="421"/>
                        <a:chOff x="4066" y="3250"/>
                        <a:chExt cx="655" cy="421"/>
                      </a:xfrm>
                    </p:grpSpPr>
                    <p:sp>
                      <p:nvSpPr>
                        <p:cNvPr id="74" name="Freeform 76"/>
                        <p:cNvSpPr>
                          <a:spLocks/>
                        </p:cNvSpPr>
                        <p:nvPr/>
                      </p:nvSpPr>
                      <p:spPr bwMode="auto">
                        <a:xfrm>
                          <a:off x="4066" y="3250"/>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75" name="Freeform 77"/>
                        <p:cNvSpPr>
                          <a:spLocks/>
                        </p:cNvSpPr>
                        <p:nvPr/>
                      </p:nvSpPr>
                      <p:spPr bwMode="auto">
                        <a:xfrm>
                          <a:off x="4337" y="3254"/>
                          <a:ext cx="384" cy="41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68" name="Line 78"/>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69" name="Line 79"/>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grpSp>
              <p:nvGrpSpPr>
                <p:cNvPr id="55" name="Group 80"/>
                <p:cNvGrpSpPr>
                  <a:grpSpLocks/>
                </p:cNvGrpSpPr>
                <p:nvPr/>
              </p:nvGrpSpPr>
              <p:grpSpPr bwMode="auto">
                <a:xfrm rot="1735558">
                  <a:off x="2440" y="1786"/>
                  <a:ext cx="289" cy="53"/>
                  <a:chOff x="2089" y="1948"/>
                  <a:chExt cx="1066" cy="184"/>
                </a:xfrm>
              </p:grpSpPr>
              <p:grpSp>
                <p:nvGrpSpPr>
                  <p:cNvPr id="56" name="Group 81"/>
                  <p:cNvGrpSpPr>
                    <a:grpSpLocks/>
                  </p:cNvGrpSpPr>
                  <p:nvPr/>
                </p:nvGrpSpPr>
                <p:grpSpPr bwMode="auto">
                  <a:xfrm flipV="1">
                    <a:off x="2110" y="1959"/>
                    <a:ext cx="1045" cy="173"/>
                    <a:chOff x="2064" y="2676"/>
                    <a:chExt cx="2630" cy="442"/>
                  </a:xfrm>
                </p:grpSpPr>
                <p:grpSp>
                  <p:nvGrpSpPr>
                    <p:cNvPr id="65" name="Group 82"/>
                    <p:cNvGrpSpPr>
                      <a:grpSpLocks/>
                    </p:cNvGrpSpPr>
                    <p:nvPr/>
                  </p:nvGrpSpPr>
                  <p:grpSpPr bwMode="auto">
                    <a:xfrm>
                      <a:off x="2237" y="2676"/>
                      <a:ext cx="2304" cy="442"/>
                      <a:chOff x="3546" y="3175"/>
                      <a:chExt cx="2304" cy="442"/>
                    </a:xfrm>
                  </p:grpSpPr>
                  <p:grpSp>
                    <p:nvGrpSpPr>
                      <p:cNvPr id="66" name="Group 83"/>
                      <p:cNvGrpSpPr>
                        <a:grpSpLocks/>
                      </p:cNvGrpSpPr>
                      <p:nvPr/>
                    </p:nvGrpSpPr>
                    <p:grpSpPr bwMode="auto">
                      <a:xfrm>
                        <a:off x="4085" y="3185"/>
                        <a:ext cx="662" cy="432"/>
                        <a:chOff x="4085" y="3185"/>
                        <a:chExt cx="662" cy="432"/>
                      </a:xfrm>
                    </p:grpSpPr>
                    <p:sp>
                      <p:nvSpPr>
                        <p:cNvPr id="63" name="Freeform 84"/>
                        <p:cNvSpPr>
                          <a:spLocks/>
                        </p:cNvSpPr>
                        <p:nvPr/>
                      </p:nvSpPr>
                      <p:spPr bwMode="auto">
                        <a:xfrm>
                          <a:off x="4085" y="3192"/>
                          <a:ext cx="384" cy="42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64" name="Freeform 85"/>
                        <p:cNvSpPr>
                          <a:spLocks/>
                        </p:cNvSpPr>
                        <p:nvPr/>
                      </p:nvSpPr>
                      <p:spPr bwMode="auto">
                        <a:xfrm>
                          <a:off x="4363" y="3185"/>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67" name="Group 86"/>
                      <p:cNvGrpSpPr>
                        <a:grpSpLocks/>
                      </p:cNvGrpSpPr>
                      <p:nvPr/>
                    </p:nvGrpSpPr>
                    <p:grpSpPr bwMode="auto">
                      <a:xfrm>
                        <a:off x="4641" y="3181"/>
                        <a:ext cx="657" cy="426"/>
                        <a:chOff x="4094" y="3179"/>
                        <a:chExt cx="657" cy="426"/>
                      </a:xfrm>
                    </p:grpSpPr>
                    <p:sp>
                      <p:nvSpPr>
                        <p:cNvPr id="61" name="Freeform 87"/>
                        <p:cNvSpPr>
                          <a:spLocks/>
                        </p:cNvSpPr>
                        <p:nvPr/>
                      </p:nvSpPr>
                      <p:spPr bwMode="auto">
                        <a:xfrm>
                          <a:off x="4094" y="3179"/>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62" name="Freeform 88"/>
                        <p:cNvSpPr>
                          <a:spLocks/>
                        </p:cNvSpPr>
                        <p:nvPr/>
                      </p:nvSpPr>
                      <p:spPr bwMode="auto">
                        <a:xfrm>
                          <a:off x="4367" y="3179"/>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70" name="Group 89"/>
                      <p:cNvGrpSpPr>
                        <a:grpSpLocks/>
                      </p:cNvGrpSpPr>
                      <p:nvPr/>
                    </p:nvGrpSpPr>
                    <p:grpSpPr bwMode="auto">
                      <a:xfrm>
                        <a:off x="5189" y="3175"/>
                        <a:ext cx="661" cy="433"/>
                        <a:chOff x="4094" y="3172"/>
                        <a:chExt cx="661" cy="433"/>
                      </a:xfrm>
                    </p:grpSpPr>
                    <p:sp>
                      <p:nvSpPr>
                        <p:cNvPr id="59" name="Freeform 90"/>
                        <p:cNvSpPr>
                          <a:spLocks/>
                        </p:cNvSpPr>
                        <p:nvPr/>
                      </p:nvSpPr>
                      <p:spPr bwMode="auto">
                        <a:xfrm>
                          <a:off x="4094" y="3179"/>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60" name="Freeform 91"/>
                        <p:cNvSpPr>
                          <a:spLocks/>
                        </p:cNvSpPr>
                        <p:nvPr/>
                      </p:nvSpPr>
                      <p:spPr bwMode="auto">
                        <a:xfrm>
                          <a:off x="4371" y="3172"/>
                          <a:ext cx="384" cy="427"/>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71" name="Group 92"/>
                      <p:cNvGrpSpPr>
                        <a:grpSpLocks/>
                      </p:cNvGrpSpPr>
                      <p:nvPr/>
                    </p:nvGrpSpPr>
                    <p:grpSpPr bwMode="auto">
                      <a:xfrm>
                        <a:off x="3546" y="3178"/>
                        <a:ext cx="659" cy="427"/>
                        <a:chOff x="4096" y="3178"/>
                        <a:chExt cx="659" cy="427"/>
                      </a:xfrm>
                    </p:grpSpPr>
                    <p:sp>
                      <p:nvSpPr>
                        <p:cNvPr id="57" name="Freeform 93"/>
                        <p:cNvSpPr>
                          <a:spLocks/>
                        </p:cNvSpPr>
                        <p:nvPr/>
                      </p:nvSpPr>
                      <p:spPr bwMode="auto">
                        <a:xfrm>
                          <a:off x="4096" y="3178"/>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58" name="Freeform 94"/>
                        <p:cNvSpPr>
                          <a:spLocks/>
                        </p:cNvSpPr>
                        <p:nvPr/>
                      </p:nvSpPr>
                      <p:spPr bwMode="auto">
                        <a:xfrm>
                          <a:off x="4371" y="3179"/>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51" name="Line 95"/>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52" name="Line 96"/>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nvGrpSpPr>
                  <p:cNvPr id="72" name="Group 97"/>
                  <p:cNvGrpSpPr>
                    <a:grpSpLocks/>
                  </p:cNvGrpSpPr>
                  <p:nvPr/>
                </p:nvGrpSpPr>
                <p:grpSpPr bwMode="auto">
                  <a:xfrm flipV="1">
                    <a:off x="2089" y="1948"/>
                    <a:ext cx="1043" cy="171"/>
                    <a:chOff x="2064" y="2667"/>
                    <a:chExt cx="2630" cy="435"/>
                  </a:xfrm>
                </p:grpSpPr>
                <p:grpSp>
                  <p:nvGrpSpPr>
                    <p:cNvPr id="73" name="Group 98"/>
                    <p:cNvGrpSpPr>
                      <a:grpSpLocks/>
                    </p:cNvGrpSpPr>
                    <p:nvPr/>
                  </p:nvGrpSpPr>
                  <p:grpSpPr bwMode="auto">
                    <a:xfrm>
                      <a:off x="2240" y="2667"/>
                      <a:ext cx="2302" cy="435"/>
                      <a:chOff x="3549" y="3166"/>
                      <a:chExt cx="2302" cy="435"/>
                    </a:xfrm>
                  </p:grpSpPr>
                  <p:grpSp>
                    <p:nvGrpSpPr>
                      <p:cNvPr id="82" name="Group 99"/>
                      <p:cNvGrpSpPr>
                        <a:grpSpLocks/>
                      </p:cNvGrpSpPr>
                      <p:nvPr/>
                    </p:nvGrpSpPr>
                    <p:grpSpPr bwMode="auto">
                      <a:xfrm>
                        <a:off x="4097" y="3171"/>
                        <a:ext cx="657" cy="426"/>
                        <a:chOff x="4097" y="3171"/>
                        <a:chExt cx="657" cy="426"/>
                      </a:xfrm>
                    </p:grpSpPr>
                    <p:sp>
                      <p:nvSpPr>
                        <p:cNvPr id="48" name="Freeform 100"/>
                        <p:cNvSpPr>
                          <a:spLocks/>
                        </p:cNvSpPr>
                        <p:nvPr/>
                      </p:nvSpPr>
                      <p:spPr bwMode="auto">
                        <a:xfrm>
                          <a:off x="4097" y="3171"/>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49" name="Freeform 101"/>
                        <p:cNvSpPr>
                          <a:spLocks/>
                        </p:cNvSpPr>
                        <p:nvPr/>
                      </p:nvSpPr>
                      <p:spPr bwMode="auto">
                        <a:xfrm>
                          <a:off x="4370" y="3171"/>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85" name="Group 102"/>
                      <p:cNvGrpSpPr>
                        <a:grpSpLocks/>
                      </p:cNvGrpSpPr>
                      <p:nvPr/>
                    </p:nvGrpSpPr>
                    <p:grpSpPr bwMode="auto">
                      <a:xfrm>
                        <a:off x="4648" y="3166"/>
                        <a:ext cx="657" cy="426"/>
                        <a:chOff x="4101" y="3164"/>
                        <a:chExt cx="657" cy="426"/>
                      </a:xfrm>
                    </p:grpSpPr>
                    <p:sp>
                      <p:nvSpPr>
                        <p:cNvPr id="46" name="Freeform 103"/>
                        <p:cNvSpPr>
                          <a:spLocks/>
                        </p:cNvSpPr>
                        <p:nvPr/>
                      </p:nvSpPr>
                      <p:spPr bwMode="auto">
                        <a:xfrm>
                          <a:off x="4101" y="3164"/>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47" name="Freeform 104"/>
                        <p:cNvSpPr>
                          <a:spLocks/>
                        </p:cNvSpPr>
                        <p:nvPr/>
                      </p:nvSpPr>
                      <p:spPr bwMode="auto">
                        <a:xfrm>
                          <a:off x="4374" y="3164"/>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86" name="Group 105"/>
                      <p:cNvGrpSpPr>
                        <a:grpSpLocks/>
                      </p:cNvGrpSpPr>
                      <p:nvPr/>
                    </p:nvGrpSpPr>
                    <p:grpSpPr bwMode="auto">
                      <a:xfrm>
                        <a:off x="5196" y="3169"/>
                        <a:ext cx="655" cy="432"/>
                        <a:chOff x="4101" y="3166"/>
                        <a:chExt cx="655" cy="432"/>
                      </a:xfrm>
                    </p:grpSpPr>
                    <p:sp>
                      <p:nvSpPr>
                        <p:cNvPr id="44" name="Freeform 106"/>
                        <p:cNvSpPr>
                          <a:spLocks/>
                        </p:cNvSpPr>
                        <p:nvPr/>
                      </p:nvSpPr>
                      <p:spPr bwMode="auto">
                        <a:xfrm>
                          <a:off x="4101" y="3166"/>
                          <a:ext cx="384" cy="426"/>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45" name="Freeform 107"/>
                        <p:cNvSpPr>
                          <a:spLocks/>
                        </p:cNvSpPr>
                        <p:nvPr/>
                      </p:nvSpPr>
                      <p:spPr bwMode="auto">
                        <a:xfrm>
                          <a:off x="4372" y="3173"/>
                          <a:ext cx="384" cy="42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nvGrpSpPr>
                      <p:cNvPr id="87" name="Group 108"/>
                      <p:cNvGrpSpPr>
                        <a:grpSpLocks/>
                      </p:cNvGrpSpPr>
                      <p:nvPr/>
                    </p:nvGrpSpPr>
                    <p:grpSpPr bwMode="auto">
                      <a:xfrm>
                        <a:off x="3549" y="3173"/>
                        <a:ext cx="657" cy="425"/>
                        <a:chOff x="4099" y="3173"/>
                        <a:chExt cx="657" cy="425"/>
                      </a:xfrm>
                    </p:grpSpPr>
                    <p:sp>
                      <p:nvSpPr>
                        <p:cNvPr id="42" name="Freeform 109"/>
                        <p:cNvSpPr>
                          <a:spLocks/>
                        </p:cNvSpPr>
                        <p:nvPr/>
                      </p:nvSpPr>
                      <p:spPr bwMode="auto">
                        <a:xfrm>
                          <a:off x="4099" y="3173"/>
                          <a:ext cx="384" cy="42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sp>
                      <p:nvSpPr>
                        <p:cNvPr id="43" name="Freeform 110"/>
                        <p:cNvSpPr>
                          <a:spLocks/>
                        </p:cNvSpPr>
                        <p:nvPr/>
                      </p:nvSpPr>
                      <p:spPr bwMode="auto">
                        <a:xfrm>
                          <a:off x="4372" y="3173"/>
                          <a:ext cx="384" cy="425"/>
                        </a:xfrm>
                        <a:custGeom>
                          <a:avLst/>
                          <a:gdLst>
                            <a:gd name="T0" fmla="*/ 0 w 384"/>
                            <a:gd name="T1" fmla="*/ 6 h 420"/>
                            <a:gd name="T2" fmla="*/ 159 w 384"/>
                            <a:gd name="T3" fmla="*/ 6 h 420"/>
                            <a:gd name="T4" fmla="*/ 204 w 384"/>
                            <a:gd name="T5" fmla="*/ 18 h 420"/>
                            <a:gd name="T6" fmla="*/ 234 w 384"/>
                            <a:gd name="T7" fmla="*/ 30 h 420"/>
                            <a:gd name="T8" fmla="*/ 270 w 384"/>
                            <a:gd name="T9" fmla="*/ 63 h 420"/>
                            <a:gd name="T10" fmla="*/ 294 w 384"/>
                            <a:gd name="T11" fmla="*/ 99 h 420"/>
                            <a:gd name="T12" fmla="*/ 309 w 384"/>
                            <a:gd name="T13" fmla="*/ 135 h 420"/>
                            <a:gd name="T14" fmla="*/ 309 w 384"/>
                            <a:gd name="T15" fmla="*/ 204 h 420"/>
                            <a:gd name="T16" fmla="*/ 309 w 384"/>
                            <a:gd name="T17" fmla="*/ 255 h 420"/>
                            <a:gd name="T18" fmla="*/ 282 w 384"/>
                            <a:gd name="T19" fmla="*/ 342 h 420"/>
                            <a:gd name="T20" fmla="*/ 261 w 384"/>
                            <a:gd name="T21" fmla="*/ 390 h 420"/>
                            <a:gd name="T22" fmla="*/ 216 w 384"/>
                            <a:gd name="T23" fmla="*/ 420 h 420"/>
                            <a:gd name="T24" fmla="*/ 153 w 384"/>
                            <a:gd name="T25" fmla="*/ 405 h 420"/>
                            <a:gd name="T26" fmla="*/ 132 w 384"/>
                            <a:gd name="T27" fmla="*/ 381 h 420"/>
                            <a:gd name="T28" fmla="*/ 117 w 384"/>
                            <a:gd name="T29" fmla="*/ 354 h 420"/>
                            <a:gd name="T30" fmla="*/ 105 w 384"/>
                            <a:gd name="T31" fmla="*/ 309 h 420"/>
                            <a:gd name="T32" fmla="*/ 96 w 384"/>
                            <a:gd name="T33" fmla="*/ 261 h 420"/>
                            <a:gd name="T34" fmla="*/ 108 w 384"/>
                            <a:gd name="T35" fmla="*/ 135 h 420"/>
                            <a:gd name="T36" fmla="*/ 147 w 384"/>
                            <a:gd name="T37" fmla="*/ 72 h 420"/>
                            <a:gd name="T38" fmla="*/ 336 w 384"/>
                            <a:gd name="T39" fmla="*/ 0 h 420"/>
                            <a:gd name="T40" fmla="*/ 384 w 384"/>
                            <a:gd name="T41" fmla="*/ 3 h 4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4"/>
                            <a:gd name="T64" fmla="*/ 0 h 420"/>
                            <a:gd name="T65" fmla="*/ 384 w 384"/>
                            <a:gd name="T66" fmla="*/ 420 h 4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a:solidFill>
                            <a:schemeClr val="hlink"/>
                          </a:solidFill>
                          <a:round/>
                          <a:headEnd/>
                          <a:tailEnd type="none" w="med" len="lg"/>
                        </a:ln>
                      </p:spPr>
                      <p:txBody>
                        <a:bodyPr wrap="square">
                          <a:spAutoFit/>
                        </a:bodyPr>
                        <a:lstStyle/>
                        <a:p>
                          <a:endParaRPr lang="en-US"/>
                        </a:p>
                      </p:txBody>
                    </p:sp>
                  </p:grpSp>
                </p:grpSp>
                <p:sp>
                  <p:nvSpPr>
                    <p:cNvPr id="36" name="Line 111"/>
                    <p:cNvSpPr>
                      <a:spLocks noChangeShapeType="1"/>
                    </p:cNvSpPr>
                    <p:nvPr/>
                  </p:nvSpPr>
                  <p:spPr bwMode="auto">
                    <a:xfrm>
                      <a:off x="4468" y="2750"/>
                      <a:ext cx="226" cy="0"/>
                    </a:xfrm>
                    <a:prstGeom prst="line">
                      <a:avLst/>
                    </a:prstGeom>
                    <a:noFill/>
                    <a:ln w="25400">
                      <a:solidFill>
                        <a:schemeClr val="hlink"/>
                      </a:solidFill>
                      <a:round/>
                      <a:headEnd/>
                      <a:tailEnd type="none" w="med" len="lg"/>
                    </a:ln>
                  </p:spPr>
                  <p:txBody>
                    <a:bodyPr wrap="square">
                      <a:spAutoFit/>
                    </a:bodyPr>
                    <a:lstStyle/>
                    <a:p>
                      <a:endParaRPr lang="en-US"/>
                    </a:p>
                  </p:txBody>
                </p:sp>
                <p:sp>
                  <p:nvSpPr>
                    <p:cNvPr id="37" name="Line 112"/>
                    <p:cNvSpPr>
                      <a:spLocks noChangeShapeType="1"/>
                    </p:cNvSpPr>
                    <p:nvPr/>
                  </p:nvSpPr>
                  <p:spPr bwMode="auto">
                    <a:xfrm>
                      <a:off x="2064" y="2750"/>
                      <a:ext cx="181" cy="0"/>
                    </a:xfrm>
                    <a:prstGeom prst="line">
                      <a:avLst/>
                    </a:prstGeom>
                    <a:noFill/>
                    <a:ln w="25400">
                      <a:solidFill>
                        <a:schemeClr val="hlink"/>
                      </a:solidFill>
                      <a:round/>
                      <a:headEnd/>
                      <a:tailEnd type="none" w="med" len="lg"/>
                    </a:ln>
                  </p:spPr>
                  <p:txBody>
                    <a:bodyPr wrap="square">
                      <a:spAutoFit/>
                    </a:bodyPr>
                    <a:lstStyle/>
                    <a:p>
                      <a:endParaRPr lang="en-US"/>
                    </a:p>
                  </p:txBody>
                </p:sp>
              </p:grpSp>
            </p:grpSp>
          </p:grpSp>
        </p:grpSp>
      </p:grpSp>
    </p:spTree>
    <p:extLst>
      <p:ext uri="{BB962C8B-B14F-4D97-AF65-F5344CB8AC3E}">
        <p14:creationId xmlns:p14="http://schemas.microsoft.com/office/powerpoint/2010/main" val="52435338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30622"/>
            <a:ext cx="6491064" cy="706090"/>
          </a:xfrm>
        </p:spPr>
        <p:txBody>
          <a:bodyPr>
            <a:normAutofit fontScale="90000"/>
          </a:bodyPr>
          <a:lstStyle/>
          <a:p>
            <a:r>
              <a:rPr lang="en-US" dirty="0" smtClean="0"/>
              <a:t>Photon feasibility study</a:t>
            </a:r>
            <a:endParaRPr lang="en-US" dirty="0"/>
          </a:p>
        </p:txBody>
      </p:sp>
      <p:sp>
        <p:nvSpPr>
          <p:cNvPr id="3" name="Content Placeholder 2"/>
          <p:cNvSpPr>
            <a:spLocks noGrp="1"/>
          </p:cNvSpPr>
          <p:nvPr>
            <p:ph idx="1"/>
          </p:nvPr>
        </p:nvSpPr>
        <p:spPr>
          <a:xfrm>
            <a:off x="899592" y="1484784"/>
            <a:ext cx="4104456" cy="4320480"/>
          </a:xfrm>
        </p:spPr>
        <p:txBody>
          <a:bodyPr>
            <a:normAutofit fontScale="62500" lnSpcReduction="20000"/>
          </a:bodyPr>
          <a:lstStyle/>
          <a:p>
            <a:r>
              <a:rPr lang="en-US" dirty="0" smtClean="0"/>
              <a:t>0.1 T events 1&lt;y&lt;2, b&lt;1fm</a:t>
            </a:r>
          </a:p>
          <a:p>
            <a:endParaRPr lang="en-US" dirty="0" smtClean="0"/>
          </a:p>
          <a:p>
            <a:r>
              <a:rPr lang="en-US" dirty="0" smtClean="0"/>
              <a:t>Blue: pi0, Black: eta, Red: decay photons from pi0 and eta</a:t>
            </a:r>
          </a:p>
          <a:p>
            <a:endParaRPr lang="en-US" dirty="0" smtClean="0"/>
          </a:p>
          <a:p>
            <a:r>
              <a:rPr lang="en-US" dirty="0" smtClean="0"/>
              <a:t>Direct photon signal is assumed to be 2% of background photons</a:t>
            </a:r>
          </a:p>
          <a:p>
            <a:endParaRPr lang="en-US" dirty="0" smtClean="0"/>
          </a:p>
          <a:p>
            <a:r>
              <a:rPr lang="en-US" dirty="0" smtClean="0"/>
              <a:t>Statistical error only</a:t>
            </a:r>
          </a:p>
          <a:p>
            <a:endParaRPr lang="en-US" dirty="0" smtClean="0"/>
          </a:p>
          <a:p>
            <a:r>
              <a:rPr lang="en-US" dirty="0" smtClean="0"/>
              <a:t>No </a:t>
            </a:r>
            <a:r>
              <a:rPr lang="en-US" dirty="0" err="1" smtClean="0"/>
              <a:t>hadron</a:t>
            </a:r>
            <a:r>
              <a:rPr lang="en-US" dirty="0" smtClean="0"/>
              <a:t> contamination, photon efficiency is taken into account.</a:t>
            </a:r>
          </a:p>
        </p:txBody>
      </p:sp>
      <p:sp>
        <p:nvSpPr>
          <p:cNvPr id="4" name="Date Placeholder 3"/>
          <p:cNvSpPr>
            <a:spLocks noGrp="1"/>
          </p:cNvSpPr>
          <p:nvPr>
            <p:ph type="dt" sz="half" idx="10"/>
          </p:nvPr>
        </p:nvSpPr>
        <p:spPr/>
        <p:txBody>
          <a:bodyPr/>
          <a:lstStyle/>
          <a:p>
            <a:r>
              <a:rPr lang="en-US" altLang="ja-JP" smtClean="0"/>
              <a:t>8/28/2015</a:t>
            </a:r>
            <a:endParaRPr lang="en-US"/>
          </a:p>
        </p:txBody>
      </p:sp>
      <p:sp>
        <p:nvSpPr>
          <p:cNvPr id="5" name="Slide Number Placeholder 4"/>
          <p:cNvSpPr>
            <a:spLocks noGrp="1"/>
          </p:cNvSpPr>
          <p:nvPr>
            <p:ph type="sldNum" sz="quarter" idx="12"/>
          </p:nvPr>
        </p:nvSpPr>
        <p:spPr/>
        <p:txBody>
          <a:bodyPr/>
          <a:lstStyle/>
          <a:p>
            <a:fld id="{3AF51E2F-FDD1-41FE-9B5F-527C8A702159}" type="slidenum">
              <a:rPr lang="en-US" smtClean="0"/>
              <a:pPr/>
              <a:t>114</a:t>
            </a:fld>
            <a:endParaRPr lang="en-US"/>
          </a:p>
        </p:txBody>
      </p:sp>
      <p:pic>
        <p:nvPicPr>
          <p:cNvPr id="396289" name="Picture 1" descr="C:\Users\takao\Desktop\DoubleRatio.png"/>
          <p:cNvPicPr>
            <a:picLocks noChangeAspect="1" noChangeArrowheads="1"/>
          </p:cNvPicPr>
          <p:nvPr/>
        </p:nvPicPr>
        <p:blipFill>
          <a:blip r:embed="rId2" cstate="print"/>
          <a:srcRect/>
          <a:stretch>
            <a:fillRect/>
          </a:stretch>
        </p:blipFill>
        <p:spPr bwMode="auto">
          <a:xfrm>
            <a:off x="5004048" y="836712"/>
            <a:ext cx="3957228" cy="5790059"/>
          </a:xfrm>
          <a:prstGeom prst="rect">
            <a:avLst/>
          </a:prstGeom>
          <a:noFill/>
        </p:spPr>
      </p:pic>
    </p:spTree>
    <p:extLst>
      <p:ext uri="{BB962C8B-B14F-4D97-AF65-F5344CB8AC3E}">
        <p14:creationId xmlns:p14="http://schemas.microsoft.com/office/powerpoint/2010/main" val="19098230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48680"/>
            <a:ext cx="7924800" cy="722784"/>
          </a:xfrm>
        </p:spPr>
        <p:txBody>
          <a:bodyPr>
            <a:normAutofit fontScale="90000"/>
          </a:bodyPr>
          <a:lstStyle/>
          <a:p>
            <a:r>
              <a:rPr lang="en-US" dirty="0" smtClean="0"/>
              <a:t>Electron feasibility study</a:t>
            </a:r>
            <a:endParaRPr lang="en-US" dirty="0"/>
          </a:p>
        </p:txBody>
      </p:sp>
      <p:sp>
        <p:nvSpPr>
          <p:cNvPr id="3" name="Content Placeholder 2"/>
          <p:cNvSpPr>
            <a:spLocks noGrp="1"/>
          </p:cNvSpPr>
          <p:nvPr>
            <p:ph idx="1"/>
          </p:nvPr>
        </p:nvSpPr>
        <p:spPr>
          <a:xfrm>
            <a:off x="395536" y="1484784"/>
            <a:ext cx="4453880" cy="4752528"/>
          </a:xfrm>
        </p:spPr>
        <p:txBody>
          <a:bodyPr>
            <a:normAutofit fontScale="77500" lnSpcReduction="20000"/>
          </a:bodyPr>
          <a:lstStyle/>
          <a:p>
            <a:r>
              <a:rPr lang="en-US" dirty="0" smtClean="0"/>
              <a:t>Huge background is a problem</a:t>
            </a:r>
          </a:p>
          <a:p>
            <a:r>
              <a:rPr lang="en-US" dirty="0" smtClean="0"/>
              <a:t>Very small jet-originated background</a:t>
            </a:r>
          </a:p>
          <a:p>
            <a:pPr lvl="1"/>
            <a:r>
              <a:rPr lang="en-US" dirty="0" smtClean="0"/>
              <a:t>No cross-pair</a:t>
            </a:r>
          </a:p>
          <a:p>
            <a:pPr lvl="1"/>
            <a:r>
              <a:rPr lang="en-US" dirty="0" smtClean="0"/>
              <a:t>No charm contribution </a:t>
            </a:r>
          </a:p>
          <a:p>
            <a:endParaRPr lang="en-US" dirty="0" smtClean="0"/>
          </a:p>
          <a:p>
            <a:r>
              <a:rPr lang="en-US" dirty="0" smtClean="0"/>
              <a:t>Based on pi0 spectra obtained from JAM event generator</a:t>
            </a:r>
          </a:p>
          <a:p>
            <a:pPr lvl="1"/>
            <a:r>
              <a:rPr lang="en-US" dirty="0" smtClean="0"/>
              <a:t>Other hadrons </a:t>
            </a:r>
            <a:r>
              <a:rPr lang="en-US" dirty="0" err="1" smtClean="0"/>
              <a:t>m</a:t>
            </a:r>
            <a:r>
              <a:rPr lang="en-US" baseline="-25000" dirty="0" err="1" smtClean="0"/>
              <a:t>T</a:t>
            </a:r>
            <a:r>
              <a:rPr lang="en-US" dirty="0" smtClean="0"/>
              <a:t>-scaled</a:t>
            </a:r>
          </a:p>
          <a:p>
            <a:r>
              <a:rPr lang="en-US" dirty="0" smtClean="0"/>
              <a:t>1&lt;y&lt;2 (in lab), b&lt;1fm (0.25% centrality)</a:t>
            </a:r>
          </a:p>
          <a:p>
            <a:r>
              <a:rPr lang="en-US" dirty="0" smtClean="0"/>
              <a:t>0.1T events (by one month running)</a:t>
            </a:r>
            <a:endParaRPr lang="en-US" dirty="0"/>
          </a:p>
        </p:txBody>
      </p:sp>
      <p:sp>
        <p:nvSpPr>
          <p:cNvPr id="4" name="Date Placeholder 3"/>
          <p:cNvSpPr>
            <a:spLocks noGrp="1"/>
          </p:cNvSpPr>
          <p:nvPr>
            <p:ph type="dt" sz="half" idx="10"/>
          </p:nvPr>
        </p:nvSpPr>
        <p:spPr/>
        <p:txBody>
          <a:bodyPr/>
          <a:lstStyle/>
          <a:p>
            <a:pPr>
              <a:defRPr/>
            </a:pPr>
            <a:r>
              <a:rPr lang="en-US" altLang="ja-JP" smtClean="0"/>
              <a:t>8/28/2015</a:t>
            </a:r>
            <a:endParaRPr lang="en-US" altLang="ja-JP"/>
          </a:p>
        </p:txBody>
      </p:sp>
      <p:sp>
        <p:nvSpPr>
          <p:cNvPr id="6" name="Slide Number Placeholder 5"/>
          <p:cNvSpPr>
            <a:spLocks noGrp="1"/>
          </p:cNvSpPr>
          <p:nvPr>
            <p:ph type="sldNum" sz="quarter" idx="12"/>
          </p:nvPr>
        </p:nvSpPr>
        <p:spPr/>
        <p:txBody>
          <a:bodyPr/>
          <a:lstStyle/>
          <a:p>
            <a:pPr>
              <a:defRPr/>
            </a:pPr>
            <a:fld id="{22C9EA36-E0DC-48B7-8CB0-15ED98B556CF}" type="slidenum">
              <a:rPr lang="en-US" altLang="ja-JP" smtClean="0"/>
              <a:pPr>
                <a:defRPr/>
              </a:pPr>
              <a:t>115</a:t>
            </a:fld>
            <a:endParaRPr lang="en-US" altLang="ja-JP"/>
          </a:p>
        </p:txBody>
      </p:sp>
      <p:grpSp>
        <p:nvGrpSpPr>
          <p:cNvPr id="7" name="Group 39"/>
          <p:cNvGrpSpPr>
            <a:grpSpLocks/>
          </p:cNvGrpSpPr>
          <p:nvPr/>
        </p:nvGrpSpPr>
        <p:grpSpPr bwMode="auto">
          <a:xfrm>
            <a:off x="5027149" y="1497032"/>
            <a:ext cx="3887663" cy="1698872"/>
            <a:chOff x="340" y="2750"/>
            <a:chExt cx="2698" cy="1179"/>
          </a:xfrm>
        </p:grpSpPr>
        <p:sp>
          <p:nvSpPr>
            <p:cNvPr id="8" name="Rectangle 7"/>
            <p:cNvSpPr>
              <a:spLocks noChangeArrowheads="1"/>
            </p:cNvSpPr>
            <p:nvPr/>
          </p:nvSpPr>
          <p:spPr bwMode="auto">
            <a:xfrm>
              <a:off x="340" y="2750"/>
              <a:ext cx="2676" cy="1179"/>
            </a:xfrm>
            <a:prstGeom prst="rect">
              <a:avLst/>
            </a:prstGeom>
            <a:solidFill>
              <a:srgbClr val="3366FF"/>
            </a:solidFill>
            <a:ln w="9525">
              <a:solidFill>
                <a:schemeClr val="tx1"/>
              </a:solidFill>
              <a:miter lim="800000"/>
              <a:headEnd/>
              <a:tailEnd/>
            </a:ln>
          </p:spPr>
          <p:txBody>
            <a:bodyPr wrap="none" anchor="ctr"/>
            <a:lstStyle/>
            <a:p>
              <a:endParaRPr lang="ja-JP" altLang="en-US"/>
            </a:p>
          </p:txBody>
        </p:sp>
        <p:cxnSp>
          <p:nvCxnSpPr>
            <p:cNvPr id="9" name="Straight Arrow Connector 132"/>
            <p:cNvCxnSpPr>
              <a:cxnSpLocks noChangeShapeType="1"/>
            </p:cNvCxnSpPr>
            <p:nvPr/>
          </p:nvCxnSpPr>
          <p:spPr bwMode="auto">
            <a:xfrm rot="10800000">
              <a:off x="1196" y="3249"/>
              <a:ext cx="525" cy="333"/>
            </a:xfrm>
            <a:prstGeom prst="straightConnector1">
              <a:avLst/>
            </a:prstGeom>
            <a:noFill/>
            <a:ln w="38100">
              <a:solidFill>
                <a:schemeClr val="bg1"/>
              </a:solidFill>
              <a:round/>
              <a:headEnd/>
              <a:tailEnd type="triangle" w="med" len="med"/>
            </a:ln>
          </p:spPr>
        </p:cxnSp>
        <p:cxnSp>
          <p:nvCxnSpPr>
            <p:cNvPr id="10" name="Straight Arrow Connector 9"/>
            <p:cNvCxnSpPr/>
            <p:nvPr/>
          </p:nvCxnSpPr>
          <p:spPr bwMode="auto">
            <a:xfrm>
              <a:off x="1725" y="3577"/>
              <a:ext cx="619" cy="231"/>
            </a:xfrm>
            <a:prstGeom prst="straightConnector1">
              <a:avLst/>
            </a:prstGeom>
            <a:noFill/>
            <a:ln w="38100" cap="flat" cmpd="sng" algn="ctr">
              <a:solidFill>
                <a:schemeClr val="bg1">
                  <a:lumMod val="65000"/>
                </a:schemeClr>
              </a:solidFill>
              <a:prstDash val="solid"/>
              <a:round/>
              <a:headEnd type="none" w="med" len="med"/>
              <a:tailEnd type="triangle" w="med" len="med"/>
            </a:ln>
            <a:effectLst/>
          </p:spPr>
        </p:cxnSp>
        <p:cxnSp>
          <p:nvCxnSpPr>
            <p:cNvPr id="11" name="Straight Arrow Connector 134"/>
            <p:cNvCxnSpPr>
              <a:cxnSpLocks noChangeShapeType="1"/>
            </p:cNvCxnSpPr>
            <p:nvPr/>
          </p:nvCxnSpPr>
          <p:spPr bwMode="auto">
            <a:xfrm rot="1870289" flipV="1">
              <a:off x="1806" y="3301"/>
              <a:ext cx="502" cy="443"/>
            </a:xfrm>
            <a:prstGeom prst="straightConnector1">
              <a:avLst/>
            </a:prstGeom>
            <a:noFill/>
            <a:ln w="38100">
              <a:solidFill>
                <a:schemeClr val="bg1"/>
              </a:solidFill>
              <a:round/>
              <a:headEnd/>
              <a:tailEnd type="triangle" w="med" len="med"/>
            </a:ln>
          </p:spPr>
        </p:cxnSp>
        <p:cxnSp>
          <p:nvCxnSpPr>
            <p:cNvPr id="12" name="Straight Arrow Connector 135"/>
            <p:cNvCxnSpPr>
              <a:cxnSpLocks noChangeShapeType="1"/>
            </p:cNvCxnSpPr>
            <p:nvPr/>
          </p:nvCxnSpPr>
          <p:spPr bwMode="auto">
            <a:xfrm rot="10800000" flipV="1">
              <a:off x="1012" y="3577"/>
              <a:ext cx="709" cy="33"/>
            </a:xfrm>
            <a:prstGeom prst="straightConnector1">
              <a:avLst/>
            </a:prstGeom>
            <a:noFill/>
            <a:ln w="38100">
              <a:solidFill>
                <a:schemeClr val="bg1"/>
              </a:solidFill>
              <a:round/>
              <a:headEnd/>
              <a:tailEnd type="triangle" w="med" len="med"/>
            </a:ln>
          </p:spPr>
        </p:cxnSp>
        <p:cxnSp>
          <p:nvCxnSpPr>
            <p:cNvPr id="13" name="Straight Arrow Connector 12"/>
            <p:cNvCxnSpPr/>
            <p:nvPr/>
          </p:nvCxnSpPr>
          <p:spPr bwMode="auto">
            <a:xfrm rot="10800000" flipV="1">
              <a:off x="1196" y="3577"/>
              <a:ext cx="525" cy="149"/>
            </a:xfrm>
            <a:prstGeom prst="straightConnector1">
              <a:avLst/>
            </a:prstGeom>
            <a:noFill/>
            <a:ln w="38100" cap="flat" cmpd="sng" algn="ctr">
              <a:solidFill>
                <a:schemeClr val="bg1">
                  <a:lumMod val="65000"/>
                </a:schemeClr>
              </a:solidFill>
              <a:prstDash val="solid"/>
              <a:round/>
              <a:headEnd type="none" w="med" len="med"/>
              <a:tailEnd type="triangle" w="med" len="med"/>
            </a:ln>
            <a:effectLst/>
          </p:spPr>
        </p:cxnSp>
        <p:cxnSp>
          <p:nvCxnSpPr>
            <p:cNvPr id="14" name="Straight Arrow Connector 13"/>
            <p:cNvCxnSpPr/>
            <p:nvPr/>
          </p:nvCxnSpPr>
          <p:spPr bwMode="auto">
            <a:xfrm>
              <a:off x="1743" y="3577"/>
              <a:ext cx="652" cy="66"/>
            </a:xfrm>
            <a:prstGeom prst="straightConnector1">
              <a:avLst/>
            </a:prstGeom>
            <a:noFill/>
            <a:ln w="38100" cap="flat" cmpd="sng" algn="ctr">
              <a:solidFill>
                <a:schemeClr val="bg1">
                  <a:lumMod val="65000"/>
                </a:schemeClr>
              </a:solidFill>
              <a:prstDash val="solid"/>
              <a:round/>
              <a:headEnd type="none" w="med" len="med"/>
              <a:tailEnd type="triangle" w="med" len="med"/>
            </a:ln>
            <a:effectLst/>
          </p:spPr>
        </p:cxnSp>
        <p:cxnSp>
          <p:nvCxnSpPr>
            <p:cNvPr id="15" name="Straight Arrow Connector 138"/>
            <p:cNvCxnSpPr>
              <a:cxnSpLocks noChangeShapeType="1"/>
            </p:cNvCxnSpPr>
            <p:nvPr/>
          </p:nvCxnSpPr>
          <p:spPr bwMode="auto">
            <a:xfrm rot="10800000">
              <a:off x="735" y="2977"/>
              <a:ext cx="461" cy="256"/>
            </a:xfrm>
            <a:prstGeom prst="straightConnector1">
              <a:avLst/>
            </a:prstGeom>
            <a:noFill/>
            <a:ln w="38100">
              <a:solidFill>
                <a:srgbClr val="FFF063"/>
              </a:solidFill>
              <a:round/>
              <a:headEnd/>
              <a:tailEnd type="triangle" w="med" len="med"/>
            </a:ln>
          </p:spPr>
        </p:cxnSp>
        <p:cxnSp>
          <p:nvCxnSpPr>
            <p:cNvPr id="16" name="Straight Arrow Connector 139"/>
            <p:cNvCxnSpPr>
              <a:cxnSpLocks noChangeShapeType="1"/>
            </p:cNvCxnSpPr>
            <p:nvPr/>
          </p:nvCxnSpPr>
          <p:spPr bwMode="auto">
            <a:xfrm rot="10800000">
              <a:off x="672" y="3160"/>
              <a:ext cx="524" cy="89"/>
            </a:xfrm>
            <a:prstGeom prst="straightConnector1">
              <a:avLst/>
            </a:prstGeom>
            <a:noFill/>
            <a:ln w="38100">
              <a:solidFill>
                <a:srgbClr val="FF9900"/>
              </a:solidFill>
              <a:round/>
              <a:headEnd/>
              <a:tailEnd type="triangle" w="med" len="med"/>
            </a:ln>
          </p:spPr>
        </p:cxnSp>
        <p:cxnSp>
          <p:nvCxnSpPr>
            <p:cNvPr id="17" name="Straight Arrow Connector 140"/>
            <p:cNvCxnSpPr>
              <a:cxnSpLocks noChangeShapeType="1"/>
            </p:cNvCxnSpPr>
            <p:nvPr/>
          </p:nvCxnSpPr>
          <p:spPr bwMode="auto">
            <a:xfrm rot="1870289" flipV="1">
              <a:off x="2431" y="3276"/>
              <a:ext cx="416" cy="334"/>
            </a:xfrm>
            <a:prstGeom prst="straightConnector1">
              <a:avLst/>
            </a:prstGeom>
            <a:noFill/>
            <a:ln w="38100">
              <a:solidFill>
                <a:srgbClr val="FFF063"/>
              </a:solidFill>
              <a:round/>
              <a:headEnd/>
              <a:tailEnd type="triangle" w="med" len="med"/>
            </a:ln>
          </p:spPr>
        </p:cxnSp>
        <p:cxnSp>
          <p:nvCxnSpPr>
            <p:cNvPr id="18" name="Straight Arrow Connector 141"/>
            <p:cNvCxnSpPr>
              <a:cxnSpLocks noChangeShapeType="1"/>
            </p:cNvCxnSpPr>
            <p:nvPr/>
          </p:nvCxnSpPr>
          <p:spPr bwMode="auto">
            <a:xfrm rot="7270289" flipH="1" flipV="1">
              <a:off x="2379" y="3218"/>
              <a:ext cx="451" cy="270"/>
            </a:xfrm>
            <a:prstGeom prst="straightConnector1">
              <a:avLst/>
            </a:prstGeom>
            <a:noFill/>
            <a:ln w="38100">
              <a:solidFill>
                <a:srgbClr val="FF9900"/>
              </a:solidFill>
              <a:round/>
              <a:headEnd/>
              <a:tailEnd type="triangle" w="med" len="med"/>
            </a:ln>
          </p:spPr>
        </p:cxnSp>
        <p:cxnSp>
          <p:nvCxnSpPr>
            <p:cNvPr id="19" name="Straight Arrow Connector 142"/>
            <p:cNvCxnSpPr>
              <a:cxnSpLocks noChangeShapeType="1"/>
            </p:cNvCxnSpPr>
            <p:nvPr/>
          </p:nvCxnSpPr>
          <p:spPr bwMode="auto">
            <a:xfrm rot="16200000" flipV="1">
              <a:off x="902" y="2945"/>
              <a:ext cx="304" cy="284"/>
            </a:xfrm>
            <a:prstGeom prst="straightConnector1">
              <a:avLst/>
            </a:prstGeom>
            <a:noFill/>
            <a:ln w="28575">
              <a:solidFill>
                <a:srgbClr val="92D050"/>
              </a:solidFill>
              <a:prstDash val="dash"/>
              <a:round/>
              <a:headEnd/>
              <a:tailEnd type="triangle" w="med" len="med"/>
            </a:ln>
          </p:spPr>
        </p:cxnSp>
        <p:cxnSp>
          <p:nvCxnSpPr>
            <p:cNvPr id="20" name="Straight Arrow Connector 143"/>
            <p:cNvCxnSpPr>
              <a:cxnSpLocks noChangeShapeType="1"/>
            </p:cNvCxnSpPr>
            <p:nvPr/>
          </p:nvCxnSpPr>
          <p:spPr bwMode="auto">
            <a:xfrm rot="1870289" flipV="1">
              <a:off x="2396" y="3483"/>
              <a:ext cx="275" cy="81"/>
            </a:xfrm>
            <a:prstGeom prst="straightConnector1">
              <a:avLst/>
            </a:prstGeom>
            <a:noFill/>
            <a:ln w="28575">
              <a:solidFill>
                <a:srgbClr val="92D050"/>
              </a:solidFill>
              <a:prstDash val="dash"/>
              <a:round/>
              <a:headEnd/>
              <a:tailEnd type="triangle" w="med" len="med"/>
            </a:ln>
          </p:spPr>
        </p:cxnSp>
        <p:cxnSp>
          <p:nvCxnSpPr>
            <p:cNvPr id="21" name="Straight Arrow Connector 144"/>
            <p:cNvCxnSpPr>
              <a:cxnSpLocks noChangeShapeType="1"/>
            </p:cNvCxnSpPr>
            <p:nvPr/>
          </p:nvCxnSpPr>
          <p:spPr bwMode="auto">
            <a:xfrm rot="12670289" flipV="1">
              <a:off x="491" y="3445"/>
              <a:ext cx="492" cy="319"/>
            </a:xfrm>
            <a:prstGeom prst="straightConnector1">
              <a:avLst/>
            </a:prstGeom>
            <a:noFill/>
            <a:ln w="38100">
              <a:solidFill>
                <a:srgbClr val="FFF063"/>
              </a:solidFill>
              <a:round/>
              <a:headEnd/>
              <a:tailEnd type="triangle" w="med" len="med"/>
            </a:ln>
          </p:spPr>
        </p:cxnSp>
        <p:cxnSp>
          <p:nvCxnSpPr>
            <p:cNvPr id="22" name="Straight Arrow Connector 145"/>
            <p:cNvCxnSpPr>
              <a:cxnSpLocks noChangeShapeType="1"/>
            </p:cNvCxnSpPr>
            <p:nvPr/>
          </p:nvCxnSpPr>
          <p:spPr bwMode="auto">
            <a:xfrm rot="12670289" flipV="1">
              <a:off x="533" y="3457"/>
              <a:ext cx="491" cy="147"/>
            </a:xfrm>
            <a:prstGeom prst="straightConnector1">
              <a:avLst/>
            </a:prstGeom>
            <a:noFill/>
            <a:ln w="38100">
              <a:solidFill>
                <a:srgbClr val="FF9900"/>
              </a:solidFill>
              <a:round/>
              <a:headEnd/>
              <a:tailEnd type="triangle" w="med" len="med"/>
            </a:ln>
          </p:spPr>
        </p:cxnSp>
        <p:cxnSp>
          <p:nvCxnSpPr>
            <p:cNvPr id="23" name="Straight Arrow Connector 146"/>
            <p:cNvCxnSpPr>
              <a:cxnSpLocks noChangeShapeType="1"/>
            </p:cNvCxnSpPr>
            <p:nvPr/>
          </p:nvCxnSpPr>
          <p:spPr bwMode="auto">
            <a:xfrm rot="7270289">
              <a:off x="700" y="3558"/>
              <a:ext cx="324" cy="247"/>
            </a:xfrm>
            <a:prstGeom prst="straightConnector1">
              <a:avLst/>
            </a:prstGeom>
            <a:noFill/>
            <a:ln w="28575">
              <a:solidFill>
                <a:srgbClr val="92D050"/>
              </a:solidFill>
              <a:prstDash val="dash"/>
              <a:round/>
              <a:headEnd/>
              <a:tailEnd type="triangle" w="med" len="med"/>
            </a:ln>
          </p:spPr>
        </p:cxnSp>
        <p:sp>
          <p:nvSpPr>
            <p:cNvPr id="24" name="TextBox 147"/>
            <p:cNvSpPr txBox="1">
              <a:spLocks noChangeArrowheads="1"/>
            </p:cNvSpPr>
            <p:nvPr/>
          </p:nvSpPr>
          <p:spPr bwMode="auto">
            <a:xfrm>
              <a:off x="1291" y="3160"/>
              <a:ext cx="308" cy="231"/>
            </a:xfrm>
            <a:prstGeom prst="rect">
              <a:avLst/>
            </a:prstGeom>
            <a:noFill/>
            <a:ln w="38100">
              <a:noFill/>
              <a:miter lim="800000"/>
              <a:headEnd/>
              <a:tailEnd/>
            </a:ln>
          </p:spPr>
          <p:txBody>
            <a:bodyPr wrap="none">
              <a:spAutoFit/>
            </a:bodyPr>
            <a:lstStyle/>
            <a:p>
              <a:r>
                <a:rPr kumimoji="0" lang="el-GR" altLang="ja-JP">
                  <a:solidFill>
                    <a:srgbClr val="F2F2F2"/>
                  </a:solidFill>
                  <a:latin typeface="Times New Roman" pitchFamily="18" charset="0"/>
                  <a:cs typeface="Times New Roman" pitchFamily="18" charset="0"/>
                </a:rPr>
                <a:t>π</a:t>
              </a:r>
              <a:r>
                <a:rPr kumimoji="0" lang="de-DE" altLang="ja-JP" baseline="30000">
                  <a:solidFill>
                    <a:srgbClr val="F2F2F2"/>
                  </a:solidFill>
                  <a:latin typeface="Times New Roman" pitchFamily="18" charset="0"/>
                  <a:cs typeface="Times New Roman" pitchFamily="18" charset="0"/>
                </a:rPr>
                <a:t>0</a:t>
              </a:r>
              <a:endParaRPr kumimoji="0" lang="en-US" altLang="ja-JP" baseline="30000">
                <a:solidFill>
                  <a:srgbClr val="F2F2F2"/>
                </a:solidFill>
                <a:latin typeface="Times New Roman" pitchFamily="18" charset="0"/>
                <a:cs typeface="Times New Roman" pitchFamily="18" charset="0"/>
              </a:endParaRPr>
            </a:p>
          </p:txBody>
        </p:sp>
        <p:sp>
          <p:nvSpPr>
            <p:cNvPr id="25" name="TextBox 148"/>
            <p:cNvSpPr txBox="1">
              <a:spLocks noChangeArrowheads="1"/>
            </p:cNvSpPr>
            <p:nvPr/>
          </p:nvSpPr>
          <p:spPr bwMode="auto">
            <a:xfrm>
              <a:off x="2100" y="3450"/>
              <a:ext cx="308" cy="231"/>
            </a:xfrm>
            <a:prstGeom prst="rect">
              <a:avLst/>
            </a:prstGeom>
            <a:noFill/>
            <a:ln w="38100">
              <a:noFill/>
              <a:miter lim="800000"/>
              <a:headEnd/>
              <a:tailEnd/>
            </a:ln>
          </p:spPr>
          <p:txBody>
            <a:bodyPr wrap="none">
              <a:spAutoFit/>
            </a:bodyPr>
            <a:lstStyle/>
            <a:p>
              <a:r>
                <a:rPr kumimoji="0" lang="el-GR" altLang="ja-JP" dirty="0">
                  <a:solidFill>
                    <a:srgbClr val="F2F2F2"/>
                  </a:solidFill>
                  <a:latin typeface="Times New Roman" pitchFamily="18" charset="0"/>
                  <a:cs typeface="Times New Roman" pitchFamily="18" charset="0"/>
                </a:rPr>
                <a:t>π</a:t>
              </a:r>
              <a:r>
                <a:rPr kumimoji="0" lang="de-DE" altLang="ja-JP" baseline="30000" dirty="0">
                  <a:solidFill>
                    <a:srgbClr val="F2F2F2"/>
                  </a:solidFill>
                  <a:latin typeface="Times New Roman" pitchFamily="18" charset="0"/>
                  <a:cs typeface="Times New Roman" pitchFamily="18" charset="0"/>
                </a:rPr>
                <a:t>0</a:t>
              </a:r>
              <a:endParaRPr kumimoji="0" lang="en-US" altLang="ja-JP" baseline="30000" dirty="0">
                <a:solidFill>
                  <a:srgbClr val="F2F2F2"/>
                </a:solidFill>
                <a:latin typeface="Times New Roman" pitchFamily="18" charset="0"/>
                <a:cs typeface="Times New Roman" pitchFamily="18" charset="0"/>
              </a:endParaRPr>
            </a:p>
          </p:txBody>
        </p:sp>
        <p:sp>
          <p:nvSpPr>
            <p:cNvPr id="26" name="TextBox 149"/>
            <p:cNvSpPr txBox="1">
              <a:spLocks noChangeArrowheads="1"/>
            </p:cNvSpPr>
            <p:nvPr/>
          </p:nvSpPr>
          <p:spPr bwMode="auto">
            <a:xfrm>
              <a:off x="453" y="2977"/>
              <a:ext cx="234" cy="231"/>
            </a:xfrm>
            <a:prstGeom prst="rect">
              <a:avLst/>
            </a:prstGeom>
            <a:noFill/>
            <a:ln w="9525">
              <a:noFill/>
              <a:miter lim="800000"/>
              <a:headEnd/>
              <a:tailEnd/>
            </a:ln>
          </p:spPr>
          <p:txBody>
            <a:bodyPr wrap="none">
              <a:spAutoFit/>
            </a:bodyPr>
            <a:lstStyle/>
            <a:p>
              <a:r>
                <a:rPr kumimoji="0" lang="de-DE" altLang="ja-JP">
                  <a:solidFill>
                    <a:srgbClr val="FF9900"/>
                  </a:solidFill>
                  <a:latin typeface="Times New Roman" pitchFamily="18" charset="0"/>
                  <a:cs typeface="Times New Roman" pitchFamily="18" charset="0"/>
                </a:rPr>
                <a:t>e</a:t>
              </a:r>
              <a:r>
                <a:rPr kumimoji="0" lang="de-DE" altLang="ja-JP" baseline="30000">
                  <a:solidFill>
                    <a:srgbClr val="FF9900"/>
                  </a:solidFill>
                  <a:latin typeface="Times New Roman" pitchFamily="18" charset="0"/>
                  <a:cs typeface="Times New Roman" pitchFamily="18" charset="0"/>
                </a:rPr>
                <a:t>+</a:t>
              </a:r>
              <a:endParaRPr kumimoji="0" lang="en-US" altLang="ja-JP" baseline="30000">
                <a:solidFill>
                  <a:srgbClr val="FF9900"/>
                </a:solidFill>
                <a:latin typeface="Times New Roman" pitchFamily="18" charset="0"/>
                <a:cs typeface="Times New Roman" pitchFamily="18" charset="0"/>
              </a:endParaRPr>
            </a:p>
          </p:txBody>
        </p:sp>
        <p:sp>
          <p:nvSpPr>
            <p:cNvPr id="27" name="TextBox 150"/>
            <p:cNvSpPr txBox="1">
              <a:spLocks noChangeArrowheads="1"/>
            </p:cNvSpPr>
            <p:nvPr/>
          </p:nvSpPr>
          <p:spPr bwMode="auto">
            <a:xfrm>
              <a:off x="681" y="2767"/>
              <a:ext cx="212" cy="231"/>
            </a:xfrm>
            <a:prstGeom prst="rect">
              <a:avLst/>
            </a:prstGeom>
            <a:noFill/>
            <a:ln w="38100">
              <a:noFill/>
              <a:miter lim="800000"/>
              <a:headEnd/>
              <a:tailEnd/>
            </a:ln>
          </p:spPr>
          <p:txBody>
            <a:bodyPr wrap="none">
              <a:spAutoFit/>
            </a:bodyPr>
            <a:lstStyle/>
            <a:p>
              <a:r>
                <a:rPr kumimoji="0" lang="de-DE" altLang="ja-JP">
                  <a:solidFill>
                    <a:srgbClr val="FFF063"/>
                  </a:solidFill>
                  <a:latin typeface="Times New Roman" pitchFamily="18" charset="0"/>
                  <a:cs typeface="Times New Roman" pitchFamily="18" charset="0"/>
                </a:rPr>
                <a:t>e</a:t>
              </a:r>
              <a:r>
                <a:rPr kumimoji="0" lang="de-DE" altLang="ja-JP" baseline="30000">
                  <a:solidFill>
                    <a:srgbClr val="FFF063"/>
                  </a:solidFill>
                  <a:latin typeface="Times New Roman" pitchFamily="18" charset="0"/>
                  <a:cs typeface="Times New Roman" pitchFamily="18" charset="0"/>
                </a:rPr>
                <a:t>-</a:t>
              </a:r>
              <a:endParaRPr kumimoji="0" lang="en-US" altLang="ja-JP" baseline="30000">
                <a:solidFill>
                  <a:srgbClr val="FFF063"/>
                </a:solidFill>
                <a:latin typeface="Times New Roman" pitchFamily="18" charset="0"/>
                <a:cs typeface="Times New Roman" pitchFamily="18" charset="0"/>
              </a:endParaRPr>
            </a:p>
          </p:txBody>
        </p:sp>
        <p:sp>
          <p:nvSpPr>
            <p:cNvPr id="28" name="TextBox 151"/>
            <p:cNvSpPr txBox="1">
              <a:spLocks noChangeArrowheads="1"/>
            </p:cNvSpPr>
            <p:nvPr/>
          </p:nvSpPr>
          <p:spPr bwMode="auto">
            <a:xfrm>
              <a:off x="2804" y="3093"/>
              <a:ext cx="234" cy="231"/>
            </a:xfrm>
            <a:prstGeom prst="rect">
              <a:avLst/>
            </a:prstGeom>
            <a:noFill/>
            <a:ln w="38100">
              <a:noFill/>
              <a:miter lim="800000"/>
              <a:headEnd/>
              <a:tailEnd/>
            </a:ln>
          </p:spPr>
          <p:txBody>
            <a:bodyPr wrap="none">
              <a:spAutoFit/>
            </a:bodyPr>
            <a:lstStyle/>
            <a:p>
              <a:r>
                <a:rPr kumimoji="0" lang="de-DE" altLang="ja-JP">
                  <a:solidFill>
                    <a:srgbClr val="FF9900"/>
                  </a:solidFill>
                  <a:latin typeface="Times New Roman" pitchFamily="18" charset="0"/>
                  <a:cs typeface="Times New Roman" pitchFamily="18" charset="0"/>
                </a:rPr>
                <a:t>e</a:t>
              </a:r>
              <a:r>
                <a:rPr kumimoji="0" lang="de-DE" altLang="ja-JP" baseline="30000">
                  <a:solidFill>
                    <a:srgbClr val="FF9900"/>
                  </a:solidFill>
                  <a:latin typeface="Times New Roman" pitchFamily="18" charset="0"/>
                  <a:cs typeface="Times New Roman" pitchFamily="18" charset="0"/>
                </a:rPr>
                <a:t>+</a:t>
              </a:r>
              <a:endParaRPr kumimoji="0" lang="en-US" altLang="ja-JP" baseline="30000">
                <a:solidFill>
                  <a:srgbClr val="FF9900"/>
                </a:solidFill>
                <a:latin typeface="Times New Roman" pitchFamily="18" charset="0"/>
                <a:cs typeface="Times New Roman" pitchFamily="18" charset="0"/>
              </a:endParaRPr>
            </a:p>
          </p:txBody>
        </p:sp>
        <p:sp>
          <p:nvSpPr>
            <p:cNvPr id="29" name="TextBox 152"/>
            <p:cNvSpPr txBox="1">
              <a:spLocks noChangeArrowheads="1"/>
            </p:cNvSpPr>
            <p:nvPr/>
          </p:nvSpPr>
          <p:spPr bwMode="auto">
            <a:xfrm>
              <a:off x="2815" y="3348"/>
              <a:ext cx="212" cy="231"/>
            </a:xfrm>
            <a:prstGeom prst="rect">
              <a:avLst/>
            </a:prstGeom>
            <a:noFill/>
            <a:ln w="38100">
              <a:noFill/>
              <a:miter lim="800000"/>
              <a:headEnd/>
              <a:tailEnd/>
            </a:ln>
          </p:spPr>
          <p:txBody>
            <a:bodyPr wrap="none">
              <a:spAutoFit/>
            </a:bodyPr>
            <a:lstStyle/>
            <a:p>
              <a:r>
                <a:rPr kumimoji="0" lang="de-DE" altLang="ja-JP">
                  <a:solidFill>
                    <a:srgbClr val="FFF063"/>
                  </a:solidFill>
                  <a:latin typeface="Times New Roman" pitchFamily="18" charset="0"/>
                  <a:cs typeface="Times New Roman" pitchFamily="18" charset="0"/>
                </a:rPr>
                <a:t>e</a:t>
              </a:r>
              <a:r>
                <a:rPr kumimoji="0" lang="de-DE" altLang="ja-JP" baseline="30000">
                  <a:solidFill>
                    <a:srgbClr val="FFF063"/>
                  </a:solidFill>
                  <a:latin typeface="Times New Roman" pitchFamily="18" charset="0"/>
                  <a:cs typeface="Times New Roman" pitchFamily="18" charset="0"/>
                </a:rPr>
                <a:t>-</a:t>
              </a:r>
              <a:endParaRPr kumimoji="0" lang="en-US" altLang="ja-JP" baseline="30000">
                <a:solidFill>
                  <a:srgbClr val="FFF063"/>
                </a:solidFill>
                <a:latin typeface="Times New Roman" pitchFamily="18" charset="0"/>
                <a:cs typeface="Times New Roman" pitchFamily="18" charset="0"/>
              </a:endParaRPr>
            </a:p>
          </p:txBody>
        </p:sp>
        <p:sp>
          <p:nvSpPr>
            <p:cNvPr id="30" name="TextBox 153"/>
            <p:cNvSpPr txBox="1">
              <a:spLocks noChangeArrowheads="1"/>
            </p:cNvSpPr>
            <p:nvPr/>
          </p:nvSpPr>
          <p:spPr bwMode="auto">
            <a:xfrm>
              <a:off x="2619" y="3475"/>
              <a:ext cx="260" cy="231"/>
            </a:xfrm>
            <a:prstGeom prst="rect">
              <a:avLst/>
            </a:prstGeom>
            <a:noFill/>
            <a:ln w="38100">
              <a:noFill/>
              <a:miter lim="800000"/>
              <a:headEnd/>
              <a:tailEnd/>
            </a:ln>
          </p:spPr>
          <p:txBody>
            <a:bodyPr wrap="none">
              <a:spAutoFit/>
            </a:bodyPr>
            <a:lstStyle/>
            <a:p>
              <a:r>
                <a:rPr kumimoji="0" lang="el-GR" altLang="ja-JP">
                  <a:solidFill>
                    <a:srgbClr val="92D050"/>
                  </a:solidFill>
                  <a:latin typeface="Times New Roman" pitchFamily="18" charset="0"/>
                  <a:cs typeface="Times New Roman" pitchFamily="18" charset="0"/>
                </a:rPr>
                <a:t>γ</a:t>
              </a:r>
              <a:endParaRPr kumimoji="0" lang="en-US" altLang="ja-JP">
                <a:solidFill>
                  <a:srgbClr val="92D050"/>
                </a:solidFill>
                <a:latin typeface="Times New Roman" pitchFamily="18" charset="0"/>
                <a:cs typeface="Times New Roman" pitchFamily="18" charset="0"/>
              </a:endParaRPr>
            </a:p>
          </p:txBody>
        </p:sp>
        <p:sp>
          <p:nvSpPr>
            <p:cNvPr id="31" name="TextBox 154"/>
            <p:cNvSpPr txBox="1">
              <a:spLocks noChangeArrowheads="1"/>
            </p:cNvSpPr>
            <p:nvPr/>
          </p:nvSpPr>
          <p:spPr bwMode="auto">
            <a:xfrm>
              <a:off x="802" y="2750"/>
              <a:ext cx="260" cy="231"/>
            </a:xfrm>
            <a:prstGeom prst="rect">
              <a:avLst/>
            </a:prstGeom>
            <a:noFill/>
            <a:ln w="38100">
              <a:noFill/>
              <a:miter lim="800000"/>
              <a:headEnd/>
              <a:tailEnd/>
            </a:ln>
          </p:spPr>
          <p:txBody>
            <a:bodyPr wrap="none">
              <a:spAutoFit/>
            </a:bodyPr>
            <a:lstStyle/>
            <a:p>
              <a:r>
                <a:rPr kumimoji="0" lang="el-GR" altLang="ja-JP">
                  <a:solidFill>
                    <a:srgbClr val="92D050"/>
                  </a:solidFill>
                  <a:latin typeface="Times New Roman" pitchFamily="18" charset="0"/>
                  <a:cs typeface="Times New Roman" pitchFamily="18" charset="0"/>
                </a:rPr>
                <a:t>γ</a:t>
              </a:r>
              <a:endParaRPr kumimoji="0" lang="en-US" altLang="ja-JP">
                <a:solidFill>
                  <a:srgbClr val="92D050"/>
                </a:solidFill>
                <a:latin typeface="Times New Roman" pitchFamily="18" charset="0"/>
                <a:cs typeface="Times New Roman" pitchFamily="18" charset="0"/>
              </a:endParaRPr>
            </a:p>
          </p:txBody>
        </p:sp>
        <p:sp>
          <p:nvSpPr>
            <p:cNvPr id="32" name="TextBox 155"/>
            <p:cNvSpPr txBox="1">
              <a:spLocks noChangeArrowheads="1"/>
            </p:cNvSpPr>
            <p:nvPr/>
          </p:nvSpPr>
          <p:spPr bwMode="auto">
            <a:xfrm>
              <a:off x="1068" y="3390"/>
              <a:ext cx="308" cy="231"/>
            </a:xfrm>
            <a:prstGeom prst="rect">
              <a:avLst/>
            </a:prstGeom>
            <a:noFill/>
            <a:ln w="38100">
              <a:noFill/>
              <a:miter lim="800000"/>
              <a:headEnd/>
              <a:tailEnd/>
            </a:ln>
          </p:spPr>
          <p:txBody>
            <a:bodyPr wrap="none">
              <a:spAutoFit/>
            </a:bodyPr>
            <a:lstStyle/>
            <a:p>
              <a:r>
                <a:rPr kumimoji="0" lang="el-GR" altLang="ja-JP">
                  <a:solidFill>
                    <a:srgbClr val="F2F2F2"/>
                  </a:solidFill>
                  <a:latin typeface="Times New Roman" pitchFamily="18" charset="0"/>
                  <a:cs typeface="Times New Roman" pitchFamily="18" charset="0"/>
                </a:rPr>
                <a:t>π</a:t>
              </a:r>
              <a:r>
                <a:rPr kumimoji="0" lang="de-DE" altLang="ja-JP" baseline="30000">
                  <a:solidFill>
                    <a:srgbClr val="F2F2F2"/>
                  </a:solidFill>
                  <a:latin typeface="Times New Roman" pitchFamily="18" charset="0"/>
                  <a:cs typeface="Times New Roman" pitchFamily="18" charset="0"/>
                </a:rPr>
                <a:t>0</a:t>
              </a:r>
              <a:endParaRPr kumimoji="0" lang="en-US" altLang="ja-JP" baseline="30000">
                <a:solidFill>
                  <a:srgbClr val="F2F2F2"/>
                </a:solidFill>
                <a:latin typeface="Times New Roman" pitchFamily="18" charset="0"/>
                <a:cs typeface="Times New Roman" pitchFamily="18" charset="0"/>
              </a:endParaRPr>
            </a:p>
          </p:txBody>
        </p:sp>
        <p:sp>
          <p:nvSpPr>
            <p:cNvPr id="33" name="TextBox 156"/>
            <p:cNvSpPr txBox="1">
              <a:spLocks noChangeArrowheads="1"/>
            </p:cNvSpPr>
            <p:nvPr/>
          </p:nvSpPr>
          <p:spPr bwMode="auto">
            <a:xfrm>
              <a:off x="340" y="3555"/>
              <a:ext cx="212" cy="231"/>
            </a:xfrm>
            <a:prstGeom prst="rect">
              <a:avLst/>
            </a:prstGeom>
            <a:noFill/>
            <a:ln w="38100">
              <a:noFill/>
              <a:miter lim="800000"/>
              <a:headEnd/>
              <a:tailEnd/>
            </a:ln>
          </p:spPr>
          <p:txBody>
            <a:bodyPr wrap="none">
              <a:spAutoFit/>
            </a:bodyPr>
            <a:lstStyle/>
            <a:p>
              <a:r>
                <a:rPr kumimoji="0" lang="de-DE" altLang="ja-JP">
                  <a:solidFill>
                    <a:srgbClr val="FFF063"/>
                  </a:solidFill>
                  <a:latin typeface="Times New Roman" pitchFamily="18" charset="0"/>
                  <a:cs typeface="Times New Roman" pitchFamily="18" charset="0"/>
                </a:rPr>
                <a:t>e</a:t>
              </a:r>
              <a:r>
                <a:rPr kumimoji="0" lang="de-DE" altLang="ja-JP" baseline="30000">
                  <a:solidFill>
                    <a:srgbClr val="FFF063"/>
                  </a:solidFill>
                  <a:latin typeface="Times New Roman" pitchFamily="18" charset="0"/>
                  <a:cs typeface="Times New Roman" pitchFamily="18" charset="0"/>
                </a:rPr>
                <a:t>-</a:t>
              </a:r>
              <a:endParaRPr kumimoji="0" lang="en-US" altLang="ja-JP" baseline="30000">
                <a:solidFill>
                  <a:srgbClr val="FFF063"/>
                </a:solidFill>
                <a:latin typeface="Times New Roman" pitchFamily="18" charset="0"/>
                <a:cs typeface="Times New Roman" pitchFamily="18" charset="0"/>
              </a:endParaRPr>
            </a:p>
          </p:txBody>
        </p:sp>
        <p:sp>
          <p:nvSpPr>
            <p:cNvPr id="34" name="TextBox 157"/>
            <p:cNvSpPr txBox="1">
              <a:spLocks noChangeArrowheads="1"/>
            </p:cNvSpPr>
            <p:nvPr/>
          </p:nvSpPr>
          <p:spPr bwMode="auto">
            <a:xfrm>
              <a:off x="550" y="3673"/>
              <a:ext cx="260" cy="231"/>
            </a:xfrm>
            <a:prstGeom prst="rect">
              <a:avLst/>
            </a:prstGeom>
            <a:noFill/>
            <a:ln w="38100">
              <a:noFill/>
              <a:miter lim="800000"/>
              <a:headEnd/>
              <a:tailEnd/>
            </a:ln>
          </p:spPr>
          <p:txBody>
            <a:bodyPr wrap="none">
              <a:spAutoFit/>
            </a:bodyPr>
            <a:lstStyle/>
            <a:p>
              <a:r>
                <a:rPr kumimoji="0" lang="el-GR" altLang="ja-JP">
                  <a:solidFill>
                    <a:srgbClr val="92D050"/>
                  </a:solidFill>
                  <a:latin typeface="Times New Roman" pitchFamily="18" charset="0"/>
                  <a:cs typeface="Times New Roman" pitchFamily="18" charset="0"/>
                </a:rPr>
                <a:t>γ</a:t>
              </a:r>
              <a:endParaRPr kumimoji="0" lang="en-US" altLang="ja-JP">
                <a:solidFill>
                  <a:srgbClr val="92D050"/>
                </a:solidFill>
                <a:latin typeface="Times New Roman" pitchFamily="18" charset="0"/>
                <a:cs typeface="Times New Roman" pitchFamily="18" charset="0"/>
              </a:endParaRPr>
            </a:p>
          </p:txBody>
        </p:sp>
        <p:sp>
          <p:nvSpPr>
            <p:cNvPr id="35" name="TextBox 158"/>
            <p:cNvSpPr txBox="1">
              <a:spLocks noChangeArrowheads="1"/>
            </p:cNvSpPr>
            <p:nvPr/>
          </p:nvSpPr>
          <p:spPr bwMode="auto">
            <a:xfrm>
              <a:off x="452" y="3222"/>
              <a:ext cx="234" cy="231"/>
            </a:xfrm>
            <a:prstGeom prst="rect">
              <a:avLst/>
            </a:prstGeom>
            <a:noFill/>
            <a:ln w="38100">
              <a:noFill/>
              <a:miter lim="800000"/>
              <a:headEnd/>
              <a:tailEnd/>
            </a:ln>
          </p:spPr>
          <p:txBody>
            <a:bodyPr wrap="none">
              <a:spAutoFit/>
            </a:bodyPr>
            <a:lstStyle/>
            <a:p>
              <a:r>
                <a:rPr kumimoji="0" lang="de-DE" altLang="ja-JP">
                  <a:solidFill>
                    <a:srgbClr val="FF9900"/>
                  </a:solidFill>
                  <a:latin typeface="Times New Roman" pitchFamily="18" charset="0"/>
                  <a:cs typeface="Times New Roman" pitchFamily="18" charset="0"/>
                </a:rPr>
                <a:t>e</a:t>
              </a:r>
              <a:r>
                <a:rPr kumimoji="0" lang="de-DE" altLang="ja-JP" baseline="30000">
                  <a:solidFill>
                    <a:srgbClr val="FF9900"/>
                  </a:solidFill>
                  <a:latin typeface="Times New Roman" pitchFamily="18" charset="0"/>
                  <a:cs typeface="Times New Roman" pitchFamily="18" charset="0"/>
                </a:rPr>
                <a:t>+</a:t>
              </a:r>
              <a:endParaRPr kumimoji="0" lang="en-US" altLang="ja-JP" baseline="30000">
                <a:solidFill>
                  <a:srgbClr val="FF9900"/>
                </a:solidFill>
                <a:latin typeface="Times New Roman" pitchFamily="18" charset="0"/>
                <a:cs typeface="Times New Roman" pitchFamily="18" charset="0"/>
              </a:endParaRPr>
            </a:p>
          </p:txBody>
        </p:sp>
        <p:sp>
          <p:nvSpPr>
            <p:cNvPr id="36" name="Oval 38"/>
            <p:cNvSpPr>
              <a:spLocks noChangeArrowheads="1"/>
            </p:cNvSpPr>
            <p:nvPr/>
          </p:nvSpPr>
          <p:spPr bwMode="auto">
            <a:xfrm>
              <a:off x="431" y="2976"/>
              <a:ext cx="272" cy="545"/>
            </a:xfrm>
            <a:prstGeom prst="ellipse">
              <a:avLst/>
            </a:prstGeom>
            <a:noFill/>
            <a:ln w="19050">
              <a:solidFill>
                <a:schemeClr val="bg1"/>
              </a:solidFill>
              <a:round/>
              <a:headEnd/>
              <a:tailEnd/>
            </a:ln>
          </p:spPr>
          <p:txBody>
            <a:bodyPr wrap="none" anchor="ctr"/>
            <a:lstStyle/>
            <a:p>
              <a:endParaRPr lang="ja-JP" altLang="en-US"/>
            </a:p>
          </p:txBody>
        </p:sp>
      </p:grpSp>
    </p:spTree>
    <p:extLst>
      <p:ext uri="{BB962C8B-B14F-4D97-AF65-F5344CB8AC3E}">
        <p14:creationId xmlns:p14="http://schemas.microsoft.com/office/powerpoint/2010/main" val="295104446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7924800" cy="648072"/>
          </a:xfrm>
        </p:spPr>
        <p:txBody>
          <a:bodyPr>
            <a:normAutofit fontScale="90000"/>
          </a:bodyPr>
          <a:lstStyle/>
          <a:p>
            <a:r>
              <a:rPr lang="en-US" dirty="0" smtClean="0"/>
              <a:t>Beam Energy Scan of </a:t>
            </a:r>
            <a:r>
              <a:rPr lang="en-US" dirty="0" err="1"/>
              <a:t>d</a:t>
            </a:r>
            <a:r>
              <a:rPr lang="en-US" dirty="0" err="1" smtClean="0"/>
              <a:t>ielectrons</a:t>
            </a:r>
            <a:endParaRPr lang="en-US" dirty="0"/>
          </a:p>
        </p:txBody>
      </p:sp>
      <p:sp>
        <p:nvSpPr>
          <p:cNvPr id="3" name="Content Placeholder 2"/>
          <p:cNvSpPr>
            <a:spLocks noGrp="1"/>
          </p:cNvSpPr>
          <p:nvPr>
            <p:ph idx="1"/>
          </p:nvPr>
        </p:nvSpPr>
        <p:spPr>
          <a:xfrm>
            <a:off x="4122129" y="4293096"/>
            <a:ext cx="5021871" cy="1957965"/>
          </a:xfrm>
        </p:spPr>
        <p:txBody>
          <a:bodyPr>
            <a:normAutofit fontScale="55000" lnSpcReduction="20000"/>
          </a:bodyPr>
          <a:lstStyle/>
          <a:p>
            <a:r>
              <a:rPr lang="en-US" dirty="0" smtClean="0">
                <a:solidFill>
                  <a:srgbClr val="3366FF"/>
                </a:solidFill>
              </a:rPr>
              <a:t>LMR excess observed for all energies</a:t>
            </a:r>
          </a:p>
          <a:p>
            <a:r>
              <a:rPr lang="en-US" dirty="0" smtClean="0"/>
              <a:t>systematic measurement of excess</a:t>
            </a:r>
          </a:p>
          <a:p>
            <a:r>
              <a:rPr lang="en-US" dirty="0" smtClean="0">
                <a:solidFill>
                  <a:srgbClr val="3366FF"/>
                </a:solidFill>
              </a:rPr>
              <a:t>Model calculations appear to provide robust description from RHIC down to SPS energies</a:t>
            </a:r>
          </a:p>
          <a:p>
            <a:r>
              <a:rPr lang="en-US" dirty="0" smtClean="0"/>
              <a:t>Measurements consistent with in-medium </a:t>
            </a:r>
            <a:r>
              <a:rPr lang="en-US" dirty="0" err="1"/>
              <a:t>ρ</a:t>
            </a:r>
            <a:r>
              <a:rPr lang="en-US" dirty="0"/>
              <a:t> </a:t>
            </a:r>
            <a:r>
              <a:rPr lang="en-US" dirty="0" smtClean="0"/>
              <a:t>broadening</a:t>
            </a:r>
          </a:p>
          <a:p>
            <a:pPr lvl="1"/>
            <a:r>
              <a:rPr lang="en-US" dirty="0" smtClean="0"/>
              <a:t>expected to depend on total baryon density</a:t>
            </a:r>
            <a:endParaRPr lang="en-US" dirty="0"/>
          </a:p>
        </p:txBody>
      </p:sp>
      <p:pic>
        <p:nvPicPr>
          <p:cNvPr id="6" name="Picture 5" descr="tmp.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560" y="4077072"/>
            <a:ext cx="3384376" cy="2462561"/>
          </a:xfrm>
          <a:prstGeom prst="rect">
            <a:avLst/>
          </a:prstGeom>
        </p:spPr>
      </p:pic>
      <p:pic>
        <p:nvPicPr>
          <p:cNvPr id="5" name="Picture 4" descr="InMedRhoPane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1680" y="1124744"/>
            <a:ext cx="6192688" cy="2881580"/>
          </a:xfrm>
          <a:prstGeom prst="rect">
            <a:avLst/>
          </a:prstGeom>
        </p:spPr>
      </p:pic>
      <p:sp>
        <p:nvSpPr>
          <p:cNvPr id="11" name="Slide Number Placeholder 10"/>
          <p:cNvSpPr>
            <a:spLocks noGrp="1"/>
          </p:cNvSpPr>
          <p:nvPr>
            <p:ph type="sldNum" sz="quarter" idx="12"/>
          </p:nvPr>
        </p:nvSpPr>
        <p:spPr/>
        <p:txBody>
          <a:bodyPr/>
          <a:lstStyle/>
          <a:p>
            <a:fld id="{6B8BFA9C-64B5-7645-8CDB-B8B36FA0FA4F}" type="slidenum">
              <a:rPr lang="en-US" smtClean="0"/>
              <a:pPr/>
              <a:t>116</a:t>
            </a:fld>
            <a:endParaRPr lang="en-US"/>
          </a:p>
        </p:txBody>
      </p:sp>
      <p:sp>
        <p:nvSpPr>
          <p:cNvPr id="12" name="Date Placeholder 11"/>
          <p:cNvSpPr>
            <a:spLocks noGrp="1"/>
          </p:cNvSpPr>
          <p:nvPr>
            <p:ph type="dt" sz="half" idx="10"/>
          </p:nvPr>
        </p:nvSpPr>
        <p:spPr/>
        <p:txBody>
          <a:bodyPr/>
          <a:lstStyle/>
          <a:p>
            <a:r>
              <a:rPr lang="en-US" altLang="ja-JP" smtClean="0"/>
              <a:t>8/28/2015</a:t>
            </a:r>
            <a:endParaRPr lang="en-US"/>
          </a:p>
        </p:txBody>
      </p:sp>
    </p:spTree>
    <p:extLst>
      <p:ext uri="{BB962C8B-B14F-4D97-AF65-F5344CB8AC3E}">
        <p14:creationId xmlns:p14="http://schemas.microsoft.com/office/powerpoint/2010/main" val="12427783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20688"/>
            <a:ext cx="7924800" cy="576064"/>
          </a:xfrm>
        </p:spPr>
        <p:txBody>
          <a:bodyPr>
            <a:normAutofit fontScale="90000"/>
          </a:bodyPr>
          <a:lstStyle/>
          <a:p>
            <a:r>
              <a:rPr lang="en-US" dirty="0" smtClean="0"/>
              <a:t>Photon calculation</a:t>
            </a:r>
            <a:endParaRPr lang="en-US" dirty="0"/>
          </a:p>
        </p:txBody>
      </p:sp>
      <p:sp>
        <p:nvSpPr>
          <p:cNvPr id="3" name="Content Placeholder 2"/>
          <p:cNvSpPr>
            <a:spLocks noGrp="1"/>
          </p:cNvSpPr>
          <p:nvPr>
            <p:ph idx="1"/>
          </p:nvPr>
        </p:nvSpPr>
        <p:spPr>
          <a:xfrm>
            <a:off x="827584" y="1196752"/>
            <a:ext cx="7693025" cy="1440160"/>
          </a:xfrm>
        </p:spPr>
        <p:txBody>
          <a:bodyPr>
            <a:normAutofit fontScale="70000" lnSpcReduction="20000"/>
          </a:bodyPr>
          <a:lstStyle/>
          <a:p>
            <a:r>
              <a:rPr lang="en-US" dirty="0" smtClean="0"/>
              <a:t>Using </a:t>
            </a:r>
            <a:r>
              <a:rPr lang="en-US" dirty="0" err="1" smtClean="0"/>
              <a:t>UrQMD</a:t>
            </a:r>
            <a:r>
              <a:rPr lang="en-US" dirty="0" smtClean="0"/>
              <a:t>, low </a:t>
            </a:r>
            <a:r>
              <a:rPr lang="en-US" dirty="0" err="1" smtClean="0"/>
              <a:t>p</a:t>
            </a:r>
            <a:r>
              <a:rPr lang="en-US" baseline="-25000" dirty="0" err="1" smtClean="0"/>
              <a:t>T</a:t>
            </a:r>
            <a:r>
              <a:rPr lang="en-US" dirty="0" smtClean="0"/>
              <a:t> photons are calculated at FAIR energy</a:t>
            </a:r>
          </a:p>
          <a:p>
            <a:pPr lvl="1"/>
            <a:r>
              <a:rPr lang="en-US" dirty="0" smtClean="0"/>
              <a:t>arxiv:1211.2401</a:t>
            </a:r>
          </a:p>
          <a:p>
            <a:pPr lvl="1"/>
            <a:r>
              <a:rPr lang="en-US" dirty="0" err="1" smtClean="0"/>
              <a:t>Bremsstrahlung</a:t>
            </a:r>
            <a:r>
              <a:rPr lang="en-US" dirty="0" smtClean="0"/>
              <a:t> </a:t>
            </a:r>
            <a:r>
              <a:rPr lang="en-US" dirty="0" smtClean="0">
                <a:latin typeface="Symbol" pitchFamily="18" charset="2"/>
              </a:rPr>
              <a:t>pp -&gt; </a:t>
            </a:r>
            <a:r>
              <a:rPr lang="en-US" dirty="0" err="1" smtClean="0">
                <a:latin typeface="Symbol" pitchFamily="18" charset="2"/>
              </a:rPr>
              <a:t>ppg</a:t>
            </a:r>
            <a:r>
              <a:rPr lang="en-US" dirty="0" smtClean="0"/>
              <a:t> is dominant</a:t>
            </a:r>
          </a:p>
          <a:p>
            <a:r>
              <a:rPr lang="en-US" dirty="0" smtClean="0"/>
              <a:t>Elliptic flow is estimated of the order of 1-2%</a:t>
            </a:r>
            <a:endParaRPr lang="en-US" dirty="0"/>
          </a:p>
        </p:txBody>
      </p:sp>
      <p:sp>
        <p:nvSpPr>
          <p:cNvPr id="4" name="Date Placeholder 3"/>
          <p:cNvSpPr>
            <a:spLocks noGrp="1"/>
          </p:cNvSpPr>
          <p:nvPr>
            <p:ph type="dt" sz="half" idx="10"/>
          </p:nvPr>
        </p:nvSpPr>
        <p:spPr/>
        <p:txBody>
          <a:bodyPr/>
          <a:lstStyle/>
          <a:p>
            <a:pPr>
              <a:defRPr/>
            </a:pPr>
            <a:r>
              <a:rPr lang="en-US" altLang="ja-JP" smtClean="0"/>
              <a:t>8/28/2015</a:t>
            </a:r>
            <a:endParaRPr lang="en-US" altLang="ja-JP"/>
          </a:p>
        </p:txBody>
      </p:sp>
      <p:sp>
        <p:nvSpPr>
          <p:cNvPr id="6" name="Slide Number Placeholder 5"/>
          <p:cNvSpPr>
            <a:spLocks noGrp="1"/>
          </p:cNvSpPr>
          <p:nvPr>
            <p:ph type="sldNum" sz="quarter" idx="12"/>
          </p:nvPr>
        </p:nvSpPr>
        <p:spPr/>
        <p:txBody>
          <a:bodyPr/>
          <a:lstStyle/>
          <a:p>
            <a:pPr>
              <a:defRPr/>
            </a:pPr>
            <a:fld id="{22C9EA36-E0DC-48B7-8CB0-15ED98B556CF}" type="slidenum">
              <a:rPr lang="en-US" altLang="ja-JP" smtClean="0"/>
              <a:pPr>
                <a:defRPr/>
              </a:pPr>
              <a:t>117</a:t>
            </a:fld>
            <a:endParaRPr lang="en-US" altLang="ja-JP"/>
          </a:p>
        </p:txBody>
      </p:sp>
      <p:pic>
        <p:nvPicPr>
          <p:cNvPr id="412674" name="Picture 2"/>
          <p:cNvPicPr>
            <a:picLocks noChangeAspect="1" noChangeArrowheads="1"/>
          </p:cNvPicPr>
          <p:nvPr/>
        </p:nvPicPr>
        <p:blipFill>
          <a:blip r:embed="rId2" cstate="print"/>
          <a:srcRect/>
          <a:stretch>
            <a:fillRect/>
          </a:stretch>
        </p:blipFill>
        <p:spPr bwMode="auto">
          <a:xfrm>
            <a:off x="1835696" y="2727921"/>
            <a:ext cx="5760640" cy="3797423"/>
          </a:xfrm>
          <a:prstGeom prst="rect">
            <a:avLst/>
          </a:prstGeom>
          <a:noFill/>
          <a:ln w="9525">
            <a:noFill/>
            <a:miter lim="800000"/>
            <a:headEnd/>
            <a:tailEnd/>
          </a:ln>
        </p:spPr>
      </p:pic>
    </p:spTree>
    <p:extLst>
      <p:ext uri="{BB962C8B-B14F-4D97-AF65-F5344CB8AC3E}">
        <p14:creationId xmlns:p14="http://schemas.microsoft.com/office/powerpoint/2010/main" val="1318998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387424"/>
            <a:ext cx="8229600" cy="1143000"/>
          </a:xfrm>
        </p:spPr>
        <p:txBody>
          <a:bodyPr/>
          <a:lstStyle/>
          <a:p>
            <a:r>
              <a:rPr lang="en-US" altLang="ja-JP" dirty="0" smtClean="0"/>
              <a:t>Solenoid spectrometer</a:t>
            </a:r>
            <a:endParaRPr kumimoji="1" lang="ja-JP" altLang="en-US" dirty="0"/>
          </a:p>
        </p:txBody>
      </p:sp>
      <p:sp>
        <p:nvSpPr>
          <p:cNvPr id="3" name="コンテンツ プレースホルダー 2"/>
          <p:cNvSpPr>
            <a:spLocks noGrp="1"/>
          </p:cNvSpPr>
          <p:nvPr>
            <p:ph idx="1"/>
          </p:nvPr>
        </p:nvSpPr>
        <p:spPr>
          <a:xfrm>
            <a:off x="539552" y="332656"/>
            <a:ext cx="8229600" cy="4525963"/>
          </a:xfrm>
        </p:spPr>
        <p:txBody>
          <a:bodyPr/>
          <a:lstStyle/>
          <a:p>
            <a:r>
              <a:rPr kumimoji="1" lang="en-US" altLang="ja-JP" dirty="0" smtClean="0"/>
              <a:t>Pixel size (&lt;6x6mm</a:t>
            </a:r>
            <a:r>
              <a:rPr kumimoji="1" lang="en-US" altLang="ja-JP" baseline="30000" dirty="0" smtClean="0"/>
              <a:t>2</a:t>
            </a:r>
            <a:r>
              <a:rPr kumimoji="1" lang="en-US" altLang="ja-JP" dirty="0" smtClean="0"/>
              <a:t> at 1m at </a:t>
            </a:r>
            <a:r>
              <a:rPr kumimoji="1" lang="en-US" altLang="ja-JP" dirty="0" smtClean="0">
                <a:latin typeface="Symbol" panose="05050102010706020507" pitchFamily="18" charset="2"/>
              </a:rPr>
              <a:t>q</a:t>
            </a:r>
            <a:r>
              <a:rPr kumimoji="1" lang="en-US" altLang="ja-JP" dirty="0" smtClean="0"/>
              <a:t>&gt;10</a:t>
            </a:r>
            <a:r>
              <a:rPr kumimoji="1" lang="en-US" altLang="ja-JP" baseline="30000" dirty="0" smtClean="0"/>
              <a:t>o</a:t>
            </a:r>
            <a:r>
              <a:rPr kumimoji="1" lang="en-US" altLang="ja-JP" dirty="0" smtClean="0"/>
              <a:t>)</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118</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3619451089"/>
              </p:ext>
            </p:extLst>
          </p:nvPr>
        </p:nvGraphicFramePr>
        <p:xfrm>
          <a:off x="29220" y="931943"/>
          <a:ext cx="7920879" cy="5651737"/>
        </p:xfrm>
        <a:graphic>
          <a:graphicData uri="http://schemas.openxmlformats.org/drawingml/2006/table">
            <a:tbl>
              <a:tblPr firstRow="1" bandRow="1">
                <a:tableStyleId>{5C22544A-7EE6-4342-B048-85BDC9FD1C3A}</a:tableStyleId>
              </a:tblPr>
              <a:tblGrid>
                <a:gridCol w="736826"/>
                <a:gridCol w="991366"/>
                <a:gridCol w="864096"/>
                <a:gridCol w="1152128"/>
                <a:gridCol w="1152128"/>
                <a:gridCol w="2016224"/>
                <a:gridCol w="1008111"/>
              </a:tblGrid>
              <a:tr h="820172">
                <a:tc>
                  <a:txBody>
                    <a:bodyPr/>
                    <a:lstStyle/>
                    <a:p>
                      <a:r>
                        <a:rPr kumimoji="1" lang="en-US" altLang="ja-JP" dirty="0" smtClean="0"/>
                        <a:t>Layer</a:t>
                      </a:r>
                      <a:endParaRPr kumimoji="1" lang="ja-JP" altLang="en-US" dirty="0"/>
                    </a:p>
                  </a:txBody>
                  <a:tcPr/>
                </a:tc>
                <a:tc>
                  <a:txBody>
                    <a:bodyPr/>
                    <a:lstStyle/>
                    <a:p>
                      <a:r>
                        <a:rPr kumimoji="1" lang="en-US" altLang="ja-JP" dirty="0" smtClean="0"/>
                        <a:t>detector</a:t>
                      </a:r>
                      <a:endParaRPr kumimoji="1" lang="ja-JP" altLang="en-US" dirty="0"/>
                    </a:p>
                  </a:txBody>
                  <a:tcPr/>
                </a:tc>
                <a:tc>
                  <a:txBody>
                    <a:bodyPr/>
                    <a:lstStyle/>
                    <a:p>
                      <a:r>
                        <a:rPr kumimoji="1" lang="en-US" altLang="ja-JP" dirty="0" smtClean="0"/>
                        <a:t>R(cm)</a:t>
                      </a:r>
                      <a:endParaRPr kumimoji="1" lang="ja-JP" altLang="en-US" dirty="0"/>
                    </a:p>
                  </a:txBody>
                  <a:tcPr/>
                </a:tc>
                <a:tc>
                  <a:txBody>
                    <a:bodyPr/>
                    <a:lstStyle/>
                    <a:p>
                      <a:r>
                        <a:rPr kumimoji="1" lang="en-US" altLang="ja-JP" dirty="0" smtClean="0"/>
                        <a:t>Pixel</a:t>
                      </a:r>
                      <a:r>
                        <a:rPr kumimoji="1" lang="en-US" altLang="ja-JP" baseline="0" dirty="0" smtClean="0"/>
                        <a:t> size(</a:t>
                      </a:r>
                      <a:r>
                        <a:rPr kumimoji="1" lang="en-US" altLang="ja-JP" baseline="0" dirty="0" err="1" smtClean="0">
                          <a:latin typeface="Symbol" panose="05050102010706020507" pitchFamily="18" charset="2"/>
                        </a:rPr>
                        <a:t>f</a:t>
                      </a:r>
                      <a:r>
                        <a:rPr kumimoji="1" lang="en-US" altLang="ja-JP" baseline="0" dirty="0" err="1" smtClean="0"/>
                        <a:t>xz</a:t>
                      </a:r>
                      <a:r>
                        <a:rPr kumimoji="1" lang="en-US" altLang="ja-JP" baseline="0" dirty="0" smtClean="0"/>
                        <a:t>) (mm2)</a:t>
                      </a:r>
                      <a:endParaRPr kumimoji="1" lang="ja-JP" altLang="en-US" dirty="0"/>
                    </a:p>
                  </a:txBody>
                  <a:tcPr/>
                </a:tc>
                <a:tc>
                  <a:txBody>
                    <a:bodyPr/>
                    <a:lstStyle/>
                    <a:p>
                      <a:r>
                        <a:rPr kumimoji="1" lang="en-US" altLang="ja-JP" dirty="0" smtClean="0"/>
                        <a:t>thickness</a:t>
                      </a:r>
                      <a:endParaRPr kumimoji="1" lang="ja-JP" altLang="en-US" dirty="0"/>
                    </a:p>
                  </a:txBody>
                  <a:tcPr/>
                </a:tc>
                <a:tc>
                  <a:txBody>
                    <a:bodyPr/>
                    <a:lstStyle/>
                    <a:p>
                      <a:r>
                        <a:rPr kumimoji="1" lang="en-US" altLang="ja-JP" dirty="0" smtClean="0"/>
                        <a:t>material</a:t>
                      </a:r>
                      <a:endParaRPr kumimoji="1" lang="ja-JP" altLang="en-US" dirty="0"/>
                    </a:p>
                  </a:txBody>
                  <a:tcPr/>
                </a:tc>
                <a:tc>
                  <a:txBody>
                    <a:bodyPr/>
                    <a:lstStyle/>
                    <a:p>
                      <a:r>
                        <a:rPr kumimoji="1" lang="en-US" altLang="ja-JP" dirty="0" smtClean="0"/>
                        <a:t>L/X</a:t>
                      </a:r>
                      <a:r>
                        <a:rPr kumimoji="1" lang="en-US" altLang="ja-JP" baseline="-25000" dirty="0" smtClean="0"/>
                        <a:t>0</a:t>
                      </a:r>
                      <a:endParaRPr kumimoji="1" lang="ja-JP" altLang="en-US" baseline="-25000" dirty="0"/>
                    </a:p>
                  </a:txBody>
                  <a:tcPr/>
                </a:tc>
              </a:tr>
              <a:tr h="441631">
                <a:tc>
                  <a:txBody>
                    <a:bodyPr/>
                    <a:lstStyle/>
                    <a:p>
                      <a:r>
                        <a:rPr kumimoji="1" lang="en-US" altLang="ja-JP" dirty="0" smtClean="0"/>
                        <a:t>1</a:t>
                      </a:r>
                      <a:endParaRPr kumimoji="1" lang="ja-JP" altLang="en-US" dirty="0"/>
                    </a:p>
                  </a:txBody>
                  <a:tcPr/>
                </a:tc>
                <a:tc>
                  <a:txBody>
                    <a:bodyPr/>
                    <a:lstStyle/>
                    <a:p>
                      <a:r>
                        <a:rPr kumimoji="1" lang="en-US" altLang="ja-JP" dirty="0" smtClean="0"/>
                        <a:t>SPD</a:t>
                      </a:r>
                      <a:endParaRPr kumimoji="1" lang="ja-JP" altLang="en-US" dirty="0"/>
                    </a:p>
                  </a:txBody>
                  <a:tcPr/>
                </a:tc>
                <a:tc>
                  <a:txBody>
                    <a:bodyPr/>
                    <a:lstStyle/>
                    <a:p>
                      <a:r>
                        <a:rPr kumimoji="1" lang="en-US" altLang="ja-JP" dirty="0" smtClean="0"/>
                        <a:t>1.5</a:t>
                      </a:r>
                      <a:endParaRPr kumimoji="1" lang="ja-JP" altLang="en-US" dirty="0"/>
                    </a:p>
                  </a:txBody>
                  <a:tcPr/>
                </a:tc>
                <a:tc>
                  <a:txBody>
                    <a:bodyPr/>
                    <a:lstStyle/>
                    <a:p>
                      <a:r>
                        <a:rPr kumimoji="1" lang="en-US" altLang="ja-JP" dirty="0" smtClean="0"/>
                        <a:t>0.05x0.4</a:t>
                      </a:r>
                      <a:endParaRPr kumimoji="1" lang="ja-JP" altLang="en-US" dirty="0"/>
                    </a:p>
                  </a:txBody>
                  <a:tcPr/>
                </a:tc>
                <a:tc>
                  <a:txBody>
                    <a:bodyPr/>
                    <a:lstStyle/>
                    <a:p>
                      <a:r>
                        <a:rPr kumimoji="1" lang="en-US" altLang="ja-JP" dirty="0" smtClean="0"/>
                        <a:t>0.3mm</a:t>
                      </a:r>
                      <a:endParaRPr kumimoji="1" lang="ja-JP" altLang="en-US" dirty="0"/>
                    </a:p>
                  </a:txBody>
                  <a:tcPr/>
                </a:tc>
                <a:tc>
                  <a:txBody>
                    <a:bodyPr/>
                    <a:lstStyle/>
                    <a:p>
                      <a:r>
                        <a:rPr kumimoji="1" lang="en-US" altLang="ja-JP" dirty="0" smtClean="0"/>
                        <a:t>Polyimide(286mm)</a:t>
                      </a:r>
                      <a:endParaRPr kumimoji="1" lang="ja-JP" altLang="en-US" dirty="0"/>
                    </a:p>
                  </a:txBody>
                  <a:tcPr/>
                </a:tc>
                <a:tc>
                  <a:txBody>
                    <a:bodyPr/>
                    <a:lstStyle/>
                    <a:p>
                      <a:r>
                        <a:rPr kumimoji="1" lang="en-US" altLang="ja-JP" dirty="0" smtClean="0"/>
                        <a:t>1.05e-3</a:t>
                      </a:r>
                      <a:endParaRPr kumimoji="1" lang="ja-JP" altLang="en-US" dirty="0"/>
                    </a:p>
                  </a:txBody>
                  <a:tcPr/>
                </a:tc>
              </a:tr>
              <a:tr h="441631">
                <a:tc>
                  <a:txBody>
                    <a:bodyPr/>
                    <a:lstStyle/>
                    <a:p>
                      <a:r>
                        <a:rPr kumimoji="1" lang="en-US" altLang="ja-JP" dirty="0" smtClean="0"/>
                        <a:t>2</a:t>
                      </a:r>
                      <a:endParaRPr kumimoji="1" lang="ja-JP" altLang="en-US" dirty="0"/>
                    </a:p>
                  </a:txBody>
                  <a:tcPr/>
                </a:tc>
                <a:tc>
                  <a:txBody>
                    <a:bodyPr/>
                    <a:lstStyle/>
                    <a:p>
                      <a:r>
                        <a:rPr kumimoji="1" lang="en-US" altLang="ja-JP" dirty="0" smtClean="0"/>
                        <a:t>SPD</a:t>
                      </a:r>
                      <a:endParaRPr kumimoji="1" lang="ja-JP" altLang="en-US" dirty="0"/>
                    </a:p>
                  </a:txBody>
                  <a:tcPr/>
                </a:tc>
                <a:tc>
                  <a:txBody>
                    <a:bodyPr/>
                    <a:lstStyle/>
                    <a:p>
                      <a:r>
                        <a:rPr kumimoji="1" lang="en-US" altLang="ja-JP" dirty="0" smtClean="0"/>
                        <a:t>3</a:t>
                      </a:r>
                      <a:endParaRPr kumimoji="1" lang="ja-JP" altLang="en-US" dirty="0"/>
                    </a:p>
                  </a:txBody>
                  <a:tcPr/>
                </a:tc>
                <a:tc>
                  <a:txBody>
                    <a:bodyPr/>
                    <a:lstStyle/>
                    <a:p>
                      <a:r>
                        <a:rPr kumimoji="1" lang="en-US" altLang="ja-JP" dirty="0" smtClean="0"/>
                        <a:t>0.05x0.4</a:t>
                      </a:r>
                      <a:endParaRPr kumimoji="1" lang="ja-JP" altLang="en-US" dirty="0"/>
                    </a:p>
                  </a:txBody>
                  <a:tcPr/>
                </a:tc>
                <a:tc>
                  <a:txBody>
                    <a:bodyPr/>
                    <a:lstStyle/>
                    <a:p>
                      <a:r>
                        <a:rPr kumimoji="1" lang="en-US" altLang="ja-JP" dirty="0" smtClean="0"/>
                        <a:t>0.3mm</a:t>
                      </a:r>
                      <a:endParaRPr kumimoji="1" lang="ja-JP" altLang="en-US" dirty="0"/>
                    </a:p>
                  </a:txBody>
                  <a:tcPr/>
                </a:tc>
                <a:tc>
                  <a:txBody>
                    <a:bodyPr/>
                    <a:lstStyle/>
                    <a:p>
                      <a:endParaRPr kumimoji="1" lang="ja-JP" altLang="en-US" dirty="0"/>
                    </a:p>
                  </a:txBody>
                  <a:tcPr/>
                </a:tc>
                <a:tc>
                  <a:txBody>
                    <a:bodyPr/>
                    <a:lstStyle/>
                    <a:p>
                      <a:r>
                        <a:rPr kumimoji="1" lang="en-US" altLang="ja-JP" dirty="0" smtClean="0"/>
                        <a:t>1.05e-3</a:t>
                      </a:r>
                      <a:endParaRPr kumimoji="1" lang="ja-JP" altLang="en-US" dirty="0"/>
                    </a:p>
                  </a:txBody>
                  <a:tcPr/>
                </a:tc>
              </a:tr>
              <a:tr h="252361">
                <a:tc>
                  <a:txBody>
                    <a:bodyPr/>
                    <a:lstStyle/>
                    <a:p>
                      <a:r>
                        <a:rPr kumimoji="1" lang="en-US" altLang="ja-JP" dirty="0" smtClean="0"/>
                        <a:t>3</a:t>
                      </a:r>
                      <a:endParaRPr kumimoji="1" lang="ja-JP" altLang="en-US" dirty="0"/>
                    </a:p>
                  </a:txBody>
                  <a:tcPr/>
                </a:tc>
                <a:tc>
                  <a:txBody>
                    <a:bodyPr/>
                    <a:lstStyle/>
                    <a:p>
                      <a:r>
                        <a:rPr kumimoji="1" lang="en-US" altLang="ja-JP" dirty="0" smtClean="0"/>
                        <a:t>SSD</a:t>
                      </a:r>
                      <a:endParaRPr kumimoji="1" lang="ja-JP" altLang="en-US" dirty="0"/>
                    </a:p>
                  </a:txBody>
                  <a:tcPr/>
                </a:tc>
                <a:tc>
                  <a:txBody>
                    <a:bodyPr/>
                    <a:lstStyle/>
                    <a:p>
                      <a:r>
                        <a:rPr kumimoji="1" lang="en-US" altLang="ja-JP" dirty="0" smtClean="0"/>
                        <a:t>10</a:t>
                      </a:r>
                      <a:endParaRPr kumimoji="1" lang="ja-JP" altLang="en-US" dirty="0"/>
                    </a:p>
                  </a:txBody>
                  <a:tcPr/>
                </a:tc>
                <a:tc>
                  <a:txBody>
                    <a:bodyPr/>
                    <a:lstStyle/>
                    <a:p>
                      <a:r>
                        <a:rPr kumimoji="1" lang="en-US" altLang="ja-JP" dirty="0" smtClean="0"/>
                        <a:t>0.08x1</a:t>
                      </a:r>
                      <a:endParaRPr kumimoji="1" lang="ja-JP" altLang="en-US" dirty="0"/>
                    </a:p>
                  </a:txBody>
                  <a:tcPr/>
                </a:tc>
                <a:tc>
                  <a:txBody>
                    <a:bodyPr/>
                    <a:lstStyle/>
                    <a:p>
                      <a:r>
                        <a:rPr kumimoji="1" lang="en-US" altLang="ja-JP" dirty="0" smtClean="0"/>
                        <a:t>0.3mm</a:t>
                      </a:r>
                      <a:endParaRPr kumimoji="1" lang="ja-JP" altLang="en-US" dirty="0"/>
                    </a:p>
                  </a:txBody>
                  <a:tcPr/>
                </a:tc>
                <a:tc>
                  <a:txBody>
                    <a:bodyPr/>
                    <a:lstStyle/>
                    <a:p>
                      <a:endParaRPr kumimoji="1" lang="ja-JP" altLang="en-US" dirty="0"/>
                    </a:p>
                  </a:txBody>
                  <a:tcPr/>
                </a:tc>
                <a:tc>
                  <a:txBody>
                    <a:bodyPr/>
                    <a:lstStyle/>
                    <a:p>
                      <a:r>
                        <a:rPr kumimoji="1" lang="en-US" altLang="ja-JP" dirty="0" smtClean="0"/>
                        <a:t>1.05e-3</a:t>
                      </a:r>
                      <a:endParaRPr kumimoji="1" lang="ja-JP" altLang="en-US" dirty="0"/>
                    </a:p>
                  </a:txBody>
                  <a:tcPr/>
                </a:tc>
              </a:tr>
              <a:tr h="252361">
                <a:tc>
                  <a:txBody>
                    <a:bodyPr/>
                    <a:lstStyle/>
                    <a:p>
                      <a:r>
                        <a:rPr kumimoji="1" lang="en-US" altLang="ja-JP" dirty="0" smtClean="0"/>
                        <a:t>4</a:t>
                      </a:r>
                      <a:endParaRPr kumimoji="1" lang="ja-JP" altLang="en-US" dirty="0"/>
                    </a:p>
                  </a:txBody>
                  <a:tcPr/>
                </a:tc>
                <a:tc>
                  <a:txBody>
                    <a:bodyPr/>
                    <a:lstStyle/>
                    <a:p>
                      <a:r>
                        <a:rPr kumimoji="1" lang="en-US" altLang="ja-JP" dirty="0" smtClean="0"/>
                        <a:t>SSD</a:t>
                      </a:r>
                      <a:endParaRPr kumimoji="1" lang="ja-JP" altLang="en-US" dirty="0"/>
                    </a:p>
                  </a:txBody>
                  <a:tcPr/>
                </a:tc>
                <a:tc>
                  <a:txBody>
                    <a:bodyPr/>
                    <a:lstStyle/>
                    <a:p>
                      <a:r>
                        <a:rPr kumimoji="1" lang="en-US" altLang="ja-JP" dirty="0" smtClean="0"/>
                        <a:t>14</a:t>
                      </a:r>
                      <a:endParaRPr kumimoji="1" lang="ja-JP" altLang="en-US" dirty="0"/>
                    </a:p>
                  </a:txBody>
                  <a:tcPr/>
                </a:tc>
                <a:tc>
                  <a:txBody>
                    <a:bodyPr/>
                    <a:lstStyle/>
                    <a:p>
                      <a:r>
                        <a:rPr kumimoji="1" lang="en-US" altLang="ja-JP" dirty="0" smtClean="0"/>
                        <a:t>0.08x1</a:t>
                      </a:r>
                      <a:endParaRPr kumimoji="1" lang="ja-JP" altLang="en-US" dirty="0"/>
                    </a:p>
                  </a:txBody>
                  <a:tcPr/>
                </a:tc>
                <a:tc>
                  <a:txBody>
                    <a:bodyPr/>
                    <a:lstStyle/>
                    <a:p>
                      <a:r>
                        <a:rPr kumimoji="1" lang="en-US" altLang="ja-JP" dirty="0" smtClean="0"/>
                        <a:t>0.3mm</a:t>
                      </a:r>
                      <a:endParaRPr kumimoji="1" lang="ja-JP" altLang="en-US" dirty="0"/>
                    </a:p>
                  </a:txBody>
                  <a:tcPr/>
                </a:tc>
                <a:tc>
                  <a:txBody>
                    <a:bodyPr/>
                    <a:lstStyle/>
                    <a:p>
                      <a:endParaRPr kumimoji="1" lang="ja-JP" altLang="en-US" dirty="0"/>
                    </a:p>
                  </a:txBody>
                  <a:tcPr/>
                </a:tc>
                <a:tc>
                  <a:txBody>
                    <a:bodyPr/>
                    <a:lstStyle/>
                    <a:p>
                      <a:r>
                        <a:rPr kumimoji="1" lang="en-US" altLang="ja-JP" dirty="0" smtClean="0"/>
                        <a:t>1.05e-3</a:t>
                      </a:r>
                      <a:endParaRPr kumimoji="1" lang="ja-JP" altLang="en-US" dirty="0"/>
                    </a:p>
                  </a:txBody>
                  <a:tcPr/>
                </a:tc>
              </a:tr>
              <a:tr h="441631">
                <a:tc>
                  <a:txBody>
                    <a:bodyPr/>
                    <a:lstStyle/>
                    <a:p>
                      <a:r>
                        <a:rPr kumimoji="1" lang="en-US" altLang="ja-JP" dirty="0" smtClean="0"/>
                        <a:t>5</a:t>
                      </a:r>
                      <a:endParaRPr kumimoji="1" lang="ja-JP" altLang="en-US" dirty="0"/>
                    </a:p>
                  </a:txBody>
                  <a:tcPr/>
                </a:tc>
                <a:tc>
                  <a:txBody>
                    <a:bodyPr/>
                    <a:lstStyle/>
                    <a:p>
                      <a:r>
                        <a:rPr kumimoji="1" lang="en-US" altLang="ja-JP" dirty="0" smtClean="0"/>
                        <a:t>GEM TR</a:t>
                      </a:r>
                      <a:endParaRPr kumimoji="1" lang="ja-JP" altLang="en-US" dirty="0"/>
                    </a:p>
                  </a:txBody>
                  <a:tcPr/>
                </a:tc>
                <a:tc>
                  <a:txBody>
                    <a:bodyPr/>
                    <a:lstStyle/>
                    <a:p>
                      <a:r>
                        <a:rPr kumimoji="1" lang="en-US" altLang="ja-JP" dirty="0" smtClean="0"/>
                        <a:t>30</a:t>
                      </a:r>
                      <a:endParaRPr kumimoji="1" lang="ja-JP" altLang="en-US" dirty="0"/>
                    </a:p>
                  </a:txBody>
                  <a:tcPr/>
                </a:tc>
                <a:tc>
                  <a:txBody>
                    <a:bodyPr/>
                    <a:lstStyle/>
                    <a:p>
                      <a:r>
                        <a:rPr kumimoji="1" lang="en-US" altLang="ja-JP" dirty="0" smtClean="0"/>
                        <a:t>2x10</a:t>
                      </a:r>
                      <a:endParaRPr kumimoji="1" lang="ja-JP" altLang="en-US" dirty="0"/>
                    </a:p>
                  </a:txBody>
                  <a:tcPr/>
                </a:tc>
                <a:tc>
                  <a:txBody>
                    <a:bodyPr/>
                    <a:lstStyle/>
                    <a:p>
                      <a:r>
                        <a:rPr kumimoji="1" lang="en-US" altLang="ja-JP" dirty="0" smtClean="0"/>
                        <a:t>0.025mm</a:t>
                      </a:r>
                    </a:p>
                    <a:p>
                      <a:r>
                        <a:rPr kumimoji="1" lang="en-US" altLang="ja-JP" dirty="0" smtClean="0"/>
                        <a:t>0.050mm</a:t>
                      </a:r>
                    </a:p>
                    <a:p>
                      <a:r>
                        <a:rPr kumimoji="1" lang="en-US" altLang="ja-JP" dirty="0" smtClean="0"/>
                        <a:t>0.027mm</a:t>
                      </a:r>
                      <a:endParaRPr kumimoji="1" lang="ja-JP" altLang="en-US" dirty="0"/>
                    </a:p>
                  </a:txBody>
                  <a:tcPr/>
                </a:tc>
                <a:tc>
                  <a:txBody>
                    <a:bodyPr/>
                    <a:lstStyle/>
                    <a:p>
                      <a:r>
                        <a:rPr kumimoji="1" lang="en-US" altLang="ja-JP" dirty="0" err="1" smtClean="0"/>
                        <a:t>Kapton</a:t>
                      </a:r>
                      <a:r>
                        <a:rPr kumimoji="1" lang="en-US" altLang="ja-JP" dirty="0" smtClean="0"/>
                        <a:t>(286mm)</a:t>
                      </a:r>
                    </a:p>
                    <a:p>
                      <a:r>
                        <a:rPr kumimoji="1" lang="en-US" altLang="ja-JP" dirty="0" smtClean="0"/>
                        <a:t>Mylar(285mm)</a:t>
                      </a:r>
                    </a:p>
                    <a:p>
                      <a:r>
                        <a:rPr kumimoji="1" lang="en-US" altLang="ja-JP" dirty="0" smtClean="0"/>
                        <a:t>Cu(1.44mm)</a:t>
                      </a:r>
                      <a:endParaRPr kumimoji="1" lang="ja-JP" altLang="en-US" dirty="0"/>
                    </a:p>
                  </a:txBody>
                  <a:tcPr/>
                </a:tc>
                <a:tc>
                  <a:txBody>
                    <a:bodyPr/>
                    <a:lstStyle/>
                    <a:p>
                      <a:r>
                        <a:rPr kumimoji="1" lang="en-US" altLang="ja-JP" dirty="0" smtClean="0"/>
                        <a:t>2.32e-3</a:t>
                      </a:r>
                      <a:endParaRPr kumimoji="1" lang="ja-JP" altLang="en-US" dirty="0"/>
                    </a:p>
                  </a:txBody>
                  <a:tcPr/>
                </a:tc>
              </a:tr>
              <a:tr h="441631">
                <a:tc>
                  <a:txBody>
                    <a:bodyPr/>
                    <a:lstStyle/>
                    <a:p>
                      <a:r>
                        <a:rPr kumimoji="1" lang="en-US" altLang="ja-JP" dirty="0" smtClean="0"/>
                        <a:t>6</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GEM TR</a:t>
                      </a:r>
                      <a:endParaRPr kumimoji="1" lang="ja-JP" altLang="en-US" dirty="0" smtClean="0"/>
                    </a:p>
                  </a:txBody>
                  <a:tcPr/>
                </a:tc>
                <a:tc>
                  <a:txBody>
                    <a:bodyPr/>
                    <a:lstStyle/>
                    <a:p>
                      <a:r>
                        <a:rPr kumimoji="1" lang="en-US" altLang="ja-JP" dirty="0" smtClean="0"/>
                        <a:t>50</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3x15</a:t>
                      </a:r>
                      <a:endParaRPr kumimoji="1" lang="ja-JP" alt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2.32e-3</a:t>
                      </a:r>
                      <a:endParaRPr kumimoji="1" lang="ja-JP" altLang="en-US" dirty="0" smtClean="0"/>
                    </a:p>
                  </a:txBody>
                  <a:tcPr/>
                </a:tc>
              </a:tr>
              <a:tr h="441631">
                <a:tc>
                  <a:txBody>
                    <a:bodyPr/>
                    <a:lstStyle/>
                    <a:p>
                      <a:r>
                        <a:rPr kumimoji="1" lang="en-US" altLang="ja-JP" dirty="0" smtClean="0"/>
                        <a:t>7</a:t>
                      </a:r>
                      <a:endParaRPr kumimoji="1" lang="ja-JP" altLang="en-US" dirty="0"/>
                    </a:p>
                  </a:txBody>
                  <a:tcPr/>
                </a:tc>
                <a:tc>
                  <a:txBody>
                    <a:bodyPr/>
                    <a:lstStyle/>
                    <a:p>
                      <a:r>
                        <a:rPr kumimoji="1" lang="en-US" altLang="ja-JP" dirty="0" smtClean="0"/>
                        <a:t>GEM TR</a:t>
                      </a:r>
                      <a:endParaRPr kumimoji="1" lang="ja-JP" altLang="en-US" dirty="0"/>
                    </a:p>
                  </a:txBody>
                  <a:tcPr/>
                </a:tc>
                <a:tc>
                  <a:txBody>
                    <a:bodyPr/>
                    <a:lstStyle/>
                    <a:p>
                      <a:r>
                        <a:rPr kumimoji="1" lang="en-US" altLang="ja-JP" dirty="0" smtClean="0"/>
                        <a:t>75</a:t>
                      </a:r>
                      <a:endParaRPr kumimoji="1" lang="ja-JP" altLang="en-US" dirty="0"/>
                    </a:p>
                  </a:txBody>
                  <a:tcPr/>
                </a:tc>
                <a:tc>
                  <a:txBody>
                    <a:bodyPr/>
                    <a:lstStyle/>
                    <a:p>
                      <a:r>
                        <a:rPr kumimoji="1" lang="en-US" altLang="ja-JP" dirty="0" smtClean="0"/>
                        <a:t>5x20</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2.32e-3</a:t>
                      </a:r>
                      <a:endParaRPr kumimoji="1" lang="ja-JP" altLang="en-US" dirty="0" smtClean="0"/>
                    </a:p>
                  </a:txBody>
                  <a:tcPr/>
                </a:tc>
              </a:tr>
              <a:tr h="441631">
                <a:tc>
                  <a:txBody>
                    <a:bodyPr/>
                    <a:lstStyle/>
                    <a:p>
                      <a:endParaRPr kumimoji="1" lang="ja-JP" altLang="en-US" dirty="0"/>
                    </a:p>
                  </a:txBody>
                  <a:tcPr/>
                </a:tc>
                <a:tc>
                  <a:txBody>
                    <a:bodyPr/>
                    <a:lstStyle/>
                    <a:p>
                      <a:r>
                        <a:rPr kumimoji="1" lang="en-US" altLang="ja-JP" dirty="0" smtClean="0"/>
                        <a:t>He</a:t>
                      </a:r>
                      <a:endParaRPr kumimoji="1" lang="ja-JP" altLang="en-US" dirty="0"/>
                    </a:p>
                  </a:txBody>
                  <a:tcPr/>
                </a:tc>
                <a:tc>
                  <a:txBody>
                    <a:bodyPr/>
                    <a:lstStyle/>
                    <a:p>
                      <a:r>
                        <a:rPr kumimoji="1" lang="en-US" altLang="ja-JP" dirty="0" smtClean="0"/>
                        <a:t>75</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r>
                        <a:rPr kumimoji="1" lang="en-US" altLang="ja-JP" dirty="0" smtClean="0"/>
                        <a:t>He (568.192m)</a:t>
                      </a:r>
                      <a:endParaRPr kumimoji="1" lang="ja-JP" altLang="en-US" dirty="0"/>
                    </a:p>
                  </a:txBody>
                  <a:tcPr/>
                </a:tc>
                <a:tc>
                  <a:txBody>
                    <a:bodyPr/>
                    <a:lstStyle/>
                    <a:p>
                      <a:r>
                        <a:rPr kumimoji="1" lang="en-US" altLang="ja-JP" dirty="0" smtClean="0"/>
                        <a:t>1.30e-3</a:t>
                      </a:r>
                      <a:endParaRPr kumimoji="1" lang="ja-JP" altLang="en-US" dirty="0"/>
                    </a:p>
                  </a:txBody>
                  <a:tcPr/>
                </a:tc>
              </a:tr>
              <a:tr h="441631">
                <a:tc>
                  <a:txBody>
                    <a:bodyPr/>
                    <a:lstStyle/>
                    <a:p>
                      <a:endParaRPr kumimoji="1" lang="ja-JP" altLang="en-US" dirty="0"/>
                    </a:p>
                  </a:txBody>
                  <a:tcPr/>
                </a:tc>
                <a:tc>
                  <a:txBody>
                    <a:bodyPr/>
                    <a:lstStyle/>
                    <a:p>
                      <a:r>
                        <a:rPr kumimoji="1" lang="en-US" altLang="ja-JP" dirty="0" smtClean="0"/>
                        <a:t>TOF</a:t>
                      </a:r>
                      <a:endParaRPr kumimoji="1" lang="ja-JP" altLang="en-US" dirty="0"/>
                    </a:p>
                  </a:txBody>
                  <a:tcPr/>
                </a:tc>
                <a:tc>
                  <a:txBody>
                    <a:bodyPr/>
                    <a:lstStyle/>
                    <a:p>
                      <a:r>
                        <a:rPr kumimoji="1" lang="en-US" altLang="ja-JP" dirty="0" smtClean="0"/>
                        <a:t>85</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441631">
                <a:tc>
                  <a:txBody>
                    <a:bodyPr/>
                    <a:lstStyle/>
                    <a:p>
                      <a:r>
                        <a:rPr kumimoji="1" lang="en-US" altLang="ja-JP" dirty="0" smtClean="0"/>
                        <a:t>Total</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r>
                        <a:rPr kumimoji="1" lang="en-US" altLang="ja-JP" dirty="0" smtClean="0">
                          <a:solidFill>
                            <a:srgbClr val="FF0000"/>
                          </a:solidFill>
                        </a:rPr>
                        <a:t>1.25%</a:t>
                      </a:r>
                      <a:endParaRPr kumimoji="1" lang="ja-JP" altLang="en-US" dirty="0">
                        <a:solidFill>
                          <a:srgbClr val="FF0000"/>
                        </a:solidFill>
                      </a:endParaRPr>
                    </a:p>
                  </a:txBody>
                  <a:tcPr/>
                </a:tc>
              </a:tr>
            </a:tbl>
          </a:graphicData>
        </a:graphic>
      </p:graphicFrame>
      <p:sp>
        <p:nvSpPr>
          <p:cNvPr id="7" name="テキスト ボックス 6"/>
          <p:cNvSpPr txBox="1"/>
          <p:nvPr/>
        </p:nvSpPr>
        <p:spPr>
          <a:xfrm>
            <a:off x="2771800" y="5949280"/>
            <a:ext cx="1783693" cy="369332"/>
          </a:xfrm>
          <a:prstGeom prst="rect">
            <a:avLst/>
          </a:prstGeom>
          <a:noFill/>
        </p:spPr>
        <p:txBody>
          <a:bodyPr wrap="none" rtlCol="0">
            <a:spAutoFit/>
          </a:bodyPr>
          <a:lstStyle/>
          <a:p>
            <a:r>
              <a:rPr kumimoji="1" lang="en-US" altLang="ja-JP" dirty="0" err="1" smtClean="0">
                <a:solidFill>
                  <a:srgbClr val="FF0000"/>
                </a:solidFill>
              </a:rPr>
              <a:t>pTcut</a:t>
            </a:r>
            <a:r>
              <a:rPr lang="en-US" altLang="ja-JP" dirty="0" smtClean="0">
                <a:solidFill>
                  <a:srgbClr val="FF0000"/>
                </a:solidFill>
              </a:rPr>
              <a:t>=0.26GeV/c</a:t>
            </a:r>
            <a:endParaRPr kumimoji="1" lang="ja-JP" altLang="en-US" dirty="0">
              <a:solidFill>
                <a:srgbClr val="FF0000"/>
              </a:solidFill>
            </a:endParaRPr>
          </a:p>
        </p:txBody>
      </p:sp>
      <p:cxnSp>
        <p:nvCxnSpPr>
          <p:cNvPr id="9" name="直線矢印コネクタ 8"/>
          <p:cNvCxnSpPr/>
          <p:nvPr/>
        </p:nvCxnSpPr>
        <p:spPr>
          <a:xfrm>
            <a:off x="2339752" y="6133946"/>
            <a:ext cx="43204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524328" y="332656"/>
            <a:ext cx="811441" cy="461665"/>
          </a:xfrm>
          <a:prstGeom prst="rect">
            <a:avLst/>
          </a:prstGeom>
          <a:noFill/>
        </p:spPr>
        <p:txBody>
          <a:bodyPr wrap="none" rtlCol="0">
            <a:spAutoFit/>
          </a:bodyPr>
          <a:lstStyle/>
          <a:p>
            <a:r>
              <a:rPr kumimoji="1" lang="en-US" altLang="ja-JP" sz="2400" dirty="0" smtClean="0">
                <a:solidFill>
                  <a:srgbClr val="FF0000"/>
                </a:solidFill>
              </a:rPr>
              <a:t>B=2T</a:t>
            </a:r>
            <a:endParaRPr kumimoji="1" lang="ja-JP" altLang="en-US" sz="2400" dirty="0">
              <a:solidFill>
                <a:srgbClr val="FF0000"/>
              </a:solidFill>
            </a:endParaRPr>
          </a:p>
        </p:txBody>
      </p:sp>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3038788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387424"/>
            <a:ext cx="8229600" cy="1143000"/>
          </a:xfrm>
        </p:spPr>
        <p:txBody>
          <a:bodyPr/>
          <a:lstStyle/>
          <a:p>
            <a:r>
              <a:rPr lang="en-US" altLang="ja-JP" dirty="0" smtClean="0"/>
              <a:t>Dipole spectrometer (new)</a:t>
            </a:r>
            <a:endParaRPr kumimoji="1" lang="ja-JP" altLang="en-US" dirty="0"/>
          </a:p>
        </p:txBody>
      </p:sp>
      <p:sp>
        <p:nvSpPr>
          <p:cNvPr id="3" name="コンテンツ プレースホルダー 2"/>
          <p:cNvSpPr>
            <a:spLocks noGrp="1"/>
          </p:cNvSpPr>
          <p:nvPr>
            <p:ph idx="1"/>
          </p:nvPr>
        </p:nvSpPr>
        <p:spPr>
          <a:xfrm>
            <a:off x="539552" y="332656"/>
            <a:ext cx="8229600" cy="4525963"/>
          </a:xfrm>
        </p:spPr>
        <p:txBody>
          <a:bodyPr/>
          <a:lstStyle/>
          <a:p>
            <a:r>
              <a:rPr kumimoji="1" lang="en-US" altLang="ja-JP" dirty="0" smtClean="0"/>
              <a:t>Pixel size (&lt;6x6mm</a:t>
            </a:r>
            <a:r>
              <a:rPr kumimoji="1" lang="en-US" altLang="ja-JP" baseline="30000" dirty="0" smtClean="0"/>
              <a:t>2</a:t>
            </a:r>
            <a:r>
              <a:rPr kumimoji="1" lang="en-US" altLang="ja-JP" dirty="0" smtClean="0"/>
              <a:t> at 1m at </a:t>
            </a:r>
            <a:r>
              <a:rPr kumimoji="1" lang="en-US" altLang="ja-JP" dirty="0" smtClean="0">
                <a:latin typeface="Symbol" panose="05050102010706020507" pitchFamily="18" charset="2"/>
              </a:rPr>
              <a:t>q</a:t>
            </a:r>
            <a:r>
              <a:rPr lang="en-US" altLang="ja-JP" dirty="0"/>
              <a:t>&lt;</a:t>
            </a:r>
            <a:r>
              <a:rPr kumimoji="1" lang="en-US" altLang="ja-JP" dirty="0" smtClean="0"/>
              <a:t>10</a:t>
            </a:r>
            <a:r>
              <a:rPr kumimoji="1" lang="en-US" altLang="ja-JP" baseline="30000" dirty="0" smtClean="0"/>
              <a:t>o</a:t>
            </a:r>
            <a:r>
              <a:rPr kumimoji="1" lang="en-US" altLang="ja-JP" dirty="0" smtClean="0"/>
              <a:t>)</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119</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3997714312"/>
              </p:ext>
            </p:extLst>
          </p:nvPr>
        </p:nvGraphicFramePr>
        <p:xfrm>
          <a:off x="29220" y="931943"/>
          <a:ext cx="9114780" cy="6714690"/>
        </p:xfrm>
        <a:graphic>
          <a:graphicData uri="http://schemas.openxmlformats.org/drawingml/2006/table">
            <a:tbl>
              <a:tblPr firstRow="1" bandRow="1">
                <a:tableStyleId>{5C22544A-7EE6-4342-B048-85BDC9FD1C3A}</a:tableStyleId>
              </a:tblPr>
              <a:tblGrid>
                <a:gridCol w="847887"/>
                <a:gridCol w="1140793"/>
                <a:gridCol w="825908"/>
                <a:gridCol w="1656184"/>
                <a:gridCol w="1163820"/>
                <a:gridCol w="2320126"/>
                <a:gridCol w="1160062"/>
              </a:tblGrid>
              <a:tr h="624849">
                <a:tc>
                  <a:txBody>
                    <a:bodyPr/>
                    <a:lstStyle/>
                    <a:p>
                      <a:r>
                        <a:rPr kumimoji="1" lang="en-US" altLang="ja-JP" dirty="0" smtClean="0"/>
                        <a:t>Layer</a:t>
                      </a:r>
                      <a:endParaRPr kumimoji="1" lang="ja-JP" altLang="en-US" dirty="0"/>
                    </a:p>
                  </a:txBody>
                  <a:tcPr/>
                </a:tc>
                <a:tc>
                  <a:txBody>
                    <a:bodyPr/>
                    <a:lstStyle/>
                    <a:p>
                      <a:r>
                        <a:rPr kumimoji="1" lang="en-US" altLang="ja-JP" dirty="0" smtClean="0"/>
                        <a:t>detector</a:t>
                      </a:r>
                      <a:endParaRPr kumimoji="1" lang="ja-JP" altLang="en-US" dirty="0"/>
                    </a:p>
                  </a:txBody>
                  <a:tcPr/>
                </a:tc>
                <a:tc>
                  <a:txBody>
                    <a:bodyPr/>
                    <a:lstStyle/>
                    <a:p>
                      <a:r>
                        <a:rPr kumimoji="1" lang="en-US" altLang="ja-JP" dirty="0" smtClean="0"/>
                        <a:t>Z(cm)</a:t>
                      </a:r>
                      <a:endParaRPr kumimoji="1" lang="ja-JP" altLang="en-US" dirty="0"/>
                    </a:p>
                  </a:txBody>
                  <a:tcPr/>
                </a:tc>
                <a:tc>
                  <a:txBody>
                    <a:bodyPr/>
                    <a:lstStyle/>
                    <a:p>
                      <a:r>
                        <a:rPr kumimoji="1" lang="en-US" altLang="ja-JP" dirty="0" smtClean="0"/>
                        <a:t>Pixel</a:t>
                      </a:r>
                      <a:r>
                        <a:rPr kumimoji="1" lang="en-US" altLang="ja-JP" baseline="0" dirty="0" smtClean="0"/>
                        <a:t> size(</a:t>
                      </a:r>
                      <a:r>
                        <a:rPr kumimoji="1" lang="en-US" altLang="ja-JP" baseline="0" dirty="0" err="1" smtClean="0">
                          <a:latin typeface="+mn-lt"/>
                        </a:rPr>
                        <a:t>X</a:t>
                      </a:r>
                      <a:r>
                        <a:rPr kumimoji="1" lang="en-US" altLang="ja-JP" baseline="0" dirty="0" err="1" smtClean="0"/>
                        <a:t>xY</a:t>
                      </a:r>
                      <a:r>
                        <a:rPr kumimoji="1" lang="en-US" altLang="ja-JP" baseline="0" dirty="0" smtClean="0"/>
                        <a:t>) (mm</a:t>
                      </a:r>
                      <a:r>
                        <a:rPr kumimoji="1" lang="en-US" altLang="ja-JP" baseline="30000" dirty="0" smtClean="0"/>
                        <a:t>2</a:t>
                      </a:r>
                      <a:r>
                        <a:rPr kumimoji="1" lang="en-US" altLang="ja-JP" baseline="0" dirty="0" smtClean="0"/>
                        <a:t>)</a:t>
                      </a:r>
                      <a:endParaRPr kumimoji="1" lang="ja-JP" altLang="en-US" dirty="0"/>
                    </a:p>
                  </a:txBody>
                  <a:tcPr/>
                </a:tc>
                <a:tc>
                  <a:txBody>
                    <a:bodyPr/>
                    <a:lstStyle/>
                    <a:p>
                      <a:r>
                        <a:rPr kumimoji="1" lang="en-US" altLang="ja-JP" dirty="0" smtClean="0"/>
                        <a:t>thickness</a:t>
                      </a:r>
                      <a:endParaRPr kumimoji="1" lang="ja-JP" altLang="en-US" dirty="0"/>
                    </a:p>
                  </a:txBody>
                  <a:tcPr/>
                </a:tc>
                <a:tc>
                  <a:txBody>
                    <a:bodyPr/>
                    <a:lstStyle/>
                    <a:p>
                      <a:r>
                        <a:rPr kumimoji="1" lang="en-US" altLang="ja-JP" dirty="0" smtClean="0"/>
                        <a:t>material</a:t>
                      </a:r>
                      <a:endParaRPr kumimoji="1" lang="ja-JP" altLang="en-US" dirty="0"/>
                    </a:p>
                  </a:txBody>
                  <a:tcPr/>
                </a:tc>
                <a:tc>
                  <a:txBody>
                    <a:bodyPr/>
                    <a:lstStyle/>
                    <a:p>
                      <a:r>
                        <a:rPr kumimoji="1" lang="en-US" altLang="ja-JP" dirty="0" smtClean="0"/>
                        <a:t>L/X</a:t>
                      </a:r>
                      <a:r>
                        <a:rPr kumimoji="1" lang="en-US" altLang="ja-JP" baseline="-25000" dirty="0" smtClean="0"/>
                        <a:t>0</a:t>
                      </a:r>
                      <a:endParaRPr kumimoji="1" lang="ja-JP" altLang="en-US" baseline="-25000" dirty="0"/>
                    </a:p>
                  </a:txBody>
                  <a:tcPr/>
                </a:tc>
              </a:tr>
              <a:tr h="439494">
                <a:tc>
                  <a:txBody>
                    <a:bodyPr/>
                    <a:lstStyle/>
                    <a:p>
                      <a:r>
                        <a:rPr kumimoji="1" lang="en-US" altLang="ja-JP" dirty="0" smtClean="0"/>
                        <a:t>1</a:t>
                      </a:r>
                      <a:endParaRPr kumimoji="1" lang="ja-JP" altLang="en-US" dirty="0"/>
                    </a:p>
                  </a:txBody>
                  <a:tcPr/>
                </a:tc>
                <a:tc>
                  <a:txBody>
                    <a:bodyPr/>
                    <a:lstStyle/>
                    <a:p>
                      <a:r>
                        <a:rPr kumimoji="1" lang="en-US" altLang="ja-JP" dirty="0" smtClean="0"/>
                        <a:t>SPD</a:t>
                      </a:r>
                      <a:endParaRPr kumimoji="1" lang="ja-JP" altLang="en-US" dirty="0"/>
                    </a:p>
                  </a:txBody>
                  <a:tcPr/>
                </a:tc>
                <a:tc>
                  <a:txBody>
                    <a:bodyPr/>
                    <a:lstStyle/>
                    <a:p>
                      <a:r>
                        <a:rPr kumimoji="1" lang="en-US" altLang="ja-JP" dirty="0" smtClean="0"/>
                        <a:t>7.5</a:t>
                      </a:r>
                      <a:endParaRPr kumimoji="1" lang="ja-JP" altLang="en-US" dirty="0"/>
                    </a:p>
                  </a:txBody>
                  <a:tcPr/>
                </a:tc>
                <a:tc>
                  <a:txBody>
                    <a:bodyPr/>
                    <a:lstStyle/>
                    <a:p>
                      <a:r>
                        <a:rPr kumimoji="1" lang="en-US" altLang="ja-JP" dirty="0" smtClean="0"/>
                        <a:t>0.05x0.4</a:t>
                      </a:r>
                      <a:endParaRPr kumimoji="1" lang="ja-JP" altLang="en-US" dirty="0"/>
                    </a:p>
                  </a:txBody>
                  <a:tcPr/>
                </a:tc>
                <a:tc>
                  <a:txBody>
                    <a:bodyPr/>
                    <a:lstStyle/>
                    <a:p>
                      <a:r>
                        <a:rPr kumimoji="1" lang="en-US" altLang="ja-JP" dirty="0" smtClean="0"/>
                        <a:t>0.3mm</a:t>
                      </a:r>
                      <a:endParaRPr kumimoji="1" lang="ja-JP" altLang="en-US" dirty="0"/>
                    </a:p>
                  </a:txBody>
                  <a:tcPr/>
                </a:tc>
                <a:tc>
                  <a:txBody>
                    <a:bodyPr/>
                    <a:lstStyle/>
                    <a:p>
                      <a:r>
                        <a:rPr kumimoji="1" lang="en-US" altLang="ja-JP" dirty="0" smtClean="0"/>
                        <a:t>Si(0.2mm)+polyimide</a:t>
                      </a:r>
                      <a:endParaRPr kumimoji="1" lang="ja-JP" altLang="en-US" dirty="0"/>
                    </a:p>
                  </a:txBody>
                  <a:tcPr/>
                </a:tc>
                <a:tc>
                  <a:txBody>
                    <a:bodyPr/>
                    <a:lstStyle/>
                    <a:p>
                      <a:r>
                        <a:rPr kumimoji="1" lang="en-US" altLang="ja-JP" dirty="0" smtClean="0"/>
                        <a:t>1.4%</a:t>
                      </a:r>
                      <a:endParaRPr kumimoji="1" lang="ja-JP" altLang="en-US" dirty="0"/>
                    </a:p>
                  </a:txBody>
                  <a:tcPr/>
                </a:tc>
              </a:tr>
              <a:tr h="439494">
                <a:tc>
                  <a:txBody>
                    <a:bodyPr/>
                    <a:lstStyle/>
                    <a:p>
                      <a:r>
                        <a:rPr kumimoji="1" lang="en-US" altLang="ja-JP" dirty="0" smtClean="0"/>
                        <a:t>2</a:t>
                      </a:r>
                      <a:endParaRPr kumimoji="1" lang="ja-JP" altLang="en-US" dirty="0"/>
                    </a:p>
                  </a:txBody>
                  <a:tcPr/>
                </a:tc>
                <a:tc>
                  <a:txBody>
                    <a:bodyPr/>
                    <a:lstStyle/>
                    <a:p>
                      <a:r>
                        <a:rPr kumimoji="1" lang="en-US" altLang="ja-JP" dirty="0" smtClean="0"/>
                        <a:t>SPD</a:t>
                      </a:r>
                      <a:endParaRPr kumimoji="1" lang="ja-JP" altLang="en-US" dirty="0"/>
                    </a:p>
                  </a:txBody>
                  <a:tcPr/>
                </a:tc>
                <a:tc>
                  <a:txBody>
                    <a:bodyPr/>
                    <a:lstStyle/>
                    <a:p>
                      <a:r>
                        <a:rPr kumimoji="1" lang="en-US" altLang="ja-JP" dirty="0" smtClean="0"/>
                        <a:t>15</a:t>
                      </a:r>
                      <a:endParaRPr kumimoji="1" lang="ja-JP" altLang="en-US" dirty="0"/>
                    </a:p>
                  </a:txBody>
                  <a:tcPr/>
                </a:tc>
                <a:tc>
                  <a:txBody>
                    <a:bodyPr/>
                    <a:lstStyle/>
                    <a:p>
                      <a:r>
                        <a:rPr kumimoji="1" lang="en-US" altLang="ja-JP" dirty="0" smtClean="0"/>
                        <a:t>0.05x0.4</a:t>
                      </a:r>
                      <a:endParaRPr kumimoji="1" lang="ja-JP" altLang="en-US" dirty="0"/>
                    </a:p>
                  </a:txBody>
                  <a:tcPr/>
                </a:tc>
                <a:tc>
                  <a:txBody>
                    <a:bodyPr/>
                    <a:lstStyle/>
                    <a:p>
                      <a:r>
                        <a:rPr kumimoji="1" lang="en-US" altLang="ja-JP" dirty="0" smtClean="0"/>
                        <a:t>0.3mm</a:t>
                      </a:r>
                      <a:endParaRPr kumimoji="1" lang="ja-JP" altLang="en-US" dirty="0"/>
                    </a:p>
                  </a:txBody>
                  <a:tcPr/>
                </a:tc>
                <a:tc>
                  <a:txBody>
                    <a:bodyPr/>
                    <a:lstStyle/>
                    <a:p>
                      <a:endParaRPr kumimoji="1" lang="ja-JP" altLang="en-US" dirty="0"/>
                    </a:p>
                  </a:txBody>
                  <a:tcPr/>
                </a:tc>
                <a:tc>
                  <a:txBody>
                    <a:bodyPr/>
                    <a:lstStyle/>
                    <a:p>
                      <a:r>
                        <a:rPr kumimoji="1" lang="en-US" altLang="ja-JP" dirty="0" smtClean="0"/>
                        <a:t>1.4%</a:t>
                      </a:r>
                      <a:endParaRPr kumimoji="1" lang="ja-JP" altLang="en-US" dirty="0"/>
                    </a:p>
                  </a:txBody>
                  <a:tcPr/>
                </a:tc>
              </a:tr>
              <a:tr h="363990">
                <a:tc>
                  <a:txBody>
                    <a:bodyPr/>
                    <a:lstStyle/>
                    <a:p>
                      <a:r>
                        <a:rPr kumimoji="1" lang="en-US" altLang="ja-JP" dirty="0" smtClean="0"/>
                        <a:t>3</a:t>
                      </a:r>
                      <a:endParaRPr kumimoji="1" lang="ja-JP" altLang="en-US" dirty="0"/>
                    </a:p>
                  </a:txBody>
                  <a:tcPr/>
                </a:tc>
                <a:tc>
                  <a:txBody>
                    <a:bodyPr/>
                    <a:lstStyle/>
                    <a:p>
                      <a:r>
                        <a:rPr kumimoji="1" lang="en-US" altLang="ja-JP" dirty="0" smtClean="0"/>
                        <a:t>SSD</a:t>
                      </a:r>
                      <a:endParaRPr kumimoji="1" lang="ja-JP" altLang="en-US" dirty="0"/>
                    </a:p>
                  </a:txBody>
                  <a:tcPr/>
                </a:tc>
                <a:tc>
                  <a:txBody>
                    <a:bodyPr/>
                    <a:lstStyle/>
                    <a:p>
                      <a:r>
                        <a:rPr kumimoji="1" lang="en-US" altLang="ja-JP" dirty="0" smtClean="0"/>
                        <a:t>32</a:t>
                      </a:r>
                      <a:endParaRPr kumimoji="1" lang="ja-JP" altLang="en-US" dirty="0"/>
                    </a:p>
                  </a:txBody>
                  <a:tcPr/>
                </a:tc>
                <a:tc>
                  <a:txBody>
                    <a:bodyPr/>
                    <a:lstStyle/>
                    <a:p>
                      <a:r>
                        <a:rPr kumimoji="1" lang="en-US" altLang="ja-JP" dirty="0" smtClean="0"/>
                        <a:t>0.08x1</a:t>
                      </a:r>
                      <a:endParaRPr kumimoji="1" lang="ja-JP" altLang="en-US" dirty="0"/>
                    </a:p>
                  </a:txBody>
                  <a:tcPr/>
                </a:tc>
                <a:tc>
                  <a:txBody>
                    <a:bodyPr/>
                    <a:lstStyle/>
                    <a:p>
                      <a:r>
                        <a:rPr kumimoji="1" lang="en-US" altLang="ja-JP" dirty="0" smtClean="0"/>
                        <a:t>0.3mm</a:t>
                      </a:r>
                      <a:endParaRPr kumimoji="1" lang="ja-JP" altLang="en-US" dirty="0"/>
                    </a:p>
                  </a:txBody>
                  <a:tcPr/>
                </a:tc>
                <a:tc>
                  <a:txBody>
                    <a:bodyPr/>
                    <a:lstStyle/>
                    <a:p>
                      <a:endParaRPr kumimoji="1" lang="ja-JP" altLang="en-US" dirty="0"/>
                    </a:p>
                  </a:txBody>
                  <a:tcPr/>
                </a:tc>
                <a:tc>
                  <a:txBody>
                    <a:bodyPr/>
                    <a:lstStyle/>
                    <a:p>
                      <a:r>
                        <a:rPr kumimoji="1" lang="en-US" altLang="ja-JP" dirty="0" smtClean="0"/>
                        <a:t>2.1%</a:t>
                      </a:r>
                      <a:endParaRPr kumimoji="1" lang="ja-JP" altLang="en-US" dirty="0"/>
                    </a:p>
                  </a:txBody>
                  <a:tcPr/>
                </a:tc>
              </a:tr>
              <a:tr h="363990">
                <a:tc>
                  <a:txBody>
                    <a:bodyPr/>
                    <a:lstStyle/>
                    <a:p>
                      <a:r>
                        <a:rPr kumimoji="1" lang="en-US" altLang="ja-JP" dirty="0" smtClean="0"/>
                        <a:t>4</a:t>
                      </a:r>
                      <a:endParaRPr kumimoji="1" lang="ja-JP" altLang="en-US" dirty="0"/>
                    </a:p>
                  </a:txBody>
                  <a:tcPr/>
                </a:tc>
                <a:tc>
                  <a:txBody>
                    <a:bodyPr/>
                    <a:lstStyle/>
                    <a:p>
                      <a:r>
                        <a:rPr kumimoji="1" lang="en-US" altLang="ja-JP" dirty="0" smtClean="0"/>
                        <a:t>SSD</a:t>
                      </a:r>
                      <a:endParaRPr kumimoji="1" lang="ja-JP" altLang="en-US" dirty="0"/>
                    </a:p>
                  </a:txBody>
                  <a:tcPr/>
                </a:tc>
                <a:tc>
                  <a:txBody>
                    <a:bodyPr/>
                    <a:lstStyle/>
                    <a:p>
                      <a:r>
                        <a:rPr kumimoji="1" lang="en-US" altLang="ja-JP" dirty="0" smtClean="0"/>
                        <a:t>44.8</a:t>
                      </a:r>
                      <a:endParaRPr kumimoji="1" lang="ja-JP" altLang="en-US" dirty="0"/>
                    </a:p>
                  </a:txBody>
                  <a:tcPr/>
                </a:tc>
                <a:tc>
                  <a:txBody>
                    <a:bodyPr/>
                    <a:lstStyle/>
                    <a:p>
                      <a:r>
                        <a:rPr kumimoji="1" lang="en-US" altLang="ja-JP" dirty="0" smtClean="0"/>
                        <a:t>0.08x1</a:t>
                      </a:r>
                      <a:endParaRPr kumimoji="1" lang="ja-JP" altLang="en-US" dirty="0"/>
                    </a:p>
                  </a:txBody>
                  <a:tcPr/>
                </a:tc>
                <a:tc>
                  <a:txBody>
                    <a:bodyPr/>
                    <a:lstStyle/>
                    <a:p>
                      <a:r>
                        <a:rPr kumimoji="1" lang="en-US" altLang="ja-JP" dirty="0" smtClean="0"/>
                        <a:t>0.3mm</a:t>
                      </a:r>
                      <a:endParaRPr kumimoji="1" lang="ja-JP" altLang="en-US" dirty="0"/>
                    </a:p>
                  </a:txBody>
                  <a:tcPr/>
                </a:tc>
                <a:tc>
                  <a:txBody>
                    <a:bodyPr/>
                    <a:lstStyle/>
                    <a:p>
                      <a:endParaRPr kumimoji="1" lang="ja-JP" altLang="en-US" dirty="0"/>
                    </a:p>
                  </a:txBody>
                  <a:tcPr/>
                </a:tc>
                <a:tc>
                  <a:txBody>
                    <a:bodyPr/>
                    <a:lstStyle/>
                    <a:p>
                      <a:r>
                        <a:rPr kumimoji="1" lang="en-US" altLang="ja-JP" dirty="0" smtClean="0"/>
                        <a:t>2.1%</a:t>
                      </a:r>
                      <a:endParaRPr kumimoji="1" lang="ja-JP" altLang="en-US" dirty="0"/>
                    </a:p>
                  </a:txBody>
                  <a:tcPr/>
                </a:tc>
              </a:tr>
              <a:tr h="390485">
                <a:tc>
                  <a:txBody>
                    <a:bodyPr/>
                    <a:lstStyle/>
                    <a:p>
                      <a:r>
                        <a:rPr kumimoji="1" lang="en-US" altLang="ja-JP" dirty="0" smtClean="0">
                          <a:solidFill>
                            <a:srgbClr val="FF0000"/>
                          </a:solidFill>
                        </a:rPr>
                        <a:t>5</a:t>
                      </a:r>
                      <a:endParaRPr kumimoji="1" lang="ja-JP" altLang="en-US" dirty="0">
                        <a:solidFill>
                          <a:srgbClr val="FF0000"/>
                        </a:solidFill>
                      </a:endParaRPr>
                    </a:p>
                  </a:txBody>
                  <a:tcPr/>
                </a:tc>
                <a:tc>
                  <a:txBody>
                    <a:bodyPr/>
                    <a:lstStyle/>
                    <a:p>
                      <a:r>
                        <a:rPr kumimoji="1" lang="en-US" altLang="ja-JP" dirty="0" smtClean="0">
                          <a:solidFill>
                            <a:srgbClr val="FF0000"/>
                          </a:solidFill>
                        </a:rPr>
                        <a:t>GEM TR</a:t>
                      </a:r>
                      <a:endParaRPr kumimoji="1" lang="ja-JP" altLang="en-US" dirty="0">
                        <a:solidFill>
                          <a:srgbClr val="FF0000"/>
                        </a:solidFill>
                      </a:endParaRPr>
                    </a:p>
                  </a:txBody>
                  <a:tcPr/>
                </a:tc>
                <a:tc>
                  <a:txBody>
                    <a:bodyPr/>
                    <a:lstStyle/>
                    <a:p>
                      <a:r>
                        <a:rPr kumimoji="1" lang="en-US" altLang="ja-JP" dirty="0" smtClean="0">
                          <a:solidFill>
                            <a:srgbClr val="FF0000"/>
                          </a:solidFill>
                        </a:rPr>
                        <a:t>180</a:t>
                      </a:r>
                      <a:endParaRPr kumimoji="1" lang="ja-JP" altLang="en-US" dirty="0">
                        <a:solidFill>
                          <a:srgbClr val="FF0000"/>
                        </a:solidFill>
                      </a:endParaRPr>
                    </a:p>
                  </a:txBody>
                  <a:tcPr/>
                </a:tc>
                <a:tc>
                  <a:txBody>
                    <a:bodyPr/>
                    <a:lstStyle/>
                    <a:p>
                      <a:r>
                        <a:rPr kumimoji="1" lang="en-US" altLang="ja-JP" dirty="0" smtClean="0">
                          <a:solidFill>
                            <a:srgbClr val="FF0000"/>
                          </a:solidFill>
                        </a:rPr>
                        <a:t>2x10</a:t>
                      </a:r>
                      <a:endParaRPr kumimoji="1" lang="ja-JP" altLang="en-US" dirty="0">
                        <a:solidFill>
                          <a:srgbClr val="FF0000"/>
                        </a:solidFill>
                      </a:endParaRPr>
                    </a:p>
                  </a:txBody>
                  <a:tcPr/>
                </a:tc>
                <a:tc>
                  <a:txBody>
                    <a:bodyPr/>
                    <a:lstStyle/>
                    <a:p>
                      <a:r>
                        <a:rPr kumimoji="1" lang="en-US" altLang="ja-JP" dirty="0" smtClean="0">
                          <a:solidFill>
                            <a:srgbClr val="FF0000"/>
                          </a:solidFill>
                        </a:rPr>
                        <a:t>0.025mm</a:t>
                      </a:r>
                    </a:p>
                    <a:p>
                      <a:r>
                        <a:rPr kumimoji="1" lang="en-US" altLang="ja-JP" dirty="0" smtClean="0">
                          <a:solidFill>
                            <a:srgbClr val="FF0000"/>
                          </a:solidFill>
                        </a:rPr>
                        <a:t>0.100mm</a:t>
                      </a:r>
                    </a:p>
                    <a:p>
                      <a:r>
                        <a:rPr kumimoji="1" lang="en-US" altLang="ja-JP" dirty="0" smtClean="0">
                          <a:solidFill>
                            <a:srgbClr val="FF0000"/>
                          </a:solidFill>
                        </a:rPr>
                        <a:t>0.027mm</a:t>
                      </a:r>
                      <a:endParaRPr kumimoji="1" lang="ja-JP" altLang="en-US" dirty="0">
                        <a:solidFill>
                          <a:srgbClr val="FF0000"/>
                        </a:solidFill>
                      </a:endParaRPr>
                    </a:p>
                  </a:txBody>
                  <a:tcPr/>
                </a:tc>
                <a:tc>
                  <a:txBody>
                    <a:bodyPr/>
                    <a:lstStyle/>
                    <a:p>
                      <a:r>
                        <a:rPr kumimoji="1" lang="en-US" altLang="ja-JP" dirty="0" err="1" smtClean="0"/>
                        <a:t>Kapton</a:t>
                      </a:r>
                      <a:r>
                        <a:rPr kumimoji="1" lang="en-US" altLang="ja-JP" dirty="0" smtClean="0"/>
                        <a:t>(286mm)</a:t>
                      </a:r>
                    </a:p>
                    <a:p>
                      <a:r>
                        <a:rPr kumimoji="1" lang="en-US" altLang="ja-JP" dirty="0" smtClean="0"/>
                        <a:t>Mylar(285mm)</a:t>
                      </a:r>
                    </a:p>
                    <a:p>
                      <a:r>
                        <a:rPr kumimoji="1" lang="en-US" altLang="ja-JP" dirty="0" smtClean="0"/>
                        <a:t>Cu(14.35mm)</a:t>
                      </a:r>
                      <a:endParaRPr kumimoji="1" lang="ja-JP" altLang="en-US" dirty="0" smtClean="0"/>
                    </a:p>
                  </a:txBody>
                  <a:tcPr/>
                </a:tc>
                <a:tc>
                  <a:txBody>
                    <a:bodyPr/>
                    <a:lstStyle/>
                    <a:p>
                      <a:r>
                        <a:rPr kumimoji="1" lang="en-US" altLang="ja-JP" dirty="0" smtClean="0">
                          <a:solidFill>
                            <a:srgbClr val="FF0000"/>
                          </a:solidFill>
                        </a:rPr>
                        <a:t>2.32e-3</a:t>
                      </a:r>
                      <a:endParaRPr kumimoji="1" lang="ja-JP" altLang="en-US" dirty="0">
                        <a:solidFill>
                          <a:srgbClr val="FF0000"/>
                        </a:solidFill>
                      </a:endParaRPr>
                    </a:p>
                  </a:txBody>
                  <a:tcPr/>
                </a:tc>
              </a:tr>
              <a:tr h="383039">
                <a:tc>
                  <a:txBody>
                    <a:bodyPr/>
                    <a:lstStyle/>
                    <a:p>
                      <a:r>
                        <a:rPr kumimoji="1" lang="en-US" altLang="ja-JP" dirty="0" smtClean="0">
                          <a:solidFill>
                            <a:srgbClr val="FF0000"/>
                          </a:solidFill>
                        </a:rPr>
                        <a:t>6</a:t>
                      </a:r>
                      <a:endParaRPr kumimoji="1" lang="ja-JP" alt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rPr>
                        <a:t>GEM TR</a:t>
                      </a:r>
                      <a:endParaRPr kumimoji="1" lang="ja-JP" altLang="en-US" dirty="0" smtClean="0">
                        <a:solidFill>
                          <a:srgbClr val="FF0000"/>
                        </a:solidFill>
                      </a:endParaRPr>
                    </a:p>
                  </a:txBody>
                  <a:tcPr/>
                </a:tc>
                <a:tc>
                  <a:txBody>
                    <a:bodyPr/>
                    <a:lstStyle/>
                    <a:p>
                      <a:r>
                        <a:rPr kumimoji="1" lang="en-US" altLang="ja-JP" dirty="0" smtClean="0">
                          <a:solidFill>
                            <a:srgbClr val="FF0000"/>
                          </a:solidFill>
                        </a:rPr>
                        <a:t>190</a:t>
                      </a:r>
                      <a:endParaRPr kumimoji="1" lang="ja-JP" alt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rPr>
                        <a:t>3x15</a:t>
                      </a:r>
                      <a:endParaRPr kumimoji="1" lang="ja-JP" altLang="en-US"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rPr>
                        <a:t>2.32e-3</a:t>
                      </a:r>
                      <a:endParaRPr kumimoji="1" lang="ja-JP" altLang="en-US" dirty="0" smtClean="0">
                        <a:solidFill>
                          <a:srgbClr val="FF0000"/>
                        </a:solidFill>
                      </a:endParaRPr>
                    </a:p>
                  </a:txBody>
                  <a:tcPr/>
                </a:tc>
              </a:tr>
              <a:tr h="375593">
                <a:tc>
                  <a:txBody>
                    <a:bodyPr/>
                    <a:lstStyle/>
                    <a:p>
                      <a:r>
                        <a:rPr kumimoji="1" lang="en-US" altLang="ja-JP" dirty="0" smtClean="0">
                          <a:solidFill>
                            <a:srgbClr val="FF0000"/>
                          </a:solidFill>
                        </a:rPr>
                        <a:t>7</a:t>
                      </a:r>
                      <a:endParaRPr kumimoji="1" lang="ja-JP" altLang="en-US" dirty="0">
                        <a:solidFill>
                          <a:srgbClr val="FF0000"/>
                        </a:solidFill>
                      </a:endParaRPr>
                    </a:p>
                  </a:txBody>
                  <a:tcPr/>
                </a:tc>
                <a:tc>
                  <a:txBody>
                    <a:bodyPr/>
                    <a:lstStyle/>
                    <a:p>
                      <a:r>
                        <a:rPr kumimoji="1" lang="en-US" altLang="ja-JP" dirty="0" smtClean="0">
                          <a:solidFill>
                            <a:srgbClr val="FF0000"/>
                          </a:solidFill>
                        </a:rPr>
                        <a:t>GEM TR</a:t>
                      </a:r>
                      <a:endParaRPr kumimoji="1" lang="ja-JP" altLang="en-US" dirty="0">
                        <a:solidFill>
                          <a:srgbClr val="FF0000"/>
                        </a:solidFill>
                      </a:endParaRPr>
                    </a:p>
                  </a:txBody>
                  <a:tcPr/>
                </a:tc>
                <a:tc>
                  <a:txBody>
                    <a:bodyPr/>
                    <a:lstStyle/>
                    <a:p>
                      <a:r>
                        <a:rPr kumimoji="1" lang="en-US" altLang="ja-JP" dirty="0" smtClean="0">
                          <a:solidFill>
                            <a:srgbClr val="FF0000"/>
                          </a:solidFill>
                        </a:rPr>
                        <a:t>360</a:t>
                      </a:r>
                      <a:endParaRPr kumimoji="1" lang="ja-JP" altLang="en-US" dirty="0">
                        <a:solidFill>
                          <a:srgbClr val="FF0000"/>
                        </a:solidFill>
                      </a:endParaRPr>
                    </a:p>
                  </a:txBody>
                  <a:tcPr/>
                </a:tc>
                <a:tc>
                  <a:txBody>
                    <a:bodyPr/>
                    <a:lstStyle/>
                    <a:p>
                      <a:r>
                        <a:rPr kumimoji="1" lang="en-US" altLang="ja-JP" dirty="0" smtClean="0">
                          <a:solidFill>
                            <a:srgbClr val="FF0000"/>
                          </a:solidFill>
                        </a:rPr>
                        <a:t>5x20</a:t>
                      </a:r>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rgbClr val="FF0000"/>
                          </a:solidFill>
                        </a:rPr>
                        <a:t>2.32e-3</a:t>
                      </a:r>
                      <a:endParaRPr kumimoji="1" lang="ja-JP" altLang="en-US" dirty="0" smtClean="0">
                        <a:solidFill>
                          <a:srgbClr val="FF0000"/>
                        </a:solidFill>
                      </a:endParaRPr>
                    </a:p>
                  </a:txBody>
                  <a:tcPr/>
                </a:tc>
              </a:tr>
              <a:tr h="368147">
                <a:tc>
                  <a:txBody>
                    <a:bodyPr/>
                    <a:lstStyle/>
                    <a:p>
                      <a:r>
                        <a:rPr kumimoji="1" lang="en-US" altLang="ja-JP" dirty="0" smtClean="0">
                          <a:solidFill>
                            <a:srgbClr val="FF0000"/>
                          </a:solidFill>
                        </a:rPr>
                        <a:t>8</a:t>
                      </a:r>
                      <a:endParaRPr kumimoji="1" lang="ja-JP" altLang="en-US" dirty="0">
                        <a:solidFill>
                          <a:srgbClr val="FF0000"/>
                        </a:solidFill>
                      </a:endParaRPr>
                    </a:p>
                  </a:txBody>
                  <a:tcPr/>
                </a:tc>
                <a:tc>
                  <a:txBody>
                    <a:bodyPr/>
                    <a:lstStyle/>
                    <a:p>
                      <a:r>
                        <a:rPr kumimoji="1" lang="en-US" altLang="ja-JP" dirty="0" smtClean="0">
                          <a:solidFill>
                            <a:srgbClr val="FF0000"/>
                          </a:solidFill>
                        </a:rPr>
                        <a:t>GEM TR</a:t>
                      </a:r>
                      <a:endParaRPr kumimoji="1" lang="ja-JP" altLang="en-US" dirty="0">
                        <a:solidFill>
                          <a:srgbClr val="FF0000"/>
                        </a:solidFill>
                      </a:endParaRPr>
                    </a:p>
                  </a:txBody>
                  <a:tcPr/>
                </a:tc>
                <a:tc>
                  <a:txBody>
                    <a:bodyPr/>
                    <a:lstStyle/>
                    <a:p>
                      <a:r>
                        <a:rPr kumimoji="1" lang="en-US" altLang="ja-JP" dirty="0" smtClean="0">
                          <a:solidFill>
                            <a:srgbClr val="FF0000"/>
                          </a:solidFill>
                        </a:rPr>
                        <a:t>370</a:t>
                      </a:r>
                      <a:endParaRPr kumimoji="1" lang="ja-JP" altLang="en-US" dirty="0">
                        <a:solidFill>
                          <a:srgbClr val="FF0000"/>
                        </a:solidFill>
                      </a:endParaRPr>
                    </a:p>
                  </a:txBody>
                  <a:tcPr/>
                </a:tc>
                <a:tc>
                  <a:txBody>
                    <a:bodyPr/>
                    <a:lstStyle/>
                    <a:p>
                      <a:r>
                        <a:rPr kumimoji="1" lang="en-US" altLang="ja-JP" dirty="0" smtClean="0">
                          <a:solidFill>
                            <a:srgbClr val="FF0000"/>
                          </a:solidFill>
                        </a:rPr>
                        <a:t>5x20</a:t>
                      </a:r>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r>
                        <a:rPr kumimoji="1" lang="en-US" altLang="ja-JP" dirty="0" smtClean="0">
                          <a:solidFill>
                            <a:srgbClr val="FF0000"/>
                          </a:solidFill>
                        </a:rPr>
                        <a:t>2.32e-3</a:t>
                      </a:r>
                      <a:endParaRPr kumimoji="1" lang="ja-JP" altLang="en-US" dirty="0">
                        <a:solidFill>
                          <a:srgbClr val="FF0000"/>
                        </a:solidFill>
                      </a:endParaRPr>
                    </a:p>
                  </a:txBody>
                  <a:tcPr/>
                </a:tc>
              </a:tr>
              <a:tr h="368147">
                <a:tc>
                  <a:txBody>
                    <a:bodyPr/>
                    <a:lstStyle/>
                    <a:p>
                      <a:r>
                        <a:rPr kumimoji="1" lang="en-US" altLang="ja-JP" dirty="0" smtClean="0"/>
                        <a:t>9</a:t>
                      </a:r>
                      <a:endParaRPr kumimoji="1" lang="ja-JP" altLang="en-US" dirty="0"/>
                    </a:p>
                  </a:txBody>
                  <a:tcPr/>
                </a:tc>
                <a:tc>
                  <a:txBody>
                    <a:bodyPr/>
                    <a:lstStyle/>
                    <a:p>
                      <a:r>
                        <a:rPr kumimoji="1" lang="en-US" altLang="ja-JP" dirty="0" smtClean="0"/>
                        <a:t>GEM TR</a:t>
                      </a:r>
                      <a:endParaRPr kumimoji="1" lang="ja-JP" altLang="en-US" dirty="0"/>
                    </a:p>
                  </a:txBody>
                  <a:tcPr/>
                </a:tc>
                <a:tc>
                  <a:txBody>
                    <a:bodyPr/>
                    <a:lstStyle/>
                    <a:p>
                      <a:r>
                        <a:rPr kumimoji="1" lang="en-US" altLang="ja-JP" dirty="0" smtClean="0"/>
                        <a:t>530</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368147">
                <a:tc>
                  <a:txBody>
                    <a:bodyPr/>
                    <a:lstStyle/>
                    <a:p>
                      <a:endParaRPr kumimoji="1" lang="ja-JP" altLang="en-US" dirty="0"/>
                    </a:p>
                  </a:txBody>
                  <a:tcPr/>
                </a:tc>
                <a:tc>
                  <a:txBody>
                    <a:bodyPr/>
                    <a:lstStyle/>
                    <a:p>
                      <a:r>
                        <a:rPr kumimoji="1" lang="en-US" altLang="ja-JP" dirty="0" smtClean="0"/>
                        <a:t>RICH</a:t>
                      </a:r>
                      <a:endParaRPr kumimoji="1" lang="ja-JP" altLang="en-US" dirty="0"/>
                    </a:p>
                  </a:txBody>
                  <a:tcPr/>
                </a:tc>
                <a:tc>
                  <a:txBody>
                    <a:bodyPr/>
                    <a:lstStyle/>
                    <a:p>
                      <a:r>
                        <a:rPr kumimoji="1" lang="en-US" altLang="ja-JP" dirty="0" smtClean="0"/>
                        <a:t>410</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368147">
                <a:tc>
                  <a:txBody>
                    <a:bodyPr/>
                    <a:lstStyle/>
                    <a:p>
                      <a:endParaRPr kumimoji="1" lang="ja-JP" altLang="en-US" dirty="0"/>
                    </a:p>
                  </a:txBody>
                  <a:tcPr/>
                </a:tc>
                <a:tc>
                  <a:txBody>
                    <a:bodyPr/>
                    <a:lstStyle/>
                    <a:p>
                      <a:r>
                        <a:rPr kumimoji="1" lang="en-US" altLang="ja-JP" dirty="0" smtClean="0"/>
                        <a:t>EMCAL</a:t>
                      </a:r>
                      <a:endParaRPr kumimoji="1" lang="ja-JP" altLang="en-US" dirty="0"/>
                    </a:p>
                  </a:txBody>
                  <a:tcPr/>
                </a:tc>
                <a:tc>
                  <a:txBody>
                    <a:bodyPr/>
                    <a:lstStyle/>
                    <a:p>
                      <a:r>
                        <a:rPr kumimoji="1" lang="en-US" altLang="ja-JP" dirty="0" smtClean="0"/>
                        <a:t>540</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439494">
                <a:tc>
                  <a:txBody>
                    <a:bodyPr/>
                    <a:lstStyle/>
                    <a:p>
                      <a:endParaRPr kumimoji="1" lang="ja-JP" altLang="en-US" dirty="0"/>
                    </a:p>
                  </a:txBody>
                  <a:tcPr/>
                </a:tc>
                <a:tc>
                  <a:txBody>
                    <a:bodyPr/>
                    <a:lstStyle/>
                    <a:p>
                      <a:r>
                        <a:rPr kumimoji="1" lang="en-US" altLang="ja-JP" dirty="0" smtClean="0">
                          <a:solidFill>
                            <a:srgbClr val="FF0000"/>
                          </a:solidFill>
                        </a:rPr>
                        <a:t>He</a:t>
                      </a:r>
                      <a:endParaRPr kumimoji="1" lang="ja-JP" altLang="en-US" dirty="0">
                        <a:solidFill>
                          <a:srgbClr val="FF0000"/>
                        </a:solidFill>
                      </a:endParaRPr>
                    </a:p>
                  </a:txBody>
                  <a:tcPr/>
                </a:tc>
                <a:tc>
                  <a:txBody>
                    <a:bodyPr/>
                    <a:lstStyle/>
                    <a:p>
                      <a:r>
                        <a:rPr kumimoji="1" lang="en-US" altLang="ja-JP" dirty="0" smtClean="0">
                          <a:solidFill>
                            <a:srgbClr val="FF0000"/>
                          </a:solidFill>
                        </a:rPr>
                        <a:t>150</a:t>
                      </a:r>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r>
                        <a:rPr kumimoji="1" lang="en-US" altLang="ja-JP" dirty="0" smtClean="0">
                          <a:solidFill>
                            <a:srgbClr val="FF0000"/>
                          </a:solidFill>
                        </a:rPr>
                        <a:t>He(568.192mm)</a:t>
                      </a:r>
                      <a:endParaRPr kumimoji="1" lang="ja-JP" altLang="en-US" dirty="0">
                        <a:solidFill>
                          <a:srgbClr val="FF0000"/>
                        </a:solidFill>
                      </a:endParaRPr>
                    </a:p>
                  </a:txBody>
                  <a:tcPr/>
                </a:tc>
                <a:tc>
                  <a:txBody>
                    <a:bodyPr/>
                    <a:lstStyle/>
                    <a:p>
                      <a:r>
                        <a:rPr kumimoji="1" lang="en-US" altLang="ja-JP" dirty="0" smtClean="0">
                          <a:solidFill>
                            <a:srgbClr val="FF0000"/>
                          </a:solidFill>
                        </a:rPr>
                        <a:t>2.64e-3</a:t>
                      </a:r>
                      <a:endParaRPr kumimoji="1" lang="ja-JP" altLang="en-US" dirty="0">
                        <a:solidFill>
                          <a:srgbClr val="FF0000"/>
                        </a:solidFill>
                      </a:endParaRPr>
                    </a:p>
                  </a:txBody>
                  <a:tcPr/>
                </a:tc>
              </a:tr>
              <a:tr h="439494">
                <a:tc>
                  <a:txBody>
                    <a:bodyPr/>
                    <a:lstStyle/>
                    <a:p>
                      <a:endParaRPr kumimoji="1" lang="ja-JP" altLang="en-US" dirty="0"/>
                    </a:p>
                  </a:txBody>
                  <a:tcPr/>
                </a:tc>
                <a:tc>
                  <a:txBody>
                    <a:bodyPr/>
                    <a:lstStyle/>
                    <a:p>
                      <a:r>
                        <a:rPr kumimoji="1" lang="en-US" altLang="ja-JP" dirty="0" smtClean="0"/>
                        <a:t>TOF</a:t>
                      </a:r>
                      <a:endParaRPr kumimoji="1" lang="ja-JP" altLang="en-US" dirty="0"/>
                    </a:p>
                  </a:txBody>
                  <a:tcPr/>
                </a:tc>
                <a:tc>
                  <a:txBody>
                    <a:bodyPr/>
                    <a:lstStyle/>
                    <a:p>
                      <a:r>
                        <a:rPr kumimoji="1" lang="en-US" altLang="ja-JP" dirty="0" smtClean="0"/>
                        <a:t>520</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439494">
                <a:tc>
                  <a:txBody>
                    <a:bodyPr/>
                    <a:lstStyle/>
                    <a:p>
                      <a:r>
                        <a:rPr kumimoji="1" lang="en-US" altLang="ja-JP" dirty="0" smtClean="0">
                          <a:solidFill>
                            <a:srgbClr val="FF0000"/>
                          </a:solidFill>
                        </a:rPr>
                        <a:t>Total</a:t>
                      </a:r>
                      <a:endParaRPr kumimoji="1" lang="ja-JP" altLang="en-US" dirty="0">
                        <a:solidFill>
                          <a:srgbClr val="FF0000"/>
                        </a:solidFill>
                      </a:endParaRPr>
                    </a:p>
                  </a:txBody>
                  <a:tcPr/>
                </a:tc>
                <a:tc>
                  <a:txBody>
                    <a:bodyPr/>
                    <a:lstStyle/>
                    <a:p>
                      <a:r>
                        <a:rPr kumimoji="1" lang="en-US" altLang="ja-JP" dirty="0" smtClean="0">
                          <a:solidFill>
                            <a:srgbClr val="FF0000"/>
                          </a:solidFill>
                        </a:rPr>
                        <a:t>(mom)</a:t>
                      </a:r>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endParaRPr kumimoji="1" lang="ja-JP" altLang="en-US" dirty="0">
                        <a:solidFill>
                          <a:srgbClr val="FF0000"/>
                        </a:solidFill>
                      </a:endParaRPr>
                    </a:p>
                  </a:txBody>
                  <a:tcPr/>
                </a:tc>
                <a:tc>
                  <a:txBody>
                    <a:bodyPr/>
                    <a:lstStyle/>
                    <a:p>
                      <a:r>
                        <a:rPr kumimoji="1" lang="en-US" altLang="ja-JP" dirty="0" smtClean="0">
                          <a:solidFill>
                            <a:srgbClr val="FF0000"/>
                          </a:solidFill>
                        </a:rPr>
                        <a:t>1.57%</a:t>
                      </a:r>
                      <a:endParaRPr kumimoji="1" lang="ja-JP" altLang="en-US" dirty="0">
                        <a:solidFill>
                          <a:srgbClr val="FF0000"/>
                        </a:solidFill>
                      </a:endParaRPr>
                    </a:p>
                  </a:txBody>
                  <a:tcPr/>
                </a:tc>
              </a:tr>
            </a:tbl>
          </a:graphicData>
        </a:graphic>
      </p:graphicFrame>
      <p:sp>
        <p:nvSpPr>
          <p:cNvPr id="10" name="テキスト ボックス 9"/>
          <p:cNvSpPr txBox="1"/>
          <p:nvPr/>
        </p:nvSpPr>
        <p:spPr>
          <a:xfrm>
            <a:off x="7524328" y="332656"/>
            <a:ext cx="811441" cy="461665"/>
          </a:xfrm>
          <a:prstGeom prst="rect">
            <a:avLst/>
          </a:prstGeom>
          <a:noFill/>
        </p:spPr>
        <p:txBody>
          <a:bodyPr wrap="none" rtlCol="0">
            <a:spAutoFit/>
          </a:bodyPr>
          <a:lstStyle/>
          <a:p>
            <a:r>
              <a:rPr kumimoji="1" lang="en-US" altLang="ja-JP" sz="2400" dirty="0" smtClean="0">
                <a:solidFill>
                  <a:srgbClr val="FF0000"/>
                </a:solidFill>
              </a:rPr>
              <a:t>B=1T</a:t>
            </a:r>
            <a:endParaRPr kumimoji="1" lang="ja-JP" altLang="en-US" sz="2400" dirty="0">
              <a:solidFill>
                <a:srgbClr val="FF0000"/>
              </a:solidFill>
            </a:endParaRPr>
          </a:p>
        </p:txBody>
      </p:sp>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768341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番号プレースホルダー 5"/>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94D2039D-9284-4FA3-9C9D-FFDC3EA8F143}" type="slidenum">
              <a:rPr kumimoji="0" lang="en-US" altLang="ja-JP" sz="1400"/>
              <a:pPr eaLnBrk="1" hangingPunct="1"/>
              <a:t>12</a:t>
            </a:fld>
            <a:endParaRPr kumimoji="0" lang="en-US" altLang="ja-JP" sz="1400"/>
          </a:p>
        </p:txBody>
      </p:sp>
      <p:sp>
        <p:nvSpPr>
          <p:cNvPr id="12291" name="Rectangle 2"/>
          <p:cNvSpPr>
            <a:spLocks noGrp="1" noChangeArrowheads="1"/>
          </p:cNvSpPr>
          <p:nvPr>
            <p:ph type="title"/>
          </p:nvPr>
        </p:nvSpPr>
        <p:spPr>
          <a:xfrm>
            <a:off x="457200" y="-304800"/>
            <a:ext cx="8229600" cy="1143000"/>
          </a:xfrm>
        </p:spPr>
        <p:txBody>
          <a:bodyPr/>
          <a:lstStyle/>
          <a:p>
            <a:pPr eaLnBrk="1" hangingPunct="1"/>
            <a:r>
              <a:rPr lang="en-US" altLang="ja-JP" dirty="0" err="1" smtClean="0"/>
              <a:t>HypTPC</a:t>
            </a:r>
            <a:endParaRPr lang="en-US" altLang="ja-JP" dirty="0" smtClean="0"/>
          </a:p>
        </p:txBody>
      </p:sp>
      <p:sp>
        <p:nvSpPr>
          <p:cNvPr id="12292" name="Rectangle 3"/>
          <p:cNvSpPr>
            <a:spLocks noGrp="1" noChangeArrowheads="1"/>
          </p:cNvSpPr>
          <p:nvPr>
            <p:ph type="body" idx="1"/>
          </p:nvPr>
        </p:nvSpPr>
        <p:spPr>
          <a:xfrm>
            <a:off x="5638800" y="685800"/>
            <a:ext cx="3810000" cy="4648200"/>
          </a:xfrm>
        </p:spPr>
        <p:txBody>
          <a:bodyPr/>
          <a:lstStyle/>
          <a:p>
            <a:pPr marL="457200" indent="-457200" eaLnBrk="1" hangingPunct="1">
              <a:lnSpc>
                <a:spcPct val="80000"/>
              </a:lnSpc>
              <a:buFontTx/>
              <a:buNone/>
            </a:pPr>
            <a:r>
              <a:rPr lang="en-US" altLang="ja-JP" sz="2000" dirty="0" smtClean="0"/>
              <a:t>Large acceptance</a:t>
            </a:r>
          </a:p>
          <a:p>
            <a:pPr marL="457200" indent="-457200" eaLnBrk="1" hangingPunct="1">
              <a:lnSpc>
                <a:spcPct val="80000"/>
              </a:lnSpc>
              <a:buFontTx/>
              <a:buNone/>
            </a:pPr>
            <a:r>
              <a:rPr lang="en-US" altLang="ja-JP" sz="2000" dirty="0" smtClean="0"/>
              <a:t>	H-target inside TPC</a:t>
            </a:r>
          </a:p>
          <a:p>
            <a:pPr marL="457200" indent="-457200" eaLnBrk="1" hangingPunct="1">
              <a:lnSpc>
                <a:spcPct val="80000"/>
              </a:lnSpc>
              <a:buFontTx/>
              <a:buNone/>
            </a:pPr>
            <a:endParaRPr lang="en-US" altLang="ja-JP" sz="2000" dirty="0" smtClean="0">
              <a:solidFill>
                <a:srgbClr val="FF3C37"/>
              </a:solidFill>
            </a:endParaRPr>
          </a:p>
          <a:p>
            <a:pPr marL="457200" indent="-457200" eaLnBrk="1" hangingPunct="1">
              <a:lnSpc>
                <a:spcPct val="80000"/>
              </a:lnSpc>
              <a:buFontTx/>
              <a:buNone/>
            </a:pPr>
            <a:r>
              <a:rPr lang="en-US" altLang="ja-JP" sz="2000" dirty="0" smtClean="0">
                <a:solidFill>
                  <a:srgbClr val="FF3C37"/>
                </a:solidFill>
              </a:rPr>
              <a:t>High-rate capable TPC</a:t>
            </a:r>
          </a:p>
          <a:p>
            <a:pPr marL="457200" indent="-457200" eaLnBrk="1" hangingPunct="1">
              <a:lnSpc>
                <a:spcPct val="80000"/>
              </a:lnSpc>
              <a:buFontTx/>
              <a:buNone/>
            </a:pPr>
            <a:r>
              <a:rPr lang="en-US" altLang="ja-JP" sz="2000" dirty="0" smtClean="0">
                <a:solidFill>
                  <a:srgbClr val="FF3C37"/>
                </a:solidFill>
              </a:rPr>
              <a:t>     </a:t>
            </a:r>
            <a:r>
              <a:rPr lang="en-US" altLang="ja-JP" sz="1800" dirty="0" smtClean="0">
                <a:solidFill>
                  <a:srgbClr val="0000FF"/>
                </a:solidFill>
              </a:rPr>
              <a:t>Gating Grid</a:t>
            </a:r>
          </a:p>
          <a:p>
            <a:pPr marL="457200" indent="-457200" eaLnBrk="1" hangingPunct="1">
              <a:lnSpc>
                <a:spcPct val="80000"/>
              </a:lnSpc>
              <a:buFontTx/>
              <a:buNone/>
            </a:pPr>
            <a:r>
              <a:rPr lang="en-US" altLang="ja-JP" sz="1800" dirty="0" smtClean="0">
                <a:solidFill>
                  <a:srgbClr val="0000FF"/>
                </a:solidFill>
              </a:rPr>
              <a:t>      GEM(Gas Electron Multiplier)</a:t>
            </a:r>
          </a:p>
          <a:p>
            <a:pPr marL="636588" lvl="1" indent="-179388" eaLnBrk="1" hangingPunct="1">
              <a:lnSpc>
                <a:spcPct val="80000"/>
              </a:lnSpc>
              <a:buFontTx/>
              <a:buNone/>
            </a:pPr>
            <a:r>
              <a:rPr lang="en-US" altLang="ja-JP" sz="1800" dirty="0" smtClean="0"/>
              <a:t>Suppression of positive-ion backflow causing position distortions </a:t>
            </a:r>
          </a:p>
          <a:p>
            <a:pPr marL="457200" indent="-457200" eaLnBrk="1" hangingPunct="1">
              <a:lnSpc>
                <a:spcPct val="80000"/>
              </a:lnSpc>
              <a:buFontTx/>
              <a:buNone/>
            </a:pPr>
            <a:endParaRPr lang="en-US" altLang="ja-JP" sz="2000" dirty="0" smtClean="0"/>
          </a:p>
          <a:p>
            <a:pPr marL="457200" indent="-457200" eaLnBrk="1" hangingPunct="1">
              <a:lnSpc>
                <a:spcPct val="80000"/>
              </a:lnSpc>
              <a:buFontTx/>
              <a:buNone/>
            </a:pPr>
            <a:r>
              <a:rPr lang="en-US" altLang="ja-JP" sz="2000" dirty="0" smtClean="0"/>
              <a:t>Good position resolution with magnetic field and fine-segmented pads</a:t>
            </a:r>
          </a:p>
          <a:p>
            <a:pPr marL="457200" indent="-457200" eaLnBrk="1" hangingPunct="1">
              <a:lnSpc>
                <a:spcPct val="80000"/>
              </a:lnSpc>
              <a:buFontTx/>
              <a:buNone/>
            </a:pPr>
            <a:endParaRPr lang="en-US" altLang="ja-JP" sz="2000" dirty="0" smtClean="0">
              <a:latin typeface="Symbol" pitchFamily="18" charset="2"/>
            </a:endParaRPr>
          </a:p>
          <a:p>
            <a:pPr marL="457200" indent="-457200" eaLnBrk="1" hangingPunct="1">
              <a:lnSpc>
                <a:spcPct val="80000"/>
              </a:lnSpc>
              <a:buFontTx/>
              <a:buNone/>
            </a:pPr>
            <a:r>
              <a:rPr lang="en-US" altLang="ja-JP" sz="2000" dirty="0" smtClean="0">
                <a:latin typeface="Symbol" pitchFamily="18" charset="2"/>
              </a:rPr>
              <a:t>p</a:t>
            </a:r>
            <a:r>
              <a:rPr lang="en-US" altLang="ja-JP" sz="2000" dirty="0" smtClean="0"/>
              <a:t>/K/p separation</a:t>
            </a:r>
          </a:p>
          <a:p>
            <a:pPr marL="457200" indent="-457200" eaLnBrk="1" hangingPunct="1">
              <a:lnSpc>
                <a:spcPct val="80000"/>
              </a:lnSpc>
              <a:buFontTx/>
              <a:buNone/>
            </a:pPr>
            <a:r>
              <a:rPr lang="en-US" altLang="ja-JP" sz="2000" dirty="0" smtClean="0"/>
              <a:t>	</a:t>
            </a:r>
            <a:r>
              <a:rPr lang="en-US" altLang="ja-JP" sz="2000" dirty="0" err="1" smtClean="0"/>
              <a:t>dE</a:t>
            </a:r>
            <a:r>
              <a:rPr lang="en-US" altLang="ja-JP" sz="2000" dirty="0" smtClean="0"/>
              <a:t>/dx vs p</a:t>
            </a:r>
          </a:p>
        </p:txBody>
      </p:sp>
      <p:sp>
        <p:nvSpPr>
          <p:cNvPr id="12293" name="Text Box 4"/>
          <p:cNvSpPr txBox="1">
            <a:spLocks noChangeArrowheads="1"/>
          </p:cNvSpPr>
          <p:nvPr/>
        </p:nvSpPr>
        <p:spPr bwMode="auto">
          <a:xfrm>
            <a:off x="0" y="3962400"/>
            <a:ext cx="1112838"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b="1">
                <a:solidFill>
                  <a:srgbClr val="0000FF"/>
                </a:solidFill>
                <a:latin typeface="Symbol" pitchFamily="18" charset="2"/>
              </a:rPr>
              <a:t>p</a:t>
            </a:r>
            <a:r>
              <a:rPr lang="en-US" altLang="ja-JP" b="1" baseline="30000">
                <a:solidFill>
                  <a:srgbClr val="0000FF"/>
                </a:solidFill>
              </a:rPr>
              <a:t>-</a:t>
            </a:r>
            <a:r>
              <a:rPr lang="en-US" altLang="ja-JP" b="1">
                <a:solidFill>
                  <a:srgbClr val="0000FF"/>
                </a:solidFill>
              </a:rPr>
              <a:t> beam</a:t>
            </a:r>
          </a:p>
        </p:txBody>
      </p:sp>
      <p:sp>
        <p:nvSpPr>
          <p:cNvPr id="12294" name="AutoShape 5"/>
          <p:cNvSpPr>
            <a:spLocks noChangeArrowheads="1"/>
          </p:cNvSpPr>
          <p:nvPr/>
        </p:nvSpPr>
        <p:spPr bwMode="auto">
          <a:xfrm>
            <a:off x="990600" y="1676400"/>
            <a:ext cx="388938" cy="2667000"/>
          </a:xfrm>
          <a:prstGeom prst="can">
            <a:avLst>
              <a:gd name="adj" fmla="val 30032"/>
            </a:avLst>
          </a:prstGeom>
          <a:solidFill>
            <a:srgbClr val="CCFFFF">
              <a:alpha val="50195"/>
            </a:srgbClr>
          </a:solidFill>
          <a:ln w="9525">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sp>
        <p:nvSpPr>
          <p:cNvPr id="12295" name="Line 36"/>
          <p:cNvSpPr>
            <a:spLocks noChangeShapeType="1"/>
          </p:cNvSpPr>
          <p:nvPr/>
        </p:nvSpPr>
        <p:spPr bwMode="auto">
          <a:xfrm>
            <a:off x="5181600" y="2133600"/>
            <a:ext cx="0" cy="3733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296" name="Text Box 38"/>
          <p:cNvSpPr txBox="1">
            <a:spLocks noChangeArrowheads="1"/>
          </p:cNvSpPr>
          <p:nvPr/>
        </p:nvSpPr>
        <p:spPr bwMode="auto">
          <a:xfrm rot="5400000">
            <a:off x="4787107" y="3594893"/>
            <a:ext cx="69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t>~550</a:t>
            </a:r>
          </a:p>
        </p:txBody>
      </p:sp>
      <p:sp>
        <p:nvSpPr>
          <p:cNvPr id="12297" name="Line 22"/>
          <p:cNvSpPr>
            <a:spLocks noChangeShapeType="1"/>
          </p:cNvSpPr>
          <p:nvPr/>
        </p:nvSpPr>
        <p:spPr bwMode="auto">
          <a:xfrm>
            <a:off x="1684338" y="50292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298" name="Line 23"/>
          <p:cNvSpPr>
            <a:spLocks noChangeShapeType="1"/>
          </p:cNvSpPr>
          <p:nvPr/>
        </p:nvSpPr>
        <p:spPr bwMode="auto">
          <a:xfrm>
            <a:off x="1303338" y="5105400"/>
            <a:ext cx="3200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299" name="Line 24"/>
          <p:cNvSpPr>
            <a:spLocks noChangeShapeType="1"/>
          </p:cNvSpPr>
          <p:nvPr/>
        </p:nvSpPr>
        <p:spPr bwMode="auto">
          <a:xfrm>
            <a:off x="941388" y="5181600"/>
            <a:ext cx="381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0" name="Line 25"/>
          <p:cNvSpPr>
            <a:spLocks noChangeShapeType="1"/>
          </p:cNvSpPr>
          <p:nvPr/>
        </p:nvSpPr>
        <p:spPr bwMode="auto">
          <a:xfrm>
            <a:off x="541338" y="5257800"/>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1" name="Line 26"/>
          <p:cNvSpPr>
            <a:spLocks noChangeShapeType="1"/>
          </p:cNvSpPr>
          <p:nvPr/>
        </p:nvSpPr>
        <p:spPr bwMode="auto">
          <a:xfrm>
            <a:off x="541338" y="5334000"/>
            <a:ext cx="472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2" name="Line 27"/>
          <p:cNvSpPr>
            <a:spLocks noChangeShapeType="1"/>
          </p:cNvSpPr>
          <p:nvPr/>
        </p:nvSpPr>
        <p:spPr bwMode="auto">
          <a:xfrm>
            <a:off x="541338" y="541020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3" name="Line 28"/>
          <p:cNvSpPr>
            <a:spLocks noChangeShapeType="1"/>
          </p:cNvSpPr>
          <p:nvPr/>
        </p:nvSpPr>
        <p:spPr bwMode="auto">
          <a:xfrm>
            <a:off x="484188" y="548640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4" name="Line 29"/>
          <p:cNvSpPr>
            <a:spLocks noChangeShapeType="1"/>
          </p:cNvSpPr>
          <p:nvPr/>
        </p:nvSpPr>
        <p:spPr bwMode="auto">
          <a:xfrm>
            <a:off x="484188" y="5562600"/>
            <a:ext cx="480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5" name="Line 30"/>
          <p:cNvSpPr>
            <a:spLocks noChangeShapeType="1"/>
          </p:cNvSpPr>
          <p:nvPr/>
        </p:nvSpPr>
        <p:spPr bwMode="auto">
          <a:xfrm>
            <a:off x="465138" y="5638800"/>
            <a:ext cx="4819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6" name="Line 31"/>
          <p:cNvSpPr>
            <a:spLocks noChangeShapeType="1"/>
          </p:cNvSpPr>
          <p:nvPr/>
        </p:nvSpPr>
        <p:spPr bwMode="auto">
          <a:xfrm>
            <a:off x="541338" y="5715000"/>
            <a:ext cx="472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7" name="Line 32"/>
          <p:cNvSpPr>
            <a:spLocks noChangeShapeType="1"/>
          </p:cNvSpPr>
          <p:nvPr/>
        </p:nvSpPr>
        <p:spPr bwMode="auto">
          <a:xfrm>
            <a:off x="788988" y="5791200"/>
            <a:ext cx="4476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8" name="Line 33"/>
          <p:cNvSpPr>
            <a:spLocks noChangeShapeType="1"/>
          </p:cNvSpPr>
          <p:nvPr/>
        </p:nvSpPr>
        <p:spPr bwMode="auto">
          <a:xfrm>
            <a:off x="1150938" y="5867400"/>
            <a:ext cx="3676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09" name="Line 34"/>
          <p:cNvSpPr>
            <a:spLocks noChangeShapeType="1"/>
          </p:cNvSpPr>
          <p:nvPr/>
        </p:nvSpPr>
        <p:spPr bwMode="auto">
          <a:xfrm>
            <a:off x="1322388" y="5943600"/>
            <a:ext cx="3200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10" name="Line 35"/>
          <p:cNvSpPr>
            <a:spLocks noChangeShapeType="1"/>
          </p:cNvSpPr>
          <p:nvPr/>
        </p:nvSpPr>
        <p:spPr bwMode="auto">
          <a:xfrm>
            <a:off x="1703388" y="6019800"/>
            <a:ext cx="2495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11" name="Text Box 36"/>
          <p:cNvSpPr txBox="1">
            <a:spLocks noChangeArrowheads="1"/>
          </p:cNvSpPr>
          <p:nvPr/>
        </p:nvSpPr>
        <p:spPr bwMode="auto">
          <a:xfrm>
            <a:off x="5799138" y="5334000"/>
            <a:ext cx="205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b="1"/>
              <a:t>Gating grid wires</a:t>
            </a:r>
          </a:p>
        </p:txBody>
      </p:sp>
      <p:sp>
        <p:nvSpPr>
          <p:cNvPr id="12312" name="Text Box 37"/>
          <p:cNvSpPr txBox="1">
            <a:spLocks noChangeArrowheads="1"/>
          </p:cNvSpPr>
          <p:nvPr/>
        </p:nvSpPr>
        <p:spPr bwMode="auto">
          <a:xfrm>
            <a:off x="5818188" y="5562600"/>
            <a:ext cx="2520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b="1">
                <a:solidFill>
                  <a:srgbClr val="FF3300"/>
                </a:solidFill>
              </a:rPr>
              <a:t>GEM (e amplification)</a:t>
            </a:r>
          </a:p>
          <a:p>
            <a:pPr eaLnBrk="1" hangingPunct="1">
              <a:spcBef>
                <a:spcPct val="0"/>
              </a:spcBef>
              <a:buFontTx/>
              <a:buNone/>
            </a:pPr>
            <a:r>
              <a:rPr lang="en-US" altLang="ja-JP" sz="1800">
                <a:solidFill>
                  <a:schemeClr val="hlink"/>
                </a:solidFill>
              </a:rPr>
              <a:t>Pad plane</a:t>
            </a:r>
            <a:endParaRPr lang="en-US" altLang="ja-JP" sz="1800">
              <a:solidFill>
                <a:srgbClr val="33CC33"/>
              </a:solidFill>
            </a:endParaRPr>
          </a:p>
        </p:txBody>
      </p:sp>
      <p:sp>
        <p:nvSpPr>
          <p:cNvPr id="12313" name="Line 41"/>
          <p:cNvSpPr>
            <a:spLocks noChangeShapeType="1"/>
          </p:cNvSpPr>
          <p:nvPr/>
        </p:nvSpPr>
        <p:spPr bwMode="auto">
          <a:xfrm flipH="1">
            <a:off x="5265738" y="55626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314" name="Line 42"/>
          <p:cNvSpPr>
            <a:spLocks noChangeShapeType="1"/>
          </p:cNvSpPr>
          <p:nvPr/>
        </p:nvSpPr>
        <p:spPr bwMode="auto">
          <a:xfrm flipH="1">
            <a:off x="5341938" y="5791200"/>
            <a:ext cx="533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315" name="Line 43"/>
          <p:cNvSpPr>
            <a:spLocks noChangeShapeType="1"/>
          </p:cNvSpPr>
          <p:nvPr/>
        </p:nvSpPr>
        <p:spPr bwMode="auto">
          <a:xfrm flipH="1">
            <a:off x="5265738" y="6096000"/>
            <a:ext cx="609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316" name="Text Box 41"/>
          <p:cNvSpPr txBox="1">
            <a:spLocks noChangeArrowheads="1"/>
          </p:cNvSpPr>
          <p:nvPr/>
        </p:nvSpPr>
        <p:spPr bwMode="auto">
          <a:xfrm>
            <a:off x="1422400" y="2687638"/>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t>Target holder</a:t>
            </a:r>
          </a:p>
        </p:txBody>
      </p:sp>
      <p:sp>
        <p:nvSpPr>
          <p:cNvPr id="12317" name="Line 27"/>
          <p:cNvSpPr>
            <a:spLocks noChangeShapeType="1"/>
          </p:cNvSpPr>
          <p:nvPr/>
        </p:nvSpPr>
        <p:spPr bwMode="auto">
          <a:xfrm flipV="1">
            <a:off x="487363" y="1824038"/>
            <a:ext cx="4824412" cy="47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318" name="Text Box 28"/>
          <p:cNvSpPr txBox="1">
            <a:spLocks noChangeArrowheads="1"/>
          </p:cNvSpPr>
          <p:nvPr/>
        </p:nvSpPr>
        <p:spPr bwMode="auto">
          <a:xfrm>
            <a:off x="2446338" y="1447800"/>
            <a:ext cx="79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t>500φ</a:t>
            </a:r>
          </a:p>
        </p:txBody>
      </p:sp>
      <p:sp>
        <p:nvSpPr>
          <p:cNvPr id="12319" name="Line 48"/>
          <p:cNvSpPr>
            <a:spLocks noChangeShapeType="1"/>
          </p:cNvSpPr>
          <p:nvPr/>
        </p:nvSpPr>
        <p:spPr bwMode="auto">
          <a:xfrm flipH="1" flipV="1">
            <a:off x="465138" y="5715000"/>
            <a:ext cx="1524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0" name="Line 49"/>
          <p:cNvSpPr>
            <a:spLocks noChangeShapeType="1"/>
          </p:cNvSpPr>
          <p:nvPr/>
        </p:nvSpPr>
        <p:spPr bwMode="auto">
          <a:xfrm flipH="1">
            <a:off x="465138" y="5257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1" name="Line 50"/>
          <p:cNvSpPr>
            <a:spLocks noChangeShapeType="1"/>
          </p:cNvSpPr>
          <p:nvPr/>
        </p:nvSpPr>
        <p:spPr bwMode="auto">
          <a:xfrm flipV="1">
            <a:off x="1989138" y="6096000"/>
            <a:ext cx="190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2" name="Line 51"/>
          <p:cNvSpPr>
            <a:spLocks noChangeShapeType="1"/>
          </p:cNvSpPr>
          <p:nvPr/>
        </p:nvSpPr>
        <p:spPr bwMode="auto">
          <a:xfrm flipV="1">
            <a:off x="3894138" y="5791200"/>
            <a:ext cx="13716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3" name="Line 52"/>
          <p:cNvSpPr>
            <a:spLocks noChangeShapeType="1"/>
          </p:cNvSpPr>
          <p:nvPr/>
        </p:nvSpPr>
        <p:spPr bwMode="auto">
          <a:xfrm flipV="1">
            <a:off x="5265738" y="53340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4" name="Line 53"/>
          <p:cNvSpPr>
            <a:spLocks noChangeShapeType="1"/>
          </p:cNvSpPr>
          <p:nvPr/>
        </p:nvSpPr>
        <p:spPr bwMode="auto">
          <a:xfrm flipV="1">
            <a:off x="541338" y="4953000"/>
            <a:ext cx="1524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5" name="Line 54"/>
          <p:cNvSpPr>
            <a:spLocks noChangeShapeType="1"/>
          </p:cNvSpPr>
          <p:nvPr/>
        </p:nvSpPr>
        <p:spPr bwMode="auto">
          <a:xfrm>
            <a:off x="2065338" y="4953000"/>
            <a:ext cx="190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6" name="Line 55"/>
          <p:cNvSpPr>
            <a:spLocks noChangeShapeType="1"/>
          </p:cNvSpPr>
          <p:nvPr/>
        </p:nvSpPr>
        <p:spPr bwMode="auto">
          <a:xfrm>
            <a:off x="3970338" y="4953000"/>
            <a:ext cx="13716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7" name="Line 56"/>
          <p:cNvSpPr>
            <a:spLocks noChangeShapeType="1"/>
          </p:cNvSpPr>
          <p:nvPr/>
        </p:nvSpPr>
        <p:spPr bwMode="auto">
          <a:xfrm flipV="1">
            <a:off x="1989138" y="23622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8" name="Line 57"/>
          <p:cNvSpPr>
            <a:spLocks noChangeShapeType="1"/>
          </p:cNvSpPr>
          <p:nvPr/>
        </p:nvSpPr>
        <p:spPr bwMode="auto">
          <a:xfrm flipV="1">
            <a:off x="3894138" y="23622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29" name="Line 58"/>
          <p:cNvSpPr>
            <a:spLocks noChangeShapeType="1"/>
          </p:cNvSpPr>
          <p:nvPr/>
        </p:nvSpPr>
        <p:spPr bwMode="auto">
          <a:xfrm flipV="1">
            <a:off x="5265738" y="20574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30" name="Line 59"/>
          <p:cNvSpPr>
            <a:spLocks noChangeShapeType="1"/>
          </p:cNvSpPr>
          <p:nvPr/>
        </p:nvSpPr>
        <p:spPr bwMode="auto">
          <a:xfrm flipV="1">
            <a:off x="5341938" y="16002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31" name="Line 60"/>
          <p:cNvSpPr>
            <a:spLocks noChangeShapeType="1"/>
          </p:cNvSpPr>
          <p:nvPr/>
        </p:nvSpPr>
        <p:spPr bwMode="auto">
          <a:xfrm flipV="1">
            <a:off x="3970338" y="12192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32" name="Line 61"/>
          <p:cNvSpPr>
            <a:spLocks noChangeShapeType="1"/>
          </p:cNvSpPr>
          <p:nvPr/>
        </p:nvSpPr>
        <p:spPr bwMode="auto">
          <a:xfrm flipV="1">
            <a:off x="2065338" y="12192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33" name="Line 62"/>
          <p:cNvSpPr>
            <a:spLocks noChangeShapeType="1"/>
          </p:cNvSpPr>
          <p:nvPr/>
        </p:nvSpPr>
        <p:spPr bwMode="auto">
          <a:xfrm flipV="1">
            <a:off x="541338" y="15240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34" name="Line 63"/>
          <p:cNvSpPr>
            <a:spLocks noChangeShapeType="1"/>
          </p:cNvSpPr>
          <p:nvPr/>
        </p:nvSpPr>
        <p:spPr bwMode="auto">
          <a:xfrm flipV="1">
            <a:off x="465138" y="19812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35" name="Line 71"/>
          <p:cNvSpPr>
            <a:spLocks noChangeShapeType="1"/>
          </p:cNvSpPr>
          <p:nvPr/>
        </p:nvSpPr>
        <p:spPr bwMode="auto">
          <a:xfrm flipH="1">
            <a:off x="465138" y="5257800"/>
            <a:ext cx="762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36" name="Line 72"/>
          <p:cNvSpPr>
            <a:spLocks noChangeShapeType="1"/>
          </p:cNvSpPr>
          <p:nvPr/>
        </p:nvSpPr>
        <p:spPr bwMode="auto">
          <a:xfrm flipH="1">
            <a:off x="5265738" y="5334000"/>
            <a:ext cx="762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2337" name="Group 108"/>
          <p:cNvGrpSpPr>
            <a:grpSpLocks/>
          </p:cNvGrpSpPr>
          <p:nvPr/>
        </p:nvGrpSpPr>
        <p:grpSpPr bwMode="auto">
          <a:xfrm>
            <a:off x="465138" y="1219200"/>
            <a:ext cx="4876800" cy="1143000"/>
            <a:chOff x="528" y="720"/>
            <a:chExt cx="3072" cy="720"/>
          </a:xfrm>
        </p:grpSpPr>
        <p:sp>
          <p:nvSpPr>
            <p:cNvPr id="12427" name="Line 73"/>
            <p:cNvSpPr>
              <a:spLocks noChangeShapeType="1"/>
            </p:cNvSpPr>
            <p:nvPr/>
          </p:nvSpPr>
          <p:spPr bwMode="auto">
            <a:xfrm flipH="1">
              <a:off x="3552" y="960"/>
              <a:ext cx="48"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2428" name="Group 99"/>
            <p:cNvGrpSpPr>
              <a:grpSpLocks/>
            </p:cNvGrpSpPr>
            <p:nvPr/>
          </p:nvGrpSpPr>
          <p:grpSpPr bwMode="auto">
            <a:xfrm>
              <a:off x="528" y="720"/>
              <a:ext cx="3072" cy="720"/>
              <a:chOff x="528" y="720"/>
              <a:chExt cx="3072" cy="720"/>
            </a:xfrm>
          </p:grpSpPr>
          <p:sp>
            <p:nvSpPr>
              <p:cNvPr id="12429" name="Line 64"/>
              <p:cNvSpPr>
                <a:spLocks noChangeShapeType="1"/>
              </p:cNvSpPr>
              <p:nvPr/>
            </p:nvSpPr>
            <p:spPr bwMode="auto">
              <a:xfrm flipH="1" flipV="1">
                <a:off x="528" y="1200"/>
                <a:ext cx="96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30" name="Line 65"/>
              <p:cNvSpPr>
                <a:spLocks noChangeShapeType="1"/>
              </p:cNvSpPr>
              <p:nvPr/>
            </p:nvSpPr>
            <p:spPr bwMode="auto">
              <a:xfrm flipV="1">
                <a:off x="1488" y="1440"/>
                <a:ext cx="1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31" name="Line 66"/>
              <p:cNvSpPr>
                <a:spLocks noChangeShapeType="1"/>
              </p:cNvSpPr>
              <p:nvPr/>
            </p:nvSpPr>
            <p:spPr bwMode="auto">
              <a:xfrm flipV="1">
                <a:off x="2688" y="1248"/>
                <a:ext cx="86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32" name="Line 68"/>
              <p:cNvSpPr>
                <a:spLocks noChangeShapeType="1"/>
              </p:cNvSpPr>
              <p:nvPr/>
            </p:nvSpPr>
            <p:spPr bwMode="auto">
              <a:xfrm>
                <a:off x="2736" y="720"/>
                <a:ext cx="864"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33" name="Line 69"/>
              <p:cNvSpPr>
                <a:spLocks noChangeShapeType="1"/>
              </p:cNvSpPr>
              <p:nvPr/>
            </p:nvSpPr>
            <p:spPr bwMode="auto">
              <a:xfrm>
                <a:off x="1488" y="720"/>
                <a:ext cx="1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34" name="Line 70"/>
              <p:cNvSpPr>
                <a:spLocks noChangeShapeType="1"/>
              </p:cNvSpPr>
              <p:nvPr/>
            </p:nvSpPr>
            <p:spPr bwMode="auto">
              <a:xfrm flipV="1">
                <a:off x="576" y="720"/>
                <a:ext cx="96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35" name="Line 74"/>
              <p:cNvSpPr>
                <a:spLocks noChangeShapeType="1"/>
              </p:cNvSpPr>
              <p:nvPr/>
            </p:nvSpPr>
            <p:spPr bwMode="auto">
              <a:xfrm flipH="1">
                <a:off x="528" y="912"/>
                <a:ext cx="48"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sp>
        <p:nvSpPr>
          <p:cNvPr id="12338" name="Line 75"/>
          <p:cNvSpPr>
            <a:spLocks noChangeShapeType="1"/>
          </p:cNvSpPr>
          <p:nvPr/>
        </p:nvSpPr>
        <p:spPr bwMode="auto">
          <a:xfrm flipV="1">
            <a:off x="1836738" y="2133600"/>
            <a:ext cx="228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39" name="Line 76"/>
          <p:cNvSpPr>
            <a:spLocks noChangeShapeType="1"/>
          </p:cNvSpPr>
          <p:nvPr/>
        </p:nvSpPr>
        <p:spPr bwMode="auto">
          <a:xfrm flipV="1">
            <a:off x="4122738" y="1828800"/>
            <a:ext cx="13716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40" name="Line 77"/>
          <p:cNvSpPr>
            <a:spLocks noChangeShapeType="1"/>
          </p:cNvSpPr>
          <p:nvPr/>
        </p:nvSpPr>
        <p:spPr bwMode="auto">
          <a:xfrm flipH="1">
            <a:off x="5494338" y="1066800"/>
            <a:ext cx="152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41" name="Line 78"/>
          <p:cNvSpPr>
            <a:spLocks noChangeShapeType="1"/>
          </p:cNvSpPr>
          <p:nvPr/>
        </p:nvSpPr>
        <p:spPr bwMode="auto">
          <a:xfrm>
            <a:off x="4122738" y="609600"/>
            <a:ext cx="15240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42" name="Line 79"/>
          <p:cNvSpPr>
            <a:spLocks noChangeShapeType="1"/>
          </p:cNvSpPr>
          <p:nvPr/>
        </p:nvSpPr>
        <p:spPr bwMode="auto">
          <a:xfrm>
            <a:off x="1912938" y="609600"/>
            <a:ext cx="2209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43" name="Line 80"/>
          <p:cNvSpPr>
            <a:spLocks noChangeShapeType="1"/>
          </p:cNvSpPr>
          <p:nvPr/>
        </p:nvSpPr>
        <p:spPr bwMode="auto">
          <a:xfrm flipV="1">
            <a:off x="236538" y="609600"/>
            <a:ext cx="1676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44" name="Line 81"/>
          <p:cNvSpPr>
            <a:spLocks noChangeShapeType="1"/>
          </p:cNvSpPr>
          <p:nvPr/>
        </p:nvSpPr>
        <p:spPr bwMode="auto">
          <a:xfrm flipH="1">
            <a:off x="160338" y="914400"/>
            <a:ext cx="762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45" name="Line 82"/>
          <p:cNvSpPr>
            <a:spLocks noChangeShapeType="1"/>
          </p:cNvSpPr>
          <p:nvPr/>
        </p:nvSpPr>
        <p:spPr bwMode="auto">
          <a:xfrm flipH="1" flipV="1">
            <a:off x="160338" y="1676400"/>
            <a:ext cx="1676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2346" name="Group 84"/>
          <p:cNvGrpSpPr>
            <a:grpSpLocks/>
          </p:cNvGrpSpPr>
          <p:nvPr/>
        </p:nvGrpSpPr>
        <p:grpSpPr bwMode="auto">
          <a:xfrm>
            <a:off x="160338" y="5257800"/>
            <a:ext cx="5486400" cy="1524000"/>
            <a:chOff x="336" y="672"/>
            <a:chExt cx="3456" cy="960"/>
          </a:xfrm>
        </p:grpSpPr>
        <p:sp>
          <p:nvSpPr>
            <p:cNvPr id="12419" name="Line 85"/>
            <p:cNvSpPr>
              <a:spLocks noChangeShapeType="1"/>
            </p:cNvSpPr>
            <p:nvPr/>
          </p:nvSpPr>
          <p:spPr bwMode="auto">
            <a:xfrm flipV="1">
              <a:off x="1392" y="1632"/>
              <a:ext cx="14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20" name="Line 86"/>
            <p:cNvSpPr>
              <a:spLocks noChangeShapeType="1"/>
            </p:cNvSpPr>
            <p:nvPr/>
          </p:nvSpPr>
          <p:spPr bwMode="auto">
            <a:xfrm flipV="1">
              <a:off x="2832" y="1440"/>
              <a:ext cx="86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21" name="Line 87"/>
            <p:cNvSpPr>
              <a:spLocks noChangeShapeType="1"/>
            </p:cNvSpPr>
            <p:nvPr/>
          </p:nvSpPr>
          <p:spPr bwMode="auto">
            <a:xfrm flipH="1">
              <a:off x="3696" y="960"/>
              <a:ext cx="96"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22" name="Line 88"/>
            <p:cNvSpPr>
              <a:spLocks noChangeShapeType="1"/>
            </p:cNvSpPr>
            <p:nvPr/>
          </p:nvSpPr>
          <p:spPr bwMode="auto">
            <a:xfrm>
              <a:off x="2832" y="672"/>
              <a:ext cx="96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23" name="Line 89"/>
            <p:cNvSpPr>
              <a:spLocks noChangeShapeType="1"/>
            </p:cNvSpPr>
            <p:nvPr/>
          </p:nvSpPr>
          <p:spPr bwMode="auto">
            <a:xfrm>
              <a:off x="1440" y="672"/>
              <a:ext cx="13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24" name="Line 90"/>
            <p:cNvSpPr>
              <a:spLocks noChangeShapeType="1"/>
            </p:cNvSpPr>
            <p:nvPr/>
          </p:nvSpPr>
          <p:spPr bwMode="auto">
            <a:xfrm flipV="1">
              <a:off x="384" y="672"/>
              <a:ext cx="105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25" name="Line 91"/>
            <p:cNvSpPr>
              <a:spLocks noChangeShapeType="1"/>
            </p:cNvSpPr>
            <p:nvPr/>
          </p:nvSpPr>
          <p:spPr bwMode="auto">
            <a:xfrm flipH="1">
              <a:off x="336" y="864"/>
              <a:ext cx="48"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26" name="Line 92"/>
            <p:cNvSpPr>
              <a:spLocks noChangeShapeType="1"/>
            </p:cNvSpPr>
            <p:nvPr/>
          </p:nvSpPr>
          <p:spPr bwMode="auto">
            <a:xfrm flipH="1" flipV="1">
              <a:off x="336" y="1344"/>
              <a:ext cx="1056"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2347" name="Line 93"/>
          <p:cNvSpPr>
            <a:spLocks noChangeShapeType="1"/>
          </p:cNvSpPr>
          <p:nvPr/>
        </p:nvSpPr>
        <p:spPr bwMode="auto">
          <a:xfrm>
            <a:off x="5494338" y="1828800"/>
            <a:ext cx="0" cy="464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48" name="Line 94"/>
          <p:cNvSpPr>
            <a:spLocks noChangeShapeType="1"/>
          </p:cNvSpPr>
          <p:nvPr/>
        </p:nvSpPr>
        <p:spPr bwMode="auto">
          <a:xfrm>
            <a:off x="5646738" y="1066800"/>
            <a:ext cx="0" cy="464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49" name="Line 95"/>
          <p:cNvSpPr>
            <a:spLocks noChangeShapeType="1"/>
          </p:cNvSpPr>
          <p:nvPr/>
        </p:nvSpPr>
        <p:spPr bwMode="auto">
          <a:xfrm>
            <a:off x="160338" y="1676400"/>
            <a:ext cx="0" cy="464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50" name="Line 96"/>
          <p:cNvSpPr>
            <a:spLocks noChangeShapeType="1"/>
          </p:cNvSpPr>
          <p:nvPr/>
        </p:nvSpPr>
        <p:spPr bwMode="auto">
          <a:xfrm>
            <a:off x="236538" y="914400"/>
            <a:ext cx="0" cy="464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2351" name="Group 109"/>
          <p:cNvGrpSpPr>
            <a:grpSpLocks/>
          </p:cNvGrpSpPr>
          <p:nvPr/>
        </p:nvGrpSpPr>
        <p:grpSpPr bwMode="auto">
          <a:xfrm>
            <a:off x="465138" y="5105400"/>
            <a:ext cx="4876800" cy="1143000"/>
            <a:chOff x="528" y="720"/>
            <a:chExt cx="3072" cy="720"/>
          </a:xfrm>
        </p:grpSpPr>
        <p:sp>
          <p:nvSpPr>
            <p:cNvPr id="12410" name="Line 110"/>
            <p:cNvSpPr>
              <a:spLocks noChangeShapeType="1"/>
            </p:cNvSpPr>
            <p:nvPr/>
          </p:nvSpPr>
          <p:spPr bwMode="auto">
            <a:xfrm flipH="1">
              <a:off x="3552" y="960"/>
              <a:ext cx="48" cy="288"/>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2411" name="Group 111"/>
            <p:cNvGrpSpPr>
              <a:grpSpLocks/>
            </p:cNvGrpSpPr>
            <p:nvPr/>
          </p:nvGrpSpPr>
          <p:grpSpPr bwMode="auto">
            <a:xfrm>
              <a:off x="528" y="720"/>
              <a:ext cx="3072" cy="720"/>
              <a:chOff x="528" y="720"/>
              <a:chExt cx="3072" cy="720"/>
            </a:xfrm>
          </p:grpSpPr>
          <p:sp>
            <p:nvSpPr>
              <p:cNvPr id="12412" name="Line 112"/>
              <p:cNvSpPr>
                <a:spLocks noChangeShapeType="1"/>
              </p:cNvSpPr>
              <p:nvPr/>
            </p:nvSpPr>
            <p:spPr bwMode="auto">
              <a:xfrm flipH="1" flipV="1">
                <a:off x="528" y="1200"/>
                <a:ext cx="960"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13" name="Line 113"/>
              <p:cNvSpPr>
                <a:spLocks noChangeShapeType="1"/>
              </p:cNvSpPr>
              <p:nvPr/>
            </p:nvSpPr>
            <p:spPr bwMode="auto">
              <a:xfrm flipV="1">
                <a:off x="1488" y="1440"/>
                <a:ext cx="12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14" name="Line 114"/>
              <p:cNvSpPr>
                <a:spLocks noChangeShapeType="1"/>
              </p:cNvSpPr>
              <p:nvPr/>
            </p:nvSpPr>
            <p:spPr bwMode="auto">
              <a:xfrm flipV="1">
                <a:off x="2688" y="1248"/>
                <a:ext cx="864"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15" name="Line 115"/>
              <p:cNvSpPr>
                <a:spLocks noChangeShapeType="1"/>
              </p:cNvSpPr>
              <p:nvPr/>
            </p:nvSpPr>
            <p:spPr bwMode="auto">
              <a:xfrm>
                <a:off x="2736" y="720"/>
                <a:ext cx="864"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16" name="Line 116"/>
              <p:cNvSpPr>
                <a:spLocks noChangeShapeType="1"/>
              </p:cNvSpPr>
              <p:nvPr/>
            </p:nvSpPr>
            <p:spPr bwMode="auto">
              <a:xfrm>
                <a:off x="1488" y="720"/>
                <a:ext cx="124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17" name="Line 117"/>
              <p:cNvSpPr>
                <a:spLocks noChangeShapeType="1"/>
              </p:cNvSpPr>
              <p:nvPr/>
            </p:nvSpPr>
            <p:spPr bwMode="auto">
              <a:xfrm flipV="1">
                <a:off x="576" y="720"/>
                <a:ext cx="96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18" name="Line 118"/>
              <p:cNvSpPr>
                <a:spLocks noChangeShapeType="1"/>
              </p:cNvSpPr>
              <p:nvPr/>
            </p:nvSpPr>
            <p:spPr bwMode="auto">
              <a:xfrm flipH="1">
                <a:off x="528" y="912"/>
                <a:ext cx="48" cy="288"/>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grpSp>
        <p:nvGrpSpPr>
          <p:cNvPr id="12352" name="Group 119"/>
          <p:cNvGrpSpPr>
            <a:grpSpLocks/>
          </p:cNvGrpSpPr>
          <p:nvPr/>
        </p:nvGrpSpPr>
        <p:grpSpPr bwMode="auto">
          <a:xfrm>
            <a:off x="465138" y="5181600"/>
            <a:ext cx="4876800" cy="1143000"/>
            <a:chOff x="528" y="720"/>
            <a:chExt cx="3072" cy="720"/>
          </a:xfrm>
        </p:grpSpPr>
        <p:sp>
          <p:nvSpPr>
            <p:cNvPr id="12401" name="Line 120"/>
            <p:cNvSpPr>
              <a:spLocks noChangeShapeType="1"/>
            </p:cNvSpPr>
            <p:nvPr/>
          </p:nvSpPr>
          <p:spPr bwMode="auto">
            <a:xfrm flipH="1">
              <a:off x="3552" y="960"/>
              <a:ext cx="48" cy="288"/>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2402" name="Group 121"/>
            <p:cNvGrpSpPr>
              <a:grpSpLocks/>
            </p:cNvGrpSpPr>
            <p:nvPr/>
          </p:nvGrpSpPr>
          <p:grpSpPr bwMode="auto">
            <a:xfrm>
              <a:off x="528" y="720"/>
              <a:ext cx="3072" cy="720"/>
              <a:chOff x="528" y="720"/>
              <a:chExt cx="3072" cy="720"/>
            </a:xfrm>
          </p:grpSpPr>
          <p:sp>
            <p:nvSpPr>
              <p:cNvPr id="12403" name="Line 122"/>
              <p:cNvSpPr>
                <a:spLocks noChangeShapeType="1"/>
              </p:cNvSpPr>
              <p:nvPr/>
            </p:nvSpPr>
            <p:spPr bwMode="auto">
              <a:xfrm flipH="1" flipV="1">
                <a:off x="528" y="1200"/>
                <a:ext cx="960"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04" name="Line 123"/>
              <p:cNvSpPr>
                <a:spLocks noChangeShapeType="1"/>
              </p:cNvSpPr>
              <p:nvPr/>
            </p:nvSpPr>
            <p:spPr bwMode="auto">
              <a:xfrm flipV="1">
                <a:off x="1488" y="1440"/>
                <a:ext cx="12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05" name="Line 124"/>
              <p:cNvSpPr>
                <a:spLocks noChangeShapeType="1"/>
              </p:cNvSpPr>
              <p:nvPr/>
            </p:nvSpPr>
            <p:spPr bwMode="auto">
              <a:xfrm flipV="1">
                <a:off x="2688" y="1248"/>
                <a:ext cx="864"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06" name="Line 125"/>
              <p:cNvSpPr>
                <a:spLocks noChangeShapeType="1"/>
              </p:cNvSpPr>
              <p:nvPr/>
            </p:nvSpPr>
            <p:spPr bwMode="auto">
              <a:xfrm>
                <a:off x="2736" y="720"/>
                <a:ext cx="864"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07" name="Line 126"/>
              <p:cNvSpPr>
                <a:spLocks noChangeShapeType="1"/>
              </p:cNvSpPr>
              <p:nvPr/>
            </p:nvSpPr>
            <p:spPr bwMode="auto">
              <a:xfrm>
                <a:off x="1488" y="720"/>
                <a:ext cx="124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08" name="Line 127"/>
              <p:cNvSpPr>
                <a:spLocks noChangeShapeType="1"/>
              </p:cNvSpPr>
              <p:nvPr/>
            </p:nvSpPr>
            <p:spPr bwMode="auto">
              <a:xfrm flipV="1">
                <a:off x="576" y="720"/>
                <a:ext cx="96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09" name="Line 128"/>
              <p:cNvSpPr>
                <a:spLocks noChangeShapeType="1"/>
              </p:cNvSpPr>
              <p:nvPr/>
            </p:nvSpPr>
            <p:spPr bwMode="auto">
              <a:xfrm flipH="1">
                <a:off x="528" y="912"/>
                <a:ext cx="48" cy="288"/>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grpSp>
        <p:nvGrpSpPr>
          <p:cNvPr id="12353" name="Group 129"/>
          <p:cNvGrpSpPr>
            <a:grpSpLocks/>
          </p:cNvGrpSpPr>
          <p:nvPr/>
        </p:nvGrpSpPr>
        <p:grpSpPr bwMode="auto">
          <a:xfrm>
            <a:off x="465138" y="5257800"/>
            <a:ext cx="4876800" cy="1143000"/>
            <a:chOff x="528" y="720"/>
            <a:chExt cx="3072" cy="720"/>
          </a:xfrm>
        </p:grpSpPr>
        <p:sp>
          <p:nvSpPr>
            <p:cNvPr id="12392" name="Line 130"/>
            <p:cNvSpPr>
              <a:spLocks noChangeShapeType="1"/>
            </p:cNvSpPr>
            <p:nvPr/>
          </p:nvSpPr>
          <p:spPr bwMode="auto">
            <a:xfrm flipH="1">
              <a:off x="3552" y="960"/>
              <a:ext cx="48" cy="288"/>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2393" name="Group 131"/>
            <p:cNvGrpSpPr>
              <a:grpSpLocks/>
            </p:cNvGrpSpPr>
            <p:nvPr/>
          </p:nvGrpSpPr>
          <p:grpSpPr bwMode="auto">
            <a:xfrm>
              <a:off x="528" y="720"/>
              <a:ext cx="3072" cy="720"/>
              <a:chOff x="528" y="720"/>
              <a:chExt cx="3072" cy="720"/>
            </a:xfrm>
          </p:grpSpPr>
          <p:sp>
            <p:nvSpPr>
              <p:cNvPr id="12394" name="Line 132"/>
              <p:cNvSpPr>
                <a:spLocks noChangeShapeType="1"/>
              </p:cNvSpPr>
              <p:nvPr/>
            </p:nvSpPr>
            <p:spPr bwMode="auto">
              <a:xfrm flipH="1" flipV="1">
                <a:off x="528" y="1200"/>
                <a:ext cx="960"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95" name="Line 133"/>
              <p:cNvSpPr>
                <a:spLocks noChangeShapeType="1"/>
              </p:cNvSpPr>
              <p:nvPr/>
            </p:nvSpPr>
            <p:spPr bwMode="auto">
              <a:xfrm flipV="1">
                <a:off x="1488" y="1440"/>
                <a:ext cx="12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96" name="Line 134"/>
              <p:cNvSpPr>
                <a:spLocks noChangeShapeType="1"/>
              </p:cNvSpPr>
              <p:nvPr/>
            </p:nvSpPr>
            <p:spPr bwMode="auto">
              <a:xfrm flipV="1">
                <a:off x="2688" y="1248"/>
                <a:ext cx="864"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97" name="Line 135"/>
              <p:cNvSpPr>
                <a:spLocks noChangeShapeType="1"/>
              </p:cNvSpPr>
              <p:nvPr/>
            </p:nvSpPr>
            <p:spPr bwMode="auto">
              <a:xfrm>
                <a:off x="2736" y="720"/>
                <a:ext cx="864" cy="24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98" name="Line 136"/>
              <p:cNvSpPr>
                <a:spLocks noChangeShapeType="1"/>
              </p:cNvSpPr>
              <p:nvPr/>
            </p:nvSpPr>
            <p:spPr bwMode="auto">
              <a:xfrm>
                <a:off x="1488" y="720"/>
                <a:ext cx="124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99" name="Line 137"/>
              <p:cNvSpPr>
                <a:spLocks noChangeShapeType="1"/>
              </p:cNvSpPr>
              <p:nvPr/>
            </p:nvSpPr>
            <p:spPr bwMode="auto">
              <a:xfrm flipV="1">
                <a:off x="576" y="720"/>
                <a:ext cx="960" cy="19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400" name="Line 138"/>
              <p:cNvSpPr>
                <a:spLocks noChangeShapeType="1"/>
              </p:cNvSpPr>
              <p:nvPr/>
            </p:nvSpPr>
            <p:spPr bwMode="auto">
              <a:xfrm flipH="1">
                <a:off x="528" y="912"/>
                <a:ext cx="48" cy="288"/>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grpSp>
        <p:nvGrpSpPr>
          <p:cNvPr id="12354" name="Group 139"/>
          <p:cNvGrpSpPr>
            <a:grpSpLocks/>
          </p:cNvGrpSpPr>
          <p:nvPr/>
        </p:nvGrpSpPr>
        <p:grpSpPr bwMode="auto">
          <a:xfrm>
            <a:off x="457200" y="5334000"/>
            <a:ext cx="4876800" cy="1143000"/>
            <a:chOff x="528" y="720"/>
            <a:chExt cx="3072" cy="720"/>
          </a:xfrm>
        </p:grpSpPr>
        <p:sp>
          <p:nvSpPr>
            <p:cNvPr id="12383" name="Line 140"/>
            <p:cNvSpPr>
              <a:spLocks noChangeShapeType="1"/>
            </p:cNvSpPr>
            <p:nvPr/>
          </p:nvSpPr>
          <p:spPr bwMode="auto">
            <a:xfrm flipH="1">
              <a:off x="3552" y="960"/>
              <a:ext cx="48" cy="2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2384" name="Group 141"/>
            <p:cNvGrpSpPr>
              <a:grpSpLocks/>
            </p:cNvGrpSpPr>
            <p:nvPr/>
          </p:nvGrpSpPr>
          <p:grpSpPr bwMode="auto">
            <a:xfrm>
              <a:off x="528" y="720"/>
              <a:ext cx="3072" cy="720"/>
              <a:chOff x="528" y="720"/>
              <a:chExt cx="3072" cy="720"/>
            </a:xfrm>
          </p:grpSpPr>
          <p:sp>
            <p:nvSpPr>
              <p:cNvPr id="12385" name="Line 142"/>
              <p:cNvSpPr>
                <a:spLocks noChangeShapeType="1"/>
              </p:cNvSpPr>
              <p:nvPr/>
            </p:nvSpPr>
            <p:spPr bwMode="auto">
              <a:xfrm flipH="1" flipV="1">
                <a:off x="528" y="1200"/>
                <a:ext cx="960" cy="24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86" name="Line 143"/>
              <p:cNvSpPr>
                <a:spLocks noChangeShapeType="1"/>
              </p:cNvSpPr>
              <p:nvPr/>
            </p:nvSpPr>
            <p:spPr bwMode="auto">
              <a:xfrm flipV="1">
                <a:off x="1488" y="1440"/>
                <a:ext cx="12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87" name="Line 144"/>
              <p:cNvSpPr>
                <a:spLocks noChangeShapeType="1"/>
              </p:cNvSpPr>
              <p:nvPr/>
            </p:nvSpPr>
            <p:spPr bwMode="auto">
              <a:xfrm flipV="1">
                <a:off x="2688" y="1248"/>
                <a:ext cx="864" cy="19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88" name="Line 145"/>
              <p:cNvSpPr>
                <a:spLocks noChangeShapeType="1"/>
              </p:cNvSpPr>
              <p:nvPr/>
            </p:nvSpPr>
            <p:spPr bwMode="auto">
              <a:xfrm>
                <a:off x="2736" y="720"/>
                <a:ext cx="864" cy="24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89" name="Line 146"/>
              <p:cNvSpPr>
                <a:spLocks noChangeShapeType="1"/>
              </p:cNvSpPr>
              <p:nvPr/>
            </p:nvSpPr>
            <p:spPr bwMode="auto">
              <a:xfrm>
                <a:off x="1488" y="720"/>
                <a:ext cx="124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90" name="Line 147"/>
              <p:cNvSpPr>
                <a:spLocks noChangeShapeType="1"/>
              </p:cNvSpPr>
              <p:nvPr/>
            </p:nvSpPr>
            <p:spPr bwMode="auto">
              <a:xfrm flipV="1">
                <a:off x="576" y="720"/>
                <a:ext cx="960" cy="19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91" name="Line 148"/>
              <p:cNvSpPr>
                <a:spLocks noChangeShapeType="1"/>
              </p:cNvSpPr>
              <p:nvPr/>
            </p:nvSpPr>
            <p:spPr bwMode="auto">
              <a:xfrm flipH="1">
                <a:off x="528" y="912"/>
                <a:ext cx="48" cy="2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sp>
        <p:nvSpPr>
          <p:cNvPr id="12355" name="Line 139"/>
          <p:cNvSpPr>
            <a:spLocks noChangeShapeType="1"/>
          </p:cNvSpPr>
          <p:nvPr/>
        </p:nvSpPr>
        <p:spPr bwMode="auto">
          <a:xfrm>
            <a:off x="838200" y="1752600"/>
            <a:ext cx="152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356" name="Text Box 140"/>
          <p:cNvSpPr txBox="1">
            <a:spLocks noChangeArrowheads="1"/>
          </p:cNvSpPr>
          <p:nvPr/>
        </p:nvSpPr>
        <p:spPr bwMode="auto">
          <a:xfrm>
            <a:off x="914400" y="1385888"/>
            <a:ext cx="66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t>70φ</a:t>
            </a:r>
          </a:p>
        </p:txBody>
      </p:sp>
      <p:sp>
        <p:nvSpPr>
          <p:cNvPr id="12357" name="Line 121"/>
          <p:cNvSpPr>
            <a:spLocks noChangeShapeType="1"/>
          </p:cNvSpPr>
          <p:nvPr/>
        </p:nvSpPr>
        <p:spPr bwMode="auto">
          <a:xfrm flipH="1">
            <a:off x="1379538" y="3048000"/>
            <a:ext cx="47625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58" name="Text Box 122"/>
          <p:cNvSpPr txBox="1">
            <a:spLocks noChangeArrowheads="1"/>
          </p:cNvSpPr>
          <p:nvPr/>
        </p:nvSpPr>
        <p:spPr bwMode="auto">
          <a:xfrm>
            <a:off x="4267200" y="4200525"/>
            <a:ext cx="10182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smtClean="0">
                <a:solidFill>
                  <a:schemeClr val="folHlink"/>
                </a:solidFill>
              </a:rPr>
              <a:t>B=1.5T</a:t>
            </a:r>
            <a:endParaRPr lang="en-US" altLang="ja-JP" dirty="0">
              <a:solidFill>
                <a:schemeClr val="folHlink"/>
              </a:solidFill>
            </a:endParaRPr>
          </a:p>
        </p:txBody>
      </p:sp>
      <p:sp>
        <p:nvSpPr>
          <p:cNvPr id="12359" name="AutoShape 129"/>
          <p:cNvSpPr>
            <a:spLocks noChangeArrowheads="1"/>
          </p:cNvSpPr>
          <p:nvPr/>
        </p:nvSpPr>
        <p:spPr bwMode="auto">
          <a:xfrm>
            <a:off x="1066800" y="3886200"/>
            <a:ext cx="228600" cy="304800"/>
          </a:xfrm>
          <a:prstGeom prst="can">
            <a:avLst>
              <a:gd name="adj" fmla="val 33333"/>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2360" name="Line 139"/>
          <p:cNvSpPr>
            <a:spLocks noChangeShapeType="1"/>
          </p:cNvSpPr>
          <p:nvPr/>
        </p:nvSpPr>
        <p:spPr bwMode="auto">
          <a:xfrm>
            <a:off x="1350963" y="1752600"/>
            <a:ext cx="15240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12361" name="AutoShape 136"/>
          <p:cNvSpPr>
            <a:spLocks noChangeArrowheads="1"/>
          </p:cNvSpPr>
          <p:nvPr/>
        </p:nvSpPr>
        <p:spPr bwMode="auto">
          <a:xfrm rot="10800000">
            <a:off x="4664075" y="3106738"/>
            <a:ext cx="360363" cy="1008062"/>
          </a:xfrm>
          <a:prstGeom prst="downArrow">
            <a:avLst>
              <a:gd name="adj1" fmla="val 50000"/>
              <a:gd name="adj2" fmla="val 69934"/>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2362" name="AutoShape 137"/>
          <p:cNvSpPr>
            <a:spLocks noChangeArrowheads="1"/>
          </p:cNvSpPr>
          <p:nvPr/>
        </p:nvSpPr>
        <p:spPr bwMode="auto">
          <a:xfrm rot="10800000">
            <a:off x="3943350" y="3119438"/>
            <a:ext cx="360363" cy="1008062"/>
          </a:xfrm>
          <a:prstGeom prst="downArrow">
            <a:avLst>
              <a:gd name="adj1" fmla="val 50000"/>
              <a:gd name="adj2" fmla="val 69934"/>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2363" name="Text Box 138"/>
          <p:cNvSpPr txBox="1">
            <a:spLocks noChangeArrowheads="1"/>
          </p:cNvSpPr>
          <p:nvPr/>
        </p:nvSpPr>
        <p:spPr bwMode="auto">
          <a:xfrm>
            <a:off x="3879850" y="2722563"/>
            <a:ext cx="1503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solidFill>
                  <a:srgbClr val="0033CC"/>
                </a:solidFill>
              </a:rPr>
              <a:t>E=180V/cm</a:t>
            </a:r>
          </a:p>
        </p:txBody>
      </p:sp>
      <p:sp>
        <p:nvSpPr>
          <p:cNvPr id="12364" name="Text Box 141"/>
          <p:cNvSpPr txBox="1">
            <a:spLocks noChangeArrowheads="1"/>
          </p:cNvSpPr>
          <p:nvPr/>
        </p:nvSpPr>
        <p:spPr bwMode="auto">
          <a:xfrm>
            <a:off x="2359025" y="2327275"/>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P-10 gas</a:t>
            </a:r>
          </a:p>
        </p:txBody>
      </p:sp>
      <p:sp>
        <p:nvSpPr>
          <p:cNvPr id="12365" name="Text Box 142"/>
          <p:cNvSpPr txBox="1">
            <a:spLocks noChangeArrowheads="1"/>
          </p:cNvSpPr>
          <p:nvPr/>
        </p:nvSpPr>
        <p:spPr bwMode="auto">
          <a:xfrm>
            <a:off x="611188" y="4410075"/>
            <a:ext cx="1835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Liquid H target</a:t>
            </a:r>
          </a:p>
        </p:txBody>
      </p:sp>
      <p:sp>
        <p:nvSpPr>
          <p:cNvPr id="12366" name="Line 143"/>
          <p:cNvSpPr>
            <a:spLocks noChangeShapeType="1"/>
          </p:cNvSpPr>
          <p:nvPr/>
        </p:nvSpPr>
        <p:spPr bwMode="auto">
          <a:xfrm flipV="1">
            <a:off x="919163" y="4114800"/>
            <a:ext cx="223837" cy="373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67" name="Rectangle 145"/>
          <p:cNvSpPr>
            <a:spLocks noChangeArrowheads="1"/>
          </p:cNvSpPr>
          <p:nvPr/>
        </p:nvSpPr>
        <p:spPr bwMode="auto">
          <a:xfrm>
            <a:off x="2133600" y="49530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lvl="1" eaLnBrk="1" hangingPunct="1">
              <a:lnSpc>
                <a:spcPct val="90000"/>
              </a:lnSpc>
            </a:pPr>
            <a:endParaRPr lang="ja-JP" altLang="ja-JP"/>
          </a:p>
        </p:txBody>
      </p:sp>
      <p:sp>
        <p:nvSpPr>
          <p:cNvPr id="12368" name="Line 146"/>
          <p:cNvSpPr>
            <a:spLocks noChangeShapeType="1"/>
          </p:cNvSpPr>
          <p:nvPr/>
        </p:nvSpPr>
        <p:spPr bwMode="auto">
          <a:xfrm>
            <a:off x="2590800" y="4038600"/>
            <a:ext cx="0" cy="1600200"/>
          </a:xfrm>
          <a:prstGeom prst="line">
            <a:avLst/>
          </a:prstGeom>
          <a:noFill/>
          <a:ln w="9525">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69" name="Text Box 147"/>
          <p:cNvSpPr txBox="1">
            <a:spLocks noChangeArrowheads="1"/>
          </p:cNvSpPr>
          <p:nvPr/>
        </p:nvSpPr>
        <p:spPr bwMode="auto">
          <a:xfrm>
            <a:off x="2514600" y="3581400"/>
            <a:ext cx="1258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solidFill>
                  <a:srgbClr val="FF3399"/>
                </a:solidFill>
              </a:rPr>
              <a:t>ionization</a:t>
            </a:r>
          </a:p>
        </p:txBody>
      </p:sp>
      <p:sp>
        <p:nvSpPr>
          <p:cNvPr id="12370" name="Text Box 148"/>
          <p:cNvSpPr txBox="1">
            <a:spLocks noChangeArrowheads="1"/>
          </p:cNvSpPr>
          <p:nvPr/>
        </p:nvSpPr>
        <p:spPr bwMode="auto">
          <a:xfrm>
            <a:off x="2574925" y="4343400"/>
            <a:ext cx="1116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solidFill>
                  <a:srgbClr val="FF3399"/>
                </a:solidFill>
              </a:rPr>
              <a:t>Electron</a:t>
            </a:r>
          </a:p>
          <a:p>
            <a:pPr eaLnBrk="1" hangingPunct="1"/>
            <a:r>
              <a:rPr lang="en-US" altLang="ja-JP">
                <a:solidFill>
                  <a:srgbClr val="FF3399"/>
                </a:solidFill>
              </a:rPr>
              <a:t>drift</a:t>
            </a:r>
          </a:p>
        </p:txBody>
      </p:sp>
      <p:grpSp>
        <p:nvGrpSpPr>
          <p:cNvPr id="12371" name="Group 154"/>
          <p:cNvGrpSpPr>
            <a:grpSpLocks/>
          </p:cNvGrpSpPr>
          <p:nvPr/>
        </p:nvGrpSpPr>
        <p:grpSpPr bwMode="auto">
          <a:xfrm>
            <a:off x="1295400" y="2514600"/>
            <a:ext cx="1979613" cy="2133600"/>
            <a:chOff x="816" y="1584"/>
            <a:chExt cx="1247" cy="1344"/>
          </a:xfrm>
        </p:grpSpPr>
        <p:sp>
          <p:nvSpPr>
            <p:cNvPr id="12376" name="Line 125"/>
            <p:cNvSpPr>
              <a:spLocks noChangeShapeType="1"/>
            </p:cNvSpPr>
            <p:nvPr/>
          </p:nvSpPr>
          <p:spPr bwMode="auto">
            <a:xfrm>
              <a:off x="896" y="2510"/>
              <a:ext cx="318" cy="90"/>
            </a:xfrm>
            <a:prstGeom prst="line">
              <a:avLst/>
            </a:prstGeom>
            <a:noFill/>
            <a:ln w="190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7" name="Arc 127"/>
            <p:cNvSpPr>
              <a:spLocks/>
            </p:cNvSpPr>
            <p:nvPr/>
          </p:nvSpPr>
          <p:spPr bwMode="auto">
            <a:xfrm rot="11611125" flipV="1">
              <a:off x="816" y="2499"/>
              <a:ext cx="1170" cy="429"/>
            </a:xfrm>
            <a:custGeom>
              <a:avLst/>
              <a:gdLst>
                <a:gd name="T0" fmla="*/ 0 w 23164"/>
                <a:gd name="T1" fmla="*/ 22 h 21600"/>
                <a:gd name="T2" fmla="*/ 1170 w 23164"/>
                <a:gd name="T3" fmla="*/ 148 h 21600"/>
                <a:gd name="T4" fmla="*/ 345 w 23164"/>
                <a:gd name="T5" fmla="*/ 429 h 21600"/>
                <a:gd name="T6" fmla="*/ 0 60000 65536"/>
                <a:gd name="T7" fmla="*/ 0 60000 65536"/>
                <a:gd name="T8" fmla="*/ 0 60000 65536"/>
              </a:gdLst>
              <a:ahLst/>
              <a:cxnLst>
                <a:cxn ang="T6">
                  <a:pos x="T0" y="T1"/>
                </a:cxn>
                <a:cxn ang="T7">
                  <a:pos x="T2" y="T3"/>
                </a:cxn>
                <a:cxn ang="T8">
                  <a:pos x="T4" y="T5"/>
                </a:cxn>
              </a:cxnLst>
              <a:rect l="0" t="0" r="r" b="b"/>
              <a:pathLst>
                <a:path w="23164" h="21600" fill="none" extrusionOk="0">
                  <a:moveTo>
                    <a:pt x="-1" y="1106"/>
                  </a:moveTo>
                  <a:cubicBezTo>
                    <a:pt x="2201" y="373"/>
                    <a:pt x="4505" y="-1"/>
                    <a:pt x="6826" y="0"/>
                  </a:cubicBezTo>
                  <a:cubicBezTo>
                    <a:pt x="13098" y="0"/>
                    <a:pt x="19061" y="2726"/>
                    <a:pt x="23164" y="7471"/>
                  </a:cubicBezTo>
                </a:path>
                <a:path w="23164" h="21600" stroke="0" extrusionOk="0">
                  <a:moveTo>
                    <a:pt x="-1" y="1106"/>
                  </a:moveTo>
                  <a:cubicBezTo>
                    <a:pt x="2201" y="373"/>
                    <a:pt x="4505" y="-1"/>
                    <a:pt x="6826" y="0"/>
                  </a:cubicBezTo>
                  <a:cubicBezTo>
                    <a:pt x="13098" y="0"/>
                    <a:pt x="19061" y="2726"/>
                    <a:pt x="23164" y="7471"/>
                  </a:cubicBezTo>
                  <a:lnTo>
                    <a:pt x="6826" y="21600"/>
                  </a:lnTo>
                  <a:lnTo>
                    <a:pt x="-1" y="1106"/>
                  </a:lnTo>
                  <a:close/>
                </a:path>
              </a:pathLst>
            </a:custGeom>
            <a:noFill/>
            <a:ln w="19050">
              <a:solidFill>
                <a:schemeClr val="folHlink"/>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78" name="Arc 128"/>
            <p:cNvSpPr>
              <a:spLocks/>
            </p:cNvSpPr>
            <p:nvPr/>
          </p:nvSpPr>
          <p:spPr bwMode="auto">
            <a:xfrm flipV="1">
              <a:off x="864" y="1584"/>
              <a:ext cx="746" cy="909"/>
            </a:xfrm>
            <a:custGeom>
              <a:avLst/>
              <a:gdLst>
                <a:gd name="T0" fmla="*/ 0 w 19615"/>
                <a:gd name="T1" fmla="*/ 0 h 21600"/>
                <a:gd name="T2" fmla="*/ 746 w 19615"/>
                <a:gd name="T3" fmla="*/ 528 h 21600"/>
                <a:gd name="T4" fmla="*/ 0 w 19615"/>
                <a:gd name="T5" fmla="*/ 909 h 21600"/>
                <a:gd name="T6" fmla="*/ 0 60000 65536"/>
                <a:gd name="T7" fmla="*/ 0 60000 65536"/>
                <a:gd name="T8" fmla="*/ 0 60000 65536"/>
              </a:gdLst>
              <a:ahLst/>
              <a:cxnLst>
                <a:cxn ang="T6">
                  <a:pos x="T0" y="T1"/>
                </a:cxn>
                <a:cxn ang="T7">
                  <a:pos x="T2" y="T3"/>
                </a:cxn>
                <a:cxn ang="T8">
                  <a:pos x="T4" y="T5"/>
                </a:cxn>
              </a:cxnLst>
              <a:rect l="0" t="0" r="r" b="b"/>
              <a:pathLst>
                <a:path w="19615" h="21600" fill="none" extrusionOk="0">
                  <a:moveTo>
                    <a:pt x="-1" y="0"/>
                  </a:moveTo>
                  <a:cubicBezTo>
                    <a:pt x="8427" y="0"/>
                    <a:pt x="16085" y="4901"/>
                    <a:pt x="19614" y="12555"/>
                  </a:cubicBezTo>
                </a:path>
                <a:path w="19615" h="21600" stroke="0" extrusionOk="0">
                  <a:moveTo>
                    <a:pt x="-1" y="0"/>
                  </a:moveTo>
                  <a:cubicBezTo>
                    <a:pt x="8427" y="0"/>
                    <a:pt x="16085" y="4901"/>
                    <a:pt x="19614" y="12555"/>
                  </a:cubicBezTo>
                  <a:lnTo>
                    <a:pt x="0" y="21600"/>
                  </a:lnTo>
                  <a:lnTo>
                    <a:pt x="-1" y="0"/>
                  </a:lnTo>
                  <a:close/>
                </a:path>
              </a:pathLst>
            </a:custGeom>
            <a:noFill/>
            <a:ln w="19050">
              <a:solidFill>
                <a:schemeClr val="folHlink"/>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79" name="Text Box 134"/>
            <p:cNvSpPr txBox="1">
              <a:spLocks noChangeArrowheads="1"/>
            </p:cNvSpPr>
            <p:nvPr/>
          </p:nvSpPr>
          <p:spPr bwMode="auto">
            <a:xfrm>
              <a:off x="1824" y="2592"/>
              <a:ext cx="23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b="1">
                  <a:solidFill>
                    <a:schemeClr val="folHlink"/>
                  </a:solidFill>
                  <a:latin typeface="Symbol" pitchFamily="18" charset="2"/>
                </a:rPr>
                <a:t>p</a:t>
              </a:r>
              <a:r>
                <a:rPr lang="en-US" altLang="ja-JP" b="1" baseline="30000">
                  <a:solidFill>
                    <a:schemeClr val="folHlink"/>
                  </a:solidFill>
                </a:rPr>
                <a:t>-</a:t>
              </a:r>
            </a:p>
          </p:txBody>
        </p:sp>
        <p:sp>
          <p:nvSpPr>
            <p:cNvPr id="12380" name="Text Box 135"/>
            <p:cNvSpPr txBox="1">
              <a:spLocks noChangeArrowheads="1"/>
            </p:cNvSpPr>
            <p:nvPr/>
          </p:nvSpPr>
          <p:spPr bwMode="auto">
            <a:xfrm>
              <a:off x="1632" y="1872"/>
              <a:ext cx="26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b="1">
                  <a:solidFill>
                    <a:schemeClr val="folHlink"/>
                  </a:solidFill>
                  <a:latin typeface="Symbol" pitchFamily="18" charset="2"/>
                </a:rPr>
                <a:t>p</a:t>
              </a:r>
              <a:r>
                <a:rPr lang="en-US" altLang="ja-JP" b="1" baseline="30000">
                  <a:solidFill>
                    <a:schemeClr val="folHlink"/>
                  </a:solidFill>
                </a:rPr>
                <a:t>+</a:t>
              </a:r>
            </a:p>
          </p:txBody>
        </p:sp>
        <p:sp>
          <p:nvSpPr>
            <p:cNvPr id="12381" name="Text Box 139"/>
            <p:cNvSpPr txBox="1">
              <a:spLocks noChangeArrowheads="1"/>
            </p:cNvSpPr>
            <p:nvPr/>
          </p:nvSpPr>
          <p:spPr bwMode="auto">
            <a:xfrm>
              <a:off x="1104" y="2544"/>
              <a:ext cx="21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98513" eaLnBrk="0" hangingPunct="0">
                <a:defRPr kumimoji="1" sz="2000">
                  <a:solidFill>
                    <a:schemeClr val="tx1"/>
                  </a:solidFill>
                  <a:latin typeface="Arial" pitchFamily="34" charset="0"/>
                  <a:ea typeface="ＭＳ Ｐゴシック" pitchFamily="50" charset="-128"/>
                </a:defRPr>
              </a:lvl1pPr>
              <a:lvl2pPr marL="742950" indent="-285750" defTabSz="798513" eaLnBrk="0" hangingPunct="0">
                <a:defRPr kumimoji="1" sz="2000">
                  <a:solidFill>
                    <a:schemeClr val="tx1"/>
                  </a:solidFill>
                  <a:latin typeface="Arial" pitchFamily="34" charset="0"/>
                  <a:ea typeface="ＭＳ Ｐゴシック" pitchFamily="50" charset="-128"/>
                </a:defRPr>
              </a:lvl2pPr>
              <a:lvl3pPr marL="1143000" indent="-228600" defTabSz="798513" eaLnBrk="0" hangingPunct="0">
                <a:defRPr kumimoji="1" sz="2000">
                  <a:solidFill>
                    <a:schemeClr val="tx1"/>
                  </a:solidFill>
                  <a:latin typeface="Arial" pitchFamily="34" charset="0"/>
                  <a:ea typeface="ＭＳ Ｐゴシック" pitchFamily="50" charset="-128"/>
                </a:defRPr>
              </a:lvl3pPr>
              <a:lvl4pPr marL="1600200" indent="-228600" defTabSz="798513" eaLnBrk="0" hangingPunct="0">
                <a:defRPr kumimoji="1" sz="2000">
                  <a:solidFill>
                    <a:schemeClr val="tx1"/>
                  </a:solidFill>
                  <a:latin typeface="Arial" pitchFamily="34" charset="0"/>
                  <a:ea typeface="ＭＳ Ｐゴシック" pitchFamily="50" charset="-128"/>
                </a:defRPr>
              </a:lvl4pPr>
              <a:lvl5pPr marL="2057400" indent="-228600" defTabSz="798513" eaLnBrk="0" hangingPunct="0">
                <a:defRPr kumimoji="1" sz="2000">
                  <a:solidFill>
                    <a:schemeClr val="tx1"/>
                  </a:solidFill>
                  <a:latin typeface="Arial" pitchFamily="34" charset="0"/>
                  <a:ea typeface="ＭＳ Ｐゴシック" pitchFamily="50" charset="-128"/>
                </a:defRPr>
              </a:lvl5pPr>
              <a:lvl6pPr marL="25146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798513"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b="1"/>
                <a:t>n</a:t>
              </a:r>
              <a:endParaRPr lang="en-US" altLang="ja-JP" b="1" baseline="30000"/>
            </a:p>
          </p:txBody>
        </p:sp>
        <p:sp>
          <p:nvSpPr>
            <p:cNvPr id="12382" name="Text Box 149"/>
            <p:cNvSpPr txBox="1">
              <a:spLocks noChangeArrowheads="1"/>
            </p:cNvSpPr>
            <p:nvPr/>
          </p:nvSpPr>
          <p:spPr bwMode="auto">
            <a:xfrm>
              <a:off x="1440" y="2496"/>
              <a:ext cx="2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solidFill>
                    <a:srgbClr val="FF3399"/>
                  </a:solidFill>
                </a:rPr>
                <a:t>e-</a:t>
              </a:r>
            </a:p>
          </p:txBody>
        </p:sp>
      </p:grpSp>
      <p:sp>
        <p:nvSpPr>
          <p:cNvPr id="12372" name="Line 150"/>
          <p:cNvSpPr>
            <a:spLocks noChangeShapeType="1"/>
          </p:cNvSpPr>
          <p:nvPr/>
        </p:nvSpPr>
        <p:spPr bwMode="auto">
          <a:xfrm>
            <a:off x="76200" y="4038600"/>
            <a:ext cx="99060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3" name="Text Box 151"/>
          <p:cNvSpPr txBox="1">
            <a:spLocks noChangeArrowheads="1"/>
          </p:cNvSpPr>
          <p:nvPr/>
        </p:nvSpPr>
        <p:spPr bwMode="auto">
          <a:xfrm>
            <a:off x="441325" y="87313"/>
            <a:ext cx="1439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Gas vessel</a:t>
            </a:r>
          </a:p>
        </p:txBody>
      </p:sp>
      <p:sp>
        <p:nvSpPr>
          <p:cNvPr id="12374" name="Line 152"/>
          <p:cNvSpPr>
            <a:spLocks noChangeShapeType="1"/>
          </p:cNvSpPr>
          <p:nvPr/>
        </p:nvSpPr>
        <p:spPr bwMode="auto">
          <a:xfrm>
            <a:off x="914400" y="381000"/>
            <a:ext cx="76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75" name="Text Box 153"/>
          <p:cNvSpPr txBox="1">
            <a:spLocks noChangeArrowheads="1"/>
          </p:cNvSpPr>
          <p:nvPr/>
        </p:nvSpPr>
        <p:spPr bwMode="auto">
          <a:xfrm>
            <a:off x="1303338" y="773113"/>
            <a:ext cx="347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solidFill>
                  <a:srgbClr val="FF3399"/>
                </a:solidFill>
              </a:rPr>
              <a:t>Field cage (sensitive volume)</a:t>
            </a:r>
          </a:p>
        </p:txBody>
      </p:sp>
      <p:sp>
        <p:nvSpPr>
          <p:cNvPr id="3" name="フリーフォーム 2"/>
          <p:cNvSpPr/>
          <p:nvPr/>
        </p:nvSpPr>
        <p:spPr>
          <a:xfrm>
            <a:off x="482600" y="1219200"/>
            <a:ext cx="4876800" cy="4876800"/>
          </a:xfrm>
          <a:custGeom>
            <a:avLst/>
            <a:gdLst>
              <a:gd name="connsiteX0" fmla="*/ 63500 w 4876800"/>
              <a:gd name="connsiteY0" fmla="*/ 304800 h 4876800"/>
              <a:gd name="connsiteX1" fmla="*/ 1587500 w 4876800"/>
              <a:gd name="connsiteY1" fmla="*/ 0 h 4876800"/>
              <a:gd name="connsiteX2" fmla="*/ 3517900 w 4876800"/>
              <a:gd name="connsiteY2" fmla="*/ 0 h 4876800"/>
              <a:gd name="connsiteX3" fmla="*/ 4876800 w 4876800"/>
              <a:gd name="connsiteY3" fmla="*/ 393700 h 4876800"/>
              <a:gd name="connsiteX4" fmla="*/ 4864100 w 4876800"/>
              <a:gd name="connsiteY4" fmla="*/ 4140200 h 4876800"/>
              <a:gd name="connsiteX5" fmla="*/ 4787900 w 4876800"/>
              <a:gd name="connsiteY5" fmla="*/ 4559300 h 4876800"/>
              <a:gd name="connsiteX6" fmla="*/ 3429000 w 4876800"/>
              <a:gd name="connsiteY6" fmla="*/ 4876800 h 4876800"/>
              <a:gd name="connsiteX7" fmla="*/ 1524000 w 4876800"/>
              <a:gd name="connsiteY7" fmla="*/ 4876800 h 4876800"/>
              <a:gd name="connsiteX8" fmla="*/ 0 w 4876800"/>
              <a:gd name="connsiteY8" fmla="*/ 4495800 h 4876800"/>
              <a:gd name="connsiteX9" fmla="*/ 0 w 4876800"/>
              <a:gd name="connsiteY9" fmla="*/ 749300 h 4876800"/>
              <a:gd name="connsiteX10" fmla="*/ 63500 w 4876800"/>
              <a:gd name="connsiteY10" fmla="*/ 304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6800" h="4876800">
                <a:moveTo>
                  <a:pt x="63500" y="304800"/>
                </a:moveTo>
                <a:lnTo>
                  <a:pt x="1587500" y="0"/>
                </a:lnTo>
                <a:lnTo>
                  <a:pt x="3517900" y="0"/>
                </a:lnTo>
                <a:lnTo>
                  <a:pt x="4876800" y="393700"/>
                </a:lnTo>
                <a:cubicBezTo>
                  <a:pt x="4872567" y="1642533"/>
                  <a:pt x="4868333" y="2891367"/>
                  <a:pt x="4864100" y="4140200"/>
                </a:cubicBezTo>
                <a:lnTo>
                  <a:pt x="4787900" y="4559300"/>
                </a:lnTo>
                <a:lnTo>
                  <a:pt x="3429000" y="4876800"/>
                </a:lnTo>
                <a:lnTo>
                  <a:pt x="1524000" y="4876800"/>
                </a:lnTo>
                <a:lnTo>
                  <a:pt x="0" y="4495800"/>
                </a:lnTo>
                <a:lnTo>
                  <a:pt x="0" y="749300"/>
                </a:lnTo>
                <a:lnTo>
                  <a:pt x="63500" y="304800"/>
                </a:lnTo>
                <a:close/>
              </a:path>
            </a:pathLst>
          </a:custGeom>
          <a:solidFill>
            <a:srgbClr val="CC66FF">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7016796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Summary of acceptance and pixel size</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120</a:t>
            </a:fld>
            <a:endParaRPr kumimoji="1" lang="ja-JP" altLang="en-US"/>
          </a:p>
        </p:txBody>
      </p:sp>
      <p:sp>
        <p:nvSpPr>
          <p:cNvPr id="5" name="コンテンツ プレースホルダー 2"/>
          <p:cNvSpPr txBox="1">
            <a:spLocks/>
          </p:cNvSpPr>
          <p:nvPr/>
        </p:nvSpPr>
        <p:spPr>
          <a:xfrm>
            <a:off x="368300" y="1701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endParaRPr lang="ja-JP" altLang="en-US"/>
          </a:p>
        </p:txBody>
      </p:sp>
      <p:graphicFrame>
        <p:nvGraphicFramePr>
          <p:cNvPr id="6" name="表 5"/>
          <p:cNvGraphicFramePr>
            <a:graphicFrameLocks noGrp="1"/>
          </p:cNvGraphicFramePr>
          <p:nvPr>
            <p:extLst>
              <p:ext uri="{D42A27DB-BD31-4B8C-83A1-F6EECF244321}">
                <p14:modId xmlns:p14="http://schemas.microsoft.com/office/powerpoint/2010/main" val="1887382483"/>
              </p:ext>
            </p:extLst>
          </p:nvPr>
        </p:nvGraphicFramePr>
        <p:xfrm>
          <a:off x="1619672" y="4653136"/>
          <a:ext cx="5256584" cy="2093952"/>
        </p:xfrm>
        <a:graphic>
          <a:graphicData uri="http://schemas.openxmlformats.org/drawingml/2006/table">
            <a:tbl>
              <a:tblPr firstRow="1" bandRow="1">
                <a:tableStyleId>{5C22544A-7EE6-4342-B048-85BDC9FD1C3A}</a:tableStyleId>
              </a:tblPr>
              <a:tblGrid>
                <a:gridCol w="1314146"/>
                <a:gridCol w="1314146"/>
                <a:gridCol w="1429044"/>
                <a:gridCol w="1199248"/>
              </a:tblGrid>
              <a:tr h="117508">
                <a:tc>
                  <a:txBody>
                    <a:bodyPr/>
                    <a:lstStyle/>
                    <a:p>
                      <a:endParaRPr kumimoji="1" lang="ja-JP" altLang="en-US" dirty="0"/>
                    </a:p>
                  </a:txBody>
                  <a:tcPr/>
                </a:tc>
                <a:tc>
                  <a:txBody>
                    <a:bodyPr/>
                    <a:lstStyle/>
                    <a:p>
                      <a:r>
                        <a:rPr kumimoji="1" lang="en-US" altLang="ja-JP" dirty="0" smtClean="0"/>
                        <a:t>1AGeV</a:t>
                      </a:r>
                      <a:endParaRPr kumimoji="1" lang="ja-JP" altLang="en-US" dirty="0"/>
                    </a:p>
                  </a:txBody>
                  <a:tcPr/>
                </a:tc>
                <a:tc>
                  <a:txBody>
                    <a:bodyPr/>
                    <a:lstStyle/>
                    <a:p>
                      <a:r>
                        <a:rPr kumimoji="1" lang="en-US" altLang="ja-JP" dirty="0" smtClean="0"/>
                        <a:t>5AGeV</a:t>
                      </a:r>
                      <a:endParaRPr kumimoji="1" lang="ja-JP" altLang="en-US" dirty="0"/>
                    </a:p>
                  </a:txBody>
                  <a:tcPr/>
                </a:tc>
                <a:tc>
                  <a:txBody>
                    <a:bodyPr/>
                    <a:lstStyle/>
                    <a:p>
                      <a:r>
                        <a:rPr kumimoji="1" lang="en-US" altLang="ja-JP" dirty="0" smtClean="0"/>
                        <a:t>10AGeV</a:t>
                      </a:r>
                      <a:endParaRPr kumimoji="1" lang="ja-JP" altLang="en-US" dirty="0"/>
                    </a:p>
                  </a:txBody>
                  <a:tcPr/>
                </a:tc>
              </a:tr>
              <a:tr h="530564">
                <a:tc>
                  <a:txBody>
                    <a:bodyPr/>
                    <a:lstStyle/>
                    <a:p>
                      <a:r>
                        <a:rPr kumimoji="1" lang="en-US" altLang="ja-JP" dirty="0" smtClean="0">
                          <a:latin typeface="Symbol" panose="05050102010706020507" pitchFamily="18" charset="2"/>
                        </a:rPr>
                        <a:t>q</a:t>
                      </a:r>
                      <a:r>
                        <a:rPr kumimoji="1" lang="en-US" altLang="ja-JP" dirty="0" smtClean="0">
                          <a:latin typeface="+mj-lt"/>
                        </a:rPr>
                        <a:t>&lt;2deg</a:t>
                      </a:r>
                      <a:endParaRPr kumimoji="1" lang="ja-JP" altLang="en-US" dirty="0">
                        <a:latin typeface="+mj-lt"/>
                      </a:endParaRPr>
                    </a:p>
                  </a:txBody>
                  <a:tcPr/>
                </a:tc>
                <a:tc>
                  <a:txBody>
                    <a:bodyPr/>
                    <a:lstStyle/>
                    <a:p>
                      <a:r>
                        <a:rPr kumimoji="1" lang="en-US" altLang="ja-JP" dirty="0" smtClean="0"/>
                        <a:t>17x17mm</a:t>
                      </a:r>
                      <a:r>
                        <a:rPr kumimoji="1" lang="en-US" altLang="ja-JP" baseline="30000" dirty="0" smtClean="0"/>
                        <a:t>2</a:t>
                      </a:r>
                      <a:endParaRPr kumimoji="1" lang="ja-JP" altLang="en-US" baseline="30000" dirty="0"/>
                    </a:p>
                  </a:txBody>
                  <a:tcPr/>
                </a:tc>
                <a:tc>
                  <a:txBody>
                    <a:bodyPr/>
                    <a:lstStyle/>
                    <a:p>
                      <a:r>
                        <a:rPr kumimoji="1" lang="en-US" altLang="ja-JP" dirty="0" smtClean="0"/>
                        <a:t>5x5mm</a:t>
                      </a:r>
                      <a:r>
                        <a:rPr kumimoji="1" lang="en-US" altLang="ja-JP" baseline="30000" dirty="0" smtClean="0"/>
                        <a:t>2</a:t>
                      </a:r>
                      <a:endParaRPr kumimoji="1" lang="ja-JP" altLang="en-US" baseline="30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3x3mm</a:t>
                      </a:r>
                      <a:r>
                        <a:rPr kumimoji="1" lang="en-US" altLang="ja-JP" baseline="30000" dirty="0" smtClean="0"/>
                        <a:t>2</a:t>
                      </a:r>
                      <a:endParaRPr kumimoji="1" lang="ja-JP" altLang="en-US" baseline="30000" dirty="0" smtClean="0"/>
                    </a:p>
                    <a:p>
                      <a:endParaRPr kumimoji="1" lang="ja-JP" altLang="en-US" dirty="0"/>
                    </a:p>
                  </a:txBody>
                  <a:tcPr/>
                </a:tc>
              </a:tr>
              <a:tr h="538556">
                <a:tc>
                  <a:txBody>
                    <a:bodyPr/>
                    <a:lstStyle/>
                    <a:p>
                      <a:r>
                        <a:rPr kumimoji="1" lang="en-US" altLang="ja-JP" dirty="0" smtClean="0">
                          <a:latin typeface="Symbol" panose="05050102010706020507" pitchFamily="18" charset="2"/>
                        </a:rPr>
                        <a:t>q</a:t>
                      </a:r>
                      <a:r>
                        <a:rPr kumimoji="1" lang="en-US" altLang="ja-JP" dirty="0" smtClean="0"/>
                        <a:t>=10deg</a:t>
                      </a:r>
                      <a:endParaRPr kumimoji="1" lang="ja-JP" altLang="en-US" dirty="0"/>
                    </a:p>
                  </a:txBody>
                  <a:tcPr/>
                </a:tc>
                <a:tc>
                  <a:txBody>
                    <a:bodyPr/>
                    <a:lstStyle/>
                    <a:p>
                      <a:r>
                        <a:rPr kumimoji="1" lang="en-US" altLang="ja-JP" dirty="0" smtClean="0"/>
                        <a:t>18x18mm</a:t>
                      </a:r>
                      <a:r>
                        <a:rPr kumimoji="1" lang="en-US" altLang="ja-JP" baseline="30000" dirty="0" smtClean="0"/>
                        <a:t>2</a:t>
                      </a:r>
                      <a:endParaRPr kumimoji="1" lang="ja-JP" altLang="en-US" baseline="30000" dirty="0"/>
                    </a:p>
                  </a:txBody>
                  <a:tcPr/>
                </a:tc>
                <a:tc>
                  <a:txBody>
                    <a:bodyPr/>
                    <a:lstStyle/>
                    <a:p>
                      <a:r>
                        <a:rPr kumimoji="1" lang="en-US" altLang="ja-JP" dirty="0" smtClean="0"/>
                        <a:t>7.5x7.5mm</a:t>
                      </a:r>
                      <a:r>
                        <a:rPr kumimoji="1" lang="en-US" altLang="ja-JP" baseline="30000" dirty="0" smtClean="0"/>
                        <a:t>2</a:t>
                      </a:r>
                      <a:endParaRPr kumimoji="1" lang="ja-JP" altLang="en-US" baseline="30000" dirty="0"/>
                    </a:p>
                  </a:txBody>
                  <a:tcPr/>
                </a:tc>
                <a:tc>
                  <a:txBody>
                    <a:bodyPr/>
                    <a:lstStyle/>
                    <a:p>
                      <a:r>
                        <a:rPr kumimoji="1" lang="en-US" altLang="ja-JP" dirty="0" smtClean="0"/>
                        <a:t>6x6mm</a:t>
                      </a:r>
                      <a:r>
                        <a:rPr kumimoji="1" lang="en-US" altLang="ja-JP" baseline="30000" dirty="0" smtClean="0"/>
                        <a:t>2</a:t>
                      </a:r>
                      <a:endParaRPr kumimoji="1" lang="ja-JP" altLang="en-US" baseline="30000" dirty="0"/>
                    </a:p>
                  </a:txBody>
                  <a:tcPr/>
                </a:tc>
              </a:tr>
              <a:tr h="549556">
                <a:tc>
                  <a:txBody>
                    <a:bodyPr/>
                    <a:lstStyle/>
                    <a:p>
                      <a:r>
                        <a:rPr kumimoji="1" lang="en-US" altLang="ja-JP" dirty="0" smtClean="0">
                          <a:latin typeface="Symbol" panose="05050102010706020507" pitchFamily="18" charset="2"/>
                        </a:rPr>
                        <a:t>q</a:t>
                      </a:r>
                      <a:r>
                        <a:rPr kumimoji="1" lang="en-US" altLang="ja-JP" dirty="0" smtClean="0"/>
                        <a:t>=30deg</a:t>
                      </a:r>
                      <a:endParaRPr kumimoji="1" lang="ja-JP" altLang="en-US" dirty="0"/>
                    </a:p>
                  </a:txBody>
                  <a:tcPr/>
                </a:tc>
                <a:tc>
                  <a:txBody>
                    <a:bodyPr/>
                    <a:lstStyle/>
                    <a:p>
                      <a:r>
                        <a:rPr kumimoji="1" lang="en-US" altLang="ja-JP" dirty="0" smtClean="0"/>
                        <a:t>25x25mm</a:t>
                      </a:r>
                      <a:r>
                        <a:rPr kumimoji="1" lang="en-US" altLang="ja-JP" baseline="30000" dirty="0" smtClean="0"/>
                        <a:t>2</a:t>
                      </a:r>
                      <a:endParaRPr kumimoji="1" lang="ja-JP" altLang="en-US" baseline="30000" dirty="0"/>
                    </a:p>
                  </a:txBody>
                  <a:tcPr/>
                </a:tc>
                <a:tc>
                  <a:txBody>
                    <a:bodyPr/>
                    <a:lstStyle/>
                    <a:p>
                      <a:r>
                        <a:rPr kumimoji="1" lang="en-US" altLang="ja-JP" dirty="0" smtClean="0"/>
                        <a:t>21x21mm</a:t>
                      </a:r>
                      <a:r>
                        <a:rPr kumimoji="1" lang="en-US" altLang="ja-JP" baseline="30000" dirty="0" smtClean="0"/>
                        <a:t>2</a:t>
                      </a:r>
                      <a:endParaRPr kumimoji="1" lang="ja-JP" altLang="en-US" baseline="30000" dirty="0"/>
                    </a:p>
                  </a:txBody>
                  <a:tcPr/>
                </a:tc>
                <a:tc>
                  <a:txBody>
                    <a:bodyPr/>
                    <a:lstStyle/>
                    <a:p>
                      <a:r>
                        <a:rPr kumimoji="1" lang="en-US" altLang="ja-JP" dirty="0" smtClean="0"/>
                        <a:t>20x20mm</a:t>
                      </a:r>
                      <a:r>
                        <a:rPr kumimoji="1" lang="en-US" altLang="ja-JP" baseline="30000" dirty="0" smtClean="0"/>
                        <a:t>2</a:t>
                      </a:r>
                      <a:endParaRPr kumimoji="1" lang="ja-JP" altLang="en-US" baseline="30000" dirty="0"/>
                    </a:p>
                  </a:txBody>
                  <a:tcPr/>
                </a:tc>
              </a:tr>
            </a:tbl>
          </a:graphicData>
        </a:graphic>
      </p:graphicFrame>
      <p:sp>
        <p:nvSpPr>
          <p:cNvPr id="7" name="テキスト ボックス 6"/>
          <p:cNvSpPr txBox="1"/>
          <p:nvPr/>
        </p:nvSpPr>
        <p:spPr>
          <a:xfrm>
            <a:off x="1259632" y="4221088"/>
            <a:ext cx="5735737" cy="369332"/>
          </a:xfrm>
          <a:prstGeom prst="rect">
            <a:avLst/>
          </a:prstGeom>
          <a:noFill/>
        </p:spPr>
        <p:txBody>
          <a:bodyPr wrap="none" rtlCol="0">
            <a:spAutoFit/>
          </a:bodyPr>
          <a:lstStyle/>
          <a:p>
            <a:r>
              <a:rPr kumimoji="1" lang="en-US" altLang="ja-JP" dirty="0" smtClean="0">
                <a:solidFill>
                  <a:srgbClr val="FF0000"/>
                </a:solidFill>
              </a:rPr>
              <a:t>Required pixel size at 10% occupancy at 1m from the target</a:t>
            </a:r>
            <a:endParaRPr kumimoji="1" lang="ja-JP" altLang="en-US" dirty="0">
              <a:solidFill>
                <a:srgbClr val="FF0000"/>
              </a:solidFill>
            </a:endParaRPr>
          </a:p>
        </p:txBody>
      </p:sp>
      <p:graphicFrame>
        <p:nvGraphicFramePr>
          <p:cNvPr id="8" name="表 7"/>
          <p:cNvGraphicFramePr>
            <a:graphicFrameLocks noGrp="1"/>
          </p:cNvGraphicFramePr>
          <p:nvPr>
            <p:extLst>
              <p:ext uri="{D42A27DB-BD31-4B8C-83A1-F6EECF244321}">
                <p14:modId xmlns:p14="http://schemas.microsoft.com/office/powerpoint/2010/main" val="4093081764"/>
              </p:ext>
            </p:extLst>
          </p:nvPr>
        </p:nvGraphicFramePr>
        <p:xfrm>
          <a:off x="1499208" y="1905481"/>
          <a:ext cx="5256584" cy="2093952"/>
        </p:xfrm>
        <a:graphic>
          <a:graphicData uri="http://schemas.openxmlformats.org/drawingml/2006/table">
            <a:tbl>
              <a:tblPr firstRow="1" bandRow="1">
                <a:tableStyleId>{5C22544A-7EE6-4342-B048-85BDC9FD1C3A}</a:tableStyleId>
              </a:tblPr>
              <a:tblGrid>
                <a:gridCol w="1314146"/>
                <a:gridCol w="1314146"/>
                <a:gridCol w="1429044"/>
                <a:gridCol w="1199248"/>
              </a:tblGrid>
              <a:tr h="117508">
                <a:tc>
                  <a:txBody>
                    <a:bodyPr/>
                    <a:lstStyle/>
                    <a:p>
                      <a:endParaRPr kumimoji="1" lang="ja-JP" altLang="en-US" dirty="0"/>
                    </a:p>
                  </a:txBody>
                  <a:tcPr/>
                </a:tc>
                <a:tc>
                  <a:txBody>
                    <a:bodyPr/>
                    <a:lstStyle/>
                    <a:p>
                      <a:r>
                        <a:rPr kumimoji="1" lang="en-US" altLang="ja-JP" dirty="0" smtClean="0"/>
                        <a:t>1AGeV</a:t>
                      </a:r>
                      <a:endParaRPr kumimoji="1" lang="ja-JP" altLang="en-US" dirty="0"/>
                    </a:p>
                  </a:txBody>
                  <a:tcPr/>
                </a:tc>
                <a:tc>
                  <a:txBody>
                    <a:bodyPr/>
                    <a:lstStyle/>
                    <a:p>
                      <a:r>
                        <a:rPr kumimoji="1" lang="en-US" altLang="ja-JP" dirty="0" smtClean="0"/>
                        <a:t>5AGeV</a:t>
                      </a:r>
                      <a:endParaRPr kumimoji="1" lang="ja-JP" altLang="en-US" dirty="0"/>
                    </a:p>
                  </a:txBody>
                  <a:tcPr/>
                </a:tc>
                <a:tc>
                  <a:txBody>
                    <a:bodyPr/>
                    <a:lstStyle/>
                    <a:p>
                      <a:r>
                        <a:rPr kumimoji="1" lang="en-US" altLang="ja-JP" dirty="0" smtClean="0"/>
                        <a:t>10AGeV</a:t>
                      </a:r>
                      <a:endParaRPr kumimoji="1" lang="ja-JP" altLang="en-US" dirty="0"/>
                    </a:p>
                  </a:txBody>
                  <a:tcPr/>
                </a:tc>
              </a:tr>
              <a:tr h="530564">
                <a:tc>
                  <a:txBody>
                    <a:bodyPr/>
                    <a:lstStyle/>
                    <a:p>
                      <a:r>
                        <a:rPr kumimoji="1" lang="en-US" altLang="ja-JP" dirty="0" smtClean="0">
                          <a:latin typeface="Symbol" panose="05050102010706020507" pitchFamily="18" charset="2"/>
                        </a:rPr>
                        <a:t>q</a:t>
                      </a:r>
                      <a:r>
                        <a:rPr kumimoji="1" lang="en-US" altLang="ja-JP" dirty="0" smtClean="0">
                          <a:latin typeface="+mj-lt"/>
                        </a:rPr>
                        <a:t>&lt;20deg</a:t>
                      </a:r>
                      <a:endParaRPr kumimoji="1" lang="ja-JP" altLang="en-US" dirty="0">
                        <a:latin typeface="+mj-lt"/>
                      </a:endParaRPr>
                    </a:p>
                  </a:txBody>
                  <a:tcPr/>
                </a:tc>
                <a:tc>
                  <a:txBody>
                    <a:bodyPr/>
                    <a:lstStyle/>
                    <a:p>
                      <a:r>
                        <a:rPr kumimoji="1" lang="en-US" altLang="ja-JP" baseline="0" dirty="0" smtClean="0"/>
                        <a:t>23.2%</a:t>
                      </a:r>
                      <a:endParaRPr kumimoji="1" lang="ja-JP" altLang="en-US" baseline="30000" dirty="0"/>
                    </a:p>
                  </a:txBody>
                  <a:tcPr/>
                </a:tc>
                <a:tc>
                  <a:txBody>
                    <a:bodyPr/>
                    <a:lstStyle/>
                    <a:p>
                      <a:r>
                        <a:rPr kumimoji="1" lang="en-US" altLang="ja-JP" baseline="0" dirty="0" smtClean="0"/>
                        <a:t>47.5%</a:t>
                      </a:r>
                      <a:endParaRPr kumimoji="1" lang="ja-JP" altLang="en-US" baseline="30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57.5%</a:t>
                      </a:r>
                      <a:endParaRPr kumimoji="1" lang="ja-JP" altLang="en-US" baseline="30000" dirty="0" smtClean="0"/>
                    </a:p>
                    <a:p>
                      <a:endParaRPr kumimoji="1" lang="ja-JP" altLang="en-US" dirty="0"/>
                    </a:p>
                  </a:txBody>
                  <a:tcPr/>
                </a:tc>
              </a:tr>
              <a:tr h="538556">
                <a:tc>
                  <a:txBody>
                    <a:bodyPr/>
                    <a:lstStyle/>
                    <a:p>
                      <a:r>
                        <a:rPr kumimoji="1" lang="en-US" altLang="ja-JP" dirty="0" smtClean="0">
                          <a:solidFill>
                            <a:srgbClr val="FF0000"/>
                          </a:solidFill>
                          <a:latin typeface="Symbol" panose="05050102010706020507" pitchFamily="18" charset="2"/>
                        </a:rPr>
                        <a:t>q</a:t>
                      </a:r>
                      <a:r>
                        <a:rPr kumimoji="1" lang="en-US" altLang="ja-JP" dirty="0" smtClean="0">
                          <a:solidFill>
                            <a:srgbClr val="FF0000"/>
                          </a:solidFill>
                          <a:latin typeface="+mn-lt"/>
                        </a:rPr>
                        <a:t>&lt;30</a:t>
                      </a:r>
                      <a:r>
                        <a:rPr kumimoji="1" lang="en-US" altLang="ja-JP" dirty="0" smtClean="0">
                          <a:solidFill>
                            <a:srgbClr val="FF0000"/>
                          </a:solidFill>
                        </a:rPr>
                        <a:t>deg</a:t>
                      </a:r>
                      <a:endParaRPr kumimoji="1" lang="ja-JP" altLang="en-US" dirty="0">
                        <a:solidFill>
                          <a:srgbClr val="FF0000"/>
                        </a:solidFill>
                      </a:endParaRPr>
                    </a:p>
                  </a:txBody>
                  <a:tcPr/>
                </a:tc>
                <a:tc>
                  <a:txBody>
                    <a:bodyPr/>
                    <a:lstStyle/>
                    <a:p>
                      <a:r>
                        <a:rPr kumimoji="1" lang="en-US" altLang="ja-JP" baseline="0" dirty="0" smtClean="0">
                          <a:solidFill>
                            <a:srgbClr val="FF0000"/>
                          </a:solidFill>
                        </a:rPr>
                        <a:t>42.9%</a:t>
                      </a:r>
                      <a:endParaRPr kumimoji="1" lang="ja-JP" altLang="en-US" baseline="30000" dirty="0">
                        <a:solidFill>
                          <a:srgbClr val="FF0000"/>
                        </a:solidFill>
                      </a:endParaRPr>
                    </a:p>
                  </a:txBody>
                  <a:tcPr/>
                </a:tc>
                <a:tc>
                  <a:txBody>
                    <a:bodyPr/>
                    <a:lstStyle/>
                    <a:p>
                      <a:r>
                        <a:rPr kumimoji="1" lang="en-US" altLang="ja-JP" baseline="0" dirty="0" smtClean="0">
                          <a:solidFill>
                            <a:srgbClr val="FF0000"/>
                          </a:solidFill>
                        </a:rPr>
                        <a:t>64.7%</a:t>
                      </a:r>
                      <a:endParaRPr kumimoji="1" lang="ja-JP" altLang="en-US" baseline="30000" dirty="0">
                        <a:solidFill>
                          <a:srgbClr val="FF0000"/>
                        </a:solidFill>
                      </a:endParaRPr>
                    </a:p>
                  </a:txBody>
                  <a:tcPr/>
                </a:tc>
                <a:tc>
                  <a:txBody>
                    <a:bodyPr/>
                    <a:lstStyle/>
                    <a:p>
                      <a:r>
                        <a:rPr kumimoji="1" lang="en-US" altLang="ja-JP" dirty="0" smtClean="0">
                          <a:solidFill>
                            <a:srgbClr val="FF0000"/>
                          </a:solidFill>
                        </a:rPr>
                        <a:t>72.7%</a:t>
                      </a:r>
                      <a:endParaRPr kumimoji="1" lang="ja-JP" altLang="en-US" baseline="30000" dirty="0">
                        <a:solidFill>
                          <a:srgbClr val="FF0000"/>
                        </a:solidFill>
                      </a:endParaRPr>
                    </a:p>
                  </a:txBody>
                  <a:tcPr/>
                </a:tc>
              </a:tr>
              <a:tr h="549556">
                <a:tc>
                  <a:txBody>
                    <a:bodyPr/>
                    <a:lstStyle/>
                    <a:p>
                      <a:r>
                        <a:rPr kumimoji="1" lang="en-US" altLang="ja-JP" dirty="0" smtClean="0">
                          <a:latin typeface="Symbol" panose="05050102010706020507" pitchFamily="18" charset="2"/>
                        </a:rPr>
                        <a:t>q</a:t>
                      </a:r>
                      <a:r>
                        <a:rPr kumimoji="1" lang="en-US" altLang="ja-JP" dirty="0" smtClean="0">
                          <a:latin typeface="+mn-lt"/>
                        </a:rPr>
                        <a:t>&lt;4</a:t>
                      </a:r>
                      <a:r>
                        <a:rPr kumimoji="1" lang="en-US" altLang="ja-JP" dirty="0" smtClean="0"/>
                        <a:t>0deg</a:t>
                      </a:r>
                      <a:endParaRPr kumimoji="1" lang="ja-JP" altLang="en-US" dirty="0"/>
                    </a:p>
                  </a:txBody>
                  <a:tcPr/>
                </a:tc>
                <a:tc>
                  <a:txBody>
                    <a:bodyPr/>
                    <a:lstStyle/>
                    <a:p>
                      <a:r>
                        <a:rPr kumimoji="1" lang="en-US" altLang="ja-JP" dirty="0" smtClean="0"/>
                        <a:t>59.9%</a:t>
                      </a:r>
                      <a:endParaRPr kumimoji="1" lang="ja-JP" altLang="en-US" baseline="30000" dirty="0"/>
                    </a:p>
                  </a:txBody>
                  <a:tcPr/>
                </a:tc>
                <a:tc>
                  <a:txBody>
                    <a:bodyPr/>
                    <a:lstStyle/>
                    <a:p>
                      <a:r>
                        <a:rPr kumimoji="1" lang="en-US" altLang="ja-JP" baseline="0" dirty="0" smtClean="0"/>
                        <a:t>76.0%</a:t>
                      </a:r>
                      <a:endParaRPr kumimoji="1" lang="ja-JP" altLang="en-US" baseline="30000" dirty="0"/>
                    </a:p>
                  </a:txBody>
                  <a:tcPr/>
                </a:tc>
                <a:tc>
                  <a:txBody>
                    <a:bodyPr/>
                    <a:lstStyle/>
                    <a:p>
                      <a:r>
                        <a:rPr kumimoji="1" lang="en-US" altLang="ja-JP" dirty="0" smtClean="0"/>
                        <a:t>81.9%</a:t>
                      </a:r>
                      <a:endParaRPr kumimoji="1" lang="ja-JP" altLang="en-US" baseline="30000" dirty="0"/>
                    </a:p>
                  </a:txBody>
                  <a:tcPr/>
                </a:tc>
              </a:tr>
            </a:tbl>
          </a:graphicData>
        </a:graphic>
      </p:graphicFrame>
      <p:sp>
        <p:nvSpPr>
          <p:cNvPr id="9" name="テキスト ボックス 8"/>
          <p:cNvSpPr txBox="1"/>
          <p:nvPr/>
        </p:nvSpPr>
        <p:spPr>
          <a:xfrm>
            <a:off x="3492871" y="1323424"/>
            <a:ext cx="1269258" cy="369332"/>
          </a:xfrm>
          <a:prstGeom prst="rect">
            <a:avLst/>
          </a:prstGeom>
          <a:noFill/>
        </p:spPr>
        <p:txBody>
          <a:bodyPr wrap="none" rtlCol="0">
            <a:spAutoFit/>
          </a:bodyPr>
          <a:lstStyle/>
          <a:p>
            <a:r>
              <a:rPr kumimoji="1" lang="en-US" altLang="ja-JP" dirty="0" smtClean="0">
                <a:solidFill>
                  <a:srgbClr val="FF0000"/>
                </a:solidFill>
              </a:rPr>
              <a:t>Acceptance</a:t>
            </a:r>
            <a:endParaRPr kumimoji="1" lang="ja-JP" altLang="en-US" dirty="0">
              <a:solidFill>
                <a:srgbClr val="FF0000"/>
              </a:solidFill>
            </a:endParaRPr>
          </a:p>
        </p:txBody>
      </p:sp>
      <p:sp>
        <p:nvSpPr>
          <p:cNvPr id="10" name="日付プレースホルダー 9"/>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7439756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01" y="1231108"/>
            <a:ext cx="8201497" cy="579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34501" y="88108"/>
            <a:ext cx="8229600" cy="1143000"/>
          </a:xfrm>
        </p:spPr>
        <p:txBody>
          <a:bodyPr>
            <a:normAutofit fontScale="90000"/>
          </a:bodyPr>
          <a:lstStyle/>
          <a:p>
            <a:r>
              <a:rPr kumimoji="1" lang="en-US" altLang="ja-JP" dirty="0" smtClean="0"/>
              <a:t>E19 </a:t>
            </a:r>
            <a:br>
              <a:rPr kumimoji="1" lang="en-US" altLang="ja-JP" dirty="0" smtClean="0"/>
            </a:br>
            <a:r>
              <a:rPr kumimoji="1" lang="en-US" altLang="ja-JP" sz="3600" dirty="0" smtClean="0">
                <a:solidFill>
                  <a:srgbClr val="FF0000"/>
                </a:solidFill>
              </a:rPr>
              <a:t>Search for </a:t>
            </a:r>
            <a:r>
              <a:rPr kumimoji="1" lang="en-US" altLang="ja-JP" sz="3600" dirty="0" err="1" smtClean="0">
                <a:solidFill>
                  <a:srgbClr val="FF0000"/>
                </a:solidFill>
              </a:rPr>
              <a:t>pentaquark</a:t>
            </a:r>
            <a:r>
              <a:rPr kumimoji="1" lang="en-US" altLang="ja-JP" sz="3600" dirty="0" smtClean="0">
                <a:solidFill>
                  <a:srgbClr val="FF0000"/>
                </a:solidFill>
              </a:rPr>
              <a:t> </a:t>
            </a:r>
            <a:r>
              <a:rPr kumimoji="1" lang="en-US" altLang="ja-JP" sz="3600" dirty="0" smtClean="0">
                <a:solidFill>
                  <a:srgbClr val="FF0000"/>
                </a:solidFill>
                <a:latin typeface="Symbol" panose="05050102010706020507" pitchFamily="18" charset="2"/>
              </a:rPr>
              <a:t>Q</a:t>
            </a:r>
            <a:r>
              <a:rPr kumimoji="1" lang="en-US" altLang="ja-JP" sz="3600" baseline="30000" dirty="0" smtClean="0">
                <a:solidFill>
                  <a:srgbClr val="FF0000"/>
                </a:solidFill>
              </a:rPr>
              <a:t>+</a:t>
            </a:r>
            <a:r>
              <a:rPr kumimoji="1" lang="en-US" altLang="ja-JP" sz="3600" dirty="0" smtClean="0">
                <a:solidFill>
                  <a:srgbClr val="FF0000"/>
                </a:solidFill>
              </a:rPr>
              <a:t>(</a:t>
            </a:r>
            <a:r>
              <a:rPr kumimoji="1" lang="en-US" altLang="ja-JP" sz="3600" dirty="0" err="1" smtClean="0">
                <a:solidFill>
                  <a:srgbClr val="FF0000"/>
                </a:solidFill>
              </a:rPr>
              <a:t>uudds</a:t>
            </a:r>
            <a:r>
              <a:rPr kumimoji="1" lang="en-US" altLang="ja-JP" sz="3600" dirty="0" smtClean="0">
                <a:solidFill>
                  <a:srgbClr val="FF0000"/>
                </a:solidFill>
              </a:rPr>
              <a:t>)</a:t>
            </a:r>
            <a:endParaRPr kumimoji="1" lang="ja-JP" altLang="en-US" sz="3600" dirty="0">
              <a:solidFill>
                <a:srgbClr val="FF0000"/>
              </a:solidFill>
            </a:endParaRPr>
          </a:p>
        </p:txBody>
      </p:sp>
      <p:sp>
        <p:nvSpPr>
          <p:cNvPr id="3" name="コンテンツ プレースホルダー 2"/>
          <p:cNvSpPr>
            <a:spLocks noGrp="1"/>
          </p:cNvSpPr>
          <p:nvPr>
            <p:ph idx="1"/>
          </p:nvPr>
        </p:nvSpPr>
        <p:spPr>
          <a:xfrm>
            <a:off x="457200" y="1977564"/>
            <a:ext cx="8229600" cy="4525963"/>
          </a:xfrm>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pPr>
              <a:defRPr/>
            </a:pPr>
            <a:fld id="{6B978443-4B41-0745-8EF5-9C6E708787B9}" type="slidenum">
              <a:rPr lang="ja-JP" altLang="en-US" smtClean="0"/>
              <a:pPr>
                <a:defRPr/>
              </a:pPr>
              <a:t>121</a:t>
            </a:fld>
            <a:endParaRPr lang="ja-JP" altLang="en-US" dirty="0"/>
          </a:p>
        </p:txBody>
      </p:sp>
      <p:sp>
        <p:nvSpPr>
          <p:cNvPr id="6" name="正方形/長方形 5"/>
          <p:cNvSpPr/>
          <p:nvPr/>
        </p:nvSpPr>
        <p:spPr>
          <a:xfrm>
            <a:off x="6263834" y="1385400"/>
            <a:ext cx="2451100" cy="461665"/>
          </a:xfrm>
          <a:prstGeom prst="rect">
            <a:avLst/>
          </a:prstGeom>
        </p:spPr>
        <p:txBody>
          <a:bodyPr wrap="square">
            <a:spAutoFit/>
          </a:bodyPr>
          <a:lstStyle/>
          <a:p>
            <a:r>
              <a:rPr lang="en-US" altLang="ja-JP" sz="2400" dirty="0" smtClean="0">
                <a:latin typeface="Symbol" panose="05050102010706020507" pitchFamily="18" charset="2"/>
              </a:rPr>
              <a:t>p</a:t>
            </a:r>
            <a:r>
              <a:rPr lang="el-GR" altLang="ja-JP" sz="2400" baseline="30000" dirty="0" smtClean="0"/>
              <a:t>-</a:t>
            </a:r>
            <a:r>
              <a:rPr lang="el-GR" altLang="ja-JP" sz="2400" dirty="0" smtClean="0"/>
              <a:t> </a:t>
            </a:r>
            <a:r>
              <a:rPr lang="el-GR" altLang="ja-JP" sz="2400" b="1" dirty="0" smtClean="0"/>
              <a:t>+</a:t>
            </a:r>
            <a:r>
              <a:rPr lang="en-US" altLang="ja-JP" sz="2400" b="1" dirty="0" smtClean="0"/>
              <a:t>p</a:t>
            </a:r>
            <a:r>
              <a:rPr lang="en-US" altLang="ja-JP" sz="2400" dirty="0" smtClean="0"/>
              <a:t>→ </a:t>
            </a:r>
            <a:r>
              <a:rPr lang="en-US" altLang="ja-JP" sz="2400" b="1" dirty="0" smtClean="0"/>
              <a:t>K</a:t>
            </a:r>
            <a:r>
              <a:rPr lang="en-US" altLang="ja-JP" sz="2400" baseline="30000" dirty="0" smtClean="0"/>
              <a:t>-</a:t>
            </a:r>
            <a:r>
              <a:rPr lang="en-US" altLang="ja-JP" sz="2400" b="1" dirty="0" smtClean="0"/>
              <a:t>+</a:t>
            </a:r>
            <a:r>
              <a:rPr lang="el-GR" altLang="ja-JP" sz="2400" dirty="0" smtClean="0"/>
              <a:t>Θ</a:t>
            </a:r>
            <a:r>
              <a:rPr lang="el-GR" altLang="ja-JP" sz="2400" b="1" baseline="30000" dirty="0"/>
              <a:t>+</a:t>
            </a:r>
            <a:endParaRPr lang="ja-JP" altLang="en-US" sz="2400" baseline="30000" dirty="0"/>
          </a:p>
        </p:txBody>
      </p:sp>
      <p:cxnSp>
        <p:nvCxnSpPr>
          <p:cNvPr id="8" name="直線コネクタ 7"/>
          <p:cNvCxnSpPr/>
          <p:nvPr/>
        </p:nvCxnSpPr>
        <p:spPr>
          <a:xfrm>
            <a:off x="7271670" y="841829"/>
            <a:ext cx="21771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日付プレースホルダー 6"/>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51121043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pPr>
              <a:defRPr/>
            </a:pPr>
            <a:fld id="{6B978443-4B41-0745-8EF5-9C6E708787B9}" type="slidenum">
              <a:rPr lang="ja-JP" altLang="en-US" smtClean="0"/>
              <a:pPr>
                <a:defRPr/>
              </a:pPr>
              <a:t>122</a:t>
            </a:fld>
            <a:endParaRPr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38" y="-1"/>
            <a:ext cx="9404763" cy="664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9677105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7897" y="72223"/>
            <a:ext cx="8358708" cy="762000"/>
          </a:xfrm>
        </p:spPr>
        <p:txBody>
          <a:bodyPr/>
          <a:lstStyle/>
          <a:p>
            <a:r>
              <a:rPr lang="en-US" altLang="ja-JP" dirty="0" smtClean="0"/>
              <a:t>E27</a:t>
            </a:r>
            <a:endParaRPr kumimoji="1" lang="ja-JP" altLang="en-US" dirty="0"/>
          </a:p>
        </p:txBody>
      </p:sp>
      <p:sp>
        <p:nvSpPr>
          <p:cNvPr id="3" name="スライド番号プレースホルダー 2"/>
          <p:cNvSpPr>
            <a:spLocks noGrp="1"/>
          </p:cNvSpPr>
          <p:nvPr>
            <p:ph type="sldNum" sz="quarter" idx="11"/>
          </p:nvPr>
        </p:nvSpPr>
        <p:spPr/>
        <p:txBody>
          <a:bodyPr/>
          <a:lstStyle/>
          <a:p>
            <a:fld id="{85BD9F64-E2B5-4CF4-9FB2-E5832211A899}" type="slidenum">
              <a:rPr lang="en-US" altLang="ja-JP"/>
              <a:pPr/>
              <a:t>123</a:t>
            </a:fld>
            <a:endParaRPr lang="en-US" altLang="ja-JP"/>
          </a:p>
        </p:txBody>
      </p:sp>
      <p:grpSp>
        <p:nvGrpSpPr>
          <p:cNvPr id="23" name="グループ化 22"/>
          <p:cNvGrpSpPr/>
          <p:nvPr/>
        </p:nvGrpSpPr>
        <p:grpSpPr>
          <a:xfrm>
            <a:off x="4327129" y="2432979"/>
            <a:ext cx="1720286" cy="4434546"/>
            <a:chOff x="4327129" y="2432979"/>
            <a:chExt cx="1720286" cy="4434546"/>
          </a:xfrm>
        </p:grpSpPr>
        <p:grpSp>
          <p:nvGrpSpPr>
            <p:cNvPr id="20" name="グループ化 19"/>
            <p:cNvGrpSpPr/>
            <p:nvPr/>
          </p:nvGrpSpPr>
          <p:grpSpPr>
            <a:xfrm>
              <a:off x="4327129" y="2553594"/>
              <a:ext cx="1692671" cy="4313931"/>
              <a:chOff x="4327129" y="2553594"/>
              <a:chExt cx="1692671" cy="4313931"/>
            </a:xfrm>
          </p:grpSpPr>
          <p:sp>
            <p:nvSpPr>
              <p:cNvPr id="18" name="フリーフォーム 17"/>
              <p:cNvSpPr/>
              <p:nvPr/>
            </p:nvSpPr>
            <p:spPr bwMode="auto">
              <a:xfrm>
                <a:off x="4381500" y="2695575"/>
                <a:ext cx="1638300" cy="4171950"/>
              </a:xfrm>
              <a:custGeom>
                <a:avLst/>
                <a:gdLst>
                  <a:gd name="connsiteX0" fmla="*/ 1352550 w 1638300"/>
                  <a:gd name="connsiteY0" fmla="*/ 4171950 h 4171950"/>
                  <a:gd name="connsiteX1" fmla="*/ 1638300 w 1638300"/>
                  <a:gd name="connsiteY1" fmla="*/ 2133600 h 4171950"/>
                  <a:gd name="connsiteX2" fmla="*/ 1638300 w 1638300"/>
                  <a:gd name="connsiteY2" fmla="*/ 2133600 h 4171950"/>
                  <a:gd name="connsiteX3" fmla="*/ 1562100 w 1638300"/>
                  <a:gd name="connsiteY3" fmla="*/ 1352550 h 4171950"/>
                  <a:gd name="connsiteX4" fmla="*/ 1095375 w 1638300"/>
                  <a:gd name="connsiteY4" fmla="*/ 771525 h 4171950"/>
                  <a:gd name="connsiteX5" fmla="*/ 0 w 1638300"/>
                  <a:gd name="connsiteY5" fmla="*/ 0 h 417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300" h="4171950">
                    <a:moveTo>
                      <a:pt x="1352550" y="4171950"/>
                    </a:moveTo>
                    <a:lnTo>
                      <a:pt x="1638300" y="2133600"/>
                    </a:lnTo>
                    <a:lnTo>
                      <a:pt x="1638300" y="2133600"/>
                    </a:lnTo>
                    <a:cubicBezTo>
                      <a:pt x="1625600" y="2003425"/>
                      <a:pt x="1652587" y="1579562"/>
                      <a:pt x="1562100" y="1352550"/>
                    </a:cubicBezTo>
                    <a:cubicBezTo>
                      <a:pt x="1471613" y="1125538"/>
                      <a:pt x="1355725" y="996950"/>
                      <a:pt x="1095375" y="771525"/>
                    </a:cubicBezTo>
                    <a:cubicBezTo>
                      <a:pt x="835025" y="546100"/>
                      <a:pt x="417512" y="273050"/>
                      <a:pt x="0" y="0"/>
                    </a:cubicBezTo>
                  </a:path>
                </a:pathLst>
              </a:custGeom>
              <a:noFill/>
              <a:ln w="76200" cap="flat" cmpd="sng" algn="ctr">
                <a:solidFill>
                  <a:schemeClr val="tx2">
                    <a:lumMod val="60000"/>
                    <a:lumOff val="40000"/>
                  </a:schemeClr>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charset="-128"/>
                </a:endParaRPr>
              </a:p>
            </p:txBody>
          </p:sp>
          <p:sp>
            <p:nvSpPr>
              <p:cNvPr id="19" name="二等辺三角形 18"/>
              <p:cNvSpPr/>
              <p:nvPr/>
            </p:nvSpPr>
            <p:spPr bwMode="auto">
              <a:xfrm rot="18393282">
                <a:off x="4237255" y="2643468"/>
                <a:ext cx="351989" cy="172242"/>
              </a:xfrm>
              <a:prstGeom prst="triangle">
                <a:avLst/>
              </a:prstGeom>
              <a:solidFill>
                <a:schemeClr val="tx2">
                  <a:lumMod val="60000"/>
                  <a:lumOff val="40000"/>
                </a:schemeClr>
              </a:solidFill>
              <a:ln w="9525" cap="flat" cmpd="sng" algn="ctr">
                <a:solidFill>
                  <a:schemeClr val="tx2">
                    <a:lumMod val="60000"/>
                    <a:lumOff val="4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charset="-128"/>
                </a:endParaRPr>
              </a:p>
            </p:txBody>
          </p:sp>
        </p:grpSp>
        <p:sp>
          <p:nvSpPr>
            <p:cNvPr id="21" name="テキスト ボックス 20"/>
            <p:cNvSpPr txBox="1"/>
            <p:nvPr/>
          </p:nvSpPr>
          <p:spPr>
            <a:xfrm>
              <a:off x="5292080" y="2432979"/>
              <a:ext cx="755335" cy="830997"/>
            </a:xfrm>
            <a:prstGeom prst="rect">
              <a:avLst/>
            </a:prstGeom>
            <a:noFill/>
          </p:spPr>
          <p:txBody>
            <a:bodyPr wrap="none" rtlCol="0">
              <a:spAutoFit/>
            </a:bodyPr>
            <a:lstStyle/>
            <a:p>
              <a:r>
                <a:rPr lang="en-US" altLang="ja-JP" sz="4800" b="1" dirty="0">
                  <a:solidFill>
                    <a:schemeClr val="tx2">
                      <a:lumMod val="60000"/>
                      <a:lumOff val="40000"/>
                    </a:schemeClr>
                  </a:solidFill>
                </a:rPr>
                <a:t>π</a:t>
              </a:r>
              <a:r>
                <a:rPr kumimoji="1" lang="en-US" altLang="ja-JP" sz="4800" b="1" baseline="30000" dirty="0" smtClean="0">
                  <a:solidFill>
                    <a:schemeClr val="tx2">
                      <a:lumMod val="60000"/>
                      <a:lumOff val="40000"/>
                    </a:schemeClr>
                  </a:solidFill>
                </a:rPr>
                <a:t>+</a:t>
              </a:r>
              <a:endParaRPr kumimoji="1" lang="ja-JP" altLang="en-US" sz="4800" b="1" baseline="30000" dirty="0">
                <a:solidFill>
                  <a:schemeClr val="tx2">
                    <a:lumMod val="60000"/>
                    <a:lumOff val="40000"/>
                  </a:schemeClr>
                </a:solidFill>
              </a:endParaRPr>
            </a:p>
          </p:txBody>
        </p:sp>
      </p:grpSp>
      <p:grpSp>
        <p:nvGrpSpPr>
          <p:cNvPr id="24" name="グループ化 23"/>
          <p:cNvGrpSpPr/>
          <p:nvPr/>
        </p:nvGrpSpPr>
        <p:grpSpPr>
          <a:xfrm>
            <a:off x="1813426" y="1556792"/>
            <a:ext cx="2482349" cy="1639099"/>
            <a:chOff x="1813426" y="1556792"/>
            <a:chExt cx="2482349" cy="1639099"/>
          </a:xfrm>
        </p:grpSpPr>
        <p:sp>
          <p:nvSpPr>
            <p:cNvPr id="22" name="フリーフォーム 21"/>
            <p:cNvSpPr/>
            <p:nvPr/>
          </p:nvSpPr>
          <p:spPr bwMode="auto">
            <a:xfrm>
              <a:off x="1857375" y="2314575"/>
              <a:ext cx="2438400" cy="800100"/>
            </a:xfrm>
            <a:custGeom>
              <a:avLst/>
              <a:gdLst>
                <a:gd name="connsiteX0" fmla="*/ 2438400 w 2438400"/>
                <a:gd name="connsiteY0" fmla="*/ 323850 h 800100"/>
                <a:gd name="connsiteX1" fmla="*/ 2047875 w 2438400"/>
                <a:gd name="connsiteY1" fmla="*/ 76200 h 800100"/>
                <a:gd name="connsiteX2" fmla="*/ 1752600 w 2438400"/>
                <a:gd name="connsiteY2" fmla="*/ 0 h 800100"/>
                <a:gd name="connsiteX3" fmla="*/ 1514475 w 2438400"/>
                <a:gd name="connsiteY3" fmla="*/ 76200 h 800100"/>
                <a:gd name="connsiteX4" fmla="*/ 981075 w 2438400"/>
                <a:gd name="connsiteY4" fmla="*/ 323850 h 800100"/>
                <a:gd name="connsiteX5" fmla="*/ 0 w 2438400"/>
                <a:gd name="connsiteY5" fmla="*/ 8001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 h="800100">
                  <a:moveTo>
                    <a:pt x="2438400" y="323850"/>
                  </a:moveTo>
                  <a:cubicBezTo>
                    <a:pt x="2300287" y="227012"/>
                    <a:pt x="2162175" y="130175"/>
                    <a:pt x="2047875" y="76200"/>
                  </a:cubicBezTo>
                  <a:cubicBezTo>
                    <a:pt x="1933575" y="22225"/>
                    <a:pt x="1841500" y="0"/>
                    <a:pt x="1752600" y="0"/>
                  </a:cubicBezTo>
                  <a:cubicBezTo>
                    <a:pt x="1663700" y="0"/>
                    <a:pt x="1643062" y="22225"/>
                    <a:pt x="1514475" y="76200"/>
                  </a:cubicBezTo>
                  <a:cubicBezTo>
                    <a:pt x="1385888" y="130175"/>
                    <a:pt x="981075" y="323850"/>
                    <a:pt x="981075" y="323850"/>
                  </a:cubicBezTo>
                  <a:lnTo>
                    <a:pt x="0" y="800100"/>
                  </a:lnTo>
                </a:path>
              </a:pathLst>
            </a:custGeom>
            <a:noFill/>
            <a:ln w="76200" cap="flat" cmpd="sng" algn="ctr">
              <a:solidFill>
                <a:srgbClr val="00B05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charset="-128"/>
              </a:endParaRPr>
            </a:p>
          </p:txBody>
        </p:sp>
        <p:sp>
          <p:nvSpPr>
            <p:cNvPr id="25" name="二等辺三角形 24"/>
            <p:cNvSpPr/>
            <p:nvPr/>
          </p:nvSpPr>
          <p:spPr bwMode="auto">
            <a:xfrm rot="14437321">
              <a:off x="1776159" y="3070725"/>
              <a:ext cx="162433" cy="87899"/>
            </a:xfrm>
            <a:prstGeom prst="triangle">
              <a:avLst/>
            </a:prstGeom>
            <a:solidFill>
              <a:srgbClr val="00B050"/>
            </a:solidFill>
            <a:ln w="76200" cap="flat" cmpd="sng" algn="ctr">
              <a:solidFill>
                <a:srgbClr val="00B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charset="-128"/>
              </a:endParaRPr>
            </a:p>
          </p:txBody>
        </p:sp>
        <p:sp>
          <p:nvSpPr>
            <p:cNvPr id="26" name="テキスト ボックス 25"/>
            <p:cNvSpPr txBox="1"/>
            <p:nvPr/>
          </p:nvSpPr>
          <p:spPr>
            <a:xfrm>
              <a:off x="2469307" y="1556792"/>
              <a:ext cx="898003" cy="830997"/>
            </a:xfrm>
            <a:prstGeom prst="rect">
              <a:avLst/>
            </a:prstGeom>
            <a:noFill/>
            <a:ln w="76200">
              <a:noFill/>
            </a:ln>
          </p:spPr>
          <p:txBody>
            <a:bodyPr wrap="none" rtlCol="0">
              <a:spAutoFit/>
            </a:bodyPr>
            <a:lstStyle/>
            <a:p>
              <a:r>
                <a:rPr lang="en-US" altLang="ja-JP" sz="4800" b="1" dirty="0" smtClean="0">
                  <a:solidFill>
                    <a:srgbClr val="00B050"/>
                  </a:solidFill>
                </a:rPr>
                <a:t>K</a:t>
              </a:r>
              <a:r>
                <a:rPr kumimoji="1" lang="en-US" altLang="ja-JP" sz="4800" b="1" baseline="30000" dirty="0" smtClean="0">
                  <a:solidFill>
                    <a:srgbClr val="00B050"/>
                  </a:solidFill>
                </a:rPr>
                <a:t>+</a:t>
              </a:r>
              <a:endParaRPr kumimoji="1" lang="ja-JP" altLang="en-US" sz="4800" b="1" baseline="30000" dirty="0">
                <a:solidFill>
                  <a:srgbClr val="00B050"/>
                </a:solidFill>
              </a:endParaRPr>
            </a:p>
          </p:txBody>
        </p:sp>
      </p:grpSp>
      <p:grpSp>
        <p:nvGrpSpPr>
          <p:cNvPr id="40" name="グループ化 39"/>
          <p:cNvGrpSpPr/>
          <p:nvPr/>
        </p:nvGrpSpPr>
        <p:grpSpPr>
          <a:xfrm>
            <a:off x="9536156" y="3568245"/>
            <a:ext cx="4267200" cy="3429000"/>
            <a:chOff x="4555604" y="962025"/>
            <a:chExt cx="4267200" cy="342900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5604" y="1000125"/>
              <a:ext cx="426720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cxnSp>
          <p:nvCxnSpPr>
            <p:cNvPr id="28" name="直線矢印コネクタ 27"/>
            <p:cNvCxnSpPr/>
            <p:nvPr/>
          </p:nvCxnSpPr>
          <p:spPr bwMode="auto">
            <a:xfrm flipV="1">
              <a:off x="6765404" y="962026"/>
              <a:ext cx="0" cy="2365251"/>
            </a:xfrm>
            <a:prstGeom prst="straightConnector1">
              <a:avLst/>
            </a:prstGeom>
            <a:solidFill>
              <a:schemeClr val="accent1"/>
            </a:solidFill>
            <a:ln w="57150" cap="flat" cmpd="sng" algn="ctr">
              <a:solidFill>
                <a:srgbClr val="00B05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テキスト ボックス 32"/>
            <p:cNvSpPr txBox="1"/>
            <p:nvPr/>
          </p:nvSpPr>
          <p:spPr>
            <a:xfrm>
              <a:off x="6888963" y="962025"/>
              <a:ext cx="659155" cy="584775"/>
            </a:xfrm>
            <a:prstGeom prst="rect">
              <a:avLst/>
            </a:prstGeom>
            <a:noFill/>
          </p:spPr>
          <p:txBody>
            <a:bodyPr wrap="none" rtlCol="0">
              <a:spAutoFit/>
            </a:bodyPr>
            <a:lstStyle/>
            <a:p>
              <a:r>
                <a:rPr lang="en-US" altLang="ja-JP" sz="3200" b="1" dirty="0" smtClean="0">
                  <a:solidFill>
                    <a:srgbClr val="00B050"/>
                  </a:solidFill>
                </a:rPr>
                <a:t>K</a:t>
              </a:r>
              <a:r>
                <a:rPr kumimoji="1" lang="en-US" altLang="ja-JP" sz="3200" b="1" baseline="30000" dirty="0" smtClean="0">
                  <a:solidFill>
                    <a:srgbClr val="00B050"/>
                  </a:solidFill>
                </a:rPr>
                <a:t>+</a:t>
              </a:r>
              <a:endParaRPr kumimoji="1" lang="ja-JP" altLang="en-US" sz="3200" b="1" baseline="30000" dirty="0">
                <a:solidFill>
                  <a:srgbClr val="00B050"/>
                </a:solidFill>
              </a:endParaRPr>
            </a:p>
          </p:txBody>
        </p:sp>
        <p:cxnSp>
          <p:nvCxnSpPr>
            <p:cNvPr id="34" name="直線矢印コネクタ 33"/>
            <p:cNvCxnSpPr/>
            <p:nvPr/>
          </p:nvCxnSpPr>
          <p:spPr bwMode="auto">
            <a:xfrm flipH="1" flipV="1">
              <a:off x="5796136" y="2695575"/>
              <a:ext cx="969268" cy="631702"/>
            </a:xfrm>
            <a:prstGeom prst="straightConnector1">
              <a:avLst/>
            </a:prstGeom>
            <a:solidFill>
              <a:schemeClr val="accent1"/>
            </a:solidFill>
            <a:ln w="57150" cap="flat" cmpd="sng" algn="ctr">
              <a:solidFill>
                <a:srgbClr val="FF505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矢印コネクタ 37"/>
            <p:cNvCxnSpPr/>
            <p:nvPr/>
          </p:nvCxnSpPr>
          <p:spPr bwMode="auto">
            <a:xfrm flipV="1">
              <a:off x="6765404" y="3011426"/>
              <a:ext cx="1046956" cy="315851"/>
            </a:xfrm>
            <a:prstGeom prst="straightConnector1">
              <a:avLst/>
            </a:prstGeom>
            <a:solidFill>
              <a:schemeClr val="accent1"/>
            </a:solidFill>
            <a:ln w="57150" cap="flat" cmpd="sng" algn="ctr">
              <a:solidFill>
                <a:srgbClr val="FF505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矢印コネクタ 40"/>
            <p:cNvCxnSpPr/>
            <p:nvPr/>
          </p:nvCxnSpPr>
          <p:spPr bwMode="auto">
            <a:xfrm flipV="1">
              <a:off x="6765404" y="3327278"/>
              <a:ext cx="0" cy="965818"/>
            </a:xfrm>
            <a:prstGeom prst="straightConnector1">
              <a:avLst/>
            </a:prstGeom>
            <a:solidFill>
              <a:schemeClr val="accent1"/>
            </a:solidFill>
            <a:ln w="57150" cap="flat" cmpd="sng" algn="ctr">
              <a:solidFill>
                <a:schemeClr val="tx2">
                  <a:lumMod val="60000"/>
                  <a:lumOff val="40000"/>
                </a:schemeClr>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テキスト ボックス 43"/>
            <p:cNvSpPr txBox="1"/>
            <p:nvPr/>
          </p:nvSpPr>
          <p:spPr>
            <a:xfrm>
              <a:off x="5824090" y="2714625"/>
              <a:ext cx="412292" cy="584775"/>
            </a:xfrm>
            <a:prstGeom prst="rect">
              <a:avLst/>
            </a:prstGeom>
            <a:noFill/>
          </p:spPr>
          <p:txBody>
            <a:bodyPr wrap="none" rtlCol="0">
              <a:spAutoFit/>
            </a:bodyPr>
            <a:lstStyle/>
            <a:p>
              <a:r>
                <a:rPr lang="en-US" altLang="ja-JP" sz="3200" b="1" dirty="0">
                  <a:solidFill>
                    <a:schemeClr val="accent6"/>
                  </a:solidFill>
                </a:rPr>
                <a:t>p</a:t>
              </a:r>
              <a:endParaRPr kumimoji="1" lang="ja-JP" altLang="en-US" sz="3200" b="1" baseline="30000" dirty="0">
                <a:solidFill>
                  <a:schemeClr val="accent6"/>
                </a:solidFill>
              </a:endParaRPr>
            </a:p>
          </p:txBody>
        </p:sp>
        <p:sp>
          <p:nvSpPr>
            <p:cNvPr id="45" name="テキスト ボックス 44"/>
            <p:cNvSpPr txBox="1"/>
            <p:nvPr/>
          </p:nvSpPr>
          <p:spPr>
            <a:xfrm>
              <a:off x="7565838" y="2967340"/>
              <a:ext cx="412292" cy="584775"/>
            </a:xfrm>
            <a:prstGeom prst="rect">
              <a:avLst/>
            </a:prstGeom>
            <a:noFill/>
          </p:spPr>
          <p:txBody>
            <a:bodyPr wrap="none" rtlCol="0">
              <a:spAutoFit/>
            </a:bodyPr>
            <a:lstStyle/>
            <a:p>
              <a:r>
                <a:rPr lang="en-US" altLang="ja-JP" sz="3200" b="1" dirty="0">
                  <a:solidFill>
                    <a:schemeClr val="accent6"/>
                  </a:solidFill>
                </a:rPr>
                <a:t>p</a:t>
              </a:r>
              <a:endParaRPr kumimoji="1" lang="ja-JP" altLang="en-US" sz="3200" b="1" baseline="30000" dirty="0">
                <a:solidFill>
                  <a:schemeClr val="accent6"/>
                </a:solidFill>
              </a:endParaRPr>
            </a:p>
          </p:txBody>
        </p:sp>
        <p:sp>
          <p:nvSpPr>
            <p:cNvPr id="47" name="テキスト ボックス 46"/>
            <p:cNvSpPr txBox="1"/>
            <p:nvPr/>
          </p:nvSpPr>
          <p:spPr>
            <a:xfrm>
              <a:off x="6798698" y="3585210"/>
              <a:ext cx="564578" cy="584775"/>
            </a:xfrm>
            <a:prstGeom prst="rect">
              <a:avLst/>
            </a:prstGeom>
            <a:noFill/>
          </p:spPr>
          <p:txBody>
            <a:bodyPr wrap="none" rtlCol="0">
              <a:spAutoFit/>
            </a:bodyPr>
            <a:lstStyle/>
            <a:p>
              <a:r>
                <a:rPr lang="en-US" altLang="ja-JP" sz="3200" b="1" dirty="0">
                  <a:solidFill>
                    <a:schemeClr val="tx2">
                      <a:lumMod val="60000"/>
                      <a:lumOff val="40000"/>
                    </a:schemeClr>
                  </a:solidFill>
                </a:rPr>
                <a:t>π</a:t>
              </a:r>
              <a:r>
                <a:rPr kumimoji="1" lang="en-US" altLang="ja-JP" sz="3200" b="1" baseline="30000" dirty="0" smtClean="0">
                  <a:solidFill>
                    <a:schemeClr val="tx2">
                      <a:lumMod val="60000"/>
                      <a:lumOff val="40000"/>
                    </a:schemeClr>
                  </a:solidFill>
                </a:rPr>
                <a:t>+</a:t>
              </a:r>
              <a:endParaRPr kumimoji="1" lang="ja-JP" altLang="en-US" sz="3200" b="1" baseline="30000" dirty="0">
                <a:solidFill>
                  <a:schemeClr val="tx2">
                    <a:lumMod val="60000"/>
                    <a:lumOff val="40000"/>
                  </a:schemeClr>
                </a:solidFill>
              </a:endParaRPr>
            </a:p>
          </p:txBody>
        </p:sp>
      </p:grpSp>
      <p:sp>
        <p:nvSpPr>
          <p:cNvPr id="42" name="テキスト ボックス 41"/>
          <p:cNvSpPr txBox="1"/>
          <p:nvPr/>
        </p:nvSpPr>
        <p:spPr>
          <a:xfrm>
            <a:off x="529127" y="3996923"/>
            <a:ext cx="2656496" cy="2062103"/>
          </a:xfrm>
          <a:prstGeom prst="rect">
            <a:avLst/>
          </a:prstGeom>
          <a:noFill/>
        </p:spPr>
        <p:txBody>
          <a:bodyPr wrap="none" rtlCol="0">
            <a:spAutoFit/>
          </a:bodyPr>
          <a:lstStyle/>
          <a:p>
            <a:r>
              <a:rPr lang="en-US" altLang="ja-JP" sz="3200" dirty="0" smtClean="0"/>
              <a:t> </a:t>
            </a:r>
            <a:r>
              <a:rPr lang="en-US" altLang="ja-JP" sz="3200" dirty="0">
                <a:solidFill>
                  <a:schemeClr val="tx2">
                    <a:lumMod val="60000"/>
                    <a:lumOff val="40000"/>
                  </a:schemeClr>
                </a:solidFill>
                <a:latin typeface="Times New Roman"/>
                <a:cs typeface="Times New Roman"/>
              </a:rPr>
              <a:t>π</a:t>
            </a:r>
            <a:r>
              <a:rPr lang="en-US" altLang="ja-JP" sz="3200" baseline="30000" dirty="0">
                <a:solidFill>
                  <a:schemeClr val="tx2">
                    <a:lumMod val="60000"/>
                    <a:lumOff val="40000"/>
                  </a:schemeClr>
                </a:solidFill>
                <a:latin typeface="Times New Roman"/>
                <a:cs typeface="Times New Roman"/>
              </a:rPr>
              <a:t>+</a:t>
            </a:r>
            <a:r>
              <a:rPr lang="en-US" altLang="ja-JP" sz="3200" dirty="0"/>
              <a:t>d</a:t>
            </a:r>
            <a:r>
              <a:rPr lang="ja-JP" altLang="en-US" sz="3200" dirty="0"/>
              <a:t>→</a:t>
            </a:r>
            <a:r>
              <a:rPr lang="en-US" altLang="ja-JP" sz="3200" dirty="0"/>
              <a:t> </a:t>
            </a:r>
            <a:r>
              <a:rPr lang="en-US" altLang="ja-JP" sz="3200" dirty="0">
                <a:solidFill>
                  <a:srgbClr val="00B050"/>
                </a:solidFill>
              </a:rPr>
              <a:t>K</a:t>
            </a:r>
            <a:r>
              <a:rPr lang="en-US" altLang="ja-JP" sz="3200" baseline="30000" dirty="0">
                <a:solidFill>
                  <a:srgbClr val="00B050"/>
                </a:solidFill>
              </a:rPr>
              <a:t>+</a:t>
            </a:r>
            <a:r>
              <a:rPr lang="en-US" altLang="ja-JP" sz="3200" dirty="0"/>
              <a:t>X </a:t>
            </a:r>
            <a:endParaRPr lang="en-US" altLang="ja-JP" sz="3200" dirty="0" smtClean="0"/>
          </a:p>
          <a:p>
            <a:r>
              <a:rPr kumimoji="1" lang="en-US" altLang="ja-JP" sz="3200" b="1" dirty="0" smtClean="0">
                <a:solidFill>
                  <a:schemeClr val="tx2"/>
                </a:solidFill>
                <a:latin typeface="+mn-ea"/>
                <a:ea typeface="+mn-ea"/>
              </a:rPr>
              <a:t>X=K</a:t>
            </a:r>
            <a:r>
              <a:rPr kumimoji="1" lang="en-US" altLang="ja-JP" sz="3200" b="1" baseline="30000" dirty="0" smtClean="0">
                <a:solidFill>
                  <a:schemeClr val="tx2"/>
                </a:solidFill>
                <a:latin typeface="+mn-ea"/>
                <a:ea typeface="+mn-ea"/>
              </a:rPr>
              <a:t>-</a:t>
            </a:r>
            <a:r>
              <a:rPr kumimoji="1" lang="en-US" altLang="ja-JP" sz="3200" b="1" dirty="0" smtClean="0">
                <a:solidFill>
                  <a:schemeClr val="tx2"/>
                </a:solidFill>
                <a:latin typeface="+mn-ea"/>
                <a:ea typeface="+mn-ea"/>
              </a:rPr>
              <a:t>pp</a:t>
            </a:r>
            <a:r>
              <a:rPr kumimoji="1" lang="ja-JP" altLang="en-US" sz="3200" b="1" dirty="0" smtClean="0">
                <a:solidFill>
                  <a:schemeClr val="tx2"/>
                </a:solidFill>
                <a:latin typeface="+mn-ea"/>
                <a:ea typeface="+mn-ea"/>
              </a:rPr>
              <a:t>→</a:t>
            </a:r>
            <a:r>
              <a:rPr lang="en-US" altLang="ja-JP" sz="3200" b="1" dirty="0" err="1" smtClean="0">
                <a:solidFill>
                  <a:schemeClr val="tx2"/>
                </a:solidFill>
                <a:ea typeface="+mn-ea"/>
                <a:cs typeface="Times New Roman" panose="02020603050405020304" pitchFamily="18" charset="0"/>
              </a:rPr>
              <a:t>Λ</a:t>
            </a:r>
            <a:r>
              <a:rPr lang="en-US" altLang="ja-JP" sz="3200" b="1" dirty="0" err="1" smtClean="0">
                <a:solidFill>
                  <a:schemeClr val="tx2"/>
                </a:solidFill>
                <a:latin typeface="+mj-lt"/>
                <a:ea typeface="+mn-ea"/>
                <a:cs typeface="Times New Roman" panose="02020603050405020304" pitchFamily="18" charset="0"/>
              </a:rPr>
              <a:t>p</a:t>
            </a:r>
            <a:endParaRPr lang="en-US" altLang="ja-JP" sz="3200" b="1" dirty="0" smtClean="0">
              <a:solidFill>
                <a:schemeClr val="tx2"/>
              </a:solidFill>
              <a:latin typeface="+mj-lt"/>
              <a:ea typeface="+mn-ea"/>
              <a:cs typeface="Times New Roman" panose="02020603050405020304" pitchFamily="18" charset="0"/>
            </a:endParaRPr>
          </a:p>
          <a:p>
            <a:r>
              <a:rPr lang="en-US" altLang="ja-JP" sz="3200" b="1" dirty="0">
                <a:solidFill>
                  <a:schemeClr val="tx2"/>
                </a:solidFill>
                <a:latin typeface="+mn-ea"/>
                <a:ea typeface="+mn-ea"/>
              </a:rPr>
              <a:t> </a:t>
            </a:r>
            <a:r>
              <a:rPr lang="ja-JP" altLang="en-US" sz="3200" b="1" dirty="0" smtClean="0">
                <a:solidFill>
                  <a:schemeClr val="tx2"/>
                </a:solidFill>
                <a:latin typeface="+mn-ea"/>
                <a:ea typeface="+mn-ea"/>
              </a:rPr>
              <a:t>　　　　</a:t>
            </a:r>
            <a:r>
              <a:rPr lang="ja-JP" altLang="en-US" sz="500" b="1" dirty="0">
                <a:solidFill>
                  <a:schemeClr val="tx2"/>
                </a:solidFill>
                <a:latin typeface="+mn-ea"/>
                <a:ea typeface="+mn-ea"/>
              </a:rPr>
              <a:t>　</a:t>
            </a:r>
            <a:r>
              <a:rPr lang="ja-JP" altLang="en-US" sz="3200" b="1" dirty="0" smtClean="0">
                <a:solidFill>
                  <a:schemeClr val="tx2"/>
                </a:solidFill>
                <a:latin typeface="+mn-ea"/>
              </a:rPr>
              <a:t>→</a:t>
            </a:r>
            <a:r>
              <a:rPr lang="en-US" altLang="ja-JP" sz="3200" b="1" dirty="0" smtClean="0">
                <a:solidFill>
                  <a:schemeClr val="tx2"/>
                </a:solidFill>
                <a:cs typeface="Times New Roman" panose="02020603050405020304" pitchFamily="18" charset="0"/>
              </a:rPr>
              <a:t>Σ</a:t>
            </a:r>
            <a:r>
              <a:rPr lang="en-US" altLang="ja-JP" sz="3200" b="1" baseline="30000" dirty="0" smtClean="0">
                <a:solidFill>
                  <a:schemeClr val="tx2"/>
                </a:solidFill>
                <a:cs typeface="Times New Roman" panose="02020603050405020304" pitchFamily="18" charset="0"/>
              </a:rPr>
              <a:t>0</a:t>
            </a:r>
            <a:r>
              <a:rPr lang="en-US" altLang="ja-JP" sz="3200" b="1" dirty="0" smtClean="0">
                <a:solidFill>
                  <a:schemeClr val="tx2"/>
                </a:solidFill>
                <a:latin typeface="+mn-ea"/>
              </a:rPr>
              <a:t>p</a:t>
            </a:r>
            <a:endParaRPr lang="en-US" altLang="ja-JP" sz="3200" b="1" dirty="0">
              <a:solidFill>
                <a:schemeClr val="tx2"/>
              </a:solidFill>
              <a:latin typeface="+mn-ea"/>
            </a:endParaRPr>
          </a:p>
          <a:p>
            <a:r>
              <a:rPr kumimoji="1" lang="en-US" altLang="ja-JP" sz="3200" b="1" dirty="0" smtClean="0">
                <a:solidFill>
                  <a:schemeClr val="tx2"/>
                </a:solidFill>
                <a:latin typeface="+mn-ea"/>
                <a:ea typeface="+mn-ea"/>
              </a:rPr>
              <a:t>          </a:t>
            </a:r>
            <a:r>
              <a:rPr lang="ja-JP" altLang="en-US" sz="3200" b="1" dirty="0" smtClean="0">
                <a:solidFill>
                  <a:schemeClr val="tx2"/>
                </a:solidFill>
                <a:latin typeface="+mn-ea"/>
              </a:rPr>
              <a:t>→</a:t>
            </a:r>
            <a:r>
              <a:rPr lang="en-US" altLang="ja-JP" sz="3200" b="1" dirty="0" smtClean="0">
                <a:solidFill>
                  <a:schemeClr val="tx2"/>
                </a:solidFill>
                <a:cs typeface="Times New Roman" panose="02020603050405020304" pitchFamily="18" charset="0"/>
              </a:rPr>
              <a:t>Yπ</a:t>
            </a:r>
            <a:r>
              <a:rPr lang="en-US" altLang="ja-JP" sz="3200" b="1" dirty="0" smtClean="0">
                <a:solidFill>
                  <a:schemeClr val="tx2"/>
                </a:solidFill>
                <a:latin typeface="+mn-ea"/>
              </a:rPr>
              <a:t>p</a:t>
            </a:r>
            <a:endParaRPr lang="en-US" altLang="ja-JP" sz="3200" b="1" dirty="0">
              <a:solidFill>
                <a:schemeClr val="tx2"/>
              </a:solidFill>
              <a:latin typeface="+mn-ea"/>
            </a:endParaRPr>
          </a:p>
        </p:txBody>
      </p:sp>
      <p:pic>
        <p:nvPicPr>
          <p:cNvPr id="27" name="Picture 3" descr="C:\Users\ichikawa\Work\conference\J-PARC_simpo\Fig\E27setu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738" y="1160794"/>
            <a:ext cx="4824536" cy="567225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矢印コネクタ 6"/>
          <p:cNvCxnSpPr/>
          <p:nvPr/>
        </p:nvCxnSpPr>
        <p:spPr>
          <a:xfrm flipV="1">
            <a:off x="4413249" y="2314575"/>
            <a:ext cx="0" cy="222346"/>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H="1">
            <a:off x="4047678" y="2878003"/>
            <a:ext cx="184149" cy="0"/>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4401770" y="1873317"/>
            <a:ext cx="372218" cy="461665"/>
          </a:xfrm>
          <a:prstGeom prst="rect">
            <a:avLst/>
          </a:prstGeom>
          <a:noFill/>
        </p:spPr>
        <p:txBody>
          <a:bodyPr wrap="none" rtlCol="0">
            <a:spAutoFit/>
          </a:bodyPr>
          <a:lstStyle/>
          <a:p>
            <a:r>
              <a:rPr kumimoji="1" lang="en-US" altLang="ja-JP" sz="2400" b="1" dirty="0" smtClean="0">
                <a:solidFill>
                  <a:srgbClr val="FF0000"/>
                </a:solidFill>
              </a:rPr>
              <a:t>p</a:t>
            </a:r>
            <a:endParaRPr kumimoji="1" lang="ja-JP" altLang="en-US" sz="2400" b="1" dirty="0">
              <a:solidFill>
                <a:srgbClr val="FF0000"/>
              </a:solidFill>
            </a:endParaRPr>
          </a:p>
        </p:txBody>
      </p:sp>
      <p:sp>
        <p:nvSpPr>
          <p:cNvPr id="32" name="テキスト ボックス 31"/>
          <p:cNvSpPr txBox="1"/>
          <p:nvPr/>
        </p:nvSpPr>
        <p:spPr>
          <a:xfrm>
            <a:off x="3884902" y="2827678"/>
            <a:ext cx="372218" cy="461665"/>
          </a:xfrm>
          <a:prstGeom prst="rect">
            <a:avLst/>
          </a:prstGeom>
          <a:noFill/>
        </p:spPr>
        <p:txBody>
          <a:bodyPr wrap="none" rtlCol="0">
            <a:spAutoFit/>
          </a:bodyPr>
          <a:lstStyle/>
          <a:p>
            <a:r>
              <a:rPr kumimoji="1" lang="en-US" altLang="ja-JP" sz="2400" b="1" dirty="0" smtClean="0">
                <a:solidFill>
                  <a:srgbClr val="FF0000"/>
                </a:solidFill>
              </a:rPr>
              <a:t>p</a:t>
            </a:r>
            <a:endParaRPr kumimoji="1" lang="ja-JP" altLang="en-US" sz="2400" b="1" dirty="0">
              <a:solidFill>
                <a:srgbClr val="FF0000"/>
              </a:solidFill>
            </a:endParaRPr>
          </a:p>
        </p:txBody>
      </p:sp>
      <p:sp>
        <p:nvSpPr>
          <p:cNvPr id="10" name="正方形/長方形 9"/>
          <p:cNvSpPr/>
          <p:nvPr/>
        </p:nvSpPr>
        <p:spPr>
          <a:xfrm>
            <a:off x="2284300" y="699129"/>
            <a:ext cx="4257897" cy="461665"/>
          </a:xfrm>
          <a:prstGeom prst="rect">
            <a:avLst/>
          </a:prstGeom>
        </p:spPr>
        <p:txBody>
          <a:bodyPr wrap="none">
            <a:spAutoFit/>
          </a:bodyPr>
          <a:lstStyle/>
          <a:p>
            <a:r>
              <a:rPr lang="en-US" altLang="ja-JP" sz="2400" dirty="0">
                <a:solidFill>
                  <a:srgbClr val="FF0000"/>
                </a:solidFill>
              </a:rPr>
              <a:t>S</a:t>
            </a:r>
            <a:r>
              <a:rPr lang="en-US" altLang="ja-JP" sz="2400" dirty="0" smtClean="0">
                <a:solidFill>
                  <a:srgbClr val="FF0000"/>
                </a:solidFill>
              </a:rPr>
              <a:t>earch </a:t>
            </a:r>
            <a:r>
              <a:rPr lang="en-US" altLang="ja-JP" sz="2400" dirty="0">
                <a:solidFill>
                  <a:srgbClr val="FF0000"/>
                </a:solidFill>
              </a:rPr>
              <a:t>for a K</a:t>
            </a:r>
            <a:r>
              <a:rPr lang="en-US" altLang="ja-JP" sz="2400" baseline="30000" dirty="0">
                <a:solidFill>
                  <a:srgbClr val="FF0000"/>
                </a:solidFill>
              </a:rPr>
              <a:t>-</a:t>
            </a:r>
            <a:r>
              <a:rPr lang="en-US" altLang="ja-JP" sz="2400" dirty="0">
                <a:solidFill>
                  <a:srgbClr val="FF0000"/>
                </a:solidFill>
              </a:rPr>
              <a:t>pp bound state</a:t>
            </a:r>
            <a:endParaRPr lang="ja-JP" altLang="en-US" sz="2400" dirty="0">
              <a:solidFill>
                <a:srgbClr val="FF0000"/>
              </a:solidFill>
            </a:endParaRPr>
          </a:p>
        </p:txBody>
      </p:sp>
      <p:sp>
        <p:nvSpPr>
          <p:cNvPr id="5" name="テキスト ボックス 4"/>
          <p:cNvSpPr txBox="1"/>
          <p:nvPr/>
        </p:nvSpPr>
        <p:spPr>
          <a:xfrm>
            <a:off x="5070024" y="1355386"/>
            <a:ext cx="4172937" cy="646331"/>
          </a:xfrm>
          <a:prstGeom prst="rect">
            <a:avLst/>
          </a:prstGeom>
          <a:noFill/>
        </p:spPr>
        <p:txBody>
          <a:bodyPr wrap="none" rtlCol="0">
            <a:spAutoFit/>
          </a:bodyPr>
          <a:lstStyle/>
          <a:p>
            <a:r>
              <a:rPr kumimoji="1" lang="en-US" altLang="ja-JP" dirty="0" smtClean="0">
                <a:solidFill>
                  <a:srgbClr val="FF0000"/>
                </a:solidFill>
              </a:rPr>
              <a:t>No tagging 2p : inclusive measurement</a:t>
            </a:r>
          </a:p>
          <a:p>
            <a:r>
              <a:rPr kumimoji="1" lang="en-US" altLang="ja-JP" dirty="0" smtClean="0"/>
              <a:t>Tagging 2p : exclusive measurement</a:t>
            </a:r>
            <a:endParaRPr kumimoji="1" lang="ja-JP" altLang="en-US" dirty="0"/>
          </a:p>
        </p:txBody>
      </p:sp>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26718204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0525" y="-310852"/>
            <a:ext cx="8229600" cy="1143000"/>
          </a:xfrm>
        </p:spPr>
        <p:txBody>
          <a:bodyPr/>
          <a:lstStyle/>
          <a:p>
            <a:r>
              <a:rPr lang="en-US" altLang="ja-JP" dirty="0" smtClean="0"/>
              <a:t>Missing mass spectrum of d(</a:t>
            </a:r>
            <a:r>
              <a:rPr lang="en-US" altLang="ja-JP" dirty="0" smtClean="0">
                <a:latin typeface="Times New Roman" panose="02020603050405020304" pitchFamily="18" charset="0"/>
                <a:cs typeface="Times New Roman" panose="02020603050405020304" pitchFamily="18" charset="0"/>
              </a:rPr>
              <a:t>π</a:t>
            </a:r>
            <a:r>
              <a:rPr lang="en-US" altLang="ja-JP" baseline="30000" dirty="0"/>
              <a:t>+</a:t>
            </a:r>
            <a:r>
              <a:rPr lang="en-US" altLang="ja-JP" dirty="0"/>
              <a:t>, K</a:t>
            </a:r>
            <a:r>
              <a:rPr lang="en-US" altLang="ja-JP" baseline="30000" dirty="0"/>
              <a:t>+</a:t>
            </a:r>
            <a:r>
              <a:rPr lang="en-US" altLang="ja-JP" dirty="0"/>
              <a:t>) </a:t>
            </a:r>
            <a:endParaRPr kumimoji="1" lang="ja-JP" altLang="en-US" dirty="0"/>
          </a:p>
        </p:txBody>
      </p:sp>
      <p:sp>
        <p:nvSpPr>
          <p:cNvPr id="3" name="スライド番号プレースホルダー 2"/>
          <p:cNvSpPr>
            <a:spLocks noGrp="1"/>
          </p:cNvSpPr>
          <p:nvPr>
            <p:ph type="sldNum" sz="quarter" idx="11"/>
          </p:nvPr>
        </p:nvSpPr>
        <p:spPr/>
        <p:txBody>
          <a:bodyPr/>
          <a:lstStyle/>
          <a:p>
            <a:fld id="{85BD9F64-E2B5-4CF4-9FB2-E5832211A899}" type="slidenum">
              <a:rPr lang="en-US" altLang="ja-JP"/>
              <a:pPr/>
              <a:t>124</a:t>
            </a:fld>
            <a:endParaRPr lang="en-US" altLang="ja-JP"/>
          </a:p>
        </p:txBody>
      </p:sp>
      <p:grpSp>
        <p:nvGrpSpPr>
          <p:cNvPr id="6" name="グループ化 5"/>
          <p:cNvGrpSpPr/>
          <p:nvPr/>
        </p:nvGrpSpPr>
        <p:grpSpPr>
          <a:xfrm>
            <a:off x="1043608" y="2636912"/>
            <a:ext cx="5888906" cy="4248472"/>
            <a:chOff x="963815" y="1228875"/>
            <a:chExt cx="7329066" cy="5415055"/>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15" y="1228875"/>
              <a:ext cx="7329066" cy="541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bwMode="auto">
            <a:xfrm>
              <a:off x="2071144" y="1556791"/>
              <a:ext cx="936104" cy="720080"/>
            </a:xfrm>
            <a:prstGeom prst="rect">
              <a:avLst/>
            </a:prstGeom>
            <a:solidFill>
              <a:schemeClr val="bg1"/>
            </a:solidFill>
            <a:ln w="9525" cap="flat" cmpd="sng" algn="ctr">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charset="-128"/>
              </a:endParaRPr>
            </a:p>
          </p:txBody>
        </p:sp>
      </p:grpSp>
      <p:sp>
        <p:nvSpPr>
          <p:cNvPr id="9" name="正方形/長方形 8"/>
          <p:cNvSpPr/>
          <p:nvPr/>
        </p:nvSpPr>
        <p:spPr>
          <a:xfrm>
            <a:off x="6860506" y="4453917"/>
            <a:ext cx="2211486" cy="1785104"/>
          </a:xfrm>
          <a:prstGeom prst="rect">
            <a:avLst/>
          </a:prstGeom>
          <a:ln>
            <a:solidFill>
              <a:srgbClr val="0070C0"/>
            </a:solidFill>
          </a:ln>
        </p:spPr>
        <p:txBody>
          <a:bodyPr wrap="square">
            <a:spAutoFit/>
          </a:bodyPr>
          <a:lstStyle/>
          <a:p>
            <a:pPr marL="0" indent="0"/>
            <a:r>
              <a:rPr lang="en-US" altLang="ja-JP" sz="2200" dirty="0" smtClean="0">
                <a:latin typeface="+mj-lt"/>
              </a:rPr>
              <a:t>Quasi-free B.G.</a:t>
            </a:r>
            <a:endParaRPr lang="en-US" altLang="ja-JP" sz="2200" dirty="0">
              <a:latin typeface="+mj-lt"/>
            </a:endParaRPr>
          </a:p>
          <a:p>
            <a:pPr marL="0" indent="0"/>
            <a:r>
              <a:rPr lang="en-US" altLang="ja-JP" sz="2200" baseline="30000" dirty="0" smtClean="0">
                <a:latin typeface="+mj-lt"/>
                <a:cs typeface="Times New Roman" panose="02020603050405020304" pitchFamily="18" charset="0"/>
              </a:rPr>
              <a:t> </a:t>
            </a:r>
            <a:r>
              <a:rPr lang="en-US" altLang="ja-JP" sz="2200" dirty="0" smtClean="0">
                <a:latin typeface="+mj-lt"/>
                <a:cs typeface="Times New Roman" panose="02020603050405020304" pitchFamily="18" charset="0"/>
              </a:rPr>
              <a:t> </a:t>
            </a:r>
            <a:r>
              <a:rPr lang="en-US" altLang="ja-JP" sz="2200" dirty="0" smtClean="0">
                <a:cs typeface="Times New Roman" panose="02020603050405020304" pitchFamily="18" charset="0"/>
              </a:rPr>
              <a:t>-</a:t>
            </a:r>
            <a:r>
              <a:rPr lang="ja-JP" altLang="en-US" sz="2200" dirty="0" smtClean="0">
                <a:cs typeface="Times New Roman" panose="02020603050405020304" pitchFamily="18" charset="0"/>
              </a:rPr>
              <a:t> </a:t>
            </a:r>
            <a:r>
              <a:rPr lang="en-US" altLang="ja-JP" sz="2200" dirty="0" smtClean="0">
                <a:cs typeface="Times New Roman" panose="02020603050405020304" pitchFamily="18" charset="0"/>
              </a:rPr>
              <a:t>Λ, Σ</a:t>
            </a:r>
            <a:r>
              <a:rPr lang="en-US" altLang="ja-JP" sz="2200" baseline="30000" dirty="0" smtClean="0">
                <a:cs typeface="Times New Roman" panose="02020603050405020304" pitchFamily="18" charset="0"/>
              </a:rPr>
              <a:t>+/0</a:t>
            </a:r>
            <a:r>
              <a:rPr lang="en-US" altLang="ja-JP" sz="2200" dirty="0" smtClean="0">
                <a:cs typeface="Times New Roman" panose="02020603050405020304" pitchFamily="18" charset="0"/>
              </a:rPr>
              <a:t>,</a:t>
            </a:r>
          </a:p>
          <a:p>
            <a:pPr marL="0" indent="0"/>
            <a:r>
              <a:rPr lang="en-US" altLang="ja-JP" sz="2200" dirty="0">
                <a:cs typeface="Times New Roman" panose="02020603050405020304" pitchFamily="18" charset="0"/>
              </a:rPr>
              <a:t> </a:t>
            </a:r>
            <a:r>
              <a:rPr lang="en-US" altLang="ja-JP" sz="2200" dirty="0" smtClean="0">
                <a:cs typeface="Times New Roman" panose="02020603050405020304" pitchFamily="18" charset="0"/>
              </a:rPr>
              <a:t> - Y</a:t>
            </a:r>
            <a:r>
              <a:rPr lang="en-US" altLang="ja-JP" sz="2200" baseline="30000" dirty="0" smtClean="0">
                <a:cs typeface="Times New Roman" panose="02020603050405020304" pitchFamily="18" charset="0"/>
              </a:rPr>
              <a:t>*</a:t>
            </a:r>
            <a:r>
              <a:rPr lang="en-US" altLang="ja-JP" sz="2200" dirty="0" smtClean="0">
                <a:cs typeface="Times New Roman" panose="02020603050405020304" pitchFamily="18" charset="0"/>
              </a:rPr>
              <a:t>: Λ(1405), </a:t>
            </a:r>
          </a:p>
          <a:p>
            <a:pPr marL="0" indent="0"/>
            <a:r>
              <a:rPr lang="en-US" altLang="ja-JP" sz="2200" dirty="0">
                <a:cs typeface="Times New Roman" panose="02020603050405020304" pitchFamily="18" charset="0"/>
              </a:rPr>
              <a:t> </a:t>
            </a:r>
            <a:r>
              <a:rPr lang="en-US" altLang="ja-JP" sz="2200" dirty="0" smtClean="0">
                <a:cs typeface="Times New Roman" panose="02020603050405020304" pitchFamily="18" charset="0"/>
              </a:rPr>
              <a:t>         Σ(1385)</a:t>
            </a:r>
            <a:r>
              <a:rPr lang="en-US" altLang="ja-JP" sz="2200" baseline="30000" dirty="0" smtClean="0">
                <a:cs typeface="Times New Roman" panose="02020603050405020304" pitchFamily="18" charset="0"/>
              </a:rPr>
              <a:t>+/0</a:t>
            </a:r>
            <a:r>
              <a:rPr lang="en-US" altLang="ja-JP" sz="2200" dirty="0" smtClean="0">
                <a:cs typeface="Times New Roman" panose="02020603050405020304" pitchFamily="18" charset="0"/>
              </a:rPr>
              <a:t>,</a:t>
            </a:r>
          </a:p>
          <a:p>
            <a:pPr marL="0" indent="0"/>
            <a:r>
              <a:rPr lang="en-US" altLang="ja-JP" sz="2200" dirty="0" smtClean="0">
                <a:cs typeface="Times New Roman" panose="02020603050405020304" pitchFamily="18" charset="0"/>
              </a:rPr>
              <a:t>  - Λπ, Σπ </a:t>
            </a:r>
            <a:endParaRPr lang="en-US" altLang="ja-JP" sz="2200" dirty="0">
              <a:cs typeface="Times New Roman" panose="02020603050405020304" pitchFamily="18" charset="0"/>
            </a:endParaRPr>
          </a:p>
        </p:txBody>
      </p:sp>
      <p:sp>
        <p:nvSpPr>
          <p:cNvPr id="10" name="正方形/長方形 9"/>
          <p:cNvSpPr/>
          <p:nvPr/>
        </p:nvSpPr>
        <p:spPr>
          <a:xfrm>
            <a:off x="585774" y="547221"/>
            <a:ext cx="8486218" cy="1569660"/>
          </a:xfrm>
          <a:prstGeom prst="rect">
            <a:avLst/>
          </a:prstGeom>
        </p:spPr>
        <p:txBody>
          <a:bodyPr wrap="square">
            <a:spAutoFit/>
          </a:bodyPr>
          <a:lstStyle/>
          <a:p>
            <a:r>
              <a:rPr lang="en-US" altLang="ja-JP" dirty="0" smtClean="0">
                <a:latin typeface="+mj-lt"/>
                <a:cs typeface="Times New Roman" panose="02020603050405020304" pitchFamily="18" charset="0"/>
              </a:rPr>
              <a:t>There are a lot of B.G (quasi-free hyperon production).</a:t>
            </a:r>
          </a:p>
          <a:p>
            <a:r>
              <a:rPr lang="ja-JP" altLang="en-US" dirty="0" smtClean="0">
                <a:solidFill>
                  <a:srgbClr val="FF0000"/>
                </a:solidFill>
                <a:latin typeface="+mj-lt"/>
                <a:cs typeface="Times New Roman" panose="02020603050405020304" pitchFamily="18" charset="0"/>
              </a:rPr>
              <a:t>→</a:t>
            </a:r>
            <a:r>
              <a:rPr lang="en-US" altLang="ja-JP" dirty="0" smtClean="0">
                <a:solidFill>
                  <a:srgbClr val="FF0000"/>
                </a:solidFill>
                <a:latin typeface="+mj-lt"/>
                <a:cs typeface="Times New Roman" panose="02020603050405020304" pitchFamily="18" charset="0"/>
              </a:rPr>
              <a:t>It is difficult to identify the K</a:t>
            </a:r>
            <a:r>
              <a:rPr lang="en-US" altLang="ja-JP" baseline="30000" dirty="0" smtClean="0">
                <a:solidFill>
                  <a:srgbClr val="FF0000"/>
                </a:solidFill>
                <a:latin typeface="+mj-lt"/>
                <a:cs typeface="Times New Roman" panose="02020603050405020304" pitchFamily="18" charset="0"/>
              </a:rPr>
              <a:t>-</a:t>
            </a:r>
            <a:r>
              <a:rPr lang="en-US" altLang="ja-JP" dirty="0" smtClean="0">
                <a:solidFill>
                  <a:srgbClr val="FF0000"/>
                </a:solidFill>
                <a:latin typeface="+mj-lt"/>
                <a:cs typeface="Times New Roman" panose="02020603050405020304" pitchFamily="18" charset="0"/>
              </a:rPr>
              <a:t>pp</a:t>
            </a:r>
            <a:r>
              <a:rPr lang="ja-JP" altLang="en-US" dirty="0">
                <a:solidFill>
                  <a:srgbClr val="FF0000"/>
                </a:solidFill>
                <a:latin typeface="+mj-lt"/>
                <a:cs typeface="Times New Roman" panose="02020603050405020304" pitchFamily="18" charset="0"/>
              </a:rPr>
              <a:t> </a:t>
            </a:r>
            <a:r>
              <a:rPr lang="en-US" altLang="ja-JP" dirty="0" smtClean="0">
                <a:solidFill>
                  <a:srgbClr val="FF0000"/>
                </a:solidFill>
                <a:latin typeface="+mj-lt"/>
                <a:cs typeface="Times New Roman" panose="02020603050405020304" pitchFamily="18" charset="0"/>
              </a:rPr>
              <a:t>from inclusive spectrum.</a:t>
            </a:r>
          </a:p>
          <a:p>
            <a:r>
              <a:rPr lang="en-US" altLang="ja-JP" dirty="0" smtClean="0">
                <a:latin typeface="+mj-lt"/>
                <a:cs typeface="Times New Roman" panose="02020603050405020304" pitchFamily="18" charset="0"/>
              </a:rPr>
              <a:t>In the </a:t>
            </a:r>
            <a:r>
              <a:rPr lang="en-US" altLang="ja-JP" dirty="0" smtClean="0">
                <a:cs typeface="Times New Roman" panose="02020603050405020304" pitchFamily="18" charset="0"/>
              </a:rPr>
              <a:t>Λ</a:t>
            </a:r>
            <a:r>
              <a:rPr lang="en-US" altLang="ja-JP" dirty="0" smtClean="0">
                <a:latin typeface="+mj-lt"/>
                <a:cs typeface="Times New Roman" panose="02020603050405020304" pitchFamily="18" charset="0"/>
              </a:rPr>
              <a:t> and </a:t>
            </a:r>
            <a:r>
              <a:rPr lang="en-US" altLang="ja-JP" dirty="0" smtClean="0">
                <a:cs typeface="Times New Roman" panose="02020603050405020304" pitchFamily="18" charset="0"/>
              </a:rPr>
              <a:t>Σ</a:t>
            </a:r>
            <a:r>
              <a:rPr lang="en-US" altLang="ja-JP" dirty="0" smtClean="0">
                <a:latin typeface="+mj-lt"/>
                <a:cs typeface="Times New Roman" panose="02020603050405020304" pitchFamily="18" charset="0"/>
              </a:rPr>
              <a:t> region, observed spectrum</a:t>
            </a:r>
            <a:r>
              <a:rPr lang="en-US" altLang="ja-JP" dirty="0">
                <a:latin typeface="+mj-lt"/>
                <a:cs typeface="Times New Roman" panose="02020603050405020304" pitchFamily="18" charset="0"/>
              </a:rPr>
              <a:t> </a:t>
            </a:r>
            <a:r>
              <a:rPr lang="en-US" altLang="ja-JP" dirty="0" smtClean="0">
                <a:latin typeface="+mj-lt"/>
                <a:cs typeface="Times New Roman" panose="02020603050405020304" pitchFamily="18" charset="0"/>
              </a:rPr>
              <a:t>is almost consistent </a:t>
            </a:r>
            <a:r>
              <a:rPr lang="en-US" altLang="ja-JP" dirty="0">
                <a:latin typeface="+mj-lt"/>
                <a:cs typeface="Times New Roman" panose="02020603050405020304" pitchFamily="18" charset="0"/>
              </a:rPr>
              <a:t>with simulation.</a:t>
            </a:r>
          </a:p>
        </p:txBody>
      </p:sp>
      <p:sp>
        <p:nvSpPr>
          <p:cNvPr id="11" name="テキスト ボックス 10"/>
          <p:cNvSpPr txBox="1"/>
          <p:nvPr/>
        </p:nvSpPr>
        <p:spPr>
          <a:xfrm>
            <a:off x="66675" y="1509189"/>
            <a:ext cx="8728982" cy="954107"/>
          </a:xfrm>
          <a:prstGeom prst="rect">
            <a:avLst/>
          </a:prstGeom>
          <a:solidFill>
            <a:schemeClr val="bg1"/>
          </a:solidFill>
        </p:spPr>
        <p:txBody>
          <a:bodyPr wrap="square" rtlCol="0">
            <a:spAutoFit/>
          </a:bodyPr>
          <a:lstStyle/>
          <a:p>
            <a:r>
              <a:rPr kumimoji="1" lang="en-US" altLang="ja-JP" sz="2800" dirty="0" smtClean="0"/>
              <a:t>“Puzzling ” Y* peak</a:t>
            </a:r>
            <a:r>
              <a:rPr lang="en-US" altLang="ja-JP" sz="2800" dirty="0"/>
              <a:t> </a:t>
            </a:r>
            <a:r>
              <a:rPr lang="en-US" altLang="ja-JP" sz="2800" dirty="0" smtClean="0"/>
              <a:t>shift = -32.4 ± 0.8 MeV/c</a:t>
            </a:r>
            <a:r>
              <a:rPr lang="en-US" altLang="ja-JP" sz="2800" baseline="30000" dirty="0" smtClean="0"/>
              <a:t>2</a:t>
            </a:r>
          </a:p>
          <a:p>
            <a:r>
              <a:rPr lang="en-US" altLang="ja-JP" sz="2800" dirty="0" smtClean="0"/>
              <a:t>Y*N final state interaction might explain it?</a:t>
            </a:r>
            <a:endParaRPr lang="en-US" altLang="ja-JP" sz="2800" baseline="30000" dirty="0"/>
          </a:p>
        </p:txBody>
      </p:sp>
      <p:cxnSp>
        <p:nvCxnSpPr>
          <p:cNvPr id="8" name="直線矢印コネクタ 7"/>
          <p:cNvCxnSpPr/>
          <p:nvPr/>
        </p:nvCxnSpPr>
        <p:spPr>
          <a:xfrm>
            <a:off x="4122057" y="2463296"/>
            <a:ext cx="1422400" cy="30666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6033662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3245" y="-206630"/>
            <a:ext cx="8229600" cy="1143000"/>
          </a:xfrm>
        </p:spPr>
        <p:txBody>
          <a:bodyPr/>
          <a:lstStyle/>
          <a:p>
            <a:r>
              <a:rPr lang="en-US" altLang="ja-JP" dirty="0" smtClean="0"/>
              <a:t>E16 : Goal @ J-PARC</a:t>
            </a:r>
            <a:endParaRPr kumimoji="1" lang="ja-JP" altLang="en-US" dirty="0"/>
          </a:p>
        </p:txBody>
      </p:sp>
      <p:sp>
        <p:nvSpPr>
          <p:cNvPr id="3" name="日付プレースホルダー 2"/>
          <p:cNvSpPr>
            <a:spLocks noGrp="1"/>
          </p:cNvSpPr>
          <p:nvPr>
            <p:ph type="dt" sz="half" idx="10"/>
          </p:nvPr>
        </p:nvSpPr>
        <p:spPr>
          <a:xfrm>
            <a:off x="442686" y="5775790"/>
            <a:ext cx="2133600" cy="365125"/>
          </a:xfrm>
        </p:spPr>
        <p:txBody>
          <a:bodyPr/>
          <a:lstStyle/>
          <a:p>
            <a:r>
              <a:rPr kumimoji="1" lang="en-US" altLang="ja-JP" smtClean="0"/>
              <a:t>8/28/2015</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pPr/>
              <a:t>125</a:t>
            </a:fld>
            <a:endParaRPr kumimoji="1" lang="ja-JP" altLang="en-US"/>
          </a:p>
        </p:txBody>
      </p:sp>
      <p:grpSp>
        <p:nvGrpSpPr>
          <p:cNvPr id="4" name="グループ化 6"/>
          <p:cNvGrpSpPr/>
          <p:nvPr/>
        </p:nvGrpSpPr>
        <p:grpSpPr>
          <a:xfrm>
            <a:off x="669054" y="1552296"/>
            <a:ext cx="3844131" cy="3802150"/>
            <a:chOff x="6428623" y="4113010"/>
            <a:chExt cx="2572463" cy="2744990"/>
          </a:xfrm>
        </p:grpSpPr>
        <p:pic>
          <p:nvPicPr>
            <p:cNvPr id="8" name="Picture 9"/>
            <p:cNvPicPr>
              <a:picLocks noChangeAspect="1" noChangeArrowheads="1"/>
            </p:cNvPicPr>
            <p:nvPr/>
          </p:nvPicPr>
          <p:blipFill>
            <a:blip r:embed="rId2" cstate="print"/>
            <a:srcRect l="53659" t="13542"/>
            <a:stretch>
              <a:fillRect/>
            </a:stretch>
          </p:blipFill>
          <p:spPr bwMode="auto">
            <a:xfrm>
              <a:off x="6428623" y="4113010"/>
              <a:ext cx="2572463" cy="2744990"/>
            </a:xfrm>
            <a:prstGeom prst="rect">
              <a:avLst/>
            </a:prstGeom>
            <a:noFill/>
            <a:ln w="9525">
              <a:noFill/>
              <a:miter lim="800000"/>
              <a:headEnd/>
              <a:tailEnd/>
            </a:ln>
          </p:spPr>
        </p:pic>
        <p:sp>
          <p:nvSpPr>
            <p:cNvPr id="9" name="正方形/長方形 8"/>
            <p:cNvSpPr/>
            <p:nvPr/>
          </p:nvSpPr>
          <p:spPr>
            <a:xfrm>
              <a:off x="6858016" y="4500570"/>
              <a:ext cx="571504"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6" name="Picture 15" descr="pp_spectru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77780" y="2344384"/>
            <a:ext cx="1155759" cy="2779678"/>
          </a:xfrm>
          <a:prstGeom prst="rect">
            <a:avLst/>
          </a:prstGeom>
          <a:noFill/>
          <a:ln w="9525">
            <a:noFill/>
            <a:miter lim="800000"/>
            <a:headEnd/>
            <a:tailEnd/>
          </a:ln>
        </p:spPr>
      </p:pic>
      <p:pic>
        <p:nvPicPr>
          <p:cNvPr id="14" name="Picture 35"/>
          <p:cNvPicPr>
            <a:picLocks noChangeAspect="1" noChangeArrowheads="1"/>
          </p:cNvPicPr>
          <p:nvPr/>
        </p:nvPicPr>
        <p:blipFill>
          <a:blip r:embed="rId4" cstate="print"/>
          <a:srcRect/>
          <a:stretch>
            <a:fillRect/>
          </a:stretch>
        </p:blipFill>
        <p:spPr bwMode="auto">
          <a:xfrm>
            <a:off x="9792366" y="1710686"/>
            <a:ext cx="3096344" cy="3935412"/>
          </a:xfrm>
          <a:prstGeom prst="rect">
            <a:avLst/>
          </a:prstGeom>
          <a:noFill/>
          <a:ln w="9525">
            <a:noFill/>
            <a:round/>
            <a:headEnd/>
            <a:tailEnd/>
          </a:ln>
          <a:effectLst/>
        </p:spPr>
      </p:pic>
      <p:sp>
        <p:nvSpPr>
          <p:cNvPr id="15" name="テキスト ボックス 14"/>
          <p:cNvSpPr txBox="1"/>
          <p:nvPr/>
        </p:nvSpPr>
        <p:spPr>
          <a:xfrm>
            <a:off x="1272825" y="2047641"/>
            <a:ext cx="622286" cy="584775"/>
          </a:xfrm>
          <a:prstGeom prst="rect">
            <a:avLst/>
          </a:prstGeom>
          <a:noFill/>
        </p:spPr>
        <p:txBody>
          <a:bodyPr wrap="none" rtlCol="0">
            <a:spAutoFit/>
          </a:bodyPr>
          <a:lstStyle/>
          <a:p>
            <a:r>
              <a:rPr kumimoji="1" lang="en-US" altLang="ja-JP" sz="3200" b="1" dirty="0" err="1" smtClean="0"/>
              <a:t>Pb</a:t>
            </a:r>
            <a:endParaRPr kumimoji="1" lang="ja-JP" altLang="en-US" sz="3200" b="1" dirty="0"/>
          </a:p>
        </p:txBody>
      </p:sp>
      <p:sp>
        <p:nvSpPr>
          <p:cNvPr id="16" name="テキスト ボックス 15"/>
          <p:cNvSpPr txBox="1"/>
          <p:nvPr/>
        </p:nvSpPr>
        <p:spPr>
          <a:xfrm>
            <a:off x="3217041" y="3064464"/>
            <a:ext cx="1053109" cy="461665"/>
          </a:xfrm>
          <a:prstGeom prst="rect">
            <a:avLst/>
          </a:prstGeom>
          <a:noFill/>
        </p:spPr>
        <p:txBody>
          <a:bodyPr wrap="none" rtlCol="0">
            <a:spAutoFit/>
          </a:bodyPr>
          <a:lstStyle/>
          <a:p>
            <a:r>
              <a:rPr kumimoji="1" lang="en-US" altLang="ja-JP" sz="2400" b="1" dirty="0" smtClean="0">
                <a:solidFill>
                  <a:srgbClr val="00B0F0"/>
                </a:solidFill>
              </a:rPr>
              <a:t>Proton</a:t>
            </a:r>
            <a:endParaRPr kumimoji="1" lang="ja-JP" altLang="en-US" sz="2400" b="1" dirty="0">
              <a:solidFill>
                <a:srgbClr val="00B0F0"/>
              </a:solidFill>
            </a:endParaRPr>
          </a:p>
        </p:txBody>
      </p:sp>
      <p:sp>
        <p:nvSpPr>
          <p:cNvPr id="17" name="テキスト ボックス 16"/>
          <p:cNvSpPr txBox="1"/>
          <p:nvPr/>
        </p:nvSpPr>
        <p:spPr>
          <a:xfrm>
            <a:off x="472267" y="864528"/>
            <a:ext cx="5112568" cy="1015663"/>
          </a:xfrm>
          <a:prstGeom prst="rect">
            <a:avLst/>
          </a:prstGeom>
          <a:noFill/>
        </p:spPr>
        <p:txBody>
          <a:bodyPr wrap="square" rtlCol="0">
            <a:spAutoFit/>
          </a:bodyPr>
          <a:lstStyle/>
          <a:p>
            <a:r>
              <a:rPr lang="en-US" altLang="ja-JP" sz="2000" dirty="0"/>
              <a:t>Measurements of </a:t>
            </a:r>
            <a:r>
              <a:rPr lang="en-US" altLang="ja-JP" sz="2000" dirty="0">
                <a:latin typeface="Symbol" pitchFamily="18" charset="2"/>
              </a:rPr>
              <a:t>f</a:t>
            </a:r>
            <a:r>
              <a:rPr lang="en-US" altLang="ja-JP" sz="2000" dirty="0"/>
              <a:t> </a:t>
            </a:r>
            <a:r>
              <a:rPr lang="en-US" altLang="ja-JP" sz="2000" dirty="0" smtClean="0">
                <a:sym typeface="Wingdings" panose="05000000000000000000" pitchFamily="2" charset="2"/>
              </a:rPr>
              <a:t></a:t>
            </a:r>
            <a:r>
              <a:rPr lang="en-US" altLang="ja-JP" sz="2000" dirty="0" err="1" smtClean="0">
                <a:sym typeface="Wingdings" panose="05000000000000000000" pitchFamily="2" charset="2"/>
              </a:rPr>
              <a:t>e+e</a:t>
            </a:r>
            <a:r>
              <a:rPr lang="en-US" altLang="ja-JP" sz="2000" dirty="0" smtClean="0">
                <a:sym typeface="Wingdings" panose="05000000000000000000" pitchFamily="2" charset="2"/>
              </a:rPr>
              <a:t>- in </a:t>
            </a:r>
            <a:r>
              <a:rPr lang="en-US" altLang="ja-JP" sz="2000" dirty="0" err="1" smtClean="0">
                <a:sym typeface="Wingdings" panose="05000000000000000000" pitchFamily="2" charset="2"/>
              </a:rPr>
              <a:t>p+A</a:t>
            </a:r>
            <a:r>
              <a:rPr lang="en-US" altLang="ja-JP" sz="2000" dirty="0" smtClean="0">
                <a:sym typeface="Wingdings" panose="05000000000000000000" pitchFamily="2" charset="2"/>
              </a:rPr>
              <a:t> to study in medium modification of </a:t>
            </a:r>
            <a:r>
              <a:rPr lang="en-US" altLang="ja-JP" sz="2000" dirty="0" smtClean="0">
                <a:latin typeface="Symbol" pitchFamily="18" charset="2"/>
              </a:rPr>
              <a:t>f </a:t>
            </a:r>
            <a:r>
              <a:rPr lang="en-US" altLang="ja-JP" sz="2000" dirty="0" smtClean="0">
                <a:latin typeface="+mn-lt"/>
              </a:rPr>
              <a:t>(change of QCD dynamical mass)</a:t>
            </a:r>
            <a:endParaRPr kumimoji="1" lang="ja-JP" altLang="en-US" sz="2000" dirty="0">
              <a:latin typeface="+mn-lt"/>
            </a:endParaRPr>
          </a:p>
        </p:txBody>
      </p:sp>
      <p:sp>
        <p:nvSpPr>
          <p:cNvPr id="18" name="テキスト ボックス 17"/>
          <p:cNvSpPr txBox="1"/>
          <p:nvPr/>
        </p:nvSpPr>
        <p:spPr>
          <a:xfrm>
            <a:off x="9870288" y="1049541"/>
            <a:ext cx="2548583" cy="369332"/>
          </a:xfrm>
          <a:prstGeom prst="rect">
            <a:avLst/>
          </a:prstGeom>
          <a:noFill/>
        </p:spPr>
        <p:txBody>
          <a:bodyPr wrap="none" rtlCol="0">
            <a:spAutoFit/>
          </a:bodyPr>
          <a:lstStyle/>
          <a:p>
            <a:r>
              <a:rPr kumimoji="1" lang="en-US" altLang="ja-JP" dirty="0" smtClean="0"/>
              <a:t>Momentum Dependence</a:t>
            </a:r>
            <a:endParaRPr kumimoji="1" lang="ja-JP" altLang="en-US" dirty="0"/>
          </a:p>
        </p:txBody>
      </p:sp>
      <p:sp>
        <p:nvSpPr>
          <p:cNvPr id="21" name="テキスト ボックス 20"/>
          <p:cNvSpPr txBox="1"/>
          <p:nvPr/>
        </p:nvSpPr>
        <p:spPr>
          <a:xfrm>
            <a:off x="6080350" y="1318808"/>
            <a:ext cx="1412566" cy="400110"/>
          </a:xfrm>
          <a:prstGeom prst="rect">
            <a:avLst/>
          </a:prstGeom>
          <a:noFill/>
        </p:spPr>
        <p:txBody>
          <a:bodyPr wrap="none" rtlCol="0">
            <a:spAutoFit/>
          </a:bodyPr>
          <a:lstStyle/>
          <a:p>
            <a:r>
              <a:rPr kumimoji="1" lang="en-US" altLang="ja-JP" sz="2000" b="1" dirty="0" smtClean="0"/>
              <a:t>KEK-E325</a:t>
            </a:r>
            <a:endParaRPr kumimoji="1" lang="ja-JP" altLang="en-US" sz="2000" b="1" dirty="0"/>
          </a:p>
        </p:txBody>
      </p:sp>
      <p:sp>
        <p:nvSpPr>
          <p:cNvPr id="23" name="テキスト ボックス 22"/>
          <p:cNvSpPr txBox="1"/>
          <p:nvPr/>
        </p:nvSpPr>
        <p:spPr>
          <a:xfrm>
            <a:off x="5584835" y="5887747"/>
            <a:ext cx="3088010" cy="954107"/>
          </a:xfrm>
          <a:prstGeom prst="rect">
            <a:avLst/>
          </a:prstGeom>
          <a:solidFill>
            <a:schemeClr val="accent3"/>
          </a:solidFill>
        </p:spPr>
        <p:txBody>
          <a:bodyPr wrap="square" rtlCol="0">
            <a:spAutoFit/>
          </a:bodyPr>
          <a:lstStyle/>
          <a:p>
            <a:r>
              <a:rPr lang="en-US" altLang="ja-JP" sz="2800" dirty="0" smtClean="0"/>
              <a:t>L</a:t>
            </a:r>
            <a:r>
              <a:rPr kumimoji="1" lang="en-US" altLang="ja-JP" sz="2800" dirty="0" smtClean="0"/>
              <a:t>arge statistics </a:t>
            </a:r>
            <a:r>
              <a:rPr lang="en-US" altLang="ja-JP" sz="2800" dirty="0" smtClean="0"/>
              <a:t>is required</a:t>
            </a:r>
            <a:endParaRPr kumimoji="1" lang="ja-JP" altLang="en-US" sz="2800" dirty="0"/>
          </a:p>
        </p:txBody>
      </p:sp>
      <p:grpSp>
        <p:nvGrpSpPr>
          <p:cNvPr id="20" name="グループ化 22"/>
          <p:cNvGrpSpPr/>
          <p:nvPr/>
        </p:nvGrpSpPr>
        <p:grpSpPr>
          <a:xfrm>
            <a:off x="4711948" y="1675697"/>
            <a:ext cx="3852862" cy="3852863"/>
            <a:chOff x="287090" y="1807493"/>
            <a:chExt cx="3852862" cy="3852863"/>
          </a:xfrm>
        </p:grpSpPr>
        <p:grpSp>
          <p:nvGrpSpPr>
            <p:cNvPr id="22" name="グループ化 17"/>
            <p:cNvGrpSpPr/>
            <p:nvPr/>
          </p:nvGrpSpPr>
          <p:grpSpPr>
            <a:xfrm>
              <a:off x="287090" y="1807493"/>
              <a:ext cx="3852862" cy="3852863"/>
              <a:chOff x="287090" y="1807493"/>
              <a:chExt cx="3852862" cy="3852863"/>
            </a:xfrm>
          </p:grpSpPr>
          <p:pic>
            <p:nvPicPr>
              <p:cNvPr id="29" name="Picture 4" descr="fitfigpp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090" y="1807493"/>
                <a:ext cx="3852862"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
              <p:cNvSpPr txBox="1">
                <a:spLocks noChangeArrowheads="1"/>
              </p:cNvSpPr>
              <p:nvPr/>
            </p:nvSpPr>
            <p:spPr bwMode="auto">
              <a:xfrm>
                <a:off x="3239840" y="2088481"/>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Verdana" pitchFamily="34" charset="0"/>
                    <a:ea typeface="ＭＳ Ｐゴシック" pitchFamily="50" charset="-128"/>
                  </a:defRPr>
                </a:lvl1pPr>
                <a:lvl2pPr marL="742950" indent="-285750" eaLnBrk="0" hangingPunct="0">
                  <a:defRPr kumimoji="1">
                    <a:solidFill>
                      <a:schemeClr val="tx1"/>
                    </a:solidFill>
                    <a:latin typeface="Verdana" pitchFamily="34" charset="0"/>
                    <a:ea typeface="ＭＳ Ｐゴシック" pitchFamily="50" charset="-128"/>
                  </a:defRPr>
                </a:lvl2pPr>
                <a:lvl3pPr marL="1143000" indent="-228600" eaLnBrk="0" hangingPunct="0">
                  <a:defRPr kumimoji="1">
                    <a:solidFill>
                      <a:schemeClr val="tx1"/>
                    </a:solidFill>
                    <a:latin typeface="Verdana" pitchFamily="34" charset="0"/>
                    <a:ea typeface="ＭＳ Ｐゴシック" pitchFamily="50" charset="-128"/>
                  </a:defRPr>
                </a:lvl3pPr>
                <a:lvl4pPr marL="1600200" indent="-228600" eaLnBrk="0" hangingPunct="0">
                  <a:defRPr kumimoji="1">
                    <a:solidFill>
                      <a:schemeClr val="tx1"/>
                    </a:solidFill>
                    <a:latin typeface="Verdana" pitchFamily="34" charset="0"/>
                    <a:ea typeface="ＭＳ Ｐゴシック" pitchFamily="50" charset="-128"/>
                  </a:defRPr>
                </a:lvl4pPr>
                <a:lvl5pPr marL="2057400" indent="-228600" eaLnBrk="0" hangingPunct="0">
                  <a:defRPr kumimoji="1">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9pPr>
              </a:lstStyle>
              <a:p>
                <a:pPr eaLnBrk="1" hangingPunct="1"/>
                <a:r>
                  <a:rPr lang="en-US" altLang="ja-JP" sz="2000" b="1">
                    <a:solidFill>
                      <a:srgbClr val="0000CC"/>
                    </a:solidFill>
                  </a:rPr>
                  <a:t>Cu</a:t>
                </a:r>
              </a:p>
            </p:txBody>
          </p:sp>
          <p:sp>
            <p:nvSpPr>
              <p:cNvPr id="32" name="テキスト ボックス 31"/>
              <p:cNvSpPr txBox="1"/>
              <p:nvPr/>
            </p:nvSpPr>
            <p:spPr>
              <a:xfrm>
                <a:off x="1187624" y="5229200"/>
                <a:ext cx="2183418" cy="400110"/>
              </a:xfrm>
              <a:prstGeom prst="rect">
                <a:avLst/>
              </a:prstGeom>
              <a:noFill/>
            </p:spPr>
            <p:txBody>
              <a:bodyPr wrap="none" rtlCol="0">
                <a:spAutoFit/>
              </a:bodyPr>
              <a:lstStyle/>
              <a:p>
                <a:r>
                  <a:rPr lang="en-US" altLang="ja-JP" sz="2000" b="1" dirty="0" err="1" smtClean="0"/>
                  <a:t>e</a:t>
                </a:r>
                <a:r>
                  <a:rPr kumimoji="1" lang="en-US" altLang="ja-JP" sz="2000" b="1" baseline="30000" dirty="0" err="1" smtClean="0"/>
                  <a:t>+</a:t>
                </a:r>
                <a:r>
                  <a:rPr kumimoji="1" lang="en-US" altLang="ja-JP" sz="2000" b="1" dirty="0" err="1" smtClean="0"/>
                  <a:t>e</a:t>
                </a:r>
                <a:r>
                  <a:rPr kumimoji="1" lang="en-US" altLang="ja-JP" sz="2000" b="1" baseline="30000" dirty="0" smtClean="0"/>
                  <a:t>-</a:t>
                </a:r>
                <a:r>
                  <a:rPr kumimoji="1" lang="en-US" altLang="ja-JP" sz="2000" b="1" dirty="0" smtClean="0"/>
                  <a:t> invariant mass</a:t>
                </a:r>
                <a:endParaRPr kumimoji="1" lang="ja-JP" altLang="en-US" sz="2000" b="1" dirty="0"/>
              </a:p>
            </p:txBody>
          </p:sp>
        </p:grpSp>
        <p:sp>
          <p:nvSpPr>
            <p:cNvPr id="25" name="正方形/長方形 24"/>
            <p:cNvSpPr/>
            <p:nvPr/>
          </p:nvSpPr>
          <p:spPr>
            <a:xfrm>
              <a:off x="2555776" y="2780928"/>
              <a:ext cx="151216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a:off x="3956364" y="2492896"/>
              <a:ext cx="0" cy="5760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テキスト ボックス 32"/>
          <p:cNvSpPr txBox="1"/>
          <p:nvPr/>
        </p:nvSpPr>
        <p:spPr>
          <a:xfrm>
            <a:off x="2449090" y="5354446"/>
            <a:ext cx="2364430" cy="369332"/>
          </a:xfrm>
          <a:prstGeom prst="rect">
            <a:avLst/>
          </a:prstGeom>
          <a:noFill/>
          <a:ln>
            <a:solidFill>
              <a:srgbClr val="FF0000"/>
            </a:solidFill>
          </a:ln>
        </p:spPr>
        <p:txBody>
          <a:bodyPr wrap="none" rtlCol="0">
            <a:spAutoFit/>
          </a:bodyPr>
          <a:lstStyle/>
          <a:p>
            <a:r>
              <a:rPr kumimoji="1" lang="en-US" altLang="ja-JP" dirty="0" smtClean="0"/>
              <a:t>Decays </a:t>
            </a:r>
            <a:r>
              <a:rPr kumimoji="1" lang="en-US" altLang="ja-JP" b="1" dirty="0" smtClean="0">
                <a:solidFill>
                  <a:srgbClr val="FF0000"/>
                </a:solidFill>
              </a:rPr>
              <a:t>outside</a:t>
            </a:r>
            <a:r>
              <a:rPr kumimoji="1" lang="en-US" altLang="ja-JP" dirty="0" smtClean="0"/>
              <a:t> nucleus</a:t>
            </a:r>
            <a:endParaRPr kumimoji="1" lang="ja-JP" altLang="en-US" dirty="0"/>
          </a:p>
        </p:txBody>
      </p:sp>
      <p:sp>
        <p:nvSpPr>
          <p:cNvPr id="34" name="テキスト ボックス 33"/>
          <p:cNvSpPr txBox="1"/>
          <p:nvPr/>
        </p:nvSpPr>
        <p:spPr>
          <a:xfrm>
            <a:off x="34835" y="5423299"/>
            <a:ext cx="2218556" cy="369332"/>
          </a:xfrm>
          <a:prstGeom prst="rect">
            <a:avLst/>
          </a:prstGeom>
          <a:noFill/>
          <a:ln>
            <a:solidFill>
              <a:srgbClr val="FF0000"/>
            </a:solidFill>
          </a:ln>
        </p:spPr>
        <p:txBody>
          <a:bodyPr wrap="none" rtlCol="0">
            <a:spAutoFit/>
          </a:bodyPr>
          <a:lstStyle/>
          <a:p>
            <a:r>
              <a:rPr kumimoji="1" lang="en-US" altLang="ja-JP" dirty="0" smtClean="0"/>
              <a:t>Decays </a:t>
            </a:r>
            <a:r>
              <a:rPr kumimoji="1" lang="en-US" altLang="ja-JP" b="1" dirty="0" smtClean="0">
                <a:solidFill>
                  <a:srgbClr val="FF0000"/>
                </a:solidFill>
              </a:rPr>
              <a:t>inside</a:t>
            </a:r>
            <a:r>
              <a:rPr kumimoji="1" lang="en-US" altLang="ja-JP" dirty="0" smtClean="0"/>
              <a:t> nucleus</a:t>
            </a:r>
            <a:endParaRPr kumimoji="1" lang="ja-JP" altLang="en-US" dirty="0"/>
          </a:p>
        </p:txBody>
      </p:sp>
      <p:cxnSp>
        <p:nvCxnSpPr>
          <p:cNvPr id="11" name="直線矢印コネクタ 10"/>
          <p:cNvCxnSpPr/>
          <p:nvPr/>
        </p:nvCxnSpPr>
        <p:spPr>
          <a:xfrm flipV="1">
            <a:off x="2164734" y="4615554"/>
            <a:ext cx="88657" cy="8077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flipH="1" flipV="1">
            <a:off x="2955659" y="4615554"/>
            <a:ext cx="261382" cy="7388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5" name="Picture 13"/>
          <p:cNvPicPr>
            <a:picLocks noChangeAspect="1" noChangeArrowheads="1"/>
          </p:cNvPicPr>
          <p:nvPr/>
        </p:nvPicPr>
        <p:blipFill>
          <a:blip r:embed="rId6" cstate="print"/>
          <a:srcRect l="47931" t="13033"/>
          <a:stretch>
            <a:fillRect/>
          </a:stretch>
        </p:blipFill>
        <p:spPr bwMode="auto">
          <a:xfrm>
            <a:off x="135194" y="5906321"/>
            <a:ext cx="1301720" cy="833021"/>
          </a:xfrm>
          <a:prstGeom prst="rect">
            <a:avLst/>
          </a:prstGeom>
          <a:noFill/>
          <a:ln w="9525">
            <a:noFill/>
            <a:miter lim="800000"/>
            <a:headEnd/>
            <a:tailEnd/>
          </a:ln>
        </p:spPr>
      </p:pic>
      <p:pic>
        <p:nvPicPr>
          <p:cNvPr id="36" name="Picture 13"/>
          <p:cNvPicPr>
            <a:picLocks noChangeAspect="1" noChangeArrowheads="1"/>
          </p:cNvPicPr>
          <p:nvPr/>
        </p:nvPicPr>
        <p:blipFill>
          <a:blip r:embed="rId6" cstate="print"/>
          <a:srcRect t="13033" r="52424"/>
          <a:stretch>
            <a:fillRect/>
          </a:stretch>
        </p:blipFill>
        <p:spPr bwMode="auto">
          <a:xfrm>
            <a:off x="2507146" y="5766682"/>
            <a:ext cx="1305133" cy="914071"/>
          </a:xfrm>
          <a:prstGeom prst="rect">
            <a:avLst/>
          </a:prstGeom>
          <a:noFill/>
          <a:ln w="9525">
            <a:noFill/>
            <a:miter lim="800000"/>
            <a:headEnd/>
            <a:tailEnd/>
          </a:ln>
        </p:spPr>
      </p:pic>
    </p:spTree>
    <p:extLst>
      <p:ext uri="{BB962C8B-B14F-4D97-AF65-F5344CB8AC3E}">
        <p14:creationId xmlns:p14="http://schemas.microsoft.com/office/powerpoint/2010/main" val="1540384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a:grpSpLocks noChangeAspect="1"/>
          </p:cNvGrpSpPr>
          <p:nvPr/>
        </p:nvGrpSpPr>
        <p:grpSpPr>
          <a:xfrm>
            <a:off x="-205729" y="-164466"/>
            <a:ext cx="5082529" cy="4965066"/>
            <a:chOff x="-650875" y="-609601"/>
            <a:chExt cx="7260755" cy="7092952"/>
          </a:xfrm>
        </p:grpSpPr>
        <p:sp>
          <p:nvSpPr>
            <p:cNvPr id="14340" name="Rectangle 3"/>
            <p:cNvSpPr>
              <a:spLocks noChangeArrowheads="1"/>
            </p:cNvSpPr>
            <p:nvPr/>
          </p:nvSpPr>
          <p:spPr bwMode="auto">
            <a:xfrm rot="2702815">
              <a:off x="4590580" y="3789642"/>
              <a:ext cx="1295400" cy="274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grpSp>
          <p:nvGrpSpPr>
            <p:cNvPr id="14342" name="Group 20"/>
            <p:cNvGrpSpPr>
              <a:grpSpLocks/>
            </p:cNvGrpSpPr>
            <p:nvPr/>
          </p:nvGrpSpPr>
          <p:grpSpPr bwMode="auto">
            <a:xfrm rot="10800000">
              <a:off x="1965063" y="76201"/>
              <a:ext cx="2289175" cy="2497138"/>
              <a:chOff x="862" y="2736"/>
              <a:chExt cx="1442" cy="1573"/>
            </a:xfrm>
          </p:grpSpPr>
          <p:sp>
            <p:nvSpPr>
              <p:cNvPr id="14441" name="Rectangle 21"/>
              <p:cNvSpPr>
                <a:spLocks noChangeArrowheads="1"/>
              </p:cNvSpPr>
              <p:nvPr/>
            </p:nvSpPr>
            <p:spPr bwMode="auto">
              <a:xfrm rot="2696440">
                <a:off x="862" y="2736"/>
                <a:ext cx="1442" cy="1455"/>
              </a:xfrm>
              <a:prstGeom prst="rect">
                <a:avLst/>
              </a:prstGeom>
              <a:solidFill>
                <a:srgbClr val="FF9933"/>
              </a:solidFill>
              <a:ln w="9525">
                <a:solidFill>
                  <a:schemeClr val="tx1"/>
                </a:solidFill>
                <a:miter lim="800000"/>
                <a:headEnd/>
                <a:tailEnd/>
              </a:ln>
            </p:spPr>
            <p:txBody>
              <a:bodyPr rot="10800000"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sp>
            <p:nvSpPr>
              <p:cNvPr id="14442" name="AutoShape 22"/>
              <p:cNvSpPr>
                <a:spLocks noChangeArrowheads="1"/>
              </p:cNvSpPr>
              <p:nvPr/>
            </p:nvSpPr>
            <p:spPr bwMode="auto">
              <a:xfrm rot="-2760000">
                <a:off x="1095" y="3372"/>
                <a:ext cx="916" cy="958"/>
              </a:xfrm>
              <a:prstGeom prst="rtTriangle">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grpSp>
        <p:grpSp>
          <p:nvGrpSpPr>
            <p:cNvPr id="14343" name="Group 23"/>
            <p:cNvGrpSpPr>
              <a:grpSpLocks/>
            </p:cNvGrpSpPr>
            <p:nvPr/>
          </p:nvGrpSpPr>
          <p:grpSpPr bwMode="auto">
            <a:xfrm rot="5400000">
              <a:off x="253738" y="1790701"/>
              <a:ext cx="2286000" cy="2514600"/>
              <a:chOff x="862" y="2736"/>
              <a:chExt cx="1442" cy="1573"/>
            </a:xfrm>
          </p:grpSpPr>
          <p:sp>
            <p:nvSpPr>
              <p:cNvPr id="14439" name="Rectangle 24"/>
              <p:cNvSpPr>
                <a:spLocks noChangeArrowheads="1"/>
              </p:cNvSpPr>
              <p:nvPr/>
            </p:nvSpPr>
            <p:spPr bwMode="auto">
              <a:xfrm rot="2696440">
                <a:off x="862" y="2736"/>
                <a:ext cx="1442" cy="1455"/>
              </a:xfrm>
              <a:prstGeom prst="rect">
                <a:avLst/>
              </a:prstGeom>
              <a:solidFill>
                <a:srgbClr val="FF9933"/>
              </a:solidFill>
              <a:ln w="9525">
                <a:solidFill>
                  <a:schemeClr val="tx1"/>
                </a:solidFill>
                <a:miter lim="800000"/>
                <a:headEnd/>
                <a:tailEnd/>
              </a:ln>
            </p:spPr>
            <p:txBody>
              <a:bodyPr rot="10800000" vert="eaVert"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sp>
            <p:nvSpPr>
              <p:cNvPr id="14440" name="AutoShape 25"/>
              <p:cNvSpPr>
                <a:spLocks noChangeArrowheads="1"/>
              </p:cNvSpPr>
              <p:nvPr/>
            </p:nvSpPr>
            <p:spPr bwMode="auto">
              <a:xfrm rot="-2760000">
                <a:off x="1095" y="3372"/>
                <a:ext cx="916" cy="958"/>
              </a:xfrm>
              <a:prstGeom prst="rtTriangle">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grpSp>
        <p:grpSp>
          <p:nvGrpSpPr>
            <p:cNvPr id="14344" name="Group 16"/>
            <p:cNvGrpSpPr>
              <a:grpSpLocks/>
            </p:cNvGrpSpPr>
            <p:nvPr/>
          </p:nvGrpSpPr>
          <p:grpSpPr bwMode="auto">
            <a:xfrm>
              <a:off x="1968238" y="3505201"/>
              <a:ext cx="2286000" cy="2514600"/>
              <a:chOff x="862" y="2736"/>
              <a:chExt cx="1442" cy="1573"/>
            </a:xfrm>
          </p:grpSpPr>
          <p:sp>
            <p:nvSpPr>
              <p:cNvPr id="14437" name="Rectangle 14"/>
              <p:cNvSpPr>
                <a:spLocks noChangeArrowheads="1"/>
              </p:cNvSpPr>
              <p:nvPr/>
            </p:nvSpPr>
            <p:spPr bwMode="auto">
              <a:xfrm rot="2696440">
                <a:off x="862" y="2736"/>
                <a:ext cx="1442" cy="1455"/>
              </a:xfrm>
              <a:prstGeom prst="rect">
                <a:avLst/>
              </a:prstGeom>
              <a:solidFill>
                <a:srgbClr val="FF9933"/>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sp>
            <p:nvSpPr>
              <p:cNvPr id="14438" name="AutoShape 15"/>
              <p:cNvSpPr>
                <a:spLocks noChangeArrowheads="1"/>
              </p:cNvSpPr>
              <p:nvPr/>
            </p:nvSpPr>
            <p:spPr bwMode="auto">
              <a:xfrm rot="-2760000">
                <a:off x="1095" y="3372"/>
                <a:ext cx="916" cy="958"/>
              </a:xfrm>
              <a:prstGeom prst="rtTriangle">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grpSp>
        <p:grpSp>
          <p:nvGrpSpPr>
            <p:cNvPr id="14345" name="Group 17"/>
            <p:cNvGrpSpPr>
              <a:grpSpLocks/>
            </p:cNvGrpSpPr>
            <p:nvPr/>
          </p:nvGrpSpPr>
          <p:grpSpPr bwMode="auto">
            <a:xfrm rot="-5400000">
              <a:off x="3689882" y="1797845"/>
              <a:ext cx="2289175" cy="2497137"/>
              <a:chOff x="862" y="2736"/>
              <a:chExt cx="1442" cy="1573"/>
            </a:xfrm>
          </p:grpSpPr>
          <p:sp>
            <p:nvSpPr>
              <p:cNvPr id="14435" name="Rectangle 18"/>
              <p:cNvSpPr>
                <a:spLocks noChangeArrowheads="1"/>
              </p:cNvSpPr>
              <p:nvPr/>
            </p:nvSpPr>
            <p:spPr bwMode="auto">
              <a:xfrm rot="2696440">
                <a:off x="862" y="2736"/>
                <a:ext cx="1442" cy="1455"/>
              </a:xfrm>
              <a:prstGeom prst="rect">
                <a:avLst/>
              </a:prstGeom>
              <a:solidFill>
                <a:srgbClr val="FF9933"/>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sp>
            <p:nvSpPr>
              <p:cNvPr id="14436" name="AutoShape 19"/>
              <p:cNvSpPr>
                <a:spLocks noChangeArrowheads="1"/>
              </p:cNvSpPr>
              <p:nvPr/>
            </p:nvSpPr>
            <p:spPr bwMode="auto">
              <a:xfrm rot="-2760000">
                <a:off x="1095" y="3372"/>
                <a:ext cx="916" cy="958"/>
              </a:xfrm>
              <a:prstGeom prst="rtTriangle">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grpSp>
        <p:sp>
          <p:nvSpPr>
            <p:cNvPr id="14346" name="AutoShape 12"/>
            <p:cNvSpPr>
              <a:spLocks noChangeArrowheads="1"/>
            </p:cNvSpPr>
            <p:nvPr/>
          </p:nvSpPr>
          <p:spPr bwMode="auto">
            <a:xfrm>
              <a:off x="825238" y="762001"/>
              <a:ext cx="4572000" cy="4572000"/>
            </a:xfrm>
            <a:prstGeom prst="octagon">
              <a:avLst>
                <a:gd name="adj" fmla="val 2928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sp>
          <p:nvSpPr>
            <p:cNvPr id="14351" name="Line 42"/>
            <p:cNvSpPr>
              <a:spLocks noChangeShapeType="1"/>
            </p:cNvSpPr>
            <p:nvPr/>
          </p:nvSpPr>
          <p:spPr bwMode="auto">
            <a:xfrm flipV="1">
              <a:off x="825238" y="2286001"/>
              <a:ext cx="1371600" cy="1371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2" name="Line 39"/>
            <p:cNvSpPr>
              <a:spLocks noChangeShapeType="1"/>
            </p:cNvSpPr>
            <p:nvPr/>
          </p:nvSpPr>
          <p:spPr bwMode="auto">
            <a:xfrm>
              <a:off x="2501638" y="762001"/>
              <a:ext cx="1371600" cy="1371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3" name="Line 39"/>
            <p:cNvSpPr>
              <a:spLocks noChangeShapeType="1"/>
            </p:cNvSpPr>
            <p:nvPr/>
          </p:nvSpPr>
          <p:spPr bwMode="auto">
            <a:xfrm>
              <a:off x="3035038" y="762001"/>
              <a:ext cx="1143000" cy="1143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4" name="Line 39"/>
            <p:cNvSpPr>
              <a:spLocks noChangeShapeType="1"/>
            </p:cNvSpPr>
            <p:nvPr/>
          </p:nvSpPr>
          <p:spPr bwMode="auto">
            <a:xfrm>
              <a:off x="2120638" y="9144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5" name="Line 39"/>
            <p:cNvSpPr>
              <a:spLocks noChangeShapeType="1"/>
            </p:cNvSpPr>
            <p:nvPr/>
          </p:nvSpPr>
          <p:spPr bwMode="auto">
            <a:xfrm>
              <a:off x="1815838" y="11430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6" name="Line 39"/>
            <p:cNvSpPr>
              <a:spLocks noChangeShapeType="1"/>
            </p:cNvSpPr>
            <p:nvPr/>
          </p:nvSpPr>
          <p:spPr bwMode="auto">
            <a:xfrm>
              <a:off x="2882638" y="34290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7" name="Line 39"/>
            <p:cNvSpPr>
              <a:spLocks noChangeShapeType="1"/>
            </p:cNvSpPr>
            <p:nvPr/>
          </p:nvSpPr>
          <p:spPr bwMode="auto">
            <a:xfrm>
              <a:off x="2349238" y="3962401"/>
              <a:ext cx="1371600" cy="1371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8" name="Line 39"/>
            <p:cNvSpPr>
              <a:spLocks noChangeShapeType="1"/>
            </p:cNvSpPr>
            <p:nvPr/>
          </p:nvSpPr>
          <p:spPr bwMode="auto">
            <a:xfrm>
              <a:off x="2044438" y="4191001"/>
              <a:ext cx="1219200" cy="1219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59" name="Line 39"/>
            <p:cNvSpPr>
              <a:spLocks noChangeShapeType="1"/>
            </p:cNvSpPr>
            <p:nvPr/>
          </p:nvSpPr>
          <p:spPr bwMode="auto">
            <a:xfrm>
              <a:off x="1815838" y="4495801"/>
              <a:ext cx="914400" cy="914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0" name="Line 32"/>
            <p:cNvSpPr>
              <a:spLocks noChangeShapeType="1"/>
            </p:cNvSpPr>
            <p:nvPr/>
          </p:nvSpPr>
          <p:spPr bwMode="auto">
            <a:xfrm flipV="1">
              <a:off x="3949438" y="23622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1" name="Line 32"/>
            <p:cNvSpPr>
              <a:spLocks noChangeShapeType="1"/>
            </p:cNvSpPr>
            <p:nvPr/>
          </p:nvSpPr>
          <p:spPr bwMode="auto">
            <a:xfrm flipV="1">
              <a:off x="3416038" y="1752601"/>
              <a:ext cx="1600200" cy="1600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2" name="Line 32"/>
            <p:cNvSpPr>
              <a:spLocks noChangeShapeType="1"/>
            </p:cNvSpPr>
            <p:nvPr/>
          </p:nvSpPr>
          <p:spPr bwMode="auto">
            <a:xfrm flipV="1">
              <a:off x="4254238" y="2971801"/>
              <a:ext cx="1143000" cy="1143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3" name="Line 32"/>
            <p:cNvSpPr>
              <a:spLocks noChangeShapeType="1"/>
            </p:cNvSpPr>
            <p:nvPr/>
          </p:nvSpPr>
          <p:spPr bwMode="auto">
            <a:xfrm flipV="1">
              <a:off x="4559038" y="3505201"/>
              <a:ext cx="838200" cy="838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4" name="Line 32"/>
            <p:cNvSpPr>
              <a:spLocks noChangeShapeType="1"/>
            </p:cNvSpPr>
            <p:nvPr/>
          </p:nvSpPr>
          <p:spPr bwMode="auto">
            <a:xfrm flipV="1">
              <a:off x="1282438" y="28956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5" name="Line 32"/>
            <p:cNvSpPr>
              <a:spLocks noChangeShapeType="1"/>
            </p:cNvSpPr>
            <p:nvPr/>
          </p:nvSpPr>
          <p:spPr bwMode="auto">
            <a:xfrm flipV="1">
              <a:off x="1130038" y="27432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6" name="Line 32"/>
            <p:cNvSpPr>
              <a:spLocks noChangeShapeType="1"/>
            </p:cNvSpPr>
            <p:nvPr/>
          </p:nvSpPr>
          <p:spPr bwMode="auto">
            <a:xfrm flipV="1">
              <a:off x="977638" y="25908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7" name="Line 32"/>
            <p:cNvSpPr>
              <a:spLocks noChangeShapeType="1"/>
            </p:cNvSpPr>
            <p:nvPr/>
          </p:nvSpPr>
          <p:spPr bwMode="auto">
            <a:xfrm flipV="1">
              <a:off x="825238" y="24384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8" name="Line 42"/>
            <p:cNvSpPr>
              <a:spLocks noChangeShapeType="1"/>
            </p:cNvSpPr>
            <p:nvPr/>
          </p:nvSpPr>
          <p:spPr bwMode="auto">
            <a:xfrm flipV="1">
              <a:off x="825238" y="2133601"/>
              <a:ext cx="1219200" cy="1219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69" name="Line 42"/>
            <p:cNvSpPr>
              <a:spLocks noChangeShapeType="1"/>
            </p:cNvSpPr>
            <p:nvPr/>
          </p:nvSpPr>
          <p:spPr bwMode="auto">
            <a:xfrm flipV="1">
              <a:off x="825238" y="1981201"/>
              <a:ext cx="1066800" cy="1066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70" name="Line 42"/>
            <p:cNvSpPr>
              <a:spLocks noChangeShapeType="1"/>
            </p:cNvSpPr>
            <p:nvPr/>
          </p:nvSpPr>
          <p:spPr bwMode="auto">
            <a:xfrm flipV="1">
              <a:off x="825238" y="1828801"/>
              <a:ext cx="914400" cy="914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71" name="Line 42"/>
            <p:cNvSpPr>
              <a:spLocks noChangeShapeType="1"/>
            </p:cNvSpPr>
            <p:nvPr/>
          </p:nvSpPr>
          <p:spPr bwMode="auto">
            <a:xfrm flipV="1">
              <a:off x="825238" y="1676401"/>
              <a:ext cx="762000" cy="762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72" name="Rectangle 43"/>
            <p:cNvSpPr>
              <a:spLocks noChangeArrowheads="1"/>
            </p:cNvSpPr>
            <p:nvPr/>
          </p:nvSpPr>
          <p:spPr bwMode="auto">
            <a:xfrm rot="2727370">
              <a:off x="257706" y="1904208"/>
              <a:ext cx="237331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3C3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73" name="Rectangle 44"/>
            <p:cNvSpPr>
              <a:spLocks noChangeArrowheads="1"/>
            </p:cNvSpPr>
            <p:nvPr/>
          </p:nvSpPr>
          <p:spPr bwMode="auto">
            <a:xfrm rot="2727370">
              <a:off x="-89956" y="2591595"/>
              <a:ext cx="4733925" cy="244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74" name="Rectangle 45"/>
            <p:cNvSpPr>
              <a:spLocks noChangeArrowheads="1"/>
            </p:cNvSpPr>
            <p:nvPr/>
          </p:nvSpPr>
          <p:spPr bwMode="auto">
            <a:xfrm rot="-5400000">
              <a:off x="2324100" y="-1333501"/>
              <a:ext cx="1295400" cy="274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75" name="Rectangle 46"/>
            <p:cNvSpPr>
              <a:spLocks noChangeArrowheads="1"/>
            </p:cNvSpPr>
            <p:nvPr/>
          </p:nvSpPr>
          <p:spPr bwMode="auto">
            <a:xfrm>
              <a:off x="-470162" y="1828801"/>
              <a:ext cx="1295400" cy="2705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76" name="Text Box 27"/>
            <p:cNvSpPr txBox="1">
              <a:spLocks noChangeArrowheads="1"/>
            </p:cNvSpPr>
            <p:nvPr/>
          </p:nvSpPr>
          <p:spPr bwMode="auto">
            <a:xfrm>
              <a:off x="2808026" y="203201"/>
              <a:ext cx="612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dirty="0" smtClean="0"/>
                <a:t>544</a:t>
              </a:r>
              <a:endParaRPr lang="en-US" altLang="ja-JP" sz="2000" dirty="0"/>
            </a:p>
          </p:txBody>
        </p:sp>
        <p:sp>
          <p:nvSpPr>
            <p:cNvPr id="14377" name="Text Box 48"/>
            <p:cNvSpPr txBox="1">
              <a:spLocks noChangeArrowheads="1"/>
            </p:cNvSpPr>
            <p:nvPr/>
          </p:nvSpPr>
          <p:spPr bwMode="auto">
            <a:xfrm>
              <a:off x="822325" y="2349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ja-JP"/>
            </a:p>
          </p:txBody>
        </p:sp>
        <p:sp>
          <p:nvSpPr>
            <p:cNvPr id="14378" name="Rectangle 49"/>
            <p:cNvSpPr>
              <a:spLocks noChangeArrowheads="1"/>
            </p:cNvSpPr>
            <p:nvPr/>
          </p:nvSpPr>
          <p:spPr bwMode="auto">
            <a:xfrm rot="-2747782">
              <a:off x="177538" y="4076701"/>
              <a:ext cx="1295400" cy="274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79" name="Rectangle 50"/>
            <p:cNvSpPr>
              <a:spLocks noChangeArrowheads="1"/>
            </p:cNvSpPr>
            <p:nvPr/>
          </p:nvSpPr>
          <p:spPr bwMode="auto">
            <a:xfrm rot="2702815">
              <a:off x="73025" y="-172758"/>
              <a:ext cx="1295400" cy="274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endParaRPr lang="ja-JP" altLang="ja-JP"/>
            </a:p>
          </p:txBody>
        </p:sp>
        <p:sp>
          <p:nvSpPr>
            <p:cNvPr id="14380" name="Rectangle 51"/>
            <p:cNvSpPr>
              <a:spLocks noChangeArrowheads="1"/>
            </p:cNvSpPr>
            <p:nvPr/>
          </p:nvSpPr>
          <p:spPr bwMode="auto">
            <a:xfrm rot="2700000">
              <a:off x="691094" y="4325145"/>
              <a:ext cx="954088"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81" name="Rectangle 52"/>
            <p:cNvSpPr>
              <a:spLocks noChangeArrowheads="1"/>
            </p:cNvSpPr>
            <p:nvPr/>
          </p:nvSpPr>
          <p:spPr bwMode="auto">
            <a:xfrm rot="2700000">
              <a:off x="1293551" y="4946651"/>
              <a:ext cx="9906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82" name="Rectangle 53"/>
            <p:cNvSpPr>
              <a:spLocks noChangeArrowheads="1"/>
            </p:cNvSpPr>
            <p:nvPr/>
          </p:nvSpPr>
          <p:spPr bwMode="auto">
            <a:xfrm rot="2700000">
              <a:off x="3931182" y="1007270"/>
              <a:ext cx="954088"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83" name="Rectangle 54"/>
            <p:cNvSpPr>
              <a:spLocks noChangeArrowheads="1"/>
            </p:cNvSpPr>
            <p:nvPr/>
          </p:nvSpPr>
          <p:spPr bwMode="auto">
            <a:xfrm rot="2700000">
              <a:off x="4616981" y="1694658"/>
              <a:ext cx="957263"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84" name="Rectangle 55"/>
            <p:cNvSpPr>
              <a:spLocks noChangeArrowheads="1"/>
            </p:cNvSpPr>
            <p:nvPr/>
          </p:nvSpPr>
          <p:spPr bwMode="auto">
            <a:xfrm>
              <a:off x="2119051" y="5334001"/>
              <a:ext cx="1946275"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85" name="Rectangle 56"/>
            <p:cNvSpPr>
              <a:spLocks noChangeArrowheads="1"/>
            </p:cNvSpPr>
            <p:nvPr/>
          </p:nvSpPr>
          <p:spPr bwMode="auto">
            <a:xfrm>
              <a:off x="2196838" y="685801"/>
              <a:ext cx="19050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86" name="Rectangle 57"/>
            <p:cNvSpPr>
              <a:spLocks noChangeArrowheads="1"/>
            </p:cNvSpPr>
            <p:nvPr/>
          </p:nvSpPr>
          <p:spPr bwMode="auto">
            <a:xfrm>
              <a:off x="782376" y="2057401"/>
              <a:ext cx="74612" cy="1984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87" name="Rectangle 58"/>
            <p:cNvSpPr>
              <a:spLocks noChangeArrowheads="1"/>
            </p:cNvSpPr>
            <p:nvPr/>
          </p:nvSpPr>
          <p:spPr bwMode="auto">
            <a:xfrm>
              <a:off x="5360726" y="2057401"/>
              <a:ext cx="76200" cy="198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88" name="Rectangle 59"/>
            <p:cNvSpPr>
              <a:spLocks noChangeArrowheads="1"/>
            </p:cNvSpPr>
            <p:nvPr/>
          </p:nvSpPr>
          <p:spPr bwMode="auto">
            <a:xfrm rot="-2700000">
              <a:off x="515676" y="1371601"/>
              <a:ext cx="1984375" cy="777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89" name="Rectangle 60"/>
            <p:cNvSpPr>
              <a:spLocks noChangeArrowheads="1"/>
            </p:cNvSpPr>
            <p:nvPr/>
          </p:nvSpPr>
          <p:spPr bwMode="auto">
            <a:xfrm rot="-2700000">
              <a:off x="3720838" y="4648201"/>
              <a:ext cx="1984375" cy="777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90" name="Line 32"/>
            <p:cNvSpPr>
              <a:spLocks noChangeShapeType="1"/>
            </p:cNvSpPr>
            <p:nvPr/>
          </p:nvSpPr>
          <p:spPr bwMode="auto">
            <a:xfrm flipV="1">
              <a:off x="1206238" y="28194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91" name="Line 32"/>
            <p:cNvSpPr>
              <a:spLocks noChangeShapeType="1"/>
            </p:cNvSpPr>
            <p:nvPr/>
          </p:nvSpPr>
          <p:spPr bwMode="auto">
            <a:xfrm flipV="1">
              <a:off x="1053838" y="26670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92" name="Line 32"/>
            <p:cNvSpPr>
              <a:spLocks noChangeShapeType="1"/>
            </p:cNvSpPr>
            <p:nvPr/>
          </p:nvSpPr>
          <p:spPr bwMode="auto">
            <a:xfrm flipV="1">
              <a:off x="901438" y="25146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93" name="Line 39"/>
            <p:cNvSpPr>
              <a:spLocks noChangeShapeType="1"/>
            </p:cNvSpPr>
            <p:nvPr/>
          </p:nvSpPr>
          <p:spPr bwMode="auto">
            <a:xfrm>
              <a:off x="3568438" y="762001"/>
              <a:ext cx="914400" cy="914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94" name="Line 32"/>
            <p:cNvSpPr>
              <a:spLocks noChangeShapeType="1"/>
            </p:cNvSpPr>
            <p:nvPr/>
          </p:nvSpPr>
          <p:spPr bwMode="auto">
            <a:xfrm flipV="1">
              <a:off x="1358638" y="29718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95" name="Line 32"/>
            <p:cNvSpPr>
              <a:spLocks noChangeShapeType="1"/>
            </p:cNvSpPr>
            <p:nvPr/>
          </p:nvSpPr>
          <p:spPr bwMode="auto">
            <a:xfrm flipV="1">
              <a:off x="3720838" y="1981201"/>
              <a:ext cx="1600200" cy="1600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96" name="Line 39"/>
            <p:cNvSpPr>
              <a:spLocks noChangeShapeType="1"/>
            </p:cNvSpPr>
            <p:nvPr/>
          </p:nvSpPr>
          <p:spPr bwMode="auto">
            <a:xfrm>
              <a:off x="2654038" y="3733801"/>
              <a:ext cx="1524000" cy="1524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397" name="Line 25"/>
            <p:cNvSpPr>
              <a:spLocks noChangeShapeType="1"/>
            </p:cNvSpPr>
            <p:nvPr/>
          </p:nvSpPr>
          <p:spPr bwMode="auto">
            <a:xfrm>
              <a:off x="368038" y="762001"/>
              <a:ext cx="0" cy="4572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4398" name="Line 26"/>
            <p:cNvSpPr>
              <a:spLocks noChangeShapeType="1"/>
            </p:cNvSpPr>
            <p:nvPr/>
          </p:nvSpPr>
          <p:spPr bwMode="auto">
            <a:xfrm>
              <a:off x="825238" y="533401"/>
              <a:ext cx="45720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4399" name="Text Box 27"/>
            <p:cNvSpPr txBox="1">
              <a:spLocks noChangeArrowheads="1"/>
            </p:cNvSpPr>
            <p:nvPr/>
          </p:nvSpPr>
          <p:spPr bwMode="auto">
            <a:xfrm rot="5400000">
              <a:off x="-287601" y="2800309"/>
              <a:ext cx="990602" cy="57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dirty="0" smtClean="0"/>
                <a:t>544</a:t>
              </a:r>
              <a:endParaRPr lang="en-US" altLang="ja-JP" sz="2000" dirty="0"/>
            </a:p>
          </p:txBody>
        </p:sp>
        <p:sp>
          <p:nvSpPr>
            <p:cNvPr id="14400" name="Rectangle 71"/>
            <p:cNvSpPr>
              <a:spLocks noChangeArrowheads="1"/>
            </p:cNvSpPr>
            <p:nvPr/>
          </p:nvSpPr>
          <p:spPr bwMode="auto">
            <a:xfrm rot="-2700000">
              <a:off x="2776276" y="2106614"/>
              <a:ext cx="2306637" cy="77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01" name="Rectangle 72"/>
            <p:cNvSpPr>
              <a:spLocks noChangeArrowheads="1"/>
            </p:cNvSpPr>
            <p:nvPr/>
          </p:nvSpPr>
          <p:spPr bwMode="auto">
            <a:xfrm rot="-2700000">
              <a:off x="2823901" y="2163764"/>
              <a:ext cx="2317750" cy="777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02" name="Rectangle 73"/>
            <p:cNvSpPr>
              <a:spLocks noChangeArrowheads="1"/>
            </p:cNvSpPr>
            <p:nvPr/>
          </p:nvSpPr>
          <p:spPr bwMode="auto">
            <a:xfrm rot="8088128">
              <a:off x="1137182" y="3880645"/>
              <a:ext cx="2246312"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03" name="Rectangle 74"/>
            <p:cNvSpPr>
              <a:spLocks noChangeArrowheads="1"/>
            </p:cNvSpPr>
            <p:nvPr/>
          </p:nvSpPr>
          <p:spPr bwMode="auto">
            <a:xfrm rot="8093784">
              <a:off x="1082413" y="3822701"/>
              <a:ext cx="22606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04" name="Rectangle 75"/>
            <p:cNvSpPr>
              <a:spLocks noChangeArrowheads="1"/>
            </p:cNvSpPr>
            <p:nvPr/>
          </p:nvSpPr>
          <p:spPr bwMode="auto">
            <a:xfrm rot="-8060759">
              <a:off x="1140357" y="2175670"/>
              <a:ext cx="2389188"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05" name="Rectangle 76"/>
            <p:cNvSpPr>
              <a:spLocks noChangeArrowheads="1"/>
            </p:cNvSpPr>
            <p:nvPr/>
          </p:nvSpPr>
          <p:spPr bwMode="auto">
            <a:xfrm rot="-8060759">
              <a:off x="1084794" y="2221708"/>
              <a:ext cx="2363787"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06" name="Rectangle 77"/>
            <p:cNvSpPr>
              <a:spLocks noChangeArrowheads="1"/>
            </p:cNvSpPr>
            <p:nvPr/>
          </p:nvSpPr>
          <p:spPr bwMode="auto">
            <a:xfrm rot="2739241">
              <a:off x="2764370" y="3820320"/>
              <a:ext cx="2354262"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07" name="Rectangle 78"/>
            <p:cNvSpPr>
              <a:spLocks noChangeArrowheads="1"/>
            </p:cNvSpPr>
            <p:nvPr/>
          </p:nvSpPr>
          <p:spPr bwMode="auto">
            <a:xfrm rot="2745458">
              <a:off x="2704044" y="3875883"/>
              <a:ext cx="2354263"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08" name="Line 79"/>
            <p:cNvSpPr>
              <a:spLocks noChangeShapeType="1"/>
            </p:cNvSpPr>
            <p:nvPr/>
          </p:nvSpPr>
          <p:spPr bwMode="auto">
            <a:xfrm>
              <a:off x="215638" y="762001"/>
              <a:ext cx="1905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09" name="Line 80"/>
            <p:cNvSpPr>
              <a:spLocks noChangeShapeType="1"/>
            </p:cNvSpPr>
            <p:nvPr/>
          </p:nvSpPr>
          <p:spPr bwMode="auto">
            <a:xfrm>
              <a:off x="215638" y="5334001"/>
              <a:ext cx="1905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10" name="Line 81"/>
            <p:cNvSpPr>
              <a:spLocks noChangeShapeType="1"/>
            </p:cNvSpPr>
            <p:nvPr/>
          </p:nvSpPr>
          <p:spPr bwMode="auto">
            <a:xfrm>
              <a:off x="825238" y="457201"/>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11" name="Line 82"/>
            <p:cNvSpPr>
              <a:spLocks noChangeShapeType="1"/>
            </p:cNvSpPr>
            <p:nvPr/>
          </p:nvSpPr>
          <p:spPr bwMode="auto">
            <a:xfrm>
              <a:off x="5397238" y="457201"/>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12" name="Rectangle 83"/>
            <p:cNvSpPr>
              <a:spLocks noChangeArrowheads="1"/>
            </p:cNvSpPr>
            <p:nvPr/>
          </p:nvSpPr>
          <p:spPr bwMode="auto">
            <a:xfrm rot="2700000">
              <a:off x="2958838" y="3046414"/>
              <a:ext cx="71437" cy="714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13" name="Rectangle 84"/>
            <p:cNvSpPr>
              <a:spLocks noChangeArrowheads="1"/>
            </p:cNvSpPr>
            <p:nvPr/>
          </p:nvSpPr>
          <p:spPr bwMode="auto">
            <a:xfrm rot="2700000">
              <a:off x="3096951" y="2906714"/>
              <a:ext cx="71437" cy="714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14" name="Rectangle 85"/>
            <p:cNvSpPr>
              <a:spLocks noChangeArrowheads="1"/>
            </p:cNvSpPr>
            <p:nvPr/>
          </p:nvSpPr>
          <p:spPr bwMode="auto">
            <a:xfrm rot="2700000">
              <a:off x="3147751" y="2971801"/>
              <a:ext cx="71438" cy="714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15" name="Rectangle 86"/>
            <p:cNvSpPr>
              <a:spLocks noChangeArrowheads="1"/>
            </p:cNvSpPr>
            <p:nvPr/>
          </p:nvSpPr>
          <p:spPr bwMode="auto">
            <a:xfrm rot="2700000">
              <a:off x="3019163" y="3095626"/>
              <a:ext cx="65088" cy="714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17" name="Oval 4"/>
            <p:cNvSpPr>
              <a:spLocks noChangeArrowheads="1"/>
            </p:cNvSpPr>
            <p:nvPr/>
          </p:nvSpPr>
          <p:spPr bwMode="auto">
            <a:xfrm>
              <a:off x="1587238" y="2962276"/>
              <a:ext cx="304800" cy="304800"/>
            </a:xfrm>
            <a:prstGeom prst="ellipse">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a:p>
          </p:txBody>
        </p:sp>
        <p:sp>
          <p:nvSpPr>
            <p:cNvPr id="14419" name="Line 91"/>
            <p:cNvSpPr>
              <a:spLocks noChangeShapeType="1"/>
            </p:cNvSpPr>
            <p:nvPr/>
          </p:nvSpPr>
          <p:spPr bwMode="auto">
            <a:xfrm>
              <a:off x="1739638" y="3114676"/>
              <a:ext cx="1371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420" name="Text Box 92"/>
            <p:cNvSpPr txBox="1">
              <a:spLocks noChangeArrowheads="1"/>
            </p:cNvSpPr>
            <p:nvPr/>
          </p:nvSpPr>
          <p:spPr bwMode="auto">
            <a:xfrm>
              <a:off x="1956599" y="2628815"/>
              <a:ext cx="875240" cy="57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solidFill>
                    <a:schemeClr val="bg1"/>
                  </a:solidFill>
                </a:rPr>
                <a:t>130</a:t>
              </a:r>
            </a:p>
          </p:txBody>
        </p:sp>
        <p:sp>
          <p:nvSpPr>
            <p:cNvPr id="14422" name="Rectangle 94"/>
            <p:cNvSpPr>
              <a:spLocks noChangeArrowheads="1"/>
            </p:cNvSpPr>
            <p:nvPr/>
          </p:nvSpPr>
          <p:spPr bwMode="auto">
            <a:xfrm>
              <a:off x="5443276" y="1971676"/>
              <a:ext cx="1143000" cy="213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24" name="Rectangle 96"/>
            <p:cNvSpPr>
              <a:spLocks noChangeArrowheads="1"/>
            </p:cNvSpPr>
            <p:nvPr/>
          </p:nvSpPr>
          <p:spPr bwMode="auto">
            <a:xfrm>
              <a:off x="1739638" y="5416551"/>
              <a:ext cx="26670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25" name="Line 32"/>
            <p:cNvSpPr>
              <a:spLocks noChangeShapeType="1"/>
            </p:cNvSpPr>
            <p:nvPr/>
          </p:nvSpPr>
          <p:spPr bwMode="auto">
            <a:xfrm flipV="1">
              <a:off x="901438" y="2352676"/>
              <a:ext cx="1371600" cy="1371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426" name="Line 32"/>
            <p:cNvSpPr>
              <a:spLocks noChangeShapeType="1"/>
            </p:cNvSpPr>
            <p:nvPr/>
          </p:nvSpPr>
          <p:spPr bwMode="auto">
            <a:xfrm flipV="1">
              <a:off x="901438" y="2200276"/>
              <a:ext cx="1219200" cy="1219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427" name="Line 32"/>
            <p:cNvSpPr>
              <a:spLocks noChangeShapeType="1"/>
            </p:cNvSpPr>
            <p:nvPr/>
          </p:nvSpPr>
          <p:spPr bwMode="auto">
            <a:xfrm flipV="1">
              <a:off x="901438" y="2047876"/>
              <a:ext cx="1066800" cy="1066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428" name="Line 32"/>
            <p:cNvSpPr>
              <a:spLocks noChangeShapeType="1"/>
            </p:cNvSpPr>
            <p:nvPr/>
          </p:nvSpPr>
          <p:spPr bwMode="auto">
            <a:xfrm flipV="1">
              <a:off x="901438" y="1895476"/>
              <a:ext cx="914400" cy="914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429" name="Line 32"/>
            <p:cNvSpPr>
              <a:spLocks noChangeShapeType="1"/>
            </p:cNvSpPr>
            <p:nvPr/>
          </p:nvSpPr>
          <p:spPr bwMode="auto">
            <a:xfrm flipV="1">
              <a:off x="901438" y="1743076"/>
              <a:ext cx="762000" cy="762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430" name="Line 32"/>
            <p:cNvSpPr>
              <a:spLocks noChangeShapeType="1"/>
            </p:cNvSpPr>
            <p:nvPr/>
          </p:nvSpPr>
          <p:spPr bwMode="auto">
            <a:xfrm flipV="1">
              <a:off x="901438" y="1590676"/>
              <a:ext cx="609600" cy="609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418" name="Text Box 28"/>
            <p:cNvSpPr txBox="1">
              <a:spLocks noChangeArrowheads="1"/>
            </p:cNvSpPr>
            <p:nvPr/>
          </p:nvSpPr>
          <p:spPr bwMode="auto">
            <a:xfrm>
              <a:off x="840452" y="1858878"/>
              <a:ext cx="14912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smtClean="0">
                  <a:solidFill>
                    <a:schemeClr val="bg1"/>
                  </a:solidFill>
                </a:rPr>
                <a:t>Target</a:t>
              </a:r>
            </a:p>
            <a:p>
              <a:pPr eaLnBrk="1" hangingPunct="1">
                <a:spcBef>
                  <a:spcPct val="0"/>
                </a:spcBef>
                <a:buFontTx/>
                <a:buNone/>
              </a:pPr>
              <a:r>
                <a:rPr lang="en-US" altLang="ja-JP" sz="1800" dirty="0" smtClean="0">
                  <a:solidFill>
                    <a:schemeClr val="bg1"/>
                  </a:solidFill>
                </a:rPr>
                <a:t> </a:t>
              </a:r>
              <a:r>
                <a:rPr lang="en-US" altLang="ja-JP" sz="1800" dirty="0">
                  <a:solidFill>
                    <a:schemeClr val="bg1"/>
                  </a:solidFill>
                </a:rPr>
                <a:t>position</a:t>
              </a:r>
            </a:p>
          </p:txBody>
        </p:sp>
        <p:sp>
          <p:nvSpPr>
            <p:cNvPr id="14421" name="Line 93"/>
            <p:cNvSpPr>
              <a:spLocks noChangeShapeType="1"/>
            </p:cNvSpPr>
            <p:nvPr/>
          </p:nvSpPr>
          <p:spPr bwMode="auto">
            <a:xfrm>
              <a:off x="1739638" y="2657476"/>
              <a:ext cx="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4338" name="スライド番号プレースホルダー 3"/>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FFC3BBBA-6D69-4B0B-88EA-4B979E52A2EF}" type="slidenum">
              <a:rPr kumimoji="0" lang="en-US" altLang="ja-JP" sz="1400"/>
              <a:pPr eaLnBrk="1" hangingPunct="1"/>
              <a:t>13</a:t>
            </a:fld>
            <a:endParaRPr kumimoji="0" lang="en-US" altLang="ja-JP" sz="1400"/>
          </a:p>
        </p:txBody>
      </p:sp>
      <p:sp>
        <p:nvSpPr>
          <p:cNvPr id="14339" name="Rectangle 2"/>
          <p:cNvSpPr>
            <a:spLocks noChangeArrowheads="1"/>
          </p:cNvSpPr>
          <p:nvPr/>
        </p:nvSpPr>
        <p:spPr bwMode="auto">
          <a:xfrm>
            <a:off x="6951663" y="2590800"/>
            <a:ext cx="1295400" cy="274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341" name="Rectangle 4"/>
          <p:cNvSpPr>
            <a:spLocks noChangeArrowheads="1"/>
          </p:cNvSpPr>
          <p:nvPr/>
        </p:nvSpPr>
        <p:spPr bwMode="auto">
          <a:xfrm rot="-2747782">
            <a:off x="6034088" y="266700"/>
            <a:ext cx="1295400" cy="2743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4416" name="Rectangle 2"/>
          <p:cNvSpPr>
            <a:spLocks noGrp="1"/>
          </p:cNvSpPr>
          <p:nvPr>
            <p:ph type="title" idx="4294967295"/>
          </p:nvPr>
        </p:nvSpPr>
        <p:spPr>
          <a:xfrm>
            <a:off x="368038" y="-336550"/>
            <a:ext cx="8229600" cy="1143000"/>
          </a:xfrm>
        </p:spPr>
        <p:txBody>
          <a:bodyPr/>
          <a:lstStyle/>
          <a:p>
            <a:pPr eaLnBrk="1" hangingPunct="1"/>
            <a:r>
              <a:rPr lang="en-US" altLang="ja-JP" sz="4000" dirty="0" smtClean="0"/>
              <a:t>GEM (Gas Electron Multiplier)</a:t>
            </a:r>
          </a:p>
        </p:txBody>
      </p:sp>
      <p:sp>
        <p:nvSpPr>
          <p:cNvPr id="14423" name="Text Box 23"/>
          <p:cNvSpPr txBox="1">
            <a:spLocks noChangeArrowheads="1"/>
          </p:cNvSpPr>
          <p:nvPr/>
        </p:nvSpPr>
        <p:spPr bwMode="auto">
          <a:xfrm>
            <a:off x="4430425" y="768984"/>
            <a:ext cx="426728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t>・</a:t>
            </a:r>
            <a:r>
              <a:rPr lang="en-US" altLang="ja-JP" sz="1800" dirty="0"/>
              <a:t>4 GEM (250mmx250mm) </a:t>
            </a:r>
            <a:r>
              <a:rPr lang="en-US" altLang="ja-JP" sz="1800" dirty="0" smtClean="0"/>
              <a:t>sheets</a:t>
            </a:r>
          </a:p>
          <a:p>
            <a:pPr eaLnBrk="1" hangingPunct="1">
              <a:spcBef>
                <a:spcPct val="0"/>
              </a:spcBef>
              <a:buFontTx/>
              <a:buNone/>
            </a:pPr>
            <a:endParaRPr lang="en-US" altLang="ja-JP" sz="1800" dirty="0"/>
          </a:p>
          <a:p>
            <a:pPr eaLnBrk="1" hangingPunct="1">
              <a:spcBef>
                <a:spcPct val="0"/>
              </a:spcBef>
              <a:buFontTx/>
              <a:buNone/>
            </a:pPr>
            <a:r>
              <a:rPr lang="ja-JP" altLang="en-US" sz="1800" dirty="0"/>
              <a:t>・</a:t>
            </a:r>
            <a:r>
              <a:rPr lang="en-US" altLang="ja-JP" sz="1800" dirty="0" smtClean="0"/>
              <a:t>3-GEM stack</a:t>
            </a:r>
            <a:endParaRPr lang="en-US" altLang="ja-JP" sz="1800" dirty="0"/>
          </a:p>
          <a:p>
            <a:pPr eaLnBrk="1" hangingPunct="1">
              <a:spcBef>
                <a:spcPct val="0"/>
              </a:spcBef>
              <a:buFontTx/>
              <a:buNone/>
            </a:pPr>
            <a:r>
              <a:rPr lang="en-US" altLang="ja-JP" sz="1800" dirty="0" smtClean="0"/>
              <a:t>   50</a:t>
            </a:r>
            <a:r>
              <a:rPr lang="en-US" altLang="ja-JP" sz="1800" dirty="0" smtClean="0">
                <a:latin typeface="Symbol" pitchFamily="18" charset="2"/>
              </a:rPr>
              <a:t>m</a:t>
            </a:r>
            <a:r>
              <a:rPr lang="en-US" altLang="ja-JP" sz="1800" dirty="0" smtClean="0"/>
              <a:t>m </a:t>
            </a:r>
            <a:r>
              <a:rPr lang="en-US" altLang="ja-JP" sz="1800" dirty="0"/>
              <a:t>+ 50</a:t>
            </a:r>
            <a:r>
              <a:rPr lang="en-US" altLang="ja-JP" sz="1800" dirty="0">
                <a:latin typeface="Symbol" pitchFamily="18" charset="2"/>
              </a:rPr>
              <a:t>m</a:t>
            </a:r>
            <a:r>
              <a:rPr lang="en-US" altLang="ja-JP" sz="1800" dirty="0"/>
              <a:t>m</a:t>
            </a:r>
            <a:r>
              <a:rPr lang="en-US" altLang="ja-JP" sz="2000" dirty="0"/>
              <a:t> +</a:t>
            </a:r>
            <a:r>
              <a:rPr lang="en-US" altLang="ja-JP" sz="1800" dirty="0"/>
              <a:t>100</a:t>
            </a:r>
            <a:r>
              <a:rPr lang="en-US" altLang="ja-JP" sz="1800" dirty="0">
                <a:latin typeface="Symbol" pitchFamily="18" charset="2"/>
              </a:rPr>
              <a:t>m</a:t>
            </a:r>
            <a:r>
              <a:rPr lang="en-US" altLang="ja-JP" sz="1800" dirty="0"/>
              <a:t>m </a:t>
            </a:r>
            <a:r>
              <a:rPr lang="en-US" altLang="ja-JP" sz="1800" dirty="0" smtClean="0"/>
              <a:t>thickness</a:t>
            </a:r>
          </a:p>
          <a:p>
            <a:pPr eaLnBrk="1" hangingPunct="1">
              <a:spcBef>
                <a:spcPct val="0"/>
              </a:spcBef>
              <a:buFontTx/>
              <a:buNone/>
            </a:pPr>
            <a:endParaRPr lang="en-US" altLang="ja-JP" sz="1800" dirty="0" smtClean="0"/>
          </a:p>
          <a:p>
            <a:pPr eaLnBrk="1" hangingPunct="1">
              <a:spcBef>
                <a:spcPct val="0"/>
              </a:spcBef>
              <a:buFontTx/>
              <a:buNone/>
            </a:pPr>
            <a:r>
              <a:rPr lang="ja-JP" altLang="en-US" sz="1800" dirty="0" smtClean="0"/>
              <a:t>・</a:t>
            </a:r>
            <a:r>
              <a:rPr lang="en-US" altLang="ja-JP" sz="1800" dirty="0" smtClean="0"/>
              <a:t>Gain ~ 10</a:t>
            </a:r>
            <a:r>
              <a:rPr lang="en-US" altLang="ja-JP" sz="1800" baseline="30000" dirty="0" smtClean="0"/>
              <a:t>4</a:t>
            </a:r>
            <a:endParaRPr lang="en-US" altLang="ja-JP" sz="1800" baseline="30000" dirty="0"/>
          </a:p>
        </p:txBody>
      </p:sp>
      <p:sp>
        <p:nvSpPr>
          <p:cNvPr id="14431" name="Text Box 44"/>
          <p:cNvSpPr txBox="1">
            <a:spLocks noChangeArrowheads="1"/>
          </p:cNvSpPr>
          <p:nvPr/>
        </p:nvSpPr>
        <p:spPr bwMode="auto">
          <a:xfrm>
            <a:off x="4916476" y="3089275"/>
            <a:ext cx="383743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en-US" altLang="ja-JP" sz="2000" dirty="0" smtClean="0">
                <a:solidFill>
                  <a:srgbClr val="FF0000"/>
                </a:solidFill>
              </a:rPr>
              <a:t>Segmented electrodes</a:t>
            </a:r>
            <a:endParaRPr lang="en-US" altLang="ja-JP" sz="2000" dirty="0">
              <a:solidFill>
                <a:srgbClr val="FF0000"/>
              </a:solidFill>
            </a:endParaRPr>
          </a:p>
          <a:p>
            <a:pPr eaLnBrk="1" hangingPunct="1">
              <a:spcBef>
                <a:spcPct val="50000"/>
              </a:spcBef>
              <a:buFontTx/>
              <a:buNone/>
            </a:pPr>
            <a:r>
              <a:rPr lang="ja-JP" altLang="en-US" sz="1800" dirty="0" smtClean="0"/>
              <a:t>・</a:t>
            </a:r>
            <a:r>
              <a:rPr lang="en-US" altLang="ja-JP" sz="1800" dirty="0" smtClean="0"/>
              <a:t>reduce discharge </a:t>
            </a:r>
            <a:r>
              <a:rPr lang="en-US" altLang="ja-JP" sz="1800" dirty="0"/>
              <a:t>rate / electrode</a:t>
            </a:r>
          </a:p>
          <a:p>
            <a:pPr eaLnBrk="1" hangingPunct="1">
              <a:spcBef>
                <a:spcPct val="50000"/>
              </a:spcBef>
              <a:buFontTx/>
              <a:buNone/>
            </a:pPr>
            <a:r>
              <a:rPr lang="ja-JP" altLang="en-US" sz="1800" dirty="0" smtClean="0"/>
              <a:t>・</a:t>
            </a:r>
            <a:r>
              <a:rPr lang="en-US" altLang="ja-JP" sz="1800" dirty="0" smtClean="0"/>
              <a:t>minimize </a:t>
            </a:r>
            <a:r>
              <a:rPr lang="en-US" altLang="ja-JP" sz="1800" dirty="0"/>
              <a:t>acceptance loss </a:t>
            </a:r>
            <a:r>
              <a:rPr lang="en-US" altLang="ja-JP" sz="1800" dirty="0" smtClean="0"/>
              <a:t>in case </a:t>
            </a:r>
            <a:r>
              <a:rPr lang="en-US" altLang="ja-JP" sz="1800" dirty="0"/>
              <a:t>an electrode is </a:t>
            </a:r>
            <a:r>
              <a:rPr lang="en-US" altLang="ja-JP" sz="1800" dirty="0" smtClean="0"/>
              <a:t>broken</a:t>
            </a:r>
            <a:endParaRPr lang="en-US" altLang="ja-JP" sz="1800" dirty="0"/>
          </a:p>
        </p:txBody>
      </p:sp>
      <p:pic>
        <p:nvPicPr>
          <p:cNvPr id="14433" name="Picture 1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6576" y="2458974"/>
            <a:ext cx="3048000"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4" name="Text Box 105"/>
          <p:cNvSpPr txBox="1">
            <a:spLocks noChangeArrowheads="1"/>
          </p:cNvSpPr>
          <p:nvPr/>
        </p:nvSpPr>
        <p:spPr bwMode="auto">
          <a:xfrm>
            <a:off x="10044608" y="1465076"/>
            <a:ext cx="290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t>Hit distribution (GEANT)</a:t>
            </a: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6102" t="23360" r="4804" b="585"/>
          <a:stretch/>
        </p:blipFill>
        <p:spPr>
          <a:xfrm>
            <a:off x="383539" y="4427220"/>
            <a:ext cx="4521662" cy="2180087"/>
          </a:xfrm>
          <a:prstGeom prst="rect">
            <a:avLst/>
          </a:prstGeom>
        </p:spPr>
      </p:pic>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608654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5"/>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26B10BCC-00C6-42B3-9555-B4FB61DD5111}" type="slidenum">
              <a:rPr kumimoji="0" lang="en-US" altLang="ja-JP" sz="1400"/>
              <a:pPr eaLnBrk="1" hangingPunct="1"/>
              <a:t>14</a:t>
            </a:fld>
            <a:endParaRPr kumimoji="0" lang="en-US" altLang="ja-JP" sz="1400"/>
          </a:p>
        </p:txBody>
      </p:sp>
      <p:sp>
        <p:nvSpPr>
          <p:cNvPr id="13316" name="Rectangle 3"/>
          <p:cNvSpPr>
            <a:spLocks noGrp="1" noChangeArrowheads="1"/>
          </p:cNvSpPr>
          <p:nvPr>
            <p:ph type="title"/>
          </p:nvPr>
        </p:nvSpPr>
        <p:spPr>
          <a:xfrm>
            <a:off x="228600" y="-152400"/>
            <a:ext cx="8229600" cy="1143000"/>
          </a:xfrm>
        </p:spPr>
        <p:txBody>
          <a:bodyPr>
            <a:normAutofit/>
          </a:bodyPr>
          <a:lstStyle/>
          <a:p>
            <a:pPr eaLnBrk="1" hangingPunct="1"/>
            <a:r>
              <a:rPr lang="en-US" altLang="ja-JP" sz="3600" dirty="0" smtClean="0"/>
              <a:t>Readout pads</a:t>
            </a:r>
          </a:p>
        </p:txBody>
      </p:sp>
      <p:sp>
        <p:nvSpPr>
          <p:cNvPr id="13317" name="Text Box 4"/>
          <p:cNvSpPr txBox="1">
            <a:spLocks noChangeArrowheads="1"/>
          </p:cNvSpPr>
          <p:nvPr/>
        </p:nvSpPr>
        <p:spPr bwMode="auto">
          <a:xfrm>
            <a:off x="609600" y="1066800"/>
            <a:ext cx="3581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t>Pad size</a:t>
            </a:r>
          </a:p>
          <a:p>
            <a:pPr eaLnBrk="1" hangingPunct="1"/>
            <a:r>
              <a:rPr lang="en-US" altLang="ja-JP" dirty="0" smtClean="0">
                <a:solidFill>
                  <a:srgbClr val="FF0000"/>
                </a:solidFill>
              </a:rPr>
              <a:t>2.4 </a:t>
            </a:r>
            <a:r>
              <a:rPr lang="en-US" altLang="ja-JP" dirty="0">
                <a:solidFill>
                  <a:srgbClr val="FF0000"/>
                </a:solidFill>
              </a:rPr>
              <a:t>x 9 </a:t>
            </a:r>
            <a:r>
              <a:rPr lang="en-US" altLang="ja-JP" dirty="0" smtClean="0">
                <a:solidFill>
                  <a:srgbClr val="FF0000"/>
                </a:solidFill>
              </a:rPr>
              <a:t>mm</a:t>
            </a:r>
            <a:r>
              <a:rPr lang="en-US" altLang="ja-JP" baseline="30000" dirty="0" smtClean="0">
                <a:solidFill>
                  <a:srgbClr val="FF0000"/>
                </a:solidFill>
              </a:rPr>
              <a:t>2</a:t>
            </a:r>
            <a:r>
              <a:rPr lang="en-US" altLang="ja-JP" dirty="0" smtClean="0">
                <a:solidFill>
                  <a:srgbClr val="FF0000"/>
                </a:solidFill>
              </a:rPr>
              <a:t> </a:t>
            </a:r>
            <a:r>
              <a:rPr lang="en-US" altLang="ja-JP" dirty="0"/>
              <a:t>(inner layer)</a:t>
            </a:r>
          </a:p>
          <a:p>
            <a:pPr eaLnBrk="1" hangingPunct="1"/>
            <a:r>
              <a:rPr lang="en-US" altLang="ja-JP" dirty="0" smtClean="0">
                <a:solidFill>
                  <a:srgbClr val="FF0000"/>
                </a:solidFill>
              </a:rPr>
              <a:t>2.4 </a:t>
            </a:r>
            <a:r>
              <a:rPr lang="en-US" altLang="ja-JP" dirty="0">
                <a:solidFill>
                  <a:srgbClr val="FF0000"/>
                </a:solidFill>
              </a:rPr>
              <a:t>x 13 </a:t>
            </a:r>
            <a:r>
              <a:rPr lang="en-US" altLang="ja-JP" dirty="0" smtClean="0">
                <a:solidFill>
                  <a:srgbClr val="FF0000"/>
                </a:solidFill>
              </a:rPr>
              <a:t>mm</a:t>
            </a:r>
            <a:r>
              <a:rPr lang="en-US" altLang="ja-JP" baseline="30000" dirty="0" smtClean="0">
                <a:solidFill>
                  <a:srgbClr val="FF0000"/>
                </a:solidFill>
              </a:rPr>
              <a:t>2</a:t>
            </a:r>
            <a:r>
              <a:rPr lang="en-US" altLang="ja-JP" dirty="0" smtClean="0">
                <a:solidFill>
                  <a:srgbClr val="FF0000"/>
                </a:solidFill>
              </a:rPr>
              <a:t> </a:t>
            </a:r>
            <a:r>
              <a:rPr lang="en-US" altLang="ja-JP" dirty="0"/>
              <a:t>(outer layer)</a:t>
            </a:r>
          </a:p>
          <a:p>
            <a:pPr eaLnBrk="1" hangingPunct="1"/>
            <a:r>
              <a:rPr lang="en-US" altLang="ja-JP" dirty="0">
                <a:solidFill>
                  <a:srgbClr val="FF0000"/>
                </a:solidFill>
              </a:rPr>
              <a:t>32 </a:t>
            </a:r>
            <a:r>
              <a:rPr lang="en-US" altLang="ja-JP" dirty="0" smtClean="0">
                <a:solidFill>
                  <a:srgbClr val="FF0000"/>
                </a:solidFill>
              </a:rPr>
              <a:t>pad rows (rings)</a:t>
            </a:r>
          </a:p>
          <a:p>
            <a:pPr eaLnBrk="1" hangingPunct="1"/>
            <a:r>
              <a:rPr lang="en-US" altLang="ja-JP" dirty="0" smtClean="0"/>
              <a:t>No</a:t>
            </a:r>
            <a:r>
              <a:rPr lang="en-US" altLang="ja-JP" dirty="0"/>
              <a:t>. of pads = </a:t>
            </a:r>
            <a:r>
              <a:rPr lang="en-US" altLang="ja-JP" dirty="0" smtClean="0">
                <a:solidFill>
                  <a:srgbClr val="FF0000"/>
                </a:solidFill>
              </a:rPr>
              <a:t>5768</a:t>
            </a:r>
            <a:endParaRPr lang="en-US" altLang="ja-JP" dirty="0">
              <a:solidFill>
                <a:srgbClr val="FF0000"/>
              </a:solidFill>
            </a:endParaRPr>
          </a:p>
        </p:txBody>
      </p:sp>
      <p:pic>
        <p:nvPicPr>
          <p:cNvPr id="13320" name="Picture 7" descr="res_drift"/>
          <p:cNvPicPr>
            <a:picLocks noChangeAspect="1" noChangeArrowheads="1"/>
          </p:cNvPicPr>
          <p:nvPr/>
        </p:nvPicPr>
        <p:blipFill>
          <a:blip r:embed="rId2">
            <a:extLst>
              <a:ext uri="{28A0092B-C50C-407E-A947-70E740481C1C}">
                <a14:useLocalDpi xmlns:a14="http://schemas.microsoft.com/office/drawing/2010/main" val="0"/>
              </a:ext>
            </a:extLst>
          </a:blip>
          <a:srcRect t="50618"/>
          <a:stretch>
            <a:fillRect/>
          </a:stretch>
        </p:blipFill>
        <p:spPr bwMode="auto">
          <a:xfrm>
            <a:off x="562166" y="5012658"/>
            <a:ext cx="36576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2"/>
          <p:cNvGrpSpPr>
            <a:grpSpLocks noChangeAspect="1"/>
          </p:cNvGrpSpPr>
          <p:nvPr/>
        </p:nvGrpSpPr>
        <p:grpSpPr>
          <a:xfrm>
            <a:off x="4572000" y="831851"/>
            <a:ext cx="3469640" cy="3380774"/>
            <a:chOff x="-34925" y="609600"/>
            <a:chExt cx="5640388" cy="5495925"/>
          </a:xfrm>
        </p:grpSpPr>
        <p:grpSp>
          <p:nvGrpSpPr>
            <p:cNvPr id="14" name="Group 3"/>
            <p:cNvGrpSpPr>
              <a:grpSpLocks/>
            </p:cNvGrpSpPr>
            <p:nvPr/>
          </p:nvGrpSpPr>
          <p:grpSpPr bwMode="auto">
            <a:xfrm>
              <a:off x="-34925" y="609600"/>
              <a:ext cx="5640388" cy="5495925"/>
              <a:chOff x="-22" y="0"/>
              <a:chExt cx="3553" cy="3462"/>
            </a:xfrm>
          </p:grpSpPr>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33667"/>
              <a:stretch>
                <a:fillRect/>
              </a:stretch>
            </p:blipFill>
            <p:spPr bwMode="auto">
              <a:xfrm>
                <a:off x="-22" y="0"/>
                <a:ext cx="3553" cy="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4"/>
              <p:cNvSpPr>
                <a:spLocks noChangeShapeType="1"/>
              </p:cNvSpPr>
              <p:nvPr/>
            </p:nvSpPr>
            <p:spPr bwMode="auto">
              <a:xfrm>
                <a:off x="180" y="1610"/>
                <a:ext cx="3193" cy="1"/>
              </a:xfrm>
              <a:prstGeom prst="line">
                <a:avLst/>
              </a:prstGeom>
              <a:noFill/>
              <a:ln w="9525">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 name="Text Box 15"/>
              <p:cNvSpPr>
                <a:spLocks noChangeArrowheads="1"/>
              </p:cNvSpPr>
              <p:nvPr/>
            </p:nvSpPr>
            <p:spPr bwMode="auto">
              <a:xfrm>
                <a:off x="1619" y="1611"/>
                <a:ext cx="35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800" dirty="0">
                    <a:solidFill>
                      <a:srgbClr val="FF3300"/>
                    </a:solidFill>
                    <a:latin typeface="Calibri" pitchFamily="34" charset="0"/>
                    <a:sym typeface="Calibri" pitchFamily="34" charset="0"/>
                  </a:rPr>
                  <a:t>520</a:t>
                </a:r>
                <a:endParaRPr lang="ja-JP" altLang="en-US" sz="1800" dirty="0"/>
              </a:p>
            </p:txBody>
          </p:sp>
          <p:sp>
            <p:nvSpPr>
              <p:cNvPr id="19" name="Line 16"/>
              <p:cNvSpPr>
                <a:spLocks noChangeShapeType="1"/>
              </p:cNvSpPr>
              <p:nvPr/>
            </p:nvSpPr>
            <p:spPr bwMode="auto">
              <a:xfrm>
                <a:off x="1125" y="3220"/>
                <a:ext cx="1304" cy="1"/>
              </a:xfrm>
              <a:prstGeom prst="line">
                <a:avLst/>
              </a:prstGeom>
              <a:noFill/>
              <a:ln w="9525">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0" name="Text Box 17"/>
              <p:cNvSpPr>
                <a:spLocks noChangeArrowheads="1"/>
              </p:cNvSpPr>
              <p:nvPr/>
            </p:nvSpPr>
            <p:spPr bwMode="auto">
              <a:xfrm>
                <a:off x="1574" y="3220"/>
                <a:ext cx="35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800" dirty="0" smtClean="0">
                    <a:solidFill>
                      <a:srgbClr val="FF3300"/>
                    </a:solidFill>
                    <a:latin typeface="Calibri" pitchFamily="34" charset="0"/>
                    <a:sym typeface="Calibri" pitchFamily="34" charset="0"/>
                  </a:rPr>
                  <a:t>215</a:t>
                </a:r>
                <a:endParaRPr lang="ja-JP" altLang="en-US" sz="1800" dirty="0"/>
              </a:p>
            </p:txBody>
          </p:sp>
          <p:sp>
            <p:nvSpPr>
              <p:cNvPr id="21" name="Line 18"/>
              <p:cNvSpPr>
                <a:spLocks noChangeShapeType="1"/>
              </p:cNvSpPr>
              <p:nvPr/>
            </p:nvSpPr>
            <p:spPr bwMode="auto">
              <a:xfrm>
                <a:off x="1125" y="44"/>
                <a:ext cx="1" cy="3176"/>
              </a:xfrm>
              <a:prstGeom prst="line">
                <a:avLst/>
              </a:prstGeom>
              <a:noFill/>
              <a:ln w="9525">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2" name="Text Box 19"/>
              <p:cNvSpPr>
                <a:spLocks noChangeArrowheads="1"/>
              </p:cNvSpPr>
              <p:nvPr/>
            </p:nvSpPr>
            <p:spPr bwMode="auto">
              <a:xfrm rot="5400000">
                <a:off x="807" y="1761"/>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800">
                    <a:solidFill>
                      <a:srgbClr val="FF3300"/>
                    </a:solidFill>
                    <a:latin typeface="Calibri" pitchFamily="34" charset="0"/>
                    <a:sym typeface="Calibri" pitchFamily="34" charset="0"/>
                  </a:rPr>
                  <a:t>520</a:t>
                </a:r>
                <a:endParaRPr lang="ja-JP" altLang="en-US" sz="1800"/>
              </a:p>
            </p:txBody>
          </p:sp>
          <p:sp>
            <p:nvSpPr>
              <p:cNvPr id="23" name="AutoShape 20"/>
              <p:cNvSpPr>
                <a:spLocks noChangeArrowheads="1"/>
              </p:cNvSpPr>
              <p:nvPr/>
            </p:nvSpPr>
            <p:spPr bwMode="auto">
              <a:xfrm>
                <a:off x="180" y="44"/>
                <a:ext cx="3193" cy="3131"/>
              </a:xfrm>
              <a:prstGeom prst="octagon">
                <a:avLst>
                  <a:gd name="adj" fmla="val 29282"/>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ja-JP" sz="1800">
                  <a:latin typeface="Calibri" pitchFamily="34" charset="0"/>
                  <a:sym typeface="ＭＳ Ｐゴシック" pitchFamily="50" charset="-128"/>
                </a:endParaRPr>
              </a:p>
            </p:txBody>
          </p:sp>
        </p:grpSp>
        <p:sp>
          <p:nvSpPr>
            <p:cNvPr id="15" name="Oval 13"/>
            <p:cNvSpPr>
              <a:spLocks noChangeAspect="1" noChangeArrowheads="1"/>
            </p:cNvSpPr>
            <p:nvPr/>
          </p:nvSpPr>
          <p:spPr bwMode="auto">
            <a:xfrm>
              <a:off x="395288" y="2133600"/>
              <a:ext cx="2057400" cy="2057400"/>
            </a:xfrm>
            <a:prstGeom prst="ellipse">
              <a:avLst/>
            </a:prstGeom>
            <a:solidFill>
              <a:srgbClr val="FFFF00">
                <a:alpha val="4901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4791" y="4343400"/>
            <a:ext cx="3620882" cy="2413921"/>
          </a:xfrm>
          <a:prstGeom prst="rect">
            <a:avLst/>
          </a:prstGeom>
        </p:spPr>
      </p:pic>
      <p:pic>
        <p:nvPicPr>
          <p:cNvPr id="24" name="DSC04789 copy.jpg"/>
          <p:cNvPicPr/>
          <p:nvPr/>
        </p:nvPicPr>
        <p:blipFill>
          <a:blip r:embed="rId5">
            <a:extLst/>
          </a:blip>
          <a:stretch>
            <a:fillRect/>
          </a:stretch>
        </p:blipFill>
        <p:spPr>
          <a:xfrm>
            <a:off x="9448800" y="4072731"/>
            <a:ext cx="3600450" cy="2400300"/>
          </a:xfrm>
          <a:prstGeom prst="rect">
            <a:avLst/>
          </a:prstGeom>
          <a:ln w="12700">
            <a:miter lim="400000"/>
          </a:ln>
        </p:spPr>
      </p:pic>
      <p:sp>
        <p:nvSpPr>
          <p:cNvPr id="25" name="Text Box 9"/>
          <p:cNvSpPr txBox="1">
            <a:spLocks noChangeArrowheads="1"/>
          </p:cNvSpPr>
          <p:nvPr/>
        </p:nvSpPr>
        <p:spPr bwMode="auto">
          <a:xfrm>
            <a:off x="570705" y="3128641"/>
            <a:ext cx="32896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t>Position resolution </a:t>
            </a:r>
            <a:r>
              <a:rPr lang="en-US" altLang="ja-JP" dirty="0" smtClean="0">
                <a:solidFill>
                  <a:srgbClr val="FF0000"/>
                </a:solidFill>
              </a:rPr>
              <a:t>&lt;300</a:t>
            </a:r>
            <a:r>
              <a:rPr lang="en-US" altLang="ja-JP" dirty="0" smtClean="0">
                <a:solidFill>
                  <a:srgbClr val="FF0000"/>
                </a:solidFill>
                <a:latin typeface="Symbol" pitchFamily="18" charset="2"/>
              </a:rPr>
              <a:t>m</a:t>
            </a:r>
            <a:r>
              <a:rPr lang="en-US" altLang="ja-JP" dirty="0" smtClean="0">
                <a:solidFill>
                  <a:srgbClr val="FF0000"/>
                </a:solidFill>
              </a:rPr>
              <a:t>m</a:t>
            </a:r>
          </a:p>
          <a:p>
            <a:pPr eaLnBrk="1" hangingPunct="1"/>
            <a:r>
              <a:rPr lang="en-US" altLang="ja-JP" dirty="0" smtClean="0"/>
              <a:t> </a:t>
            </a:r>
            <a:r>
              <a:rPr lang="en-US" altLang="ja-JP" dirty="0"/>
              <a:t>(L&gt;10cm)</a:t>
            </a:r>
          </a:p>
        </p:txBody>
      </p:sp>
      <p:sp>
        <p:nvSpPr>
          <p:cNvPr id="26" name="Text Box 10"/>
          <p:cNvSpPr txBox="1">
            <a:spLocks noChangeArrowheads="1"/>
          </p:cNvSpPr>
          <p:nvPr/>
        </p:nvSpPr>
        <p:spPr bwMode="auto">
          <a:xfrm>
            <a:off x="543116" y="396473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smtClean="0"/>
              <a:t> </a:t>
            </a:r>
            <a:r>
              <a:rPr lang="en-US" altLang="ja-JP" dirty="0" err="1">
                <a:solidFill>
                  <a:srgbClr val="FF0000"/>
                </a:solidFill>
                <a:latin typeface="Symbol" pitchFamily="18" charset="2"/>
              </a:rPr>
              <a:t>D</a:t>
            </a:r>
            <a:r>
              <a:rPr lang="en-US" altLang="ja-JP" dirty="0" err="1">
                <a:solidFill>
                  <a:srgbClr val="FF0000"/>
                </a:solidFill>
              </a:rPr>
              <a:t>p</a:t>
            </a:r>
            <a:r>
              <a:rPr lang="en-US" altLang="ja-JP" dirty="0">
                <a:solidFill>
                  <a:srgbClr val="FF0000"/>
                </a:solidFill>
              </a:rPr>
              <a:t>/p=1-3% (</a:t>
            </a:r>
            <a:r>
              <a:rPr lang="en-US" altLang="ja-JP" dirty="0" err="1">
                <a:solidFill>
                  <a:srgbClr val="FF0000"/>
                </a:solidFill>
                <a:latin typeface="Symbol" pitchFamily="18" charset="2"/>
              </a:rPr>
              <a:t>p</a:t>
            </a:r>
            <a:r>
              <a:rPr lang="en-US" altLang="ja-JP" dirty="0" err="1">
                <a:solidFill>
                  <a:srgbClr val="FF0000"/>
                </a:solidFill>
              </a:rPr>
              <a:t>,p</a:t>
            </a:r>
            <a:r>
              <a:rPr lang="en-US" altLang="ja-JP" dirty="0">
                <a:solidFill>
                  <a:srgbClr val="FF0000"/>
                </a:solidFill>
              </a:rPr>
              <a:t>)</a:t>
            </a:r>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4122072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3939" y="239970"/>
            <a:ext cx="8229600" cy="1143000"/>
          </a:xfrm>
        </p:spPr>
        <p:txBody>
          <a:bodyPr/>
          <a:lstStyle/>
          <a:p>
            <a:r>
              <a:rPr kumimoji="1" lang="en-US" altLang="ja-JP" dirty="0" smtClean="0"/>
              <a:t>Particle identification with TPC</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FCE29A7C-1BB8-4003-8D50-FE7B02F46049}" type="slidenum">
              <a:rPr lang="en-US" altLang="ja-JP" smtClean="0"/>
              <a:pPr>
                <a:defRPr/>
              </a:pPr>
              <a:t>15</a:t>
            </a:fld>
            <a:endParaRPr lang="en-US" altLang="ja-JP"/>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39" y="1748134"/>
            <a:ext cx="5621318" cy="3814466"/>
          </a:xfrm>
          <a:prstGeom prst="rect">
            <a:avLst/>
          </a:prstGeom>
        </p:spPr>
      </p:pic>
      <p:sp>
        <p:nvSpPr>
          <p:cNvPr id="6" name="TextBox 5"/>
          <p:cNvSpPr txBox="1"/>
          <p:nvPr/>
        </p:nvSpPr>
        <p:spPr>
          <a:xfrm>
            <a:off x="2415036" y="3433465"/>
            <a:ext cx="415498" cy="461665"/>
          </a:xfrm>
          <a:prstGeom prst="rect">
            <a:avLst/>
          </a:prstGeom>
          <a:noFill/>
        </p:spPr>
        <p:txBody>
          <a:bodyPr wrap="none" rtlCol="0">
            <a:spAutoFit/>
          </a:bodyPr>
          <a:lstStyle/>
          <a:p>
            <a:r>
              <a:rPr lang="en-US" sz="2400" b="1" dirty="0">
                <a:latin typeface="Symbol" pitchFamily="18" charset="2"/>
              </a:rPr>
              <a:t>p</a:t>
            </a:r>
            <a:r>
              <a:rPr lang="en-US" sz="2400" b="1" baseline="30000" dirty="0" smtClean="0"/>
              <a:t>-</a:t>
            </a:r>
            <a:endParaRPr lang="en-US" sz="2400" b="1" baseline="30000" dirty="0"/>
          </a:p>
        </p:txBody>
      </p:sp>
      <p:sp>
        <p:nvSpPr>
          <p:cNvPr id="7" name="TextBox 7"/>
          <p:cNvSpPr txBox="1"/>
          <p:nvPr/>
        </p:nvSpPr>
        <p:spPr>
          <a:xfrm>
            <a:off x="3329436" y="4044117"/>
            <a:ext cx="455574" cy="461665"/>
          </a:xfrm>
          <a:prstGeom prst="rect">
            <a:avLst/>
          </a:prstGeom>
          <a:noFill/>
        </p:spPr>
        <p:txBody>
          <a:bodyPr wrap="none" rtlCol="0">
            <a:spAutoFit/>
          </a:bodyPr>
          <a:lstStyle/>
          <a:p>
            <a:r>
              <a:rPr lang="en-US" sz="2400" b="1" dirty="0" smtClean="0">
                <a:latin typeface="Symbol" pitchFamily="18" charset="2"/>
              </a:rPr>
              <a:t>p</a:t>
            </a:r>
            <a:r>
              <a:rPr lang="en-US" sz="2400" b="1" baseline="30000" dirty="0" smtClean="0"/>
              <a:t>+</a:t>
            </a:r>
            <a:endParaRPr lang="en-US" sz="2400" b="1" baseline="30000" dirty="0"/>
          </a:p>
        </p:txBody>
      </p:sp>
      <p:sp>
        <p:nvSpPr>
          <p:cNvPr id="8" name="TextBox 8"/>
          <p:cNvSpPr txBox="1"/>
          <p:nvPr/>
        </p:nvSpPr>
        <p:spPr>
          <a:xfrm>
            <a:off x="3609418" y="2971800"/>
            <a:ext cx="352982" cy="461665"/>
          </a:xfrm>
          <a:prstGeom prst="rect">
            <a:avLst/>
          </a:prstGeom>
          <a:noFill/>
        </p:spPr>
        <p:txBody>
          <a:bodyPr wrap="none" rtlCol="0">
            <a:spAutoFit/>
          </a:bodyPr>
          <a:lstStyle/>
          <a:p>
            <a:r>
              <a:rPr lang="en-US" sz="2400" b="1" dirty="0" smtClean="0"/>
              <a:t>p</a:t>
            </a:r>
            <a:endParaRPr lang="en-US" sz="2400" b="1" baseline="30000" dirty="0"/>
          </a:p>
        </p:txBody>
      </p:sp>
      <p:sp>
        <p:nvSpPr>
          <p:cNvPr id="9" name="TextBox 8"/>
          <p:cNvSpPr txBox="1"/>
          <p:nvPr/>
        </p:nvSpPr>
        <p:spPr>
          <a:xfrm>
            <a:off x="3257301" y="3382794"/>
            <a:ext cx="527709" cy="461665"/>
          </a:xfrm>
          <a:prstGeom prst="rect">
            <a:avLst/>
          </a:prstGeom>
          <a:noFill/>
        </p:spPr>
        <p:txBody>
          <a:bodyPr wrap="none" rtlCol="0">
            <a:spAutoFit/>
          </a:bodyPr>
          <a:lstStyle/>
          <a:p>
            <a:r>
              <a:rPr lang="en-US" sz="2400" b="1" dirty="0" smtClean="0"/>
              <a:t>K</a:t>
            </a:r>
            <a:r>
              <a:rPr lang="en-US" sz="2400" b="1" baseline="30000" dirty="0" smtClean="0"/>
              <a:t>+</a:t>
            </a:r>
            <a:endParaRPr lang="en-US" sz="2400" b="1" baseline="30000" dirty="0"/>
          </a:p>
        </p:txBody>
      </p:sp>
      <p:sp>
        <p:nvSpPr>
          <p:cNvPr id="14" name="テキスト ボックス 13"/>
          <p:cNvSpPr txBox="1"/>
          <p:nvPr/>
        </p:nvSpPr>
        <p:spPr>
          <a:xfrm>
            <a:off x="2565982" y="5638800"/>
            <a:ext cx="2446504" cy="707886"/>
          </a:xfrm>
          <a:prstGeom prst="rect">
            <a:avLst/>
          </a:prstGeom>
          <a:noFill/>
        </p:spPr>
        <p:txBody>
          <a:bodyPr wrap="none" rtlCol="0">
            <a:spAutoFit/>
          </a:bodyPr>
          <a:lstStyle/>
          <a:p>
            <a:r>
              <a:rPr lang="en-US" altLang="ja-JP" dirty="0">
                <a:latin typeface="Symbol" panose="05050102010706020507" pitchFamily="18" charset="2"/>
              </a:rPr>
              <a:t>p</a:t>
            </a:r>
            <a:r>
              <a:rPr kumimoji="1" lang="en-US" altLang="ja-JP" dirty="0" smtClean="0"/>
              <a:t>/K : p&lt;=0.5 GeV/c</a:t>
            </a:r>
          </a:p>
          <a:p>
            <a:r>
              <a:rPr lang="en-US" altLang="ja-JP" dirty="0">
                <a:latin typeface="Symbol" panose="05050102010706020507" pitchFamily="18" charset="2"/>
              </a:rPr>
              <a:t>p</a:t>
            </a:r>
            <a:r>
              <a:rPr lang="en-US" altLang="ja-JP" dirty="0" smtClean="0"/>
              <a:t>/p : p&lt;=1.1 GeV/c</a:t>
            </a:r>
            <a:endParaRPr kumimoji="1" lang="ja-JP" altLang="en-US" dirty="0"/>
          </a:p>
        </p:txBody>
      </p:sp>
      <p:sp>
        <p:nvSpPr>
          <p:cNvPr id="16" name="テキスト ボックス 15"/>
          <p:cNvSpPr txBox="1"/>
          <p:nvPr/>
        </p:nvSpPr>
        <p:spPr>
          <a:xfrm>
            <a:off x="2810385" y="1400145"/>
            <a:ext cx="824265" cy="523220"/>
          </a:xfrm>
          <a:prstGeom prst="rect">
            <a:avLst/>
          </a:prstGeom>
          <a:noFill/>
        </p:spPr>
        <p:txBody>
          <a:bodyPr wrap="none" rtlCol="0">
            <a:spAutoFit/>
          </a:bodyPr>
          <a:lstStyle/>
          <a:p>
            <a:r>
              <a:rPr kumimoji="1" lang="en-US" altLang="ja-JP" sz="2800" b="1" dirty="0" smtClean="0"/>
              <a:t>E45</a:t>
            </a:r>
            <a:endParaRPr kumimoji="1" lang="ja-JP" altLang="en-US" sz="2800" b="1" dirty="0"/>
          </a:p>
        </p:txBody>
      </p:sp>
      <p:sp>
        <p:nvSpPr>
          <p:cNvPr id="17" name="テキスト ボックス 16"/>
          <p:cNvSpPr txBox="1"/>
          <p:nvPr/>
        </p:nvSpPr>
        <p:spPr>
          <a:xfrm>
            <a:off x="6157199" y="5475912"/>
            <a:ext cx="2933816" cy="400110"/>
          </a:xfrm>
          <a:prstGeom prst="rect">
            <a:avLst/>
          </a:prstGeom>
          <a:noFill/>
        </p:spPr>
        <p:txBody>
          <a:bodyPr wrap="none" rtlCol="0">
            <a:spAutoFit/>
          </a:bodyPr>
          <a:lstStyle/>
          <a:p>
            <a:r>
              <a:rPr kumimoji="1" lang="en-US" altLang="ja-JP" dirty="0" smtClean="0"/>
              <a:t>Courtesy of S.H. Hwang</a:t>
            </a:r>
            <a:endParaRPr kumimoji="1" lang="ja-JP" altLang="en-US" dirty="0"/>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723885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ー 3"/>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C79CF77C-9DA8-4DE6-A0C0-EE16770413E8}" type="slidenum">
              <a:rPr kumimoji="0" lang="en-US" altLang="ja-JP" sz="1400"/>
              <a:pPr eaLnBrk="1" hangingPunct="1"/>
              <a:t>16</a:t>
            </a:fld>
            <a:endParaRPr kumimoji="0" lang="en-US" altLang="ja-JP" sz="1400"/>
          </a:p>
        </p:txBody>
      </p:sp>
      <p:sp>
        <p:nvSpPr>
          <p:cNvPr id="17411" name="Rectangle 1"/>
          <p:cNvSpPr>
            <a:spLocks noGrp="1" noChangeArrowheads="1"/>
          </p:cNvSpPr>
          <p:nvPr>
            <p:ph type="title" idx="4294967295"/>
          </p:nvPr>
        </p:nvSpPr>
        <p:spPr>
          <a:xfrm>
            <a:off x="497633" y="-228600"/>
            <a:ext cx="8234363" cy="1146175"/>
          </a:xfrm>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dirty="0" smtClean="0">
                <a:solidFill>
                  <a:srgbClr val="7030A0"/>
                </a:solidFill>
              </a:rPr>
              <a:t>Data statistics</a:t>
            </a:r>
          </a:p>
        </p:txBody>
      </p:sp>
      <p:sp>
        <p:nvSpPr>
          <p:cNvPr id="17412" name="Rectangle 2"/>
          <p:cNvSpPr>
            <a:spLocks noGrp="1" noChangeArrowheads="1"/>
          </p:cNvSpPr>
          <p:nvPr>
            <p:ph type="subTitle" idx="4294967295"/>
          </p:nvPr>
        </p:nvSpPr>
        <p:spPr>
          <a:xfrm>
            <a:off x="560432" y="1340768"/>
            <a:ext cx="8305800" cy="5105400"/>
          </a:xfrm>
        </p:spPr>
        <p:txBody>
          <a:bodyPr lIns="0" tIns="0" rIns="0" bIns="0" anchor="ctr">
            <a:normAutofit fontScale="92500" lnSpcReduction="10000"/>
          </a:bodyPr>
          <a:lstStyle/>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ja-JP" altLang="en-US" sz="2500" dirty="0" smtClean="0"/>
              <a:t>・ </a:t>
            </a:r>
            <a:r>
              <a:rPr lang="en-US" altLang="ja-JP" sz="2500" dirty="0" smtClean="0"/>
              <a:t>(</a:t>
            </a:r>
            <a:r>
              <a:rPr lang="en-US" altLang="ja-JP" sz="2500" dirty="0" smtClean="0">
                <a:latin typeface="Symbol" pitchFamily="18" charset="2"/>
              </a:rPr>
              <a:t>p</a:t>
            </a:r>
            <a:r>
              <a:rPr lang="en-US" altLang="ja-JP" sz="2500" dirty="0" smtClean="0"/>
              <a:t>,2</a:t>
            </a:r>
            <a:r>
              <a:rPr lang="en-US" altLang="ja-JP" sz="2500" dirty="0" smtClean="0">
                <a:latin typeface="Symbol" pitchFamily="18" charset="2"/>
              </a:rPr>
              <a:t>p</a:t>
            </a:r>
            <a:r>
              <a:rPr lang="en-US" altLang="ja-JP" sz="2500" dirty="0" smtClean="0"/>
              <a:t>) cross section : ~2 </a:t>
            </a:r>
            <a:r>
              <a:rPr lang="en-US" altLang="ja-JP" sz="2500" dirty="0" err="1" smtClean="0"/>
              <a:t>mb</a:t>
            </a:r>
            <a:endParaRPr lang="en-US" altLang="ja-JP" sz="2500" dirty="0" smtClean="0"/>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ja-JP" altLang="en-US" sz="2500" dirty="0" smtClean="0"/>
              <a:t>・</a:t>
            </a:r>
            <a:r>
              <a:rPr lang="en-US" altLang="ja-JP" sz="2500" dirty="0" smtClean="0">
                <a:latin typeface="Symbol" panose="05050102010706020507" pitchFamily="18" charset="2"/>
              </a:rPr>
              <a:t>p</a:t>
            </a:r>
            <a:r>
              <a:rPr lang="en-US" altLang="ja-JP" sz="2500" dirty="0" smtClean="0"/>
              <a:t> beam rate              : ~10</a:t>
            </a:r>
            <a:r>
              <a:rPr lang="en-US" altLang="ja-JP" sz="2500" baseline="33000" dirty="0" smtClean="0"/>
              <a:t>6</a:t>
            </a:r>
            <a:r>
              <a:rPr lang="en-US" altLang="ja-JP" sz="2500" dirty="0" smtClean="0"/>
              <a:t> / cycle (6s)</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ja-JP" altLang="en-US" sz="2500" dirty="0" smtClean="0"/>
              <a:t>・</a:t>
            </a:r>
            <a:r>
              <a:rPr lang="en-US" altLang="ja-JP" sz="2500" dirty="0" smtClean="0"/>
              <a:t>Liquid H target          : 5cm length</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ja-JP" altLang="en-US" sz="2500" dirty="0" smtClean="0"/>
              <a:t>・</a:t>
            </a:r>
            <a:r>
              <a:rPr lang="en-US" altLang="ja-JP" sz="2500" dirty="0" smtClean="0"/>
              <a:t>TPC acceptance        : 40%</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ja-JP" altLang="en-US" sz="2500" dirty="0" smtClean="0">
                <a:solidFill>
                  <a:srgbClr val="2D2DB9"/>
                </a:solidFill>
              </a:rPr>
              <a:t>　　　 </a:t>
            </a:r>
            <a:r>
              <a:rPr lang="en-US" altLang="ja-JP" sz="2500" dirty="0" smtClean="0">
                <a:solidFill>
                  <a:srgbClr val="2D2DB9"/>
                </a:solidFill>
              </a:rPr>
              <a:t>160 events / cycle</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ja-JP" sz="2500" dirty="0" smtClean="0">
              <a:solidFill>
                <a:srgbClr val="2D2DB9"/>
              </a:solidFill>
            </a:endParaRP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ja-JP" sz="2200" dirty="0" smtClean="0">
                <a:solidFill>
                  <a:srgbClr val="2D2DB9"/>
                </a:solidFill>
              </a:rPr>
              <a:t>Dominant background: elastic scattering </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ja-JP" sz="2200" dirty="0" smtClean="0">
                <a:solidFill>
                  <a:srgbClr val="2D2DB9"/>
                </a:solidFill>
              </a:rPr>
              <a:t>(</a:t>
            </a:r>
            <a:r>
              <a:rPr lang="en-US" altLang="ja-JP" sz="2200" dirty="0" err="1" smtClean="0">
                <a:solidFill>
                  <a:srgbClr val="2D2DB9"/>
                </a:solidFill>
                <a:latin typeface="Symbol" panose="05050102010706020507" pitchFamily="18" charset="2"/>
              </a:rPr>
              <a:t>s</a:t>
            </a:r>
            <a:r>
              <a:rPr lang="en-US" altLang="ja-JP" sz="2200" baseline="-25000" dirty="0" err="1" smtClean="0">
                <a:solidFill>
                  <a:srgbClr val="2D2DB9"/>
                </a:solidFill>
              </a:rPr>
              <a:t>total</a:t>
            </a:r>
            <a:r>
              <a:rPr lang="en-US" altLang="ja-JP" sz="2200" dirty="0" smtClean="0">
                <a:solidFill>
                  <a:srgbClr val="2D2DB9"/>
                </a:solidFill>
              </a:rPr>
              <a:t>= 40 </a:t>
            </a:r>
            <a:r>
              <a:rPr lang="en-US" altLang="ja-JP" sz="2200" dirty="0" err="1" smtClean="0">
                <a:solidFill>
                  <a:srgbClr val="2D2DB9"/>
                </a:solidFill>
              </a:rPr>
              <a:t>mb</a:t>
            </a:r>
            <a:r>
              <a:rPr lang="en-US" altLang="ja-JP" sz="2200" dirty="0" smtClean="0">
                <a:solidFill>
                  <a:srgbClr val="2D2DB9"/>
                </a:solidFill>
              </a:rPr>
              <a:t> </a:t>
            </a:r>
            <a:r>
              <a:rPr lang="en-US" altLang="ja-JP" sz="2200" dirty="0" smtClean="0">
                <a:solidFill>
                  <a:srgbClr val="2D2DB9"/>
                </a:solidFill>
                <a:sym typeface="Wingdings" panose="05000000000000000000" pitchFamily="2" charset="2"/>
              </a:rPr>
              <a:t> trigger rate = 3200 events / cycle</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ja-JP" sz="2200" dirty="0" smtClean="0">
                <a:solidFill>
                  <a:srgbClr val="2D2DB9"/>
                </a:solidFill>
                <a:sym typeface="Wingdings" panose="05000000000000000000" pitchFamily="2" charset="2"/>
              </a:rPr>
              <a:t> ~ 800 Hz </a:t>
            </a:r>
            <a:r>
              <a:rPr lang="en-US" altLang="ja-JP" sz="2200" dirty="0" smtClean="0">
                <a:solidFill>
                  <a:srgbClr val="2D2DB9"/>
                </a:solidFill>
              </a:rPr>
              <a:t>in maximum (4s flat top)) </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ja-JP" altLang="en-US" sz="2500" dirty="0" smtClean="0"/>
              <a:t>・</a:t>
            </a:r>
            <a:r>
              <a:rPr lang="en-US" altLang="ja-JP" sz="2500" dirty="0" smtClean="0"/>
              <a:t>Energy range            : 1.50 – 2.15 GeV</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ja-JP" altLang="en-US" sz="2500" dirty="0" smtClean="0"/>
              <a:t>・</a:t>
            </a:r>
            <a:r>
              <a:rPr lang="en-US" altLang="ja-JP" sz="2500" dirty="0" smtClean="0"/>
              <a:t>No. of bins (1000)     </a:t>
            </a:r>
            <a:r>
              <a:rPr lang="en-US" altLang="ja-JP" sz="2500" dirty="0" smtClean="0">
                <a:latin typeface="Symbol" panose="05050102010706020507" pitchFamily="18" charset="2"/>
              </a:rPr>
              <a:t>p</a:t>
            </a:r>
            <a:r>
              <a:rPr lang="en-US" altLang="ja-JP" sz="2500" baseline="30000" dirty="0" smtClean="0"/>
              <a:t>-</a:t>
            </a:r>
            <a:r>
              <a:rPr lang="en-US" altLang="ja-JP" sz="2500" dirty="0" smtClean="0"/>
              <a:t> beam  : 24 (energy) x 20 (angle)</a:t>
            </a:r>
          </a:p>
          <a:p>
            <a:pPr indent="-339725" defTabSz="457200" eaLnBrk="1" hangingPunct="1">
              <a:lnSpc>
                <a:spcPct val="90000"/>
              </a:lnSpc>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ja-JP" sz="2500" dirty="0"/>
              <a:t> </a:t>
            </a:r>
            <a:r>
              <a:rPr lang="en-US" altLang="ja-JP" sz="2500" dirty="0" smtClean="0"/>
              <a:t>                                      </a:t>
            </a:r>
            <a:r>
              <a:rPr lang="en-US" altLang="ja-JP" sz="2500" dirty="0" smtClean="0">
                <a:latin typeface="Symbol" panose="05050102010706020507" pitchFamily="18" charset="2"/>
              </a:rPr>
              <a:t>p</a:t>
            </a:r>
            <a:r>
              <a:rPr lang="en-US" altLang="ja-JP" sz="2500" baseline="30000" dirty="0" smtClean="0"/>
              <a:t>+ </a:t>
            </a:r>
            <a:r>
              <a:rPr lang="en-US" altLang="ja-JP" sz="2500" dirty="0" smtClean="0"/>
              <a:t>beam  : 23 </a:t>
            </a:r>
            <a:r>
              <a:rPr lang="en-US" altLang="ja-JP" sz="2500" dirty="0"/>
              <a:t>(energy) x 20 (angle)</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ja-JP" altLang="en-US" sz="2500" dirty="0" smtClean="0"/>
              <a:t>・</a:t>
            </a:r>
            <a:r>
              <a:rPr lang="en-US" altLang="ja-JP" sz="2500" dirty="0" smtClean="0"/>
              <a:t>No. of events / bin    : 32 K</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ja-JP" altLang="en-US" sz="2500" dirty="0" smtClean="0">
                <a:solidFill>
                  <a:srgbClr val="0000FF"/>
                </a:solidFill>
              </a:rPr>
              <a:t>　　　　</a:t>
            </a:r>
            <a:r>
              <a:rPr lang="en-US" altLang="ja-JP" sz="2500" dirty="0" smtClean="0">
                <a:solidFill>
                  <a:srgbClr val="FF0000"/>
                </a:solidFill>
              </a:rPr>
              <a:t>30M events in 15 days</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tLang="ja-JP" sz="2500" dirty="0" smtClean="0">
                <a:solidFill>
                  <a:srgbClr val="0000FF"/>
                </a:solidFill>
              </a:rPr>
              <a:t> Increase world’s </a:t>
            </a:r>
            <a:r>
              <a:rPr lang="en-US" altLang="ja-JP" sz="2500" dirty="0" err="1" smtClean="0">
                <a:solidFill>
                  <a:srgbClr val="0000FF"/>
                </a:solidFill>
                <a:latin typeface="Symbol" pitchFamily="18" charset="2"/>
              </a:rPr>
              <a:t>pp</a:t>
            </a:r>
            <a:r>
              <a:rPr lang="en-US" altLang="ja-JP" sz="2500" dirty="0" err="1" smtClean="0">
                <a:solidFill>
                  <a:srgbClr val="0000FF"/>
                </a:solidFill>
              </a:rPr>
              <a:t>N</a:t>
            </a:r>
            <a:r>
              <a:rPr lang="en-US" altLang="ja-JP" sz="2500" dirty="0" smtClean="0">
                <a:solidFill>
                  <a:srgbClr val="0000FF"/>
                </a:solidFill>
              </a:rPr>
              <a:t> data (240K) by factor of 130</a:t>
            </a:r>
          </a:p>
          <a:p>
            <a:pPr indent="-339725" defTabSz="457200" eaLnBrk="1" hangingPunct="1">
              <a:lnSpc>
                <a:spcPct val="90000"/>
              </a:lnSpc>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tLang="ja-JP" sz="2500" dirty="0" smtClean="0">
              <a:solidFill>
                <a:srgbClr val="0000FF"/>
              </a:solidFill>
            </a:endParaRPr>
          </a:p>
        </p:txBody>
      </p:sp>
      <p:sp>
        <p:nvSpPr>
          <p:cNvPr id="17413" name="AutoShape 4"/>
          <p:cNvSpPr>
            <a:spLocks noChangeArrowheads="1"/>
          </p:cNvSpPr>
          <p:nvPr/>
        </p:nvSpPr>
        <p:spPr bwMode="auto">
          <a:xfrm>
            <a:off x="533400" y="2590800"/>
            <a:ext cx="457200" cy="3048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17414" name="AutoShape 5"/>
          <p:cNvSpPr>
            <a:spLocks noChangeArrowheads="1"/>
          </p:cNvSpPr>
          <p:nvPr/>
        </p:nvSpPr>
        <p:spPr bwMode="auto">
          <a:xfrm>
            <a:off x="76200" y="5930900"/>
            <a:ext cx="457200" cy="304800"/>
          </a:xfrm>
          <a:prstGeom prst="rightArrow">
            <a:avLst>
              <a:gd name="adj1" fmla="val 50000"/>
              <a:gd name="adj2" fmla="val 37500"/>
            </a:avLst>
          </a:prstGeom>
          <a:solidFill>
            <a:srgbClr val="0DFF0D"/>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80161929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5"/>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A993F45E-1403-47D8-BAFF-1FF4E1722D6D}" type="slidenum">
              <a:rPr kumimoji="0" lang="en-US" altLang="ja-JP" sz="1400"/>
              <a:pPr eaLnBrk="1" hangingPunct="1"/>
              <a:t>17</a:t>
            </a:fld>
            <a:endParaRPr kumimoji="0" lang="en-US" altLang="ja-JP" sz="1400"/>
          </a:p>
        </p:txBody>
      </p:sp>
      <p:sp>
        <p:nvSpPr>
          <p:cNvPr id="16387" name="Rectangle 2"/>
          <p:cNvSpPr>
            <a:spLocks noGrp="1" noChangeArrowheads="1"/>
          </p:cNvSpPr>
          <p:nvPr>
            <p:ph type="title"/>
          </p:nvPr>
        </p:nvSpPr>
        <p:spPr>
          <a:xfrm>
            <a:off x="251619" y="-130466"/>
            <a:ext cx="8229600" cy="1143000"/>
          </a:xfrm>
        </p:spPr>
        <p:txBody>
          <a:bodyPr/>
          <a:lstStyle/>
          <a:p>
            <a:pPr eaLnBrk="1" hangingPunct="1"/>
            <a:r>
              <a:rPr lang="en-US" altLang="ja-JP" dirty="0" smtClean="0"/>
              <a:t>TPC prototype test </a:t>
            </a:r>
            <a:br>
              <a:rPr lang="en-US" altLang="ja-JP" dirty="0" smtClean="0"/>
            </a:br>
            <a:r>
              <a:rPr lang="en-US" altLang="ja-JP" sz="2400" dirty="0" smtClean="0">
                <a:solidFill>
                  <a:srgbClr val="0070C0"/>
                </a:solidFill>
              </a:rPr>
              <a:t>NIMA763(2014)65-81</a:t>
            </a:r>
            <a:endParaRPr lang="en-US" altLang="ja-JP" sz="4000" dirty="0" smtClean="0"/>
          </a:p>
        </p:txBody>
      </p:sp>
      <p:sp>
        <p:nvSpPr>
          <p:cNvPr id="16388" name="Rectangle 3"/>
          <p:cNvSpPr>
            <a:spLocks noGrp="1" noChangeArrowheads="1"/>
          </p:cNvSpPr>
          <p:nvPr>
            <p:ph type="body" idx="1"/>
          </p:nvPr>
        </p:nvSpPr>
        <p:spPr>
          <a:xfrm>
            <a:off x="237163" y="1710531"/>
            <a:ext cx="8229600" cy="4525963"/>
          </a:xfrm>
        </p:spPr>
        <p:txBody>
          <a:bodyPr/>
          <a:lstStyle/>
          <a:p>
            <a:pPr eaLnBrk="1" hangingPunct="1"/>
            <a:r>
              <a:rPr lang="en-US" altLang="ja-JP" sz="2400" dirty="0" smtClean="0"/>
              <a:t>Beam test at RCNP</a:t>
            </a:r>
          </a:p>
          <a:p>
            <a:pPr lvl="1" eaLnBrk="1" hangingPunct="1"/>
            <a:r>
              <a:rPr lang="en-US" altLang="ja-JP" sz="1800" dirty="0" smtClean="0"/>
              <a:t>Proton beam at 400 MeV</a:t>
            </a:r>
          </a:p>
          <a:p>
            <a:pPr lvl="1" eaLnBrk="1" hangingPunct="1"/>
            <a:r>
              <a:rPr lang="en-US" altLang="ja-JP" sz="1800" dirty="0" smtClean="0"/>
              <a:t>Beam rate up to 10</a:t>
            </a:r>
            <a:r>
              <a:rPr lang="en-US" altLang="ja-JP" sz="1800" baseline="30000" dirty="0" smtClean="0"/>
              <a:t>6 </a:t>
            </a:r>
            <a:r>
              <a:rPr lang="en-US" altLang="ja-JP" sz="1800" dirty="0" smtClean="0"/>
              <a:t>Hz /cm</a:t>
            </a:r>
            <a:r>
              <a:rPr lang="en-US" altLang="ja-JP" sz="1800" baseline="30000" dirty="0" smtClean="0"/>
              <a:t>2</a:t>
            </a:r>
          </a:p>
        </p:txBody>
      </p:sp>
      <p:pic>
        <p:nvPicPr>
          <p:cNvPr id="16390" name="Picture 12" descr="distortion_rate"/>
          <p:cNvPicPr>
            <a:picLocks noChangeAspect="1" noChangeArrowheads="1"/>
          </p:cNvPicPr>
          <p:nvPr/>
        </p:nvPicPr>
        <p:blipFill>
          <a:blip r:embed="rId2">
            <a:extLst>
              <a:ext uri="{28A0092B-C50C-407E-A947-70E740481C1C}">
                <a14:useLocalDpi xmlns:a14="http://schemas.microsoft.com/office/drawing/2010/main" val="0"/>
              </a:ext>
            </a:extLst>
          </a:blip>
          <a:srcRect b="47806"/>
          <a:stretch>
            <a:fillRect/>
          </a:stretch>
        </p:blipFill>
        <p:spPr bwMode="auto">
          <a:xfrm>
            <a:off x="488782" y="3212306"/>
            <a:ext cx="35814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13"/>
          <p:cNvSpPr txBox="1">
            <a:spLocks noChangeArrowheads="1"/>
          </p:cNvSpPr>
          <p:nvPr/>
        </p:nvSpPr>
        <p:spPr bwMode="auto">
          <a:xfrm>
            <a:off x="588044" y="2851223"/>
            <a:ext cx="3533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solidFill>
                  <a:srgbClr val="FF0000"/>
                </a:solidFill>
              </a:rPr>
              <a:t>Hit position distortion &lt;0.1mm</a:t>
            </a:r>
          </a:p>
        </p:txBody>
      </p:sp>
      <p:pic>
        <p:nvPicPr>
          <p:cNvPr id="16392" name="Picture 33" descr="eff_rate_new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471" y="4144265"/>
            <a:ext cx="274320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 Box 34"/>
          <p:cNvSpPr txBox="1">
            <a:spLocks noChangeArrowheads="1"/>
          </p:cNvSpPr>
          <p:nvPr/>
        </p:nvSpPr>
        <p:spPr bwMode="auto">
          <a:xfrm>
            <a:off x="5685359" y="3973513"/>
            <a:ext cx="2101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t>Efficiency vs rate</a:t>
            </a:r>
          </a:p>
        </p:txBody>
      </p:sp>
      <p:grpSp>
        <p:nvGrpSpPr>
          <p:cNvPr id="16394" name="Group 35"/>
          <p:cNvGrpSpPr>
            <a:grpSpLocks/>
          </p:cNvGrpSpPr>
          <p:nvPr/>
        </p:nvGrpSpPr>
        <p:grpSpPr bwMode="auto">
          <a:xfrm>
            <a:off x="5257801" y="990600"/>
            <a:ext cx="3276599" cy="2819400"/>
            <a:chOff x="2653" y="480"/>
            <a:chExt cx="3107" cy="2352"/>
          </a:xfrm>
        </p:grpSpPr>
        <p:sp>
          <p:nvSpPr>
            <p:cNvPr id="16397" name="Text Box 36"/>
            <p:cNvSpPr txBox="1">
              <a:spLocks noChangeArrowheads="1"/>
            </p:cNvSpPr>
            <p:nvPr/>
          </p:nvSpPr>
          <p:spPr bwMode="auto">
            <a:xfrm>
              <a:off x="4273" y="816"/>
              <a:ext cx="475"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800">
                  <a:solidFill>
                    <a:srgbClr val="FFFF00"/>
                  </a:solidFill>
                </a:rPr>
                <a:t>3m</a:t>
              </a:r>
            </a:p>
          </p:txBody>
        </p:sp>
        <p:sp>
          <p:nvSpPr>
            <p:cNvPr id="16398" name="AutoShape 37"/>
            <p:cNvSpPr>
              <a:spLocks noChangeArrowheads="1"/>
            </p:cNvSpPr>
            <p:nvPr/>
          </p:nvSpPr>
          <p:spPr bwMode="auto">
            <a:xfrm rot="1845554">
              <a:off x="3600" y="1680"/>
              <a:ext cx="384" cy="1152"/>
            </a:xfrm>
            <a:prstGeom prst="upArrow">
              <a:avLst>
                <a:gd name="adj1" fmla="val 50000"/>
                <a:gd name="adj2" fmla="val 75000"/>
              </a:avLst>
            </a:prstGeom>
            <a:solidFill>
              <a:srgbClr val="35FD3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pic>
          <p:nvPicPr>
            <p:cNvPr id="16399" name="Picture 38" descr="SDC109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 y="480"/>
              <a:ext cx="3107" cy="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Line 39"/>
            <p:cNvSpPr>
              <a:spLocks noChangeShapeType="1"/>
            </p:cNvSpPr>
            <p:nvPr/>
          </p:nvSpPr>
          <p:spPr bwMode="auto">
            <a:xfrm>
              <a:off x="3969" y="707"/>
              <a:ext cx="90" cy="453"/>
            </a:xfrm>
            <a:prstGeom prst="line">
              <a:avLst/>
            </a:prstGeom>
            <a:noFill/>
            <a:ln w="9525">
              <a:solidFill>
                <a:srgbClr val="FFFF1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6401" name="Text Box 40"/>
            <p:cNvSpPr txBox="1">
              <a:spLocks noChangeArrowheads="1"/>
            </p:cNvSpPr>
            <p:nvPr/>
          </p:nvSpPr>
          <p:spPr bwMode="auto">
            <a:xfrm>
              <a:off x="3696" y="480"/>
              <a:ext cx="759" cy="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3399"/>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nSpc>
                  <a:spcPct val="80000"/>
                </a:lnSpc>
                <a:spcBef>
                  <a:spcPct val="20000"/>
                </a:spcBef>
              </a:pPr>
              <a:r>
                <a:rPr lang="en-US" altLang="ja-JP" sz="2400" dirty="0">
                  <a:solidFill>
                    <a:schemeClr val="bg1"/>
                  </a:solidFill>
                  <a:ea typeface="Osaka" pitchFamily="-107" charset="-128"/>
                </a:rPr>
                <a:t>TPC</a:t>
              </a:r>
            </a:p>
          </p:txBody>
        </p:sp>
        <p:sp>
          <p:nvSpPr>
            <p:cNvPr id="16402" name="Text Box 41"/>
            <p:cNvSpPr txBox="1">
              <a:spLocks noChangeArrowheads="1"/>
            </p:cNvSpPr>
            <p:nvPr/>
          </p:nvSpPr>
          <p:spPr bwMode="auto">
            <a:xfrm>
              <a:off x="4059" y="1795"/>
              <a:ext cx="769"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3399"/>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nSpc>
                  <a:spcPct val="80000"/>
                </a:lnSpc>
                <a:spcBef>
                  <a:spcPct val="20000"/>
                </a:spcBef>
              </a:pPr>
              <a:r>
                <a:rPr lang="en-US" altLang="ja-JP" sz="2400" dirty="0">
                  <a:solidFill>
                    <a:srgbClr val="FFFF19"/>
                  </a:solidFill>
                  <a:ea typeface="Osaka" pitchFamily="-107" charset="-128"/>
                </a:rPr>
                <a:t>SSD</a:t>
              </a:r>
            </a:p>
          </p:txBody>
        </p:sp>
        <p:sp>
          <p:nvSpPr>
            <p:cNvPr id="16403" name="Line 42"/>
            <p:cNvSpPr>
              <a:spLocks noChangeShapeType="1"/>
            </p:cNvSpPr>
            <p:nvPr/>
          </p:nvSpPr>
          <p:spPr bwMode="auto">
            <a:xfrm flipH="1" flipV="1">
              <a:off x="3833" y="1523"/>
              <a:ext cx="317" cy="318"/>
            </a:xfrm>
            <a:prstGeom prst="line">
              <a:avLst/>
            </a:prstGeom>
            <a:noFill/>
            <a:ln w="9525">
              <a:solidFill>
                <a:srgbClr val="FFFF1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6404" name="Line 43"/>
            <p:cNvSpPr>
              <a:spLocks noChangeShapeType="1"/>
            </p:cNvSpPr>
            <p:nvPr/>
          </p:nvSpPr>
          <p:spPr bwMode="auto">
            <a:xfrm flipH="1" flipV="1">
              <a:off x="4377" y="1296"/>
              <a:ext cx="45" cy="545"/>
            </a:xfrm>
            <a:prstGeom prst="line">
              <a:avLst/>
            </a:prstGeom>
            <a:noFill/>
            <a:ln w="9525">
              <a:solidFill>
                <a:srgbClr val="FFFF1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6405" name="Line 44"/>
            <p:cNvSpPr>
              <a:spLocks noChangeShapeType="1"/>
            </p:cNvSpPr>
            <p:nvPr/>
          </p:nvSpPr>
          <p:spPr bwMode="auto">
            <a:xfrm flipV="1">
              <a:off x="3515" y="1659"/>
              <a:ext cx="181" cy="91"/>
            </a:xfrm>
            <a:prstGeom prst="line">
              <a:avLst/>
            </a:prstGeom>
            <a:noFill/>
            <a:ln w="38100">
              <a:solidFill>
                <a:srgbClr val="FF050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6406" name="Text Box 45"/>
            <p:cNvSpPr txBox="1">
              <a:spLocks noChangeArrowheads="1"/>
            </p:cNvSpPr>
            <p:nvPr/>
          </p:nvSpPr>
          <p:spPr bwMode="auto">
            <a:xfrm>
              <a:off x="2812" y="1342"/>
              <a:ext cx="884" cy="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FF3399"/>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nSpc>
                  <a:spcPct val="80000"/>
                </a:lnSpc>
                <a:spcBef>
                  <a:spcPct val="20000"/>
                </a:spcBef>
              </a:pPr>
              <a:r>
                <a:rPr lang="en-US" altLang="ja-JP" dirty="0">
                  <a:solidFill>
                    <a:schemeClr val="bg1"/>
                  </a:solidFill>
                  <a:ea typeface="Osaka" pitchFamily="-107" charset="-128"/>
                </a:rPr>
                <a:t>Proton</a:t>
              </a:r>
            </a:p>
            <a:p>
              <a:pPr>
                <a:lnSpc>
                  <a:spcPct val="80000"/>
                </a:lnSpc>
                <a:spcBef>
                  <a:spcPct val="20000"/>
                </a:spcBef>
              </a:pPr>
              <a:r>
                <a:rPr lang="en-US" altLang="ja-JP" dirty="0">
                  <a:solidFill>
                    <a:schemeClr val="bg1"/>
                  </a:solidFill>
                  <a:ea typeface="Osaka" pitchFamily="-107" charset="-128"/>
                </a:rPr>
                <a:t>beam</a:t>
              </a:r>
            </a:p>
          </p:txBody>
        </p:sp>
      </p:grpSp>
      <p:sp>
        <p:nvSpPr>
          <p:cNvPr id="28" name="Text Box 13"/>
          <p:cNvSpPr txBox="1">
            <a:spLocks noChangeArrowheads="1"/>
          </p:cNvSpPr>
          <p:nvPr/>
        </p:nvSpPr>
        <p:spPr bwMode="auto">
          <a:xfrm>
            <a:off x="549944" y="5026916"/>
            <a:ext cx="36920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smtClean="0">
                <a:solidFill>
                  <a:srgbClr val="0070C0"/>
                </a:solidFill>
              </a:rPr>
              <a:t>Ion backflow ~ 5% </a:t>
            </a:r>
            <a:r>
              <a:rPr lang="en-US" altLang="ja-JP" dirty="0" smtClean="0"/>
              <a:t>(bench test)</a:t>
            </a:r>
            <a:endParaRPr lang="en-US" altLang="ja-JP" dirty="0"/>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7703398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0214" y="-228600"/>
            <a:ext cx="8229600" cy="1143000"/>
          </a:xfrm>
        </p:spPr>
        <p:txBody>
          <a:bodyPr/>
          <a:lstStyle/>
          <a:p>
            <a:r>
              <a:rPr kumimoji="1" lang="en-US" altLang="ja-JP" dirty="0" err="1" smtClean="0"/>
              <a:t>HypTPC</a:t>
            </a:r>
            <a:r>
              <a:rPr kumimoji="1" lang="ja-JP" altLang="en-US" dirty="0" smtClean="0"/>
              <a:t> </a:t>
            </a:r>
            <a:r>
              <a:rPr kumimoji="1" lang="en-US" altLang="ja-JP" dirty="0" smtClean="0"/>
              <a:t>test</a:t>
            </a:r>
            <a:endParaRPr kumimoji="1" lang="ja-JP" altLang="en-US" dirty="0"/>
          </a:p>
        </p:txBody>
      </p:sp>
      <p:pic>
        <p:nvPicPr>
          <p:cNvPr id="4" name="스크린샷 2015-03-22 오전 4.46.18.png"/>
          <p:cNvPicPr/>
          <p:nvPr/>
        </p:nvPicPr>
        <p:blipFill>
          <a:blip r:embed="rId2">
            <a:extLst/>
          </a:blip>
          <a:stretch>
            <a:fillRect/>
          </a:stretch>
        </p:blipFill>
        <p:spPr>
          <a:xfrm>
            <a:off x="827012" y="1828800"/>
            <a:ext cx="7486639" cy="4687736"/>
          </a:xfrm>
          <a:prstGeom prst="rect">
            <a:avLst/>
          </a:prstGeom>
          <a:ln w="12700">
            <a:miter lim="400000"/>
          </a:ln>
        </p:spPr>
      </p:pic>
      <p:sp>
        <p:nvSpPr>
          <p:cNvPr id="8" name="Shape 74"/>
          <p:cNvSpPr/>
          <p:nvPr/>
        </p:nvSpPr>
        <p:spPr>
          <a:xfrm>
            <a:off x="6541129" y="2068145"/>
            <a:ext cx="1840871"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342900" indent="-342900" defTabSz="457200">
              <a:defRPr sz="1800" b="1">
                <a:latin typeface="Times New Roman"/>
                <a:ea typeface="Times New Roman"/>
                <a:cs typeface="Times New Roman"/>
                <a:sym typeface="Times New Roman"/>
              </a:defRPr>
            </a:lvl1pPr>
          </a:lstStyle>
          <a:p>
            <a:pPr lvl="0">
              <a:defRPr b="0"/>
            </a:pPr>
            <a:r>
              <a:rPr b="1" dirty="0">
                <a:solidFill>
                  <a:schemeClr val="bg1"/>
                </a:solidFill>
                <a:latin typeface="+mn-lt"/>
              </a:rPr>
              <a:t>r-</a:t>
            </a:r>
            <a:r>
              <a:rPr b="1" dirty="0" err="1" smtClean="0">
                <a:solidFill>
                  <a:schemeClr val="bg1"/>
                </a:solidFill>
                <a:latin typeface="+mn-lt"/>
              </a:rPr>
              <a:t>CoBo</a:t>
            </a:r>
            <a:r>
              <a:rPr lang="en-US" b="1" dirty="0" smtClean="0">
                <a:solidFill>
                  <a:schemeClr val="bg1"/>
                </a:solidFill>
                <a:latin typeface="+mn-lt"/>
              </a:rPr>
              <a:t> </a:t>
            </a:r>
          </a:p>
          <a:p>
            <a:pPr lvl="0">
              <a:defRPr b="0"/>
            </a:pPr>
            <a:r>
              <a:rPr lang="en-US" b="1" dirty="0" smtClean="0">
                <a:solidFill>
                  <a:schemeClr val="bg1"/>
                </a:solidFill>
                <a:latin typeface="+mn-lt"/>
              </a:rPr>
              <a:t>(</a:t>
            </a:r>
            <a:r>
              <a:rPr lang="en-US" dirty="0" smtClean="0">
                <a:solidFill>
                  <a:schemeClr val="bg1"/>
                </a:solidFill>
                <a:latin typeface="+mn-lt"/>
              </a:rPr>
              <a:t>data collector)</a:t>
            </a:r>
            <a:r>
              <a:rPr lang="en-US" b="1" dirty="0" smtClean="0">
                <a:solidFill>
                  <a:schemeClr val="bg1"/>
                </a:solidFill>
                <a:latin typeface="+mn-lt"/>
              </a:rPr>
              <a:t> </a:t>
            </a:r>
            <a:endParaRPr b="1" dirty="0">
              <a:solidFill>
                <a:schemeClr val="bg1"/>
              </a:solidFill>
              <a:latin typeface="+mn-lt"/>
            </a:endParaRPr>
          </a:p>
        </p:txBody>
      </p:sp>
      <p:pic>
        <p:nvPicPr>
          <p:cNvPr id="9" name="스크린샷 2015-03-22 오전 5.35.11.png"/>
          <p:cNvPicPr/>
          <p:nvPr/>
        </p:nvPicPr>
        <p:blipFill>
          <a:blip r:embed="rId3">
            <a:extLst/>
          </a:blip>
          <a:stretch>
            <a:fillRect/>
          </a:stretch>
        </p:blipFill>
        <p:spPr>
          <a:xfrm>
            <a:off x="6459882" y="2744650"/>
            <a:ext cx="1678591" cy="959891"/>
          </a:xfrm>
          <a:prstGeom prst="rect">
            <a:avLst/>
          </a:prstGeom>
          <a:ln w="12700">
            <a:miter lim="400000"/>
          </a:ln>
        </p:spPr>
      </p:pic>
      <p:sp>
        <p:nvSpPr>
          <p:cNvPr id="10" name="テキスト ボックス 9"/>
          <p:cNvSpPr txBox="1"/>
          <p:nvPr/>
        </p:nvSpPr>
        <p:spPr>
          <a:xfrm>
            <a:off x="973864" y="944878"/>
            <a:ext cx="7463370" cy="83099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2400" dirty="0" smtClean="0"/>
              <a:t>Source tests with GET(General Electronics for TPC) readout system</a:t>
            </a:r>
          </a:p>
        </p:txBody>
      </p:sp>
      <p:sp>
        <p:nvSpPr>
          <p:cNvPr id="11" name="テキスト ボックス 10"/>
          <p:cNvSpPr txBox="1"/>
          <p:nvPr/>
        </p:nvSpPr>
        <p:spPr>
          <a:xfrm>
            <a:off x="2122412" y="2173136"/>
            <a:ext cx="1449032" cy="40011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en-US" altLang="ja-JP" b="1" dirty="0" smtClean="0">
                <a:solidFill>
                  <a:srgbClr val="FFFF00"/>
                </a:solidFill>
              </a:rPr>
              <a:t>HypTPC</a:t>
            </a:r>
            <a:endParaRPr kumimoji="1" lang="ja-JP" altLang="en-US" b="1" dirty="0">
              <a:solidFill>
                <a:srgbClr val="FFFF00"/>
              </a:solidFill>
            </a:endParaRPr>
          </a:p>
        </p:txBody>
      </p:sp>
      <p:sp>
        <p:nvSpPr>
          <p:cNvPr id="12" name="正方形/長方形 11"/>
          <p:cNvSpPr/>
          <p:nvPr/>
        </p:nvSpPr>
        <p:spPr>
          <a:xfrm>
            <a:off x="4941812" y="1873310"/>
            <a:ext cx="1266693" cy="400110"/>
          </a:xfrm>
          <a:prstGeom prst="rect">
            <a:avLst/>
          </a:prstGeom>
        </p:spPr>
        <p:txBody>
          <a:bodyPr wrap="none">
            <a:spAutoFit/>
          </a:bodyPr>
          <a:lstStyle/>
          <a:p>
            <a:r>
              <a:rPr lang="en-US" altLang="ja-JP" dirty="0" smtClean="0">
                <a:solidFill>
                  <a:schemeClr val="bg1"/>
                </a:solidFill>
              </a:rPr>
              <a:t>Mar 2015</a:t>
            </a:r>
            <a:endParaRPr lang="ja-JP" altLang="en-US" dirty="0">
              <a:solidFill>
                <a:schemeClr val="bg1"/>
              </a:solidFill>
            </a:endParaRPr>
          </a:p>
        </p:txBody>
      </p:sp>
      <p:sp>
        <p:nvSpPr>
          <p:cNvPr id="3" name="スライド番号プレースホルダー 2"/>
          <p:cNvSpPr>
            <a:spLocks noGrp="1"/>
          </p:cNvSpPr>
          <p:nvPr>
            <p:ph type="sldNum" sz="quarter" idx="12"/>
          </p:nvPr>
        </p:nvSpPr>
        <p:spPr/>
        <p:txBody>
          <a:bodyPr/>
          <a:lstStyle/>
          <a:p>
            <a:pPr>
              <a:defRPr/>
            </a:pPr>
            <a:fld id="{2ADCBD23-6265-4402-A71C-4FDA31A4A90B}" type="slidenum">
              <a:rPr lang="en-US" altLang="ja-JP" smtClean="0"/>
              <a:pPr>
                <a:defRPr/>
              </a:pPr>
              <a:t>18</a:t>
            </a:fld>
            <a:endParaRPr lang="en-US" altLang="ja-JP"/>
          </a:p>
        </p:txBody>
      </p:sp>
      <p:pic>
        <p:nvPicPr>
          <p:cNvPr id="22" name="図 21" descr="IMG_1692.JPG"/>
          <p:cNvPicPr>
            <a:picLocks noChangeAspect="1"/>
          </p:cNvPicPr>
          <p:nvPr/>
        </p:nvPicPr>
        <p:blipFill rotWithShape="1">
          <a:blip r:embed="rId4" cstate="print">
            <a:extLst>
              <a:ext uri="{28A0092B-C50C-407E-A947-70E740481C1C}">
                <a14:useLocalDpi xmlns:a14="http://schemas.microsoft.com/office/drawing/2010/main" val="0"/>
              </a:ext>
            </a:extLst>
          </a:blip>
          <a:srcRect l="6465" t="5561" r="4266"/>
          <a:stretch/>
        </p:blipFill>
        <p:spPr>
          <a:xfrm>
            <a:off x="4941812" y="3925736"/>
            <a:ext cx="2844262" cy="2256728"/>
          </a:xfrm>
          <a:prstGeom prst="rect">
            <a:avLst/>
          </a:prstGeom>
        </p:spPr>
      </p:pic>
      <p:sp>
        <p:nvSpPr>
          <p:cNvPr id="7" name="Shape 73"/>
          <p:cNvSpPr/>
          <p:nvPr/>
        </p:nvSpPr>
        <p:spPr>
          <a:xfrm>
            <a:off x="3289260" y="5222557"/>
            <a:ext cx="1601712"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342900" indent="-342900" defTabSz="457200">
              <a:defRPr sz="1800" b="1">
                <a:latin typeface="Times New Roman"/>
                <a:ea typeface="Times New Roman"/>
                <a:cs typeface="Times New Roman"/>
                <a:sym typeface="Times New Roman"/>
              </a:defRPr>
            </a:lvl1pPr>
          </a:lstStyle>
          <a:p>
            <a:pPr lvl="0">
              <a:defRPr b="0"/>
            </a:pPr>
            <a:r>
              <a:rPr sz="1600" b="1" dirty="0" err="1" smtClean="0">
                <a:solidFill>
                  <a:srgbClr val="FFFF00"/>
                </a:solidFill>
                <a:latin typeface="+mn-lt"/>
              </a:rPr>
              <a:t>AsAd</a:t>
            </a:r>
            <a:endParaRPr lang="en-US" sz="1600" b="1" dirty="0" smtClean="0">
              <a:solidFill>
                <a:srgbClr val="FFFF00"/>
              </a:solidFill>
              <a:latin typeface="+mn-lt"/>
            </a:endParaRPr>
          </a:p>
          <a:p>
            <a:pPr lvl="0">
              <a:defRPr b="0"/>
            </a:pPr>
            <a:r>
              <a:rPr lang="en-US" sz="1600" b="0" dirty="0" smtClean="0">
                <a:solidFill>
                  <a:srgbClr val="FFFF00"/>
                </a:solidFill>
                <a:latin typeface="+mn-lt"/>
              </a:rPr>
              <a:t>(amplifier/ADC)</a:t>
            </a:r>
            <a:endParaRPr sz="1600" b="0" dirty="0">
              <a:solidFill>
                <a:srgbClr val="FFFF00"/>
              </a:solidFill>
              <a:latin typeface="+mn-lt"/>
            </a:endParaRPr>
          </a:p>
        </p:txBody>
      </p:sp>
      <p:sp>
        <p:nvSpPr>
          <p:cNvPr id="23" name="Shape 73"/>
          <p:cNvSpPr/>
          <p:nvPr/>
        </p:nvSpPr>
        <p:spPr>
          <a:xfrm>
            <a:off x="3633712" y="3675828"/>
            <a:ext cx="1257260"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marL="342900" indent="-342900" defTabSz="457200">
              <a:defRPr sz="1800" b="1">
                <a:latin typeface="Times New Roman"/>
                <a:ea typeface="Times New Roman"/>
                <a:cs typeface="Times New Roman"/>
                <a:sym typeface="Times New Roman"/>
              </a:defRPr>
            </a:lvl1pPr>
          </a:lstStyle>
          <a:p>
            <a:pPr lvl="0">
              <a:defRPr b="0"/>
            </a:pPr>
            <a:r>
              <a:rPr lang="en-US" sz="1600" b="1" dirty="0" smtClean="0">
                <a:solidFill>
                  <a:schemeClr val="bg1"/>
                </a:solidFill>
                <a:latin typeface="+mn-lt"/>
              </a:rPr>
              <a:t>ZAP</a:t>
            </a:r>
          </a:p>
          <a:p>
            <a:pPr lvl="0">
              <a:defRPr b="0"/>
            </a:pPr>
            <a:r>
              <a:rPr lang="en-US" sz="1600" dirty="0" smtClean="0">
                <a:solidFill>
                  <a:schemeClr val="bg1"/>
                </a:solidFill>
                <a:latin typeface="+mn-lt"/>
              </a:rPr>
              <a:t>(Discharge </a:t>
            </a:r>
          </a:p>
          <a:p>
            <a:pPr lvl="0">
              <a:defRPr b="0"/>
            </a:pPr>
            <a:r>
              <a:rPr lang="en-US" sz="1600" dirty="0" smtClean="0">
                <a:solidFill>
                  <a:schemeClr val="bg1"/>
                </a:solidFill>
                <a:latin typeface="+mn-lt"/>
              </a:rPr>
              <a:t>protection)</a:t>
            </a:r>
            <a:endParaRPr sz="1600" b="1" dirty="0">
              <a:solidFill>
                <a:schemeClr val="bg1"/>
              </a:solidFill>
              <a:latin typeface="+mn-lt"/>
            </a:endParaRPr>
          </a:p>
        </p:txBody>
      </p:sp>
      <p:cxnSp>
        <p:nvCxnSpPr>
          <p:cNvPr id="29" name="直線矢印コネクタ 28"/>
          <p:cNvCxnSpPr/>
          <p:nvPr/>
        </p:nvCxnSpPr>
        <p:spPr>
          <a:xfrm>
            <a:off x="4570331" y="4158091"/>
            <a:ext cx="676281" cy="1486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4705549" y="5602136"/>
            <a:ext cx="5410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1535968">
            <a:off x="3250116" y="4553658"/>
            <a:ext cx="1828740" cy="2732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846233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152400"/>
            <a:ext cx="9601200" cy="1143000"/>
          </a:xfrm>
        </p:spPr>
        <p:txBody>
          <a:bodyPr/>
          <a:lstStyle/>
          <a:p>
            <a:r>
              <a:rPr lang="en-US" altLang="ja-JP" dirty="0" smtClean="0"/>
              <a:t>Physics possibilities with</a:t>
            </a:r>
            <a:r>
              <a:rPr lang="ja-JP" altLang="en-US" dirty="0"/>
              <a:t> </a:t>
            </a:r>
            <a:r>
              <a:rPr lang="en-US" altLang="ja-JP" dirty="0" err="1" smtClean="0"/>
              <a:t>HypTPC</a:t>
            </a:r>
            <a:endParaRPr kumimoji="1" lang="ja-JP" altLang="en-US" dirty="0"/>
          </a:p>
        </p:txBody>
      </p:sp>
      <p:sp>
        <p:nvSpPr>
          <p:cNvPr id="3" name="コンテンツ プレースホルダー 2"/>
          <p:cNvSpPr>
            <a:spLocks noGrp="1"/>
          </p:cNvSpPr>
          <p:nvPr>
            <p:ph idx="1"/>
          </p:nvPr>
        </p:nvSpPr>
        <p:spPr>
          <a:xfrm>
            <a:off x="290686" y="1844824"/>
            <a:ext cx="8839200" cy="7704856"/>
          </a:xfrm>
        </p:spPr>
        <p:txBody>
          <a:bodyPr>
            <a:normAutofit lnSpcReduction="10000"/>
          </a:bodyPr>
          <a:lstStyle/>
          <a:p>
            <a:r>
              <a:rPr lang="en-US" altLang="ja-JP" dirty="0">
                <a:solidFill>
                  <a:srgbClr val="0000FF"/>
                </a:solidFill>
              </a:rPr>
              <a:t> H-</a:t>
            </a:r>
            <a:r>
              <a:rPr lang="en-US" altLang="ja-JP" dirty="0" err="1">
                <a:solidFill>
                  <a:srgbClr val="0000FF"/>
                </a:solidFill>
              </a:rPr>
              <a:t>dibaryon</a:t>
            </a:r>
            <a:r>
              <a:rPr lang="en-US" altLang="ja-JP" dirty="0">
                <a:solidFill>
                  <a:srgbClr val="0000FF"/>
                </a:solidFill>
              </a:rPr>
              <a:t> (E42) </a:t>
            </a:r>
            <a:r>
              <a:rPr lang="en-US" altLang="ja-JP" dirty="0"/>
              <a:t>: </a:t>
            </a:r>
            <a:r>
              <a:rPr lang="en-US" altLang="ja-JP" dirty="0">
                <a:solidFill>
                  <a:srgbClr val="FF66CC"/>
                </a:solidFill>
              </a:rPr>
              <a:t>K</a:t>
            </a:r>
            <a:r>
              <a:rPr lang="en-US" altLang="ja-JP" baseline="30000" dirty="0">
                <a:solidFill>
                  <a:srgbClr val="FF66CC"/>
                </a:solidFill>
              </a:rPr>
              <a:t>-</a:t>
            </a:r>
            <a:r>
              <a:rPr lang="en-US" altLang="ja-JP" dirty="0">
                <a:solidFill>
                  <a:srgbClr val="FF66CC"/>
                </a:solidFill>
              </a:rPr>
              <a:t>C</a:t>
            </a:r>
            <a:r>
              <a:rPr lang="en-US" altLang="ja-JP" dirty="0">
                <a:solidFill>
                  <a:srgbClr val="FF66CC"/>
                </a:solidFill>
                <a:sym typeface="Wingdings" panose="05000000000000000000" pitchFamily="2" charset="2"/>
              </a:rPr>
              <a:t>K</a:t>
            </a:r>
            <a:r>
              <a:rPr lang="en-US" altLang="ja-JP" baseline="30000" dirty="0">
                <a:solidFill>
                  <a:srgbClr val="FF66CC"/>
                </a:solidFill>
                <a:sym typeface="Wingdings" panose="05000000000000000000" pitchFamily="2" charset="2"/>
              </a:rPr>
              <a:t>+</a:t>
            </a:r>
            <a:r>
              <a:rPr lang="en-US" altLang="ja-JP" i="1" dirty="0">
                <a:solidFill>
                  <a:srgbClr val="FF66CC"/>
                </a:solidFill>
                <a:latin typeface="Symbol" panose="05050102010706020507" pitchFamily="18" charset="2"/>
                <a:sym typeface="Wingdings" panose="05000000000000000000" pitchFamily="2" charset="2"/>
              </a:rPr>
              <a:t>H </a:t>
            </a:r>
            <a:r>
              <a:rPr lang="en-US" altLang="ja-JP" dirty="0">
                <a:solidFill>
                  <a:srgbClr val="FF66CC"/>
                </a:solidFill>
                <a:sym typeface="Wingdings" panose="05000000000000000000" pitchFamily="2" charset="2"/>
              </a:rPr>
              <a:t>X, </a:t>
            </a:r>
            <a:r>
              <a:rPr lang="en-US" altLang="ja-JP" i="1" dirty="0" err="1">
                <a:solidFill>
                  <a:srgbClr val="FF66CC"/>
                </a:solidFill>
              </a:rPr>
              <a:t>H</a:t>
            </a:r>
            <a:r>
              <a:rPr lang="en-US" altLang="ja-JP" dirty="0" err="1">
                <a:solidFill>
                  <a:srgbClr val="FF66CC"/>
                </a:solidFill>
                <a:sym typeface="Wingdings" panose="05000000000000000000" pitchFamily="2" charset="2"/>
              </a:rPr>
              <a:t></a:t>
            </a:r>
            <a:r>
              <a:rPr lang="en-US" altLang="ja-JP" dirty="0" err="1">
                <a:solidFill>
                  <a:srgbClr val="FF66CC"/>
                </a:solidFill>
                <a:latin typeface="Symbol" panose="05050102010706020507" pitchFamily="18" charset="2"/>
                <a:sym typeface="Wingdings" panose="05000000000000000000" pitchFamily="2" charset="2"/>
              </a:rPr>
              <a:t>LL</a:t>
            </a:r>
            <a:r>
              <a:rPr lang="en-US" altLang="ja-JP" dirty="0" err="1">
                <a:solidFill>
                  <a:srgbClr val="FF66CC"/>
                </a:solidFill>
                <a:sym typeface="Wingdings" panose="05000000000000000000" pitchFamily="2" charset="2"/>
              </a:rPr>
              <a:t>,</a:t>
            </a:r>
            <a:r>
              <a:rPr lang="en-US" altLang="ja-JP" dirty="0" err="1">
                <a:solidFill>
                  <a:srgbClr val="FF66CC"/>
                </a:solidFill>
                <a:latin typeface="Symbol" panose="05050102010706020507" pitchFamily="18" charset="2"/>
                <a:sym typeface="Wingdings" panose="05000000000000000000" pitchFamily="2" charset="2"/>
              </a:rPr>
              <a:t>L</a:t>
            </a:r>
            <a:r>
              <a:rPr lang="en-US" altLang="ja-JP" dirty="0" err="1">
                <a:solidFill>
                  <a:srgbClr val="FF66CC"/>
                </a:solidFill>
                <a:latin typeface="Symbol" panose="05050102010706020507" pitchFamily="18" charset="2"/>
              </a:rPr>
              <a:t>p</a:t>
            </a:r>
            <a:r>
              <a:rPr lang="en-US" altLang="ja-JP" baseline="30000" dirty="0" err="1">
                <a:solidFill>
                  <a:srgbClr val="FF66CC"/>
                </a:solidFill>
              </a:rPr>
              <a:t>-</a:t>
            </a:r>
            <a:r>
              <a:rPr lang="en-US" altLang="ja-JP" dirty="0" err="1">
                <a:solidFill>
                  <a:srgbClr val="FF66CC"/>
                </a:solidFill>
                <a:sym typeface="Wingdings" panose="05000000000000000000" pitchFamily="2" charset="2"/>
              </a:rPr>
              <a:t>p</a:t>
            </a:r>
            <a:endParaRPr lang="en-US" altLang="ja-JP" dirty="0">
              <a:solidFill>
                <a:srgbClr val="FF66CC"/>
              </a:solidFill>
            </a:endParaRPr>
          </a:p>
          <a:p>
            <a:r>
              <a:rPr lang="en-US" altLang="ja-JP" dirty="0" smtClean="0">
                <a:solidFill>
                  <a:srgbClr val="0000FF"/>
                </a:solidFill>
                <a:latin typeface="Symbol" panose="05050102010706020507" pitchFamily="18" charset="2"/>
              </a:rPr>
              <a:t>L</a:t>
            </a:r>
            <a:r>
              <a:rPr lang="en-US" altLang="ja-JP" dirty="0" smtClean="0">
                <a:solidFill>
                  <a:srgbClr val="0000FF"/>
                </a:solidFill>
              </a:rPr>
              <a:t>(1405)</a:t>
            </a:r>
            <a:r>
              <a:rPr lang="en-US" altLang="ja-JP" dirty="0" smtClean="0"/>
              <a:t> : </a:t>
            </a:r>
            <a:r>
              <a:rPr lang="en-US" altLang="ja-JP" sz="2800" dirty="0" smtClean="0">
                <a:solidFill>
                  <a:srgbClr val="FF66CC"/>
                </a:solidFill>
                <a:latin typeface="Symbol" panose="05050102010706020507" pitchFamily="18" charset="2"/>
              </a:rPr>
              <a:t>p</a:t>
            </a:r>
            <a:r>
              <a:rPr lang="en-US" altLang="ja-JP" sz="2800" baseline="30000" dirty="0" smtClean="0">
                <a:solidFill>
                  <a:srgbClr val="FF66CC"/>
                </a:solidFill>
              </a:rPr>
              <a:t>-</a:t>
            </a:r>
            <a:r>
              <a:rPr lang="en-US" altLang="ja-JP" sz="2800" dirty="0" smtClean="0">
                <a:solidFill>
                  <a:srgbClr val="FF66CC"/>
                </a:solidFill>
              </a:rPr>
              <a:t>p</a:t>
            </a:r>
            <a:r>
              <a:rPr lang="en-US" altLang="ja-JP" sz="2800" dirty="0" smtClean="0">
                <a:solidFill>
                  <a:srgbClr val="FF66CC"/>
                </a:solidFill>
                <a:sym typeface="Wingdings" panose="05000000000000000000" pitchFamily="2" charset="2"/>
              </a:rPr>
              <a:t>K</a:t>
            </a:r>
            <a:r>
              <a:rPr lang="en-US" altLang="ja-JP" sz="2800" baseline="30000" dirty="0" smtClean="0">
                <a:solidFill>
                  <a:srgbClr val="FF66CC"/>
                </a:solidFill>
                <a:sym typeface="Wingdings" panose="05000000000000000000" pitchFamily="2" charset="2"/>
              </a:rPr>
              <a:t>0</a:t>
            </a:r>
            <a:r>
              <a:rPr lang="en-US" altLang="ja-JP" sz="2800" dirty="0" smtClean="0">
                <a:solidFill>
                  <a:srgbClr val="FF66CC"/>
                </a:solidFill>
                <a:latin typeface="Symbol" panose="05050102010706020507" pitchFamily="18" charset="2"/>
                <a:sym typeface="Wingdings" panose="05000000000000000000" pitchFamily="2" charset="2"/>
              </a:rPr>
              <a:t>L</a:t>
            </a:r>
            <a:r>
              <a:rPr lang="en-US" altLang="ja-JP" sz="2800" dirty="0" smtClean="0">
                <a:solidFill>
                  <a:srgbClr val="FF66CC"/>
                </a:solidFill>
                <a:sym typeface="Wingdings" panose="05000000000000000000" pitchFamily="2" charset="2"/>
              </a:rPr>
              <a:t>(1405)</a:t>
            </a:r>
          </a:p>
          <a:p>
            <a:pPr marL="0" indent="0">
              <a:buNone/>
            </a:pPr>
            <a:r>
              <a:rPr lang="en-US" altLang="ja-JP" sz="2800" dirty="0" smtClean="0">
                <a:latin typeface="Symbol" panose="05050102010706020507" pitchFamily="18" charset="2"/>
                <a:sym typeface="Wingdings" panose="05000000000000000000" pitchFamily="2" charset="2"/>
              </a:rPr>
              <a:t>    </a:t>
            </a:r>
            <a:r>
              <a:rPr lang="en-US" altLang="ja-JP" sz="2800" dirty="0" smtClean="0">
                <a:solidFill>
                  <a:srgbClr val="FF66CC"/>
                </a:solidFill>
                <a:latin typeface="Symbol" panose="05050102010706020507" pitchFamily="18" charset="2"/>
                <a:sym typeface="Wingdings" panose="05000000000000000000" pitchFamily="2" charset="2"/>
              </a:rPr>
              <a:t>L</a:t>
            </a:r>
            <a:r>
              <a:rPr lang="en-US" altLang="ja-JP" sz="2800" dirty="0" smtClean="0">
                <a:solidFill>
                  <a:srgbClr val="FF66CC"/>
                </a:solidFill>
                <a:sym typeface="Wingdings" panose="05000000000000000000" pitchFamily="2" charset="2"/>
              </a:rPr>
              <a:t>(1405)</a:t>
            </a:r>
            <a:r>
              <a:rPr lang="en-US" altLang="ja-JP" sz="2800" dirty="0" err="1" smtClean="0">
                <a:solidFill>
                  <a:srgbClr val="FF66CC"/>
                </a:solidFill>
                <a:latin typeface="Symbol" panose="05050102010706020507" pitchFamily="18" charset="2"/>
                <a:sym typeface="Wingdings" panose="05000000000000000000" pitchFamily="2" charset="2"/>
              </a:rPr>
              <a:t>Lg</a:t>
            </a:r>
            <a:r>
              <a:rPr lang="en-US" altLang="ja-JP" sz="2800" dirty="0" smtClean="0">
                <a:solidFill>
                  <a:srgbClr val="FF66CC"/>
                </a:solidFill>
                <a:sym typeface="Wingdings" panose="05000000000000000000" pitchFamily="2" charset="2"/>
              </a:rPr>
              <a:t> </a:t>
            </a:r>
            <a:r>
              <a:rPr lang="en-US" altLang="ja-JP" sz="2400" dirty="0" smtClean="0">
                <a:sym typeface="Wingdings" panose="05000000000000000000" pitchFamily="2" charset="2"/>
              </a:rPr>
              <a:t>(KN compositeness, </a:t>
            </a:r>
            <a:r>
              <a:rPr lang="en-US" altLang="ja-JP" sz="1600" dirty="0" smtClean="0">
                <a:solidFill>
                  <a:srgbClr val="0000FF"/>
                </a:solidFill>
                <a:sym typeface="Wingdings" panose="05000000000000000000" pitchFamily="2" charset="2"/>
              </a:rPr>
              <a:t>T. </a:t>
            </a:r>
            <a:r>
              <a:rPr lang="en-US" altLang="ja-JP" sz="1600" dirty="0" err="1" smtClean="0">
                <a:solidFill>
                  <a:srgbClr val="0000FF"/>
                </a:solidFill>
              </a:rPr>
              <a:t>Sekihara</a:t>
            </a:r>
            <a:r>
              <a:rPr lang="en-US" altLang="ja-JP" sz="1600" dirty="0" smtClean="0">
                <a:solidFill>
                  <a:srgbClr val="0000FF"/>
                </a:solidFill>
              </a:rPr>
              <a:t>, </a:t>
            </a:r>
            <a:r>
              <a:rPr lang="en-US" altLang="ja-JP" sz="1600" i="1" dirty="0" smtClean="0">
                <a:solidFill>
                  <a:srgbClr val="0000FF"/>
                </a:solidFill>
              </a:rPr>
              <a:t>PR</a:t>
            </a:r>
            <a:r>
              <a:rPr lang="en-US" altLang="ja-JP" sz="1600" dirty="0" smtClean="0">
                <a:solidFill>
                  <a:srgbClr val="0000FF"/>
                </a:solidFill>
              </a:rPr>
              <a:t>C89 </a:t>
            </a:r>
            <a:r>
              <a:rPr lang="en-US" altLang="ja-JP" sz="1600" dirty="0">
                <a:solidFill>
                  <a:srgbClr val="0000FF"/>
                </a:solidFill>
              </a:rPr>
              <a:t>(2014) </a:t>
            </a:r>
            <a:r>
              <a:rPr lang="en-US" altLang="ja-JP" sz="1600" dirty="0" smtClean="0">
                <a:solidFill>
                  <a:srgbClr val="0000FF"/>
                </a:solidFill>
              </a:rPr>
              <a:t>025202</a:t>
            </a:r>
            <a:r>
              <a:rPr lang="en-US" altLang="ja-JP" sz="2400" dirty="0" smtClean="0"/>
              <a:t>)</a:t>
            </a:r>
          </a:p>
          <a:p>
            <a:r>
              <a:rPr kumimoji="1" lang="en-US" altLang="ja-JP" dirty="0" smtClean="0">
                <a:solidFill>
                  <a:srgbClr val="0000FF"/>
                </a:solidFill>
              </a:rPr>
              <a:t> K</a:t>
            </a:r>
            <a:r>
              <a:rPr kumimoji="1" lang="en-US" altLang="ja-JP" baseline="30000" dirty="0" smtClean="0">
                <a:solidFill>
                  <a:srgbClr val="0000FF"/>
                </a:solidFill>
              </a:rPr>
              <a:t>-</a:t>
            </a:r>
            <a:r>
              <a:rPr kumimoji="1" lang="en-US" altLang="ja-JP" dirty="0" smtClean="0">
                <a:solidFill>
                  <a:srgbClr val="0000FF"/>
                </a:solidFill>
              </a:rPr>
              <a:t>pp : </a:t>
            </a:r>
            <a:r>
              <a:rPr kumimoji="1" lang="en-US" altLang="ja-JP" sz="2800" dirty="0" err="1" smtClean="0">
                <a:solidFill>
                  <a:srgbClr val="FF66CC"/>
                </a:solidFill>
                <a:latin typeface="Symbol" panose="05050102010706020507" pitchFamily="18" charset="2"/>
              </a:rPr>
              <a:t>p</a:t>
            </a:r>
            <a:r>
              <a:rPr kumimoji="1" lang="en-US" altLang="ja-JP" sz="2800" baseline="30000" dirty="0" err="1" smtClean="0">
                <a:solidFill>
                  <a:srgbClr val="FF66CC"/>
                </a:solidFill>
              </a:rPr>
              <a:t>+</a:t>
            </a:r>
            <a:r>
              <a:rPr kumimoji="1" lang="en-US" altLang="ja-JP" sz="2800" dirty="0" err="1" smtClean="0">
                <a:solidFill>
                  <a:srgbClr val="FF66CC"/>
                </a:solidFill>
              </a:rPr>
              <a:t>d</a:t>
            </a:r>
            <a:r>
              <a:rPr kumimoji="1" lang="en-US" altLang="ja-JP" sz="2800" dirty="0" err="1" smtClean="0">
                <a:solidFill>
                  <a:srgbClr val="FF66CC"/>
                </a:solidFill>
                <a:sym typeface="Wingdings" panose="05000000000000000000" pitchFamily="2" charset="2"/>
              </a:rPr>
              <a:t>K</a:t>
            </a:r>
            <a:r>
              <a:rPr kumimoji="1" lang="en-US" altLang="ja-JP" sz="2800" baseline="30000" dirty="0" err="1" smtClean="0">
                <a:solidFill>
                  <a:srgbClr val="FF66CC"/>
                </a:solidFill>
                <a:sym typeface="Wingdings" panose="05000000000000000000" pitchFamily="2" charset="2"/>
              </a:rPr>
              <a:t>+</a:t>
            </a:r>
            <a:r>
              <a:rPr kumimoji="1" lang="en-US" altLang="ja-JP" sz="2800" dirty="0" err="1" smtClean="0">
                <a:solidFill>
                  <a:srgbClr val="FF66CC"/>
                </a:solidFill>
                <a:sym typeface="Wingdings" panose="05000000000000000000" pitchFamily="2" charset="2"/>
              </a:rPr>
              <a:t>K</a:t>
            </a:r>
            <a:r>
              <a:rPr kumimoji="1" lang="en-US" altLang="ja-JP" sz="2800" baseline="30000" dirty="0" err="1" smtClean="0">
                <a:solidFill>
                  <a:srgbClr val="FF66CC"/>
                </a:solidFill>
                <a:sym typeface="Wingdings" panose="05000000000000000000" pitchFamily="2" charset="2"/>
              </a:rPr>
              <a:t>-</a:t>
            </a:r>
            <a:r>
              <a:rPr kumimoji="1" lang="en-US" altLang="ja-JP" sz="2800" dirty="0" err="1" smtClean="0">
                <a:solidFill>
                  <a:srgbClr val="FF66CC"/>
                </a:solidFill>
                <a:sym typeface="Wingdings" panose="05000000000000000000" pitchFamily="2" charset="2"/>
              </a:rPr>
              <a:t>pp</a:t>
            </a:r>
            <a:endParaRPr lang="en-US" altLang="ja-JP" dirty="0">
              <a:solidFill>
                <a:srgbClr val="FF66CC"/>
              </a:solidFill>
              <a:sym typeface="Wingdings" panose="05000000000000000000" pitchFamily="2" charset="2"/>
            </a:endParaRPr>
          </a:p>
          <a:p>
            <a:pPr marL="457200" lvl="1" indent="0">
              <a:buNone/>
            </a:pPr>
            <a:r>
              <a:rPr lang="en-US" altLang="ja-JP" dirty="0" smtClean="0">
                <a:sym typeface="Wingdings" panose="05000000000000000000" pitchFamily="2" charset="2"/>
              </a:rPr>
              <a:t>	K</a:t>
            </a:r>
            <a:r>
              <a:rPr lang="en-US" altLang="ja-JP" baseline="30000" dirty="0" smtClean="0">
                <a:sym typeface="Wingdings" panose="05000000000000000000" pitchFamily="2" charset="2"/>
              </a:rPr>
              <a:t>-</a:t>
            </a:r>
            <a:r>
              <a:rPr lang="en-US" altLang="ja-JP" dirty="0" smtClean="0">
                <a:sym typeface="Wingdings" panose="05000000000000000000" pitchFamily="2" charset="2"/>
              </a:rPr>
              <a:t>pp</a:t>
            </a:r>
            <a:r>
              <a:rPr lang="en-US" altLang="ja-JP" dirty="0" smtClean="0">
                <a:latin typeface="Symbol" panose="05050102010706020507" pitchFamily="18" charset="2"/>
                <a:sym typeface="Wingdings" panose="05000000000000000000" pitchFamily="2" charset="2"/>
              </a:rPr>
              <a:t>L</a:t>
            </a:r>
            <a:r>
              <a:rPr lang="en-US" altLang="ja-JP" dirty="0" smtClean="0">
                <a:sym typeface="Wingdings" panose="05000000000000000000" pitchFamily="2" charset="2"/>
              </a:rPr>
              <a:t>p,</a:t>
            </a:r>
            <a:r>
              <a:rPr lang="en-US" altLang="ja-JP" dirty="0" smtClean="0">
                <a:latin typeface="Symbol" panose="05050102010706020507" pitchFamily="18" charset="2"/>
                <a:sym typeface="Wingdings" panose="05000000000000000000" pitchFamily="2" charset="2"/>
              </a:rPr>
              <a:t>S</a:t>
            </a:r>
            <a:r>
              <a:rPr lang="en-US" altLang="ja-JP" baseline="30000" dirty="0" smtClean="0">
                <a:sym typeface="Wingdings" panose="05000000000000000000" pitchFamily="2" charset="2"/>
              </a:rPr>
              <a:t>0</a:t>
            </a:r>
            <a:r>
              <a:rPr lang="en-US" altLang="ja-JP" dirty="0" smtClean="0">
                <a:sym typeface="Wingdings" panose="05000000000000000000" pitchFamily="2" charset="2"/>
              </a:rPr>
              <a:t>p,</a:t>
            </a:r>
            <a:r>
              <a:rPr lang="en-US" altLang="ja-JP" dirty="0" smtClean="0">
                <a:latin typeface="Symbol" panose="05050102010706020507" pitchFamily="18" charset="2"/>
                <a:sym typeface="Wingdings" panose="05000000000000000000" pitchFamily="2" charset="2"/>
              </a:rPr>
              <a:t>Lp</a:t>
            </a:r>
            <a:r>
              <a:rPr lang="en-US" altLang="ja-JP" baseline="30000" dirty="0" smtClean="0">
                <a:sym typeface="Wingdings" panose="05000000000000000000" pitchFamily="2" charset="2"/>
              </a:rPr>
              <a:t>0</a:t>
            </a:r>
            <a:r>
              <a:rPr lang="en-US" altLang="ja-JP" dirty="0" smtClean="0">
                <a:sym typeface="Wingdings" panose="05000000000000000000" pitchFamily="2" charset="2"/>
              </a:rPr>
              <a:t>p,</a:t>
            </a:r>
            <a:r>
              <a:rPr lang="en-US" altLang="ja-JP" dirty="0" smtClean="0">
                <a:latin typeface="Symbol" panose="05050102010706020507" pitchFamily="18" charset="2"/>
                <a:sym typeface="Wingdings" panose="05000000000000000000" pitchFamily="2" charset="2"/>
              </a:rPr>
              <a:t>S</a:t>
            </a:r>
            <a:r>
              <a:rPr lang="en-US" altLang="ja-JP" baseline="30000" dirty="0" smtClean="0">
                <a:sym typeface="Wingdings" panose="05000000000000000000" pitchFamily="2" charset="2"/>
              </a:rPr>
              <a:t>0</a:t>
            </a:r>
            <a:r>
              <a:rPr lang="en-US" altLang="ja-JP" dirty="0" smtClean="0">
                <a:latin typeface="Symbol" panose="05050102010706020507" pitchFamily="18" charset="2"/>
                <a:sym typeface="Wingdings" panose="05000000000000000000" pitchFamily="2" charset="2"/>
              </a:rPr>
              <a:t>p</a:t>
            </a:r>
            <a:r>
              <a:rPr lang="en-US" altLang="ja-JP" baseline="30000" dirty="0" smtClean="0">
                <a:sym typeface="Wingdings" panose="05000000000000000000" pitchFamily="2" charset="2"/>
              </a:rPr>
              <a:t>0</a:t>
            </a:r>
            <a:r>
              <a:rPr lang="en-US" altLang="ja-JP" dirty="0" smtClean="0">
                <a:sym typeface="Wingdings" panose="05000000000000000000" pitchFamily="2" charset="2"/>
              </a:rPr>
              <a:t>p</a:t>
            </a:r>
            <a:endParaRPr kumimoji="1" lang="en-US" altLang="ja-JP" dirty="0" smtClean="0"/>
          </a:p>
          <a:p>
            <a:r>
              <a:rPr lang="en-US" altLang="ja-JP" dirty="0" smtClean="0"/>
              <a:t> </a:t>
            </a:r>
            <a:r>
              <a:rPr lang="en-US" altLang="ja-JP" dirty="0" smtClean="0">
                <a:solidFill>
                  <a:srgbClr val="0000FF"/>
                </a:solidFill>
                <a:latin typeface="Symbol" panose="05050102010706020507" pitchFamily="18" charset="2"/>
              </a:rPr>
              <a:t>X </a:t>
            </a:r>
            <a:r>
              <a:rPr lang="en-US" altLang="ja-JP" dirty="0" smtClean="0">
                <a:solidFill>
                  <a:srgbClr val="0000FF"/>
                </a:solidFill>
              </a:rPr>
              <a:t>excited states</a:t>
            </a:r>
            <a:r>
              <a:rPr lang="en-US" altLang="ja-JP" dirty="0" smtClean="0"/>
              <a:t>:</a:t>
            </a:r>
          </a:p>
          <a:p>
            <a:pPr marL="914400" lvl="2" indent="0">
              <a:buNone/>
            </a:pPr>
            <a:r>
              <a:rPr lang="en-US" altLang="ja-JP" dirty="0" smtClean="0"/>
              <a:t>K</a:t>
            </a:r>
            <a:r>
              <a:rPr lang="en-US" altLang="ja-JP" baseline="30000" dirty="0" smtClean="0"/>
              <a:t>-</a:t>
            </a:r>
            <a:r>
              <a:rPr lang="en-US" altLang="ja-JP" dirty="0" smtClean="0"/>
              <a:t>p </a:t>
            </a:r>
            <a:r>
              <a:rPr lang="en-US" altLang="ja-JP" dirty="0" smtClean="0">
                <a:sym typeface="Wingdings" panose="05000000000000000000" pitchFamily="2" charset="2"/>
              </a:rPr>
              <a:t></a:t>
            </a:r>
            <a:r>
              <a:rPr lang="en-US" altLang="ja-JP" dirty="0" smtClean="0"/>
              <a:t> K</a:t>
            </a:r>
            <a:r>
              <a:rPr lang="en-US" altLang="ja-JP" baseline="30000" dirty="0" smtClean="0"/>
              <a:t>+</a:t>
            </a:r>
            <a:r>
              <a:rPr lang="en-US" altLang="ja-JP" dirty="0" smtClean="0">
                <a:latin typeface="Symbol" panose="05050102010706020507" pitchFamily="18" charset="2"/>
              </a:rPr>
              <a:t>X</a:t>
            </a:r>
            <a:r>
              <a:rPr lang="en-US" altLang="ja-JP" baseline="30000" dirty="0" smtClean="0">
                <a:latin typeface="Symbol" panose="05050102010706020507" pitchFamily="18" charset="2"/>
              </a:rPr>
              <a:t>-</a:t>
            </a:r>
            <a:r>
              <a:rPr lang="en-US" altLang="ja-JP" dirty="0" smtClean="0"/>
              <a:t>*, </a:t>
            </a:r>
            <a:r>
              <a:rPr lang="en-US" altLang="ja-JP" dirty="0" smtClean="0">
                <a:latin typeface="Symbol" panose="05050102010706020507" pitchFamily="18" charset="2"/>
              </a:rPr>
              <a:t>X</a:t>
            </a:r>
            <a:r>
              <a:rPr lang="en-US" altLang="ja-JP" baseline="30000" dirty="0" smtClean="0">
                <a:latin typeface="Symbol" panose="05050102010706020507" pitchFamily="18" charset="2"/>
              </a:rPr>
              <a:t>-*</a:t>
            </a:r>
            <a:r>
              <a:rPr lang="en-US" altLang="ja-JP" dirty="0" smtClean="0">
                <a:latin typeface="Symbol" panose="05050102010706020507" pitchFamily="18" charset="2"/>
              </a:rPr>
              <a:t> </a:t>
            </a:r>
            <a:r>
              <a:rPr lang="en-US" altLang="ja-JP" dirty="0" smtClean="0">
                <a:latin typeface="Symbol" panose="05050102010706020507" pitchFamily="18" charset="2"/>
                <a:sym typeface="Wingdings" panose="05000000000000000000" pitchFamily="2" charset="2"/>
              </a:rPr>
              <a:t></a:t>
            </a:r>
            <a:r>
              <a:rPr lang="en-US" altLang="ja-JP" dirty="0" smtClean="0">
                <a:latin typeface="Symbol" panose="05050102010706020507" pitchFamily="18" charset="2"/>
              </a:rPr>
              <a:t> </a:t>
            </a:r>
            <a:r>
              <a:rPr lang="en-US" altLang="ja-JP" dirty="0" smtClean="0">
                <a:solidFill>
                  <a:srgbClr val="C00000"/>
                </a:solidFill>
                <a:latin typeface="Symbol" panose="05050102010706020507" pitchFamily="18" charset="2"/>
              </a:rPr>
              <a:t>LK</a:t>
            </a:r>
            <a:r>
              <a:rPr lang="en-US" altLang="ja-JP" baseline="30000" dirty="0" smtClean="0">
                <a:solidFill>
                  <a:srgbClr val="C00000"/>
                </a:solidFill>
                <a:latin typeface="Symbol" panose="05050102010706020507" pitchFamily="18" charset="2"/>
              </a:rPr>
              <a:t>-</a:t>
            </a:r>
            <a:r>
              <a:rPr lang="en-US" altLang="ja-JP" dirty="0" smtClean="0">
                <a:latin typeface="Symbol" panose="05050102010706020507" pitchFamily="18" charset="2"/>
              </a:rPr>
              <a:t>, S</a:t>
            </a:r>
            <a:r>
              <a:rPr lang="en-US" altLang="ja-JP" baseline="30000" dirty="0" smtClean="0">
                <a:latin typeface="Symbol" panose="05050102010706020507" pitchFamily="18" charset="2"/>
              </a:rPr>
              <a:t>0</a:t>
            </a:r>
            <a:r>
              <a:rPr lang="en-US" altLang="ja-JP" dirty="0" smtClean="0">
                <a:latin typeface="Symbol" panose="05050102010706020507" pitchFamily="18" charset="2"/>
              </a:rPr>
              <a:t>K</a:t>
            </a:r>
            <a:r>
              <a:rPr lang="en-US" altLang="ja-JP" baseline="30000" dirty="0" smtClean="0">
                <a:latin typeface="Symbol" panose="05050102010706020507" pitchFamily="18" charset="2"/>
              </a:rPr>
              <a:t>-</a:t>
            </a:r>
            <a:r>
              <a:rPr lang="en-US" altLang="ja-JP" dirty="0" smtClean="0">
                <a:latin typeface="Symbol" panose="05050102010706020507" pitchFamily="18" charset="2"/>
              </a:rPr>
              <a:t>, S</a:t>
            </a:r>
            <a:r>
              <a:rPr lang="en-US" altLang="ja-JP" baseline="30000" dirty="0" smtClean="0">
                <a:latin typeface="Symbol" panose="05050102010706020507" pitchFamily="18" charset="2"/>
              </a:rPr>
              <a:t>-</a:t>
            </a:r>
            <a:r>
              <a:rPr lang="en-US" altLang="ja-JP" dirty="0" smtClean="0">
                <a:latin typeface="Symbol" panose="05050102010706020507" pitchFamily="18" charset="2"/>
              </a:rPr>
              <a:t>K</a:t>
            </a:r>
            <a:r>
              <a:rPr lang="en-US" altLang="ja-JP" baseline="30000" dirty="0" smtClean="0">
                <a:latin typeface="Symbol" panose="05050102010706020507" pitchFamily="18" charset="2"/>
              </a:rPr>
              <a:t>0</a:t>
            </a:r>
            <a:r>
              <a:rPr lang="en-US" altLang="ja-JP" dirty="0" smtClean="0">
                <a:latin typeface="Symbol" panose="05050102010706020507" pitchFamily="18" charset="2"/>
              </a:rPr>
              <a:t>, X</a:t>
            </a:r>
            <a:r>
              <a:rPr lang="en-US" altLang="ja-JP" baseline="30000" dirty="0" smtClean="0">
                <a:latin typeface="Symbol" panose="05050102010706020507" pitchFamily="18" charset="2"/>
              </a:rPr>
              <a:t>-</a:t>
            </a:r>
            <a:r>
              <a:rPr lang="en-US" altLang="ja-JP" dirty="0" smtClean="0">
                <a:latin typeface="Symbol" panose="05050102010706020507" pitchFamily="18" charset="2"/>
              </a:rPr>
              <a:t>p</a:t>
            </a:r>
            <a:r>
              <a:rPr lang="en-US" altLang="ja-JP" baseline="30000" dirty="0" smtClean="0">
                <a:latin typeface="Symbol" panose="05050102010706020507" pitchFamily="18" charset="2"/>
              </a:rPr>
              <a:t>0</a:t>
            </a:r>
            <a:r>
              <a:rPr lang="en-US" altLang="ja-JP" dirty="0" smtClean="0">
                <a:latin typeface="Symbol" panose="05050102010706020507" pitchFamily="18" charset="2"/>
              </a:rPr>
              <a:t>, X</a:t>
            </a:r>
            <a:r>
              <a:rPr lang="en-US" altLang="ja-JP" baseline="30000" dirty="0" smtClean="0">
                <a:latin typeface="Symbol" panose="05050102010706020507" pitchFamily="18" charset="2"/>
              </a:rPr>
              <a:t>0</a:t>
            </a:r>
            <a:r>
              <a:rPr lang="en-US" altLang="ja-JP" dirty="0" smtClean="0">
                <a:latin typeface="Symbol" panose="05050102010706020507" pitchFamily="18" charset="2"/>
              </a:rPr>
              <a:t>p</a:t>
            </a:r>
            <a:r>
              <a:rPr lang="en-US" altLang="ja-JP" baseline="30000" dirty="0" smtClean="0">
                <a:latin typeface="Symbol" panose="05050102010706020507" pitchFamily="18" charset="2"/>
              </a:rPr>
              <a:t>-</a:t>
            </a:r>
            <a:r>
              <a:rPr lang="en-US" altLang="ja-JP" dirty="0" smtClean="0">
                <a:solidFill>
                  <a:srgbClr val="0070C0"/>
                </a:solidFill>
                <a:latin typeface="Symbol" panose="05050102010706020507" pitchFamily="18" charset="2"/>
              </a:rPr>
              <a:t>, X</a:t>
            </a:r>
            <a:r>
              <a:rPr lang="en-US" altLang="ja-JP" baseline="30000" dirty="0" smtClean="0">
                <a:solidFill>
                  <a:srgbClr val="0070C0"/>
                </a:solidFill>
                <a:latin typeface="Symbol" panose="05050102010706020507" pitchFamily="18" charset="2"/>
              </a:rPr>
              <a:t>-</a:t>
            </a:r>
            <a:r>
              <a:rPr lang="en-US" altLang="ja-JP" dirty="0" smtClean="0">
                <a:solidFill>
                  <a:srgbClr val="0070C0"/>
                </a:solidFill>
                <a:latin typeface="Symbol" panose="05050102010706020507" pitchFamily="18" charset="2"/>
              </a:rPr>
              <a:t>g</a:t>
            </a:r>
            <a:r>
              <a:rPr lang="en-US" altLang="ja-JP" dirty="0" smtClean="0">
                <a:latin typeface="Symbol" panose="05050102010706020507" pitchFamily="18" charset="2"/>
              </a:rPr>
              <a:t> </a:t>
            </a:r>
          </a:p>
          <a:p>
            <a:pPr marL="914400" lvl="2" indent="0">
              <a:buNone/>
            </a:pPr>
            <a:r>
              <a:rPr lang="en-US" altLang="ja-JP" dirty="0" smtClean="0"/>
              <a:t>K</a:t>
            </a:r>
            <a:r>
              <a:rPr lang="en-US" altLang="ja-JP" baseline="30000" dirty="0" smtClean="0"/>
              <a:t>-</a:t>
            </a:r>
            <a:r>
              <a:rPr lang="en-US" altLang="ja-JP" dirty="0" smtClean="0"/>
              <a:t>p </a:t>
            </a:r>
            <a:r>
              <a:rPr lang="en-US" altLang="ja-JP" dirty="0">
                <a:sym typeface="Wingdings" panose="05000000000000000000" pitchFamily="2" charset="2"/>
              </a:rPr>
              <a:t></a:t>
            </a:r>
            <a:r>
              <a:rPr lang="en-US" altLang="ja-JP" dirty="0"/>
              <a:t> K</a:t>
            </a:r>
            <a:r>
              <a:rPr lang="en-US" altLang="ja-JP" baseline="30000" dirty="0"/>
              <a:t>0</a:t>
            </a:r>
            <a:r>
              <a:rPr lang="en-US" altLang="ja-JP" dirty="0">
                <a:latin typeface="Symbol" panose="05050102010706020507" pitchFamily="18" charset="2"/>
              </a:rPr>
              <a:t>X</a:t>
            </a:r>
            <a:r>
              <a:rPr lang="en-US" altLang="ja-JP" baseline="30000" dirty="0">
                <a:latin typeface="Symbol" panose="05050102010706020507" pitchFamily="18" charset="2"/>
              </a:rPr>
              <a:t>0*</a:t>
            </a:r>
            <a:r>
              <a:rPr lang="en-US" altLang="ja-JP" dirty="0">
                <a:latin typeface="Symbol" panose="05050102010706020507" pitchFamily="18" charset="2"/>
              </a:rPr>
              <a:t>,  X</a:t>
            </a:r>
            <a:r>
              <a:rPr lang="en-US" altLang="ja-JP" baseline="30000" dirty="0">
                <a:latin typeface="Symbol" panose="05050102010706020507" pitchFamily="18" charset="2"/>
              </a:rPr>
              <a:t>0*</a:t>
            </a:r>
            <a:r>
              <a:rPr lang="en-US" altLang="ja-JP" dirty="0">
                <a:latin typeface="Symbol" panose="05050102010706020507" pitchFamily="18" charset="2"/>
              </a:rPr>
              <a:t> </a:t>
            </a:r>
            <a:r>
              <a:rPr lang="en-US" altLang="ja-JP" dirty="0">
                <a:latin typeface="Symbol" panose="05050102010706020507" pitchFamily="18" charset="2"/>
                <a:sym typeface="Wingdings" panose="05000000000000000000" pitchFamily="2" charset="2"/>
              </a:rPr>
              <a:t></a:t>
            </a:r>
            <a:r>
              <a:rPr lang="en-US" altLang="ja-JP" dirty="0">
                <a:latin typeface="Symbol" panose="05050102010706020507" pitchFamily="18" charset="2"/>
              </a:rPr>
              <a:t> </a:t>
            </a:r>
            <a:r>
              <a:rPr lang="en-US" altLang="ja-JP" dirty="0">
                <a:solidFill>
                  <a:srgbClr val="C00000"/>
                </a:solidFill>
                <a:latin typeface="Symbol" panose="05050102010706020507" pitchFamily="18" charset="2"/>
              </a:rPr>
              <a:t>LK</a:t>
            </a:r>
            <a:r>
              <a:rPr lang="en-US" altLang="ja-JP" baseline="30000" dirty="0">
                <a:solidFill>
                  <a:srgbClr val="C00000"/>
                </a:solidFill>
                <a:latin typeface="Symbol" panose="05050102010706020507" pitchFamily="18" charset="2"/>
              </a:rPr>
              <a:t>0</a:t>
            </a:r>
            <a:r>
              <a:rPr lang="en-US" altLang="ja-JP" dirty="0">
                <a:latin typeface="Symbol" panose="05050102010706020507" pitchFamily="18" charset="2"/>
              </a:rPr>
              <a:t>, S</a:t>
            </a:r>
            <a:r>
              <a:rPr lang="en-US" altLang="ja-JP" baseline="30000" dirty="0">
                <a:latin typeface="Symbol" panose="05050102010706020507" pitchFamily="18" charset="2"/>
              </a:rPr>
              <a:t>0</a:t>
            </a:r>
            <a:r>
              <a:rPr lang="en-US" altLang="ja-JP" dirty="0">
                <a:latin typeface="Symbol" panose="05050102010706020507" pitchFamily="18" charset="2"/>
              </a:rPr>
              <a:t>K</a:t>
            </a:r>
            <a:r>
              <a:rPr lang="en-US" altLang="ja-JP" baseline="30000" dirty="0">
                <a:latin typeface="Symbol" panose="05050102010706020507" pitchFamily="18" charset="2"/>
              </a:rPr>
              <a:t>0</a:t>
            </a:r>
            <a:r>
              <a:rPr lang="en-US" altLang="ja-JP" dirty="0">
                <a:latin typeface="Symbol" panose="05050102010706020507" pitchFamily="18" charset="2"/>
              </a:rPr>
              <a:t>, S</a:t>
            </a:r>
            <a:r>
              <a:rPr lang="en-US" altLang="ja-JP" baseline="30000" dirty="0">
                <a:latin typeface="Symbol" panose="05050102010706020507" pitchFamily="18" charset="2"/>
              </a:rPr>
              <a:t>+</a:t>
            </a:r>
            <a:r>
              <a:rPr lang="en-US" altLang="ja-JP" dirty="0">
                <a:latin typeface="Symbol" panose="05050102010706020507" pitchFamily="18" charset="2"/>
              </a:rPr>
              <a:t>K</a:t>
            </a:r>
            <a:r>
              <a:rPr lang="en-US" altLang="ja-JP" baseline="30000" dirty="0">
                <a:latin typeface="Symbol" panose="05050102010706020507" pitchFamily="18" charset="2"/>
              </a:rPr>
              <a:t>-</a:t>
            </a:r>
            <a:r>
              <a:rPr lang="en-US" altLang="ja-JP" dirty="0">
                <a:latin typeface="Symbol" panose="05050102010706020507" pitchFamily="18" charset="2"/>
              </a:rPr>
              <a:t>, </a:t>
            </a:r>
            <a:r>
              <a:rPr lang="en-US" altLang="ja-JP" dirty="0">
                <a:solidFill>
                  <a:srgbClr val="C00000"/>
                </a:solidFill>
                <a:latin typeface="Symbol" panose="05050102010706020507" pitchFamily="18" charset="2"/>
              </a:rPr>
              <a:t>X</a:t>
            </a:r>
            <a:r>
              <a:rPr lang="en-US" altLang="ja-JP" baseline="30000" dirty="0">
                <a:solidFill>
                  <a:srgbClr val="C00000"/>
                </a:solidFill>
                <a:latin typeface="Symbol" panose="05050102010706020507" pitchFamily="18" charset="2"/>
              </a:rPr>
              <a:t>-</a:t>
            </a:r>
            <a:r>
              <a:rPr lang="en-US" altLang="ja-JP" dirty="0">
                <a:solidFill>
                  <a:srgbClr val="C00000"/>
                </a:solidFill>
                <a:latin typeface="Symbol" panose="05050102010706020507" pitchFamily="18" charset="2"/>
              </a:rPr>
              <a:t>p</a:t>
            </a:r>
            <a:r>
              <a:rPr lang="en-US" altLang="ja-JP" baseline="30000" dirty="0">
                <a:solidFill>
                  <a:srgbClr val="C00000"/>
                </a:solidFill>
                <a:latin typeface="Symbol" panose="05050102010706020507" pitchFamily="18" charset="2"/>
              </a:rPr>
              <a:t>+</a:t>
            </a:r>
            <a:r>
              <a:rPr lang="en-US" altLang="ja-JP" dirty="0">
                <a:latin typeface="Symbol" panose="05050102010706020507" pitchFamily="18" charset="2"/>
              </a:rPr>
              <a:t>   </a:t>
            </a:r>
            <a:endParaRPr lang="en-US" altLang="ja-JP" dirty="0" smtClean="0">
              <a:latin typeface="Symbol" panose="05050102010706020507" pitchFamily="18" charset="2"/>
            </a:endParaRPr>
          </a:p>
          <a:p>
            <a:pPr marL="914400" lvl="2" indent="0">
              <a:buNone/>
            </a:pPr>
            <a:endParaRPr lang="en-US" altLang="ja-JP" dirty="0" smtClean="0"/>
          </a:p>
          <a:p>
            <a:endParaRPr lang="en-US" altLang="ja-JP" dirty="0" smtClean="0"/>
          </a:p>
          <a:p>
            <a:endParaRPr lang="en-US" altLang="ja-JP" dirty="0"/>
          </a:p>
          <a:p>
            <a:r>
              <a:rPr lang="en-US" altLang="ja-JP" dirty="0" smtClean="0"/>
              <a:t> </a:t>
            </a:r>
            <a:r>
              <a:rPr lang="en-US" altLang="ja-JP" dirty="0">
                <a:solidFill>
                  <a:srgbClr val="0000FF"/>
                </a:solidFill>
                <a:latin typeface="Symbol" panose="05050102010706020507" pitchFamily="18" charset="2"/>
              </a:rPr>
              <a:t>X</a:t>
            </a:r>
            <a:r>
              <a:rPr lang="en-US" altLang="ja-JP" dirty="0">
                <a:solidFill>
                  <a:srgbClr val="0000FF"/>
                </a:solidFill>
              </a:rPr>
              <a:t>-C atom</a:t>
            </a:r>
            <a:r>
              <a:rPr lang="en-US" altLang="ja-JP" dirty="0"/>
              <a:t> (E42) :</a:t>
            </a:r>
            <a:r>
              <a:rPr lang="en-US" altLang="ja-JP" dirty="0">
                <a:solidFill>
                  <a:srgbClr val="FF66CC"/>
                </a:solidFill>
              </a:rPr>
              <a:t>K</a:t>
            </a:r>
            <a:r>
              <a:rPr lang="en-US" altLang="ja-JP" baseline="30000" dirty="0">
                <a:solidFill>
                  <a:srgbClr val="FF66CC"/>
                </a:solidFill>
              </a:rPr>
              <a:t>-</a:t>
            </a:r>
            <a:r>
              <a:rPr lang="en-US" altLang="ja-JP" dirty="0">
                <a:solidFill>
                  <a:srgbClr val="FF66CC"/>
                </a:solidFill>
              </a:rPr>
              <a:t>C</a:t>
            </a:r>
            <a:r>
              <a:rPr lang="en-US" altLang="ja-JP" dirty="0">
                <a:solidFill>
                  <a:srgbClr val="FF66CC"/>
                </a:solidFill>
                <a:sym typeface="Wingdings" panose="05000000000000000000" pitchFamily="2" charset="2"/>
              </a:rPr>
              <a:t></a:t>
            </a:r>
            <a:r>
              <a:rPr lang="en-US" altLang="ja-JP" dirty="0">
                <a:solidFill>
                  <a:srgbClr val="FF66CC"/>
                </a:solidFill>
              </a:rPr>
              <a:t>K</a:t>
            </a:r>
            <a:r>
              <a:rPr lang="en-US" altLang="ja-JP" baseline="30000" dirty="0">
                <a:solidFill>
                  <a:srgbClr val="FF66CC"/>
                </a:solidFill>
              </a:rPr>
              <a:t>+</a:t>
            </a:r>
            <a:r>
              <a:rPr lang="en-US" altLang="ja-JP" dirty="0">
                <a:solidFill>
                  <a:srgbClr val="FF66CC"/>
                </a:solidFill>
                <a:latin typeface="Symbol" panose="05050102010706020507" pitchFamily="18" charset="2"/>
              </a:rPr>
              <a:t>X</a:t>
            </a:r>
            <a:r>
              <a:rPr lang="en-US" altLang="ja-JP" baseline="30000" dirty="0">
                <a:solidFill>
                  <a:srgbClr val="FF66CC"/>
                </a:solidFill>
                <a:latin typeface="Symbol" panose="05050102010706020507" pitchFamily="18" charset="2"/>
              </a:rPr>
              <a:t>-</a:t>
            </a:r>
            <a:r>
              <a:rPr lang="en-US" altLang="ja-JP" dirty="0">
                <a:solidFill>
                  <a:srgbClr val="FF66CC"/>
                </a:solidFill>
              </a:rPr>
              <a:t>X, </a:t>
            </a:r>
            <a:r>
              <a:rPr lang="en-US" altLang="ja-JP" dirty="0">
                <a:solidFill>
                  <a:srgbClr val="FF66CC"/>
                </a:solidFill>
                <a:latin typeface="Symbol" panose="05050102010706020507" pitchFamily="18" charset="2"/>
              </a:rPr>
              <a:t>X</a:t>
            </a:r>
            <a:r>
              <a:rPr lang="en-US" altLang="ja-JP" baseline="30000" dirty="0">
                <a:solidFill>
                  <a:srgbClr val="FF66CC"/>
                </a:solidFill>
                <a:latin typeface="Symbol" panose="05050102010706020507" pitchFamily="18" charset="2"/>
              </a:rPr>
              <a:t>-</a:t>
            </a:r>
            <a:r>
              <a:rPr lang="en-US" altLang="ja-JP" dirty="0">
                <a:solidFill>
                  <a:srgbClr val="FF66CC"/>
                </a:solidFill>
              </a:rPr>
              <a:t> capture in C</a:t>
            </a:r>
          </a:p>
          <a:p>
            <a:pPr marL="0" indent="0">
              <a:buNone/>
            </a:pPr>
            <a:r>
              <a:rPr lang="en-US" altLang="ja-JP" dirty="0"/>
              <a:t>    X-ray detection in TPC (</a:t>
            </a:r>
            <a:r>
              <a:rPr lang="en-US" altLang="ja-JP" dirty="0" err="1"/>
              <a:t>Ar</a:t>
            </a:r>
            <a:r>
              <a:rPr lang="en-US" altLang="ja-JP" dirty="0"/>
              <a:t> gas</a:t>
            </a:r>
            <a:r>
              <a:rPr lang="en-US" altLang="ja-JP" dirty="0" smtClean="0"/>
              <a:t>)</a:t>
            </a:r>
            <a:endParaRPr lang="en-US" altLang="ja-JP" dirty="0" smtClean="0">
              <a:solidFill>
                <a:srgbClr val="0000FF"/>
              </a:solidFill>
            </a:endParaRPr>
          </a:p>
          <a:p>
            <a:r>
              <a:rPr lang="en-US" altLang="ja-JP" dirty="0" smtClean="0">
                <a:solidFill>
                  <a:srgbClr val="0000FF"/>
                </a:solidFill>
              </a:rPr>
              <a:t> </a:t>
            </a:r>
            <a:r>
              <a:rPr lang="en-US" altLang="ja-JP" dirty="0" err="1" smtClean="0">
                <a:solidFill>
                  <a:srgbClr val="0000FF"/>
                </a:solidFill>
                <a:latin typeface="Symbol" panose="05050102010706020507" pitchFamily="18" charset="2"/>
              </a:rPr>
              <a:t>p</a:t>
            </a:r>
            <a:r>
              <a:rPr lang="en-US" altLang="ja-JP" dirty="0" err="1" smtClean="0">
                <a:solidFill>
                  <a:srgbClr val="0000FF"/>
                </a:solidFill>
              </a:rPr>
              <a:t>N</a:t>
            </a:r>
            <a:r>
              <a:rPr lang="en-US" altLang="ja-JP" dirty="0" err="1" smtClean="0">
                <a:solidFill>
                  <a:srgbClr val="0000FF"/>
                </a:solidFill>
                <a:sym typeface="Wingdings" panose="05000000000000000000" pitchFamily="2" charset="2"/>
              </a:rPr>
              <a:t></a:t>
            </a:r>
            <a:r>
              <a:rPr lang="en-US" altLang="ja-JP" dirty="0" err="1" smtClean="0">
                <a:solidFill>
                  <a:srgbClr val="0000FF"/>
                </a:solidFill>
                <a:latin typeface="Symbol" panose="05050102010706020507" pitchFamily="18" charset="2"/>
                <a:sym typeface="Wingdings" panose="05000000000000000000" pitchFamily="2" charset="2"/>
              </a:rPr>
              <a:t>ph</a:t>
            </a:r>
            <a:r>
              <a:rPr lang="en-US" altLang="ja-JP" dirty="0" err="1" smtClean="0">
                <a:solidFill>
                  <a:srgbClr val="0000FF"/>
                </a:solidFill>
                <a:sym typeface="Wingdings" panose="05000000000000000000" pitchFamily="2" charset="2"/>
              </a:rPr>
              <a:t>N</a:t>
            </a:r>
            <a:endParaRPr lang="en-US" altLang="ja-JP" dirty="0" smtClean="0">
              <a:solidFill>
                <a:srgbClr val="0000FF"/>
              </a:solidFill>
            </a:endParaRPr>
          </a:p>
          <a:p>
            <a:r>
              <a:rPr lang="en-US" altLang="ja-JP" dirty="0" smtClean="0"/>
              <a:t> </a:t>
            </a:r>
            <a:r>
              <a:rPr lang="en-US" altLang="ja-JP" dirty="0" smtClean="0">
                <a:latin typeface="Symbol" panose="05050102010706020507" pitchFamily="18" charset="2"/>
              </a:rPr>
              <a:t>L</a:t>
            </a:r>
            <a:r>
              <a:rPr kumimoji="1" lang="en-US" altLang="ja-JP" dirty="0" smtClean="0"/>
              <a:t>*, </a:t>
            </a:r>
            <a:r>
              <a:rPr kumimoji="1" lang="en-US" altLang="ja-JP" dirty="0" smtClean="0">
                <a:latin typeface="Symbol" panose="05050102010706020507" pitchFamily="18" charset="2"/>
              </a:rPr>
              <a:t>S</a:t>
            </a:r>
            <a:r>
              <a:rPr kumimoji="1" lang="en-US" altLang="ja-JP" dirty="0" smtClean="0"/>
              <a:t>* studies in K</a:t>
            </a:r>
            <a:r>
              <a:rPr kumimoji="1" lang="en-US" altLang="ja-JP" baseline="30000" dirty="0" smtClean="0"/>
              <a:t>-</a:t>
            </a:r>
            <a:r>
              <a:rPr kumimoji="1" lang="en-US" altLang="ja-JP" dirty="0" smtClean="0"/>
              <a:t>p</a:t>
            </a:r>
            <a:r>
              <a:rPr lang="en-US" altLang="ja-JP" dirty="0" smtClean="0">
                <a:sym typeface="Wingdings" panose="05000000000000000000" pitchFamily="2" charset="2"/>
              </a:rPr>
              <a:t> reactions</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2ADCBD23-6265-4402-A71C-4FDA31A4A90B}" type="slidenum">
              <a:rPr lang="en-US" altLang="ja-JP" smtClean="0"/>
              <a:pPr>
                <a:defRPr/>
              </a:pPr>
              <a:t>19</a:t>
            </a:fld>
            <a:endParaRPr lang="en-US" altLang="ja-JP" dirty="0"/>
          </a:p>
        </p:txBody>
      </p:sp>
      <p:cxnSp>
        <p:nvCxnSpPr>
          <p:cNvPr id="8" name="直線コネクタ 7"/>
          <p:cNvCxnSpPr/>
          <p:nvPr/>
        </p:nvCxnSpPr>
        <p:spPr>
          <a:xfrm>
            <a:off x="4067944" y="5374332"/>
            <a:ext cx="228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cxnSp>
        <p:nvCxnSpPr>
          <p:cNvPr id="7" name="直線コネクタ 6"/>
          <p:cNvCxnSpPr/>
          <p:nvPr/>
        </p:nvCxnSpPr>
        <p:spPr>
          <a:xfrm>
            <a:off x="4860032" y="5373216"/>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580112" y="4941168"/>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793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nvSpPr>
        <p:spPr>
          <a:xfrm>
            <a:off x="4607719" y="4393406"/>
            <a:ext cx="1339453" cy="218808"/>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algn="r" defTabSz="914400">
              <a:defRPr sz="1400">
                <a:solidFill>
                  <a:srgbClr val="1D074F"/>
                </a:solidFill>
              </a:defRPr>
            </a:lvl1pPr>
          </a:lstStyle>
          <a:p>
            <a:pPr lvl="0">
              <a:defRPr sz="1800">
                <a:solidFill>
                  <a:srgbClr val="000000"/>
                </a:solidFill>
              </a:defRPr>
            </a:pPr>
            <a:r>
              <a:rPr sz="1000"/>
              <a:t>5</a:t>
            </a:r>
          </a:p>
        </p:txBody>
      </p:sp>
      <p:pic>
        <p:nvPicPr>
          <p:cNvPr id="140" name="2008.jpeg" descr="2008"/>
          <p:cNvPicPr/>
          <p:nvPr/>
        </p:nvPicPr>
        <p:blipFill>
          <a:blip r:embed="rId2">
            <a:extLst/>
          </a:blip>
          <a:stretch>
            <a:fillRect/>
          </a:stretch>
        </p:blipFill>
        <p:spPr>
          <a:xfrm>
            <a:off x="0" y="0"/>
            <a:ext cx="9146117" cy="6858000"/>
          </a:xfrm>
          <a:prstGeom prst="rect">
            <a:avLst/>
          </a:prstGeom>
          <a:ln w="12700">
            <a:miter lim="400000"/>
          </a:ln>
        </p:spPr>
      </p:pic>
      <p:sp>
        <p:nvSpPr>
          <p:cNvPr id="142" name="Shape 142"/>
          <p:cNvSpPr/>
          <p:nvPr/>
        </p:nvSpPr>
        <p:spPr>
          <a:xfrm>
            <a:off x="2245816" y="4612184"/>
            <a:ext cx="2278187" cy="218808"/>
          </a:xfrm>
          <a:prstGeom prst="rect">
            <a:avLst/>
          </a:prstGeom>
          <a:ln w="12700">
            <a:miter lim="400000"/>
          </a:ln>
          <a:extLst>
            <a:ext uri="{C572A759-6A51-4108-AA02-DFA0A04FC94B}">
              <ma14:wrappingTextBoxFlag xmlns="" xmlns:ma14="http://schemas.microsoft.com/office/mac/drawingml/2011/main" val="1"/>
            </a:ext>
          </a:extLst>
        </p:spPr>
        <p:txBody>
          <a:bodyPr lIns="32145" tIns="32146" rIns="32145" bIns="32146">
            <a:spAutoFit/>
          </a:bodyPr>
          <a:lstStyle>
            <a:lvl1pPr defTabSz="914400">
              <a:spcBef>
                <a:spcPts val="800"/>
              </a:spcBef>
              <a:defRPr sz="1400">
                <a:solidFill>
                  <a:srgbClr val="FFFFFF"/>
                </a:solidFill>
                <a:latin typeface="Arial"/>
                <a:ea typeface="Arial"/>
                <a:cs typeface="Arial"/>
                <a:sym typeface="Arial"/>
              </a:defRPr>
            </a:lvl1pPr>
          </a:lstStyle>
          <a:p>
            <a:pPr lvl="0">
              <a:defRPr sz="1800">
                <a:solidFill>
                  <a:srgbClr val="000000"/>
                </a:solidFill>
              </a:defRPr>
            </a:pPr>
            <a:r>
              <a:rPr sz="1000"/>
              <a:t>Bird’s eye photo in January of 2008</a:t>
            </a:r>
          </a:p>
        </p:txBody>
      </p:sp>
      <p:grpSp>
        <p:nvGrpSpPr>
          <p:cNvPr id="147" name="Group 147"/>
          <p:cNvGrpSpPr/>
          <p:nvPr/>
        </p:nvGrpSpPr>
        <p:grpSpPr>
          <a:xfrm>
            <a:off x="827584" y="2417056"/>
            <a:ext cx="5858218" cy="774802"/>
            <a:chOff x="0" y="0"/>
            <a:chExt cx="8331686" cy="1101939"/>
          </a:xfrm>
        </p:grpSpPr>
        <p:sp>
          <p:nvSpPr>
            <p:cNvPr id="145" name="Shape 145"/>
            <p:cNvSpPr/>
            <p:nvPr/>
          </p:nvSpPr>
          <p:spPr>
            <a:xfrm>
              <a:off x="2203877" y="622467"/>
              <a:ext cx="6127809" cy="479472"/>
            </a:xfrm>
            <a:custGeom>
              <a:avLst/>
              <a:gdLst/>
              <a:ahLst/>
              <a:cxnLst>
                <a:cxn ang="0">
                  <a:pos x="wd2" y="hd2"/>
                </a:cxn>
                <a:cxn ang="5400000">
                  <a:pos x="wd2" y="hd2"/>
                </a:cxn>
                <a:cxn ang="10800000">
                  <a:pos x="wd2" y="hd2"/>
                </a:cxn>
                <a:cxn ang="16200000">
                  <a:pos x="wd2" y="hd2"/>
                </a:cxn>
              </a:cxnLst>
              <a:rect l="0" t="0" r="r" b="b"/>
              <a:pathLst>
                <a:path w="21600" h="21493" extrusionOk="0">
                  <a:moveTo>
                    <a:pt x="21600" y="21493"/>
                  </a:moveTo>
                  <a:cubicBezTo>
                    <a:pt x="21439" y="19375"/>
                    <a:pt x="21018" y="12175"/>
                    <a:pt x="20651" y="8893"/>
                  </a:cubicBezTo>
                  <a:cubicBezTo>
                    <a:pt x="20285" y="5611"/>
                    <a:pt x="20019" y="3175"/>
                    <a:pt x="19392" y="1693"/>
                  </a:cubicBezTo>
                  <a:cubicBezTo>
                    <a:pt x="18765" y="211"/>
                    <a:pt x="17961" y="211"/>
                    <a:pt x="16874" y="52"/>
                  </a:cubicBezTo>
                  <a:cubicBezTo>
                    <a:pt x="15787" y="-107"/>
                    <a:pt x="14278" y="105"/>
                    <a:pt x="12863" y="581"/>
                  </a:cubicBezTo>
                  <a:cubicBezTo>
                    <a:pt x="11449" y="1058"/>
                    <a:pt x="10512" y="2169"/>
                    <a:pt x="8370" y="3069"/>
                  </a:cubicBezTo>
                  <a:cubicBezTo>
                    <a:pt x="6229" y="3969"/>
                    <a:pt x="1742" y="5452"/>
                    <a:pt x="0" y="6087"/>
                  </a:cubicBezTo>
                </a:path>
              </a:pathLst>
            </a:custGeom>
            <a:noFill/>
            <a:ln w="57150" cap="flat">
              <a:solidFill>
                <a:srgbClr val="CCECFF"/>
              </a:solidFill>
              <a:prstDash val="solid"/>
              <a:round/>
              <a:tailEnd type="triangle" w="med" len="med"/>
            </a:ln>
            <a:effectLst/>
          </p:spPr>
          <p:txBody>
            <a:bodyPr wrap="square" lIns="45719" tIns="45719" rIns="45719" bIns="45719" numCol="1" anchor="t">
              <a:noAutofit/>
            </a:bodyPr>
            <a:lstStyle/>
            <a:p>
              <a:pPr defTabSz="642915">
                <a:defRPr sz="2400">
                  <a:latin typeface="Osaka"/>
                  <a:ea typeface="Osaka"/>
                  <a:cs typeface="Osaka"/>
                  <a:sym typeface="Osaka"/>
                </a:defRPr>
              </a:pPr>
              <a:endParaRPr/>
            </a:p>
          </p:txBody>
        </p:sp>
        <p:sp>
          <p:nvSpPr>
            <p:cNvPr id="146" name="Shape 146"/>
            <p:cNvSpPr/>
            <p:nvPr/>
          </p:nvSpPr>
          <p:spPr>
            <a:xfrm>
              <a:off x="0" y="0"/>
              <a:ext cx="2754848" cy="803897"/>
            </a:xfrm>
            <a:prstGeom prst="rect">
              <a:avLst/>
            </a:prstGeom>
            <a:solidFill>
              <a:srgbClr val="CCFFFF">
                <a:alpha val="23921"/>
              </a:srgbClr>
            </a:solidFill>
            <a:ln w="19050" cap="flat">
              <a:solidFill>
                <a:srgbClr val="CCECFF"/>
              </a:solidFill>
              <a:prstDash val="solid"/>
              <a:round/>
            </a:ln>
            <a:effectLst/>
            <a:extLst>
              <a:ext uri="{C572A759-6A51-4108-AA02-DFA0A04FC94B}">
                <ma14:wrappingTextBoxFlag xmlns="" xmlns:ma14="http://schemas.microsoft.com/office/mac/drawingml/2011/main" val="1"/>
              </a:ext>
            </a:extLst>
          </p:spPr>
          <p:txBody>
            <a:bodyPr wrap="square" lIns="34193" tIns="34193" rIns="34193" bIns="34193" numCol="1" anchor="t">
              <a:noAutofit/>
            </a:bodyPr>
            <a:lstStyle/>
            <a:p>
              <a:pPr defTabSz="673051">
                <a:spcBef>
                  <a:spcPts val="703"/>
                </a:spcBef>
                <a:defRPr sz="1800"/>
              </a:pPr>
              <a:r>
                <a:rPr dirty="0">
                  <a:solidFill>
                    <a:srgbClr val="CCECFF"/>
                  </a:solidFill>
                  <a:latin typeface="MS PGothic"/>
                  <a:ea typeface="MS PGothic"/>
                  <a:cs typeface="MS PGothic"/>
                  <a:sym typeface="MS PGothic"/>
                </a:rPr>
                <a:t>Neutrino Beams　</a:t>
              </a:r>
              <a:r>
                <a:rPr dirty="0" smtClean="0">
                  <a:solidFill>
                    <a:srgbClr val="CCECFF"/>
                  </a:solidFill>
                  <a:latin typeface="MS PGothic"/>
                  <a:ea typeface="MS PGothic"/>
                  <a:cs typeface="MS PGothic"/>
                  <a:sym typeface="MS PGothic"/>
                </a:rPr>
                <a:t>(</a:t>
              </a:r>
              <a:r>
                <a:rPr lang="en-US" dirty="0" smtClean="0">
                  <a:solidFill>
                    <a:srgbClr val="CCECFF"/>
                  </a:solidFill>
                  <a:latin typeface="MS PGothic"/>
                  <a:ea typeface="MS PGothic"/>
                  <a:cs typeface="MS PGothic"/>
                  <a:sym typeface="MS PGothic"/>
                </a:rPr>
                <a:t>T2K experiment</a:t>
              </a:r>
              <a:r>
                <a:rPr dirty="0" smtClean="0">
                  <a:solidFill>
                    <a:srgbClr val="CCECFF"/>
                  </a:solidFill>
                  <a:latin typeface="MS PGothic"/>
                  <a:ea typeface="MS PGothic"/>
                  <a:cs typeface="MS PGothic"/>
                  <a:sym typeface="MS PGothic"/>
                </a:rPr>
                <a:t>)</a:t>
              </a:r>
              <a:endParaRPr dirty="0">
                <a:solidFill>
                  <a:srgbClr val="CCECFF"/>
                </a:solidFill>
                <a:latin typeface="MS PGothic"/>
                <a:ea typeface="MS PGothic"/>
                <a:cs typeface="MS PGothic"/>
                <a:sym typeface="MS PGothic"/>
              </a:endParaRPr>
            </a:p>
          </p:txBody>
        </p:sp>
      </p:grpSp>
      <p:grpSp>
        <p:nvGrpSpPr>
          <p:cNvPr id="159" name="Group 159"/>
          <p:cNvGrpSpPr/>
          <p:nvPr/>
        </p:nvGrpSpPr>
        <p:grpSpPr>
          <a:xfrm>
            <a:off x="1351542" y="2006709"/>
            <a:ext cx="6892866" cy="4166803"/>
            <a:chOff x="-35775" y="52075"/>
            <a:chExt cx="9803184" cy="5926117"/>
          </a:xfrm>
        </p:grpSpPr>
        <p:sp>
          <p:nvSpPr>
            <p:cNvPr id="151" name="Shape 151"/>
            <p:cNvSpPr/>
            <p:nvPr/>
          </p:nvSpPr>
          <p:spPr>
            <a:xfrm rot="1200000">
              <a:off x="-35775" y="3729931"/>
              <a:ext cx="3914501" cy="481036"/>
            </a:xfrm>
            <a:prstGeom prst="rect">
              <a:avLst/>
            </a:prstGeom>
            <a:noFill/>
            <a:ln w="12700" cap="flat">
              <a:solidFill>
                <a:srgbClr val="0DFF0D"/>
              </a:solidFill>
              <a:miter lim="400000"/>
            </a:ln>
            <a:effectLst/>
            <a:extLst>
              <a:ext uri="{C572A759-6A51-4108-AA02-DFA0A04FC94B}">
                <ma14:wrappingTextBoxFlag xmlns="" xmlns:ma14="http://schemas.microsoft.com/office/mac/drawingml/2011/main" val="1"/>
              </a:ext>
            </a:extLst>
          </p:spPr>
          <p:txBody>
            <a:bodyPr wrap="square" lIns="47870" tIns="47870" rIns="47870" bIns="47870" numCol="1" anchor="t">
              <a:noAutofit/>
            </a:bodyPr>
            <a:lstStyle>
              <a:lvl1pPr defTabSz="957262">
                <a:spcBef>
                  <a:spcPts val="1000"/>
                </a:spcBef>
                <a:defRPr sz="1800">
                  <a:solidFill>
                    <a:srgbClr val="FFFF66"/>
                  </a:solidFill>
                  <a:latin typeface="MS PGothic"/>
                  <a:ea typeface="MS PGothic"/>
                  <a:cs typeface="MS PGothic"/>
                  <a:sym typeface="MS PGothic"/>
                </a:defRPr>
              </a:lvl1pPr>
            </a:lstStyle>
            <a:p>
              <a:pPr lvl="0">
                <a:defRPr>
                  <a:solidFill>
                    <a:srgbClr val="000000"/>
                  </a:solidFill>
                </a:defRPr>
              </a:pPr>
              <a:r>
                <a:rPr lang="en-US" b="1" dirty="0" smtClean="0">
                  <a:solidFill>
                    <a:srgbClr val="0DFF0D"/>
                  </a:solidFill>
                </a:rPr>
                <a:t>MR </a:t>
              </a:r>
              <a:r>
                <a:rPr b="1" dirty="0" smtClean="0">
                  <a:solidFill>
                    <a:srgbClr val="0DFF0D"/>
                  </a:solidFill>
                </a:rPr>
                <a:t>Synchrotron</a:t>
              </a:r>
              <a:r>
                <a:rPr lang="en-US" b="1" dirty="0" smtClean="0">
                  <a:solidFill>
                    <a:srgbClr val="0DFF0D"/>
                  </a:solidFill>
                </a:rPr>
                <a:t> (30 GeV)</a:t>
              </a:r>
              <a:endParaRPr b="1" dirty="0">
                <a:solidFill>
                  <a:srgbClr val="0DFF0D"/>
                </a:solidFill>
              </a:endParaRPr>
            </a:p>
          </p:txBody>
        </p:sp>
        <p:grpSp>
          <p:nvGrpSpPr>
            <p:cNvPr id="158" name="Group 158"/>
            <p:cNvGrpSpPr/>
            <p:nvPr/>
          </p:nvGrpSpPr>
          <p:grpSpPr>
            <a:xfrm>
              <a:off x="584431" y="52075"/>
              <a:ext cx="9182978" cy="5926117"/>
              <a:chOff x="-1" y="52075"/>
              <a:chExt cx="9182977" cy="5926116"/>
            </a:xfrm>
          </p:grpSpPr>
          <p:sp>
            <p:nvSpPr>
              <p:cNvPr id="152" name="Shape 152"/>
              <p:cNvSpPr/>
              <p:nvPr/>
            </p:nvSpPr>
            <p:spPr>
              <a:xfrm flipH="1">
                <a:off x="3008935" y="245723"/>
                <a:ext cx="2133333" cy="740967"/>
              </a:xfrm>
              <a:prstGeom prst="line">
                <a:avLst/>
              </a:prstGeom>
              <a:noFill/>
              <a:ln w="57150" cap="flat">
                <a:solidFill>
                  <a:srgbClr val="0DFF0D"/>
                </a:solidFill>
                <a:prstDash val="solid"/>
                <a:round/>
              </a:ln>
              <a:effectLst/>
            </p:spPr>
            <p:txBody>
              <a:bodyPr wrap="square" lIns="45719" tIns="45719" rIns="45719" bIns="45719" numCol="1" anchor="t">
                <a:noAutofit/>
              </a:bodyPr>
              <a:lstStyle/>
              <a:p>
                <a:pPr lvl="0"/>
                <a:endParaRPr/>
              </a:p>
            </p:txBody>
          </p:sp>
          <p:sp>
            <p:nvSpPr>
              <p:cNvPr id="153" name="Shape 153"/>
              <p:cNvSpPr/>
              <p:nvPr/>
            </p:nvSpPr>
            <p:spPr>
              <a:xfrm>
                <a:off x="2015552" y="3869129"/>
                <a:ext cx="3981677" cy="1180661"/>
              </a:xfrm>
              <a:prstGeom prst="line">
                <a:avLst/>
              </a:prstGeom>
              <a:noFill/>
              <a:ln w="57150" cap="flat">
                <a:solidFill>
                  <a:srgbClr val="0DFF0D"/>
                </a:solidFill>
                <a:prstDash val="solid"/>
                <a:round/>
                <a:tailEnd type="triangle" w="med" len="med"/>
              </a:ln>
              <a:effectLst/>
            </p:spPr>
            <p:txBody>
              <a:bodyPr wrap="square" lIns="45719" tIns="45719" rIns="45719" bIns="45719" numCol="1" anchor="t">
                <a:noAutofit/>
              </a:bodyPr>
              <a:lstStyle/>
              <a:p>
                <a:pPr lvl="0"/>
                <a:endParaRPr/>
              </a:p>
            </p:txBody>
          </p:sp>
          <p:sp>
            <p:nvSpPr>
              <p:cNvPr id="154" name="Shape 154"/>
              <p:cNvSpPr/>
              <p:nvPr/>
            </p:nvSpPr>
            <p:spPr>
              <a:xfrm rot="600000">
                <a:off x="4402072" y="52075"/>
                <a:ext cx="770397" cy="1950126"/>
              </a:xfrm>
              <a:custGeom>
                <a:avLst/>
                <a:gdLst/>
                <a:ahLst/>
                <a:cxnLst>
                  <a:cxn ang="0">
                    <a:pos x="wd2" y="hd2"/>
                  </a:cxn>
                  <a:cxn ang="5400000">
                    <a:pos x="wd2" y="hd2"/>
                  </a:cxn>
                  <a:cxn ang="10800000">
                    <a:pos x="wd2" y="hd2"/>
                  </a:cxn>
                  <a:cxn ang="16200000">
                    <a:pos x="wd2" y="hd2"/>
                  </a:cxn>
                </a:cxnLst>
                <a:rect l="0" t="0" r="r" b="b"/>
                <a:pathLst>
                  <a:path w="20437" h="21600" extrusionOk="0">
                    <a:moveTo>
                      <a:pt x="20437" y="0"/>
                    </a:moveTo>
                    <a:cubicBezTo>
                      <a:pt x="19428" y="335"/>
                      <a:pt x="17634" y="272"/>
                      <a:pt x="14383" y="2070"/>
                    </a:cubicBezTo>
                    <a:cubicBezTo>
                      <a:pt x="11132" y="3868"/>
                      <a:pt x="3247" y="8657"/>
                      <a:pt x="1042" y="10748"/>
                    </a:cubicBezTo>
                    <a:cubicBezTo>
                      <a:pt x="-1163" y="12839"/>
                      <a:pt x="743" y="13090"/>
                      <a:pt x="1229" y="14616"/>
                    </a:cubicBezTo>
                    <a:cubicBezTo>
                      <a:pt x="1715" y="16142"/>
                      <a:pt x="3321" y="18735"/>
                      <a:pt x="3919" y="19906"/>
                    </a:cubicBezTo>
                    <a:cubicBezTo>
                      <a:pt x="4517" y="21077"/>
                      <a:pt x="4592" y="21245"/>
                      <a:pt x="4779" y="21600"/>
                    </a:cubicBezTo>
                  </a:path>
                </a:pathLst>
              </a:custGeom>
              <a:noFill/>
              <a:ln w="57150" cap="flat">
                <a:solidFill>
                  <a:srgbClr val="0DFF0D"/>
                </a:solidFill>
                <a:prstDash val="solid"/>
                <a:round/>
                <a:tailEnd type="triangle" w="med" len="med"/>
              </a:ln>
              <a:effectLst/>
            </p:spPr>
            <p:txBody>
              <a:bodyPr wrap="square" lIns="45719" tIns="45719" rIns="45719" bIns="45719" numCol="1" anchor="t">
                <a:noAutofit/>
              </a:bodyPr>
              <a:lstStyle/>
              <a:p>
                <a:pPr defTabSz="642915">
                  <a:defRPr sz="2400">
                    <a:latin typeface="Osaka"/>
                    <a:ea typeface="Osaka"/>
                    <a:cs typeface="Osaka"/>
                    <a:sym typeface="Osaka"/>
                  </a:defRPr>
                </a:pPr>
                <a:endParaRPr/>
              </a:p>
            </p:txBody>
          </p:sp>
          <p:sp>
            <p:nvSpPr>
              <p:cNvPr id="155" name="Shape 155"/>
              <p:cNvSpPr/>
              <p:nvPr/>
            </p:nvSpPr>
            <p:spPr>
              <a:xfrm>
                <a:off x="6795191" y="5149534"/>
                <a:ext cx="2387785" cy="828657"/>
              </a:xfrm>
              <a:prstGeom prst="rect">
                <a:avLst/>
              </a:prstGeom>
              <a:noFill/>
              <a:ln w="19050" cap="flat">
                <a:solidFill>
                  <a:srgbClr val="0DFF0D"/>
                </a:solidFill>
                <a:prstDash val="solid"/>
                <a:round/>
              </a:ln>
              <a:effectLst/>
              <a:extLst>
                <a:ext uri="{C572A759-6A51-4108-AA02-DFA0A04FC94B}">
                  <ma14:wrappingTextBoxFlag xmlns="" xmlns:ma14="http://schemas.microsoft.com/office/mac/drawingml/2011/main" val="1"/>
                </a:ext>
              </a:extLst>
            </p:spPr>
            <p:txBody>
              <a:bodyPr wrap="square" lIns="34193" tIns="34193" rIns="34193" bIns="34193" numCol="1" anchor="t">
                <a:noAutofit/>
              </a:bodyPr>
              <a:lstStyle>
                <a:lvl1pPr algn="ctr" defTabSz="957262">
                  <a:spcBef>
                    <a:spcPts val="1000"/>
                  </a:spcBef>
                  <a:defRPr sz="1800">
                    <a:solidFill>
                      <a:srgbClr val="FFFF66"/>
                    </a:solidFill>
                    <a:latin typeface="MS PGothic"/>
                    <a:ea typeface="MS PGothic"/>
                    <a:cs typeface="MS PGothic"/>
                    <a:sym typeface="MS PGothic"/>
                  </a:defRPr>
                </a:lvl1pPr>
              </a:lstStyle>
              <a:p>
                <a:pPr lvl="0">
                  <a:defRPr>
                    <a:solidFill>
                      <a:srgbClr val="000000"/>
                    </a:solidFill>
                  </a:defRPr>
                </a:pPr>
                <a:r>
                  <a:rPr b="1" dirty="0">
                    <a:solidFill>
                      <a:srgbClr val="FF0000"/>
                    </a:solidFill>
                  </a:rPr>
                  <a:t>Hadron Exp. Facility</a:t>
                </a:r>
              </a:p>
            </p:txBody>
          </p:sp>
          <p:sp>
            <p:nvSpPr>
              <p:cNvPr id="156" name="Shape 156"/>
              <p:cNvSpPr/>
              <p:nvPr/>
            </p:nvSpPr>
            <p:spPr>
              <a:xfrm>
                <a:off x="2601811" y="2454373"/>
                <a:ext cx="3788292" cy="992113"/>
              </a:xfrm>
              <a:prstGeom prst="rect">
                <a:avLst/>
              </a:prstGeom>
              <a:noFill/>
              <a:ln w="19050" cap="flat">
                <a:solidFill>
                  <a:srgbClr val="0DFF0D"/>
                </a:solidFill>
                <a:prstDash val="solid"/>
                <a:round/>
              </a:ln>
              <a:effectLst/>
              <a:extLst>
                <a:ext uri="{C572A759-6A51-4108-AA02-DFA0A04FC94B}">
                  <ma14:wrappingTextBoxFlag xmlns="" xmlns:ma14="http://schemas.microsoft.com/office/mac/drawingml/2011/main" val="1"/>
                </a:ext>
              </a:extLst>
            </p:spPr>
            <p:txBody>
              <a:bodyPr wrap="square" lIns="34193" tIns="34193" rIns="34193" bIns="34193" numCol="1" anchor="t">
                <a:noAutofit/>
              </a:bodyPr>
              <a:lstStyle>
                <a:lvl1pPr algn="ctr" defTabSz="957262">
                  <a:spcBef>
                    <a:spcPts val="1000"/>
                  </a:spcBef>
                  <a:defRPr sz="1800">
                    <a:solidFill>
                      <a:srgbClr val="FFFF66"/>
                    </a:solidFill>
                    <a:latin typeface="MS PGothic"/>
                    <a:ea typeface="MS PGothic"/>
                    <a:cs typeface="MS PGothic"/>
                    <a:sym typeface="MS PGothic"/>
                  </a:defRPr>
                </a:lvl1pPr>
              </a:lstStyle>
              <a:p>
                <a:pPr lvl="0">
                  <a:defRPr>
                    <a:solidFill>
                      <a:srgbClr val="000000"/>
                    </a:solidFill>
                  </a:defRPr>
                </a:pPr>
                <a:r>
                  <a:rPr dirty="0">
                    <a:solidFill>
                      <a:srgbClr val="FFFF66"/>
                    </a:solidFill>
                  </a:rPr>
                  <a:t>Materials and Life Experimental Facility</a:t>
                </a:r>
              </a:p>
            </p:txBody>
          </p:sp>
          <p:sp>
            <p:nvSpPr>
              <p:cNvPr id="157" name="Shape 157"/>
              <p:cNvSpPr/>
              <p:nvPr/>
            </p:nvSpPr>
            <p:spPr>
              <a:xfrm>
                <a:off x="-1" y="721942"/>
                <a:ext cx="7369879" cy="3621267"/>
              </a:xfrm>
              <a:custGeom>
                <a:avLst/>
                <a:gdLst/>
                <a:ahLst/>
                <a:cxnLst>
                  <a:cxn ang="0">
                    <a:pos x="wd2" y="hd2"/>
                  </a:cxn>
                  <a:cxn ang="5400000">
                    <a:pos x="wd2" y="hd2"/>
                  </a:cxn>
                  <a:cxn ang="10800000">
                    <a:pos x="wd2" y="hd2"/>
                  </a:cxn>
                  <a:cxn ang="16200000">
                    <a:pos x="wd2" y="hd2"/>
                  </a:cxn>
                </a:cxnLst>
                <a:rect l="0" t="0" r="r" b="b"/>
                <a:pathLst>
                  <a:path w="21466" h="21503" extrusionOk="0">
                    <a:moveTo>
                      <a:pt x="2124" y="15980"/>
                    </a:moveTo>
                    <a:cubicBezTo>
                      <a:pt x="2426" y="16234"/>
                      <a:pt x="2835" y="16766"/>
                      <a:pt x="3950" y="17479"/>
                    </a:cubicBezTo>
                    <a:cubicBezTo>
                      <a:pt x="5065" y="18192"/>
                      <a:pt x="7193" y="19607"/>
                      <a:pt x="8830" y="20271"/>
                    </a:cubicBezTo>
                    <a:cubicBezTo>
                      <a:pt x="10466" y="20936"/>
                      <a:pt x="12370" y="21371"/>
                      <a:pt x="13769" y="21468"/>
                    </a:cubicBezTo>
                    <a:cubicBezTo>
                      <a:pt x="15174" y="21589"/>
                      <a:pt x="16200" y="21396"/>
                      <a:pt x="17237" y="20900"/>
                    </a:cubicBezTo>
                    <a:cubicBezTo>
                      <a:pt x="18287" y="20417"/>
                      <a:pt x="19319" y="19595"/>
                      <a:pt x="20024" y="18495"/>
                    </a:cubicBezTo>
                    <a:cubicBezTo>
                      <a:pt x="20718" y="17395"/>
                      <a:pt x="21364" y="16283"/>
                      <a:pt x="21459" y="14312"/>
                    </a:cubicBezTo>
                    <a:cubicBezTo>
                      <a:pt x="21542" y="12354"/>
                      <a:pt x="20943" y="8607"/>
                      <a:pt x="20564" y="6734"/>
                    </a:cubicBezTo>
                    <a:cubicBezTo>
                      <a:pt x="20178" y="4836"/>
                      <a:pt x="19805" y="4014"/>
                      <a:pt x="19141" y="2999"/>
                    </a:cubicBezTo>
                    <a:cubicBezTo>
                      <a:pt x="18488" y="1995"/>
                      <a:pt x="17475" y="1198"/>
                      <a:pt x="16627" y="702"/>
                    </a:cubicBezTo>
                    <a:cubicBezTo>
                      <a:pt x="15773" y="207"/>
                      <a:pt x="14978" y="37"/>
                      <a:pt x="14030" y="1"/>
                    </a:cubicBezTo>
                    <a:cubicBezTo>
                      <a:pt x="13081" y="-11"/>
                      <a:pt x="12156" y="134"/>
                      <a:pt x="10923" y="569"/>
                    </a:cubicBezTo>
                    <a:cubicBezTo>
                      <a:pt x="9690" y="1004"/>
                      <a:pt x="7709" y="2068"/>
                      <a:pt x="6606" y="2636"/>
                    </a:cubicBezTo>
                    <a:cubicBezTo>
                      <a:pt x="5504" y="3204"/>
                      <a:pt x="4917" y="3603"/>
                      <a:pt x="4300" y="3990"/>
                    </a:cubicBezTo>
                    <a:cubicBezTo>
                      <a:pt x="3683" y="4377"/>
                      <a:pt x="3298" y="4667"/>
                      <a:pt x="2907" y="4957"/>
                    </a:cubicBezTo>
                    <a:cubicBezTo>
                      <a:pt x="2515" y="5247"/>
                      <a:pt x="2296" y="5368"/>
                      <a:pt x="1958" y="5730"/>
                    </a:cubicBezTo>
                    <a:cubicBezTo>
                      <a:pt x="1620" y="6093"/>
                      <a:pt x="1181" y="6540"/>
                      <a:pt x="879" y="7108"/>
                    </a:cubicBezTo>
                    <a:cubicBezTo>
                      <a:pt x="576" y="7677"/>
                      <a:pt x="286" y="8305"/>
                      <a:pt x="150" y="9115"/>
                    </a:cubicBezTo>
                    <a:cubicBezTo>
                      <a:pt x="13" y="9925"/>
                      <a:pt x="-58" y="11109"/>
                      <a:pt x="61" y="11968"/>
                    </a:cubicBezTo>
                    <a:cubicBezTo>
                      <a:pt x="179" y="12826"/>
                      <a:pt x="511" y="13563"/>
                      <a:pt x="867" y="14240"/>
                    </a:cubicBezTo>
                    <a:cubicBezTo>
                      <a:pt x="1223" y="14917"/>
                      <a:pt x="1916" y="15654"/>
                      <a:pt x="2195" y="16029"/>
                    </a:cubicBezTo>
                  </a:path>
                </a:pathLst>
              </a:custGeom>
              <a:noFill/>
              <a:ln w="57150" cap="flat">
                <a:solidFill>
                  <a:srgbClr val="0DFF0D"/>
                </a:solidFill>
                <a:prstDash val="solid"/>
                <a:round/>
              </a:ln>
              <a:effectLst/>
            </p:spPr>
            <p:txBody>
              <a:bodyPr wrap="square" lIns="45719" tIns="45719" rIns="45719" bIns="45719" numCol="1" anchor="t">
                <a:noAutofit/>
              </a:bodyPr>
              <a:lstStyle/>
              <a:p>
                <a:pPr defTabSz="642915">
                  <a:defRPr sz="2400">
                    <a:latin typeface="Osaka"/>
                    <a:ea typeface="Osaka"/>
                    <a:cs typeface="Osaka"/>
                    <a:sym typeface="Osaka"/>
                  </a:defRPr>
                </a:pPr>
                <a:endParaRPr/>
              </a:p>
            </p:txBody>
          </p:sp>
        </p:grpSp>
      </p:grpSp>
      <p:grpSp>
        <p:nvGrpSpPr>
          <p:cNvPr id="174" name="Group 174"/>
          <p:cNvGrpSpPr/>
          <p:nvPr/>
        </p:nvGrpSpPr>
        <p:grpSpPr>
          <a:xfrm>
            <a:off x="3136872" y="525203"/>
            <a:ext cx="2562654" cy="1692573"/>
            <a:chOff x="3221054" y="-2"/>
            <a:chExt cx="3644662" cy="2407214"/>
          </a:xfrm>
        </p:grpSpPr>
        <p:grpSp>
          <p:nvGrpSpPr>
            <p:cNvPr id="167" name="Group 167"/>
            <p:cNvGrpSpPr/>
            <p:nvPr/>
          </p:nvGrpSpPr>
          <p:grpSpPr>
            <a:xfrm>
              <a:off x="3221054" y="-2"/>
              <a:ext cx="3644662" cy="2407214"/>
              <a:chOff x="0" y="0"/>
              <a:chExt cx="3644660" cy="2407212"/>
            </a:xfrm>
          </p:grpSpPr>
          <p:sp>
            <p:nvSpPr>
              <p:cNvPr id="163" name="Shape 163"/>
              <p:cNvSpPr/>
              <p:nvPr/>
            </p:nvSpPr>
            <p:spPr>
              <a:xfrm flipV="1">
                <a:off x="1023206" y="1549134"/>
                <a:ext cx="1755823" cy="10233"/>
              </a:xfrm>
              <a:prstGeom prst="line">
                <a:avLst/>
              </a:prstGeom>
              <a:noFill/>
              <a:ln w="57150" cap="flat">
                <a:solidFill>
                  <a:srgbClr val="FF6666"/>
                </a:solidFill>
                <a:prstDash val="solid"/>
                <a:round/>
              </a:ln>
              <a:effectLst/>
            </p:spPr>
            <p:txBody>
              <a:bodyPr wrap="square" lIns="45719" tIns="45719" rIns="45719" bIns="45719" numCol="1" anchor="t">
                <a:noAutofit/>
              </a:bodyPr>
              <a:lstStyle/>
              <a:p>
                <a:pPr lvl="0"/>
                <a:endParaRPr/>
              </a:p>
            </p:txBody>
          </p:sp>
          <p:sp>
            <p:nvSpPr>
              <p:cNvPr id="164" name="Shape 164"/>
              <p:cNvSpPr/>
              <p:nvPr/>
            </p:nvSpPr>
            <p:spPr>
              <a:xfrm flipH="1">
                <a:off x="1039577" y="-1"/>
                <a:ext cx="75718" cy="1567553"/>
              </a:xfrm>
              <a:prstGeom prst="line">
                <a:avLst/>
              </a:prstGeom>
              <a:noFill/>
              <a:ln w="57150" cap="flat">
                <a:solidFill>
                  <a:srgbClr val="0000FF"/>
                </a:solidFill>
                <a:prstDash val="solid"/>
                <a:round/>
              </a:ln>
              <a:effectLst/>
            </p:spPr>
            <p:txBody>
              <a:bodyPr wrap="square" lIns="45719" tIns="45719" rIns="45719" bIns="45719" numCol="1" anchor="t">
                <a:noAutofit/>
              </a:bodyPr>
              <a:lstStyle/>
              <a:p>
                <a:pPr lvl="0"/>
                <a:endParaRPr/>
              </a:p>
            </p:txBody>
          </p:sp>
          <p:sp>
            <p:nvSpPr>
              <p:cNvPr id="165" name="Shape 165"/>
              <p:cNvSpPr/>
              <p:nvPr/>
            </p:nvSpPr>
            <p:spPr>
              <a:xfrm>
                <a:off x="0" y="1563459"/>
                <a:ext cx="2377932" cy="8437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7870" tIns="47870" rIns="47870" bIns="47870" numCol="1" anchor="t">
                <a:noAutofit/>
              </a:bodyPr>
              <a:lstStyle>
                <a:lvl1pPr defTabSz="957262">
                  <a:spcBef>
                    <a:spcPts val="1000"/>
                  </a:spcBef>
                  <a:defRPr sz="1800">
                    <a:solidFill>
                      <a:srgbClr val="FF6666"/>
                    </a:solidFill>
                    <a:latin typeface="MS PGothic"/>
                    <a:ea typeface="MS PGothic"/>
                    <a:cs typeface="MS PGothic"/>
                    <a:sym typeface="MS PGothic"/>
                  </a:defRPr>
                </a:lvl1pPr>
              </a:lstStyle>
              <a:p>
                <a:pPr lvl="0">
                  <a:defRPr>
                    <a:solidFill>
                      <a:srgbClr val="000000"/>
                    </a:solidFill>
                  </a:defRPr>
                </a:pPr>
                <a:r>
                  <a:rPr b="1" dirty="0">
                    <a:solidFill>
                      <a:srgbClr val="FF0000"/>
                    </a:solidFill>
                  </a:rPr>
                  <a:t>3 GeV Synchrotron</a:t>
                </a:r>
              </a:p>
            </p:txBody>
          </p:sp>
          <p:sp>
            <p:nvSpPr>
              <p:cNvPr id="166" name="Shape 166"/>
              <p:cNvSpPr/>
              <p:nvPr/>
            </p:nvSpPr>
            <p:spPr>
              <a:xfrm>
                <a:off x="2269471" y="1530716"/>
                <a:ext cx="1375190" cy="73057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57150" cap="flat">
                <a:solidFill>
                  <a:srgbClr val="FF6666"/>
                </a:solidFill>
                <a:prstDash val="solid"/>
                <a:round/>
              </a:ln>
              <a:effectLst/>
            </p:spPr>
            <p:txBody>
              <a:bodyPr wrap="square" lIns="45719" tIns="45719" rIns="45719" bIns="45719" numCol="1" anchor="ctr">
                <a:noAutofit/>
              </a:bodyPr>
              <a:lstStyle/>
              <a:p>
                <a:pPr defTabSz="642915">
                  <a:defRPr sz="1800"/>
                </a:pPr>
                <a:endParaRPr/>
              </a:p>
            </p:txBody>
          </p:sp>
        </p:grpSp>
        <p:sp>
          <p:nvSpPr>
            <p:cNvPr id="173" name="Shape 173"/>
            <p:cNvSpPr/>
            <p:nvPr/>
          </p:nvSpPr>
          <p:spPr>
            <a:xfrm>
              <a:off x="4218213" y="76350"/>
              <a:ext cx="2053270" cy="4753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noAutofit/>
            </a:bodyPr>
            <a:lstStyle>
              <a:lvl1pPr algn="ctr" defTabSz="762000">
                <a:defRPr sz="1800">
                  <a:solidFill>
                    <a:srgbClr val="FF6666"/>
                  </a:solidFill>
                  <a:latin typeface="MS PGothic"/>
                  <a:ea typeface="MS PGothic"/>
                  <a:cs typeface="MS PGothic"/>
                  <a:sym typeface="MS PGothic"/>
                </a:defRPr>
              </a:lvl1pPr>
            </a:lstStyle>
            <a:p>
              <a:pPr lvl="0">
                <a:defRPr>
                  <a:solidFill>
                    <a:srgbClr val="000000"/>
                  </a:solidFill>
                </a:defRPr>
              </a:pPr>
              <a:r>
                <a:rPr lang="en-US" b="1" dirty="0" smtClean="0">
                  <a:solidFill>
                    <a:schemeClr val="bg1"/>
                  </a:solidFill>
                </a:rPr>
                <a:t>400 MeV LINAC</a:t>
              </a:r>
              <a:endParaRPr b="1" dirty="0">
                <a:solidFill>
                  <a:schemeClr val="bg1"/>
                </a:solidFill>
              </a:endParaRPr>
            </a:p>
          </p:txBody>
        </p:sp>
      </p:grpSp>
      <p:sp>
        <p:nvSpPr>
          <p:cNvPr id="2" name="テキスト ボックス 1"/>
          <p:cNvSpPr txBox="1"/>
          <p:nvPr/>
        </p:nvSpPr>
        <p:spPr>
          <a:xfrm>
            <a:off x="746954" y="6173512"/>
            <a:ext cx="7635046" cy="646331"/>
          </a:xfrm>
          <a:prstGeom prst="rect">
            <a:avLst/>
          </a:prstGeom>
          <a:noFill/>
        </p:spPr>
        <p:txBody>
          <a:bodyPr wrap="square" rtlCol="0">
            <a:spAutoFit/>
          </a:bodyPr>
          <a:lstStyle/>
          <a:p>
            <a:r>
              <a:rPr lang="en-US" altLang="ja-JP" sz="3600" dirty="0" smtClean="0">
                <a:solidFill>
                  <a:srgbClr val="FFFF00"/>
                </a:solidFill>
              </a:rPr>
              <a:t>J-PARC (MW proton synchrotron) </a:t>
            </a:r>
            <a:endParaRPr kumimoji="1" lang="ja-JP" altLang="en-US" sz="3600" dirty="0">
              <a:solidFill>
                <a:srgbClr val="FFFF00"/>
              </a:solidFill>
            </a:endParaRPr>
          </a:p>
        </p:txBody>
      </p:sp>
    </p:spTree>
    <p:extLst>
      <p:ext uri="{BB962C8B-B14F-4D97-AF65-F5344CB8AC3E}">
        <p14:creationId xmlns:p14="http://schemas.microsoft.com/office/powerpoint/2010/main" val="102947585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番号プレースホルダー 5"/>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668EA730-A369-41E1-ACA6-F19A09642031}" type="slidenum">
              <a:rPr kumimoji="0" lang="en-US" altLang="ja-JP" sz="1400"/>
              <a:pPr eaLnBrk="1" hangingPunct="1"/>
              <a:t>20</a:t>
            </a:fld>
            <a:endParaRPr kumimoji="0" lang="en-US" altLang="ja-JP" sz="1400"/>
          </a:p>
        </p:txBody>
      </p:sp>
      <p:sp>
        <p:nvSpPr>
          <p:cNvPr id="18435" name="Rectangle 2"/>
          <p:cNvSpPr>
            <a:spLocks noGrp="1" noChangeArrowheads="1"/>
          </p:cNvSpPr>
          <p:nvPr>
            <p:ph type="title"/>
          </p:nvPr>
        </p:nvSpPr>
        <p:spPr>
          <a:xfrm>
            <a:off x="457200" y="76200"/>
            <a:ext cx="8229600" cy="1143000"/>
          </a:xfrm>
        </p:spPr>
        <p:txBody>
          <a:bodyPr/>
          <a:lstStyle/>
          <a:p>
            <a:pPr eaLnBrk="1" hangingPunct="1"/>
            <a:r>
              <a:rPr lang="en-US" altLang="ja-JP" dirty="0" smtClean="0"/>
              <a:t>Summary : J-PARC E45</a:t>
            </a:r>
          </a:p>
        </p:txBody>
      </p:sp>
      <p:sp>
        <p:nvSpPr>
          <p:cNvPr id="18436" name="Rectangle 3"/>
          <p:cNvSpPr>
            <a:spLocks noGrp="1" noChangeArrowheads="1"/>
          </p:cNvSpPr>
          <p:nvPr>
            <p:ph type="body" idx="1"/>
          </p:nvPr>
        </p:nvSpPr>
        <p:spPr>
          <a:xfrm>
            <a:off x="152400" y="1143000"/>
            <a:ext cx="8763000" cy="6125548"/>
          </a:xfrm>
        </p:spPr>
        <p:txBody>
          <a:bodyPr/>
          <a:lstStyle/>
          <a:p>
            <a:pPr eaLnBrk="1" hangingPunct="1">
              <a:lnSpc>
                <a:spcPct val="90000"/>
              </a:lnSpc>
            </a:pPr>
            <a:r>
              <a:rPr lang="en-US" altLang="ja-JP" sz="2800" dirty="0" smtClean="0">
                <a:solidFill>
                  <a:srgbClr val="0070C0"/>
                </a:solidFill>
              </a:rPr>
              <a:t>We proposed J-PARC-E45 to study baryon excited states in (</a:t>
            </a:r>
            <a:r>
              <a:rPr lang="en-US" altLang="ja-JP" sz="2800" dirty="0" smtClean="0">
                <a:solidFill>
                  <a:srgbClr val="0070C0"/>
                </a:solidFill>
                <a:latin typeface="Symbol" pitchFamily="18" charset="2"/>
              </a:rPr>
              <a:t>p</a:t>
            </a:r>
            <a:r>
              <a:rPr lang="en-US" altLang="ja-JP" sz="2800" dirty="0" smtClean="0">
                <a:solidFill>
                  <a:srgbClr val="0070C0"/>
                </a:solidFill>
              </a:rPr>
              <a:t>,2</a:t>
            </a:r>
            <a:r>
              <a:rPr lang="en-US" altLang="ja-JP" sz="2800" dirty="0" smtClean="0">
                <a:solidFill>
                  <a:srgbClr val="0070C0"/>
                </a:solidFill>
                <a:latin typeface="Symbol" pitchFamily="18" charset="2"/>
              </a:rPr>
              <a:t>p</a:t>
            </a:r>
            <a:r>
              <a:rPr lang="en-US" altLang="ja-JP" sz="2800" dirty="0" smtClean="0">
                <a:solidFill>
                  <a:srgbClr val="0070C0"/>
                </a:solidFill>
              </a:rPr>
              <a:t>) reactions, which will improve previous data statistics by two orders of magnitude.</a:t>
            </a:r>
          </a:p>
          <a:p>
            <a:pPr eaLnBrk="1" hangingPunct="1">
              <a:lnSpc>
                <a:spcPct val="90000"/>
              </a:lnSpc>
            </a:pPr>
            <a:endParaRPr lang="en-US" altLang="ja-JP" sz="2800" dirty="0" smtClean="0">
              <a:solidFill>
                <a:srgbClr val="0070C0"/>
              </a:solidFill>
            </a:endParaRPr>
          </a:p>
          <a:p>
            <a:pPr eaLnBrk="1" hangingPunct="1">
              <a:lnSpc>
                <a:spcPct val="90000"/>
              </a:lnSpc>
            </a:pPr>
            <a:r>
              <a:rPr lang="en-US" altLang="ja-JP" sz="2800" dirty="0" smtClean="0">
                <a:solidFill>
                  <a:srgbClr val="0070C0"/>
                </a:solidFill>
              </a:rPr>
              <a:t>We have developed a large acceptance TPC for high rate beams and a superconducting Helmholtz magnet</a:t>
            </a:r>
            <a:endParaRPr lang="en-US" altLang="ja-JP" sz="2400" dirty="0">
              <a:solidFill>
                <a:srgbClr val="0070C0"/>
              </a:solidFill>
            </a:endParaRPr>
          </a:p>
          <a:p>
            <a:pPr lvl="1">
              <a:lnSpc>
                <a:spcPct val="90000"/>
              </a:lnSpc>
            </a:pPr>
            <a:r>
              <a:rPr lang="en-US" altLang="ja-JP" sz="2400" dirty="0" smtClean="0">
                <a:solidFill>
                  <a:srgbClr val="0070C0"/>
                </a:solidFill>
              </a:rPr>
              <a:t>They will be ready for beams in 2016</a:t>
            </a:r>
          </a:p>
          <a:p>
            <a:pPr eaLnBrk="1" hangingPunct="1">
              <a:lnSpc>
                <a:spcPct val="90000"/>
              </a:lnSpc>
            </a:pPr>
            <a:endParaRPr lang="en-US" altLang="ja-JP" sz="2800" dirty="0" smtClean="0">
              <a:solidFill>
                <a:srgbClr val="0070C0"/>
              </a:solidFill>
            </a:endParaRPr>
          </a:p>
          <a:p>
            <a:pPr eaLnBrk="1" hangingPunct="1">
              <a:lnSpc>
                <a:spcPct val="90000"/>
              </a:lnSpc>
            </a:pPr>
            <a:r>
              <a:rPr lang="en-US" altLang="ja-JP" sz="2800" dirty="0" smtClean="0">
                <a:solidFill>
                  <a:srgbClr val="0070C0"/>
                </a:solidFill>
              </a:rPr>
              <a:t>Partial wave </a:t>
            </a:r>
            <a:r>
              <a:rPr lang="en-US" altLang="ja-JP" sz="2800" dirty="0">
                <a:solidFill>
                  <a:srgbClr val="0070C0"/>
                </a:solidFill>
              </a:rPr>
              <a:t>a</a:t>
            </a:r>
            <a:r>
              <a:rPr lang="en-US" altLang="ja-JP" sz="2800" dirty="0" smtClean="0">
                <a:solidFill>
                  <a:srgbClr val="0070C0"/>
                </a:solidFill>
              </a:rPr>
              <a:t>nalysis </a:t>
            </a:r>
            <a:r>
              <a:rPr lang="en-US" altLang="ja-JP" sz="2800" dirty="0">
                <a:solidFill>
                  <a:srgbClr val="0070C0"/>
                </a:solidFill>
              </a:rPr>
              <a:t>with dynamical coupled channels model in collaboration with theorists (H. </a:t>
            </a:r>
            <a:r>
              <a:rPr lang="en-US" altLang="ja-JP" sz="2800" dirty="0" err="1">
                <a:solidFill>
                  <a:srgbClr val="0070C0"/>
                </a:solidFill>
              </a:rPr>
              <a:t>Kamano</a:t>
            </a:r>
            <a:r>
              <a:rPr lang="en-US" altLang="ja-JP" sz="2800" dirty="0">
                <a:solidFill>
                  <a:srgbClr val="0070C0"/>
                </a:solidFill>
              </a:rPr>
              <a:t>, T. </a:t>
            </a:r>
            <a:r>
              <a:rPr lang="en-US" altLang="ja-JP" sz="2800" dirty="0" smtClean="0">
                <a:solidFill>
                  <a:srgbClr val="0070C0"/>
                </a:solidFill>
              </a:rPr>
              <a:t>Sato,..)</a:t>
            </a:r>
            <a:endParaRPr lang="en-US" altLang="ja-JP" sz="2800" dirty="0">
              <a:solidFill>
                <a:srgbClr val="0070C0"/>
              </a:solidFill>
            </a:endParaRPr>
          </a:p>
          <a:p>
            <a:pPr eaLnBrk="1" hangingPunct="1">
              <a:lnSpc>
                <a:spcPct val="90000"/>
              </a:lnSpc>
            </a:pPr>
            <a:endParaRPr lang="en-US" altLang="ja-JP" sz="2800" dirty="0" smtClean="0">
              <a:solidFill>
                <a:srgbClr val="0070C0"/>
              </a:solidFill>
            </a:endParaRPr>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9056653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mub_t_traj.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1250" y="692696"/>
            <a:ext cx="5395912" cy="49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日付プレースホルダー 3"/>
          <p:cNvSpPr>
            <a:spLocks noGrp="1"/>
          </p:cNvSpPr>
          <p:nvPr>
            <p:ph type="dt" sz="quarter" idx="10"/>
          </p:nvPr>
        </p:nvSpPr>
        <p:spPr>
          <a:noFill/>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ea typeface="SimHei" pitchFamily="49" charset="-122"/>
                <a:sym typeface="Lucida Sans Unicode" pitchFamily="34" charset="0"/>
              </a:defRPr>
            </a:lvl1pPr>
            <a:lvl2pPr marL="742950" indent="-285750" eaLnBrk="0" hangingPunct="0">
              <a:spcBef>
                <a:spcPts val="325"/>
              </a:spcBef>
              <a:buClr>
                <a:schemeClr val="accent1"/>
              </a:buClr>
              <a:buSzPct val="68000"/>
              <a:buFont typeface="Verdana" pitchFamily="34" charset="0"/>
              <a:buChar char="◦"/>
              <a:defRPr sz="2300">
                <a:solidFill>
                  <a:schemeClr val="tx1"/>
                </a:solidFill>
                <a:latin typeface="Lucida Sans Unicode" pitchFamily="34" charset="0"/>
                <a:ea typeface="SimHei" pitchFamily="49" charset="-122"/>
                <a:sym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ea typeface="SimHei" pitchFamily="49" charset="-122"/>
                <a:sym typeface="Lucida Sans Unicode" pitchFamily="34" charset="0"/>
              </a:defRPr>
            </a:lvl3pPr>
            <a:lvl4pPr marL="1600200" indent="-228600" eaLnBrk="0" hangingPunct="0">
              <a:spcBef>
                <a:spcPts val="350"/>
              </a:spcBef>
              <a:buClr>
                <a:schemeClr val="accent2"/>
              </a:buClr>
              <a:buSzPct val="100000"/>
              <a:buFont typeface="Wingdings 2" pitchFamily="18" charset="2"/>
              <a:buChar char=""/>
              <a:defRPr sz="1900">
                <a:solidFill>
                  <a:schemeClr val="tx1"/>
                </a:solidFill>
                <a:latin typeface="Lucida Sans Unicode" pitchFamily="34" charset="0"/>
                <a:ea typeface="SimHei" pitchFamily="49" charset="-122"/>
                <a:sym typeface="Lucida Sans Unicode" pitchFamily="34" charset="0"/>
              </a:defRPr>
            </a:lvl4pPr>
            <a:lvl5pPr marL="2057400" indent="-228600" eaLnBrk="0" hangingPunct="0">
              <a:spcBef>
                <a:spcPts val="350"/>
              </a:spcBef>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5pPr>
            <a:lvl6pPr marL="25146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6pPr>
            <a:lvl7pPr marL="29718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7pPr>
            <a:lvl8pPr marL="34290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8pPr>
            <a:lvl9pPr marL="38862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9pPr>
          </a:lstStyle>
          <a:p>
            <a:pPr eaLnBrk="1" hangingPunct="1">
              <a:spcBef>
                <a:spcPct val="0"/>
              </a:spcBef>
              <a:buClrTx/>
              <a:buSzTx/>
              <a:buFontTx/>
              <a:buNone/>
            </a:pPr>
            <a:r>
              <a:rPr lang="en-US" altLang="ja-JP" sz="1000" smtClean="0">
                <a:latin typeface="Arial" charset="0"/>
                <a:ea typeface="ＭＳ Ｐゴシック" charset="-128"/>
              </a:rPr>
              <a:t>8/28/2015</a:t>
            </a:r>
            <a:endParaRPr lang="en-US" altLang="ja-JP" sz="1800" dirty="0" smtClean="0">
              <a:latin typeface="Arial" charset="0"/>
              <a:ea typeface="ＭＳ Ｐゴシック" charset="-128"/>
            </a:endParaRPr>
          </a:p>
        </p:txBody>
      </p:sp>
      <p:sp>
        <p:nvSpPr>
          <p:cNvPr id="7173" name="スライド番号プレースホルダー 5"/>
          <p:cNvSpPr>
            <a:spLocks noGrp="1"/>
          </p:cNvSpPr>
          <p:nvPr>
            <p:ph type="sldNum" sz="quarter" idx="12"/>
          </p:nvPr>
        </p:nvSpPr>
        <p:spPr>
          <a:noFill/>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ea typeface="SimHei" pitchFamily="49" charset="-122"/>
                <a:sym typeface="Lucida Sans Unicode" pitchFamily="34" charset="0"/>
              </a:defRPr>
            </a:lvl1pPr>
            <a:lvl2pPr marL="742950" indent="-285750" eaLnBrk="0" hangingPunct="0">
              <a:spcBef>
                <a:spcPts val="325"/>
              </a:spcBef>
              <a:buClr>
                <a:schemeClr val="accent1"/>
              </a:buClr>
              <a:buSzPct val="68000"/>
              <a:buFont typeface="Verdana" pitchFamily="34" charset="0"/>
              <a:buChar char="◦"/>
              <a:defRPr sz="2300">
                <a:solidFill>
                  <a:schemeClr val="tx1"/>
                </a:solidFill>
                <a:latin typeface="Lucida Sans Unicode" pitchFamily="34" charset="0"/>
                <a:ea typeface="SimHei" pitchFamily="49" charset="-122"/>
                <a:sym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ea typeface="SimHei" pitchFamily="49" charset="-122"/>
                <a:sym typeface="Lucida Sans Unicode" pitchFamily="34" charset="0"/>
              </a:defRPr>
            </a:lvl3pPr>
            <a:lvl4pPr marL="1600200" indent="-228600" eaLnBrk="0" hangingPunct="0">
              <a:spcBef>
                <a:spcPts val="350"/>
              </a:spcBef>
              <a:buClr>
                <a:schemeClr val="accent2"/>
              </a:buClr>
              <a:buSzPct val="100000"/>
              <a:buFont typeface="Wingdings 2" pitchFamily="18" charset="2"/>
              <a:buChar char=""/>
              <a:defRPr sz="1900">
                <a:solidFill>
                  <a:schemeClr val="tx1"/>
                </a:solidFill>
                <a:latin typeface="Lucida Sans Unicode" pitchFamily="34" charset="0"/>
                <a:ea typeface="SimHei" pitchFamily="49" charset="-122"/>
                <a:sym typeface="Lucida Sans Unicode" pitchFamily="34" charset="0"/>
              </a:defRPr>
            </a:lvl4pPr>
            <a:lvl5pPr marL="2057400" indent="-228600" eaLnBrk="0" hangingPunct="0">
              <a:spcBef>
                <a:spcPts val="350"/>
              </a:spcBef>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5pPr>
            <a:lvl6pPr marL="25146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6pPr>
            <a:lvl7pPr marL="29718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7pPr>
            <a:lvl8pPr marL="34290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8pPr>
            <a:lvl9pPr marL="38862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9pPr>
          </a:lstStyle>
          <a:p>
            <a:pPr eaLnBrk="1" hangingPunct="1">
              <a:spcBef>
                <a:spcPct val="0"/>
              </a:spcBef>
              <a:buClrTx/>
              <a:buSzTx/>
              <a:buFontTx/>
              <a:buNone/>
            </a:pPr>
            <a:fld id="{3F14F91A-F8FA-47A1-A9C0-968210D37C53}" type="slidenum">
              <a:rPr lang="ja-JP" altLang="en-US" sz="1000" smtClean="0">
                <a:latin typeface="Arial" charset="0"/>
                <a:ea typeface="ＭＳ Ｐゴシック" charset="-128"/>
              </a:rPr>
              <a:pPr eaLnBrk="1" hangingPunct="1">
                <a:spcBef>
                  <a:spcPct val="0"/>
                </a:spcBef>
                <a:buClrTx/>
                <a:buSzTx/>
                <a:buFontTx/>
                <a:buNone/>
              </a:pPr>
              <a:t>21</a:t>
            </a:fld>
            <a:endParaRPr lang="en-US" altLang="ja-JP" sz="1800" b="0" dirty="0" smtClean="0">
              <a:latin typeface="Arial" charset="0"/>
              <a:ea typeface="ＭＳ Ｐゴシック" charset="-128"/>
            </a:endParaRPr>
          </a:p>
        </p:txBody>
      </p:sp>
      <p:sp>
        <p:nvSpPr>
          <p:cNvPr id="7174" name="Content Placeholder 1"/>
          <p:cNvSpPr>
            <a:spLocks noGrp="1" noChangeArrowheads="1"/>
          </p:cNvSpPr>
          <p:nvPr>
            <p:ph idx="1"/>
          </p:nvPr>
        </p:nvSpPr>
        <p:spPr>
          <a:xfrm>
            <a:off x="0" y="1475274"/>
            <a:ext cx="4139952" cy="4749918"/>
          </a:xfrm>
        </p:spPr>
        <p:txBody>
          <a:bodyPr>
            <a:normAutofit fontScale="92500" lnSpcReduction="10000"/>
          </a:bodyPr>
          <a:lstStyle/>
          <a:p>
            <a:pPr marL="111125" algn="just"/>
            <a:r>
              <a:rPr lang="en-US" altLang="ja-JP" sz="2400" dirty="0" smtClean="0">
                <a:solidFill>
                  <a:srgbClr val="002060"/>
                </a:solidFill>
                <a:ea typeface="ＭＳ Ｐゴシック" charset="-128"/>
              </a:rPr>
              <a:t>In A+A collisions at RHIC </a:t>
            </a:r>
            <a:r>
              <a:rPr lang="en-US" altLang="ja-JP" sz="2400" dirty="0">
                <a:solidFill>
                  <a:srgbClr val="002060"/>
                </a:solidFill>
                <a:ea typeface="ＭＳ Ｐゴシック" charset="-128"/>
              </a:rPr>
              <a:t>and </a:t>
            </a:r>
            <a:r>
              <a:rPr lang="en-US" altLang="ja-JP" sz="2400" dirty="0" smtClean="0">
                <a:solidFill>
                  <a:srgbClr val="002060"/>
                </a:solidFill>
                <a:ea typeface="ＭＳ Ｐゴシック" charset="-128"/>
              </a:rPr>
              <a:t>LHC, QGP has been discovered </a:t>
            </a:r>
            <a:r>
              <a:rPr lang="en-US" altLang="ja-JP" sz="2400" dirty="0">
                <a:solidFill>
                  <a:srgbClr val="002060"/>
                </a:solidFill>
                <a:ea typeface="ＭＳ Ｐゴシック" charset="-128"/>
              </a:rPr>
              <a:t>at high T</a:t>
            </a:r>
            <a:r>
              <a:rPr lang="ja-JP" altLang="en-US" sz="2400" dirty="0">
                <a:solidFill>
                  <a:srgbClr val="002060"/>
                </a:solidFill>
                <a:ea typeface="ＭＳ Ｐゴシック" charset="-128"/>
              </a:rPr>
              <a:t> </a:t>
            </a:r>
            <a:r>
              <a:rPr lang="en-US" altLang="ja-JP" sz="2400" dirty="0">
                <a:solidFill>
                  <a:srgbClr val="002060"/>
                </a:solidFill>
                <a:ea typeface="ＭＳ Ｐゴシック" charset="-128"/>
              </a:rPr>
              <a:t>and low </a:t>
            </a:r>
            <a:r>
              <a:rPr lang="en-US" altLang="ja-JP" sz="2400" dirty="0" smtClean="0">
                <a:solidFill>
                  <a:srgbClr val="002060"/>
                </a:solidFill>
                <a:latin typeface="Symbol" panose="05050102010706020507" pitchFamily="18" charset="2"/>
                <a:ea typeface="ＭＳ Ｐゴシック" charset="-128"/>
              </a:rPr>
              <a:t>r</a:t>
            </a:r>
            <a:r>
              <a:rPr lang="en-US" altLang="ja-JP" sz="2400" dirty="0" smtClean="0">
                <a:solidFill>
                  <a:srgbClr val="002060"/>
                </a:solidFill>
                <a:ea typeface="ＭＳ Ｐゴシック" charset="-128"/>
              </a:rPr>
              <a:t>, but the phase transition is smooth cross over</a:t>
            </a:r>
            <a:r>
              <a:rPr lang="en-US" altLang="ja-JP" sz="1700" dirty="0" smtClean="0">
                <a:solidFill>
                  <a:srgbClr val="002060"/>
                </a:solidFill>
                <a:ea typeface="ＭＳ Ｐゴシック" charset="-128"/>
              </a:rPr>
              <a:t>[1]</a:t>
            </a:r>
            <a:endParaRPr lang="en-US" altLang="ja-JP" sz="1700" dirty="0">
              <a:solidFill>
                <a:srgbClr val="002060"/>
              </a:solidFill>
              <a:ea typeface="ＭＳ Ｐゴシック" charset="-128"/>
            </a:endParaRPr>
          </a:p>
          <a:p>
            <a:pPr marL="822325" lvl="1" indent="-254000" algn="just">
              <a:buFont typeface="Wingdings 3" pitchFamily="18" charset="2"/>
              <a:buChar char=""/>
            </a:pPr>
            <a:r>
              <a:rPr lang="en-US" altLang="ja-JP" sz="2000" dirty="0" smtClean="0">
                <a:solidFill>
                  <a:srgbClr val="002060"/>
                </a:solidFill>
                <a:ea typeface="ＭＳ Ｐゴシック" charset="-128"/>
              </a:rPr>
              <a:t>High </a:t>
            </a:r>
            <a:r>
              <a:rPr lang="en-US" altLang="ja-JP" sz="2000" dirty="0" err="1" smtClean="0">
                <a:solidFill>
                  <a:srgbClr val="002060"/>
                </a:solidFill>
                <a:ea typeface="ＭＳ Ｐゴシック" charset="-128"/>
              </a:rPr>
              <a:t>p</a:t>
            </a:r>
            <a:r>
              <a:rPr lang="en-US" altLang="ja-JP" sz="2000" baseline="-25000" dirty="0" err="1" smtClean="0">
                <a:solidFill>
                  <a:srgbClr val="002060"/>
                </a:solidFill>
                <a:ea typeface="ＭＳ Ｐゴシック" charset="-128"/>
              </a:rPr>
              <a:t>T</a:t>
            </a:r>
            <a:r>
              <a:rPr lang="en-US" altLang="ja-JP" sz="2000" dirty="0" smtClean="0">
                <a:solidFill>
                  <a:srgbClr val="002060"/>
                </a:solidFill>
                <a:ea typeface="ＭＳ Ｐゴシック" charset="-128"/>
              </a:rPr>
              <a:t> hadron suppression</a:t>
            </a:r>
            <a:r>
              <a:rPr lang="en-US" altLang="ja-JP" sz="1500" dirty="0" smtClean="0">
                <a:solidFill>
                  <a:srgbClr val="002060"/>
                </a:solidFill>
                <a:ea typeface="ＭＳ Ｐゴシック" charset="-128"/>
              </a:rPr>
              <a:t>[2] </a:t>
            </a:r>
            <a:endParaRPr lang="en-US" altLang="ja-JP" sz="2000" dirty="0">
              <a:solidFill>
                <a:srgbClr val="002060"/>
              </a:solidFill>
              <a:ea typeface="ＭＳ Ｐゴシック" charset="-128"/>
            </a:endParaRPr>
          </a:p>
          <a:p>
            <a:pPr marL="822325" lvl="1" indent="-254000" algn="just">
              <a:buFont typeface="Wingdings 3" pitchFamily="18" charset="2"/>
              <a:buChar char=""/>
            </a:pPr>
            <a:r>
              <a:rPr lang="en-US" altLang="ja-JP" sz="2000" dirty="0">
                <a:solidFill>
                  <a:srgbClr val="002060"/>
                </a:solidFill>
                <a:ea typeface="ＭＳ Ｐゴシック" charset="-128"/>
              </a:rPr>
              <a:t>Thermal </a:t>
            </a:r>
            <a:r>
              <a:rPr lang="en-US" altLang="ja-JP" sz="2000" dirty="0" smtClean="0">
                <a:solidFill>
                  <a:srgbClr val="002060"/>
                </a:solidFill>
                <a:ea typeface="ＭＳ Ｐゴシック" charset="-128"/>
              </a:rPr>
              <a:t>photon radiation</a:t>
            </a:r>
            <a:r>
              <a:rPr lang="en-US" altLang="ja-JP" sz="1500" dirty="0" smtClean="0">
                <a:solidFill>
                  <a:srgbClr val="002060"/>
                </a:solidFill>
                <a:ea typeface="ＭＳ Ｐゴシック" charset="-128"/>
              </a:rPr>
              <a:t>[3]</a:t>
            </a:r>
            <a:endParaRPr lang="en-US" altLang="ja-JP" sz="1500" dirty="0">
              <a:solidFill>
                <a:srgbClr val="002060"/>
              </a:solidFill>
              <a:ea typeface="ＭＳ Ｐゴシック" charset="-128"/>
            </a:endParaRPr>
          </a:p>
          <a:p>
            <a:pPr marL="822325" lvl="1" indent="-254000" algn="just">
              <a:buFont typeface="Wingdings 3" pitchFamily="18" charset="2"/>
              <a:buChar char=""/>
            </a:pPr>
            <a:endParaRPr lang="en-US" altLang="ja-JP" sz="2400" dirty="0">
              <a:solidFill>
                <a:srgbClr val="002060"/>
              </a:solidFill>
              <a:ea typeface="ＭＳ Ｐゴシック" charset="-128"/>
            </a:endParaRPr>
          </a:p>
          <a:p>
            <a:pPr marL="111125" algn="just" eaLnBrk="1" hangingPunct="1"/>
            <a:r>
              <a:rPr lang="en-US" altLang="ja-JP" sz="2400" dirty="0" smtClean="0">
                <a:solidFill>
                  <a:srgbClr val="FF0000"/>
                </a:solidFill>
                <a:ea typeface="ＭＳ Ｐゴシック" charset="-128"/>
              </a:rPr>
              <a:t>At J-PARC, we aim at </a:t>
            </a:r>
            <a:r>
              <a:rPr lang="en-US" altLang="ja-JP" sz="2400" dirty="0">
                <a:solidFill>
                  <a:srgbClr val="FF0000"/>
                </a:solidFill>
                <a:ea typeface="ＭＳ Ｐゴシック" charset="-128"/>
              </a:rPr>
              <a:t>s</a:t>
            </a:r>
            <a:r>
              <a:rPr lang="en-US" altLang="ja-JP" sz="2400" dirty="0" smtClean="0">
                <a:solidFill>
                  <a:srgbClr val="FF0000"/>
                </a:solidFill>
                <a:ea typeface="ＭＳ Ｐゴシック" charset="-128"/>
              </a:rPr>
              <a:t>tudies of QCD phase structures (critical point and phase boundary) in high density regime (~neutron star)</a:t>
            </a:r>
            <a:endParaRPr lang="en-US" altLang="ja-JP" sz="2400" dirty="0" smtClean="0">
              <a:solidFill>
                <a:srgbClr val="FF0000"/>
              </a:solidFill>
              <a:latin typeface="Symbol" panose="05050102010706020507" pitchFamily="18" charset="2"/>
              <a:ea typeface="ＭＳ Ｐゴシック" charset="-128"/>
            </a:endParaRPr>
          </a:p>
          <a:p>
            <a:pPr marL="365125" indent="-254000" algn="l">
              <a:buFont typeface="Wingdings 3" pitchFamily="18" charset="2"/>
              <a:buChar char=""/>
            </a:pPr>
            <a:r>
              <a:rPr lang="en-US" altLang="ja-JP" sz="2400" dirty="0" smtClean="0">
                <a:solidFill>
                  <a:srgbClr val="002060"/>
                </a:solidFill>
                <a:ea typeface="ＭＳ Ｐゴシック" charset="-128"/>
              </a:rPr>
              <a:t>high statistics data with world’s highest intensity HI beams</a:t>
            </a:r>
            <a:endParaRPr lang="en-US" altLang="ja-JP" sz="2400" dirty="0">
              <a:solidFill>
                <a:srgbClr val="002060"/>
              </a:solidFill>
              <a:ea typeface="ＭＳ Ｐゴシック" charset="-128"/>
            </a:endParaRPr>
          </a:p>
        </p:txBody>
      </p:sp>
      <p:sp>
        <p:nvSpPr>
          <p:cNvPr id="7175" name="Title 5"/>
          <p:cNvSpPr>
            <a:spLocks noGrp="1" noChangeArrowheads="1"/>
          </p:cNvSpPr>
          <p:nvPr>
            <p:ph type="title" idx="4294967295"/>
          </p:nvPr>
        </p:nvSpPr>
        <p:spPr>
          <a:xfrm>
            <a:off x="179512" y="332656"/>
            <a:ext cx="8982248" cy="521384"/>
          </a:xfrm>
        </p:spPr>
        <p:txBody>
          <a:bodyPr>
            <a:noAutofit/>
          </a:bodyPr>
          <a:lstStyle/>
          <a:p>
            <a:pPr algn="ctr" eaLnBrk="1" hangingPunct="1"/>
            <a:r>
              <a:rPr lang="en-US" altLang="ja-JP" dirty="0" smtClean="0">
                <a:ea typeface="ＭＳ ゴシック" pitchFamily="49" charset="-128"/>
              </a:rPr>
              <a:t>Future J-PARC Heavy-ion Program</a:t>
            </a:r>
            <a:endParaRPr lang="ja-JP" altLang="en-US" dirty="0" smtClean="0">
              <a:ea typeface="ＭＳ ゴシック" pitchFamily="49" charset="-128"/>
            </a:endParaRPr>
          </a:p>
        </p:txBody>
      </p:sp>
      <p:pic>
        <p:nvPicPr>
          <p:cNvPr id="71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250" y="657374"/>
            <a:ext cx="5461022" cy="505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9"/>
          <p:cNvSpPr txBox="1">
            <a:spLocks noChangeArrowheads="1"/>
          </p:cNvSpPr>
          <p:nvPr/>
        </p:nvSpPr>
        <p:spPr bwMode="auto">
          <a:xfrm>
            <a:off x="10590435" y="1493093"/>
            <a:ext cx="82232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ea typeface="SimHei" pitchFamily="49" charset="-122"/>
                <a:sym typeface="Lucida Sans Unicode" pitchFamily="34" charset="0"/>
              </a:defRPr>
            </a:lvl1pPr>
            <a:lvl2pPr marL="742950" indent="-285750" eaLnBrk="0" hangingPunct="0">
              <a:spcBef>
                <a:spcPts val="325"/>
              </a:spcBef>
              <a:buClr>
                <a:schemeClr val="accent1"/>
              </a:buClr>
              <a:buSzPct val="68000"/>
              <a:buFont typeface="Verdana" pitchFamily="34" charset="0"/>
              <a:buChar char="◦"/>
              <a:defRPr sz="2300">
                <a:solidFill>
                  <a:schemeClr val="tx1"/>
                </a:solidFill>
                <a:latin typeface="Lucida Sans Unicode" pitchFamily="34" charset="0"/>
                <a:ea typeface="SimHei" pitchFamily="49" charset="-122"/>
                <a:sym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ea typeface="SimHei" pitchFamily="49" charset="-122"/>
                <a:sym typeface="Lucida Sans Unicode" pitchFamily="34" charset="0"/>
              </a:defRPr>
            </a:lvl3pPr>
            <a:lvl4pPr marL="1600200" indent="-228600" eaLnBrk="0" hangingPunct="0">
              <a:spcBef>
                <a:spcPts val="350"/>
              </a:spcBef>
              <a:buClr>
                <a:schemeClr val="accent2"/>
              </a:buClr>
              <a:buSzPct val="100000"/>
              <a:buFont typeface="Wingdings 2" pitchFamily="18" charset="2"/>
              <a:buChar char=""/>
              <a:defRPr sz="1900">
                <a:solidFill>
                  <a:schemeClr val="tx1"/>
                </a:solidFill>
                <a:latin typeface="Lucida Sans Unicode" pitchFamily="34" charset="0"/>
                <a:ea typeface="SimHei" pitchFamily="49" charset="-122"/>
                <a:sym typeface="Lucida Sans Unicode" pitchFamily="34" charset="0"/>
              </a:defRPr>
            </a:lvl4pPr>
            <a:lvl5pPr marL="2057400" indent="-228600" eaLnBrk="0" hangingPunct="0">
              <a:spcBef>
                <a:spcPts val="350"/>
              </a:spcBef>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5pPr>
            <a:lvl6pPr marL="25146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6pPr>
            <a:lvl7pPr marL="29718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7pPr>
            <a:lvl8pPr marL="34290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8pPr>
            <a:lvl9pPr marL="38862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9pPr>
          </a:lstStyle>
          <a:p>
            <a:pPr eaLnBrk="1" hangingPunct="1">
              <a:spcBef>
                <a:spcPct val="0"/>
              </a:spcBef>
              <a:buClrTx/>
              <a:buSzTx/>
              <a:buFontTx/>
              <a:buNone/>
            </a:pPr>
            <a:r>
              <a:rPr lang="ja-JP" altLang="en-US" sz="1800" b="1" dirty="0">
                <a:solidFill>
                  <a:srgbClr val="33CC33"/>
                </a:solidFill>
                <a:latin typeface="Arial" charset="0"/>
                <a:ea typeface="ＭＳ Ｐゴシック" charset="-128"/>
              </a:rPr>
              <a:t>LHC</a:t>
            </a:r>
          </a:p>
          <a:p>
            <a:pPr eaLnBrk="1" hangingPunct="1">
              <a:spcBef>
                <a:spcPct val="0"/>
              </a:spcBef>
              <a:buClrTx/>
              <a:buSzTx/>
              <a:buFontTx/>
              <a:buNone/>
            </a:pPr>
            <a:r>
              <a:rPr lang="ja-JP" altLang="en-US" sz="1800" b="1" dirty="0">
                <a:solidFill>
                  <a:srgbClr val="33CC33"/>
                </a:solidFill>
                <a:latin typeface="Arial" charset="0"/>
                <a:ea typeface="ＭＳ Ｐゴシック" charset="-128"/>
              </a:rPr>
              <a:t>RHIC</a:t>
            </a:r>
          </a:p>
        </p:txBody>
      </p:sp>
      <p:sp>
        <p:nvSpPr>
          <p:cNvPr id="7182" name="Text Box 13"/>
          <p:cNvSpPr txBox="1">
            <a:spLocks noChangeArrowheads="1"/>
          </p:cNvSpPr>
          <p:nvPr/>
        </p:nvSpPr>
        <p:spPr bwMode="auto">
          <a:xfrm>
            <a:off x="11859716" y="4484898"/>
            <a:ext cx="18986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ea typeface="SimHei" pitchFamily="49" charset="-122"/>
                <a:sym typeface="Lucida Sans Unicode" pitchFamily="34" charset="0"/>
              </a:defRPr>
            </a:lvl1pPr>
            <a:lvl2pPr marL="742950" indent="-285750" eaLnBrk="0" hangingPunct="0">
              <a:spcBef>
                <a:spcPts val="325"/>
              </a:spcBef>
              <a:buClr>
                <a:schemeClr val="accent1"/>
              </a:buClr>
              <a:buSzPct val="68000"/>
              <a:buFont typeface="Verdana" pitchFamily="34" charset="0"/>
              <a:buChar char="◦"/>
              <a:defRPr sz="2300">
                <a:solidFill>
                  <a:schemeClr val="tx1"/>
                </a:solidFill>
                <a:latin typeface="Lucida Sans Unicode" pitchFamily="34" charset="0"/>
                <a:ea typeface="SimHei" pitchFamily="49" charset="-122"/>
                <a:sym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ea typeface="SimHei" pitchFamily="49" charset="-122"/>
                <a:sym typeface="Lucida Sans Unicode" pitchFamily="34" charset="0"/>
              </a:defRPr>
            </a:lvl3pPr>
            <a:lvl4pPr marL="1600200" indent="-228600" eaLnBrk="0" hangingPunct="0">
              <a:spcBef>
                <a:spcPts val="350"/>
              </a:spcBef>
              <a:buClr>
                <a:schemeClr val="accent2"/>
              </a:buClr>
              <a:buSzPct val="100000"/>
              <a:buFont typeface="Wingdings 2" pitchFamily="18" charset="2"/>
              <a:buChar char=""/>
              <a:defRPr sz="1900">
                <a:solidFill>
                  <a:schemeClr val="tx1"/>
                </a:solidFill>
                <a:latin typeface="Lucida Sans Unicode" pitchFamily="34" charset="0"/>
                <a:ea typeface="SimHei" pitchFamily="49" charset="-122"/>
                <a:sym typeface="Lucida Sans Unicode" pitchFamily="34" charset="0"/>
              </a:defRPr>
            </a:lvl4pPr>
            <a:lvl5pPr marL="2057400" indent="-228600" eaLnBrk="0" hangingPunct="0">
              <a:spcBef>
                <a:spcPts val="350"/>
              </a:spcBef>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5pPr>
            <a:lvl6pPr marL="25146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6pPr>
            <a:lvl7pPr marL="29718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7pPr>
            <a:lvl8pPr marL="34290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8pPr>
            <a:lvl9pPr marL="38862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9pPr>
          </a:lstStyle>
          <a:p>
            <a:pPr eaLnBrk="1" hangingPunct="1">
              <a:spcBef>
                <a:spcPct val="0"/>
              </a:spcBef>
              <a:buClrTx/>
              <a:buSzTx/>
              <a:buFontTx/>
              <a:buNone/>
            </a:pPr>
            <a:r>
              <a:rPr lang="ja-JP" altLang="en-US" sz="1800" dirty="0">
                <a:latin typeface="Arial" charset="0"/>
                <a:ea typeface="ＭＳ Ｐゴシック" charset="-128"/>
              </a:rPr>
              <a:t>GSI-SIS</a:t>
            </a:r>
          </a:p>
        </p:txBody>
      </p:sp>
      <p:sp>
        <p:nvSpPr>
          <p:cNvPr id="7183" name="Line 14"/>
          <p:cNvSpPr>
            <a:spLocks noChangeShapeType="1"/>
          </p:cNvSpPr>
          <p:nvPr/>
        </p:nvSpPr>
        <p:spPr bwMode="auto">
          <a:xfrm flipV="1">
            <a:off x="12894766" y="4138823"/>
            <a:ext cx="419100" cy="376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テキスト ボックス 1"/>
          <p:cNvSpPr txBox="1"/>
          <p:nvPr/>
        </p:nvSpPr>
        <p:spPr>
          <a:xfrm>
            <a:off x="12142535" y="5855860"/>
            <a:ext cx="401072" cy="369332"/>
          </a:xfrm>
          <a:prstGeom prst="rect">
            <a:avLst/>
          </a:prstGeom>
          <a:noFill/>
        </p:spPr>
        <p:txBody>
          <a:bodyPr wrap="none" rtlCol="0">
            <a:spAutoFit/>
          </a:bodyPr>
          <a:lstStyle/>
          <a:p>
            <a:r>
              <a:rPr kumimoji="1" lang="en-US" altLang="ja-JP" dirty="0" err="1" smtClean="0">
                <a:latin typeface="Symbol" panose="05050102010706020507" pitchFamily="18" charset="2"/>
              </a:rPr>
              <a:t>m</a:t>
            </a:r>
            <a:r>
              <a:rPr kumimoji="1" lang="en-US" altLang="ja-JP" baseline="-25000" dirty="0" err="1" smtClean="0"/>
              <a:t>B</a:t>
            </a:r>
            <a:endParaRPr kumimoji="1" lang="ja-JP" altLang="en-US" baseline="-25000" dirty="0"/>
          </a:p>
        </p:txBody>
      </p:sp>
      <p:pic>
        <p:nvPicPr>
          <p:cNvPr id="15" name="Picture 2" descr="C:\Documents and Settings\leitch\My Documents\physics\2011\users_mtg\decadal_figs\f_hi_5\LRP-phase-diagram.jpg"/>
          <p:cNvPicPr>
            <a:picLocks noChangeAspect="1" noChangeArrowheads="1"/>
          </p:cNvPicPr>
          <p:nvPr/>
        </p:nvPicPr>
        <p:blipFill>
          <a:blip r:embed="rId5" cstate="print"/>
          <a:srcRect/>
          <a:stretch>
            <a:fillRect/>
          </a:stretch>
        </p:blipFill>
        <p:spPr bwMode="auto">
          <a:xfrm>
            <a:off x="4355976" y="1690752"/>
            <a:ext cx="4198136" cy="4103424"/>
          </a:xfrm>
          <a:prstGeom prst="rect">
            <a:avLst/>
          </a:prstGeom>
          <a:noFill/>
        </p:spPr>
      </p:pic>
      <p:sp>
        <p:nvSpPr>
          <p:cNvPr id="7180" name="Text Box 11"/>
          <p:cNvSpPr txBox="1">
            <a:spLocks noChangeArrowheads="1"/>
          </p:cNvSpPr>
          <p:nvPr/>
        </p:nvSpPr>
        <p:spPr bwMode="auto">
          <a:xfrm>
            <a:off x="6736478" y="3557798"/>
            <a:ext cx="1224136" cy="369332"/>
          </a:xfrm>
          <a:prstGeom prst="rect">
            <a:avLst/>
          </a:prstGeom>
          <a:solidFill>
            <a:srgbClr val="0DFF0D"/>
          </a:solidFill>
          <a:ln>
            <a:noFill/>
          </a:ln>
          <a:effectLst/>
          <a:extLst/>
        </p:spPr>
        <p:txBody>
          <a:bodyPr wrap="square">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ea typeface="SimHei" pitchFamily="49" charset="-122"/>
                <a:sym typeface="Lucida Sans Unicode" pitchFamily="34" charset="0"/>
              </a:defRPr>
            </a:lvl1pPr>
            <a:lvl2pPr marL="742950" indent="-285750" eaLnBrk="0" hangingPunct="0">
              <a:spcBef>
                <a:spcPts val="325"/>
              </a:spcBef>
              <a:buClr>
                <a:schemeClr val="accent1"/>
              </a:buClr>
              <a:buSzPct val="68000"/>
              <a:buFont typeface="Verdana" pitchFamily="34" charset="0"/>
              <a:buChar char="◦"/>
              <a:defRPr sz="2300">
                <a:solidFill>
                  <a:schemeClr val="tx1"/>
                </a:solidFill>
                <a:latin typeface="Lucida Sans Unicode" pitchFamily="34" charset="0"/>
                <a:ea typeface="SimHei" pitchFamily="49" charset="-122"/>
                <a:sym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ea typeface="SimHei" pitchFamily="49" charset="-122"/>
                <a:sym typeface="Lucida Sans Unicode" pitchFamily="34" charset="0"/>
              </a:defRPr>
            </a:lvl3pPr>
            <a:lvl4pPr marL="1600200" indent="-228600" eaLnBrk="0" hangingPunct="0">
              <a:spcBef>
                <a:spcPts val="350"/>
              </a:spcBef>
              <a:buClr>
                <a:schemeClr val="accent2"/>
              </a:buClr>
              <a:buSzPct val="100000"/>
              <a:buFont typeface="Wingdings 2" pitchFamily="18" charset="2"/>
              <a:buChar char=""/>
              <a:defRPr sz="1900">
                <a:solidFill>
                  <a:schemeClr val="tx1"/>
                </a:solidFill>
                <a:latin typeface="Lucida Sans Unicode" pitchFamily="34" charset="0"/>
                <a:ea typeface="SimHei" pitchFamily="49" charset="-122"/>
                <a:sym typeface="Lucida Sans Unicode" pitchFamily="34" charset="0"/>
              </a:defRPr>
            </a:lvl4pPr>
            <a:lvl5pPr marL="2057400" indent="-228600" eaLnBrk="0" hangingPunct="0">
              <a:spcBef>
                <a:spcPts val="350"/>
              </a:spcBef>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5pPr>
            <a:lvl6pPr marL="25146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6pPr>
            <a:lvl7pPr marL="29718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7pPr>
            <a:lvl8pPr marL="34290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8pPr>
            <a:lvl9pPr marL="38862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9pPr>
          </a:lstStyle>
          <a:p>
            <a:pPr algn="ctr" eaLnBrk="1" hangingPunct="1">
              <a:spcBef>
                <a:spcPct val="0"/>
              </a:spcBef>
              <a:buClrTx/>
              <a:buSzTx/>
              <a:buFontTx/>
              <a:buNone/>
            </a:pPr>
            <a:r>
              <a:rPr lang="ja-JP" altLang="en-US" sz="1800" b="1" dirty="0" smtClean="0">
                <a:solidFill>
                  <a:srgbClr val="FF0000"/>
                </a:solidFill>
                <a:latin typeface="Arial" charset="0"/>
                <a:ea typeface="ＭＳ Ｐゴシック" charset="-128"/>
              </a:rPr>
              <a:t>J</a:t>
            </a:r>
            <a:r>
              <a:rPr lang="ja-JP" altLang="en-US" sz="1800" b="1" dirty="0">
                <a:solidFill>
                  <a:srgbClr val="FF0000"/>
                </a:solidFill>
                <a:latin typeface="Arial" charset="0"/>
                <a:ea typeface="ＭＳ Ｐゴシック" charset="-128"/>
              </a:rPr>
              <a:t>-PARC</a:t>
            </a:r>
            <a:endParaRPr lang="ja-JP" altLang="en-US" sz="1800" dirty="0">
              <a:solidFill>
                <a:srgbClr val="FF0000"/>
              </a:solidFill>
              <a:latin typeface="Arial" charset="0"/>
              <a:ea typeface="ＭＳ Ｐゴシック" charset="-128"/>
            </a:endParaRPr>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968" y="2630905"/>
            <a:ext cx="3814211" cy="244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4558242" y="5875148"/>
            <a:ext cx="3910429" cy="923330"/>
          </a:xfrm>
          <a:prstGeom prst="rect">
            <a:avLst/>
          </a:prstGeom>
          <a:noFill/>
        </p:spPr>
        <p:txBody>
          <a:bodyPr wrap="none" rtlCol="0">
            <a:spAutoFit/>
          </a:bodyPr>
          <a:lstStyle/>
          <a:p>
            <a:r>
              <a:rPr kumimoji="1" lang="en-US" altLang="ja-JP" dirty="0" smtClean="0"/>
              <a:t>[1] Y. Aoki et al, Nature 443 (2006) 675</a:t>
            </a:r>
          </a:p>
          <a:p>
            <a:r>
              <a:rPr lang="en-US" altLang="ja-JP" dirty="0" smtClean="0"/>
              <a:t>[2] K. </a:t>
            </a:r>
            <a:r>
              <a:rPr lang="en-US" altLang="ja-JP" dirty="0" err="1" smtClean="0"/>
              <a:t>Adcox</a:t>
            </a:r>
            <a:r>
              <a:rPr lang="en-US" altLang="ja-JP" dirty="0" smtClean="0"/>
              <a:t> et al, PRL 89 (2002) 022301</a:t>
            </a:r>
            <a:endParaRPr kumimoji="1" lang="en-US" altLang="ja-JP" dirty="0" smtClean="0"/>
          </a:p>
          <a:p>
            <a:r>
              <a:rPr lang="en-US" altLang="ja-JP" dirty="0" smtClean="0"/>
              <a:t>[3] A. Adare et al, PRL 104 132301</a:t>
            </a:r>
            <a:endParaRPr kumimoji="1" lang="ja-JP" altLang="en-US" dirty="0"/>
          </a:p>
        </p:txBody>
      </p:sp>
    </p:spTree>
    <p:extLst>
      <p:ext uri="{BB962C8B-B14F-4D97-AF65-F5344CB8AC3E}">
        <p14:creationId xmlns:p14="http://schemas.microsoft.com/office/powerpoint/2010/main" val="2482077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i="1" dirty="0" smtClean="0"/>
              <a:t>J-PARC HI Collaboration</a:t>
            </a:r>
            <a:endParaRPr kumimoji="1" lang="ja-JP" altLang="en-US" i="1" dirty="0"/>
          </a:p>
        </p:txBody>
      </p:sp>
      <p:sp>
        <p:nvSpPr>
          <p:cNvPr id="3" name="コンテンツ プレースホルダー 2"/>
          <p:cNvSpPr>
            <a:spLocks noGrp="1"/>
          </p:cNvSpPr>
          <p:nvPr>
            <p:ph idx="1"/>
          </p:nvPr>
        </p:nvSpPr>
        <p:spPr>
          <a:xfrm>
            <a:off x="179512" y="1600200"/>
            <a:ext cx="8964488" cy="4525963"/>
          </a:xfrm>
        </p:spPr>
        <p:txBody>
          <a:bodyPr>
            <a:normAutofit fontScale="62500" lnSpcReduction="20000"/>
          </a:bodyPr>
          <a:lstStyle/>
          <a:p>
            <a:pPr marL="0" indent="0">
              <a:buNone/>
            </a:pPr>
            <a:r>
              <a:rPr kumimoji="1" lang="en-US" altLang="ja-JP" sz="2800" dirty="0" smtClean="0">
                <a:solidFill>
                  <a:srgbClr val="FF0000"/>
                </a:solidFill>
              </a:rPr>
              <a:t>Nuclear Experimentalists and Accelerator Physicists </a:t>
            </a:r>
          </a:p>
          <a:p>
            <a:pPr marL="0" indent="0">
              <a:buNone/>
            </a:pPr>
            <a:endParaRPr kumimoji="1" lang="en-US" altLang="ja-JP" sz="2800" dirty="0" smtClean="0">
              <a:solidFill>
                <a:srgbClr val="0070C0"/>
              </a:solidFill>
            </a:endParaRPr>
          </a:p>
          <a:p>
            <a:pPr marL="0" indent="0">
              <a:buNone/>
            </a:pPr>
            <a:r>
              <a:rPr kumimoji="1" lang="en-US" altLang="ja-JP" sz="2800" dirty="0" smtClean="0">
                <a:solidFill>
                  <a:srgbClr val="FF66FF"/>
                </a:solidFill>
              </a:rPr>
              <a:t>S. </a:t>
            </a:r>
            <a:r>
              <a:rPr kumimoji="1" lang="en-US" altLang="ja-JP" sz="2800" dirty="0" err="1" smtClean="0">
                <a:solidFill>
                  <a:srgbClr val="FF66FF"/>
                </a:solidFill>
              </a:rPr>
              <a:t>Nagamiya</a:t>
            </a:r>
            <a:r>
              <a:rPr kumimoji="1" lang="en-US" altLang="ja-JP" sz="2800" dirty="0" smtClean="0">
                <a:solidFill>
                  <a:srgbClr val="FF66FF"/>
                </a:solidFill>
              </a:rPr>
              <a:t> </a:t>
            </a:r>
            <a:r>
              <a:rPr kumimoji="1" lang="en-US" altLang="ja-JP" sz="2800" dirty="0" smtClean="0">
                <a:solidFill>
                  <a:srgbClr val="0070C0"/>
                </a:solidFill>
              </a:rPr>
              <a:t>(JAEA/KEK/RIKEN)</a:t>
            </a:r>
          </a:p>
          <a:p>
            <a:pPr marL="0" indent="0">
              <a:buNone/>
            </a:pPr>
            <a:r>
              <a:rPr kumimoji="1" lang="en-US" altLang="ja-JP" sz="2800" b="1" u="sng" dirty="0" smtClean="0">
                <a:solidFill>
                  <a:srgbClr val="FF0000"/>
                </a:solidFill>
              </a:rPr>
              <a:t>H. </a:t>
            </a:r>
            <a:r>
              <a:rPr kumimoji="1" lang="en-US" altLang="ja-JP" sz="2800" b="1" u="sng" dirty="0" err="1" smtClean="0">
                <a:solidFill>
                  <a:srgbClr val="FF0000"/>
                </a:solidFill>
              </a:rPr>
              <a:t>Sak</a:t>
            </a:r>
            <a:r>
              <a:rPr lang="en-US" altLang="ja-JP" sz="2800" b="1" u="sng" dirty="0" err="1" smtClean="0">
                <a:solidFill>
                  <a:srgbClr val="FF0000"/>
                </a:solidFill>
              </a:rPr>
              <a:t>o</a:t>
            </a:r>
            <a:r>
              <a:rPr lang="en-US" altLang="ja-JP" sz="2800" dirty="0" smtClean="0">
                <a:solidFill>
                  <a:srgbClr val="0070C0"/>
                </a:solidFill>
              </a:rPr>
              <a:t>, </a:t>
            </a:r>
            <a:r>
              <a:rPr lang="en-US" altLang="ja-JP" sz="2800" dirty="0" smtClean="0">
                <a:solidFill>
                  <a:srgbClr val="FF66FF"/>
                </a:solidFill>
              </a:rPr>
              <a:t>K. Imai</a:t>
            </a:r>
            <a:r>
              <a:rPr lang="en-US" altLang="ja-JP" sz="2800" dirty="0" smtClean="0">
                <a:solidFill>
                  <a:srgbClr val="0070C0"/>
                </a:solidFill>
              </a:rPr>
              <a:t>, K. </a:t>
            </a:r>
            <a:r>
              <a:rPr lang="en-US" altLang="ja-JP" sz="2800" dirty="0" err="1" smtClean="0">
                <a:solidFill>
                  <a:srgbClr val="0070C0"/>
                </a:solidFill>
              </a:rPr>
              <a:t>Nishio</a:t>
            </a:r>
            <a:r>
              <a:rPr lang="en-US" altLang="ja-JP" sz="2800" dirty="0" smtClean="0">
                <a:solidFill>
                  <a:srgbClr val="0070C0"/>
                </a:solidFill>
              </a:rPr>
              <a:t>, S. Sato, S. Hasegawa, K. Tanida, S. H. Hwang, H. Sugimura, Y. Ichikawa </a:t>
            </a:r>
            <a:r>
              <a:rPr kumimoji="1" lang="en-US" altLang="ja-JP" sz="2800" dirty="0" smtClean="0">
                <a:solidFill>
                  <a:srgbClr val="0070C0"/>
                </a:solidFill>
              </a:rPr>
              <a:t>(ASRC/JAEA)</a:t>
            </a:r>
          </a:p>
          <a:p>
            <a:pPr marL="0" indent="0">
              <a:buNone/>
            </a:pPr>
            <a:r>
              <a:rPr lang="en-US" altLang="ja-JP" sz="2800" dirty="0" smtClean="0">
                <a:solidFill>
                  <a:srgbClr val="FF0000"/>
                </a:solidFill>
              </a:rPr>
              <a:t>H. Harada</a:t>
            </a:r>
            <a:r>
              <a:rPr lang="en-US" altLang="ja-JP" sz="2800" dirty="0" smtClean="0">
                <a:solidFill>
                  <a:srgbClr val="0070C0"/>
                </a:solidFill>
              </a:rPr>
              <a:t>, P. K. </a:t>
            </a:r>
            <a:r>
              <a:rPr lang="en-US" altLang="ja-JP" sz="2800" dirty="0" err="1" smtClean="0">
                <a:solidFill>
                  <a:srgbClr val="0070C0"/>
                </a:solidFill>
              </a:rPr>
              <a:t>Saha</a:t>
            </a:r>
            <a:r>
              <a:rPr lang="en-US" altLang="ja-JP" sz="2800" dirty="0" smtClean="0">
                <a:solidFill>
                  <a:srgbClr val="0070C0"/>
                </a:solidFill>
              </a:rPr>
              <a:t>, M. </a:t>
            </a:r>
            <a:r>
              <a:rPr lang="en-US" altLang="ja-JP" sz="2800" dirty="0" err="1" smtClean="0">
                <a:solidFill>
                  <a:srgbClr val="0070C0"/>
                </a:solidFill>
              </a:rPr>
              <a:t>Kinsho</a:t>
            </a:r>
            <a:r>
              <a:rPr lang="en-US" altLang="ja-JP" sz="2800" dirty="0" smtClean="0">
                <a:solidFill>
                  <a:srgbClr val="0070C0"/>
                </a:solidFill>
              </a:rPr>
              <a:t>, J. Tamura (J-PARC/JAEA)</a:t>
            </a:r>
          </a:p>
          <a:p>
            <a:pPr marL="0" indent="0">
              <a:buNone/>
            </a:pPr>
            <a:r>
              <a:rPr kumimoji="1" lang="en-US" altLang="ja-JP" sz="2800" dirty="0" smtClean="0">
                <a:solidFill>
                  <a:srgbClr val="0070C0"/>
                </a:solidFill>
              </a:rPr>
              <a:t>K. Ozawa, </a:t>
            </a:r>
            <a:r>
              <a:rPr lang="en-US" altLang="ja-JP" sz="2800" dirty="0" smtClean="0">
                <a:solidFill>
                  <a:srgbClr val="0070C0"/>
                </a:solidFill>
              </a:rPr>
              <a:t>K. </a:t>
            </a:r>
            <a:r>
              <a:rPr lang="en-US" altLang="ja-JP" sz="2800" dirty="0" err="1" smtClean="0">
                <a:solidFill>
                  <a:srgbClr val="0070C0"/>
                </a:solidFill>
              </a:rPr>
              <a:t>Itakura</a:t>
            </a:r>
            <a:r>
              <a:rPr lang="en-US" altLang="ja-JP" sz="2800" dirty="0" smtClean="0">
                <a:solidFill>
                  <a:srgbClr val="0070C0"/>
                </a:solidFill>
              </a:rPr>
              <a:t>, </a:t>
            </a:r>
            <a:r>
              <a:rPr kumimoji="1" lang="en-US" altLang="ja-JP" sz="2800" dirty="0" smtClean="0">
                <a:solidFill>
                  <a:srgbClr val="0070C0"/>
                </a:solidFill>
              </a:rPr>
              <a:t>Y. Liu (J-PARC/KEK)</a:t>
            </a:r>
          </a:p>
          <a:p>
            <a:pPr marL="0" indent="0">
              <a:buNone/>
            </a:pPr>
            <a:r>
              <a:rPr lang="en-US" altLang="ja-JP" sz="2800" dirty="0" smtClean="0">
                <a:solidFill>
                  <a:srgbClr val="FF66FF"/>
                </a:solidFill>
              </a:rPr>
              <a:t>T. </a:t>
            </a:r>
            <a:r>
              <a:rPr lang="en-US" altLang="ja-JP" sz="2800" dirty="0" err="1" smtClean="0">
                <a:solidFill>
                  <a:srgbClr val="FF66FF"/>
                </a:solidFill>
              </a:rPr>
              <a:t>Sakaguchi</a:t>
            </a:r>
            <a:r>
              <a:rPr lang="en-US" altLang="ja-JP" sz="2800" dirty="0" smtClean="0">
                <a:solidFill>
                  <a:srgbClr val="0070C0"/>
                </a:solidFill>
              </a:rPr>
              <a:t>, M. Okamura (BNL)</a:t>
            </a:r>
            <a:endParaRPr kumimoji="1" lang="en-US" altLang="ja-JP" sz="2800" dirty="0" smtClean="0">
              <a:solidFill>
                <a:srgbClr val="0070C0"/>
              </a:solidFill>
            </a:endParaRPr>
          </a:p>
          <a:p>
            <a:pPr marL="0" indent="0">
              <a:buNone/>
            </a:pPr>
            <a:r>
              <a:rPr kumimoji="1" lang="en-US" altLang="ja-JP" sz="2800" dirty="0" smtClean="0">
                <a:solidFill>
                  <a:srgbClr val="0070C0"/>
                </a:solidFill>
              </a:rPr>
              <a:t>K. </a:t>
            </a:r>
            <a:r>
              <a:rPr kumimoji="1" lang="en-US" altLang="ja-JP" sz="2800" dirty="0" err="1" smtClean="0">
                <a:solidFill>
                  <a:srgbClr val="0070C0"/>
                </a:solidFill>
              </a:rPr>
              <a:t>Shigaki</a:t>
            </a:r>
            <a:r>
              <a:rPr lang="en-US" altLang="ja-JP" sz="2800" dirty="0">
                <a:solidFill>
                  <a:srgbClr val="0070C0"/>
                </a:solidFill>
              </a:rPr>
              <a:t> </a:t>
            </a:r>
            <a:r>
              <a:rPr lang="en-US" altLang="ja-JP" sz="2800" dirty="0" smtClean="0">
                <a:solidFill>
                  <a:srgbClr val="0070C0"/>
                </a:solidFill>
              </a:rPr>
              <a:t>(Hiroshima Univ.)</a:t>
            </a:r>
          </a:p>
          <a:p>
            <a:pPr marL="0" indent="0">
              <a:buNone/>
            </a:pPr>
            <a:r>
              <a:rPr lang="en-US" altLang="ja-JP" sz="2800" dirty="0" smtClean="0">
                <a:solidFill>
                  <a:srgbClr val="FF66FF"/>
                </a:solidFill>
              </a:rPr>
              <a:t>M. Kitazawa, </a:t>
            </a:r>
            <a:r>
              <a:rPr lang="en-US" altLang="ja-JP" sz="2800" dirty="0" smtClean="0">
                <a:solidFill>
                  <a:srgbClr val="0070C0"/>
                </a:solidFill>
              </a:rPr>
              <a:t>A. </a:t>
            </a:r>
            <a:r>
              <a:rPr lang="en-US" altLang="ja-JP" sz="2800" dirty="0" err="1" smtClean="0">
                <a:solidFill>
                  <a:srgbClr val="0070C0"/>
                </a:solidFill>
              </a:rPr>
              <a:t>Sakaguchi</a:t>
            </a:r>
            <a:r>
              <a:rPr lang="en-US" altLang="ja-JP" sz="2800" dirty="0" smtClean="0">
                <a:solidFill>
                  <a:srgbClr val="0070C0"/>
                </a:solidFill>
              </a:rPr>
              <a:t> (Osaka Univ.)</a:t>
            </a:r>
          </a:p>
          <a:p>
            <a:pPr marL="0" indent="0">
              <a:buNone/>
            </a:pPr>
            <a:r>
              <a:rPr kumimoji="1" lang="en-US" altLang="ja-JP" sz="2800" dirty="0" smtClean="0">
                <a:solidFill>
                  <a:srgbClr val="0070C0"/>
                </a:solidFill>
              </a:rPr>
              <a:t>T. </a:t>
            </a:r>
            <a:r>
              <a:rPr kumimoji="1" lang="en-US" altLang="ja-JP" sz="2800" dirty="0" err="1" smtClean="0">
                <a:solidFill>
                  <a:srgbClr val="0070C0"/>
                </a:solidFill>
              </a:rPr>
              <a:t>Chujo</a:t>
            </a:r>
            <a:r>
              <a:rPr kumimoji="1" lang="en-US" altLang="ja-JP" sz="2800" dirty="0" smtClean="0">
                <a:solidFill>
                  <a:srgbClr val="0070C0"/>
                </a:solidFill>
              </a:rPr>
              <a:t>, S. </a:t>
            </a:r>
            <a:r>
              <a:rPr kumimoji="1" lang="en-US" altLang="ja-JP" sz="2800" dirty="0" err="1" smtClean="0">
                <a:solidFill>
                  <a:srgbClr val="0070C0"/>
                </a:solidFill>
              </a:rPr>
              <a:t>Esumi</a:t>
            </a:r>
            <a:r>
              <a:rPr kumimoji="1" lang="en-US" altLang="ja-JP" sz="2800" dirty="0" smtClean="0">
                <a:solidFill>
                  <a:srgbClr val="0070C0"/>
                </a:solidFill>
              </a:rPr>
              <a:t>, B. C. Kim (Univ. of Tsukuba)</a:t>
            </a:r>
          </a:p>
          <a:p>
            <a:pPr marL="0" indent="0">
              <a:buNone/>
            </a:pPr>
            <a:r>
              <a:rPr lang="en-US" altLang="ja-JP" sz="2800" dirty="0" smtClean="0">
                <a:solidFill>
                  <a:srgbClr val="0070C0"/>
                </a:solidFill>
              </a:rPr>
              <a:t>T. </a:t>
            </a:r>
            <a:r>
              <a:rPr lang="en-US" altLang="ja-JP" sz="2800" dirty="0" err="1" smtClean="0">
                <a:solidFill>
                  <a:srgbClr val="0070C0"/>
                </a:solidFill>
              </a:rPr>
              <a:t>Gunji</a:t>
            </a:r>
            <a:r>
              <a:rPr lang="en-US" altLang="ja-JP" sz="2800" dirty="0" smtClean="0">
                <a:solidFill>
                  <a:srgbClr val="0070C0"/>
                </a:solidFill>
              </a:rPr>
              <a:t> (CNS, Univ. of Tokyo)</a:t>
            </a:r>
          </a:p>
          <a:p>
            <a:pPr marL="0" indent="0">
              <a:buNone/>
            </a:pPr>
            <a:r>
              <a:rPr kumimoji="1" lang="en-US" altLang="ja-JP" sz="2800" dirty="0" smtClean="0">
                <a:solidFill>
                  <a:srgbClr val="0070C0"/>
                </a:solidFill>
              </a:rPr>
              <a:t>H. Tamura, M. </a:t>
            </a:r>
            <a:r>
              <a:rPr kumimoji="1" lang="en-US" altLang="ja-JP" sz="2800" dirty="0" err="1" smtClean="0">
                <a:solidFill>
                  <a:srgbClr val="0070C0"/>
                </a:solidFill>
              </a:rPr>
              <a:t>Kaneta</a:t>
            </a:r>
            <a:r>
              <a:rPr kumimoji="1" lang="en-US" altLang="ja-JP" sz="2800" dirty="0" smtClean="0">
                <a:solidFill>
                  <a:srgbClr val="0070C0"/>
                </a:solidFill>
              </a:rPr>
              <a:t> (Tohoku Univ.)</a:t>
            </a:r>
          </a:p>
          <a:p>
            <a:pPr marL="0" indent="0">
              <a:buNone/>
            </a:pPr>
            <a:r>
              <a:rPr lang="en-US" altLang="ja-JP" sz="2800" dirty="0" smtClean="0">
                <a:solidFill>
                  <a:srgbClr val="0070C0"/>
                </a:solidFill>
              </a:rPr>
              <a:t>K. </a:t>
            </a:r>
            <a:r>
              <a:rPr lang="en-US" altLang="ja-JP" sz="2800" dirty="0" err="1" smtClean="0">
                <a:solidFill>
                  <a:srgbClr val="0070C0"/>
                </a:solidFill>
              </a:rPr>
              <a:t>Oyama</a:t>
            </a:r>
            <a:r>
              <a:rPr lang="en-US" altLang="ja-JP" sz="2800" dirty="0" smtClean="0">
                <a:solidFill>
                  <a:srgbClr val="0070C0"/>
                </a:solidFill>
              </a:rPr>
              <a:t> (Nagasaki Institute of Applied Science)</a:t>
            </a:r>
          </a:p>
          <a:p>
            <a:pPr marL="0" indent="0">
              <a:buNone/>
            </a:pPr>
            <a:r>
              <a:rPr lang="en-US" altLang="ja-JP" sz="2800" dirty="0" smtClean="0">
                <a:solidFill>
                  <a:srgbClr val="0070C0"/>
                </a:solidFill>
              </a:rPr>
              <a:t>H. Masui (Wuhan Univ.)</a:t>
            </a:r>
            <a:endParaRPr kumimoji="1" lang="en-US" altLang="ja-JP" sz="2800" dirty="0" smtClean="0">
              <a:solidFill>
                <a:srgbClr val="0070C0"/>
              </a:solidFill>
            </a:endParaRPr>
          </a:p>
          <a:p>
            <a:pPr marL="0" indent="0">
              <a:buNone/>
            </a:pPr>
            <a:endParaRPr kumimoji="1" lang="ja-JP" altLang="en-US" sz="28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22</a:t>
            </a:fld>
            <a:endParaRPr kumimoji="1" lang="ja-JP" altLang="en-US" dirty="0"/>
          </a:p>
        </p:txBody>
      </p:sp>
      <p:sp>
        <p:nvSpPr>
          <p:cNvPr id="5" name="日付プレースホルダー 4"/>
          <p:cNvSpPr>
            <a:spLocks noGrp="1"/>
          </p:cNvSpPr>
          <p:nvPr>
            <p:ph type="dt" sz="half" idx="10"/>
          </p:nvPr>
        </p:nvSpPr>
        <p:spPr/>
        <p:txBody>
          <a:bodyPr/>
          <a:lstStyle/>
          <a:p>
            <a:r>
              <a:rPr kumimoji="1" lang="en-US" altLang="ja-JP" dirty="0" smtClean="0"/>
              <a:t>8/28/2015</a:t>
            </a:r>
            <a:endParaRPr kumimoji="1" lang="ja-JP" altLang="en-US" dirty="0"/>
          </a:p>
        </p:txBody>
      </p:sp>
    </p:spTree>
    <p:extLst>
      <p:ext uri="{BB962C8B-B14F-4D97-AF65-F5344CB8AC3E}">
        <p14:creationId xmlns:p14="http://schemas.microsoft.com/office/powerpoint/2010/main" val="3708693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sp>
        <p:nvSpPr>
          <p:cNvPr id="14338" name="タイトル 1"/>
          <p:cNvSpPr>
            <a:spLocks noGrp="1"/>
          </p:cNvSpPr>
          <p:nvPr>
            <p:ph type="title"/>
          </p:nvPr>
        </p:nvSpPr>
        <p:spPr>
          <a:xfrm>
            <a:off x="323528" y="-99392"/>
            <a:ext cx="8229600" cy="1143000"/>
          </a:xfrm>
        </p:spPr>
        <p:txBody>
          <a:bodyPr>
            <a:normAutofit/>
          </a:bodyPr>
          <a:lstStyle/>
          <a:p>
            <a:pPr algn="ctr"/>
            <a:r>
              <a:rPr kumimoji="1" lang="en-US" altLang="ja-JP" b="0" dirty="0" smtClean="0">
                <a:ea typeface="ＭＳ ゴシック" pitchFamily="49" charset="-128"/>
              </a:rPr>
              <a:t>Heavy-ion programs in the world</a:t>
            </a:r>
            <a:endParaRPr kumimoji="1" lang="ja-JP" altLang="en-US" b="0" dirty="0" smtClean="0">
              <a:ea typeface="ＭＳ ゴシック" pitchFamily="49" charset="-128"/>
            </a:endParaRPr>
          </a:p>
        </p:txBody>
      </p:sp>
      <p:sp>
        <p:nvSpPr>
          <p:cNvPr id="14340" name="スライド番号プレースホルダー 3"/>
          <p:cNvSpPr>
            <a:spLocks noGrp="1"/>
          </p:cNvSpPr>
          <p:nvPr>
            <p:ph type="sldNum" sz="quarter" idx="12"/>
          </p:nvPr>
        </p:nvSpPr>
        <p:spPr>
          <a:noFill/>
        </p:spPr>
        <p:txBody>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ea typeface="SimHei" pitchFamily="49" charset="-122"/>
                <a:sym typeface="Lucida Sans Unicode" pitchFamily="34" charset="0"/>
              </a:defRPr>
            </a:lvl1pPr>
            <a:lvl2pPr marL="742950" indent="-285750" eaLnBrk="0" hangingPunct="0">
              <a:spcBef>
                <a:spcPts val="325"/>
              </a:spcBef>
              <a:buClr>
                <a:schemeClr val="accent1"/>
              </a:buClr>
              <a:buSzPct val="68000"/>
              <a:buFont typeface="Verdana" pitchFamily="34" charset="0"/>
              <a:buChar char="◦"/>
              <a:defRPr sz="2300">
                <a:solidFill>
                  <a:schemeClr val="tx1"/>
                </a:solidFill>
                <a:latin typeface="Lucida Sans Unicode" pitchFamily="34" charset="0"/>
                <a:ea typeface="SimHei" pitchFamily="49" charset="-122"/>
                <a:sym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ea typeface="SimHei" pitchFamily="49" charset="-122"/>
                <a:sym typeface="Lucida Sans Unicode" pitchFamily="34" charset="0"/>
              </a:defRPr>
            </a:lvl3pPr>
            <a:lvl4pPr marL="1600200" indent="-228600" eaLnBrk="0" hangingPunct="0">
              <a:spcBef>
                <a:spcPts val="350"/>
              </a:spcBef>
              <a:buClr>
                <a:schemeClr val="accent2"/>
              </a:buClr>
              <a:buSzPct val="100000"/>
              <a:buFont typeface="Wingdings 2" pitchFamily="18" charset="2"/>
              <a:buChar char=""/>
              <a:defRPr sz="1900">
                <a:solidFill>
                  <a:schemeClr val="tx1"/>
                </a:solidFill>
                <a:latin typeface="Lucida Sans Unicode" pitchFamily="34" charset="0"/>
                <a:ea typeface="SimHei" pitchFamily="49" charset="-122"/>
                <a:sym typeface="Lucida Sans Unicode" pitchFamily="34" charset="0"/>
              </a:defRPr>
            </a:lvl4pPr>
            <a:lvl5pPr marL="2057400" indent="-228600" eaLnBrk="0" hangingPunct="0">
              <a:spcBef>
                <a:spcPts val="350"/>
              </a:spcBef>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5pPr>
            <a:lvl6pPr marL="25146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6pPr>
            <a:lvl7pPr marL="29718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7pPr>
            <a:lvl8pPr marL="34290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8pPr>
            <a:lvl9pPr marL="3886200" indent="-228600" eaLnBrk="0" fontAlgn="base" hangingPunct="0">
              <a:spcBef>
                <a:spcPts val="350"/>
              </a:spcBef>
              <a:spcAft>
                <a:spcPct val="0"/>
              </a:spcAft>
              <a:buClr>
                <a:schemeClr val="accent2"/>
              </a:buClr>
              <a:buSzPct val="100000"/>
              <a:buFont typeface="Wingdings 2" pitchFamily="18" charset="2"/>
              <a:buChar char=""/>
              <a:defRPr>
                <a:solidFill>
                  <a:schemeClr val="tx1"/>
                </a:solidFill>
                <a:latin typeface="Lucida Sans Unicode" pitchFamily="34" charset="0"/>
                <a:ea typeface="SimHei" pitchFamily="49" charset="-122"/>
                <a:sym typeface="Lucida Sans Unicode" pitchFamily="34" charset="0"/>
              </a:defRPr>
            </a:lvl9pPr>
          </a:lstStyle>
          <a:p>
            <a:pPr eaLnBrk="1" hangingPunct="1">
              <a:spcBef>
                <a:spcPct val="0"/>
              </a:spcBef>
              <a:buClrTx/>
              <a:buSzTx/>
              <a:buFontTx/>
              <a:buNone/>
            </a:pPr>
            <a:fld id="{9511F7C4-A89B-4E08-878E-71A62028C9BF}" type="slidenum">
              <a:rPr lang="ja-JP" altLang="en-US" sz="1000" smtClean="0">
                <a:latin typeface="Arial" charset="0"/>
                <a:ea typeface="ＭＳ Ｐゴシック" charset="-128"/>
              </a:rPr>
              <a:pPr eaLnBrk="1" hangingPunct="1">
                <a:spcBef>
                  <a:spcPct val="0"/>
                </a:spcBef>
                <a:buClrTx/>
                <a:buSzTx/>
                <a:buFontTx/>
                <a:buNone/>
              </a:pPr>
              <a:t>23</a:t>
            </a:fld>
            <a:endParaRPr lang="en-US" altLang="ja-JP" sz="1800" b="0" dirty="0" smtClean="0">
              <a:latin typeface="Arial" charset="0"/>
              <a:ea typeface="ＭＳ Ｐゴシック"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567406886"/>
              </p:ext>
            </p:extLst>
          </p:nvPr>
        </p:nvGraphicFramePr>
        <p:xfrm>
          <a:off x="0" y="1052736"/>
          <a:ext cx="9109520" cy="4305672"/>
        </p:xfrm>
        <a:graphic>
          <a:graphicData uri="http://schemas.openxmlformats.org/drawingml/2006/table">
            <a:tbl>
              <a:tblPr firstRow="1" bandRow="1">
                <a:tableStyleId>{5C22544A-7EE6-4342-B048-85BDC9FD1C3A}</a:tableStyleId>
              </a:tblPr>
              <a:tblGrid>
                <a:gridCol w="1331640"/>
                <a:gridCol w="936104"/>
                <a:gridCol w="1008112"/>
                <a:gridCol w="1080120"/>
                <a:gridCol w="1728192"/>
                <a:gridCol w="1512168"/>
                <a:gridCol w="1513184"/>
              </a:tblGrid>
              <a:tr h="138038">
                <a:tc>
                  <a:txBody>
                    <a:bodyPr/>
                    <a:lstStyle/>
                    <a:p>
                      <a:r>
                        <a:rPr kumimoji="1" lang="en-US" altLang="ja-JP" dirty="0" smtClean="0"/>
                        <a:t>Accelerator</a:t>
                      </a:r>
                      <a:endParaRPr kumimoji="1" lang="ja-JP" altLang="en-US" dirty="0"/>
                    </a:p>
                  </a:txBody>
                  <a:tcPr/>
                </a:tc>
                <a:tc>
                  <a:txBody>
                    <a:bodyPr/>
                    <a:lstStyle/>
                    <a:p>
                      <a:r>
                        <a:rPr kumimoji="1" lang="en-US" altLang="ja-JP" dirty="0" smtClean="0"/>
                        <a:t>Type</a:t>
                      </a:r>
                      <a:endParaRPr kumimoji="1" lang="ja-JP" altLang="en-US" dirty="0"/>
                    </a:p>
                  </a:txBody>
                  <a:tcPr/>
                </a:tc>
                <a:tc>
                  <a:txBody>
                    <a:bodyPr/>
                    <a:lstStyle/>
                    <a:p>
                      <a:r>
                        <a:rPr kumimoji="1" lang="en-US" altLang="ja-JP" dirty="0" smtClean="0"/>
                        <a:t>Beam </a:t>
                      </a:r>
                    </a:p>
                    <a:p>
                      <a:r>
                        <a:rPr kumimoji="1" lang="en-US" altLang="ja-JP" dirty="0" smtClean="0"/>
                        <a:t>energy</a:t>
                      </a:r>
                    </a:p>
                    <a:p>
                      <a:r>
                        <a:rPr kumimoji="1" lang="en-US" altLang="ja-JP" dirty="0" smtClean="0"/>
                        <a:t>(</a:t>
                      </a:r>
                      <a:r>
                        <a:rPr kumimoji="1" lang="en-US" altLang="ja-JP" dirty="0" err="1" smtClean="0"/>
                        <a:t>AGeV</a:t>
                      </a:r>
                      <a:r>
                        <a:rPr kumimoji="1" lang="en-US" altLang="ja-JP" dirty="0" smtClean="0"/>
                        <a:t>)</a:t>
                      </a:r>
                      <a:endParaRPr kumimoji="1" lang="ja-JP" altLang="en-US" dirty="0"/>
                    </a:p>
                  </a:txBody>
                  <a:tcPr/>
                </a:tc>
                <a:tc>
                  <a:txBody>
                    <a:bodyPr/>
                    <a:lstStyle/>
                    <a:p>
                      <a:r>
                        <a:rPr kumimoji="1" lang="en-US" altLang="ja-JP" dirty="0" smtClean="0"/>
                        <a:t>C.M.</a:t>
                      </a:r>
                      <a:r>
                        <a:rPr kumimoji="1" lang="en-US" altLang="ja-JP" baseline="0" dirty="0" smtClean="0"/>
                        <a:t> </a:t>
                      </a:r>
                      <a:r>
                        <a:rPr kumimoji="1" lang="en-US" altLang="ja-JP" dirty="0" smtClean="0"/>
                        <a:t>energy</a:t>
                      </a:r>
                    </a:p>
                    <a:p>
                      <a:r>
                        <a:rPr kumimoji="1" lang="ja-JP" altLang="en-US" dirty="0" smtClean="0"/>
                        <a:t>√</a:t>
                      </a:r>
                      <a:r>
                        <a:rPr kumimoji="1" lang="en-US" altLang="ja-JP" dirty="0" smtClean="0"/>
                        <a:t>s(</a:t>
                      </a:r>
                      <a:r>
                        <a:rPr kumimoji="1" lang="en-US" altLang="ja-JP" dirty="0" err="1" smtClean="0"/>
                        <a:t>AGeV</a:t>
                      </a:r>
                      <a:r>
                        <a:rPr kumimoji="1" lang="en-US" altLang="ja-JP" dirty="0" smtClean="0"/>
                        <a:t>)</a:t>
                      </a:r>
                      <a:endParaRPr kumimoji="1" lang="ja-JP" altLang="en-US" dirty="0"/>
                    </a:p>
                  </a:txBody>
                  <a:tcPr/>
                </a:tc>
                <a:tc>
                  <a:txBody>
                    <a:bodyPr/>
                    <a:lstStyle/>
                    <a:p>
                      <a:r>
                        <a:rPr kumimoji="1" lang="en-US" altLang="ja-JP" dirty="0" smtClean="0"/>
                        <a:t>Beam rate /</a:t>
                      </a:r>
                    </a:p>
                    <a:p>
                      <a:r>
                        <a:rPr kumimoji="1" lang="en-US" altLang="ja-JP" dirty="0" smtClean="0"/>
                        <a:t>Luminosity</a:t>
                      </a:r>
                      <a:endParaRPr kumimoji="1" lang="ja-JP" altLang="en-US" dirty="0"/>
                    </a:p>
                  </a:txBody>
                  <a:tcPr/>
                </a:tc>
                <a:tc>
                  <a:txBody>
                    <a:bodyPr/>
                    <a:lstStyle/>
                    <a:p>
                      <a:r>
                        <a:rPr kumimoji="1" lang="en-US" altLang="ja-JP" dirty="0" smtClean="0"/>
                        <a:t>Interaction</a:t>
                      </a:r>
                      <a:r>
                        <a:rPr kumimoji="1" lang="en-US" altLang="ja-JP" baseline="0" dirty="0" smtClean="0"/>
                        <a:t> rate (sec</a:t>
                      </a:r>
                      <a:r>
                        <a:rPr kumimoji="1" lang="en-US" altLang="ja-JP" baseline="30000" dirty="0" smtClean="0"/>
                        <a:t>-1</a:t>
                      </a:r>
                      <a:r>
                        <a:rPr kumimoji="1" lang="en-US" altLang="ja-JP" baseline="0" dirty="0" smtClean="0"/>
                        <a:t>)</a:t>
                      </a:r>
                      <a:endParaRPr kumimoji="1" lang="ja-JP" altLang="en-US" dirty="0"/>
                    </a:p>
                  </a:txBody>
                  <a:tcPr/>
                </a:tc>
                <a:tc>
                  <a:txBody>
                    <a:bodyPr/>
                    <a:lstStyle/>
                    <a:p>
                      <a:r>
                        <a:rPr kumimoji="1" lang="en-US" altLang="ja-JP" dirty="0" smtClean="0"/>
                        <a:t>Year of experiment</a:t>
                      </a:r>
                      <a:endParaRPr kumimoji="1" lang="ja-JP" altLang="en-US" dirty="0"/>
                    </a:p>
                  </a:txBody>
                  <a:tcPr/>
                </a:tc>
              </a:tr>
              <a:tr h="629418">
                <a:tc>
                  <a:txBody>
                    <a:bodyPr/>
                    <a:lstStyle/>
                    <a:p>
                      <a:r>
                        <a:rPr kumimoji="1" lang="en-US" altLang="ja-JP" dirty="0" smtClean="0"/>
                        <a:t>RHIC</a:t>
                      </a:r>
                      <a:r>
                        <a:rPr kumimoji="1" lang="ja-JP" altLang="en-US" baseline="0" dirty="0" smtClean="0"/>
                        <a:t> </a:t>
                      </a:r>
                      <a:r>
                        <a:rPr kumimoji="1" lang="en-US" altLang="ja-JP" baseline="0" dirty="0" smtClean="0"/>
                        <a:t>Beam Energy Scan</a:t>
                      </a:r>
                      <a:endParaRPr kumimoji="1" lang="en-US" altLang="ja-JP" dirty="0" smtClean="0"/>
                    </a:p>
                    <a:p>
                      <a:r>
                        <a:rPr kumimoji="1" lang="en-US" altLang="ja-JP" dirty="0" smtClean="0"/>
                        <a:t>(BNL)</a:t>
                      </a:r>
                      <a:endParaRPr kumimoji="1" lang="ja-JP" altLang="en-US" dirty="0"/>
                    </a:p>
                  </a:txBody>
                  <a:tcPr/>
                </a:tc>
                <a:tc>
                  <a:txBody>
                    <a:bodyPr/>
                    <a:lstStyle/>
                    <a:p>
                      <a:r>
                        <a:rPr kumimoji="1" lang="en-US" altLang="ja-JP" dirty="0" smtClean="0"/>
                        <a:t>Collider</a:t>
                      </a:r>
                      <a:endParaRPr kumimoji="1" lang="ja-JP" altLang="en-US" dirty="0"/>
                    </a:p>
                  </a:txBody>
                  <a:tcPr/>
                </a:tc>
                <a:tc>
                  <a:txBody>
                    <a:bodyPr/>
                    <a:lstStyle/>
                    <a:p>
                      <a:endParaRPr kumimoji="1" lang="ja-JP" altLang="en-US" dirty="0"/>
                    </a:p>
                  </a:txBody>
                  <a:tcPr/>
                </a:tc>
                <a:tc>
                  <a:txBody>
                    <a:bodyPr/>
                    <a:lstStyle/>
                    <a:p>
                      <a:r>
                        <a:rPr kumimoji="1" lang="en-US" altLang="ja-JP" dirty="0" smtClean="0">
                          <a:solidFill>
                            <a:srgbClr val="FF0000"/>
                          </a:solidFill>
                        </a:rPr>
                        <a:t>7.7-62</a:t>
                      </a:r>
                      <a:r>
                        <a:rPr kumimoji="1" lang="en-US" altLang="ja-JP" baseline="0" dirty="0" smtClean="0">
                          <a:solidFill>
                            <a:srgbClr val="FF0000"/>
                          </a:solidFill>
                        </a:rPr>
                        <a:t> </a:t>
                      </a:r>
                      <a:endParaRPr kumimoji="1" lang="ja-JP" altLang="en-US" dirty="0">
                        <a:solidFill>
                          <a:srgbClr val="FF0000"/>
                        </a:solidFill>
                      </a:endParaRPr>
                    </a:p>
                  </a:txBody>
                  <a:tcPr/>
                </a:tc>
                <a:tc>
                  <a:txBody>
                    <a:bodyPr/>
                    <a:lstStyle/>
                    <a:p>
                      <a:r>
                        <a:rPr kumimoji="1" lang="en-US" altLang="ja-JP" baseline="0" dirty="0" smtClean="0"/>
                        <a:t>10</a:t>
                      </a:r>
                      <a:r>
                        <a:rPr kumimoji="1" lang="en-US" altLang="ja-JP" baseline="30000" dirty="0" smtClean="0"/>
                        <a:t>26</a:t>
                      </a:r>
                      <a:r>
                        <a:rPr kumimoji="1" lang="en-US" altLang="ja-JP" baseline="0" dirty="0" smtClean="0"/>
                        <a:t> -10</a:t>
                      </a:r>
                      <a:r>
                        <a:rPr kumimoji="1" lang="en-US" altLang="ja-JP" baseline="30000" dirty="0" smtClean="0"/>
                        <a:t>27</a:t>
                      </a:r>
                      <a:r>
                        <a:rPr kumimoji="1" lang="en-US" altLang="ja-JP" baseline="0" dirty="0" smtClean="0"/>
                        <a:t>cm</a:t>
                      </a:r>
                      <a:r>
                        <a:rPr kumimoji="1" lang="en-US" altLang="ja-JP" baseline="30000" dirty="0" smtClean="0"/>
                        <a:t>-2</a:t>
                      </a:r>
                      <a:r>
                        <a:rPr kumimoji="1" lang="en-US" altLang="ja-JP" baseline="0" dirty="0" smtClean="0"/>
                        <a:t>s</a:t>
                      </a:r>
                      <a:r>
                        <a:rPr kumimoji="1" lang="en-US" altLang="ja-JP" baseline="30000" dirty="0" smtClean="0"/>
                        <a:t>-1</a:t>
                      </a:r>
                    </a:p>
                    <a:p>
                      <a:r>
                        <a:rPr kumimoji="1" lang="en-US" altLang="ja-JP" sz="1600" baseline="0" dirty="0" smtClean="0"/>
                        <a:t>(</a:t>
                      </a:r>
                      <a:r>
                        <a:rPr kumimoji="1" lang="ja-JP" altLang="en-US" sz="1600" baseline="0" dirty="0" smtClean="0"/>
                        <a:t>√</a:t>
                      </a:r>
                      <a:r>
                        <a:rPr kumimoji="1" lang="en-US" altLang="ja-JP" sz="1600" baseline="0" dirty="0" smtClean="0"/>
                        <a:t>s=20AGeV)</a:t>
                      </a:r>
                      <a:endParaRPr kumimoji="1" lang="en-US" altLang="ja-JP" sz="1600" baseline="30000" dirty="0" smtClean="0"/>
                    </a:p>
                  </a:txBody>
                  <a:tcPr/>
                </a:tc>
                <a:tc>
                  <a:txBody>
                    <a:bodyPr/>
                    <a:lstStyle/>
                    <a:p>
                      <a:r>
                        <a:rPr kumimoji="1" lang="en-US" altLang="ja-JP" dirty="0" smtClean="0">
                          <a:solidFill>
                            <a:srgbClr val="00B050"/>
                          </a:solidFill>
                        </a:rPr>
                        <a:t>600~6000</a:t>
                      </a:r>
                      <a:r>
                        <a:rPr kumimoji="1" lang="en-US" altLang="ja-JP" dirty="0" smtClean="0"/>
                        <a:t> </a:t>
                      </a:r>
                      <a:r>
                        <a:rPr kumimoji="1" lang="en-US" altLang="ja-JP" sz="1600" dirty="0" smtClean="0"/>
                        <a:t>(</a:t>
                      </a:r>
                      <a:r>
                        <a:rPr kumimoji="1" lang="ja-JP" altLang="en-US" sz="1600" dirty="0" smtClean="0"/>
                        <a:t>√</a:t>
                      </a:r>
                      <a:r>
                        <a:rPr kumimoji="1" lang="en-US" altLang="ja-JP" sz="1600" dirty="0" smtClean="0"/>
                        <a:t>s=20AeV)</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smtClean="0"/>
                        <a:t>(</a:t>
                      </a:r>
                      <a:r>
                        <a:rPr kumimoji="1" lang="en-US" altLang="ja-JP" sz="1600" dirty="0" err="1" smtClean="0">
                          <a:latin typeface="Symbol" panose="05050102010706020507" pitchFamily="18" charset="2"/>
                        </a:rPr>
                        <a:t>s</a:t>
                      </a:r>
                      <a:r>
                        <a:rPr kumimoji="1" lang="en-US" altLang="ja-JP" sz="1600" baseline="-25000" dirty="0" err="1" smtClean="0"/>
                        <a:t>total</a:t>
                      </a:r>
                      <a:r>
                        <a:rPr kumimoji="1" lang="en-US" altLang="ja-JP" sz="1600" dirty="0" smtClean="0"/>
                        <a:t>=6b)</a:t>
                      </a:r>
                      <a:endParaRPr kumimoji="1" lang="ja-JP" altLang="en-US" sz="1600" dirty="0" smtClean="0"/>
                    </a:p>
                  </a:txBody>
                  <a:tcPr/>
                </a:tc>
                <a:tc>
                  <a:txBody>
                    <a:bodyPr/>
                    <a:lstStyle/>
                    <a:p>
                      <a:r>
                        <a:rPr kumimoji="1" lang="en-US" altLang="ja-JP" dirty="0" smtClean="0"/>
                        <a:t>2004-2010</a:t>
                      </a:r>
                    </a:p>
                    <a:p>
                      <a:r>
                        <a:rPr kumimoji="1" lang="en-US" altLang="ja-JP" dirty="0" smtClean="0">
                          <a:solidFill>
                            <a:srgbClr val="FF0000"/>
                          </a:solidFill>
                        </a:rPr>
                        <a:t>2018-2019</a:t>
                      </a:r>
                    </a:p>
                    <a:p>
                      <a:r>
                        <a:rPr kumimoji="1" lang="en-US" altLang="ja-JP" dirty="0" smtClean="0"/>
                        <a:t>(e-cooling)</a:t>
                      </a:r>
                      <a:endParaRPr kumimoji="1" lang="ja-JP" altLang="en-US" dirty="0"/>
                    </a:p>
                  </a:txBody>
                  <a:tcPr/>
                </a:tc>
              </a:tr>
              <a:tr h="648072">
                <a:tc>
                  <a:txBody>
                    <a:bodyPr/>
                    <a:lstStyle/>
                    <a:p>
                      <a:r>
                        <a:rPr kumimoji="1" lang="en-US" altLang="ja-JP" dirty="0" smtClean="0"/>
                        <a:t>NICA</a:t>
                      </a:r>
                    </a:p>
                    <a:p>
                      <a:r>
                        <a:rPr kumimoji="1" lang="en-US" altLang="ja-JP" dirty="0" smtClean="0"/>
                        <a:t>(JINR)</a:t>
                      </a:r>
                      <a:endParaRPr kumimoji="1" lang="ja-JP" altLang="en-US" dirty="0"/>
                    </a:p>
                  </a:txBody>
                  <a:tcPr/>
                </a:tc>
                <a:tc>
                  <a:txBody>
                    <a:bodyPr/>
                    <a:lstStyle/>
                    <a:p>
                      <a:r>
                        <a:rPr kumimoji="1" lang="en-US" altLang="ja-JP" dirty="0" smtClean="0"/>
                        <a:t>Collider</a:t>
                      </a:r>
                    </a:p>
                    <a:p>
                      <a:endParaRPr kumimoji="1" lang="en-US" altLang="ja-JP" dirty="0" smtClean="0"/>
                    </a:p>
                    <a:p>
                      <a:r>
                        <a:rPr kumimoji="1" lang="en-US" altLang="ja-JP" dirty="0" smtClean="0"/>
                        <a:t>Fixed target</a:t>
                      </a:r>
                      <a:endParaRPr kumimoji="1" lang="ja-JP" altLang="en-US" dirty="0"/>
                    </a:p>
                  </a:txBody>
                  <a:tcPr/>
                </a:tc>
                <a:tc>
                  <a:txBody>
                    <a:bodyPr/>
                    <a:lstStyle/>
                    <a:p>
                      <a:r>
                        <a:rPr kumimoji="1" lang="en-US" altLang="ja-JP" dirty="0" smtClean="0"/>
                        <a:t>0.6-4.5</a:t>
                      </a:r>
                      <a:endParaRPr kumimoji="1" lang="ja-JP" altLang="en-US" dirty="0"/>
                    </a:p>
                  </a:txBody>
                  <a:tcPr/>
                </a:tc>
                <a:tc>
                  <a:txBody>
                    <a:bodyPr/>
                    <a:lstStyle/>
                    <a:p>
                      <a:r>
                        <a:rPr kumimoji="1" lang="en-US" altLang="ja-JP" dirty="0" smtClean="0">
                          <a:solidFill>
                            <a:srgbClr val="FF0000"/>
                          </a:solidFill>
                        </a:rPr>
                        <a:t>4-11</a:t>
                      </a:r>
                    </a:p>
                    <a:p>
                      <a:endParaRPr kumimoji="1" lang="en-US" altLang="ja-JP" dirty="0" smtClean="0"/>
                    </a:p>
                    <a:p>
                      <a:endParaRPr kumimoji="1" lang="en-US" altLang="ja-JP" dirty="0" smtClean="0"/>
                    </a:p>
                    <a:p>
                      <a:r>
                        <a:rPr kumimoji="1" lang="en-US" altLang="ja-JP" dirty="0" smtClean="0"/>
                        <a:t>1.9-2.4</a:t>
                      </a:r>
                      <a:endParaRPr kumimoji="1" lang="ja-JP" altLang="en-US" dirty="0"/>
                    </a:p>
                  </a:txBody>
                  <a:tcPr/>
                </a:tc>
                <a:tc>
                  <a:txBody>
                    <a:bodyPr/>
                    <a:lstStyle/>
                    <a:p>
                      <a:r>
                        <a:rPr kumimoji="1" lang="en-US" altLang="ja-JP" dirty="0" smtClean="0"/>
                        <a:t>10</a:t>
                      </a:r>
                      <a:r>
                        <a:rPr kumimoji="1" lang="en-US" altLang="ja-JP" baseline="30000" dirty="0" smtClean="0"/>
                        <a:t>27</a:t>
                      </a:r>
                      <a:r>
                        <a:rPr kumimoji="1" lang="en-US" altLang="ja-JP" dirty="0" smtClean="0"/>
                        <a:t> cm</a:t>
                      </a:r>
                      <a:r>
                        <a:rPr kumimoji="1" lang="en-US" altLang="ja-JP" baseline="30000" dirty="0" smtClean="0"/>
                        <a:t>-2</a:t>
                      </a:r>
                      <a:r>
                        <a:rPr kumimoji="1" lang="en-US" altLang="ja-JP" dirty="0" smtClean="0"/>
                        <a:t>s</a:t>
                      </a:r>
                      <a:r>
                        <a:rPr kumimoji="1" lang="en-US" altLang="ja-JP" baseline="30000" dirty="0" smtClean="0"/>
                        <a:t>-1</a:t>
                      </a:r>
                    </a:p>
                    <a:p>
                      <a:r>
                        <a:rPr kumimoji="1" lang="en-US" altLang="ja-JP" sz="1600" baseline="0" dirty="0" smtClean="0"/>
                        <a:t>(</a:t>
                      </a:r>
                      <a:r>
                        <a:rPr kumimoji="1" lang="ja-JP" altLang="en-US" sz="1600" baseline="0" dirty="0" smtClean="0"/>
                        <a:t>√</a:t>
                      </a:r>
                      <a:r>
                        <a:rPr kumimoji="1" lang="en-US" altLang="ja-JP" sz="1600" baseline="0" dirty="0" smtClean="0"/>
                        <a:t>s=9AGeV</a:t>
                      </a:r>
                    </a:p>
                    <a:p>
                      <a:r>
                        <a:rPr kumimoji="1" lang="en-US" altLang="ja-JP" sz="1600" baseline="0" dirty="0" err="1" smtClean="0"/>
                        <a:t>Au+Au</a:t>
                      </a:r>
                      <a:r>
                        <a:rPr kumimoji="1" lang="en-US" altLang="ja-JP" sz="1600" baseline="0" dirty="0" smtClean="0"/>
                        <a:t>)</a:t>
                      </a:r>
                    </a:p>
                    <a:p>
                      <a:endParaRPr kumimoji="1" lang="ja-JP" altLang="en-US" sz="1600" baseline="0" dirty="0"/>
                    </a:p>
                  </a:txBody>
                  <a:tcPr/>
                </a:tc>
                <a:tc>
                  <a:txBody>
                    <a:bodyPr/>
                    <a:lstStyle/>
                    <a:p>
                      <a:r>
                        <a:rPr kumimoji="1" lang="en-US" altLang="ja-JP" dirty="0" smtClean="0">
                          <a:solidFill>
                            <a:srgbClr val="00B050"/>
                          </a:solidFill>
                        </a:rPr>
                        <a:t>~6000</a:t>
                      </a:r>
                    </a:p>
                    <a:p>
                      <a:r>
                        <a:rPr kumimoji="1" lang="en-US" altLang="ja-JP" sz="1600" dirty="0" smtClean="0"/>
                        <a:t>(</a:t>
                      </a:r>
                      <a:r>
                        <a:rPr kumimoji="1" lang="en-US" altLang="ja-JP" sz="1600" dirty="0" err="1" smtClean="0">
                          <a:latin typeface="Symbol" panose="05050102010706020507" pitchFamily="18" charset="2"/>
                        </a:rPr>
                        <a:t>s</a:t>
                      </a:r>
                      <a:r>
                        <a:rPr kumimoji="1" lang="en-US" altLang="ja-JP" sz="1600" baseline="-25000" dirty="0" err="1" smtClean="0"/>
                        <a:t>total</a:t>
                      </a:r>
                      <a:r>
                        <a:rPr kumimoji="1" lang="en-US" altLang="ja-JP" sz="1600" dirty="0" smtClean="0"/>
                        <a:t>=6b)</a:t>
                      </a:r>
                      <a:endParaRPr kumimoji="1" lang="ja-JP" altLang="en-US" sz="1600" dirty="0"/>
                    </a:p>
                  </a:txBody>
                  <a:tcPr/>
                </a:tc>
                <a:tc>
                  <a:txBody>
                    <a:bodyPr/>
                    <a:lstStyle/>
                    <a:p>
                      <a:r>
                        <a:rPr kumimoji="1" lang="en-US" altLang="ja-JP" dirty="0" smtClean="0"/>
                        <a:t>2019</a:t>
                      </a:r>
                      <a:r>
                        <a:rPr kumimoji="1" lang="en-US" altLang="ja-JP" baseline="0" dirty="0" smtClean="0"/>
                        <a:t>-</a:t>
                      </a:r>
                    </a:p>
                    <a:p>
                      <a:endParaRPr kumimoji="1" lang="en-US" altLang="ja-JP" baseline="0" dirty="0" smtClean="0"/>
                    </a:p>
                    <a:p>
                      <a:endParaRPr kumimoji="1" lang="en-US" altLang="ja-JP" baseline="0" dirty="0" smtClean="0"/>
                    </a:p>
                    <a:p>
                      <a:r>
                        <a:rPr kumimoji="1" lang="en-US" altLang="ja-JP" baseline="0" dirty="0" smtClean="0"/>
                        <a:t>2017- </a:t>
                      </a:r>
                      <a:endParaRPr kumimoji="1" lang="ja-JP" altLang="en-US" dirty="0"/>
                    </a:p>
                  </a:txBody>
                  <a:tcPr/>
                </a:tc>
              </a:tr>
              <a:tr h="648072">
                <a:tc>
                  <a:txBody>
                    <a:bodyPr/>
                    <a:lstStyle/>
                    <a:p>
                      <a:r>
                        <a:rPr kumimoji="1" lang="en-US" altLang="ja-JP" b="1" dirty="0" smtClean="0">
                          <a:solidFill>
                            <a:srgbClr val="E923D1"/>
                          </a:solidFill>
                        </a:rPr>
                        <a:t>FAIR SIS100</a:t>
                      </a:r>
                      <a:endParaRPr kumimoji="1" lang="en-US" altLang="ja-JP" dirty="0" smtClean="0"/>
                    </a:p>
                    <a:p>
                      <a:r>
                        <a:rPr kumimoji="1" lang="en-US" altLang="ja-JP" dirty="0" smtClean="0"/>
                        <a:t>(CBM)</a:t>
                      </a:r>
                      <a:endParaRPr kumimoji="1" lang="ja-JP" altLang="en-US" dirty="0"/>
                    </a:p>
                  </a:txBody>
                  <a:tcPr/>
                </a:tc>
                <a:tc>
                  <a:txBody>
                    <a:bodyPr/>
                    <a:lstStyle/>
                    <a:p>
                      <a:r>
                        <a:rPr kumimoji="1" lang="en-US" altLang="ja-JP" dirty="0" smtClean="0">
                          <a:solidFill>
                            <a:schemeClr val="tx1"/>
                          </a:solidFill>
                        </a:rPr>
                        <a:t>Fixed target</a:t>
                      </a:r>
                      <a:endParaRPr kumimoji="1" lang="ja-JP" altLang="en-US" dirty="0">
                        <a:solidFill>
                          <a:schemeClr val="tx1"/>
                        </a:solidFill>
                      </a:endParaRPr>
                    </a:p>
                  </a:txBody>
                  <a:tcPr/>
                </a:tc>
                <a:tc>
                  <a:txBody>
                    <a:bodyPr/>
                    <a:lstStyle/>
                    <a:p>
                      <a:r>
                        <a:rPr kumimoji="1" lang="en-US" altLang="ja-JP" b="1" dirty="0" smtClean="0">
                          <a:solidFill>
                            <a:srgbClr val="E923D1"/>
                          </a:solidFill>
                        </a:rPr>
                        <a:t>2-11(Au)</a:t>
                      </a:r>
                      <a:endParaRPr kumimoji="1" lang="en-US" altLang="ja-JP" b="1" baseline="0" dirty="0" smtClean="0">
                        <a:solidFill>
                          <a:srgbClr val="E923D1"/>
                        </a:solidFill>
                      </a:endParaRPr>
                    </a:p>
                  </a:txBody>
                  <a:tcPr/>
                </a:tc>
                <a:tc>
                  <a:txBody>
                    <a:bodyPr/>
                    <a:lstStyle/>
                    <a:p>
                      <a:r>
                        <a:rPr kumimoji="1" lang="en-US" altLang="ja-JP" b="1" dirty="0" smtClean="0">
                          <a:solidFill>
                            <a:srgbClr val="E923D1"/>
                          </a:solidFill>
                        </a:rPr>
                        <a:t>2-4.7</a:t>
                      </a:r>
                      <a:endParaRPr kumimoji="1" lang="en-US" altLang="ja-JP" b="1" dirty="0" smtClean="0">
                        <a:solidFill>
                          <a:schemeClr val="dk1"/>
                        </a:solidFill>
                      </a:endParaRPr>
                    </a:p>
                  </a:txBody>
                  <a:tcPr/>
                </a:tc>
                <a:tc>
                  <a:txBody>
                    <a:bodyPr/>
                    <a:lstStyle/>
                    <a:p>
                      <a:r>
                        <a:rPr kumimoji="1" lang="en-US" altLang="ja-JP" b="1" dirty="0" smtClean="0">
                          <a:solidFill>
                            <a:srgbClr val="E923D1"/>
                          </a:solidFill>
                        </a:rPr>
                        <a:t>1.5x10</a:t>
                      </a:r>
                      <a:r>
                        <a:rPr kumimoji="1" lang="en-US" altLang="ja-JP" b="1" baseline="30000" dirty="0" smtClean="0">
                          <a:solidFill>
                            <a:srgbClr val="E923D1"/>
                          </a:solidFill>
                        </a:rPr>
                        <a:t>10</a:t>
                      </a:r>
                      <a:r>
                        <a:rPr kumimoji="1" lang="en-US" altLang="ja-JP" b="1" dirty="0" smtClean="0">
                          <a:solidFill>
                            <a:srgbClr val="E923D1"/>
                          </a:solidFill>
                        </a:rPr>
                        <a:t> cycle</a:t>
                      </a:r>
                      <a:r>
                        <a:rPr kumimoji="1" lang="en-US" altLang="ja-JP" b="1" baseline="30000" dirty="0" smtClean="0">
                          <a:solidFill>
                            <a:srgbClr val="E923D1"/>
                          </a:solidFill>
                        </a:rPr>
                        <a:t>-1</a:t>
                      </a:r>
                    </a:p>
                    <a:p>
                      <a:r>
                        <a:rPr kumimoji="1" lang="en-US" altLang="ja-JP" sz="1600" baseline="0" dirty="0" smtClean="0"/>
                        <a:t>(10s cycle,U</a:t>
                      </a:r>
                      <a:r>
                        <a:rPr kumimoji="1" lang="en-US" altLang="ja-JP" sz="1600" baseline="30000" dirty="0" smtClean="0"/>
                        <a:t>92+</a:t>
                      </a:r>
                      <a:r>
                        <a:rPr kumimoji="1" lang="en-US" altLang="ja-JP" sz="1600" baseline="0" dirty="0" smtClean="0"/>
                        <a:t>)</a:t>
                      </a:r>
                    </a:p>
                  </a:txBody>
                  <a:tcPr/>
                </a:tc>
                <a:tc>
                  <a:txBody>
                    <a:bodyPr/>
                    <a:lstStyle/>
                    <a:p>
                      <a:r>
                        <a:rPr kumimoji="1" lang="en-US" altLang="ja-JP" b="1" dirty="0" smtClean="0">
                          <a:solidFill>
                            <a:srgbClr val="E923D1"/>
                          </a:solidFill>
                        </a:rPr>
                        <a:t>10</a:t>
                      </a:r>
                      <a:r>
                        <a:rPr kumimoji="1" lang="en-US" altLang="ja-JP" b="1" baseline="30000" dirty="0" smtClean="0">
                          <a:solidFill>
                            <a:srgbClr val="E923D1"/>
                          </a:solidFill>
                        </a:rPr>
                        <a:t>5</a:t>
                      </a:r>
                      <a:r>
                        <a:rPr kumimoji="1" lang="en-US" altLang="ja-JP" b="1" dirty="0" smtClean="0">
                          <a:solidFill>
                            <a:srgbClr val="E923D1"/>
                          </a:solidFill>
                        </a:rPr>
                        <a:t>-10</a:t>
                      </a:r>
                      <a:r>
                        <a:rPr kumimoji="1" lang="en-US" altLang="ja-JP" b="1" baseline="30000" dirty="0" smtClean="0">
                          <a:solidFill>
                            <a:srgbClr val="E923D1"/>
                          </a:solidFill>
                        </a:rPr>
                        <a:t>7</a:t>
                      </a:r>
                    </a:p>
                    <a:p>
                      <a:r>
                        <a:rPr kumimoji="1" lang="en-US" altLang="ja-JP" dirty="0" smtClean="0"/>
                        <a:t>(detector</a:t>
                      </a:r>
                      <a:r>
                        <a:rPr kumimoji="1" lang="en-US" altLang="ja-JP" baseline="0" dirty="0" smtClean="0"/>
                        <a:t>)</a:t>
                      </a:r>
                      <a:endParaRPr kumimoji="1" lang="ja-JP" altLang="en-US" dirty="0"/>
                    </a:p>
                  </a:txBody>
                  <a:tcPr/>
                </a:tc>
                <a:tc>
                  <a:txBody>
                    <a:bodyPr/>
                    <a:lstStyle/>
                    <a:p>
                      <a:r>
                        <a:rPr kumimoji="1" lang="en-US" altLang="ja-JP" b="1" dirty="0" smtClean="0">
                          <a:solidFill>
                            <a:srgbClr val="E923D1"/>
                          </a:solidFill>
                        </a:rPr>
                        <a:t>2021-2024</a:t>
                      </a:r>
                    </a:p>
                    <a:p>
                      <a:endParaRPr kumimoji="1" lang="ja-JP" altLang="en-US" dirty="0"/>
                    </a:p>
                  </a:txBody>
                  <a:tcPr/>
                </a:tc>
              </a:tr>
              <a:tr h="455240">
                <a:tc>
                  <a:txBody>
                    <a:bodyPr/>
                    <a:lstStyle/>
                    <a:p>
                      <a:r>
                        <a:rPr kumimoji="1" lang="en-US" altLang="ja-JP" b="1" dirty="0" smtClean="0">
                          <a:solidFill>
                            <a:srgbClr val="FF0000"/>
                          </a:solidFill>
                        </a:rPr>
                        <a:t>J-PARC</a:t>
                      </a:r>
                      <a:endParaRPr kumimoji="1" lang="ja-JP" altLang="en-US" b="1" dirty="0">
                        <a:solidFill>
                          <a:srgbClr val="FF0000"/>
                        </a:solidFill>
                      </a:endParaRPr>
                    </a:p>
                  </a:txBody>
                  <a:tcPr/>
                </a:tc>
                <a:tc>
                  <a:txBody>
                    <a:bodyPr/>
                    <a:lstStyle/>
                    <a:p>
                      <a:r>
                        <a:rPr kumimoji="1" lang="en-US" altLang="ja-JP" dirty="0" smtClean="0">
                          <a:solidFill>
                            <a:schemeClr val="tx1"/>
                          </a:solidFill>
                        </a:rPr>
                        <a:t>Fixed</a:t>
                      </a:r>
                      <a:r>
                        <a:rPr kumimoji="1" lang="en-US" altLang="ja-JP" baseline="0" dirty="0" smtClean="0">
                          <a:solidFill>
                            <a:schemeClr val="tx1"/>
                          </a:solidFill>
                        </a:rPr>
                        <a:t> target</a:t>
                      </a:r>
                      <a:endParaRPr kumimoji="1" lang="ja-JP" altLang="en-US" dirty="0">
                        <a:solidFill>
                          <a:schemeClr val="tx1"/>
                        </a:solidFill>
                      </a:endParaRPr>
                    </a:p>
                  </a:txBody>
                  <a:tcPr/>
                </a:tc>
                <a:tc>
                  <a:txBody>
                    <a:bodyPr/>
                    <a:lstStyle/>
                    <a:p>
                      <a:r>
                        <a:rPr kumimoji="1" lang="en-US" altLang="ja-JP" b="1" dirty="0" smtClean="0">
                          <a:solidFill>
                            <a:srgbClr val="FF0000"/>
                          </a:solidFill>
                        </a:rPr>
                        <a:t>1-19(U)</a:t>
                      </a:r>
                      <a:endParaRPr kumimoji="1" lang="ja-JP" altLang="en-US" b="1" dirty="0">
                        <a:solidFill>
                          <a:srgbClr val="FF0000"/>
                        </a:solidFill>
                      </a:endParaRPr>
                    </a:p>
                  </a:txBody>
                  <a:tcPr/>
                </a:tc>
                <a:tc>
                  <a:txBody>
                    <a:bodyPr/>
                    <a:lstStyle/>
                    <a:p>
                      <a:r>
                        <a:rPr kumimoji="1" lang="en-US" altLang="ja-JP" b="1" dirty="0" smtClean="0">
                          <a:solidFill>
                            <a:srgbClr val="FF0000"/>
                          </a:solidFill>
                        </a:rPr>
                        <a:t>1.9-6.2</a:t>
                      </a:r>
                      <a:endParaRPr kumimoji="1" lang="ja-JP" altLang="en-US" b="1" dirty="0">
                        <a:solidFill>
                          <a:srgbClr val="FF0000"/>
                        </a:solidFill>
                      </a:endParaRPr>
                    </a:p>
                  </a:txBody>
                  <a:tcPr/>
                </a:tc>
                <a:tc>
                  <a:txBody>
                    <a:bodyPr/>
                    <a:lstStyle/>
                    <a:p>
                      <a:r>
                        <a:rPr kumimoji="1" lang="en-US" altLang="ja-JP" b="1" dirty="0" smtClean="0">
                          <a:solidFill>
                            <a:srgbClr val="FF0000"/>
                          </a:solidFill>
                        </a:rPr>
                        <a:t>10</a:t>
                      </a:r>
                      <a:r>
                        <a:rPr kumimoji="1" lang="en-US" altLang="ja-JP" b="1" baseline="30000" dirty="0" smtClean="0">
                          <a:solidFill>
                            <a:srgbClr val="FF0000"/>
                          </a:solidFill>
                        </a:rPr>
                        <a:t>10</a:t>
                      </a:r>
                      <a:r>
                        <a:rPr kumimoji="1" lang="en-US" altLang="ja-JP" b="1" dirty="0" smtClean="0">
                          <a:solidFill>
                            <a:srgbClr val="FF0000"/>
                          </a:solidFill>
                        </a:rPr>
                        <a:t> -10</a:t>
                      </a:r>
                      <a:r>
                        <a:rPr kumimoji="1" lang="en-US" altLang="ja-JP" b="1" baseline="30000" dirty="0" smtClean="0">
                          <a:solidFill>
                            <a:srgbClr val="FF0000"/>
                          </a:solidFill>
                        </a:rPr>
                        <a:t>11</a:t>
                      </a:r>
                      <a:r>
                        <a:rPr kumimoji="1" lang="en-US" altLang="ja-JP" b="1" dirty="0" smtClean="0">
                          <a:solidFill>
                            <a:srgbClr val="FF0000"/>
                          </a:solidFill>
                        </a:rPr>
                        <a:t> cycle</a:t>
                      </a:r>
                      <a:r>
                        <a:rPr kumimoji="1" lang="en-US" altLang="ja-JP" b="1" baseline="30000" dirty="0" smtClean="0">
                          <a:solidFill>
                            <a:srgbClr val="FF0000"/>
                          </a:solidFill>
                        </a:rPr>
                        <a:t>-1</a:t>
                      </a:r>
                    </a:p>
                    <a:p>
                      <a:r>
                        <a:rPr kumimoji="1" lang="en-US" altLang="ja-JP" b="0" baseline="0" dirty="0" smtClean="0">
                          <a:solidFill>
                            <a:srgbClr val="FF0000"/>
                          </a:solidFill>
                        </a:rPr>
                        <a:t>(~6s cycle)</a:t>
                      </a:r>
                      <a:endParaRPr kumimoji="1" lang="ja-JP" altLang="en-US" b="0" baseline="0" dirty="0">
                        <a:solidFill>
                          <a:srgbClr val="FF0000"/>
                        </a:solidFill>
                      </a:endParaRPr>
                    </a:p>
                  </a:txBody>
                  <a:tcPr/>
                </a:tc>
                <a:tc>
                  <a:txBody>
                    <a:bodyPr/>
                    <a:lstStyle/>
                    <a:p>
                      <a:r>
                        <a:rPr kumimoji="1" lang="en-US" altLang="ja-JP" b="1" dirty="0" smtClean="0">
                          <a:solidFill>
                            <a:srgbClr val="FF0000"/>
                          </a:solidFill>
                        </a:rPr>
                        <a:t>10</a:t>
                      </a:r>
                      <a:r>
                        <a:rPr kumimoji="1" lang="en-US" altLang="ja-JP" b="1" baseline="30000" dirty="0" smtClean="0">
                          <a:solidFill>
                            <a:srgbClr val="FF0000"/>
                          </a:solidFill>
                        </a:rPr>
                        <a:t>7</a:t>
                      </a:r>
                      <a:r>
                        <a:rPr kumimoji="1" lang="en-US" altLang="ja-JP" b="1" dirty="0" smtClean="0">
                          <a:solidFill>
                            <a:srgbClr val="FF0000"/>
                          </a:solidFill>
                        </a:rPr>
                        <a:t>-10</a:t>
                      </a:r>
                      <a:r>
                        <a:rPr kumimoji="1" lang="en-US" altLang="ja-JP" b="1" baseline="30000" dirty="0" smtClean="0">
                          <a:solidFill>
                            <a:srgbClr val="FF0000"/>
                          </a:solidFill>
                        </a:rPr>
                        <a:t>8 </a:t>
                      </a:r>
                      <a:r>
                        <a:rPr kumimoji="1" lang="en-US" altLang="ja-JP" b="1" baseline="0" dirty="0" smtClean="0">
                          <a:solidFill>
                            <a:srgbClr val="FF0000"/>
                          </a:solidFill>
                        </a:rPr>
                        <a:t>?</a:t>
                      </a:r>
                    </a:p>
                    <a:p>
                      <a:r>
                        <a:rPr kumimoji="1" lang="en-US" altLang="ja-JP" b="0" baseline="30000" dirty="0" smtClean="0">
                          <a:solidFill>
                            <a:srgbClr val="FF0000"/>
                          </a:solidFill>
                        </a:rPr>
                        <a:t>(0.1% target)</a:t>
                      </a:r>
                      <a:endParaRPr kumimoji="1" lang="ja-JP" altLang="en-US" b="0" baseline="0" dirty="0">
                        <a:solidFill>
                          <a:srgbClr val="FF0000"/>
                        </a:solidFill>
                      </a:endParaRPr>
                    </a:p>
                  </a:txBody>
                  <a:tcPr/>
                </a:tc>
                <a:tc>
                  <a:txBody>
                    <a:bodyPr/>
                    <a:lstStyle/>
                    <a:p>
                      <a:r>
                        <a:rPr kumimoji="1" lang="en-US" altLang="ja-JP" dirty="0" smtClean="0">
                          <a:solidFill>
                            <a:srgbClr val="FF0000"/>
                          </a:solidFill>
                        </a:rPr>
                        <a:t>?</a:t>
                      </a:r>
                    </a:p>
                  </a:txBody>
                  <a:tcPr/>
                </a:tc>
              </a:tr>
            </a:tbl>
          </a:graphicData>
        </a:graphic>
      </p:graphicFrame>
      <p:sp>
        <p:nvSpPr>
          <p:cNvPr id="4" name="テキスト ボックス 3"/>
          <p:cNvSpPr txBox="1"/>
          <p:nvPr/>
        </p:nvSpPr>
        <p:spPr>
          <a:xfrm>
            <a:off x="107504" y="5653697"/>
            <a:ext cx="9049456" cy="1015663"/>
          </a:xfrm>
          <a:prstGeom prst="rect">
            <a:avLst/>
          </a:prstGeom>
          <a:noFill/>
          <a:ln>
            <a:noFill/>
          </a:ln>
        </p:spPr>
        <p:txBody>
          <a:bodyPr wrap="square" rtlCol="0">
            <a:spAutoFit/>
          </a:bodyPr>
          <a:lstStyle/>
          <a:p>
            <a:r>
              <a:rPr kumimoji="1" lang="en-US" altLang="ja-JP" dirty="0" smtClean="0"/>
              <a:t>References</a:t>
            </a:r>
          </a:p>
          <a:p>
            <a:r>
              <a:rPr lang="en-US" altLang="ja-JP" sz="1400" dirty="0" smtClean="0"/>
              <a:t>RHIC: A. </a:t>
            </a:r>
            <a:r>
              <a:rPr lang="en-US" altLang="ja-JP" sz="1400" dirty="0" err="1" smtClean="0"/>
              <a:t>Fedotov</a:t>
            </a:r>
            <a:r>
              <a:rPr lang="en-US" altLang="ja-JP" sz="1400" dirty="0" smtClean="0"/>
              <a:t>, </a:t>
            </a:r>
            <a:r>
              <a:rPr lang="en-US" altLang="ja-JP" sz="1400" dirty="0" err="1" smtClean="0"/>
              <a:t>LEReC</a:t>
            </a:r>
            <a:r>
              <a:rPr lang="en-US" altLang="ja-JP" sz="1400" dirty="0" smtClean="0"/>
              <a:t> Review, 2013</a:t>
            </a:r>
          </a:p>
          <a:p>
            <a:r>
              <a:rPr lang="en-US" altLang="ja-JP" sz="1400" dirty="0" smtClean="0"/>
              <a:t>FAIR: FAIR Baseline Technical Review, C. Strum, INPC2013, Firenze, Italy; S. </a:t>
            </a:r>
            <a:r>
              <a:rPr lang="en-US" altLang="ja-JP" sz="1400" dirty="0" err="1" smtClean="0"/>
              <a:t>Seddiki</a:t>
            </a:r>
            <a:r>
              <a:rPr lang="en-US" altLang="ja-JP" sz="1400" dirty="0" smtClean="0"/>
              <a:t>, FAIRNESS-2013, C. </a:t>
            </a:r>
            <a:r>
              <a:rPr lang="en-US" altLang="ja-JP" sz="1400" dirty="0" err="1" smtClean="0"/>
              <a:t>Hoehne</a:t>
            </a:r>
            <a:r>
              <a:rPr lang="en-US" altLang="ja-JP" sz="1400" dirty="0" smtClean="0"/>
              <a:t>, CPOD2014 </a:t>
            </a:r>
          </a:p>
          <a:p>
            <a:r>
              <a:rPr lang="en-US" altLang="ja-JP" sz="1400" dirty="0" smtClean="0"/>
              <a:t>NICA : A. </a:t>
            </a:r>
            <a:r>
              <a:rPr lang="en-US" altLang="ja-JP" sz="1400" dirty="0" err="1" smtClean="0"/>
              <a:t>Kovalenko</a:t>
            </a:r>
            <a:r>
              <a:rPr lang="en-US" altLang="ja-JP" sz="1400" dirty="0" smtClean="0"/>
              <a:t>, </a:t>
            </a:r>
            <a:r>
              <a:rPr lang="en-US" altLang="ja-JP" sz="1400" dirty="0"/>
              <a:t>Joint US-CERN-Japan-Russia Accelerator </a:t>
            </a:r>
            <a:r>
              <a:rPr lang="en-US" altLang="ja-JP" sz="1400" dirty="0" smtClean="0"/>
              <a:t>School, Shizuoka, Japan, 2013, A. </a:t>
            </a:r>
            <a:r>
              <a:rPr lang="en-US" altLang="ja-JP" sz="1400" dirty="0" err="1" smtClean="0"/>
              <a:t>Sorin</a:t>
            </a:r>
            <a:r>
              <a:rPr lang="en-US" altLang="ja-JP" sz="1400" dirty="0" smtClean="0"/>
              <a:t>, CPOD2014</a:t>
            </a:r>
            <a:endParaRPr kumimoji="1" lang="ja-JP" altLang="en-US" sz="1400" dirty="0"/>
          </a:p>
        </p:txBody>
      </p:sp>
      <p:sp>
        <p:nvSpPr>
          <p:cNvPr id="5" name="日付プレースホルダー 4"/>
          <p:cNvSpPr>
            <a:spLocks noGrp="1"/>
          </p:cNvSpPr>
          <p:nvPr>
            <p:ph type="dt" sz="half" idx="10"/>
          </p:nvPr>
        </p:nvSpPr>
        <p:spPr>
          <a:xfrm>
            <a:off x="-36512" y="6592267"/>
            <a:ext cx="2133600" cy="365125"/>
          </a:xfrm>
        </p:spPr>
        <p:txBody>
          <a:bodyPr/>
          <a:lstStyle/>
          <a:p>
            <a:r>
              <a:rPr kumimoji="1" lang="en-US" altLang="ja-JP" smtClean="0"/>
              <a:t>8/28/2015</a:t>
            </a:r>
            <a:endParaRPr kumimoji="1" lang="ja-JP" altLang="en-US" dirty="0"/>
          </a:p>
        </p:txBody>
      </p:sp>
    </p:spTree>
    <p:extLst>
      <p:ext uri="{BB962C8B-B14F-4D97-AF65-F5344CB8AC3E}">
        <p14:creationId xmlns:p14="http://schemas.microsoft.com/office/powerpoint/2010/main" val="2149023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1143000"/>
          </a:xfrm>
        </p:spPr>
        <p:txBody>
          <a:bodyPr>
            <a:normAutofit/>
          </a:bodyPr>
          <a:lstStyle/>
          <a:p>
            <a:r>
              <a:rPr lang="en-US" altLang="ja-JP" dirty="0" smtClean="0"/>
              <a:t>Low and High energy programs</a:t>
            </a:r>
            <a:endParaRPr kumimoji="1" lang="ja-JP" altLang="en-US" sz="36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251852" y="1484784"/>
                <a:ext cx="4892148" cy="5373216"/>
              </a:xfrm>
              <a:solidFill>
                <a:srgbClr val="B7F6FF"/>
              </a:solidFill>
              <a:ln>
                <a:solidFill>
                  <a:schemeClr val="accent1"/>
                </a:solidFill>
              </a:ln>
            </p:spPr>
            <p:txBody>
              <a:bodyPr>
                <a:normAutofit fontScale="70000" lnSpcReduction="20000"/>
              </a:bodyPr>
              <a:lstStyle/>
              <a:p>
                <a:pPr marL="0" indent="0">
                  <a:buNone/>
                </a:pPr>
                <a:r>
                  <a:rPr kumimoji="1" lang="en-US" altLang="ja-JP" b="1" dirty="0" smtClean="0">
                    <a:solidFill>
                      <a:srgbClr val="FF0000"/>
                    </a:solidFill>
                  </a:rPr>
                  <a:t>“High </a:t>
                </a:r>
                <a:r>
                  <a:rPr kumimoji="1" lang="en-US" altLang="ja-JP" b="1" dirty="0" err="1" smtClean="0">
                    <a:solidFill>
                      <a:srgbClr val="FF0000"/>
                    </a:solidFill>
                  </a:rPr>
                  <a:t>Enegy</a:t>
                </a:r>
                <a:r>
                  <a:rPr kumimoji="1" lang="en-US" altLang="ja-JP" b="1" dirty="0" smtClean="0">
                    <a:solidFill>
                      <a:srgbClr val="FF0000"/>
                    </a:solidFill>
                  </a:rPr>
                  <a:t>” Program (50 GeV MR)</a:t>
                </a:r>
                <a:endParaRPr kumimoji="1" lang="en-US" altLang="ja-JP" b="1" dirty="0" smtClean="0">
                  <a:solidFill>
                    <a:srgbClr val="00B050"/>
                  </a:solidFill>
                </a:endParaRPr>
              </a:p>
              <a:p>
                <a:r>
                  <a:rPr kumimoji="1" lang="en-US" altLang="ja-JP" dirty="0" smtClean="0"/>
                  <a:t>Ion species </a:t>
                </a:r>
              </a:p>
              <a:p>
                <a:pPr lvl="1"/>
                <a:r>
                  <a:rPr lang="en-US" altLang="ja-JP" dirty="0" smtClean="0">
                    <a:solidFill>
                      <a:srgbClr val="FF0000"/>
                    </a:solidFill>
                  </a:rPr>
                  <a:t>p, Si, </a:t>
                </a:r>
                <a:r>
                  <a:rPr lang="en-US" altLang="ja-JP" dirty="0" err="1" smtClean="0">
                    <a:solidFill>
                      <a:srgbClr val="FF0000"/>
                    </a:solidFill>
                  </a:rPr>
                  <a:t>Ar</a:t>
                </a:r>
                <a:r>
                  <a:rPr lang="en-US" altLang="ja-JP" dirty="0" smtClean="0">
                    <a:solidFill>
                      <a:srgbClr val="FF0000"/>
                    </a:solidFill>
                  </a:rPr>
                  <a:t>, Cu, </a:t>
                </a:r>
                <a:r>
                  <a:rPr lang="en-US" altLang="ja-JP" dirty="0" err="1" smtClean="0">
                    <a:solidFill>
                      <a:srgbClr val="FF0000"/>
                    </a:solidFill>
                  </a:rPr>
                  <a:t>Xe</a:t>
                </a:r>
                <a:r>
                  <a:rPr lang="en-US" altLang="ja-JP" dirty="0" smtClean="0">
                    <a:solidFill>
                      <a:srgbClr val="FF0000"/>
                    </a:solidFill>
                  </a:rPr>
                  <a:t>, Au(</a:t>
                </a:r>
                <a:r>
                  <a:rPr lang="en-US" altLang="ja-JP" dirty="0" err="1" smtClean="0">
                    <a:solidFill>
                      <a:srgbClr val="FF0000"/>
                    </a:solidFill>
                  </a:rPr>
                  <a:t>Pb</a:t>
                </a:r>
                <a:r>
                  <a:rPr lang="en-US" altLang="ja-JP" dirty="0" smtClean="0">
                    <a:solidFill>
                      <a:srgbClr val="FF0000"/>
                    </a:solidFill>
                  </a:rPr>
                  <a:t>), U</a:t>
                </a:r>
              </a:p>
              <a:p>
                <a:pPr lvl="1"/>
                <a:r>
                  <a:rPr lang="en-US" altLang="ja-JP" dirty="0" smtClean="0">
                    <a:solidFill>
                      <a:srgbClr val="0070C0"/>
                    </a:solidFill>
                  </a:rPr>
                  <a:t>Also light ions for hypernuclei</a:t>
                </a:r>
              </a:p>
              <a:p>
                <a:pPr lvl="1"/>
                <a:r>
                  <a:rPr lang="en-US" altLang="ja-JP" dirty="0" smtClean="0">
                    <a:solidFill>
                      <a:srgbClr val="0070C0"/>
                    </a:solidFill>
                  </a:rPr>
                  <a:t>Maximum baryon density in U+U</a:t>
                </a:r>
                <a:endParaRPr lang="en-US" altLang="ja-JP" dirty="0">
                  <a:solidFill>
                    <a:srgbClr val="0070C0"/>
                  </a:solidFill>
                </a:endParaRPr>
              </a:p>
              <a:p>
                <a:pPr lvl="2"/>
                <a:r>
                  <a:rPr lang="en-US" altLang="ja-JP" dirty="0" smtClean="0">
                    <a:solidFill>
                      <a:srgbClr val="0070C0"/>
                    </a:solidFill>
                  </a:rPr>
                  <a:t>8.6</a:t>
                </a:r>
                <a:r>
                  <a:rPr lang="en-US" altLang="ja-JP" dirty="0" smtClean="0">
                    <a:solidFill>
                      <a:srgbClr val="0070C0"/>
                    </a:solidFill>
                    <a:latin typeface="Symbol" panose="05050102010706020507" pitchFamily="18" charset="2"/>
                  </a:rPr>
                  <a:t>r</a:t>
                </a:r>
                <a:r>
                  <a:rPr lang="en-US" altLang="ja-JP" baseline="-25000" dirty="0" smtClean="0">
                    <a:solidFill>
                      <a:srgbClr val="0070C0"/>
                    </a:solidFill>
                  </a:rPr>
                  <a:t>0</a:t>
                </a:r>
                <a:r>
                  <a:rPr lang="en-US" altLang="ja-JP" dirty="0" smtClean="0">
                    <a:solidFill>
                      <a:srgbClr val="0070C0"/>
                    </a:solidFill>
                  </a:rPr>
                  <a:t>  (7.5</a:t>
                </a:r>
                <a:r>
                  <a:rPr lang="en-US" altLang="ja-JP" dirty="0" smtClean="0">
                    <a:solidFill>
                      <a:srgbClr val="0070C0"/>
                    </a:solidFill>
                    <a:latin typeface="Symbol" panose="05050102010706020507" pitchFamily="18" charset="2"/>
                  </a:rPr>
                  <a:t>r</a:t>
                </a:r>
                <a:r>
                  <a:rPr lang="en-US" altLang="ja-JP" baseline="-25000" dirty="0" smtClean="0">
                    <a:solidFill>
                      <a:srgbClr val="0070C0"/>
                    </a:solidFill>
                  </a:rPr>
                  <a:t>0 </a:t>
                </a:r>
                <a:r>
                  <a:rPr lang="en-US" altLang="ja-JP" dirty="0" smtClean="0">
                    <a:solidFill>
                      <a:srgbClr val="0070C0"/>
                    </a:solidFill>
                  </a:rPr>
                  <a:t>in </a:t>
                </a:r>
                <a:r>
                  <a:rPr lang="en-US" altLang="ja-JP" dirty="0" err="1" smtClean="0">
                    <a:solidFill>
                      <a:srgbClr val="0070C0"/>
                    </a:solidFill>
                  </a:rPr>
                  <a:t>Au+Au</a:t>
                </a:r>
                <a:r>
                  <a:rPr lang="en-US" altLang="ja-JP" dirty="0" smtClean="0">
                    <a:solidFill>
                      <a:srgbClr val="0070C0"/>
                    </a:solidFill>
                  </a:rPr>
                  <a:t>)</a:t>
                </a:r>
              </a:p>
              <a:p>
                <a:pPr marL="914400" lvl="2" indent="0">
                  <a:buNone/>
                </a:pPr>
                <a:endParaRPr lang="en-US" altLang="ja-JP" dirty="0" smtClean="0">
                  <a:solidFill>
                    <a:srgbClr val="FF0000"/>
                  </a:solidFill>
                </a:endParaRPr>
              </a:p>
              <a:p>
                <a:pPr marL="457200" lvl="1" indent="0">
                  <a:buNone/>
                </a:pPr>
                <a:endParaRPr lang="en-US" altLang="ja-JP" dirty="0">
                  <a:solidFill>
                    <a:srgbClr val="FF0000"/>
                  </a:solidFill>
                </a:endParaRPr>
              </a:p>
              <a:p>
                <a:pPr marL="457200" lvl="1" indent="0">
                  <a:buNone/>
                </a:pPr>
                <a:endParaRPr lang="en-US" altLang="ja-JP" dirty="0" smtClean="0">
                  <a:solidFill>
                    <a:srgbClr val="FF0000"/>
                  </a:solidFill>
                </a:endParaRPr>
              </a:p>
              <a:p>
                <a:pPr marL="457200" lvl="1" indent="0">
                  <a:buNone/>
                </a:pPr>
                <a:endParaRPr lang="en-US" altLang="ja-JP" dirty="0" smtClean="0">
                  <a:solidFill>
                    <a:srgbClr val="FF0000"/>
                  </a:solidFill>
                </a:endParaRPr>
              </a:p>
              <a:p>
                <a:pPr marL="457200" lvl="1" indent="0">
                  <a:buNone/>
                </a:pPr>
                <a:endParaRPr lang="en-US" altLang="ja-JP" dirty="0">
                  <a:solidFill>
                    <a:srgbClr val="FF0000"/>
                  </a:solidFill>
                </a:endParaRPr>
              </a:p>
              <a:p>
                <a:pPr marL="457200" lvl="1" indent="0">
                  <a:buNone/>
                </a:pPr>
                <a:endParaRPr lang="en-US" altLang="ja-JP" dirty="0" smtClean="0">
                  <a:solidFill>
                    <a:srgbClr val="FF0000"/>
                  </a:solidFill>
                </a:endParaRPr>
              </a:p>
              <a:p>
                <a:r>
                  <a:rPr kumimoji="1" lang="en-US" altLang="ja-JP" dirty="0" smtClean="0"/>
                  <a:t>Beam energy</a:t>
                </a:r>
              </a:p>
              <a:p>
                <a:pPr lvl="1"/>
                <a:r>
                  <a:rPr lang="en-US" altLang="ja-JP" dirty="0" smtClean="0">
                    <a:solidFill>
                      <a:srgbClr val="FF0000"/>
                    </a:solidFill>
                  </a:rPr>
                  <a:t>1  </a:t>
                </a:r>
                <a:r>
                  <a:rPr lang="en-US" altLang="ja-JP" dirty="0"/>
                  <a:t>-</a:t>
                </a:r>
                <a:r>
                  <a:rPr lang="en-US" altLang="ja-JP" dirty="0" smtClean="0">
                    <a:solidFill>
                      <a:srgbClr val="FF0000"/>
                    </a:solidFill>
                    <a:sym typeface="Wingdings" panose="05000000000000000000" pitchFamily="2" charset="2"/>
                  </a:rPr>
                  <a:t> 19 </a:t>
                </a:r>
                <a:r>
                  <a:rPr lang="en-US" altLang="ja-JP" dirty="0" err="1" smtClean="0">
                    <a:solidFill>
                      <a:srgbClr val="FF0000"/>
                    </a:solidFill>
                    <a:sym typeface="Wingdings" panose="05000000000000000000" pitchFamily="2" charset="2"/>
                  </a:rPr>
                  <a:t>AGeV</a:t>
                </a:r>
                <a:r>
                  <a:rPr lang="en-US" altLang="ja-JP" sz="2600" dirty="0" smtClean="0">
                    <a:solidFill>
                      <a:schemeClr val="tx1"/>
                    </a:solidFill>
                    <a:sym typeface="Wingdings" panose="05000000000000000000" pitchFamily="2" charset="2"/>
                  </a:rPr>
                  <a:t>(</a:t>
                </a:r>
                <a14:m>
                  <m:oMath xmlns:m="http://schemas.openxmlformats.org/officeDocument/2006/math">
                    <m:r>
                      <m:rPr>
                        <m:sty m:val="p"/>
                      </m:rPr>
                      <a:rPr lang="en-US" altLang="ja-JP" sz="2600" b="0" i="0" smtClean="0">
                        <a:solidFill>
                          <a:schemeClr val="tx1"/>
                        </a:solidFill>
                        <a:latin typeface="Cambria Math"/>
                        <a:sym typeface="Wingdings" panose="05000000000000000000" pitchFamily="2" charset="2"/>
                      </a:rPr>
                      <m:t>U</m:t>
                    </m:r>
                    <m:r>
                      <a:rPr lang="en-US" altLang="ja-JP" sz="2600" b="0" i="0" smtClean="0">
                        <a:solidFill>
                          <a:schemeClr val="tx1"/>
                        </a:solidFill>
                        <a:latin typeface="Cambria Math"/>
                        <a:sym typeface="Wingdings" panose="05000000000000000000" pitchFamily="2" charset="2"/>
                      </a:rPr>
                      <m:t>, </m:t>
                    </m:r>
                    <m:rad>
                      <m:radPr>
                        <m:degHide m:val="on"/>
                        <m:ctrlPr>
                          <a:rPr lang="en-US" altLang="ja-JP" sz="2600" i="1" smtClean="0">
                            <a:solidFill>
                              <a:schemeClr val="tx1"/>
                            </a:solidFill>
                            <a:latin typeface="Cambria Math"/>
                            <a:sym typeface="Wingdings" panose="05000000000000000000" pitchFamily="2" charset="2"/>
                          </a:rPr>
                        </m:ctrlPr>
                      </m:radPr>
                      <m:deg/>
                      <m:e>
                        <m:sSub>
                          <m:sSubPr>
                            <m:ctrlPr>
                              <a:rPr lang="en-US" altLang="ja-JP" sz="2600" i="1" smtClean="0">
                                <a:solidFill>
                                  <a:schemeClr val="tx1"/>
                                </a:solidFill>
                                <a:latin typeface="Cambria Math"/>
                                <a:sym typeface="Wingdings" panose="05000000000000000000" pitchFamily="2" charset="2"/>
                              </a:rPr>
                            </m:ctrlPr>
                          </m:sSubPr>
                          <m:e>
                            <m:r>
                              <a:rPr lang="en-US" altLang="ja-JP" sz="2600" b="0" i="1" smtClean="0">
                                <a:solidFill>
                                  <a:schemeClr val="tx1"/>
                                </a:solidFill>
                                <a:latin typeface="Cambria Math"/>
                                <a:sym typeface="Wingdings" panose="05000000000000000000" pitchFamily="2" charset="2"/>
                              </a:rPr>
                              <m:t>𝑠</m:t>
                            </m:r>
                          </m:e>
                          <m:sub>
                            <m:r>
                              <a:rPr lang="en-US" altLang="ja-JP" sz="2600" b="0" i="1" smtClean="0">
                                <a:solidFill>
                                  <a:schemeClr val="tx1"/>
                                </a:solidFill>
                                <a:latin typeface="Cambria Math"/>
                                <a:sym typeface="Wingdings" panose="05000000000000000000" pitchFamily="2" charset="2"/>
                              </a:rPr>
                              <m:t>𝑁𝑁</m:t>
                            </m:r>
                          </m:sub>
                        </m:sSub>
                      </m:e>
                    </m:rad>
                    <m:r>
                      <a:rPr lang="en-US" altLang="ja-JP" sz="2600" b="0" i="1" smtClean="0">
                        <a:solidFill>
                          <a:schemeClr val="tx1"/>
                        </a:solidFill>
                        <a:latin typeface="Cambria Math"/>
                        <a:sym typeface="Wingdings" panose="05000000000000000000" pitchFamily="2" charset="2"/>
                      </a:rPr>
                      <m:t>=</m:t>
                    </m:r>
                    <m:r>
                      <m:rPr>
                        <m:nor/>
                      </m:rPr>
                      <a:rPr lang="en-US" altLang="ja-JP" sz="2600" b="0" i="0" smtClean="0">
                        <a:solidFill>
                          <a:schemeClr val="tx1"/>
                        </a:solidFill>
                        <a:latin typeface="Cambria Math"/>
                        <a:sym typeface="Wingdings" panose="05000000000000000000" pitchFamily="2" charset="2"/>
                      </a:rPr>
                      <m:t>2−</m:t>
                    </m:r>
                    <m:r>
                      <m:rPr>
                        <m:nor/>
                      </m:rPr>
                      <a:rPr lang="en-US" altLang="ja-JP" sz="2600" i="0" smtClean="0">
                        <a:solidFill>
                          <a:schemeClr val="tx1"/>
                        </a:solidFill>
                        <a:latin typeface="Cambria Math"/>
                        <a:sym typeface="Wingdings" panose="05000000000000000000" pitchFamily="2" charset="2"/>
                      </a:rPr>
                      <m:t>6.2</m:t>
                    </m:r>
                    <m:r>
                      <m:rPr>
                        <m:nor/>
                      </m:rPr>
                      <a:rPr lang="en-US" altLang="ja-JP" sz="2600" i="0" smtClean="0">
                        <a:solidFill>
                          <a:schemeClr val="tx1"/>
                        </a:solidFill>
                        <a:latin typeface="Cambria Math"/>
                        <a:sym typeface="Wingdings" panose="05000000000000000000" pitchFamily="2" charset="2"/>
                      </a:rPr>
                      <m:t>GeV</m:t>
                    </m:r>
                  </m:oMath>
                </a14:m>
                <a:r>
                  <a:rPr lang="en-US" altLang="ja-JP" sz="2600" dirty="0" smtClean="0">
                    <a:solidFill>
                      <a:schemeClr val="tx1"/>
                    </a:solidFill>
                    <a:sym typeface="Wingdings" panose="05000000000000000000" pitchFamily="2" charset="2"/>
                  </a:rPr>
                  <a:t>)</a:t>
                </a:r>
                <a:endParaRPr lang="en-US" altLang="ja-JP" sz="4000" dirty="0" smtClean="0">
                  <a:sym typeface="Wingdings" panose="05000000000000000000" pitchFamily="2" charset="2"/>
                </a:endParaRPr>
              </a:p>
              <a:p>
                <a:r>
                  <a:rPr lang="en-US" altLang="ja-JP" dirty="0" smtClean="0">
                    <a:sym typeface="Wingdings" panose="05000000000000000000" pitchFamily="2" charset="2"/>
                  </a:rPr>
                  <a:t>Rate</a:t>
                </a:r>
              </a:p>
              <a:p>
                <a:pPr lvl="1"/>
                <a:r>
                  <a:rPr lang="en-US" altLang="ja-JP" dirty="0" smtClean="0">
                    <a:solidFill>
                      <a:srgbClr val="FF0000"/>
                    </a:solidFill>
                    <a:sym typeface="Wingdings" panose="05000000000000000000" pitchFamily="2" charset="2"/>
                  </a:rPr>
                  <a:t>10</a:t>
                </a:r>
                <a:r>
                  <a:rPr lang="en-US" altLang="ja-JP" baseline="30000" dirty="0" smtClean="0">
                    <a:solidFill>
                      <a:srgbClr val="FF0000"/>
                    </a:solidFill>
                    <a:sym typeface="Wingdings" panose="05000000000000000000" pitchFamily="2" charset="2"/>
                  </a:rPr>
                  <a:t>10</a:t>
                </a:r>
                <a:r>
                  <a:rPr lang="en-US" altLang="ja-JP" dirty="0" smtClean="0">
                    <a:solidFill>
                      <a:srgbClr val="FF0000"/>
                    </a:solidFill>
                    <a:sym typeface="Wingdings" panose="05000000000000000000" pitchFamily="2" charset="2"/>
                  </a:rPr>
                  <a:t>-10</a:t>
                </a:r>
                <a:r>
                  <a:rPr lang="en-US" altLang="ja-JP" baseline="30000" dirty="0" smtClean="0">
                    <a:solidFill>
                      <a:srgbClr val="FF0000"/>
                    </a:solidFill>
                    <a:sym typeface="Wingdings" panose="05000000000000000000" pitchFamily="2" charset="2"/>
                  </a:rPr>
                  <a:t>11</a:t>
                </a:r>
                <a:r>
                  <a:rPr lang="en-US" altLang="ja-JP" dirty="0" smtClean="0">
                    <a:solidFill>
                      <a:srgbClr val="FF0000"/>
                    </a:solidFill>
                    <a:sym typeface="Wingdings" panose="05000000000000000000" pitchFamily="2" charset="2"/>
                  </a:rPr>
                  <a:t> ions per cycle (~a few sec)</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251852" y="1484784"/>
                <a:ext cx="4892148" cy="5373216"/>
              </a:xfrm>
              <a:blipFill rotWithShape="1">
                <a:blip r:embed="rId3"/>
                <a:stretch>
                  <a:fillRect l="-1366" t="-1699"/>
                </a:stretch>
              </a:blipFill>
              <a:ln>
                <a:solidFill>
                  <a:schemeClr val="accent1"/>
                </a:solidFill>
              </a:ln>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24</a:t>
            </a:fld>
            <a:endParaRPr kumimoji="1" lang="ja-JP" altLang="en-US" dirty="0"/>
          </a:p>
        </p:txBody>
      </p:sp>
      <p:sp>
        <p:nvSpPr>
          <p:cNvPr id="6" name="コンテンツ プレースホルダー 2"/>
          <p:cNvSpPr txBox="1">
            <a:spLocks/>
          </p:cNvSpPr>
          <p:nvPr/>
        </p:nvSpPr>
        <p:spPr>
          <a:xfrm>
            <a:off x="-1" y="1484784"/>
            <a:ext cx="4251853" cy="4392488"/>
          </a:xfrm>
          <a:prstGeom prst="rect">
            <a:avLst/>
          </a:prstGeom>
          <a:ln>
            <a:solidFill>
              <a:schemeClr val="accent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400" dirty="0" smtClean="0">
                <a:solidFill>
                  <a:srgbClr val="00B050"/>
                </a:solidFill>
              </a:rPr>
              <a:t>“Low energy” program (</a:t>
            </a:r>
            <a:r>
              <a:rPr lang="en-US" altLang="ja-JP" sz="2400" dirty="0" err="1" smtClean="0">
                <a:solidFill>
                  <a:srgbClr val="00B050"/>
                </a:solidFill>
              </a:rPr>
              <a:t>Linac</a:t>
            </a:r>
            <a:r>
              <a:rPr lang="en-US" altLang="ja-JP" sz="2400" dirty="0" smtClean="0">
                <a:solidFill>
                  <a:srgbClr val="00B050"/>
                </a:solidFill>
              </a:rPr>
              <a:t>) </a:t>
            </a:r>
          </a:p>
          <a:p>
            <a:pPr marL="0" indent="0">
              <a:buNone/>
            </a:pPr>
            <a:r>
              <a:rPr lang="en-US" altLang="ja-JP" sz="2400" dirty="0" smtClean="0">
                <a:solidFill>
                  <a:srgbClr val="00B050"/>
                </a:solidFill>
              </a:rPr>
              <a:t>for unstable nuclei research</a:t>
            </a:r>
          </a:p>
          <a:p>
            <a:r>
              <a:rPr lang="en-US" altLang="ja-JP" sz="2800" dirty="0" smtClean="0"/>
              <a:t>Ion species</a:t>
            </a:r>
          </a:p>
          <a:p>
            <a:pPr lvl="1"/>
            <a:r>
              <a:rPr lang="en-US" altLang="ja-JP" sz="2400" dirty="0"/>
              <a:t>Ne, </a:t>
            </a:r>
            <a:r>
              <a:rPr lang="en-US" altLang="ja-JP" sz="2400" dirty="0" err="1"/>
              <a:t>Ar</a:t>
            </a:r>
            <a:r>
              <a:rPr lang="en-US" altLang="ja-JP" sz="2400" dirty="0"/>
              <a:t>, Fe, Ni, Kr, </a:t>
            </a:r>
            <a:r>
              <a:rPr lang="en-US" altLang="ja-JP" sz="2400" dirty="0" err="1" smtClean="0"/>
              <a:t>Xe</a:t>
            </a:r>
            <a:r>
              <a:rPr lang="en-US" altLang="ja-JP" sz="2400" dirty="0" smtClean="0"/>
              <a:t>,…,U </a:t>
            </a:r>
          </a:p>
          <a:p>
            <a:r>
              <a:rPr lang="en-US" altLang="ja-JP" sz="2800" dirty="0" smtClean="0"/>
              <a:t>Beam energy</a:t>
            </a:r>
          </a:p>
          <a:p>
            <a:pPr lvl="1"/>
            <a:r>
              <a:rPr lang="en-US" altLang="ja-JP" sz="2400" dirty="0">
                <a:solidFill>
                  <a:srgbClr val="FF0000"/>
                </a:solidFill>
              </a:rPr>
              <a:t>1</a:t>
            </a:r>
            <a:r>
              <a:rPr lang="en-US" altLang="ja-JP" sz="2400" dirty="0" smtClean="0">
                <a:solidFill>
                  <a:srgbClr val="FF0000"/>
                </a:solidFill>
              </a:rPr>
              <a:t> </a:t>
            </a:r>
            <a:r>
              <a:rPr lang="en-US" altLang="ja-JP" sz="2400" dirty="0" smtClean="0"/>
              <a:t>-</a:t>
            </a:r>
            <a:r>
              <a:rPr lang="en-US" altLang="ja-JP" sz="2400" dirty="0" smtClean="0">
                <a:solidFill>
                  <a:srgbClr val="FF0000"/>
                </a:solidFill>
                <a:sym typeface="Wingdings" panose="05000000000000000000" pitchFamily="2" charset="2"/>
              </a:rPr>
              <a:t> 10 </a:t>
            </a:r>
            <a:r>
              <a:rPr lang="en-US" altLang="ja-JP" sz="2400" dirty="0" err="1" smtClean="0">
                <a:solidFill>
                  <a:srgbClr val="FF0000"/>
                </a:solidFill>
                <a:sym typeface="Wingdings" panose="05000000000000000000" pitchFamily="2" charset="2"/>
              </a:rPr>
              <a:t>AMeV</a:t>
            </a:r>
            <a:r>
              <a:rPr lang="en-US" altLang="ja-JP" sz="2400" dirty="0" smtClean="0">
                <a:solidFill>
                  <a:srgbClr val="FF0000"/>
                </a:solidFill>
                <a:sym typeface="Wingdings" panose="05000000000000000000" pitchFamily="2" charset="2"/>
              </a:rPr>
              <a:t> (U)</a:t>
            </a:r>
            <a:endParaRPr lang="en-US" altLang="ja-JP" sz="2400" dirty="0" smtClean="0">
              <a:sym typeface="Wingdings" panose="05000000000000000000" pitchFamily="2" charset="2"/>
            </a:endParaRPr>
          </a:p>
          <a:p>
            <a:r>
              <a:rPr lang="en-US" altLang="ja-JP" sz="2800" dirty="0" smtClean="0">
                <a:sym typeface="Wingdings" panose="05000000000000000000" pitchFamily="2" charset="2"/>
              </a:rPr>
              <a:t>Beam current</a:t>
            </a:r>
          </a:p>
          <a:p>
            <a:pPr lvl="1"/>
            <a:r>
              <a:rPr lang="en-US" altLang="ja-JP" sz="2400" dirty="0" smtClean="0">
                <a:sym typeface="Wingdings" panose="05000000000000000000" pitchFamily="2" charset="2"/>
              </a:rPr>
              <a:t>10-30</a:t>
            </a:r>
            <a:r>
              <a:rPr lang="ja-JP" altLang="en-US" sz="2400" dirty="0">
                <a:sym typeface="Wingdings" panose="05000000000000000000" pitchFamily="2" charset="2"/>
              </a:rPr>
              <a:t> </a:t>
            </a:r>
            <a:r>
              <a:rPr lang="en-US" altLang="ja-JP" sz="2400" dirty="0" err="1" smtClean="0">
                <a:sym typeface="Wingdings" panose="05000000000000000000" pitchFamily="2" charset="2"/>
              </a:rPr>
              <a:t>p</a:t>
            </a:r>
            <a:r>
              <a:rPr lang="en-US" altLang="ja-JP" sz="2400" dirty="0" err="1" smtClean="0">
                <a:latin typeface="Symbol" panose="05050102010706020507" pitchFamily="18" charset="2"/>
                <a:sym typeface="Wingdings" panose="05000000000000000000" pitchFamily="2" charset="2"/>
              </a:rPr>
              <a:t>m</a:t>
            </a:r>
            <a:r>
              <a:rPr lang="en-US" altLang="ja-JP" sz="2400" dirty="0" err="1" smtClean="0">
                <a:sym typeface="Wingdings" panose="05000000000000000000" pitchFamily="2" charset="2"/>
              </a:rPr>
              <a:t>A</a:t>
            </a:r>
            <a:endParaRPr lang="en-US" altLang="ja-JP" sz="2400" dirty="0" smtClean="0">
              <a:sym typeface="Wingdings" panose="05000000000000000000" pitchFamily="2" charset="2"/>
            </a:endParaRPr>
          </a:p>
          <a:p>
            <a:pPr lvl="1"/>
            <a:r>
              <a:rPr lang="en-US" altLang="ja-JP" sz="2400" dirty="0" smtClean="0">
                <a:sym typeface="Wingdings" panose="05000000000000000000" pitchFamily="2" charset="2"/>
              </a:rPr>
              <a:t>10ms, 25Hz</a:t>
            </a:r>
          </a:p>
          <a:p>
            <a:pPr lvl="1"/>
            <a:endParaRPr lang="en-US" altLang="ja-JP" sz="2400" dirty="0">
              <a:sym typeface="Wingdings" panose="05000000000000000000" pitchFamily="2" charset="2"/>
            </a:endParaRPr>
          </a:p>
        </p:txBody>
      </p:sp>
      <p:sp>
        <p:nvSpPr>
          <p:cNvPr id="7" name="日付プレースホルダー 6"/>
          <p:cNvSpPr>
            <a:spLocks noGrp="1"/>
          </p:cNvSpPr>
          <p:nvPr>
            <p:ph type="dt" sz="half" idx="10"/>
          </p:nvPr>
        </p:nvSpPr>
        <p:spPr>
          <a:xfrm>
            <a:off x="121616" y="6464895"/>
            <a:ext cx="2133600" cy="365125"/>
          </a:xfrm>
        </p:spPr>
        <p:txBody>
          <a:bodyPr/>
          <a:lstStyle/>
          <a:p>
            <a:r>
              <a:rPr kumimoji="1" lang="en-US" altLang="ja-JP" smtClean="0"/>
              <a:t>8/28/2015</a:t>
            </a:r>
            <a:endParaRPr kumimoji="1" lang="ja-JP" altLang="en-US" dirty="0"/>
          </a:p>
        </p:txBody>
      </p:sp>
      <p:pic>
        <p:nvPicPr>
          <p:cNvPr id="8" name="コンテンツ プレースホルダ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339277"/>
            <a:ext cx="1897134" cy="1831716"/>
          </a:xfrm>
          <a:prstGeom prst="rect">
            <a:avLst/>
          </a:prstGeom>
        </p:spPr>
      </p:pic>
      <p:sp>
        <p:nvSpPr>
          <p:cNvPr id="9" name="テキスト ボックス 8"/>
          <p:cNvSpPr txBox="1"/>
          <p:nvPr/>
        </p:nvSpPr>
        <p:spPr>
          <a:xfrm>
            <a:off x="4556888" y="3154611"/>
            <a:ext cx="831982" cy="369332"/>
          </a:xfrm>
          <a:prstGeom prst="rect">
            <a:avLst/>
          </a:prstGeom>
          <a:noFill/>
        </p:spPr>
        <p:txBody>
          <a:bodyPr wrap="square" rtlCol="0">
            <a:spAutoFit/>
          </a:bodyPr>
          <a:lstStyle/>
          <a:p>
            <a:r>
              <a:rPr kumimoji="1" lang="en-US" altLang="ja-JP" dirty="0" smtClean="0">
                <a:latin typeface="Symbol" panose="05050102010706020507" pitchFamily="18" charset="2"/>
              </a:rPr>
              <a:t>r</a:t>
            </a:r>
            <a:r>
              <a:rPr kumimoji="1" lang="en-US" altLang="ja-JP" dirty="0" smtClean="0"/>
              <a:t>/</a:t>
            </a:r>
            <a:r>
              <a:rPr kumimoji="1" lang="en-US" altLang="ja-JP" dirty="0" smtClean="0">
                <a:latin typeface="Symbol" panose="05050102010706020507" pitchFamily="18" charset="2"/>
              </a:rPr>
              <a:t>r</a:t>
            </a:r>
            <a:r>
              <a:rPr kumimoji="1" lang="en-US" altLang="ja-JP" baseline="-25000" dirty="0" smtClean="0"/>
              <a:t>0</a:t>
            </a:r>
            <a:endParaRPr kumimoji="1" lang="ja-JP" altLang="en-US" baseline="-25000" dirty="0"/>
          </a:p>
        </p:txBody>
      </p:sp>
      <p:sp>
        <p:nvSpPr>
          <p:cNvPr id="5" name="テキスト ボックス 4"/>
          <p:cNvSpPr txBox="1"/>
          <p:nvPr/>
        </p:nvSpPr>
        <p:spPr>
          <a:xfrm>
            <a:off x="6839744" y="3681028"/>
            <a:ext cx="2304256" cy="584775"/>
          </a:xfrm>
          <a:prstGeom prst="rect">
            <a:avLst/>
          </a:prstGeom>
          <a:noFill/>
        </p:spPr>
        <p:txBody>
          <a:bodyPr wrap="square" rtlCol="0">
            <a:spAutoFit/>
          </a:bodyPr>
          <a:lstStyle/>
          <a:p>
            <a:pPr marL="0" lvl="2"/>
            <a:r>
              <a:rPr lang="en-US" altLang="ja-JP" sz="1600" dirty="0"/>
              <a:t>JAM model, Y. Nara, Phys. Rev. C61,024901(1999</a:t>
            </a:r>
            <a:r>
              <a:rPr lang="en-US" altLang="ja-JP" sz="1600" dirty="0" smtClean="0"/>
              <a:t>)</a:t>
            </a:r>
            <a:endParaRPr lang="en-US" altLang="ja-JP" sz="1600" dirty="0"/>
          </a:p>
        </p:txBody>
      </p:sp>
      <p:sp>
        <p:nvSpPr>
          <p:cNvPr id="10" name="テキスト ボックス 9"/>
          <p:cNvSpPr txBox="1"/>
          <p:nvPr/>
        </p:nvSpPr>
        <p:spPr>
          <a:xfrm>
            <a:off x="5508104" y="4201343"/>
            <a:ext cx="508473" cy="307777"/>
          </a:xfrm>
          <a:prstGeom prst="rect">
            <a:avLst/>
          </a:prstGeom>
          <a:noFill/>
        </p:spPr>
        <p:txBody>
          <a:bodyPr wrap="none" rtlCol="0">
            <a:spAutoFit/>
          </a:bodyPr>
          <a:lstStyle/>
          <a:p>
            <a:r>
              <a:rPr kumimoji="1" lang="en-US" altLang="ja-JP" sz="1400" b="1" dirty="0" smtClean="0">
                <a:solidFill>
                  <a:srgbClr val="FF0000"/>
                </a:solidFill>
              </a:rPr>
              <a:t>U+U</a:t>
            </a:r>
            <a:endParaRPr kumimoji="1" lang="ja-JP" altLang="en-US" sz="1400" b="1" dirty="0">
              <a:solidFill>
                <a:srgbClr val="FF0000"/>
              </a:solidFill>
            </a:endParaRPr>
          </a:p>
        </p:txBody>
      </p:sp>
      <p:sp>
        <p:nvSpPr>
          <p:cNvPr id="11" name="テキスト ボックス 10"/>
          <p:cNvSpPr txBox="1"/>
          <p:nvPr/>
        </p:nvSpPr>
        <p:spPr>
          <a:xfrm>
            <a:off x="4972879" y="3862977"/>
            <a:ext cx="684803" cy="307777"/>
          </a:xfrm>
          <a:prstGeom prst="rect">
            <a:avLst/>
          </a:prstGeom>
          <a:noFill/>
        </p:spPr>
        <p:txBody>
          <a:bodyPr wrap="none" rtlCol="0">
            <a:spAutoFit/>
          </a:bodyPr>
          <a:lstStyle/>
          <a:p>
            <a:r>
              <a:rPr lang="en-US" altLang="ja-JP" sz="1400" b="1" dirty="0" err="1" smtClean="0">
                <a:solidFill>
                  <a:srgbClr val="0070C0"/>
                </a:solidFill>
              </a:rPr>
              <a:t>Au</a:t>
            </a:r>
            <a:r>
              <a:rPr kumimoji="1" lang="en-US" altLang="ja-JP" sz="1400" b="1" dirty="0" err="1" smtClean="0">
                <a:solidFill>
                  <a:srgbClr val="0070C0"/>
                </a:solidFill>
              </a:rPr>
              <a:t>+Au</a:t>
            </a:r>
            <a:endParaRPr kumimoji="1" lang="ja-JP" altLang="en-US" sz="1400" b="1" dirty="0">
              <a:solidFill>
                <a:srgbClr val="0070C0"/>
              </a:solidFill>
            </a:endParaRPr>
          </a:p>
        </p:txBody>
      </p:sp>
    </p:spTree>
    <p:extLst>
      <p:ext uri="{BB962C8B-B14F-4D97-AF65-F5344CB8AC3E}">
        <p14:creationId xmlns:p14="http://schemas.microsoft.com/office/powerpoint/2010/main" val="8763889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25</a:t>
            </a:fld>
            <a:endParaRPr kumimoji="1" lang="ja-JP" altLang="en-US"/>
          </a:p>
        </p:txBody>
      </p:sp>
      <p:sp>
        <p:nvSpPr>
          <p:cNvPr id="3" name="テキスト ボックス 2"/>
          <p:cNvSpPr txBox="1"/>
          <p:nvPr/>
        </p:nvSpPr>
        <p:spPr>
          <a:xfrm>
            <a:off x="20712" y="1038746"/>
            <a:ext cx="9303816" cy="5262979"/>
          </a:xfrm>
          <a:prstGeom prst="rect">
            <a:avLst/>
          </a:prstGeom>
          <a:noFill/>
          <a:ln>
            <a:noFill/>
          </a:ln>
        </p:spPr>
        <p:txBody>
          <a:bodyPr wrap="square" rtlCol="0">
            <a:spAutoFit/>
          </a:bodyPr>
          <a:lstStyle/>
          <a:p>
            <a:pPr marL="342900" indent="-342900">
              <a:buFont typeface="Arial" panose="020B0604020202020204" pitchFamily="34" charset="0"/>
              <a:buChar char="•"/>
            </a:pPr>
            <a:r>
              <a:rPr lang="en-US" altLang="ja-JP" sz="2400" dirty="0" smtClean="0">
                <a:solidFill>
                  <a:srgbClr val="0070C0"/>
                </a:solidFill>
              </a:rPr>
              <a:t>Existing 3</a:t>
            </a:r>
            <a:r>
              <a:rPr lang="ja-JP" altLang="en-US" sz="2400" dirty="0">
                <a:solidFill>
                  <a:srgbClr val="0070C0"/>
                </a:solidFill>
              </a:rPr>
              <a:t> </a:t>
            </a:r>
            <a:r>
              <a:rPr lang="en-US" altLang="ja-JP" sz="2400" dirty="0" err="1" smtClean="0">
                <a:solidFill>
                  <a:srgbClr val="0070C0"/>
                </a:solidFill>
              </a:rPr>
              <a:t>GeV</a:t>
            </a:r>
            <a:r>
              <a:rPr lang="en-US" altLang="ja-JP" sz="2400" dirty="0" smtClean="0">
                <a:solidFill>
                  <a:srgbClr val="0070C0"/>
                </a:solidFill>
              </a:rPr>
              <a:t> and 50 </a:t>
            </a:r>
            <a:r>
              <a:rPr lang="en-US" altLang="ja-JP" sz="2400" dirty="0" err="1" smtClean="0">
                <a:solidFill>
                  <a:srgbClr val="0070C0"/>
                </a:solidFill>
              </a:rPr>
              <a:t>GeV</a:t>
            </a:r>
            <a:r>
              <a:rPr lang="en-US" altLang="ja-JP" sz="2400" dirty="0" smtClean="0">
                <a:solidFill>
                  <a:srgbClr val="0070C0"/>
                </a:solidFill>
              </a:rPr>
              <a:t> synchrotrons</a:t>
            </a:r>
          </a:p>
          <a:p>
            <a:r>
              <a:rPr lang="en-US" altLang="ja-JP" sz="2400" dirty="0" smtClean="0">
                <a:solidFill>
                  <a:srgbClr val="0070C0"/>
                </a:solidFill>
              </a:rPr>
              <a:t>     </a:t>
            </a:r>
            <a:r>
              <a:rPr lang="en-US" altLang="ja-JP" sz="2400" dirty="0" smtClean="0"/>
              <a:t>HI injector and injection section in RCS should be added</a:t>
            </a:r>
          </a:p>
          <a:p>
            <a:pPr marL="800100" lvl="1" indent="-342900"/>
            <a:endParaRPr kumimoji="1" lang="en-US" altLang="ja-JP" sz="2400" dirty="0" smtClean="0"/>
          </a:p>
          <a:p>
            <a:pPr marL="342900" indent="-342900">
              <a:buFont typeface="Arial" panose="020B0604020202020204" pitchFamily="34" charset="0"/>
              <a:buChar char="•"/>
            </a:pPr>
            <a:r>
              <a:rPr lang="en-US" altLang="ja-JP" sz="2400" dirty="0" smtClean="0">
                <a:solidFill>
                  <a:srgbClr val="0070C0"/>
                </a:solidFill>
              </a:rPr>
              <a:t>Proven performance for high-rate proton beam for RCS and MR</a:t>
            </a:r>
            <a:endParaRPr lang="en-US" altLang="ja-JP" sz="2400" dirty="0" smtClean="0">
              <a:solidFill>
                <a:srgbClr val="FF0000"/>
              </a:solidFill>
            </a:endParaRPr>
          </a:p>
          <a:p>
            <a:pPr marL="800100" lvl="1" indent="-342900">
              <a:buFont typeface="Arial" panose="020B0604020202020204" pitchFamily="34" charset="0"/>
              <a:buChar char="•"/>
            </a:pPr>
            <a:r>
              <a:rPr lang="en-US" altLang="ja-JP" sz="2400" dirty="0" smtClean="0"/>
              <a:t>Slowly extracted proton beams</a:t>
            </a:r>
            <a:endParaRPr lang="en-US" altLang="ja-JP" sz="2400" dirty="0"/>
          </a:p>
          <a:p>
            <a:pPr lvl="1"/>
            <a:r>
              <a:rPr lang="en-US" altLang="ja-JP" sz="2400" dirty="0" smtClean="0">
                <a:solidFill>
                  <a:srgbClr val="FF0000"/>
                </a:solidFill>
              </a:rPr>
              <a:t>	2.5x10</a:t>
            </a:r>
            <a:r>
              <a:rPr lang="en-US" altLang="ja-JP" sz="2400" baseline="30000" dirty="0" smtClean="0">
                <a:solidFill>
                  <a:srgbClr val="FF0000"/>
                </a:solidFill>
              </a:rPr>
              <a:t>13</a:t>
            </a:r>
            <a:r>
              <a:rPr lang="en-US" altLang="ja-JP" sz="2400" dirty="0" smtClean="0">
                <a:solidFill>
                  <a:srgbClr val="FF0000"/>
                </a:solidFill>
              </a:rPr>
              <a:t>/cycle </a:t>
            </a:r>
            <a:r>
              <a:rPr lang="en-US" altLang="ja-JP" sz="2400" dirty="0" smtClean="0">
                <a:solidFill>
                  <a:srgbClr val="FF0000"/>
                </a:solidFill>
                <a:sym typeface="Wingdings" panose="05000000000000000000" pitchFamily="2" charset="2"/>
              </a:rPr>
              <a:t></a:t>
            </a:r>
            <a:r>
              <a:rPr lang="en-US" altLang="ja-JP" sz="2400" dirty="0">
                <a:solidFill>
                  <a:srgbClr val="FF0000"/>
                </a:solidFill>
              </a:rPr>
              <a:t>1.3x10</a:t>
            </a:r>
            <a:r>
              <a:rPr lang="en-US" altLang="ja-JP" sz="2400" baseline="30000" dirty="0">
                <a:solidFill>
                  <a:srgbClr val="FF0000"/>
                </a:solidFill>
              </a:rPr>
              <a:t>14</a:t>
            </a:r>
            <a:r>
              <a:rPr lang="en-US" altLang="ja-JP" sz="2400" dirty="0">
                <a:solidFill>
                  <a:srgbClr val="FF0000"/>
                </a:solidFill>
              </a:rPr>
              <a:t> </a:t>
            </a:r>
            <a:r>
              <a:rPr lang="en-US" altLang="ja-JP" sz="2400" dirty="0" smtClean="0">
                <a:solidFill>
                  <a:srgbClr val="FF0000"/>
                </a:solidFill>
              </a:rPr>
              <a:t>/cycle (2017)</a:t>
            </a:r>
          </a:p>
          <a:p>
            <a:pPr marL="800100" lvl="1" indent="-342900"/>
            <a:endParaRPr lang="en-US" altLang="ja-JP" sz="2400" dirty="0">
              <a:solidFill>
                <a:srgbClr val="FF0000"/>
              </a:solidFill>
            </a:endParaRPr>
          </a:p>
          <a:p>
            <a:pPr marL="342900" indent="-342900">
              <a:buFont typeface="Arial" panose="020B0604020202020204" pitchFamily="34" charset="0"/>
              <a:buChar char="•"/>
            </a:pPr>
            <a:r>
              <a:rPr lang="en-US" altLang="ja-JP" sz="2400" b="1" dirty="0" smtClean="0">
                <a:solidFill>
                  <a:srgbClr val="FF0000"/>
                </a:solidFill>
              </a:rPr>
              <a:t>Parallel RCS operations for MR(HI) and MLF(proton) are a must</a:t>
            </a:r>
          </a:p>
          <a:p>
            <a:pPr marL="800100" lvl="1" indent="-342900"/>
            <a:r>
              <a:rPr kumimoji="1" lang="en-US" altLang="ja-JP" sz="2400" b="1" dirty="0" smtClean="0">
                <a:solidFill>
                  <a:srgbClr val="FF0000"/>
                </a:solidFill>
              </a:rPr>
              <a:t>(similarly to current proton operation)</a:t>
            </a:r>
          </a:p>
          <a:p>
            <a:pPr marL="800100" lvl="1" indent="-342900"/>
            <a:endParaRPr kumimoji="1" lang="en-US" altLang="ja-JP" sz="2400" b="1" dirty="0" smtClean="0">
              <a:solidFill>
                <a:srgbClr val="FF0000"/>
              </a:solidFill>
            </a:endParaRPr>
          </a:p>
          <a:p>
            <a:pPr marL="342900" indent="-342900">
              <a:buFont typeface="Arial" panose="020B0604020202020204" pitchFamily="34" charset="0"/>
              <a:buChar char="•"/>
            </a:pPr>
            <a:r>
              <a:rPr lang="en-US" altLang="ja-JP" sz="2400" dirty="0"/>
              <a:t>Limited freedom in RCS for operation </a:t>
            </a:r>
            <a:r>
              <a:rPr lang="en-US" altLang="ja-JP" sz="2400" dirty="0" smtClean="0"/>
              <a:t>parameters</a:t>
            </a:r>
          </a:p>
          <a:p>
            <a:pPr marL="800100" lvl="1" indent="-342900"/>
            <a:r>
              <a:rPr lang="en-US" altLang="ja-JP" sz="2400" dirty="0" smtClean="0"/>
              <a:t>(magnets</a:t>
            </a:r>
            <a:r>
              <a:rPr lang="en-US" altLang="ja-JP" sz="2400" dirty="0"/>
              <a:t>, RF cavity</a:t>
            </a:r>
            <a:r>
              <a:rPr lang="en-US" altLang="ja-JP" sz="2400" dirty="0" smtClean="0"/>
              <a:t>…)</a:t>
            </a:r>
          </a:p>
          <a:p>
            <a:pPr marL="800100" lvl="1" indent="-342900"/>
            <a:endParaRPr lang="en-US" altLang="ja-JP" sz="2400" dirty="0"/>
          </a:p>
          <a:p>
            <a:pPr marL="800100" lvl="1" indent="-342900"/>
            <a:endParaRPr kumimoji="1" lang="en-US" altLang="ja-JP" sz="2400" b="1" dirty="0" smtClean="0">
              <a:solidFill>
                <a:srgbClr val="FF0000"/>
              </a:solidFill>
            </a:endParaRPr>
          </a:p>
        </p:txBody>
      </p:sp>
      <p:sp>
        <p:nvSpPr>
          <p:cNvPr id="4" name="タイトル 1"/>
          <p:cNvSpPr txBox="1">
            <a:spLocks/>
          </p:cNvSpPr>
          <p:nvPr/>
        </p:nvSpPr>
        <p:spPr>
          <a:xfrm>
            <a:off x="251520" y="116632"/>
            <a:ext cx="8435280" cy="922114"/>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t>Advantages/limitation of RCS/MR for HI beam</a:t>
            </a:r>
          </a:p>
        </p:txBody>
      </p:sp>
      <p:sp>
        <p:nvSpPr>
          <p:cNvPr id="5" name="日付プレースホルダー 4"/>
          <p:cNvSpPr>
            <a:spLocks noGrp="1"/>
          </p:cNvSpPr>
          <p:nvPr>
            <p:ph type="dt" sz="half" idx="10"/>
          </p:nvPr>
        </p:nvSpPr>
        <p:spPr>
          <a:xfrm>
            <a:off x="251520" y="6487917"/>
            <a:ext cx="2133600" cy="365125"/>
          </a:xfrm>
        </p:spPr>
        <p:txBody>
          <a:bodyPr/>
          <a:lstStyle/>
          <a:p>
            <a:r>
              <a:rPr kumimoji="1" lang="en-US" altLang="ja-JP" smtClean="0"/>
              <a:t>8/28/2015</a:t>
            </a:r>
            <a:endParaRPr kumimoji="1" lang="ja-JP" altLang="en-US" dirty="0"/>
          </a:p>
        </p:txBody>
      </p:sp>
      <p:sp>
        <p:nvSpPr>
          <p:cNvPr id="6" name="正方形/長方形 5"/>
          <p:cNvSpPr/>
          <p:nvPr/>
        </p:nvSpPr>
        <p:spPr>
          <a:xfrm>
            <a:off x="545232" y="5301208"/>
            <a:ext cx="7847856" cy="707886"/>
          </a:xfrm>
          <a:prstGeom prst="rect">
            <a:avLst/>
          </a:prstGeom>
        </p:spPr>
        <p:txBody>
          <a:bodyPr wrap="square">
            <a:spAutoFit/>
          </a:bodyPr>
          <a:lstStyle/>
          <a:p>
            <a:pPr marL="800100" lvl="1" indent="-342900"/>
            <a:endParaRPr lang="en-US" altLang="ja-JP" sz="2000" dirty="0"/>
          </a:p>
          <a:p>
            <a:pPr marL="800100" lvl="1" indent="-342900"/>
            <a:r>
              <a:rPr lang="en-US" altLang="ja-JP" sz="2000" dirty="0" smtClean="0">
                <a:sym typeface="Wingdings" panose="05000000000000000000" pitchFamily="2" charset="2"/>
              </a:rPr>
              <a:t> The injector must be designed to fit to RCS</a:t>
            </a:r>
            <a:endParaRPr lang="ja-JP" altLang="en-US" sz="2000" dirty="0"/>
          </a:p>
        </p:txBody>
      </p:sp>
    </p:spTree>
    <p:extLst>
      <p:ext uri="{BB962C8B-B14F-4D97-AF65-F5344CB8AC3E}">
        <p14:creationId xmlns:p14="http://schemas.microsoft.com/office/powerpoint/2010/main" val="1097003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J-PARC HI Accelerator scheme</a:t>
            </a:r>
            <a:br>
              <a:rPr kumimoji="1" lang="en-US" altLang="ja-JP" dirty="0" smtClean="0"/>
            </a:br>
            <a:r>
              <a:rPr lang="en-US" altLang="ja-JP" sz="4000" dirty="0" smtClean="0"/>
              <a:t>(H. Harada, J-PARC)</a:t>
            </a:r>
            <a:endParaRPr kumimoji="1" lang="ja-JP" altLang="en-US" sz="4000" dirty="0"/>
          </a:p>
        </p:txBody>
      </p:sp>
      <p:pic>
        <p:nvPicPr>
          <p:cNvPr id="4" name="Picture 2"/>
          <p:cNvPicPr>
            <a:picLocks noChangeAspect="1" noChangeArrowheads="1"/>
          </p:cNvPicPr>
          <p:nvPr/>
        </p:nvPicPr>
        <p:blipFill>
          <a:blip r:embed="rId2" cstate="print"/>
          <a:srcRect/>
          <a:stretch>
            <a:fillRect/>
          </a:stretch>
        </p:blipFill>
        <p:spPr bwMode="auto">
          <a:xfrm rot="19861879">
            <a:off x="4023321" y="3491286"/>
            <a:ext cx="1683112" cy="164090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rot="1943754">
            <a:off x="6200485" y="2891806"/>
            <a:ext cx="2843213" cy="2839867"/>
          </a:xfrm>
          <a:prstGeom prst="rect">
            <a:avLst/>
          </a:prstGeom>
          <a:noFill/>
          <a:ln w="9525">
            <a:noFill/>
            <a:miter lim="800000"/>
            <a:headEnd/>
            <a:tailEnd/>
          </a:ln>
        </p:spPr>
      </p:pic>
      <p:sp>
        <p:nvSpPr>
          <p:cNvPr id="6" name="テキスト ボックス 5"/>
          <p:cNvSpPr txBox="1"/>
          <p:nvPr/>
        </p:nvSpPr>
        <p:spPr>
          <a:xfrm>
            <a:off x="7298055" y="4106416"/>
            <a:ext cx="648072" cy="461665"/>
          </a:xfrm>
          <a:prstGeom prst="rect">
            <a:avLst/>
          </a:prstGeom>
          <a:noFill/>
        </p:spPr>
        <p:txBody>
          <a:bodyPr wrap="square" rtlCol="0">
            <a:spAutoFit/>
          </a:bodyPr>
          <a:lstStyle/>
          <a:p>
            <a:pPr algn="ctr"/>
            <a:r>
              <a:rPr lang="en-US" altLang="ja-JP" sz="2400" b="1" dirty="0" smtClean="0"/>
              <a:t>MR</a:t>
            </a:r>
            <a:endParaRPr kumimoji="1" lang="ja-JP" altLang="en-US" sz="2400" b="1" dirty="0"/>
          </a:p>
        </p:txBody>
      </p:sp>
      <p:sp>
        <p:nvSpPr>
          <p:cNvPr id="7" name="テキスト ボックス 6"/>
          <p:cNvSpPr txBox="1"/>
          <p:nvPr/>
        </p:nvSpPr>
        <p:spPr>
          <a:xfrm>
            <a:off x="4367526" y="4186309"/>
            <a:ext cx="994701" cy="461665"/>
          </a:xfrm>
          <a:prstGeom prst="rect">
            <a:avLst/>
          </a:prstGeom>
          <a:noFill/>
        </p:spPr>
        <p:txBody>
          <a:bodyPr wrap="square" rtlCol="0">
            <a:spAutoFit/>
          </a:bodyPr>
          <a:lstStyle/>
          <a:p>
            <a:pPr algn="ctr"/>
            <a:r>
              <a:rPr kumimoji="1" lang="en-US" altLang="ja-JP" sz="2400" b="1" dirty="0" smtClean="0"/>
              <a:t>RCS</a:t>
            </a:r>
            <a:endParaRPr kumimoji="1" lang="ja-JP" altLang="en-US" sz="2400" b="1" dirty="0"/>
          </a:p>
        </p:txBody>
      </p:sp>
      <p:pic>
        <p:nvPicPr>
          <p:cNvPr id="8" name="図 7"/>
          <p:cNvPicPr>
            <a:picLocks noChangeAspect="1"/>
          </p:cNvPicPr>
          <p:nvPr/>
        </p:nvPicPr>
        <p:blipFill>
          <a:blip r:embed="rId4"/>
          <a:stretch>
            <a:fillRect/>
          </a:stretch>
        </p:blipFill>
        <p:spPr>
          <a:xfrm>
            <a:off x="2491184" y="4106418"/>
            <a:ext cx="911603" cy="832571"/>
          </a:xfrm>
          <a:prstGeom prst="rect">
            <a:avLst/>
          </a:prstGeom>
        </p:spPr>
      </p:pic>
      <p:pic>
        <p:nvPicPr>
          <p:cNvPr id="9" name="図 8"/>
          <p:cNvPicPr>
            <a:picLocks noChangeAspect="1"/>
          </p:cNvPicPr>
          <p:nvPr/>
        </p:nvPicPr>
        <p:blipFill>
          <a:blip r:embed="rId5"/>
          <a:stretch>
            <a:fillRect/>
          </a:stretch>
        </p:blipFill>
        <p:spPr>
          <a:xfrm rot="5400000">
            <a:off x="832696" y="3731859"/>
            <a:ext cx="441923" cy="1550123"/>
          </a:xfrm>
          <a:prstGeom prst="rect">
            <a:avLst/>
          </a:prstGeom>
        </p:spPr>
      </p:pic>
      <p:sp>
        <p:nvSpPr>
          <p:cNvPr id="10" name="テキスト ボックス 9"/>
          <p:cNvSpPr txBox="1"/>
          <p:nvPr/>
        </p:nvSpPr>
        <p:spPr>
          <a:xfrm>
            <a:off x="2429999" y="4106418"/>
            <a:ext cx="1048096" cy="707886"/>
          </a:xfrm>
          <a:prstGeom prst="rect">
            <a:avLst/>
          </a:prstGeom>
          <a:noFill/>
        </p:spPr>
        <p:txBody>
          <a:bodyPr wrap="square" rtlCol="0">
            <a:spAutoFit/>
          </a:bodyPr>
          <a:lstStyle/>
          <a:p>
            <a:pPr algn="ctr"/>
            <a:r>
              <a:rPr kumimoji="1" lang="en-US" altLang="ja-JP" sz="2000" b="1" dirty="0" smtClean="0"/>
              <a:t>HI booster</a:t>
            </a:r>
            <a:endParaRPr kumimoji="1" lang="ja-JP" altLang="en-US" sz="2000" b="1" dirty="0"/>
          </a:p>
        </p:txBody>
      </p:sp>
      <p:sp>
        <p:nvSpPr>
          <p:cNvPr id="11" name="テキスト ボックス 10"/>
          <p:cNvSpPr txBox="1"/>
          <p:nvPr/>
        </p:nvSpPr>
        <p:spPr>
          <a:xfrm>
            <a:off x="278596" y="3824293"/>
            <a:ext cx="1650651" cy="461665"/>
          </a:xfrm>
          <a:prstGeom prst="rect">
            <a:avLst/>
          </a:prstGeom>
          <a:noFill/>
        </p:spPr>
        <p:txBody>
          <a:bodyPr wrap="square" rtlCol="0">
            <a:spAutoFit/>
          </a:bodyPr>
          <a:lstStyle/>
          <a:p>
            <a:pPr algn="ctr"/>
            <a:r>
              <a:rPr kumimoji="1" lang="en-US" altLang="ja-JP" sz="2400" b="1" dirty="0" smtClean="0"/>
              <a:t>HI LINAC</a:t>
            </a:r>
            <a:endParaRPr kumimoji="1" lang="ja-JP" altLang="en-US" sz="2400" b="1" dirty="0"/>
          </a:p>
        </p:txBody>
      </p:sp>
      <p:cxnSp>
        <p:nvCxnSpPr>
          <p:cNvPr id="13" name="直線矢印コネクタ 12"/>
          <p:cNvCxnSpPr/>
          <p:nvPr/>
        </p:nvCxnSpPr>
        <p:spPr>
          <a:xfrm flipV="1">
            <a:off x="1929247" y="4424516"/>
            <a:ext cx="465523" cy="737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3552153" y="4424516"/>
            <a:ext cx="465523" cy="737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5741109" y="4417142"/>
            <a:ext cx="465523" cy="737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03690" y="5524703"/>
            <a:ext cx="1650651" cy="707886"/>
          </a:xfrm>
          <a:prstGeom prst="rect">
            <a:avLst/>
          </a:prstGeom>
          <a:noFill/>
        </p:spPr>
        <p:txBody>
          <a:bodyPr wrap="square" rtlCol="0">
            <a:spAutoFit/>
          </a:bodyPr>
          <a:lstStyle/>
          <a:p>
            <a:pPr algn="ctr"/>
            <a:r>
              <a:rPr kumimoji="1" lang="en-US" altLang="ja-JP" sz="2000" b="1" dirty="0" smtClean="0"/>
              <a:t>U</a:t>
            </a:r>
            <a:r>
              <a:rPr kumimoji="1" lang="en-US" altLang="ja-JP" sz="2000" b="1" baseline="30000" dirty="0" smtClean="0"/>
              <a:t>35+</a:t>
            </a:r>
          </a:p>
          <a:p>
            <a:pPr algn="ctr"/>
            <a:r>
              <a:rPr lang="en-US" altLang="ja-JP" sz="2000" b="1" dirty="0" smtClean="0"/>
              <a:t>20.0AMeV</a:t>
            </a:r>
            <a:endParaRPr kumimoji="1" lang="ja-JP" altLang="en-US" sz="2000" b="1" dirty="0"/>
          </a:p>
        </p:txBody>
      </p:sp>
      <p:sp>
        <p:nvSpPr>
          <p:cNvPr id="17" name="テキスト ボックス 16"/>
          <p:cNvSpPr txBox="1"/>
          <p:nvPr/>
        </p:nvSpPr>
        <p:spPr>
          <a:xfrm>
            <a:off x="1954342" y="5530693"/>
            <a:ext cx="1826504" cy="1015663"/>
          </a:xfrm>
          <a:prstGeom prst="rect">
            <a:avLst/>
          </a:prstGeom>
          <a:noFill/>
        </p:spPr>
        <p:txBody>
          <a:bodyPr wrap="square" rtlCol="0">
            <a:spAutoFit/>
          </a:bodyPr>
          <a:lstStyle/>
          <a:p>
            <a:pPr algn="ctr"/>
            <a:r>
              <a:rPr lang="en-US" altLang="ja-JP" sz="2000" b="1" dirty="0" smtClean="0"/>
              <a:t>U</a:t>
            </a:r>
            <a:r>
              <a:rPr lang="en-US" altLang="ja-JP" sz="2000" b="1" baseline="30000" dirty="0" smtClean="0"/>
              <a:t>55+</a:t>
            </a:r>
            <a:r>
              <a:rPr lang="ja-JP" altLang="en-US" sz="2000" b="1" dirty="0" smtClean="0"/>
              <a:t>→</a:t>
            </a:r>
            <a:r>
              <a:rPr kumimoji="1" lang="en-US" altLang="ja-JP" sz="2000" b="1" dirty="0" smtClean="0"/>
              <a:t>U</a:t>
            </a:r>
            <a:r>
              <a:rPr lang="en-US" altLang="ja-JP" sz="2000" b="1" baseline="30000" dirty="0" smtClean="0"/>
              <a:t>66</a:t>
            </a:r>
            <a:r>
              <a:rPr kumimoji="1" lang="en-US" altLang="ja-JP" sz="2000" b="1" baseline="30000" dirty="0" smtClean="0"/>
              <a:t>+</a:t>
            </a:r>
          </a:p>
          <a:p>
            <a:pPr algn="ctr"/>
            <a:r>
              <a:rPr lang="en-US" altLang="ja-JP" sz="2000" b="1" dirty="0" smtClean="0"/>
              <a:t>19.86</a:t>
            </a:r>
            <a:r>
              <a:rPr lang="ja-JP" altLang="en-US" sz="2000" b="1" dirty="0" smtClean="0"/>
              <a:t>→</a:t>
            </a:r>
            <a:r>
              <a:rPr lang="en-US" altLang="ja-JP" sz="2000" b="1" dirty="0" smtClean="0"/>
              <a:t>67</a:t>
            </a:r>
            <a:r>
              <a:rPr kumimoji="1" lang="en-US" altLang="ja-JP" sz="2000" b="1" dirty="0" smtClean="0"/>
              <a:t>.0</a:t>
            </a:r>
          </a:p>
          <a:p>
            <a:pPr algn="ctr"/>
            <a:r>
              <a:rPr kumimoji="1" lang="en-US" altLang="ja-JP" sz="2000" b="1" dirty="0" err="1" smtClean="0"/>
              <a:t>AMeV</a:t>
            </a:r>
            <a:endParaRPr kumimoji="1" lang="ja-JP" altLang="en-US" sz="2000" b="1" dirty="0"/>
          </a:p>
        </p:txBody>
      </p:sp>
      <p:sp>
        <p:nvSpPr>
          <p:cNvPr id="18" name="テキスト ボックス 17"/>
          <p:cNvSpPr txBox="1"/>
          <p:nvPr/>
        </p:nvSpPr>
        <p:spPr>
          <a:xfrm>
            <a:off x="3888726" y="5524703"/>
            <a:ext cx="1870489" cy="1015663"/>
          </a:xfrm>
          <a:prstGeom prst="rect">
            <a:avLst/>
          </a:prstGeom>
          <a:noFill/>
        </p:spPr>
        <p:txBody>
          <a:bodyPr wrap="square" rtlCol="0">
            <a:spAutoFit/>
          </a:bodyPr>
          <a:lstStyle/>
          <a:p>
            <a:pPr algn="ctr"/>
            <a:r>
              <a:rPr kumimoji="1" lang="en-US" altLang="ja-JP" sz="2000" b="1" dirty="0" smtClean="0"/>
              <a:t>U</a:t>
            </a:r>
            <a:r>
              <a:rPr lang="en-US" altLang="ja-JP" sz="2000" b="1" baseline="30000" dirty="0" smtClean="0"/>
              <a:t>86</a:t>
            </a:r>
            <a:r>
              <a:rPr kumimoji="1" lang="en-US" altLang="ja-JP" sz="2000" b="1" baseline="30000" dirty="0" smtClean="0"/>
              <a:t>+</a:t>
            </a:r>
          </a:p>
          <a:p>
            <a:pPr algn="ctr"/>
            <a:r>
              <a:rPr lang="en-US" altLang="ja-JP" sz="2000" b="1" dirty="0" smtClean="0"/>
              <a:t>62.34</a:t>
            </a:r>
            <a:r>
              <a:rPr lang="ja-JP" altLang="en-US" sz="2000" b="1" dirty="0" smtClean="0"/>
              <a:t>→</a:t>
            </a:r>
            <a:r>
              <a:rPr lang="en-US" altLang="ja-JP" sz="2000" b="1" dirty="0" smtClean="0"/>
              <a:t>735</a:t>
            </a:r>
            <a:r>
              <a:rPr kumimoji="1" lang="en-US" altLang="ja-JP" sz="2000" b="1" dirty="0" smtClean="0"/>
              <a:t>.2</a:t>
            </a:r>
          </a:p>
          <a:p>
            <a:pPr algn="ctr"/>
            <a:r>
              <a:rPr kumimoji="1" lang="en-US" altLang="ja-JP" sz="2000" b="1" dirty="0" err="1" smtClean="0"/>
              <a:t>AMeV</a:t>
            </a:r>
            <a:endParaRPr kumimoji="1" lang="ja-JP" altLang="en-US" sz="2000" b="1" dirty="0"/>
          </a:p>
        </p:txBody>
      </p:sp>
      <p:sp>
        <p:nvSpPr>
          <p:cNvPr id="19" name="テキスト ボックス 18"/>
          <p:cNvSpPr txBox="1"/>
          <p:nvPr/>
        </p:nvSpPr>
        <p:spPr>
          <a:xfrm>
            <a:off x="2954047" y="2068236"/>
            <a:ext cx="1826504" cy="1015663"/>
          </a:xfrm>
          <a:prstGeom prst="rect">
            <a:avLst/>
          </a:prstGeom>
          <a:noFill/>
        </p:spPr>
        <p:txBody>
          <a:bodyPr wrap="square" rtlCol="0">
            <a:spAutoFit/>
          </a:bodyPr>
          <a:lstStyle/>
          <a:p>
            <a:pPr algn="ctr"/>
            <a:r>
              <a:rPr lang="en-US" altLang="ja-JP" sz="2000" b="1" dirty="0" smtClean="0"/>
              <a:t>U</a:t>
            </a:r>
            <a:r>
              <a:rPr lang="en-US" altLang="ja-JP" sz="2000" b="1" baseline="30000" dirty="0" smtClean="0"/>
              <a:t>66+</a:t>
            </a:r>
            <a:r>
              <a:rPr lang="ja-JP" altLang="en-US" sz="2000" b="1" dirty="0" smtClean="0"/>
              <a:t>→</a:t>
            </a:r>
            <a:r>
              <a:rPr kumimoji="1" lang="en-US" altLang="ja-JP" sz="2000" b="1" dirty="0" smtClean="0"/>
              <a:t>U</a:t>
            </a:r>
            <a:r>
              <a:rPr lang="en-US" altLang="ja-JP" sz="2000" b="1" baseline="30000" dirty="0" smtClean="0"/>
              <a:t>86</a:t>
            </a:r>
            <a:r>
              <a:rPr kumimoji="1" lang="en-US" altLang="ja-JP" sz="2000" b="1" baseline="30000" dirty="0" smtClean="0"/>
              <a:t>+</a:t>
            </a:r>
          </a:p>
          <a:p>
            <a:pPr algn="ctr"/>
            <a:r>
              <a:rPr lang="en-US" altLang="ja-JP" sz="2000" b="1" dirty="0" smtClean="0"/>
              <a:t>67.0</a:t>
            </a:r>
            <a:r>
              <a:rPr lang="ja-JP" altLang="en-US" sz="2000" b="1" dirty="0" smtClean="0"/>
              <a:t>→</a:t>
            </a:r>
            <a:r>
              <a:rPr lang="en-US" altLang="ja-JP" sz="2000" b="1" dirty="0" smtClean="0"/>
              <a:t>62.34</a:t>
            </a:r>
          </a:p>
          <a:p>
            <a:pPr algn="ctr"/>
            <a:r>
              <a:rPr kumimoji="1" lang="en-US" altLang="ja-JP" sz="2000" b="1" dirty="0" err="1" smtClean="0"/>
              <a:t>AMeV</a:t>
            </a:r>
            <a:endParaRPr kumimoji="1" lang="ja-JP" altLang="en-US" sz="2000" b="1" dirty="0"/>
          </a:p>
        </p:txBody>
      </p:sp>
      <p:sp>
        <p:nvSpPr>
          <p:cNvPr id="20" name="テキスト ボックス 19"/>
          <p:cNvSpPr txBox="1"/>
          <p:nvPr/>
        </p:nvSpPr>
        <p:spPr>
          <a:xfrm>
            <a:off x="4984526" y="2059135"/>
            <a:ext cx="1906783" cy="1015663"/>
          </a:xfrm>
          <a:prstGeom prst="rect">
            <a:avLst/>
          </a:prstGeom>
          <a:noFill/>
        </p:spPr>
        <p:txBody>
          <a:bodyPr wrap="square" rtlCol="0">
            <a:spAutoFit/>
          </a:bodyPr>
          <a:lstStyle/>
          <a:p>
            <a:pPr algn="ctr"/>
            <a:r>
              <a:rPr lang="en-US" altLang="ja-JP" sz="2000" b="1" dirty="0" smtClean="0"/>
              <a:t>U</a:t>
            </a:r>
            <a:r>
              <a:rPr lang="en-US" altLang="ja-JP" sz="2000" b="1" baseline="30000" dirty="0" smtClean="0"/>
              <a:t>86+</a:t>
            </a:r>
            <a:r>
              <a:rPr lang="ja-JP" altLang="en-US" sz="2000" b="1" dirty="0" smtClean="0"/>
              <a:t>→</a:t>
            </a:r>
            <a:r>
              <a:rPr kumimoji="1" lang="en-US" altLang="ja-JP" sz="2000" b="1" dirty="0" smtClean="0"/>
              <a:t>U</a:t>
            </a:r>
            <a:r>
              <a:rPr lang="en-US" altLang="ja-JP" sz="2000" b="1" baseline="30000" dirty="0" smtClean="0"/>
              <a:t>92</a:t>
            </a:r>
            <a:r>
              <a:rPr kumimoji="1" lang="en-US" altLang="ja-JP" sz="2000" b="1" baseline="30000" dirty="0" smtClean="0"/>
              <a:t>+</a:t>
            </a:r>
          </a:p>
          <a:p>
            <a:pPr algn="ctr"/>
            <a:r>
              <a:rPr lang="en-US" altLang="ja-JP" sz="2000" b="1" dirty="0" smtClean="0"/>
              <a:t>735.21</a:t>
            </a:r>
            <a:r>
              <a:rPr lang="ja-JP" altLang="en-US" sz="2000" b="1" dirty="0" smtClean="0"/>
              <a:t>→</a:t>
            </a:r>
            <a:r>
              <a:rPr lang="en-US" altLang="ja-JP" sz="2000" b="1" dirty="0" smtClean="0"/>
              <a:t>727.0</a:t>
            </a:r>
          </a:p>
          <a:p>
            <a:pPr algn="ctr"/>
            <a:r>
              <a:rPr lang="en-US" altLang="ja-JP" sz="2000" b="1" dirty="0" err="1" smtClean="0"/>
              <a:t>A</a:t>
            </a:r>
            <a:r>
              <a:rPr kumimoji="1" lang="en-US" altLang="ja-JP" sz="2000" b="1" dirty="0" err="1" smtClean="0"/>
              <a:t>MeV</a:t>
            </a:r>
            <a:endParaRPr kumimoji="1" lang="ja-JP" altLang="en-US" sz="2000" b="1" dirty="0"/>
          </a:p>
        </p:txBody>
      </p:sp>
      <p:sp>
        <p:nvSpPr>
          <p:cNvPr id="21" name="テキスト ボックス 20"/>
          <p:cNvSpPr txBox="1"/>
          <p:nvPr/>
        </p:nvSpPr>
        <p:spPr>
          <a:xfrm>
            <a:off x="6382455" y="5524704"/>
            <a:ext cx="2479274" cy="1323439"/>
          </a:xfrm>
          <a:prstGeom prst="rect">
            <a:avLst/>
          </a:prstGeom>
          <a:noFill/>
        </p:spPr>
        <p:txBody>
          <a:bodyPr wrap="square" rtlCol="0">
            <a:spAutoFit/>
          </a:bodyPr>
          <a:lstStyle/>
          <a:p>
            <a:pPr algn="ctr"/>
            <a:r>
              <a:rPr kumimoji="1" lang="en-US" altLang="ja-JP" sz="2000" b="1" dirty="0" smtClean="0"/>
              <a:t>U</a:t>
            </a:r>
            <a:r>
              <a:rPr lang="en-US" altLang="ja-JP" sz="2000" b="1" baseline="30000" dirty="0" smtClean="0"/>
              <a:t>92</a:t>
            </a:r>
            <a:r>
              <a:rPr kumimoji="1" lang="en-US" altLang="ja-JP" sz="2000" b="1" baseline="30000" dirty="0" smtClean="0"/>
              <a:t>+</a:t>
            </a:r>
          </a:p>
          <a:p>
            <a:pPr algn="ctr"/>
            <a:r>
              <a:rPr lang="en-US" altLang="ja-JP" sz="2000" b="1" dirty="0" smtClean="0"/>
              <a:t>727</a:t>
            </a:r>
            <a:r>
              <a:rPr kumimoji="1" lang="en-US" altLang="ja-JP" sz="2000" b="1" dirty="0" smtClean="0"/>
              <a:t>.0AMeV/u</a:t>
            </a:r>
            <a:r>
              <a:rPr kumimoji="1" lang="ja-JP" altLang="en-US" sz="2000" b="1" dirty="0" smtClean="0"/>
              <a:t>→</a:t>
            </a:r>
            <a:r>
              <a:rPr kumimoji="1" lang="en-US" altLang="ja-JP" sz="2000" b="1" dirty="0" smtClean="0"/>
              <a:t>11.15</a:t>
            </a:r>
          </a:p>
          <a:p>
            <a:pPr algn="ctr"/>
            <a:r>
              <a:rPr kumimoji="1" lang="en-US" altLang="ja-JP" sz="2000" b="1" dirty="0" err="1" smtClean="0"/>
              <a:t>AGeV</a:t>
            </a:r>
            <a:endParaRPr kumimoji="1" lang="en-US" altLang="ja-JP" sz="2000" b="1" dirty="0" smtClean="0"/>
          </a:p>
          <a:p>
            <a:pPr algn="ctr"/>
            <a:r>
              <a:rPr kumimoji="1" lang="en-US" altLang="ja-JP" sz="2000" b="1" dirty="0" smtClean="0"/>
              <a:t>(30GeV for p)</a:t>
            </a:r>
            <a:endParaRPr kumimoji="1" lang="ja-JP" altLang="en-US" sz="2000" b="1" dirty="0"/>
          </a:p>
        </p:txBody>
      </p:sp>
      <p:cxnSp>
        <p:nvCxnSpPr>
          <p:cNvPr id="23" name="直線コネクタ 22"/>
          <p:cNvCxnSpPr/>
          <p:nvPr/>
        </p:nvCxnSpPr>
        <p:spPr>
          <a:xfrm>
            <a:off x="2546405" y="4417143"/>
            <a:ext cx="0" cy="9420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586750" y="5037025"/>
            <a:ext cx="1174500" cy="400110"/>
          </a:xfrm>
          <a:prstGeom prst="rect">
            <a:avLst/>
          </a:prstGeom>
          <a:noFill/>
        </p:spPr>
        <p:txBody>
          <a:bodyPr wrap="square" rtlCol="0">
            <a:spAutoFit/>
          </a:bodyPr>
          <a:lstStyle/>
          <a:p>
            <a:r>
              <a:rPr lang="en-US" altLang="ja-JP" sz="2000" b="1" dirty="0" smtClean="0">
                <a:solidFill>
                  <a:srgbClr val="FF0000"/>
                </a:solidFill>
              </a:rPr>
              <a:t>stripping</a:t>
            </a:r>
            <a:endParaRPr kumimoji="1" lang="ja-JP" altLang="en-US" sz="2000" b="1" dirty="0">
              <a:solidFill>
                <a:srgbClr val="FF0000"/>
              </a:solidFill>
            </a:endParaRPr>
          </a:p>
        </p:txBody>
      </p:sp>
      <p:sp>
        <p:nvSpPr>
          <p:cNvPr id="25" name="テキスト ボックス 24"/>
          <p:cNvSpPr txBox="1"/>
          <p:nvPr/>
        </p:nvSpPr>
        <p:spPr>
          <a:xfrm>
            <a:off x="3269260" y="3120236"/>
            <a:ext cx="1238931" cy="400110"/>
          </a:xfrm>
          <a:prstGeom prst="rect">
            <a:avLst/>
          </a:prstGeom>
          <a:noFill/>
        </p:spPr>
        <p:txBody>
          <a:bodyPr wrap="square" rtlCol="0">
            <a:spAutoFit/>
          </a:bodyPr>
          <a:lstStyle/>
          <a:p>
            <a:r>
              <a:rPr lang="en-US" altLang="ja-JP" sz="2000" b="1" dirty="0" smtClean="0">
                <a:solidFill>
                  <a:srgbClr val="FF0000"/>
                </a:solidFill>
              </a:rPr>
              <a:t>stripping</a:t>
            </a:r>
            <a:endParaRPr kumimoji="1" lang="ja-JP" altLang="en-US" sz="2000" b="1" dirty="0">
              <a:solidFill>
                <a:srgbClr val="FF0000"/>
              </a:solidFill>
            </a:endParaRPr>
          </a:p>
        </p:txBody>
      </p:sp>
      <p:sp>
        <p:nvSpPr>
          <p:cNvPr id="26" name="テキスト ボックス 25"/>
          <p:cNvSpPr txBox="1"/>
          <p:nvPr/>
        </p:nvSpPr>
        <p:spPr>
          <a:xfrm>
            <a:off x="5493687" y="3120236"/>
            <a:ext cx="1166545" cy="400110"/>
          </a:xfrm>
          <a:prstGeom prst="rect">
            <a:avLst/>
          </a:prstGeom>
          <a:noFill/>
        </p:spPr>
        <p:txBody>
          <a:bodyPr wrap="square" rtlCol="0">
            <a:spAutoFit/>
          </a:bodyPr>
          <a:lstStyle/>
          <a:p>
            <a:r>
              <a:rPr lang="en-US" altLang="ja-JP" sz="2000" b="1" dirty="0" smtClean="0">
                <a:solidFill>
                  <a:srgbClr val="FF0000"/>
                </a:solidFill>
              </a:rPr>
              <a:t>stripping</a:t>
            </a:r>
            <a:endParaRPr kumimoji="1" lang="ja-JP" altLang="en-US" sz="2000" b="1" dirty="0">
              <a:solidFill>
                <a:srgbClr val="FF0000"/>
              </a:solidFill>
            </a:endParaRPr>
          </a:p>
        </p:txBody>
      </p:sp>
      <p:cxnSp>
        <p:nvCxnSpPr>
          <p:cNvPr id="27" name="直線コネクタ 26"/>
          <p:cNvCxnSpPr/>
          <p:nvPr/>
        </p:nvCxnSpPr>
        <p:spPr>
          <a:xfrm>
            <a:off x="3762955" y="3475105"/>
            <a:ext cx="0" cy="9420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937918" y="3486660"/>
            <a:ext cx="0" cy="9420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2147846" y="3475105"/>
            <a:ext cx="0" cy="9420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1619672" y="3144948"/>
            <a:ext cx="1247921" cy="400110"/>
          </a:xfrm>
          <a:prstGeom prst="rect">
            <a:avLst/>
          </a:prstGeom>
          <a:noFill/>
        </p:spPr>
        <p:txBody>
          <a:bodyPr wrap="square" rtlCol="0">
            <a:spAutoFit/>
          </a:bodyPr>
          <a:lstStyle/>
          <a:p>
            <a:r>
              <a:rPr lang="en-US" altLang="ja-JP" sz="2000" b="1" dirty="0" smtClean="0">
                <a:solidFill>
                  <a:srgbClr val="FF0000"/>
                </a:solidFill>
              </a:rPr>
              <a:t>stripping</a:t>
            </a:r>
            <a:endParaRPr kumimoji="1" lang="ja-JP" altLang="en-US" sz="2000" b="1" dirty="0">
              <a:solidFill>
                <a:srgbClr val="FF0000"/>
              </a:solidFill>
            </a:endParaRPr>
          </a:p>
        </p:txBody>
      </p:sp>
      <p:sp>
        <p:nvSpPr>
          <p:cNvPr id="31" name="テキスト ボックス 30"/>
          <p:cNvSpPr txBox="1"/>
          <p:nvPr/>
        </p:nvSpPr>
        <p:spPr>
          <a:xfrm>
            <a:off x="1191205" y="2059136"/>
            <a:ext cx="1826504" cy="1015663"/>
          </a:xfrm>
          <a:prstGeom prst="rect">
            <a:avLst/>
          </a:prstGeom>
          <a:noFill/>
        </p:spPr>
        <p:txBody>
          <a:bodyPr wrap="square" rtlCol="0">
            <a:spAutoFit/>
          </a:bodyPr>
          <a:lstStyle/>
          <a:p>
            <a:pPr algn="ctr"/>
            <a:r>
              <a:rPr lang="en-US" altLang="ja-JP" sz="2000" b="1" dirty="0" smtClean="0"/>
              <a:t>U</a:t>
            </a:r>
            <a:r>
              <a:rPr lang="en-US" altLang="ja-JP" sz="2000" b="1" baseline="30000" dirty="0" smtClean="0"/>
              <a:t>35+</a:t>
            </a:r>
            <a:r>
              <a:rPr lang="ja-JP" altLang="en-US" sz="2000" b="1" dirty="0" smtClean="0"/>
              <a:t>→</a:t>
            </a:r>
            <a:r>
              <a:rPr kumimoji="1" lang="en-US" altLang="ja-JP" sz="2000" b="1" dirty="0" smtClean="0"/>
              <a:t>U</a:t>
            </a:r>
            <a:r>
              <a:rPr lang="en-US" altLang="ja-JP" sz="2000" b="1" baseline="30000" dirty="0" smtClean="0"/>
              <a:t>55</a:t>
            </a:r>
            <a:r>
              <a:rPr kumimoji="1" lang="en-US" altLang="ja-JP" sz="2000" b="1" baseline="30000" dirty="0" smtClean="0"/>
              <a:t>+</a:t>
            </a:r>
          </a:p>
          <a:p>
            <a:pPr algn="ctr"/>
            <a:r>
              <a:rPr lang="en-US" altLang="ja-JP" sz="2000" b="1" dirty="0" smtClean="0"/>
              <a:t>20.0</a:t>
            </a:r>
            <a:r>
              <a:rPr lang="ja-JP" altLang="en-US" sz="2000" b="1" dirty="0" smtClean="0"/>
              <a:t>→</a:t>
            </a:r>
            <a:r>
              <a:rPr lang="en-US" altLang="ja-JP" sz="2000" b="1" dirty="0" smtClean="0"/>
              <a:t>19.86</a:t>
            </a:r>
          </a:p>
          <a:p>
            <a:pPr algn="ctr"/>
            <a:r>
              <a:rPr kumimoji="1" lang="en-US" altLang="ja-JP" sz="2000" b="1" dirty="0" err="1" smtClean="0"/>
              <a:t>AMeV</a:t>
            </a:r>
            <a:endParaRPr kumimoji="1" lang="ja-JP" altLang="en-US" sz="2000" b="1" dirty="0"/>
          </a:p>
        </p:txBody>
      </p:sp>
      <p:sp>
        <p:nvSpPr>
          <p:cNvPr id="3" name="スライド番号プレースホルダー 2"/>
          <p:cNvSpPr>
            <a:spLocks noGrp="1"/>
          </p:cNvSpPr>
          <p:nvPr>
            <p:ph type="sldNum" sz="quarter" idx="12"/>
          </p:nvPr>
        </p:nvSpPr>
        <p:spPr/>
        <p:txBody>
          <a:bodyPr/>
          <a:lstStyle/>
          <a:p>
            <a:fld id="{20B08496-19BF-48B6-841A-C6EEE8E001CF}" type="slidenum">
              <a:rPr kumimoji="1" lang="ja-JP" altLang="en-US" smtClean="0"/>
              <a:t>26</a:t>
            </a:fld>
            <a:endParaRPr kumimoji="1" lang="ja-JP" altLang="en-US" dirty="0"/>
          </a:p>
        </p:txBody>
      </p:sp>
      <p:sp>
        <p:nvSpPr>
          <p:cNvPr id="12" name="日付プレースホルダー 1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332325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p:cNvGrpSpPr/>
          <p:nvPr/>
        </p:nvGrpSpPr>
        <p:grpSpPr>
          <a:xfrm>
            <a:off x="542065" y="1226231"/>
            <a:ext cx="1997613" cy="2510639"/>
            <a:chOff x="107504" y="1628799"/>
            <a:chExt cx="3919594" cy="4424389"/>
          </a:xfrm>
        </p:grpSpPr>
        <p:grpSp>
          <p:nvGrpSpPr>
            <p:cNvPr id="4" name="Group 52"/>
            <p:cNvGrpSpPr>
              <a:grpSpLocks/>
            </p:cNvGrpSpPr>
            <p:nvPr/>
          </p:nvGrpSpPr>
          <p:grpSpPr bwMode="auto">
            <a:xfrm>
              <a:off x="107504" y="1628799"/>
              <a:ext cx="3919594" cy="4424389"/>
              <a:chOff x="2658" y="-133"/>
              <a:chExt cx="3281" cy="2430"/>
            </a:xfrm>
          </p:grpSpPr>
          <p:sp>
            <p:nvSpPr>
              <p:cNvPr id="6" name="Rectangle 40"/>
              <p:cNvSpPr>
                <a:spLocks noChangeArrowheads="1"/>
              </p:cNvSpPr>
              <p:nvPr/>
            </p:nvSpPr>
            <p:spPr bwMode="auto">
              <a:xfrm>
                <a:off x="3651" y="300"/>
                <a:ext cx="20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GB" altLang="ja-JP" b="1" i="1">
                    <a:solidFill>
                      <a:srgbClr val="800080"/>
                    </a:solidFill>
                    <a:latin typeface="Arial" pitchFamily="34" charset="0"/>
                  </a:rPr>
                  <a:t>Beam transport lines</a:t>
                </a:r>
                <a:endParaRPr lang="en-US" altLang="ja-JP" b="1" i="1">
                  <a:solidFill>
                    <a:srgbClr val="800080"/>
                  </a:solidFill>
                  <a:latin typeface="Arial" pitchFamily="34" charset="0"/>
                </a:endParaRPr>
              </a:p>
            </p:txBody>
          </p:sp>
          <p:grpSp>
            <p:nvGrpSpPr>
              <p:cNvPr id="7" name="Group 46"/>
              <p:cNvGrpSpPr>
                <a:grpSpLocks/>
              </p:cNvGrpSpPr>
              <p:nvPr/>
            </p:nvGrpSpPr>
            <p:grpSpPr bwMode="auto">
              <a:xfrm>
                <a:off x="2658" y="-133"/>
                <a:ext cx="3281" cy="2430"/>
                <a:chOff x="2495" y="-33"/>
                <a:chExt cx="3369" cy="2537"/>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 y="-33"/>
                  <a:ext cx="3369" cy="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1"/>
                <p:cNvSpPr>
                  <a:spLocks noChangeArrowheads="1"/>
                </p:cNvSpPr>
                <p:nvPr/>
              </p:nvSpPr>
              <p:spPr bwMode="auto">
                <a:xfrm>
                  <a:off x="3037" y="381"/>
                  <a:ext cx="1390"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altLang="ja-JP" sz="1600" dirty="0">
                      <a:solidFill>
                        <a:srgbClr val="FFFF00"/>
                      </a:solidFill>
                      <a:latin typeface="Arial" pitchFamily="34" charset="0"/>
                    </a:rPr>
                    <a:t>to MLF</a:t>
                  </a:r>
                  <a:endParaRPr lang="en-US" altLang="ja-JP" sz="1600" dirty="0">
                    <a:solidFill>
                      <a:srgbClr val="FFFF00"/>
                    </a:solidFill>
                    <a:latin typeface="Arial" pitchFamily="34" charset="0"/>
                  </a:endParaRPr>
                </a:p>
              </p:txBody>
            </p:sp>
            <p:sp>
              <p:nvSpPr>
                <p:cNvPr id="10" name="Rectangle 42"/>
                <p:cNvSpPr>
                  <a:spLocks noChangeArrowheads="1"/>
                </p:cNvSpPr>
                <p:nvPr/>
              </p:nvSpPr>
              <p:spPr bwMode="auto">
                <a:xfrm>
                  <a:off x="3485" y="586"/>
                  <a:ext cx="123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altLang="ja-JP" sz="1600" dirty="0">
                      <a:solidFill>
                        <a:srgbClr val="FFFF00"/>
                      </a:solidFill>
                      <a:latin typeface="Arial" pitchFamily="34" charset="0"/>
                    </a:rPr>
                    <a:t>to MR</a:t>
                  </a:r>
                  <a:endParaRPr lang="en-US" altLang="ja-JP" sz="1600" dirty="0">
                    <a:solidFill>
                      <a:srgbClr val="FFFF00"/>
                    </a:solidFill>
                    <a:latin typeface="Arial" pitchFamily="34" charset="0"/>
                  </a:endParaRPr>
                </a:p>
              </p:txBody>
            </p:sp>
            <p:sp>
              <p:nvSpPr>
                <p:cNvPr id="11" name="Line 43"/>
                <p:cNvSpPr>
                  <a:spLocks noChangeShapeType="1"/>
                </p:cNvSpPr>
                <p:nvPr/>
              </p:nvSpPr>
              <p:spPr bwMode="auto">
                <a:xfrm flipV="1">
                  <a:off x="2759" y="569"/>
                  <a:ext cx="756" cy="623"/>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 name="Line 44"/>
                <p:cNvSpPr>
                  <a:spLocks noChangeShapeType="1"/>
                </p:cNvSpPr>
                <p:nvPr/>
              </p:nvSpPr>
              <p:spPr bwMode="auto">
                <a:xfrm flipV="1">
                  <a:off x="2903" y="793"/>
                  <a:ext cx="706" cy="442"/>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 name="Rectangle 45"/>
                <p:cNvSpPr>
                  <a:spLocks noChangeArrowheads="1"/>
                </p:cNvSpPr>
                <p:nvPr/>
              </p:nvSpPr>
              <p:spPr bwMode="auto">
                <a:xfrm>
                  <a:off x="4692" y="893"/>
                  <a:ext cx="1039"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altLang="ja-JP" sz="1600" dirty="0">
                      <a:solidFill>
                        <a:schemeClr val="bg1"/>
                      </a:solidFill>
                      <a:latin typeface="Arial" pitchFamily="34" charset="0"/>
                    </a:rPr>
                    <a:t>RCS</a:t>
                  </a:r>
                  <a:endParaRPr lang="en-US" altLang="ja-JP" sz="1600" dirty="0">
                    <a:solidFill>
                      <a:schemeClr val="bg1"/>
                    </a:solidFill>
                    <a:latin typeface="Arial" pitchFamily="34" charset="0"/>
                  </a:endParaRPr>
                </a:p>
              </p:txBody>
            </p:sp>
          </p:grpSp>
        </p:grpSp>
        <p:sp>
          <p:nvSpPr>
            <p:cNvPr id="19" name="フリーフォーム 18"/>
            <p:cNvSpPr/>
            <p:nvPr/>
          </p:nvSpPr>
          <p:spPr>
            <a:xfrm>
              <a:off x="2528377" y="2683042"/>
              <a:ext cx="852497" cy="2410326"/>
            </a:xfrm>
            <a:custGeom>
              <a:avLst/>
              <a:gdLst>
                <a:gd name="connsiteX0" fmla="*/ 222844 w 852497"/>
                <a:gd name="connsiteY0" fmla="*/ 2410326 h 2410326"/>
                <a:gd name="connsiteX1" fmla="*/ 22318 w 852497"/>
                <a:gd name="connsiteY1" fmla="*/ 493295 h 2410326"/>
                <a:gd name="connsiteX2" fmla="*/ 6276 w 852497"/>
                <a:gd name="connsiteY2" fmla="*/ 360947 h 2410326"/>
                <a:gd name="connsiteX3" fmla="*/ 34349 w 852497"/>
                <a:gd name="connsiteY3" fmla="*/ 252663 h 2410326"/>
                <a:gd name="connsiteX4" fmla="*/ 66434 w 852497"/>
                <a:gd name="connsiteY4" fmla="*/ 228600 h 2410326"/>
                <a:gd name="connsiteX5" fmla="*/ 106539 w 852497"/>
                <a:gd name="connsiteY5" fmla="*/ 200526 h 2410326"/>
                <a:gd name="connsiteX6" fmla="*/ 146644 w 852497"/>
                <a:gd name="connsiteY6" fmla="*/ 184484 h 2410326"/>
                <a:gd name="connsiteX7" fmla="*/ 230865 w 852497"/>
                <a:gd name="connsiteY7" fmla="*/ 148390 h 2410326"/>
                <a:gd name="connsiteX8" fmla="*/ 852497 w 852497"/>
                <a:gd name="connsiteY8" fmla="*/ 0 h 241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497" h="2410326">
                  <a:moveTo>
                    <a:pt x="222844" y="2410326"/>
                  </a:moveTo>
                  <a:cubicBezTo>
                    <a:pt x="140628" y="1622592"/>
                    <a:pt x="58413" y="834858"/>
                    <a:pt x="22318" y="493295"/>
                  </a:cubicBezTo>
                  <a:cubicBezTo>
                    <a:pt x="-13777" y="151732"/>
                    <a:pt x="4271" y="401052"/>
                    <a:pt x="6276" y="360947"/>
                  </a:cubicBezTo>
                  <a:cubicBezTo>
                    <a:pt x="8281" y="320842"/>
                    <a:pt x="24323" y="274721"/>
                    <a:pt x="34349" y="252663"/>
                  </a:cubicBezTo>
                  <a:cubicBezTo>
                    <a:pt x="44375" y="230605"/>
                    <a:pt x="54403" y="237289"/>
                    <a:pt x="66434" y="228600"/>
                  </a:cubicBezTo>
                  <a:cubicBezTo>
                    <a:pt x="78465" y="219911"/>
                    <a:pt x="93171" y="207879"/>
                    <a:pt x="106539" y="200526"/>
                  </a:cubicBezTo>
                  <a:cubicBezTo>
                    <a:pt x="119907" y="193173"/>
                    <a:pt x="146644" y="184484"/>
                    <a:pt x="146644" y="184484"/>
                  </a:cubicBezTo>
                  <a:cubicBezTo>
                    <a:pt x="167365" y="175795"/>
                    <a:pt x="113223" y="179137"/>
                    <a:pt x="230865" y="148390"/>
                  </a:cubicBezTo>
                  <a:cubicBezTo>
                    <a:pt x="348507" y="117643"/>
                    <a:pt x="600502" y="58821"/>
                    <a:pt x="852497" y="0"/>
                  </a:cubicBezTo>
                </a:path>
              </a:pathLst>
            </a:custGeom>
            <a:noFill/>
            <a:ln w="57150">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3" name="グループ化 1042"/>
          <p:cNvGrpSpPr>
            <a:grpSpLocks noChangeAspect="1"/>
          </p:cNvGrpSpPr>
          <p:nvPr/>
        </p:nvGrpSpPr>
        <p:grpSpPr>
          <a:xfrm>
            <a:off x="3215247" y="957755"/>
            <a:ext cx="3882940" cy="2954505"/>
            <a:chOff x="5253121" y="260936"/>
            <a:chExt cx="3783373" cy="2592000"/>
          </a:xfrm>
        </p:grpSpPr>
        <p:grpSp>
          <p:nvGrpSpPr>
            <p:cNvPr id="23" name="グループ化 22"/>
            <p:cNvGrpSpPr/>
            <p:nvPr/>
          </p:nvGrpSpPr>
          <p:grpSpPr>
            <a:xfrm>
              <a:off x="5253121" y="260936"/>
              <a:ext cx="3783373" cy="2592000"/>
              <a:chOff x="4979157" y="1372726"/>
              <a:chExt cx="4032000" cy="2920370"/>
            </a:xfrm>
          </p:grpSpPr>
          <p:sp>
            <p:nvSpPr>
              <p:cNvPr id="24" name="正方形/長方形 23"/>
              <p:cNvSpPr/>
              <p:nvPr/>
            </p:nvSpPr>
            <p:spPr bwMode="auto">
              <a:xfrm rot="1260000">
                <a:off x="7244161" y="1432229"/>
                <a:ext cx="1689197" cy="58472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pic>
            <p:nvPicPr>
              <p:cNvPr id="25" name="Picture 18" descr="rcs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9157" y="1437103"/>
                <a:ext cx="4032000" cy="285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直線コネクタ 25"/>
              <p:cNvCxnSpPr/>
              <p:nvPr/>
            </p:nvCxnSpPr>
            <p:spPr bwMode="auto">
              <a:xfrm rot="21420000">
                <a:off x="7643448" y="1904968"/>
                <a:ext cx="511200" cy="324036"/>
              </a:xfrm>
              <a:prstGeom prst="line">
                <a:avLst/>
              </a:prstGeom>
              <a:solidFill>
                <a:schemeClr val="accent1"/>
              </a:solidFill>
              <a:ln w="38100" cap="flat" cmpd="sng" algn="ctr">
                <a:solidFill>
                  <a:srgbClr val="FF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a:off x="8155644" y="2213504"/>
                <a:ext cx="464486" cy="807775"/>
              </a:xfrm>
              <a:prstGeom prst="line">
                <a:avLst/>
              </a:prstGeom>
              <a:solidFill>
                <a:schemeClr val="accent1"/>
              </a:solidFill>
              <a:ln w="38100" cap="flat" cmpd="sng" algn="ctr">
                <a:solidFill>
                  <a:srgbClr val="FF00FF"/>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正方形/長方形 27"/>
              <p:cNvSpPr/>
              <p:nvPr/>
            </p:nvSpPr>
            <p:spPr bwMode="auto">
              <a:xfrm>
                <a:off x="6005117" y="2213504"/>
                <a:ext cx="1224136" cy="109580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29" name="正方形/長方形 28"/>
              <p:cNvSpPr/>
              <p:nvPr/>
            </p:nvSpPr>
            <p:spPr bwMode="auto">
              <a:xfrm rot="1680000">
                <a:off x="6051917" y="1870637"/>
                <a:ext cx="504056" cy="45110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30" name="フローチャート : 論理積ゲート 29"/>
              <p:cNvSpPr/>
              <p:nvPr/>
            </p:nvSpPr>
            <p:spPr bwMode="auto">
              <a:xfrm rot="5340000">
                <a:off x="6361629" y="2673113"/>
                <a:ext cx="747670" cy="1383631"/>
              </a:xfrm>
              <a:prstGeom prst="flowChartDelay">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31" name="正方形/長方形 30"/>
              <p:cNvSpPr/>
              <p:nvPr/>
            </p:nvSpPr>
            <p:spPr bwMode="auto">
              <a:xfrm>
                <a:off x="6419317" y="3768311"/>
                <a:ext cx="432048" cy="6258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32" name="正方形/長方形 31"/>
              <p:cNvSpPr/>
              <p:nvPr/>
            </p:nvSpPr>
            <p:spPr bwMode="auto">
              <a:xfrm rot="2340000">
                <a:off x="6156767" y="3624366"/>
                <a:ext cx="365720" cy="1440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33" name="正方形/長方形 32"/>
              <p:cNvSpPr/>
              <p:nvPr/>
            </p:nvSpPr>
            <p:spPr bwMode="auto">
              <a:xfrm rot="19860000">
                <a:off x="6774755" y="3707336"/>
                <a:ext cx="361375" cy="744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34" name="正方形/長方形 33"/>
              <p:cNvSpPr/>
              <p:nvPr/>
            </p:nvSpPr>
            <p:spPr bwMode="auto">
              <a:xfrm rot="19800000">
                <a:off x="7212876" y="3301210"/>
                <a:ext cx="720081" cy="12743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35" name="フローチャート : 論理積ゲート 34"/>
              <p:cNvSpPr/>
              <p:nvPr/>
            </p:nvSpPr>
            <p:spPr bwMode="auto">
              <a:xfrm>
                <a:off x="7931708" y="2445215"/>
                <a:ext cx="196609" cy="639160"/>
              </a:xfrm>
              <a:prstGeom prst="flowChartDelay">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36" name="正方形/長方形 35"/>
              <p:cNvSpPr/>
              <p:nvPr/>
            </p:nvSpPr>
            <p:spPr bwMode="auto">
              <a:xfrm rot="18360000">
                <a:off x="7833769" y="3067598"/>
                <a:ext cx="216024" cy="10369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37" name="正方形/長方形 36"/>
              <p:cNvSpPr/>
              <p:nvPr/>
            </p:nvSpPr>
            <p:spPr bwMode="auto">
              <a:xfrm rot="2700000">
                <a:off x="7639434" y="2250632"/>
                <a:ext cx="431809" cy="1440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38" name="正方形/長方形 37"/>
              <p:cNvSpPr/>
              <p:nvPr/>
            </p:nvSpPr>
            <p:spPr bwMode="auto">
              <a:xfrm rot="1680000">
                <a:off x="6621818" y="1841446"/>
                <a:ext cx="1112793" cy="44221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39" name="フローチャート : 論理積ゲート 38"/>
              <p:cNvSpPr/>
              <p:nvPr/>
            </p:nvSpPr>
            <p:spPr bwMode="auto">
              <a:xfrm rot="15420000">
                <a:off x="6383038" y="1467248"/>
                <a:ext cx="288031" cy="622939"/>
              </a:xfrm>
              <a:prstGeom prst="flowChartDelay">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40" name="正方形/長方形 39"/>
              <p:cNvSpPr/>
              <p:nvPr/>
            </p:nvSpPr>
            <p:spPr bwMode="auto">
              <a:xfrm>
                <a:off x="4979157" y="2809482"/>
                <a:ext cx="864096" cy="49982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41" name="正方形/長方形 40"/>
              <p:cNvSpPr/>
              <p:nvPr/>
            </p:nvSpPr>
            <p:spPr bwMode="auto">
              <a:xfrm>
                <a:off x="5771245" y="3768310"/>
                <a:ext cx="265984" cy="27501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42" name="テキスト ボックス 41"/>
              <p:cNvSpPr txBox="1"/>
              <p:nvPr/>
            </p:nvSpPr>
            <p:spPr>
              <a:xfrm>
                <a:off x="5663117" y="3762000"/>
                <a:ext cx="354584" cy="338554"/>
              </a:xfrm>
              <a:prstGeom prst="rect">
                <a:avLst/>
              </a:prstGeom>
              <a:noFill/>
            </p:spPr>
            <p:txBody>
              <a:bodyPr wrap="none" rtlCol="0">
                <a:spAutoFit/>
              </a:bodyPr>
              <a:lstStyle/>
              <a:p>
                <a:r>
                  <a:rPr kumimoji="1" lang="en-US" altLang="ja-JP" sz="1600" dirty="0" smtClean="0">
                    <a:solidFill>
                      <a:srgbClr val="0000FF"/>
                    </a:solidFill>
                    <a:latin typeface="Calibri" panose="020F0502020204030204" pitchFamily="34" charset="0"/>
                  </a:rPr>
                  <a:t>H</a:t>
                </a:r>
                <a:r>
                  <a:rPr kumimoji="1" lang="en-US" altLang="ja-JP" sz="1600" baseline="30000" dirty="0" smtClean="0">
                    <a:solidFill>
                      <a:srgbClr val="0000FF"/>
                    </a:solidFill>
                    <a:latin typeface="Calibri" panose="020F0502020204030204" pitchFamily="34" charset="0"/>
                  </a:rPr>
                  <a:t>-</a:t>
                </a:r>
                <a:endParaRPr kumimoji="1" lang="ja-JP" altLang="en-US" sz="1600" baseline="30000" dirty="0">
                  <a:solidFill>
                    <a:srgbClr val="0000FF"/>
                  </a:solidFill>
                  <a:latin typeface="Calibri" panose="020F0502020204030204" pitchFamily="34" charset="0"/>
                </a:endParaRPr>
              </a:p>
            </p:txBody>
          </p:sp>
          <p:sp>
            <p:nvSpPr>
              <p:cNvPr id="43" name="正方形/長方形 42"/>
              <p:cNvSpPr/>
              <p:nvPr/>
            </p:nvSpPr>
            <p:spPr bwMode="auto">
              <a:xfrm rot="17460000">
                <a:off x="5744556" y="3582255"/>
                <a:ext cx="287584" cy="1263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cxnSp>
            <p:nvCxnSpPr>
              <p:cNvPr id="44" name="直線矢印コネクタ 43"/>
              <p:cNvCxnSpPr/>
              <p:nvPr/>
            </p:nvCxnSpPr>
            <p:spPr bwMode="auto">
              <a:xfrm flipV="1">
                <a:off x="5814008" y="3501008"/>
                <a:ext cx="92367" cy="340481"/>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正方形/長方形 44"/>
              <p:cNvSpPr/>
              <p:nvPr/>
            </p:nvSpPr>
            <p:spPr bwMode="auto">
              <a:xfrm>
                <a:off x="7355117" y="3722233"/>
                <a:ext cx="658002" cy="14251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46" name="テキスト ボックス 45"/>
              <p:cNvSpPr txBox="1"/>
              <p:nvPr/>
            </p:nvSpPr>
            <p:spPr>
              <a:xfrm>
                <a:off x="6131285" y="2684765"/>
                <a:ext cx="1035476" cy="523220"/>
              </a:xfrm>
              <a:prstGeom prst="rect">
                <a:avLst/>
              </a:prstGeom>
              <a:noFill/>
            </p:spPr>
            <p:txBody>
              <a:bodyPr wrap="none" rtlCol="0">
                <a:spAutoFit/>
              </a:bodyPr>
              <a:lstStyle/>
              <a:p>
                <a:pPr algn="l"/>
                <a:r>
                  <a:rPr kumimoji="1" lang="en-US" altLang="ja-JP" sz="1400" dirty="0" smtClean="0">
                    <a:solidFill>
                      <a:srgbClr val="FF0000"/>
                    </a:solidFill>
                    <a:latin typeface="Calibri" panose="020F0502020204030204" pitchFamily="34" charset="0"/>
                  </a:rPr>
                  <a:t>H- stripping</a:t>
                </a:r>
              </a:p>
              <a:p>
                <a:pPr algn="l"/>
                <a:r>
                  <a:rPr kumimoji="1" lang="en-US" altLang="ja-JP" sz="1400" dirty="0" smtClean="0">
                    <a:solidFill>
                      <a:srgbClr val="FF0000"/>
                    </a:solidFill>
                    <a:latin typeface="Calibri" panose="020F0502020204030204" pitchFamily="34" charset="0"/>
                  </a:rPr>
                  <a:t>Injection</a:t>
                </a:r>
                <a:endParaRPr kumimoji="1" lang="ja-JP" altLang="en-US" sz="1400" dirty="0">
                  <a:solidFill>
                    <a:srgbClr val="FF0000"/>
                  </a:solidFill>
                  <a:latin typeface="Calibri" panose="020F0502020204030204" pitchFamily="34" charset="0"/>
                </a:endParaRPr>
              </a:p>
            </p:txBody>
          </p:sp>
          <p:sp>
            <p:nvSpPr>
              <p:cNvPr id="47" name="円/楕円 46"/>
              <p:cNvSpPr/>
              <p:nvPr/>
            </p:nvSpPr>
            <p:spPr bwMode="auto">
              <a:xfrm>
                <a:off x="5699237" y="2661239"/>
                <a:ext cx="468247" cy="576062"/>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48" name="テキスト ボックス 47"/>
              <p:cNvSpPr txBox="1"/>
              <p:nvPr/>
            </p:nvSpPr>
            <p:spPr>
              <a:xfrm>
                <a:off x="5051165" y="2847646"/>
                <a:ext cx="681597" cy="461665"/>
              </a:xfrm>
              <a:prstGeom prst="rect">
                <a:avLst/>
              </a:prstGeom>
              <a:noFill/>
            </p:spPr>
            <p:txBody>
              <a:bodyPr wrap="none" rtlCol="0">
                <a:spAutoFit/>
              </a:bodyPr>
              <a:lstStyle/>
              <a:p>
                <a:pPr algn="l"/>
                <a:r>
                  <a:rPr lang="en-US" altLang="ja-JP" sz="1200" dirty="0" smtClean="0">
                    <a:solidFill>
                      <a:srgbClr val="0000FF"/>
                    </a:solidFill>
                    <a:latin typeface="Calibri" panose="020F0502020204030204" pitchFamily="34" charset="0"/>
                  </a:rPr>
                  <a:t>1</a:t>
                </a:r>
                <a:r>
                  <a:rPr lang="en-US" altLang="ja-JP" sz="1200" baseline="30000" dirty="0" smtClean="0">
                    <a:solidFill>
                      <a:srgbClr val="0000FF"/>
                    </a:solidFill>
                    <a:latin typeface="Calibri" panose="020F0502020204030204" pitchFamily="34" charset="0"/>
                  </a:rPr>
                  <a:t>st</a:t>
                </a:r>
                <a:r>
                  <a:rPr lang="en-US" altLang="ja-JP" sz="1200" dirty="0" smtClean="0">
                    <a:solidFill>
                      <a:srgbClr val="0000FF"/>
                    </a:solidFill>
                    <a:latin typeface="Calibri" panose="020F0502020204030204" pitchFamily="34" charset="0"/>
                  </a:rPr>
                  <a:t> foil</a:t>
                </a:r>
              </a:p>
              <a:p>
                <a:pPr algn="l"/>
                <a:r>
                  <a:rPr kumimoji="1" lang="en-US" altLang="ja-JP" sz="1200" dirty="0" smtClean="0">
                    <a:solidFill>
                      <a:srgbClr val="0000FF"/>
                    </a:solidFill>
                    <a:latin typeface="Calibri" panose="020F0502020204030204" pitchFamily="34" charset="0"/>
                  </a:rPr>
                  <a:t>H</a:t>
                </a:r>
                <a:r>
                  <a:rPr kumimoji="1" lang="en-US" altLang="ja-JP" sz="1200" baseline="30000" dirty="0" smtClean="0">
                    <a:solidFill>
                      <a:srgbClr val="0000FF"/>
                    </a:solidFill>
                    <a:latin typeface="Calibri" panose="020F0502020204030204" pitchFamily="34" charset="0"/>
                  </a:rPr>
                  <a:t>-</a:t>
                </a:r>
                <a:r>
                  <a:rPr kumimoji="1" lang="en-US" altLang="ja-JP" sz="1200" dirty="0" smtClean="0">
                    <a:solidFill>
                      <a:srgbClr val="0000FF"/>
                    </a:solidFill>
                    <a:latin typeface="Calibri" panose="020F0502020204030204" pitchFamily="34" charset="0"/>
                  </a:rPr>
                  <a:t> </a:t>
                </a:r>
                <a:r>
                  <a:rPr kumimoji="1" lang="en-US" altLang="ja-JP" sz="1200" dirty="0" smtClean="0">
                    <a:solidFill>
                      <a:srgbClr val="0000FF"/>
                    </a:solidFill>
                    <a:latin typeface="Calibri" panose="020F0502020204030204" pitchFamily="34" charset="0"/>
                    <a:sym typeface="Wingdings" panose="05000000000000000000" pitchFamily="2" charset="2"/>
                  </a:rPr>
                  <a:t> </a:t>
                </a:r>
                <a:r>
                  <a:rPr kumimoji="1" lang="en-US" altLang="ja-JP" sz="1200" dirty="0" smtClean="0">
                    <a:solidFill>
                      <a:srgbClr val="FF0000"/>
                    </a:solidFill>
                    <a:latin typeface="Calibri" panose="020F0502020204030204" pitchFamily="34" charset="0"/>
                    <a:sym typeface="Wingdings" panose="05000000000000000000" pitchFamily="2" charset="2"/>
                  </a:rPr>
                  <a:t>H</a:t>
                </a:r>
                <a:r>
                  <a:rPr kumimoji="1" lang="en-US" altLang="ja-JP" sz="1200" baseline="30000" dirty="0" smtClean="0">
                    <a:solidFill>
                      <a:srgbClr val="FF0000"/>
                    </a:solidFill>
                    <a:latin typeface="Calibri" panose="020F0502020204030204" pitchFamily="34" charset="0"/>
                    <a:sym typeface="Wingdings" panose="05000000000000000000" pitchFamily="2" charset="2"/>
                  </a:rPr>
                  <a:t>+</a:t>
                </a:r>
                <a:endParaRPr kumimoji="1" lang="ja-JP" altLang="en-US" sz="1200" baseline="30000" dirty="0">
                  <a:solidFill>
                    <a:srgbClr val="FF0000"/>
                  </a:solidFill>
                  <a:latin typeface="Calibri" panose="020F0502020204030204" pitchFamily="34" charset="0"/>
                </a:endParaRPr>
              </a:p>
            </p:txBody>
          </p:sp>
          <p:sp>
            <p:nvSpPr>
              <p:cNvPr id="49" name="テキスト ボックス 48"/>
              <p:cNvSpPr txBox="1"/>
              <p:nvPr/>
            </p:nvSpPr>
            <p:spPr>
              <a:xfrm>
                <a:off x="6280744" y="1696923"/>
                <a:ext cx="1028833" cy="589505"/>
              </a:xfrm>
              <a:prstGeom prst="rect">
                <a:avLst/>
              </a:prstGeom>
              <a:noFill/>
            </p:spPr>
            <p:txBody>
              <a:bodyPr wrap="none" rtlCol="0">
                <a:spAutoFit/>
              </a:bodyPr>
              <a:lstStyle/>
              <a:p>
                <a:pPr algn="l"/>
                <a:r>
                  <a:rPr lang="en-US" altLang="ja-JP" sz="1400" dirty="0" smtClean="0">
                    <a:latin typeface="Calibri" panose="020F0502020204030204" pitchFamily="34" charset="0"/>
                  </a:rPr>
                  <a:t>Extraction</a:t>
                </a:r>
                <a:r>
                  <a:rPr kumimoji="1" lang="en-US" altLang="ja-JP" sz="1400" dirty="0" smtClean="0">
                    <a:latin typeface="Calibri" panose="020F0502020204030204" pitchFamily="34" charset="0"/>
                  </a:rPr>
                  <a:t> </a:t>
                </a:r>
              </a:p>
              <a:p>
                <a:pPr algn="l"/>
                <a:r>
                  <a:rPr kumimoji="1" lang="en-US" altLang="ja-JP" sz="1400" dirty="0" smtClean="0">
                    <a:latin typeface="Calibri" panose="020F0502020204030204" pitchFamily="34" charset="0"/>
                  </a:rPr>
                  <a:t>section</a:t>
                </a:r>
                <a:endParaRPr kumimoji="1" lang="ja-JP" altLang="en-US" sz="1400" dirty="0">
                  <a:latin typeface="Calibri" panose="020F0502020204030204" pitchFamily="34" charset="0"/>
                </a:endParaRPr>
              </a:p>
            </p:txBody>
          </p:sp>
          <p:sp>
            <p:nvSpPr>
              <p:cNvPr id="50" name="テキスト ボックス 49"/>
              <p:cNvSpPr txBox="1"/>
              <p:nvPr/>
            </p:nvSpPr>
            <p:spPr>
              <a:xfrm>
                <a:off x="7178214" y="3667302"/>
                <a:ext cx="931665" cy="307777"/>
              </a:xfrm>
              <a:prstGeom prst="rect">
                <a:avLst/>
              </a:prstGeom>
              <a:noFill/>
            </p:spPr>
            <p:txBody>
              <a:bodyPr wrap="none" rtlCol="0">
                <a:spAutoFit/>
              </a:bodyPr>
              <a:lstStyle/>
              <a:p>
                <a:pPr algn="l"/>
                <a:r>
                  <a:rPr kumimoji="1" lang="en-US" altLang="ja-JP" sz="1400" dirty="0" smtClean="0">
                    <a:latin typeface="Calibri" panose="020F0502020204030204" pitchFamily="34" charset="0"/>
                  </a:rPr>
                  <a:t>RF section</a:t>
                </a:r>
                <a:endParaRPr kumimoji="1" lang="ja-JP" altLang="en-US" sz="1400" dirty="0">
                  <a:latin typeface="Calibri" panose="020F0502020204030204" pitchFamily="34" charset="0"/>
                </a:endParaRPr>
              </a:p>
            </p:txBody>
          </p:sp>
          <p:cxnSp>
            <p:nvCxnSpPr>
              <p:cNvPr id="51" name="直線矢印コネクタ 50"/>
              <p:cNvCxnSpPr/>
              <p:nvPr/>
            </p:nvCxnSpPr>
            <p:spPr bwMode="auto">
              <a:xfrm>
                <a:off x="5555220" y="2992535"/>
                <a:ext cx="396000" cy="0"/>
              </a:xfrm>
              <a:prstGeom prst="straightConnector1">
                <a:avLst/>
              </a:prstGeom>
              <a:solidFill>
                <a:schemeClr val="accent1"/>
              </a:solidFill>
              <a:ln w="38100" cap="flat" cmpd="sng" algn="ctr">
                <a:solidFill>
                  <a:srgbClr val="0000FF"/>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正方形/長方形 51"/>
              <p:cNvSpPr/>
              <p:nvPr/>
            </p:nvSpPr>
            <p:spPr bwMode="auto">
              <a:xfrm>
                <a:off x="5123173" y="2242160"/>
                <a:ext cx="704600" cy="324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55" name="正方形/長方形 54"/>
              <p:cNvSpPr/>
              <p:nvPr/>
            </p:nvSpPr>
            <p:spPr bwMode="auto">
              <a:xfrm rot="1440000">
                <a:off x="7288531" y="1372726"/>
                <a:ext cx="1630937" cy="63815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endParaRPr>
              </a:p>
            </p:txBody>
          </p:sp>
        </p:grpSp>
        <p:sp>
          <p:nvSpPr>
            <p:cNvPr id="21" name="円/楕円 20"/>
            <p:cNvSpPr/>
            <p:nvPr/>
          </p:nvSpPr>
          <p:spPr>
            <a:xfrm>
              <a:off x="7371059" y="476672"/>
              <a:ext cx="432000" cy="39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7092280" y="997546"/>
              <a:ext cx="1657505" cy="523220"/>
            </a:xfrm>
            <a:prstGeom prst="rect">
              <a:avLst/>
            </a:prstGeom>
            <a:noFill/>
          </p:spPr>
          <p:txBody>
            <a:bodyPr wrap="none" rtlCol="0">
              <a:spAutoFit/>
            </a:bodyPr>
            <a:lstStyle/>
            <a:p>
              <a:pPr algn="l"/>
              <a:r>
                <a:rPr lang="en-US" altLang="ja-JP" sz="1400" dirty="0" smtClean="0">
                  <a:solidFill>
                    <a:srgbClr val="FF0000"/>
                  </a:solidFill>
                  <a:latin typeface="Calibri" panose="020F0502020204030204" pitchFamily="34" charset="0"/>
                </a:rPr>
                <a:t>HI </a:t>
              </a:r>
              <a:r>
                <a:rPr kumimoji="1" lang="en-US" altLang="ja-JP" sz="1400" dirty="0" smtClean="0">
                  <a:solidFill>
                    <a:srgbClr val="FF0000"/>
                  </a:solidFill>
                  <a:latin typeface="Calibri" panose="020F0502020204030204" pitchFamily="34" charset="0"/>
                </a:rPr>
                <a:t>Injection?</a:t>
              </a:r>
            </a:p>
            <a:p>
              <a:pPr algn="l"/>
              <a:r>
                <a:rPr lang="en-US" altLang="ja-JP" sz="1400" dirty="0" smtClean="0">
                  <a:solidFill>
                    <a:srgbClr val="FF0000"/>
                  </a:solidFill>
                  <a:latin typeface="Calibri" panose="020F0502020204030204" pitchFamily="34" charset="0"/>
                </a:rPr>
                <a:t>Only kicker magnets</a:t>
              </a:r>
            </a:p>
          </p:txBody>
        </p:sp>
        <p:cxnSp>
          <p:nvCxnSpPr>
            <p:cNvPr id="62" name="直線矢印コネクタ 61"/>
            <p:cNvCxnSpPr/>
            <p:nvPr/>
          </p:nvCxnSpPr>
          <p:spPr>
            <a:xfrm flipV="1">
              <a:off x="7587059" y="836712"/>
              <a:ext cx="0" cy="27876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028" name="直線矢印コネクタ 1027"/>
            <p:cNvCxnSpPr/>
            <p:nvPr/>
          </p:nvCxnSpPr>
          <p:spPr>
            <a:xfrm>
              <a:off x="7768668" y="720976"/>
              <a:ext cx="835780" cy="342443"/>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grpSp>
      <p:sp>
        <p:nvSpPr>
          <p:cNvPr id="1029" name="テキスト ボックス 1028"/>
          <p:cNvSpPr txBox="1"/>
          <p:nvPr/>
        </p:nvSpPr>
        <p:spPr>
          <a:xfrm>
            <a:off x="107504" y="567049"/>
            <a:ext cx="8514382" cy="523220"/>
          </a:xfrm>
          <a:prstGeom prst="rect">
            <a:avLst/>
          </a:prstGeom>
          <a:noFill/>
        </p:spPr>
        <p:txBody>
          <a:bodyPr wrap="none" rtlCol="0">
            <a:spAutoFit/>
          </a:bodyPr>
          <a:lstStyle/>
          <a:p>
            <a:r>
              <a:rPr kumimoji="1" lang="en-US" altLang="ja-JP" sz="2800" b="1" dirty="0" smtClean="0"/>
              <a:t>HI Injection candidate</a:t>
            </a:r>
            <a:r>
              <a:rPr kumimoji="1" lang="en-US" altLang="ja-JP" sz="2800" dirty="0" smtClean="0"/>
              <a:t>:  </a:t>
            </a:r>
            <a:r>
              <a:rPr lang="en-US" altLang="ja-JP" sz="2800" dirty="0"/>
              <a:t>e</a:t>
            </a:r>
            <a:r>
              <a:rPr kumimoji="1" lang="en-US" altLang="ja-JP" sz="2800" dirty="0" smtClean="0"/>
              <a:t>nd of extraction straight section</a:t>
            </a:r>
            <a:endParaRPr kumimoji="1" lang="ja-JP" altLang="en-US" sz="2800" dirty="0"/>
          </a:p>
        </p:txBody>
      </p:sp>
      <p:sp>
        <p:nvSpPr>
          <p:cNvPr id="3" name="正方形/長方形 2"/>
          <p:cNvSpPr/>
          <p:nvPr/>
        </p:nvSpPr>
        <p:spPr>
          <a:xfrm>
            <a:off x="3756414" y="3680193"/>
            <a:ext cx="5496105" cy="400110"/>
          </a:xfrm>
          <a:prstGeom prst="rect">
            <a:avLst/>
          </a:prstGeom>
        </p:spPr>
        <p:txBody>
          <a:bodyPr wrap="square">
            <a:spAutoFit/>
          </a:bodyPr>
          <a:lstStyle/>
          <a:p>
            <a:pPr marL="800100" lvl="1" indent="-342900">
              <a:buFont typeface="Arial" panose="020B0604020202020204" pitchFamily="34" charset="0"/>
              <a:buChar char="•"/>
            </a:pPr>
            <a:r>
              <a:rPr lang="en-US" altLang="ja-JP" sz="2000" dirty="0"/>
              <a:t>Only injection kicker </a:t>
            </a:r>
            <a:r>
              <a:rPr lang="en-US" altLang="ja-JP" sz="2000" dirty="0" smtClean="0"/>
              <a:t>magnets necessary</a:t>
            </a:r>
            <a:endParaRPr lang="en-US" altLang="ja-JP" sz="2000" dirty="0"/>
          </a:p>
        </p:txBody>
      </p:sp>
      <p:pic>
        <p:nvPicPr>
          <p:cNvPr id="56" name="Picture 2" descr="C:\Users\User\Documents\HI-in-J-PARC\ForMeeting-20150612\survival_238u85_1180ns_dpovrp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080303"/>
            <a:ext cx="3170189" cy="274490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6728040" y="1320342"/>
            <a:ext cx="1980670" cy="400110"/>
          </a:xfrm>
          <a:prstGeom prst="rect">
            <a:avLst/>
          </a:prstGeom>
        </p:spPr>
        <p:txBody>
          <a:bodyPr wrap="none">
            <a:spAutoFit/>
          </a:bodyPr>
          <a:lstStyle/>
          <a:p>
            <a:r>
              <a:rPr lang="en-US" altLang="ja-JP" sz="2000" dirty="0" smtClean="0">
                <a:solidFill>
                  <a:srgbClr val="00B0F0"/>
                </a:solidFill>
              </a:rPr>
              <a:t>P</a:t>
            </a:r>
            <a:r>
              <a:rPr lang="en-US" altLang="ja-JP" sz="2000" dirty="0">
                <a:solidFill>
                  <a:srgbClr val="00B0F0"/>
                </a:solidFill>
              </a:rPr>
              <a:t>. K. </a:t>
            </a:r>
            <a:r>
              <a:rPr lang="en-US" altLang="ja-JP" sz="2000" dirty="0" err="1">
                <a:solidFill>
                  <a:srgbClr val="00B0F0"/>
                </a:solidFill>
              </a:rPr>
              <a:t>Saha</a:t>
            </a:r>
            <a:r>
              <a:rPr lang="en-US" altLang="ja-JP" sz="2000" dirty="0">
                <a:solidFill>
                  <a:srgbClr val="00B0F0"/>
                </a:solidFill>
              </a:rPr>
              <a:t>, </a:t>
            </a:r>
            <a:r>
              <a:rPr lang="en-US" altLang="ja-JP" sz="2000" dirty="0" smtClean="0">
                <a:solidFill>
                  <a:srgbClr val="00B0F0"/>
                </a:solidFill>
              </a:rPr>
              <a:t>J-PARC</a:t>
            </a:r>
            <a:endParaRPr lang="ja-JP" altLang="en-US" sz="2000" dirty="0"/>
          </a:p>
        </p:txBody>
      </p:sp>
      <p:sp>
        <p:nvSpPr>
          <p:cNvPr id="14" name="タイトル 13"/>
          <p:cNvSpPr>
            <a:spLocks noGrp="1"/>
          </p:cNvSpPr>
          <p:nvPr>
            <p:ph type="title"/>
          </p:nvPr>
        </p:nvSpPr>
        <p:spPr>
          <a:xfrm>
            <a:off x="353915" y="-314341"/>
            <a:ext cx="8229600" cy="1143000"/>
          </a:xfrm>
        </p:spPr>
        <p:txBody>
          <a:bodyPr/>
          <a:lstStyle/>
          <a:p>
            <a:r>
              <a:rPr lang="en-US" altLang="ja-JP" dirty="0" smtClean="0"/>
              <a:t>HI injection and acceleration at RCS</a:t>
            </a:r>
            <a:endParaRPr kumimoji="1" lang="ja-JP" altLang="en-US" dirty="0"/>
          </a:p>
        </p:txBody>
      </p:sp>
      <p:sp>
        <p:nvSpPr>
          <p:cNvPr id="57" name="テキスト ボックス 56"/>
          <p:cNvSpPr txBox="1"/>
          <p:nvPr/>
        </p:nvSpPr>
        <p:spPr>
          <a:xfrm>
            <a:off x="3353939" y="4221088"/>
            <a:ext cx="5406639" cy="2246769"/>
          </a:xfrm>
          <a:prstGeom prst="rect">
            <a:avLst/>
          </a:prstGeom>
          <a:noFill/>
        </p:spPr>
        <p:txBody>
          <a:bodyPr wrap="square" rtlCol="0">
            <a:spAutoFit/>
          </a:bodyPr>
          <a:lstStyle/>
          <a:p>
            <a:r>
              <a:rPr lang="en-US" altLang="ja-JP" sz="2800" b="1" dirty="0">
                <a:solidFill>
                  <a:srgbClr val="FF0000"/>
                </a:solidFill>
              </a:rPr>
              <a:t>Beam survival probability</a:t>
            </a:r>
          </a:p>
          <a:p>
            <a:r>
              <a:rPr lang="en-US" altLang="ja-JP" sz="2400" dirty="0" smtClean="0">
                <a:solidFill>
                  <a:srgbClr val="00B0F0"/>
                </a:solidFill>
              </a:rPr>
              <a:t>at 2×10</a:t>
            </a:r>
            <a:r>
              <a:rPr lang="en-US" altLang="ja-JP" sz="2400" baseline="30000" dirty="0" smtClean="0">
                <a:solidFill>
                  <a:srgbClr val="00B0F0"/>
                </a:solidFill>
              </a:rPr>
              <a:t>10</a:t>
            </a:r>
            <a:r>
              <a:rPr lang="en-US" altLang="ja-JP" sz="2400" dirty="0" smtClean="0">
                <a:solidFill>
                  <a:srgbClr val="00B0F0"/>
                </a:solidFill>
              </a:rPr>
              <a:t> </a:t>
            </a:r>
            <a:r>
              <a:rPr lang="en-US" altLang="ja-JP" sz="2400" dirty="0">
                <a:solidFill>
                  <a:srgbClr val="00B0F0"/>
                </a:solidFill>
              </a:rPr>
              <a:t>~</a:t>
            </a:r>
            <a:r>
              <a:rPr lang="en-US" altLang="ja-JP" sz="2400" dirty="0" smtClean="0">
                <a:solidFill>
                  <a:srgbClr val="00B0F0"/>
                </a:solidFill>
              </a:rPr>
              <a:t>1×10</a:t>
            </a:r>
            <a:r>
              <a:rPr lang="en-US" altLang="ja-JP" sz="2400" baseline="30000" dirty="0" smtClean="0">
                <a:solidFill>
                  <a:srgbClr val="00B0F0"/>
                </a:solidFill>
              </a:rPr>
              <a:t>11</a:t>
            </a:r>
            <a:r>
              <a:rPr lang="en-US" altLang="ja-JP" sz="2400" dirty="0" smtClean="0">
                <a:solidFill>
                  <a:srgbClr val="00B0F0"/>
                </a:solidFill>
              </a:rPr>
              <a:t>/bunch</a:t>
            </a:r>
            <a:endParaRPr kumimoji="1" lang="en-US" altLang="ja-JP" sz="2400" b="1" dirty="0" smtClean="0">
              <a:solidFill>
                <a:srgbClr val="FF0000"/>
              </a:solidFill>
            </a:endParaRPr>
          </a:p>
          <a:p>
            <a:r>
              <a:rPr lang="en-US" altLang="ja-JP" sz="2400" b="1" dirty="0" smtClean="0">
                <a:solidFill>
                  <a:srgbClr val="FF0000"/>
                </a:solidFill>
              </a:rPr>
              <a:t>&gt;=</a:t>
            </a:r>
            <a:r>
              <a:rPr kumimoji="1" lang="en-US" altLang="ja-JP" sz="2400" b="1" dirty="0" smtClean="0">
                <a:solidFill>
                  <a:srgbClr val="FF0000"/>
                </a:solidFill>
              </a:rPr>
              <a:t> 99.97%</a:t>
            </a:r>
          </a:p>
          <a:p>
            <a:r>
              <a:rPr lang="en-US" altLang="ja-JP" sz="2400" dirty="0">
                <a:solidFill>
                  <a:srgbClr val="FF0000"/>
                </a:solidFill>
              </a:rPr>
              <a:t>L</a:t>
            </a:r>
            <a:r>
              <a:rPr lang="en-US" altLang="ja-JP" sz="2400" dirty="0" smtClean="0">
                <a:solidFill>
                  <a:srgbClr val="FF0000"/>
                </a:solidFill>
              </a:rPr>
              <a:t>oss point: Collimator (100%)</a:t>
            </a:r>
            <a:endParaRPr kumimoji="1" lang="en-US" altLang="ja-JP" sz="2400" dirty="0" smtClean="0">
              <a:solidFill>
                <a:srgbClr val="FF0000"/>
              </a:solidFill>
            </a:endParaRPr>
          </a:p>
          <a:p>
            <a:r>
              <a:rPr lang="en-US" altLang="ja-JP" sz="2000" dirty="0" smtClean="0"/>
              <a:t>[ For 1 MW proton : ~99.8%,</a:t>
            </a:r>
            <a:r>
              <a:rPr lang="en-US" altLang="ja-JP" sz="2000" dirty="0"/>
              <a:t> </a:t>
            </a:r>
            <a:r>
              <a:rPr kumimoji="1" lang="en-US" altLang="ja-JP" sz="2000" dirty="0" smtClean="0"/>
              <a:t>beam loss mainly due to foil scattering]</a:t>
            </a:r>
            <a:endParaRPr kumimoji="1" lang="ja-JP" altLang="en-US" sz="2000" dirty="0"/>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
        <p:nvSpPr>
          <p:cNvPr id="15" name="スライド番号プレースホルダー 14"/>
          <p:cNvSpPr>
            <a:spLocks noGrp="1"/>
          </p:cNvSpPr>
          <p:nvPr>
            <p:ph type="sldNum" sz="quarter" idx="12"/>
          </p:nvPr>
        </p:nvSpPr>
        <p:spPr/>
        <p:txBody>
          <a:bodyPr/>
          <a:lstStyle/>
          <a:p>
            <a:fld id="{D2D8002D-B5B0-4BAC-B1F6-782DDCCE6D9C}" type="slidenum">
              <a:rPr kumimoji="1" lang="ja-JP" altLang="en-US" smtClean="0"/>
              <a:t>27</a:t>
            </a:fld>
            <a:endParaRPr kumimoji="1" lang="ja-JP" altLang="en-US"/>
          </a:p>
        </p:txBody>
      </p:sp>
    </p:spTree>
    <p:extLst>
      <p:ext uri="{BB962C8B-B14F-4D97-AF65-F5344CB8AC3E}">
        <p14:creationId xmlns:p14="http://schemas.microsoft.com/office/powerpoint/2010/main" val="8438472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9208" y="-315416"/>
            <a:ext cx="8229600" cy="1143000"/>
          </a:xfrm>
        </p:spPr>
        <p:txBody>
          <a:bodyPr/>
          <a:lstStyle/>
          <a:p>
            <a:r>
              <a:rPr kumimoji="1" lang="en-US" altLang="ja-JP" dirty="0" smtClean="0"/>
              <a:t>Physics goals</a:t>
            </a:r>
            <a:endParaRPr kumimoji="1" lang="ja-JP" altLang="en-US" dirty="0"/>
          </a:p>
        </p:txBody>
      </p:sp>
      <p:sp>
        <p:nvSpPr>
          <p:cNvPr id="3" name="コンテンツ プレースホルダー 2"/>
          <p:cNvSpPr>
            <a:spLocks noGrp="1"/>
          </p:cNvSpPr>
          <p:nvPr>
            <p:ph idx="1"/>
          </p:nvPr>
        </p:nvSpPr>
        <p:spPr>
          <a:xfrm>
            <a:off x="223753" y="836712"/>
            <a:ext cx="8640960" cy="5832648"/>
          </a:xfrm>
          <a:ln>
            <a:noFill/>
          </a:ln>
        </p:spPr>
        <p:txBody>
          <a:bodyPr>
            <a:normAutofit fontScale="70000" lnSpcReduction="20000"/>
          </a:bodyPr>
          <a:lstStyle/>
          <a:p>
            <a:r>
              <a:rPr lang="en-US" altLang="ja-JP" dirty="0" err="1" smtClean="0">
                <a:solidFill>
                  <a:srgbClr val="FF0000"/>
                </a:solidFill>
              </a:rPr>
              <a:t>Dileptons</a:t>
            </a:r>
            <a:r>
              <a:rPr lang="en-US" altLang="ja-JP" dirty="0" smtClean="0">
                <a:solidFill>
                  <a:srgbClr val="FF0000"/>
                </a:solidFill>
              </a:rPr>
              <a:t> (</a:t>
            </a:r>
            <a:r>
              <a:rPr lang="en-US" altLang="ja-JP" dirty="0" err="1" smtClean="0">
                <a:solidFill>
                  <a:srgbClr val="FF0000"/>
                </a:solidFill>
              </a:rPr>
              <a:t>dielectron</a:t>
            </a:r>
            <a:r>
              <a:rPr lang="en-US" altLang="ja-JP" dirty="0" smtClean="0">
                <a:solidFill>
                  <a:srgbClr val="FF0000"/>
                </a:solidFill>
              </a:rPr>
              <a:t> and </a:t>
            </a:r>
            <a:r>
              <a:rPr lang="en-US" altLang="ja-JP" dirty="0" err="1" smtClean="0">
                <a:solidFill>
                  <a:srgbClr val="FF0000"/>
                </a:solidFill>
              </a:rPr>
              <a:t>dimuon</a:t>
            </a:r>
            <a:r>
              <a:rPr lang="en-US" altLang="ja-JP" dirty="0" smtClean="0">
                <a:solidFill>
                  <a:srgbClr val="FF0000"/>
                </a:solidFill>
              </a:rPr>
              <a:t>)</a:t>
            </a:r>
            <a:r>
              <a:rPr lang="en-US" altLang="ja-JP" dirty="0" smtClean="0"/>
              <a:t> </a:t>
            </a:r>
            <a:endParaRPr lang="en-US" altLang="ja-JP" dirty="0"/>
          </a:p>
          <a:p>
            <a:endParaRPr lang="en-US" altLang="ja-JP" dirty="0" smtClean="0">
              <a:solidFill>
                <a:srgbClr val="4F81BD"/>
              </a:solidFill>
            </a:endParaRPr>
          </a:p>
          <a:p>
            <a:r>
              <a:rPr lang="en-US" altLang="ja-JP" dirty="0" smtClean="0">
                <a:solidFill>
                  <a:srgbClr val="4F81BD"/>
                </a:solidFill>
              </a:rPr>
              <a:t>Systematic and high statistics</a:t>
            </a:r>
            <a:r>
              <a:rPr kumimoji="1" lang="en-US" altLang="ja-JP" dirty="0" smtClean="0">
                <a:solidFill>
                  <a:srgbClr val="4F81BD"/>
                </a:solidFill>
              </a:rPr>
              <a:t> hadron measurements</a:t>
            </a:r>
            <a:endParaRPr lang="en-US" altLang="ja-JP" dirty="0" smtClean="0"/>
          </a:p>
          <a:p>
            <a:pPr lvl="1"/>
            <a:r>
              <a:rPr lang="en-US" altLang="ja-JP" dirty="0" smtClean="0">
                <a:solidFill>
                  <a:srgbClr val="E923D1"/>
                </a:solidFill>
              </a:rPr>
              <a:t>Strange meson and baryons </a:t>
            </a:r>
            <a:endParaRPr lang="en-US" altLang="ja-JP" dirty="0" smtClean="0">
              <a:solidFill>
                <a:srgbClr val="E923D1"/>
              </a:solidFill>
              <a:cs typeface="Arial" panose="020B0604020202020204" pitchFamily="34" charset="0"/>
            </a:endParaRPr>
          </a:p>
          <a:p>
            <a:pPr lvl="1"/>
            <a:r>
              <a:rPr lang="en-US" altLang="ja-JP" dirty="0" smtClean="0">
                <a:solidFill>
                  <a:srgbClr val="E923D1"/>
                </a:solidFill>
              </a:rPr>
              <a:t>Event-by-event fluctuations </a:t>
            </a:r>
            <a:endParaRPr lang="en-US" altLang="ja-JP" dirty="0" smtClean="0">
              <a:solidFill>
                <a:srgbClr val="E923D1"/>
              </a:solidFill>
              <a:sym typeface="Wingdings" panose="05000000000000000000" pitchFamily="2" charset="2"/>
            </a:endParaRPr>
          </a:p>
          <a:p>
            <a:pPr lvl="1"/>
            <a:r>
              <a:rPr lang="en-US" altLang="ja-JP" dirty="0" smtClean="0">
                <a:solidFill>
                  <a:srgbClr val="0070C0"/>
                </a:solidFill>
                <a:sym typeface="Wingdings" panose="05000000000000000000" pitchFamily="2" charset="2"/>
              </a:rPr>
              <a:t>Two particle correlations</a:t>
            </a:r>
          </a:p>
          <a:p>
            <a:pPr marL="457200" lvl="1" indent="0">
              <a:buNone/>
            </a:pPr>
            <a:r>
              <a:rPr lang="en-US" altLang="ja-JP" dirty="0" smtClean="0">
                <a:solidFill>
                  <a:srgbClr val="0070C0"/>
                </a:solidFill>
                <a:sym typeface="Wingdings" panose="05000000000000000000" pitchFamily="2" charset="2"/>
              </a:rPr>
              <a:t> (YN, YY correlations in high baryon density)</a:t>
            </a:r>
          </a:p>
          <a:p>
            <a:pPr lvl="1"/>
            <a:r>
              <a:rPr lang="en-US" altLang="ja-JP" dirty="0" smtClean="0">
                <a:solidFill>
                  <a:srgbClr val="0070C0"/>
                </a:solidFill>
                <a:sym typeface="Wingdings" panose="05000000000000000000" pitchFamily="2" charset="2"/>
              </a:rPr>
              <a:t>Collective flow (related to EOS?)</a:t>
            </a:r>
            <a:endParaRPr lang="en-US" altLang="ja-JP" dirty="0" smtClean="0"/>
          </a:p>
          <a:p>
            <a:r>
              <a:rPr lang="en-US" altLang="ja-JP" dirty="0" smtClean="0">
                <a:solidFill>
                  <a:srgbClr val="FF0000"/>
                </a:solidFill>
              </a:rPr>
              <a:t>Rare probes</a:t>
            </a:r>
            <a:endParaRPr kumimoji="1" lang="en-US" altLang="ja-JP" dirty="0" smtClean="0">
              <a:solidFill>
                <a:srgbClr val="FF0000"/>
              </a:solidFill>
            </a:endParaRPr>
          </a:p>
          <a:p>
            <a:pPr lvl="1"/>
            <a:r>
              <a:rPr lang="en-US" altLang="ja-JP" dirty="0" smtClean="0">
                <a:solidFill>
                  <a:srgbClr val="E923D1"/>
                </a:solidFill>
              </a:rPr>
              <a:t>Hypernuclei</a:t>
            </a:r>
          </a:p>
          <a:p>
            <a:pPr lvl="1"/>
            <a:r>
              <a:rPr lang="en-US" altLang="ja-JP" dirty="0" smtClean="0">
                <a:solidFill>
                  <a:srgbClr val="4F81BD"/>
                </a:solidFill>
              </a:rPr>
              <a:t>Exotic hadrons </a:t>
            </a:r>
          </a:p>
          <a:p>
            <a:pPr lvl="2"/>
            <a:r>
              <a:rPr lang="en-US" altLang="ja-JP" dirty="0" smtClean="0">
                <a:latin typeface="Symbol" panose="05050102010706020507" pitchFamily="18" charset="2"/>
              </a:rPr>
              <a:t>L</a:t>
            </a:r>
            <a:r>
              <a:rPr lang="en-US" altLang="ja-JP" dirty="0" smtClean="0"/>
              <a:t>(1405)</a:t>
            </a:r>
          </a:p>
          <a:p>
            <a:pPr lvl="2"/>
            <a:r>
              <a:rPr lang="en-US" altLang="ja-JP" dirty="0" err="1" smtClean="0"/>
              <a:t>Dibaryon</a:t>
            </a:r>
            <a:r>
              <a:rPr lang="en-US" altLang="ja-JP" dirty="0" smtClean="0"/>
              <a:t> (H-</a:t>
            </a:r>
            <a:r>
              <a:rPr lang="en-US" altLang="ja-JP" dirty="0" err="1" smtClean="0"/>
              <a:t>dibaryon</a:t>
            </a:r>
            <a:r>
              <a:rPr lang="en-US" altLang="ja-JP" dirty="0" smtClean="0"/>
              <a:t>, </a:t>
            </a:r>
            <a:r>
              <a:rPr lang="en-US" altLang="ja-JP" dirty="0" smtClean="0">
                <a:latin typeface="Symbol" panose="05050102010706020507" pitchFamily="18" charset="2"/>
              </a:rPr>
              <a:t>W</a:t>
            </a:r>
            <a:r>
              <a:rPr lang="en-US" altLang="ja-JP" dirty="0" smtClean="0"/>
              <a:t>N, </a:t>
            </a:r>
            <a:r>
              <a:rPr lang="en-US" altLang="ja-JP" dirty="0" smtClean="0">
                <a:latin typeface="Symbol" panose="05050102010706020507" pitchFamily="18" charset="2"/>
              </a:rPr>
              <a:t>DD</a:t>
            </a:r>
            <a:r>
              <a:rPr lang="en-US" altLang="ja-JP" dirty="0" smtClean="0"/>
              <a:t>,…)</a:t>
            </a:r>
          </a:p>
          <a:p>
            <a:pPr lvl="2"/>
            <a:r>
              <a:rPr lang="en-US" altLang="ja-JP" dirty="0" err="1" smtClean="0"/>
              <a:t>Kaonic</a:t>
            </a:r>
            <a:r>
              <a:rPr lang="en-US" altLang="ja-JP" dirty="0" smtClean="0"/>
              <a:t> nucleus (K</a:t>
            </a:r>
            <a:r>
              <a:rPr lang="en-US" altLang="ja-JP" baseline="30000" dirty="0" smtClean="0"/>
              <a:t>-</a:t>
            </a:r>
            <a:r>
              <a:rPr lang="en-US" altLang="ja-JP" dirty="0" smtClean="0"/>
              <a:t>pp,…)</a:t>
            </a:r>
            <a:endParaRPr kumimoji="1" lang="en-US" altLang="ja-JP" dirty="0" smtClean="0"/>
          </a:p>
          <a:p>
            <a:pPr lvl="1"/>
            <a:r>
              <a:rPr kumimoji="1" lang="en-US" altLang="ja-JP" dirty="0" smtClean="0">
                <a:solidFill>
                  <a:srgbClr val="0070C0"/>
                </a:solidFill>
              </a:rPr>
              <a:t>Charm</a:t>
            </a:r>
          </a:p>
          <a:p>
            <a:pPr lvl="2"/>
            <a:r>
              <a:rPr lang="en-US" altLang="ja-JP" dirty="0" smtClean="0"/>
              <a:t>J/</a:t>
            </a:r>
            <a:r>
              <a:rPr lang="en-US" altLang="ja-JP" dirty="0" smtClean="0">
                <a:latin typeface="Symbol" panose="05050102010706020507" pitchFamily="18" charset="2"/>
              </a:rPr>
              <a:t>y</a:t>
            </a:r>
            <a:r>
              <a:rPr lang="en-US" altLang="ja-JP" dirty="0" smtClean="0"/>
              <a:t>, D, charmed baryons</a:t>
            </a:r>
          </a:p>
          <a:p>
            <a:r>
              <a:rPr lang="en-US" altLang="ja-JP" dirty="0">
                <a:solidFill>
                  <a:srgbClr val="0070C0"/>
                </a:solidFill>
              </a:rPr>
              <a:t>Photons</a:t>
            </a:r>
          </a:p>
          <a:p>
            <a:pPr lvl="1"/>
            <a:r>
              <a:rPr lang="en-US" altLang="ja-JP" dirty="0"/>
              <a:t>Thermal </a:t>
            </a:r>
            <a:r>
              <a:rPr lang="en-US" altLang="ja-JP" dirty="0" smtClean="0"/>
              <a:t>radiation </a:t>
            </a:r>
            <a:r>
              <a:rPr lang="en-US" altLang="ja-JP" dirty="0"/>
              <a:t>from QGP</a:t>
            </a:r>
          </a:p>
          <a:p>
            <a:pPr lvl="2"/>
            <a:endParaRPr kumimoji="1" lang="ja-JP" altLang="en-US" dirty="0"/>
          </a:p>
        </p:txBody>
      </p:sp>
      <p:sp>
        <p:nvSpPr>
          <p:cNvPr id="7" name="角丸四角形 6"/>
          <p:cNvSpPr/>
          <p:nvPr/>
        </p:nvSpPr>
        <p:spPr>
          <a:xfrm>
            <a:off x="576850" y="3704628"/>
            <a:ext cx="4355190" cy="1956620"/>
          </a:xfrm>
          <a:prstGeom prst="roundRect">
            <a:avLst/>
          </a:prstGeom>
          <a:noFill/>
          <a:ln>
            <a:solidFill>
              <a:srgbClr val="0DF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868144" y="4154596"/>
            <a:ext cx="1869614" cy="369332"/>
          </a:xfrm>
          <a:prstGeom prst="rect">
            <a:avLst/>
          </a:prstGeom>
          <a:noFill/>
        </p:spPr>
        <p:txBody>
          <a:bodyPr wrap="none" rtlCol="0">
            <a:spAutoFit/>
          </a:bodyPr>
          <a:lstStyle/>
          <a:p>
            <a:r>
              <a:rPr kumimoji="1" lang="en-US" altLang="ja-JP" dirty="0" smtClean="0"/>
              <a:t>J-PARC </a:t>
            </a:r>
            <a:r>
              <a:rPr kumimoji="1" lang="en-US" altLang="ja-JP" dirty="0" smtClean="0">
                <a:latin typeface="Symbol" panose="05050102010706020507" pitchFamily="18" charset="2"/>
              </a:rPr>
              <a:t>p</a:t>
            </a:r>
            <a:r>
              <a:rPr kumimoji="1" lang="en-US" altLang="ja-JP" dirty="0" smtClean="0"/>
              <a:t>/K beams</a:t>
            </a:r>
            <a:endParaRPr kumimoji="1" lang="ja-JP" altLang="en-US" dirty="0"/>
          </a:p>
        </p:txBody>
      </p:sp>
      <p:sp>
        <p:nvSpPr>
          <p:cNvPr id="14" name="左右矢印 13"/>
          <p:cNvSpPr/>
          <p:nvPr/>
        </p:nvSpPr>
        <p:spPr>
          <a:xfrm>
            <a:off x="5148064" y="4154596"/>
            <a:ext cx="504056" cy="338299"/>
          </a:xfrm>
          <a:prstGeom prst="leftRightArrow">
            <a:avLst/>
          </a:prstGeom>
          <a:solidFill>
            <a:srgbClr val="0DFF0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8/28/2015</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28</a:t>
            </a:fld>
            <a:endParaRPr kumimoji="1" lang="ja-JP" altLang="en-US"/>
          </a:p>
        </p:txBody>
      </p:sp>
      <p:sp>
        <p:nvSpPr>
          <p:cNvPr id="9" name="テキスト ボックス 8"/>
          <p:cNvSpPr txBox="1"/>
          <p:nvPr/>
        </p:nvSpPr>
        <p:spPr>
          <a:xfrm>
            <a:off x="1619672" y="1187460"/>
            <a:ext cx="1632370" cy="369332"/>
          </a:xfrm>
          <a:prstGeom prst="rect">
            <a:avLst/>
          </a:prstGeom>
          <a:noFill/>
        </p:spPr>
        <p:txBody>
          <a:bodyPr wrap="none" rtlCol="0">
            <a:spAutoFit/>
          </a:bodyPr>
          <a:lstStyle/>
          <a:p>
            <a:r>
              <a:rPr kumimoji="1" lang="en-US" altLang="ja-JP" dirty="0" smtClean="0"/>
              <a:t>J-PARC E16 </a:t>
            </a:r>
            <a:r>
              <a:rPr kumimoji="1" lang="en-US" altLang="ja-JP" dirty="0" err="1" smtClean="0"/>
              <a:t>p+A</a:t>
            </a:r>
            <a:endParaRPr kumimoji="1" lang="ja-JP" altLang="en-US" dirty="0"/>
          </a:p>
        </p:txBody>
      </p:sp>
      <p:sp>
        <p:nvSpPr>
          <p:cNvPr id="10" name="左右矢印 9"/>
          <p:cNvSpPr/>
          <p:nvPr/>
        </p:nvSpPr>
        <p:spPr>
          <a:xfrm>
            <a:off x="1043608" y="1196752"/>
            <a:ext cx="504056" cy="338299"/>
          </a:xfrm>
          <a:prstGeom prst="leftRightArrow">
            <a:avLst/>
          </a:prstGeom>
          <a:solidFill>
            <a:srgbClr val="0DFF0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827443" y="2054394"/>
            <a:ext cx="1457835" cy="369332"/>
          </a:xfrm>
          <a:prstGeom prst="rect">
            <a:avLst/>
          </a:prstGeom>
          <a:noFill/>
          <a:ln w="19050">
            <a:solidFill>
              <a:srgbClr val="FF0000"/>
            </a:solidFill>
          </a:ln>
        </p:spPr>
        <p:txBody>
          <a:bodyPr wrap="none" rtlCol="0">
            <a:spAutoFit/>
          </a:bodyPr>
          <a:lstStyle/>
          <a:p>
            <a:r>
              <a:rPr kumimoji="1" lang="en-US" altLang="ja-JP" dirty="0" smtClean="0"/>
              <a:t>Onset of QGP</a:t>
            </a:r>
            <a:endParaRPr kumimoji="1" lang="ja-JP" altLang="en-US" dirty="0"/>
          </a:p>
        </p:txBody>
      </p:sp>
      <p:sp>
        <p:nvSpPr>
          <p:cNvPr id="13" name="テキスト ボックス 12"/>
          <p:cNvSpPr txBox="1"/>
          <p:nvPr/>
        </p:nvSpPr>
        <p:spPr>
          <a:xfrm>
            <a:off x="6802951" y="2492896"/>
            <a:ext cx="2352439" cy="369332"/>
          </a:xfrm>
          <a:prstGeom prst="rect">
            <a:avLst/>
          </a:prstGeom>
          <a:noFill/>
          <a:ln w="19050">
            <a:solidFill>
              <a:srgbClr val="0DFF0D"/>
            </a:solidFill>
          </a:ln>
        </p:spPr>
        <p:txBody>
          <a:bodyPr wrap="none" rtlCol="0">
            <a:spAutoFit/>
          </a:bodyPr>
          <a:lstStyle/>
          <a:p>
            <a:r>
              <a:rPr lang="en-US" altLang="ja-JP" dirty="0" smtClean="0"/>
              <a:t>Search for critical point</a:t>
            </a:r>
            <a:endParaRPr kumimoji="1" lang="ja-JP" altLang="en-US" dirty="0"/>
          </a:p>
        </p:txBody>
      </p:sp>
      <p:sp>
        <p:nvSpPr>
          <p:cNvPr id="15" name="テキスト ボックス 14"/>
          <p:cNvSpPr txBox="1"/>
          <p:nvPr/>
        </p:nvSpPr>
        <p:spPr>
          <a:xfrm>
            <a:off x="6845929" y="2941588"/>
            <a:ext cx="1459182" cy="646331"/>
          </a:xfrm>
          <a:prstGeom prst="rect">
            <a:avLst/>
          </a:prstGeom>
          <a:noFill/>
          <a:ln w="19050">
            <a:solidFill>
              <a:srgbClr val="0070C0"/>
            </a:solidFill>
          </a:ln>
        </p:spPr>
        <p:txBody>
          <a:bodyPr wrap="none" rtlCol="0">
            <a:spAutoFit/>
          </a:bodyPr>
          <a:lstStyle/>
          <a:p>
            <a:r>
              <a:rPr lang="en-US" altLang="ja-JP" dirty="0"/>
              <a:t>P</a:t>
            </a:r>
            <a:r>
              <a:rPr lang="en-US" altLang="ja-JP" dirty="0" smtClean="0"/>
              <a:t>roperties of</a:t>
            </a:r>
          </a:p>
          <a:p>
            <a:r>
              <a:rPr kumimoji="1" lang="en-US" altLang="ja-JP" dirty="0" smtClean="0"/>
              <a:t>Dense matter</a:t>
            </a:r>
            <a:endParaRPr kumimoji="1" lang="ja-JP" altLang="en-US" dirty="0"/>
          </a:p>
        </p:txBody>
      </p:sp>
    </p:spTree>
    <p:extLst>
      <p:ext uri="{BB962C8B-B14F-4D97-AF65-F5344CB8AC3E}">
        <p14:creationId xmlns:p14="http://schemas.microsoft.com/office/powerpoint/2010/main" val="1017494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04664"/>
            <a:ext cx="7924800" cy="648072"/>
          </a:xfrm>
        </p:spPr>
        <p:txBody>
          <a:bodyPr>
            <a:normAutofit fontScale="90000"/>
          </a:bodyPr>
          <a:lstStyle/>
          <a:p>
            <a:r>
              <a:rPr lang="en-US" dirty="0" err="1" smtClean="0"/>
              <a:t>Dileptons</a:t>
            </a:r>
            <a:r>
              <a:rPr lang="en-US" dirty="0" smtClean="0"/>
              <a:t> at J-PARC energy</a:t>
            </a:r>
            <a:endParaRPr lang="en-US" dirty="0"/>
          </a:p>
        </p:txBody>
      </p:sp>
      <p:sp>
        <p:nvSpPr>
          <p:cNvPr id="3" name="Content Placeholder 2"/>
          <p:cNvSpPr>
            <a:spLocks noGrp="1"/>
          </p:cNvSpPr>
          <p:nvPr>
            <p:ph idx="1"/>
          </p:nvPr>
        </p:nvSpPr>
        <p:spPr>
          <a:xfrm>
            <a:off x="395536" y="1124744"/>
            <a:ext cx="3611728" cy="4680520"/>
          </a:xfrm>
        </p:spPr>
        <p:txBody>
          <a:bodyPr>
            <a:normAutofit/>
          </a:bodyPr>
          <a:lstStyle/>
          <a:p>
            <a:pPr marL="0" lvl="1" indent="0">
              <a:buNone/>
            </a:pPr>
            <a:r>
              <a:rPr lang="en-US" altLang="ja-JP" dirty="0"/>
              <a:t>Penetrating probes of dense </a:t>
            </a:r>
            <a:r>
              <a:rPr lang="en-US" altLang="ja-JP" dirty="0" smtClean="0"/>
              <a:t>matter</a:t>
            </a:r>
            <a:endParaRPr lang="en-US" altLang="ja-JP" sz="1800" dirty="0" smtClean="0">
              <a:solidFill>
                <a:srgbClr val="3366FF"/>
              </a:solidFill>
            </a:endParaRPr>
          </a:p>
          <a:p>
            <a:r>
              <a:rPr lang="en-US" altLang="ja-JP" sz="1800" dirty="0" smtClean="0">
                <a:solidFill>
                  <a:srgbClr val="3366FF"/>
                </a:solidFill>
              </a:rPr>
              <a:t>Low </a:t>
            </a:r>
            <a:r>
              <a:rPr lang="en-US" altLang="ja-JP" sz="1800" dirty="0">
                <a:solidFill>
                  <a:srgbClr val="3366FF"/>
                </a:solidFill>
              </a:rPr>
              <a:t>Mass Range</a:t>
            </a:r>
          </a:p>
          <a:p>
            <a:pPr lvl="1"/>
            <a:r>
              <a:rPr lang="en-US" altLang="ja-JP" sz="1600" dirty="0"/>
              <a:t>in-medium modification of vector mesons (link to chiral symmetry restoration)</a:t>
            </a:r>
          </a:p>
          <a:p>
            <a:pPr lvl="1"/>
            <a:endParaRPr lang="en-US" altLang="ja-JP" sz="1600" dirty="0"/>
          </a:p>
          <a:p>
            <a:pPr marL="0" indent="0">
              <a:buNone/>
            </a:pPr>
            <a:endParaRPr lang="en-US" sz="1800" dirty="0" smtClean="0">
              <a:solidFill>
                <a:srgbClr val="3366FF"/>
              </a:solidFill>
            </a:endParaRPr>
          </a:p>
          <a:p>
            <a:r>
              <a:rPr lang="en-US" sz="1800" dirty="0" smtClean="0">
                <a:solidFill>
                  <a:srgbClr val="3366FF"/>
                </a:solidFill>
              </a:rPr>
              <a:t>Intermediate Mass Range</a:t>
            </a:r>
          </a:p>
          <a:p>
            <a:pPr lvl="1"/>
            <a:r>
              <a:rPr lang="en-US" sz="1600" dirty="0" smtClean="0">
                <a:solidFill>
                  <a:srgbClr val="FF0000"/>
                </a:solidFill>
              </a:rPr>
              <a:t>DD is suppressed</a:t>
            </a:r>
          </a:p>
          <a:p>
            <a:pPr lvl="1"/>
            <a:r>
              <a:rPr lang="en-US" sz="1600" dirty="0" smtClean="0"/>
              <a:t>Sensitive to QGP thermal radiation?</a:t>
            </a:r>
          </a:p>
          <a:p>
            <a:pPr lvl="1"/>
            <a:endParaRPr lang="en-US" sz="1600" dirty="0"/>
          </a:p>
          <a:p>
            <a:endParaRPr lang="en-US" sz="1800" dirty="0" smtClean="0">
              <a:solidFill>
                <a:srgbClr val="3366FF"/>
              </a:solidFill>
            </a:endParaRPr>
          </a:p>
          <a:p>
            <a:endParaRPr lang="en-US" sz="1800" dirty="0"/>
          </a:p>
        </p:txBody>
      </p:sp>
      <p:sp>
        <p:nvSpPr>
          <p:cNvPr id="4" name="Date Placeholder 3"/>
          <p:cNvSpPr>
            <a:spLocks noGrp="1"/>
          </p:cNvSpPr>
          <p:nvPr>
            <p:ph type="dt" sz="half" idx="10"/>
          </p:nvPr>
        </p:nvSpPr>
        <p:spPr/>
        <p:txBody>
          <a:bodyPr/>
          <a:lstStyle/>
          <a:p>
            <a:pPr>
              <a:defRPr/>
            </a:pPr>
            <a:r>
              <a:rPr lang="en-US" altLang="ja-JP" smtClean="0"/>
              <a:t>8/28/2015</a:t>
            </a:r>
            <a:endParaRPr lang="en-US" altLang="ja-JP" dirty="0"/>
          </a:p>
        </p:txBody>
      </p:sp>
      <p:sp>
        <p:nvSpPr>
          <p:cNvPr id="6" name="Slide Number Placeholder 5"/>
          <p:cNvSpPr>
            <a:spLocks noGrp="1"/>
          </p:cNvSpPr>
          <p:nvPr>
            <p:ph type="sldNum" sz="quarter" idx="12"/>
          </p:nvPr>
        </p:nvSpPr>
        <p:spPr/>
        <p:txBody>
          <a:bodyPr/>
          <a:lstStyle/>
          <a:p>
            <a:pPr>
              <a:defRPr/>
            </a:pPr>
            <a:fld id="{22C9EA36-E0DC-48B7-8CB0-15ED98B556CF}" type="slidenum">
              <a:rPr lang="en-US" altLang="ja-JP" smtClean="0"/>
              <a:pPr>
                <a:defRPr/>
              </a:pPr>
              <a:t>29</a:t>
            </a:fld>
            <a:endParaRPr lang="en-US" altLang="ja-JP"/>
          </a:p>
        </p:txBody>
      </p:sp>
      <p:pic>
        <p:nvPicPr>
          <p:cNvPr id="7" name="Content Placeholder 5"/>
          <p:cNvPicPr>
            <a:picLocks noChangeAspect="1"/>
          </p:cNvPicPr>
          <p:nvPr/>
        </p:nvPicPr>
        <p:blipFill>
          <a:blip r:embed="rId2" cstate="print">
            <a:extLst>
              <a:ext uri="{28A0092B-C50C-407E-A947-70E740481C1C}">
                <a14:useLocalDpi xmlns:a14="http://schemas.microsoft.com/office/drawing/2010/main"/>
              </a:ext>
            </a:extLst>
          </a:blip>
          <a:srcRect l="8313" r="8313"/>
          <a:stretch>
            <a:fillRect/>
          </a:stretch>
        </p:blipFill>
        <p:spPr>
          <a:xfrm>
            <a:off x="4007264" y="980728"/>
            <a:ext cx="4690546" cy="5256584"/>
          </a:xfrm>
          <a:prstGeom prst="rect">
            <a:avLst/>
          </a:prstGeom>
        </p:spPr>
      </p:pic>
      <p:sp>
        <p:nvSpPr>
          <p:cNvPr id="8" name="TextBox 7"/>
          <p:cNvSpPr txBox="1"/>
          <p:nvPr/>
        </p:nvSpPr>
        <p:spPr>
          <a:xfrm>
            <a:off x="7380312" y="1412776"/>
            <a:ext cx="1117877" cy="307777"/>
          </a:xfrm>
          <a:prstGeom prst="rect">
            <a:avLst/>
          </a:prstGeom>
          <a:noFill/>
        </p:spPr>
        <p:txBody>
          <a:bodyPr wrap="square" rtlCol="0">
            <a:spAutoFit/>
          </a:bodyPr>
          <a:lstStyle/>
          <a:p>
            <a:r>
              <a:rPr lang="en-US" sz="1400" dirty="0" smtClean="0"/>
              <a:t>Axel </a:t>
            </a:r>
            <a:r>
              <a:rPr lang="en-US" sz="1400" dirty="0" err="1" smtClean="0"/>
              <a:t>Drees</a:t>
            </a:r>
            <a:endParaRPr lang="en-US" sz="1400" dirty="0"/>
          </a:p>
        </p:txBody>
      </p:sp>
      <p:sp>
        <p:nvSpPr>
          <p:cNvPr id="18" name="Rectangle 17"/>
          <p:cNvSpPr>
            <a:spLocks/>
          </p:cNvSpPr>
          <p:nvPr/>
        </p:nvSpPr>
        <p:spPr bwMode="auto">
          <a:xfrm>
            <a:off x="5641573" y="1268760"/>
            <a:ext cx="3045691" cy="3744416"/>
          </a:xfrm>
          <a:prstGeom prst="rect">
            <a:avLst/>
          </a:prstGeom>
          <a:solidFill>
            <a:schemeClr val="tx1">
              <a:lumMod val="50000"/>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400" b="1" i="0" u="none" strike="noStrike" cap="none" normalizeH="0" baseline="0" smtClean="0">
              <a:ln>
                <a:noFill/>
              </a:ln>
              <a:solidFill>
                <a:schemeClr val="tx1"/>
              </a:solidFill>
              <a:effectLst/>
              <a:latin typeface="Arial" charset="0"/>
              <a:ea typeface="ＭＳ Ｐゴシック" pitchFamily="50" charset="-128"/>
            </a:endParaRPr>
          </a:p>
        </p:txBody>
      </p:sp>
      <p:cxnSp>
        <p:nvCxnSpPr>
          <p:cNvPr id="10" name="直線コネクタ 9"/>
          <p:cNvCxnSpPr/>
          <p:nvPr/>
        </p:nvCxnSpPr>
        <p:spPr>
          <a:xfrm>
            <a:off x="1331640" y="4149080"/>
            <a:ext cx="1080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4427984" y="6453336"/>
            <a:ext cx="2222468" cy="369332"/>
          </a:xfrm>
          <a:prstGeom prst="rect">
            <a:avLst/>
          </a:prstGeom>
          <a:noFill/>
        </p:spPr>
        <p:txBody>
          <a:bodyPr wrap="none" rtlCol="0">
            <a:spAutoFit/>
          </a:bodyPr>
          <a:lstStyle/>
          <a:p>
            <a:r>
              <a:rPr kumimoji="1" lang="en-US" altLang="ja-JP" dirty="0" smtClean="0"/>
              <a:t>T. </a:t>
            </a:r>
            <a:r>
              <a:rPr kumimoji="1" lang="en-US" altLang="ja-JP" dirty="0" err="1" smtClean="0"/>
              <a:t>Sakaguchi</a:t>
            </a:r>
            <a:r>
              <a:rPr kumimoji="1" lang="en-US" altLang="ja-JP" dirty="0" smtClean="0"/>
              <a:t>,  JHI2014</a:t>
            </a:r>
            <a:endParaRPr kumimoji="1" lang="ja-JP" altLang="en-US" dirty="0"/>
          </a:p>
        </p:txBody>
      </p:sp>
    </p:spTree>
    <p:extLst>
      <p:ext uri="{BB962C8B-B14F-4D97-AF65-F5344CB8AC3E}">
        <p14:creationId xmlns:p14="http://schemas.microsoft.com/office/powerpoint/2010/main" val="301785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図 86" descr="all_100519s.jpg"/>
          <p:cNvPicPr>
            <a:picLocks noChangeAspect="1"/>
          </p:cNvPicPr>
          <p:nvPr/>
        </p:nvPicPr>
        <p:blipFill>
          <a:blip r:embed="rId3" cstate="print"/>
          <a:srcRect/>
          <a:stretch>
            <a:fillRect/>
          </a:stretch>
        </p:blipFill>
        <p:spPr bwMode="auto">
          <a:xfrm>
            <a:off x="12700" y="1895475"/>
            <a:ext cx="9144000" cy="4572000"/>
          </a:xfrm>
          <a:prstGeom prst="rect">
            <a:avLst/>
          </a:prstGeom>
          <a:noFill/>
          <a:ln w="9525">
            <a:noFill/>
            <a:miter lim="800000"/>
            <a:headEnd/>
            <a:tailEnd/>
          </a:ln>
        </p:spPr>
      </p:pic>
      <p:sp>
        <p:nvSpPr>
          <p:cNvPr id="18435" name="テキスト ボックス 77"/>
          <p:cNvSpPr txBox="1">
            <a:spLocks noChangeArrowheads="1"/>
          </p:cNvSpPr>
          <p:nvPr/>
        </p:nvSpPr>
        <p:spPr bwMode="auto">
          <a:xfrm>
            <a:off x="1052414" y="91169"/>
            <a:ext cx="7162800" cy="584775"/>
          </a:xfrm>
          <a:prstGeom prst="rect">
            <a:avLst/>
          </a:prstGeom>
          <a:noFill/>
          <a:ln w="9525">
            <a:noFill/>
            <a:miter lim="800000"/>
            <a:headEnd/>
            <a:tailEnd/>
          </a:ln>
        </p:spPr>
        <p:txBody>
          <a:bodyPr>
            <a:spAutoFit/>
          </a:bodyPr>
          <a:lstStyle/>
          <a:p>
            <a:pPr algn="ctr"/>
            <a:r>
              <a:rPr lang="en-US" altLang="ja-JP" sz="3200" dirty="0" smtClean="0">
                <a:solidFill>
                  <a:srgbClr val="1F497D"/>
                </a:solidFill>
                <a:latin typeface="Helvetica" pitchFamily="34" charset="0"/>
                <a:ea typeface="Osaka"/>
                <a:cs typeface="Osaka"/>
              </a:rPr>
              <a:t>Hadron Experimental Facility</a:t>
            </a:r>
            <a:endParaRPr lang="en-US" altLang="ja-JP" sz="3200" dirty="0">
              <a:solidFill>
                <a:srgbClr val="1F497D"/>
              </a:solidFill>
              <a:latin typeface="Helvetica" pitchFamily="34" charset="0"/>
              <a:ea typeface="Osaka"/>
              <a:cs typeface="Osaka"/>
            </a:endParaRPr>
          </a:p>
        </p:txBody>
      </p:sp>
      <p:sp>
        <p:nvSpPr>
          <p:cNvPr id="18464" name="正方形/長方形 249"/>
          <p:cNvSpPr>
            <a:spLocks noChangeArrowheads="1"/>
          </p:cNvSpPr>
          <p:nvPr/>
        </p:nvSpPr>
        <p:spPr bwMode="auto">
          <a:xfrm rot="-1635243">
            <a:off x="1093788" y="5492750"/>
            <a:ext cx="1620837" cy="369888"/>
          </a:xfrm>
          <a:prstGeom prst="rect">
            <a:avLst/>
          </a:prstGeom>
          <a:noFill/>
          <a:ln w="9525">
            <a:noFill/>
            <a:miter lim="800000"/>
            <a:headEnd/>
            <a:tailEnd/>
          </a:ln>
        </p:spPr>
        <p:txBody>
          <a:bodyPr wrap="none">
            <a:spAutoFit/>
          </a:bodyPr>
          <a:lstStyle/>
          <a:p>
            <a:r>
              <a:rPr lang="en-US" altLang="ja-JP" b="1">
                <a:solidFill>
                  <a:srgbClr val="3566A1"/>
                </a:solidFill>
                <a:latin typeface="Helvetica" pitchFamily="34" charset="0"/>
                <a:ea typeface="Osaka"/>
                <a:cs typeface="Osaka"/>
              </a:rPr>
              <a:t>Proton Beam</a:t>
            </a:r>
          </a:p>
        </p:txBody>
      </p:sp>
      <p:grpSp>
        <p:nvGrpSpPr>
          <p:cNvPr id="3" name="Group 137"/>
          <p:cNvGrpSpPr>
            <a:grpSpLocks/>
          </p:cNvGrpSpPr>
          <p:nvPr/>
        </p:nvGrpSpPr>
        <p:grpSpPr bwMode="auto">
          <a:xfrm>
            <a:off x="2789238" y="3082925"/>
            <a:ext cx="6257925" cy="2160588"/>
            <a:chOff x="1757" y="1942"/>
            <a:chExt cx="3942" cy="1361"/>
          </a:xfrm>
        </p:grpSpPr>
        <p:sp>
          <p:nvSpPr>
            <p:cNvPr id="18466" name="テキスト ボックス 80"/>
            <p:cNvSpPr txBox="1">
              <a:spLocks noChangeArrowheads="1"/>
            </p:cNvSpPr>
            <p:nvPr/>
          </p:nvSpPr>
          <p:spPr bwMode="auto">
            <a:xfrm>
              <a:off x="2959" y="1942"/>
              <a:ext cx="458" cy="252"/>
            </a:xfrm>
            <a:prstGeom prst="rect">
              <a:avLst/>
            </a:prstGeom>
            <a:noFill/>
            <a:ln w="9525">
              <a:noFill/>
              <a:miter lim="800000"/>
              <a:headEnd/>
              <a:tailEnd/>
            </a:ln>
          </p:spPr>
          <p:txBody>
            <a:bodyPr wrap="none">
              <a:spAutoFit/>
            </a:bodyPr>
            <a:lstStyle/>
            <a:p>
              <a:r>
                <a:rPr lang="en-US" altLang="ja-JP" b="1" dirty="0">
                  <a:solidFill>
                    <a:srgbClr val="FF0000"/>
                  </a:solidFill>
                  <a:latin typeface="Helvetica" pitchFamily="34" charset="0"/>
                  <a:ea typeface="Osaka"/>
                  <a:cs typeface="Osaka"/>
                </a:rPr>
                <a:t>K1.8</a:t>
              </a:r>
            </a:p>
          </p:txBody>
        </p:sp>
        <p:sp>
          <p:nvSpPr>
            <p:cNvPr id="18467" name="テキスト ボックス 82"/>
            <p:cNvSpPr txBox="1">
              <a:spLocks noChangeArrowheads="1"/>
            </p:cNvSpPr>
            <p:nvPr/>
          </p:nvSpPr>
          <p:spPr bwMode="auto">
            <a:xfrm>
              <a:off x="3088" y="2482"/>
              <a:ext cx="310" cy="233"/>
            </a:xfrm>
            <a:prstGeom prst="rect">
              <a:avLst/>
            </a:prstGeom>
            <a:noFill/>
            <a:ln w="9525">
              <a:noFill/>
              <a:miter lim="800000"/>
              <a:headEnd/>
              <a:tailEnd/>
            </a:ln>
          </p:spPr>
          <p:txBody>
            <a:bodyPr wrap="none">
              <a:spAutoFit/>
            </a:bodyPr>
            <a:lstStyle/>
            <a:p>
              <a:r>
                <a:rPr lang="en-US" altLang="ja-JP" b="1">
                  <a:solidFill>
                    <a:srgbClr val="3566A1"/>
                  </a:solidFill>
                  <a:latin typeface="Helvetica" pitchFamily="34" charset="0"/>
                  <a:ea typeface="Osaka"/>
                  <a:cs typeface="Osaka"/>
                </a:rPr>
                <a:t>KL</a:t>
              </a:r>
            </a:p>
          </p:txBody>
        </p:sp>
        <p:sp>
          <p:nvSpPr>
            <p:cNvPr id="18468" name="テキスト ボックス 83"/>
            <p:cNvSpPr txBox="1">
              <a:spLocks noChangeArrowheads="1"/>
            </p:cNvSpPr>
            <p:nvPr/>
          </p:nvSpPr>
          <p:spPr bwMode="auto">
            <a:xfrm rot="2088928">
              <a:off x="2942" y="3070"/>
              <a:ext cx="633" cy="233"/>
            </a:xfrm>
            <a:prstGeom prst="rect">
              <a:avLst/>
            </a:prstGeom>
            <a:noFill/>
            <a:ln w="9525">
              <a:noFill/>
              <a:miter lim="800000"/>
              <a:headEnd/>
              <a:tailEnd/>
            </a:ln>
          </p:spPr>
          <p:txBody>
            <a:bodyPr wrap="none">
              <a:spAutoFit/>
            </a:bodyPr>
            <a:lstStyle/>
            <a:p>
              <a:r>
                <a:rPr lang="en-US" altLang="ja-JP" b="1">
                  <a:solidFill>
                    <a:srgbClr val="3566A1"/>
                  </a:solidFill>
                  <a:latin typeface="Helvetica" pitchFamily="34" charset="0"/>
                  <a:ea typeface="Osaka"/>
                  <a:cs typeface="Osaka"/>
                </a:rPr>
                <a:t>K1.1BR</a:t>
              </a:r>
            </a:p>
          </p:txBody>
        </p:sp>
        <p:sp>
          <p:nvSpPr>
            <p:cNvPr id="18469" name="テキスト ボックス 84"/>
            <p:cNvSpPr txBox="1">
              <a:spLocks noChangeArrowheads="1"/>
            </p:cNvSpPr>
            <p:nvPr/>
          </p:nvSpPr>
          <p:spPr bwMode="auto">
            <a:xfrm rot="20459836">
              <a:off x="4049" y="1981"/>
              <a:ext cx="1650" cy="252"/>
            </a:xfrm>
            <a:prstGeom prst="rect">
              <a:avLst/>
            </a:prstGeom>
            <a:noFill/>
            <a:ln w="9525">
              <a:noFill/>
              <a:miter lim="800000"/>
              <a:headEnd/>
              <a:tailEnd/>
            </a:ln>
          </p:spPr>
          <p:txBody>
            <a:bodyPr wrap="square">
              <a:spAutoFit/>
            </a:bodyPr>
            <a:lstStyle/>
            <a:p>
              <a:r>
                <a:rPr lang="en-US" altLang="ja-JP" b="1" dirty="0">
                  <a:solidFill>
                    <a:srgbClr val="3566A1"/>
                  </a:solidFill>
                  <a:latin typeface="Helvetica" pitchFamily="34" charset="0"/>
                  <a:ea typeface="Osaka"/>
                  <a:cs typeface="Osaka"/>
                </a:rPr>
                <a:t>High p </a:t>
              </a:r>
              <a:endParaRPr lang="en-US" altLang="ja-JP" b="1" dirty="0" smtClean="0">
                <a:solidFill>
                  <a:srgbClr val="3566A1"/>
                </a:solidFill>
                <a:latin typeface="Helvetica" pitchFamily="34" charset="0"/>
                <a:ea typeface="Osaka"/>
                <a:cs typeface="Osaka"/>
              </a:endParaRPr>
            </a:p>
          </p:txBody>
        </p:sp>
        <p:sp>
          <p:nvSpPr>
            <p:cNvPr id="18471" name="テキスト ボックス 80"/>
            <p:cNvSpPr txBox="1">
              <a:spLocks noChangeArrowheads="1"/>
            </p:cNvSpPr>
            <p:nvPr/>
          </p:nvSpPr>
          <p:spPr bwMode="auto">
            <a:xfrm>
              <a:off x="1757" y="2403"/>
              <a:ext cx="633" cy="233"/>
            </a:xfrm>
            <a:prstGeom prst="rect">
              <a:avLst/>
            </a:prstGeom>
            <a:noFill/>
            <a:ln w="9525">
              <a:noFill/>
              <a:miter lim="800000"/>
              <a:headEnd/>
              <a:tailEnd/>
            </a:ln>
          </p:spPr>
          <p:txBody>
            <a:bodyPr wrap="none">
              <a:spAutoFit/>
            </a:bodyPr>
            <a:lstStyle/>
            <a:p>
              <a:r>
                <a:rPr lang="en-US" altLang="ja-JP" b="1">
                  <a:solidFill>
                    <a:srgbClr val="3566A1"/>
                  </a:solidFill>
                  <a:latin typeface="Helvetica" pitchFamily="34" charset="0"/>
                  <a:ea typeface="Osaka"/>
                  <a:cs typeface="Osaka"/>
                </a:rPr>
                <a:t>K1.8BR</a:t>
              </a:r>
            </a:p>
          </p:txBody>
        </p:sp>
        <p:sp>
          <p:nvSpPr>
            <p:cNvPr id="18472" name="テキスト ボックス 80"/>
            <p:cNvSpPr txBox="1">
              <a:spLocks noChangeArrowheads="1"/>
            </p:cNvSpPr>
            <p:nvPr/>
          </p:nvSpPr>
          <p:spPr bwMode="auto">
            <a:xfrm>
              <a:off x="3682" y="2518"/>
              <a:ext cx="423" cy="233"/>
            </a:xfrm>
            <a:prstGeom prst="rect">
              <a:avLst/>
            </a:prstGeom>
            <a:noFill/>
            <a:ln w="9525">
              <a:noFill/>
              <a:miter lim="800000"/>
              <a:headEnd/>
              <a:tailEnd/>
            </a:ln>
          </p:spPr>
          <p:txBody>
            <a:bodyPr wrap="none">
              <a:spAutoFit/>
            </a:bodyPr>
            <a:lstStyle/>
            <a:p>
              <a:r>
                <a:rPr lang="en-US" altLang="ja-JP" b="1">
                  <a:solidFill>
                    <a:srgbClr val="3566A1"/>
                  </a:solidFill>
                  <a:latin typeface="Helvetica" pitchFamily="34" charset="0"/>
                  <a:ea typeface="Osaka"/>
                  <a:cs typeface="Osaka"/>
                </a:rPr>
                <a:t>K1.1</a:t>
              </a:r>
            </a:p>
          </p:txBody>
        </p:sp>
        <p:sp>
          <p:nvSpPr>
            <p:cNvPr id="18473" name="Line 42"/>
            <p:cNvSpPr>
              <a:spLocks noChangeShapeType="1"/>
            </p:cNvSpPr>
            <p:nvPr/>
          </p:nvSpPr>
          <p:spPr bwMode="auto">
            <a:xfrm flipH="1" flipV="1">
              <a:off x="3242" y="2936"/>
              <a:ext cx="23" cy="189"/>
            </a:xfrm>
            <a:prstGeom prst="line">
              <a:avLst/>
            </a:prstGeom>
            <a:noFill/>
            <a:ln w="19050">
              <a:solidFill>
                <a:schemeClr val="accent2"/>
              </a:solidFill>
              <a:round/>
              <a:headEnd/>
              <a:tailEnd type="arrow" w="med" len="med"/>
            </a:ln>
          </p:spPr>
          <p:txBody>
            <a:bodyPr anchor="ctr">
              <a:spAutoFit/>
            </a:bodyPr>
            <a:lstStyle/>
            <a:p>
              <a:endParaRPr lang="ja-JP" altLang="en-US">
                <a:solidFill>
                  <a:prstClr val="black"/>
                </a:solidFill>
              </a:endParaRPr>
            </a:p>
          </p:txBody>
        </p:sp>
      </p:grpSp>
      <p:sp>
        <p:nvSpPr>
          <p:cNvPr id="18474" name="Rectangle 10"/>
          <p:cNvSpPr>
            <a:spLocks noChangeArrowheads="1"/>
          </p:cNvSpPr>
          <p:nvPr/>
        </p:nvSpPr>
        <p:spPr bwMode="auto">
          <a:xfrm>
            <a:off x="6851650" y="6049963"/>
            <a:ext cx="0" cy="184150"/>
          </a:xfrm>
          <a:prstGeom prst="rect">
            <a:avLst/>
          </a:prstGeom>
          <a:noFill/>
          <a:ln w="9525">
            <a:noFill/>
            <a:miter lim="800000"/>
            <a:headEnd/>
            <a:tailEnd/>
          </a:ln>
        </p:spPr>
        <p:txBody>
          <a:bodyPr wrap="none" lIns="0" tIns="0" rIns="0" bIns="0">
            <a:spAutoFit/>
          </a:bodyPr>
          <a:lstStyle/>
          <a:p>
            <a:pPr defTabSz="762000"/>
            <a:endParaRPr lang="ja-JP" altLang="ja-JP" sz="1200">
              <a:solidFill>
                <a:srgbClr val="990033"/>
              </a:solidFill>
              <a:latin typeface="Helvetica" pitchFamily="34" charset="0"/>
              <a:ea typeface="ＭＳ ゴシック" pitchFamily="49" charset="-128"/>
            </a:endParaRPr>
          </a:p>
        </p:txBody>
      </p:sp>
      <p:sp>
        <p:nvSpPr>
          <p:cNvPr id="18475" name="Rectangle 17"/>
          <p:cNvSpPr>
            <a:spLocks noChangeArrowheads="1"/>
          </p:cNvSpPr>
          <p:nvPr/>
        </p:nvSpPr>
        <p:spPr bwMode="auto">
          <a:xfrm>
            <a:off x="7404100" y="6303963"/>
            <a:ext cx="0" cy="307975"/>
          </a:xfrm>
          <a:prstGeom prst="rect">
            <a:avLst/>
          </a:prstGeom>
          <a:noFill/>
          <a:ln w="9525">
            <a:noFill/>
            <a:miter lim="800000"/>
            <a:headEnd/>
            <a:tailEnd/>
          </a:ln>
        </p:spPr>
        <p:txBody>
          <a:bodyPr wrap="none" lIns="0" tIns="0" rIns="0" bIns="0">
            <a:spAutoFit/>
          </a:bodyPr>
          <a:lstStyle/>
          <a:p>
            <a:pPr defTabSz="762000"/>
            <a:endParaRPr lang="ja-JP" altLang="ja-JP" sz="2000">
              <a:solidFill>
                <a:srgbClr val="990033"/>
              </a:solidFill>
              <a:latin typeface="Helvetica" pitchFamily="34" charset="0"/>
              <a:ea typeface="ＭＳ ゴシック" pitchFamily="49" charset="-128"/>
            </a:endParaRPr>
          </a:p>
        </p:txBody>
      </p:sp>
      <p:sp>
        <p:nvSpPr>
          <p:cNvPr id="18476" name="Rectangle 18"/>
          <p:cNvSpPr>
            <a:spLocks noChangeArrowheads="1"/>
          </p:cNvSpPr>
          <p:nvPr/>
        </p:nvSpPr>
        <p:spPr bwMode="auto">
          <a:xfrm>
            <a:off x="8612188" y="6267450"/>
            <a:ext cx="0" cy="307975"/>
          </a:xfrm>
          <a:prstGeom prst="rect">
            <a:avLst/>
          </a:prstGeom>
          <a:noFill/>
          <a:ln w="9525">
            <a:noFill/>
            <a:miter lim="800000"/>
            <a:headEnd/>
            <a:tailEnd/>
          </a:ln>
        </p:spPr>
        <p:txBody>
          <a:bodyPr wrap="none" lIns="0" tIns="0" rIns="0" bIns="0">
            <a:spAutoFit/>
          </a:bodyPr>
          <a:lstStyle/>
          <a:p>
            <a:pPr defTabSz="762000"/>
            <a:endParaRPr lang="ja-JP" altLang="ja-JP" sz="2000">
              <a:solidFill>
                <a:srgbClr val="990033"/>
              </a:solidFill>
              <a:latin typeface="Helvetica" pitchFamily="34" charset="0"/>
              <a:ea typeface="ＭＳ ゴシック" pitchFamily="49" charset="-128"/>
            </a:endParaRPr>
          </a:p>
        </p:txBody>
      </p:sp>
      <p:sp>
        <p:nvSpPr>
          <p:cNvPr id="142" name="スライド番号プレースホルダ 141"/>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3</a:t>
            </a:fld>
            <a:endParaRPr lang="ja-JP" altLang="en-US" dirty="0">
              <a:solidFill>
                <a:prstClr val="black">
                  <a:tint val="75000"/>
                </a:prstClr>
              </a:solidFill>
            </a:endParaRPr>
          </a:p>
        </p:txBody>
      </p:sp>
      <p:sp>
        <p:nvSpPr>
          <p:cNvPr id="13" name="テキスト ボックス 12"/>
          <p:cNvSpPr txBox="1"/>
          <p:nvPr/>
        </p:nvSpPr>
        <p:spPr>
          <a:xfrm>
            <a:off x="135292" y="1233755"/>
            <a:ext cx="2231701" cy="1015663"/>
          </a:xfrm>
          <a:prstGeom prst="rect">
            <a:avLst/>
          </a:prstGeom>
          <a:noFill/>
        </p:spPr>
        <p:txBody>
          <a:bodyPr wrap="none" rtlCol="0">
            <a:spAutoFit/>
          </a:bodyPr>
          <a:lstStyle/>
          <a:p>
            <a:r>
              <a:rPr kumimoji="1" lang="en-US" altLang="ja-JP" dirty="0" smtClean="0">
                <a:solidFill>
                  <a:srgbClr val="FF0000"/>
                </a:solidFill>
              </a:rPr>
              <a:t>10</a:t>
            </a:r>
            <a:r>
              <a:rPr kumimoji="1" lang="en-US" altLang="ja-JP" baseline="30000" dirty="0" smtClean="0">
                <a:solidFill>
                  <a:srgbClr val="FF0000"/>
                </a:solidFill>
              </a:rPr>
              <a:t>14</a:t>
            </a:r>
            <a:r>
              <a:rPr kumimoji="1" lang="en-US" altLang="ja-JP" dirty="0" smtClean="0">
                <a:solidFill>
                  <a:srgbClr val="FF0000"/>
                </a:solidFill>
              </a:rPr>
              <a:t>/spill p beams</a:t>
            </a:r>
          </a:p>
          <a:p>
            <a:r>
              <a:rPr lang="en-US" altLang="ja-JP" dirty="0" smtClean="0">
                <a:solidFill>
                  <a:srgbClr val="FF0000"/>
                </a:solidFill>
              </a:rPr>
              <a:t>10</a:t>
            </a:r>
            <a:r>
              <a:rPr lang="en-US" altLang="ja-JP" baseline="30000" dirty="0" smtClean="0">
                <a:solidFill>
                  <a:srgbClr val="FF0000"/>
                </a:solidFill>
              </a:rPr>
              <a:t>8</a:t>
            </a:r>
            <a:r>
              <a:rPr lang="en-US" altLang="ja-JP" dirty="0" smtClean="0">
                <a:solidFill>
                  <a:srgbClr val="FF0000"/>
                </a:solidFill>
              </a:rPr>
              <a:t>/spill </a:t>
            </a:r>
            <a:r>
              <a:rPr lang="en-US" altLang="ja-JP" dirty="0">
                <a:solidFill>
                  <a:srgbClr val="FF0000"/>
                </a:solidFill>
                <a:latin typeface="Symbol" panose="05050102010706020507" pitchFamily="18" charset="2"/>
              </a:rPr>
              <a:t>p</a:t>
            </a:r>
            <a:r>
              <a:rPr lang="en-US" altLang="ja-JP" dirty="0">
                <a:solidFill>
                  <a:srgbClr val="FF0000"/>
                </a:solidFill>
              </a:rPr>
              <a:t> beams </a:t>
            </a:r>
          </a:p>
          <a:p>
            <a:r>
              <a:rPr kumimoji="1" lang="en-US" altLang="ja-JP" dirty="0" smtClean="0">
                <a:solidFill>
                  <a:srgbClr val="FF0000"/>
                </a:solidFill>
              </a:rPr>
              <a:t>10</a:t>
            </a:r>
            <a:r>
              <a:rPr kumimoji="1" lang="en-US" altLang="ja-JP" baseline="30000" dirty="0" smtClean="0">
                <a:solidFill>
                  <a:srgbClr val="FF0000"/>
                </a:solidFill>
              </a:rPr>
              <a:t>6</a:t>
            </a:r>
            <a:r>
              <a:rPr kumimoji="1" lang="en-US" altLang="ja-JP" dirty="0" smtClean="0">
                <a:solidFill>
                  <a:srgbClr val="FF0000"/>
                </a:solidFill>
              </a:rPr>
              <a:t>/spill K beams </a:t>
            </a:r>
          </a:p>
        </p:txBody>
      </p:sp>
      <p:pic>
        <p:nvPicPr>
          <p:cNvPr id="113" name="droppedImage.pdf"/>
          <p:cNvPicPr/>
          <p:nvPr/>
        </p:nvPicPr>
        <p:blipFill>
          <a:blip r:embed="rId4">
            <a:extLst/>
          </a:blip>
          <a:stretch>
            <a:fillRect/>
          </a:stretch>
        </p:blipFill>
        <p:spPr>
          <a:xfrm flipH="1">
            <a:off x="3527548" y="2333422"/>
            <a:ext cx="803759" cy="749503"/>
          </a:xfrm>
          <a:prstGeom prst="rect">
            <a:avLst/>
          </a:prstGeom>
          <a:ln w="12700">
            <a:miter lim="400000"/>
          </a:ln>
        </p:spPr>
      </p:pic>
      <p:sp>
        <p:nvSpPr>
          <p:cNvPr id="15" name="テキスト ボックス 14"/>
          <p:cNvSpPr txBox="1"/>
          <p:nvPr/>
        </p:nvSpPr>
        <p:spPr>
          <a:xfrm>
            <a:off x="2971800" y="1233755"/>
            <a:ext cx="3943708" cy="400110"/>
          </a:xfrm>
          <a:prstGeom prst="rect">
            <a:avLst/>
          </a:prstGeom>
          <a:noFill/>
        </p:spPr>
        <p:txBody>
          <a:bodyPr wrap="none" rtlCol="0">
            <a:spAutoFit/>
          </a:bodyPr>
          <a:lstStyle/>
          <a:p>
            <a:r>
              <a:rPr kumimoji="1" lang="en-US" altLang="ja-JP" dirty="0" smtClean="0"/>
              <a:t>Hyperon spectrometer (E42/E45)</a:t>
            </a:r>
            <a:endParaRPr kumimoji="1" lang="ja-JP" altLang="en-US" dirty="0"/>
          </a:p>
        </p:txBody>
      </p:sp>
      <p:cxnSp>
        <p:nvCxnSpPr>
          <p:cNvPr id="17" name="直線矢印コネクタ 16"/>
          <p:cNvCxnSpPr/>
          <p:nvPr/>
        </p:nvCxnSpPr>
        <p:spPr>
          <a:xfrm>
            <a:off x="4056124" y="1633865"/>
            <a:ext cx="0" cy="699557"/>
          </a:xfrm>
          <a:prstGeom prst="straightConnector1">
            <a:avLst/>
          </a:prstGeom>
          <a:ln w="38100">
            <a:solidFill>
              <a:srgbClr val="FF3C37"/>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1676400" y="4184651"/>
            <a:ext cx="1539204" cy="707886"/>
          </a:xfrm>
          <a:prstGeom prst="rect">
            <a:avLst/>
          </a:prstGeom>
          <a:noFill/>
        </p:spPr>
        <p:txBody>
          <a:bodyPr wrap="none" rtlCol="0">
            <a:spAutoFit/>
          </a:bodyPr>
          <a:lstStyle/>
          <a:p>
            <a:r>
              <a:rPr kumimoji="1" lang="en-US" altLang="ja-JP" b="1" dirty="0" smtClean="0">
                <a:solidFill>
                  <a:srgbClr val="00FFFF"/>
                </a:solidFill>
                <a:effectLst>
                  <a:outerShdw blurRad="38100" dist="38100" dir="2700000" algn="tl">
                    <a:srgbClr val="000000">
                      <a:alpha val="43137"/>
                    </a:srgbClr>
                  </a:outerShdw>
                </a:effectLst>
              </a:rPr>
              <a:t>Production</a:t>
            </a:r>
          </a:p>
          <a:p>
            <a:r>
              <a:rPr lang="en-US" altLang="ja-JP" b="1" dirty="0" smtClean="0">
                <a:solidFill>
                  <a:srgbClr val="00FFFF"/>
                </a:solidFill>
                <a:effectLst>
                  <a:outerShdw blurRad="38100" dist="38100" dir="2700000" algn="tl">
                    <a:srgbClr val="000000">
                      <a:alpha val="43137"/>
                    </a:srgbClr>
                  </a:outerShdw>
                </a:effectLst>
              </a:rPr>
              <a:t>Au target</a:t>
            </a:r>
            <a:endParaRPr kumimoji="1" lang="ja-JP" altLang="en-US" b="1" dirty="0">
              <a:solidFill>
                <a:srgbClr val="00FFFF"/>
              </a:solidFill>
              <a:effectLst>
                <a:outerShdw blurRad="38100" dist="38100" dir="2700000" algn="tl">
                  <a:srgbClr val="000000">
                    <a:alpha val="43137"/>
                  </a:srgbClr>
                </a:outerShdw>
              </a:effectLst>
            </a:endParaRPr>
          </a:p>
        </p:txBody>
      </p:sp>
      <p:cxnSp>
        <p:nvCxnSpPr>
          <p:cNvPr id="23" name="直線矢印コネクタ 22"/>
          <p:cNvCxnSpPr/>
          <p:nvPr/>
        </p:nvCxnSpPr>
        <p:spPr>
          <a:xfrm>
            <a:off x="2789238" y="4538594"/>
            <a:ext cx="502444" cy="1851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1187373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35" y="1055458"/>
            <a:ext cx="7515747" cy="3955977"/>
          </a:xfrm>
          <a:prstGeom prst="rect">
            <a:avLst/>
          </a:prstGeom>
        </p:spPr>
      </p:pic>
      <p:sp>
        <p:nvSpPr>
          <p:cNvPr id="2" name="タイトル 1"/>
          <p:cNvSpPr>
            <a:spLocks noGrp="1"/>
          </p:cNvSpPr>
          <p:nvPr>
            <p:ph type="title"/>
          </p:nvPr>
        </p:nvSpPr>
        <p:spPr>
          <a:xfrm>
            <a:off x="518864" y="-234280"/>
            <a:ext cx="8229600" cy="1143000"/>
          </a:xfrm>
        </p:spPr>
        <p:txBody>
          <a:bodyPr/>
          <a:lstStyle/>
          <a:p>
            <a:r>
              <a:rPr kumimoji="1" lang="en-US" altLang="ja-JP" dirty="0" smtClean="0"/>
              <a:t>Low-mass </a:t>
            </a:r>
            <a:r>
              <a:rPr kumimoji="1" lang="en-US" altLang="ja-JP" dirty="0" err="1" smtClean="0"/>
              <a:t>dileptons</a:t>
            </a:r>
            <a:endParaRPr kumimoji="1" lang="ja-JP" altLang="en-US" dirty="0"/>
          </a:p>
        </p:txBody>
      </p:sp>
      <p:sp>
        <p:nvSpPr>
          <p:cNvPr id="3" name="コンテンツ プレースホルダー 2"/>
          <p:cNvSpPr>
            <a:spLocks noGrp="1"/>
          </p:cNvSpPr>
          <p:nvPr>
            <p:ph idx="1"/>
          </p:nvPr>
        </p:nvSpPr>
        <p:spPr>
          <a:xfrm>
            <a:off x="3857706" y="3151509"/>
            <a:ext cx="4752528" cy="3733875"/>
          </a:xfrm>
        </p:spPr>
        <p:txBody>
          <a:bodyPr>
            <a:normAutofit fontScale="92500" lnSpcReduction="20000"/>
          </a:bodyPr>
          <a:lstStyle/>
          <a:p>
            <a:r>
              <a:rPr kumimoji="1" lang="en-US" altLang="ja-JP" sz="2400" dirty="0" smtClean="0">
                <a:solidFill>
                  <a:srgbClr val="FF0000"/>
                </a:solidFill>
              </a:rPr>
              <a:t>Maximum low mass </a:t>
            </a:r>
            <a:r>
              <a:rPr lang="en-US" altLang="ja-JP" sz="2400" dirty="0" smtClean="0">
                <a:solidFill>
                  <a:srgbClr val="FF0000"/>
                </a:solidFill>
              </a:rPr>
              <a:t>enhancement around J-PARC energies?</a:t>
            </a:r>
          </a:p>
          <a:p>
            <a:r>
              <a:rPr lang="it-IT" altLang="ja-JP" sz="2400" dirty="0" smtClean="0">
                <a:solidFill>
                  <a:srgbClr val="FF0000"/>
                </a:solidFill>
              </a:rPr>
              <a:t>High statistics at J-PARC</a:t>
            </a:r>
          </a:p>
          <a:p>
            <a:pPr lvl="1"/>
            <a:r>
              <a:rPr lang="it-IT" altLang="ja-JP" sz="2000" dirty="0" smtClean="0">
                <a:solidFill>
                  <a:srgbClr val="0070C0"/>
                </a:solidFill>
              </a:rPr>
              <a:t>Moment analysis</a:t>
            </a:r>
            <a:r>
              <a:rPr lang="it-IT" altLang="ja-JP" sz="2000" dirty="0" smtClean="0">
                <a:solidFill>
                  <a:srgbClr val="0070C0"/>
                </a:solidFill>
                <a:sym typeface="Wingdings" panose="05000000000000000000" pitchFamily="2" charset="2"/>
              </a:rPr>
              <a:t>direct comparison to </a:t>
            </a:r>
            <a:r>
              <a:rPr lang="it-IT" altLang="ja-JP" sz="2000" dirty="0" smtClean="0">
                <a:solidFill>
                  <a:srgbClr val="0070C0"/>
                </a:solidFill>
                <a:sym typeface="Wingdings" panose="05000000000000000000" pitchFamily="2" charset="2"/>
              </a:rPr>
              <a:t>spectrum functions by theories</a:t>
            </a:r>
            <a:endParaRPr lang="it-IT" altLang="ja-JP" sz="2000" dirty="0" smtClean="0">
              <a:solidFill>
                <a:srgbClr val="0070C0"/>
              </a:solidFill>
              <a:sym typeface="Wingdings" panose="05000000000000000000" pitchFamily="2" charset="2"/>
            </a:endParaRPr>
          </a:p>
          <a:p>
            <a:r>
              <a:rPr lang="en-US" altLang="ja-JP" sz="2400" dirty="0" err="1"/>
              <a:t>Dielectron</a:t>
            </a:r>
            <a:endParaRPr lang="en-US" altLang="ja-JP" sz="2400" dirty="0"/>
          </a:p>
          <a:p>
            <a:pPr lvl="1"/>
            <a:r>
              <a:rPr lang="it-IT" altLang="ja-JP" sz="2000" dirty="0"/>
              <a:t>low p</a:t>
            </a:r>
            <a:r>
              <a:rPr lang="it-IT" altLang="ja-JP" sz="2000" baseline="-25000" dirty="0"/>
              <a:t>T</a:t>
            </a:r>
            <a:r>
              <a:rPr lang="it-IT" altLang="ja-JP" sz="2000" dirty="0"/>
              <a:t>, lower m</a:t>
            </a:r>
          </a:p>
          <a:p>
            <a:pPr lvl="1"/>
            <a:r>
              <a:rPr lang="it-IT" altLang="ja-JP" sz="2000" dirty="0">
                <a:latin typeface="Symbol" panose="05050102010706020507" pitchFamily="18" charset="2"/>
              </a:rPr>
              <a:t>g</a:t>
            </a:r>
            <a:r>
              <a:rPr lang="it-IT" altLang="ja-JP" sz="2000" dirty="0">
                <a:latin typeface="Verdana" pitchFamily="34" charset="0"/>
              </a:rPr>
              <a:t> </a:t>
            </a:r>
            <a:r>
              <a:rPr lang="it-IT" altLang="ja-JP" sz="2000" dirty="0"/>
              <a:t>conversion at low m</a:t>
            </a:r>
            <a:endParaRPr lang="en-US" altLang="ja-JP" sz="2000" dirty="0"/>
          </a:p>
          <a:p>
            <a:r>
              <a:rPr lang="en-US" altLang="ja-JP" sz="2400" dirty="0" err="1"/>
              <a:t>Dimuon</a:t>
            </a:r>
            <a:endParaRPr lang="en-US" altLang="ja-JP" sz="2400" dirty="0"/>
          </a:p>
          <a:p>
            <a:pPr lvl="1"/>
            <a:r>
              <a:rPr lang="it-IT" altLang="ja-JP" sz="2000" dirty="0"/>
              <a:t>high p</a:t>
            </a:r>
            <a:r>
              <a:rPr lang="it-IT" altLang="ja-JP" sz="2000" baseline="-25000" dirty="0"/>
              <a:t>T</a:t>
            </a:r>
            <a:r>
              <a:rPr lang="it-IT" altLang="ja-JP" sz="2000" dirty="0"/>
              <a:t>, higher m</a:t>
            </a:r>
          </a:p>
          <a:p>
            <a:pPr lvl="1"/>
            <a:r>
              <a:rPr lang="it-IT" altLang="ja-JP" sz="2000" dirty="0">
                <a:latin typeface="Symbol" panose="05050102010706020507" pitchFamily="18" charset="2"/>
              </a:rPr>
              <a:t>p</a:t>
            </a:r>
            <a:r>
              <a:rPr lang="it-IT" altLang="ja-JP" sz="2000" dirty="0">
                <a:latin typeface="Verdana" pitchFamily="34" charset="0"/>
              </a:rPr>
              <a:t>,K </a:t>
            </a:r>
            <a:r>
              <a:rPr lang="it-IT" altLang="ja-JP" sz="2000" dirty="0">
                <a:latin typeface="Verdana" pitchFamily="34" charset="0"/>
                <a:sym typeface="Wingdings" panose="05000000000000000000" pitchFamily="2" charset="2"/>
              </a:rPr>
              <a:t> </a:t>
            </a:r>
            <a:r>
              <a:rPr lang="it-IT" altLang="ja-JP" sz="2000" dirty="0">
                <a:latin typeface="Symbol" panose="05050102010706020507" pitchFamily="18" charset="2"/>
                <a:sym typeface="Wingdings" panose="05000000000000000000" pitchFamily="2" charset="2"/>
              </a:rPr>
              <a:t>m</a:t>
            </a:r>
            <a:r>
              <a:rPr lang="it-IT" altLang="ja-JP" sz="2000" dirty="0">
                <a:latin typeface="Verdana" pitchFamily="34" charset="0"/>
                <a:sym typeface="Wingdings" panose="05000000000000000000" pitchFamily="2" charset="2"/>
              </a:rPr>
              <a:t> </a:t>
            </a:r>
            <a:r>
              <a:rPr lang="it-IT" altLang="ja-JP" sz="2000" dirty="0">
                <a:sym typeface="Wingdings" panose="05000000000000000000" pitchFamily="2" charset="2"/>
              </a:rPr>
              <a:t>decay background</a:t>
            </a:r>
            <a:endParaRPr lang="it-IT" altLang="ja-JP" sz="2000" dirty="0"/>
          </a:p>
          <a:p>
            <a:pPr lvl="1"/>
            <a:r>
              <a:rPr lang="it-IT" altLang="ja-JP" sz="2000" dirty="0"/>
              <a:t>Utilize highest beam intensity</a:t>
            </a:r>
          </a:p>
          <a:p>
            <a:pPr lvl="1"/>
            <a:endParaRPr lang="en-US" altLang="ja-JP" sz="2000" dirty="0" smtClean="0"/>
          </a:p>
          <a:p>
            <a:pPr marL="0" indent="0">
              <a:buNone/>
            </a:pPr>
            <a:endParaRPr kumimoji="1" lang="ja-JP" altLang="en-US" sz="2400" dirty="0"/>
          </a:p>
        </p:txBody>
      </p:sp>
      <p:sp>
        <p:nvSpPr>
          <p:cNvPr id="4" name="スライド番号プレースホルダー 3"/>
          <p:cNvSpPr>
            <a:spLocks noGrp="1"/>
          </p:cNvSpPr>
          <p:nvPr>
            <p:ph type="sldNum" sz="quarter" idx="12"/>
          </p:nvPr>
        </p:nvSpPr>
        <p:spPr>
          <a:xfrm>
            <a:off x="7010400" y="6460579"/>
            <a:ext cx="2133600" cy="365125"/>
          </a:xfrm>
        </p:spPr>
        <p:txBody>
          <a:bodyPr/>
          <a:lstStyle/>
          <a:p>
            <a:fld id="{D2D8002D-B5B0-4BAC-B1F6-782DDCCE6D9C}" type="slidenum">
              <a:rPr kumimoji="1" lang="ja-JP" altLang="en-US" smtClean="0"/>
              <a:t>30</a:t>
            </a:fld>
            <a:endParaRPr kumimoji="1" lang="ja-JP" alt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8784" y="2208323"/>
            <a:ext cx="4141465" cy="376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755576" y="1340768"/>
            <a:ext cx="504056" cy="3112294"/>
          </a:xfrm>
          <a:prstGeom prst="rect">
            <a:avLst/>
          </a:prstGeom>
          <a:solidFill>
            <a:srgbClr val="0DFF0D">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上矢印 7"/>
          <p:cNvSpPr/>
          <p:nvPr/>
        </p:nvSpPr>
        <p:spPr>
          <a:xfrm>
            <a:off x="1375313" y="4642469"/>
            <a:ext cx="108012" cy="223598"/>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67544" y="4571836"/>
            <a:ext cx="829394" cy="369332"/>
          </a:xfrm>
          <a:prstGeom prst="rect">
            <a:avLst/>
          </a:prstGeom>
          <a:noFill/>
        </p:spPr>
        <p:txBody>
          <a:bodyPr wrap="none" rtlCol="0">
            <a:spAutoFit/>
          </a:bodyPr>
          <a:lstStyle/>
          <a:p>
            <a:r>
              <a:rPr lang="en-US" altLang="ja-JP" b="1" dirty="0" smtClean="0">
                <a:solidFill>
                  <a:srgbClr val="FF0000"/>
                </a:solidFill>
              </a:rPr>
              <a:t>J-PARC</a:t>
            </a:r>
            <a:endParaRPr kumimoji="1" lang="ja-JP" altLang="en-US" b="1" dirty="0">
              <a:solidFill>
                <a:srgbClr val="FF0000"/>
              </a:solidFill>
            </a:endParaRPr>
          </a:p>
        </p:txBody>
      </p:sp>
      <p:sp>
        <p:nvSpPr>
          <p:cNvPr id="13" name="日付プレースホルダー 12"/>
          <p:cNvSpPr>
            <a:spLocks noGrp="1"/>
          </p:cNvSpPr>
          <p:nvPr>
            <p:ph type="dt" sz="half" idx="10"/>
          </p:nvPr>
        </p:nvSpPr>
        <p:spPr>
          <a:xfrm>
            <a:off x="-54049" y="6381328"/>
            <a:ext cx="2133600" cy="365125"/>
          </a:xfrm>
        </p:spPr>
        <p:txBody>
          <a:bodyPr/>
          <a:lstStyle/>
          <a:p>
            <a:r>
              <a:rPr kumimoji="1" lang="en-US" altLang="ja-JP" smtClean="0"/>
              <a:t>8/28/2015</a:t>
            </a:r>
            <a:endParaRPr kumimoji="1" lang="ja-JP" altLang="en-US" dirty="0"/>
          </a:p>
        </p:txBody>
      </p:sp>
      <p:sp>
        <p:nvSpPr>
          <p:cNvPr id="6" name="正方形/長方形 5"/>
          <p:cNvSpPr/>
          <p:nvPr/>
        </p:nvSpPr>
        <p:spPr>
          <a:xfrm>
            <a:off x="164926" y="5525943"/>
            <a:ext cx="3334104" cy="584775"/>
          </a:xfrm>
          <a:prstGeom prst="rect">
            <a:avLst/>
          </a:prstGeom>
        </p:spPr>
        <p:txBody>
          <a:bodyPr wrap="square">
            <a:spAutoFit/>
          </a:bodyPr>
          <a:lstStyle/>
          <a:p>
            <a:r>
              <a:rPr lang="en-US" altLang="ja-JP" sz="1600" dirty="0" smtClean="0"/>
              <a:t>T. </a:t>
            </a:r>
            <a:r>
              <a:rPr lang="en-US" altLang="ja-JP" sz="1600" dirty="0" err="1" smtClean="0"/>
              <a:t>Galatyuk</a:t>
            </a:r>
            <a:r>
              <a:rPr lang="en-US" altLang="ja-JP" sz="1600" dirty="0" smtClean="0"/>
              <a:t>, </a:t>
            </a:r>
            <a:r>
              <a:rPr lang="en-US" altLang="ja-JP" sz="1600" dirty="0"/>
              <a:t>EM probes of Strongly Interacting Matter, ECT*, Trento </a:t>
            </a:r>
            <a:r>
              <a:rPr lang="en-US" altLang="ja-JP" sz="1600" dirty="0" smtClean="0"/>
              <a:t>2007</a:t>
            </a:r>
            <a:endParaRPr lang="ja-JP" altLang="en-US" sz="1600" dirty="0"/>
          </a:p>
        </p:txBody>
      </p:sp>
      <p:sp>
        <p:nvSpPr>
          <p:cNvPr id="12" name="正方形/長方形 11"/>
          <p:cNvSpPr/>
          <p:nvPr/>
        </p:nvSpPr>
        <p:spPr>
          <a:xfrm>
            <a:off x="268680" y="692696"/>
            <a:ext cx="4021294" cy="646331"/>
          </a:xfrm>
          <a:prstGeom prst="rect">
            <a:avLst/>
          </a:prstGeom>
        </p:spPr>
        <p:txBody>
          <a:bodyPr wrap="none">
            <a:spAutoFit/>
          </a:bodyPr>
          <a:lstStyle/>
          <a:p>
            <a:r>
              <a:rPr lang="en-US" altLang="ja-JP" dirty="0" smtClean="0"/>
              <a:t>Low-mass </a:t>
            </a:r>
            <a:r>
              <a:rPr lang="en-US" altLang="ja-JP" dirty="0" err="1" smtClean="0"/>
              <a:t>dilepton</a:t>
            </a:r>
            <a:r>
              <a:rPr lang="en-US" altLang="ja-JP" dirty="0" smtClean="0"/>
              <a:t> enhancement factor</a:t>
            </a:r>
          </a:p>
          <a:p>
            <a:r>
              <a:rPr lang="en-US" altLang="ja-JP" dirty="0" smtClean="0">
                <a:solidFill>
                  <a:srgbClr val="0070C0"/>
                </a:solidFill>
              </a:rPr>
              <a:t>Measured / cocktail in m=0.2-0.8 </a:t>
            </a:r>
            <a:r>
              <a:rPr lang="en-US" altLang="ja-JP" dirty="0" err="1" smtClean="0">
                <a:solidFill>
                  <a:srgbClr val="0070C0"/>
                </a:solidFill>
              </a:rPr>
              <a:t>GeV</a:t>
            </a:r>
            <a:r>
              <a:rPr lang="en-US" altLang="ja-JP" dirty="0" smtClean="0">
                <a:solidFill>
                  <a:srgbClr val="0070C0"/>
                </a:solidFill>
              </a:rPr>
              <a:t>/c</a:t>
            </a:r>
            <a:r>
              <a:rPr lang="en-US" altLang="ja-JP" baseline="30000" dirty="0" smtClean="0">
                <a:solidFill>
                  <a:srgbClr val="0070C0"/>
                </a:solidFill>
              </a:rPr>
              <a:t>2</a:t>
            </a:r>
            <a:r>
              <a:rPr lang="en-US" altLang="ja-JP" dirty="0" smtClean="0">
                <a:solidFill>
                  <a:srgbClr val="0070C0"/>
                </a:solidFill>
              </a:rPr>
              <a:t> </a:t>
            </a:r>
            <a:endParaRPr lang="ja-JP" altLang="en-US" dirty="0">
              <a:solidFill>
                <a:srgbClr val="0070C0"/>
              </a:solidFill>
            </a:endParaRPr>
          </a:p>
        </p:txBody>
      </p:sp>
      <p:sp>
        <p:nvSpPr>
          <p:cNvPr id="15" name="テキスト ボックス 14"/>
          <p:cNvSpPr txBox="1"/>
          <p:nvPr/>
        </p:nvSpPr>
        <p:spPr>
          <a:xfrm>
            <a:off x="11605977" y="476782"/>
            <a:ext cx="2646943" cy="1754326"/>
          </a:xfrm>
          <a:prstGeom prst="rect">
            <a:avLst/>
          </a:prstGeom>
          <a:noFill/>
        </p:spPr>
        <p:txBody>
          <a:bodyPr wrap="none" rtlCol="0">
            <a:spAutoFit/>
          </a:bodyPr>
          <a:lstStyle/>
          <a:p>
            <a:r>
              <a:rPr kumimoji="1" lang="en-US" altLang="ja-JP" dirty="0" smtClean="0"/>
              <a:t>NA60 </a:t>
            </a:r>
            <a:r>
              <a:rPr kumimoji="1" lang="en-US" altLang="ja-JP" dirty="0" err="1" smtClean="0"/>
              <a:t>In+In</a:t>
            </a:r>
            <a:r>
              <a:rPr kumimoji="1" lang="en-US" altLang="ja-JP" dirty="0" smtClean="0"/>
              <a:t>, 158AGeV/c</a:t>
            </a:r>
          </a:p>
          <a:p>
            <a:r>
              <a:rPr lang="en-US" altLang="ja-JP" dirty="0" smtClean="0"/>
              <a:t>HADES </a:t>
            </a:r>
            <a:r>
              <a:rPr lang="en-US" altLang="ja-JP" dirty="0" err="1" smtClean="0"/>
              <a:t>Ar+KCl</a:t>
            </a:r>
            <a:r>
              <a:rPr lang="en-US" altLang="ja-JP" dirty="0" smtClean="0"/>
              <a:t> 1.76AGeV/c</a:t>
            </a:r>
          </a:p>
          <a:p>
            <a:r>
              <a:rPr kumimoji="1" lang="en-US" altLang="ja-JP" dirty="0" smtClean="0"/>
              <a:t>CERES </a:t>
            </a:r>
            <a:r>
              <a:rPr kumimoji="1" lang="en-US" altLang="ja-JP" dirty="0" err="1" smtClean="0"/>
              <a:t>Pb+Au</a:t>
            </a:r>
            <a:r>
              <a:rPr kumimoji="1" lang="en-US" altLang="ja-JP" dirty="0" smtClean="0"/>
              <a:t> 40AGeV/c</a:t>
            </a:r>
          </a:p>
          <a:p>
            <a:r>
              <a:rPr lang="en-US" altLang="ja-JP" dirty="0" smtClean="0"/>
              <a:t>CERES </a:t>
            </a:r>
            <a:r>
              <a:rPr lang="en-US" altLang="ja-JP" dirty="0" err="1" smtClean="0"/>
              <a:t>Pb+Au</a:t>
            </a:r>
            <a:r>
              <a:rPr lang="en-US" altLang="ja-JP" dirty="0" smtClean="0"/>
              <a:t> 158AGeV/c </a:t>
            </a:r>
          </a:p>
          <a:p>
            <a:r>
              <a:rPr kumimoji="1" lang="en-US" altLang="ja-JP" dirty="0" smtClean="0"/>
              <a:t>CERES </a:t>
            </a:r>
            <a:r>
              <a:rPr kumimoji="1" lang="en-US" altLang="ja-JP" dirty="0" err="1" smtClean="0"/>
              <a:t>S+Au</a:t>
            </a:r>
            <a:r>
              <a:rPr kumimoji="1" lang="en-US" altLang="ja-JP" dirty="0" smtClean="0"/>
              <a:t> 200 </a:t>
            </a:r>
            <a:r>
              <a:rPr kumimoji="1" lang="en-US" altLang="ja-JP" dirty="0" err="1" smtClean="0"/>
              <a:t>AGeV</a:t>
            </a:r>
            <a:endParaRPr kumimoji="1" lang="en-US" altLang="ja-JP" dirty="0" smtClean="0"/>
          </a:p>
          <a:p>
            <a:r>
              <a:rPr lang="en-US" altLang="ja-JP" dirty="0" smtClean="0"/>
              <a:t>PHENIX </a:t>
            </a:r>
            <a:r>
              <a:rPr lang="en-US" altLang="ja-JP" dirty="0" err="1" smtClean="0"/>
              <a:t>Au+Au</a:t>
            </a:r>
            <a:r>
              <a:rPr lang="en-US" altLang="ja-JP" dirty="0" smtClean="0"/>
              <a:t> 200 </a:t>
            </a:r>
            <a:r>
              <a:rPr lang="en-US" altLang="ja-JP" dirty="0" err="1" smtClean="0"/>
              <a:t>AGeV</a:t>
            </a:r>
            <a:endParaRPr kumimoji="1" lang="ja-JP" altLang="en-US" dirty="0"/>
          </a:p>
        </p:txBody>
      </p:sp>
      <p:sp>
        <p:nvSpPr>
          <p:cNvPr id="10" name="テキスト ボックス 9"/>
          <p:cNvSpPr txBox="1"/>
          <p:nvPr/>
        </p:nvSpPr>
        <p:spPr>
          <a:xfrm>
            <a:off x="6386077" y="2276872"/>
            <a:ext cx="1786323" cy="307777"/>
          </a:xfrm>
          <a:prstGeom prst="rect">
            <a:avLst/>
          </a:prstGeom>
          <a:noFill/>
        </p:spPr>
        <p:txBody>
          <a:bodyPr wrap="none" rtlCol="0">
            <a:spAutoFit/>
          </a:bodyPr>
          <a:lstStyle/>
          <a:p>
            <a:r>
              <a:rPr kumimoji="1" lang="en-US" altLang="ja-JP" sz="1400" b="1" dirty="0" smtClean="0"/>
              <a:t>(PRC81,034911(2010)</a:t>
            </a:r>
            <a:endParaRPr kumimoji="1" lang="ja-JP" altLang="en-US" sz="1400" b="1" dirty="0"/>
          </a:p>
        </p:txBody>
      </p:sp>
      <p:pic>
        <p:nvPicPr>
          <p:cNvPr id="16" name="図 15"/>
          <p:cNvPicPr>
            <a:picLocks noChangeAspect="1"/>
          </p:cNvPicPr>
          <p:nvPr/>
        </p:nvPicPr>
        <p:blipFill>
          <a:blip r:embed="rId4"/>
          <a:stretch>
            <a:fillRect/>
          </a:stretch>
        </p:blipFill>
        <p:spPr>
          <a:xfrm>
            <a:off x="6105638" y="642876"/>
            <a:ext cx="2570817" cy="2468783"/>
          </a:xfrm>
          <a:prstGeom prst="rect">
            <a:avLst/>
          </a:prstGeom>
        </p:spPr>
      </p:pic>
      <p:sp>
        <p:nvSpPr>
          <p:cNvPr id="17" name="正方形/長方形 16"/>
          <p:cNvSpPr/>
          <p:nvPr/>
        </p:nvSpPr>
        <p:spPr>
          <a:xfrm>
            <a:off x="198507" y="4941168"/>
            <a:ext cx="3423931" cy="584775"/>
          </a:xfrm>
          <a:prstGeom prst="rect">
            <a:avLst/>
          </a:prstGeom>
        </p:spPr>
        <p:txBody>
          <a:bodyPr wrap="square">
            <a:spAutoFit/>
          </a:bodyPr>
          <a:lstStyle/>
          <a:p>
            <a:r>
              <a:rPr lang="en-US" altLang="ja-JP" dirty="0">
                <a:solidFill>
                  <a:srgbClr val="0070C0"/>
                </a:solidFill>
              </a:rPr>
              <a:t>Highest baryon density ~ 8GeV</a:t>
            </a:r>
          </a:p>
          <a:p>
            <a:r>
              <a:rPr lang="en-US" altLang="ja-JP" sz="1400" dirty="0">
                <a:solidFill>
                  <a:srgbClr val="0070C0"/>
                </a:solidFill>
              </a:rPr>
              <a:t>         </a:t>
            </a:r>
            <a:r>
              <a:rPr lang="en-US" altLang="ja-JP" sz="1200" dirty="0">
                <a:solidFill>
                  <a:srgbClr val="0070C0"/>
                </a:solidFill>
              </a:rPr>
              <a:t>(</a:t>
            </a:r>
            <a:r>
              <a:rPr lang="en-US" altLang="ja-JP" sz="1200" dirty="0" err="1">
                <a:solidFill>
                  <a:srgbClr val="0070C0"/>
                </a:solidFill>
              </a:rPr>
              <a:t>Randrup</a:t>
            </a:r>
            <a:r>
              <a:rPr lang="en-US" altLang="ja-JP" sz="1200" dirty="0">
                <a:solidFill>
                  <a:srgbClr val="0070C0"/>
                </a:solidFill>
              </a:rPr>
              <a:t>, PRC74(2006)047901)</a:t>
            </a:r>
          </a:p>
        </p:txBody>
      </p:sp>
      <mc:AlternateContent xmlns:mc="http://schemas.openxmlformats.org/markup-compatibility/2006">
        <mc:Choice xmlns:a14="http://schemas.microsoft.com/office/drawing/2010/main" Requires="a14">
          <p:sp>
            <p:nvSpPr>
              <p:cNvPr id="18" name="テキスト ボックス 17"/>
              <p:cNvSpPr txBox="1"/>
              <p:nvPr/>
            </p:nvSpPr>
            <p:spPr>
              <a:xfrm>
                <a:off x="6683795" y="4453062"/>
                <a:ext cx="2263568" cy="8188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kumimoji="1" lang="ja-JP" altLang="en-US" i="1" smtClean="0">
                              <a:solidFill>
                                <a:srgbClr val="0070C0"/>
                              </a:solidFill>
                              <a:latin typeface="Cambria Math"/>
                            </a:rPr>
                          </m:ctrlPr>
                        </m:naryPr>
                        <m:sub/>
                        <m:sup/>
                        <m:e>
                          <m:r>
                            <a:rPr kumimoji="1" lang="en-US" altLang="ja-JP" b="0" i="1" smtClean="0">
                              <a:solidFill>
                                <a:srgbClr val="0070C0"/>
                              </a:solidFill>
                              <a:latin typeface="Cambria Math"/>
                            </a:rPr>
                            <m:t>𝑑</m:t>
                          </m:r>
                          <m:sSub>
                            <m:sSubPr>
                              <m:ctrlPr>
                                <a:rPr kumimoji="1" lang="en-US" altLang="ja-JP" b="0" i="1" smtClean="0">
                                  <a:solidFill>
                                    <a:srgbClr val="0070C0"/>
                                  </a:solidFill>
                                  <a:latin typeface="Cambria Math"/>
                                </a:rPr>
                              </m:ctrlPr>
                            </m:sSubPr>
                            <m:e>
                              <m:r>
                                <a:rPr kumimoji="1" lang="en-US" altLang="ja-JP" b="0" i="1" smtClean="0">
                                  <a:solidFill>
                                    <a:srgbClr val="0070C0"/>
                                  </a:solidFill>
                                  <a:latin typeface="Cambria Math"/>
                                </a:rPr>
                                <m:t>𝑚</m:t>
                              </m:r>
                            </m:e>
                            <m:sub>
                              <m:r>
                                <a:rPr kumimoji="1" lang="en-US" altLang="ja-JP" b="0" i="1" smtClean="0">
                                  <a:solidFill>
                                    <a:srgbClr val="0070C0"/>
                                  </a:solidFill>
                                  <a:latin typeface="Cambria Math"/>
                                </a:rPr>
                                <m:t>𝑒𝑒</m:t>
                              </m:r>
                            </m:sub>
                          </m:sSub>
                          <m:r>
                            <a:rPr kumimoji="1" lang="en-US" altLang="ja-JP" b="0" i="1" smtClean="0">
                              <a:solidFill>
                                <a:srgbClr val="0070C0"/>
                              </a:solidFill>
                              <a:latin typeface="Cambria Math"/>
                            </a:rPr>
                            <m:t>𝑁</m:t>
                          </m:r>
                          <m:d>
                            <m:dPr>
                              <m:ctrlPr>
                                <a:rPr kumimoji="1" lang="en-US" altLang="ja-JP" b="0" i="1" smtClean="0">
                                  <a:solidFill>
                                    <a:srgbClr val="0070C0"/>
                                  </a:solidFill>
                                  <a:latin typeface="Cambria Math"/>
                                </a:rPr>
                              </m:ctrlPr>
                            </m:dPr>
                            <m:e>
                              <m:sSub>
                                <m:sSubPr>
                                  <m:ctrlPr>
                                    <a:rPr kumimoji="1" lang="en-US" altLang="ja-JP" b="0" i="1" smtClean="0">
                                      <a:solidFill>
                                        <a:srgbClr val="0070C0"/>
                                      </a:solidFill>
                                      <a:latin typeface="Cambria Math"/>
                                    </a:rPr>
                                  </m:ctrlPr>
                                </m:sSubPr>
                                <m:e>
                                  <m:r>
                                    <a:rPr kumimoji="1" lang="en-US" altLang="ja-JP" b="0" i="1" smtClean="0">
                                      <a:solidFill>
                                        <a:srgbClr val="0070C0"/>
                                      </a:solidFill>
                                      <a:latin typeface="Cambria Math"/>
                                    </a:rPr>
                                    <m:t>𝑚</m:t>
                                  </m:r>
                                </m:e>
                                <m:sub>
                                  <m:r>
                                    <a:rPr kumimoji="1" lang="en-US" altLang="ja-JP" b="0" i="1" smtClean="0">
                                      <a:solidFill>
                                        <a:srgbClr val="0070C0"/>
                                      </a:solidFill>
                                      <a:latin typeface="Cambria Math"/>
                                    </a:rPr>
                                    <m:t>𝑒𝑒</m:t>
                                  </m:r>
                                </m:sub>
                              </m:sSub>
                            </m:e>
                          </m:d>
                          <m:sSup>
                            <m:sSupPr>
                              <m:ctrlPr>
                                <a:rPr kumimoji="1" lang="en-US" altLang="ja-JP" b="0" i="1" smtClean="0">
                                  <a:solidFill>
                                    <a:srgbClr val="0070C0"/>
                                  </a:solidFill>
                                  <a:latin typeface="Cambria Math"/>
                                </a:rPr>
                              </m:ctrlPr>
                            </m:sSupPr>
                            <m:e>
                              <m:sSub>
                                <m:sSubPr>
                                  <m:ctrlPr>
                                    <a:rPr lang="en-US" altLang="ja-JP" i="1">
                                      <a:solidFill>
                                        <a:srgbClr val="0070C0"/>
                                      </a:solidFill>
                                      <a:latin typeface="Cambria Math"/>
                                    </a:rPr>
                                  </m:ctrlPr>
                                </m:sSubPr>
                                <m:e>
                                  <m:r>
                                    <a:rPr lang="en-US" altLang="ja-JP" i="1">
                                      <a:solidFill>
                                        <a:srgbClr val="0070C0"/>
                                      </a:solidFill>
                                      <a:latin typeface="Cambria Math"/>
                                    </a:rPr>
                                    <m:t>𝑚</m:t>
                                  </m:r>
                                </m:e>
                                <m:sub>
                                  <m:r>
                                    <a:rPr lang="en-US" altLang="ja-JP" i="1">
                                      <a:solidFill>
                                        <a:srgbClr val="0070C0"/>
                                      </a:solidFill>
                                      <a:latin typeface="Cambria Math"/>
                                    </a:rPr>
                                    <m:t>𝑒𝑒</m:t>
                                  </m:r>
                                </m:sub>
                              </m:sSub>
                            </m:e>
                            <m:sup>
                              <m:r>
                                <a:rPr kumimoji="1" lang="en-US" altLang="ja-JP" b="0" i="1" smtClean="0">
                                  <a:solidFill>
                                    <a:srgbClr val="0070C0"/>
                                  </a:solidFill>
                                  <a:latin typeface="Cambria Math"/>
                                </a:rPr>
                                <m:t>𝑛</m:t>
                              </m:r>
                            </m:sup>
                          </m:sSup>
                        </m:e>
                      </m:nary>
                    </m:oMath>
                  </m:oMathPara>
                </a14:m>
                <a:endParaRPr kumimoji="1" lang="ja-JP" altLang="en-US" dirty="0">
                  <a:solidFill>
                    <a:srgbClr val="0070C0"/>
                  </a:solidFill>
                </a:endParaRPr>
              </a:p>
            </p:txBody>
          </p:sp>
        </mc:Choice>
        <mc:Fallback>
          <p:sp>
            <p:nvSpPr>
              <p:cNvPr id="18" name="テキスト ボックス 17"/>
              <p:cNvSpPr txBox="1">
                <a:spLocks noRot="1" noChangeAspect="1" noMove="1" noResize="1" noEditPoints="1" noAdjustHandles="1" noChangeArrowheads="1" noChangeShapeType="1" noTextEdit="1"/>
              </p:cNvSpPr>
              <p:nvPr/>
            </p:nvSpPr>
            <p:spPr>
              <a:xfrm>
                <a:off x="6683795" y="4453062"/>
                <a:ext cx="2263568" cy="818879"/>
              </a:xfrm>
              <a:prstGeom prst="rect">
                <a:avLst/>
              </a:prstGeom>
              <a:blipFill rotWithShape="1">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47020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0124" y="116632"/>
            <a:ext cx="8229600" cy="1143000"/>
          </a:xfrm>
        </p:spPr>
        <p:txBody>
          <a:bodyPr/>
          <a:lstStyle/>
          <a:p>
            <a:r>
              <a:rPr lang="en-US" altLang="ja-JP" dirty="0" smtClean="0"/>
              <a:t>Event-by-event fluctuations</a:t>
            </a:r>
            <a:endParaRPr kumimoji="1" lang="ja-JP" altLang="en-US" dirty="0"/>
          </a:p>
        </p:txBody>
      </p:sp>
      <p:sp>
        <p:nvSpPr>
          <p:cNvPr id="3" name="コンテンツ プレースホルダー 2"/>
          <p:cNvSpPr>
            <a:spLocks noGrp="1"/>
          </p:cNvSpPr>
          <p:nvPr>
            <p:ph idx="1"/>
          </p:nvPr>
        </p:nvSpPr>
        <p:spPr>
          <a:xfrm>
            <a:off x="421573" y="1223511"/>
            <a:ext cx="4762872" cy="4525963"/>
          </a:xfrm>
        </p:spPr>
        <p:txBody>
          <a:bodyPr>
            <a:normAutofit fontScale="85000" lnSpcReduction="10000"/>
          </a:bodyPr>
          <a:lstStyle/>
          <a:p>
            <a:pPr marL="0" indent="0">
              <a:buNone/>
            </a:pPr>
            <a:r>
              <a:rPr kumimoji="1" lang="en-US" altLang="ja-JP" dirty="0" smtClean="0"/>
              <a:t>Search for the critical point</a:t>
            </a:r>
          </a:p>
          <a:p>
            <a:pPr marL="0" indent="0">
              <a:buNone/>
            </a:pPr>
            <a:r>
              <a:rPr lang="en-US" altLang="ja-JP" dirty="0"/>
              <a:t>a</a:t>
            </a:r>
            <a:r>
              <a:rPr lang="en-US" altLang="ja-JP" dirty="0" smtClean="0"/>
              <a:t>nd phase boundary</a:t>
            </a:r>
          </a:p>
          <a:p>
            <a:pPr marL="0" indent="0">
              <a:buNone/>
            </a:pPr>
            <a:r>
              <a:rPr lang="en-US" altLang="ja-JP" dirty="0" smtClean="0"/>
              <a:t>w/ 3</a:t>
            </a:r>
            <a:r>
              <a:rPr lang="en-US" altLang="ja-JP" baseline="30000" dirty="0" smtClean="0"/>
              <a:t>rd</a:t>
            </a:r>
            <a:r>
              <a:rPr lang="en-US" altLang="ja-JP" dirty="0" smtClean="0"/>
              <a:t> and 4</a:t>
            </a:r>
            <a:r>
              <a:rPr lang="en-US" altLang="ja-JP" baseline="30000" dirty="0" smtClean="0"/>
              <a:t>th</a:t>
            </a:r>
            <a:r>
              <a:rPr lang="en-US" altLang="ja-JP" dirty="0" smtClean="0"/>
              <a:t>-order fluctuations</a:t>
            </a:r>
          </a:p>
          <a:p>
            <a:pPr marL="0" indent="0">
              <a:buNone/>
            </a:pPr>
            <a:r>
              <a:rPr lang="en-US" altLang="ja-JP" dirty="0" smtClean="0">
                <a:solidFill>
                  <a:srgbClr val="0070C0"/>
                </a:solidFill>
              </a:rPr>
              <a:t>Direct comparison to lattice-QCD may be possible</a:t>
            </a:r>
            <a:endParaRPr kumimoji="1" lang="en-US" altLang="ja-JP" dirty="0" smtClean="0">
              <a:solidFill>
                <a:srgbClr val="0070C0"/>
              </a:solidFill>
            </a:endParaRPr>
          </a:p>
          <a:p>
            <a:r>
              <a:rPr kumimoji="1" lang="en-US" altLang="ja-JP" dirty="0" smtClean="0"/>
              <a:t>Net-charge</a:t>
            </a:r>
          </a:p>
          <a:p>
            <a:r>
              <a:rPr lang="en-US" altLang="ja-JP" dirty="0" smtClean="0"/>
              <a:t>Net-proton (baryon)</a:t>
            </a:r>
            <a:endParaRPr lang="en-US" altLang="ja-JP" dirty="0" smtClean="0"/>
          </a:p>
          <a:p>
            <a:r>
              <a:rPr kumimoji="1" lang="en-US" altLang="ja-JP" dirty="0" smtClean="0"/>
              <a:t>Strangeness</a:t>
            </a:r>
          </a:p>
          <a:p>
            <a:pPr marL="0" indent="0">
              <a:buNone/>
            </a:pPr>
            <a:r>
              <a:rPr lang="en-US" altLang="ja-JP" dirty="0" smtClean="0"/>
              <a:t>High </a:t>
            </a:r>
            <a:r>
              <a:rPr kumimoji="1" lang="en-US" altLang="ja-JP" dirty="0" smtClean="0"/>
              <a:t>statistics in J-PARC</a:t>
            </a:r>
          </a:p>
          <a:p>
            <a:pPr marL="0" indent="0">
              <a:buNone/>
            </a:pPr>
            <a:r>
              <a:rPr lang="en-US" altLang="ja-JP" dirty="0" smtClean="0"/>
              <a:t>Wide y-</a:t>
            </a:r>
            <a:r>
              <a:rPr lang="en-US" altLang="ja-JP" dirty="0" err="1" smtClean="0"/>
              <a:t>p</a:t>
            </a:r>
            <a:r>
              <a:rPr lang="en-US" altLang="ja-JP" baseline="-25000" dirty="0" err="1" smtClean="0"/>
              <a:t>T</a:t>
            </a:r>
            <a:r>
              <a:rPr lang="en-US" altLang="ja-JP" dirty="0" smtClean="0"/>
              <a:t> acceptance required</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8/28/2015</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31</a:t>
            </a:fld>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180" y="2276872"/>
            <a:ext cx="3668432" cy="4086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5796136" y="1473250"/>
            <a:ext cx="2803588" cy="369332"/>
          </a:xfrm>
          <a:prstGeom prst="rect">
            <a:avLst/>
          </a:prstGeom>
          <a:noFill/>
        </p:spPr>
        <p:txBody>
          <a:bodyPr wrap="none" rtlCol="0">
            <a:spAutoFit/>
          </a:bodyPr>
          <a:lstStyle/>
          <a:p>
            <a:r>
              <a:rPr lang="en-US" altLang="ja-JP" dirty="0" smtClean="0"/>
              <a:t>STAR PRL112 (2014) 032302</a:t>
            </a:r>
            <a:endParaRPr kumimoji="1" lang="ja-JP" altLang="en-US" dirty="0"/>
          </a:p>
        </p:txBody>
      </p:sp>
      <p:sp>
        <p:nvSpPr>
          <p:cNvPr id="8" name="正方形/長方形 7"/>
          <p:cNvSpPr/>
          <p:nvPr/>
        </p:nvSpPr>
        <p:spPr>
          <a:xfrm>
            <a:off x="5436096" y="2348880"/>
            <a:ext cx="432048" cy="3582640"/>
          </a:xfrm>
          <a:prstGeom prst="rect">
            <a:avLst/>
          </a:prstGeom>
          <a:solidFill>
            <a:srgbClr val="0DFF0D">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テキスト ボックス 6"/>
              <p:cNvSpPr txBox="1"/>
              <p:nvPr/>
            </p:nvSpPr>
            <p:spPr>
              <a:xfrm>
                <a:off x="4139952" y="2902166"/>
                <a:ext cx="950581" cy="584327"/>
              </a:xfrm>
              <a:prstGeom prst="rect">
                <a:avLst/>
              </a:prstGeom>
              <a:noFill/>
            </p:spPr>
            <p:txBody>
              <a:bodyPr wrap="none" rtlCol="0">
                <a:spAutoFit/>
              </a:bodyPr>
              <a:lstStyle/>
              <a:p>
                <a:r>
                  <a:rPr lang="en-US" altLang="ja-JP" dirty="0"/>
                  <a:t>S</a:t>
                </a:r>
                <a14:m>
                  <m:oMath xmlns:m="http://schemas.openxmlformats.org/officeDocument/2006/math">
                    <m:r>
                      <a:rPr kumimoji="1" lang="ja-JP" altLang="en-US" i="1" smtClean="0">
                        <a:latin typeface="Cambria Math"/>
                      </a:rPr>
                      <m:t>𝜎</m:t>
                    </m:r>
                    <m:r>
                      <a:rPr lang="en-US" altLang="ja-JP" i="1">
                        <a:latin typeface="Cambria Math"/>
                        <a:ea typeface="Cambria Math"/>
                      </a:rPr>
                      <m:t>≅</m:t>
                    </m:r>
                    <m:f>
                      <m:fPr>
                        <m:ctrlPr>
                          <a:rPr lang="en-US" altLang="ja-JP" i="1" smtClean="0">
                            <a:latin typeface="Cambria Math"/>
                            <a:ea typeface="Cambria Math"/>
                          </a:rPr>
                        </m:ctrlPr>
                      </m:fPr>
                      <m:num>
                        <m:sSubSup>
                          <m:sSubSupPr>
                            <m:ctrlPr>
                              <a:rPr lang="en-US" altLang="ja-JP" i="1">
                                <a:latin typeface="Cambria Math"/>
                                <a:ea typeface="Cambria Math"/>
                              </a:rPr>
                            </m:ctrlPr>
                          </m:sSubSupPr>
                          <m:e>
                            <m:r>
                              <a:rPr lang="ja-JP" altLang="en-US" i="1">
                                <a:latin typeface="Cambria Math"/>
                                <a:ea typeface="Cambria Math"/>
                              </a:rPr>
                              <m:t>𝜒</m:t>
                            </m:r>
                          </m:e>
                          <m:sub>
                            <m:r>
                              <a:rPr lang="en-US" altLang="ja-JP" i="1">
                                <a:latin typeface="Cambria Math"/>
                                <a:ea typeface="Cambria Math"/>
                              </a:rPr>
                              <m:t>𝐵</m:t>
                            </m:r>
                          </m:sub>
                          <m:sup>
                            <m:r>
                              <a:rPr lang="en-US" altLang="ja-JP" i="1">
                                <a:latin typeface="Cambria Math"/>
                                <a:ea typeface="Cambria Math"/>
                              </a:rPr>
                              <m:t>3</m:t>
                            </m:r>
                          </m:sup>
                        </m:sSubSup>
                      </m:num>
                      <m:den>
                        <m:sSubSup>
                          <m:sSubSupPr>
                            <m:ctrlPr>
                              <a:rPr lang="en-US" altLang="ja-JP" i="1">
                                <a:latin typeface="Cambria Math"/>
                                <a:ea typeface="Cambria Math"/>
                              </a:rPr>
                            </m:ctrlPr>
                          </m:sSubSupPr>
                          <m:e>
                            <m:r>
                              <a:rPr lang="ja-JP" altLang="en-US" i="1">
                                <a:latin typeface="Cambria Math"/>
                                <a:ea typeface="Cambria Math"/>
                              </a:rPr>
                              <m:t>𝜒</m:t>
                            </m:r>
                          </m:e>
                          <m:sub>
                            <m:r>
                              <a:rPr lang="en-US" altLang="ja-JP" i="1">
                                <a:latin typeface="Cambria Math"/>
                                <a:ea typeface="Cambria Math"/>
                              </a:rPr>
                              <m:t>𝐵</m:t>
                            </m:r>
                          </m:sub>
                          <m:sup>
                            <m:r>
                              <a:rPr lang="en-US" altLang="ja-JP" b="0" i="1" smtClean="0">
                                <a:latin typeface="Cambria Math"/>
                                <a:ea typeface="Cambria Math"/>
                              </a:rPr>
                              <m:t>2</m:t>
                            </m:r>
                          </m:sup>
                        </m:sSubSup>
                      </m:den>
                    </m:f>
                  </m:oMath>
                </a14:m>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4139952" y="2902166"/>
                <a:ext cx="950581" cy="584327"/>
              </a:xfrm>
              <a:prstGeom prst="rect">
                <a:avLst/>
              </a:prstGeom>
              <a:blipFill rotWithShape="1">
                <a:blip r:embed="rId3"/>
                <a:stretch>
                  <a:fillRect l="-512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4046505" y="3642021"/>
                <a:ext cx="1137940" cy="582595"/>
              </a:xfrm>
              <a:prstGeom prst="rect">
                <a:avLst/>
              </a:prstGeom>
              <a:noFill/>
            </p:spPr>
            <p:txBody>
              <a:bodyPr wrap="none" rtlCol="0">
                <a:spAutoFit/>
              </a:bodyPr>
              <a:lstStyle/>
              <a:p>
                <a:r>
                  <a:rPr lang="en-US" altLang="ja-JP" dirty="0"/>
                  <a:t> </a:t>
                </a:r>
                <a14:m>
                  <m:oMath xmlns:m="http://schemas.openxmlformats.org/officeDocument/2006/math">
                    <m:sSup>
                      <m:sSupPr>
                        <m:ctrlPr>
                          <a:rPr kumimoji="1" lang="en-US" altLang="ja-JP" i="1" smtClean="0">
                            <a:latin typeface="Cambria Math"/>
                          </a:rPr>
                        </m:ctrlPr>
                      </m:sSupPr>
                      <m:e>
                        <m:r>
                          <a:rPr kumimoji="1" lang="ja-JP" altLang="en-US" i="1" smtClean="0">
                            <a:latin typeface="Cambria Math"/>
                          </a:rPr>
                          <m:t>𝜅𝜎</m:t>
                        </m:r>
                      </m:e>
                      <m:sup>
                        <m:r>
                          <a:rPr kumimoji="1" lang="en-US" altLang="ja-JP" b="0" i="1" smtClean="0">
                            <a:latin typeface="Cambria Math"/>
                          </a:rPr>
                          <m:t>2</m:t>
                        </m:r>
                      </m:sup>
                    </m:sSup>
                    <m:r>
                      <a:rPr lang="en-US" altLang="ja-JP" i="1">
                        <a:latin typeface="Cambria Math"/>
                        <a:ea typeface="Cambria Math"/>
                      </a:rPr>
                      <m:t>≅</m:t>
                    </m:r>
                    <m:f>
                      <m:fPr>
                        <m:ctrlPr>
                          <a:rPr lang="en-US" altLang="ja-JP" i="1" smtClean="0">
                            <a:latin typeface="Cambria Math"/>
                            <a:ea typeface="Cambria Math"/>
                          </a:rPr>
                        </m:ctrlPr>
                      </m:fPr>
                      <m:num>
                        <m:sSubSup>
                          <m:sSubSupPr>
                            <m:ctrlPr>
                              <a:rPr lang="en-US" altLang="ja-JP" i="1">
                                <a:latin typeface="Cambria Math"/>
                                <a:ea typeface="Cambria Math"/>
                              </a:rPr>
                            </m:ctrlPr>
                          </m:sSubSupPr>
                          <m:e>
                            <m:r>
                              <a:rPr lang="ja-JP" altLang="en-US" i="1">
                                <a:latin typeface="Cambria Math"/>
                                <a:ea typeface="Cambria Math"/>
                              </a:rPr>
                              <m:t>𝜒</m:t>
                            </m:r>
                          </m:e>
                          <m:sub>
                            <m:r>
                              <a:rPr lang="en-US" altLang="ja-JP" i="1">
                                <a:latin typeface="Cambria Math"/>
                                <a:ea typeface="Cambria Math"/>
                              </a:rPr>
                              <m:t>𝐵</m:t>
                            </m:r>
                          </m:sub>
                          <m:sup>
                            <m:r>
                              <a:rPr lang="en-US" altLang="ja-JP" b="0" i="1" smtClean="0">
                                <a:latin typeface="Cambria Math"/>
                                <a:ea typeface="Cambria Math"/>
                              </a:rPr>
                              <m:t>4</m:t>
                            </m:r>
                          </m:sup>
                        </m:sSubSup>
                      </m:num>
                      <m:den>
                        <m:sSubSup>
                          <m:sSubSupPr>
                            <m:ctrlPr>
                              <a:rPr lang="en-US" altLang="ja-JP" i="1">
                                <a:latin typeface="Cambria Math"/>
                                <a:ea typeface="Cambria Math"/>
                              </a:rPr>
                            </m:ctrlPr>
                          </m:sSubSupPr>
                          <m:e>
                            <m:r>
                              <a:rPr lang="ja-JP" altLang="en-US" i="1">
                                <a:latin typeface="Cambria Math"/>
                                <a:ea typeface="Cambria Math"/>
                              </a:rPr>
                              <m:t>𝜒</m:t>
                            </m:r>
                          </m:e>
                          <m:sub>
                            <m:r>
                              <a:rPr lang="en-US" altLang="ja-JP" i="1">
                                <a:latin typeface="Cambria Math"/>
                                <a:ea typeface="Cambria Math"/>
                              </a:rPr>
                              <m:t>𝐵</m:t>
                            </m:r>
                          </m:sub>
                          <m:sup>
                            <m:r>
                              <a:rPr lang="en-US" altLang="ja-JP" b="0" i="1" smtClean="0">
                                <a:latin typeface="Cambria Math"/>
                                <a:ea typeface="Cambria Math"/>
                              </a:rPr>
                              <m:t>2</m:t>
                            </m:r>
                          </m:sup>
                        </m:sSubSup>
                      </m:den>
                    </m:f>
                  </m:oMath>
                </a14:m>
                <a:endParaRPr kumimoji="1" lang="ja-JP" altLang="en-US"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4046505" y="3642021"/>
                <a:ext cx="1137940" cy="582595"/>
              </a:xfrm>
              <a:prstGeom prst="rect">
                <a:avLst/>
              </a:prstGeom>
              <a:blipFill rotWithShape="1">
                <a:blip r:embed="rId4"/>
                <a:stretch>
                  <a:fillRect/>
                </a:stretch>
              </a:blipFill>
            </p:spPr>
            <p:txBody>
              <a:bodyPr/>
              <a:lstStyle/>
              <a:p>
                <a:r>
                  <a:rPr lang="ja-JP" altLang="en-US">
                    <a:noFill/>
                  </a:rPr>
                  <a:t> </a:t>
                </a:r>
              </a:p>
            </p:txBody>
          </p:sp>
        </mc:Fallback>
      </mc:AlternateContent>
      <p:sp>
        <p:nvSpPr>
          <p:cNvPr id="9" name="テキスト ボックス 8"/>
          <p:cNvSpPr txBox="1"/>
          <p:nvPr/>
        </p:nvSpPr>
        <p:spPr>
          <a:xfrm>
            <a:off x="5184445" y="6166386"/>
            <a:ext cx="810030" cy="369332"/>
          </a:xfrm>
          <a:prstGeom prst="rect">
            <a:avLst/>
          </a:prstGeom>
          <a:noFill/>
        </p:spPr>
        <p:txBody>
          <a:bodyPr wrap="none" rtlCol="0">
            <a:spAutoFit/>
          </a:bodyPr>
          <a:lstStyle/>
          <a:p>
            <a:r>
              <a:rPr kumimoji="1" lang="en-US" altLang="ja-JP" dirty="0" smtClean="0"/>
              <a:t>J-PARC</a:t>
            </a:r>
            <a:endParaRPr kumimoji="1" lang="ja-JP" altLang="en-US" dirty="0"/>
          </a:p>
        </p:txBody>
      </p:sp>
    </p:spTree>
    <p:extLst>
      <p:ext uri="{BB962C8B-B14F-4D97-AF65-F5344CB8AC3E}">
        <p14:creationId xmlns:p14="http://schemas.microsoft.com/office/powerpoint/2010/main" val="1645617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7" y="4695841"/>
            <a:ext cx="4536504" cy="207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216532" y="0"/>
            <a:ext cx="9721080" cy="1066130"/>
          </a:xfrm>
        </p:spPr>
        <p:txBody>
          <a:bodyPr>
            <a:normAutofit/>
          </a:bodyPr>
          <a:lstStyle/>
          <a:p>
            <a:r>
              <a:rPr lang="en-US" altLang="ja-JP" dirty="0" smtClean="0"/>
              <a:t>H</a:t>
            </a:r>
            <a:r>
              <a:rPr kumimoji="1" lang="en-US" altLang="ja-JP" dirty="0" smtClean="0"/>
              <a:t>ypernuclei</a:t>
            </a:r>
            <a:endParaRPr kumimoji="1" lang="ja-JP" altLang="en-US" dirty="0"/>
          </a:p>
        </p:txBody>
      </p:sp>
      <p:sp>
        <p:nvSpPr>
          <p:cNvPr id="3" name="コンテンツ プレースホルダー 2"/>
          <p:cNvSpPr>
            <a:spLocks noGrp="1"/>
          </p:cNvSpPr>
          <p:nvPr>
            <p:ph idx="1"/>
          </p:nvPr>
        </p:nvSpPr>
        <p:spPr>
          <a:xfrm>
            <a:off x="4355976" y="958433"/>
            <a:ext cx="4788024" cy="4032448"/>
          </a:xfrm>
        </p:spPr>
        <p:txBody>
          <a:bodyPr>
            <a:normAutofit fontScale="92500" lnSpcReduction="20000"/>
          </a:bodyPr>
          <a:lstStyle/>
          <a:p>
            <a:pPr marL="0" indent="0">
              <a:buNone/>
            </a:pPr>
            <a:r>
              <a:rPr kumimoji="1" lang="en-US" altLang="ja-JP" dirty="0" smtClean="0">
                <a:solidFill>
                  <a:srgbClr val="FF0000"/>
                </a:solidFill>
              </a:rPr>
              <a:t>Maximum yield at J-PARC</a:t>
            </a:r>
            <a:endParaRPr lang="en-US" altLang="ja-JP" dirty="0">
              <a:solidFill>
                <a:srgbClr val="FF0000"/>
              </a:solidFill>
            </a:endParaRPr>
          </a:p>
          <a:p>
            <a:r>
              <a:rPr lang="en-US" altLang="ja-JP" sz="2800" dirty="0" smtClean="0"/>
              <a:t>Coalescence of high-density baryons</a:t>
            </a:r>
          </a:p>
          <a:p>
            <a:pPr marL="0" indent="0">
              <a:buNone/>
            </a:pPr>
            <a:r>
              <a:rPr lang="en-US" altLang="ja-JP" dirty="0"/>
              <a:t>S=-3 </a:t>
            </a:r>
            <a:r>
              <a:rPr lang="en-US" altLang="ja-JP" dirty="0" err="1" smtClean="0"/>
              <a:t>Hypernuclei</a:t>
            </a:r>
            <a:endParaRPr lang="en-US" altLang="ja-JP" dirty="0" smtClean="0"/>
          </a:p>
          <a:p>
            <a:r>
              <a:rPr lang="en-US" altLang="ja-JP" sz="2800" dirty="0" smtClean="0">
                <a:solidFill>
                  <a:srgbClr val="0070C0"/>
                </a:solidFill>
              </a:rPr>
              <a:t>Precise secondary vertex reconstruction (mid rapidity)</a:t>
            </a:r>
          </a:p>
          <a:p>
            <a:r>
              <a:rPr lang="en-US" altLang="ja-JP" sz="2800" dirty="0" smtClean="0">
                <a:solidFill>
                  <a:srgbClr val="0070C0"/>
                </a:solidFill>
              </a:rPr>
              <a:t>Closed geometry </a:t>
            </a:r>
            <a:r>
              <a:rPr lang="en-US" altLang="ja-JP" sz="2800" dirty="0" smtClean="0">
                <a:solidFill>
                  <a:srgbClr val="0070C0"/>
                </a:solidFill>
              </a:rPr>
              <a:t>setup (beam rapidity)</a:t>
            </a:r>
            <a:endParaRPr lang="en-US" altLang="ja-JP" sz="2800" dirty="0" smtClean="0">
              <a:solidFill>
                <a:srgbClr val="0070C0"/>
              </a:solidFill>
            </a:endParaRPr>
          </a:p>
          <a:p>
            <a:pPr lvl="1"/>
            <a:r>
              <a:rPr lang="en-US" altLang="ja-JP" sz="2400" dirty="0" smtClean="0">
                <a:solidFill>
                  <a:srgbClr val="0070C0"/>
                </a:solidFill>
              </a:rPr>
              <a:t>Full intensity beam</a:t>
            </a:r>
          </a:p>
          <a:p>
            <a:pPr lvl="1"/>
            <a:r>
              <a:rPr lang="en-US" altLang="ja-JP" sz="2400" dirty="0" smtClean="0">
                <a:solidFill>
                  <a:srgbClr val="0070C0"/>
                </a:solidFill>
              </a:rPr>
              <a:t>Magnetic moment</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32</a:t>
            </a:fld>
            <a:endParaRPr kumimoji="1" lang="ja-JP" altLang="en-US"/>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4" b="25553"/>
          <a:stretch/>
        </p:blipFill>
        <p:spPr bwMode="auto">
          <a:xfrm>
            <a:off x="0" y="806938"/>
            <a:ext cx="4355976" cy="4167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387085" y="4789819"/>
            <a:ext cx="2862771" cy="338554"/>
          </a:xfrm>
          <a:prstGeom prst="rect">
            <a:avLst/>
          </a:prstGeom>
          <a:noFill/>
        </p:spPr>
        <p:txBody>
          <a:bodyPr wrap="none" rtlCol="0">
            <a:spAutoFit/>
          </a:bodyPr>
          <a:lstStyle/>
          <a:p>
            <a:r>
              <a:rPr kumimoji="1" lang="en-US" altLang="ja-JP" sz="1600" dirty="0" smtClean="0"/>
              <a:t>A. </a:t>
            </a:r>
            <a:r>
              <a:rPr kumimoji="1" lang="en-US" altLang="ja-JP" sz="1600" dirty="0" err="1" smtClean="0"/>
              <a:t>Andronic</a:t>
            </a:r>
            <a:r>
              <a:rPr kumimoji="1" lang="en-US" altLang="ja-JP" sz="1600" dirty="0" smtClean="0"/>
              <a:t>, PLB697 (2011) 203 </a:t>
            </a:r>
            <a:endParaRPr kumimoji="1" lang="ja-JP" altLang="en-US" sz="1600" dirty="0"/>
          </a:p>
        </p:txBody>
      </p:sp>
      <p:sp>
        <p:nvSpPr>
          <p:cNvPr id="8" name="Rectangle 4"/>
          <p:cNvSpPr>
            <a:spLocks/>
          </p:cNvSpPr>
          <p:nvPr/>
        </p:nvSpPr>
        <p:spPr bwMode="auto">
          <a:xfrm>
            <a:off x="582640" y="5589240"/>
            <a:ext cx="3190695" cy="774452"/>
          </a:xfrm>
          <a:prstGeom prst="rect">
            <a:avLst/>
          </a:prstGeom>
          <a:noFill/>
          <a:ln w="3175" cap="flat">
            <a:noFill/>
            <a:prstDash val="solid"/>
            <a:miter lim="800000"/>
            <a:headEnd type="none" w="med" len="med"/>
            <a:tailEnd type="none" w="med" len="med"/>
          </a:ln>
        </p:spPr>
        <p:txBody>
          <a:bodyPr lIns="0" tIns="0" rIns="0" bIns="0" anchor="ctr"/>
          <a:lstStyle>
            <a:lvl1pPr algn="l">
              <a:defRPr sz="1200">
                <a:solidFill>
                  <a:schemeClr val="tx1"/>
                </a:solidFill>
                <a:latin typeface="ヒラギノ角ゴ Pro W3" charset="0"/>
              </a:defRPr>
            </a:lvl1pPr>
            <a:lvl2pPr algn="l">
              <a:defRPr sz="1200">
                <a:solidFill>
                  <a:schemeClr val="tx1"/>
                </a:solidFill>
                <a:latin typeface="ヒラギノ角ゴ Pro W3" charset="0"/>
              </a:defRPr>
            </a:lvl2pPr>
            <a:lvl3pPr algn="l">
              <a:defRPr sz="1200">
                <a:solidFill>
                  <a:schemeClr val="tx1"/>
                </a:solidFill>
                <a:latin typeface="ヒラギノ角ゴ Pro W3" charset="0"/>
              </a:defRPr>
            </a:lvl3pPr>
            <a:lvl4pPr algn="l">
              <a:defRPr sz="1200">
                <a:solidFill>
                  <a:schemeClr val="tx1"/>
                </a:solidFill>
                <a:latin typeface="ヒラギノ角ゴ Pro W3" charset="0"/>
              </a:defRPr>
            </a:lvl4pPr>
            <a:lvl5pPr algn="l">
              <a:defRPr sz="1200">
                <a:solidFill>
                  <a:schemeClr val="tx1"/>
                </a:solidFill>
                <a:latin typeface="ヒラギノ角ゴ Pro W3" charset="0"/>
              </a:defRPr>
            </a:lvl5pPr>
            <a:lvl6pPr fontAlgn="base">
              <a:spcBef>
                <a:spcPct val="0"/>
              </a:spcBef>
              <a:spcAft>
                <a:spcPct val="0"/>
              </a:spcAft>
              <a:defRPr sz="1200">
                <a:solidFill>
                  <a:schemeClr val="tx1"/>
                </a:solidFill>
                <a:latin typeface="ヒラギノ角ゴ Pro W3" charset="0"/>
              </a:defRPr>
            </a:lvl6pPr>
            <a:lvl7pPr fontAlgn="base">
              <a:spcBef>
                <a:spcPct val="0"/>
              </a:spcBef>
              <a:spcAft>
                <a:spcPct val="0"/>
              </a:spcAft>
              <a:defRPr sz="1200">
                <a:solidFill>
                  <a:schemeClr val="tx1"/>
                </a:solidFill>
                <a:latin typeface="ヒラギノ角ゴ Pro W3" charset="0"/>
              </a:defRPr>
            </a:lvl7pPr>
            <a:lvl8pPr fontAlgn="base">
              <a:spcBef>
                <a:spcPct val="0"/>
              </a:spcBef>
              <a:spcAft>
                <a:spcPct val="0"/>
              </a:spcAft>
              <a:defRPr sz="1200">
                <a:solidFill>
                  <a:schemeClr val="tx1"/>
                </a:solidFill>
                <a:latin typeface="ヒラギノ角ゴ Pro W3" charset="0"/>
              </a:defRPr>
            </a:lvl8pPr>
            <a:lvl9pPr fontAlgn="base">
              <a:spcBef>
                <a:spcPct val="0"/>
              </a:spcBef>
              <a:spcAft>
                <a:spcPct val="0"/>
              </a:spcAft>
              <a:defRPr sz="1200">
                <a:solidFill>
                  <a:schemeClr val="tx1"/>
                </a:solidFill>
                <a:latin typeface="ヒラギノ角ゴ Pro W3" charset="0"/>
              </a:defRPr>
            </a:lvl9pPr>
          </a:lstStyle>
          <a:p>
            <a:r>
              <a:rPr lang="en-US" altLang="ja-JP" sz="1600" dirty="0">
                <a:solidFill>
                  <a:srgbClr val="0070C0"/>
                </a:solidFill>
                <a:latin typeface="+mn-lt"/>
                <a:ea typeface="ＭＳ Ｐゴシック" charset="-128"/>
                <a:cs typeface="Times" charset="0"/>
                <a:sym typeface="Times" charset="0"/>
              </a:rPr>
              <a:t>KEK Report 2000-11</a:t>
            </a:r>
          </a:p>
          <a:p>
            <a:r>
              <a:rPr lang="en-US" altLang="ja-JP" sz="1600" dirty="0" smtClean="0">
                <a:solidFill>
                  <a:srgbClr val="0070C0"/>
                </a:solidFill>
                <a:latin typeface="+mn-lt"/>
                <a:ea typeface="ＭＳ Ｐゴシック" charset="-128"/>
                <a:cs typeface="Times" charset="0"/>
                <a:sym typeface="Times" charset="0"/>
              </a:rPr>
              <a:t>Expression </a:t>
            </a:r>
            <a:r>
              <a:rPr lang="en-US" altLang="ja-JP" sz="1600" dirty="0">
                <a:solidFill>
                  <a:srgbClr val="0070C0"/>
                </a:solidFill>
                <a:latin typeface="+mn-lt"/>
                <a:ea typeface="ＭＳ Ｐゴシック" charset="-128"/>
                <a:cs typeface="Times" charset="0"/>
                <a:sym typeface="Times" charset="0"/>
              </a:rPr>
              <a:t>of Interest for Nuclear/Hadron Physics Experiments at the 50-GeV Proton </a:t>
            </a:r>
            <a:r>
              <a:rPr lang="en-US" altLang="ja-JP" sz="1600" dirty="0" smtClean="0">
                <a:solidFill>
                  <a:srgbClr val="0070C0"/>
                </a:solidFill>
                <a:latin typeface="+mn-lt"/>
                <a:ea typeface="ＭＳ Ｐゴシック" charset="-128"/>
                <a:cs typeface="Times" charset="0"/>
                <a:sym typeface="Times" charset="0"/>
              </a:rPr>
              <a:t>Synchrotron</a:t>
            </a:r>
            <a:endParaRPr lang="en-US" altLang="ja-JP" sz="1600" dirty="0">
              <a:solidFill>
                <a:srgbClr val="0070C0"/>
              </a:solidFill>
              <a:latin typeface="+mn-lt"/>
              <a:ea typeface="ＭＳ Ｐゴシック" charset="-128"/>
              <a:cs typeface="Times" charset="0"/>
              <a:sym typeface="Times" charset="0"/>
            </a:endParaRPr>
          </a:p>
        </p:txBody>
      </p:sp>
      <p:sp>
        <p:nvSpPr>
          <p:cNvPr id="9" name="正方形/長方形 8"/>
          <p:cNvSpPr/>
          <p:nvPr/>
        </p:nvSpPr>
        <p:spPr>
          <a:xfrm>
            <a:off x="755576" y="1124744"/>
            <a:ext cx="432048" cy="3168352"/>
          </a:xfrm>
          <a:prstGeom prst="rect">
            <a:avLst/>
          </a:prstGeom>
          <a:solidFill>
            <a:srgbClr val="0DFF0D">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56903" y="4293096"/>
            <a:ext cx="757580" cy="338554"/>
          </a:xfrm>
          <a:prstGeom prst="rect">
            <a:avLst/>
          </a:prstGeom>
          <a:noFill/>
        </p:spPr>
        <p:txBody>
          <a:bodyPr wrap="none" rtlCol="0">
            <a:spAutoFit/>
          </a:bodyPr>
          <a:lstStyle/>
          <a:p>
            <a:r>
              <a:rPr lang="en-US" altLang="ja-JP" sz="1600" b="1" dirty="0" smtClean="0">
                <a:solidFill>
                  <a:srgbClr val="FF0000"/>
                </a:solidFill>
              </a:rPr>
              <a:t>J-PARC</a:t>
            </a:r>
            <a:endParaRPr kumimoji="1" lang="ja-JP" altLang="en-US" sz="1600" b="1" dirty="0">
              <a:solidFill>
                <a:srgbClr val="FF0000"/>
              </a:solidFill>
            </a:endParaRPr>
          </a:p>
        </p:txBody>
      </p:sp>
      <p:sp>
        <p:nvSpPr>
          <p:cNvPr id="5" name="日付プレースホルダー 4"/>
          <p:cNvSpPr>
            <a:spLocks noGrp="1"/>
          </p:cNvSpPr>
          <p:nvPr>
            <p:ph type="dt" sz="half" idx="10"/>
          </p:nvPr>
        </p:nvSpPr>
        <p:spPr>
          <a:xfrm>
            <a:off x="322711" y="6471149"/>
            <a:ext cx="2133600" cy="365125"/>
          </a:xfrm>
        </p:spPr>
        <p:txBody>
          <a:bodyPr/>
          <a:lstStyle/>
          <a:p>
            <a:r>
              <a:rPr kumimoji="1" lang="en-US" altLang="ja-JP" smtClean="0"/>
              <a:t>8/28/2015</a:t>
            </a:r>
            <a:endParaRPr kumimoji="1" lang="ja-JP" altLang="en-US" dirty="0"/>
          </a:p>
        </p:txBody>
      </p:sp>
    </p:spTree>
    <p:extLst>
      <p:ext uri="{BB962C8B-B14F-4D97-AF65-F5344CB8AC3E}">
        <p14:creationId xmlns:p14="http://schemas.microsoft.com/office/powerpoint/2010/main" val="977865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730619"/>
            <a:ext cx="5927100" cy="5722717"/>
          </a:xfrm>
          <a:prstGeom prst="rect">
            <a:avLst/>
          </a:prstGeom>
        </p:spPr>
      </p:pic>
      <p:sp>
        <p:nvSpPr>
          <p:cNvPr id="2" name="タイトル 1"/>
          <p:cNvSpPr>
            <a:spLocks noGrp="1"/>
          </p:cNvSpPr>
          <p:nvPr>
            <p:ph type="title"/>
          </p:nvPr>
        </p:nvSpPr>
        <p:spPr>
          <a:xfrm>
            <a:off x="467544" y="-90264"/>
            <a:ext cx="8229600" cy="1143000"/>
          </a:xfrm>
        </p:spPr>
        <p:txBody>
          <a:bodyPr/>
          <a:lstStyle/>
          <a:p>
            <a:r>
              <a:rPr kumimoji="1" lang="en-US" altLang="ja-JP" dirty="0" smtClean="0"/>
              <a:t>Particle production rates</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33</a:t>
            </a:fld>
            <a:endParaRPr kumimoji="1" lang="ja-JP" altLang="en-US"/>
          </a:p>
        </p:txBody>
      </p:sp>
      <p:sp>
        <p:nvSpPr>
          <p:cNvPr id="6" name="テキスト ボックス 5"/>
          <p:cNvSpPr txBox="1"/>
          <p:nvPr/>
        </p:nvSpPr>
        <p:spPr>
          <a:xfrm>
            <a:off x="24486" y="1476067"/>
            <a:ext cx="3179362" cy="3477875"/>
          </a:xfrm>
          <a:prstGeom prst="rect">
            <a:avLst/>
          </a:prstGeom>
          <a:noFill/>
        </p:spPr>
        <p:txBody>
          <a:bodyPr wrap="square" rtlCol="0">
            <a:spAutoFit/>
          </a:bodyPr>
          <a:lstStyle/>
          <a:p>
            <a:r>
              <a:rPr kumimoji="1" lang="en-US" altLang="ja-JP" sz="2000" dirty="0" smtClean="0">
                <a:solidFill>
                  <a:srgbClr val="FF0000"/>
                </a:solidFill>
              </a:rPr>
              <a:t>Beam </a:t>
            </a:r>
            <a:r>
              <a:rPr lang="en-US" altLang="ja-JP" sz="2000" dirty="0" smtClean="0">
                <a:solidFill>
                  <a:srgbClr val="FF0000"/>
                </a:solidFill>
              </a:rPr>
              <a:t>: </a:t>
            </a:r>
            <a:r>
              <a:rPr kumimoji="1" lang="en-US" altLang="ja-JP" sz="2000" dirty="0" smtClean="0">
                <a:solidFill>
                  <a:srgbClr val="FF0000"/>
                </a:solidFill>
              </a:rPr>
              <a:t>10</a:t>
            </a:r>
            <a:r>
              <a:rPr kumimoji="1" lang="en-US" altLang="ja-JP" sz="2000" baseline="30000" dirty="0" smtClean="0">
                <a:solidFill>
                  <a:srgbClr val="FF0000"/>
                </a:solidFill>
              </a:rPr>
              <a:t>10</a:t>
            </a:r>
            <a:r>
              <a:rPr kumimoji="1" lang="en-US" altLang="ja-JP" sz="2000" dirty="0" smtClean="0">
                <a:solidFill>
                  <a:srgbClr val="FF0000"/>
                </a:solidFill>
              </a:rPr>
              <a:t> Hz</a:t>
            </a:r>
          </a:p>
          <a:p>
            <a:r>
              <a:rPr kumimoji="1" lang="en-US" altLang="ja-JP" sz="2000" dirty="0" smtClean="0">
                <a:solidFill>
                  <a:srgbClr val="0070C0"/>
                </a:solidFill>
              </a:rPr>
              <a:t>0.1% target </a:t>
            </a:r>
            <a:endParaRPr lang="en-US" altLang="ja-JP" sz="2000" dirty="0">
              <a:solidFill>
                <a:srgbClr val="0070C0"/>
              </a:solidFill>
            </a:endParaRPr>
          </a:p>
          <a:p>
            <a:r>
              <a:rPr kumimoji="1" lang="en-US" altLang="ja-JP" sz="2000" dirty="0" smtClean="0">
                <a:solidFill>
                  <a:srgbClr val="0070C0"/>
                </a:solidFill>
                <a:sym typeface="Wingdings" panose="05000000000000000000" pitchFamily="2" charset="2"/>
              </a:rPr>
              <a:t> </a:t>
            </a:r>
            <a:r>
              <a:rPr kumimoji="1" lang="en-US" altLang="ja-JP" sz="2000" dirty="0" smtClean="0">
                <a:solidFill>
                  <a:srgbClr val="0070C0"/>
                </a:solidFill>
              </a:rPr>
              <a:t>Interaction rate 10</a:t>
            </a:r>
            <a:r>
              <a:rPr kumimoji="1" lang="en-US" altLang="ja-JP" sz="2000" baseline="30000" dirty="0" smtClean="0">
                <a:solidFill>
                  <a:srgbClr val="0070C0"/>
                </a:solidFill>
              </a:rPr>
              <a:t>7</a:t>
            </a:r>
            <a:r>
              <a:rPr kumimoji="1" lang="en-US" altLang="ja-JP" sz="2000" dirty="0" smtClean="0">
                <a:solidFill>
                  <a:srgbClr val="0070C0"/>
                </a:solidFill>
              </a:rPr>
              <a:t> Hz</a:t>
            </a:r>
          </a:p>
          <a:p>
            <a:r>
              <a:rPr lang="en-US" altLang="ja-JP" sz="2000" dirty="0" smtClean="0">
                <a:solidFill>
                  <a:srgbClr val="0070C0"/>
                </a:solidFill>
              </a:rPr>
              <a:t>Centrality trigger 1%</a:t>
            </a:r>
          </a:p>
          <a:p>
            <a:r>
              <a:rPr lang="en-US" altLang="ja-JP" sz="2000" dirty="0" smtClean="0">
                <a:solidFill>
                  <a:srgbClr val="0070C0"/>
                </a:solidFill>
                <a:sym typeface="Wingdings" panose="05000000000000000000" pitchFamily="2" charset="2"/>
              </a:rPr>
              <a:t> </a:t>
            </a:r>
            <a:r>
              <a:rPr lang="en-US" altLang="ja-JP" sz="2000" dirty="0" smtClean="0">
                <a:solidFill>
                  <a:srgbClr val="FF0000"/>
                </a:solidFill>
              </a:rPr>
              <a:t>DAQ rate = 100kHz</a:t>
            </a:r>
          </a:p>
          <a:p>
            <a:endParaRPr kumimoji="1" lang="en-US" altLang="ja-JP" sz="2000" dirty="0" smtClean="0">
              <a:solidFill>
                <a:srgbClr val="FF0000"/>
              </a:solidFill>
            </a:endParaRPr>
          </a:p>
          <a:p>
            <a:r>
              <a:rPr lang="en-US" altLang="ja-JP" sz="2000" dirty="0" smtClean="0"/>
              <a:t>In 1 month experiment:</a:t>
            </a:r>
            <a:endParaRPr kumimoji="1" lang="en-US" altLang="ja-JP" sz="2000" dirty="0"/>
          </a:p>
          <a:p>
            <a:r>
              <a:rPr lang="en-US" altLang="ja-JP" sz="2000" dirty="0" err="1">
                <a:latin typeface="Symbol" panose="05050102010706020507" pitchFamily="18" charset="2"/>
              </a:rPr>
              <a:t>r</a:t>
            </a:r>
            <a:r>
              <a:rPr lang="en-US" altLang="ja-JP" sz="2000" dirty="0" err="1" smtClean="0">
                <a:latin typeface="Symbol" panose="05050102010706020507" pitchFamily="18" charset="2"/>
              </a:rPr>
              <a:t>,w,f</a:t>
            </a:r>
            <a:r>
              <a:rPr lang="en-US" altLang="ja-JP" sz="2000" dirty="0" err="1" smtClean="0">
                <a:sym typeface="Wingdings" panose="05000000000000000000" pitchFamily="2" charset="2"/>
              </a:rPr>
              <a:t>ee</a:t>
            </a:r>
            <a:r>
              <a:rPr lang="en-US" altLang="ja-JP" sz="2000" dirty="0" smtClean="0"/>
              <a:t> </a:t>
            </a:r>
            <a:r>
              <a:rPr lang="en-US" altLang="ja-JP" sz="2000" dirty="0" smtClean="0">
                <a:solidFill>
                  <a:srgbClr val="FF0000"/>
                </a:solidFill>
              </a:rPr>
              <a:t>10</a:t>
            </a:r>
            <a:r>
              <a:rPr lang="en-US" altLang="ja-JP" sz="2000" baseline="30000" dirty="0" smtClean="0">
                <a:solidFill>
                  <a:srgbClr val="FF0000"/>
                </a:solidFill>
              </a:rPr>
              <a:t>7</a:t>
            </a:r>
            <a:r>
              <a:rPr lang="en-US" altLang="ja-JP" sz="2000" dirty="0" smtClean="0">
                <a:solidFill>
                  <a:srgbClr val="FF0000"/>
                </a:solidFill>
              </a:rPr>
              <a:t>-10</a:t>
            </a:r>
            <a:r>
              <a:rPr lang="en-US" altLang="ja-JP" sz="2000" baseline="30000" dirty="0" smtClean="0">
                <a:solidFill>
                  <a:srgbClr val="FF0000"/>
                </a:solidFill>
              </a:rPr>
              <a:t>9</a:t>
            </a:r>
          </a:p>
          <a:p>
            <a:r>
              <a:rPr lang="en-US" altLang="ja-JP" sz="2000" dirty="0" smtClean="0"/>
              <a:t>D,J/</a:t>
            </a:r>
            <a:r>
              <a:rPr lang="en-US" altLang="ja-JP" sz="2000" dirty="0" smtClean="0">
                <a:latin typeface="Symbol" panose="05050102010706020507" pitchFamily="18" charset="2"/>
              </a:rPr>
              <a:t>Y</a:t>
            </a:r>
            <a:r>
              <a:rPr lang="en-US" altLang="ja-JP" sz="2000" dirty="0" smtClean="0">
                <a:latin typeface="Symbol" panose="05050102010706020507" pitchFamily="18" charset="2"/>
                <a:sym typeface="Wingdings" panose="05000000000000000000" pitchFamily="2" charset="2"/>
              </a:rPr>
              <a:t>         </a:t>
            </a:r>
            <a:r>
              <a:rPr lang="en-US" altLang="ja-JP" sz="2000" dirty="0" smtClean="0">
                <a:solidFill>
                  <a:srgbClr val="FF0000"/>
                </a:solidFill>
                <a:sym typeface="Wingdings" panose="05000000000000000000" pitchFamily="2" charset="2"/>
              </a:rPr>
              <a:t>10</a:t>
            </a:r>
            <a:r>
              <a:rPr lang="en-US" altLang="ja-JP" sz="2000" baseline="30000" dirty="0" smtClean="0">
                <a:solidFill>
                  <a:srgbClr val="FF0000"/>
                </a:solidFill>
                <a:sym typeface="Wingdings" panose="05000000000000000000" pitchFamily="2" charset="2"/>
              </a:rPr>
              <a:t>5</a:t>
            </a:r>
            <a:r>
              <a:rPr lang="en-US" altLang="ja-JP" sz="2000" dirty="0" smtClean="0">
                <a:solidFill>
                  <a:srgbClr val="FF0000"/>
                </a:solidFill>
                <a:sym typeface="Wingdings" panose="05000000000000000000" pitchFamily="2" charset="2"/>
              </a:rPr>
              <a:t>-10</a:t>
            </a:r>
            <a:r>
              <a:rPr lang="en-US" altLang="ja-JP" sz="2000" baseline="30000" dirty="0" smtClean="0">
                <a:solidFill>
                  <a:srgbClr val="FF0000"/>
                </a:solidFill>
                <a:sym typeface="Wingdings" panose="05000000000000000000" pitchFamily="2" charset="2"/>
              </a:rPr>
              <a:t>6</a:t>
            </a:r>
            <a:r>
              <a:rPr lang="en-US" altLang="ja-JP" sz="2000" dirty="0" smtClean="0">
                <a:solidFill>
                  <a:srgbClr val="FF0000"/>
                </a:solidFill>
                <a:sym typeface="Wingdings" panose="05000000000000000000" pitchFamily="2" charset="2"/>
              </a:rPr>
              <a:t> (20AGeV)</a:t>
            </a:r>
          </a:p>
          <a:p>
            <a:r>
              <a:rPr lang="en-US" altLang="ja-JP" sz="2000" dirty="0" smtClean="0">
                <a:solidFill>
                  <a:srgbClr val="0070C0"/>
                </a:solidFill>
                <a:sym typeface="Wingdings" panose="05000000000000000000" pitchFamily="2" charset="2"/>
              </a:rPr>
              <a:t>                  (10</a:t>
            </a:r>
            <a:r>
              <a:rPr lang="en-US" altLang="ja-JP" sz="2000" baseline="30000" dirty="0" smtClean="0">
                <a:solidFill>
                  <a:srgbClr val="0070C0"/>
                </a:solidFill>
                <a:sym typeface="Wingdings" panose="05000000000000000000" pitchFamily="2" charset="2"/>
              </a:rPr>
              <a:t>3</a:t>
            </a:r>
            <a:r>
              <a:rPr lang="en-US" altLang="ja-JP" sz="2000" dirty="0" smtClean="0">
                <a:solidFill>
                  <a:srgbClr val="0070C0"/>
                </a:solidFill>
                <a:sym typeface="Wingdings" panose="05000000000000000000" pitchFamily="2" charset="2"/>
              </a:rPr>
              <a:t> -10</a:t>
            </a:r>
            <a:r>
              <a:rPr lang="en-US" altLang="ja-JP" sz="2000" baseline="30000" dirty="0" smtClean="0">
                <a:solidFill>
                  <a:srgbClr val="0070C0"/>
                </a:solidFill>
                <a:sym typeface="Wingdings" panose="05000000000000000000" pitchFamily="2" charset="2"/>
              </a:rPr>
              <a:t>4</a:t>
            </a:r>
            <a:r>
              <a:rPr lang="en-US" altLang="ja-JP" sz="2000" dirty="0" smtClean="0">
                <a:solidFill>
                  <a:srgbClr val="0070C0"/>
                </a:solidFill>
                <a:sym typeface="Wingdings" panose="05000000000000000000" pitchFamily="2" charset="2"/>
              </a:rPr>
              <a:t>(10AGeV))</a:t>
            </a:r>
          </a:p>
          <a:p>
            <a:r>
              <a:rPr kumimoji="1" lang="en-US" altLang="ja-JP" sz="2000" dirty="0" smtClean="0">
                <a:sym typeface="Wingdings" panose="05000000000000000000" pitchFamily="2" charset="2"/>
              </a:rPr>
              <a:t>Hypernuclei </a:t>
            </a:r>
            <a:r>
              <a:rPr lang="en-US" altLang="ja-JP" sz="2000" dirty="0" smtClean="0">
                <a:solidFill>
                  <a:srgbClr val="FF0000"/>
                </a:solidFill>
                <a:sym typeface="Wingdings" panose="05000000000000000000" pitchFamily="2" charset="2"/>
              </a:rPr>
              <a:t>10</a:t>
            </a:r>
            <a:r>
              <a:rPr lang="en-US" altLang="ja-JP" sz="2000" baseline="30000" dirty="0" smtClean="0">
                <a:solidFill>
                  <a:srgbClr val="FF0000"/>
                </a:solidFill>
                <a:sym typeface="Wingdings" panose="05000000000000000000" pitchFamily="2" charset="2"/>
              </a:rPr>
              <a:t>5 </a:t>
            </a:r>
            <a:r>
              <a:rPr lang="en-US" altLang="ja-JP" sz="2000" dirty="0" smtClean="0">
                <a:solidFill>
                  <a:srgbClr val="FF0000"/>
                </a:solidFill>
                <a:sym typeface="Wingdings" panose="05000000000000000000" pitchFamily="2" charset="2"/>
              </a:rPr>
              <a:t>-10</a:t>
            </a:r>
            <a:r>
              <a:rPr lang="en-US" altLang="ja-JP" sz="2000" baseline="30000" dirty="0" smtClean="0">
                <a:solidFill>
                  <a:srgbClr val="FF0000"/>
                </a:solidFill>
                <a:sym typeface="Wingdings" panose="05000000000000000000" pitchFamily="2" charset="2"/>
              </a:rPr>
              <a:t>10</a:t>
            </a:r>
            <a:endParaRPr lang="ja-JP" altLang="en-US" sz="2000" baseline="30000" dirty="0">
              <a:solidFill>
                <a:srgbClr val="FF0000"/>
              </a:solidFill>
            </a:endParaRPr>
          </a:p>
        </p:txBody>
      </p:sp>
      <p:sp>
        <p:nvSpPr>
          <p:cNvPr id="7" name="テキスト ボックス 6"/>
          <p:cNvSpPr txBox="1"/>
          <p:nvPr/>
        </p:nvSpPr>
        <p:spPr>
          <a:xfrm>
            <a:off x="0" y="5589240"/>
            <a:ext cx="3672408" cy="1138773"/>
          </a:xfrm>
          <a:prstGeom prst="rect">
            <a:avLst/>
          </a:prstGeom>
          <a:noFill/>
        </p:spPr>
        <p:txBody>
          <a:bodyPr wrap="square" rtlCol="0">
            <a:spAutoFit/>
          </a:bodyPr>
          <a:lstStyle/>
          <a:p>
            <a:r>
              <a:rPr kumimoji="1" lang="en-US" altLang="ja-JP" dirty="0" smtClean="0">
                <a:solidFill>
                  <a:srgbClr val="0070C0"/>
                </a:solidFill>
              </a:rPr>
              <a:t>Ref: </a:t>
            </a:r>
            <a:r>
              <a:rPr lang="en-US" altLang="ja-JP" sz="1600" dirty="0" smtClean="0">
                <a:solidFill>
                  <a:srgbClr val="0070C0"/>
                </a:solidFill>
              </a:rPr>
              <a:t>HSD calculations in </a:t>
            </a:r>
            <a:r>
              <a:rPr kumimoji="1" lang="en-US" altLang="ja-JP" sz="1600" dirty="0" smtClean="0">
                <a:solidFill>
                  <a:srgbClr val="0070C0"/>
                </a:solidFill>
              </a:rPr>
              <a:t>FAIR Baseline Technical Report (Mar 2006)</a:t>
            </a:r>
          </a:p>
          <a:p>
            <a:r>
              <a:rPr lang="en-US" altLang="ja-JP" sz="1600" dirty="0">
                <a:solidFill>
                  <a:srgbClr val="0070C0"/>
                </a:solidFill>
              </a:rPr>
              <a:t>A. </a:t>
            </a:r>
            <a:r>
              <a:rPr lang="en-US" altLang="ja-JP" sz="1600" dirty="0" err="1">
                <a:solidFill>
                  <a:srgbClr val="0070C0"/>
                </a:solidFill>
              </a:rPr>
              <a:t>Andronic</a:t>
            </a:r>
            <a:r>
              <a:rPr lang="en-US" altLang="ja-JP" sz="1600" dirty="0">
                <a:solidFill>
                  <a:srgbClr val="0070C0"/>
                </a:solidFill>
              </a:rPr>
              <a:t>, PLB697 (2011) 203 </a:t>
            </a:r>
            <a:endParaRPr kumimoji="1" lang="en-US" altLang="ja-JP" sz="1600" dirty="0" smtClean="0">
              <a:solidFill>
                <a:srgbClr val="0070C0"/>
              </a:solidFill>
            </a:endParaRPr>
          </a:p>
          <a:p>
            <a:endParaRPr kumimoji="1" lang="ja-JP" altLang="en-US" dirty="0">
              <a:solidFill>
                <a:srgbClr val="0070C0"/>
              </a:solidFill>
            </a:endParaRPr>
          </a:p>
        </p:txBody>
      </p:sp>
      <p:sp>
        <p:nvSpPr>
          <p:cNvPr id="3" name="円/楕円 2"/>
          <p:cNvSpPr/>
          <p:nvPr/>
        </p:nvSpPr>
        <p:spPr>
          <a:xfrm>
            <a:off x="6228184" y="3717031"/>
            <a:ext cx="1080120" cy="1544687"/>
          </a:xfrm>
          <a:prstGeom prst="ellipse">
            <a:avLst/>
          </a:prstGeom>
          <a:noFill/>
          <a:ln>
            <a:solidFill>
              <a:srgbClr val="0DF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483322" y="3933056"/>
            <a:ext cx="805029" cy="369332"/>
          </a:xfrm>
          <a:prstGeom prst="rect">
            <a:avLst/>
          </a:prstGeom>
          <a:noFill/>
        </p:spPr>
        <p:txBody>
          <a:bodyPr wrap="none" rtlCol="0">
            <a:spAutoFit/>
          </a:bodyPr>
          <a:lstStyle/>
          <a:p>
            <a:r>
              <a:rPr kumimoji="1" lang="en-US" altLang="ja-JP" dirty="0" smtClean="0">
                <a:solidFill>
                  <a:srgbClr val="FF0000"/>
                </a:solidFill>
              </a:rPr>
              <a:t>Charm</a:t>
            </a:r>
          </a:p>
        </p:txBody>
      </p:sp>
      <p:sp>
        <p:nvSpPr>
          <p:cNvPr id="9" name="円/楕円 8"/>
          <p:cNvSpPr/>
          <p:nvPr/>
        </p:nvSpPr>
        <p:spPr>
          <a:xfrm>
            <a:off x="5483322" y="2633008"/>
            <a:ext cx="1080120" cy="106915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rot="20796249">
            <a:off x="7409731" y="2521866"/>
            <a:ext cx="540060" cy="2256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645229" y="2305340"/>
            <a:ext cx="987706" cy="369332"/>
          </a:xfrm>
          <a:prstGeom prst="rect">
            <a:avLst/>
          </a:prstGeom>
          <a:noFill/>
        </p:spPr>
        <p:txBody>
          <a:bodyPr wrap="none" rtlCol="0">
            <a:spAutoFit/>
          </a:bodyPr>
          <a:lstStyle/>
          <a:p>
            <a:r>
              <a:rPr kumimoji="1" lang="en-US" altLang="ja-JP" dirty="0" err="1" smtClean="0">
                <a:solidFill>
                  <a:srgbClr val="FF0000"/>
                </a:solidFill>
              </a:rPr>
              <a:t>Dilepton</a:t>
            </a:r>
            <a:endParaRPr kumimoji="1" lang="en-US" altLang="ja-JP" dirty="0" smtClean="0">
              <a:solidFill>
                <a:srgbClr val="FF0000"/>
              </a:solidFill>
            </a:endParaRPr>
          </a:p>
        </p:txBody>
      </p:sp>
      <p:sp>
        <p:nvSpPr>
          <p:cNvPr id="12" name="テキスト ボックス 11"/>
          <p:cNvSpPr txBox="1"/>
          <p:nvPr/>
        </p:nvSpPr>
        <p:spPr>
          <a:xfrm>
            <a:off x="6723722" y="2154922"/>
            <a:ext cx="1313180" cy="369332"/>
          </a:xfrm>
          <a:prstGeom prst="rect">
            <a:avLst/>
          </a:prstGeom>
          <a:noFill/>
        </p:spPr>
        <p:txBody>
          <a:bodyPr wrap="none" rtlCol="0">
            <a:spAutoFit/>
          </a:bodyPr>
          <a:lstStyle/>
          <a:p>
            <a:r>
              <a:rPr kumimoji="1" lang="en-US" altLang="ja-JP" dirty="0" smtClean="0">
                <a:solidFill>
                  <a:srgbClr val="FF0000"/>
                </a:solidFill>
              </a:rPr>
              <a:t>Hypernuclei</a:t>
            </a:r>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cxnSp>
        <p:nvCxnSpPr>
          <p:cNvPr id="14" name="直線コネクタ 13"/>
          <p:cNvCxnSpPr/>
          <p:nvPr/>
        </p:nvCxnSpPr>
        <p:spPr>
          <a:xfrm>
            <a:off x="3953626" y="2780928"/>
            <a:ext cx="408327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6632935" y="2261178"/>
            <a:ext cx="0" cy="5197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308536" y="1979548"/>
            <a:ext cx="567720" cy="369332"/>
          </a:xfrm>
          <a:prstGeom prst="rect">
            <a:avLst/>
          </a:prstGeom>
          <a:noFill/>
        </p:spPr>
        <p:txBody>
          <a:bodyPr wrap="none" rtlCol="0">
            <a:spAutoFit/>
          </a:bodyPr>
          <a:lstStyle/>
          <a:p>
            <a:r>
              <a:rPr kumimoji="1" lang="en-US" altLang="ja-JP" dirty="0" smtClean="0"/>
              <a:t>AGS</a:t>
            </a:r>
            <a:endParaRPr kumimoji="1" lang="ja-JP" altLang="en-US" dirty="0"/>
          </a:p>
        </p:txBody>
      </p:sp>
    </p:spTree>
    <p:extLst>
      <p:ext uri="{BB962C8B-B14F-4D97-AF65-F5344CB8AC3E}">
        <p14:creationId xmlns:p14="http://schemas.microsoft.com/office/powerpoint/2010/main" val="2431293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1885"/>
            <a:ext cx="8229600" cy="1143000"/>
          </a:xfrm>
        </p:spPr>
        <p:txBody>
          <a:bodyPr>
            <a:normAutofit/>
          </a:bodyPr>
          <a:lstStyle/>
          <a:p>
            <a:r>
              <a:rPr lang="en-US" altLang="ja-JP" dirty="0" smtClean="0"/>
              <a:t>Experimental challenges</a:t>
            </a:r>
            <a:endParaRPr kumimoji="1" lang="ja-JP" altLang="en-US" dirty="0"/>
          </a:p>
        </p:txBody>
      </p:sp>
      <p:sp>
        <p:nvSpPr>
          <p:cNvPr id="3" name="コンテンツ プレースホルダー 2"/>
          <p:cNvSpPr>
            <a:spLocks noGrp="1"/>
          </p:cNvSpPr>
          <p:nvPr>
            <p:ph idx="1"/>
          </p:nvPr>
        </p:nvSpPr>
        <p:spPr>
          <a:xfrm>
            <a:off x="0" y="980728"/>
            <a:ext cx="7978700" cy="5688632"/>
          </a:xfrm>
        </p:spPr>
        <p:txBody>
          <a:bodyPr>
            <a:normAutofit fontScale="77500" lnSpcReduction="20000"/>
          </a:bodyPr>
          <a:lstStyle/>
          <a:p>
            <a:r>
              <a:rPr lang="en-US" altLang="ja-JP" dirty="0" smtClean="0">
                <a:solidFill>
                  <a:srgbClr val="00B0F0"/>
                </a:solidFill>
              </a:rPr>
              <a:t>High rate capability</a:t>
            </a:r>
          </a:p>
          <a:p>
            <a:pPr lvl="1"/>
            <a:r>
              <a:rPr lang="en-US" altLang="ja-JP" dirty="0" smtClean="0"/>
              <a:t>Fast detectors</a:t>
            </a:r>
          </a:p>
          <a:p>
            <a:pPr lvl="2"/>
            <a:r>
              <a:rPr lang="en-US" altLang="ja-JP" dirty="0" smtClean="0"/>
              <a:t>Silicon trackers, GEM trackers, …</a:t>
            </a:r>
          </a:p>
          <a:p>
            <a:pPr lvl="1"/>
            <a:r>
              <a:rPr kumimoji="1" lang="en-US" altLang="ja-JP" dirty="0" smtClean="0">
                <a:solidFill>
                  <a:srgbClr val="FF0000"/>
                </a:solidFill>
              </a:rPr>
              <a:t>Extremely fast DAQ </a:t>
            </a:r>
            <a:r>
              <a:rPr kumimoji="1" lang="en-US" altLang="ja-JP" dirty="0" smtClean="0">
                <a:solidFill>
                  <a:srgbClr val="FF0000"/>
                </a:solidFill>
                <a:sym typeface="Wingdings" panose="05000000000000000000" pitchFamily="2" charset="2"/>
              </a:rPr>
              <a:t> </a:t>
            </a:r>
            <a:r>
              <a:rPr kumimoji="1" lang="en-US" altLang="ja-JP" dirty="0" err="1" smtClean="0">
                <a:solidFill>
                  <a:srgbClr val="FF0000"/>
                </a:solidFill>
                <a:sym typeface="Wingdings" panose="05000000000000000000" pitchFamily="2" charset="2"/>
              </a:rPr>
              <a:t>triggerless</a:t>
            </a:r>
            <a:r>
              <a:rPr kumimoji="1" lang="en-US" altLang="ja-JP" dirty="0" smtClean="0">
                <a:solidFill>
                  <a:srgbClr val="FF0000"/>
                </a:solidFill>
                <a:sym typeface="Wingdings" panose="05000000000000000000" pitchFamily="2" charset="2"/>
              </a:rPr>
              <a:t> DAQ </a:t>
            </a:r>
            <a:endParaRPr kumimoji="1" lang="en-US" altLang="ja-JP" dirty="0" smtClean="0">
              <a:solidFill>
                <a:srgbClr val="FF0000"/>
              </a:solidFill>
            </a:endParaRPr>
          </a:p>
          <a:p>
            <a:pPr lvl="2"/>
            <a:r>
              <a:rPr lang="en-US" altLang="ja-JP" dirty="0" smtClean="0"/>
              <a:t>&gt;= 100kHz</a:t>
            </a:r>
          </a:p>
          <a:p>
            <a:r>
              <a:rPr lang="en-US" altLang="ja-JP" dirty="0" smtClean="0">
                <a:solidFill>
                  <a:srgbClr val="00B0F0"/>
                </a:solidFill>
              </a:rPr>
              <a:t>High granularity</a:t>
            </a:r>
          </a:p>
          <a:p>
            <a:pPr lvl="1"/>
            <a:r>
              <a:rPr lang="en-US" altLang="ja-JP" dirty="0" smtClean="0"/>
              <a:t>Pixel size &lt; 3x3mm</a:t>
            </a:r>
            <a:r>
              <a:rPr lang="en-US" altLang="ja-JP" baseline="30000" dirty="0" smtClean="0"/>
              <a:t>2</a:t>
            </a:r>
            <a:r>
              <a:rPr lang="en-US" altLang="ja-JP" dirty="0" smtClean="0"/>
              <a:t> </a:t>
            </a:r>
          </a:p>
          <a:p>
            <a:pPr marL="457200" lvl="1" indent="0">
              <a:buNone/>
            </a:pPr>
            <a:r>
              <a:rPr lang="en-US" altLang="ja-JP" sz="2400" dirty="0"/>
              <a:t>(</a:t>
            </a:r>
            <a:r>
              <a:rPr lang="en-US" altLang="ja-JP" sz="2400" dirty="0" smtClean="0"/>
              <a:t>at 1m from the target, </a:t>
            </a:r>
            <a:r>
              <a:rPr lang="en-US" altLang="ja-JP" sz="2400" dirty="0" smtClean="0">
                <a:latin typeface="Symbol" panose="05050102010706020507" pitchFamily="18" charset="2"/>
              </a:rPr>
              <a:t>q</a:t>
            </a:r>
            <a:r>
              <a:rPr lang="en-US" altLang="ja-JP" sz="2400" dirty="0" smtClean="0"/>
              <a:t>&lt;2deg, 10% occupancy)</a:t>
            </a:r>
          </a:p>
          <a:p>
            <a:r>
              <a:rPr lang="en-US" altLang="ja-JP" dirty="0">
                <a:solidFill>
                  <a:srgbClr val="00B0F0"/>
                </a:solidFill>
              </a:rPr>
              <a:t>Large acceptance (~4</a:t>
            </a:r>
            <a:r>
              <a:rPr lang="en-US" altLang="ja-JP" dirty="0">
                <a:solidFill>
                  <a:srgbClr val="00B0F0"/>
                </a:solidFill>
                <a:latin typeface="Symbol" panose="05050102010706020507" pitchFamily="18" charset="2"/>
              </a:rPr>
              <a:t>p</a:t>
            </a:r>
            <a:r>
              <a:rPr lang="en-US" altLang="ja-JP" dirty="0">
                <a:solidFill>
                  <a:srgbClr val="00B0F0"/>
                </a:solidFill>
              </a:rPr>
              <a:t>)</a:t>
            </a:r>
          </a:p>
          <a:p>
            <a:pPr lvl="1"/>
            <a:r>
              <a:rPr lang="en-US" altLang="ja-JP" dirty="0" smtClean="0"/>
              <a:t>Coverage for low beam energies </a:t>
            </a:r>
            <a:r>
              <a:rPr lang="en-US" altLang="ja-JP" dirty="0" smtClean="0">
                <a:solidFill>
                  <a:srgbClr val="4F81BD"/>
                </a:solidFill>
              </a:rPr>
              <a:t>(CBM&lt;30</a:t>
            </a:r>
            <a:r>
              <a:rPr lang="en-US" altLang="ja-JP" baseline="30000" dirty="0" smtClean="0">
                <a:solidFill>
                  <a:srgbClr val="4F81BD"/>
                </a:solidFill>
              </a:rPr>
              <a:t>o</a:t>
            </a:r>
            <a:r>
              <a:rPr lang="en-US" altLang="ja-JP" dirty="0" smtClean="0">
                <a:solidFill>
                  <a:srgbClr val="4F81BD"/>
                </a:solidFill>
              </a:rPr>
              <a:t> , beam energy&gt;=8AGeV/c)</a:t>
            </a:r>
          </a:p>
          <a:p>
            <a:pPr lvl="1"/>
            <a:r>
              <a:rPr lang="en-US" altLang="ja-JP" dirty="0" smtClean="0"/>
              <a:t>Maximum multiplicity for e-b-e fluctuations</a:t>
            </a:r>
          </a:p>
          <a:p>
            <a:pPr lvl="1"/>
            <a:r>
              <a:rPr lang="en-US" altLang="ja-JP" dirty="0" smtClean="0"/>
              <a:t>Backward physics (target fragment region)</a:t>
            </a:r>
          </a:p>
          <a:p>
            <a:r>
              <a:rPr lang="en-US" altLang="ja-JP" dirty="0" smtClean="0"/>
              <a:t>Electron measurement</a:t>
            </a:r>
          </a:p>
          <a:p>
            <a:pPr lvl="1"/>
            <a:r>
              <a:rPr lang="en-US" altLang="ja-JP" dirty="0" smtClean="0"/>
              <a:t>Field free region for RICH close to the target</a:t>
            </a:r>
          </a:p>
          <a:p>
            <a:pPr marL="0" indent="0">
              <a:buNone/>
            </a:pPr>
            <a:r>
              <a:rPr lang="en-US" altLang="ja-JP" dirty="0">
                <a:sym typeface="Wingdings" panose="05000000000000000000" pitchFamily="2" charset="2"/>
              </a:rPr>
              <a:t> </a:t>
            </a:r>
            <a:r>
              <a:rPr lang="en-US" altLang="ja-JP" dirty="0" smtClean="0">
                <a:sym typeface="Wingdings" panose="05000000000000000000" pitchFamily="2" charset="2"/>
              </a:rPr>
              <a:t>     </a:t>
            </a:r>
            <a:r>
              <a:rPr lang="en-US" altLang="ja-JP" dirty="0" smtClean="0">
                <a:solidFill>
                  <a:srgbClr val="FF0000"/>
                </a:solidFill>
              </a:rPr>
              <a:t>Toroidal magnet setup</a:t>
            </a:r>
            <a:endParaRPr lang="en-US" altLang="ja-JP" dirty="0">
              <a:solidFill>
                <a:srgbClr val="FF0000"/>
              </a:solidFill>
            </a:endParaRP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34</a:t>
            </a:fld>
            <a:endParaRPr kumimoji="1" lang="ja-JP" altLang="en-US" dirty="0"/>
          </a:p>
        </p:txBody>
      </p:sp>
      <p:sp>
        <p:nvSpPr>
          <p:cNvPr id="5" name="日付プレースホルダー 4"/>
          <p:cNvSpPr>
            <a:spLocks noGrp="1"/>
          </p:cNvSpPr>
          <p:nvPr>
            <p:ph type="dt" sz="half" idx="10"/>
          </p:nvPr>
        </p:nvSpPr>
        <p:spPr>
          <a:xfrm>
            <a:off x="251520" y="6492875"/>
            <a:ext cx="2133600" cy="365125"/>
          </a:xfrm>
        </p:spPr>
        <p:txBody>
          <a:bodyPr/>
          <a:lstStyle/>
          <a:p>
            <a:r>
              <a:rPr kumimoji="1" lang="en-US" altLang="ja-JP" smtClean="0"/>
              <a:t>8/28/2015</a:t>
            </a:r>
            <a:endParaRPr kumimoji="1" lang="ja-JP" altLang="en-US" dirty="0"/>
          </a:p>
        </p:txBody>
      </p:sp>
      <p:sp>
        <p:nvSpPr>
          <p:cNvPr id="6" name="角丸四角形 5"/>
          <p:cNvSpPr/>
          <p:nvPr/>
        </p:nvSpPr>
        <p:spPr>
          <a:xfrm>
            <a:off x="395536" y="3573016"/>
            <a:ext cx="33123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683568" y="5633628"/>
            <a:ext cx="511256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p:cNvSpPr/>
          <p:nvPr/>
        </p:nvSpPr>
        <p:spPr>
          <a:xfrm>
            <a:off x="35496" y="5985284"/>
            <a:ext cx="360040" cy="360040"/>
          </a:xfrm>
          <a:prstGeom prst="rightArrow">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35181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十二角形 105"/>
          <p:cNvSpPr/>
          <p:nvPr/>
        </p:nvSpPr>
        <p:spPr>
          <a:xfrm rot="900000">
            <a:off x="1406200" y="1083205"/>
            <a:ext cx="4788000" cy="4788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十二角形 106"/>
          <p:cNvSpPr/>
          <p:nvPr/>
        </p:nvSpPr>
        <p:spPr>
          <a:xfrm rot="900000">
            <a:off x="1489413" y="1183507"/>
            <a:ext cx="4608000" cy="4608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十二角形 107"/>
          <p:cNvSpPr/>
          <p:nvPr/>
        </p:nvSpPr>
        <p:spPr>
          <a:xfrm rot="900000">
            <a:off x="1590630" y="1262290"/>
            <a:ext cx="4428000" cy="4428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十二角形 108"/>
          <p:cNvSpPr/>
          <p:nvPr/>
        </p:nvSpPr>
        <p:spPr>
          <a:xfrm rot="900000">
            <a:off x="1664983" y="1367937"/>
            <a:ext cx="4248000" cy="4248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十二角形 109"/>
          <p:cNvSpPr/>
          <p:nvPr/>
        </p:nvSpPr>
        <p:spPr>
          <a:xfrm rot="900000">
            <a:off x="1756800" y="1454400"/>
            <a:ext cx="4068000" cy="4068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十二角形 110"/>
          <p:cNvSpPr/>
          <p:nvPr/>
        </p:nvSpPr>
        <p:spPr>
          <a:xfrm rot="900000">
            <a:off x="1840553" y="1552367"/>
            <a:ext cx="3888000" cy="3888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十二角形 111"/>
          <p:cNvSpPr/>
          <p:nvPr/>
        </p:nvSpPr>
        <p:spPr>
          <a:xfrm rot="900000">
            <a:off x="1926000" y="1638000"/>
            <a:ext cx="3708000" cy="3708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十二角形 112"/>
          <p:cNvSpPr/>
          <p:nvPr/>
        </p:nvSpPr>
        <p:spPr>
          <a:xfrm rot="900000">
            <a:off x="2015702" y="1736798"/>
            <a:ext cx="3528000" cy="3528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2" name="グループ化 71"/>
          <p:cNvGrpSpPr/>
          <p:nvPr/>
        </p:nvGrpSpPr>
        <p:grpSpPr>
          <a:xfrm>
            <a:off x="3743920" y="957600"/>
            <a:ext cx="108000" cy="2399392"/>
            <a:chOff x="3923928" y="1340768"/>
            <a:chExt cx="165076" cy="2049998"/>
          </a:xfrm>
        </p:grpSpPr>
        <p:sp>
          <p:nvSpPr>
            <p:cNvPr id="77" name="正方形/長方形 76"/>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a:xfrm>
            <a:off x="6603287" y="-128637"/>
            <a:ext cx="2227328" cy="772925"/>
          </a:xfrm>
        </p:spPr>
        <p:txBody>
          <a:bodyPr>
            <a:normAutofit/>
          </a:bodyPr>
          <a:lstStyle/>
          <a:p>
            <a:r>
              <a:rPr kumimoji="1" lang="en-US" altLang="ja-JP" sz="3600" i="1" dirty="0" err="1" smtClean="0"/>
              <a:t>Toroidal</a:t>
            </a:r>
            <a:endParaRPr kumimoji="1" lang="ja-JP" altLang="en-US" sz="3600" i="1" dirty="0"/>
          </a:p>
        </p:txBody>
      </p:sp>
      <p:sp>
        <p:nvSpPr>
          <p:cNvPr id="6" name="テキスト ボックス 5"/>
          <p:cNvSpPr txBox="1"/>
          <p:nvPr/>
        </p:nvSpPr>
        <p:spPr>
          <a:xfrm>
            <a:off x="7215437" y="512505"/>
            <a:ext cx="1625894" cy="461665"/>
          </a:xfrm>
          <a:prstGeom prst="rect">
            <a:avLst/>
          </a:prstGeom>
          <a:noFill/>
        </p:spPr>
        <p:txBody>
          <a:bodyPr wrap="none" rtlCol="0">
            <a:spAutoFit/>
          </a:bodyPr>
          <a:lstStyle/>
          <a:p>
            <a:r>
              <a:rPr lang="en-US" altLang="ja-JP" sz="2400" b="1" dirty="0" smtClean="0"/>
              <a:t>Beam</a:t>
            </a:r>
            <a:r>
              <a:rPr kumimoji="1" lang="en-US" altLang="ja-JP" sz="2400" b="1" dirty="0" smtClean="0"/>
              <a:t> View</a:t>
            </a:r>
            <a:endParaRPr kumimoji="1" lang="ja-JP" altLang="en-US" sz="2400" b="1" dirty="0"/>
          </a:p>
        </p:txBody>
      </p:sp>
      <p:grpSp>
        <p:nvGrpSpPr>
          <p:cNvPr id="12" name="グループ化 11"/>
          <p:cNvGrpSpPr/>
          <p:nvPr/>
        </p:nvGrpSpPr>
        <p:grpSpPr>
          <a:xfrm rot="5400000">
            <a:off x="5046496" y="2247311"/>
            <a:ext cx="108000" cy="2399392"/>
            <a:chOff x="3923928" y="1340768"/>
            <a:chExt cx="165076" cy="2049998"/>
          </a:xfrm>
        </p:grpSpPr>
        <p:sp>
          <p:nvSpPr>
            <p:cNvPr id="9" name="正方形/長方形 8"/>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3763887" y="2109165"/>
            <a:ext cx="635110" cy="369332"/>
          </a:xfrm>
          <a:prstGeom prst="rect">
            <a:avLst/>
          </a:prstGeom>
          <a:noFill/>
        </p:spPr>
        <p:txBody>
          <a:bodyPr wrap="none" rtlCol="0">
            <a:spAutoFit/>
          </a:bodyPr>
          <a:lstStyle/>
          <a:p>
            <a:r>
              <a:rPr kumimoji="1" lang="en-US" altLang="ja-JP" dirty="0" smtClean="0"/>
              <a:t>RICH</a:t>
            </a:r>
            <a:endParaRPr kumimoji="1" lang="ja-JP" altLang="en-US" dirty="0"/>
          </a:p>
        </p:txBody>
      </p:sp>
      <p:sp>
        <p:nvSpPr>
          <p:cNvPr id="208" name="テキスト ボックス 207"/>
          <p:cNvSpPr txBox="1"/>
          <p:nvPr/>
        </p:nvSpPr>
        <p:spPr>
          <a:xfrm>
            <a:off x="4656214" y="138478"/>
            <a:ext cx="1499962" cy="369332"/>
          </a:xfrm>
          <a:prstGeom prst="rect">
            <a:avLst/>
          </a:prstGeom>
          <a:noFill/>
        </p:spPr>
        <p:txBody>
          <a:bodyPr wrap="none" rtlCol="0">
            <a:spAutoFit/>
          </a:bodyPr>
          <a:lstStyle/>
          <a:p>
            <a:r>
              <a:rPr kumimoji="1" lang="en-US" altLang="ja-JP" b="1" dirty="0" err="1" smtClean="0">
                <a:solidFill>
                  <a:srgbClr val="FF0000"/>
                </a:solidFill>
              </a:rPr>
              <a:t>Muon</a:t>
            </a:r>
            <a:r>
              <a:rPr kumimoji="1" lang="en-US" altLang="ja-JP" b="1" dirty="0" smtClean="0">
                <a:solidFill>
                  <a:srgbClr val="FF0000"/>
                </a:solidFill>
              </a:rPr>
              <a:t> Tracker</a:t>
            </a:r>
            <a:endParaRPr kumimoji="1" lang="ja-JP" altLang="en-US" b="1" dirty="0">
              <a:solidFill>
                <a:srgbClr val="FF0000"/>
              </a:solidFill>
            </a:endParaRPr>
          </a:p>
        </p:txBody>
      </p:sp>
      <p:cxnSp>
        <p:nvCxnSpPr>
          <p:cNvPr id="7" name="直線矢印コネクタ 6"/>
          <p:cNvCxnSpPr/>
          <p:nvPr/>
        </p:nvCxnSpPr>
        <p:spPr>
          <a:xfrm>
            <a:off x="2988000" y="957600"/>
            <a:ext cx="287856" cy="103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35</a:t>
            </a:fld>
            <a:endParaRPr kumimoji="1" lang="ja-JP" altLang="en-US"/>
          </a:p>
        </p:txBody>
      </p:sp>
      <p:grpSp>
        <p:nvGrpSpPr>
          <p:cNvPr id="57" name="グループ化 56"/>
          <p:cNvGrpSpPr/>
          <p:nvPr/>
        </p:nvGrpSpPr>
        <p:grpSpPr>
          <a:xfrm rot="1800000">
            <a:off x="4396045" y="1124734"/>
            <a:ext cx="108000" cy="2399392"/>
            <a:chOff x="3923928" y="1340768"/>
            <a:chExt cx="165076" cy="2049998"/>
          </a:xfrm>
        </p:grpSpPr>
        <p:sp>
          <p:nvSpPr>
            <p:cNvPr id="58" name="正方形/長方形 57"/>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3" name="グループ化 62"/>
          <p:cNvGrpSpPr/>
          <p:nvPr/>
        </p:nvGrpSpPr>
        <p:grpSpPr>
          <a:xfrm rot="3600000">
            <a:off x="4878017" y="1596352"/>
            <a:ext cx="108000" cy="2399392"/>
            <a:chOff x="3923928" y="1340768"/>
            <a:chExt cx="165076" cy="2049998"/>
          </a:xfrm>
        </p:grpSpPr>
        <p:sp>
          <p:nvSpPr>
            <p:cNvPr id="70" name="正方形/長方形 69"/>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9" name="グループ化 78"/>
          <p:cNvGrpSpPr/>
          <p:nvPr/>
        </p:nvGrpSpPr>
        <p:grpSpPr>
          <a:xfrm rot="7200000">
            <a:off x="4892192" y="2898601"/>
            <a:ext cx="108000" cy="2399392"/>
            <a:chOff x="3923928" y="1340768"/>
            <a:chExt cx="165076" cy="2049998"/>
          </a:xfrm>
        </p:grpSpPr>
        <p:sp>
          <p:nvSpPr>
            <p:cNvPr id="80" name="正方形/長方形 79"/>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2" name="グループ化 81"/>
          <p:cNvGrpSpPr/>
          <p:nvPr/>
        </p:nvGrpSpPr>
        <p:grpSpPr>
          <a:xfrm rot="9000000">
            <a:off x="4414447" y="3410164"/>
            <a:ext cx="108000" cy="2399392"/>
            <a:chOff x="3923928" y="1340768"/>
            <a:chExt cx="165076" cy="2049998"/>
          </a:xfrm>
        </p:grpSpPr>
        <p:sp>
          <p:nvSpPr>
            <p:cNvPr id="83" name="正方形/長方形 82"/>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6" name="グループ化 85"/>
          <p:cNvGrpSpPr/>
          <p:nvPr/>
        </p:nvGrpSpPr>
        <p:grpSpPr>
          <a:xfrm rot="10800000">
            <a:off x="3743920" y="3600000"/>
            <a:ext cx="108000" cy="2399392"/>
            <a:chOff x="3923928" y="1340768"/>
            <a:chExt cx="165076" cy="2049998"/>
          </a:xfrm>
        </p:grpSpPr>
        <p:sp>
          <p:nvSpPr>
            <p:cNvPr id="87" name="正方形/長方形 86"/>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9" name="グループ化 88"/>
          <p:cNvGrpSpPr/>
          <p:nvPr/>
        </p:nvGrpSpPr>
        <p:grpSpPr>
          <a:xfrm rot="12600000">
            <a:off x="3079298" y="3395584"/>
            <a:ext cx="108000" cy="2399392"/>
            <a:chOff x="3923928" y="1340768"/>
            <a:chExt cx="165076" cy="2049998"/>
          </a:xfrm>
        </p:grpSpPr>
        <p:sp>
          <p:nvSpPr>
            <p:cNvPr id="90" name="正方形/長方形 89"/>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p:cNvGrpSpPr/>
          <p:nvPr/>
        </p:nvGrpSpPr>
        <p:grpSpPr>
          <a:xfrm rot="14400000">
            <a:off x="2614751" y="2925373"/>
            <a:ext cx="108000" cy="2399392"/>
            <a:chOff x="3923928" y="1340768"/>
            <a:chExt cx="165076" cy="2049998"/>
          </a:xfrm>
        </p:grpSpPr>
        <p:sp>
          <p:nvSpPr>
            <p:cNvPr id="93" name="正方形/長方形 92"/>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p:cNvGrpSpPr/>
          <p:nvPr/>
        </p:nvGrpSpPr>
        <p:grpSpPr>
          <a:xfrm rot="16200000">
            <a:off x="2425980" y="2272057"/>
            <a:ext cx="108000" cy="2399392"/>
            <a:chOff x="3923928" y="1340768"/>
            <a:chExt cx="165076" cy="2049998"/>
          </a:xfrm>
        </p:grpSpPr>
        <p:sp>
          <p:nvSpPr>
            <p:cNvPr id="96" name="正方形/長方形 95"/>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8" name="グループ化 97"/>
          <p:cNvGrpSpPr/>
          <p:nvPr/>
        </p:nvGrpSpPr>
        <p:grpSpPr>
          <a:xfrm rot="18000000">
            <a:off x="2623952" y="1618723"/>
            <a:ext cx="108000" cy="2399392"/>
            <a:chOff x="3923928" y="1340768"/>
            <a:chExt cx="165076" cy="2049998"/>
          </a:xfrm>
        </p:grpSpPr>
        <p:sp>
          <p:nvSpPr>
            <p:cNvPr id="99" name="正方形/長方形 98"/>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1" name="グループ化 100"/>
          <p:cNvGrpSpPr/>
          <p:nvPr/>
        </p:nvGrpSpPr>
        <p:grpSpPr>
          <a:xfrm rot="19800000">
            <a:off x="3102061" y="1149532"/>
            <a:ext cx="108000" cy="2399392"/>
            <a:chOff x="3923928" y="1340768"/>
            <a:chExt cx="165076" cy="2049998"/>
          </a:xfrm>
        </p:grpSpPr>
        <p:sp>
          <p:nvSpPr>
            <p:cNvPr id="102" name="正方形/長方形 101"/>
            <p:cNvSpPr/>
            <p:nvPr/>
          </p:nvSpPr>
          <p:spPr>
            <a:xfrm>
              <a:off x="3923928" y="1368734"/>
              <a:ext cx="165076" cy="202203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a:off x="3923928" y="1340768"/>
              <a:ext cx="165076" cy="62972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十二角形 9"/>
          <p:cNvSpPr/>
          <p:nvPr/>
        </p:nvSpPr>
        <p:spPr>
          <a:xfrm rot="900000">
            <a:off x="1259912" y="945030"/>
            <a:ext cx="5040000" cy="5040000"/>
          </a:xfrm>
          <a:prstGeom prst="dodecagon">
            <a:avLst/>
          </a:prstGeom>
          <a:noFill/>
          <a:ln w="101600">
            <a:solidFill>
              <a:srgbClr val="DD1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十二角形 103"/>
          <p:cNvSpPr/>
          <p:nvPr/>
        </p:nvSpPr>
        <p:spPr>
          <a:xfrm rot="900000">
            <a:off x="1332000" y="1008000"/>
            <a:ext cx="4932000" cy="4932000"/>
          </a:xfrm>
          <a:prstGeom prst="dodecagon">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十二角形 104"/>
          <p:cNvSpPr/>
          <p:nvPr/>
        </p:nvSpPr>
        <p:spPr>
          <a:xfrm rot="900000">
            <a:off x="1047358" y="734399"/>
            <a:ext cx="5472000" cy="5472000"/>
          </a:xfrm>
          <a:prstGeom prst="dodecagon">
            <a:avLst/>
          </a:prstGeom>
          <a:noFill/>
          <a:ln w="304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3546000" y="3213032"/>
            <a:ext cx="504000" cy="504000"/>
            <a:chOff x="3528520" y="3213032"/>
            <a:chExt cx="504000" cy="504000"/>
          </a:xfrm>
        </p:grpSpPr>
        <p:sp>
          <p:nvSpPr>
            <p:cNvPr id="124" name="円/楕円 123"/>
            <p:cNvSpPr/>
            <p:nvPr/>
          </p:nvSpPr>
          <p:spPr>
            <a:xfrm>
              <a:off x="3528520" y="3213032"/>
              <a:ext cx="504000" cy="504000"/>
            </a:xfrm>
            <a:prstGeom prst="ellipse">
              <a:avLst/>
            </a:prstGeom>
            <a:solidFill>
              <a:srgbClr val="66FFFF">
                <a:alpha val="4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121"/>
            <p:cNvSpPr/>
            <p:nvPr/>
          </p:nvSpPr>
          <p:spPr>
            <a:xfrm>
              <a:off x="3590032" y="3272400"/>
              <a:ext cx="396000" cy="396000"/>
            </a:xfrm>
            <a:prstGeom prst="ellipse">
              <a:avLst/>
            </a:prstGeom>
            <a:solidFill>
              <a:srgbClr val="66FFFF">
                <a:alpha val="4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124"/>
            <p:cNvSpPr/>
            <p:nvPr/>
          </p:nvSpPr>
          <p:spPr>
            <a:xfrm>
              <a:off x="3662032" y="3348000"/>
              <a:ext cx="252000" cy="252000"/>
            </a:xfrm>
            <a:prstGeom prst="ellipse">
              <a:avLst/>
            </a:prstGeom>
            <a:solidFill>
              <a:srgbClr val="66FFFF">
                <a:alpha val="4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126"/>
            <p:cNvSpPr/>
            <p:nvPr/>
          </p:nvSpPr>
          <p:spPr>
            <a:xfrm>
              <a:off x="3716032" y="3402000"/>
              <a:ext cx="144000" cy="144000"/>
            </a:xfrm>
            <a:prstGeom prst="ellipse">
              <a:avLst/>
            </a:prstGeom>
            <a:solidFill>
              <a:srgbClr val="66FFFF">
                <a:alpha val="4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149"/>
            <p:cNvSpPr/>
            <p:nvPr/>
          </p:nvSpPr>
          <p:spPr>
            <a:xfrm>
              <a:off x="3755632" y="3434400"/>
              <a:ext cx="72000" cy="72000"/>
            </a:xfrm>
            <a:prstGeom prst="ellipse">
              <a:avLst/>
            </a:prstGeom>
            <a:solidFill>
              <a:srgbClr val="66FFFF">
                <a:alpha val="4902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4" name="十二角形 113"/>
          <p:cNvSpPr/>
          <p:nvPr/>
        </p:nvSpPr>
        <p:spPr>
          <a:xfrm rot="900000">
            <a:off x="849358" y="531033"/>
            <a:ext cx="5868000" cy="5868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十二角形 114"/>
          <p:cNvSpPr/>
          <p:nvPr/>
        </p:nvSpPr>
        <p:spPr>
          <a:xfrm rot="900000">
            <a:off x="792405" y="468000"/>
            <a:ext cx="6012000" cy="6012000"/>
          </a:xfrm>
          <a:prstGeom prst="dodecagon">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428888" y="476672"/>
            <a:ext cx="683200" cy="369332"/>
          </a:xfrm>
          <a:prstGeom prst="rect">
            <a:avLst/>
          </a:prstGeom>
          <a:noFill/>
        </p:spPr>
        <p:txBody>
          <a:bodyPr wrap="none" rtlCol="0">
            <a:spAutoFit/>
          </a:bodyPr>
          <a:lstStyle/>
          <a:p>
            <a:r>
              <a:rPr kumimoji="1" lang="en-US" altLang="ja-JP" dirty="0" smtClean="0"/>
              <a:t>HCAL</a:t>
            </a:r>
            <a:endParaRPr kumimoji="1" lang="ja-JP" altLang="en-US" dirty="0"/>
          </a:p>
        </p:txBody>
      </p:sp>
      <p:sp>
        <p:nvSpPr>
          <p:cNvPr id="193" name="テキスト ボックス 192"/>
          <p:cNvSpPr txBox="1"/>
          <p:nvPr/>
        </p:nvSpPr>
        <p:spPr>
          <a:xfrm>
            <a:off x="2366954" y="933138"/>
            <a:ext cx="848309" cy="369332"/>
          </a:xfrm>
          <a:prstGeom prst="rect">
            <a:avLst/>
          </a:prstGeom>
          <a:noFill/>
        </p:spPr>
        <p:txBody>
          <a:bodyPr wrap="none" rtlCol="0">
            <a:spAutoFit/>
          </a:bodyPr>
          <a:lstStyle/>
          <a:p>
            <a:r>
              <a:rPr lang="en-US" altLang="ja-JP" dirty="0" smtClean="0"/>
              <a:t>EM</a:t>
            </a:r>
            <a:r>
              <a:rPr kumimoji="1" lang="en-US" altLang="ja-JP" dirty="0" smtClean="0"/>
              <a:t>CAL</a:t>
            </a:r>
            <a:endParaRPr kumimoji="1" lang="ja-JP" altLang="en-US" dirty="0"/>
          </a:p>
        </p:txBody>
      </p:sp>
      <p:sp>
        <p:nvSpPr>
          <p:cNvPr id="199" name="テキスト ボックス 198"/>
          <p:cNvSpPr txBox="1"/>
          <p:nvPr/>
        </p:nvSpPr>
        <p:spPr>
          <a:xfrm>
            <a:off x="6549700" y="1258462"/>
            <a:ext cx="2594300" cy="461665"/>
          </a:xfrm>
          <a:prstGeom prst="rect">
            <a:avLst/>
          </a:prstGeom>
          <a:noFill/>
        </p:spPr>
        <p:txBody>
          <a:bodyPr wrap="none" rtlCol="0">
            <a:spAutoFit/>
          </a:bodyPr>
          <a:lstStyle/>
          <a:p>
            <a:r>
              <a:rPr kumimoji="1" lang="en-US" altLang="ja-JP" sz="2400" b="1" dirty="0" smtClean="0"/>
              <a:t>12-fold Toroid coils</a:t>
            </a:r>
          </a:p>
        </p:txBody>
      </p:sp>
      <p:sp>
        <p:nvSpPr>
          <p:cNvPr id="116" name="十二角形 115"/>
          <p:cNvSpPr/>
          <p:nvPr/>
        </p:nvSpPr>
        <p:spPr>
          <a:xfrm rot="900000">
            <a:off x="713112" y="378000"/>
            <a:ext cx="6192000" cy="6192000"/>
          </a:xfrm>
          <a:prstGeom prst="dodecagon">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十二角形 116"/>
          <p:cNvSpPr/>
          <p:nvPr/>
        </p:nvSpPr>
        <p:spPr>
          <a:xfrm rot="900000">
            <a:off x="620352" y="301138"/>
            <a:ext cx="6336000" cy="6336000"/>
          </a:xfrm>
          <a:prstGeom prst="dodecagon">
            <a:avLst/>
          </a:prstGeom>
          <a:noFill/>
          <a:ln w="1016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p:cNvCxnSpPr>
            <a:stCxn id="199" idx="1"/>
          </p:cNvCxnSpPr>
          <p:nvPr/>
        </p:nvCxnSpPr>
        <p:spPr>
          <a:xfrm flipH="1">
            <a:off x="5702994" y="1489295"/>
            <a:ext cx="846706" cy="8045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6617736" y="5262343"/>
            <a:ext cx="2159309" cy="1477328"/>
          </a:xfrm>
          <a:prstGeom prst="rect">
            <a:avLst/>
          </a:prstGeom>
          <a:noFill/>
        </p:spPr>
        <p:txBody>
          <a:bodyPr wrap="none" rtlCol="0">
            <a:spAutoFit/>
          </a:bodyPr>
          <a:lstStyle/>
          <a:p>
            <a:r>
              <a:rPr kumimoji="1" lang="en-US" altLang="ja-JP" dirty="0" smtClean="0"/>
              <a:t>Better B</a:t>
            </a:r>
            <a:r>
              <a:rPr kumimoji="1" lang="en-US" altLang="ja-JP" dirty="0" smtClean="0">
                <a:latin typeface="Symbol" panose="05050102010706020507" pitchFamily="18" charset="2"/>
              </a:rPr>
              <a:t>f</a:t>
            </a:r>
            <a:r>
              <a:rPr kumimoji="1" lang="en-US" altLang="ja-JP" dirty="0" smtClean="0"/>
              <a:t> uniformity</a:t>
            </a:r>
          </a:p>
          <a:p>
            <a:r>
              <a:rPr lang="en-US" altLang="ja-JP" dirty="0"/>
              <a:t>w</a:t>
            </a:r>
            <a:r>
              <a:rPr lang="en-US" altLang="ja-JP" dirty="0" smtClean="0"/>
              <a:t>ith a larger number</a:t>
            </a:r>
          </a:p>
          <a:p>
            <a:r>
              <a:rPr lang="en-US" altLang="ja-JP" dirty="0" smtClean="0"/>
              <a:t>of</a:t>
            </a:r>
            <a:r>
              <a:rPr kumimoji="1" lang="en-US" altLang="ja-JP" dirty="0" smtClean="0"/>
              <a:t> coils</a:t>
            </a:r>
          </a:p>
          <a:p>
            <a:r>
              <a:rPr lang="en-US" altLang="ja-JP" dirty="0" smtClean="0"/>
              <a:t>With 12 coils</a:t>
            </a:r>
          </a:p>
          <a:p>
            <a:r>
              <a:rPr lang="en-US" altLang="ja-JP" dirty="0"/>
              <a:t>v</a:t>
            </a:r>
            <a:r>
              <a:rPr kumimoji="1" lang="en-US" altLang="ja-JP" dirty="0" smtClean="0"/>
              <a:t>ariations </a:t>
            </a:r>
            <a:r>
              <a:rPr lang="en-US" altLang="ja-JP" dirty="0" smtClean="0"/>
              <a:t>~+-20%</a:t>
            </a:r>
            <a:endParaRPr kumimoji="1" lang="ja-JP" altLang="en-US" dirty="0"/>
          </a:p>
        </p:txBody>
      </p:sp>
      <p:sp>
        <p:nvSpPr>
          <p:cNvPr id="4" name="テキスト ボックス 3"/>
          <p:cNvSpPr txBox="1"/>
          <p:nvPr/>
        </p:nvSpPr>
        <p:spPr>
          <a:xfrm>
            <a:off x="7092775" y="1784097"/>
            <a:ext cx="1871218" cy="369332"/>
          </a:xfrm>
          <a:prstGeom prst="rect">
            <a:avLst/>
          </a:prstGeom>
          <a:noFill/>
        </p:spPr>
        <p:txBody>
          <a:bodyPr wrap="none" rtlCol="0">
            <a:spAutoFit/>
          </a:bodyPr>
          <a:lstStyle/>
          <a:p>
            <a:r>
              <a:rPr kumimoji="1" lang="en-US" altLang="ja-JP" dirty="0" smtClean="0"/>
              <a:t>(Coils </a:t>
            </a:r>
            <a:r>
              <a:rPr lang="en-US" altLang="ja-JP" dirty="0" smtClean="0"/>
              <a:t>: dead area)</a:t>
            </a:r>
            <a:endParaRPr kumimoji="1" lang="en-US" altLang="ja-JP" dirty="0" smtClean="0"/>
          </a:p>
        </p:txBody>
      </p:sp>
      <p:sp>
        <p:nvSpPr>
          <p:cNvPr id="129" name="円/楕円 128"/>
          <p:cNvSpPr/>
          <p:nvPr/>
        </p:nvSpPr>
        <p:spPr>
          <a:xfrm>
            <a:off x="2267744" y="1950767"/>
            <a:ext cx="3047086" cy="3024336"/>
          </a:xfrm>
          <a:prstGeom prst="ellipse">
            <a:avLst/>
          </a:prstGeom>
          <a:solidFill>
            <a:srgbClr val="30FE70">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3024000" y="2696400"/>
            <a:ext cx="1548000" cy="1548000"/>
          </a:xfrm>
          <a:prstGeom prst="ellipse">
            <a:avLst/>
          </a:prstGeom>
          <a:solidFill>
            <a:srgbClr val="FFFFFF">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日付プレースホルダー 1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5409952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正方形/長方形 239"/>
          <p:cNvSpPr/>
          <p:nvPr/>
        </p:nvSpPr>
        <p:spPr>
          <a:xfrm flipH="1">
            <a:off x="3446160" y="2132856"/>
            <a:ext cx="45719" cy="2567483"/>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正方形/長方形 240"/>
          <p:cNvSpPr/>
          <p:nvPr/>
        </p:nvSpPr>
        <p:spPr>
          <a:xfrm flipH="1">
            <a:off x="3518169" y="2204864"/>
            <a:ext cx="45719" cy="2495475"/>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台形 101"/>
          <p:cNvSpPr/>
          <p:nvPr/>
        </p:nvSpPr>
        <p:spPr>
          <a:xfrm rot="5400000" flipV="1">
            <a:off x="1784229" y="3092581"/>
            <a:ext cx="2232549" cy="579039"/>
          </a:xfrm>
          <a:prstGeom prst="trapezoid">
            <a:avLst>
              <a:gd name="adj" fmla="val 58255"/>
            </a:avLst>
          </a:prstGeom>
          <a:solidFill>
            <a:srgbClr val="9EF3F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台形 2"/>
          <p:cNvSpPr/>
          <p:nvPr/>
        </p:nvSpPr>
        <p:spPr>
          <a:xfrm rot="1800000" flipV="1">
            <a:off x="653719" y="1590159"/>
            <a:ext cx="2565487" cy="568018"/>
          </a:xfrm>
          <a:prstGeom prst="trapezoid">
            <a:avLst>
              <a:gd name="adj" fmla="val 62898"/>
            </a:avLst>
          </a:prstGeom>
          <a:solidFill>
            <a:srgbClr val="9EF3F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台形 100"/>
          <p:cNvSpPr/>
          <p:nvPr/>
        </p:nvSpPr>
        <p:spPr>
          <a:xfrm rot="19780462">
            <a:off x="705083" y="4656105"/>
            <a:ext cx="2519506" cy="529917"/>
          </a:xfrm>
          <a:prstGeom prst="trapezoid">
            <a:avLst>
              <a:gd name="adj" fmla="val 58255"/>
            </a:avLst>
          </a:prstGeom>
          <a:solidFill>
            <a:srgbClr val="9EF3FC"/>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7056280" y="959758"/>
            <a:ext cx="45719" cy="4938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flipV="1">
            <a:off x="1061045" y="3306538"/>
            <a:ext cx="395058" cy="16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正方形/長方形 74"/>
          <p:cNvSpPr/>
          <p:nvPr/>
        </p:nvSpPr>
        <p:spPr>
          <a:xfrm>
            <a:off x="1357929" y="3330127"/>
            <a:ext cx="45719" cy="79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コネクタ 76"/>
          <p:cNvCxnSpPr/>
          <p:nvPr/>
        </p:nvCxnSpPr>
        <p:spPr>
          <a:xfrm>
            <a:off x="1061045" y="3271277"/>
            <a:ext cx="4636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1039641" y="3226646"/>
            <a:ext cx="5604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1655360" y="3186933"/>
            <a:ext cx="0" cy="3640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1456103" y="3308195"/>
            <a:ext cx="0" cy="1329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1524680" y="3271515"/>
            <a:ext cx="0" cy="210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正方形/長方形 99"/>
          <p:cNvSpPr/>
          <p:nvPr/>
        </p:nvSpPr>
        <p:spPr>
          <a:xfrm>
            <a:off x="1037615" y="836712"/>
            <a:ext cx="6064383"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p:cNvSpPr/>
          <p:nvPr/>
        </p:nvSpPr>
        <p:spPr>
          <a:xfrm>
            <a:off x="7246805" y="760631"/>
            <a:ext cx="133507" cy="5318104"/>
          </a:xfrm>
          <a:prstGeom prst="rect">
            <a:avLst/>
          </a:prstGeom>
          <a:solidFill>
            <a:srgbClr val="E923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4" name="直線コネクタ 83"/>
          <p:cNvCxnSpPr/>
          <p:nvPr/>
        </p:nvCxnSpPr>
        <p:spPr>
          <a:xfrm>
            <a:off x="1037616" y="3186933"/>
            <a:ext cx="6064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1600119" y="3229052"/>
            <a:ext cx="0" cy="2889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6" name="正方形/長方形 125"/>
          <p:cNvSpPr/>
          <p:nvPr/>
        </p:nvSpPr>
        <p:spPr>
          <a:xfrm>
            <a:off x="8119437" y="2357264"/>
            <a:ext cx="134690" cy="2196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8388425" y="2977523"/>
            <a:ext cx="755576" cy="74174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1" name="直線コネクタ 140"/>
          <p:cNvCxnSpPr/>
          <p:nvPr/>
        </p:nvCxnSpPr>
        <p:spPr>
          <a:xfrm>
            <a:off x="1067863" y="3441183"/>
            <a:ext cx="388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1067863" y="3481579"/>
            <a:ext cx="4602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1067863" y="3518039"/>
            <a:ext cx="5322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1061045" y="3550935"/>
            <a:ext cx="5844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a:off x="1691680" y="3481579"/>
            <a:ext cx="0" cy="127799"/>
          </a:xfrm>
          <a:prstGeom prst="line">
            <a:avLst/>
          </a:prstGeom>
          <a:ln w="28575">
            <a:solidFill>
              <a:srgbClr val="E923D1"/>
            </a:solidFill>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rot="10800000">
            <a:off x="7819037" y="-20500"/>
            <a:ext cx="321567" cy="68785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5" name="正方形/長方形 154"/>
          <p:cNvSpPr/>
          <p:nvPr/>
        </p:nvSpPr>
        <p:spPr>
          <a:xfrm rot="10800000">
            <a:off x="8104603" y="-20499"/>
            <a:ext cx="36000" cy="6905883"/>
          </a:xfrm>
          <a:prstGeom prst="rect">
            <a:avLst/>
          </a:prstGeom>
          <a:solidFill>
            <a:srgbClr val="FFFF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p:cNvSpPr/>
          <p:nvPr/>
        </p:nvSpPr>
        <p:spPr>
          <a:xfrm>
            <a:off x="991911" y="726959"/>
            <a:ext cx="6398120" cy="109753"/>
          </a:xfrm>
          <a:prstGeom prst="rect">
            <a:avLst/>
          </a:prstGeom>
          <a:solidFill>
            <a:srgbClr val="E923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8" name="正方形/長方形 187"/>
          <p:cNvSpPr/>
          <p:nvPr/>
        </p:nvSpPr>
        <p:spPr>
          <a:xfrm>
            <a:off x="1027905" y="5996991"/>
            <a:ext cx="6362126" cy="148884"/>
          </a:xfrm>
          <a:prstGeom prst="rect">
            <a:avLst/>
          </a:prstGeom>
          <a:solidFill>
            <a:srgbClr val="E923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9" name="正方形/長方形 188"/>
          <p:cNvSpPr/>
          <p:nvPr/>
        </p:nvSpPr>
        <p:spPr>
          <a:xfrm flipV="1">
            <a:off x="1067863" y="5903561"/>
            <a:ext cx="6034136"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正方形/長方形 201"/>
          <p:cNvSpPr/>
          <p:nvPr/>
        </p:nvSpPr>
        <p:spPr>
          <a:xfrm rot="16200000" flipH="1">
            <a:off x="4389517" y="3452439"/>
            <a:ext cx="36000" cy="67773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3" name="正方形/長方形 202"/>
          <p:cNvSpPr/>
          <p:nvPr/>
        </p:nvSpPr>
        <p:spPr>
          <a:xfrm rot="16200000" flipH="1">
            <a:off x="4395315" y="3314221"/>
            <a:ext cx="36000" cy="67657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4" name="正方形/長方形 203"/>
          <p:cNvSpPr/>
          <p:nvPr/>
        </p:nvSpPr>
        <p:spPr>
          <a:xfrm rot="16200000" flipH="1">
            <a:off x="4397132" y="3355269"/>
            <a:ext cx="72005" cy="6805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5" name="正方形/長方形 204"/>
          <p:cNvSpPr/>
          <p:nvPr/>
        </p:nvSpPr>
        <p:spPr>
          <a:xfrm rot="16200000" flipH="1">
            <a:off x="4388746" y="3219641"/>
            <a:ext cx="72005" cy="6788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6" name="正方形/長方形 205"/>
          <p:cNvSpPr/>
          <p:nvPr/>
        </p:nvSpPr>
        <p:spPr>
          <a:xfrm rot="16200000" flipH="1">
            <a:off x="4378514" y="3165690"/>
            <a:ext cx="36000" cy="675530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2" name="正方形/長方形 221"/>
          <p:cNvSpPr/>
          <p:nvPr/>
        </p:nvSpPr>
        <p:spPr>
          <a:xfrm rot="16200000">
            <a:off x="4364962" y="-3026032"/>
            <a:ext cx="45719" cy="677766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4" name="正方形/長方形 223"/>
          <p:cNvSpPr/>
          <p:nvPr/>
        </p:nvSpPr>
        <p:spPr>
          <a:xfrm rot="16200000" flipH="1">
            <a:off x="4346659" y="-3186308"/>
            <a:ext cx="144000" cy="687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5" name="正方形/長方形 224"/>
          <p:cNvSpPr/>
          <p:nvPr/>
        </p:nvSpPr>
        <p:spPr>
          <a:xfrm rot="16200000">
            <a:off x="4392000" y="-3214800"/>
            <a:ext cx="36000" cy="68271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6" name="正方形/長方形 225"/>
          <p:cNvSpPr/>
          <p:nvPr/>
        </p:nvSpPr>
        <p:spPr>
          <a:xfrm rot="16200000">
            <a:off x="4354884" y="-3374661"/>
            <a:ext cx="36000" cy="680256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7" name="正方形/長方形 226"/>
          <p:cNvSpPr/>
          <p:nvPr/>
        </p:nvSpPr>
        <p:spPr>
          <a:xfrm rot="16200000" flipH="1">
            <a:off x="4351567" y="-3315028"/>
            <a:ext cx="124587" cy="68438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1" name="正方形/長方形 230"/>
          <p:cNvSpPr/>
          <p:nvPr/>
        </p:nvSpPr>
        <p:spPr>
          <a:xfrm>
            <a:off x="991912" y="385235"/>
            <a:ext cx="6398119" cy="34087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2" name="正方形/長方形 231"/>
          <p:cNvSpPr/>
          <p:nvPr/>
        </p:nvSpPr>
        <p:spPr>
          <a:xfrm>
            <a:off x="1037616" y="6145875"/>
            <a:ext cx="6352415" cy="34087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3" name="正方形/長方形 232"/>
          <p:cNvSpPr/>
          <p:nvPr/>
        </p:nvSpPr>
        <p:spPr>
          <a:xfrm rot="5400000">
            <a:off x="4519292" y="3255976"/>
            <a:ext cx="6101519" cy="3600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38" name="直線コネクタ 237"/>
          <p:cNvCxnSpPr/>
          <p:nvPr/>
        </p:nvCxnSpPr>
        <p:spPr>
          <a:xfrm>
            <a:off x="1691680" y="3137756"/>
            <a:ext cx="0" cy="127799"/>
          </a:xfrm>
          <a:prstGeom prst="line">
            <a:avLst/>
          </a:prstGeom>
          <a:ln w="28575">
            <a:solidFill>
              <a:srgbClr val="E923D1"/>
            </a:solidFill>
          </a:ln>
        </p:spPr>
        <p:style>
          <a:lnRef idx="1">
            <a:schemeClr val="accent1"/>
          </a:lnRef>
          <a:fillRef idx="0">
            <a:schemeClr val="accent1"/>
          </a:fillRef>
          <a:effectRef idx="0">
            <a:schemeClr val="accent1"/>
          </a:effectRef>
          <a:fontRef idx="minor">
            <a:schemeClr val="tx1"/>
          </a:fontRef>
        </p:style>
      </p:cxnSp>
      <p:cxnSp>
        <p:nvCxnSpPr>
          <p:cNvPr id="245" name="直線矢印コネクタ 244"/>
          <p:cNvCxnSpPr/>
          <p:nvPr/>
        </p:nvCxnSpPr>
        <p:spPr>
          <a:xfrm>
            <a:off x="594793" y="915579"/>
            <a:ext cx="0" cy="244795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7" name="テキスト ボックス 246"/>
          <p:cNvSpPr txBox="1"/>
          <p:nvPr/>
        </p:nvSpPr>
        <p:spPr>
          <a:xfrm rot="5400000">
            <a:off x="-191518" y="278523"/>
            <a:ext cx="660758" cy="369332"/>
          </a:xfrm>
          <a:prstGeom prst="rect">
            <a:avLst/>
          </a:prstGeom>
          <a:noFill/>
        </p:spPr>
        <p:txBody>
          <a:bodyPr wrap="none" rtlCol="0">
            <a:spAutoFit/>
          </a:bodyPr>
          <a:lstStyle/>
          <a:p>
            <a:r>
              <a:rPr lang="en-US" altLang="ja-JP" dirty="0" smtClean="0"/>
              <a:t>3.2</a:t>
            </a:r>
            <a:r>
              <a:rPr kumimoji="1" lang="en-US" altLang="ja-JP" dirty="0" smtClean="0"/>
              <a:t>m</a:t>
            </a:r>
            <a:endParaRPr kumimoji="1" lang="ja-JP" altLang="en-US" dirty="0"/>
          </a:p>
        </p:txBody>
      </p:sp>
      <p:sp>
        <p:nvSpPr>
          <p:cNvPr id="41" name="テキスト ボックス 40"/>
          <p:cNvSpPr txBox="1"/>
          <p:nvPr/>
        </p:nvSpPr>
        <p:spPr>
          <a:xfrm>
            <a:off x="2341424" y="375943"/>
            <a:ext cx="683200" cy="369332"/>
          </a:xfrm>
          <a:prstGeom prst="rect">
            <a:avLst/>
          </a:prstGeom>
          <a:noFill/>
        </p:spPr>
        <p:txBody>
          <a:bodyPr wrap="none" rtlCol="0">
            <a:spAutoFit/>
          </a:bodyPr>
          <a:lstStyle/>
          <a:p>
            <a:r>
              <a:rPr kumimoji="1" lang="en-US" altLang="ja-JP" dirty="0" smtClean="0"/>
              <a:t>HCAL</a:t>
            </a:r>
            <a:endParaRPr kumimoji="1" lang="ja-JP" altLang="en-US" dirty="0"/>
          </a:p>
        </p:txBody>
      </p:sp>
      <p:sp>
        <p:nvSpPr>
          <p:cNvPr id="264" name="テキスト ボックス 263"/>
          <p:cNvSpPr txBox="1"/>
          <p:nvPr/>
        </p:nvSpPr>
        <p:spPr>
          <a:xfrm>
            <a:off x="2283531" y="601259"/>
            <a:ext cx="848309" cy="369332"/>
          </a:xfrm>
          <a:prstGeom prst="rect">
            <a:avLst/>
          </a:prstGeom>
          <a:noFill/>
        </p:spPr>
        <p:txBody>
          <a:bodyPr wrap="none" rtlCol="0">
            <a:spAutoFit/>
          </a:bodyPr>
          <a:lstStyle/>
          <a:p>
            <a:r>
              <a:rPr kumimoji="1" lang="en-US" altLang="ja-JP" dirty="0" smtClean="0"/>
              <a:t>EMCAL</a:t>
            </a:r>
            <a:endParaRPr kumimoji="1" lang="ja-JP" altLang="en-US" dirty="0"/>
          </a:p>
        </p:txBody>
      </p:sp>
      <p:sp>
        <p:nvSpPr>
          <p:cNvPr id="266" name="テキスト ボックス 265"/>
          <p:cNvSpPr txBox="1"/>
          <p:nvPr/>
        </p:nvSpPr>
        <p:spPr>
          <a:xfrm>
            <a:off x="8372448" y="3125188"/>
            <a:ext cx="643509" cy="369332"/>
          </a:xfrm>
          <a:prstGeom prst="rect">
            <a:avLst/>
          </a:prstGeom>
          <a:noFill/>
        </p:spPr>
        <p:txBody>
          <a:bodyPr wrap="none" rtlCol="0">
            <a:spAutoFit/>
          </a:bodyPr>
          <a:lstStyle/>
          <a:p>
            <a:r>
              <a:rPr kumimoji="1" lang="en-US" altLang="ja-JP" dirty="0" smtClean="0"/>
              <a:t>ZCAL</a:t>
            </a:r>
            <a:endParaRPr kumimoji="1" lang="ja-JP" altLang="en-US" dirty="0"/>
          </a:p>
        </p:txBody>
      </p:sp>
      <p:sp>
        <p:nvSpPr>
          <p:cNvPr id="9" name="テキスト ボックス 8"/>
          <p:cNvSpPr txBox="1"/>
          <p:nvPr/>
        </p:nvSpPr>
        <p:spPr>
          <a:xfrm>
            <a:off x="5481824" y="2924944"/>
            <a:ext cx="720069" cy="369332"/>
          </a:xfrm>
          <a:prstGeom prst="rect">
            <a:avLst/>
          </a:prstGeom>
          <a:noFill/>
        </p:spPr>
        <p:txBody>
          <a:bodyPr wrap="none" rtlCol="0">
            <a:spAutoFit/>
          </a:bodyPr>
          <a:lstStyle/>
          <a:p>
            <a:r>
              <a:rPr kumimoji="1" lang="en-US" altLang="ja-JP" dirty="0" smtClean="0">
                <a:solidFill>
                  <a:srgbClr val="FF0000"/>
                </a:solidFill>
              </a:rPr>
              <a:t>Beam</a:t>
            </a:r>
            <a:endParaRPr kumimoji="1" lang="ja-JP" altLang="en-US" dirty="0">
              <a:solidFill>
                <a:srgbClr val="FF0000"/>
              </a:solidFill>
            </a:endParaRPr>
          </a:p>
        </p:txBody>
      </p:sp>
      <p:cxnSp>
        <p:nvCxnSpPr>
          <p:cNvPr id="118" name="直線矢印コネクタ 117"/>
          <p:cNvCxnSpPr/>
          <p:nvPr/>
        </p:nvCxnSpPr>
        <p:spPr>
          <a:xfrm>
            <a:off x="323528" y="0"/>
            <a:ext cx="0" cy="337254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0" name="アーチ 139"/>
          <p:cNvSpPr>
            <a:spLocks noChangeAspect="1"/>
          </p:cNvSpPr>
          <p:nvPr/>
        </p:nvSpPr>
        <p:spPr>
          <a:xfrm>
            <a:off x="-324544" y="2093739"/>
            <a:ext cx="2782287" cy="2559397"/>
          </a:xfrm>
          <a:prstGeom prst="blockArc">
            <a:avLst>
              <a:gd name="adj1" fmla="val 16130008"/>
              <a:gd name="adj2" fmla="val 5441725"/>
              <a:gd name="adj3" fmla="val 25007"/>
            </a:avLst>
          </a:prstGeom>
          <a:solidFill>
            <a:srgbClr val="30FE70"/>
          </a:solidFill>
          <a:ln w="9525">
            <a:solidFill>
              <a:srgbClr val="30FE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9" name="正方形/長方形 168"/>
          <p:cNvSpPr/>
          <p:nvPr/>
        </p:nvSpPr>
        <p:spPr>
          <a:xfrm rot="10800000">
            <a:off x="7776360" y="0"/>
            <a:ext cx="36000" cy="68853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p:cNvSpPr/>
          <p:nvPr/>
        </p:nvSpPr>
        <p:spPr>
          <a:xfrm rot="10800000">
            <a:off x="7935433" y="-27384"/>
            <a:ext cx="36000" cy="68853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p:cNvSpPr/>
          <p:nvPr/>
        </p:nvSpPr>
        <p:spPr>
          <a:xfrm flipH="1">
            <a:off x="4016633" y="1023754"/>
            <a:ext cx="51311" cy="4817351"/>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テキスト ボックス 259"/>
          <p:cNvSpPr txBox="1"/>
          <p:nvPr/>
        </p:nvSpPr>
        <p:spPr>
          <a:xfrm>
            <a:off x="1144692" y="2230972"/>
            <a:ext cx="635110" cy="369332"/>
          </a:xfrm>
          <a:prstGeom prst="rect">
            <a:avLst/>
          </a:prstGeom>
          <a:noFill/>
        </p:spPr>
        <p:txBody>
          <a:bodyPr wrap="none" rtlCol="0">
            <a:spAutoFit/>
          </a:bodyPr>
          <a:lstStyle/>
          <a:p>
            <a:r>
              <a:rPr lang="en-US" altLang="ja-JP" dirty="0" smtClean="0"/>
              <a:t>RICH</a:t>
            </a:r>
            <a:endParaRPr kumimoji="1" lang="ja-JP" altLang="en-US" dirty="0"/>
          </a:p>
        </p:txBody>
      </p:sp>
      <p:sp>
        <p:nvSpPr>
          <p:cNvPr id="254" name="テキスト ボックス 253"/>
          <p:cNvSpPr txBox="1"/>
          <p:nvPr/>
        </p:nvSpPr>
        <p:spPr>
          <a:xfrm>
            <a:off x="4112614" y="3645024"/>
            <a:ext cx="675410" cy="369332"/>
          </a:xfrm>
          <a:prstGeom prst="rect">
            <a:avLst/>
          </a:prstGeom>
          <a:noFill/>
        </p:spPr>
        <p:txBody>
          <a:bodyPr wrap="square" rtlCol="0">
            <a:spAutoFit/>
          </a:bodyPr>
          <a:lstStyle/>
          <a:p>
            <a:r>
              <a:rPr lang="en-US" altLang="ja-JP" dirty="0"/>
              <a:t>4</a:t>
            </a:r>
            <a:r>
              <a:rPr kumimoji="1" lang="en-US" altLang="ja-JP" dirty="0" smtClean="0"/>
              <a:t>m</a:t>
            </a:r>
            <a:endParaRPr kumimoji="1" lang="ja-JP" altLang="en-US" dirty="0"/>
          </a:p>
        </p:txBody>
      </p:sp>
      <p:sp>
        <p:nvSpPr>
          <p:cNvPr id="153" name="正方形/長方形 152"/>
          <p:cNvSpPr/>
          <p:nvPr/>
        </p:nvSpPr>
        <p:spPr>
          <a:xfrm flipH="1">
            <a:off x="3275850" y="2230973"/>
            <a:ext cx="45719" cy="2367056"/>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正方形/長方形 155"/>
          <p:cNvSpPr/>
          <p:nvPr/>
        </p:nvSpPr>
        <p:spPr>
          <a:xfrm flipH="1">
            <a:off x="6182465" y="1033307"/>
            <a:ext cx="45719" cy="4784938"/>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p:cNvSpPr/>
          <p:nvPr/>
        </p:nvSpPr>
        <p:spPr>
          <a:xfrm flipH="1">
            <a:off x="6876254" y="1023588"/>
            <a:ext cx="45719" cy="4817518"/>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テキスト ボックス 264"/>
          <p:cNvSpPr txBox="1"/>
          <p:nvPr/>
        </p:nvSpPr>
        <p:spPr>
          <a:xfrm>
            <a:off x="2216856" y="-44740"/>
            <a:ext cx="1499962" cy="369332"/>
          </a:xfrm>
          <a:prstGeom prst="rect">
            <a:avLst/>
          </a:prstGeom>
          <a:noFill/>
        </p:spPr>
        <p:txBody>
          <a:bodyPr wrap="none" rtlCol="0">
            <a:spAutoFit/>
          </a:bodyPr>
          <a:lstStyle/>
          <a:p>
            <a:r>
              <a:rPr kumimoji="1" lang="en-US" altLang="ja-JP" b="1" dirty="0" err="1" smtClean="0">
                <a:solidFill>
                  <a:srgbClr val="FF0000"/>
                </a:solidFill>
                <a:effectLst>
                  <a:outerShdw blurRad="38100" dist="38100" dir="2700000" algn="tl">
                    <a:srgbClr val="000000">
                      <a:alpha val="43137"/>
                    </a:srgbClr>
                  </a:outerShdw>
                </a:effectLst>
              </a:rPr>
              <a:t>Muon</a:t>
            </a:r>
            <a:r>
              <a:rPr kumimoji="1" lang="en-US" altLang="ja-JP" b="1" dirty="0" smtClean="0">
                <a:solidFill>
                  <a:srgbClr val="FF0000"/>
                </a:solidFill>
                <a:effectLst>
                  <a:outerShdw blurRad="38100" dist="38100" dir="2700000" algn="tl">
                    <a:srgbClr val="000000">
                      <a:alpha val="43137"/>
                    </a:srgbClr>
                  </a:outerShdw>
                </a:effectLst>
              </a:rPr>
              <a:t> Tracker</a:t>
            </a:r>
            <a:endParaRPr kumimoji="1" lang="ja-JP" altLang="en-US" b="1" dirty="0">
              <a:solidFill>
                <a:srgbClr val="FF0000"/>
              </a:solidFill>
              <a:effectLst>
                <a:outerShdw blurRad="38100" dist="38100" dir="2700000" algn="tl">
                  <a:srgbClr val="000000">
                    <a:alpha val="43137"/>
                  </a:srgbClr>
                </a:outerShdw>
              </a:effectLst>
            </a:endParaRPr>
          </a:p>
        </p:txBody>
      </p:sp>
      <p:sp>
        <p:nvSpPr>
          <p:cNvPr id="176" name="正方形/長方形 175"/>
          <p:cNvSpPr/>
          <p:nvPr/>
        </p:nvSpPr>
        <p:spPr>
          <a:xfrm rot="7200000" flipH="1">
            <a:off x="1945321" y="630437"/>
            <a:ext cx="45719" cy="2279901"/>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正方形/長方形 198"/>
          <p:cNvSpPr/>
          <p:nvPr/>
        </p:nvSpPr>
        <p:spPr>
          <a:xfrm flipH="1">
            <a:off x="2915816" y="2348880"/>
            <a:ext cx="45719" cy="941826"/>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正方形/長方形 199"/>
          <p:cNvSpPr/>
          <p:nvPr/>
        </p:nvSpPr>
        <p:spPr>
          <a:xfrm flipH="1">
            <a:off x="2915816" y="3409571"/>
            <a:ext cx="45719" cy="941826"/>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正方形/長方形 200"/>
          <p:cNvSpPr/>
          <p:nvPr/>
        </p:nvSpPr>
        <p:spPr>
          <a:xfrm flipH="1">
            <a:off x="2798089" y="3409571"/>
            <a:ext cx="45719" cy="941826"/>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正方形/長方形 206"/>
          <p:cNvSpPr/>
          <p:nvPr/>
        </p:nvSpPr>
        <p:spPr>
          <a:xfrm flipH="1">
            <a:off x="2699792" y="3337563"/>
            <a:ext cx="45719" cy="872508"/>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正方形/長方形 207"/>
          <p:cNvSpPr/>
          <p:nvPr/>
        </p:nvSpPr>
        <p:spPr>
          <a:xfrm rot="7200000" flipH="1">
            <a:off x="1908581" y="787635"/>
            <a:ext cx="36000" cy="2158164"/>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正方形/長方形 208"/>
          <p:cNvSpPr/>
          <p:nvPr/>
        </p:nvSpPr>
        <p:spPr>
          <a:xfrm rot="7200000" flipH="1">
            <a:off x="1821680" y="987308"/>
            <a:ext cx="36000" cy="1974547"/>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正方形/長方形 209"/>
          <p:cNvSpPr/>
          <p:nvPr/>
        </p:nvSpPr>
        <p:spPr>
          <a:xfrm flipH="1">
            <a:off x="2798089" y="2401459"/>
            <a:ext cx="45719" cy="854495"/>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正方形/長方形 210"/>
          <p:cNvSpPr/>
          <p:nvPr/>
        </p:nvSpPr>
        <p:spPr>
          <a:xfrm flipH="1">
            <a:off x="2700473" y="2502002"/>
            <a:ext cx="45719" cy="797465"/>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正方形/長方形 211"/>
          <p:cNvSpPr/>
          <p:nvPr/>
        </p:nvSpPr>
        <p:spPr>
          <a:xfrm rot="14400000" flipH="1" flipV="1">
            <a:off x="1994898" y="3836381"/>
            <a:ext cx="45719" cy="2232466"/>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正方形/長方形 212"/>
          <p:cNvSpPr/>
          <p:nvPr/>
        </p:nvSpPr>
        <p:spPr>
          <a:xfrm rot="14400000" flipH="1" flipV="1">
            <a:off x="1909989" y="3803091"/>
            <a:ext cx="45719" cy="2084371"/>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p:cNvSpPr/>
          <p:nvPr/>
        </p:nvSpPr>
        <p:spPr>
          <a:xfrm rot="14400000" flipH="1" flipV="1">
            <a:off x="1843791" y="3768352"/>
            <a:ext cx="45719" cy="1904707"/>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正方形/長方形 215"/>
          <p:cNvSpPr/>
          <p:nvPr/>
        </p:nvSpPr>
        <p:spPr>
          <a:xfrm rot="7200000" flipH="1">
            <a:off x="2193997" y="363746"/>
            <a:ext cx="45719" cy="2463239"/>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正方形/長方形 216"/>
          <p:cNvSpPr/>
          <p:nvPr/>
        </p:nvSpPr>
        <p:spPr>
          <a:xfrm rot="14400000" flipH="1" flipV="1">
            <a:off x="2143346" y="3987266"/>
            <a:ext cx="45719" cy="2522237"/>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正方形/長方形 217"/>
          <p:cNvSpPr/>
          <p:nvPr/>
        </p:nvSpPr>
        <p:spPr>
          <a:xfrm rot="7200000" flipH="1">
            <a:off x="1767204" y="1280483"/>
            <a:ext cx="25200" cy="1796374"/>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正方形/長方形 218"/>
          <p:cNvSpPr/>
          <p:nvPr/>
        </p:nvSpPr>
        <p:spPr>
          <a:xfrm rot="14400000" flipH="1" flipV="1">
            <a:off x="1697314" y="3716505"/>
            <a:ext cx="18000" cy="1718502"/>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flipH="1">
            <a:off x="3059832" y="2329451"/>
            <a:ext cx="45719" cy="941826"/>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flipH="1">
            <a:off x="3059832" y="3481579"/>
            <a:ext cx="45719" cy="941826"/>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632146" y="3216844"/>
            <a:ext cx="525984" cy="29472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p:cNvSpPr/>
          <p:nvPr/>
        </p:nvSpPr>
        <p:spPr>
          <a:xfrm flipH="1">
            <a:off x="2454947" y="2668473"/>
            <a:ext cx="18000" cy="1455813"/>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flipH="1">
            <a:off x="3347862" y="2174896"/>
            <a:ext cx="45719" cy="2495475"/>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p:cNvSpPr/>
          <p:nvPr/>
        </p:nvSpPr>
        <p:spPr>
          <a:xfrm rot="14400000" flipH="1" flipV="1">
            <a:off x="2060220" y="3849819"/>
            <a:ext cx="36000" cy="2368548"/>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p:cNvSpPr/>
          <p:nvPr/>
        </p:nvSpPr>
        <p:spPr>
          <a:xfrm rot="7200000" flipH="1">
            <a:off x="2293542" y="404772"/>
            <a:ext cx="45719" cy="2351200"/>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p:cNvSpPr/>
          <p:nvPr/>
        </p:nvSpPr>
        <p:spPr>
          <a:xfrm rot="14400000" flipH="1" flipV="1">
            <a:off x="2293738" y="4076492"/>
            <a:ext cx="45719" cy="2365434"/>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矢印コネクタ 123"/>
          <p:cNvCxnSpPr/>
          <p:nvPr/>
        </p:nvCxnSpPr>
        <p:spPr>
          <a:xfrm flipH="1">
            <a:off x="1009668" y="2357263"/>
            <a:ext cx="1008089" cy="100613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正方形/長方形 146"/>
          <p:cNvSpPr/>
          <p:nvPr/>
        </p:nvSpPr>
        <p:spPr>
          <a:xfrm rot="7200000" flipH="1">
            <a:off x="2022249" y="465499"/>
            <a:ext cx="45719" cy="2458874"/>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台形 3"/>
          <p:cNvSpPr/>
          <p:nvPr/>
        </p:nvSpPr>
        <p:spPr>
          <a:xfrm rot="-5400000">
            <a:off x="2077875" y="3033415"/>
            <a:ext cx="127860" cy="659964"/>
          </a:xfrm>
          <a:prstGeom prst="trapezoi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p:cNvSpPr/>
          <p:nvPr/>
        </p:nvSpPr>
        <p:spPr>
          <a:xfrm flipH="1">
            <a:off x="5462385" y="1033306"/>
            <a:ext cx="45719" cy="4784939"/>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p:cNvSpPr/>
          <p:nvPr/>
        </p:nvSpPr>
        <p:spPr>
          <a:xfrm flipH="1">
            <a:off x="4742305" y="1033307"/>
            <a:ext cx="45719" cy="4807799"/>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正方形/長方形 176"/>
          <p:cNvSpPr/>
          <p:nvPr/>
        </p:nvSpPr>
        <p:spPr>
          <a:xfrm>
            <a:off x="3275856" y="3252465"/>
            <a:ext cx="4910926" cy="229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flipV="1">
            <a:off x="37572" y="3356980"/>
            <a:ext cx="8208911" cy="65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7112747" y="704362"/>
            <a:ext cx="2227328" cy="772925"/>
          </a:xfrm>
        </p:spPr>
        <p:txBody>
          <a:bodyPr>
            <a:normAutofit/>
          </a:bodyPr>
          <a:lstStyle/>
          <a:p>
            <a:r>
              <a:rPr kumimoji="1" lang="en-US" altLang="ja-JP" sz="3600" i="1" dirty="0" err="1" smtClean="0"/>
              <a:t>Toroidal</a:t>
            </a:r>
            <a:endParaRPr kumimoji="1" lang="ja-JP" altLang="en-US" sz="3600" i="1" dirty="0"/>
          </a:p>
        </p:txBody>
      </p:sp>
      <p:sp>
        <p:nvSpPr>
          <p:cNvPr id="15" name="アーチ 14"/>
          <p:cNvSpPr>
            <a:spLocks noChangeAspect="1"/>
          </p:cNvSpPr>
          <p:nvPr/>
        </p:nvSpPr>
        <p:spPr>
          <a:xfrm rot="5400000">
            <a:off x="360055" y="2597446"/>
            <a:ext cx="1369578" cy="1589672"/>
          </a:xfrm>
          <a:prstGeom prst="blockArc">
            <a:avLst>
              <a:gd name="adj1" fmla="val 10800000"/>
              <a:gd name="adj2" fmla="val 57152"/>
              <a:gd name="adj3" fmla="val 357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9" name="アーチ 128"/>
          <p:cNvSpPr>
            <a:spLocks noChangeAspect="1"/>
          </p:cNvSpPr>
          <p:nvPr/>
        </p:nvSpPr>
        <p:spPr>
          <a:xfrm rot="5400000">
            <a:off x="-223700" y="1971689"/>
            <a:ext cx="2580603" cy="2782290"/>
          </a:xfrm>
          <a:prstGeom prst="blockArc">
            <a:avLst>
              <a:gd name="adj1" fmla="val 10701562"/>
              <a:gd name="adj2" fmla="val 33655"/>
              <a:gd name="adj3" fmla="val 428"/>
            </a:avLst>
          </a:prstGeom>
          <a:solidFill>
            <a:srgbClr val="FF66C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5" name="テキスト ボックス 124"/>
          <p:cNvSpPr txBox="1"/>
          <p:nvPr/>
        </p:nvSpPr>
        <p:spPr>
          <a:xfrm>
            <a:off x="1030461" y="2792239"/>
            <a:ext cx="886802" cy="369332"/>
          </a:xfrm>
          <a:prstGeom prst="rect">
            <a:avLst/>
          </a:prstGeom>
          <a:noFill/>
        </p:spPr>
        <p:txBody>
          <a:bodyPr wrap="square" rtlCol="0">
            <a:spAutoFit/>
          </a:bodyPr>
          <a:lstStyle/>
          <a:p>
            <a:r>
              <a:rPr lang="en-US" altLang="ja-JP" dirty="0" smtClean="0"/>
              <a:t>R=1</a:t>
            </a:r>
            <a:r>
              <a:rPr kumimoji="1" lang="en-US" altLang="ja-JP" dirty="0" smtClean="0"/>
              <a:t>m</a:t>
            </a:r>
            <a:endParaRPr kumimoji="1" lang="ja-JP" altLang="en-US" dirty="0"/>
          </a:p>
        </p:txBody>
      </p:sp>
      <p:sp>
        <p:nvSpPr>
          <p:cNvPr id="6" name="テキスト ボックス 5"/>
          <p:cNvSpPr txBox="1"/>
          <p:nvPr/>
        </p:nvSpPr>
        <p:spPr>
          <a:xfrm>
            <a:off x="8226411" y="-6163"/>
            <a:ext cx="825995" cy="830997"/>
          </a:xfrm>
          <a:prstGeom prst="rect">
            <a:avLst/>
          </a:prstGeom>
          <a:noFill/>
        </p:spPr>
        <p:txBody>
          <a:bodyPr wrap="none" rtlCol="0">
            <a:spAutoFit/>
          </a:bodyPr>
          <a:lstStyle/>
          <a:p>
            <a:r>
              <a:rPr kumimoji="1" lang="en-US" altLang="ja-JP" sz="2400" b="1" dirty="0" smtClean="0"/>
              <a:t>Top </a:t>
            </a:r>
          </a:p>
          <a:p>
            <a:r>
              <a:rPr kumimoji="1" lang="en-US" altLang="ja-JP" sz="2400" b="1" dirty="0" smtClean="0"/>
              <a:t>View</a:t>
            </a:r>
            <a:endParaRPr kumimoji="1" lang="ja-JP" altLang="en-US" sz="2400" b="1" dirty="0"/>
          </a:p>
        </p:txBody>
      </p:sp>
      <p:sp>
        <p:nvSpPr>
          <p:cNvPr id="17" name="スライド番号プレースホルダー 16"/>
          <p:cNvSpPr>
            <a:spLocks noGrp="1"/>
          </p:cNvSpPr>
          <p:nvPr>
            <p:ph type="sldNum" sz="quarter" idx="12"/>
          </p:nvPr>
        </p:nvSpPr>
        <p:spPr>
          <a:xfrm>
            <a:off x="6553200" y="6264913"/>
            <a:ext cx="2133600" cy="365125"/>
          </a:xfrm>
        </p:spPr>
        <p:txBody>
          <a:bodyPr/>
          <a:lstStyle/>
          <a:p>
            <a:fld id="{D2D8002D-B5B0-4BAC-B1F6-782DDCCE6D9C}" type="slidenum">
              <a:rPr kumimoji="1" lang="ja-JP" altLang="en-US" smtClean="0"/>
              <a:t>36</a:t>
            </a:fld>
            <a:endParaRPr kumimoji="1" lang="ja-JP" altLang="en-US"/>
          </a:p>
        </p:txBody>
      </p:sp>
      <p:sp>
        <p:nvSpPr>
          <p:cNvPr id="5" name="テキスト ボックス 4"/>
          <p:cNvSpPr txBox="1"/>
          <p:nvPr/>
        </p:nvSpPr>
        <p:spPr>
          <a:xfrm>
            <a:off x="2805593" y="1137066"/>
            <a:ext cx="986232" cy="461665"/>
          </a:xfrm>
          <a:prstGeom prst="rect">
            <a:avLst/>
          </a:prstGeom>
          <a:noFill/>
        </p:spPr>
        <p:txBody>
          <a:bodyPr wrap="none" rtlCol="0">
            <a:spAutoFit/>
          </a:bodyPr>
          <a:lstStyle/>
          <a:p>
            <a:r>
              <a:rPr kumimoji="1" lang="en-US" altLang="ja-JP" sz="2400" b="1" dirty="0" smtClean="0"/>
              <a:t>Toroid</a:t>
            </a:r>
            <a:endParaRPr kumimoji="1" lang="ja-JP" altLang="en-US" sz="2400" b="1" dirty="0"/>
          </a:p>
        </p:txBody>
      </p:sp>
      <p:cxnSp>
        <p:nvCxnSpPr>
          <p:cNvPr id="114" name="直線矢印コネクタ 113"/>
          <p:cNvCxnSpPr/>
          <p:nvPr/>
        </p:nvCxnSpPr>
        <p:spPr>
          <a:xfrm flipH="1">
            <a:off x="1020262" y="3645024"/>
            <a:ext cx="373989"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5" name="テキスト ボックス 114"/>
          <p:cNvSpPr txBox="1"/>
          <p:nvPr/>
        </p:nvSpPr>
        <p:spPr>
          <a:xfrm>
            <a:off x="877295" y="3656207"/>
            <a:ext cx="831395" cy="369332"/>
          </a:xfrm>
          <a:prstGeom prst="rect">
            <a:avLst/>
          </a:prstGeom>
          <a:noFill/>
        </p:spPr>
        <p:txBody>
          <a:bodyPr wrap="square" rtlCol="0">
            <a:spAutoFit/>
          </a:bodyPr>
          <a:lstStyle/>
          <a:p>
            <a:r>
              <a:rPr lang="en-US" altLang="ja-JP" dirty="0" smtClean="0"/>
              <a:t>0.25</a:t>
            </a:r>
            <a:r>
              <a:rPr kumimoji="1" lang="en-US" altLang="ja-JP" dirty="0" smtClean="0"/>
              <a:t>m</a:t>
            </a:r>
            <a:endParaRPr kumimoji="1" lang="ja-JP" altLang="en-US" dirty="0"/>
          </a:p>
        </p:txBody>
      </p:sp>
      <p:cxnSp>
        <p:nvCxnSpPr>
          <p:cNvPr id="252" name="直線矢印コネクタ 251"/>
          <p:cNvCxnSpPr/>
          <p:nvPr/>
        </p:nvCxnSpPr>
        <p:spPr>
          <a:xfrm flipH="1">
            <a:off x="1367328" y="3645024"/>
            <a:ext cx="5711813"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94793" y="908720"/>
            <a:ext cx="4428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直線矢印コネクタ 130"/>
          <p:cNvCxnSpPr/>
          <p:nvPr/>
        </p:nvCxnSpPr>
        <p:spPr>
          <a:xfrm flipH="1">
            <a:off x="7101999" y="3645024"/>
            <a:ext cx="1084783"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a:off x="1010390" y="2697047"/>
            <a:ext cx="23477" cy="65994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 name="テキスト ボックス 132"/>
          <p:cNvSpPr txBox="1"/>
          <p:nvPr/>
        </p:nvSpPr>
        <p:spPr>
          <a:xfrm rot="5400000">
            <a:off x="371236" y="2658977"/>
            <a:ext cx="831395" cy="369332"/>
          </a:xfrm>
          <a:prstGeom prst="rect">
            <a:avLst/>
          </a:prstGeom>
          <a:noFill/>
        </p:spPr>
        <p:txBody>
          <a:bodyPr wrap="square" rtlCol="0">
            <a:spAutoFit/>
          </a:bodyPr>
          <a:lstStyle/>
          <a:p>
            <a:r>
              <a:rPr lang="en-US" altLang="ja-JP" dirty="0" smtClean="0"/>
              <a:t>0.5</a:t>
            </a:r>
            <a:r>
              <a:rPr kumimoji="1" lang="en-US" altLang="ja-JP" dirty="0" smtClean="0"/>
              <a:t>m</a:t>
            </a:r>
            <a:endParaRPr kumimoji="1" lang="ja-JP" altLang="en-US" dirty="0"/>
          </a:p>
        </p:txBody>
      </p:sp>
      <p:sp>
        <p:nvSpPr>
          <p:cNvPr id="134" name="テキスト ボックス 133"/>
          <p:cNvSpPr txBox="1"/>
          <p:nvPr/>
        </p:nvSpPr>
        <p:spPr>
          <a:xfrm>
            <a:off x="7316883" y="3356980"/>
            <a:ext cx="675410" cy="369332"/>
          </a:xfrm>
          <a:prstGeom prst="rect">
            <a:avLst/>
          </a:prstGeom>
          <a:noFill/>
        </p:spPr>
        <p:txBody>
          <a:bodyPr wrap="square" rtlCol="0">
            <a:spAutoFit/>
          </a:bodyPr>
          <a:lstStyle/>
          <a:p>
            <a:r>
              <a:rPr lang="en-US" altLang="ja-JP" dirty="0" smtClean="0"/>
              <a:t>1.4</a:t>
            </a:r>
            <a:r>
              <a:rPr kumimoji="1" lang="en-US" altLang="ja-JP" dirty="0" smtClean="0"/>
              <a:t>m</a:t>
            </a:r>
            <a:endParaRPr kumimoji="1" lang="ja-JP" altLang="en-US" dirty="0"/>
          </a:p>
        </p:txBody>
      </p:sp>
      <p:cxnSp>
        <p:nvCxnSpPr>
          <p:cNvPr id="135" name="直線矢印コネクタ 134"/>
          <p:cNvCxnSpPr/>
          <p:nvPr/>
        </p:nvCxnSpPr>
        <p:spPr>
          <a:xfrm flipH="1">
            <a:off x="1340827" y="3113635"/>
            <a:ext cx="702109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6" name="テキスト ボックス 135"/>
          <p:cNvSpPr txBox="1"/>
          <p:nvPr/>
        </p:nvSpPr>
        <p:spPr>
          <a:xfrm>
            <a:off x="4114929" y="2656318"/>
            <a:ext cx="675410" cy="369332"/>
          </a:xfrm>
          <a:prstGeom prst="rect">
            <a:avLst/>
          </a:prstGeom>
          <a:noFill/>
        </p:spPr>
        <p:txBody>
          <a:bodyPr wrap="square" rtlCol="0">
            <a:spAutoFit/>
          </a:bodyPr>
          <a:lstStyle/>
          <a:p>
            <a:r>
              <a:rPr lang="en-US" altLang="ja-JP" dirty="0"/>
              <a:t>5</a:t>
            </a:r>
            <a:r>
              <a:rPr kumimoji="1" lang="en-US" altLang="ja-JP" dirty="0" smtClean="0"/>
              <a:t>m</a:t>
            </a:r>
            <a:endParaRPr kumimoji="1" lang="ja-JP" altLang="en-US" dirty="0"/>
          </a:p>
        </p:txBody>
      </p:sp>
      <p:cxnSp>
        <p:nvCxnSpPr>
          <p:cNvPr id="165" name="直線矢印コネクタ 164"/>
          <p:cNvCxnSpPr>
            <a:endCxn id="3" idx="2"/>
          </p:cNvCxnSpPr>
          <p:nvPr/>
        </p:nvCxnSpPr>
        <p:spPr>
          <a:xfrm flipV="1">
            <a:off x="1801424" y="1628209"/>
            <a:ext cx="277043" cy="51907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6" name="テキスト ボックス 165"/>
          <p:cNvSpPr txBox="1"/>
          <p:nvPr/>
        </p:nvSpPr>
        <p:spPr>
          <a:xfrm rot="18075660">
            <a:off x="1622561" y="1545988"/>
            <a:ext cx="675410" cy="646331"/>
          </a:xfrm>
          <a:prstGeom prst="rect">
            <a:avLst/>
          </a:prstGeom>
          <a:noFill/>
        </p:spPr>
        <p:txBody>
          <a:bodyPr wrap="square" rtlCol="0">
            <a:spAutoFit/>
          </a:bodyPr>
          <a:lstStyle/>
          <a:p>
            <a:r>
              <a:rPr lang="en-US" altLang="ja-JP" dirty="0" smtClean="0"/>
              <a:t>0.65</a:t>
            </a:r>
            <a:r>
              <a:rPr kumimoji="1" lang="en-US" altLang="ja-JP" dirty="0" smtClean="0"/>
              <a:t>m</a:t>
            </a:r>
            <a:endParaRPr kumimoji="1" lang="ja-JP" altLang="en-US" dirty="0"/>
          </a:p>
        </p:txBody>
      </p:sp>
      <p:cxnSp>
        <p:nvCxnSpPr>
          <p:cNvPr id="170" name="直線矢印コネクタ 169"/>
          <p:cNvCxnSpPr/>
          <p:nvPr/>
        </p:nvCxnSpPr>
        <p:spPr>
          <a:xfrm flipV="1">
            <a:off x="7200590" y="4574430"/>
            <a:ext cx="179722" cy="669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テキスト ボックス 172"/>
          <p:cNvSpPr txBox="1"/>
          <p:nvPr/>
        </p:nvSpPr>
        <p:spPr>
          <a:xfrm>
            <a:off x="7235703" y="2267580"/>
            <a:ext cx="936697" cy="369332"/>
          </a:xfrm>
          <a:prstGeom prst="rect">
            <a:avLst/>
          </a:prstGeom>
          <a:noFill/>
        </p:spPr>
        <p:txBody>
          <a:bodyPr wrap="square" rtlCol="0">
            <a:spAutoFit/>
          </a:bodyPr>
          <a:lstStyle/>
          <a:p>
            <a:r>
              <a:rPr lang="en-US" altLang="ja-JP" dirty="0" smtClean="0"/>
              <a:t>0.7</a:t>
            </a:r>
            <a:r>
              <a:rPr kumimoji="1" lang="en-US" altLang="ja-JP" dirty="0" smtClean="0"/>
              <a:t>m</a:t>
            </a:r>
            <a:endParaRPr kumimoji="1" lang="ja-JP" altLang="en-US" dirty="0"/>
          </a:p>
        </p:txBody>
      </p:sp>
      <p:sp>
        <p:nvSpPr>
          <p:cNvPr id="174" name="正方形/長方形 173"/>
          <p:cNvSpPr/>
          <p:nvPr/>
        </p:nvSpPr>
        <p:spPr>
          <a:xfrm>
            <a:off x="8388425" y="2954082"/>
            <a:ext cx="755576" cy="74174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cxnSp>
        <p:nvCxnSpPr>
          <p:cNvPr id="175" name="直線矢印コネクタ 174"/>
          <p:cNvCxnSpPr/>
          <p:nvPr/>
        </p:nvCxnSpPr>
        <p:spPr>
          <a:xfrm>
            <a:off x="7776654" y="2643610"/>
            <a:ext cx="410128" cy="75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直線矢印コネクタ 177"/>
          <p:cNvCxnSpPr/>
          <p:nvPr/>
        </p:nvCxnSpPr>
        <p:spPr>
          <a:xfrm flipV="1">
            <a:off x="7379177" y="2780928"/>
            <a:ext cx="394991" cy="669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テキスト ボックス 178"/>
          <p:cNvSpPr txBox="1"/>
          <p:nvPr/>
        </p:nvSpPr>
        <p:spPr>
          <a:xfrm>
            <a:off x="7773168" y="2299141"/>
            <a:ext cx="936697" cy="369332"/>
          </a:xfrm>
          <a:prstGeom prst="rect">
            <a:avLst/>
          </a:prstGeom>
          <a:noFill/>
        </p:spPr>
        <p:txBody>
          <a:bodyPr wrap="square" rtlCol="0">
            <a:spAutoFit/>
          </a:bodyPr>
          <a:lstStyle/>
          <a:p>
            <a:r>
              <a:rPr lang="en-US" altLang="ja-JP" dirty="0" smtClean="0"/>
              <a:t>0.4</a:t>
            </a:r>
            <a:r>
              <a:rPr kumimoji="1" lang="en-US" altLang="ja-JP" dirty="0" smtClean="0"/>
              <a:t>m</a:t>
            </a:r>
            <a:endParaRPr kumimoji="1" lang="ja-JP" altLang="en-US" dirty="0"/>
          </a:p>
        </p:txBody>
      </p:sp>
      <p:sp>
        <p:nvSpPr>
          <p:cNvPr id="180" name="正方形/長方形 179"/>
          <p:cNvSpPr/>
          <p:nvPr/>
        </p:nvSpPr>
        <p:spPr>
          <a:xfrm>
            <a:off x="1043608" y="908720"/>
            <a:ext cx="6064383"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82" name="正方形/長方形 181"/>
          <p:cNvSpPr/>
          <p:nvPr/>
        </p:nvSpPr>
        <p:spPr>
          <a:xfrm>
            <a:off x="1018859" y="5803873"/>
            <a:ext cx="5969954"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83" name="正方形/長方形 182"/>
          <p:cNvSpPr/>
          <p:nvPr/>
        </p:nvSpPr>
        <p:spPr>
          <a:xfrm>
            <a:off x="996438" y="5875881"/>
            <a:ext cx="6064383"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21" name="テキスト ボックス 120"/>
          <p:cNvSpPr txBox="1"/>
          <p:nvPr/>
        </p:nvSpPr>
        <p:spPr>
          <a:xfrm rot="5400000">
            <a:off x="-867009" y="2154541"/>
            <a:ext cx="2713233" cy="369332"/>
          </a:xfrm>
          <a:prstGeom prst="rect">
            <a:avLst/>
          </a:prstGeom>
          <a:noFill/>
        </p:spPr>
        <p:txBody>
          <a:bodyPr wrap="square" rtlCol="0">
            <a:spAutoFit/>
          </a:bodyPr>
          <a:lstStyle/>
          <a:p>
            <a:r>
              <a:rPr kumimoji="1" lang="en-US" altLang="ja-JP" dirty="0" smtClean="0"/>
              <a:t>1.9m</a:t>
            </a:r>
            <a:endParaRPr kumimoji="1" lang="ja-JP" altLang="en-US" dirty="0"/>
          </a:p>
        </p:txBody>
      </p:sp>
      <p:cxnSp>
        <p:nvCxnSpPr>
          <p:cNvPr id="190" name="直線矢印コネクタ 189"/>
          <p:cNvCxnSpPr/>
          <p:nvPr/>
        </p:nvCxnSpPr>
        <p:spPr>
          <a:xfrm>
            <a:off x="899592" y="375943"/>
            <a:ext cx="0" cy="53277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1" name="テキスト ボックス 190"/>
          <p:cNvSpPr txBox="1"/>
          <p:nvPr/>
        </p:nvSpPr>
        <p:spPr>
          <a:xfrm rot="5400000">
            <a:off x="493901" y="455546"/>
            <a:ext cx="660758" cy="369332"/>
          </a:xfrm>
          <a:prstGeom prst="rect">
            <a:avLst/>
          </a:prstGeom>
          <a:noFill/>
        </p:spPr>
        <p:txBody>
          <a:bodyPr wrap="none" rtlCol="0">
            <a:spAutoFit/>
          </a:bodyPr>
          <a:lstStyle/>
          <a:p>
            <a:r>
              <a:rPr lang="en-US" altLang="ja-JP" dirty="0" smtClean="0"/>
              <a:t>0.9</a:t>
            </a:r>
            <a:r>
              <a:rPr kumimoji="1" lang="en-US" altLang="ja-JP" dirty="0" smtClean="0"/>
              <a:t>m</a:t>
            </a:r>
            <a:endParaRPr kumimoji="1" lang="ja-JP" altLang="en-US" dirty="0"/>
          </a:p>
        </p:txBody>
      </p:sp>
      <p:sp>
        <p:nvSpPr>
          <p:cNvPr id="221" name="テキスト ボックス 220"/>
          <p:cNvSpPr txBox="1"/>
          <p:nvPr/>
        </p:nvSpPr>
        <p:spPr>
          <a:xfrm>
            <a:off x="7016735" y="4620016"/>
            <a:ext cx="936697" cy="369332"/>
          </a:xfrm>
          <a:prstGeom prst="rect">
            <a:avLst/>
          </a:prstGeom>
          <a:noFill/>
        </p:spPr>
        <p:txBody>
          <a:bodyPr wrap="square" rtlCol="0">
            <a:spAutoFit/>
          </a:bodyPr>
          <a:lstStyle/>
          <a:p>
            <a:r>
              <a:rPr lang="en-US" altLang="ja-JP" dirty="0" smtClean="0"/>
              <a:t>0.14</a:t>
            </a:r>
            <a:r>
              <a:rPr kumimoji="1" lang="en-US" altLang="ja-JP" dirty="0" smtClean="0"/>
              <a:t>m</a:t>
            </a:r>
            <a:endParaRPr kumimoji="1" lang="ja-JP" altLang="en-US" dirty="0"/>
          </a:p>
        </p:txBody>
      </p:sp>
      <p:sp>
        <p:nvSpPr>
          <p:cNvPr id="234" name="正方形/長方形 233"/>
          <p:cNvSpPr/>
          <p:nvPr/>
        </p:nvSpPr>
        <p:spPr>
          <a:xfrm rot="7200000" flipH="1">
            <a:off x="2445942" y="412725"/>
            <a:ext cx="45719" cy="2351200"/>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正方形/長方形 234"/>
          <p:cNvSpPr/>
          <p:nvPr/>
        </p:nvSpPr>
        <p:spPr>
          <a:xfrm rot="7200000" flipH="1">
            <a:off x="2554334" y="421667"/>
            <a:ext cx="45719" cy="2351200"/>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正方形/長方形 235"/>
          <p:cNvSpPr/>
          <p:nvPr/>
        </p:nvSpPr>
        <p:spPr>
          <a:xfrm rot="14400000" flipH="1" flipV="1">
            <a:off x="2481317" y="4155640"/>
            <a:ext cx="45719" cy="2203307"/>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正方形/長方形 236"/>
          <p:cNvSpPr/>
          <p:nvPr/>
        </p:nvSpPr>
        <p:spPr>
          <a:xfrm rot="14400000" flipH="1" flipV="1">
            <a:off x="2634205" y="4232871"/>
            <a:ext cx="45719" cy="2048282"/>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正方形/長方形 241"/>
          <p:cNvSpPr/>
          <p:nvPr/>
        </p:nvSpPr>
        <p:spPr>
          <a:xfrm rot="7200000" flipH="1">
            <a:off x="1743153" y="1334635"/>
            <a:ext cx="25200" cy="1796374"/>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正方形/長方形 242"/>
          <p:cNvSpPr/>
          <p:nvPr/>
        </p:nvSpPr>
        <p:spPr>
          <a:xfrm rot="7200000" flipH="1">
            <a:off x="1743153" y="1306677"/>
            <a:ext cx="25200" cy="1796374"/>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正方形/長方形 245"/>
          <p:cNvSpPr/>
          <p:nvPr/>
        </p:nvSpPr>
        <p:spPr>
          <a:xfrm flipH="1">
            <a:off x="2510733" y="2668473"/>
            <a:ext cx="18000" cy="1455813"/>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正方形/長方形 247"/>
          <p:cNvSpPr/>
          <p:nvPr/>
        </p:nvSpPr>
        <p:spPr>
          <a:xfrm flipH="1">
            <a:off x="2557130" y="2681663"/>
            <a:ext cx="18000" cy="1455813"/>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正方形/長方形 248"/>
          <p:cNvSpPr/>
          <p:nvPr/>
        </p:nvSpPr>
        <p:spPr>
          <a:xfrm rot="14400000" flipH="1" flipV="1">
            <a:off x="1708587" y="3760765"/>
            <a:ext cx="18000" cy="1718502"/>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正方形/長方形 249"/>
          <p:cNvSpPr/>
          <p:nvPr/>
        </p:nvSpPr>
        <p:spPr>
          <a:xfrm rot="14400000" flipH="1" flipV="1">
            <a:off x="1731545" y="3793885"/>
            <a:ext cx="18000" cy="1718502"/>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H="1">
            <a:off x="2500666" y="1612813"/>
            <a:ext cx="445334" cy="2845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4" name="テキスト ボックス 243"/>
          <p:cNvSpPr txBox="1"/>
          <p:nvPr/>
        </p:nvSpPr>
        <p:spPr>
          <a:xfrm>
            <a:off x="5535748" y="1340768"/>
            <a:ext cx="548420" cy="369332"/>
          </a:xfrm>
          <a:prstGeom prst="rect">
            <a:avLst/>
          </a:prstGeom>
          <a:noFill/>
        </p:spPr>
        <p:txBody>
          <a:bodyPr wrap="none" rtlCol="0">
            <a:spAutoFit/>
          </a:bodyPr>
          <a:lstStyle/>
          <a:p>
            <a:r>
              <a:rPr lang="en-US" altLang="ja-JP" b="1" dirty="0" smtClean="0"/>
              <a:t>TOF</a:t>
            </a:r>
            <a:endParaRPr kumimoji="1" lang="ja-JP" altLang="en-US" b="1" dirty="0"/>
          </a:p>
        </p:txBody>
      </p:sp>
      <p:cxnSp>
        <p:nvCxnSpPr>
          <p:cNvPr id="10" name="直線矢印コネクタ 9"/>
          <p:cNvCxnSpPr/>
          <p:nvPr/>
        </p:nvCxnSpPr>
        <p:spPr>
          <a:xfrm flipH="1" flipV="1">
            <a:off x="5080441" y="824834"/>
            <a:ext cx="650878" cy="543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1" name="直線矢印コネクタ 250"/>
          <p:cNvCxnSpPr/>
          <p:nvPr/>
        </p:nvCxnSpPr>
        <p:spPr>
          <a:xfrm>
            <a:off x="6012160" y="1628209"/>
            <a:ext cx="1048661" cy="144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3" name="テキスト ボックス 252"/>
          <p:cNvSpPr txBox="1"/>
          <p:nvPr/>
        </p:nvSpPr>
        <p:spPr>
          <a:xfrm>
            <a:off x="125855" y="3514420"/>
            <a:ext cx="573427" cy="369332"/>
          </a:xfrm>
          <a:prstGeom prst="rect">
            <a:avLst/>
          </a:prstGeom>
          <a:noFill/>
        </p:spPr>
        <p:txBody>
          <a:bodyPr wrap="none" rtlCol="0">
            <a:spAutoFit/>
          </a:bodyPr>
          <a:lstStyle/>
          <a:p>
            <a:r>
              <a:rPr lang="en-US" altLang="ja-JP" b="1" dirty="0" smtClean="0"/>
              <a:t>SVD</a:t>
            </a:r>
            <a:endParaRPr kumimoji="1" lang="ja-JP" altLang="en-US" b="1" dirty="0"/>
          </a:p>
        </p:txBody>
      </p:sp>
      <p:cxnSp>
        <p:nvCxnSpPr>
          <p:cNvPr id="20" name="直線矢印コネクタ 19"/>
          <p:cNvCxnSpPr/>
          <p:nvPr/>
        </p:nvCxnSpPr>
        <p:spPr>
          <a:xfrm flipV="1">
            <a:off x="594793" y="3494520"/>
            <a:ext cx="544019" cy="150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5" name="グループ化 254"/>
          <p:cNvGrpSpPr/>
          <p:nvPr/>
        </p:nvGrpSpPr>
        <p:grpSpPr>
          <a:xfrm>
            <a:off x="1611951" y="2573638"/>
            <a:ext cx="7275235" cy="3742675"/>
            <a:chOff x="1907704" y="2708920"/>
            <a:chExt cx="7275235" cy="3742675"/>
          </a:xfrm>
        </p:grpSpPr>
        <p:cxnSp>
          <p:nvCxnSpPr>
            <p:cNvPr id="256" name="直線矢印コネクタ 255"/>
            <p:cNvCxnSpPr/>
            <p:nvPr/>
          </p:nvCxnSpPr>
          <p:spPr>
            <a:xfrm flipH="1" flipV="1">
              <a:off x="2046004" y="3662420"/>
              <a:ext cx="221741" cy="4146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7" name="テキスト ボックス 256"/>
            <p:cNvSpPr txBox="1"/>
            <p:nvPr/>
          </p:nvSpPr>
          <p:spPr>
            <a:xfrm>
              <a:off x="8532440" y="2708920"/>
              <a:ext cx="650499" cy="369332"/>
            </a:xfrm>
            <a:prstGeom prst="rect">
              <a:avLst/>
            </a:prstGeom>
            <a:noFill/>
          </p:spPr>
          <p:txBody>
            <a:bodyPr wrap="none" rtlCol="0">
              <a:spAutoFit/>
            </a:bodyPr>
            <a:lstStyle/>
            <a:p>
              <a:r>
                <a:rPr kumimoji="1" lang="en-US" altLang="ja-JP" b="1" dirty="0" smtClean="0">
                  <a:solidFill>
                    <a:srgbClr val="E923D1"/>
                  </a:solidFill>
                </a:rPr>
                <a:t>ZCAL</a:t>
              </a:r>
              <a:endParaRPr kumimoji="1" lang="ja-JP" altLang="en-US" b="1" dirty="0">
                <a:solidFill>
                  <a:srgbClr val="E923D1"/>
                </a:solidFill>
              </a:endParaRPr>
            </a:p>
          </p:txBody>
        </p:sp>
        <p:sp>
          <p:nvSpPr>
            <p:cNvPr id="258" name="正方形/長方形 257"/>
            <p:cNvSpPr/>
            <p:nvPr/>
          </p:nvSpPr>
          <p:spPr>
            <a:xfrm>
              <a:off x="2396548" y="5805264"/>
              <a:ext cx="1313783" cy="646331"/>
            </a:xfrm>
            <a:prstGeom prst="rect">
              <a:avLst/>
            </a:prstGeom>
            <a:ln>
              <a:solidFill>
                <a:schemeClr val="accent1"/>
              </a:solidFill>
            </a:ln>
          </p:spPr>
          <p:txBody>
            <a:bodyPr wrap="square">
              <a:spAutoFit/>
            </a:bodyPr>
            <a:lstStyle/>
            <a:p>
              <a:r>
                <a:rPr lang="en-US" altLang="ja-JP" b="1" dirty="0" smtClean="0"/>
                <a:t>Centrality</a:t>
              </a:r>
            </a:p>
            <a:p>
              <a:r>
                <a:rPr lang="en-US" altLang="ja-JP" b="1" dirty="0" smtClean="0"/>
                <a:t>MC </a:t>
              </a:r>
              <a:r>
                <a:rPr lang="en-US" altLang="ja-JP" b="1" dirty="0"/>
                <a:t>+ ZCAL</a:t>
              </a:r>
            </a:p>
          </p:txBody>
        </p:sp>
        <p:sp>
          <p:nvSpPr>
            <p:cNvPr id="259" name="テキスト ボックス 258"/>
            <p:cNvSpPr txBox="1"/>
            <p:nvPr/>
          </p:nvSpPr>
          <p:spPr>
            <a:xfrm>
              <a:off x="1907704" y="4068361"/>
              <a:ext cx="1159292" cy="584775"/>
            </a:xfrm>
            <a:prstGeom prst="rect">
              <a:avLst/>
            </a:prstGeom>
            <a:solidFill>
              <a:schemeClr val="bg1"/>
            </a:solidFill>
            <a:ln>
              <a:solidFill>
                <a:schemeClr val="accent1"/>
              </a:solidFill>
            </a:ln>
          </p:spPr>
          <p:txBody>
            <a:bodyPr wrap="none" rtlCol="0">
              <a:spAutoFit/>
            </a:bodyPr>
            <a:lstStyle/>
            <a:p>
              <a:r>
                <a:rPr kumimoji="1" lang="en-US" altLang="ja-JP" sz="1600" b="1" dirty="0" smtClean="0">
                  <a:solidFill>
                    <a:srgbClr val="E923D1"/>
                  </a:solidFill>
                </a:rPr>
                <a:t>Multiplicity</a:t>
              </a:r>
            </a:p>
            <a:p>
              <a:r>
                <a:rPr lang="en-US" altLang="ja-JP" sz="1600" b="1" dirty="0" smtClean="0">
                  <a:solidFill>
                    <a:srgbClr val="E923D1"/>
                  </a:solidFill>
                </a:rPr>
                <a:t>counter</a:t>
              </a:r>
              <a:endParaRPr kumimoji="1" lang="ja-JP" altLang="en-US" sz="1600" b="1" dirty="0">
                <a:solidFill>
                  <a:srgbClr val="E923D1"/>
                </a:solidFill>
              </a:endParaRPr>
            </a:p>
          </p:txBody>
        </p:sp>
      </p:grpSp>
      <p:sp>
        <p:nvSpPr>
          <p:cNvPr id="275" name="正方形/長方形 274"/>
          <p:cNvSpPr/>
          <p:nvPr/>
        </p:nvSpPr>
        <p:spPr>
          <a:xfrm>
            <a:off x="2374940" y="2348880"/>
            <a:ext cx="1476980" cy="646331"/>
          </a:xfrm>
          <a:prstGeom prst="rect">
            <a:avLst/>
          </a:prstGeom>
          <a:solidFill>
            <a:schemeClr val="bg1"/>
          </a:solidFill>
          <a:ln>
            <a:solidFill>
              <a:schemeClr val="accent1"/>
            </a:solidFill>
          </a:ln>
        </p:spPr>
        <p:txBody>
          <a:bodyPr wrap="square">
            <a:spAutoFit/>
          </a:bodyPr>
          <a:lstStyle/>
          <a:p>
            <a:r>
              <a:rPr lang="en-US" altLang="ja-JP" dirty="0" smtClean="0">
                <a:solidFill>
                  <a:srgbClr val="FF0000"/>
                </a:solidFill>
              </a:rPr>
              <a:t>C</a:t>
            </a:r>
            <a:r>
              <a:rPr lang="en-US" altLang="ja-JP" baseline="-25000" dirty="0" smtClean="0">
                <a:solidFill>
                  <a:srgbClr val="FF0000"/>
                </a:solidFill>
              </a:rPr>
              <a:t>5</a:t>
            </a:r>
            <a:r>
              <a:rPr lang="en-US" altLang="ja-JP" dirty="0" smtClean="0">
                <a:solidFill>
                  <a:srgbClr val="FF0000"/>
                </a:solidFill>
              </a:rPr>
              <a:t>F</a:t>
            </a:r>
            <a:r>
              <a:rPr lang="en-US" altLang="ja-JP" baseline="-25000" dirty="0" smtClean="0">
                <a:solidFill>
                  <a:srgbClr val="FF0000"/>
                </a:solidFill>
              </a:rPr>
              <a:t>12</a:t>
            </a:r>
            <a:r>
              <a:rPr lang="en-US" altLang="ja-JP" dirty="0" smtClean="0">
                <a:solidFill>
                  <a:srgbClr val="FF0000"/>
                </a:solidFill>
              </a:rPr>
              <a:t> </a:t>
            </a:r>
            <a:r>
              <a:rPr lang="en-US" altLang="ja-JP" dirty="0">
                <a:solidFill>
                  <a:srgbClr val="FF0000"/>
                </a:solidFill>
              </a:rPr>
              <a:t>radiator</a:t>
            </a:r>
          </a:p>
          <a:p>
            <a:r>
              <a:rPr lang="en-US" altLang="ja-JP" dirty="0" smtClean="0">
                <a:solidFill>
                  <a:srgbClr val="FF0000"/>
                </a:solidFill>
              </a:rPr>
              <a:t>p&lt;3.4GeV/c</a:t>
            </a:r>
          </a:p>
        </p:txBody>
      </p:sp>
      <p:sp>
        <p:nvSpPr>
          <p:cNvPr id="276" name="テキスト ボックス 275"/>
          <p:cNvSpPr txBox="1"/>
          <p:nvPr/>
        </p:nvSpPr>
        <p:spPr>
          <a:xfrm>
            <a:off x="2238357" y="1858194"/>
            <a:ext cx="1688667" cy="400110"/>
          </a:xfrm>
          <a:prstGeom prst="rect">
            <a:avLst/>
          </a:prstGeom>
          <a:solidFill>
            <a:schemeClr val="bg1"/>
          </a:solidFill>
          <a:ln>
            <a:solidFill>
              <a:schemeClr val="accent1"/>
            </a:solidFill>
          </a:ln>
        </p:spPr>
        <p:txBody>
          <a:bodyPr wrap="none" rtlCol="0">
            <a:spAutoFit/>
          </a:bodyPr>
          <a:lstStyle/>
          <a:p>
            <a:r>
              <a:rPr lang="en-US" altLang="ja-JP" sz="2000" dirty="0" smtClean="0">
                <a:solidFill>
                  <a:srgbClr val="FF0000"/>
                </a:solidFill>
              </a:rPr>
              <a:t>e-</a:t>
            </a:r>
            <a:r>
              <a:rPr lang="en-US" altLang="ja-JP" sz="2000" dirty="0" smtClean="0">
                <a:solidFill>
                  <a:srgbClr val="FF0000"/>
                </a:solidFill>
                <a:latin typeface="Symbol" panose="05050102010706020507" pitchFamily="18" charset="2"/>
              </a:rPr>
              <a:t>p</a:t>
            </a:r>
            <a:r>
              <a:rPr lang="en-US" altLang="ja-JP" sz="2000" dirty="0" smtClean="0">
                <a:solidFill>
                  <a:srgbClr val="FF0000"/>
                </a:solidFill>
              </a:rPr>
              <a:t> separation</a:t>
            </a:r>
            <a:endParaRPr kumimoji="1" lang="ja-JP" altLang="en-US" sz="2000" dirty="0">
              <a:solidFill>
                <a:srgbClr val="FF0000"/>
              </a:solidFill>
            </a:endParaRPr>
          </a:p>
        </p:txBody>
      </p:sp>
      <p:sp>
        <p:nvSpPr>
          <p:cNvPr id="280" name="正方形/長方形 279"/>
          <p:cNvSpPr/>
          <p:nvPr/>
        </p:nvSpPr>
        <p:spPr>
          <a:xfrm>
            <a:off x="4452634" y="2401459"/>
            <a:ext cx="2220818" cy="1292662"/>
          </a:xfrm>
          <a:prstGeom prst="rect">
            <a:avLst/>
          </a:prstGeom>
          <a:solidFill>
            <a:schemeClr val="bg1"/>
          </a:solidFill>
          <a:ln>
            <a:solidFill>
              <a:schemeClr val="accent1"/>
            </a:solidFill>
          </a:ln>
        </p:spPr>
        <p:txBody>
          <a:bodyPr wrap="square">
            <a:spAutoFit/>
          </a:bodyPr>
          <a:lstStyle/>
          <a:p>
            <a:pPr marL="57150" indent="0">
              <a:buNone/>
            </a:pPr>
            <a:r>
              <a:rPr lang="en-US" altLang="ja-JP" sz="2400" dirty="0">
                <a:solidFill>
                  <a:srgbClr val="FF0000"/>
                </a:solidFill>
                <a:latin typeface="Symbol" panose="05050102010706020507" pitchFamily="18" charset="2"/>
              </a:rPr>
              <a:t>m</a:t>
            </a:r>
            <a:r>
              <a:rPr lang="en-US" altLang="ja-JP" sz="2400" dirty="0">
                <a:solidFill>
                  <a:srgbClr val="FF0000"/>
                </a:solidFill>
              </a:rPr>
              <a:t> </a:t>
            </a:r>
            <a:r>
              <a:rPr lang="en-US" altLang="ja-JP" sz="2400" dirty="0" smtClean="0">
                <a:solidFill>
                  <a:srgbClr val="FF0000"/>
                </a:solidFill>
              </a:rPr>
              <a:t>- </a:t>
            </a:r>
            <a:r>
              <a:rPr lang="en-US" altLang="ja-JP" sz="2400" dirty="0">
                <a:solidFill>
                  <a:srgbClr val="FF0000"/>
                </a:solidFill>
                <a:latin typeface="Symbol" panose="05050102010706020507" pitchFamily="18" charset="2"/>
              </a:rPr>
              <a:t>p</a:t>
            </a:r>
            <a:r>
              <a:rPr lang="en-US" altLang="ja-JP" sz="2400" dirty="0">
                <a:solidFill>
                  <a:srgbClr val="FF0000"/>
                </a:solidFill>
              </a:rPr>
              <a:t> separation</a:t>
            </a:r>
          </a:p>
          <a:p>
            <a:r>
              <a:rPr lang="en-US" altLang="ja-JP" dirty="0">
                <a:solidFill>
                  <a:srgbClr val="FF0000"/>
                </a:solidFill>
              </a:rPr>
              <a:t>p&gt;1.5 GeV/c </a:t>
            </a:r>
            <a:endParaRPr lang="en-US" altLang="ja-JP" dirty="0"/>
          </a:p>
          <a:p>
            <a:r>
              <a:rPr lang="ja-JP" altLang="en-US" dirty="0"/>
              <a:t> </a:t>
            </a:r>
            <a:r>
              <a:rPr lang="en-US" altLang="ja-JP" dirty="0"/>
              <a:t>Fe absorbers + </a:t>
            </a:r>
            <a:r>
              <a:rPr lang="en-US" altLang="ja-JP" dirty="0" smtClean="0"/>
              <a:t>Trackers</a:t>
            </a:r>
            <a:r>
              <a:rPr lang="en-US" altLang="ja-JP" dirty="0" smtClean="0">
                <a:solidFill>
                  <a:srgbClr val="FF0000"/>
                </a:solidFill>
              </a:rPr>
              <a:t> </a:t>
            </a:r>
            <a:endParaRPr lang="en-US" altLang="ja-JP" dirty="0"/>
          </a:p>
        </p:txBody>
      </p:sp>
      <p:sp>
        <p:nvSpPr>
          <p:cNvPr id="281" name="アーチ 280"/>
          <p:cNvSpPr>
            <a:spLocks noChangeAspect="1"/>
          </p:cNvSpPr>
          <p:nvPr/>
        </p:nvSpPr>
        <p:spPr>
          <a:xfrm rot="5400000">
            <a:off x="321623" y="2551398"/>
            <a:ext cx="1500565" cy="1671596"/>
          </a:xfrm>
          <a:prstGeom prst="blockArc">
            <a:avLst>
              <a:gd name="adj1" fmla="val 10638997"/>
              <a:gd name="adj2" fmla="val 57152"/>
              <a:gd name="adj3" fmla="val 3575"/>
            </a:avLst>
          </a:prstGeom>
          <a:solidFill>
            <a:srgbClr val="B7F6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日付プレースホルダー 7"/>
          <p:cNvSpPr>
            <a:spLocks noGrp="1"/>
          </p:cNvSpPr>
          <p:nvPr>
            <p:ph type="dt" sz="half" idx="10"/>
          </p:nvPr>
        </p:nvSpPr>
        <p:spPr/>
        <p:txBody>
          <a:bodyPr/>
          <a:lstStyle/>
          <a:p>
            <a:r>
              <a:rPr kumimoji="1" lang="en-US" altLang="ja-JP" smtClean="0"/>
              <a:t>8/28/2015</a:t>
            </a:r>
            <a:endParaRPr kumimoji="1" lang="ja-JP" altLang="en-US"/>
          </a:p>
        </p:txBody>
      </p:sp>
      <p:sp>
        <p:nvSpPr>
          <p:cNvPr id="181" name="正方形/長方形 180"/>
          <p:cNvSpPr/>
          <p:nvPr/>
        </p:nvSpPr>
        <p:spPr>
          <a:xfrm>
            <a:off x="1043608" y="980728"/>
            <a:ext cx="6012966"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54" name="正方形/長方形 153"/>
          <p:cNvSpPr/>
          <p:nvPr/>
        </p:nvSpPr>
        <p:spPr>
          <a:xfrm>
            <a:off x="4003836" y="828178"/>
            <a:ext cx="2167298" cy="738664"/>
          </a:xfrm>
          <a:prstGeom prst="rect">
            <a:avLst/>
          </a:prstGeom>
          <a:solidFill>
            <a:schemeClr val="bg1"/>
          </a:solidFill>
          <a:ln>
            <a:solidFill>
              <a:schemeClr val="accent1"/>
            </a:solidFill>
          </a:ln>
        </p:spPr>
        <p:txBody>
          <a:bodyPr wrap="square">
            <a:spAutoFit/>
          </a:bodyPr>
          <a:lstStyle/>
          <a:p>
            <a:r>
              <a:rPr lang="en-US" altLang="ja-JP" sz="2400" dirty="0" smtClean="0">
                <a:solidFill>
                  <a:srgbClr val="FF0000"/>
                </a:solidFill>
              </a:rPr>
              <a:t>HCAL (n</a:t>
            </a:r>
            <a:r>
              <a:rPr lang="en-US" altLang="ja-JP" sz="2400" dirty="0" smtClean="0">
                <a:solidFill>
                  <a:srgbClr val="FF0000"/>
                </a:solidFill>
                <a:latin typeface="Symbol" panose="05050102010706020507" pitchFamily="18" charset="2"/>
              </a:rPr>
              <a:t> </a:t>
            </a:r>
            <a:r>
              <a:rPr lang="en-US" altLang="ja-JP" sz="2400" dirty="0">
                <a:solidFill>
                  <a:srgbClr val="FF0000"/>
                </a:solidFill>
              </a:rPr>
              <a:t>ID)</a:t>
            </a:r>
          </a:p>
          <a:p>
            <a:r>
              <a:rPr lang="en-US" altLang="ja-JP" dirty="0">
                <a:solidFill>
                  <a:srgbClr val="FF0000"/>
                </a:solidFill>
              </a:rPr>
              <a:t> </a:t>
            </a:r>
            <a:r>
              <a:rPr lang="en-US" altLang="ja-JP" dirty="0" err="1" smtClean="0">
                <a:solidFill>
                  <a:srgbClr val="FF0000"/>
                </a:solidFill>
              </a:rPr>
              <a:t>Pb</a:t>
            </a:r>
            <a:r>
              <a:rPr lang="en-US" altLang="ja-JP" dirty="0" smtClean="0">
                <a:solidFill>
                  <a:srgbClr val="FF0000"/>
                </a:solidFill>
              </a:rPr>
              <a:t>-scintillator, </a:t>
            </a:r>
            <a:r>
              <a:rPr lang="en-US" altLang="ja-JP" i="1" dirty="0">
                <a:solidFill>
                  <a:srgbClr val="FF0000"/>
                </a:solidFill>
              </a:rPr>
              <a:t>4</a:t>
            </a:r>
            <a:r>
              <a:rPr lang="en-US" altLang="ja-JP" i="1" dirty="0" smtClean="0">
                <a:solidFill>
                  <a:srgbClr val="FF0000"/>
                </a:solidFill>
                <a:latin typeface="Symbol" panose="05050102010706020507" pitchFamily="18" charset="2"/>
              </a:rPr>
              <a:t>l</a:t>
            </a:r>
            <a:r>
              <a:rPr lang="en-US" altLang="ja-JP" i="1" baseline="-25000" dirty="0" smtClean="0">
                <a:solidFill>
                  <a:srgbClr val="FF0000"/>
                </a:solidFill>
                <a:latin typeface="Symbol" panose="05050102010706020507" pitchFamily="18" charset="2"/>
              </a:rPr>
              <a:t>i</a:t>
            </a:r>
            <a:r>
              <a:rPr lang="en-US" altLang="ja-JP" i="1" baseline="-25000" dirty="0" smtClean="0">
                <a:solidFill>
                  <a:srgbClr val="FF0000"/>
                </a:solidFill>
              </a:rPr>
              <a:t>nt</a:t>
            </a:r>
            <a:endParaRPr lang="en-US" altLang="ja-JP" dirty="0">
              <a:solidFill>
                <a:srgbClr val="FF0000"/>
              </a:solidFill>
            </a:endParaRPr>
          </a:p>
        </p:txBody>
      </p:sp>
      <p:sp>
        <p:nvSpPr>
          <p:cNvPr id="278" name="正方形/長方形 277"/>
          <p:cNvSpPr/>
          <p:nvPr/>
        </p:nvSpPr>
        <p:spPr>
          <a:xfrm>
            <a:off x="6395059" y="441837"/>
            <a:ext cx="2017318" cy="738664"/>
          </a:xfrm>
          <a:prstGeom prst="rect">
            <a:avLst/>
          </a:prstGeom>
          <a:solidFill>
            <a:schemeClr val="bg1"/>
          </a:solidFill>
          <a:ln>
            <a:solidFill>
              <a:schemeClr val="accent1"/>
            </a:solidFill>
          </a:ln>
        </p:spPr>
        <p:txBody>
          <a:bodyPr wrap="square">
            <a:spAutoFit/>
          </a:bodyPr>
          <a:lstStyle/>
          <a:p>
            <a:r>
              <a:rPr lang="en-US" altLang="ja-JP" sz="2400" dirty="0">
                <a:solidFill>
                  <a:srgbClr val="FF0000"/>
                </a:solidFill>
              </a:rPr>
              <a:t>EMCAL (</a:t>
            </a:r>
            <a:r>
              <a:rPr lang="en-US" altLang="ja-JP" sz="2400" dirty="0" err="1">
                <a:solidFill>
                  <a:srgbClr val="FF0000"/>
                </a:solidFill>
              </a:rPr>
              <a:t>e,</a:t>
            </a:r>
            <a:r>
              <a:rPr lang="en-US" altLang="ja-JP" sz="2400" dirty="0" err="1">
                <a:solidFill>
                  <a:srgbClr val="FF0000"/>
                </a:solidFill>
                <a:latin typeface="Symbol" panose="05050102010706020507" pitchFamily="18" charset="2"/>
              </a:rPr>
              <a:t>g</a:t>
            </a:r>
            <a:r>
              <a:rPr lang="en-US" altLang="ja-JP" sz="2400" dirty="0">
                <a:solidFill>
                  <a:srgbClr val="FF0000"/>
                </a:solidFill>
                <a:latin typeface="Symbol" panose="05050102010706020507" pitchFamily="18" charset="2"/>
              </a:rPr>
              <a:t> </a:t>
            </a:r>
            <a:r>
              <a:rPr lang="en-US" altLang="ja-JP" sz="2400" dirty="0">
                <a:solidFill>
                  <a:srgbClr val="FF0000"/>
                </a:solidFill>
              </a:rPr>
              <a:t>ID)</a:t>
            </a:r>
          </a:p>
          <a:p>
            <a:r>
              <a:rPr lang="en-US" altLang="ja-JP" dirty="0">
                <a:solidFill>
                  <a:srgbClr val="FF0000"/>
                </a:solidFill>
              </a:rPr>
              <a:t>       </a:t>
            </a:r>
            <a:r>
              <a:rPr lang="en-US" altLang="ja-JP" dirty="0" smtClean="0">
                <a:solidFill>
                  <a:srgbClr val="FF0000"/>
                </a:solidFill>
              </a:rPr>
              <a:t>PbWO</a:t>
            </a:r>
            <a:r>
              <a:rPr lang="en-US" altLang="ja-JP" baseline="-25000" dirty="0" smtClean="0">
                <a:solidFill>
                  <a:srgbClr val="FF0000"/>
                </a:solidFill>
              </a:rPr>
              <a:t>4,</a:t>
            </a:r>
            <a:r>
              <a:rPr lang="en-US" altLang="ja-JP" dirty="0" smtClean="0">
                <a:solidFill>
                  <a:srgbClr val="FF0000"/>
                </a:solidFill>
              </a:rPr>
              <a:t> </a:t>
            </a:r>
            <a:r>
              <a:rPr lang="en-US" altLang="ja-JP" i="1" dirty="0" smtClean="0">
                <a:solidFill>
                  <a:srgbClr val="FF0000"/>
                </a:solidFill>
              </a:rPr>
              <a:t>15X</a:t>
            </a:r>
            <a:r>
              <a:rPr lang="en-US" altLang="ja-JP" i="1" baseline="-25000" dirty="0" smtClean="0">
                <a:solidFill>
                  <a:srgbClr val="FF0000"/>
                </a:solidFill>
              </a:rPr>
              <a:t>0</a:t>
            </a:r>
            <a:endParaRPr lang="en-US" altLang="ja-JP" dirty="0">
              <a:solidFill>
                <a:srgbClr val="FF0000"/>
              </a:solidFill>
            </a:endParaRPr>
          </a:p>
        </p:txBody>
      </p:sp>
    </p:spTree>
    <p:extLst>
      <p:ext uri="{BB962C8B-B14F-4D97-AF65-F5344CB8AC3E}">
        <p14:creationId xmlns:p14="http://schemas.microsoft.com/office/powerpoint/2010/main" val="38560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par>
                                <p:cTn id="7"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8" dur="250" autoRev="1" fill="remove"/>
                                        <p:tgtEl>
                                          <p:spTgt spid="174"/>
                                        </p:tgtEl>
                                        <p:attrNameLst>
                                          <p:attrName>style.color</p:attrName>
                                        </p:attrNameLst>
                                      </p:cBhvr>
                                      <p:to>
                                        <a:schemeClr val="bg1"/>
                                      </p:to>
                                    </p:animClr>
                                    <p:animClr clrSpc="rgb" dir="cw">
                                      <p:cBhvr>
                                        <p:cTn id="9" dur="250" autoRev="1" fill="remove"/>
                                        <p:tgtEl>
                                          <p:spTgt spid="174"/>
                                        </p:tgtEl>
                                        <p:attrNameLst>
                                          <p:attrName>fillcolor</p:attrName>
                                        </p:attrNameLst>
                                      </p:cBhvr>
                                      <p:to>
                                        <a:schemeClr val="bg1"/>
                                      </p:to>
                                    </p:animClr>
                                    <p:set>
                                      <p:cBhvr>
                                        <p:cTn id="10" dur="250" autoRev="1" fill="remove"/>
                                        <p:tgtEl>
                                          <p:spTgt spid="174"/>
                                        </p:tgtEl>
                                        <p:attrNameLst>
                                          <p:attrName>fill.type</p:attrName>
                                        </p:attrNameLst>
                                      </p:cBhvr>
                                      <p:to>
                                        <p:strVal val="solid"/>
                                      </p:to>
                                    </p:set>
                                    <p:set>
                                      <p:cBhvr>
                                        <p:cTn id="11" dur="250" autoRev="1" fill="remove"/>
                                        <p:tgtEl>
                                          <p:spTgt spid="174"/>
                                        </p:tgtEl>
                                        <p:attrNameLst>
                                          <p:attrName>fill.on</p:attrName>
                                        </p:attrNameLst>
                                      </p:cBhvr>
                                      <p:to>
                                        <p:strVal val="true"/>
                                      </p:to>
                                    </p:set>
                                  </p:childTnLst>
                                </p:cTn>
                              </p:par>
                              <p:par>
                                <p:cTn id="12" presetID="26" presetClass="emph" presetSubtype="0" repeatCount="indefinite" nodeType="withEffect">
                                  <p:stCondLst>
                                    <p:cond delay="0"/>
                                  </p:stCondLst>
                                  <p:endCondLst>
                                    <p:cond evt="onNext" delay="0">
                                      <p:tgtEl>
                                        <p:sldTgt/>
                                      </p:tgtEl>
                                    </p:cond>
                                  </p:endCondLst>
                                  <p:childTnLst>
                                    <p:animEffect transition="out" filter="fade">
                                      <p:cBhvr>
                                        <p:cTn id="13" dur="500" tmFilter="0, 0; .2, .5; .8, .5; 1, 0"/>
                                        <p:tgtEl>
                                          <p:spTgt spid="163"/>
                                        </p:tgtEl>
                                      </p:cBhvr>
                                    </p:animEffect>
                                    <p:animScale>
                                      <p:cBhvr>
                                        <p:cTn id="14" dur="250" autoRev="1" fill="hold"/>
                                        <p:tgtEl>
                                          <p:spTgt spid="163"/>
                                        </p:tgtEl>
                                      </p:cBhvr>
                                      <p:by x="105000" y="105000"/>
                                    </p:animScale>
                                  </p:childTnLst>
                                </p:cTn>
                              </p:par>
                              <p:par>
                                <p:cTn id="15" presetID="26" presetClass="emph" presetSubtype="0" repeatCount="indefinite" nodeType="withEffect">
                                  <p:stCondLst>
                                    <p:cond delay="0"/>
                                  </p:stCondLst>
                                  <p:endCondLst>
                                    <p:cond evt="onNext" delay="0">
                                      <p:tgtEl>
                                        <p:sldTgt/>
                                      </p:tgtEl>
                                    </p:cond>
                                  </p:endCondLst>
                                  <p:childTnLst>
                                    <p:animEffect transition="out" filter="fade">
                                      <p:cBhvr>
                                        <p:cTn id="16" dur="500" tmFilter="0, 0; .2, .5; .8, .5; 1, 0"/>
                                        <p:tgtEl>
                                          <p:spTgt spid="238"/>
                                        </p:tgtEl>
                                      </p:cBhvr>
                                    </p:animEffect>
                                    <p:animScale>
                                      <p:cBhvr>
                                        <p:cTn id="17" dur="250" autoRev="1" fill="hold"/>
                                        <p:tgtEl>
                                          <p:spTgt spid="23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6"/>
                                        </p:tgtEl>
                                        <p:attrNameLst>
                                          <p:attrName>style.visibility</p:attrName>
                                        </p:attrNameLst>
                                      </p:cBhvr>
                                      <p:to>
                                        <p:strVal val="visible"/>
                                      </p:to>
                                    </p:set>
                                  </p:childTnLst>
                                </p:cTn>
                              </p:par>
                              <p:par>
                                <p:cTn id="24"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25" dur="250" autoRev="1" fill="remove"/>
                                        <p:tgtEl>
                                          <p:spTgt spid="140"/>
                                        </p:tgtEl>
                                        <p:attrNameLst>
                                          <p:attrName>style.color</p:attrName>
                                        </p:attrNameLst>
                                      </p:cBhvr>
                                      <p:to>
                                        <a:schemeClr val="bg1"/>
                                      </p:to>
                                    </p:animClr>
                                    <p:animClr clrSpc="rgb" dir="cw">
                                      <p:cBhvr>
                                        <p:cTn id="26" dur="250" autoRev="1" fill="remove"/>
                                        <p:tgtEl>
                                          <p:spTgt spid="140"/>
                                        </p:tgtEl>
                                        <p:attrNameLst>
                                          <p:attrName>fillcolor</p:attrName>
                                        </p:attrNameLst>
                                      </p:cBhvr>
                                      <p:to>
                                        <a:schemeClr val="bg1"/>
                                      </p:to>
                                    </p:animClr>
                                    <p:set>
                                      <p:cBhvr>
                                        <p:cTn id="27" dur="250" autoRev="1" fill="remove"/>
                                        <p:tgtEl>
                                          <p:spTgt spid="140"/>
                                        </p:tgtEl>
                                        <p:attrNameLst>
                                          <p:attrName>fill.type</p:attrName>
                                        </p:attrNameLst>
                                      </p:cBhvr>
                                      <p:to>
                                        <p:strVal val="solid"/>
                                      </p:to>
                                    </p:set>
                                    <p:set>
                                      <p:cBhvr>
                                        <p:cTn id="28" dur="250" autoRev="1" fill="remove"/>
                                        <p:tgtEl>
                                          <p:spTgt spid="140"/>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8"/>
                                        </p:tgtEl>
                                        <p:attrNameLst>
                                          <p:attrName>style.visibility</p:attrName>
                                        </p:attrNameLst>
                                      </p:cBhvr>
                                      <p:to>
                                        <p:strVal val="visible"/>
                                      </p:to>
                                    </p:set>
                                  </p:childTnLst>
                                </p:cTn>
                              </p:par>
                              <p:par>
                                <p:cTn id="33"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34" dur="250" autoRev="1" fill="remove"/>
                                        <p:tgtEl>
                                          <p:spTgt spid="123"/>
                                        </p:tgtEl>
                                        <p:attrNameLst>
                                          <p:attrName>style.color</p:attrName>
                                        </p:attrNameLst>
                                      </p:cBhvr>
                                      <p:to>
                                        <a:schemeClr val="bg1"/>
                                      </p:to>
                                    </p:animClr>
                                    <p:animClr clrSpc="rgb" dir="cw">
                                      <p:cBhvr>
                                        <p:cTn id="35" dur="250" autoRev="1" fill="remove"/>
                                        <p:tgtEl>
                                          <p:spTgt spid="123"/>
                                        </p:tgtEl>
                                        <p:attrNameLst>
                                          <p:attrName>fillcolor</p:attrName>
                                        </p:attrNameLst>
                                      </p:cBhvr>
                                      <p:to>
                                        <a:schemeClr val="bg1"/>
                                      </p:to>
                                    </p:animClr>
                                    <p:set>
                                      <p:cBhvr>
                                        <p:cTn id="36" dur="250" autoRev="1" fill="remove"/>
                                        <p:tgtEl>
                                          <p:spTgt spid="123"/>
                                        </p:tgtEl>
                                        <p:attrNameLst>
                                          <p:attrName>fill.type</p:attrName>
                                        </p:attrNameLst>
                                      </p:cBhvr>
                                      <p:to>
                                        <p:strVal val="solid"/>
                                      </p:to>
                                    </p:set>
                                    <p:set>
                                      <p:cBhvr>
                                        <p:cTn id="37" dur="250" autoRev="1" fill="remove"/>
                                        <p:tgtEl>
                                          <p:spTgt spid="123"/>
                                        </p:tgtEl>
                                        <p:attrNameLst>
                                          <p:attrName>fill.on</p:attrName>
                                        </p:attrNameLst>
                                      </p:cBhvr>
                                      <p:to>
                                        <p:strVal val="true"/>
                                      </p:to>
                                    </p:set>
                                  </p:childTnLst>
                                </p:cTn>
                              </p:par>
                              <p:par>
                                <p:cTn id="38"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39" dur="250" autoRev="1" fill="remove"/>
                                        <p:tgtEl>
                                          <p:spTgt spid="187"/>
                                        </p:tgtEl>
                                        <p:attrNameLst>
                                          <p:attrName>style.color</p:attrName>
                                        </p:attrNameLst>
                                      </p:cBhvr>
                                      <p:to>
                                        <a:schemeClr val="bg1"/>
                                      </p:to>
                                    </p:animClr>
                                    <p:animClr clrSpc="rgb" dir="cw">
                                      <p:cBhvr>
                                        <p:cTn id="40" dur="250" autoRev="1" fill="remove"/>
                                        <p:tgtEl>
                                          <p:spTgt spid="187"/>
                                        </p:tgtEl>
                                        <p:attrNameLst>
                                          <p:attrName>fillcolor</p:attrName>
                                        </p:attrNameLst>
                                      </p:cBhvr>
                                      <p:to>
                                        <a:schemeClr val="bg1"/>
                                      </p:to>
                                    </p:animClr>
                                    <p:set>
                                      <p:cBhvr>
                                        <p:cTn id="41" dur="250" autoRev="1" fill="remove"/>
                                        <p:tgtEl>
                                          <p:spTgt spid="187"/>
                                        </p:tgtEl>
                                        <p:attrNameLst>
                                          <p:attrName>fill.type</p:attrName>
                                        </p:attrNameLst>
                                      </p:cBhvr>
                                      <p:to>
                                        <p:strVal val="solid"/>
                                      </p:to>
                                    </p:set>
                                    <p:set>
                                      <p:cBhvr>
                                        <p:cTn id="42" dur="250" autoRev="1" fill="remove"/>
                                        <p:tgtEl>
                                          <p:spTgt spid="187"/>
                                        </p:tgtEl>
                                        <p:attrNameLst>
                                          <p:attrName>fill.on</p:attrName>
                                        </p:attrNameLst>
                                      </p:cBhvr>
                                      <p:to>
                                        <p:strVal val="true"/>
                                      </p:to>
                                    </p:set>
                                  </p:childTnLst>
                                </p:cTn>
                              </p:par>
                              <p:par>
                                <p:cTn id="43"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44" dur="250" autoRev="1" fill="remove"/>
                                        <p:tgtEl>
                                          <p:spTgt spid="188"/>
                                        </p:tgtEl>
                                        <p:attrNameLst>
                                          <p:attrName>style.color</p:attrName>
                                        </p:attrNameLst>
                                      </p:cBhvr>
                                      <p:to>
                                        <a:schemeClr val="bg1"/>
                                      </p:to>
                                    </p:animClr>
                                    <p:animClr clrSpc="rgb" dir="cw">
                                      <p:cBhvr>
                                        <p:cTn id="45" dur="250" autoRev="1" fill="remove"/>
                                        <p:tgtEl>
                                          <p:spTgt spid="188"/>
                                        </p:tgtEl>
                                        <p:attrNameLst>
                                          <p:attrName>fillcolor</p:attrName>
                                        </p:attrNameLst>
                                      </p:cBhvr>
                                      <p:to>
                                        <a:schemeClr val="bg1"/>
                                      </p:to>
                                    </p:animClr>
                                    <p:set>
                                      <p:cBhvr>
                                        <p:cTn id="46" dur="250" autoRev="1" fill="remove"/>
                                        <p:tgtEl>
                                          <p:spTgt spid="188"/>
                                        </p:tgtEl>
                                        <p:attrNameLst>
                                          <p:attrName>fill.type</p:attrName>
                                        </p:attrNameLst>
                                      </p:cBhvr>
                                      <p:to>
                                        <p:strVal val="solid"/>
                                      </p:to>
                                    </p:set>
                                    <p:set>
                                      <p:cBhvr>
                                        <p:cTn id="47" dur="250" autoRev="1" fill="remove"/>
                                        <p:tgtEl>
                                          <p:spTgt spid="188"/>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4"/>
                                        </p:tgtEl>
                                        <p:attrNameLst>
                                          <p:attrName>style.visibility</p:attrName>
                                        </p:attrNameLst>
                                      </p:cBhvr>
                                      <p:to>
                                        <p:strVal val="visible"/>
                                      </p:to>
                                    </p:set>
                                  </p:childTnLst>
                                </p:cTn>
                              </p:par>
                              <p:par>
                                <p:cTn id="52"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53" dur="250" autoRev="1" fill="remove"/>
                                        <p:tgtEl>
                                          <p:spTgt spid="231"/>
                                        </p:tgtEl>
                                        <p:attrNameLst>
                                          <p:attrName>style.color</p:attrName>
                                        </p:attrNameLst>
                                      </p:cBhvr>
                                      <p:to>
                                        <a:schemeClr val="bg1"/>
                                      </p:to>
                                    </p:animClr>
                                    <p:animClr clrSpc="rgb" dir="cw">
                                      <p:cBhvr>
                                        <p:cTn id="54" dur="250" autoRev="1" fill="remove"/>
                                        <p:tgtEl>
                                          <p:spTgt spid="231"/>
                                        </p:tgtEl>
                                        <p:attrNameLst>
                                          <p:attrName>fillcolor</p:attrName>
                                        </p:attrNameLst>
                                      </p:cBhvr>
                                      <p:to>
                                        <a:schemeClr val="bg1"/>
                                      </p:to>
                                    </p:animClr>
                                    <p:set>
                                      <p:cBhvr>
                                        <p:cTn id="55" dur="250" autoRev="1" fill="remove"/>
                                        <p:tgtEl>
                                          <p:spTgt spid="231"/>
                                        </p:tgtEl>
                                        <p:attrNameLst>
                                          <p:attrName>fill.type</p:attrName>
                                        </p:attrNameLst>
                                      </p:cBhvr>
                                      <p:to>
                                        <p:strVal val="solid"/>
                                      </p:to>
                                    </p:set>
                                    <p:set>
                                      <p:cBhvr>
                                        <p:cTn id="56" dur="250" autoRev="1" fill="remove"/>
                                        <p:tgtEl>
                                          <p:spTgt spid="231"/>
                                        </p:tgtEl>
                                        <p:attrNameLst>
                                          <p:attrName>fill.on</p:attrName>
                                        </p:attrNameLst>
                                      </p:cBhvr>
                                      <p:to>
                                        <p:strVal val="true"/>
                                      </p:to>
                                    </p:set>
                                  </p:childTnLst>
                                </p:cTn>
                              </p:par>
                              <p:par>
                                <p:cTn id="57"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58" dur="250" autoRev="1" fill="remove"/>
                                        <p:tgtEl>
                                          <p:spTgt spid="233"/>
                                        </p:tgtEl>
                                        <p:attrNameLst>
                                          <p:attrName>style.color</p:attrName>
                                        </p:attrNameLst>
                                      </p:cBhvr>
                                      <p:to>
                                        <a:schemeClr val="bg1"/>
                                      </p:to>
                                    </p:animClr>
                                    <p:animClr clrSpc="rgb" dir="cw">
                                      <p:cBhvr>
                                        <p:cTn id="59" dur="250" autoRev="1" fill="remove"/>
                                        <p:tgtEl>
                                          <p:spTgt spid="233"/>
                                        </p:tgtEl>
                                        <p:attrNameLst>
                                          <p:attrName>fillcolor</p:attrName>
                                        </p:attrNameLst>
                                      </p:cBhvr>
                                      <p:to>
                                        <a:schemeClr val="bg1"/>
                                      </p:to>
                                    </p:animClr>
                                    <p:set>
                                      <p:cBhvr>
                                        <p:cTn id="60" dur="250" autoRev="1" fill="remove"/>
                                        <p:tgtEl>
                                          <p:spTgt spid="233"/>
                                        </p:tgtEl>
                                        <p:attrNameLst>
                                          <p:attrName>fill.type</p:attrName>
                                        </p:attrNameLst>
                                      </p:cBhvr>
                                      <p:to>
                                        <p:strVal val="solid"/>
                                      </p:to>
                                    </p:set>
                                    <p:set>
                                      <p:cBhvr>
                                        <p:cTn id="61" dur="250" autoRev="1" fill="remove"/>
                                        <p:tgtEl>
                                          <p:spTgt spid="233"/>
                                        </p:tgtEl>
                                        <p:attrNameLst>
                                          <p:attrName>fill.on</p:attrName>
                                        </p:attrNameLst>
                                      </p:cBhvr>
                                      <p:to>
                                        <p:strVal val="true"/>
                                      </p:to>
                                    </p:set>
                                  </p:childTnLst>
                                </p:cTn>
                              </p:par>
                              <p:par>
                                <p:cTn id="62"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3" dur="250" autoRev="1" fill="remove"/>
                                        <p:tgtEl>
                                          <p:spTgt spid="232"/>
                                        </p:tgtEl>
                                        <p:attrNameLst>
                                          <p:attrName>style.color</p:attrName>
                                        </p:attrNameLst>
                                      </p:cBhvr>
                                      <p:to>
                                        <a:schemeClr val="bg1"/>
                                      </p:to>
                                    </p:animClr>
                                    <p:animClr clrSpc="rgb" dir="cw">
                                      <p:cBhvr>
                                        <p:cTn id="64" dur="250" autoRev="1" fill="remove"/>
                                        <p:tgtEl>
                                          <p:spTgt spid="232"/>
                                        </p:tgtEl>
                                        <p:attrNameLst>
                                          <p:attrName>fillcolor</p:attrName>
                                        </p:attrNameLst>
                                      </p:cBhvr>
                                      <p:to>
                                        <a:schemeClr val="bg1"/>
                                      </p:to>
                                    </p:animClr>
                                    <p:set>
                                      <p:cBhvr>
                                        <p:cTn id="65" dur="250" autoRev="1" fill="remove"/>
                                        <p:tgtEl>
                                          <p:spTgt spid="232"/>
                                        </p:tgtEl>
                                        <p:attrNameLst>
                                          <p:attrName>fill.type</p:attrName>
                                        </p:attrNameLst>
                                      </p:cBhvr>
                                      <p:to>
                                        <p:strVal val="solid"/>
                                      </p:to>
                                    </p:set>
                                    <p:set>
                                      <p:cBhvr>
                                        <p:cTn id="66" dur="250" autoRev="1" fill="remove"/>
                                        <p:tgtEl>
                                          <p:spTgt spid="232"/>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280"/>
                                        </p:tgtEl>
                                        <p:attrNameLst>
                                          <p:attrName>style.visibility</p:attrName>
                                        </p:attrNameLst>
                                      </p:cBhvr>
                                      <p:to>
                                        <p:strVal val="visible"/>
                                      </p:to>
                                    </p:set>
                                  </p:childTnLst>
                                </p:cTn>
                              </p:par>
                              <p:par>
                                <p:cTn id="71"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72" dur="250" autoRev="1" fill="remove"/>
                                        <p:tgtEl>
                                          <p:spTgt spid="70"/>
                                        </p:tgtEl>
                                        <p:attrNameLst>
                                          <p:attrName>style.color</p:attrName>
                                        </p:attrNameLst>
                                      </p:cBhvr>
                                      <p:to>
                                        <a:schemeClr val="bg1"/>
                                      </p:to>
                                    </p:animClr>
                                    <p:animClr clrSpc="rgb" dir="cw">
                                      <p:cBhvr>
                                        <p:cTn id="73" dur="250" autoRev="1" fill="remove"/>
                                        <p:tgtEl>
                                          <p:spTgt spid="70"/>
                                        </p:tgtEl>
                                        <p:attrNameLst>
                                          <p:attrName>fillcolor</p:attrName>
                                        </p:attrNameLst>
                                      </p:cBhvr>
                                      <p:to>
                                        <a:schemeClr val="bg1"/>
                                      </p:to>
                                    </p:animClr>
                                    <p:set>
                                      <p:cBhvr>
                                        <p:cTn id="74" dur="250" autoRev="1" fill="remove"/>
                                        <p:tgtEl>
                                          <p:spTgt spid="70"/>
                                        </p:tgtEl>
                                        <p:attrNameLst>
                                          <p:attrName>fill.type</p:attrName>
                                        </p:attrNameLst>
                                      </p:cBhvr>
                                      <p:to>
                                        <p:strVal val="solid"/>
                                      </p:to>
                                    </p:set>
                                    <p:set>
                                      <p:cBhvr>
                                        <p:cTn id="75" dur="250" autoRev="1" fill="remove"/>
                                        <p:tgtEl>
                                          <p:spTgt spid="70"/>
                                        </p:tgtEl>
                                        <p:attrNameLst>
                                          <p:attrName>fill.on</p:attrName>
                                        </p:attrNameLst>
                                      </p:cBhvr>
                                      <p:to>
                                        <p:strVal val="true"/>
                                      </p:to>
                                    </p:set>
                                  </p:childTnLst>
                                </p:cTn>
                              </p:par>
                              <p:par>
                                <p:cTn id="76"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77" dur="250" autoRev="1" fill="remove"/>
                                        <p:tgtEl>
                                          <p:spTgt spid="224"/>
                                        </p:tgtEl>
                                        <p:attrNameLst>
                                          <p:attrName>style.color</p:attrName>
                                        </p:attrNameLst>
                                      </p:cBhvr>
                                      <p:to>
                                        <a:schemeClr val="bg1"/>
                                      </p:to>
                                    </p:animClr>
                                    <p:animClr clrSpc="rgb" dir="cw">
                                      <p:cBhvr>
                                        <p:cTn id="78" dur="250" autoRev="1" fill="remove"/>
                                        <p:tgtEl>
                                          <p:spTgt spid="224"/>
                                        </p:tgtEl>
                                        <p:attrNameLst>
                                          <p:attrName>fillcolor</p:attrName>
                                        </p:attrNameLst>
                                      </p:cBhvr>
                                      <p:to>
                                        <a:schemeClr val="bg1"/>
                                      </p:to>
                                    </p:animClr>
                                    <p:set>
                                      <p:cBhvr>
                                        <p:cTn id="79" dur="250" autoRev="1" fill="remove"/>
                                        <p:tgtEl>
                                          <p:spTgt spid="224"/>
                                        </p:tgtEl>
                                        <p:attrNameLst>
                                          <p:attrName>fill.type</p:attrName>
                                        </p:attrNameLst>
                                      </p:cBhvr>
                                      <p:to>
                                        <p:strVal val="solid"/>
                                      </p:to>
                                    </p:set>
                                    <p:set>
                                      <p:cBhvr>
                                        <p:cTn id="80" dur="250" autoRev="1" fill="remove"/>
                                        <p:tgtEl>
                                          <p:spTgt spid="224"/>
                                        </p:tgtEl>
                                        <p:attrNameLst>
                                          <p:attrName>fill.on</p:attrName>
                                        </p:attrNameLst>
                                      </p:cBhvr>
                                      <p:to>
                                        <p:strVal val="true"/>
                                      </p:to>
                                    </p:set>
                                  </p:childTnLst>
                                </p:cTn>
                              </p:par>
                              <p:par>
                                <p:cTn id="81"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82" dur="250" autoRev="1" fill="remove"/>
                                        <p:tgtEl>
                                          <p:spTgt spid="281"/>
                                        </p:tgtEl>
                                        <p:attrNameLst>
                                          <p:attrName>style.color</p:attrName>
                                        </p:attrNameLst>
                                      </p:cBhvr>
                                      <p:to>
                                        <a:schemeClr val="bg1"/>
                                      </p:to>
                                    </p:animClr>
                                    <p:animClr clrSpc="rgb" dir="cw">
                                      <p:cBhvr>
                                        <p:cTn id="83" dur="250" autoRev="1" fill="remove"/>
                                        <p:tgtEl>
                                          <p:spTgt spid="281"/>
                                        </p:tgtEl>
                                        <p:attrNameLst>
                                          <p:attrName>fillcolor</p:attrName>
                                        </p:attrNameLst>
                                      </p:cBhvr>
                                      <p:to>
                                        <a:schemeClr val="bg1"/>
                                      </p:to>
                                    </p:animClr>
                                    <p:set>
                                      <p:cBhvr>
                                        <p:cTn id="84" dur="250" autoRev="1" fill="remove"/>
                                        <p:tgtEl>
                                          <p:spTgt spid="281"/>
                                        </p:tgtEl>
                                        <p:attrNameLst>
                                          <p:attrName>fill.type</p:attrName>
                                        </p:attrNameLst>
                                      </p:cBhvr>
                                      <p:to>
                                        <p:strVal val="solid"/>
                                      </p:to>
                                    </p:set>
                                    <p:set>
                                      <p:cBhvr>
                                        <p:cTn id="85" dur="250" autoRev="1" fill="remove"/>
                                        <p:tgtEl>
                                          <p:spTgt spid="281"/>
                                        </p:tgtEl>
                                        <p:attrNameLst>
                                          <p:attrName>fill.on</p:attrName>
                                        </p:attrNameLst>
                                      </p:cBhvr>
                                      <p:to>
                                        <p:strVal val="true"/>
                                      </p:to>
                                    </p:set>
                                  </p:childTnLst>
                                </p:cTn>
                              </p:par>
                              <p:par>
                                <p:cTn id="86"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87" dur="250" autoRev="1" fill="remove"/>
                                        <p:tgtEl>
                                          <p:spTgt spid="227"/>
                                        </p:tgtEl>
                                        <p:attrNameLst>
                                          <p:attrName>style.color</p:attrName>
                                        </p:attrNameLst>
                                      </p:cBhvr>
                                      <p:to>
                                        <a:schemeClr val="bg1"/>
                                      </p:to>
                                    </p:animClr>
                                    <p:animClr clrSpc="rgb" dir="cw">
                                      <p:cBhvr>
                                        <p:cTn id="88" dur="250" autoRev="1" fill="remove"/>
                                        <p:tgtEl>
                                          <p:spTgt spid="227"/>
                                        </p:tgtEl>
                                        <p:attrNameLst>
                                          <p:attrName>fillcolor</p:attrName>
                                        </p:attrNameLst>
                                      </p:cBhvr>
                                      <p:to>
                                        <a:schemeClr val="bg1"/>
                                      </p:to>
                                    </p:animClr>
                                    <p:set>
                                      <p:cBhvr>
                                        <p:cTn id="89" dur="250" autoRev="1" fill="remove"/>
                                        <p:tgtEl>
                                          <p:spTgt spid="227"/>
                                        </p:tgtEl>
                                        <p:attrNameLst>
                                          <p:attrName>fill.type</p:attrName>
                                        </p:attrNameLst>
                                      </p:cBhvr>
                                      <p:to>
                                        <p:strVal val="solid"/>
                                      </p:to>
                                    </p:set>
                                    <p:set>
                                      <p:cBhvr>
                                        <p:cTn id="90" dur="250" autoRev="1" fill="remove"/>
                                        <p:tgtEl>
                                          <p:spTgt spid="227"/>
                                        </p:tgtEl>
                                        <p:attrNameLst>
                                          <p:attrName>fill.on</p:attrName>
                                        </p:attrNameLst>
                                      </p:cBhvr>
                                      <p:to>
                                        <p:strVal val="true"/>
                                      </p:to>
                                    </p:set>
                                  </p:childTnLst>
                                </p:cTn>
                              </p:par>
                              <p:par>
                                <p:cTn id="91"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92" dur="250" autoRev="1" fill="remove"/>
                                        <p:tgtEl>
                                          <p:spTgt spid="205"/>
                                        </p:tgtEl>
                                        <p:attrNameLst>
                                          <p:attrName>style.color</p:attrName>
                                        </p:attrNameLst>
                                      </p:cBhvr>
                                      <p:to>
                                        <a:schemeClr val="bg1"/>
                                      </p:to>
                                    </p:animClr>
                                    <p:animClr clrSpc="rgb" dir="cw">
                                      <p:cBhvr>
                                        <p:cTn id="93" dur="250" autoRev="1" fill="remove"/>
                                        <p:tgtEl>
                                          <p:spTgt spid="205"/>
                                        </p:tgtEl>
                                        <p:attrNameLst>
                                          <p:attrName>fillcolor</p:attrName>
                                        </p:attrNameLst>
                                      </p:cBhvr>
                                      <p:to>
                                        <a:schemeClr val="bg1"/>
                                      </p:to>
                                    </p:animClr>
                                    <p:set>
                                      <p:cBhvr>
                                        <p:cTn id="94" dur="250" autoRev="1" fill="remove"/>
                                        <p:tgtEl>
                                          <p:spTgt spid="205"/>
                                        </p:tgtEl>
                                        <p:attrNameLst>
                                          <p:attrName>fill.type</p:attrName>
                                        </p:attrNameLst>
                                      </p:cBhvr>
                                      <p:to>
                                        <p:strVal val="solid"/>
                                      </p:to>
                                    </p:set>
                                    <p:set>
                                      <p:cBhvr>
                                        <p:cTn id="95" dur="250" autoRev="1" fill="remove"/>
                                        <p:tgtEl>
                                          <p:spTgt spid="205"/>
                                        </p:tgtEl>
                                        <p:attrNameLst>
                                          <p:attrName>fill.on</p:attrName>
                                        </p:attrNameLst>
                                      </p:cBhvr>
                                      <p:to>
                                        <p:strVal val="true"/>
                                      </p:to>
                                    </p:set>
                                  </p:childTnLst>
                                </p:cTn>
                              </p:par>
                              <p:par>
                                <p:cTn id="96"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97" dur="250" autoRev="1" fill="remove"/>
                                        <p:tgtEl>
                                          <p:spTgt spid="204"/>
                                        </p:tgtEl>
                                        <p:attrNameLst>
                                          <p:attrName>style.color</p:attrName>
                                        </p:attrNameLst>
                                      </p:cBhvr>
                                      <p:to>
                                        <a:schemeClr val="bg1"/>
                                      </p:to>
                                    </p:animClr>
                                    <p:animClr clrSpc="rgb" dir="cw">
                                      <p:cBhvr>
                                        <p:cTn id="98" dur="250" autoRev="1" fill="remove"/>
                                        <p:tgtEl>
                                          <p:spTgt spid="204"/>
                                        </p:tgtEl>
                                        <p:attrNameLst>
                                          <p:attrName>fillcolor</p:attrName>
                                        </p:attrNameLst>
                                      </p:cBhvr>
                                      <p:to>
                                        <a:schemeClr val="bg1"/>
                                      </p:to>
                                    </p:animClr>
                                    <p:set>
                                      <p:cBhvr>
                                        <p:cTn id="99" dur="250" autoRev="1" fill="remove"/>
                                        <p:tgtEl>
                                          <p:spTgt spid="204"/>
                                        </p:tgtEl>
                                        <p:attrNameLst>
                                          <p:attrName>fill.type</p:attrName>
                                        </p:attrNameLst>
                                      </p:cBhvr>
                                      <p:to>
                                        <p:strVal val="solid"/>
                                      </p:to>
                                    </p:set>
                                    <p:set>
                                      <p:cBhvr>
                                        <p:cTn id="100" dur="250" autoRev="1" fill="remove"/>
                                        <p:tgtEl>
                                          <p:spTgt spid="20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70" grpId="0" animBg="1"/>
      <p:bldP spid="187" grpId="0" animBg="1"/>
      <p:bldP spid="188" grpId="0" animBg="1"/>
      <p:bldP spid="204" grpId="0" animBg="1"/>
      <p:bldP spid="205" grpId="0" animBg="1"/>
      <p:bldP spid="224" grpId="0" animBg="1"/>
      <p:bldP spid="227" grpId="0" animBg="1"/>
      <p:bldP spid="231" grpId="0" animBg="1"/>
      <p:bldP spid="232" grpId="0" animBg="1"/>
      <p:bldP spid="233" grpId="0" animBg="1"/>
      <p:bldP spid="140" grpId="0" animBg="1"/>
      <p:bldP spid="174" grpId="0" animBg="1"/>
      <p:bldP spid="275" grpId="0" animBg="1"/>
      <p:bldP spid="276" grpId="0" animBg="1"/>
      <p:bldP spid="280" grpId="2" animBg="1"/>
      <p:bldP spid="281" grpId="0" animBg="1"/>
      <p:bldP spid="154" grpId="0" animBg="1"/>
      <p:bldP spid="2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GEANT4 (Toroidal) setup</a:t>
            </a:r>
            <a:endParaRPr kumimoji="1" lang="ja-JP" altLang="en-US" dirty="0"/>
          </a:p>
        </p:txBody>
      </p:sp>
      <p:sp>
        <p:nvSpPr>
          <p:cNvPr id="3" name="コンテンツ プレースホルダー 2"/>
          <p:cNvSpPr>
            <a:spLocks noGrp="1"/>
          </p:cNvSpPr>
          <p:nvPr>
            <p:ph idx="1"/>
          </p:nvPr>
        </p:nvSpPr>
        <p:spPr>
          <a:xfrm>
            <a:off x="601216" y="3930740"/>
            <a:ext cx="8229600" cy="4525963"/>
          </a:xfrm>
        </p:spPr>
        <p:txBody>
          <a:bodyPr/>
          <a:lstStyle/>
          <a:p>
            <a:r>
              <a:rPr lang="en-US" altLang="ja-JP" dirty="0" smtClean="0"/>
              <a:t>U+U </a:t>
            </a:r>
            <a:r>
              <a:rPr lang="en-US" altLang="ja-JP" dirty="0"/>
              <a:t>at </a:t>
            </a:r>
            <a:r>
              <a:rPr lang="en-US" altLang="ja-JP" dirty="0" smtClean="0"/>
              <a:t>10AGeV/c with JAM</a:t>
            </a:r>
          </a:p>
          <a:p>
            <a:r>
              <a:rPr lang="en-US" altLang="ja-JP" dirty="0" smtClean="0"/>
              <a:t>Assumption </a:t>
            </a:r>
            <a:r>
              <a:rPr lang="en-US" altLang="ja-JP" dirty="0"/>
              <a:t>f</a:t>
            </a:r>
            <a:r>
              <a:rPr kumimoji="1" lang="en-US" altLang="ja-JP" dirty="0" smtClean="0"/>
              <a:t>or simplicity </a:t>
            </a:r>
          </a:p>
          <a:p>
            <a:pPr lvl="1"/>
            <a:r>
              <a:rPr lang="en-US" altLang="ja-JP" dirty="0" smtClean="0"/>
              <a:t>Half-s</a:t>
            </a:r>
            <a:r>
              <a:rPr kumimoji="1" lang="en-US" altLang="ja-JP" dirty="0" smtClean="0"/>
              <a:t>pherical toroidal shape</a:t>
            </a:r>
          </a:p>
          <a:p>
            <a:pPr lvl="1"/>
            <a:r>
              <a:rPr lang="en-US" altLang="ja-JP" dirty="0" smtClean="0"/>
              <a:t>Uniform B</a:t>
            </a:r>
            <a:r>
              <a:rPr lang="en-US" altLang="ja-JP" baseline="-25000" dirty="0" smtClean="0">
                <a:latin typeface="Symbol" panose="05050102010706020507" pitchFamily="18" charset="2"/>
              </a:rPr>
              <a:t>f</a:t>
            </a:r>
            <a:r>
              <a:rPr lang="en-US" altLang="ja-JP" dirty="0" smtClean="0"/>
              <a:t> field</a:t>
            </a:r>
          </a:p>
          <a:p>
            <a:pPr lvl="1"/>
            <a:r>
              <a:rPr kumimoji="1" lang="en-US" altLang="ja-JP" dirty="0" smtClean="0"/>
              <a:t>No </a:t>
            </a:r>
            <a:r>
              <a:rPr lang="en-US" altLang="ja-JP" dirty="0" smtClean="0"/>
              <a:t>dead area</a:t>
            </a:r>
            <a:r>
              <a:rPr kumimoji="1" lang="en-US" altLang="ja-JP" dirty="0" smtClean="0"/>
              <a:t> due to coils</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pic>
        <p:nvPicPr>
          <p:cNvPr id="1026" name="Picture 2" descr="C:\Users\sakonew\Documents\experiment\accelerator\JPARC-HI\HICafe-20150724\disp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97" y="1426411"/>
            <a:ext cx="3968967" cy="2504329"/>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418342"/>
            <a:ext cx="3982514" cy="2512398"/>
          </a:xfrm>
          <a:prstGeom prst="rect">
            <a:avLst/>
          </a:prstGeom>
        </p:spPr>
      </p:pic>
      <p:sp>
        <p:nvSpPr>
          <p:cNvPr id="4" name="テキスト ボックス 3"/>
          <p:cNvSpPr txBox="1"/>
          <p:nvPr/>
        </p:nvSpPr>
        <p:spPr>
          <a:xfrm>
            <a:off x="7070259" y="4149080"/>
            <a:ext cx="1750607" cy="369332"/>
          </a:xfrm>
          <a:prstGeom prst="rect">
            <a:avLst/>
          </a:prstGeom>
          <a:noFill/>
        </p:spPr>
        <p:txBody>
          <a:bodyPr wrap="none" rtlCol="0">
            <a:spAutoFit/>
          </a:bodyPr>
          <a:lstStyle/>
          <a:p>
            <a:r>
              <a:rPr kumimoji="1" lang="en-US" altLang="ja-JP" dirty="0" smtClean="0"/>
              <a:t>H. </a:t>
            </a:r>
            <a:r>
              <a:rPr kumimoji="1" lang="en-US" altLang="ja-JP" dirty="0" err="1" smtClean="0"/>
              <a:t>Sako</a:t>
            </a:r>
            <a:r>
              <a:rPr kumimoji="1" lang="en-US" altLang="ja-JP" dirty="0" smtClean="0"/>
              <a:t>, B.C. Kim</a:t>
            </a:r>
            <a:endParaRPr kumimoji="1" lang="ja-JP" altLang="en-US" dirty="0"/>
          </a:p>
        </p:txBody>
      </p:sp>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250574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99392"/>
            <a:ext cx="8229600" cy="1143000"/>
          </a:xfrm>
        </p:spPr>
        <p:txBody>
          <a:bodyPr/>
          <a:lstStyle/>
          <a:p>
            <a:r>
              <a:rPr kumimoji="1" lang="en-US" altLang="ja-JP" dirty="0" smtClean="0"/>
              <a:t>Acceptance</a:t>
            </a:r>
            <a:endParaRPr kumimoji="1"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515" y="1196752"/>
            <a:ext cx="2454637" cy="2364030"/>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826" y="3933056"/>
            <a:ext cx="2443128" cy="2352946"/>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228110"/>
            <a:ext cx="2406402" cy="2317575"/>
          </a:xfrm>
          <a:prstGeom prst="rect">
            <a:avLst/>
          </a:prstGeom>
        </p:spPr>
      </p:pic>
      <p:sp>
        <p:nvSpPr>
          <p:cNvPr id="9" name="コンテンツ プレースホルダー 8"/>
          <p:cNvSpPr>
            <a:spLocks noGrp="1"/>
          </p:cNvSpPr>
          <p:nvPr>
            <p:ph idx="1"/>
          </p:nvPr>
        </p:nvSpPr>
        <p:spPr>
          <a:xfrm>
            <a:off x="3485515" y="4770074"/>
            <a:ext cx="5410944" cy="1689051"/>
          </a:xfrm>
        </p:spPr>
        <p:txBody>
          <a:bodyPr/>
          <a:lstStyle/>
          <a:p>
            <a:r>
              <a:rPr kumimoji="1" lang="en-US" altLang="ja-JP" dirty="0" smtClean="0"/>
              <a:t>TOF hits are required</a:t>
            </a:r>
          </a:p>
          <a:p>
            <a:r>
              <a:rPr lang="en-US" altLang="ja-JP" dirty="0" smtClean="0"/>
              <a:t>Acceptance includes decay loss</a:t>
            </a:r>
            <a:endParaRPr kumimoji="1" lang="en-US" altLang="ja-JP" dirty="0" smtClean="0"/>
          </a:p>
        </p:txBody>
      </p:sp>
      <p:pic>
        <p:nvPicPr>
          <p:cNvPr id="10" name="コンテンツ プレースホルダー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1196752"/>
            <a:ext cx="2467340" cy="2376264"/>
          </a:xfrm>
          <a:prstGeom prst="rect">
            <a:avLst/>
          </a:prstGeom>
        </p:spPr>
      </p:pic>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mtClean="0"/>
              <a:t>38</a:t>
            </a:fld>
            <a:endParaRPr kumimoji="1" lang="ja-JP" altLang="en-US"/>
          </a:p>
        </p:txBody>
      </p:sp>
      <p:sp>
        <p:nvSpPr>
          <p:cNvPr id="12" name="正方形/長方形 11"/>
          <p:cNvSpPr/>
          <p:nvPr/>
        </p:nvSpPr>
        <p:spPr>
          <a:xfrm>
            <a:off x="6645704" y="3545685"/>
            <a:ext cx="2064348" cy="369332"/>
          </a:xfrm>
          <a:prstGeom prst="rect">
            <a:avLst/>
          </a:prstGeom>
        </p:spPr>
        <p:txBody>
          <a:bodyPr wrap="none">
            <a:spAutoFit/>
          </a:bodyPr>
          <a:lstStyle/>
          <a:p>
            <a:r>
              <a:rPr lang="en-US" altLang="ja-JP" dirty="0"/>
              <a:t>Acceptance = 95.0%</a:t>
            </a:r>
            <a:endParaRPr lang="ja-JP" altLang="en-US" dirty="0"/>
          </a:p>
        </p:txBody>
      </p:sp>
      <p:sp>
        <p:nvSpPr>
          <p:cNvPr id="13" name="正方形/長方形 12"/>
          <p:cNvSpPr/>
          <p:nvPr/>
        </p:nvSpPr>
        <p:spPr>
          <a:xfrm>
            <a:off x="659954" y="3501008"/>
            <a:ext cx="2286000" cy="369332"/>
          </a:xfrm>
          <a:prstGeom prst="rect">
            <a:avLst/>
          </a:prstGeom>
        </p:spPr>
        <p:txBody>
          <a:bodyPr wrap="square">
            <a:spAutoFit/>
          </a:bodyPr>
          <a:lstStyle/>
          <a:p>
            <a:r>
              <a:rPr lang="en-US" altLang="ja-JP" dirty="0"/>
              <a:t>Acceptance = 77.5</a:t>
            </a:r>
            <a:r>
              <a:rPr lang="en-US" altLang="ja-JP" dirty="0" smtClean="0"/>
              <a:t>%</a:t>
            </a:r>
            <a:endParaRPr lang="en-US" altLang="ja-JP" dirty="0"/>
          </a:p>
        </p:txBody>
      </p:sp>
      <p:sp>
        <p:nvSpPr>
          <p:cNvPr id="14" name="テキスト ボックス 13"/>
          <p:cNvSpPr txBox="1"/>
          <p:nvPr/>
        </p:nvSpPr>
        <p:spPr>
          <a:xfrm>
            <a:off x="3631005" y="3268686"/>
            <a:ext cx="2064348" cy="646331"/>
          </a:xfrm>
          <a:prstGeom prst="rect">
            <a:avLst/>
          </a:prstGeom>
          <a:noFill/>
        </p:spPr>
        <p:txBody>
          <a:bodyPr wrap="none" rtlCol="0">
            <a:spAutoFit/>
          </a:bodyPr>
          <a:lstStyle/>
          <a:p>
            <a:endParaRPr kumimoji="1" lang="en-US" altLang="ja-JP" dirty="0" smtClean="0"/>
          </a:p>
          <a:p>
            <a:r>
              <a:rPr lang="en-US" altLang="ja-JP" dirty="0" smtClean="0"/>
              <a:t>Acceptance = 64.2%</a:t>
            </a:r>
            <a:endParaRPr kumimoji="1" lang="ja-JP" altLang="en-US" dirty="0"/>
          </a:p>
        </p:txBody>
      </p:sp>
      <p:sp>
        <p:nvSpPr>
          <p:cNvPr id="3" name="正方形/長方形 2"/>
          <p:cNvSpPr/>
          <p:nvPr/>
        </p:nvSpPr>
        <p:spPr>
          <a:xfrm>
            <a:off x="761204" y="6274459"/>
            <a:ext cx="2064348" cy="369332"/>
          </a:xfrm>
          <a:prstGeom prst="rect">
            <a:avLst/>
          </a:prstGeom>
        </p:spPr>
        <p:txBody>
          <a:bodyPr wrap="none">
            <a:spAutoFit/>
          </a:bodyPr>
          <a:lstStyle/>
          <a:p>
            <a:r>
              <a:rPr lang="en-US" altLang="ja-JP" dirty="0"/>
              <a:t>Acceptance = 70.9%</a:t>
            </a:r>
            <a:endParaRPr lang="ja-JP" altLang="en-US" dirty="0"/>
          </a:p>
        </p:txBody>
      </p:sp>
      <p:sp>
        <p:nvSpPr>
          <p:cNvPr id="4" name="日付プレースホルダー 3"/>
          <p:cNvSpPr>
            <a:spLocks noGrp="1"/>
          </p:cNvSpPr>
          <p:nvPr>
            <p:ph type="dt" sz="half" idx="10"/>
          </p:nvPr>
        </p:nvSpPr>
        <p:spPr>
          <a:xfrm>
            <a:off x="107504" y="6405287"/>
            <a:ext cx="2133600" cy="365125"/>
          </a:xfrm>
        </p:spPr>
        <p:txBody>
          <a:bodyPr/>
          <a:lstStyle/>
          <a:p>
            <a:r>
              <a:rPr kumimoji="1" lang="en-US" altLang="ja-JP" dirty="0" smtClean="0"/>
              <a:t>8/28/2015</a:t>
            </a:r>
            <a:endParaRPr kumimoji="1" lang="ja-JP" altLang="en-US" dirty="0"/>
          </a:p>
        </p:txBody>
      </p:sp>
    </p:spTree>
    <p:extLst>
      <p:ext uri="{BB962C8B-B14F-4D97-AF65-F5344CB8AC3E}">
        <p14:creationId xmlns:p14="http://schemas.microsoft.com/office/powerpoint/2010/main" val="23578030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5936" y="23167"/>
            <a:ext cx="8229600" cy="1143000"/>
          </a:xfrm>
        </p:spPr>
        <p:txBody>
          <a:bodyPr>
            <a:normAutofit/>
          </a:bodyPr>
          <a:lstStyle/>
          <a:p>
            <a:r>
              <a:rPr kumimoji="1" lang="en-US" altLang="ja-JP" dirty="0" smtClean="0"/>
              <a:t>PID and momentum resolution</a:t>
            </a:r>
            <a:endParaRPr kumimoji="1" lang="ja-JP" altLang="en-US" dirty="0"/>
          </a:p>
        </p:txBody>
      </p:sp>
      <p:sp>
        <p:nvSpPr>
          <p:cNvPr id="3" name="コンテンツ プレースホルダー 2"/>
          <p:cNvSpPr>
            <a:spLocks noGrp="1"/>
          </p:cNvSpPr>
          <p:nvPr>
            <p:ph idx="1"/>
          </p:nvPr>
        </p:nvSpPr>
        <p:spPr>
          <a:xfrm>
            <a:off x="4139952" y="4365104"/>
            <a:ext cx="4546848" cy="1761059"/>
          </a:xfrm>
        </p:spPr>
        <p:txBody>
          <a:bodyPr>
            <a:normAutofit fontScale="77500" lnSpcReduction="20000"/>
          </a:bodyPr>
          <a:lstStyle/>
          <a:p>
            <a:r>
              <a:rPr kumimoji="1" lang="en-US" altLang="ja-JP" dirty="0" smtClean="0"/>
              <a:t>TOF resolution 50ps</a:t>
            </a:r>
          </a:p>
          <a:p>
            <a:r>
              <a:rPr lang="en-US" altLang="ja-JP" dirty="0" smtClean="0">
                <a:latin typeface="Symbol" panose="05050102010706020507" pitchFamily="18" charset="2"/>
              </a:rPr>
              <a:t>p</a:t>
            </a:r>
            <a:r>
              <a:rPr lang="en-US" altLang="ja-JP" dirty="0" smtClean="0"/>
              <a:t>/K separation 2.5GeV/c (2.5</a:t>
            </a:r>
            <a:r>
              <a:rPr lang="en-US" altLang="ja-JP" dirty="0" smtClean="0">
                <a:latin typeface="Symbol" panose="05050102010706020507" pitchFamily="18" charset="2"/>
              </a:rPr>
              <a:t>s</a:t>
            </a:r>
            <a:r>
              <a:rPr lang="en-US" altLang="ja-JP" dirty="0" smtClean="0"/>
              <a:t>)</a:t>
            </a:r>
            <a:endParaRPr kumimoji="1" lang="en-US" altLang="ja-JP" dirty="0" smtClean="0"/>
          </a:p>
          <a:p>
            <a:r>
              <a:rPr lang="en-US" altLang="ja-JP" dirty="0" err="1" smtClean="0">
                <a:latin typeface="Symbol" panose="05050102010706020507" pitchFamily="18" charset="2"/>
              </a:rPr>
              <a:t>D</a:t>
            </a:r>
            <a:r>
              <a:rPr lang="en-US" altLang="ja-JP" dirty="0" err="1" smtClean="0"/>
              <a:t>p</a:t>
            </a:r>
            <a:r>
              <a:rPr lang="en-US" altLang="ja-JP" dirty="0" smtClean="0"/>
              <a:t>/p = 0.7% - 5% (0.5-5GeV/c)</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39</a:t>
            </a:fld>
            <a:endParaRPr kumimoji="1" lang="ja-JP" altLang="en-US"/>
          </a:p>
        </p:txBody>
      </p:sp>
      <p:pic>
        <p:nvPicPr>
          <p:cNvPr id="5" name="コンテンツ プレースホルダ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936" y="3846885"/>
            <a:ext cx="3126523" cy="3011115"/>
          </a:xfrm>
          <a:prstGeom prst="rect">
            <a:avLst/>
          </a:prstGeom>
        </p:spPr>
      </p:pic>
      <p:pic>
        <p:nvPicPr>
          <p:cNvPr id="6" name="コンテンツ プレースホルダー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012518"/>
            <a:ext cx="3111004" cy="2996169"/>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57" y="980728"/>
            <a:ext cx="3111004" cy="2996168"/>
          </a:xfrm>
          <a:prstGeom prst="rect">
            <a:avLst/>
          </a:prstGeom>
        </p:spPr>
      </p:pic>
      <p:sp>
        <p:nvSpPr>
          <p:cNvPr id="8" name="テキスト ボックス 7"/>
          <p:cNvSpPr txBox="1"/>
          <p:nvPr/>
        </p:nvSpPr>
        <p:spPr>
          <a:xfrm>
            <a:off x="1691680" y="837070"/>
            <a:ext cx="1015406" cy="369332"/>
          </a:xfrm>
          <a:prstGeom prst="rect">
            <a:avLst/>
          </a:prstGeom>
          <a:noFill/>
        </p:spPr>
        <p:txBody>
          <a:bodyPr wrap="none" rtlCol="0">
            <a:spAutoFit/>
          </a:bodyPr>
          <a:lstStyle/>
          <a:p>
            <a:r>
              <a:rPr kumimoji="1" lang="en-US" altLang="ja-JP" dirty="0" smtClean="0"/>
              <a:t>Forward </a:t>
            </a:r>
            <a:endParaRPr kumimoji="1" lang="ja-JP" altLang="en-US" dirty="0"/>
          </a:p>
        </p:txBody>
      </p:sp>
      <p:sp>
        <p:nvSpPr>
          <p:cNvPr id="9" name="テキスト ボックス 8"/>
          <p:cNvSpPr txBox="1"/>
          <p:nvPr/>
        </p:nvSpPr>
        <p:spPr>
          <a:xfrm>
            <a:off x="5364088" y="836712"/>
            <a:ext cx="798808" cy="369332"/>
          </a:xfrm>
          <a:prstGeom prst="rect">
            <a:avLst/>
          </a:prstGeom>
          <a:noFill/>
        </p:spPr>
        <p:txBody>
          <a:bodyPr wrap="none" rtlCol="0">
            <a:spAutoFit/>
          </a:bodyPr>
          <a:lstStyle/>
          <a:p>
            <a:r>
              <a:rPr kumimoji="1" lang="en-US" altLang="ja-JP" dirty="0" smtClean="0"/>
              <a:t>Barrel </a:t>
            </a:r>
            <a:endParaRPr kumimoji="1" lang="ja-JP" altLang="en-US" dirty="0"/>
          </a:p>
        </p:txBody>
      </p:sp>
      <p:sp>
        <p:nvSpPr>
          <p:cNvPr id="10" name="日付プレースホルダー 9"/>
          <p:cNvSpPr>
            <a:spLocks noGrp="1"/>
          </p:cNvSpPr>
          <p:nvPr>
            <p:ph type="dt" sz="half" idx="10"/>
          </p:nvPr>
        </p:nvSpPr>
        <p:spPr>
          <a:xfrm>
            <a:off x="-26641" y="6462355"/>
            <a:ext cx="2133600" cy="365125"/>
          </a:xfrm>
        </p:spPr>
        <p:txBody>
          <a:bodyPr/>
          <a:lstStyle/>
          <a:p>
            <a:r>
              <a:rPr kumimoji="1" lang="en-US" altLang="ja-JP" smtClean="0"/>
              <a:t>8/28/2015</a:t>
            </a:r>
            <a:endParaRPr kumimoji="1" lang="ja-JP" altLang="en-US"/>
          </a:p>
        </p:txBody>
      </p:sp>
      <p:sp>
        <p:nvSpPr>
          <p:cNvPr id="11" name="テキスト ボックス 10"/>
          <p:cNvSpPr txBox="1"/>
          <p:nvPr/>
        </p:nvSpPr>
        <p:spPr>
          <a:xfrm rot="10800000">
            <a:off x="89792" y="4008687"/>
            <a:ext cx="461665" cy="566822"/>
          </a:xfrm>
          <a:prstGeom prst="rect">
            <a:avLst/>
          </a:prstGeom>
          <a:noFill/>
        </p:spPr>
        <p:txBody>
          <a:bodyPr vert="eaVert" wrap="none" rtlCol="0">
            <a:spAutoFit/>
          </a:bodyPr>
          <a:lstStyle/>
          <a:p>
            <a:r>
              <a:rPr kumimoji="1" lang="en-US" altLang="ja-JP" dirty="0" err="1" smtClean="0">
                <a:latin typeface="Symbol" panose="05050102010706020507" pitchFamily="18" charset="2"/>
              </a:rPr>
              <a:t>D</a:t>
            </a:r>
            <a:r>
              <a:rPr kumimoji="1" lang="en-US" altLang="ja-JP" dirty="0" err="1" smtClean="0"/>
              <a:t>p</a:t>
            </a:r>
            <a:r>
              <a:rPr kumimoji="1" lang="en-US" altLang="ja-JP" dirty="0" smtClean="0"/>
              <a:t>/p</a:t>
            </a:r>
            <a:endParaRPr kumimoji="1" lang="ja-JP" altLang="en-US" dirty="0"/>
          </a:p>
        </p:txBody>
      </p:sp>
      <p:sp>
        <p:nvSpPr>
          <p:cNvPr id="12" name="テキスト ボックス 11"/>
          <p:cNvSpPr txBox="1"/>
          <p:nvPr/>
        </p:nvSpPr>
        <p:spPr>
          <a:xfrm>
            <a:off x="3344224" y="6444912"/>
            <a:ext cx="1011752" cy="369332"/>
          </a:xfrm>
          <a:prstGeom prst="rect">
            <a:avLst/>
          </a:prstGeom>
          <a:noFill/>
        </p:spPr>
        <p:txBody>
          <a:bodyPr wrap="none" rtlCol="0">
            <a:spAutoFit/>
          </a:bodyPr>
          <a:lstStyle/>
          <a:p>
            <a:r>
              <a:rPr lang="en-US" altLang="ja-JP" dirty="0" smtClean="0"/>
              <a:t>p(GeV/c)</a:t>
            </a:r>
            <a:endParaRPr kumimoji="1" lang="ja-JP" altLang="en-US" dirty="0"/>
          </a:p>
        </p:txBody>
      </p:sp>
    </p:spTree>
    <p:extLst>
      <p:ext uri="{BB962C8B-B14F-4D97-AF65-F5344CB8AC3E}">
        <p14:creationId xmlns:p14="http://schemas.microsoft.com/office/powerpoint/2010/main" val="1535223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スライド番号プレースホルダー 3"/>
          <p:cNvSpPr>
            <a:spLocks noGrp="1"/>
          </p:cNvSpPr>
          <p:nvPr>
            <p:ph type="sldNum" sz="quarter" idx="12"/>
          </p:nvPr>
        </p:nvSpPr>
        <p:spPr>
          <a:xfrm>
            <a:off x="6934200" y="6457950"/>
            <a:ext cx="2133600" cy="476250"/>
          </a:xfrm>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6DC60A75-2646-486D-8013-60CC595413A6}" type="slidenum">
              <a:rPr kumimoji="0" lang="en-US" altLang="ja-JP" sz="1400"/>
              <a:pPr eaLnBrk="1" hangingPunct="1"/>
              <a:t>4</a:t>
            </a:fld>
            <a:endParaRPr kumimoji="0" lang="en-US" altLang="ja-JP" sz="1400"/>
          </a:p>
        </p:txBody>
      </p:sp>
      <p:sp>
        <p:nvSpPr>
          <p:cNvPr id="3075" name="Rectangle 2"/>
          <p:cNvSpPr>
            <a:spLocks noGrp="1" noChangeArrowheads="1"/>
          </p:cNvSpPr>
          <p:nvPr>
            <p:ph type="title" idx="4294967295"/>
          </p:nvPr>
        </p:nvSpPr>
        <p:spPr>
          <a:xfrm>
            <a:off x="533400" y="0"/>
            <a:ext cx="8229600" cy="1143000"/>
          </a:xfrm>
        </p:spPr>
        <p:txBody>
          <a:bodyPr/>
          <a:lstStyle/>
          <a:p>
            <a:pPr eaLnBrk="1" hangingPunct="1"/>
            <a:r>
              <a:rPr lang="en-US" altLang="ja-JP" dirty="0" smtClean="0"/>
              <a:t>J-PARC E45</a:t>
            </a:r>
          </a:p>
        </p:txBody>
      </p:sp>
      <p:sp>
        <p:nvSpPr>
          <p:cNvPr id="3076" name="Rectangle 3"/>
          <p:cNvSpPr>
            <a:spLocks noGrp="1" noChangeArrowheads="1"/>
          </p:cNvSpPr>
          <p:nvPr>
            <p:ph type="body" idx="4294967295"/>
          </p:nvPr>
        </p:nvSpPr>
        <p:spPr>
          <a:xfrm>
            <a:off x="0" y="1066800"/>
            <a:ext cx="9067800" cy="5257800"/>
          </a:xfrm>
        </p:spPr>
        <p:txBody>
          <a:bodyPr/>
          <a:lstStyle/>
          <a:p>
            <a:pPr algn="ctr" eaLnBrk="1" hangingPunct="1">
              <a:lnSpc>
                <a:spcPct val="80000"/>
              </a:lnSpc>
              <a:buFontTx/>
              <a:buNone/>
            </a:pPr>
            <a:r>
              <a:rPr lang="en-US" altLang="ja-JP" dirty="0" smtClean="0"/>
              <a:t>Studies of baryon resonances in (</a:t>
            </a:r>
            <a:r>
              <a:rPr lang="en-US" altLang="ja-JP" dirty="0" smtClean="0">
                <a:latin typeface="Symbol" pitchFamily="18" charset="2"/>
              </a:rPr>
              <a:t>p</a:t>
            </a:r>
            <a:r>
              <a:rPr lang="en-US" altLang="ja-JP" dirty="0" smtClean="0"/>
              <a:t>,2</a:t>
            </a:r>
            <a:r>
              <a:rPr lang="en-US" altLang="ja-JP" dirty="0" smtClean="0">
                <a:latin typeface="Symbol" pitchFamily="18" charset="2"/>
              </a:rPr>
              <a:t>p</a:t>
            </a:r>
            <a:r>
              <a:rPr lang="en-US" altLang="ja-JP" dirty="0" smtClean="0"/>
              <a:t>) reactions</a:t>
            </a:r>
          </a:p>
          <a:p>
            <a:pPr eaLnBrk="1" hangingPunct="1">
              <a:lnSpc>
                <a:spcPct val="80000"/>
              </a:lnSpc>
              <a:buFontTx/>
              <a:buNone/>
            </a:pPr>
            <a:endParaRPr lang="en-US" altLang="ja-JP" sz="2800" dirty="0" smtClean="0"/>
          </a:p>
          <a:p>
            <a:pPr eaLnBrk="1" hangingPunct="1">
              <a:lnSpc>
                <a:spcPct val="80000"/>
              </a:lnSpc>
            </a:pPr>
            <a:r>
              <a:rPr lang="en-US" altLang="ja-JP" sz="2800" dirty="0" smtClean="0">
                <a:solidFill>
                  <a:srgbClr val="0000FF"/>
                </a:solidFill>
              </a:rPr>
              <a:t>Precise measurements of baryon resonance properties</a:t>
            </a:r>
          </a:p>
          <a:p>
            <a:pPr lvl="1" eaLnBrk="1" hangingPunct="1">
              <a:lnSpc>
                <a:spcPct val="80000"/>
              </a:lnSpc>
            </a:pPr>
            <a:r>
              <a:rPr lang="en-US" altLang="ja-JP" sz="2400" dirty="0" smtClean="0"/>
              <a:t>Many resonances have not been established experimentally</a:t>
            </a:r>
          </a:p>
          <a:p>
            <a:pPr lvl="1" eaLnBrk="1" hangingPunct="1">
              <a:lnSpc>
                <a:spcPct val="80000"/>
              </a:lnSpc>
            </a:pPr>
            <a:r>
              <a:rPr lang="en-US" altLang="ja-JP" sz="2400" dirty="0" smtClean="0"/>
              <a:t> </a:t>
            </a:r>
            <a:r>
              <a:rPr lang="en-US" altLang="ja-JP" sz="2400" dirty="0" err="1" smtClean="0">
                <a:latin typeface="Symbol" pitchFamily="18" charset="2"/>
              </a:rPr>
              <a:t>ppN</a:t>
            </a:r>
            <a:r>
              <a:rPr lang="en-US" altLang="ja-JP" sz="2400" dirty="0" smtClean="0"/>
              <a:t> has strong coupling to high mass resonances</a:t>
            </a:r>
          </a:p>
          <a:p>
            <a:pPr lvl="1" eaLnBrk="1" hangingPunct="1">
              <a:lnSpc>
                <a:spcPct val="80000"/>
              </a:lnSpc>
            </a:pPr>
            <a:r>
              <a:rPr lang="en-US" altLang="ja-JP" sz="2400" dirty="0"/>
              <a:t>Not enough (</a:t>
            </a:r>
            <a:r>
              <a:rPr lang="en-US" altLang="ja-JP" sz="2400" dirty="0">
                <a:latin typeface="Symbol" pitchFamily="18" charset="2"/>
              </a:rPr>
              <a:t>p</a:t>
            </a:r>
            <a:r>
              <a:rPr lang="en-US" altLang="ja-JP" sz="2400" dirty="0"/>
              <a:t>,2</a:t>
            </a:r>
            <a:r>
              <a:rPr lang="en-US" altLang="ja-JP" sz="2400" dirty="0">
                <a:latin typeface="Symbol" pitchFamily="18" charset="2"/>
              </a:rPr>
              <a:t>p</a:t>
            </a:r>
            <a:r>
              <a:rPr lang="en-US" altLang="ja-JP" sz="2400" dirty="0"/>
              <a:t>) experimental data since </a:t>
            </a:r>
            <a:r>
              <a:rPr lang="en-US" altLang="ja-JP" sz="2400" dirty="0" smtClean="0"/>
              <a:t>1970’s</a:t>
            </a:r>
          </a:p>
          <a:p>
            <a:pPr eaLnBrk="1" hangingPunct="1">
              <a:lnSpc>
                <a:spcPct val="80000"/>
              </a:lnSpc>
            </a:pPr>
            <a:r>
              <a:rPr lang="en-US" altLang="ja-JP" sz="2800" dirty="0" smtClean="0">
                <a:solidFill>
                  <a:srgbClr val="0000FF"/>
                </a:solidFill>
              </a:rPr>
              <a:t>Deeper understanding of non-perturbative QCD</a:t>
            </a:r>
          </a:p>
          <a:p>
            <a:pPr eaLnBrk="1" hangingPunct="1">
              <a:lnSpc>
                <a:spcPct val="80000"/>
              </a:lnSpc>
            </a:pPr>
            <a:r>
              <a:rPr lang="en-US" altLang="ja-JP" sz="2800" dirty="0" smtClean="0">
                <a:solidFill>
                  <a:srgbClr val="0000FF"/>
                </a:solidFill>
              </a:rPr>
              <a:t>Search for new baryon states</a:t>
            </a:r>
            <a:r>
              <a:rPr lang="en-US" altLang="ja-JP" sz="2800" dirty="0" smtClean="0"/>
              <a:t> </a:t>
            </a:r>
          </a:p>
          <a:p>
            <a:pPr lvl="1" eaLnBrk="1" hangingPunct="1">
              <a:lnSpc>
                <a:spcPct val="80000"/>
              </a:lnSpc>
            </a:pPr>
            <a:r>
              <a:rPr lang="en-US" altLang="ja-JP" sz="2400" i="1" dirty="0" smtClean="0"/>
              <a:t>e.g.</a:t>
            </a:r>
            <a:r>
              <a:rPr lang="en-US" altLang="ja-JP" sz="2400" dirty="0" smtClean="0"/>
              <a:t> hybrid baryons (</a:t>
            </a:r>
            <a:r>
              <a:rPr lang="en-US" altLang="ja-JP" sz="2400" dirty="0" err="1" smtClean="0"/>
              <a:t>qqqg</a:t>
            </a:r>
            <a:r>
              <a:rPr lang="en-US" altLang="ja-JP" sz="2400" dirty="0" smtClean="0"/>
              <a:t>)</a:t>
            </a:r>
          </a:p>
          <a:p>
            <a:pPr lvl="1" eaLnBrk="1" hangingPunct="1">
              <a:lnSpc>
                <a:spcPct val="80000"/>
              </a:lnSpc>
            </a:pPr>
            <a:endParaRPr lang="en-US" altLang="ja-JP" sz="1800" dirty="0" smtClean="0"/>
          </a:p>
        </p:txBody>
      </p:sp>
      <p:sp>
        <p:nvSpPr>
          <p:cNvPr id="3077" name="Line 6"/>
          <p:cNvSpPr>
            <a:spLocks noChangeShapeType="1"/>
          </p:cNvSpPr>
          <p:nvPr/>
        </p:nvSpPr>
        <p:spPr bwMode="auto">
          <a:xfrm>
            <a:off x="6400800" y="5775325"/>
            <a:ext cx="1219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 name="Line 7"/>
          <p:cNvSpPr>
            <a:spLocks noChangeShapeType="1"/>
          </p:cNvSpPr>
          <p:nvPr/>
        </p:nvSpPr>
        <p:spPr bwMode="auto">
          <a:xfrm flipV="1">
            <a:off x="5791200" y="5775325"/>
            <a:ext cx="6096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 name="Line 8"/>
          <p:cNvSpPr>
            <a:spLocks noChangeShapeType="1"/>
          </p:cNvSpPr>
          <p:nvPr/>
        </p:nvSpPr>
        <p:spPr bwMode="auto">
          <a:xfrm>
            <a:off x="5791200" y="5318125"/>
            <a:ext cx="609600" cy="457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 name="Line 9"/>
          <p:cNvSpPr>
            <a:spLocks noChangeShapeType="1"/>
          </p:cNvSpPr>
          <p:nvPr/>
        </p:nvSpPr>
        <p:spPr bwMode="auto">
          <a:xfrm flipH="1">
            <a:off x="7620000" y="5241925"/>
            <a:ext cx="457200" cy="533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 name="Line 10"/>
          <p:cNvSpPr>
            <a:spLocks noChangeShapeType="1"/>
          </p:cNvSpPr>
          <p:nvPr/>
        </p:nvSpPr>
        <p:spPr bwMode="auto">
          <a:xfrm flipH="1" flipV="1">
            <a:off x="7620000" y="5775325"/>
            <a:ext cx="6096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 name="Line 11"/>
          <p:cNvSpPr>
            <a:spLocks noChangeShapeType="1"/>
          </p:cNvSpPr>
          <p:nvPr/>
        </p:nvSpPr>
        <p:spPr bwMode="auto">
          <a:xfrm flipH="1">
            <a:off x="7848600" y="5394325"/>
            <a:ext cx="457200" cy="533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 name="Text Box 12"/>
          <p:cNvSpPr txBox="1">
            <a:spLocks noChangeArrowheads="1"/>
          </p:cNvSpPr>
          <p:nvPr/>
        </p:nvSpPr>
        <p:spPr bwMode="auto">
          <a:xfrm>
            <a:off x="5546725" y="4868863"/>
            <a:ext cx="323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latin typeface="Symbol" pitchFamily="18" charset="2"/>
              </a:rPr>
              <a:t>p</a:t>
            </a:r>
          </a:p>
        </p:txBody>
      </p:sp>
      <p:sp>
        <p:nvSpPr>
          <p:cNvPr id="3084" name="Text Box 13"/>
          <p:cNvSpPr txBox="1">
            <a:spLocks noChangeArrowheads="1"/>
          </p:cNvSpPr>
          <p:nvPr/>
        </p:nvSpPr>
        <p:spPr bwMode="auto">
          <a:xfrm>
            <a:off x="5486400" y="6232525"/>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N</a:t>
            </a:r>
          </a:p>
        </p:txBody>
      </p:sp>
      <p:sp>
        <p:nvSpPr>
          <p:cNvPr id="3085" name="Text Box 14"/>
          <p:cNvSpPr txBox="1">
            <a:spLocks noChangeArrowheads="1"/>
          </p:cNvSpPr>
          <p:nvPr/>
        </p:nvSpPr>
        <p:spPr bwMode="auto">
          <a:xfrm>
            <a:off x="6781800" y="5394325"/>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N*</a:t>
            </a:r>
          </a:p>
        </p:txBody>
      </p:sp>
      <p:sp>
        <p:nvSpPr>
          <p:cNvPr id="3086" name="Text Box 15"/>
          <p:cNvSpPr txBox="1">
            <a:spLocks noChangeArrowheads="1"/>
          </p:cNvSpPr>
          <p:nvPr/>
        </p:nvSpPr>
        <p:spPr bwMode="auto">
          <a:xfrm>
            <a:off x="7924800" y="4876800"/>
            <a:ext cx="323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latin typeface="Symbol" pitchFamily="18" charset="2"/>
              </a:rPr>
              <a:t>p</a:t>
            </a:r>
          </a:p>
        </p:txBody>
      </p:sp>
      <p:sp>
        <p:nvSpPr>
          <p:cNvPr id="3087" name="Text Box 16"/>
          <p:cNvSpPr txBox="1">
            <a:spLocks noChangeArrowheads="1"/>
          </p:cNvSpPr>
          <p:nvPr/>
        </p:nvSpPr>
        <p:spPr bwMode="auto">
          <a:xfrm>
            <a:off x="8286750" y="5089525"/>
            <a:ext cx="323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latin typeface="Symbol" pitchFamily="18" charset="2"/>
              </a:rPr>
              <a:t>p</a:t>
            </a:r>
          </a:p>
        </p:txBody>
      </p:sp>
      <p:sp>
        <p:nvSpPr>
          <p:cNvPr id="3088" name="Text Box 17"/>
          <p:cNvSpPr txBox="1">
            <a:spLocks noChangeArrowheads="1"/>
          </p:cNvSpPr>
          <p:nvPr/>
        </p:nvSpPr>
        <p:spPr bwMode="auto">
          <a:xfrm>
            <a:off x="8229600" y="6232525"/>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N</a:t>
            </a:r>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5755701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Simulated d</a:t>
            </a:r>
            <a:r>
              <a:rPr kumimoji="1" lang="en-US" altLang="ja-JP" dirty="0" smtClean="0"/>
              <a:t>i-electron spectrum</a:t>
            </a:r>
            <a:br>
              <a:rPr kumimoji="1" lang="en-US" altLang="ja-JP" dirty="0" smtClean="0"/>
            </a:br>
            <a:r>
              <a:rPr lang="en-US" altLang="ja-JP" dirty="0" smtClean="0"/>
              <a:t>(preliminary)</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40</a:t>
            </a:fld>
            <a:endParaRPr kumimoji="1" lang="ja-JP" altLang="en-US"/>
          </a:p>
        </p:txBody>
      </p:sp>
      <p:sp>
        <p:nvSpPr>
          <p:cNvPr id="7" name="コンテンツ プレースホルダー 6"/>
          <p:cNvSpPr>
            <a:spLocks noGrp="1"/>
          </p:cNvSpPr>
          <p:nvPr>
            <p:ph idx="1"/>
          </p:nvPr>
        </p:nvSpPr>
        <p:spPr>
          <a:xfrm>
            <a:off x="6516216" y="1585644"/>
            <a:ext cx="2627784" cy="4147612"/>
          </a:xfrm>
        </p:spPr>
        <p:txBody>
          <a:bodyPr>
            <a:noAutofit/>
          </a:bodyPr>
          <a:lstStyle/>
          <a:p>
            <a:pPr marL="0" indent="0">
              <a:buNone/>
            </a:pPr>
            <a:r>
              <a:rPr lang="en-US" altLang="ja-JP" sz="1600" dirty="0" smtClean="0"/>
              <a:t>Based </a:t>
            </a:r>
            <a:r>
              <a:rPr lang="en-US" altLang="ja-JP" sz="1600" dirty="0"/>
              <a:t>on </a:t>
            </a:r>
            <a:r>
              <a:rPr lang="en-US" altLang="ja-JP" sz="1600" dirty="0" smtClean="0">
                <a:latin typeface="Symbol" panose="05050102010706020507" pitchFamily="18" charset="2"/>
              </a:rPr>
              <a:t>p</a:t>
            </a:r>
            <a:r>
              <a:rPr lang="en-US" altLang="ja-JP" sz="1600" baseline="30000" dirty="0" smtClean="0"/>
              <a:t>0</a:t>
            </a:r>
            <a:r>
              <a:rPr lang="en-US" altLang="ja-JP" sz="1600" dirty="0" smtClean="0"/>
              <a:t> </a:t>
            </a:r>
            <a:r>
              <a:rPr lang="en-US" altLang="ja-JP" sz="1600" dirty="0"/>
              <a:t>spectra </a:t>
            </a:r>
            <a:r>
              <a:rPr lang="en-US" altLang="ja-JP" sz="1600" dirty="0" smtClean="0"/>
              <a:t>of</a:t>
            </a:r>
            <a:r>
              <a:rPr lang="en-US" altLang="ja-JP" sz="1600" dirty="0"/>
              <a:t> </a:t>
            </a:r>
            <a:r>
              <a:rPr lang="en-US" altLang="ja-JP" sz="1600" dirty="0" smtClean="0"/>
              <a:t>JAM</a:t>
            </a:r>
            <a:endParaRPr lang="en-US" altLang="ja-JP" sz="1600" dirty="0"/>
          </a:p>
          <a:p>
            <a:pPr marL="0" indent="0">
              <a:buNone/>
            </a:pPr>
            <a:r>
              <a:rPr lang="en-US" altLang="ja-JP" sz="1600" dirty="0" smtClean="0"/>
              <a:t>      Other </a:t>
            </a:r>
            <a:r>
              <a:rPr lang="en-US" altLang="ja-JP" sz="1600" dirty="0"/>
              <a:t>hadrons </a:t>
            </a:r>
            <a:r>
              <a:rPr lang="en-US" altLang="ja-JP" sz="1600" dirty="0" err="1"/>
              <a:t>m</a:t>
            </a:r>
            <a:r>
              <a:rPr lang="en-US" altLang="ja-JP" sz="1600" baseline="-25000" dirty="0" err="1"/>
              <a:t>T</a:t>
            </a:r>
            <a:r>
              <a:rPr lang="en-US" altLang="ja-JP" sz="1600" dirty="0"/>
              <a:t>-scaled</a:t>
            </a:r>
          </a:p>
          <a:p>
            <a:pPr marL="0" indent="0">
              <a:buNone/>
            </a:pPr>
            <a:r>
              <a:rPr lang="en-US" altLang="ja-JP" sz="1600" dirty="0"/>
              <a:t>b&lt;1fm</a:t>
            </a:r>
            <a:r>
              <a:rPr lang="en-US" altLang="ja-JP" sz="1800" dirty="0"/>
              <a:t> (0.25% centrality</a:t>
            </a:r>
            <a:r>
              <a:rPr lang="en-US" altLang="ja-JP" sz="1800" dirty="0" smtClean="0"/>
              <a:t>)</a:t>
            </a:r>
          </a:p>
          <a:p>
            <a:pPr marL="0" indent="0">
              <a:buNone/>
            </a:pPr>
            <a:r>
              <a:rPr lang="en-US" altLang="ja-JP" sz="1800" dirty="0" smtClean="0"/>
              <a:t>Momentum resolution 2%</a:t>
            </a:r>
          </a:p>
          <a:p>
            <a:pPr marL="0" indent="0">
              <a:buNone/>
            </a:pPr>
            <a:r>
              <a:rPr lang="en-US" altLang="ja-JP" sz="1800" dirty="0" smtClean="0"/>
              <a:t>Electron efficiency 50%</a:t>
            </a:r>
            <a:endParaRPr lang="en-US" altLang="ja-JP" sz="1800" dirty="0"/>
          </a:p>
          <a:p>
            <a:pPr marL="0" indent="0">
              <a:buNone/>
            </a:pPr>
            <a:r>
              <a:rPr lang="en-US" altLang="ja-JP" sz="1800" dirty="0" smtClean="0"/>
              <a:t>(No detector response)</a:t>
            </a:r>
            <a:endParaRPr lang="en-US" altLang="ja-JP" sz="1600" dirty="0" smtClean="0"/>
          </a:p>
          <a:p>
            <a:pPr marL="0" indent="0">
              <a:buNone/>
            </a:pPr>
            <a:r>
              <a:rPr lang="en-US" altLang="ja-JP" sz="1600" dirty="0" smtClean="0">
                <a:solidFill>
                  <a:srgbClr val="FF0000"/>
                </a:solidFill>
              </a:rPr>
              <a:t>10</a:t>
            </a:r>
            <a:r>
              <a:rPr lang="en-US" altLang="ja-JP" sz="1600" baseline="30000" dirty="0" smtClean="0">
                <a:solidFill>
                  <a:srgbClr val="FF0000"/>
                </a:solidFill>
              </a:rPr>
              <a:t>11</a:t>
            </a:r>
            <a:r>
              <a:rPr lang="en-US" altLang="ja-JP" sz="1600" dirty="0" smtClean="0">
                <a:solidFill>
                  <a:srgbClr val="FF0000"/>
                </a:solidFill>
              </a:rPr>
              <a:t> events</a:t>
            </a:r>
          </a:p>
          <a:p>
            <a:pPr marL="0" indent="0">
              <a:buNone/>
            </a:pPr>
            <a:r>
              <a:rPr lang="ja-JP" altLang="en-US" sz="1600" dirty="0" smtClean="0">
                <a:sym typeface="Wingdings" panose="05000000000000000000" pitchFamily="2" charset="2"/>
              </a:rPr>
              <a:t>⇔</a:t>
            </a:r>
            <a:r>
              <a:rPr lang="en-US" altLang="ja-JP" sz="1600" dirty="0" smtClean="0">
                <a:solidFill>
                  <a:srgbClr val="FF0000"/>
                </a:solidFill>
                <a:sym typeface="Wingdings" panose="05000000000000000000" pitchFamily="2" charset="2"/>
              </a:rPr>
              <a:t>100 kHz</a:t>
            </a:r>
          </a:p>
          <a:p>
            <a:pPr marL="0" indent="0">
              <a:buNone/>
            </a:pPr>
            <a:r>
              <a:rPr lang="en-US" altLang="ja-JP" sz="1600" dirty="0" smtClean="0">
                <a:solidFill>
                  <a:srgbClr val="FF0000"/>
                </a:solidFill>
                <a:sym typeface="Wingdings" panose="05000000000000000000" pitchFamily="2" charset="2"/>
              </a:rPr>
              <a:t>x 1 month running</a:t>
            </a:r>
          </a:p>
          <a:p>
            <a:pPr marL="0" indent="0">
              <a:buNone/>
            </a:pPr>
            <a:endParaRPr lang="en-US" altLang="ja-JP" sz="1600" dirty="0">
              <a:solidFill>
                <a:srgbClr val="FF0000"/>
              </a:solidFill>
              <a:sym typeface="Wingdings" panose="05000000000000000000" pitchFamily="2" charset="2"/>
            </a:endParaRPr>
          </a:p>
          <a:p>
            <a:pPr marL="0" indent="0">
              <a:buNone/>
            </a:pPr>
            <a:r>
              <a:rPr lang="en-US" altLang="ja-JP" sz="1600" dirty="0" err="1">
                <a:latin typeface="Symbol" panose="05050102010706020507" pitchFamily="18" charset="2"/>
                <a:sym typeface="Wingdings" panose="05000000000000000000" pitchFamily="2" charset="2"/>
              </a:rPr>
              <a:t>e</a:t>
            </a:r>
            <a:r>
              <a:rPr lang="en-US" altLang="ja-JP" sz="1600" baseline="-25000" dirty="0" err="1" smtClean="0">
                <a:sym typeface="Wingdings" panose="05000000000000000000" pitchFamily="2" charset="2"/>
              </a:rPr>
              <a:t>isolation</a:t>
            </a:r>
            <a:r>
              <a:rPr lang="en-US" altLang="ja-JP" sz="1600" dirty="0" smtClean="0">
                <a:sym typeface="Wingdings" panose="05000000000000000000" pitchFamily="2" charset="2"/>
              </a:rPr>
              <a:t> = rejection efficiency of close opening angle </a:t>
            </a:r>
            <a:r>
              <a:rPr lang="en-US" altLang="ja-JP" sz="1600" dirty="0" err="1" smtClean="0">
                <a:sym typeface="Wingdings" panose="05000000000000000000" pitchFamily="2" charset="2"/>
              </a:rPr>
              <a:t>Dalitz</a:t>
            </a:r>
            <a:r>
              <a:rPr lang="en-US" altLang="ja-JP" sz="1600" dirty="0" smtClean="0">
                <a:sym typeface="Wingdings" panose="05000000000000000000" pitchFamily="2" charset="2"/>
              </a:rPr>
              <a:t> pair</a:t>
            </a:r>
          </a:p>
        </p:txBody>
      </p:sp>
      <p:pic>
        <p:nvPicPr>
          <p:cNvPr id="8" name="コンテンツ プレースホルダ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412776"/>
            <a:ext cx="6507987" cy="4525963"/>
          </a:xfrm>
          <a:prstGeom prst="rect">
            <a:avLst/>
          </a:prstGeom>
        </p:spPr>
      </p:pic>
      <p:sp>
        <p:nvSpPr>
          <p:cNvPr id="9" name="テキスト ボックス 8"/>
          <p:cNvSpPr txBox="1"/>
          <p:nvPr/>
        </p:nvSpPr>
        <p:spPr>
          <a:xfrm>
            <a:off x="2411760" y="5908478"/>
            <a:ext cx="3933962" cy="369332"/>
          </a:xfrm>
          <a:prstGeom prst="rect">
            <a:avLst/>
          </a:prstGeom>
          <a:noFill/>
        </p:spPr>
        <p:txBody>
          <a:bodyPr wrap="none" rtlCol="0">
            <a:spAutoFit/>
          </a:bodyPr>
          <a:lstStyle/>
          <a:p>
            <a:r>
              <a:rPr kumimoji="1" lang="en-US" altLang="ja-JP" dirty="0" smtClean="0"/>
              <a:t>Calculations by T. </a:t>
            </a:r>
            <a:r>
              <a:rPr kumimoji="1" lang="en-US" altLang="ja-JP" dirty="0" err="1" smtClean="0"/>
              <a:t>Gunji</a:t>
            </a:r>
            <a:r>
              <a:rPr kumimoji="1" lang="en-US" altLang="ja-JP" dirty="0" smtClean="0"/>
              <a:t> and T. </a:t>
            </a:r>
            <a:r>
              <a:rPr kumimoji="1" lang="en-US" altLang="ja-JP" dirty="0" err="1" smtClean="0"/>
              <a:t>Sakaguchi</a:t>
            </a:r>
            <a:endParaRPr kumimoji="1" lang="ja-JP" altLang="en-US" dirty="0"/>
          </a:p>
        </p:txBody>
      </p:sp>
      <p:sp>
        <p:nvSpPr>
          <p:cNvPr id="3" name="テキスト ボックス 2"/>
          <p:cNvSpPr txBox="1"/>
          <p:nvPr/>
        </p:nvSpPr>
        <p:spPr>
          <a:xfrm>
            <a:off x="4716016" y="2924944"/>
            <a:ext cx="104874" cy="369332"/>
          </a:xfrm>
          <a:prstGeom prst="rect">
            <a:avLst/>
          </a:prstGeom>
          <a:noFill/>
        </p:spPr>
        <p:txBody>
          <a:bodyPr wrap="square" rtlCol="0">
            <a:spAutoFit/>
          </a:bodyPr>
          <a:lstStyle/>
          <a:p>
            <a:r>
              <a:rPr kumimoji="1" lang="en-US" altLang="ja-JP" dirty="0" smtClean="0">
                <a:latin typeface="Symbol" panose="05050102010706020507" pitchFamily="18" charset="2"/>
              </a:rPr>
              <a:t>f</a:t>
            </a:r>
            <a:endParaRPr kumimoji="1" lang="ja-JP" altLang="en-US" dirty="0">
              <a:latin typeface="Symbol" panose="05050102010706020507" pitchFamily="18" charset="2"/>
            </a:endParaRPr>
          </a:p>
        </p:txBody>
      </p:sp>
      <p:sp>
        <p:nvSpPr>
          <p:cNvPr id="5" name="テキスト ボックス 4"/>
          <p:cNvSpPr txBox="1"/>
          <p:nvPr/>
        </p:nvSpPr>
        <p:spPr>
          <a:xfrm>
            <a:off x="3707904" y="2663706"/>
            <a:ext cx="349776" cy="369332"/>
          </a:xfrm>
          <a:prstGeom prst="rect">
            <a:avLst/>
          </a:prstGeom>
          <a:noFill/>
        </p:spPr>
        <p:txBody>
          <a:bodyPr wrap="none" rtlCol="0">
            <a:spAutoFit/>
          </a:bodyPr>
          <a:lstStyle/>
          <a:p>
            <a:r>
              <a:rPr kumimoji="1" lang="en-US" altLang="ja-JP" dirty="0" smtClean="0">
                <a:latin typeface="Symbol" panose="05050102010706020507" pitchFamily="18" charset="2"/>
              </a:rPr>
              <a:t>w</a:t>
            </a:r>
            <a:endParaRPr kumimoji="1" lang="ja-JP" altLang="en-US" dirty="0">
              <a:latin typeface="Symbol" panose="05050102010706020507" pitchFamily="18" charset="2"/>
            </a:endParaRPr>
          </a:p>
        </p:txBody>
      </p:sp>
      <p:sp>
        <p:nvSpPr>
          <p:cNvPr id="11" name="テキスト ボックス 10"/>
          <p:cNvSpPr txBox="1"/>
          <p:nvPr/>
        </p:nvSpPr>
        <p:spPr>
          <a:xfrm>
            <a:off x="3468608" y="2915652"/>
            <a:ext cx="311304" cy="369332"/>
          </a:xfrm>
          <a:prstGeom prst="rect">
            <a:avLst/>
          </a:prstGeom>
          <a:noFill/>
        </p:spPr>
        <p:txBody>
          <a:bodyPr wrap="none" rtlCol="0">
            <a:spAutoFit/>
          </a:bodyPr>
          <a:lstStyle/>
          <a:p>
            <a:r>
              <a:rPr kumimoji="1" lang="en-US" altLang="ja-JP" dirty="0" smtClean="0">
                <a:latin typeface="Symbol" panose="05050102010706020507" pitchFamily="18" charset="2"/>
              </a:rPr>
              <a:t>r</a:t>
            </a:r>
            <a:endParaRPr kumimoji="1" lang="ja-JP" altLang="en-US" dirty="0">
              <a:latin typeface="Symbol" panose="05050102010706020507" pitchFamily="18" charset="2"/>
            </a:endParaRPr>
          </a:p>
        </p:txBody>
      </p:sp>
      <p:sp>
        <p:nvSpPr>
          <p:cNvPr id="12" name="テキスト ボックス 11"/>
          <p:cNvSpPr txBox="1"/>
          <p:nvPr/>
        </p:nvSpPr>
        <p:spPr>
          <a:xfrm>
            <a:off x="1013374" y="1587302"/>
            <a:ext cx="388248" cy="369332"/>
          </a:xfrm>
          <a:prstGeom prst="rect">
            <a:avLst/>
          </a:prstGeom>
          <a:noFill/>
        </p:spPr>
        <p:txBody>
          <a:bodyPr wrap="none" rtlCol="0">
            <a:spAutoFit/>
          </a:bodyPr>
          <a:lstStyle/>
          <a:p>
            <a:r>
              <a:rPr kumimoji="1" lang="en-US" altLang="ja-JP" dirty="0" smtClean="0">
                <a:latin typeface="Symbol" panose="05050102010706020507" pitchFamily="18" charset="2"/>
              </a:rPr>
              <a:t>p</a:t>
            </a:r>
            <a:r>
              <a:rPr kumimoji="1" lang="en-US" altLang="ja-JP" baseline="30000" dirty="0" smtClean="0">
                <a:latin typeface="Symbol" panose="05050102010706020507" pitchFamily="18" charset="2"/>
              </a:rPr>
              <a:t>0</a:t>
            </a:r>
            <a:endParaRPr kumimoji="1" lang="ja-JP" altLang="en-US" baseline="30000" dirty="0">
              <a:latin typeface="Symbol" panose="05050102010706020507" pitchFamily="18" charset="2"/>
            </a:endParaRPr>
          </a:p>
        </p:txBody>
      </p:sp>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
        <p:nvSpPr>
          <p:cNvPr id="10" name="テキスト ボックス 9"/>
          <p:cNvSpPr txBox="1"/>
          <p:nvPr/>
        </p:nvSpPr>
        <p:spPr>
          <a:xfrm>
            <a:off x="2771800" y="6453336"/>
            <a:ext cx="2299412" cy="369332"/>
          </a:xfrm>
          <a:prstGeom prst="rect">
            <a:avLst/>
          </a:prstGeom>
          <a:noFill/>
        </p:spPr>
        <p:txBody>
          <a:bodyPr wrap="none" rtlCol="0">
            <a:spAutoFit/>
          </a:bodyPr>
          <a:lstStyle/>
          <a:p>
            <a:r>
              <a:rPr kumimoji="1" lang="en-US" altLang="ja-JP" dirty="0" err="1" smtClean="0"/>
              <a:t>Solenoid+Dipole</a:t>
            </a:r>
            <a:r>
              <a:rPr kumimoji="1" lang="en-US" altLang="ja-JP" dirty="0" smtClean="0"/>
              <a:t> setup</a:t>
            </a:r>
            <a:endParaRPr kumimoji="1" lang="ja-JP" altLang="en-US" dirty="0"/>
          </a:p>
        </p:txBody>
      </p:sp>
    </p:spTree>
    <p:extLst>
      <p:ext uri="{BB962C8B-B14F-4D97-AF65-F5344CB8AC3E}">
        <p14:creationId xmlns:p14="http://schemas.microsoft.com/office/powerpoint/2010/main" val="6182503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6368" y="0"/>
            <a:ext cx="8229600" cy="1143000"/>
          </a:xfrm>
        </p:spPr>
        <p:txBody>
          <a:bodyPr/>
          <a:lstStyle/>
          <a:p>
            <a:r>
              <a:rPr kumimoji="1" lang="en-US" altLang="ja-JP" dirty="0" smtClean="0"/>
              <a:t>Summary </a:t>
            </a:r>
            <a:r>
              <a:rPr lang="en-US" altLang="ja-JP" dirty="0" smtClean="0"/>
              <a:t>: </a:t>
            </a:r>
            <a:r>
              <a:rPr kumimoji="1" lang="en-US" altLang="ja-JP" dirty="0" smtClean="0"/>
              <a:t>J-PARC HI</a:t>
            </a:r>
            <a:endParaRPr kumimoji="1" lang="ja-JP" altLang="en-US" dirty="0"/>
          </a:p>
        </p:txBody>
      </p:sp>
      <p:sp>
        <p:nvSpPr>
          <p:cNvPr id="3" name="スライド番号プレースホルダー 2"/>
          <p:cNvSpPr>
            <a:spLocks noGrp="1"/>
          </p:cNvSpPr>
          <p:nvPr>
            <p:ph type="sldNum" sz="quarter" idx="12"/>
          </p:nvPr>
        </p:nvSpPr>
        <p:spPr>
          <a:xfrm>
            <a:off x="6876256" y="6453336"/>
            <a:ext cx="2133600" cy="365125"/>
          </a:xfrm>
        </p:spPr>
        <p:txBody>
          <a:bodyPr/>
          <a:lstStyle/>
          <a:p>
            <a:fld id="{D2D8002D-B5B0-4BAC-B1F6-782DDCCE6D9C}" type="slidenum">
              <a:rPr kumimoji="1" lang="ja-JP" altLang="en-US" smtClean="0"/>
              <a:t>41</a:t>
            </a:fld>
            <a:endParaRPr kumimoji="1" lang="ja-JP" altLang="en-US" dirty="0"/>
          </a:p>
        </p:txBody>
      </p:sp>
      <p:sp>
        <p:nvSpPr>
          <p:cNvPr id="4" name="コンテンツ プレースホルダー 2"/>
          <p:cNvSpPr txBox="1">
            <a:spLocks/>
          </p:cNvSpPr>
          <p:nvPr/>
        </p:nvSpPr>
        <p:spPr>
          <a:xfrm>
            <a:off x="107504" y="1124744"/>
            <a:ext cx="9036496" cy="5328592"/>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en-US" altLang="ja-JP" dirty="0"/>
              <a:t>A</a:t>
            </a:r>
            <a:r>
              <a:rPr lang="en-US" altLang="ja-JP" dirty="0" smtClean="0"/>
              <a:t> heavy-ion program at J-PARC is being designed to study dense matter </a:t>
            </a:r>
          </a:p>
          <a:p>
            <a:pPr lvl="1"/>
            <a:r>
              <a:rPr lang="en-US" altLang="ja-JP" dirty="0"/>
              <a:t>Acceleration schemes </a:t>
            </a:r>
            <a:r>
              <a:rPr lang="en-US" altLang="ja-JP" dirty="0" smtClean="0"/>
              <a:t>with RCS and MR</a:t>
            </a:r>
          </a:p>
          <a:p>
            <a:pPr lvl="1"/>
            <a:r>
              <a:rPr lang="en-US" altLang="ja-JP" dirty="0" smtClean="0"/>
              <a:t>Near-4</a:t>
            </a:r>
            <a:r>
              <a:rPr lang="en-US" altLang="ja-JP" dirty="0" smtClean="0">
                <a:latin typeface="Symbol" panose="05050102010706020507" pitchFamily="18" charset="2"/>
              </a:rPr>
              <a:t>p</a:t>
            </a:r>
            <a:r>
              <a:rPr lang="en-US" altLang="ja-JP" dirty="0" smtClean="0"/>
              <a:t> HI spectrometer with Toroidal to measure </a:t>
            </a:r>
            <a:r>
              <a:rPr lang="en-US" altLang="ja-JP" dirty="0" err="1" smtClean="0"/>
              <a:t>dileptons</a:t>
            </a:r>
            <a:r>
              <a:rPr lang="en-US" altLang="ja-JP" dirty="0" smtClean="0"/>
              <a:t> and hadrons</a:t>
            </a:r>
          </a:p>
          <a:p>
            <a:pPr marL="0" indent="0">
              <a:buNone/>
            </a:pPr>
            <a:r>
              <a:rPr lang="en-US" altLang="ja-JP" sz="3400" u="sng" dirty="0" smtClean="0">
                <a:solidFill>
                  <a:srgbClr val="0070C0"/>
                </a:solidFill>
              </a:rPr>
              <a:t>Prospects</a:t>
            </a:r>
          </a:p>
          <a:p>
            <a:r>
              <a:rPr lang="en-US" altLang="ja-JP" dirty="0" smtClean="0"/>
              <a:t>R&amp;D</a:t>
            </a:r>
          </a:p>
          <a:p>
            <a:pPr lvl="1"/>
            <a:r>
              <a:rPr lang="en-US" altLang="ja-JP" dirty="0" smtClean="0"/>
              <a:t>MRPC-TOF (Tsukuba, JAEA, KEK) in J-PARC E16 (</a:t>
            </a:r>
            <a:r>
              <a:rPr lang="en-US" altLang="ja-JP" dirty="0" err="1" smtClean="0"/>
              <a:t>p+A</a:t>
            </a:r>
            <a:r>
              <a:rPr lang="en-US" altLang="ja-JP" dirty="0" smtClean="0"/>
              <a:t>) for hadron measurements</a:t>
            </a:r>
          </a:p>
          <a:p>
            <a:pPr lvl="1"/>
            <a:r>
              <a:rPr lang="en-US" altLang="ja-JP" dirty="0" smtClean="0"/>
              <a:t>DAQ (JAEA,NIAS)</a:t>
            </a:r>
          </a:p>
          <a:p>
            <a:pPr marL="57150" indent="0">
              <a:buNone/>
            </a:pPr>
            <a:r>
              <a:rPr lang="en-US" altLang="ja-JP" dirty="0" smtClean="0">
                <a:sym typeface="Wingdings" panose="05000000000000000000" pitchFamily="2" charset="2"/>
              </a:rPr>
              <a:t></a:t>
            </a:r>
            <a:r>
              <a:rPr lang="en-US" altLang="ja-JP" dirty="0"/>
              <a:t>A conceptual design report (white paper) </a:t>
            </a:r>
            <a:r>
              <a:rPr lang="en-US" altLang="ja-JP" dirty="0" smtClean="0"/>
              <a:t>in this year</a:t>
            </a:r>
          </a:p>
          <a:p>
            <a:pPr marL="57150" indent="0">
              <a:buNone/>
            </a:pPr>
            <a:endParaRPr lang="en-US" altLang="ja-JP" sz="3400" dirty="0" smtClean="0">
              <a:solidFill>
                <a:srgbClr val="FF0000"/>
              </a:solidFill>
            </a:endParaRPr>
          </a:p>
          <a:p>
            <a:pPr marL="57150" indent="0">
              <a:buNone/>
            </a:pPr>
            <a:r>
              <a:rPr lang="en-US" altLang="ja-JP" sz="3400" dirty="0" smtClean="0">
                <a:solidFill>
                  <a:srgbClr val="FF0000"/>
                </a:solidFill>
              </a:rPr>
              <a:t>International </a:t>
            </a:r>
            <a:r>
              <a:rPr lang="en-US" altLang="ja-JP" sz="3400" dirty="0" smtClean="0">
                <a:solidFill>
                  <a:srgbClr val="FF0000"/>
                </a:solidFill>
              </a:rPr>
              <a:t>collaboration is very important for success of the project</a:t>
            </a:r>
            <a:endParaRPr lang="en-US" altLang="ja-JP" sz="3400" dirty="0">
              <a:solidFill>
                <a:srgbClr val="FF0000"/>
              </a:solidFill>
            </a:endParaRPr>
          </a:p>
          <a:p>
            <a:pPr lvl="1"/>
            <a:r>
              <a:rPr lang="en-US" altLang="ja-JP" sz="3400" dirty="0" smtClean="0">
                <a:solidFill>
                  <a:srgbClr val="FF0000"/>
                </a:solidFill>
              </a:rPr>
              <a:t>We welcome Korean collaborators</a:t>
            </a:r>
            <a:r>
              <a:rPr lang="en-US" altLang="ja-JP" sz="3400" dirty="0" smtClean="0">
                <a:solidFill>
                  <a:srgbClr val="FF0000"/>
                </a:solidFill>
              </a:rPr>
              <a:t>!</a:t>
            </a:r>
          </a:p>
          <a:p>
            <a:pPr lvl="1"/>
            <a:endParaRPr lang="en-US" altLang="ja-JP" sz="3400" dirty="0" smtClean="0">
              <a:solidFill>
                <a:srgbClr val="FF0000"/>
              </a:solidFill>
            </a:endParaRPr>
          </a:p>
          <a:p>
            <a:pPr marL="342900" lvl="1" indent="-342900">
              <a:buFont typeface="Arial" pitchFamily="34" charset="0"/>
              <a:buChar char="•"/>
            </a:pPr>
            <a:r>
              <a:rPr lang="en-US" altLang="ja-JP" dirty="0" err="1" smtClean="0">
                <a:solidFill>
                  <a:srgbClr val="0070C0"/>
                </a:solidFill>
              </a:rPr>
              <a:t>Reimei</a:t>
            </a:r>
            <a:r>
              <a:rPr lang="en-US" altLang="ja-JP" dirty="0">
                <a:solidFill>
                  <a:srgbClr val="0070C0"/>
                </a:solidFill>
              </a:rPr>
              <a:t> workshop </a:t>
            </a:r>
            <a:r>
              <a:rPr lang="en-US" altLang="ja-JP" dirty="0" smtClean="0">
                <a:solidFill>
                  <a:srgbClr val="0070C0"/>
                </a:solidFill>
              </a:rPr>
              <a:t>at JAEA (Jan </a:t>
            </a:r>
            <a:r>
              <a:rPr lang="en-US" altLang="ja-JP" dirty="0">
                <a:solidFill>
                  <a:srgbClr val="0070C0"/>
                </a:solidFill>
              </a:rPr>
              <a:t>18 – </a:t>
            </a:r>
            <a:r>
              <a:rPr lang="en-US" altLang="ja-JP" dirty="0" smtClean="0">
                <a:solidFill>
                  <a:srgbClr val="0070C0"/>
                </a:solidFill>
              </a:rPr>
              <a:t>20, 2016)</a:t>
            </a:r>
          </a:p>
          <a:p>
            <a:pPr lvl="1"/>
            <a:r>
              <a:rPr lang="en-US" altLang="ja-JP" dirty="0" smtClean="0">
                <a:solidFill>
                  <a:srgbClr val="0070C0"/>
                </a:solidFill>
              </a:rPr>
              <a:t>Prof. Hyun-</a:t>
            </a:r>
            <a:r>
              <a:rPr lang="en-US" altLang="ja-JP" dirty="0" err="1" smtClean="0">
                <a:solidFill>
                  <a:srgbClr val="0070C0"/>
                </a:solidFill>
              </a:rPr>
              <a:t>Chul</a:t>
            </a:r>
            <a:r>
              <a:rPr lang="en-US" altLang="ja-JP" dirty="0" smtClean="0">
                <a:solidFill>
                  <a:srgbClr val="0070C0"/>
                </a:solidFill>
              </a:rPr>
              <a:t> Kim (</a:t>
            </a:r>
            <a:r>
              <a:rPr lang="en-US" altLang="ja-JP" dirty="0" err="1" smtClean="0">
                <a:solidFill>
                  <a:srgbClr val="0070C0"/>
                </a:solidFill>
              </a:rPr>
              <a:t>Inha</a:t>
            </a:r>
            <a:r>
              <a:rPr lang="en-US" altLang="ja-JP" dirty="0" smtClean="0">
                <a:solidFill>
                  <a:srgbClr val="0070C0"/>
                </a:solidFill>
              </a:rPr>
              <a:t> University), Makoto Oka, H. </a:t>
            </a:r>
            <a:r>
              <a:rPr lang="en-US" altLang="ja-JP" dirty="0" err="1" smtClean="0">
                <a:solidFill>
                  <a:srgbClr val="0070C0"/>
                </a:solidFill>
              </a:rPr>
              <a:t>Sako</a:t>
            </a:r>
            <a:r>
              <a:rPr lang="en-US" altLang="ja-JP" dirty="0" smtClean="0">
                <a:solidFill>
                  <a:srgbClr val="0070C0"/>
                </a:solidFill>
              </a:rPr>
              <a:t> (JAEA)</a:t>
            </a:r>
          </a:p>
          <a:p>
            <a:pPr lvl="1"/>
            <a:r>
              <a:rPr lang="en-US" altLang="ja-JP" dirty="0" smtClean="0">
                <a:solidFill>
                  <a:srgbClr val="0070C0"/>
                </a:solidFill>
              </a:rPr>
              <a:t>Heavy-flavor hadron physics and heavy-ion physics </a:t>
            </a:r>
          </a:p>
          <a:p>
            <a:pPr lvl="1"/>
            <a:r>
              <a:rPr lang="en-US" altLang="ja-JP" dirty="0" smtClean="0">
                <a:solidFill>
                  <a:srgbClr val="0070C0"/>
                </a:solidFill>
              </a:rPr>
              <a:t>J-PARC Heavy-ion collaboration meeting (Jan 21)</a:t>
            </a:r>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6576" y="4417692"/>
            <a:ext cx="2435594" cy="203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42235115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Backup</a:t>
            </a:r>
            <a:endParaRPr kumimoji="1" lang="ja-JP" altLang="en-US" dirty="0"/>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42</a:t>
            </a:fld>
            <a:endParaRPr kumimoji="1" lang="ja-JP" altLang="en-US"/>
          </a:p>
        </p:txBody>
      </p:sp>
    </p:spTree>
    <p:extLst>
      <p:ext uri="{BB962C8B-B14F-4D97-AF65-F5344CB8AC3E}">
        <p14:creationId xmlns:p14="http://schemas.microsoft.com/office/powerpoint/2010/main" val="14952806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r>
              <a:rPr lang="en-US" altLang="ja-JP" dirty="0" smtClean="0"/>
              <a:t>    </a:t>
            </a:r>
            <a:r>
              <a:rPr lang="en-US" altLang="ja-JP" dirty="0" smtClean="0">
                <a:solidFill>
                  <a:srgbClr val="C00000"/>
                </a:solidFill>
              </a:rPr>
              <a:t>comments on s=-3 nuclei</a:t>
            </a:r>
            <a:endParaRPr lang="ja-JP" altLang="en-US" dirty="0" smtClean="0">
              <a:solidFill>
                <a:srgbClr val="C00000"/>
              </a:solidFill>
            </a:endParaRPr>
          </a:p>
        </p:txBody>
      </p:sp>
      <p:sp>
        <p:nvSpPr>
          <p:cNvPr id="28675" name="コンテンツ プレースホルダ 2"/>
          <p:cNvSpPr>
            <a:spLocks noGrp="1"/>
          </p:cNvSpPr>
          <p:nvPr>
            <p:ph idx="1"/>
          </p:nvPr>
        </p:nvSpPr>
        <p:spPr/>
        <p:txBody>
          <a:bodyPr/>
          <a:lstStyle/>
          <a:p>
            <a:r>
              <a:rPr lang="en-US" altLang="ja-JP" dirty="0" smtClean="0">
                <a:solidFill>
                  <a:srgbClr val="0070C0"/>
                </a:solidFill>
              </a:rPr>
              <a:t>Smallest triple </a:t>
            </a:r>
            <a:r>
              <a:rPr lang="en-US" altLang="ja-JP" dirty="0" smtClean="0">
                <a:solidFill>
                  <a:srgbClr val="0070C0"/>
                </a:solidFill>
                <a:latin typeface="Symbol" panose="05050102010706020507" pitchFamily="18" charset="2"/>
              </a:rPr>
              <a:t>L</a:t>
            </a:r>
            <a:r>
              <a:rPr lang="en-US" altLang="ja-JP" dirty="0" smtClean="0">
                <a:solidFill>
                  <a:srgbClr val="0070C0"/>
                </a:solidFill>
              </a:rPr>
              <a:t> nuclei will be </a:t>
            </a:r>
            <a:r>
              <a:rPr lang="en-US" altLang="ja-JP" baseline="30000" dirty="0" smtClean="0">
                <a:solidFill>
                  <a:srgbClr val="0070C0"/>
                </a:solidFill>
              </a:rPr>
              <a:t>14</a:t>
            </a:r>
            <a:r>
              <a:rPr lang="en-US" altLang="ja-JP" dirty="0" smtClean="0">
                <a:solidFill>
                  <a:srgbClr val="0070C0"/>
                </a:solidFill>
              </a:rPr>
              <a:t>C</a:t>
            </a:r>
            <a:r>
              <a:rPr lang="en-US" altLang="ja-JP" baseline="-25000" dirty="0" smtClean="0">
                <a:solidFill>
                  <a:srgbClr val="0070C0"/>
                </a:solidFill>
                <a:latin typeface="Symbol" panose="05050102010706020507" pitchFamily="18" charset="2"/>
              </a:rPr>
              <a:t>LLL</a:t>
            </a:r>
            <a:r>
              <a:rPr lang="en-US" altLang="ja-JP" dirty="0" smtClean="0">
                <a:solidFill>
                  <a:srgbClr val="0070C0"/>
                </a:solidFill>
              </a:rPr>
              <a:t>, since 3</a:t>
            </a:r>
            <a:r>
              <a:rPr lang="en-US" altLang="ja-JP" baseline="30000" dirty="0" smtClean="0">
                <a:solidFill>
                  <a:srgbClr val="0070C0"/>
                </a:solidFill>
              </a:rPr>
              <a:t>rd</a:t>
            </a:r>
            <a:r>
              <a:rPr lang="en-US" altLang="ja-JP" dirty="0" smtClean="0">
                <a:solidFill>
                  <a:srgbClr val="0070C0"/>
                </a:solidFill>
              </a:rPr>
              <a:t> </a:t>
            </a:r>
            <a:r>
              <a:rPr lang="en-US" altLang="ja-JP" dirty="0" smtClean="0">
                <a:solidFill>
                  <a:srgbClr val="0070C0"/>
                </a:solidFill>
                <a:latin typeface="Symbol" panose="05050102010706020507" pitchFamily="18" charset="2"/>
              </a:rPr>
              <a:t>L</a:t>
            </a:r>
            <a:r>
              <a:rPr lang="en-US" altLang="ja-JP" dirty="0" smtClean="0">
                <a:solidFill>
                  <a:srgbClr val="0070C0"/>
                </a:solidFill>
              </a:rPr>
              <a:t> should be in p-shell which is only bound larger than A=11 (</a:t>
            </a:r>
            <a:r>
              <a:rPr lang="en-US" altLang="ja-JP" baseline="30000" dirty="0" smtClean="0">
                <a:solidFill>
                  <a:srgbClr val="0070C0"/>
                </a:solidFill>
              </a:rPr>
              <a:t>13</a:t>
            </a:r>
            <a:r>
              <a:rPr lang="en-US" altLang="ja-JP" dirty="0" smtClean="0">
                <a:solidFill>
                  <a:srgbClr val="0070C0"/>
                </a:solidFill>
              </a:rPr>
              <a:t>C</a:t>
            </a:r>
            <a:r>
              <a:rPr lang="en-US" altLang="ja-JP" baseline="-25000" dirty="0" smtClean="0">
                <a:solidFill>
                  <a:srgbClr val="0070C0"/>
                </a:solidFill>
                <a:latin typeface="Symbol" panose="05050102010706020507" pitchFamily="18" charset="2"/>
              </a:rPr>
              <a:t>L</a:t>
            </a:r>
            <a:r>
              <a:rPr lang="en-US" altLang="ja-JP" dirty="0" smtClean="0">
                <a:solidFill>
                  <a:srgbClr val="0070C0"/>
                </a:solidFill>
              </a:rPr>
              <a:t>) .</a:t>
            </a:r>
          </a:p>
          <a:p>
            <a:endParaRPr lang="en-US" altLang="ja-JP" dirty="0" smtClean="0">
              <a:solidFill>
                <a:srgbClr val="0070C0"/>
              </a:solidFill>
            </a:endParaRPr>
          </a:p>
          <a:p>
            <a:r>
              <a:rPr lang="en-US" altLang="ja-JP" dirty="0" smtClean="0">
                <a:solidFill>
                  <a:srgbClr val="7030A0"/>
                </a:solidFill>
              </a:rPr>
              <a:t>Possible smaller s=-3 nuclei can be;</a:t>
            </a:r>
          </a:p>
          <a:p>
            <a:pPr>
              <a:buFont typeface="Wingdings" panose="05000000000000000000" pitchFamily="2" charset="2"/>
              <a:buNone/>
            </a:pPr>
            <a:r>
              <a:rPr lang="en-US" altLang="ja-JP" dirty="0" smtClean="0">
                <a:solidFill>
                  <a:srgbClr val="7030A0"/>
                </a:solidFill>
              </a:rPr>
              <a:t>     </a:t>
            </a:r>
            <a:r>
              <a:rPr lang="en-US" altLang="ja-JP" baseline="30000" dirty="0" smtClean="0">
                <a:solidFill>
                  <a:srgbClr val="7030A0"/>
                </a:solidFill>
              </a:rPr>
              <a:t>4</a:t>
            </a:r>
            <a:r>
              <a:rPr lang="en-US" altLang="ja-JP" dirty="0" smtClean="0">
                <a:solidFill>
                  <a:srgbClr val="7030A0"/>
                </a:solidFill>
              </a:rPr>
              <a:t>He+</a:t>
            </a:r>
            <a:r>
              <a:rPr lang="en-US" altLang="ja-JP" dirty="0" smtClean="0">
                <a:solidFill>
                  <a:srgbClr val="7030A0"/>
                </a:solidFill>
                <a:latin typeface="Symbol" panose="05050102010706020507" pitchFamily="18" charset="2"/>
              </a:rPr>
              <a:t>LL</a:t>
            </a:r>
            <a:r>
              <a:rPr lang="en-US" altLang="ja-JP" dirty="0" smtClean="0">
                <a:solidFill>
                  <a:srgbClr val="7030A0"/>
                </a:solidFill>
              </a:rPr>
              <a:t>+</a:t>
            </a:r>
            <a:r>
              <a:rPr lang="en-US" altLang="ja-JP" dirty="0" smtClean="0">
                <a:solidFill>
                  <a:srgbClr val="7030A0"/>
                </a:solidFill>
                <a:latin typeface="Symbol" panose="05050102010706020507" pitchFamily="18" charset="2"/>
              </a:rPr>
              <a:t>X</a:t>
            </a:r>
            <a:r>
              <a:rPr lang="en-US" altLang="ja-JP" baseline="30000" dirty="0" smtClean="0">
                <a:solidFill>
                  <a:srgbClr val="7030A0"/>
                </a:solidFill>
              </a:rPr>
              <a:t>0</a:t>
            </a:r>
            <a:r>
              <a:rPr lang="en-US" altLang="ja-JP" dirty="0" smtClean="0">
                <a:solidFill>
                  <a:srgbClr val="7030A0"/>
                </a:solidFill>
              </a:rPr>
              <a:t>   system     ~</a:t>
            </a:r>
            <a:r>
              <a:rPr lang="en-US" altLang="ja-JP" dirty="0" smtClean="0">
                <a:solidFill>
                  <a:srgbClr val="7030A0"/>
                </a:solidFill>
              </a:rPr>
              <a:t>10</a:t>
            </a:r>
            <a:r>
              <a:rPr lang="en-US" altLang="ja-JP" baseline="30000" dirty="0" smtClean="0">
                <a:solidFill>
                  <a:srgbClr val="7030A0"/>
                </a:solidFill>
              </a:rPr>
              <a:t>-7</a:t>
            </a:r>
            <a:endParaRPr lang="ja-JP" altLang="en-US" dirty="0" smtClean="0">
              <a:solidFill>
                <a:srgbClr val="7030A0"/>
              </a:solidFill>
            </a:endParaRPr>
          </a:p>
        </p:txBody>
      </p:sp>
      <p:sp>
        <p:nvSpPr>
          <p:cNvPr id="28676" name="日付プレースホルダ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CC0099"/>
                </a:solidFill>
                <a:latin typeface="Century" panose="02040604050505020304" pitchFamily="18" charset="0"/>
                <a:ea typeface="ＭＳ Ｐゴシック" panose="020B0600070205080204" pitchFamily="50" charset="-128"/>
              </a:defRPr>
            </a:lvl1pPr>
            <a:lvl2pPr marL="742950" indent="-285750" eaLnBrk="0" hangingPunct="0">
              <a:defRPr kumimoji="1" sz="2400">
                <a:solidFill>
                  <a:srgbClr val="CC0099"/>
                </a:solidFill>
                <a:latin typeface="Century" panose="02040604050505020304" pitchFamily="18" charset="0"/>
                <a:ea typeface="ＭＳ Ｐゴシック" panose="020B0600070205080204" pitchFamily="50" charset="-128"/>
              </a:defRPr>
            </a:lvl2pPr>
            <a:lvl3pPr marL="1143000" indent="-228600" eaLnBrk="0" hangingPunct="0">
              <a:defRPr kumimoji="1" sz="2400">
                <a:solidFill>
                  <a:srgbClr val="CC0099"/>
                </a:solidFill>
                <a:latin typeface="Century" panose="02040604050505020304" pitchFamily="18" charset="0"/>
                <a:ea typeface="ＭＳ Ｐゴシック" panose="020B0600070205080204" pitchFamily="50" charset="-128"/>
              </a:defRPr>
            </a:lvl3pPr>
            <a:lvl4pPr marL="1600200" indent="-228600" eaLnBrk="0" hangingPunct="0">
              <a:defRPr kumimoji="1" sz="2400">
                <a:solidFill>
                  <a:srgbClr val="CC0099"/>
                </a:solidFill>
                <a:latin typeface="Century" panose="02040604050505020304" pitchFamily="18" charset="0"/>
                <a:ea typeface="ＭＳ Ｐゴシック" panose="020B0600070205080204" pitchFamily="50" charset="-128"/>
              </a:defRPr>
            </a:lvl4pPr>
            <a:lvl5pPr marL="2057400" indent="-228600" eaLnBrk="0" hangingPunct="0">
              <a:defRPr kumimoji="1" sz="2400">
                <a:solidFill>
                  <a:srgbClr val="CC0099"/>
                </a:solidFill>
                <a:latin typeface="Century" panose="020406040505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rgbClr val="CC0099"/>
                </a:solidFill>
                <a:latin typeface="Century" panose="020406040505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rgbClr val="CC0099"/>
                </a:solidFill>
                <a:latin typeface="Century" panose="020406040505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rgbClr val="CC0099"/>
                </a:solidFill>
                <a:latin typeface="Century" panose="020406040505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rgbClr val="CC0099"/>
                </a:solidFill>
                <a:latin typeface="Century" panose="02040604050505020304" pitchFamily="18" charset="0"/>
                <a:ea typeface="ＭＳ Ｐゴシック" panose="020B0600070205080204" pitchFamily="50" charset="-128"/>
              </a:defRPr>
            </a:lvl9pPr>
          </a:lstStyle>
          <a:p>
            <a:pPr eaLnBrk="1" hangingPunct="1"/>
            <a:endParaRPr kumimoji="0" lang="en-US" altLang="ja-JP" sz="1400" dirty="0" smtClean="0">
              <a:solidFill>
                <a:schemeClr val="tx1"/>
              </a:solidFill>
              <a:latin typeface="Tahoma" panose="020B0604030504040204" pitchFamily="34" charset="0"/>
            </a:endParaRPr>
          </a:p>
        </p:txBody>
      </p:sp>
      <p:sp>
        <p:nvSpPr>
          <p:cNvPr id="28677" name="フッター プレースホルダ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rgbClr val="CC0099"/>
                </a:solidFill>
                <a:latin typeface="Century" panose="02040604050505020304" pitchFamily="18" charset="0"/>
                <a:ea typeface="ＭＳ Ｐゴシック" panose="020B0600070205080204" pitchFamily="50" charset="-128"/>
              </a:defRPr>
            </a:lvl1pPr>
            <a:lvl2pPr marL="742950" indent="-285750" eaLnBrk="0" hangingPunct="0">
              <a:defRPr kumimoji="1" sz="2400">
                <a:solidFill>
                  <a:srgbClr val="CC0099"/>
                </a:solidFill>
                <a:latin typeface="Century" panose="02040604050505020304" pitchFamily="18" charset="0"/>
                <a:ea typeface="ＭＳ Ｐゴシック" panose="020B0600070205080204" pitchFamily="50" charset="-128"/>
              </a:defRPr>
            </a:lvl2pPr>
            <a:lvl3pPr marL="1143000" indent="-228600" eaLnBrk="0" hangingPunct="0">
              <a:defRPr kumimoji="1" sz="2400">
                <a:solidFill>
                  <a:srgbClr val="CC0099"/>
                </a:solidFill>
                <a:latin typeface="Century" panose="02040604050505020304" pitchFamily="18" charset="0"/>
                <a:ea typeface="ＭＳ Ｐゴシック" panose="020B0600070205080204" pitchFamily="50" charset="-128"/>
              </a:defRPr>
            </a:lvl3pPr>
            <a:lvl4pPr marL="1600200" indent="-228600" eaLnBrk="0" hangingPunct="0">
              <a:defRPr kumimoji="1" sz="2400">
                <a:solidFill>
                  <a:srgbClr val="CC0099"/>
                </a:solidFill>
                <a:latin typeface="Century" panose="02040604050505020304" pitchFamily="18" charset="0"/>
                <a:ea typeface="ＭＳ Ｐゴシック" panose="020B0600070205080204" pitchFamily="50" charset="-128"/>
              </a:defRPr>
            </a:lvl4pPr>
            <a:lvl5pPr marL="2057400" indent="-228600" eaLnBrk="0" hangingPunct="0">
              <a:defRPr kumimoji="1" sz="2400">
                <a:solidFill>
                  <a:srgbClr val="CC0099"/>
                </a:solidFill>
                <a:latin typeface="Century" panose="020406040505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rgbClr val="CC0099"/>
                </a:solidFill>
                <a:latin typeface="Century" panose="020406040505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rgbClr val="CC0099"/>
                </a:solidFill>
                <a:latin typeface="Century" panose="020406040505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rgbClr val="CC0099"/>
                </a:solidFill>
                <a:latin typeface="Century" panose="020406040505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rgbClr val="CC0099"/>
                </a:solidFill>
                <a:latin typeface="Century" panose="02040604050505020304" pitchFamily="18" charset="0"/>
                <a:ea typeface="ＭＳ Ｐゴシック" panose="020B0600070205080204" pitchFamily="50" charset="-128"/>
              </a:defRPr>
            </a:lvl9pPr>
          </a:lstStyle>
          <a:p>
            <a:pPr eaLnBrk="1" hangingPunct="1"/>
            <a:endParaRPr kumimoji="0" lang="en-US" altLang="ja-JP" sz="1400" dirty="0" smtClean="0">
              <a:solidFill>
                <a:schemeClr val="tx1"/>
              </a:solidFill>
              <a:latin typeface="Tahoma" panose="020B0604030504040204" pitchFamily="34" charset="0"/>
            </a:endParaRPr>
          </a:p>
        </p:txBody>
      </p:sp>
      <p:sp>
        <p:nvSpPr>
          <p:cNvPr id="2" name="テキスト ボックス 1"/>
          <p:cNvSpPr txBox="1"/>
          <p:nvPr/>
        </p:nvSpPr>
        <p:spPr>
          <a:xfrm>
            <a:off x="1187624" y="5229200"/>
            <a:ext cx="4331699" cy="369332"/>
          </a:xfrm>
          <a:prstGeom prst="rect">
            <a:avLst/>
          </a:prstGeom>
          <a:noFill/>
        </p:spPr>
        <p:txBody>
          <a:bodyPr wrap="none" rtlCol="0">
            <a:spAutoFit/>
          </a:bodyPr>
          <a:lstStyle/>
          <a:p>
            <a:r>
              <a:rPr kumimoji="1" lang="en-US" altLang="ja-JP" dirty="0" smtClean="0"/>
              <a:t>A. J. </a:t>
            </a:r>
            <a:r>
              <a:rPr lang="en-US" altLang="ja-JP" dirty="0" err="1" smtClean="0"/>
              <a:t>Baltz</a:t>
            </a:r>
            <a:r>
              <a:rPr lang="en-US" altLang="ja-JP" dirty="0" smtClean="0"/>
              <a:t>, </a:t>
            </a:r>
            <a:r>
              <a:rPr kumimoji="1" lang="en-US" altLang="ja-JP" dirty="0" smtClean="0"/>
              <a:t>C. B. Dover et al, PLB325 (1994) 7</a:t>
            </a:r>
            <a:endParaRPr kumimoji="1" lang="ja-JP" altLang="en-US" dirty="0"/>
          </a:p>
        </p:txBody>
      </p:sp>
    </p:spTree>
    <p:extLst>
      <p:ext uri="{BB962C8B-B14F-4D97-AF65-F5344CB8AC3E}">
        <p14:creationId xmlns:p14="http://schemas.microsoft.com/office/powerpoint/2010/main" val="29295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7056280" y="882432"/>
            <a:ext cx="45719" cy="501631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flipV="1">
            <a:off x="1061045" y="3404379"/>
            <a:ext cx="395058" cy="16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正方形/長方形 74"/>
          <p:cNvSpPr/>
          <p:nvPr/>
        </p:nvSpPr>
        <p:spPr>
          <a:xfrm>
            <a:off x="1357929" y="3427968"/>
            <a:ext cx="45719" cy="79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コネクタ 76"/>
          <p:cNvCxnSpPr/>
          <p:nvPr/>
        </p:nvCxnSpPr>
        <p:spPr>
          <a:xfrm>
            <a:off x="1061045" y="3369118"/>
            <a:ext cx="4636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1039641" y="3324487"/>
            <a:ext cx="5604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1655360" y="3284774"/>
            <a:ext cx="0" cy="3640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1456103" y="3406036"/>
            <a:ext cx="0" cy="1329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1524680" y="3369356"/>
            <a:ext cx="0" cy="210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正方形/長方形 99"/>
          <p:cNvSpPr/>
          <p:nvPr/>
        </p:nvSpPr>
        <p:spPr>
          <a:xfrm>
            <a:off x="1037615" y="836712"/>
            <a:ext cx="6064383"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p:cNvSpPr/>
          <p:nvPr/>
        </p:nvSpPr>
        <p:spPr>
          <a:xfrm>
            <a:off x="7246805" y="760631"/>
            <a:ext cx="133507" cy="5318104"/>
          </a:xfrm>
          <a:prstGeom prst="rect">
            <a:avLst/>
          </a:prstGeom>
          <a:solidFill>
            <a:srgbClr val="E923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4" name="直線コネクタ 83"/>
          <p:cNvCxnSpPr/>
          <p:nvPr/>
        </p:nvCxnSpPr>
        <p:spPr>
          <a:xfrm>
            <a:off x="1037616" y="3284774"/>
            <a:ext cx="6064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1600119" y="3326893"/>
            <a:ext cx="0" cy="2889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6" name="正方形/長方形 125"/>
          <p:cNvSpPr/>
          <p:nvPr/>
        </p:nvSpPr>
        <p:spPr>
          <a:xfrm>
            <a:off x="8119437" y="2357264"/>
            <a:ext cx="134690" cy="2196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8413129" y="3101659"/>
            <a:ext cx="755576" cy="74174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1" name="直線コネクタ 140"/>
          <p:cNvCxnSpPr/>
          <p:nvPr/>
        </p:nvCxnSpPr>
        <p:spPr>
          <a:xfrm>
            <a:off x="1067863" y="3539024"/>
            <a:ext cx="388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1067863" y="3579420"/>
            <a:ext cx="4602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1067863" y="3615880"/>
            <a:ext cx="5322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1061045" y="3648776"/>
            <a:ext cx="5844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a:off x="1691680" y="3579420"/>
            <a:ext cx="0" cy="127799"/>
          </a:xfrm>
          <a:prstGeom prst="line">
            <a:avLst/>
          </a:prstGeom>
          <a:ln w="28575">
            <a:solidFill>
              <a:srgbClr val="E923D1"/>
            </a:solidFill>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rot="10800000">
            <a:off x="7819037" y="-20500"/>
            <a:ext cx="321567" cy="68785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5" name="正方形/長方形 154"/>
          <p:cNvSpPr/>
          <p:nvPr/>
        </p:nvSpPr>
        <p:spPr>
          <a:xfrm rot="10800000">
            <a:off x="8104603" y="-20499"/>
            <a:ext cx="36000" cy="6905883"/>
          </a:xfrm>
          <a:prstGeom prst="rect">
            <a:avLst/>
          </a:prstGeom>
          <a:solidFill>
            <a:srgbClr val="FFFF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p:cNvSpPr/>
          <p:nvPr/>
        </p:nvSpPr>
        <p:spPr>
          <a:xfrm>
            <a:off x="991911" y="726959"/>
            <a:ext cx="6398120" cy="109753"/>
          </a:xfrm>
          <a:prstGeom prst="rect">
            <a:avLst/>
          </a:prstGeom>
          <a:solidFill>
            <a:srgbClr val="E923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8" name="正方形/長方形 187"/>
          <p:cNvSpPr/>
          <p:nvPr/>
        </p:nvSpPr>
        <p:spPr>
          <a:xfrm>
            <a:off x="1027905" y="5996991"/>
            <a:ext cx="6362126" cy="148884"/>
          </a:xfrm>
          <a:prstGeom prst="rect">
            <a:avLst/>
          </a:prstGeom>
          <a:solidFill>
            <a:srgbClr val="E923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9" name="正方形/長方形 188"/>
          <p:cNvSpPr/>
          <p:nvPr/>
        </p:nvSpPr>
        <p:spPr>
          <a:xfrm flipV="1">
            <a:off x="1067863" y="5903561"/>
            <a:ext cx="6034136"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正方形/長方形 201"/>
          <p:cNvSpPr/>
          <p:nvPr/>
        </p:nvSpPr>
        <p:spPr>
          <a:xfrm rot="16200000" flipH="1">
            <a:off x="4389517" y="3452439"/>
            <a:ext cx="36000" cy="67773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3" name="正方形/長方形 202"/>
          <p:cNvSpPr/>
          <p:nvPr/>
        </p:nvSpPr>
        <p:spPr>
          <a:xfrm rot="16200000" flipH="1">
            <a:off x="4395315" y="3314221"/>
            <a:ext cx="36000" cy="67657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4" name="正方形/長方形 203"/>
          <p:cNvSpPr/>
          <p:nvPr/>
        </p:nvSpPr>
        <p:spPr>
          <a:xfrm rot="16200000" flipH="1">
            <a:off x="4397132" y="3355269"/>
            <a:ext cx="72005" cy="6805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5" name="正方形/長方形 204"/>
          <p:cNvSpPr/>
          <p:nvPr/>
        </p:nvSpPr>
        <p:spPr>
          <a:xfrm rot="16200000" flipH="1">
            <a:off x="4388746" y="3219641"/>
            <a:ext cx="72005" cy="6788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6" name="正方形/長方形 205"/>
          <p:cNvSpPr/>
          <p:nvPr/>
        </p:nvSpPr>
        <p:spPr>
          <a:xfrm rot="16200000" flipH="1">
            <a:off x="4378514" y="3165690"/>
            <a:ext cx="36000" cy="675530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2" name="正方形/長方形 221"/>
          <p:cNvSpPr/>
          <p:nvPr/>
        </p:nvSpPr>
        <p:spPr>
          <a:xfrm rot="16200000">
            <a:off x="4364962" y="-3026032"/>
            <a:ext cx="45719" cy="677766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4" name="正方形/長方形 223"/>
          <p:cNvSpPr/>
          <p:nvPr/>
        </p:nvSpPr>
        <p:spPr>
          <a:xfrm rot="16200000" flipH="1">
            <a:off x="4346659" y="-3186308"/>
            <a:ext cx="144000" cy="687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5" name="正方形/長方形 224"/>
          <p:cNvSpPr/>
          <p:nvPr/>
        </p:nvSpPr>
        <p:spPr>
          <a:xfrm rot="16200000">
            <a:off x="4392000" y="-3214800"/>
            <a:ext cx="36000" cy="68271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6" name="正方形/長方形 225"/>
          <p:cNvSpPr/>
          <p:nvPr/>
        </p:nvSpPr>
        <p:spPr>
          <a:xfrm rot="16200000">
            <a:off x="4354884" y="-3374661"/>
            <a:ext cx="36000" cy="680256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7" name="正方形/長方形 226"/>
          <p:cNvSpPr/>
          <p:nvPr/>
        </p:nvSpPr>
        <p:spPr>
          <a:xfrm rot="16200000" flipH="1">
            <a:off x="4351567" y="-3315028"/>
            <a:ext cx="124587" cy="68438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1" name="正方形/長方形 230"/>
          <p:cNvSpPr/>
          <p:nvPr/>
        </p:nvSpPr>
        <p:spPr>
          <a:xfrm>
            <a:off x="991912" y="385235"/>
            <a:ext cx="6398119" cy="34087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2" name="正方形/長方形 231"/>
          <p:cNvSpPr/>
          <p:nvPr/>
        </p:nvSpPr>
        <p:spPr>
          <a:xfrm>
            <a:off x="1037616" y="6145875"/>
            <a:ext cx="6352415" cy="34087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3" name="正方形/長方形 232"/>
          <p:cNvSpPr/>
          <p:nvPr/>
        </p:nvSpPr>
        <p:spPr>
          <a:xfrm rot="5400000">
            <a:off x="4519292" y="3255976"/>
            <a:ext cx="6101519" cy="3600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38" name="直線コネクタ 237"/>
          <p:cNvCxnSpPr/>
          <p:nvPr/>
        </p:nvCxnSpPr>
        <p:spPr>
          <a:xfrm>
            <a:off x="1691680" y="3235597"/>
            <a:ext cx="0" cy="127799"/>
          </a:xfrm>
          <a:prstGeom prst="line">
            <a:avLst/>
          </a:prstGeom>
          <a:ln w="28575">
            <a:solidFill>
              <a:srgbClr val="E923D1"/>
            </a:solidFill>
          </a:ln>
        </p:spPr>
        <p:style>
          <a:lnRef idx="1">
            <a:schemeClr val="accent1"/>
          </a:lnRef>
          <a:fillRef idx="0">
            <a:schemeClr val="accent1"/>
          </a:fillRef>
          <a:effectRef idx="0">
            <a:schemeClr val="accent1"/>
          </a:effectRef>
          <a:fontRef idx="minor">
            <a:schemeClr val="tx1"/>
          </a:fontRef>
        </p:style>
      </p:cxnSp>
      <p:cxnSp>
        <p:nvCxnSpPr>
          <p:cNvPr id="245" name="直線矢印コネクタ 244"/>
          <p:cNvCxnSpPr/>
          <p:nvPr/>
        </p:nvCxnSpPr>
        <p:spPr>
          <a:xfrm>
            <a:off x="594793" y="1013420"/>
            <a:ext cx="0" cy="244795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341424" y="375943"/>
            <a:ext cx="683200" cy="369332"/>
          </a:xfrm>
          <a:prstGeom prst="rect">
            <a:avLst/>
          </a:prstGeom>
          <a:noFill/>
        </p:spPr>
        <p:txBody>
          <a:bodyPr wrap="none" rtlCol="0">
            <a:spAutoFit/>
          </a:bodyPr>
          <a:lstStyle/>
          <a:p>
            <a:r>
              <a:rPr kumimoji="1" lang="en-US" altLang="ja-JP" dirty="0" smtClean="0"/>
              <a:t>HCAL</a:t>
            </a:r>
            <a:endParaRPr kumimoji="1" lang="ja-JP" altLang="en-US" dirty="0"/>
          </a:p>
        </p:txBody>
      </p:sp>
      <p:sp>
        <p:nvSpPr>
          <p:cNvPr id="266" name="テキスト ボックス 265"/>
          <p:cNvSpPr txBox="1"/>
          <p:nvPr/>
        </p:nvSpPr>
        <p:spPr>
          <a:xfrm>
            <a:off x="8467388" y="3277960"/>
            <a:ext cx="643509" cy="369332"/>
          </a:xfrm>
          <a:prstGeom prst="rect">
            <a:avLst/>
          </a:prstGeom>
          <a:noFill/>
        </p:spPr>
        <p:txBody>
          <a:bodyPr wrap="none" rtlCol="0">
            <a:spAutoFit/>
          </a:bodyPr>
          <a:lstStyle/>
          <a:p>
            <a:r>
              <a:rPr kumimoji="1" lang="en-US" altLang="ja-JP" dirty="0" smtClean="0"/>
              <a:t>ZCAL</a:t>
            </a:r>
            <a:endParaRPr kumimoji="1" lang="ja-JP" altLang="en-US" dirty="0"/>
          </a:p>
        </p:txBody>
      </p:sp>
      <p:sp>
        <p:nvSpPr>
          <p:cNvPr id="9" name="テキスト ボックス 8"/>
          <p:cNvSpPr txBox="1"/>
          <p:nvPr/>
        </p:nvSpPr>
        <p:spPr>
          <a:xfrm>
            <a:off x="5481824" y="2924944"/>
            <a:ext cx="720069" cy="369332"/>
          </a:xfrm>
          <a:prstGeom prst="rect">
            <a:avLst/>
          </a:prstGeom>
          <a:noFill/>
        </p:spPr>
        <p:txBody>
          <a:bodyPr wrap="none" rtlCol="0">
            <a:spAutoFit/>
          </a:bodyPr>
          <a:lstStyle/>
          <a:p>
            <a:r>
              <a:rPr kumimoji="1" lang="en-US" altLang="ja-JP" dirty="0" smtClean="0">
                <a:solidFill>
                  <a:srgbClr val="FF0000"/>
                </a:solidFill>
              </a:rPr>
              <a:t>Beam</a:t>
            </a:r>
            <a:endParaRPr kumimoji="1" lang="ja-JP" altLang="en-US" dirty="0">
              <a:solidFill>
                <a:srgbClr val="FF0000"/>
              </a:solidFill>
            </a:endParaRPr>
          </a:p>
        </p:txBody>
      </p:sp>
      <p:sp>
        <p:nvSpPr>
          <p:cNvPr id="140" name="アーチ 139"/>
          <p:cNvSpPr>
            <a:spLocks noChangeAspect="1"/>
          </p:cNvSpPr>
          <p:nvPr/>
        </p:nvSpPr>
        <p:spPr>
          <a:xfrm>
            <a:off x="-324544" y="2191580"/>
            <a:ext cx="2782287" cy="2559397"/>
          </a:xfrm>
          <a:prstGeom prst="blockArc">
            <a:avLst>
              <a:gd name="adj1" fmla="val 16130008"/>
              <a:gd name="adj2" fmla="val 5390671"/>
              <a:gd name="adj3" fmla="val 24637"/>
            </a:avLst>
          </a:prstGeom>
          <a:solidFill>
            <a:srgbClr val="30FE70"/>
          </a:solidFill>
          <a:ln w="9525">
            <a:solidFill>
              <a:srgbClr val="30FE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9" name="正方形/長方形 168"/>
          <p:cNvSpPr/>
          <p:nvPr/>
        </p:nvSpPr>
        <p:spPr>
          <a:xfrm rot="10800000">
            <a:off x="7776360" y="0"/>
            <a:ext cx="36000" cy="68853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p:cNvSpPr/>
          <p:nvPr/>
        </p:nvSpPr>
        <p:spPr>
          <a:xfrm rot="10800000">
            <a:off x="7935433" y="-27384"/>
            <a:ext cx="36000" cy="68853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p:cNvSpPr/>
          <p:nvPr/>
        </p:nvSpPr>
        <p:spPr>
          <a:xfrm flipH="1">
            <a:off x="4016633" y="1023754"/>
            <a:ext cx="51311" cy="4817351"/>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テキスト ボックス 259"/>
          <p:cNvSpPr txBox="1"/>
          <p:nvPr/>
        </p:nvSpPr>
        <p:spPr>
          <a:xfrm>
            <a:off x="1144692" y="2328813"/>
            <a:ext cx="635110" cy="369332"/>
          </a:xfrm>
          <a:prstGeom prst="rect">
            <a:avLst/>
          </a:prstGeom>
          <a:noFill/>
        </p:spPr>
        <p:txBody>
          <a:bodyPr wrap="none" rtlCol="0">
            <a:spAutoFit/>
          </a:bodyPr>
          <a:lstStyle/>
          <a:p>
            <a:r>
              <a:rPr lang="en-US" altLang="ja-JP" dirty="0" smtClean="0"/>
              <a:t>RICH</a:t>
            </a:r>
            <a:endParaRPr kumimoji="1" lang="ja-JP" altLang="en-US" dirty="0"/>
          </a:p>
        </p:txBody>
      </p:sp>
      <p:sp>
        <p:nvSpPr>
          <p:cNvPr id="254" name="テキスト ボックス 253"/>
          <p:cNvSpPr txBox="1"/>
          <p:nvPr/>
        </p:nvSpPr>
        <p:spPr>
          <a:xfrm>
            <a:off x="4112614" y="3645024"/>
            <a:ext cx="675410" cy="369332"/>
          </a:xfrm>
          <a:prstGeom prst="rect">
            <a:avLst/>
          </a:prstGeom>
          <a:noFill/>
        </p:spPr>
        <p:txBody>
          <a:bodyPr wrap="square" rtlCol="0">
            <a:spAutoFit/>
          </a:bodyPr>
          <a:lstStyle/>
          <a:p>
            <a:r>
              <a:rPr lang="en-US" altLang="ja-JP" dirty="0"/>
              <a:t>4</a:t>
            </a:r>
            <a:r>
              <a:rPr kumimoji="1" lang="en-US" altLang="ja-JP" dirty="0" smtClean="0"/>
              <a:t>m</a:t>
            </a:r>
            <a:endParaRPr kumimoji="1" lang="ja-JP" altLang="en-US" dirty="0"/>
          </a:p>
        </p:txBody>
      </p:sp>
      <p:sp>
        <p:nvSpPr>
          <p:cNvPr id="156" name="正方形/長方形 155"/>
          <p:cNvSpPr/>
          <p:nvPr/>
        </p:nvSpPr>
        <p:spPr>
          <a:xfrm flipH="1">
            <a:off x="6182465" y="1033307"/>
            <a:ext cx="45719" cy="4784938"/>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p:cNvSpPr/>
          <p:nvPr/>
        </p:nvSpPr>
        <p:spPr>
          <a:xfrm flipH="1">
            <a:off x="6876254" y="1023588"/>
            <a:ext cx="45719" cy="4817518"/>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テキスト ボックス 264"/>
          <p:cNvSpPr txBox="1"/>
          <p:nvPr/>
        </p:nvSpPr>
        <p:spPr>
          <a:xfrm>
            <a:off x="2216856" y="-44740"/>
            <a:ext cx="1499962" cy="369332"/>
          </a:xfrm>
          <a:prstGeom prst="rect">
            <a:avLst/>
          </a:prstGeom>
          <a:noFill/>
        </p:spPr>
        <p:txBody>
          <a:bodyPr wrap="none" rtlCol="0">
            <a:spAutoFit/>
          </a:bodyPr>
          <a:lstStyle/>
          <a:p>
            <a:r>
              <a:rPr kumimoji="1" lang="en-US" altLang="ja-JP" b="1" dirty="0" err="1" smtClean="0">
                <a:solidFill>
                  <a:srgbClr val="FF0000"/>
                </a:solidFill>
                <a:effectLst>
                  <a:outerShdw blurRad="38100" dist="38100" dir="2700000" algn="tl">
                    <a:srgbClr val="000000">
                      <a:alpha val="43137"/>
                    </a:srgbClr>
                  </a:outerShdw>
                </a:effectLst>
              </a:rPr>
              <a:t>Muon</a:t>
            </a:r>
            <a:r>
              <a:rPr kumimoji="1" lang="en-US" altLang="ja-JP" b="1" dirty="0" smtClean="0">
                <a:solidFill>
                  <a:srgbClr val="FF0000"/>
                </a:solidFill>
                <a:effectLst>
                  <a:outerShdw blurRad="38100" dist="38100" dir="2700000" algn="tl">
                    <a:srgbClr val="000000">
                      <a:alpha val="43137"/>
                    </a:srgbClr>
                  </a:outerShdw>
                </a:effectLst>
              </a:rPr>
              <a:t> Tracker</a:t>
            </a:r>
            <a:endParaRPr kumimoji="1" lang="ja-JP" altLang="en-US" b="1" dirty="0">
              <a:solidFill>
                <a:srgbClr val="FF0000"/>
              </a:solidFill>
              <a:effectLst>
                <a:outerShdw blurRad="38100" dist="38100" dir="2700000" algn="tl">
                  <a:srgbClr val="000000">
                    <a:alpha val="43137"/>
                  </a:srgbClr>
                </a:outerShdw>
              </a:effectLst>
            </a:endParaRPr>
          </a:p>
        </p:txBody>
      </p:sp>
      <p:sp>
        <p:nvSpPr>
          <p:cNvPr id="7" name="正方形/長方形 6"/>
          <p:cNvSpPr/>
          <p:nvPr/>
        </p:nvSpPr>
        <p:spPr>
          <a:xfrm>
            <a:off x="2772725" y="3324025"/>
            <a:ext cx="525984" cy="29472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 name="直線矢印コネクタ 123"/>
          <p:cNvCxnSpPr/>
          <p:nvPr/>
        </p:nvCxnSpPr>
        <p:spPr>
          <a:xfrm flipH="1">
            <a:off x="1009668" y="2455104"/>
            <a:ext cx="1008089" cy="100613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台形 3"/>
          <p:cNvSpPr/>
          <p:nvPr/>
        </p:nvSpPr>
        <p:spPr>
          <a:xfrm rot="-5400000">
            <a:off x="2077875" y="3131256"/>
            <a:ext cx="127860" cy="659964"/>
          </a:xfrm>
          <a:prstGeom prst="trapezoi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p:cNvSpPr/>
          <p:nvPr/>
        </p:nvSpPr>
        <p:spPr>
          <a:xfrm flipH="1">
            <a:off x="5462385" y="1033306"/>
            <a:ext cx="45719" cy="4784939"/>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p:cNvSpPr/>
          <p:nvPr/>
        </p:nvSpPr>
        <p:spPr>
          <a:xfrm flipH="1">
            <a:off x="4742305" y="1033307"/>
            <a:ext cx="45719" cy="4807799"/>
          </a:xfrm>
          <a:prstGeom prst="rect">
            <a:avLst/>
          </a:prstGeom>
          <a:solidFill>
            <a:srgbClr val="FFFF0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正方形/長方形 176"/>
          <p:cNvSpPr/>
          <p:nvPr/>
        </p:nvSpPr>
        <p:spPr>
          <a:xfrm>
            <a:off x="3292687" y="3364614"/>
            <a:ext cx="4933723" cy="214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flipV="1">
            <a:off x="37572" y="3471278"/>
            <a:ext cx="8208911" cy="65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アーチ 14"/>
          <p:cNvSpPr>
            <a:spLocks noChangeAspect="1"/>
          </p:cNvSpPr>
          <p:nvPr/>
        </p:nvSpPr>
        <p:spPr>
          <a:xfrm rot="5400000">
            <a:off x="360055" y="2695287"/>
            <a:ext cx="1369578" cy="1589672"/>
          </a:xfrm>
          <a:prstGeom prst="blockArc">
            <a:avLst>
              <a:gd name="adj1" fmla="val 10800000"/>
              <a:gd name="adj2" fmla="val 57152"/>
              <a:gd name="adj3" fmla="val 357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9" name="アーチ 128"/>
          <p:cNvSpPr>
            <a:spLocks noChangeAspect="1"/>
          </p:cNvSpPr>
          <p:nvPr/>
        </p:nvSpPr>
        <p:spPr>
          <a:xfrm rot="5400000">
            <a:off x="-223700" y="2069530"/>
            <a:ext cx="2580603" cy="2782290"/>
          </a:xfrm>
          <a:prstGeom prst="blockArc">
            <a:avLst>
              <a:gd name="adj1" fmla="val 10701562"/>
              <a:gd name="adj2" fmla="val 33655"/>
              <a:gd name="adj3" fmla="val 428"/>
            </a:avLst>
          </a:prstGeom>
          <a:solidFill>
            <a:srgbClr val="FF66C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5" name="テキスト ボックス 124"/>
          <p:cNvSpPr txBox="1"/>
          <p:nvPr/>
        </p:nvSpPr>
        <p:spPr>
          <a:xfrm rot="18958062">
            <a:off x="1183326" y="2662646"/>
            <a:ext cx="886802" cy="369332"/>
          </a:xfrm>
          <a:prstGeom prst="rect">
            <a:avLst/>
          </a:prstGeom>
          <a:noFill/>
        </p:spPr>
        <p:txBody>
          <a:bodyPr wrap="square" rtlCol="0">
            <a:spAutoFit/>
          </a:bodyPr>
          <a:lstStyle/>
          <a:p>
            <a:r>
              <a:rPr lang="en-US" altLang="ja-JP" dirty="0" smtClean="0"/>
              <a:t>R=1</a:t>
            </a:r>
            <a:r>
              <a:rPr kumimoji="1" lang="en-US" altLang="ja-JP" dirty="0" smtClean="0"/>
              <a:t>m</a:t>
            </a:r>
            <a:endParaRPr kumimoji="1" lang="ja-JP" altLang="en-US" dirty="0"/>
          </a:p>
        </p:txBody>
      </p:sp>
      <p:sp>
        <p:nvSpPr>
          <p:cNvPr id="6" name="テキスト ボックス 5"/>
          <p:cNvSpPr txBox="1"/>
          <p:nvPr/>
        </p:nvSpPr>
        <p:spPr>
          <a:xfrm>
            <a:off x="8226411" y="-6163"/>
            <a:ext cx="825995" cy="830997"/>
          </a:xfrm>
          <a:prstGeom prst="rect">
            <a:avLst/>
          </a:prstGeom>
          <a:noFill/>
        </p:spPr>
        <p:txBody>
          <a:bodyPr wrap="none" rtlCol="0">
            <a:spAutoFit/>
          </a:bodyPr>
          <a:lstStyle/>
          <a:p>
            <a:r>
              <a:rPr kumimoji="1" lang="en-US" altLang="ja-JP" sz="2400" b="1" dirty="0" smtClean="0"/>
              <a:t>Side</a:t>
            </a:r>
          </a:p>
          <a:p>
            <a:r>
              <a:rPr kumimoji="1" lang="en-US" altLang="ja-JP" sz="2400" b="1" dirty="0" smtClean="0"/>
              <a:t>View</a:t>
            </a:r>
            <a:endParaRPr kumimoji="1" lang="ja-JP" altLang="en-US" sz="2400" b="1" dirty="0"/>
          </a:p>
        </p:txBody>
      </p:sp>
      <p:sp>
        <p:nvSpPr>
          <p:cNvPr id="17" name="スライド番号プレースホルダー 16"/>
          <p:cNvSpPr>
            <a:spLocks noGrp="1"/>
          </p:cNvSpPr>
          <p:nvPr>
            <p:ph type="sldNum" sz="quarter" idx="12"/>
          </p:nvPr>
        </p:nvSpPr>
        <p:spPr>
          <a:xfrm>
            <a:off x="6553200" y="6264913"/>
            <a:ext cx="2133600" cy="365125"/>
          </a:xfrm>
        </p:spPr>
        <p:txBody>
          <a:bodyPr/>
          <a:lstStyle/>
          <a:p>
            <a:fld id="{D2D8002D-B5B0-4BAC-B1F6-782DDCCE6D9C}" type="slidenum">
              <a:rPr kumimoji="1" lang="ja-JP" altLang="en-US" smtClean="0"/>
              <a:t>44</a:t>
            </a:fld>
            <a:endParaRPr kumimoji="1" lang="ja-JP" altLang="en-US"/>
          </a:p>
        </p:txBody>
      </p:sp>
      <p:sp>
        <p:nvSpPr>
          <p:cNvPr id="5" name="テキスト ボックス 4"/>
          <p:cNvSpPr txBox="1"/>
          <p:nvPr/>
        </p:nvSpPr>
        <p:spPr>
          <a:xfrm>
            <a:off x="3274819" y="2363936"/>
            <a:ext cx="1725344" cy="461665"/>
          </a:xfrm>
          <a:prstGeom prst="rect">
            <a:avLst/>
          </a:prstGeom>
          <a:noFill/>
        </p:spPr>
        <p:txBody>
          <a:bodyPr wrap="none" rtlCol="0">
            <a:spAutoFit/>
          </a:bodyPr>
          <a:lstStyle/>
          <a:p>
            <a:r>
              <a:rPr kumimoji="1" lang="en-US" altLang="ja-JP" sz="2400" b="1" dirty="0" smtClean="0"/>
              <a:t>Toroidal coil</a:t>
            </a:r>
            <a:endParaRPr kumimoji="1" lang="ja-JP" altLang="en-US" sz="2400" b="1" dirty="0"/>
          </a:p>
        </p:txBody>
      </p:sp>
      <p:cxnSp>
        <p:nvCxnSpPr>
          <p:cNvPr id="114" name="直線矢印コネクタ 113"/>
          <p:cNvCxnSpPr/>
          <p:nvPr/>
        </p:nvCxnSpPr>
        <p:spPr>
          <a:xfrm flipH="1">
            <a:off x="1020262" y="3742865"/>
            <a:ext cx="373989"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2" name="直線矢印コネクタ 251"/>
          <p:cNvCxnSpPr/>
          <p:nvPr/>
        </p:nvCxnSpPr>
        <p:spPr>
          <a:xfrm flipH="1">
            <a:off x="1367328" y="3645024"/>
            <a:ext cx="5711813"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flipH="1">
            <a:off x="593603" y="-6163"/>
            <a:ext cx="1190" cy="94460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rot="5400000">
            <a:off x="169628" y="309249"/>
            <a:ext cx="660758" cy="369332"/>
          </a:xfrm>
          <a:prstGeom prst="rect">
            <a:avLst/>
          </a:prstGeom>
          <a:noFill/>
        </p:spPr>
        <p:txBody>
          <a:bodyPr wrap="none" rtlCol="0">
            <a:spAutoFit/>
          </a:bodyPr>
          <a:lstStyle/>
          <a:p>
            <a:r>
              <a:rPr lang="en-US" altLang="ja-JP" dirty="0" smtClean="0"/>
              <a:t>1.3</a:t>
            </a:r>
            <a:r>
              <a:rPr kumimoji="1" lang="en-US" altLang="ja-JP" dirty="0" smtClean="0"/>
              <a:t>m</a:t>
            </a:r>
            <a:endParaRPr kumimoji="1" lang="ja-JP" altLang="en-US" dirty="0"/>
          </a:p>
        </p:txBody>
      </p:sp>
      <p:cxnSp>
        <p:nvCxnSpPr>
          <p:cNvPr id="13" name="直線コネクタ 12"/>
          <p:cNvCxnSpPr/>
          <p:nvPr/>
        </p:nvCxnSpPr>
        <p:spPr>
          <a:xfrm>
            <a:off x="594793" y="1006561"/>
            <a:ext cx="4428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flipH="1">
            <a:off x="1033867" y="2831109"/>
            <a:ext cx="173389" cy="59515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 name="テキスト ボックス 132"/>
          <p:cNvSpPr txBox="1"/>
          <p:nvPr/>
        </p:nvSpPr>
        <p:spPr>
          <a:xfrm rot="17047584">
            <a:off x="620417" y="2828435"/>
            <a:ext cx="831395" cy="369332"/>
          </a:xfrm>
          <a:prstGeom prst="rect">
            <a:avLst/>
          </a:prstGeom>
          <a:noFill/>
        </p:spPr>
        <p:txBody>
          <a:bodyPr wrap="square" rtlCol="0">
            <a:spAutoFit/>
          </a:bodyPr>
          <a:lstStyle/>
          <a:p>
            <a:r>
              <a:rPr lang="en-US" altLang="ja-JP" dirty="0" smtClean="0"/>
              <a:t>0.5</a:t>
            </a:r>
            <a:r>
              <a:rPr kumimoji="1" lang="en-US" altLang="ja-JP" dirty="0" smtClean="0"/>
              <a:t>m</a:t>
            </a:r>
            <a:endParaRPr kumimoji="1" lang="ja-JP" altLang="en-US" dirty="0"/>
          </a:p>
        </p:txBody>
      </p:sp>
      <p:cxnSp>
        <p:nvCxnSpPr>
          <p:cNvPr id="135" name="直線矢印コネクタ 134"/>
          <p:cNvCxnSpPr/>
          <p:nvPr/>
        </p:nvCxnSpPr>
        <p:spPr>
          <a:xfrm flipH="1">
            <a:off x="1351353" y="3212976"/>
            <a:ext cx="702109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6" name="テキスト ボックス 135"/>
          <p:cNvSpPr txBox="1"/>
          <p:nvPr/>
        </p:nvSpPr>
        <p:spPr>
          <a:xfrm>
            <a:off x="4114929" y="2656318"/>
            <a:ext cx="675410" cy="369332"/>
          </a:xfrm>
          <a:prstGeom prst="rect">
            <a:avLst/>
          </a:prstGeom>
          <a:noFill/>
        </p:spPr>
        <p:txBody>
          <a:bodyPr wrap="square" rtlCol="0">
            <a:spAutoFit/>
          </a:bodyPr>
          <a:lstStyle/>
          <a:p>
            <a:r>
              <a:rPr lang="en-US" altLang="ja-JP" dirty="0"/>
              <a:t>5</a:t>
            </a:r>
            <a:r>
              <a:rPr kumimoji="1" lang="en-US" altLang="ja-JP" dirty="0" smtClean="0"/>
              <a:t>m</a:t>
            </a:r>
            <a:endParaRPr kumimoji="1" lang="ja-JP" altLang="en-US" dirty="0"/>
          </a:p>
        </p:txBody>
      </p:sp>
      <p:cxnSp>
        <p:nvCxnSpPr>
          <p:cNvPr id="165" name="直線矢印コネクタ 164"/>
          <p:cNvCxnSpPr/>
          <p:nvPr/>
        </p:nvCxnSpPr>
        <p:spPr>
          <a:xfrm flipV="1">
            <a:off x="1879301" y="1655833"/>
            <a:ext cx="276911" cy="42478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直線矢印コネクタ 169"/>
          <p:cNvCxnSpPr/>
          <p:nvPr/>
        </p:nvCxnSpPr>
        <p:spPr>
          <a:xfrm flipV="1">
            <a:off x="7200590" y="2785541"/>
            <a:ext cx="179722" cy="669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3" name="テキスト ボックス 172"/>
          <p:cNvSpPr txBox="1"/>
          <p:nvPr/>
        </p:nvSpPr>
        <p:spPr>
          <a:xfrm>
            <a:off x="7176041" y="2363936"/>
            <a:ext cx="936697" cy="369332"/>
          </a:xfrm>
          <a:prstGeom prst="rect">
            <a:avLst/>
          </a:prstGeom>
          <a:noFill/>
        </p:spPr>
        <p:txBody>
          <a:bodyPr wrap="square" rtlCol="0">
            <a:spAutoFit/>
          </a:bodyPr>
          <a:lstStyle/>
          <a:p>
            <a:r>
              <a:rPr lang="en-US" altLang="ja-JP" dirty="0" smtClean="0"/>
              <a:t>0.66</a:t>
            </a:r>
            <a:r>
              <a:rPr kumimoji="1" lang="en-US" altLang="ja-JP" dirty="0" smtClean="0"/>
              <a:t>m</a:t>
            </a:r>
            <a:endParaRPr kumimoji="1" lang="ja-JP" altLang="en-US" dirty="0"/>
          </a:p>
        </p:txBody>
      </p:sp>
      <p:cxnSp>
        <p:nvCxnSpPr>
          <p:cNvPr id="175" name="直線矢印コネクタ 174"/>
          <p:cNvCxnSpPr/>
          <p:nvPr/>
        </p:nvCxnSpPr>
        <p:spPr>
          <a:xfrm>
            <a:off x="7776654" y="2643610"/>
            <a:ext cx="410128" cy="75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直線矢印コネクタ 177"/>
          <p:cNvCxnSpPr/>
          <p:nvPr/>
        </p:nvCxnSpPr>
        <p:spPr>
          <a:xfrm flipV="1">
            <a:off x="7379177" y="2780928"/>
            <a:ext cx="394991" cy="669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テキスト ボックス 178"/>
          <p:cNvSpPr txBox="1"/>
          <p:nvPr/>
        </p:nvSpPr>
        <p:spPr>
          <a:xfrm>
            <a:off x="7773168" y="2299141"/>
            <a:ext cx="936697" cy="369332"/>
          </a:xfrm>
          <a:prstGeom prst="rect">
            <a:avLst/>
          </a:prstGeom>
          <a:noFill/>
        </p:spPr>
        <p:txBody>
          <a:bodyPr wrap="square" rtlCol="0">
            <a:spAutoFit/>
          </a:bodyPr>
          <a:lstStyle/>
          <a:p>
            <a:r>
              <a:rPr lang="en-US" altLang="ja-JP" dirty="0" smtClean="0"/>
              <a:t>0.4</a:t>
            </a:r>
            <a:r>
              <a:rPr kumimoji="1" lang="en-US" altLang="ja-JP" dirty="0" smtClean="0"/>
              <a:t>m</a:t>
            </a:r>
            <a:endParaRPr kumimoji="1" lang="ja-JP" altLang="en-US" dirty="0"/>
          </a:p>
        </p:txBody>
      </p:sp>
      <p:sp>
        <p:nvSpPr>
          <p:cNvPr id="180" name="正方形/長方形 179"/>
          <p:cNvSpPr/>
          <p:nvPr/>
        </p:nvSpPr>
        <p:spPr>
          <a:xfrm>
            <a:off x="971600" y="908720"/>
            <a:ext cx="6064383"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81" name="正方形/長方形 180"/>
          <p:cNvSpPr/>
          <p:nvPr/>
        </p:nvSpPr>
        <p:spPr>
          <a:xfrm>
            <a:off x="971600" y="980728"/>
            <a:ext cx="6064383"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82" name="正方形/長方形 181"/>
          <p:cNvSpPr/>
          <p:nvPr/>
        </p:nvSpPr>
        <p:spPr>
          <a:xfrm>
            <a:off x="1018859" y="5803873"/>
            <a:ext cx="6012000"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83" name="正方形/長方形 182"/>
          <p:cNvSpPr/>
          <p:nvPr/>
        </p:nvSpPr>
        <p:spPr>
          <a:xfrm>
            <a:off x="1027897" y="5875881"/>
            <a:ext cx="6012000"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21" name="テキスト ボックス 120"/>
          <p:cNvSpPr txBox="1"/>
          <p:nvPr/>
        </p:nvSpPr>
        <p:spPr>
          <a:xfrm rot="5400000">
            <a:off x="-857759" y="2670889"/>
            <a:ext cx="2713233" cy="369332"/>
          </a:xfrm>
          <a:prstGeom prst="rect">
            <a:avLst/>
          </a:prstGeom>
          <a:noFill/>
        </p:spPr>
        <p:txBody>
          <a:bodyPr wrap="square" rtlCol="0">
            <a:spAutoFit/>
          </a:bodyPr>
          <a:lstStyle/>
          <a:p>
            <a:r>
              <a:rPr kumimoji="1" lang="en-US" altLang="ja-JP" dirty="0" smtClean="0"/>
              <a:t>1.90m</a:t>
            </a:r>
            <a:endParaRPr kumimoji="1" lang="ja-JP" altLang="en-US" dirty="0"/>
          </a:p>
        </p:txBody>
      </p:sp>
      <p:sp>
        <p:nvSpPr>
          <p:cNvPr id="196" name="テキスト ボックス 195"/>
          <p:cNvSpPr txBox="1"/>
          <p:nvPr/>
        </p:nvSpPr>
        <p:spPr>
          <a:xfrm>
            <a:off x="3733676" y="6462343"/>
            <a:ext cx="950584" cy="369332"/>
          </a:xfrm>
          <a:prstGeom prst="rect">
            <a:avLst/>
          </a:prstGeom>
          <a:noFill/>
        </p:spPr>
        <p:txBody>
          <a:bodyPr wrap="square" rtlCol="0">
            <a:spAutoFit/>
          </a:bodyPr>
          <a:lstStyle/>
          <a:p>
            <a:r>
              <a:rPr lang="en-US" altLang="ja-JP" dirty="0" smtClean="0"/>
              <a:t>6.36</a:t>
            </a:r>
            <a:r>
              <a:rPr kumimoji="1" lang="en-US" altLang="ja-JP" dirty="0" smtClean="0"/>
              <a:t>m</a:t>
            </a:r>
            <a:endParaRPr kumimoji="1" lang="ja-JP" altLang="en-US" dirty="0"/>
          </a:p>
        </p:txBody>
      </p:sp>
      <p:cxnSp>
        <p:nvCxnSpPr>
          <p:cNvPr id="197" name="直線矢印コネクタ 196"/>
          <p:cNvCxnSpPr/>
          <p:nvPr/>
        </p:nvCxnSpPr>
        <p:spPr>
          <a:xfrm flipH="1">
            <a:off x="1027905" y="6450680"/>
            <a:ext cx="6737031" cy="36076"/>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1" name="テキスト ボックス 220"/>
          <p:cNvSpPr txBox="1"/>
          <p:nvPr/>
        </p:nvSpPr>
        <p:spPr>
          <a:xfrm>
            <a:off x="6778456" y="2718635"/>
            <a:ext cx="936697" cy="369332"/>
          </a:xfrm>
          <a:prstGeom prst="rect">
            <a:avLst/>
          </a:prstGeom>
          <a:noFill/>
        </p:spPr>
        <p:txBody>
          <a:bodyPr wrap="square" rtlCol="0">
            <a:spAutoFit/>
          </a:bodyPr>
          <a:lstStyle/>
          <a:p>
            <a:r>
              <a:rPr lang="en-US" altLang="ja-JP" dirty="0" smtClean="0"/>
              <a:t>0.2</a:t>
            </a:r>
            <a:r>
              <a:rPr kumimoji="1" lang="en-US" altLang="ja-JP" dirty="0" smtClean="0"/>
              <a:t>m</a:t>
            </a:r>
            <a:endParaRPr kumimoji="1" lang="ja-JP" altLang="en-US" dirty="0"/>
          </a:p>
        </p:txBody>
      </p:sp>
      <p:cxnSp>
        <p:nvCxnSpPr>
          <p:cNvPr id="223" name="直線矢印コネクタ 222"/>
          <p:cNvCxnSpPr/>
          <p:nvPr/>
        </p:nvCxnSpPr>
        <p:spPr>
          <a:xfrm flipH="1">
            <a:off x="1043609" y="6651322"/>
            <a:ext cx="7078993" cy="1803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9" name="直線矢印コネクタ 228"/>
          <p:cNvCxnSpPr/>
          <p:nvPr/>
        </p:nvCxnSpPr>
        <p:spPr>
          <a:xfrm flipH="1">
            <a:off x="1043608" y="5721327"/>
            <a:ext cx="5945205" cy="1192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0" name="テキスト ボックス 229"/>
          <p:cNvSpPr txBox="1"/>
          <p:nvPr/>
        </p:nvSpPr>
        <p:spPr>
          <a:xfrm>
            <a:off x="3269231" y="5434541"/>
            <a:ext cx="950584" cy="369332"/>
          </a:xfrm>
          <a:prstGeom prst="rect">
            <a:avLst/>
          </a:prstGeom>
          <a:noFill/>
        </p:spPr>
        <p:txBody>
          <a:bodyPr wrap="square" rtlCol="0">
            <a:spAutoFit/>
          </a:bodyPr>
          <a:lstStyle/>
          <a:p>
            <a:r>
              <a:rPr lang="en-US" altLang="ja-JP" dirty="0" smtClean="0"/>
              <a:t>4.15</a:t>
            </a:r>
            <a:r>
              <a:rPr kumimoji="1" lang="en-US" altLang="ja-JP" dirty="0" smtClean="0"/>
              <a:t>m</a:t>
            </a:r>
            <a:endParaRPr kumimoji="1" lang="ja-JP" altLang="en-US" dirty="0"/>
          </a:p>
        </p:txBody>
      </p:sp>
      <p:sp>
        <p:nvSpPr>
          <p:cNvPr id="244" name="アーチ 243"/>
          <p:cNvSpPr>
            <a:spLocks noChangeAspect="1"/>
          </p:cNvSpPr>
          <p:nvPr/>
        </p:nvSpPr>
        <p:spPr>
          <a:xfrm rot="5400000">
            <a:off x="-497701" y="1745871"/>
            <a:ext cx="3131128" cy="3375841"/>
          </a:xfrm>
          <a:prstGeom prst="blockArc">
            <a:avLst>
              <a:gd name="adj1" fmla="val 10701562"/>
              <a:gd name="adj2" fmla="val 33655"/>
              <a:gd name="adj3" fmla="val 428"/>
            </a:avLst>
          </a:prstGeom>
          <a:solidFill>
            <a:srgbClr val="FF66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1" name="アーチ 250"/>
          <p:cNvSpPr>
            <a:spLocks noChangeAspect="1"/>
          </p:cNvSpPr>
          <p:nvPr/>
        </p:nvSpPr>
        <p:spPr>
          <a:xfrm rot="5400000">
            <a:off x="-1014459" y="1181863"/>
            <a:ext cx="4128965" cy="4451664"/>
          </a:xfrm>
          <a:prstGeom prst="blockArc">
            <a:avLst>
              <a:gd name="adj1" fmla="val 10701562"/>
              <a:gd name="adj2" fmla="val 33655"/>
              <a:gd name="adj3" fmla="val 428"/>
            </a:avLst>
          </a:prstGeom>
          <a:solidFill>
            <a:srgbClr val="FF66C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0" name="直線コネクタ 9"/>
          <p:cNvCxnSpPr>
            <a:stCxn id="251" idx="0"/>
            <a:endCxn id="244" idx="0"/>
          </p:cNvCxnSpPr>
          <p:nvPr/>
        </p:nvCxnSpPr>
        <p:spPr>
          <a:xfrm>
            <a:off x="991166" y="1352774"/>
            <a:ext cx="32064" cy="52270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stCxn id="244" idx="1"/>
            <a:endCxn id="251" idx="1"/>
          </p:cNvCxnSpPr>
          <p:nvPr/>
        </p:nvCxnSpPr>
        <p:spPr>
          <a:xfrm flipH="1">
            <a:off x="1029900" y="4992591"/>
            <a:ext cx="22703" cy="47066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2980" y="5302949"/>
            <a:ext cx="1096903" cy="923330"/>
          </a:xfrm>
          <a:prstGeom prst="rect">
            <a:avLst/>
          </a:prstGeom>
          <a:noFill/>
        </p:spPr>
        <p:txBody>
          <a:bodyPr wrap="none" rtlCol="0">
            <a:spAutoFit/>
          </a:bodyPr>
          <a:lstStyle/>
          <a:p>
            <a:r>
              <a:rPr kumimoji="1" lang="en-US" altLang="ja-JP" dirty="0" smtClean="0">
                <a:solidFill>
                  <a:srgbClr val="FF0000"/>
                </a:solidFill>
              </a:rPr>
              <a:t>B=2T</a:t>
            </a:r>
          </a:p>
          <a:p>
            <a:r>
              <a:rPr kumimoji="1" lang="en-US" altLang="ja-JP" dirty="0" smtClean="0">
                <a:solidFill>
                  <a:srgbClr val="FF0000"/>
                </a:solidFill>
              </a:rPr>
              <a:t>gap=0.65</a:t>
            </a:r>
          </a:p>
          <a:p>
            <a:r>
              <a:rPr lang="en-US" altLang="ja-JP" dirty="0" smtClean="0">
                <a:solidFill>
                  <a:srgbClr val="FF0000"/>
                </a:solidFill>
              </a:rPr>
              <a:t>BL=1.3Tm</a:t>
            </a:r>
            <a:endParaRPr kumimoji="1" lang="ja-JP" altLang="en-US" dirty="0">
              <a:solidFill>
                <a:srgbClr val="FF0000"/>
              </a:solidFill>
            </a:endParaRPr>
          </a:p>
        </p:txBody>
      </p:sp>
      <p:sp>
        <p:nvSpPr>
          <p:cNvPr id="253" name="アーチ 252"/>
          <p:cNvSpPr>
            <a:spLocks noChangeAspect="1"/>
          </p:cNvSpPr>
          <p:nvPr/>
        </p:nvSpPr>
        <p:spPr>
          <a:xfrm rot="5400000">
            <a:off x="-459143" y="1811044"/>
            <a:ext cx="3005134" cy="3240000"/>
          </a:xfrm>
          <a:prstGeom prst="blockArc">
            <a:avLst>
              <a:gd name="adj1" fmla="val 10701562"/>
              <a:gd name="adj2" fmla="val 33655"/>
              <a:gd name="adj3" fmla="val 428"/>
            </a:avLst>
          </a:prstGeom>
          <a:solidFill>
            <a:srgbClr val="FF66CC"/>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5" name="アーチ 254"/>
          <p:cNvSpPr>
            <a:spLocks noChangeAspect="1"/>
          </p:cNvSpPr>
          <p:nvPr/>
        </p:nvSpPr>
        <p:spPr>
          <a:xfrm rot="5400000">
            <a:off x="-357651" y="1903764"/>
            <a:ext cx="2838182" cy="3060000"/>
          </a:xfrm>
          <a:prstGeom prst="blockArc">
            <a:avLst>
              <a:gd name="adj1" fmla="val 10701562"/>
              <a:gd name="adj2" fmla="val 33655"/>
              <a:gd name="adj3" fmla="val 428"/>
            </a:avLst>
          </a:prstGeom>
          <a:solidFill>
            <a:srgbClr val="FF66CC"/>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6" name="アーチ 255"/>
          <p:cNvSpPr>
            <a:spLocks noChangeAspect="1"/>
          </p:cNvSpPr>
          <p:nvPr/>
        </p:nvSpPr>
        <p:spPr>
          <a:xfrm rot="5400000">
            <a:off x="-293952" y="1980274"/>
            <a:ext cx="2722990" cy="2935805"/>
          </a:xfrm>
          <a:prstGeom prst="blockArc">
            <a:avLst>
              <a:gd name="adj1" fmla="val 10701562"/>
              <a:gd name="adj2" fmla="val 33655"/>
              <a:gd name="adj3" fmla="val 428"/>
            </a:avLst>
          </a:prstGeom>
          <a:solidFill>
            <a:srgbClr val="FF66CC"/>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7" name="正方形/長方形 256"/>
          <p:cNvSpPr/>
          <p:nvPr/>
        </p:nvSpPr>
        <p:spPr>
          <a:xfrm>
            <a:off x="971600" y="1052736"/>
            <a:ext cx="6064383"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58" name="正方形/長方形 257"/>
          <p:cNvSpPr/>
          <p:nvPr/>
        </p:nvSpPr>
        <p:spPr>
          <a:xfrm>
            <a:off x="1043608" y="5759545"/>
            <a:ext cx="6012000" cy="45719"/>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59" name="アーチ 258"/>
          <p:cNvSpPr>
            <a:spLocks noChangeAspect="1"/>
          </p:cNvSpPr>
          <p:nvPr/>
        </p:nvSpPr>
        <p:spPr>
          <a:xfrm rot="5400000">
            <a:off x="-625711" y="1641498"/>
            <a:ext cx="3339038" cy="3600000"/>
          </a:xfrm>
          <a:prstGeom prst="blockArc">
            <a:avLst>
              <a:gd name="adj1" fmla="val 10701562"/>
              <a:gd name="adj2" fmla="val 33655"/>
              <a:gd name="adj3" fmla="val 428"/>
            </a:avLst>
          </a:prstGeom>
          <a:solidFill>
            <a:srgbClr val="FF66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1" name="アーチ 260"/>
          <p:cNvSpPr>
            <a:spLocks noChangeAspect="1"/>
          </p:cNvSpPr>
          <p:nvPr/>
        </p:nvSpPr>
        <p:spPr>
          <a:xfrm rot="5400000">
            <a:off x="-759080" y="1447968"/>
            <a:ext cx="3672942" cy="3960000"/>
          </a:xfrm>
          <a:prstGeom prst="blockArc">
            <a:avLst>
              <a:gd name="adj1" fmla="val 10701562"/>
              <a:gd name="adj2" fmla="val 33655"/>
              <a:gd name="adj3" fmla="val 428"/>
            </a:avLst>
          </a:prstGeom>
          <a:solidFill>
            <a:srgbClr val="FF66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2" name="アーチ 261"/>
          <p:cNvSpPr>
            <a:spLocks noChangeAspect="1"/>
          </p:cNvSpPr>
          <p:nvPr/>
        </p:nvSpPr>
        <p:spPr>
          <a:xfrm rot="5400000">
            <a:off x="-691595" y="1540030"/>
            <a:ext cx="3505990" cy="3780000"/>
          </a:xfrm>
          <a:prstGeom prst="blockArc">
            <a:avLst>
              <a:gd name="adj1" fmla="val 10701562"/>
              <a:gd name="adj2" fmla="val 33655"/>
              <a:gd name="adj3" fmla="val 428"/>
            </a:avLst>
          </a:prstGeom>
          <a:solidFill>
            <a:srgbClr val="FF66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3" name="アーチ 262"/>
          <p:cNvSpPr>
            <a:spLocks noChangeAspect="1"/>
          </p:cNvSpPr>
          <p:nvPr/>
        </p:nvSpPr>
        <p:spPr>
          <a:xfrm rot="5400000">
            <a:off x="-822563" y="1337094"/>
            <a:ext cx="3839894" cy="4140000"/>
          </a:xfrm>
          <a:prstGeom prst="blockArc">
            <a:avLst>
              <a:gd name="adj1" fmla="val 10701562"/>
              <a:gd name="adj2" fmla="val 33655"/>
              <a:gd name="adj3" fmla="val 428"/>
            </a:avLst>
          </a:prstGeom>
          <a:solidFill>
            <a:srgbClr val="FF66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7" name="アーチ 266"/>
          <p:cNvSpPr>
            <a:spLocks noChangeAspect="1"/>
          </p:cNvSpPr>
          <p:nvPr/>
        </p:nvSpPr>
        <p:spPr>
          <a:xfrm rot="5400000">
            <a:off x="-1129124" y="1082793"/>
            <a:ext cx="4340749" cy="4680000"/>
          </a:xfrm>
          <a:prstGeom prst="blockArc">
            <a:avLst>
              <a:gd name="adj1" fmla="val 10701562"/>
              <a:gd name="adj2" fmla="val 33655"/>
              <a:gd name="adj3" fmla="val 428"/>
            </a:avLst>
          </a:prstGeom>
          <a:solidFill>
            <a:srgbClr val="FF66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8" name="アーチ 267"/>
          <p:cNvSpPr>
            <a:spLocks noChangeAspect="1"/>
          </p:cNvSpPr>
          <p:nvPr/>
        </p:nvSpPr>
        <p:spPr>
          <a:xfrm rot="5400000">
            <a:off x="-1058425" y="1128882"/>
            <a:ext cx="4240578" cy="4572000"/>
          </a:xfrm>
          <a:prstGeom prst="blockArc">
            <a:avLst>
              <a:gd name="adj1" fmla="val 10701562"/>
              <a:gd name="adj2" fmla="val 33655"/>
              <a:gd name="adj3" fmla="val 428"/>
            </a:avLst>
          </a:prstGeom>
          <a:solidFill>
            <a:srgbClr val="FF66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9" name="アーチ 268"/>
          <p:cNvSpPr>
            <a:spLocks noChangeAspect="1"/>
          </p:cNvSpPr>
          <p:nvPr/>
        </p:nvSpPr>
        <p:spPr>
          <a:xfrm rot="5400000">
            <a:off x="-1179209" y="1041486"/>
            <a:ext cx="4440920" cy="4788000"/>
          </a:xfrm>
          <a:prstGeom prst="blockArc">
            <a:avLst>
              <a:gd name="adj1" fmla="val 10701562"/>
              <a:gd name="adj2" fmla="val 33655"/>
              <a:gd name="adj3" fmla="val 428"/>
            </a:avLst>
          </a:prstGeom>
          <a:solidFill>
            <a:srgbClr val="FF66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0" name="アーチ 269"/>
          <p:cNvSpPr>
            <a:spLocks noChangeAspect="1"/>
          </p:cNvSpPr>
          <p:nvPr/>
        </p:nvSpPr>
        <p:spPr>
          <a:xfrm rot="5400000">
            <a:off x="-1208682" y="973123"/>
            <a:ext cx="4541091" cy="4896000"/>
          </a:xfrm>
          <a:prstGeom prst="blockArc">
            <a:avLst>
              <a:gd name="adj1" fmla="val 10701562"/>
              <a:gd name="adj2" fmla="val 33655"/>
              <a:gd name="adj3" fmla="val 428"/>
            </a:avLst>
          </a:prstGeom>
          <a:solidFill>
            <a:srgbClr val="FF66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p:cNvSpPr txBox="1"/>
          <p:nvPr/>
        </p:nvSpPr>
        <p:spPr>
          <a:xfrm>
            <a:off x="4279432" y="4187628"/>
            <a:ext cx="962508" cy="646331"/>
          </a:xfrm>
          <a:prstGeom prst="rect">
            <a:avLst/>
          </a:prstGeom>
          <a:noFill/>
        </p:spPr>
        <p:txBody>
          <a:bodyPr wrap="none" rtlCol="0">
            <a:spAutoFit/>
          </a:bodyPr>
          <a:lstStyle/>
          <a:p>
            <a:r>
              <a:rPr kumimoji="1" lang="en-US" altLang="ja-JP" dirty="0" smtClean="0"/>
              <a:t>Forward</a:t>
            </a:r>
          </a:p>
          <a:p>
            <a:r>
              <a:rPr lang="en-US" altLang="ja-JP" dirty="0" smtClean="0"/>
              <a:t>trackers</a:t>
            </a:r>
            <a:endParaRPr kumimoji="1" lang="ja-JP" altLang="en-US" dirty="0"/>
          </a:p>
        </p:txBody>
      </p:sp>
      <p:cxnSp>
        <p:nvCxnSpPr>
          <p:cNvPr id="32" name="直線矢印コネクタ 31"/>
          <p:cNvCxnSpPr/>
          <p:nvPr/>
        </p:nvCxnSpPr>
        <p:spPr>
          <a:xfrm flipH="1" flipV="1">
            <a:off x="2878234" y="5017311"/>
            <a:ext cx="180384" cy="2706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1" name="テキスト ボックス 270"/>
          <p:cNvSpPr txBox="1"/>
          <p:nvPr/>
        </p:nvSpPr>
        <p:spPr>
          <a:xfrm>
            <a:off x="2996208" y="4950199"/>
            <a:ext cx="923523" cy="646331"/>
          </a:xfrm>
          <a:prstGeom prst="rect">
            <a:avLst/>
          </a:prstGeom>
          <a:noFill/>
        </p:spPr>
        <p:txBody>
          <a:bodyPr wrap="none" rtlCol="0">
            <a:spAutoFit/>
          </a:bodyPr>
          <a:lstStyle/>
          <a:p>
            <a:r>
              <a:rPr kumimoji="1" lang="en-US" altLang="ja-JP" dirty="0" err="1" smtClean="0"/>
              <a:t>Troidal</a:t>
            </a:r>
            <a:endParaRPr kumimoji="1" lang="en-US" altLang="ja-JP" dirty="0" smtClean="0"/>
          </a:p>
          <a:p>
            <a:r>
              <a:rPr lang="en-US" altLang="ja-JP" dirty="0" smtClean="0"/>
              <a:t>trackers</a:t>
            </a:r>
            <a:endParaRPr kumimoji="1" lang="ja-JP" altLang="en-US" dirty="0"/>
          </a:p>
        </p:txBody>
      </p:sp>
      <p:cxnSp>
        <p:nvCxnSpPr>
          <p:cNvPr id="272" name="直線矢印コネクタ 271"/>
          <p:cNvCxnSpPr/>
          <p:nvPr/>
        </p:nvCxnSpPr>
        <p:spPr>
          <a:xfrm flipH="1" flipV="1">
            <a:off x="4094906" y="3959693"/>
            <a:ext cx="292915" cy="270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3" name="テキスト ボックス 272"/>
          <p:cNvSpPr txBox="1"/>
          <p:nvPr/>
        </p:nvSpPr>
        <p:spPr>
          <a:xfrm>
            <a:off x="2836947" y="1126485"/>
            <a:ext cx="923523" cy="646331"/>
          </a:xfrm>
          <a:prstGeom prst="rect">
            <a:avLst/>
          </a:prstGeom>
          <a:noFill/>
        </p:spPr>
        <p:txBody>
          <a:bodyPr wrap="none" rtlCol="0">
            <a:spAutoFit/>
          </a:bodyPr>
          <a:lstStyle/>
          <a:p>
            <a:r>
              <a:rPr kumimoji="1" lang="en-US" altLang="ja-JP" dirty="0" smtClean="0"/>
              <a:t>Barrel</a:t>
            </a:r>
          </a:p>
          <a:p>
            <a:r>
              <a:rPr lang="en-US" altLang="ja-JP" dirty="0" smtClean="0"/>
              <a:t>trackers</a:t>
            </a:r>
            <a:endParaRPr kumimoji="1" lang="ja-JP" altLang="en-US" dirty="0"/>
          </a:p>
        </p:txBody>
      </p:sp>
      <p:cxnSp>
        <p:nvCxnSpPr>
          <p:cNvPr id="274" name="直線矢印コネクタ 273"/>
          <p:cNvCxnSpPr/>
          <p:nvPr/>
        </p:nvCxnSpPr>
        <p:spPr>
          <a:xfrm flipV="1">
            <a:off x="3457969" y="897983"/>
            <a:ext cx="105237" cy="270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タイトル 2"/>
          <p:cNvSpPr>
            <a:spLocks noGrp="1"/>
          </p:cNvSpPr>
          <p:nvPr>
            <p:ph type="title"/>
          </p:nvPr>
        </p:nvSpPr>
        <p:spPr>
          <a:xfrm>
            <a:off x="457200" y="274638"/>
            <a:ext cx="8229600" cy="424462"/>
          </a:xfrm>
        </p:spPr>
        <p:txBody>
          <a:bodyPr>
            <a:normAutofit fontScale="90000"/>
          </a:bodyPr>
          <a:lstStyle/>
          <a:p>
            <a:endParaRPr kumimoji="1" lang="ja-JP" altLang="en-US" dirty="0"/>
          </a:p>
        </p:txBody>
      </p:sp>
      <p:cxnSp>
        <p:nvCxnSpPr>
          <p:cNvPr id="12" name="直線矢印コネクタ 11"/>
          <p:cNvCxnSpPr/>
          <p:nvPr/>
        </p:nvCxnSpPr>
        <p:spPr>
          <a:xfrm flipH="1">
            <a:off x="3167384" y="2566625"/>
            <a:ext cx="180480" cy="1666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6" name="テキスト ボックス 165"/>
          <p:cNvSpPr txBox="1"/>
          <p:nvPr/>
        </p:nvSpPr>
        <p:spPr>
          <a:xfrm rot="18075660">
            <a:off x="1418098" y="1502825"/>
            <a:ext cx="835578" cy="369332"/>
          </a:xfrm>
          <a:prstGeom prst="rect">
            <a:avLst/>
          </a:prstGeom>
          <a:noFill/>
        </p:spPr>
        <p:txBody>
          <a:bodyPr wrap="square" rtlCol="0">
            <a:spAutoFit/>
          </a:bodyPr>
          <a:lstStyle/>
          <a:p>
            <a:r>
              <a:rPr lang="en-US" altLang="ja-JP" dirty="0" smtClean="0">
                <a:solidFill>
                  <a:srgbClr val="FF0000"/>
                </a:solidFill>
              </a:rPr>
              <a:t>0.65</a:t>
            </a:r>
            <a:r>
              <a:rPr kumimoji="1" lang="en-US" altLang="ja-JP" dirty="0" smtClean="0">
                <a:solidFill>
                  <a:srgbClr val="FF0000"/>
                </a:solidFill>
              </a:rPr>
              <a:t>m</a:t>
            </a:r>
            <a:endParaRPr kumimoji="1" lang="ja-JP" altLang="en-US" dirty="0">
              <a:solidFill>
                <a:srgbClr val="FF0000"/>
              </a:solidFill>
            </a:endParaRPr>
          </a:p>
        </p:txBody>
      </p:sp>
      <p:sp>
        <p:nvSpPr>
          <p:cNvPr id="264" name="テキスト ボックス 263"/>
          <p:cNvSpPr txBox="1"/>
          <p:nvPr/>
        </p:nvSpPr>
        <p:spPr>
          <a:xfrm>
            <a:off x="2283531" y="620688"/>
            <a:ext cx="848309" cy="369332"/>
          </a:xfrm>
          <a:prstGeom prst="rect">
            <a:avLst/>
          </a:prstGeom>
          <a:noFill/>
        </p:spPr>
        <p:txBody>
          <a:bodyPr wrap="none" rtlCol="0">
            <a:spAutoFit/>
          </a:bodyPr>
          <a:lstStyle/>
          <a:p>
            <a:r>
              <a:rPr kumimoji="1" lang="en-US" altLang="ja-JP" dirty="0" smtClean="0"/>
              <a:t>EMCAL</a:t>
            </a:r>
            <a:endParaRPr kumimoji="1" lang="ja-JP" altLang="en-US" dirty="0"/>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8902298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p:nvPr>
        </p:nvSpPr>
        <p:spPr>
          <a:xfrm>
            <a:off x="0" y="76200"/>
            <a:ext cx="9448800" cy="1143000"/>
          </a:xfrm>
          <a:prstGeom prst="rect">
            <a:avLst/>
          </a:prstGeom>
        </p:spPr>
        <p:txBody>
          <a:bodyPr>
            <a:normAutofit fontScale="90000"/>
          </a:bodyPr>
          <a:lstStyle/>
          <a:p>
            <a:pPr lvl="0">
              <a:defRPr sz="1800"/>
            </a:pPr>
            <a:r>
              <a:rPr lang="en-US" sz="4800" dirty="0" err="1" smtClean="0"/>
              <a:t>HypTPC</a:t>
            </a:r>
            <a:r>
              <a:rPr lang="en-US" sz="4800" dirty="0" smtClean="0"/>
              <a:t> test</a:t>
            </a:r>
            <a:br>
              <a:rPr lang="en-US" sz="4800" dirty="0" smtClean="0"/>
            </a:br>
            <a:r>
              <a:rPr lang="en-US" sz="4800" dirty="0" smtClean="0"/>
              <a:t>with </a:t>
            </a:r>
            <a:r>
              <a:rPr lang="en-US" sz="4800" baseline="30000" dirty="0" smtClean="0"/>
              <a:t>55</a:t>
            </a:r>
            <a:r>
              <a:rPr lang="en-US" sz="4800" dirty="0" smtClean="0"/>
              <a:t>Fe (X</a:t>
            </a:r>
            <a:r>
              <a:rPr sz="4800" dirty="0" smtClean="0"/>
              <a:t>-ray</a:t>
            </a:r>
            <a:r>
              <a:rPr lang="en-US" sz="4800" dirty="0"/>
              <a:t>)</a:t>
            </a:r>
            <a:r>
              <a:rPr sz="4800" dirty="0" smtClean="0"/>
              <a:t> </a:t>
            </a:r>
            <a:r>
              <a:rPr lang="en-US" sz="4800" dirty="0" smtClean="0"/>
              <a:t>source</a:t>
            </a:r>
            <a:endParaRPr sz="4800" dirty="0"/>
          </a:p>
        </p:txBody>
      </p:sp>
      <p:pic>
        <p:nvPicPr>
          <p:cNvPr id="173" name="diffusion.pdf"/>
          <p:cNvPicPr/>
          <p:nvPr/>
        </p:nvPicPr>
        <p:blipFill>
          <a:blip r:embed="rId2">
            <a:extLst/>
          </a:blip>
          <a:stretch>
            <a:fillRect/>
          </a:stretch>
        </p:blipFill>
        <p:spPr>
          <a:xfrm>
            <a:off x="4420800" y="1761574"/>
            <a:ext cx="4911329" cy="3334853"/>
          </a:xfrm>
          <a:prstGeom prst="rect">
            <a:avLst/>
          </a:prstGeom>
          <a:ln w="12700">
            <a:miter lim="400000"/>
          </a:ln>
        </p:spPr>
      </p:pic>
      <p:pic>
        <p:nvPicPr>
          <p:cNvPr id="174" name="dr_x-ray_gen315_log_10.pdf"/>
          <p:cNvPicPr/>
          <p:nvPr/>
        </p:nvPicPr>
        <p:blipFill>
          <a:blip r:embed="rId3">
            <a:extLst/>
          </a:blip>
          <a:srcRect r="6410"/>
          <a:stretch>
            <a:fillRect/>
          </a:stretch>
        </p:blipFill>
        <p:spPr>
          <a:xfrm>
            <a:off x="-71438" y="1761574"/>
            <a:ext cx="4596511" cy="3334853"/>
          </a:xfrm>
          <a:prstGeom prst="rect">
            <a:avLst/>
          </a:prstGeom>
          <a:ln w="12700">
            <a:miter lim="400000"/>
          </a:ln>
        </p:spPr>
      </p:pic>
      <p:sp>
        <p:nvSpPr>
          <p:cNvPr id="175" name="Shape 175"/>
          <p:cNvSpPr/>
          <p:nvPr/>
        </p:nvSpPr>
        <p:spPr>
          <a:xfrm>
            <a:off x="1137662" y="5115544"/>
            <a:ext cx="2383666"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100" b="1">
                <a:latin typeface="Book Antiqua"/>
                <a:ea typeface="Book Antiqua"/>
                <a:cs typeface="Book Antiqua"/>
                <a:sym typeface="Book Antiqua"/>
              </a:defRPr>
            </a:lvl1pPr>
          </a:lstStyle>
          <a:p>
            <a:pPr lvl="0">
              <a:defRPr sz="1800" b="0"/>
            </a:pPr>
            <a:r>
              <a:rPr sz="2200" dirty="0">
                <a:solidFill>
                  <a:srgbClr val="FF0000"/>
                </a:solidFill>
                <a:latin typeface="+mn-lt"/>
              </a:rPr>
              <a:t>ΔE/E :14.3 ± 0.2 %</a:t>
            </a:r>
          </a:p>
        </p:txBody>
      </p:sp>
      <p:sp>
        <p:nvSpPr>
          <p:cNvPr id="176" name="Shape 176"/>
          <p:cNvSpPr/>
          <p:nvPr/>
        </p:nvSpPr>
        <p:spPr>
          <a:xfrm>
            <a:off x="2658800" y="2364992"/>
            <a:ext cx="1157969" cy="24622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300" b="1">
                <a:latin typeface="Book Antiqua"/>
                <a:ea typeface="Book Antiqua"/>
                <a:cs typeface="Book Antiqua"/>
                <a:sym typeface="Book Antiqua"/>
              </a:defRPr>
            </a:lvl1pPr>
          </a:lstStyle>
          <a:p>
            <a:pPr lvl="0">
              <a:defRPr sz="1800" b="0"/>
            </a:pPr>
            <a:r>
              <a:rPr sz="1600"/>
              <a:t>5.9 keV peak</a:t>
            </a:r>
          </a:p>
        </p:txBody>
      </p:sp>
      <p:sp>
        <p:nvSpPr>
          <p:cNvPr id="177" name="Shape 177"/>
          <p:cNvSpPr/>
          <p:nvPr/>
        </p:nvSpPr>
        <p:spPr>
          <a:xfrm>
            <a:off x="730111" y="2269742"/>
            <a:ext cx="1157969" cy="24622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2300" b="1">
                <a:latin typeface="Book Antiqua"/>
                <a:ea typeface="Book Antiqua"/>
                <a:cs typeface="Book Antiqua"/>
                <a:sym typeface="Book Antiqua"/>
              </a:defRPr>
            </a:lvl1pPr>
          </a:lstStyle>
          <a:p>
            <a:pPr lvl="0">
              <a:defRPr sz="1800" b="0"/>
            </a:pPr>
            <a:r>
              <a:rPr sz="1600"/>
              <a:t>2.7 keV peak</a:t>
            </a:r>
          </a:p>
        </p:txBody>
      </p:sp>
      <p:sp>
        <p:nvSpPr>
          <p:cNvPr id="178" name="Shape 178"/>
          <p:cNvSpPr/>
          <p:nvPr/>
        </p:nvSpPr>
        <p:spPr>
          <a:xfrm>
            <a:off x="151361" y="1664433"/>
            <a:ext cx="5258839" cy="2308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342900" indent="-342900" defTabSz="457200">
              <a:defRPr sz="2200" b="1">
                <a:latin typeface="Times New Roman"/>
                <a:ea typeface="Times New Roman"/>
                <a:cs typeface="Times New Roman"/>
                <a:sym typeface="Times New Roman"/>
              </a:defRPr>
            </a:lvl1pPr>
          </a:lstStyle>
          <a:p>
            <a:pPr lvl="0">
              <a:defRPr sz="1800" b="0"/>
            </a:pPr>
            <a:r>
              <a:rPr lang="en-US" sz="1500" dirty="0" smtClean="0">
                <a:latin typeface="+mn-lt"/>
              </a:rPr>
              <a:t>Amplifier </a:t>
            </a:r>
            <a:r>
              <a:rPr lang="en-US" sz="1500" dirty="0">
                <a:latin typeface="+mn-lt"/>
              </a:rPr>
              <a:t>g</a:t>
            </a:r>
            <a:r>
              <a:rPr sz="1500" dirty="0" smtClean="0">
                <a:latin typeface="+mn-lt"/>
              </a:rPr>
              <a:t>ain </a:t>
            </a:r>
            <a:r>
              <a:rPr sz="1500" dirty="0">
                <a:latin typeface="+mn-lt"/>
              </a:rPr>
              <a:t>: 120fC, </a:t>
            </a:r>
            <a:r>
              <a:rPr sz="1500" dirty="0" smtClean="0">
                <a:latin typeface="+mn-lt"/>
              </a:rPr>
              <a:t>Shap</a:t>
            </a:r>
            <a:r>
              <a:rPr lang="en-US" sz="1500" dirty="0" smtClean="0">
                <a:latin typeface="+mn-lt"/>
              </a:rPr>
              <a:t>ing</a:t>
            </a:r>
            <a:r>
              <a:rPr sz="1500" dirty="0" smtClean="0">
                <a:latin typeface="+mn-lt"/>
              </a:rPr>
              <a:t> </a:t>
            </a:r>
            <a:r>
              <a:rPr sz="1500" dirty="0">
                <a:latin typeface="+mn-lt"/>
              </a:rPr>
              <a:t>T: 70ns, </a:t>
            </a:r>
            <a:r>
              <a:rPr lang="en-US" sz="1500" dirty="0" smtClean="0">
                <a:latin typeface="+mn-lt"/>
              </a:rPr>
              <a:t>V</a:t>
            </a:r>
            <a:r>
              <a:rPr sz="1500" baseline="-25000" dirty="0" smtClean="0">
                <a:latin typeface="+mn-lt"/>
              </a:rPr>
              <a:t>GEM</a:t>
            </a:r>
            <a:r>
              <a:rPr sz="1500" dirty="0" smtClean="0">
                <a:latin typeface="+mn-lt"/>
              </a:rPr>
              <a:t>.: 315</a:t>
            </a:r>
            <a:r>
              <a:rPr lang="en-US" sz="1500" dirty="0" smtClean="0">
                <a:latin typeface="+mn-lt"/>
              </a:rPr>
              <a:t> V</a:t>
            </a:r>
            <a:endParaRPr sz="1500" dirty="0">
              <a:latin typeface="+mn-lt"/>
            </a:endParaRPr>
          </a:p>
        </p:txBody>
      </p:sp>
      <p:sp>
        <p:nvSpPr>
          <p:cNvPr id="180" name="Shape 180"/>
          <p:cNvSpPr/>
          <p:nvPr/>
        </p:nvSpPr>
        <p:spPr>
          <a:xfrm>
            <a:off x="4987721" y="5103463"/>
            <a:ext cx="3751027" cy="3385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100" b="1">
                <a:latin typeface="Book Antiqua"/>
                <a:ea typeface="Book Antiqua"/>
                <a:cs typeface="Book Antiqua"/>
                <a:sym typeface="Book Antiqua"/>
              </a:defRPr>
            </a:lvl1pPr>
          </a:lstStyle>
          <a:p>
            <a:pPr lvl="0">
              <a:defRPr sz="1800" b="0"/>
            </a:pPr>
            <a:r>
              <a:rPr lang="en-US" sz="2200" dirty="0" smtClean="0">
                <a:latin typeface="+mn-lt"/>
              </a:rPr>
              <a:t>Cluster</a:t>
            </a:r>
            <a:r>
              <a:rPr sz="2200" dirty="0" smtClean="0">
                <a:latin typeface="+mn-lt"/>
              </a:rPr>
              <a:t> </a:t>
            </a:r>
            <a:r>
              <a:rPr sz="2200" dirty="0">
                <a:latin typeface="+mn-lt"/>
              </a:rPr>
              <a:t>size : 1.87 ± 0.02 mm </a:t>
            </a:r>
          </a:p>
        </p:txBody>
      </p:sp>
      <p:sp>
        <p:nvSpPr>
          <p:cNvPr id="181" name="Shape 181"/>
          <p:cNvSpPr/>
          <p:nvPr/>
        </p:nvSpPr>
        <p:spPr>
          <a:xfrm>
            <a:off x="5533343" y="5481935"/>
            <a:ext cx="2659382" cy="4616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lvl="0">
              <a:defRPr sz="1800"/>
            </a:pPr>
            <a:r>
              <a:rPr sz="1500" b="1" dirty="0">
                <a:latin typeface="+mn-lt"/>
                <a:ea typeface="Book Antiqua"/>
                <a:cs typeface="Book Antiqua"/>
                <a:sym typeface="Book Antiqua"/>
              </a:rPr>
              <a:t>cf. prototype </a:t>
            </a:r>
            <a:r>
              <a:rPr sz="1500" b="1" dirty="0" smtClean="0">
                <a:latin typeface="+mn-lt"/>
                <a:ea typeface="Book Antiqua"/>
                <a:cs typeface="Book Antiqua"/>
                <a:sym typeface="Book Antiqua"/>
              </a:rPr>
              <a:t>TPC</a:t>
            </a:r>
            <a:r>
              <a:rPr lang="en-US" sz="1500" b="1" dirty="0" smtClean="0">
                <a:latin typeface="+mn-lt"/>
                <a:ea typeface="Book Antiqua"/>
                <a:cs typeface="Book Antiqua"/>
                <a:sym typeface="Book Antiqua"/>
              </a:rPr>
              <a:t> </a:t>
            </a:r>
            <a:r>
              <a:rPr sz="1500" b="1" dirty="0" smtClean="0">
                <a:latin typeface="+mn-lt"/>
                <a:ea typeface="Book Antiqua"/>
                <a:cs typeface="Book Antiqua"/>
                <a:sym typeface="Book Antiqua"/>
              </a:rPr>
              <a:t>(</a:t>
            </a:r>
            <a:r>
              <a:rPr sz="1500" b="1" dirty="0">
                <a:latin typeface="+mn-lt"/>
                <a:ea typeface="Book Antiqua"/>
                <a:cs typeface="Book Antiqua"/>
                <a:sym typeface="Book Antiqua"/>
              </a:rPr>
              <a:t>5 </a:t>
            </a:r>
            <a:r>
              <a:rPr lang="en-US" sz="1500" b="1" dirty="0" smtClean="0">
                <a:latin typeface="+mn-lt"/>
                <a:ea typeface="Book Antiqua"/>
                <a:cs typeface="Book Antiqua"/>
                <a:sym typeface="Book Antiqua"/>
              </a:rPr>
              <a:t>- </a:t>
            </a:r>
            <a:r>
              <a:rPr sz="1500" b="1" dirty="0" smtClean="0">
                <a:latin typeface="+mn-lt"/>
                <a:ea typeface="Book Antiqua"/>
                <a:cs typeface="Book Antiqua"/>
                <a:sym typeface="Book Antiqua"/>
              </a:rPr>
              <a:t>10 </a:t>
            </a:r>
            <a:r>
              <a:rPr sz="1500" b="1" dirty="0">
                <a:latin typeface="+mn-lt"/>
                <a:ea typeface="Book Antiqua"/>
                <a:cs typeface="Book Antiqua"/>
                <a:sym typeface="Book Antiqua"/>
              </a:rPr>
              <a:t>cm) </a:t>
            </a:r>
            <a:br>
              <a:rPr sz="1500" b="1" dirty="0">
                <a:latin typeface="+mn-lt"/>
                <a:ea typeface="Book Antiqua"/>
                <a:cs typeface="Book Antiqua"/>
                <a:sym typeface="Book Antiqua"/>
              </a:rPr>
            </a:br>
            <a:r>
              <a:rPr sz="1500" b="1" dirty="0">
                <a:latin typeface="+mn-lt"/>
                <a:ea typeface="Book Antiqua"/>
                <a:cs typeface="Book Antiqua"/>
                <a:sym typeface="Book Antiqua"/>
              </a:rPr>
              <a:t>: 1.7 ~ 2.0 mm </a:t>
            </a:r>
          </a:p>
        </p:txBody>
      </p:sp>
      <p:sp>
        <p:nvSpPr>
          <p:cNvPr id="2" name="テキスト ボックス 1"/>
          <p:cNvSpPr txBox="1"/>
          <p:nvPr/>
        </p:nvSpPr>
        <p:spPr>
          <a:xfrm>
            <a:off x="990600" y="5712767"/>
            <a:ext cx="3066865" cy="707886"/>
          </a:xfrm>
          <a:prstGeom prst="rect">
            <a:avLst/>
          </a:prstGeom>
          <a:noFill/>
        </p:spPr>
        <p:txBody>
          <a:bodyPr wrap="none" rtlCol="0">
            <a:spAutoFit/>
          </a:bodyPr>
          <a:lstStyle/>
          <a:p>
            <a:r>
              <a:rPr lang="en-US" altLang="ja-JP" dirty="0" smtClean="0">
                <a:solidFill>
                  <a:srgbClr val="FF0000"/>
                </a:solidFill>
              </a:rPr>
              <a:t>Discharge</a:t>
            </a:r>
            <a:r>
              <a:rPr kumimoji="1" lang="en-US" altLang="ja-JP" dirty="0" smtClean="0">
                <a:solidFill>
                  <a:srgbClr val="FF0000"/>
                </a:solidFill>
              </a:rPr>
              <a:t> rate &lt; 1 min</a:t>
            </a:r>
            <a:r>
              <a:rPr kumimoji="1" lang="en-US" altLang="ja-JP" baseline="30000" dirty="0" smtClean="0">
                <a:solidFill>
                  <a:srgbClr val="FF0000"/>
                </a:solidFill>
              </a:rPr>
              <a:t>-1</a:t>
            </a:r>
            <a:r>
              <a:rPr kumimoji="1" lang="en-US" altLang="ja-JP" dirty="0" smtClean="0">
                <a:solidFill>
                  <a:srgbClr val="FF0000"/>
                </a:solidFill>
              </a:rPr>
              <a:t> </a:t>
            </a:r>
          </a:p>
          <a:p>
            <a:r>
              <a:rPr kumimoji="1" lang="en-US" altLang="ja-JP" dirty="0" smtClean="0">
                <a:solidFill>
                  <a:srgbClr val="FF0000"/>
                </a:solidFill>
              </a:rPr>
              <a:t>Gain ~ 10</a:t>
            </a:r>
            <a:r>
              <a:rPr kumimoji="1" lang="en-US" altLang="ja-JP" baseline="30000" dirty="0" smtClean="0">
                <a:solidFill>
                  <a:srgbClr val="FF0000"/>
                </a:solidFill>
              </a:rPr>
              <a:t>4</a:t>
            </a:r>
            <a:endParaRPr kumimoji="1" lang="ja-JP" altLang="en-US" baseline="30000" dirty="0">
              <a:solidFill>
                <a:srgbClr val="FF0000"/>
              </a:solidFill>
            </a:endParaRPr>
          </a:p>
        </p:txBody>
      </p:sp>
      <p:sp>
        <p:nvSpPr>
          <p:cNvPr id="12" name="Shape 181"/>
          <p:cNvSpPr/>
          <p:nvPr/>
        </p:nvSpPr>
        <p:spPr>
          <a:xfrm>
            <a:off x="6705600" y="4752201"/>
            <a:ext cx="2309638" cy="276999"/>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defRPr sz="1800"/>
            </a:pPr>
            <a:r>
              <a:rPr lang="en-US" sz="1800" b="1" dirty="0" smtClean="0">
                <a:latin typeface="+mn-lt"/>
                <a:ea typeface="Book Antiqua"/>
                <a:cs typeface="Book Antiqua"/>
                <a:sym typeface="Book Antiqua"/>
              </a:rPr>
              <a:t> Cluster size (mm)</a:t>
            </a:r>
            <a:endParaRPr sz="1800" b="1" dirty="0">
              <a:latin typeface="+mn-lt"/>
              <a:ea typeface="Book Antiqua"/>
              <a:cs typeface="Book Antiqua"/>
              <a:sym typeface="Book Antiqua"/>
            </a:endParaRPr>
          </a:p>
        </p:txBody>
      </p:sp>
    </p:spTree>
    <p:extLst>
      <p:ext uri="{BB962C8B-B14F-4D97-AF65-F5344CB8AC3E}">
        <p14:creationId xmlns:p14="http://schemas.microsoft.com/office/powerpoint/2010/main" val="4066481205"/>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094" y="-251702"/>
            <a:ext cx="8229600" cy="1143000"/>
          </a:xfrm>
        </p:spPr>
        <p:txBody>
          <a:bodyPr/>
          <a:lstStyle/>
          <a:p>
            <a:r>
              <a:rPr kumimoji="1" lang="en-US" altLang="ja-JP" dirty="0" smtClean="0"/>
              <a:t>Magnetic field</a:t>
            </a:r>
            <a:endParaRPr kumimoji="1" lang="ja-JP" altLang="en-US" dirty="0"/>
          </a:p>
        </p:txBody>
      </p:sp>
      <p:sp>
        <p:nvSpPr>
          <p:cNvPr id="3" name="コンテンツ プレースホルダー 2"/>
          <p:cNvSpPr>
            <a:spLocks noGrp="1"/>
          </p:cNvSpPr>
          <p:nvPr>
            <p:ph idx="1"/>
          </p:nvPr>
        </p:nvSpPr>
        <p:spPr>
          <a:xfrm>
            <a:off x="6400800" y="2479240"/>
            <a:ext cx="2743200" cy="2049723"/>
          </a:xfrm>
        </p:spPr>
        <p:txBody>
          <a:bodyPr/>
          <a:lstStyle/>
          <a:p>
            <a:pPr marL="0" indent="0">
              <a:buNone/>
            </a:pPr>
            <a:r>
              <a:rPr kumimoji="1" lang="en-US" altLang="ja-JP" dirty="0" smtClean="0"/>
              <a:t>B</a:t>
            </a:r>
            <a:r>
              <a:rPr kumimoji="1" lang="en-US" altLang="ja-JP" baseline="-25000" dirty="0" smtClean="0"/>
              <a:t>T</a:t>
            </a:r>
            <a:r>
              <a:rPr kumimoji="1" lang="en-US" altLang="ja-JP" dirty="0" smtClean="0"/>
              <a:t>/B &lt; 3%</a:t>
            </a:r>
          </a:p>
          <a:p>
            <a:pPr marL="0" indent="0">
              <a:buNone/>
            </a:pPr>
            <a:r>
              <a:rPr lang="en-US" altLang="ja-JP" dirty="0"/>
              <a:t>i</a:t>
            </a:r>
            <a:r>
              <a:rPr lang="en-US" altLang="ja-JP" dirty="0" smtClean="0"/>
              <a:t>n most of the volume</a:t>
            </a:r>
            <a:endParaRPr kumimoji="1" lang="en-US" altLang="ja-JP" dirty="0" smtClean="0"/>
          </a:p>
        </p:txBody>
      </p:sp>
      <p:sp>
        <p:nvSpPr>
          <p:cNvPr id="4" name="スライド番号プレースホルダー 3"/>
          <p:cNvSpPr>
            <a:spLocks noGrp="1"/>
          </p:cNvSpPr>
          <p:nvPr>
            <p:ph type="sldNum" sz="quarter" idx="12"/>
          </p:nvPr>
        </p:nvSpPr>
        <p:spPr/>
        <p:txBody>
          <a:bodyPr/>
          <a:lstStyle/>
          <a:p>
            <a:pPr>
              <a:defRPr/>
            </a:pPr>
            <a:fld id="{2ADCBD23-6265-4402-A71C-4FDA31A4A90B}" type="slidenum">
              <a:rPr lang="en-US" altLang="ja-JP" smtClean="0"/>
              <a:pPr>
                <a:defRPr/>
              </a:pPr>
              <a:t>46</a:t>
            </a:fld>
            <a:endParaRPr lang="en-US" altLang="ja-JP"/>
          </a:p>
        </p:txBody>
      </p:sp>
      <p:sp>
        <p:nvSpPr>
          <p:cNvPr id="5" name="テキスト ボックス 4"/>
          <p:cNvSpPr txBox="1"/>
          <p:nvPr/>
        </p:nvSpPr>
        <p:spPr>
          <a:xfrm>
            <a:off x="723898" y="825500"/>
            <a:ext cx="1949573" cy="400110"/>
          </a:xfrm>
          <a:prstGeom prst="rect">
            <a:avLst/>
          </a:prstGeom>
          <a:noFill/>
        </p:spPr>
        <p:txBody>
          <a:bodyPr wrap="none" rtlCol="0">
            <a:spAutoFit/>
          </a:bodyPr>
          <a:lstStyle/>
          <a:p>
            <a:r>
              <a:rPr kumimoji="1" lang="en-US" altLang="ja-JP" dirty="0" smtClean="0"/>
              <a:t>Front (x-y) view</a:t>
            </a:r>
            <a:endParaRPr kumimoji="1" lang="ja-JP" altLang="en-US" dirty="0"/>
          </a:p>
        </p:txBody>
      </p:sp>
      <p:sp>
        <p:nvSpPr>
          <p:cNvPr id="6" name="テキスト ボックス 5"/>
          <p:cNvSpPr txBox="1"/>
          <p:nvPr/>
        </p:nvSpPr>
        <p:spPr>
          <a:xfrm>
            <a:off x="3700432" y="779210"/>
            <a:ext cx="1866217" cy="400110"/>
          </a:xfrm>
          <a:prstGeom prst="rect">
            <a:avLst/>
          </a:prstGeom>
          <a:noFill/>
        </p:spPr>
        <p:txBody>
          <a:bodyPr wrap="none" rtlCol="0">
            <a:spAutoFit/>
          </a:bodyPr>
          <a:lstStyle/>
          <a:p>
            <a:r>
              <a:rPr kumimoji="1" lang="en-US" altLang="ja-JP" dirty="0" smtClean="0"/>
              <a:t>Side (z-y) view</a:t>
            </a:r>
            <a:endParaRPr kumimoji="1" lang="ja-JP" altLang="en-US" dirty="0"/>
          </a:p>
        </p:txBody>
      </p:sp>
      <p:pic>
        <p:nvPicPr>
          <p:cNvPr id="1198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85" y="4495799"/>
            <a:ext cx="23622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620" y="4366278"/>
            <a:ext cx="166621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1540" y="3375680"/>
            <a:ext cx="9525" cy="2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094" y="1275417"/>
            <a:ext cx="2940173" cy="3253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302" y="1275417"/>
            <a:ext cx="2852847" cy="320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1714182" y="5384799"/>
            <a:ext cx="267020" cy="363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517585" y="4405311"/>
            <a:ext cx="1181099" cy="979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530625" y="4366278"/>
            <a:ext cx="1181100" cy="979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5037902" y="4366278"/>
            <a:ext cx="990601" cy="979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4711725" y="5345767"/>
            <a:ext cx="326177" cy="33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p:cNvCxnSpPr/>
          <p:nvPr/>
        </p:nvCxnSpPr>
        <p:spPr>
          <a:xfrm flipH="1">
            <a:off x="1981201" y="4405311"/>
            <a:ext cx="1066799" cy="979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157199" y="5475912"/>
            <a:ext cx="2518895" cy="400110"/>
          </a:xfrm>
          <a:prstGeom prst="rect">
            <a:avLst/>
          </a:prstGeom>
          <a:noFill/>
        </p:spPr>
        <p:txBody>
          <a:bodyPr wrap="none" rtlCol="0">
            <a:spAutoFit/>
          </a:bodyPr>
          <a:lstStyle/>
          <a:p>
            <a:r>
              <a:rPr kumimoji="1" lang="en-US" altLang="ja-JP" dirty="0" smtClean="0"/>
              <a:t>Courtesy of J.K. </a:t>
            </a:r>
            <a:r>
              <a:rPr kumimoji="1" lang="en-US" altLang="ja-JP" dirty="0" err="1" smtClean="0"/>
              <a:t>Ahn</a:t>
            </a:r>
            <a:endParaRPr kumimoji="1" lang="ja-JP" altLang="en-US" dirty="0"/>
          </a:p>
        </p:txBody>
      </p:sp>
      <p:sp>
        <p:nvSpPr>
          <p:cNvPr id="8" name="日付プレースホルダー 7"/>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245776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xfrm>
            <a:off x="44648" y="-139890"/>
            <a:ext cx="8804672" cy="1205508"/>
          </a:xfrm>
          <a:prstGeom prst="rect">
            <a:avLst/>
          </a:prstGeom>
        </p:spPr>
        <p:txBody>
          <a:bodyPr/>
          <a:lstStyle>
            <a:lvl1pPr>
              <a:defRPr sz="4500">
                <a:solidFill>
                  <a:srgbClr val="E32400"/>
                </a:solidFill>
                <a:latin typeface="Book Antiqua"/>
                <a:ea typeface="Book Antiqua"/>
                <a:cs typeface="Book Antiqua"/>
                <a:sym typeface="Book Antiqua"/>
              </a:defRPr>
            </a:lvl1pPr>
          </a:lstStyle>
          <a:p>
            <a:pPr lvl="0">
              <a:defRPr sz="1800">
                <a:solidFill>
                  <a:srgbClr val="000000"/>
                </a:solidFill>
              </a:defRPr>
            </a:pPr>
            <a:r>
              <a:rPr lang="en-US" sz="4000" dirty="0" smtClean="0">
                <a:latin typeface="+mj-lt"/>
              </a:rPr>
              <a:t>Detector simulation</a:t>
            </a:r>
            <a:r>
              <a:rPr lang="ja-JP" altLang="en-US" sz="4000" dirty="0">
                <a:latin typeface="+mj-lt"/>
              </a:rPr>
              <a:t> </a:t>
            </a:r>
            <a:r>
              <a:rPr lang="en-US" altLang="ja-JP" sz="4000" dirty="0" smtClean="0">
                <a:latin typeface="+mj-lt"/>
              </a:rPr>
              <a:t>(GEANT)</a:t>
            </a:r>
            <a:endParaRPr sz="4000" dirty="0">
              <a:latin typeface="+mj-lt"/>
            </a:endParaRPr>
          </a:p>
        </p:txBody>
      </p:sp>
      <p:sp>
        <p:nvSpPr>
          <p:cNvPr id="271" name="Shape 271"/>
          <p:cNvSpPr>
            <a:spLocks noGrp="1"/>
          </p:cNvSpPr>
          <p:nvPr>
            <p:ph type="sldNum" sz="quarter" idx="4294967295"/>
          </p:nvPr>
        </p:nvSpPr>
        <p:spPr>
          <a:xfrm>
            <a:off x="4517737" y="6661547"/>
            <a:ext cx="169515" cy="331098"/>
          </a:xfrm>
          <a:prstGeom prst="rect">
            <a:avLst/>
          </a:prstGeom>
          <a:ln w="12700">
            <a:miter lim="400000"/>
          </a:ln>
          <a:extLst>
            <a:ext uri="{C572A759-6A51-4108-AA02-DFA0A04FC94B}">
              <ma14:wrappingTextBoxFlag xmlns="" xmlns:ma14="http://schemas.microsoft.com/office/mac/drawingml/2011/main" val="1"/>
            </a:ext>
          </a:extLst>
        </p:spPr>
        <p:txBody>
          <a:bodyPr wrap="none" lIns="26788" tIns="26788" rIns="26788" bIns="26788">
            <a:spAutoFit/>
          </a:bodyPr>
          <a:lstStyle>
            <a:lvl1pPr algn="ctr" defTabSz="410751">
              <a:defRPr sz="1100">
                <a:latin typeface="Book Antiqua"/>
                <a:ea typeface="Book Antiqua"/>
                <a:cs typeface="Book Antiqua"/>
                <a:sym typeface="Book Antiqua"/>
              </a:defRPr>
            </a:lvl1pPr>
          </a:lstStyle>
          <a:p>
            <a:pPr lvl="0">
              <a:defRPr sz="1800"/>
            </a:pPr>
            <a:fld id="{86CB4B4D-7CA3-9044-876B-883B54F8677D}" type="slidenum">
              <a:rPr/>
              <a:t>47</a:t>
            </a:fld>
            <a:endParaRPr/>
          </a:p>
        </p:txBody>
      </p:sp>
      <p:pic>
        <p:nvPicPr>
          <p:cNvPr id="280" name="dr_cop.pdf"/>
          <p:cNvPicPr/>
          <p:nvPr/>
        </p:nvPicPr>
        <p:blipFill>
          <a:blip r:embed="rId2">
            <a:extLst/>
          </a:blip>
          <a:stretch>
            <a:fillRect/>
          </a:stretch>
        </p:blipFill>
        <p:spPr>
          <a:xfrm>
            <a:off x="5321894" y="1285827"/>
            <a:ext cx="3098602" cy="2098524"/>
          </a:xfrm>
          <a:prstGeom prst="rect">
            <a:avLst/>
          </a:prstGeom>
          <a:ln w="12700">
            <a:miter lim="400000"/>
          </a:ln>
        </p:spPr>
      </p:pic>
      <p:pic>
        <p:nvPicPr>
          <p:cNvPr id="281" name="dr_cop_mm.pdf"/>
          <p:cNvPicPr/>
          <p:nvPr/>
        </p:nvPicPr>
        <p:blipFill>
          <a:blip r:embed="rId3">
            <a:extLst/>
          </a:blip>
          <a:stretch>
            <a:fillRect/>
          </a:stretch>
        </p:blipFill>
        <p:spPr>
          <a:xfrm>
            <a:off x="1996677" y="3428716"/>
            <a:ext cx="5089923" cy="3447143"/>
          </a:xfrm>
          <a:prstGeom prst="rect">
            <a:avLst/>
          </a:prstGeom>
          <a:ln w="12700">
            <a:miter lim="400000"/>
          </a:ln>
        </p:spPr>
      </p:pic>
      <p:sp>
        <p:nvSpPr>
          <p:cNvPr id="282" name="Shape 282"/>
          <p:cNvSpPr/>
          <p:nvPr/>
        </p:nvSpPr>
        <p:spPr>
          <a:xfrm>
            <a:off x="4114800" y="2147241"/>
            <a:ext cx="2643188" cy="331098"/>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nchor="ctr">
            <a:spAutoFit/>
          </a:bodyPr>
          <a:lstStyle>
            <a:lvl1pPr algn="ctr" defTabSz="584200">
              <a:defRPr sz="2500">
                <a:latin typeface="Book Antiqua"/>
                <a:ea typeface="Book Antiqua"/>
                <a:cs typeface="Book Antiqua"/>
                <a:sym typeface="Book Antiqua"/>
              </a:defRPr>
            </a:lvl1pPr>
          </a:lstStyle>
          <a:p>
            <a:pPr lvl="0">
              <a:defRPr sz="1800"/>
            </a:pPr>
            <a:r>
              <a:rPr sz="1800"/>
              <a:t>3-body reaction</a:t>
            </a:r>
          </a:p>
        </p:txBody>
      </p:sp>
      <p:sp>
        <p:nvSpPr>
          <p:cNvPr id="283" name="Shape 283"/>
          <p:cNvSpPr/>
          <p:nvPr/>
        </p:nvSpPr>
        <p:spPr>
          <a:xfrm>
            <a:off x="4523716" y="3883305"/>
            <a:ext cx="1206659" cy="377265"/>
          </a:xfrm>
          <a:prstGeom prst="rect">
            <a:avLst/>
          </a:prstGeom>
          <a:ln w="12700">
            <a:miter lim="400000"/>
          </a:ln>
          <a:extLst>
            <a:ext uri="{C572A759-6A51-4108-AA02-DFA0A04FC94B}">
              <ma14:wrappingTextBoxFlag xmlns="" xmlns:ma14="http://schemas.microsoft.com/office/mac/drawingml/2011/main" val="1"/>
            </a:ext>
          </a:extLst>
        </p:spPr>
        <p:txBody>
          <a:bodyPr wrap="none" lIns="26788" tIns="26788" rIns="26788" bIns="26788" anchor="ctr">
            <a:spAutoFit/>
          </a:bodyPr>
          <a:lstStyle/>
          <a:p>
            <a:pPr algn="ctr" defTabSz="410751">
              <a:defRPr sz="1800"/>
            </a:pPr>
            <a:r>
              <a:rPr sz="2100">
                <a:latin typeface="Book Antiqua"/>
                <a:ea typeface="Book Antiqua"/>
                <a:cs typeface="Book Antiqua"/>
                <a:sym typeface="Book Antiqua"/>
              </a:rPr>
              <a:t>MM</a:t>
            </a:r>
            <a:r>
              <a:rPr sz="2100" baseline="31999">
                <a:latin typeface="Book Antiqua"/>
                <a:ea typeface="Book Antiqua"/>
                <a:cs typeface="Book Antiqua"/>
                <a:sym typeface="Book Antiqua"/>
              </a:rPr>
              <a:t>2</a:t>
            </a:r>
            <a:r>
              <a:rPr sz="2100">
                <a:latin typeface="Book Antiqua"/>
                <a:ea typeface="Book Antiqua"/>
                <a:cs typeface="Book Antiqua"/>
                <a:sym typeface="Book Antiqua"/>
              </a:rPr>
              <a:t>(</a:t>
            </a:r>
            <a:r>
              <a:rPr sz="2100" i="1">
                <a:latin typeface="Book Antiqua"/>
                <a:ea typeface="Book Antiqua"/>
                <a:cs typeface="Book Antiqua"/>
                <a:sym typeface="Book Antiqua"/>
              </a:rPr>
              <a:t>π</a:t>
            </a:r>
            <a:r>
              <a:rPr sz="2100" i="1" baseline="31999">
                <a:latin typeface="Book Antiqua"/>
                <a:ea typeface="Book Antiqua"/>
                <a:cs typeface="Book Antiqua"/>
                <a:sym typeface="Book Antiqua"/>
              </a:rPr>
              <a:t>±</a:t>
            </a:r>
            <a:r>
              <a:rPr sz="2100" i="1">
                <a:latin typeface="Book Antiqua"/>
                <a:ea typeface="Book Antiqua"/>
                <a:cs typeface="Book Antiqua"/>
                <a:sym typeface="Book Antiqua"/>
              </a:rPr>
              <a:t>p</a:t>
            </a:r>
            <a:r>
              <a:rPr sz="2100">
                <a:latin typeface="Book Antiqua"/>
                <a:ea typeface="Book Antiqua"/>
                <a:cs typeface="Book Antiqua"/>
                <a:sym typeface="Book Antiqua"/>
              </a:rPr>
              <a:t>)</a:t>
            </a:r>
          </a:p>
        </p:txBody>
      </p:sp>
      <p:sp>
        <p:nvSpPr>
          <p:cNvPr id="284" name="Shape 284"/>
          <p:cNvSpPr/>
          <p:nvPr/>
        </p:nvSpPr>
        <p:spPr>
          <a:xfrm>
            <a:off x="6036269" y="767514"/>
            <a:ext cx="2643188" cy="608097"/>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nchor="ctr">
            <a:spAutoFit/>
          </a:bodyPr>
          <a:lstStyle/>
          <a:p>
            <a:pPr algn="ctr" defTabSz="410751">
              <a:defRPr sz="1800"/>
            </a:pPr>
            <a:r>
              <a:rPr sz="1800">
                <a:latin typeface="Book Antiqua"/>
                <a:ea typeface="Book Antiqua"/>
                <a:cs typeface="Book Antiqua"/>
                <a:sym typeface="Book Antiqua"/>
              </a:rPr>
              <a:t>Elastic scattering</a:t>
            </a:r>
          </a:p>
          <a:p>
            <a:pPr algn="ctr" defTabSz="410751">
              <a:defRPr sz="1800"/>
            </a:pPr>
            <a:r>
              <a:rPr sz="1800">
                <a:latin typeface="Book Antiqua"/>
                <a:ea typeface="Book Antiqua"/>
                <a:cs typeface="Book Antiqua"/>
                <a:sym typeface="Book Antiqua"/>
              </a:rPr>
              <a:t>(Same trigger condition)</a:t>
            </a:r>
          </a:p>
        </p:txBody>
      </p:sp>
      <p:sp>
        <p:nvSpPr>
          <p:cNvPr id="285" name="Shape 285"/>
          <p:cNvSpPr/>
          <p:nvPr/>
        </p:nvSpPr>
        <p:spPr>
          <a:xfrm flipH="1" flipV="1">
            <a:off x="6134496" y="2411015"/>
            <a:ext cx="1268016" cy="553641"/>
          </a:xfrm>
          <a:prstGeom prst="line">
            <a:avLst/>
          </a:prstGeom>
          <a:ln w="38100">
            <a:solidFill/>
            <a:custDash>
              <a:ds d="200000" sp="200000"/>
            </a:custDash>
            <a:miter lim="400000"/>
            <a:headEnd type="stealth"/>
          </a:ln>
        </p:spPr>
        <p:txBody>
          <a:bodyPr lIns="0" tIns="0" rIns="0" bIns="0" anchor="ctr"/>
          <a:lstStyle/>
          <a:p>
            <a:pPr lvl="0"/>
            <a:endParaRPr/>
          </a:p>
        </p:txBody>
      </p:sp>
      <p:sp>
        <p:nvSpPr>
          <p:cNvPr id="286" name="Shape 286"/>
          <p:cNvSpPr/>
          <p:nvPr/>
        </p:nvSpPr>
        <p:spPr>
          <a:xfrm flipH="1" flipV="1">
            <a:off x="5866606" y="2411015"/>
            <a:ext cx="750094" cy="553641"/>
          </a:xfrm>
          <a:prstGeom prst="line">
            <a:avLst/>
          </a:prstGeom>
          <a:ln w="38100">
            <a:solidFill/>
            <a:custDash>
              <a:ds d="200000" sp="200000"/>
            </a:custDash>
            <a:miter lim="400000"/>
            <a:headEnd type="stealth"/>
          </a:ln>
        </p:spPr>
        <p:txBody>
          <a:bodyPr lIns="0" tIns="0" rIns="0" bIns="0" anchor="ctr"/>
          <a:lstStyle/>
          <a:p>
            <a:pPr lvl="0"/>
            <a:endParaRPr/>
          </a:p>
        </p:txBody>
      </p:sp>
      <p:sp>
        <p:nvSpPr>
          <p:cNvPr id="287" name="Shape 287"/>
          <p:cNvSpPr/>
          <p:nvPr/>
        </p:nvSpPr>
        <p:spPr>
          <a:xfrm flipV="1">
            <a:off x="6973887" y="1348383"/>
            <a:ext cx="375048" cy="508992"/>
          </a:xfrm>
          <a:prstGeom prst="line">
            <a:avLst/>
          </a:prstGeom>
          <a:ln w="38100">
            <a:solidFill/>
            <a:custDash>
              <a:ds d="200000" sp="200000"/>
            </a:custDash>
            <a:miter lim="400000"/>
            <a:headEnd type="stealth"/>
          </a:ln>
        </p:spPr>
        <p:txBody>
          <a:bodyPr lIns="0" tIns="0" rIns="0" bIns="0" anchor="ctr"/>
          <a:lstStyle/>
          <a:p>
            <a:pPr lvl="0"/>
            <a:endParaRPr/>
          </a:p>
        </p:txBody>
      </p:sp>
      <p:sp>
        <p:nvSpPr>
          <p:cNvPr id="288" name="Shape 288"/>
          <p:cNvSpPr/>
          <p:nvPr/>
        </p:nvSpPr>
        <p:spPr>
          <a:xfrm>
            <a:off x="4513244" y="4822031"/>
            <a:ext cx="2411016" cy="750094"/>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nchor="ctr">
            <a:spAutoFit/>
          </a:bodyPr>
          <a:lstStyle/>
          <a:p>
            <a:pPr algn="ctr" defTabSz="410751">
              <a:defRPr sz="1800"/>
            </a:pPr>
            <a:r>
              <a:rPr sz="1500">
                <a:solidFill>
                  <a:srgbClr val="E32400"/>
                </a:solidFill>
                <a:latin typeface="Book Antiqua"/>
                <a:ea typeface="Book Antiqua"/>
                <a:cs typeface="Book Antiqua"/>
                <a:sym typeface="Book Antiqua"/>
              </a:rPr>
              <a:t>Cut on coplanarity cut.</a:t>
            </a:r>
          </a:p>
          <a:p>
            <a:pPr algn="ctr" defTabSz="410751">
              <a:defRPr sz="1800"/>
            </a:pPr>
            <a:r>
              <a:rPr sz="1500">
                <a:solidFill>
                  <a:srgbClr val="E32400"/>
                </a:solidFill>
                <a:latin typeface="Book Antiqua"/>
                <a:ea typeface="Book Antiqua"/>
                <a:cs typeface="Book Antiqua"/>
                <a:sym typeface="Book Antiqua"/>
              </a:rPr>
              <a:t>Only 3-body reaction can be survived.</a:t>
            </a:r>
          </a:p>
        </p:txBody>
      </p:sp>
      <p:sp>
        <p:nvSpPr>
          <p:cNvPr id="289" name="Shape 289"/>
          <p:cNvSpPr/>
          <p:nvPr/>
        </p:nvSpPr>
        <p:spPr>
          <a:xfrm flipV="1">
            <a:off x="4851813" y="5527477"/>
            <a:ext cx="392907" cy="589359"/>
          </a:xfrm>
          <a:prstGeom prst="line">
            <a:avLst/>
          </a:prstGeom>
          <a:ln w="38100">
            <a:solidFill>
              <a:srgbClr val="E32400"/>
            </a:solidFill>
            <a:custDash>
              <a:ds d="200000" sp="200000"/>
            </a:custDash>
            <a:miter lim="400000"/>
            <a:headEnd type="stealth"/>
          </a:ln>
        </p:spPr>
        <p:txBody>
          <a:bodyPr lIns="0" tIns="0" rIns="0" bIns="0" anchor="ctr"/>
          <a:lstStyle/>
          <a:p>
            <a:pPr lvl="0"/>
            <a:endParaRPr/>
          </a:p>
        </p:txBody>
      </p:sp>
      <p:sp>
        <p:nvSpPr>
          <p:cNvPr id="290" name="Shape 290"/>
          <p:cNvSpPr/>
          <p:nvPr/>
        </p:nvSpPr>
        <p:spPr>
          <a:xfrm>
            <a:off x="2262203" y="4536281"/>
            <a:ext cx="2411016" cy="517922"/>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nchor="ctr">
            <a:spAutoFit/>
          </a:bodyPr>
          <a:lstStyle>
            <a:lvl1pPr algn="ctr" defTabSz="584200">
              <a:defRPr sz="2200">
                <a:solidFill>
                  <a:srgbClr val="0061FF"/>
                </a:solidFill>
                <a:latin typeface="Book Antiqua"/>
                <a:ea typeface="Book Antiqua"/>
                <a:cs typeface="Book Antiqua"/>
                <a:sym typeface="Book Antiqua"/>
              </a:defRPr>
            </a:lvl1pPr>
          </a:lstStyle>
          <a:p>
            <a:pPr lvl="0">
              <a:defRPr sz="1800">
                <a:solidFill>
                  <a:srgbClr val="000000"/>
                </a:solidFill>
              </a:defRPr>
            </a:pPr>
            <a:r>
              <a:rPr sz="1500"/>
              <a:t>Rejected events by coplanarity cut</a:t>
            </a:r>
          </a:p>
        </p:txBody>
      </p:sp>
      <p:sp>
        <p:nvSpPr>
          <p:cNvPr id="291" name="Shape 291"/>
          <p:cNvSpPr/>
          <p:nvPr/>
        </p:nvSpPr>
        <p:spPr>
          <a:xfrm flipH="1" flipV="1">
            <a:off x="3690954" y="5098852"/>
            <a:ext cx="500063" cy="535781"/>
          </a:xfrm>
          <a:prstGeom prst="line">
            <a:avLst/>
          </a:prstGeom>
          <a:ln w="38100">
            <a:solidFill>
              <a:srgbClr val="0056D6"/>
            </a:solidFill>
            <a:custDash>
              <a:ds d="200000" sp="200000"/>
            </a:custDash>
            <a:miter lim="400000"/>
            <a:headEnd type="stealth"/>
          </a:ln>
        </p:spPr>
        <p:txBody>
          <a:bodyPr lIns="0" tIns="0" rIns="0" bIns="0" anchor="ctr"/>
          <a:lstStyle/>
          <a:p>
            <a:pPr lvl="0"/>
            <a:endParaRPr/>
          </a:p>
        </p:txBody>
      </p:sp>
      <p:sp>
        <p:nvSpPr>
          <p:cNvPr id="292" name="Shape 292"/>
          <p:cNvSpPr/>
          <p:nvPr/>
        </p:nvSpPr>
        <p:spPr>
          <a:xfrm>
            <a:off x="2819382" y="3397396"/>
            <a:ext cx="2235787" cy="331098"/>
          </a:xfrm>
          <a:prstGeom prst="rect">
            <a:avLst/>
          </a:prstGeom>
          <a:ln w="12700">
            <a:miter lim="400000"/>
          </a:ln>
          <a:extLst>
            <a:ext uri="{C572A759-6A51-4108-AA02-DFA0A04FC94B}">
              <ma14:wrappingTextBoxFlag xmlns="" xmlns:ma14="http://schemas.microsoft.com/office/mac/drawingml/2011/main" val="1"/>
            </a:ext>
          </a:extLst>
        </p:spPr>
        <p:txBody>
          <a:bodyPr wrap="none" lIns="26788" tIns="26788" rIns="26788" bIns="26788" anchor="ctr">
            <a:spAutoFit/>
          </a:bodyPr>
          <a:lstStyle/>
          <a:p>
            <a:pPr algn="ctr" defTabSz="410751">
              <a:defRPr sz="1800"/>
            </a:pPr>
            <a:r>
              <a:rPr lang="en-US" dirty="0" smtClean="0">
                <a:latin typeface="Symbol" panose="05050102010706020507" pitchFamily="18" charset="2"/>
                <a:ea typeface="Book Antiqua"/>
                <a:cs typeface="Book Antiqua"/>
                <a:sym typeface="Book Antiqua"/>
              </a:rPr>
              <a:t>p</a:t>
            </a:r>
            <a:r>
              <a:rPr baseline="31999" dirty="0" smtClean="0">
                <a:latin typeface="Book Antiqua"/>
                <a:ea typeface="Book Antiqua"/>
                <a:cs typeface="Book Antiqua"/>
                <a:sym typeface="Book Antiqua"/>
              </a:rPr>
              <a:t>-</a:t>
            </a:r>
            <a:r>
              <a:rPr dirty="0" smtClean="0">
                <a:latin typeface="Book Antiqua"/>
                <a:ea typeface="Book Antiqua"/>
                <a:cs typeface="Book Antiqua"/>
                <a:sym typeface="Book Antiqua"/>
              </a:rPr>
              <a:t>p </a:t>
            </a:r>
            <a:r>
              <a:rPr dirty="0">
                <a:latin typeface="Book Antiqua"/>
                <a:ea typeface="Book Antiqua"/>
                <a:cs typeface="Book Antiqua"/>
                <a:sym typeface="Book Antiqua"/>
              </a:rPr>
              <a:t>→ </a:t>
            </a:r>
            <a:r>
              <a:rPr lang="en-US" dirty="0" smtClean="0">
                <a:latin typeface="Symbol" panose="05050102010706020507" pitchFamily="18" charset="2"/>
                <a:ea typeface="Book Antiqua"/>
                <a:cs typeface="Book Antiqua"/>
                <a:sym typeface="Book Antiqua"/>
              </a:rPr>
              <a:t>p</a:t>
            </a:r>
            <a:r>
              <a:rPr baseline="31999" dirty="0" smtClean="0">
                <a:latin typeface="Book Antiqua"/>
                <a:ea typeface="Book Antiqua"/>
                <a:cs typeface="Book Antiqua"/>
                <a:sym typeface="Book Antiqua"/>
              </a:rPr>
              <a:t>-</a:t>
            </a:r>
            <a:r>
              <a:rPr lang="en-US" altLang="ja-JP" dirty="0">
                <a:latin typeface="Symbol" panose="05050102010706020507" pitchFamily="18" charset="2"/>
                <a:ea typeface="Book Antiqua"/>
                <a:cs typeface="Book Antiqua"/>
                <a:sym typeface="Book Antiqua"/>
              </a:rPr>
              <a:t> </a:t>
            </a:r>
            <a:r>
              <a:rPr lang="en-US" altLang="ja-JP" dirty="0" smtClean="0">
                <a:latin typeface="Symbol" panose="05050102010706020507" pitchFamily="18" charset="2"/>
                <a:ea typeface="Book Antiqua"/>
                <a:cs typeface="Book Antiqua"/>
                <a:sym typeface="Book Antiqua"/>
              </a:rPr>
              <a:t>p</a:t>
            </a:r>
            <a:r>
              <a:rPr baseline="31999" dirty="0" smtClean="0">
                <a:latin typeface="Book Antiqua"/>
                <a:ea typeface="Book Antiqua"/>
                <a:cs typeface="Book Antiqua"/>
                <a:sym typeface="Book Antiqua"/>
              </a:rPr>
              <a:t>0</a:t>
            </a:r>
            <a:r>
              <a:rPr dirty="0" smtClean="0">
                <a:latin typeface="Book Antiqua"/>
                <a:ea typeface="Book Antiqua"/>
                <a:cs typeface="Book Antiqua"/>
                <a:sym typeface="Book Antiqua"/>
              </a:rPr>
              <a:t>p </a:t>
            </a:r>
            <a:r>
              <a:rPr dirty="0">
                <a:latin typeface="Book Antiqua"/>
                <a:ea typeface="Book Antiqua"/>
                <a:cs typeface="Book Antiqua"/>
                <a:sym typeface="Book Antiqua"/>
              </a:rPr>
              <a:t>reaction</a:t>
            </a:r>
          </a:p>
        </p:txBody>
      </p:sp>
      <p:grpSp>
        <p:nvGrpSpPr>
          <p:cNvPr id="5" name="グループ化 4"/>
          <p:cNvGrpSpPr/>
          <p:nvPr/>
        </p:nvGrpSpPr>
        <p:grpSpPr>
          <a:xfrm>
            <a:off x="73400" y="1014128"/>
            <a:ext cx="2202209" cy="1700311"/>
            <a:chOff x="9765000" y="1463573"/>
            <a:chExt cx="2202209" cy="1700311"/>
          </a:xfrm>
        </p:grpSpPr>
        <p:sp>
          <p:nvSpPr>
            <p:cNvPr id="25" name="Shape 129"/>
            <p:cNvSpPr/>
            <p:nvPr/>
          </p:nvSpPr>
          <p:spPr>
            <a:xfrm flipH="1">
              <a:off x="10681069" y="1857375"/>
              <a:ext cx="570723" cy="836471"/>
            </a:xfrm>
            <a:prstGeom prst="line">
              <a:avLst/>
            </a:prstGeom>
            <a:ln w="38100">
              <a:solidFill>
                <a:srgbClr val="0000FF"/>
              </a:solidFill>
              <a:miter lim="400000"/>
              <a:headEnd type="stealth"/>
            </a:ln>
          </p:spPr>
          <p:txBody>
            <a:bodyPr lIns="0" tIns="0" rIns="0" bIns="0"/>
            <a:lstStyle/>
            <a:p>
              <a:pPr lvl="0" algn="l">
                <a:defRPr sz="1200">
                  <a:latin typeface="Helvetica"/>
                  <a:ea typeface="Helvetica"/>
                  <a:cs typeface="Helvetica"/>
                  <a:sym typeface="Helvetica"/>
                </a:defRPr>
              </a:pPr>
              <a:endParaRPr/>
            </a:p>
          </p:txBody>
        </p:sp>
        <p:sp>
          <p:nvSpPr>
            <p:cNvPr id="26" name="Shape 130"/>
            <p:cNvSpPr/>
            <p:nvPr/>
          </p:nvSpPr>
          <p:spPr>
            <a:xfrm flipH="1">
              <a:off x="10136329" y="2685811"/>
              <a:ext cx="573053" cy="14062"/>
            </a:xfrm>
            <a:prstGeom prst="line">
              <a:avLst/>
            </a:prstGeom>
            <a:ln w="38100">
              <a:solidFill/>
              <a:miter lim="400000"/>
              <a:headEnd type="stealth"/>
            </a:ln>
          </p:spPr>
          <p:txBody>
            <a:bodyPr lIns="0" tIns="0" rIns="0" bIns="0"/>
            <a:lstStyle/>
            <a:p>
              <a:pPr lvl="0" algn="l">
                <a:defRPr sz="1200">
                  <a:latin typeface="Helvetica"/>
                  <a:ea typeface="Helvetica"/>
                  <a:cs typeface="Helvetica"/>
                  <a:sym typeface="Helvetica"/>
                </a:defRPr>
              </a:pPr>
              <a:endParaRPr/>
            </a:p>
          </p:txBody>
        </p:sp>
        <p:sp>
          <p:nvSpPr>
            <p:cNvPr id="27" name="Shape 131"/>
            <p:cNvSpPr/>
            <p:nvPr/>
          </p:nvSpPr>
          <p:spPr>
            <a:xfrm flipH="1" flipV="1">
              <a:off x="10687133" y="2691833"/>
              <a:ext cx="564657" cy="267881"/>
            </a:xfrm>
            <a:prstGeom prst="line">
              <a:avLst/>
            </a:prstGeom>
            <a:ln w="38100">
              <a:solidFill/>
              <a:miter lim="400000"/>
              <a:headEnd type="stealth"/>
            </a:ln>
          </p:spPr>
          <p:txBody>
            <a:bodyPr lIns="0" tIns="0" rIns="0" bIns="0"/>
            <a:lstStyle/>
            <a:p>
              <a:pPr lvl="0" algn="l">
                <a:defRPr sz="1200">
                  <a:latin typeface="Helvetica"/>
                  <a:ea typeface="Helvetica"/>
                  <a:cs typeface="Helvetica"/>
                  <a:sym typeface="Helvetica"/>
                </a:defRPr>
              </a:pPr>
              <a:endParaRPr/>
            </a:p>
          </p:txBody>
        </p:sp>
        <p:sp>
          <p:nvSpPr>
            <p:cNvPr id="28" name="Shape 132"/>
            <p:cNvSpPr/>
            <p:nvPr/>
          </p:nvSpPr>
          <p:spPr>
            <a:xfrm>
              <a:off x="9765000" y="2245906"/>
              <a:ext cx="509602" cy="907932"/>
            </a:xfrm>
            <a:prstGeom prst="line">
              <a:avLst/>
            </a:prstGeom>
            <a:ln w="38100">
              <a:solidFill/>
              <a:miter lim="400000"/>
            </a:ln>
          </p:spPr>
          <p:txBody>
            <a:bodyPr lIns="0" tIns="0" rIns="0" bIns="0"/>
            <a:lstStyle/>
            <a:p>
              <a:pPr lvl="0" algn="l">
                <a:defRPr sz="1200">
                  <a:latin typeface="Helvetica"/>
                  <a:ea typeface="Helvetica"/>
                  <a:cs typeface="Helvetica"/>
                  <a:sym typeface="Helvetica"/>
                </a:defRPr>
              </a:pPr>
              <a:endParaRPr/>
            </a:p>
          </p:txBody>
        </p:sp>
        <p:sp>
          <p:nvSpPr>
            <p:cNvPr id="36" name="Shape 140"/>
            <p:cNvSpPr/>
            <p:nvPr/>
          </p:nvSpPr>
          <p:spPr>
            <a:xfrm flipV="1">
              <a:off x="9777133" y="2143462"/>
              <a:ext cx="1512629" cy="112488"/>
            </a:xfrm>
            <a:prstGeom prst="line">
              <a:avLst/>
            </a:prstGeom>
            <a:ln w="38100">
              <a:solidFill/>
              <a:miter lim="400000"/>
            </a:ln>
          </p:spPr>
          <p:txBody>
            <a:bodyPr lIns="0" tIns="0" rIns="0" bIns="0"/>
            <a:lstStyle/>
            <a:p>
              <a:pPr lvl="0" algn="l">
                <a:defRPr sz="1200">
                  <a:latin typeface="Helvetica"/>
                  <a:ea typeface="Helvetica"/>
                  <a:cs typeface="Helvetica"/>
                  <a:sym typeface="Helvetica"/>
                </a:defRPr>
              </a:pPr>
              <a:endParaRPr/>
            </a:p>
          </p:txBody>
        </p:sp>
        <p:sp>
          <p:nvSpPr>
            <p:cNvPr id="37" name="Shape 141"/>
            <p:cNvSpPr/>
            <p:nvPr/>
          </p:nvSpPr>
          <p:spPr>
            <a:xfrm flipH="1">
              <a:off x="10286736" y="3065455"/>
              <a:ext cx="1672384" cy="98429"/>
            </a:xfrm>
            <a:prstGeom prst="line">
              <a:avLst/>
            </a:prstGeom>
            <a:ln w="38100">
              <a:solidFill/>
              <a:miter lim="400000"/>
            </a:ln>
          </p:spPr>
          <p:txBody>
            <a:bodyPr lIns="0" tIns="0" rIns="0" bIns="0"/>
            <a:lstStyle/>
            <a:p>
              <a:pPr lvl="0" algn="l">
                <a:defRPr sz="1200">
                  <a:latin typeface="Helvetica"/>
                  <a:ea typeface="Helvetica"/>
                  <a:cs typeface="Helvetica"/>
                  <a:sym typeface="Helvetica"/>
                </a:defRPr>
              </a:pPr>
              <a:endParaRPr lang="en-US" dirty="0" smtClean="0"/>
            </a:p>
          </p:txBody>
        </p:sp>
        <p:sp>
          <p:nvSpPr>
            <p:cNvPr id="38" name="Shape 142"/>
            <p:cNvSpPr/>
            <p:nvPr/>
          </p:nvSpPr>
          <p:spPr>
            <a:xfrm flipH="1" flipV="1">
              <a:off x="11287739" y="2149488"/>
              <a:ext cx="679470" cy="915966"/>
            </a:xfrm>
            <a:prstGeom prst="line">
              <a:avLst/>
            </a:prstGeom>
            <a:ln w="38100">
              <a:solidFill/>
              <a:miter lim="400000"/>
            </a:ln>
          </p:spPr>
          <p:txBody>
            <a:bodyPr lIns="0" tIns="0" rIns="0" bIns="0"/>
            <a:lstStyle/>
            <a:p>
              <a:pPr lvl="0" algn="l">
                <a:defRPr sz="1200">
                  <a:latin typeface="Helvetica"/>
                  <a:ea typeface="Helvetica"/>
                  <a:cs typeface="Helvetica"/>
                  <a:sym typeface="Helvetica"/>
                </a:defRPr>
              </a:pPr>
              <a:endParaRPr dirty="0"/>
            </a:p>
          </p:txBody>
        </p:sp>
        <p:sp>
          <p:nvSpPr>
            <p:cNvPr id="3" name="テキスト ボックス 2"/>
            <p:cNvSpPr txBox="1"/>
            <p:nvPr/>
          </p:nvSpPr>
          <p:spPr>
            <a:xfrm>
              <a:off x="10216709" y="2625718"/>
              <a:ext cx="412292" cy="400110"/>
            </a:xfrm>
            <a:prstGeom prst="rect">
              <a:avLst/>
            </a:prstGeom>
            <a:noFill/>
          </p:spPr>
          <p:txBody>
            <a:bodyPr wrap="none" rtlCol="0">
              <a:spAutoFit/>
            </a:bodyPr>
            <a:lstStyle/>
            <a:p>
              <a:r>
                <a:rPr lang="en-US" altLang="ja-JP" dirty="0" smtClean="0">
                  <a:latin typeface="Symbol" panose="05050102010706020507" pitchFamily="18" charset="2"/>
                </a:rPr>
                <a:t>p</a:t>
              </a:r>
              <a:r>
                <a:rPr lang="en-US" altLang="ja-JP" dirty="0" smtClean="0"/>
                <a:t>-</a:t>
              </a:r>
              <a:endParaRPr kumimoji="1" lang="ja-JP" altLang="en-US" dirty="0"/>
            </a:p>
          </p:txBody>
        </p:sp>
        <p:sp>
          <p:nvSpPr>
            <p:cNvPr id="43" name="テキスト ボックス 42"/>
            <p:cNvSpPr txBox="1"/>
            <p:nvPr/>
          </p:nvSpPr>
          <p:spPr>
            <a:xfrm>
              <a:off x="11150444" y="2759660"/>
              <a:ext cx="412292" cy="400110"/>
            </a:xfrm>
            <a:prstGeom prst="rect">
              <a:avLst/>
            </a:prstGeom>
            <a:noFill/>
          </p:spPr>
          <p:txBody>
            <a:bodyPr wrap="none" rtlCol="0">
              <a:spAutoFit/>
            </a:bodyPr>
            <a:lstStyle/>
            <a:p>
              <a:r>
                <a:rPr lang="en-US" altLang="ja-JP" dirty="0">
                  <a:latin typeface="Symbol" panose="05050102010706020507" pitchFamily="18" charset="2"/>
                </a:rPr>
                <a:t>p</a:t>
              </a:r>
              <a:r>
                <a:rPr lang="en-US" altLang="ja-JP" dirty="0" smtClean="0"/>
                <a:t>-</a:t>
              </a:r>
              <a:endParaRPr kumimoji="1" lang="ja-JP" altLang="en-US" dirty="0"/>
            </a:p>
          </p:txBody>
        </p:sp>
        <p:sp>
          <p:nvSpPr>
            <p:cNvPr id="44" name="テキスト ボックス 43"/>
            <p:cNvSpPr txBox="1"/>
            <p:nvPr/>
          </p:nvSpPr>
          <p:spPr>
            <a:xfrm>
              <a:off x="10933226" y="1463573"/>
              <a:ext cx="327334" cy="400110"/>
            </a:xfrm>
            <a:prstGeom prst="rect">
              <a:avLst/>
            </a:prstGeom>
            <a:noFill/>
          </p:spPr>
          <p:txBody>
            <a:bodyPr wrap="none" rtlCol="0">
              <a:spAutoFit/>
            </a:bodyPr>
            <a:lstStyle/>
            <a:p>
              <a:r>
                <a:rPr lang="en-US" altLang="ja-JP" dirty="0" smtClean="0">
                  <a:solidFill>
                    <a:srgbClr val="0000FF"/>
                  </a:solidFill>
                </a:rPr>
                <a:t>p</a:t>
              </a:r>
              <a:endParaRPr kumimoji="1" lang="ja-JP" altLang="en-US" dirty="0">
                <a:solidFill>
                  <a:srgbClr val="0000FF"/>
                </a:solidFill>
              </a:endParaRPr>
            </a:p>
          </p:txBody>
        </p:sp>
      </p:grpSp>
      <p:sp>
        <p:nvSpPr>
          <p:cNvPr id="4" name="テキスト ボックス 3"/>
          <p:cNvSpPr txBox="1"/>
          <p:nvPr/>
        </p:nvSpPr>
        <p:spPr>
          <a:xfrm>
            <a:off x="2275609" y="1572161"/>
            <a:ext cx="2743200" cy="1323439"/>
          </a:xfrm>
          <a:prstGeom prst="rect">
            <a:avLst/>
          </a:prstGeom>
          <a:noFill/>
        </p:spPr>
        <p:txBody>
          <a:bodyPr wrap="square" rtlCol="0">
            <a:spAutoFit/>
          </a:bodyPr>
          <a:lstStyle/>
          <a:p>
            <a:r>
              <a:rPr lang="en-US" altLang="ja-JP" dirty="0" err="1"/>
              <a:t>c</a:t>
            </a:r>
            <a:r>
              <a:rPr kumimoji="1" lang="en-US" altLang="ja-JP" dirty="0" err="1" smtClean="0"/>
              <a:t>oplanarity</a:t>
            </a:r>
            <a:endParaRPr kumimoji="1" lang="en-US" altLang="ja-JP" dirty="0" smtClean="0"/>
          </a:p>
          <a:p>
            <a:r>
              <a:rPr lang="en-US" altLang="ja-JP" dirty="0" smtClean="0"/>
              <a:t>=cosine of angle</a:t>
            </a:r>
          </a:p>
          <a:p>
            <a:r>
              <a:rPr lang="en-US" altLang="ja-JP" dirty="0" smtClean="0"/>
              <a:t>Between  p1 and</a:t>
            </a:r>
          </a:p>
          <a:p>
            <a:r>
              <a:rPr kumimoji="1" lang="en-US" altLang="ja-JP" dirty="0" smtClean="0"/>
              <a:t>(p2xp3)</a:t>
            </a:r>
            <a:endParaRPr kumimoji="1" lang="ja-JP" altLang="en-US" dirty="0"/>
          </a:p>
        </p:txBody>
      </p:sp>
      <p:sp>
        <p:nvSpPr>
          <p:cNvPr id="2" name="テキスト ボックス 1"/>
          <p:cNvSpPr txBox="1"/>
          <p:nvPr/>
        </p:nvSpPr>
        <p:spPr>
          <a:xfrm>
            <a:off x="338827" y="1796461"/>
            <a:ext cx="470000" cy="400110"/>
          </a:xfrm>
          <a:prstGeom prst="rect">
            <a:avLst/>
          </a:prstGeom>
          <a:noFill/>
        </p:spPr>
        <p:txBody>
          <a:bodyPr wrap="none" rtlCol="0">
            <a:spAutoFit/>
          </a:bodyPr>
          <a:lstStyle/>
          <a:p>
            <a:r>
              <a:rPr lang="en-US" altLang="ja-JP" dirty="0" smtClean="0"/>
              <a:t>p1</a:t>
            </a:r>
            <a:endParaRPr kumimoji="1" lang="ja-JP" altLang="en-US" dirty="0"/>
          </a:p>
        </p:txBody>
      </p:sp>
      <p:sp>
        <p:nvSpPr>
          <p:cNvPr id="30" name="テキスト ボックス 29"/>
          <p:cNvSpPr txBox="1"/>
          <p:nvPr/>
        </p:nvSpPr>
        <p:spPr>
          <a:xfrm>
            <a:off x="1580200" y="2121039"/>
            <a:ext cx="470000" cy="400110"/>
          </a:xfrm>
          <a:prstGeom prst="rect">
            <a:avLst/>
          </a:prstGeom>
          <a:noFill/>
        </p:spPr>
        <p:txBody>
          <a:bodyPr wrap="none" rtlCol="0">
            <a:spAutoFit/>
          </a:bodyPr>
          <a:lstStyle/>
          <a:p>
            <a:r>
              <a:rPr lang="en-US" altLang="ja-JP" dirty="0" smtClean="0"/>
              <a:t>p2</a:t>
            </a:r>
            <a:endParaRPr kumimoji="1" lang="ja-JP" altLang="en-US" dirty="0"/>
          </a:p>
        </p:txBody>
      </p:sp>
      <p:sp>
        <p:nvSpPr>
          <p:cNvPr id="31" name="テキスト ボックス 30"/>
          <p:cNvSpPr txBox="1"/>
          <p:nvPr/>
        </p:nvSpPr>
        <p:spPr>
          <a:xfrm>
            <a:off x="961328" y="1317324"/>
            <a:ext cx="470000" cy="400110"/>
          </a:xfrm>
          <a:prstGeom prst="rect">
            <a:avLst/>
          </a:prstGeom>
          <a:noFill/>
        </p:spPr>
        <p:txBody>
          <a:bodyPr wrap="none" rtlCol="0">
            <a:spAutoFit/>
          </a:bodyPr>
          <a:lstStyle/>
          <a:p>
            <a:r>
              <a:rPr lang="en-US" altLang="ja-JP" dirty="0" smtClean="0"/>
              <a:t>p3</a:t>
            </a:r>
            <a:endParaRPr kumimoji="1" lang="ja-JP" altLang="en-US" dirty="0"/>
          </a:p>
        </p:txBody>
      </p:sp>
    </p:spTree>
    <p:extLst>
      <p:ext uri="{BB962C8B-B14F-4D97-AF65-F5344CB8AC3E}">
        <p14:creationId xmlns:p14="http://schemas.microsoft.com/office/powerpoint/2010/main" val="2292172657"/>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68" y="76200"/>
            <a:ext cx="8229600" cy="1143000"/>
          </a:xfrm>
        </p:spPr>
        <p:txBody>
          <a:bodyPr/>
          <a:lstStyle/>
          <a:p>
            <a:r>
              <a:rPr lang="en-US" dirty="0" smtClean="0"/>
              <a:t>Trigger efficiency</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972" y="2362200"/>
            <a:ext cx="432722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38800" y="5181600"/>
            <a:ext cx="3048000" cy="830997"/>
          </a:xfrm>
          <a:prstGeom prst="rect">
            <a:avLst/>
          </a:prstGeom>
          <a:noFill/>
        </p:spPr>
        <p:txBody>
          <a:bodyPr wrap="square" rtlCol="0">
            <a:spAutoFit/>
          </a:bodyPr>
          <a:lstStyle/>
          <a:p>
            <a:r>
              <a:rPr lang="en-US" sz="2400" dirty="0" smtClean="0"/>
              <a:t>Proposed </a:t>
            </a:r>
            <a:r>
              <a:rPr lang="en-US" sz="2400" dirty="0" err="1" smtClean="0"/>
              <a:t>hodoscope</a:t>
            </a:r>
            <a:r>
              <a:rPr lang="en-US" sz="2400" dirty="0" smtClean="0"/>
              <a:t> with 32 segments.</a:t>
            </a:r>
            <a:endParaRPr lang="en-US" sz="2400" dirty="0"/>
          </a:p>
        </p:txBody>
      </p:sp>
      <p:sp>
        <p:nvSpPr>
          <p:cNvPr id="6" name="Shape 300"/>
          <p:cNvSpPr/>
          <p:nvPr/>
        </p:nvSpPr>
        <p:spPr>
          <a:xfrm>
            <a:off x="7937499" y="3204216"/>
            <a:ext cx="1498601" cy="4572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lvl1pPr algn="ctr" defTabSz="584200">
              <a:defRPr sz="2500">
                <a:latin typeface="Book Antiqua"/>
                <a:ea typeface="Book Antiqua"/>
                <a:cs typeface="Book Antiqua"/>
                <a:sym typeface="Book Antiqua"/>
              </a:defRPr>
            </a:lvl1pPr>
          </a:lstStyle>
          <a:p>
            <a:pPr lvl="0">
              <a:defRPr sz="1800"/>
            </a:pPr>
            <a:r>
              <a:rPr sz="2500" dirty="0"/>
              <a:t>80 cm</a:t>
            </a:r>
          </a:p>
        </p:txBody>
      </p:sp>
      <p:pic>
        <p:nvPicPr>
          <p:cNvPr id="7" name="droppedImage.pdf"/>
          <p:cNvPicPr/>
          <p:nvPr/>
        </p:nvPicPr>
        <p:blipFill>
          <a:blip r:embed="rId3">
            <a:extLst/>
          </a:blip>
          <a:stretch>
            <a:fillRect/>
          </a:stretch>
        </p:blipFill>
        <p:spPr>
          <a:xfrm>
            <a:off x="5486400" y="1219200"/>
            <a:ext cx="2590800" cy="3937000"/>
          </a:xfrm>
          <a:prstGeom prst="rect">
            <a:avLst/>
          </a:prstGeom>
          <a:ln w="12700">
            <a:miter lim="400000"/>
          </a:ln>
        </p:spPr>
      </p:pic>
      <p:cxnSp>
        <p:nvCxnSpPr>
          <p:cNvPr id="5" name="直線矢印コネクタ 4"/>
          <p:cNvCxnSpPr/>
          <p:nvPr/>
        </p:nvCxnSpPr>
        <p:spPr>
          <a:xfrm>
            <a:off x="7848600" y="1828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8153400" y="1752600"/>
            <a:ext cx="0" cy="28956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701972" y="1447800"/>
            <a:ext cx="4271554" cy="830997"/>
          </a:xfrm>
          <a:prstGeom prst="rect">
            <a:avLst/>
          </a:prstGeom>
          <a:noFill/>
        </p:spPr>
        <p:txBody>
          <a:bodyPr wrap="none" rtlCol="0">
            <a:spAutoFit/>
          </a:bodyPr>
          <a:lstStyle/>
          <a:p>
            <a:r>
              <a:rPr kumimoji="1" lang="en-US" altLang="ja-JP" sz="2400" dirty="0" smtClean="0"/>
              <a:t>2-charged particle trigger</a:t>
            </a:r>
          </a:p>
          <a:p>
            <a:r>
              <a:rPr lang="en-US" altLang="ja-JP" sz="2400" dirty="0" smtClean="0"/>
              <a:t>(inefficiency due to double hit)</a:t>
            </a:r>
            <a:endParaRPr kumimoji="1" lang="ja-JP" altLang="en-US" sz="2400" dirty="0"/>
          </a:p>
        </p:txBody>
      </p:sp>
      <p:sp>
        <p:nvSpPr>
          <p:cNvPr id="8" name="日付プレースホルダー 7"/>
          <p:cNvSpPr>
            <a:spLocks noGrp="1"/>
          </p:cNvSpPr>
          <p:nvPr>
            <p:ph type="dt" sz="half" idx="10"/>
          </p:nvPr>
        </p:nvSpPr>
        <p:spPr/>
        <p:txBody>
          <a:bodyPr/>
          <a:lstStyle/>
          <a:p>
            <a:r>
              <a:rPr kumimoji="1" lang="en-US" altLang="ja-JP" smtClean="0"/>
              <a:t>8/28/2015</a:t>
            </a:r>
            <a:endParaRPr kumimoji="1" lang="ja-JP" altLang="en-US"/>
          </a:p>
        </p:txBody>
      </p:sp>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48</a:t>
            </a:fld>
            <a:endParaRPr kumimoji="1" lang="ja-JP" altLang="en-US"/>
          </a:p>
        </p:txBody>
      </p:sp>
    </p:spTree>
    <p:extLst>
      <p:ext uri="{BB962C8B-B14F-4D97-AF65-F5344CB8AC3E}">
        <p14:creationId xmlns:p14="http://schemas.microsoft.com/office/powerpoint/2010/main" val="21013542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title"/>
          </p:nvPr>
        </p:nvSpPr>
        <p:spPr>
          <a:xfrm>
            <a:off x="156567" y="0"/>
            <a:ext cx="8804672" cy="1205508"/>
          </a:xfrm>
          <a:prstGeom prst="rect">
            <a:avLst/>
          </a:prstGeom>
        </p:spPr>
        <p:txBody>
          <a:bodyPr/>
          <a:lstStyle>
            <a:lvl1pPr>
              <a:defRPr sz="4500">
                <a:solidFill>
                  <a:srgbClr val="E32400"/>
                </a:solidFill>
                <a:latin typeface="Book Antiqua"/>
                <a:ea typeface="Book Antiqua"/>
                <a:cs typeface="Book Antiqua"/>
                <a:sym typeface="Book Antiqua"/>
              </a:defRPr>
            </a:lvl1pPr>
          </a:lstStyle>
          <a:p>
            <a:pPr lvl="0">
              <a:defRPr sz="1800">
                <a:solidFill>
                  <a:srgbClr val="000000"/>
                </a:solidFill>
              </a:defRPr>
            </a:pPr>
            <a:r>
              <a:rPr sz="4000" dirty="0">
                <a:latin typeface="+mj-lt"/>
              </a:rPr>
              <a:t>Acceptance</a:t>
            </a:r>
          </a:p>
        </p:txBody>
      </p:sp>
      <p:sp>
        <p:nvSpPr>
          <p:cNvPr id="305" name="Shape 305"/>
          <p:cNvSpPr>
            <a:spLocks noGrp="1"/>
          </p:cNvSpPr>
          <p:nvPr>
            <p:ph type="sldNum" sz="quarter" idx="4294967295"/>
          </p:nvPr>
        </p:nvSpPr>
        <p:spPr>
          <a:xfrm>
            <a:off x="4482778" y="6554391"/>
            <a:ext cx="169515" cy="331098"/>
          </a:xfrm>
          <a:prstGeom prst="rect">
            <a:avLst/>
          </a:prstGeom>
          <a:ln w="12700">
            <a:miter lim="400000"/>
          </a:ln>
          <a:extLst>
            <a:ext uri="{C572A759-6A51-4108-AA02-DFA0A04FC94B}">
              <ma14:wrappingTextBoxFlag xmlns="" xmlns:ma14="http://schemas.microsoft.com/office/mac/drawingml/2011/main" val="1"/>
            </a:ext>
          </a:extLst>
        </p:spPr>
        <p:txBody>
          <a:bodyPr wrap="none" lIns="26788" tIns="26788" rIns="26788" bIns="26788">
            <a:spAutoFit/>
          </a:bodyPr>
          <a:lstStyle>
            <a:lvl1pPr algn="ctr" defTabSz="410751">
              <a:defRPr sz="1100">
                <a:latin typeface="Book Antiqua"/>
                <a:ea typeface="Book Antiqua"/>
                <a:cs typeface="Book Antiqua"/>
                <a:sym typeface="Book Antiqua"/>
              </a:defRPr>
            </a:lvl1pPr>
          </a:lstStyle>
          <a:p>
            <a:pPr lvl="0">
              <a:defRPr sz="1800"/>
            </a:pPr>
            <a:fld id="{86CB4B4D-7CA3-9044-876B-883B54F8677D}" type="slidenum">
              <a:rPr/>
              <a:t>49</a:t>
            </a:fld>
            <a:endParaRPr/>
          </a:p>
        </p:txBody>
      </p:sp>
      <p:pic>
        <p:nvPicPr>
          <p:cNvPr id="306" name="図 305"/>
          <p:cNvPicPr/>
          <p:nvPr/>
        </p:nvPicPr>
        <p:blipFill>
          <a:blip r:embed="rId2">
            <a:extLst/>
          </a:blip>
          <a:stretch>
            <a:fillRect/>
          </a:stretch>
        </p:blipFill>
        <p:spPr>
          <a:xfrm>
            <a:off x="183059" y="1227832"/>
            <a:ext cx="4652367" cy="80401"/>
          </a:xfrm>
          <a:prstGeom prst="rect">
            <a:avLst/>
          </a:prstGeom>
        </p:spPr>
      </p:pic>
      <p:sp>
        <p:nvSpPr>
          <p:cNvPr id="308" name="Shape 308"/>
          <p:cNvSpPr/>
          <p:nvPr/>
        </p:nvSpPr>
        <p:spPr>
          <a:xfrm>
            <a:off x="-60409" y="7010400"/>
            <a:ext cx="8965407" cy="348258"/>
          </a:xfrm>
          <a:prstGeom prst="rect">
            <a:avLst/>
          </a:prstGeom>
          <a:ln w="12700">
            <a:miter lim="400000"/>
          </a:ln>
          <a:extLst>
            <a:ext uri="{C572A759-6A51-4108-AA02-DFA0A04FC94B}">
              <ma14:wrappingTextBoxFlag xmlns="" xmlns:ma14="http://schemas.microsoft.com/office/mac/drawingml/2011/main" val="1"/>
            </a:ext>
          </a:extLst>
        </p:spPr>
        <p:txBody>
          <a:bodyPr lIns="26788" tIns="26788" rIns="26788" bIns="26788" anchor="ctr">
            <a:spAutoFit/>
          </a:bodyPr>
          <a:lstStyle>
            <a:lvl1pPr algn="ctr" defTabSz="584200">
              <a:defRPr sz="2700">
                <a:latin typeface="Book Antiqua"/>
                <a:ea typeface="Book Antiqua"/>
                <a:cs typeface="Book Antiqua"/>
                <a:sym typeface="Book Antiqua"/>
              </a:defRPr>
            </a:lvl1pPr>
          </a:lstStyle>
          <a:p>
            <a:pPr lvl="0">
              <a:defRPr sz="1800"/>
            </a:pPr>
            <a:r>
              <a:rPr sz="1900" dirty="0"/>
              <a:t>Momentum of Proton &gt; 300 MeV/c </a:t>
            </a:r>
            <a:r>
              <a:rPr sz="1900" dirty="0" smtClean="0"/>
              <a:t>(</a:t>
            </a:r>
            <a:r>
              <a:rPr lang="en-US" sz="1900" dirty="0" smtClean="0"/>
              <a:t>large </a:t>
            </a:r>
            <a:r>
              <a:rPr sz="1900" dirty="0" smtClean="0"/>
              <a:t>energy los</a:t>
            </a:r>
            <a:r>
              <a:rPr lang="en-US" sz="1900" dirty="0" smtClean="0"/>
              <a:t>s</a:t>
            </a:r>
            <a:r>
              <a:rPr sz="1900" dirty="0" smtClean="0"/>
              <a:t> </a:t>
            </a:r>
            <a:r>
              <a:rPr sz="1900" dirty="0"/>
              <a:t>in </a:t>
            </a:r>
            <a:r>
              <a:rPr sz="1900" dirty="0" smtClean="0"/>
              <a:t>target)</a:t>
            </a:r>
            <a:endParaRPr sz="1900" dirty="0"/>
          </a:p>
        </p:txBody>
      </p:sp>
      <p:pic>
        <p:nvPicPr>
          <p:cNvPr id="309" name="dr_p45_acceptance_with_cut.pdf"/>
          <p:cNvPicPr/>
          <p:nvPr/>
        </p:nvPicPr>
        <p:blipFill>
          <a:blip r:embed="rId3">
            <a:extLst/>
          </a:blip>
          <a:stretch>
            <a:fillRect/>
          </a:stretch>
        </p:blipFill>
        <p:spPr>
          <a:xfrm>
            <a:off x="4422295" y="1844434"/>
            <a:ext cx="3839766" cy="3764771"/>
          </a:xfrm>
          <a:prstGeom prst="rect">
            <a:avLst/>
          </a:prstGeom>
          <a:ln w="12700">
            <a:miter lim="400000"/>
          </a:ln>
        </p:spPr>
      </p:pic>
      <p:pic>
        <p:nvPicPr>
          <p:cNvPr id="310" name="dr_p45_acc_cos_pro_v2.pdf"/>
          <p:cNvPicPr/>
          <p:nvPr/>
        </p:nvPicPr>
        <p:blipFill>
          <a:blip r:embed="rId4">
            <a:extLst/>
          </a:blip>
          <a:stretch>
            <a:fillRect/>
          </a:stretch>
        </p:blipFill>
        <p:spPr>
          <a:xfrm>
            <a:off x="401836" y="1839515"/>
            <a:ext cx="3839766" cy="3780120"/>
          </a:xfrm>
          <a:prstGeom prst="rect">
            <a:avLst/>
          </a:prstGeom>
          <a:ln w="12700">
            <a:miter lim="400000"/>
          </a:ln>
        </p:spPr>
      </p:pic>
      <p:sp>
        <p:nvSpPr>
          <p:cNvPr id="311" name="Shape 311"/>
          <p:cNvSpPr/>
          <p:nvPr/>
        </p:nvSpPr>
        <p:spPr>
          <a:xfrm>
            <a:off x="1143063" y="1447800"/>
            <a:ext cx="2687834" cy="392653"/>
          </a:xfrm>
          <a:prstGeom prst="rect">
            <a:avLst/>
          </a:prstGeom>
          <a:ln w="12700">
            <a:miter lim="400000"/>
          </a:ln>
          <a:extLst>
            <a:ext uri="{C572A759-6A51-4108-AA02-DFA0A04FC94B}">
              <ma14:wrappingTextBoxFlag xmlns="" xmlns:ma14="http://schemas.microsoft.com/office/mac/drawingml/2011/main" val="1"/>
            </a:ext>
          </a:extLst>
        </p:spPr>
        <p:txBody>
          <a:bodyPr wrap="none" lIns="26788" tIns="26788" rIns="26788" bIns="26788" anchor="ctr">
            <a:spAutoFit/>
          </a:bodyPr>
          <a:lstStyle/>
          <a:p>
            <a:pPr algn="ctr" defTabSz="410751">
              <a:defRPr sz="1800"/>
            </a:pPr>
            <a:r>
              <a:rPr lang="en-US" sz="2200" dirty="0" err="1" smtClean="0">
                <a:latin typeface="Symbol" panose="05050102010706020507" pitchFamily="18" charset="2"/>
                <a:ea typeface="+mn-ea"/>
                <a:sym typeface="Gill Sans"/>
              </a:rPr>
              <a:t>p</a:t>
            </a:r>
            <a:r>
              <a:rPr sz="2200" baseline="31999" dirty="0" err="1" smtClean="0">
                <a:latin typeface="+mn-lt"/>
                <a:ea typeface="+mn-ea"/>
                <a:sym typeface="Gill Sans"/>
              </a:rPr>
              <a:t>+</a:t>
            </a:r>
            <a:r>
              <a:rPr sz="2200" dirty="0" err="1" smtClean="0">
                <a:latin typeface="+mn-lt"/>
                <a:ea typeface="+mn-ea"/>
                <a:sym typeface="Gill Sans"/>
              </a:rPr>
              <a:t>p</a:t>
            </a:r>
            <a:r>
              <a:rPr sz="2200" dirty="0" smtClean="0">
                <a:latin typeface="+mn-lt"/>
                <a:ea typeface="+mn-ea"/>
                <a:sym typeface="Gill Sans"/>
              </a:rPr>
              <a:t> </a:t>
            </a:r>
            <a:r>
              <a:rPr sz="2200" dirty="0">
                <a:latin typeface="+mn-lt"/>
                <a:ea typeface="+mn-ea"/>
                <a:sym typeface="Gill Sans"/>
              </a:rPr>
              <a:t>→ </a:t>
            </a:r>
            <a:r>
              <a:rPr lang="en-US" sz="2200" dirty="0" smtClean="0">
                <a:latin typeface="Symbol" panose="05050102010706020507" pitchFamily="18" charset="2"/>
                <a:ea typeface="+mn-ea"/>
                <a:sym typeface="Gill Sans"/>
              </a:rPr>
              <a:t>p</a:t>
            </a:r>
            <a:r>
              <a:rPr sz="2200" baseline="31999" dirty="0" smtClean="0">
                <a:latin typeface="+mn-lt"/>
                <a:ea typeface="+mn-ea"/>
                <a:sym typeface="Gill Sans"/>
              </a:rPr>
              <a:t>+</a:t>
            </a:r>
            <a:r>
              <a:rPr lang="en-US" sz="2200" dirty="0">
                <a:latin typeface="Symbol" panose="05050102010706020507" pitchFamily="18" charset="2"/>
                <a:ea typeface="+mn-ea"/>
                <a:sym typeface="Gill Sans"/>
              </a:rPr>
              <a:t>p</a:t>
            </a:r>
            <a:r>
              <a:rPr sz="2200" baseline="31999" dirty="0" smtClean="0">
                <a:latin typeface="+mn-lt"/>
                <a:ea typeface="+mn-ea"/>
                <a:sym typeface="Gill Sans"/>
              </a:rPr>
              <a:t>0</a:t>
            </a:r>
            <a:r>
              <a:rPr sz="2200" dirty="0" smtClean="0">
                <a:latin typeface="+mn-lt"/>
                <a:ea typeface="+mn-ea"/>
                <a:sym typeface="Gill Sans"/>
              </a:rPr>
              <a:t>p </a:t>
            </a:r>
            <a:r>
              <a:rPr sz="2200" dirty="0">
                <a:latin typeface="+mn-lt"/>
                <a:ea typeface="+mn-ea"/>
                <a:sym typeface="Gill Sans"/>
              </a:rPr>
              <a:t>reaction</a:t>
            </a:r>
          </a:p>
        </p:txBody>
      </p:sp>
    </p:spTree>
    <p:extLst>
      <p:ext uri="{BB962C8B-B14F-4D97-AF65-F5344CB8AC3E}">
        <p14:creationId xmlns:p14="http://schemas.microsoft.com/office/powerpoint/2010/main" val="260888206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5"/>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0D4E472B-CFD7-40D7-B836-8E761CE642B1}" type="slidenum">
              <a:rPr kumimoji="0" lang="en-US" altLang="ja-JP" sz="1400"/>
              <a:pPr eaLnBrk="1" hangingPunct="1"/>
              <a:t>5</a:t>
            </a:fld>
            <a:endParaRPr kumimoji="0" lang="en-US" altLang="ja-JP" sz="1400"/>
          </a:p>
        </p:txBody>
      </p:sp>
      <p:sp>
        <p:nvSpPr>
          <p:cNvPr id="19459" name="Rectangle 2"/>
          <p:cNvSpPr>
            <a:spLocks noGrp="1" noChangeArrowheads="1"/>
          </p:cNvSpPr>
          <p:nvPr>
            <p:ph type="title"/>
          </p:nvPr>
        </p:nvSpPr>
        <p:spPr>
          <a:xfrm>
            <a:off x="482140" y="-9872"/>
            <a:ext cx="8229600" cy="1143000"/>
          </a:xfrm>
        </p:spPr>
        <p:txBody>
          <a:bodyPr/>
          <a:lstStyle/>
          <a:p>
            <a:pPr eaLnBrk="1" hangingPunct="1"/>
            <a:r>
              <a:rPr lang="en-US" altLang="ja-JP" sz="4000" dirty="0"/>
              <a:t>E</a:t>
            </a:r>
            <a:r>
              <a:rPr lang="en-US" altLang="ja-JP" sz="4000" dirty="0" smtClean="0"/>
              <a:t>45 collaboration list</a:t>
            </a:r>
            <a:br>
              <a:rPr lang="en-US" altLang="ja-JP" sz="4000" dirty="0" smtClean="0"/>
            </a:br>
            <a:endParaRPr lang="en-US" altLang="ja-JP" sz="2800" dirty="0" smtClean="0"/>
          </a:p>
        </p:txBody>
      </p:sp>
      <p:sp>
        <p:nvSpPr>
          <p:cNvPr id="19460" name="Rectangle 3"/>
          <p:cNvSpPr>
            <a:spLocks noGrp="1" noChangeArrowheads="1"/>
          </p:cNvSpPr>
          <p:nvPr>
            <p:ph type="body" idx="1"/>
          </p:nvPr>
        </p:nvSpPr>
        <p:spPr>
          <a:xfrm>
            <a:off x="0" y="980728"/>
            <a:ext cx="9144000" cy="5257800"/>
          </a:xfrm>
        </p:spPr>
        <p:txBody>
          <a:bodyPr>
            <a:normAutofit lnSpcReduction="10000"/>
          </a:bodyPr>
          <a:lstStyle/>
          <a:p>
            <a:pPr eaLnBrk="1" hangingPunct="1">
              <a:lnSpc>
                <a:spcPct val="80000"/>
              </a:lnSpc>
              <a:buFontTx/>
              <a:buNone/>
            </a:pPr>
            <a:r>
              <a:rPr lang="sv-SE" altLang="ja-JP" sz="1400" b="1" u="sng" dirty="0" smtClean="0">
                <a:solidFill>
                  <a:srgbClr val="0000FF"/>
                </a:solidFill>
              </a:rPr>
              <a:t>K. H. Hicks</a:t>
            </a:r>
            <a:r>
              <a:rPr lang="sv-SE" altLang="ja-JP" sz="1400" dirty="0" smtClean="0"/>
              <a:t>, S. Chandavar, J. Goetz, W. Tang			(Ohio University, USA)</a:t>
            </a:r>
          </a:p>
          <a:p>
            <a:pPr eaLnBrk="1" hangingPunct="1">
              <a:lnSpc>
                <a:spcPct val="80000"/>
              </a:lnSpc>
              <a:buFontTx/>
              <a:buNone/>
            </a:pPr>
            <a:r>
              <a:rPr lang="it-IT" altLang="ja-JP" sz="1400" b="1" u="sng" dirty="0" smtClean="0">
                <a:solidFill>
                  <a:srgbClr val="0000FF"/>
                </a:solidFill>
              </a:rPr>
              <a:t>H. Sako</a:t>
            </a:r>
            <a:r>
              <a:rPr lang="it-IT" altLang="ja-JP" sz="1400" dirty="0" smtClean="0"/>
              <a:t>, </a:t>
            </a:r>
            <a:r>
              <a:rPr lang="it-IT" altLang="ja-JP" sz="1400" dirty="0" smtClean="0">
                <a:solidFill>
                  <a:srgbClr val="00B050"/>
                </a:solidFill>
              </a:rPr>
              <a:t>K. Imai, S. Hasegawa, S. Sato, </a:t>
            </a:r>
            <a:r>
              <a:rPr lang="sv-SE" altLang="ja-JP" sz="1400" dirty="0" smtClean="0">
                <a:solidFill>
                  <a:srgbClr val="00B050"/>
                </a:solidFill>
              </a:rPr>
              <a:t>S.H</a:t>
            </a:r>
            <a:r>
              <a:rPr lang="sv-SE" altLang="ja-JP" sz="1400" dirty="0">
                <a:solidFill>
                  <a:srgbClr val="00B050"/>
                </a:solidFill>
              </a:rPr>
              <a:t>. </a:t>
            </a:r>
            <a:r>
              <a:rPr lang="sv-SE" altLang="ja-JP" sz="1400" dirty="0" smtClean="0">
                <a:solidFill>
                  <a:srgbClr val="00B050"/>
                </a:solidFill>
              </a:rPr>
              <a:t>Hwang, K. Hosomi, H. Sugimura, Y. Ichikawa, Y. C. Han</a:t>
            </a:r>
            <a:r>
              <a:rPr lang="it-IT" altLang="ja-JP" sz="1400" dirty="0" smtClean="0">
                <a:solidFill>
                  <a:srgbClr val="00B050"/>
                </a:solidFill>
              </a:rPr>
              <a:t>, H. Ekawa, S. Hayakawa, Y. Nakada, S. Kinbara</a:t>
            </a:r>
          </a:p>
          <a:p>
            <a:pPr eaLnBrk="1" hangingPunct="1">
              <a:lnSpc>
                <a:spcPct val="80000"/>
              </a:lnSpc>
              <a:buFontTx/>
              <a:buNone/>
            </a:pPr>
            <a:r>
              <a:rPr lang="it-IT" altLang="ja-JP" sz="1400" dirty="0">
                <a:solidFill>
                  <a:srgbClr val="00B050"/>
                </a:solidFill>
              </a:rPr>
              <a:t> </a:t>
            </a:r>
            <a:r>
              <a:rPr lang="it-IT" altLang="ja-JP" sz="1400" dirty="0" smtClean="0">
                <a:solidFill>
                  <a:srgbClr val="00B050"/>
                </a:solidFill>
              </a:rPr>
              <a:t>                                                                                                                                          </a:t>
            </a:r>
            <a:r>
              <a:rPr lang="en-US" altLang="ja-JP" sz="1400" dirty="0" smtClean="0">
                <a:solidFill>
                  <a:srgbClr val="00B050"/>
                </a:solidFill>
              </a:rPr>
              <a:t>(Japan Atomic Energy Agency, Japan)</a:t>
            </a:r>
          </a:p>
          <a:p>
            <a:pPr eaLnBrk="1" hangingPunct="1">
              <a:lnSpc>
                <a:spcPct val="80000"/>
              </a:lnSpc>
              <a:buFontTx/>
              <a:buNone/>
            </a:pPr>
            <a:r>
              <a:rPr lang="en-US" altLang="ja-JP" sz="1400" dirty="0" smtClean="0"/>
              <a:t>K. </a:t>
            </a:r>
            <a:r>
              <a:rPr lang="en-US" altLang="ja-JP" sz="1400" dirty="0" err="1" smtClean="0"/>
              <a:t>Nakazawa</a:t>
            </a:r>
            <a:r>
              <a:rPr lang="en-US" altLang="ja-JP" sz="1400" dirty="0" smtClean="0"/>
              <a:t>, J. Yoshida                                                                                                 (Gifu University)</a:t>
            </a:r>
            <a:endParaRPr lang="sv-SE" altLang="ja-JP" sz="1400" dirty="0" smtClean="0"/>
          </a:p>
          <a:p>
            <a:pPr eaLnBrk="1" hangingPunct="1">
              <a:lnSpc>
                <a:spcPct val="80000"/>
              </a:lnSpc>
              <a:buFontTx/>
              <a:buNone/>
            </a:pPr>
            <a:r>
              <a:rPr lang="sv-SE" altLang="ja-JP" sz="1400" dirty="0" smtClean="0">
                <a:solidFill>
                  <a:srgbClr val="E923D1"/>
                </a:solidFill>
              </a:rPr>
              <a:t>J.K</a:t>
            </a:r>
            <a:r>
              <a:rPr lang="sv-SE" altLang="ja-JP" sz="1400" dirty="0">
                <a:solidFill>
                  <a:srgbClr val="E923D1"/>
                </a:solidFill>
              </a:rPr>
              <a:t>. </a:t>
            </a:r>
            <a:r>
              <a:rPr lang="sv-SE" altLang="ja-JP" sz="1400" dirty="0" smtClean="0">
                <a:solidFill>
                  <a:srgbClr val="E923D1"/>
                </a:solidFill>
              </a:rPr>
              <a:t>Ahn, J. W. Lee, S. H. Kim, J. B. Park, M. H. Kim, W. S. Jung, J. L. Kim             (Korea University, Korea)</a:t>
            </a:r>
          </a:p>
          <a:p>
            <a:pPr eaLnBrk="1" hangingPunct="1">
              <a:lnSpc>
                <a:spcPct val="80000"/>
              </a:lnSpc>
              <a:buFontTx/>
              <a:buNone/>
            </a:pPr>
            <a:r>
              <a:rPr lang="sv-SE" altLang="ja-JP" sz="1400" dirty="0" smtClean="0">
                <a:solidFill>
                  <a:srgbClr val="E923D1"/>
                </a:solidFill>
              </a:rPr>
              <a:t>K. Tanida, J. Y. Lee                                                                                                          (Seoul National University, Korea)</a:t>
            </a:r>
          </a:p>
          <a:p>
            <a:pPr eaLnBrk="1" hangingPunct="1">
              <a:lnSpc>
                <a:spcPct val="80000"/>
              </a:lnSpc>
              <a:buFontTx/>
              <a:buNone/>
            </a:pPr>
            <a:r>
              <a:rPr lang="sv-SE" altLang="ja-JP" sz="1400" dirty="0" smtClean="0">
                <a:solidFill>
                  <a:srgbClr val="E923D1"/>
                </a:solidFill>
              </a:rPr>
              <a:t>H. S. Lee                                                                                                                           (RISP, Korea)</a:t>
            </a:r>
          </a:p>
          <a:p>
            <a:pPr>
              <a:lnSpc>
                <a:spcPct val="80000"/>
              </a:lnSpc>
              <a:buNone/>
            </a:pPr>
            <a:r>
              <a:rPr lang="sv-SE" altLang="ja-JP" sz="1400" dirty="0">
                <a:solidFill>
                  <a:srgbClr val="E923D1"/>
                </a:solidFill>
              </a:rPr>
              <a:t>J.H. Park, K. Y. Baek</a:t>
            </a:r>
            <a:r>
              <a:rPr lang="en-US" altLang="ja-JP" sz="1400" dirty="0">
                <a:solidFill>
                  <a:srgbClr val="E923D1"/>
                </a:solidFill>
              </a:rPr>
              <a:t>	                                                                                            (Pusan National University, Korea</a:t>
            </a:r>
            <a:r>
              <a:rPr lang="en-US" altLang="ja-JP" sz="1400" dirty="0" smtClean="0">
                <a:solidFill>
                  <a:srgbClr val="E923D1"/>
                </a:solidFill>
              </a:rPr>
              <a:t>)</a:t>
            </a:r>
          </a:p>
          <a:p>
            <a:pPr eaLnBrk="1" hangingPunct="1">
              <a:lnSpc>
                <a:spcPct val="80000"/>
              </a:lnSpc>
              <a:buFontTx/>
              <a:buNone/>
            </a:pPr>
            <a:r>
              <a:rPr lang="en-US" altLang="ja-JP" sz="1400" dirty="0" smtClean="0"/>
              <a:t>H. Fujioka, S. Nakamura, M. </a:t>
            </a:r>
            <a:r>
              <a:rPr lang="en-US" altLang="ja-JP" sz="1400" dirty="0" err="1" smtClean="0"/>
              <a:t>Niiyama</a:t>
            </a:r>
            <a:r>
              <a:rPr lang="en-US" altLang="ja-JP" sz="1400" dirty="0" smtClean="0"/>
              <a:t> 		        	                       (Kyoto University, Japan)</a:t>
            </a:r>
          </a:p>
          <a:p>
            <a:pPr eaLnBrk="1" hangingPunct="1">
              <a:lnSpc>
                <a:spcPct val="80000"/>
              </a:lnSpc>
              <a:buFontTx/>
              <a:buNone/>
            </a:pPr>
            <a:r>
              <a:rPr lang="en-US" altLang="ja-JP" sz="1400" dirty="0" smtClean="0"/>
              <a:t>K. Ozawa						(KEK, Japan)</a:t>
            </a:r>
          </a:p>
          <a:p>
            <a:pPr eaLnBrk="1" hangingPunct="1">
              <a:lnSpc>
                <a:spcPct val="80000"/>
              </a:lnSpc>
              <a:buFontTx/>
              <a:buNone/>
            </a:pPr>
            <a:r>
              <a:rPr lang="en-US" altLang="ja-JP" sz="1400" dirty="0" smtClean="0"/>
              <a:t>B. </a:t>
            </a:r>
            <a:r>
              <a:rPr lang="en-US" altLang="ja-JP" sz="1400" dirty="0" err="1" smtClean="0"/>
              <a:t>Bassalleck</a:t>
            </a:r>
            <a:r>
              <a:rPr lang="en-US" altLang="ja-JP" sz="1400" dirty="0" smtClean="0"/>
              <a:t>, Y. Han                                                                                                      (University of New Mexico, USA)</a:t>
            </a:r>
          </a:p>
          <a:p>
            <a:pPr eaLnBrk="1" hangingPunct="1">
              <a:lnSpc>
                <a:spcPct val="80000"/>
              </a:lnSpc>
              <a:buFontTx/>
              <a:buNone/>
            </a:pPr>
            <a:r>
              <a:rPr lang="en-US" altLang="ja-JP" sz="1400" dirty="0" smtClean="0"/>
              <a:t>K. </a:t>
            </a:r>
            <a:r>
              <a:rPr lang="en-US" altLang="ja-JP" sz="1400" dirty="0" err="1" smtClean="0"/>
              <a:t>Joo</a:t>
            </a:r>
            <a:r>
              <a:rPr lang="en-US" altLang="ja-JP" sz="1400" dirty="0" smtClean="0"/>
              <a:t>, N. Markov, N. Harrison, T. O’Connell, E. Seder		(University of Connecticut, USA)</a:t>
            </a:r>
          </a:p>
          <a:p>
            <a:pPr eaLnBrk="1" hangingPunct="1">
              <a:lnSpc>
                <a:spcPct val="80000"/>
              </a:lnSpc>
              <a:buFontTx/>
              <a:buNone/>
            </a:pPr>
            <a:r>
              <a:rPr lang="en-US" altLang="ja-JP" sz="1400" dirty="0" smtClean="0"/>
              <a:t>B. Briscoe, F. Klein, I. </a:t>
            </a:r>
            <a:r>
              <a:rPr lang="en-US" altLang="ja-JP" sz="1400" dirty="0" err="1" smtClean="0"/>
              <a:t>Strakovsky</a:t>
            </a:r>
            <a:r>
              <a:rPr lang="en-US" altLang="ja-JP" sz="1400" dirty="0" smtClean="0"/>
              <a:t>, R. Workman		                       (George Washington University, USA)</a:t>
            </a:r>
          </a:p>
          <a:p>
            <a:pPr eaLnBrk="1" hangingPunct="1">
              <a:lnSpc>
                <a:spcPct val="80000"/>
              </a:lnSpc>
              <a:buFontTx/>
              <a:buNone/>
            </a:pPr>
            <a:r>
              <a:rPr lang="en-US" altLang="ja-JP" sz="1400" dirty="0" smtClean="0"/>
              <a:t>R. Schumacher					(Carnegie Melon University, USA)</a:t>
            </a:r>
          </a:p>
          <a:p>
            <a:pPr eaLnBrk="1" hangingPunct="1">
              <a:lnSpc>
                <a:spcPct val="80000"/>
              </a:lnSpc>
              <a:buFontTx/>
              <a:buNone/>
            </a:pPr>
            <a:r>
              <a:rPr lang="en-US" altLang="ja-JP" sz="1400" dirty="0" smtClean="0"/>
              <a:t>D. M. Manley					(Kent State University, USA)</a:t>
            </a:r>
          </a:p>
          <a:p>
            <a:pPr eaLnBrk="1" hangingPunct="1">
              <a:lnSpc>
                <a:spcPct val="80000"/>
              </a:lnSpc>
              <a:buFontTx/>
              <a:buNone/>
            </a:pPr>
            <a:r>
              <a:rPr lang="en-US" altLang="ja-JP" sz="1400" dirty="0" smtClean="0"/>
              <a:t>L. </a:t>
            </a:r>
            <a:r>
              <a:rPr lang="en-US" altLang="ja-JP" sz="1400" dirty="0" err="1" smtClean="0"/>
              <a:t>Guo</a:t>
            </a:r>
            <a:r>
              <a:rPr lang="en-US" altLang="ja-JP" sz="1400" dirty="0" smtClean="0"/>
              <a:t> 						(Florida International University, USA)</a:t>
            </a:r>
          </a:p>
          <a:p>
            <a:pPr eaLnBrk="1" hangingPunct="1">
              <a:lnSpc>
                <a:spcPct val="80000"/>
              </a:lnSpc>
              <a:buFontTx/>
              <a:buNone/>
            </a:pPr>
            <a:r>
              <a:rPr lang="en-US" altLang="ja-JP" sz="1400" dirty="0" smtClean="0"/>
              <a:t>P. Cole , A. Forest, D. McNulty 				(Idaho State University, USA)</a:t>
            </a:r>
          </a:p>
          <a:p>
            <a:pPr eaLnBrk="1" hangingPunct="1">
              <a:lnSpc>
                <a:spcPct val="80000"/>
              </a:lnSpc>
              <a:buFontTx/>
              <a:buNone/>
            </a:pPr>
            <a:r>
              <a:rPr lang="en-US" altLang="ja-JP" sz="1400" dirty="0" smtClean="0"/>
              <a:t>T.S.-H. Lee 					                       (Argonne National Lab, USA)</a:t>
            </a:r>
            <a:endParaRPr lang="it-IT" altLang="ja-JP" sz="1400" dirty="0" smtClean="0"/>
          </a:p>
          <a:p>
            <a:pPr eaLnBrk="1" hangingPunct="1">
              <a:lnSpc>
                <a:spcPct val="80000"/>
              </a:lnSpc>
              <a:buFontTx/>
              <a:buNone/>
            </a:pPr>
            <a:r>
              <a:rPr lang="it-IT" altLang="ja-JP" sz="1400" dirty="0" smtClean="0"/>
              <a:t>T. Sato, H. Kamano</a:t>
            </a:r>
            <a:r>
              <a:rPr lang="en-US" altLang="ja-JP" sz="1400" dirty="0" smtClean="0"/>
              <a:t> 			</a:t>
            </a:r>
            <a:r>
              <a:rPr lang="en-US" altLang="ja-JP" sz="1400" dirty="0"/>
              <a:t> </a:t>
            </a:r>
            <a:r>
              <a:rPr lang="en-US" altLang="ja-JP" sz="1400" dirty="0" smtClean="0"/>
              <a:t>                                            (Osaka University, Japan)</a:t>
            </a:r>
          </a:p>
          <a:p>
            <a:pPr>
              <a:lnSpc>
                <a:spcPct val="80000"/>
              </a:lnSpc>
              <a:buNone/>
            </a:pPr>
            <a:r>
              <a:rPr lang="it-IT" altLang="ja-JP" sz="1400" dirty="0" smtClean="0"/>
              <a:t>H</a:t>
            </a:r>
            <a:r>
              <a:rPr lang="it-IT" altLang="ja-JP" sz="1400" dirty="0"/>
              <a:t>. Kamano, K. </a:t>
            </a:r>
            <a:r>
              <a:rPr lang="it-IT" altLang="ja-JP" sz="1400" dirty="0" smtClean="0"/>
              <a:t>Shirotori, S.Y. Ryu</a:t>
            </a:r>
            <a:r>
              <a:rPr lang="en-US" altLang="ja-JP" sz="1400" dirty="0" smtClean="0"/>
              <a:t> </a:t>
            </a:r>
            <a:r>
              <a:rPr lang="en-US" altLang="ja-JP" sz="1400" dirty="0"/>
              <a:t>			                       </a:t>
            </a:r>
            <a:r>
              <a:rPr lang="en-US" altLang="ja-JP" sz="1400" dirty="0" smtClean="0"/>
              <a:t>(RCNP, Osaka </a:t>
            </a:r>
            <a:r>
              <a:rPr lang="en-US" altLang="ja-JP" sz="1400" dirty="0"/>
              <a:t>University, Japan</a:t>
            </a:r>
            <a:r>
              <a:rPr lang="en-US" altLang="ja-JP" sz="1400" dirty="0" smtClean="0"/>
              <a:t>)</a:t>
            </a:r>
          </a:p>
          <a:p>
            <a:pPr eaLnBrk="1" hangingPunct="1">
              <a:lnSpc>
                <a:spcPct val="80000"/>
              </a:lnSpc>
              <a:buFontTx/>
              <a:buNone/>
            </a:pPr>
            <a:r>
              <a:rPr lang="en-US" altLang="ja-JP" sz="1400" dirty="0" smtClean="0"/>
              <a:t>Y. </a:t>
            </a:r>
            <a:r>
              <a:rPr lang="en-US" altLang="ja-JP" sz="1400" dirty="0" err="1" smtClean="0"/>
              <a:t>Azimov</a:t>
            </a:r>
            <a:r>
              <a:rPr lang="en-US" altLang="ja-JP" sz="1400" dirty="0" smtClean="0"/>
              <a:t> 				     	                       (Petersburg Nuclear Physics Institute, Russia)</a:t>
            </a:r>
          </a:p>
          <a:p>
            <a:pPr eaLnBrk="1" hangingPunct="1">
              <a:lnSpc>
                <a:spcPct val="80000"/>
              </a:lnSpc>
              <a:buFontTx/>
              <a:buNone/>
            </a:pPr>
            <a:r>
              <a:rPr lang="en-US" altLang="ja-JP" sz="1400" dirty="0" smtClean="0"/>
              <a:t>V. </a:t>
            </a:r>
            <a:r>
              <a:rPr lang="en-US" altLang="ja-JP" sz="1400" dirty="0" err="1" smtClean="0"/>
              <a:t>Shklyar</a:t>
            </a:r>
            <a:r>
              <a:rPr lang="en-US" altLang="ja-JP" sz="1400" dirty="0" smtClean="0"/>
              <a:t> 						(University of Giessen, Germany)</a:t>
            </a:r>
          </a:p>
          <a:p>
            <a:pPr eaLnBrk="1" hangingPunct="1">
              <a:lnSpc>
                <a:spcPct val="80000"/>
              </a:lnSpc>
              <a:buFontTx/>
              <a:buNone/>
            </a:pPr>
            <a:r>
              <a:rPr lang="en-US" altLang="ja-JP" sz="1400" dirty="0" smtClean="0"/>
              <a:t>A. </a:t>
            </a:r>
            <a:r>
              <a:rPr lang="en-US" altLang="ja-JP" sz="1400" dirty="0" err="1" smtClean="0"/>
              <a:t>Svarc</a:t>
            </a:r>
            <a:r>
              <a:rPr lang="en-US" altLang="ja-JP" sz="1400" dirty="0" smtClean="0"/>
              <a:t> 						(Ruder </a:t>
            </a:r>
            <a:r>
              <a:rPr lang="en-US" altLang="ja-JP" sz="1400" dirty="0" err="1" smtClean="0"/>
              <a:t>Boskovic</a:t>
            </a:r>
            <a:r>
              <a:rPr lang="en-US" altLang="ja-JP" sz="1400" dirty="0" smtClean="0"/>
              <a:t> Institute, Hungary)</a:t>
            </a:r>
          </a:p>
          <a:p>
            <a:pPr eaLnBrk="1" hangingPunct="1">
              <a:lnSpc>
                <a:spcPct val="80000"/>
              </a:lnSpc>
              <a:buFontTx/>
              <a:buNone/>
            </a:pPr>
            <a:r>
              <a:rPr lang="en-US" altLang="ja-JP" sz="1400" dirty="0" smtClean="0"/>
              <a:t>S. </a:t>
            </a:r>
            <a:r>
              <a:rPr lang="en-US" altLang="ja-JP" sz="1400" dirty="0" err="1" smtClean="0"/>
              <a:t>Ceci</a:t>
            </a:r>
            <a:r>
              <a:rPr lang="en-US" altLang="ja-JP" sz="1400" dirty="0" smtClean="0"/>
              <a:t> 						(RBI-Zagreb, Hungary)</a:t>
            </a:r>
          </a:p>
          <a:p>
            <a:pPr eaLnBrk="1" hangingPunct="1">
              <a:lnSpc>
                <a:spcPct val="80000"/>
              </a:lnSpc>
              <a:buFontTx/>
              <a:buNone/>
            </a:pPr>
            <a:r>
              <a:rPr lang="en-US" altLang="ja-JP" sz="1400" dirty="0" smtClean="0"/>
              <a:t>M. </a:t>
            </a:r>
            <a:r>
              <a:rPr lang="en-US" altLang="ja-JP" sz="1400" dirty="0" err="1" smtClean="0"/>
              <a:t>Hadzimehmedovic</a:t>
            </a:r>
            <a:r>
              <a:rPr lang="en-US" altLang="ja-JP" sz="1400" dirty="0" smtClean="0"/>
              <a:t>, H. </a:t>
            </a:r>
            <a:r>
              <a:rPr lang="en-US" altLang="ja-JP" sz="1400" dirty="0" err="1" smtClean="0"/>
              <a:t>Osmanovic</a:t>
            </a:r>
            <a:r>
              <a:rPr lang="en-US" altLang="ja-JP" sz="1400" dirty="0" smtClean="0"/>
              <a:t>		                                              (University of </a:t>
            </a:r>
            <a:r>
              <a:rPr lang="en-US" altLang="ja-JP" sz="1400" dirty="0" err="1" smtClean="0"/>
              <a:t>Tulza</a:t>
            </a:r>
            <a:r>
              <a:rPr lang="en-US" altLang="ja-JP" sz="1400" dirty="0" smtClean="0"/>
              <a:t>, Bosnia/Herzegovina)</a:t>
            </a:r>
          </a:p>
          <a:p>
            <a:pPr eaLnBrk="1" hangingPunct="1">
              <a:lnSpc>
                <a:spcPct val="80000"/>
              </a:lnSpc>
              <a:buFontTx/>
              <a:buNone/>
            </a:pPr>
            <a:endParaRPr lang="en-US" altLang="ja-JP" sz="1400" dirty="0" smtClean="0"/>
          </a:p>
          <a:p>
            <a:pPr eaLnBrk="1" hangingPunct="1">
              <a:lnSpc>
                <a:spcPct val="80000"/>
              </a:lnSpc>
              <a:buFontTx/>
              <a:buNone/>
            </a:pPr>
            <a:endParaRPr lang="en-US" altLang="ja-JP" sz="1400" dirty="0" smtClean="0"/>
          </a:p>
        </p:txBody>
      </p:sp>
      <p:sp>
        <p:nvSpPr>
          <p:cNvPr id="19461" name="Text Box 4"/>
          <p:cNvSpPr txBox="1">
            <a:spLocks noChangeArrowheads="1"/>
          </p:cNvSpPr>
          <p:nvPr/>
        </p:nvSpPr>
        <p:spPr bwMode="auto">
          <a:xfrm>
            <a:off x="2339752" y="6213446"/>
            <a:ext cx="45143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smtClean="0"/>
              <a:t>From USA</a:t>
            </a:r>
            <a:r>
              <a:rPr lang="en-US" altLang="ja-JP" dirty="0"/>
              <a:t>, Japan, Korea, and Europe</a:t>
            </a:r>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000733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仮想</a:t>
            </a:r>
            <a:r>
              <a:rPr lang="ja-JP" altLang="en-US" dirty="0" smtClean="0"/>
              <a:t>光子の半分くらいは、</a:t>
            </a:r>
            <a:r>
              <a:rPr lang="en-US" altLang="ja-JP" dirty="0" smtClean="0"/>
              <a:t/>
            </a:r>
            <a:br>
              <a:rPr lang="en-US" altLang="ja-JP" dirty="0" smtClean="0"/>
            </a:br>
            <a:r>
              <a:rPr lang="ja-JP" altLang="en-US" dirty="0" smtClean="0"/>
              <a:t>真</a:t>
            </a:r>
            <a:r>
              <a:rPr lang="ja-JP" altLang="en-US" dirty="0"/>
              <a:t>空中のメソン崩壊で生成する</a:t>
            </a:r>
            <a:endParaRPr kumimoji="1" lang="ja-JP" altLang="en-US" dirty="0"/>
          </a:p>
        </p:txBody>
      </p:sp>
      <p:sp>
        <p:nvSpPr>
          <p:cNvPr id="4" name="円/楕円 3"/>
          <p:cNvSpPr/>
          <p:nvPr/>
        </p:nvSpPr>
        <p:spPr>
          <a:xfrm>
            <a:off x="-1342534" y="2785001"/>
            <a:ext cx="3476634" cy="2553222"/>
          </a:xfrm>
          <a:prstGeom prst="ellipse">
            <a:avLst/>
          </a:prstGeom>
          <a:gradFill flip="none" rotWithShape="1">
            <a:gsLst>
              <a:gs pos="0">
                <a:schemeClr val="accent2"/>
              </a:gs>
              <a:gs pos="100000">
                <a:schemeClr val="accent1">
                  <a:lumMod val="100000"/>
                  <a:alpha val="31000"/>
                </a:schemeClr>
              </a:gs>
            </a:gsLst>
            <a:path path="circle">
              <a:fillToRect l="50000" t="50000" r="50000" b="5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5" name="正方形/長方形 4"/>
          <p:cNvSpPr/>
          <p:nvPr/>
        </p:nvSpPr>
        <p:spPr>
          <a:xfrm>
            <a:off x="-311592" y="2438402"/>
            <a:ext cx="820677" cy="3478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V="1">
            <a:off x="748101" y="2065486"/>
            <a:ext cx="7870647" cy="1458180"/>
          </a:xfrm>
          <a:prstGeom prst="straightConnector1">
            <a:avLst/>
          </a:prstGeom>
          <a:ln w="76200">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537882" y="2925341"/>
            <a:ext cx="1596218" cy="0"/>
          </a:xfrm>
          <a:prstGeom prst="straightConnector1">
            <a:avLst/>
          </a:prstGeom>
          <a:ln>
            <a:headEnd type="arrow" w="lg" len="lg"/>
            <a:tailEnd type="arrow" w="lg" len="lg"/>
          </a:ln>
        </p:spPr>
        <p:style>
          <a:lnRef idx="3">
            <a:schemeClr val="dk1"/>
          </a:lnRef>
          <a:fillRef idx="0">
            <a:schemeClr val="dk1"/>
          </a:fillRef>
          <a:effectRef idx="2">
            <a:schemeClr val="dk1"/>
          </a:effectRef>
          <a:fontRef idx="minor">
            <a:schemeClr val="tx1"/>
          </a:fontRef>
        </p:style>
      </p:cxnSp>
      <p:sp>
        <p:nvSpPr>
          <p:cNvPr id="14" name="テキスト ボックス 13"/>
          <p:cNvSpPr txBox="1"/>
          <p:nvPr/>
        </p:nvSpPr>
        <p:spPr>
          <a:xfrm>
            <a:off x="187400" y="2070262"/>
            <a:ext cx="2492990" cy="830997"/>
          </a:xfrm>
          <a:prstGeom prst="rect">
            <a:avLst/>
          </a:prstGeom>
          <a:noFill/>
        </p:spPr>
        <p:txBody>
          <a:bodyPr wrap="none" rtlCol="0">
            <a:spAutoFit/>
          </a:bodyPr>
          <a:lstStyle/>
          <a:p>
            <a:pPr algn="ctr"/>
            <a:r>
              <a:rPr kumimoji="1" lang="ja-JP" altLang="en-US" sz="2000" dirty="0" smtClean="0"/>
              <a:t>ハドロン状態の寿命</a:t>
            </a:r>
            <a:endParaRPr kumimoji="1" lang="en-US" altLang="ja-JP" sz="2000" dirty="0" smtClean="0"/>
          </a:p>
          <a:p>
            <a:pPr algn="ctr"/>
            <a:r>
              <a:rPr lang="ja-JP" altLang="en-US" sz="2800" dirty="0" smtClean="0"/>
              <a:t>約</a:t>
            </a:r>
            <a:r>
              <a:rPr lang="en-US" altLang="ja-JP" sz="2800" dirty="0" smtClean="0"/>
              <a:t>20fm</a:t>
            </a:r>
            <a:endParaRPr kumimoji="1" lang="ja-JP" altLang="en-US" sz="2800" dirty="0"/>
          </a:p>
        </p:txBody>
      </p:sp>
      <p:cxnSp>
        <p:nvCxnSpPr>
          <p:cNvPr id="17" name="直線矢印コネクタ 16"/>
          <p:cNvCxnSpPr/>
          <p:nvPr/>
        </p:nvCxnSpPr>
        <p:spPr>
          <a:xfrm flipV="1">
            <a:off x="748101" y="2735852"/>
            <a:ext cx="6461541" cy="970293"/>
          </a:xfrm>
          <a:prstGeom prst="straightConnector1">
            <a:avLst/>
          </a:prstGeom>
          <a:ln w="76200">
            <a:solidFill>
              <a:srgbClr val="006699"/>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V="1">
            <a:off x="748101" y="3315231"/>
            <a:ext cx="4934023" cy="600242"/>
          </a:xfrm>
          <a:prstGeom prst="straightConnector1">
            <a:avLst/>
          </a:prstGeom>
          <a:ln w="76200">
            <a:solidFill>
              <a:srgbClr val="00B05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V="1">
            <a:off x="760487" y="4284098"/>
            <a:ext cx="1545657" cy="22018"/>
          </a:xfrm>
          <a:prstGeom prst="straightConnector1">
            <a:avLst/>
          </a:prstGeom>
          <a:ln w="762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748101" y="4508677"/>
            <a:ext cx="462134" cy="74853"/>
          </a:xfrm>
          <a:prstGeom prst="straightConnector1">
            <a:avLst/>
          </a:prstGeom>
          <a:ln w="76200">
            <a:solidFill>
              <a:srgbClr val="7030A0"/>
            </a:solidFill>
            <a:tailEnd type="triangle" w="med" len="lg"/>
          </a:ln>
        </p:spPr>
        <p:style>
          <a:lnRef idx="1">
            <a:schemeClr val="accent1"/>
          </a:lnRef>
          <a:fillRef idx="0">
            <a:schemeClr val="accent1"/>
          </a:fillRef>
          <a:effectRef idx="0">
            <a:schemeClr val="accent1"/>
          </a:effectRef>
          <a:fontRef idx="minor">
            <a:schemeClr val="tx1"/>
          </a:fontRef>
        </p:style>
      </p:cxnSp>
      <p:sp>
        <p:nvSpPr>
          <p:cNvPr id="36" name="Freeform 488"/>
          <p:cNvSpPr>
            <a:spLocks/>
          </p:cNvSpPr>
          <p:nvPr/>
        </p:nvSpPr>
        <p:spPr bwMode="auto">
          <a:xfrm rot="4109637">
            <a:off x="6159944" y="2374439"/>
            <a:ext cx="506742" cy="166651"/>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4"/>
              <a:gd name="connsiteY0" fmla="*/ 10000 h 10000"/>
              <a:gd name="connsiteX1" fmla="*/ 1425 w 8574"/>
              <a:gd name="connsiteY1" fmla="*/ 0 h 10000"/>
              <a:gd name="connsiteX2" fmla="*/ 2858 w 8574"/>
              <a:gd name="connsiteY2" fmla="*/ 10000 h 10000"/>
              <a:gd name="connsiteX3" fmla="*/ 4283 w 8574"/>
              <a:gd name="connsiteY3" fmla="*/ 0 h 10000"/>
              <a:gd name="connsiteX4" fmla="*/ 5716 w 8574"/>
              <a:gd name="connsiteY4" fmla="*/ 10000 h 10000"/>
              <a:gd name="connsiteX5" fmla="*/ 7142 w 8574"/>
              <a:gd name="connsiteY5" fmla="*/ 0 h 10000"/>
              <a:gd name="connsiteX6" fmla="*/ 8574 w 8574"/>
              <a:gd name="connsiteY6" fmla="*/ 10000 h 10000"/>
              <a:gd name="connsiteX0" fmla="*/ 0 w 8330"/>
              <a:gd name="connsiteY0" fmla="*/ 10000 h 10000"/>
              <a:gd name="connsiteX1" fmla="*/ 1662 w 8330"/>
              <a:gd name="connsiteY1" fmla="*/ 0 h 10000"/>
              <a:gd name="connsiteX2" fmla="*/ 3333 w 8330"/>
              <a:gd name="connsiteY2" fmla="*/ 10000 h 10000"/>
              <a:gd name="connsiteX3" fmla="*/ 4995 w 8330"/>
              <a:gd name="connsiteY3" fmla="*/ 0 h 10000"/>
              <a:gd name="connsiteX4" fmla="*/ 6667 w 8330"/>
              <a:gd name="connsiteY4" fmla="*/ 10000 h 10000"/>
              <a:gd name="connsiteX5" fmla="*/ 8330 w 8330"/>
              <a:gd name="connsiteY5" fmla="*/ 0 h 10000"/>
              <a:gd name="connsiteX0" fmla="*/ 0 w 8004"/>
              <a:gd name="connsiteY0" fmla="*/ 10000 h 10000"/>
              <a:gd name="connsiteX1" fmla="*/ 1995 w 8004"/>
              <a:gd name="connsiteY1" fmla="*/ 0 h 10000"/>
              <a:gd name="connsiteX2" fmla="*/ 4001 w 8004"/>
              <a:gd name="connsiteY2" fmla="*/ 10000 h 10000"/>
              <a:gd name="connsiteX3" fmla="*/ 5996 w 8004"/>
              <a:gd name="connsiteY3" fmla="*/ 0 h 10000"/>
              <a:gd name="connsiteX4" fmla="*/ 8004 w 8004"/>
              <a:gd name="connsiteY4" fmla="*/ 10000 h 10000"/>
              <a:gd name="connsiteX0" fmla="*/ 0 w 7491"/>
              <a:gd name="connsiteY0" fmla="*/ 10000 h 10000"/>
              <a:gd name="connsiteX1" fmla="*/ 2493 w 7491"/>
              <a:gd name="connsiteY1" fmla="*/ 0 h 10000"/>
              <a:gd name="connsiteX2" fmla="*/ 4999 w 7491"/>
              <a:gd name="connsiteY2" fmla="*/ 10000 h 10000"/>
              <a:gd name="connsiteX3" fmla="*/ 7491 w 7491"/>
              <a:gd name="connsiteY3" fmla="*/ 0 h 10000"/>
            </a:gdLst>
            <a:ahLst/>
            <a:cxnLst>
              <a:cxn ang="0">
                <a:pos x="connsiteX0" y="connsiteY0"/>
              </a:cxn>
              <a:cxn ang="0">
                <a:pos x="connsiteX1" y="connsiteY1"/>
              </a:cxn>
              <a:cxn ang="0">
                <a:pos x="connsiteX2" y="connsiteY2"/>
              </a:cxn>
              <a:cxn ang="0">
                <a:pos x="connsiteX3" y="connsiteY3"/>
              </a:cxn>
            </a:cxnLst>
            <a:rect l="l" t="t" r="r" b="b"/>
            <a:pathLst>
              <a:path w="7491" h="10000">
                <a:moveTo>
                  <a:pt x="0" y="10000"/>
                </a:moveTo>
                <a:cubicBezTo>
                  <a:pt x="828" y="4945"/>
                  <a:pt x="1667" y="0"/>
                  <a:pt x="2493" y="0"/>
                </a:cubicBezTo>
                <a:cubicBezTo>
                  <a:pt x="3321" y="0"/>
                  <a:pt x="4173" y="10000"/>
                  <a:pt x="4999" y="10000"/>
                </a:cubicBezTo>
                <a:cubicBezTo>
                  <a:pt x="5826" y="10000"/>
                  <a:pt x="6667" y="0"/>
                  <a:pt x="7491" y="0"/>
                </a:cubicBezTo>
              </a:path>
            </a:pathLst>
          </a:custGeom>
          <a:noFill/>
          <a:ln w="1270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 name="Freeform 488"/>
          <p:cNvSpPr>
            <a:spLocks/>
          </p:cNvSpPr>
          <p:nvPr/>
        </p:nvSpPr>
        <p:spPr bwMode="auto">
          <a:xfrm rot="4109637">
            <a:off x="6240578" y="2348268"/>
            <a:ext cx="506742" cy="166651"/>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4"/>
              <a:gd name="connsiteY0" fmla="*/ 10000 h 10000"/>
              <a:gd name="connsiteX1" fmla="*/ 1425 w 8574"/>
              <a:gd name="connsiteY1" fmla="*/ 0 h 10000"/>
              <a:gd name="connsiteX2" fmla="*/ 2858 w 8574"/>
              <a:gd name="connsiteY2" fmla="*/ 10000 h 10000"/>
              <a:gd name="connsiteX3" fmla="*/ 4283 w 8574"/>
              <a:gd name="connsiteY3" fmla="*/ 0 h 10000"/>
              <a:gd name="connsiteX4" fmla="*/ 5716 w 8574"/>
              <a:gd name="connsiteY4" fmla="*/ 10000 h 10000"/>
              <a:gd name="connsiteX5" fmla="*/ 7142 w 8574"/>
              <a:gd name="connsiteY5" fmla="*/ 0 h 10000"/>
              <a:gd name="connsiteX6" fmla="*/ 8574 w 8574"/>
              <a:gd name="connsiteY6" fmla="*/ 10000 h 10000"/>
              <a:gd name="connsiteX0" fmla="*/ 0 w 8330"/>
              <a:gd name="connsiteY0" fmla="*/ 10000 h 10000"/>
              <a:gd name="connsiteX1" fmla="*/ 1662 w 8330"/>
              <a:gd name="connsiteY1" fmla="*/ 0 h 10000"/>
              <a:gd name="connsiteX2" fmla="*/ 3333 w 8330"/>
              <a:gd name="connsiteY2" fmla="*/ 10000 h 10000"/>
              <a:gd name="connsiteX3" fmla="*/ 4995 w 8330"/>
              <a:gd name="connsiteY3" fmla="*/ 0 h 10000"/>
              <a:gd name="connsiteX4" fmla="*/ 6667 w 8330"/>
              <a:gd name="connsiteY4" fmla="*/ 10000 h 10000"/>
              <a:gd name="connsiteX5" fmla="*/ 8330 w 8330"/>
              <a:gd name="connsiteY5" fmla="*/ 0 h 10000"/>
              <a:gd name="connsiteX0" fmla="*/ 0 w 8004"/>
              <a:gd name="connsiteY0" fmla="*/ 10000 h 10000"/>
              <a:gd name="connsiteX1" fmla="*/ 1995 w 8004"/>
              <a:gd name="connsiteY1" fmla="*/ 0 h 10000"/>
              <a:gd name="connsiteX2" fmla="*/ 4001 w 8004"/>
              <a:gd name="connsiteY2" fmla="*/ 10000 h 10000"/>
              <a:gd name="connsiteX3" fmla="*/ 5996 w 8004"/>
              <a:gd name="connsiteY3" fmla="*/ 0 h 10000"/>
              <a:gd name="connsiteX4" fmla="*/ 8004 w 8004"/>
              <a:gd name="connsiteY4" fmla="*/ 10000 h 10000"/>
              <a:gd name="connsiteX0" fmla="*/ 0 w 7491"/>
              <a:gd name="connsiteY0" fmla="*/ 10000 h 10000"/>
              <a:gd name="connsiteX1" fmla="*/ 2493 w 7491"/>
              <a:gd name="connsiteY1" fmla="*/ 0 h 10000"/>
              <a:gd name="connsiteX2" fmla="*/ 4999 w 7491"/>
              <a:gd name="connsiteY2" fmla="*/ 10000 h 10000"/>
              <a:gd name="connsiteX3" fmla="*/ 7491 w 7491"/>
              <a:gd name="connsiteY3" fmla="*/ 0 h 10000"/>
            </a:gdLst>
            <a:ahLst/>
            <a:cxnLst>
              <a:cxn ang="0">
                <a:pos x="connsiteX0" y="connsiteY0"/>
              </a:cxn>
              <a:cxn ang="0">
                <a:pos x="connsiteX1" y="connsiteY1"/>
              </a:cxn>
              <a:cxn ang="0">
                <a:pos x="connsiteX2" y="connsiteY2"/>
              </a:cxn>
              <a:cxn ang="0">
                <a:pos x="connsiteX3" y="connsiteY3"/>
              </a:cxn>
            </a:cxnLst>
            <a:rect l="l" t="t" r="r" b="b"/>
            <a:pathLst>
              <a:path w="7491" h="10000">
                <a:moveTo>
                  <a:pt x="0" y="10000"/>
                </a:moveTo>
                <a:cubicBezTo>
                  <a:pt x="828" y="4945"/>
                  <a:pt x="1667" y="0"/>
                  <a:pt x="2493" y="0"/>
                </a:cubicBezTo>
                <a:cubicBezTo>
                  <a:pt x="3321" y="0"/>
                  <a:pt x="4173" y="10000"/>
                  <a:pt x="4999" y="10000"/>
                </a:cubicBezTo>
                <a:cubicBezTo>
                  <a:pt x="5826" y="10000"/>
                  <a:pt x="6667" y="0"/>
                  <a:pt x="7491"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 name="Freeform 488"/>
          <p:cNvSpPr>
            <a:spLocks/>
          </p:cNvSpPr>
          <p:nvPr/>
        </p:nvSpPr>
        <p:spPr bwMode="auto">
          <a:xfrm rot="4109637">
            <a:off x="6088183" y="2389836"/>
            <a:ext cx="506742" cy="166651"/>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4"/>
              <a:gd name="connsiteY0" fmla="*/ 10000 h 10000"/>
              <a:gd name="connsiteX1" fmla="*/ 1425 w 8574"/>
              <a:gd name="connsiteY1" fmla="*/ 0 h 10000"/>
              <a:gd name="connsiteX2" fmla="*/ 2858 w 8574"/>
              <a:gd name="connsiteY2" fmla="*/ 10000 h 10000"/>
              <a:gd name="connsiteX3" fmla="*/ 4283 w 8574"/>
              <a:gd name="connsiteY3" fmla="*/ 0 h 10000"/>
              <a:gd name="connsiteX4" fmla="*/ 5716 w 8574"/>
              <a:gd name="connsiteY4" fmla="*/ 10000 h 10000"/>
              <a:gd name="connsiteX5" fmla="*/ 7142 w 8574"/>
              <a:gd name="connsiteY5" fmla="*/ 0 h 10000"/>
              <a:gd name="connsiteX6" fmla="*/ 8574 w 8574"/>
              <a:gd name="connsiteY6" fmla="*/ 10000 h 10000"/>
              <a:gd name="connsiteX0" fmla="*/ 0 w 8330"/>
              <a:gd name="connsiteY0" fmla="*/ 10000 h 10000"/>
              <a:gd name="connsiteX1" fmla="*/ 1662 w 8330"/>
              <a:gd name="connsiteY1" fmla="*/ 0 h 10000"/>
              <a:gd name="connsiteX2" fmla="*/ 3333 w 8330"/>
              <a:gd name="connsiteY2" fmla="*/ 10000 h 10000"/>
              <a:gd name="connsiteX3" fmla="*/ 4995 w 8330"/>
              <a:gd name="connsiteY3" fmla="*/ 0 h 10000"/>
              <a:gd name="connsiteX4" fmla="*/ 6667 w 8330"/>
              <a:gd name="connsiteY4" fmla="*/ 10000 h 10000"/>
              <a:gd name="connsiteX5" fmla="*/ 8330 w 8330"/>
              <a:gd name="connsiteY5" fmla="*/ 0 h 10000"/>
              <a:gd name="connsiteX0" fmla="*/ 0 w 8004"/>
              <a:gd name="connsiteY0" fmla="*/ 10000 h 10000"/>
              <a:gd name="connsiteX1" fmla="*/ 1995 w 8004"/>
              <a:gd name="connsiteY1" fmla="*/ 0 h 10000"/>
              <a:gd name="connsiteX2" fmla="*/ 4001 w 8004"/>
              <a:gd name="connsiteY2" fmla="*/ 10000 h 10000"/>
              <a:gd name="connsiteX3" fmla="*/ 5996 w 8004"/>
              <a:gd name="connsiteY3" fmla="*/ 0 h 10000"/>
              <a:gd name="connsiteX4" fmla="*/ 8004 w 8004"/>
              <a:gd name="connsiteY4" fmla="*/ 10000 h 10000"/>
              <a:gd name="connsiteX0" fmla="*/ 0 w 7491"/>
              <a:gd name="connsiteY0" fmla="*/ 10000 h 10000"/>
              <a:gd name="connsiteX1" fmla="*/ 2493 w 7491"/>
              <a:gd name="connsiteY1" fmla="*/ 0 h 10000"/>
              <a:gd name="connsiteX2" fmla="*/ 4999 w 7491"/>
              <a:gd name="connsiteY2" fmla="*/ 10000 h 10000"/>
              <a:gd name="connsiteX3" fmla="*/ 7491 w 7491"/>
              <a:gd name="connsiteY3" fmla="*/ 0 h 10000"/>
            </a:gdLst>
            <a:ahLst/>
            <a:cxnLst>
              <a:cxn ang="0">
                <a:pos x="connsiteX0" y="connsiteY0"/>
              </a:cxn>
              <a:cxn ang="0">
                <a:pos x="connsiteX1" y="connsiteY1"/>
              </a:cxn>
              <a:cxn ang="0">
                <a:pos x="connsiteX2" y="connsiteY2"/>
              </a:cxn>
              <a:cxn ang="0">
                <a:pos x="connsiteX3" y="connsiteY3"/>
              </a:cxn>
            </a:cxnLst>
            <a:rect l="l" t="t" r="r" b="b"/>
            <a:pathLst>
              <a:path w="7491" h="10000">
                <a:moveTo>
                  <a:pt x="0" y="10000"/>
                </a:moveTo>
                <a:cubicBezTo>
                  <a:pt x="828" y="4945"/>
                  <a:pt x="1667" y="0"/>
                  <a:pt x="2493" y="0"/>
                </a:cubicBezTo>
                <a:cubicBezTo>
                  <a:pt x="3321" y="0"/>
                  <a:pt x="4173" y="10000"/>
                  <a:pt x="4999" y="10000"/>
                </a:cubicBezTo>
                <a:cubicBezTo>
                  <a:pt x="5826" y="10000"/>
                  <a:pt x="6667" y="0"/>
                  <a:pt x="7491"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 name="テキスト ボックス 38"/>
          <p:cNvSpPr txBox="1"/>
          <p:nvPr/>
        </p:nvSpPr>
        <p:spPr>
          <a:xfrm>
            <a:off x="537882" y="5567537"/>
            <a:ext cx="8860118" cy="1200329"/>
          </a:xfrm>
          <a:prstGeom prst="rect">
            <a:avLst/>
          </a:prstGeom>
          <a:noFill/>
        </p:spPr>
        <p:txBody>
          <a:bodyPr wrap="none" rtlCol="0">
            <a:spAutoFit/>
          </a:bodyPr>
          <a:lstStyle/>
          <a:p>
            <a:pPr marL="342900" indent="-342900">
              <a:buFont typeface="Wingdings" panose="05000000000000000000" pitchFamily="2" charset="2"/>
              <a:buChar char="Ø"/>
            </a:pPr>
            <a:r>
              <a:rPr kumimoji="1" lang="en-US" altLang="ja-JP" sz="2400" dirty="0" smtClean="0">
                <a:latin typeface="Symbol" panose="05050102010706020507" pitchFamily="18" charset="2"/>
              </a:rPr>
              <a:t>p, h, f</a:t>
            </a:r>
            <a:r>
              <a:rPr kumimoji="1" lang="ja-JP" altLang="en-US" sz="2400" dirty="0" smtClean="0"/>
              <a:t>の寿命はハドロン状態の寿命と比べはるかに長い。</a:t>
            </a:r>
            <a:endParaRPr kumimoji="1" lang="en-US" altLang="ja-JP" sz="2400" dirty="0" smtClean="0"/>
          </a:p>
          <a:p>
            <a:pPr marL="342900" indent="-342900">
              <a:buFont typeface="Wingdings" panose="05000000000000000000" pitchFamily="2" charset="2"/>
              <a:buChar char="Ø"/>
            </a:pPr>
            <a:r>
              <a:rPr lang="ja-JP" altLang="en-US" sz="2400" dirty="0" smtClean="0"/>
              <a:t>これらの粒子</a:t>
            </a:r>
            <a:r>
              <a:rPr lang="ja-JP" altLang="en-US" sz="2400" dirty="0"/>
              <a:t>崩壊</a:t>
            </a:r>
            <a:r>
              <a:rPr lang="ja-JP" altLang="en-US" sz="2400" dirty="0" smtClean="0"/>
              <a:t>への媒質効果は、基本的に無視できる。</a:t>
            </a:r>
            <a:endParaRPr lang="en-US" altLang="ja-JP" sz="2400" dirty="0" smtClean="0"/>
          </a:p>
          <a:p>
            <a:pPr marL="342900" indent="-342900">
              <a:buFont typeface="Wingdings" panose="05000000000000000000" pitchFamily="2" charset="2"/>
              <a:buChar char="Ø"/>
            </a:pPr>
            <a:r>
              <a:rPr kumimoji="1" lang="en-US" altLang="ja-JP" sz="2400" b="1" dirty="0" smtClean="0">
                <a:latin typeface="Symbol" panose="05050102010706020507" pitchFamily="18" charset="2"/>
              </a:rPr>
              <a:t>r</a:t>
            </a:r>
            <a:r>
              <a:rPr kumimoji="1" lang="ja-JP" altLang="en-US" sz="2400" b="1" dirty="0" smtClean="0"/>
              <a:t>メソンのみが、例外！</a:t>
            </a:r>
            <a:endParaRPr kumimoji="1" lang="ja-JP" altLang="en-US" sz="2400" b="1" dirty="0"/>
          </a:p>
        </p:txBody>
      </p:sp>
      <p:pic>
        <p:nvPicPr>
          <p:cNvPr id="11" name="TexTeXPicture" descr="&lt;?xml version=&quot;1.0&quot; encoding=&quot;utf-16&quot;?&gt;&#10;&lt;TeXTeX&gt;&#10;  &lt;preamble&gt;\documentclass{jarticle}&#10;\usepackage{amsmath}&#10;\pagestyle{empty}&lt;/preamble&gt;&#10;  &lt;body&gt;\begin{align*} &#10;\pi^0&#10;\end{align*}&lt;/body&gt;&#10;  &lt;fcolor&gt;FF000000&lt;/fcolor&gt;&#10;  &lt;bcolor&gt;FFFFFFFF&lt;/bcolor&gt;&#10;  &lt;transparent&gt;True&lt;/transparent&gt;&#10;  &lt;resolution&gt;1800&lt;/resolution&gt;&#10;  &lt;imageh&gt;221&lt;/imageh&gt;&#10;  &lt;imagew&gt;235&lt;/imagew&gt;&#10;  &lt;scale&gt;50&lt;/scale&gt;&#10;  &lt;cursor&gt;21&lt;/cursor&gt;&#10;&lt;/TeXTeX&g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8230" y="2048165"/>
            <a:ext cx="304800" cy="286642"/>
          </a:xfrm>
          <a:prstGeom prst="rect">
            <a:avLst/>
          </a:prstGeom>
        </p:spPr>
      </p:pic>
      <p:pic>
        <p:nvPicPr>
          <p:cNvPr id="13" name="TexTeXPicture" descr="&lt;?xml version=&quot;1.0&quot; encoding=&quot;utf-16&quot;?&gt;&#10;&lt;TeXTeX&gt;&#10;  &lt;preamble&gt;\documentclass{jarticle}&#10;\usepackage{amsmath}&#10;\pagestyle{empty}&lt;/preamble&gt;&#10;  &lt;body&gt;\begin{align*} &#10;\rho^0&#10;\end{align*}&lt;/body&gt;&#10;  &lt;fcolor&gt;FF000000&lt;/fcolor&gt;&#10;  &lt;bcolor&gt;FFFFFFFF&lt;/bcolor&gt;&#10;  &lt;transparent&gt;True&lt;/transparent&gt;&#10;  &lt;resolution&gt;1800&lt;/resolution&gt;&#10;  &lt;imageh&gt;273&lt;/imageh&gt;&#10;  &lt;imagew&gt;213&lt;/imagew&gt;&#10;  &lt;scale&gt;50&lt;/scale&gt;&#10;  &lt;cursor&gt;20&lt;/cursor&gt;&#10;&lt;/TeXTeX&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118" y="4424048"/>
            <a:ext cx="276266" cy="354087"/>
          </a:xfrm>
          <a:prstGeom prst="rect">
            <a:avLst/>
          </a:prstGeom>
        </p:spPr>
      </p:pic>
      <p:pic>
        <p:nvPicPr>
          <p:cNvPr id="20" name="TexTeXPicture" descr="&lt;?xml version=&quot;1.0&quot; encoding=&quot;utf-16&quot;?&gt;&#10;&lt;TeXTeX&gt;&#10;  &lt;preamble&gt;\documentclass{jarticle}&#10;\usepackage{amsmath}&#10;\pagestyle{empty}&lt;/preamble&gt;&#10;  &lt;body&gt;\begin{align*} &#10;\phi&#10;\end{align*}&lt;/body&gt;&#10;  &lt;fcolor&gt;FF000000&lt;/fcolor&gt;&#10;  &lt;bcolor&gt;FFFFFFFF&lt;/bcolor&gt;&#10;  &lt;transparent&gt;True&lt;/transparent&gt;&#10;  &lt;resolution&gt;1800&lt;/resolution&gt;&#10;  &lt;imageh&gt;223&lt;/imageh&gt;&#10;  &lt;imagew&gt;131&lt;/imagew&gt;&#10;  &lt;scale&gt;50&lt;/scale&gt;&#10;  &lt;cursor&gt;20&lt;/cursor&gt;&#10;&lt;/TeXTeX&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792" y="3762779"/>
            <a:ext cx="169910" cy="289236"/>
          </a:xfrm>
          <a:prstGeom prst="rect">
            <a:avLst/>
          </a:prstGeom>
        </p:spPr>
      </p:pic>
      <p:pic>
        <p:nvPicPr>
          <p:cNvPr id="23" name="TexTeXPicture" descr="&lt;?xml version=&quot;1.0&quot; encoding=&quot;utf-16&quot;?&gt;&#10;&lt;TeXTeX&gt;&#10;  &lt;preamble&gt;\documentclass{jarticle}&#10;\usepackage{amsmath}&#10;\pagestyle{empty}&lt;/preamble&gt;&#10;  &lt;body&gt;\begin{align*} &#10;\eta&#10;\end{align*}&lt;/body&gt;&#10;  &lt;fcolor&gt;FF000000&lt;/fcolor&gt;&#10;  &lt;bcolor&gt;FFFFFFFF&lt;/bcolor&gt;&#10;  &lt;transparent&gt;True&lt;/transparent&gt;&#10;  &lt;resolution&gt;1800&lt;/resolution&gt;&#10;  &lt;imageh&gt;164&lt;/imageh&gt;&#10;  &lt;imagew&gt;117&lt;/imagew&gt;&#10;  &lt;scale&gt;50&lt;/scale&gt;&#10;  &lt;cursor&gt;20&lt;/cursor&gt;&#10;&lt;/TeXTeX&g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0794" y="2843564"/>
            <a:ext cx="151751" cy="212712"/>
          </a:xfrm>
          <a:prstGeom prst="rect">
            <a:avLst/>
          </a:prstGeom>
        </p:spPr>
      </p:pic>
      <p:pic>
        <p:nvPicPr>
          <p:cNvPr id="32" name="TexTeXPicture" descr="&lt;?xml version=&quot;1.0&quot; encoding=&quot;utf-16&quot;?&gt;&#10;&lt;TeXTeX&gt;&#10;  &lt;preamble&gt;\documentclass{jarticle}&#10;\usepackage{amsmath}&#10;\pagestyle{empty}&lt;/preamble&gt;&#10;  &lt;body&gt;\begin{align*} &#10;J/\psi&#10;\end{align*}&lt;/body&gt;&#10;  &lt;fcolor&gt;FF000000&lt;/fcolor&gt;&#10;  &lt;bcolor&gt;FFFFFFFF&lt;/bcolor&gt;&#10;  &lt;transparent&gt;True&lt;/transparent&gt;&#10;  &lt;resolution&gt;1800&lt;/resolution&gt;&#10;  &lt;imageh&gt;250&lt;/imageh&gt;&#10;  &lt;imagew&gt;413&lt;/imagew&gt;&#10;  &lt;scale&gt;50&lt;/scale&gt;&#10;  &lt;cursor&gt;22&lt;/cursor&gt;&#10;&lt;/TeXTeX&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2834" y="4680916"/>
            <a:ext cx="535670" cy="324256"/>
          </a:xfrm>
          <a:prstGeom prst="rect">
            <a:avLst/>
          </a:prstGeom>
        </p:spPr>
      </p:pic>
      <p:pic>
        <p:nvPicPr>
          <p:cNvPr id="6" name="TexTeXPicture" descr="&lt;?xml version=&quot;1.0&quot; encoding=&quot;utf-16&quot;?&gt;&#10;&lt;TeXTeX&gt;&#10;  &lt;preamble&gt;\documentclass{jarticle}&#10;\usepackage{amsmath}&#10;\pagestyle{empty}&lt;/preamble&gt;&#10;  &lt;body&gt;\begin{align*} &#10;\omega&#10;\end{align*}&lt;/body&gt;&#10;  &lt;fcolor&gt;FF000000&lt;/fcolor&gt;&#10;  &lt;bcolor&gt;FFFFFFFF&lt;/bcolor&gt;&#10;  &lt;transparent&gt;True&lt;/transparent&gt;&#10;  &lt;resolution&gt;1800&lt;/resolution&gt;&#10;  &lt;imageh&gt;113&lt;/imageh&gt;&#10;  &lt;imagew&gt;148&lt;/imagew&gt;&#10;  &lt;scale&gt;50&lt;/scale&gt;&#10;  &lt;cursor&gt;22&lt;/cursor&gt;&#10;&lt;/TeXTeX&g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5502" y="4187407"/>
            <a:ext cx="191959" cy="146564"/>
          </a:xfrm>
          <a:prstGeom prst="rect">
            <a:avLst/>
          </a:prstGeom>
        </p:spPr>
      </p:pic>
      <p:pic>
        <p:nvPicPr>
          <p:cNvPr id="18" name="TexTeXPicture" descr="&lt;?xml version=&quot;1.0&quot; encoding=&quot;utf-16&quot;?&gt;&#10;&lt;TeXTeX&gt;&#10;  &lt;preamble&gt;\documentclass{jarticle}&#10;\usepackage{amsmath}&#10;\pagestyle{empty}&lt;/preamble&gt;&#10;  &lt;body&gt;\begin{align*} &#10;\eta'&#10;\end{align*}&lt;/body&gt;&#10;  &lt;fcolor&gt;FF000000&lt;/fcolor&gt;&#10;  &lt;bcolor&gt;FFFFFFFF&lt;/bcolor&gt;&#10;  &lt;transparent&gt;True&lt;/transparent&gt;&#10;  &lt;resolution&gt;1800&lt;/resolution&gt;&#10;  &lt;imageh&gt;254&lt;/imageh&gt;&#10;  &lt;imagew&gt;177&lt;/imagew&gt;&#10;  &lt;scale&gt;50&lt;/scale&gt;&#10;  &lt;cursor&gt;21&lt;/cursor&gt;&#10;&lt;/TeXTeX&g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9304" y="3150055"/>
            <a:ext cx="229572" cy="329444"/>
          </a:xfrm>
          <a:prstGeom prst="rect">
            <a:avLst/>
          </a:prstGeom>
        </p:spPr>
      </p:pic>
      <p:pic>
        <p:nvPicPr>
          <p:cNvPr id="41" name="TexTeXPicture" descr="&lt;?xml version=&quot;1.0&quot; encoding=&quot;utf-16&quot;?&gt;&#10;&lt;TeXTeX&gt;&#10;  &lt;preamble&gt;\documentclass{jarticle}&#10;\usepackage{amsmath}&#10;\pagestyle{empty}&lt;/preamble&gt;&#10;  &lt;body&gt;\begin{align*} &#10;2.8\times10^6 {\rm fm}&#10;\end{align*}&lt;/body&gt;&#10;  &lt;fcolor&gt;FF000000&lt;/fcolor&gt;&#10;  &lt;bcolor&gt;FFFFFFFF&lt;/bcolor&gt;&#10;  &lt;transparent&gt;True&lt;/transparent&gt;&#10;  &lt;resolution&gt;1800&lt;/resolution&gt;&#10;  &lt;imageh&gt;225&lt;/imageh&gt;&#10;  &lt;imagew&gt;1250&lt;/imagew&gt;&#10;  &lt;scale&gt;50&lt;/scale&gt;&#10;  &lt;cursor&gt;37&lt;/cursor&gt;&#10;&lt;/TeXTeX&g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1567" y="2402126"/>
            <a:ext cx="1322917" cy="238125"/>
          </a:xfrm>
          <a:prstGeom prst="rect">
            <a:avLst/>
          </a:prstGeom>
        </p:spPr>
      </p:pic>
      <p:pic>
        <p:nvPicPr>
          <p:cNvPr id="42" name="TexTeXPicture" descr="&lt;?xml version=&quot;1.0&quot; encoding=&quot;utf-16&quot;?&gt;&#10;&lt;TeXTeX&gt;&#10;  &lt;preamble&gt;\documentclass{jarticle}&#10;\usepackage{amsmath}&#10;\pagestyle{empty}&lt;/preamble&gt;&#10;  &lt;body&gt;\begin{align*} &#10;1.7\times10^4 {\rm fm}&#10;\end{align*}&lt;/body&gt;&#10;  &lt;fcolor&gt;FF000000&lt;/fcolor&gt;&#10;  &lt;bcolor&gt;FFFFFFFF&lt;/bcolor&gt;&#10;  &lt;transparent&gt;True&lt;/transparent&gt;&#10;  &lt;resolution&gt;1800&lt;/resolution&gt;&#10;  &lt;imageh&gt;227&lt;/imageh&gt;&#10;  &lt;imagew&gt;1241&lt;/imagew&gt;&#10;  &lt;scale&gt;50&lt;/scale&gt;&#10;  &lt;cursor&gt;37&lt;/cursor&gt;&#10;&lt;/TeXTeX&g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4838" y="3081512"/>
            <a:ext cx="1313392" cy="240242"/>
          </a:xfrm>
          <a:prstGeom prst="rect">
            <a:avLst/>
          </a:prstGeom>
        </p:spPr>
      </p:pic>
      <p:pic>
        <p:nvPicPr>
          <p:cNvPr id="44" name="TexTeXPicture" descr="&lt;?xml version=&quot;1.0&quot; encoding=&quot;utf-16&quot;?&gt;&#10;&lt;TeXTeX&gt;&#10;  &lt;preamble&gt;\documentclass{jarticle}&#10;\usepackage{amsmath}&#10;\pagestyle{empty}&lt;/preamble&gt;&#10;  &lt;body&gt;\begin{align*} &#10;300{\rm fm}&#10;\end{align*}&lt;/body&gt;&#10;  &lt;fcolor&gt;FF000000&lt;/fcolor&gt;&#10;  &lt;bcolor&gt;FFFFFFFF&lt;/bcolor&gt;&#10;  &lt;transparent&gt;True&lt;/transparent&gt;&#10;  &lt;resolution&gt;1800&lt;/resolution&gt;&#10;  &lt;imageh&gt;181&lt;/imageh&gt;&#10;  &lt;imagew&gt;644&lt;/imagew&gt;&#10;  &lt;scale&gt;50&lt;/scale&gt;&#10;  &lt;cursor&gt;26&lt;/cursor&gt;&#10;&lt;/TeXTeX&g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46916" y="5037784"/>
            <a:ext cx="681566" cy="191559"/>
          </a:xfrm>
          <a:prstGeom prst="rect">
            <a:avLst/>
          </a:prstGeom>
        </p:spPr>
      </p:pic>
      <p:sp>
        <p:nvSpPr>
          <p:cNvPr id="45" name="Freeform 488"/>
          <p:cNvSpPr>
            <a:spLocks/>
          </p:cNvSpPr>
          <p:nvPr/>
        </p:nvSpPr>
        <p:spPr bwMode="auto">
          <a:xfrm rot="15711800">
            <a:off x="3402811" y="3065539"/>
            <a:ext cx="1193344" cy="170203"/>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4"/>
              <a:gd name="connsiteY0" fmla="*/ 10000 h 10000"/>
              <a:gd name="connsiteX1" fmla="*/ 1425 w 8574"/>
              <a:gd name="connsiteY1" fmla="*/ 0 h 10000"/>
              <a:gd name="connsiteX2" fmla="*/ 2858 w 8574"/>
              <a:gd name="connsiteY2" fmla="*/ 10000 h 10000"/>
              <a:gd name="connsiteX3" fmla="*/ 4283 w 8574"/>
              <a:gd name="connsiteY3" fmla="*/ 0 h 10000"/>
              <a:gd name="connsiteX4" fmla="*/ 5716 w 8574"/>
              <a:gd name="connsiteY4" fmla="*/ 10000 h 10000"/>
              <a:gd name="connsiteX5" fmla="*/ 7142 w 8574"/>
              <a:gd name="connsiteY5" fmla="*/ 0 h 10000"/>
              <a:gd name="connsiteX6" fmla="*/ 8574 w 8574"/>
              <a:gd name="connsiteY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4" h="10000">
                <a:moveTo>
                  <a:pt x="0" y="10000"/>
                </a:moveTo>
                <a:cubicBezTo>
                  <a:pt x="473" y="4945"/>
                  <a:pt x="953" y="0"/>
                  <a:pt x="1425" y="0"/>
                </a:cubicBezTo>
                <a:cubicBezTo>
                  <a:pt x="1898" y="0"/>
                  <a:pt x="2385" y="10000"/>
                  <a:pt x="2858" y="10000"/>
                </a:cubicBezTo>
                <a:cubicBezTo>
                  <a:pt x="3330" y="10000"/>
                  <a:pt x="3811" y="0"/>
                  <a:pt x="4283" y="0"/>
                </a:cubicBezTo>
                <a:cubicBezTo>
                  <a:pt x="4756" y="0"/>
                  <a:pt x="5244" y="10000"/>
                  <a:pt x="5716" y="10000"/>
                </a:cubicBezTo>
                <a:cubicBezTo>
                  <a:pt x="6189" y="10000"/>
                  <a:pt x="6669" y="0"/>
                  <a:pt x="7142" y="0"/>
                </a:cubicBezTo>
                <a:cubicBezTo>
                  <a:pt x="7613" y="0"/>
                  <a:pt x="8102" y="10000"/>
                  <a:pt x="8574" y="10000"/>
                </a:cubicBezTo>
              </a:path>
            </a:pathLst>
          </a:custGeom>
          <a:noFill/>
          <a:ln w="1270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Freeform 488"/>
          <p:cNvSpPr>
            <a:spLocks/>
          </p:cNvSpPr>
          <p:nvPr/>
        </p:nvSpPr>
        <p:spPr bwMode="auto">
          <a:xfrm rot="15711800">
            <a:off x="3392243" y="3084464"/>
            <a:ext cx="1058770" cy="158107"/>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4"/>
              <a:gd name="connsiteY0" fmla="*/ 10000 h 10000"/>
              <a:gd name="connsiteX1" fmla="*/ 1425 w 8574"/>
              <a:gd name="connsiteY1" fmla="*/ 0 h 10000"/>
              <a:gd name="connsiteX2" fmla="*/ 2858 w 8574"/>
              <a:gd name="connsiteY2" fmla="*/ 10000 h 10000"/>
              <a:gd name="connsiteX3" fmla="*/ 4283 w 8574"/>
              <a:gd name="connsiteY3" fmla="*/ 0 h 10000"/>
              <a:gd name="connsiteX4" fmla="*/ 5716 w 8574"/>
              <a:gd name="connsiteY4" fmla="*/ 10000 h 10000"/>
              <a:gd name="connsiteX5" fmla="*/ 7142 w 8574"/>
              <a:gd name="connsiteY5" fmla="*/ 0 h 10000"/>
              <a:gd name="connsiteX6" fmla="*/ 8574 w 8574"/>
              <a:gd name="connsiteY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4" h="10000">
                <a:moveTo>
                  <a:pt x="0" y="10000"/>
                </a:moveTo>
                <a:cubicBezTo>
                  <a:pt x="473" y="4945"/>
                  <a:pt x="953" y="0"/>
                  <a:pt x="1425" y="0"/>
                </a:cubicBezTo>
                <a:cubicBezTo>
                  <a:pt x="1898" y="0"/>
                  <a:pt x="2385" y="10000"/>
                  <a:pt x="2858" y="10000"/>
                </a:cubicBezTo>
                <a:cubicBezTo>
                  <a:pt x="3330" y="10000"/>
                  <a:pt x="3811" y="0"/>
                  <a:pt x="4283" y="0"/>
                </a:cubicBezTo>
                <a:cubicBezTo>
                  <a:pt x="4756" y="0"/>
                  <a:pt x="5244" y="10000"/>
                  <a:pt x="5716" y="10000"/>
                </a:cubicBezTo>
                <a:cubicBezTo>
                  <a:pt x="6189" y="10000"/>
                  <a:pt x="6669" y="0"/>
                  <a:pt x="7142" y="0"/>
                </a:cubicBezTo>
                <a:cubicBezTo>
                  <a:pt x="7613" y="0"/>
                  <a:pt x="8102" y="10000"/>
                  <a:pt x="8574" y="1000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Freeform 488"/>
          <p:cNvSpPr>
            <a:spLocks/>
          </p:cNvSpPr>
          <p:nvPr/>
        </p:nvSpPr>
        <p:spPr bwMode="auto">
          <a:xfrm rot="15711800">
            <a:off x="3558948" y="3066910"/>
            <a:ext cx="1058770" cy="158107"/>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4"/>
              <a:gd name="connsiteY0" fmla="*/ 10000 h 10000"/>
              <a:gd name="connsiteX1" fmla="*/ 1425 w 8574"/>
              <a:gd name="connsiteY1" fmla="*/ 0 h 10000"/>
              <a:gd name="connsiteX2" fmla="*/ 2858 w 8574"/>
              <a:gd name="connsiteY2" fmla="*/ 10000 h 10000"/>
              <a:gd name="connsiteX3" fmla="*/ 4283 w 8574"/>
              <a:gd name="connsiteY3" fmla="*/ 0 h 10000"/>
              <a:gd name="connsiteX4" fmla="*/ 5716 w 8574"/>
              <a:gd name="connsiteY4" fmla="*/ 10000 h 10000"/>
              <a:gd name="connsiteX5" fmla="*/ 7142 w 8574"/>
              <a:gd name="connsiteY5" fmla="*/ 0 h 10000"/>
              <a:gd name="connsiteX6" fmla="*/ 8574 w 8574"/>
              <a:gd name="connsiteY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4" h="10000">
                <a:moveTo>
                  <a:pt x="0" y="10000"/>
                </a:moveTo>
                <a:cubicBezTo>
                  <a:pt x="473" y="4945"/>
                  <a:pt x="953" y="0"/>
                  <a:pt x="1425" y="0"/>
                </a:cubicBezTo>
                <a:cubicBezTo>
                  <a:pt x="1898" y="0"/>
                  <a:pt x="2385" y="10000"/>
                  <a:pt x="2858" y="10000"/>
                </a:cubicBezTo>
                <a:cubicBezTo>
                  <a:pt x="3330" y="10000"/>
                  <a:pt x="3811" y="0"/>
                  <a:pt x="4283" y="0"/>
                </a:cubicBezTo>
                <a:cubicBezTo>
                  <a:pt x="4756" y="0"/>
                  <a:pt x="5244" y="10000"/>
                  <a:pt x="5716" y="10000"/>
                </a:cubicBezTo>
                <a:cubicBezTo>
                  <a:pt x="6189" y="10000"/>
                  <a:pt x="6669" y="0"/>
                  <a:pt x="7142" y="0"/>
                </a:cubicBezTo>
                <a:cubicBezTo>
                  <a:pt x="7613" y="0"/>
                  <a:pt x="8102" y="10000"/>
                  <a:pt x="8574" y="1000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49" name="直線矢印コネクタ 48"/>
          <p:cNvCxnSpPr/>
          <p:nvPr/>
        </p:nvCxnSpPr>
        <p:spPr>
          <a:xfrm flipV="1">
            <a:off x="748101" y="3816121"/>
            <a:ext cx="3398691" cy="306000"/>
          </a:xfrm>
          <a:prstGeom prst="straightConnector1">
            <a:avLst/>
          </a:prstGeom>
          <a:ln w="76200">
            <a:solidFill>
              <a:srgbClr val="FF33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51" name="TexTeXPicture" descr="&lt;?xml version=&quot;1.0&quot; encoding=&quot;utf-16&quot;?&gt;&#10;&lt;TeXTeX&gt;&#10;  &lt;preamble&gt;\documentclass{jarticle}&#10;\usepackage{amsmath}&#10;\pagestyle{empty}&lt;/preamble&gt;&#10;  &lt;body&gt;\begin{align*} &#10;970 {\rm fm}&#10;\end{align*}&lt;/body&gt;&#10;  &lt;fcolor&gt;FF000000&lt;/fcolor&gt;&#10;  &lt;bcolor&gt;FFFFFFFF&lt;/bcolor&gt;&#10;  &lt;transparent&gt;True&lt;/transparent&gt;&#10;  &lt;resolution&gt;1800&lt;/resolution&gt;&#10;  &lt;imageh&gt;181&lt;/imageh&gt;&#10;  &lt;imagew&gt;643&lt;/imagew&gt;&#10;  &lt;scale&gt;50&lt;/scale&gt;&#10;  &lt;cursor&gt;27&lt;/cursor&gt;&#10;&lt;/TeXTeX&g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64866" y="3549837"/>
            <a:ext cx="680509" cy="191559"/>
          </a:xfrm>
          <a:prstGeom prst="rect">
            <a:avLst/>
          </a:prstGeom>
        </p:spPr>
      </p:pic>
      <p:pic>
        <p:nvPicPr>
          <p:cNvPr id="52" name="TexTeXPicture" descr="&lt;?xml version=&quot;1.0&quot; encoding=&quot;utf-16&quot;?&gt;&#10;&lt;TeXTeX&gt;&#10;  &lt;preamble&gt;\documentclass{jarticle}&#10;\usepackage{amsmath}&#10;\pagestyle{empty}&lt;/preamble&gt;&#10;  &lt;body&gt;\begin{align*} &#10;45{\rm fm}&#10;\end{align*}&lt;/body&gt;&#10;  &lt;fcolor&gt;FF000000&lt;/fcolor&gt;&#10;  &lt;bcolor&gt;FFFFFFFF&lt;/bcolor&gt;&#10;  &lt;transparent&gt;True&lt;/transparent&gt;&#10;  &lt;resolution&gt;1800&lt;/resolution&gt;&#10;  &lt;imageh&gt;179&lt;/imageh&gt;&#10;  &lt;imagew&gt;522&lt;/imagew&gt;&#10;  &lt;scale&gt;50&lt;/scale&gt;&#10;  &lt;cursor&gt;25&lt;/cursor&gt;&#10;&lt;/TeXTeX&g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89767" y="3982291"/>
            <a:ext cx="552450" cy="189442"/>
          </a:xfrm>
          <a:prstGeom prst="rect">
            <a:avLst/>
          </a:prstGeom>
        </p:spPr>
      </p:pic>
      <p:pic>
        <p:nvPicPr>
          <p:cNvPr id="53" name="TexTeXPicture" descr="&lt;?xml version=&quot;1.0&quot; encoding=&quot;utf-16&quot;?&gt;&#10;&lt;TeXTeX&gt;&#10;  &lt;preamble&gt;\documentclass{jarticle}&#10;\usepackage{amsmath}&#10;\pagestyle{empty}&lt;/preamble&gt;&#10;  &lt;body&gt;\begin{align*} &#10;23{\rm fm}&#10;\end{align*}&lt;/body&gt;&#10;  &lt;fcolor&gt;FF000000&lt;/fcolor&gt;&#10;  &lt;bcolor&gt;FFFFFFFF&lt;/bcolor&gt;&#10;  &lt;transparent&gt;True&lt;/transparent&gt;&#10;  &lt;resolution&gt;1800&lt;/resolution&gt;&#10;  &lt;imageh&gt;179&lt;/imageh&gt;&#10;  &lt;imagew&gt;516&lt;/imagew&gt;&#10;  &lt;scale&gt;50&lt;/scale&gt;&#10;  &lt;cursor&gt;25&lt;/cursor&gt;&#10;&lt;/TeXTeX&g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71105" y="4377196"/>
            <a:ext cx="546100" cy="189442"/>
          </a:xfrm>
          <a:prstGeom prst="rect">
            <a:avLst/>
          </a:prstGeom>
        </p:spPr>
      </p:pic>
      <p:cxnSp>
        <p:nvCxnSpPr>
          <p:cNvPr id="59" name="直線矢印コネクタ 58"/>
          <p:cNvCxnSpPr/>
          <p:nvPr/>
        </p:nvCxnSpPr>
        <p:spPr>
          <a:xfrm flipV="1">
            <a:off x="746094" y="5171126"/>
            <a:ext cx="4196123" cy="953"/>
          </a:xfrm>
          <a:prstGeom prst="straightConnector1">
            <a:avLst/>
          </a:prstGeom>
          <a:ln w="76200">
            <a:solidFill>
              <a:srgbClr val="00B0F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61" name="TexTeXPicture" descr="&lt;?xml version=&quot;1.0&quot; encoding=&quot;utf-16&quot;?&gt;&#10;&lt;TeXTeX&gt;&#10;  &lt;preamble&gt;\documentclass{jarticle}&#10;\usepackage{amsmath}&#10;\pagestyle{empty}&lt;/preamble&gt;&#10;  &lt;body&gt;\begin{align*} &#10;1.6 {\rm fm}&#10;\end{align*}&lt;/body&gt;&#10;  &lt;fcolor&gt;FF000000&lt;/fcolor&gt;&#10;  &lt;bcolor&gt;FFFFFFFF&lt;/bcolor&gt;&#10;  &lt;transparent&gt;True&lt;/transparent&gt;&#10;  &lt;resolution&gt;1800&lt;/resolution&gt;&#10;  &lt;imageh&gt;179&lt;/imageh&gt;&#10;  &lt;imagew&gt;576&lt;/imagew&gt;&#10;  &lt;scale&gt;50&lt;/scale&gt;&#10;  &lt;cursor&gt;27&lt;/cursor&gt;&#10;&lt;/TeXTeX&g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25290" y="4691984"/>
            <a:ext cx="609599" cy="189441"/>
          </a:xfrm>
          <a:prstGeom prst="rect">
            <a:avLst/>
          </a:prstGeom>
        </p:spPr>
      </p:pic>
      <p:grpSp>
        <p:nvGrpSpPr>
          <p:cNvPr id="65" name="グループ化 64"/>
          <p:cNvGrpSpPr/>
          <p:nvPr/>
        </p:nvGrpSpPr>
        <p:grpSpPr>
          <a:xfrm rot="1260000">
            <a:off x="3586678" y="4860806"/>
            <a:ext cx="319046" cy="548310"/>
            <a:chOff x="3548406" y="4852765"/>
            <a:chExt cx="319046" cy="548310"/>
          </a:xfrm>
        </p:grpSpPr>
        <p:sp>
          <p:nvSpPr>
            <p:cNvPr id="62" name="Freeform 488"/>
            <p:cNvSpPr>
              <a:spLocks/>
            </p:cNvSpPr>
            <p:nvPr/>
          </p:nvSpPr>
          <p:spPr bwMode="auto">
            <a:xfrm rot="4109637">
              <a:off x="3450122" y="5048981"/>
              <a:ext cx="506742" cy="166651"/>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4"/>
                <a:gd name="connsiteY0" fmla="*/ 10000 h 10000"/>
                <a:gd name="connsiteX1" fmla="*/ 1425 w 8574"/>
                <a:gd name="connsiteY1" fmla="*/ 0 h 10000"/>
                <a:gd name="connsiteX2" fmla="*/ 2858 w 8574"/>
                <a:gd name="connsiteY2" fmla="*/ 10000 h 10000"/>
                <a:gd name="connsiteX3" fmla="*/ 4283 w 8574"/>
                <a:gd name="connsiteY3" fmla="*/ 0 h 10000"/>
                <a:gd name="connsiteX4" fmla="*/ 5716 w 8574"/>
                <a:gd name="connsiteY4" fmla="*/ 10000 h 10000"/>
                <a:gd name="connsiteX5" fmla="*/ 7142 w 8574"/>
                <a:gd name="connsiteY5" fmla="*/ 0 h 10000"/>
                <a:gd name="connsiteX6" fmla="*/ 8574 w 8574"/>
                <a:gd name="connsiteY6" fmla="*/ 10000 h 10000"/>
                <a:gd name="connsiteX0" fmla="*/ 0 w 8330"/>
                <a:gd name="connsiteY0" fmla="*/ 10000 h 10000"/>
                <a:gd name="connsiteX1" fmla="*/ 1662 w 8330"/>
                <a:gd name="connsiteY1" fmla="*/ 0 h 10000"/>
                <a:gd name="connsiteX2" fmla="*/ 3333 w 8330"/>
                <a:gd name="connsiteY2" fmla="*/ 10000 h 10000"/>
                <a:gd name="connsiteX3" fmla="*/ 4995 w 8330"/>
                <a:gd name="connsiteY3" fmla="*/ 0 h 10000"/>
                <a:gd name="connsiteX4" fmla="*/ 6667 w 8330"/>
                <a:gd name="connsiteY4" fmla="*/ 10000 h 10000"/>
                <a:gd name="connsiteX5" fmla="*/ 8330 w 8330"/>
                <a:gd name="connsiteY5" fmla="*/ 0 h 10000"/>
                <a:gd name="connsiteX0" fmla="*/ 0 w 8004"/>
                <a:gd name="connsiteY0" fmla="*/ 10000 h 10000"/>
                <a:gd name="connsiteX1" fmla="*/ 1995 w 8004"/>
                <a:gd name="connsiteY1" fmla="*/ 0 h 10000"/>
                <a:gd name="connsiteX2" fmla="*/ 4001 w 8004"/>
                <a:gd name="connsiteY2" fmla="*/ 10000 h 10000"/>
                <a:gd name="connsiteX3" fmla="*/ 5996 w 8004"/>
                <a:gd name="connsiteY3" fmla="*/ 0 h 10000"/>
                <a:gd name="connsiteX4" fmla="*/ 8004 w 8004"/>
                <a:gd name="connsiteY4" fmla="*/ 10000 h 10000"/>
                <a:gd name="connsiteX0" fmla="*/ 0 w 7491"/>
                <a:gd name="connsiteY0" fmla="*/ 10000 h 10000"/>
                <a:gd name="connsiteX1" fmla="*/ 2493 w 7491"/>
                <a:gd name="connsiteY1" fmla="*/ 0 h 10000"/>
                <a:gd name="connsiteX2" fmla="*/ 4999 w 7491"/>
                <a:gd name="connsiteY2" fmla="*/ 10000 h 10000"/>
                <a:gd name="connsiteX3" fmla="*/ 7491 w 7491"/>
                <a:gd name="connsiteY3" fmla="*/ 0 h 10000"/>
              </a:gdLst>
              <a:ahLst/>
              <a:cxnLst>
                <a:cxn ang="0">
                  <a:pos x="connsiteX0" y="connsiteY0"/>
                </a:cxn>
                <a:cxn ang="0">
                  <a:pos x="connsiteX1" y="connsiteY1"/>
                </a:cxn>
                <a:cxn ang="0">
                  <a:pos x="connsiteX2" y="connsiteY2"/>
                </a:cxn>
                <a:cxn ang="0">
                  <a:pos x="connsiteX3" y="connsiteY3"/>
                </a:cxn>
              </a:cxnLst>
              <a:rect l="l" t="t" r="r" b="b"/>
              <a:pathLst>
                <a:path w="7491" h="10000">
                  <a:moveTo>
                    <a:pt x="0" y="10000"/>
                  </a:moveTo>
                  <a:cubicBezTo>
                    <a:pt x="828" y="4945"/>
                    <a:pt x="1667" y="0"/>
                    <a:pt x="2493" y="0"/>
                  </a:cubicBezTo>
                  <a:cubicBezTo>
                    <a:pt x="3321" y="0"/>
                    <a:pt x="4173" y="10000"/>
                    <a:pt x="4999" y="10000"/>
                  </a:cubicBezTo>
                  <a:cubicBezTo>
                    <a:pt x="5826" y="10000"/>
                    <a:pt x="6667" y="0"/>
                    <a:pt x="7491" y="0"/>
                  </a:cubicBezTo>
                </a:path>
              </a:pathLst>
            </a:custGeom>
            <a:noFill/>
            <a:ln w="1270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Freeform 488"/>
            <p:cNvSpPr>
              <a:spLocks/>
            </p:cNvSpPr>
            <p:nvPr/>
          </p:nvSpPr>
          <p:spPr bwMode="auto">
            <a:xfrm rot="4109637">
              <a:off x="3530756" y="5022810"/>
              <a:ext cx="506742" cy="166651"/>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4"/>
                <a:gd name="connsiteY0" fmla="*/ 10000 h 10000"/>
                <a:gd name="connsiteX1" fmla="*/ 1425 w 8574"/>
                <a:gd name="connsiteY1" fmla="*/ 0 h 10000"/>
                <a:gd name="connsiteX2" fmla="*/ 2858 w 8574"/>
                <a:gd name="connsiteY2" fmla="*/ 10000 h 10000"/>
                <a:gd name="connsiteX3" fmla="*/ 4283 w 8574"/>
                <a:gd name="connsiteY3" fmla="*/ 0 h 10000"/>
                <a:gd name="connsiteX4" fmla="*/ 5716 w 8574"/>
                <a:gd name="connsiteY4" fmla="*/ 10000 h 10000"/>
                <a:gd name="connsiteX5" fmla="*/ 7142 w 8574"/>
                <a:gd name="connsiteY5" fmla="*/ 0 h 10000"/>
                <a:gd name="connsiteX6" fmla="*/ 8574 w 8574"/>
                <a:gd name="connsiteY6" fmla="*/ 10000 h 10000"/>
                <a:gd name="connsiteX0" fmla="*/ 0 w 8330"/>
                <a:gd name="connsiteY0" fmla="*/ 10000 h 10000"/>
                <a:gd name="connsiteX1" fmla="*/ 1662 w 8330"/>
                <a:gd name="connsiteY1" fmla="*/ 0 h 10000"/>
                <a:gd name="connsiteX2" fmla="*/ 3333 w 8330"/>
                <a:gd name="connsiteY2" fmla="*/ 10000 h 10000"/>
                <a:gd name="connsiteX3" fmla="*/ 4995 w 8330"/>
                <a:gd name="connsiteY3" fmla="*/ 0 h 10000"/>
                <a:gd name="connsiteX4" fmla="*/ 6667 w 8330"/>
                <a:gd name="connsiteY4" fmla="*/ 10000 h 10000"/>
                <a:gd name="connsiteX5" fmla="*/ 8330 w 8330"/>
                <a:gd name="connsiteY5" fmla="*/ 0 h 10000"/>
                <a:gd name="connsiteX0" fmla="*/ 0 w 8004"/>
                <a:gd name="connsiteY0" fmla="*/ 10000 h 10000"/>
                <a:gd name="connsiteX1" fmla="*/ 1995 w 8004"/>
                <a:gd name="connsiteY1" fmla="*/ 0 h 10000"/>
                <a:gd name="connsiteX2" fmla="*/ 4001 w 8004"/>
                <a:gd name="connsiteY2" fmla="*/ 10000 h 10000"/>
                <a:gd name="connsiteX3" fmla="*/ 5996 w 8004"/>
                <a:gd name="connsiteY3" fmla="*/ 0 h 10000"/>
                <a:gd name="connsiteX4" fmla="*/ 8004 w 8004"/>
                <a:gd name="connsiteY4" fmla="*/ 10000 h 10000"/>
                <a:gd name="connsiteX0" fmla="*/ 0 w 7491"/>
                <a:gd name="connsiteY0" fmla="*/ 10000 h 10000"/>
                <a:gd name="connsiteX1" fmla="*/ 2493 w 7491"/>
                <a:gd name="connsiteY1" fmla="*/ 0 h 10000"/>
                <a:gd name="connsiteX2" fmla="*/ 4999 w 7491"/>
                <a:gd name="connsiteY2" fmla="*/ 10000 h 10000"/>
                <a:gd name="connsiteX3" fmla="*/ 7491 w 7491"/>
                <a:gd name="connsiteY3" fmla="*/ 0 h 10000"/>
              </a:gdLst>
              <a:ahLst/>
              <a:cxnLst>
                <a:cxn ang="0">
                  <a:pos x="connsiteX0" y="connsiteY0"/>
                </a:cxn>
                <a:cxn ang="0">
                  <a:pos x="connsiteX1" y="connsiteY1"/>
                </a:cxn>
                <a:cxn ang="0">
                  <a:pos x="connsiteX2" y="connsiteY2"/>
                </a:cxn>
                <a:cxn ang="0">
                  <a:pos x="connsiteX3" y="connsiteY3"/>
                </a:cxn>
              </a:cxnLst>
              <a:rect l="l" t="t" r="r" b="b"/>
              <a:pathLst>
                <a:path w="7491" h="10000">
                  <a:moveTo>
                    <a:pt x="0" y="10000"/>
                  </a:moveTo>
                  <a:cubicBezTo>
                    <a:pt x="828" y="4945"/>
                    <a:pt x="1667" y="0"/>
                    <a:pt x="2493" y="0"/>
                  </a:cubicBezTo>
                  <a:cubicBezTo>
                    <a:pt x="3321" y="0"/>
                    <a:pt x="4173" y="10000"/>
                    <a:pt x="4999" y="10000"/>
                  </a:cubicBezTo>
                  <a:cubicBezTo>
                    <a:pt x="5826" y="10000"/>
                    <a:pt x="6667" y="0"/>
                    <a:pt x="7491"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 name="Freeform 488"/>
            <p:cNvSpPr>
              <a:spLocks/>
            </p:cNvSpPr>
            <p:nvPr/>
          </p:nvSpPr>
          <p:spPr bwMode="auto">
            <a:xfrm rot="4109637">
              <a:off x="3378361" y="5064378"/>
              <a:ext cx="506742" cy="166651"/>
            </a:xfrm>
            <a:custGeom>
              <a:avLst/>
              <a:gdLst>
                <a:gd name="T0" fmla="*/ 0 w 1451"/>
                <a:gd name="T1" fmla="*/ 91 h 91"/>
                <a:gd name="T2" fmla="*/ 181 w 1451"/>
                <a:gd name="T3" fmla="*/ 0 h 91"/>
                <a:gd name="T4" fmla="*/ 363 w 1451"/>
                <a:gd name="T5" fmla="*/ 91 h 91"/>
                <a:gd name="T6" fmla="*/ 544 w 1451"/>
                <a:gd name="T7" fmla="*/ 0 h 91"/>
                <a:gd name="T8" fmla="*/ 726 w 1451"/>
                <a:gd name="T9" fmla="*/ 91 h 91"/>
                <a:gd name="T10" fmla="*/ 907 w 1451"/>
                <a:gd name="T11" fmla="*/ 0 h 91"/>
                <a:gd name="T12" fmla="*/ 1089 w 1451"/>
                <a:gd name="T13" fmla="*/ 91 h 91"/>
                <a:gd name="T14" fmla="*/ 1270 w 1451"/>
                <a:gd name="T15" fmla="*/ 0 h 91"/>
                <a:gd name="T16" fmla="*/ 1451 w 1451"/>
                <a:gd name="T17" fmla="*/ 91 h 91"/>
                <a:gd name="connsiteX0" fmla="*/ 0 w 8753"/>
                <a:gd name="connsiteY0" fmla="*/ 10000 h 10000"/>
                <a:gd name="connsiteX1" fmla="*/ 1247 w 8753"/>
                <a:gd name="connsiteY1" fmla="*/ 0 h 10000"/>
                <a:gd name="connsiteX2" fmla="*/ 2502 w 8753"/>
                <a:gd name="connsiteY2" fmla="*/ 10000 h 10000"/>
                <a:gd name="connsiteX3" fmla="*/ 3749 w 8753"/>
                <a:gd name="connsiteY3" fmla="*/ 0 h 10000"/>
                <a:gd name="connsiteX4" fmla="*/ 5003 w 8753"/>
                <a:gd name="connsiteY4" fmla="*/ 10000 h 10000"/>
                <a:gd name="connsiteX5" fmla="*/ 6251 w 8753"/>
                <a:gd name="connsiteY5" fmla="*/ 0 h 10000"/>
                <a:gd name="connsiteX6" fmla="*/ 7505 w 8753"/>
                <a:gd name="connsiteY6" fmla="*/ 10000 h 10000"/>
                <a:gd name="connsiteX7" fmla="*/ 8753 w 8753"/>
                <a:gd name="connsiteY7" fmla="*/ 0 h 10000"/>
                <a:gd name="connsiteX0" fmla="*/ 0 w 8574"/>
                <a:gd name="connsiteY0" fmla="*/ 10000 h 10000"/>
                <a:gd name="connsiteX1" fmla="*/ 1425 w 8574"/>
                <a:gd name="connsiteY1" fmla="*/ 0 h 10000"/>
                <a:gd name="connsiteX2" fmla="*/ 2858 w 8574"/>
                <a:gd name="connsiteY2" fmla="*/ 10000 h 10000"/>
                <a:gd name="connsiteX3" fmla="*/ 4283 w 8574"/>
                <a:gd name="connsiteY3" fmla="*/ 0 h 10000"/>
                <a:gd name="connsiteX4" fmla="*/ 5716 w 8574"/>
                <a:gd name="connsiteY4" fmla="*/ 10000 h 10000"/>
                <a:gd name="connsiteX5" fmla="*/ 7142 w 8574"/>
                <a:gd name="connsiteY5" fmla="*/ 0 h 10000"/>
                <a:gd name="connsiteX6" fmla="*/ 8574 w 8574"/>
                <a:gd name="connsiteY6" fmla="*/ 10000 h 10000"/>
                <a:gd name="connsiteX0" fmla="*/ 0 w 8330"/>
                <a:gd name="connsiteY0" fmla="*/ 10000 h 10000"/>
                <a:gd name="connsiteX1" fmla="*/ 1662 w 8330"/>
                <a:gd name="connsiteY1" fmla="*/ 0 h 10000"/>
                <a:gd name="connsiteX2" fmla="*/ 3333 w 8330"/>
                <a:gd name="connsiteY2" fmla="*/ 10000 h 10000"/>
                <a:gd name="connsiteX3" fmla="*/ 4995 w 8330"/>
                <a:gd name="connsiteY3" fmla="*/ 0 h 10000"/>
                <a:gd name="connsiteX4" fmla="*/ 6667 w 8330"/>
                <a:gd name="connsiteY4" fmla="*/ 10000 h 10000"/>
                <a:gd name="connsiteX5" fmla="*/ 8330 w 8330"/>
                <a:gd name="connsiteY5" fmla="*/ 0 h 10000"/>
                <a:gd name="connsiteX0" fmla="*/ 0 w 8004"/>
                <a:gd name="connsiteY0" fmla="*/ 10000 h 10000"/>
                <a:gd name="connsiteX1" fmla="*/ 1995 w 8004"/>
                <a:gd name="connsiteY1" fmla="*/ 0 h 10000"/>
                <a:gd name="connsiteX2" fmla="*/ 4001 w 8004"/>
                <a:gd name="connsiteY2" fmla="*/ 10000 h 10000"/>
                <a:gd name="connsiteX3" fmla="*/ 5996 w 8004"/>
                <a:gd name="connsiteY3" fmla="*/ 0 h 10000"/>
                <a:gd name="connsiteX4" fmla="*/ 8004 w 8004"/>
                <a:gd name="connsiteY4" fmla="*/ 10000 h 10000"/>
                <a:gd name="connsiteX0" fmla="*/ 0 w 7491"/>
                <a:gd name="connsiteY0" fmla="*/ 10000 h 10000"/>
                <a:gd name="connsiteX1" fmla="*/ 2493 w 7491"/>
                <a:gd name="connsiteY1" fmla="*/ 0 h 10000"/>
                <a:gd name="connsiteX2" fmla="*/ 4999 w 7491"/>
                <a:gd name="connsiteY2" fmla="*/ 10000 h 10000"/>
                <a:gd name="connsiteX3" fmla="*/ 7491 w 7491"/>
                <a:gd name="connsiteY3" fmla="*/ 0 h 10000"/>
              </a:gdLst>
              <a:ahLst/>
              <a:cxnLst>
                <a:cxn ang="0">
                  <a:pos x="connsiteX0" y="connsiteY0"/>
                </a:cxn>
                <a:cxn ang="0">
                  <a:pos x="connsiteX1" y="connsiteY1"/>
                </a:cxn>
                <a:cxn ang="0">
                  <a:pos x="connsiteX2" y="connsiteY2"/>
                </a:cxn>
                <a:cxn ang="0">
                  <a:pos x="connsiteX3" y="connsiteY3"/>
                </a:cxn>
              </a:cxnLst>
              <a:rect l="l" t="t" r="r" b="b"/>
              <a:pathLst>
                <a:path w="7491" h="10000">
                  <a:moveTo>
                    <a:pt x="0" y="10000"/>
                  </a:moveTo>
                  <a:cubicBezTo>
                    <a:pt x="828" y="4945"/>
                    <a:pt x="1667" y="0"/>
                    <a:pt x="2493" y="0"/>
                  </a:cubicBezTo>
                  <a:cubicBezTo>
                    <a:pt x="3321" y="0"/>
                    <a:pt x="4173" y="10000"/>
                    <a:pt x="4999" y="10000"/>
                  </a:cubicBezTo>
                  <a:cubicBezTo>
                    <a:pt x="5826" y="10000"/>
                    <a:pt x="6667" y="0"/>
                    <a:pt x="7491"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 name="円/楕円 2"/>
          <p:cNvSpPr/>
          <p:nvPr/>
        </p:nvSpPr>
        <p:spPr>
          <a:xfrm>
            <a:off x="501890" y="4272162"/>
            <a:ext cx="1876417" cy="898964"/>
          </a:xfrm>
          <a:prstGeom prst="ellipse">
            <a:avLst/>
          </a:prstGeom>
          <a:no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日付プレースホルダー 7"/>
          <p:cNvSpPr>
            <a:spLocks noGrp="1"/>
          </p:cNvSpPr>
          <p:nvPr>
            <p:ph type="dt" sz="half" idx="10"/>
          </p:nvPr>
        </p:nvSpPr>
        <p:spPr/>
        <p:txBody>
          <a:bodyPr/>
          <a:lstStyle/>
          <a:p>
            <a:r>
              <a:rPr kumimoji="1" lang="en-US" altLang="ja-JP" smtClean="0"/>
              <a:t>8/28/2015</a:t>
            </a:r>
            <a:endParaRPr kumimoji="1" lang="ja-JP" altLang="en-US"/>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50</a:t>
            </a:fld>
            <a:endParaRPr kumimoji="1" lang="ja-JP" altLang="en-US"/>
          </a:p>
        </p:txBody>
      </p:sp>
    </p:spTree>
    <p:extLst>
      <p:ext uri="{BB962C8B-B14F-4D97-AF65-F5344CB8AC3E}">
        <p14:creationId xmlns:p14="http://schemas.microsoft.com/office/powerpoint/2010/main" val="388398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51</a:t>
            </a:fld>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533400"/>
            <a:ext cx="771525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779912" y="6324600"/>
            <a:ext cx="1868460" cy="369332"/>
          </a:xfrm>
          <a:prstGeom prst="rect">
            <a:avLst/>
          </a:prstGeom>
          <a:noFill/>
        </p:spPr>
        <p:txBody>
          <a:bodyPr wrap="none" rtlCol="0">
            <a:spAutoFit/>
          </a:bodyPr>
          <a:lstStyle/>
          <a:p>
            <a:r>
              <a:rPr kumimoji="1" lang="en-US" altLang="ja-JP" dirty="0" smtClean="0"/>
              <a:t>X. Luo, CPOD2014</a:t>
            </a:r>
            <a:endParaRPr kumimoji="1" lang="ja-JP" altLang="en-US" dirty="0"/>
          </a:p>
        </p:txBody>
      </p:sp>
    </p:spTree>
    <p:extLst>
      <p:ext uri="{BB962C8B-B14F-4D97-AF65-F5344CB8AC3E}">
        <p14:creationId xmlns:p14="http://schemas.microsoft.com/office/powerpoint/2010/main" val="10122968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52</a:t>
            </a:fld>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538163"/>
            <a:ext cx="8191500"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6588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53</a:t>
            </a:fld>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466725"/>
            <a:ext cx="7915275"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5940152" y="4077072"/>
            <a:ext cx="2282676" cy="646331"/>
          </a:xfrm>
          <a:prstGeom prst="rect">
            <a:avLst/>
          </a:prstGeom>
          <a:noFill/>
        </p:spPr>
        <p:txBody>
          <a:bodyPr wrap="none" rtlCol="0">
            <a:spAutoFit/>
          </a:bodyPr>
          <a:lstStyle/>
          <a:p>
            <a:r>
              <a:rPr kumimoji="1" lang="en-US" altLang="ja-JP" dirty="0" smtClean="0"/>
              <a:t>Y. Nara, Heavy </a:t>
            </a:r>
            <a:r>
              <a:rPr lang="en-US" altLang="ja-JP" dirty="0" smtClean="0"/>
              <a:t>Ion Pub</a:t>
            </a:r>
          </a:p>
          <a:p>
            <a:r>
              <a:rPr kumimoji="1" lang="en-US" altLang="ja-JP" dirty="0" smtClean="0"/>
              <a:t>2015/07/14</a:t>
            </a:r>
            <a:endParaRPr kumimoji="1" lang="ja-JP" altLang="en-US" dirty="0"/>
          </a:p>
        </p:txBody>
      </p:sp>
    </p:spTree>
    <p:extLst>
      <p:ext uri="{BB962C8B-B14F-4D97-AF65-F5344CB8AC3E}">
        <p14:creationId xmlns:p14="http://schemas.microsoft.com/office/powerpoint/2010/main" val="12734214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54</a:t>
            </a:fld>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514350"/>
            <a:ext cx="79152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5946328" y="6197972"/>
            <a:ext cx="2282676" cy="646331"/>
          </a:xfrm>
          <a:prstGeom prst="rect">
            <a:avLst/>
          </a:prstGeom>
          <a:noFill/>
        </p:spPr>
        <p:txBody>
          <a:bodyPr wrap="none" rtlCol="0">
            <a:spAutoFit/>
          </a:bodyPr>
          <a:lstStyle/>
          <a:p>
            <a:r>
              <a:rPr kumimoji="1" lang="en-US" altLang="ja-JP" dirty="0" smtClean="0"/>
              <a:t>Y. Nara, Heavy </a:t>
            </a:r>
            <a:r>
              <a:rPr lang="en-US" altLang="ja-JP" dirty="0" smtClean="0"/>
              <a:t>Ion Pub</a:t>
            </a:r>
          </a:p>
          <a:p>
            <a:r>
              <a:rPr kumimoji="1" lang="en-US" altLang="ja-JP" dirty="0" smtClean="0"/>
              <a:t>2015/07/14</a:t>
            </a:r>
            <a:endParaRPr kumimoji="1" lang="ja-JP" altLang="en-US" dirty="0"/>
          </a:p>
        </p:txBody>
      </p:sp>
    </p:spTree>
    <p:extLst>
      <p:ext uri="{BB962C8B-B14F-4D97-AF65-F5344CB8AC3E}">
        <p14:creationId xmlns:p14="http://schemas.microsoft.com/office/powerpoint/2010/main" val="37300208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Hypernuclei</a:t>
            </a:r>
            <a:r>
              <a:rPr kumimoji="1" lang="en-US" altLang="ja-JP" dirty="0" smtClean="0"/>
              <a:t> measurements</a:t>
            </a:r>
            <a:br>
              <a:rPr kumimoji="1" lang="en-US" altLang="ja-JP" dirty="0" smtClean="0"/>
            </a:br>
            <a:r>
              <a:rPr lang="en-US" altLang="ja-JP" dirty="0"/>
              <a:t>(</a:t>
            </a:r>
            <a:r>
              <a:rPr kumimoji="1" lang="en-US" altLang="ja-JP" dirty="0" smtClean="0"/>
              <a:t>Closed geometry setup)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647995"/>
            <a:ext cx="7165923" cy="3278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3131840" y="6209546"/>
            <a:ext cx="3626762" cy="369332"/>
          </a:xfrm>
          <a:prstGeom prst="rect">
            <a:avLst/>
          </a:prstGeom>
        </p:spPr>
        <p:txBody>
          <a:bodyPr wrap="none">
            <a:spAutoFit/>
          </a:bodyPr>
          <a:lstStyle/>
          <a:p>
            <a:r>
              <a:rPr lang="en-US" altLang="ja-JP" dirty="0"/>
              <a:t>25AGeV, C or Li beams (10</a:t>
            </a:r>
            <a:r>
              <a:rPr lang="en-US" altLang="ja-JP" baseline="30000" dirty="0"/>
              <a:t>10</a:t>
            </a:r>
            <a:r>
              <a:rPr lang="en-US" altLang="ja-JP" dirty="0"/>
              <a:t>-10</a:t>
            </a:r>
            <a:r>
              <a:rPr lang="en-US" altLang="ja-JP" baseline="30000" dirty="0"/>
              <a:t>12</a:t>
            </a:r>
            <a:r>
              <a:rPr lang="en-US" altLang="ja-JP" dirty="0"/>
              <a:t> Hz)</a:t>
            </a:r>
            <a:endParaRPr lang="ja-JP" altLang="en-US" dirty="0"/>
          </a:p>
        </p:txBody>
      </p:sp>
      <p:sp>
        <p:nvSpPr>
          <p:cNvPr id="6" name="正方形/長方形 5"/>
          <p:cNvSpPr/>
          <p:nvPr/>
        </p:nvSpPr>
        <p:spPr>
          <a:xfrm>
            <a:off x="16149" y="2420888"/>
            <a:ext cx="3259708" cy="1323439"/>
          </a:xfrm>
          <a:prstGeom prst="rect">
            <a:avLst/>
          </a:prstGeom>
          <a:ln w="19050">
            <a:solidFill>
              <a:srgbClr val="0DFF0D"/>
            </a:solidFill>
          </a:ln>
        </p:spPr>
        <p:txBody>
          <a:bodyPr wrap="square">
            <a:spAutoFit/>
          </a:bodyPr>
          <a:lstStyle/>
          <a:p>
            <a:r>
              <a:rPr lang="en-US" altLang="ja-JP" sz="2000" dirty="0" smtClean="0"/>
              <a:t>Select near-neutral fragments</a:t>
            </a:r>
          </a:p>
          <a:p>
            <a:r>
              <a:rPr lang="en-US" altLang="ja-JP" sz="2000" dirty="0" smtClean="0"/>
              <a:t>With 1</a:t>
            </a:r>
            <a:r>
              <a:rPr lang="en-US" altLang="ja-JP" sz="2000" baseline="30000" dirty="0" smtClean="0"/>
              <a:t>st</a:t>
            </a:r>
            <a:r>
              <a:rPr lang="en-US" altLang="ja-JP" sz="2000" dirty="0" smtClean="0"/>
              <a:t> dipole magnet/collimator</a:t>
            </a:r>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55</a:t>
            </a:fld>
            <a:endParaRPr kumimoji="1" lang="ja-JP" altLang="en-US"/>
          </a:p>
        </p:txBody>
      </p:sp>
      <p:sp>
        <p:nvSpPr>
          <p:cNvPr id="8" name="正方形/長方形 7"/>
          <p:cNvSpPr/>
          <p:nvPr/>
        </p:nvSpPr>
        <p:spPr>
          <a:xfrm>
            <a:off x="3779912" y="1988840"/>
            <a:ext cx="4572000" cy="646331"/>
          </a:xfrm>
          <a:prstGeom prst="rect">
            <a:avLst/>
          </a:prstGeom>
        </p:spPr>
        <p:txBody>
          <a:bodyPr>
            <a:spAutoFit/>
          </a:bodyPr>
          <a:lstStyle/>
          <a:p>
            <a:r>
              <a:rPr lang="en-US" altLang="ja-JP" dirty="0"/>
              <a:t>Setup proposed for J-PARC</a:t>
            </a:r>
          </a:p>
          <a:p>
            <a:r>
              <a:rPr lang="en-US" altLang="ja-JP" dirty="0" err="1"/>
              <a:t>Asakawa</a:t>
            </a:r>
            <a:r>
              <a:rPr lang="en-US" altLang="ja-JP" dirty="0"/>
              <a:t> et </a:t>
            </a:r>
            <a:r>
              <a:rPr lang="en-US" altLang="ja-JP" dirty="0" smtClean="0"/>
              <a:t>al (JHF)</a:t>
            </a:r>
            <a:endParaRPr lang="en-US" altLang="ja-JP" dirty="0"/>
          </a:p>
        </p:txBody>
      </p:sp>
      <p:sp>
        <p:nvSpPr>
          <p:cNvPr id="9" name="テキスト ボックス 8"/>
          <p:cNvSpPr txBox="1"/>
          <p:nvPr/>
        </p:nvSpPr>
        <p:spPr>
          <a:xfrm>
            <a:off x="107503" y="4754170"/>
            <a:ext cx="3024337" cy="1200329"/>
          </a:xfrm>
          <a:prstGeom prst="rect">
            <a:avLst/>
          </a:prstGeom>
          <a:noFill/>
          <a:ln w="19050">
            <a:solidFill>
              <a:srgbClr val="FFFF00"/>
            </a:solidFill>
          </a:ln>
        </p:spPr>
        <p:txBody>
          <a:bodyPr wrap="square" rtlCol="0">
            <a:spAutoFit/>
          </a:bodyPr>
          <a:lstStyle/>
          <a:p>
            <a:r>
              <a:rPr lang="en-US" altLang="ja-JP" dirty="0" smtClean="0"/>
              <a:t>Measure spin </a:t>
            </a:r>
            <a:r>
              <a:rPr lang="en-US" altLang="ja-JP" dirty="0"/>
              <a:t>precession of polarized </a:t>
            </a:r>
            <a:r>
              <a:rPr lang="en-US" altLang="ja-JP" dirty="0" err="1" smtClean="0"/>
              <a:t>hypernuclei</a:t>
            </a:r>
            <a:r>
              <a:rPr lang="en-US" altLang="ja-JP" dirty="0" smtClean="0"/>
              <a:t> in dipole magnet by weak </a:t>
            </a:r>
            <a:r>
              <a:rPr lang="en-US" altLang="ja-JP" dirty="0"/>
              <a:t>decay of </a:t>
            </a:r>
            <a:r>
              <a:rPr lang="en-US" altLang="ja-JP" dirty="0" err="1" smtClean="0"/>
              <a:t>hypernuclei</a:t>
            </a:r>
            <a:endParaRPr lang="en-US" altLang="ja-JP" dirty="0"/>
          </a:p>
        </p:txBody>
      </p:sp>
      <p:cxnSp>
        <p:nvCxnSpPr>
          <p:cNvPr id="11" name="直線矢印コネクタ 10"/>
          <p:cNvCxnSpPr/>
          <p:nvPr/>
        </p:nvCxnSpPr>
        <p:spPr>
          <a:xfrm>
            <a:off x="3275857" y="3284984"/>
            <a:ext cx="1044115" cy="576064"/>
          </a:xfrm>
          <a:prstGeom prst="straightConnector1">
            <a:avLst/>
          </a:prstGeom>
          <a:ln w="19050">
            <a:solidFill>
              <a:srgbClr val="0DFF0D"/>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stCxn id="9" idx="3"/>
          </p:cNvCxnSpPr>
          <p:nvPr/>
        </p:nvCxnSpPr>
        <p:spPr>
          <a:xfrm flipV="1">
            <a:off x="3131840" y="4437114"/>
            <a:ext cx="3960440" cy="917221"/>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3563888" y="3933056"/>
            <a:ext cx="2304256" cy="720080"/>
          </a:xfrm>
          <a:prstGeom prst="roundRect">
            <a:avLst/>
          </a:prstGeom>
          <a:noFill/>
          <a:ln>
            <a:solidFill>
              <a:srgbClr val="0DFF0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日付プレースホルダー 9"/>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6098998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oki-sp"/>
          <p:cNvPicPr>
            <a:picLocks noChangeAspect="1" noChangeArrowheads="1"/>
          </p:cNvPicPr>
          <p:nvPr/>
        </p:nvPicPr>
        <p:blipFill>
          <a:blip r:embed="rId2" cstate="print"/>
          <a:srcRect/>
          <a:stretch>
            <a:fillRect/>
          </a:stretch>
        </p:blipFill>
        <p:spPr bwMode="auto">
          <a:xfrm>
            <a:off x="5292080" y="3714632"/>
            <a:ext cx="3816424" cy="3143367"/>
          </a:xfrm>
          <a:prstGeom prst="rect">
            <a:avLst/>
          </a:prstGeom>
          <a:noFill/>
          <a:ln w="9525">
            <a:noFill/>
            <a:miter lim="800000"/>
            <a:headEnd/>
            <a:tailEnd/>
          </a:ln>
        </p:spPr>
      </p:pic>
      <p:sp>
        <p:nvSpPr>
          <p:cNvPr id="2" name="タイトル 1"/>
          <p:cNvSpPr>
            <a:spLocks noGrp="1"/>
          </p:cNvSpPr>
          <p:nvPr>
            <p:ph type="title"/>
          </p:nvPr>
        </p:nvSpPr>
        <p:spPr>
          <a:xfrm>
            <a:off x="395536" y="-243408"/>
            <a:ext cx="8229600" cy="1143000"/>
          </a:xfrm>
        </p:spPr>
        <p:txBody>
          <a:bodyPr/>
          <a:lstStyle/>
          <a:p>
            <a:r>
              <a:rPr kumimoji="1" lang="en-US" altLang="ja-JP" dirty="0" smtClean="0"/>
              <a:t>R&amp;D Plan</a:t>
            </a:r>
            <a:endParaRPr kumimoji="1" lang="ja-JP" altLang="en-US" dirty="0"/>
          </a:p>
        </p:txBody>
      </p:sp>
      <p:sp>
        <p:nvSpPr>
          <p:cNvPr id="3" name="コンテンツ プレースホルダー 2"/>
          <p:cNvSpPr>
            <a:spLocks noGrp="1"/>
          </p:cNvSpPr>
          <p:nvPr>
            <p:ph idx="1"/>
          </p:nvPr>
        </p:nvSpPr>
        <p:spPr>
          <a:xfrm>
            <a:off x="179512" y="760352"/>
            <a:ext cx="8229600" cy="4525963"/>
          </a:xfrm>
        </p:spPr>
        <p:txBody>
          <a:bodyPr>
            <a:normAutofit lnSpcReduction="10000"/>
          </a:bodyPr>
          <a:lstStyle/>
          <a:p>
            <a:r>
              <a:rPr kumimoji="1" lang="en-US" altLang="ja-JP" dirty="0" smtClean="0"/>
              <a:t>MRPC-TOF (Tsukuba, KEK, JAEA)</a:t>
            </a:r>
            <a:endParaRPr lang="en-US" altLang="ja-JP" dirty="0" smtClean="0"/>
          </a:p>
          <a:p>
            <a:pPr lvl="1"/>
            <a:r>
              <a:rPr lang="en-US" altLang="ja-JP" dirty="0" smtClean="0"/>
              <a:t>Prototype MRPC-TOF achieved 40 </a:t>
            </a:r>
            <a:r>
              <a:rPr lang="en-US" altLang="ja-JP" dirty="0" err="1" smtClean="0"/>
              <a:t>ps</a:t>
            </a:r>
            <a:r>
              <a:rPr lang="en-US" altLang="ja-JP" dirty="0" smtClean="0"/>
              <a:t> timing resolution (Univ. Tsukuba)</a:t>
            </a:r>
          </a:p>
          <a:p>
            <a:pPr lvl="1"/>
            <a:r>
              <a:rPr kumimoji="1" lang="en-US" altLang="ja-JP" dirty="0" smtClean="0"/>
              <a:t>Large size MRPC-TOFs (60x60cm</a:t>
            </a:r>
            <a:r>
              <a:rPr kumimoji="1" lang="en-US" altLang="ja-JP" baseline="30000" dirty="0" smtClean="0"/>
              <a:t>2</a:t>
            </a:r>
            <a:r>
              <a:rPr kumimoji="1" lang="en-US" altLang="ja-JP" dirty="0" smtClean="0"/>
              <a:t>) to be </a:t>
            </a:r>
            <a:r>
              <a:rPr lang="en-US" altLang="ja-JP" dirty="0" smtClean="0"/>
              <a:t>developed and </a:t>
            </a:r>
            <a:r>
              <a:rPr kumimoji="1" lang="en-US" altLang="ja-JP" dirty="0" smtClean="0"/>
              <a:t>installed in J-PARC E16 for hadron measurements</a:t>
            </a:r>
          </a:p>
          <a:p>
            <a:pPr lvl="2"/>
            <a:r>
              <a:rPr lang="en-US" altLang="ja-JP" dirty="0" err="1" smtClean="0">
                <a:latin typeface="Symbol" panose="05050102010706020507" pitchFamily="18" charset="2"/>
              </a:rPr>
              <a:t>f</a:t>
            </a:r>
            <a:r>
              <a:rPr lang="en-US" altLang="ja-JP" dirty="0" err="1" smtClean="0">
                <a:sym typeface="Wingdings" panose="05000000000000000000" pitchFamily="2" charset="2"/>
              </a:rPr>
              <a:t></a:t>
            </a:r>
            <a:r>
              <a:rPr lang="en-US" altLang="ja-JP" dirty="0" err="1" smtClean="0"/>
              <a:t>K</a:t>
            </a:r>
            <a:r>
              <a:rPr lang="en-US" altLang="ja-JP" baseline="30000" dirty="0" err="1" smtClean="0"/>
              <a:t>+</a:t>
            </a:r>
            <a:r>
              <a:rPr lang="en-US" altLang="ja-JP" dirty="0" err="1" smtClean="0"/>
              <a:t>K</a:t>
            </a:r>
            <a:r>
              <a:rPr lang="en-US" altLang="ja-JP" baseline="30000" dirty="0" smtClean="0"/>
              <a:t>-</a:t>
            </a:r>
            <a:r>
              <a:rPr lang="en-US" altLang="ja-JP" dirty="0" smtClean="0"/>
              <a:t>, </a:t>
            </a:r>
            <a:r>
              <a:rPr lang="en-US" altLang="ja-JP" dirty="0" err="1" smtClean="0"/>
              <a:t>hypernuclei</a:t>
            </a:r>
            <a:r>
              <a:rPr lang="en-US" altLang="ja-JP" dirty="0" smtClean="0"/>
              <a:t> at target rapidity...</a:t>
            </a:r>
            <a:endParaRPr kumimoji="1" lang="en-US" altLang="ja-JP" dirty="0" smtClean="0"/>
          </a:p>
          <a:p>
            <a:r>
              <a:rPr lang="en-US" altLang="ja-JP" dirty="0" smtClean="0"/>
              <a:t>DAQ</a:t>
            </a:r>
          </a:p>
          <a:p>
            <a:pPr lvl="1"/>
            <a:r>
              <a:rPr lang="en-US" altLang="ja-JP" dirty="0" smtClean="0"/>
              <a:t>Design based on ALICE-DAQ </a:t>
            </a:r>
          </a:p>
          <a:p>
            <a:pPr marL="457200" lvl="1" indent="0">
              <a:buNone/>
            </a:pPr>
            <a:r>
              <a:rPr lang="en-US" altLang="ja-JP" dirty="0" smtClean="0"/>
              <a:t>(NIAS,JAEA)</a:t>
            </a:r>
          </a:p>
          <a:p>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8/28/2015</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56</a:t>
            </a:fld>
            <a:endParaRPr kumimoji="1" lang="ja-JP" altLang="en-US"/>
          </a:p>
        </p:txBody>
      </p:sp>
      <p:sp>
        <p:nvSpPr>
          <p:cNvPr id="7" name="正方形/長方形 6"/>
          <p:cNvSpPr/>
          <p:nvPr/>
        </p:nvSpPr>
        <p:spPr>
          <a:xfrm rot="1713115">
            <a:off x="7495929" y="4712718"/>
            <a:ext cx="512321" cy="49922"/>
          </a:xfrm>
          <a:prstGeom prst="rect">
            <a:avLst/>
          </a:prstGeom>
          <a:solidFill>
            <a:srgbClr val="0DFF0D"/>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rot="19654382">
            <a:off x="6567996" y="4722860"/>
            <a:ext cx="512321" cy="45719"/>
          </a:xfrm>
          <a:prstGeom prst="rect">
            <a:avLst/>
          </a:prstGeom>
          <a:solidFill>
            <a:srgbClr val="0DFF0D"/>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613910" y="3391466"/>
            <a:ext cx="1658787" cy="523220"/>
          </a:xfrm>
          <a:prstGeom prst="rect">
            <a:avLst/>
          </a:prstGeom>
          <a:noFill/>
        </p:spPr>
        <p:txBody>
          <a:bodyPr wrap="none" rtlCol="0">
            <a:spAutoFit/>
          </a:bodyPr>
          <a:lstStyle/>
          <a:p>
            <a:r>
              <a:rPr lang="en-US" altLang="ja-JP" sz="1400" b="1" dirty="0" smtClean="0"/>
              <a:t>Candidate positions</a:t>
            </a:r>
          </a:p>
          <a:p>
            <a:r>
              <a:rPr kumimoji="1" lang="en-US" altLang="ja-JP" sz="1400" b="1" dirty="0" smtClean="0"/>
              <a:t>For MRPC-TOF</a:t>
            </a:r>
            <a:endParaRPr kumimoji="1" lang="ja-JP" altLang="en-US" sz="1400" b="1" dirty="0"/>
          </a:p>
        </p:txBody>
      </p:sp>
      <p:cxnSp>
        <p:nvCxnSpPr>
          <p:cNvPr id="11" name="直線矢印コネクタ 10"/>
          <p:cNvCxnSpPr/>
          <p:nvPr/>
        </p:nvCxnSpPr>
        <p:spPr>
          <a:xfrm>
            <a:off x="6824156" y="4005064"/>
            <a:ext cx="0" cy="732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7752089" y="3914686"/>
            <a:ext cx="60271" cy="8229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0720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124745"/>
            <a:ext cx="5072564"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395536" y="-99392"/>
            <a:ext cx="8229600" cy="1143000"/>
          </a:xfrm>
        </p:spPr>
        <p:txBody>
          <a:bodyPr/>
          <a:lstStyle/>
          <a:p>
            <a:r>
              <a:rPr kumimoji="1" lang="en-US" altLang="ja-JP" dirty="0" smtClean="0"/>
              <a:t>Charmed particles</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57</a:t>
            </a:fld>
            <a:endParaRPr kumimoji="1" lang="ja-JP" altLang="en-US" dirty="0"/>
          </a:p>
        </p:txBody>
      </p:sp>
      <p:cxnSp>
        <p:nvCxnSpPr>
          <p:cNvPr id="6" name="直線コネクタ 5"/>
          <p:cNvCxnSpPr/>
          <p:nvPr/>
        </p:nvCxnSpPr>
        <p:spPr>
          <a:xfrm>
            <a:off x="5436096" y="1340768"/>
            <a:ext cx="144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539552" y="5157192"/>
            <a:ext cx="3994940" cy="923330"/>
          </a:xfrm>
          <a:prstGeom prst="rect">
            <a:avLst/>
          </a:prstGeom>
          <a:noFill/>
        </p:spPr>
        <p:txBody>
          <a:bodyPr wrap="none" rtlCol="0">
            <a:spAutoFit/>
          </a:bodyPr>
          <a:lstStyle/>
          <a:p>
            <a:r>
              <a:rPr kumimoji="1" lang="en-US" altLang="ja-JP" dirty="0" smtClean="0"/>
              <a:t>CBM Physics Book,</a:t>
            </a:r>
          </a:p>
          <a:p>
            <a:r>
              <a:rPr lang="en-US" altLang="ja-JP" dirty="0"/>
              <a:t>W. </a:t>
            </a:r>
            <a:r>
              <a:rPr lang="en-US" altLang="ja-JP" dirty="0" err="1"/>
              <a:t>Cassing</a:t>
            </a:r>
            <a:r>
              <a:rPr lang="en-US" altLang="ja-JP" dirty="0"/>
              <a:t>, E. L. </a:t>
            </a:r>
            <a:r>
              <a:rPr lang="en-US" altLang="ja-JP" dirty="0" err="1"/>
              <a:t>Bratkovskaya</a:t>
            </a:r>
            <a:r>
              <a:rPr lang="en-US" altLang="ja-JP" dirty="0"/>
              <a:t> and</a:t>
            </a:r>
          </a:p>
          <a:p>
            <a:r>
              <a:rPr lang="en-US" altLang="ja-JP" dirty="0"/>
              <a:t>A. </a:t>
            </a:r>
            <a:r>
              <a:rPr lang="en-US" altLang="ja-JP" dirty="0" err="1"/>
              <a:t>Sibirtsev</a:t>
            </a:r>
            <a:r>
              <a:rPr lang="en-US" altLang="ja-JP" dirty="0"/>
              <a:t>, </a:t>
            </a:r>
            <a:r>
              <a:rPr lang="en-US" altLang="ja-JP" dirty="0" err="1"/>
              <a:t>Nucl</a:t>
            </a:r>
            <a:r>
              <a:rPr lang="en-US" altLang="ja-JP" dirty="0"/>
              <a:t>. Phys. A 691 (2001) </a:t>
            </a:r>
            <a:r>
              <a:rPr lang="en-US" altLang="ja-JP" dirty="0" smtClean="0"/>
              <a:t>753</a:t>
            </a:r>
            <a:endParaRPr lang="en-US" altLang="ja-JP" dirty="0"/>
          </a:p>
        </p:txBody>
      </p:sp>
      <p:sp>
        <p:nvSpPr>
          <p:cNvPr id="3" name="コンテンツ プレースホルダー 2"/>
          <p:cNvSpPr>
            <a:spLocks noGrp="1"/>
          </p:cNvSpPr>
          <p:nvPr>
            <p:ph idx="1"/>
          </p:nvPr>
        </p:nvSpPr>
        <p:spPr>
          <a:xfrm>
            <a:off x="4788024" y="1318320"/>
            <a:ext cx="4464496" cy="4525963"/>
          </a:xfrm>
        </p:spPr>
        <p:txBody>
          <a:bodyPr>
            <a:normAutofit fontScale="77500" lnSpcReduction="20000"/>
          </a:bodyPr>
          <a:lstStyle/>
          <a:p>
            <a:r>
              <a:rPr lang="en-US" altLang="ja-JP" dirty="0" smtClean="0"/>
              <a:t>c-c produced in the early stage of collisions</a:t>
            </a:r>
          </a:p>
          <a:p>
            <a:pPr lvl="1"/>
            <a:r>
              <a:rPr lang="en-US" altLang="ja-JP" dirty="0" smtClean="0">
                <a:solidFill>
                  <a:srgbClr val="FF0000"/>
                </a:solidFill>
              </a:rPr>
              <a:t>D,J/</a:t>
            </a:r>
            <a:r>
              <a:rPr lang="en-US" altLang="ja-JP" dirty="0" smtClean="0">
                <a:solidFill>
                  <a:srgbClr val="FF0000"/>
                </a:solidFill>
                <a:latin typeface="Symbol" panose="05050102010706020507" pitchFamily="18" charset="2"/>
              </a:rPr>
              <a:t>y</a:t>
            </a:r>
            <a:r>
              <a:rPr lang="en-US" altLang="ja-JP" dirty="0" smtClean="0">
                <a:solidFill>
                  <a:srgbClr val="FF0000"/>
                </a:solidFill>
              </a:rPr>
              <a:t> </a:t>
            </a:r>
            <a:r>
              <a:rPr lang="en-US" altLang="ja-JP" dirty="0">
                <a:solidFill>
                  <a:srgbClr val="FF0000"/>
                </a:solidFill>
              </a:rPr>
              <a:t>may be modified </a:t>
            </a:r>
          </a:p>
          <a:p>
            <a:pPr lvl="1"/>
            <a:r>
              <a:rPr lang="en-US" altLang="ja-JP" dirty="0" smtClean="0">
                <a:solidFill>
                  <a:srgbClr val="FF0000"/>
                </a:solidFill>
              </a:rPr>
              <a:t>Probe of high density state</a:t>
            </a:r>
          </a:p>
          <a:p>
            <a:pPr marL="457200" lvl="1" indent="0">
              <a:buNone/>
            </a:pPr>
            <a:r>
              <a:rPr lang="en-US" altLang="ja-JP" dirty="0" smtClean="0"/>
              <a:t>J-PARC energies close to the production thresholds</a:t>
            </a:r>
          </a:p>
          <a:p>
            <a:pPr lvl="1"/>
            <a:r>
              <a:rPr lang="en-US" altLang="ja-JP" dirty="0"/>
              <a:t>D </a:t>
            </a:r>
            <a:r>
              <a:rPr lang="en-US" altLang="ja-JP" dirty="0">
                <a:solidFill>
                  <a:srgbClr val="0070C0"/>
                </a:solidFill>
              </a:rPr>
              <a:t>(5.07 </a:t>
            </a:r>
            <a:r>
              <a:rPr lang="en-US" altLang="ja-JP" dirty="0" err="1">
                <a:solidFill>
                  <a:srgbClr val="0070C0"/>
                </a:solidFill>
              </a:rPr>
              <a:t>AGeV</a:t>
            </a:r>
            <a:r>
              <a:rPr lang="en-US" altLang="ja-JP" dirty="0">
                <a:solidFill>
                  <a:srgbClr val="0070C0"/>
                </a:solidFill>
              </a:rPr>
              <a:t>),</a:t>
            </a:r>
            <a:r>
              <a:rPr lang="en-US" altLang="ja-JP" dirty="0"/>
              <a:t>J/</a:t>
            </a:r>
            <a:r>
              <a:rPr lang="en-US" altLang="ja-JP" dirty="0">
                <a:latin typeface="Symbol" panose="05050102010706020507" pitchFamily="18" charset="2"/>
              </a:rPr>
              <a:t>y </a:t>
            </a:r>
            <a:r>
              <a:rPr lang="en-US" altLang="ja-JP" dirty="0">
                <a:solidFill>
                  <a:srgbClr val="0070C0"/>
                </a:solidFill>
              </a:rPr>
              <a:t>(4.77 </a:t>
            </a:r>
            <a:r>
              <a:rPr lang="en-US" altLang="ja-JP" dirty="0" err="1">
                <a:solidFill>
                  <a:srgbClr val="0070C0"/>
                </a:solidFill>
              </a:rPr>
              <a:t>AGeV</a:t>
            </a:r>
            <a:r>
              <a:rPr lang="en-US" altLang="ja-JP" dirty="0" smtClean="0">
                <a:solidFill>
                  <a:srgbClr val="0070C0"/>
                </a:solidFill>
              </a:rPr>
              <a:t>)</a:t>
            </a:r>
            <a:endParaRPr lang="en-US" altLang="ja-JP" dirty="0" smtClean="0"/>
          </a:p>
          <a:p>
            <a:pPr marL="457200" lvl="1" indent="0">
              <a:buNone/>
            </a:pPr>
            <a:r>
              <a:rPr lang="en-US" altLang="ja-JP" dirty="0" smtClean="0"/>
              <a:t>May be possible with increased beam energy 12 </a:t>
            </a:r>
            <a:r>
              <a:rPr lang="en-US" altLang="ja-JP" dirty="0" smtClean="0">
                <a:sym typeface="Wingdings" panose="05000000000000000000" pitchFamily="2" charset="2"/>
              </a:rPr>
              <a:t></a:t>
            </a:r>
            <a:r>
              <a:rPr lang="en-US" altLang="ja-JP" dirty="0" smtClean="0"/>
              <a:t>19 </a:t>
            </a:r>
            <a:r>
              <a:rPr lang="en-US" altLang="ja-JP" dirty="0" err="1" smtClean="0"/>
              <a:t>AGeV</a:t>
            </a:r>
            <a:r>
              <a:rPr lang="en-US" altLang="ja-JP" dirty="0" smtClean="0"/>
              <a:t>/c</a:t>
            </a:r>
          </a:p>
          <a:p>
            <a:pPr lvl="1"/>
            <a:r>
              <a:rPr lang="ja-JP" altLang="en-US" dirty="0" smtClean="0">
                <a:solidFill>
                  <a:srgbClr val="0070C0"/>
                </a:solidFill>
              </a:rPr>
              <a:t>√</a:t>
            </a:r>
            <a:r>
              <a:rPr lang="en-US" altLang="ja-JP" dirty="0" smtClean="0">
                <a:solidFill>
                  <a:srgbClr val="0070C0"/>
                </a:solidFill>
              </a:rPr>
              <a:t>s= 4.9</a:t>
            </a:r>
            <a:r>
              <a:rPr lang="en-US" altLang="ja-JP" dirty="0" smtClean="0">
                <a:solidFill>
                  <a:srgbClr val="0070C0"/>
                </a:solidFill>
                <a:sym typeface="Wingdings" panose="05000000000000000000" pitchFamily="2" charset="2"/>
              </a:rPr>
              <a:t></a:t>
            </a:r>
            <a:r>
              <a:rPr lang="en-US" altLang="ja-JP" dirty="0" smtClean="0">
                <a:solidFill>
                  <a:srgbClr val="0070C0"/>
                </a:solidFill>
              </a:rPr>
              <a:t>6.2GeV (U)</a:t>
            </a:r>
          </a:p>
          <a:p>
            <a:pPr lvl="1"/>
            <a:r>
              <a:rPr lang="en-US" altLang="ja-JP" dirty="0" smtClean="0"/>
              <a:t>Enhancement due to multi-step processes in A+A?</a:t>
            </a:r>
            <a:endParaRPr lang="en-US" altLang="ja-JP" dirty="0"/>
          </a:p>
        </p:txBody>
      </p:sp>
      <p:sp>
        <p:nvSpPr>
          <p:cNvPr id="8" name="日付プレースホルダー 7"/>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7109530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5981" y="-315416"/>
            <a:ext cx="8229600" cy="1143000"/>
          </a:xfrm>
        </p:spPr>
        <p:txBody>
          <a:bodyPr/>
          <a:lstStyle/>
          <a:p>
            <a:r>
              <a:rPr kumimoji="1" lang="en-US" altLang="ja-JP" dirty="0" smtClean="0"/>
              <a:t>RICH</a:t>
            </a:r>
            <a:endParaRPr kumimoji="1" lang="ja-JP" altLang="en-US" dirty="0"/>
          </a:p>
        </p:txBody>
      </p:sp>
      <p:sp>
        <p:nvSpPr>
          <p:cNvPr id="3" name="コンテンツ プレースホルダー 2"/>
          <p:cNvSpPr>
            <a:spLocks noGrp="1"/>
          </p:cNvSpPr>
          <p:nvPr>
            <p:ph idx="1"/>
          </p:nvPr>
        </p:nvSpPr>
        <p:spPr>
          <a:xfrm>
            <a:off x="18306" y="501398"/>
            <a:ext cx="6120679" cy="3511811"/>
          </a:xfrm>
        </p:spPr>
        <p:txBody>
          <a:bodyPr>
            <a:normAutofit fontScale="77500" lnSpcReduction="20000"/>
          </a:bodyPr>
          <a:lstStyle/>
          <a:p>
            <a:r>
              <a:rPr lang="en-US" altLang="ja-JP" dirty="0" smtClean="0"/>
              <a:t>Design based on HADES-RICH</a:t>
            </a:r>
          </a:p>
          <a:p>
            <a:r>
              <a:rPr lang="en-US" altLang="ja-JP" dirty="0" smtClean="0"/>
              <a:t>Target shifted to downstream of RICH center</a:t>
            </a:r>
          </a:p>
          <a:p>
            <a:pPr lvl="1"/>
            <a:r>
              <a:rPr lang="en-US" altLang="ja-JP" dirty="0" smtClean="0"/>
              <a:t>Slightly small theta acceptance (&lt;80deg)</a:t>
            </a:r>
          </a:p>
          <a:p>
            <a:pPr lvl="1"/>
            <a:r>
              <a:rPr lang="en-US" altLang="ja-JP" dirty="0" smtClean="0"/>
              <a:t>But rings detected at photon detector at larger theta (avoid overlap with high density charged track at the photon detector</a:t>
            </a:r>
          </a:p>
          <a:p>
            <a:r>
              <a:rPr lang="en-US" altLang="ja-JP" dirty="0" smtClean="0"/>
              <a:t>Radiator C</a:t>
            </a:r>
            <a:r>
              <a:rPr lang="en-US" altLang="ja-JP" baseline="-25000" dirty="0" smtClean="0"/>
              <a:t>5</a:t>
            </a:r>
            <a:r>
              <a:rPr lang="en-US" altLang="ja-JP" dirty="0" smtClean="0"/>
              <a:t>F</a:t>
            </a:r>
            <a:r>
              <a:rPr lang="en-US" altLang="ja-JP" baseline="-25000" dirty="0" smtClean="0"/>
              <a:t>12</a:t>
            </a:r>
            <a:r>
              <a:rPr lang="en-US" altLang="ja-JP" dirty="0" smtClean="0"/>
              <a:t> radiator (n=1.002)</a:t>
            </a:r>
            <a:endParaRPr lang="en-US" altLang="ja-JP" dirty="0"/>
          </a:p>
          <a:p>
            <a:pPr lvl="1"/>
            <a:r>
              <a:rPr lang="en-US" altLang="ja-JP" dirty="0">
                <a:latin typeface="Symbol" panose="05050102010706020507" pitchFamily="18" charset="2"/>
              </a:rPr>
              <a:t>p</a:t>
            </a:r>
            <a:r>
              <a:rPr lang="en-US" altLang="ja-JP" dirty="0" smtClean="0"/>
              <a:t> rejection p&lt;3.4 GeV/c</a:t>
            </a:r>
            <a:endParaRPr lang="en-US" altLang="ja-JP" dirty="0"/>
          </a:p>
          <a:p>
            <a:pPr lvl="1"/>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58</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8584" y="1635888"/>
            <a:ext cx="2698571" cy="1702413"/>
          </a:xfrm>
          <a:prstGeom prst="rect">
            <a:avLst/>
          </a:prstGeom>
        </p:spPr>
      </p:pic>
      <p:pic>
        <p:nvPicPr>
          <p:cNvPr id="7" name="Picture 5" descr="C:\Users\sakonew\Documents\experiment\accelerator\JPARC-HI\HICafe-20150724\design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602201" y="908720"/>
            <a:ext cx="2016224" cy="202605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コネクタ 7"/>
          <p:cNvCxnSpPr/>
          <p:nvPr/>
        </p:nvCxnSpPr>
        <p:spPr>
          <a:xfrm flipV="1">
            <a:off x="1250873" y="5230794"/>
            <a:ext cx="395058" cy="16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547757" y="5254383"/>
            <a:ext cx="45719" cy="79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1250873" y="5195533"/>
            <a:ext cx="4636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229469" y="5150902"/>
            <a:ext cx="5604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845188" y="5111189"/>
            <a:ext cx="0" cy="3640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645931" y="5232451"/>
            <a:ext cx="0" cy="1329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714508" y="5195771"/>
            <a:ext cx="0" cy="210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227444" y="5111189"/>
            <a:ext cx="6064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789947" y="5153308"/>
            <a:ext cx="0" cy="2889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257691" y="5365439"/>
            <a:ext cx="388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257691" y="5405835"/>
            <a:ext cx="4602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257691" y="5442295"/>
            <a:ext cx="5322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250873" y="5475191"/>
            <a:ext cx="5844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1881508" y="5405835"/>
            <a:ext cx="0" cy="127799"/>
          </a:xfrm>
          <a:prstGeom prst="line">
            <a:avLst/>
          </a:prstGeom>
          <a:ln w="28575">
            <a:solidFill>
              <a:srgbClr val="E923D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881508" y="5062012"/>
            <a:ext cx="0" cy="127799"/>
          </a:xfrm>
          <a:prstGeom prst="line">
            <a:avLst/>
          </a:prstGeom>
          <a:ln w="28575">
            <a:solidFill>
              <a:srgbClr val="E923D1"/>
            </a:solidFill>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1045741" y="3976961"/>
            <a:ext cx="1191" cy="129946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rot="5400000">
            <a:off x="823192" y="4262856"/>
            <a:ext cx="486030" cy="369332"/>
          </a:xfrm>
          <a:prstGeom prst="rect">
            <a:avLst/>
          </a:prstGeom>
          <a:noFill/>
        </p:spPr>
        <p:txBody>
          <a:bodyPr wrap="none" rtlCol="0">
            <a:spAutoFit/>
          </a:bodyPr>
          <a:lstStyle/>
          <a:p>
            <a:r>
              <a:rPr lang="en-US" altLang="ja-JP" dirty="0"/>
              <a:t>1</a:t>
            </a:r>
            <a:r>
              <a:rPr kumimoji="1" lang="en-US" altLang="ja-JP" dirty="0" smtClean="0"/>
              <a:t>m</a:t>
            </a:r>
            <a:endParaRPr kumimoji="1" lang="ja-JP" altLang="en-US" dirty="0"/>
          </a:p>
        </p:txBody>
      </p:sp>
      <p:sp>
        <p:nvSpPr>
          <p:cNvPr id="25" name="アーチ 24"/>
          <p:cNvSpPr>
            <a:spLocks noChangeAspect="1"/>
          </p:cNvSpPr>
          <p:nvPr/>
        </p:nvSpPr>
        <p:spPr>
          <a:xfrm>
            <a:off x="-134716" y="4017995"/>
            <a:ext cx="2782287" cy="2559397"/>
          </a:xfrm>
          <a:prstGeom prst="blockArc">
            <a:avLst>
              <a:gd name="adj1" fmla="val 16130008"/>
              <a:gd name="adj2" fmla="val 5390671"/>
              <a:gd name="adj3" fmla="val 24637"/>
            </a:avLst>
          </a:prstGeom>
          <a:solidFill>
            <a:srgbClr val="30FE70"/>
          </a:solidFill>
          <a:ln w="9525">
            <a:solidFill>
              <a:srgbClr val="30FE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p:cNvSpPr txBox="1"/>
          <p:nvPr/>
        </p:nvSpPr>
        <p:spPr>
          <a:xfrm>
            <a:off x="1334520" y="4155228"/>
            <a:ext cx="635110" cy="369332"/>
          </a:xfrm>
          <a:prstGeom prst="rect">
            <a:avLst/>
          </a:prstGeom>
          <a:noFill/>
        </p:spPr>
        <p:txBody>
          <a:bodyPr wrap="none" rtlCol="0">
            <a:spAutoFit/>
          </a:bodyPr>
          <a:lstStyle/>
          <a:p>
            <a:r>
              <a:rPr lang="en-US" altLang="ja-JP" dirty="0" smtClean="0"/>
              <a:t>RICH</a:t>
            </a:r>
            <a:endParaRPr kumimoji="1" lang="ja-JP" altLang="en-US" dirty="0"/>
          </a:p>
        </p:txBody>
      </p:sp>
      <p:cxnSp>
        <p:nvCxnSpPr>
          <p:cNvPr id="27" name="直線矢印コネクタ 26"/>
          <p:cNvCxnSpPr/>
          <p:nvPr/>
        </p:nvCxnSpPr>
        <p:spPr>
          <a:xfrm flipH="1">
            <a:off x="1199496" y="4281519"/>
            <a:ext cx="1008089" cy="100613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台形 28"/>
          <p:cNvSpPr/>
          <p:nvPr/>
        </p:nvSpPr>
        <p:spPr>
          <a:xfrm rot="-5400000">
            <a:off x="2267703" y="4957671"/>
            <a:ext cx="127860" cy="659964"/>
          </a:xfrm>
          <a:prstGeom prst="trapezoid">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アーチ 29"/>
          <p:cNvSpPr>
            <a:spLocks noChangeAspect="1"/>
          </p:cNvSpPr>
          <p:nvPr/>
        </p:nvSpPr>
        <p:spPr>
          <a:xfrm rot="5400000">
            <a:off x="549883" y="4521702"/>
            <a:ext cx="1369578" cy="1589672"/>
          </a:xfrm>
          <a:prstGeom prst="blockArc">
            <a:avLst>
              <a:gd name="adj1" fmla="val 10800000"/>
              <a:gd name="adj2" fmla="val 57152"/>
              <a:gd name="adj3" fmla="val 357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アーチ 30"/>
          <p:cNvSpPr>
            <a:spLocks noChangeAspect="1"/>
          </p:cNvSpPr>
          <p:nvPr/>
        </p:nvSpPr>
        <p:spPr>
          <a:xfrm rot="5400000">
            <a:off x="-33872" y="3895945"/>
            <a:ext cx="2580603" cy="2782290"/>
          </a:xfrm>
          <a:prstGeom prst="blockArc">
            <a:avLst>
              <a:gd name="adj1" fmla="val 10701562"/>
              <a:gd name="adj2" fmla="val 33655"/>
              <a:gd name="adj3" fmla="val 428"/>
            </a:avLst>
          </a:prstGeom>
          <a:solidFill>
            <a:srgbClr val="FF66C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テキスト ボックス 31"/>
          <p:cNvSpPr txBox="1"/>
          <p:nvPr/>
        </p:nvSpPr>
        <p:spPr>
          <a:xfrm rot="18958062">
            <a:off x="1373154" y="4489061"/>
            <a:ext cx="886802" cy="369332"/>
          </a:xfrm>
          <a:prstGeom prst="rect">
            <a:avLst/>
          </a:prstGeom>
          <a:noFill/>
        </p:spPr>
        <p:txBody>
          <a:bodyPr wrap="square" rtlCol="0">
            <a:spAutoFit/>
          </a:bodyPr>
          <a:lstStyle/>
          <a:p>
            <a:r>
              <a:rPr lang="en-US" altLang="ja-JP" dirty="0" smtClean="0"/>
              <a:t>R=1</a:t>
            </a:r>
            <a:r>
              <a:rPr kumimoji="1" lang="en-US" altLang="ja-JP" dirty="0" smtClean="0"/>
              <a:t>m</a:t>
            </a:r>
            <a:endParaRPr kumimoji="1" lang="ja-JP" altLang="en-US" dirty="0"/>
          </a:p>
        </p:txBody>
      </p:sp>
      <p:cxnSp>
        <p:nvCxnSpPr>
          <p:cNvPr id="33" name="直線矢印コネクタ 32"/>
          <p:cNvCxnSpPr/>
          <p:nvPr/>
        </p:nvCxnSpPr>
        <p:spPr>
          <a:xfrm flipH="1">
            <a:off x="1210090" y="5569280"/>
            <a:ext cx="373989"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223695" y="4657524"/>
            <a:ext cx="173389" cy="59515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rot="17047584">
            <a:off x="851522" y="4545050"/>
            <a:ext cx="831395" cy="369332"/>
          </a:xfrm>
          <a:prstGeom prst="rect">
            <a:avLst/>
          </a:prstGeom>
          <a:noFill/>
        </p:spPr>
        <p:txBody>
          <a:bodyPr wrap="square" rtlCol="0">
            <a:spAutoFit/>
          </a:bodyPr>
          <a:lstStyle/>
          <a:p>
            <a:r>
              <a:rPr lang="en-US" altLang="ja-JP" dirty="0" smtClean="0"/>
              <a:t>0.5</a:t>
            </a:r>
            <a:r>
              <a:rPr kumimoji="1" lang="en-US" altLang="ja-JP" dirty="0" smtClean="0"/>
              <a:t>m</a:t>
            </a:r>
            <a:endParaRPr kumimoji="1" lang="ja-JP" altLang="en-US" dirty="0"/>
          </a:p>
        </p:txBody>
      </p:sp>
      <p:sp>
        <p:nvSpPr>
          <p:cNvPr id="36" name="テキスト ボックス 35"/>
          <p:cNvSpPr txBox="1"/>
          <p:nvPr/>
        </p:nvSpPr>
        <p:spPr>
          <a:xfrm rot="1658294">
            <a:off x="1819238" y="5725166"/>
            <a:ext cx="831395" cy="369332"/>
          </a:xfrm>
          <a:prstGeom prst="rect">
            <a:avLst/>
          </a:prstGeom>
          <a:noFill/>
        </p:spPr>
        <p:txBody>
          <a:bodyPr wrap="square" rtlCol="0">
            <a:spAutoFit/>
          </a:bodyPr>
          <a:lstStyle/>
          <a:p>
            <a:r>
              <a:rPr lang="en-US" altLang="ja-JP" dirty="0" smtClean="0"/>
              <a:t>1.8</a:t>
            </a:r>
            <a:r>
              <a:rPr kumimoji="1" lang="en-US" altLang="ja-JP" dirty="0" smtClean="0"/>
              <a:t>m</a:t>
            </a:r>
            <a:endParaRPr kumimoji="1" lang="ja-JP" altLang="en-US" dirty="0"/>
          </a:p>
        </p:txBody>
      </p:sp>
      <p:sp>
        <p:nvSpPr>
          <p:cNvPr id="37" name="テキスト ボックス 36"/>
          <p:cNvSpPr txBox="1"/>
          <p:nvPr/>
        </p:nvSpPr>
        <p:spPr>
          <a:xfrm>
            <a:off x="986240" y="5477624"/>
            <a:ext cx="854125" cy="369332"/>
          </a:xfrm>
          <a:prstGeom prst="rect">
            <a:avLst/>
          </a:prstGeom>
          <a:noFill/>
        </p:spPr>
        <p:txBody>
          <a:bodyPr wrap="square" rtlCol="0">
            <a:spAutoFit/>
          </a:bodyPr>
          <a:lstStyle/>
          <a:p>
            <a:r>
              <a:rPr lang="en-US" altLang="ja-JP" dirty="0" smtClean="0"/>
              <a:t>0.25</a:t>
            </a:r>
            <a:r>
              <a:rPr kumimoji="1" lang="en-US" altLang="ja-JP" dirty="0" smtClean="0"/>
              <a:t>m</a:t>
            </a:r>
            <a:endParaRPr kumimoji="1" lang="ja-JP" altLang="en-US" dirty="0"/>
          </a:p>
        </p:txBody>
      </p:sp>
      <p:sp>
        <p:nvSpPr>
          <p:cNvPr id="38" name="アーチ 37"/>
          <p:cNvSpPr>
            <a:spLocks noChangeAspect="1"/>
          </p:cNvSpPr>
          <p:nvPr/>
        </p:nvSpPr>
        <p:spPr>
          <a:xfrm rot="5400000">
            <a:off x="-104124" y="3806689"/>
            <a:ext cx="2722990" cy="2935805"/>
          </a:xfrm>
          <a:prstGeom prst="blockArc">
            <a:avLst>
              <a:gd name="adj1" fmla="val 10701562"/>
              <a:gd name="adj2" fmla="val 33655"/>
              <a:gd name="adj3" fmla="val 428"/>
            </a:avLst>
          </a:prstGeom>
          <a:solidFill>
            <a:srgbClr val="FF66CC"/>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テキスト ボックス 39"/>
          <p:cNvSpPr txBox="1"/>
          <p:nvPr/>
        </p:nvSpPr>
        <p:spPr>
          <a:xfrm>
            <a:off x="107504" y="5909832"/>
            <a:ext cx="985013" cy="646331"/>
          </a:xfrm>
          <a:prstGeom prst="rect">
            <a:avLst/>
          </a:prstGeom>
          <a:noFill/>
        </p:spPr>
        <p:txBody>
          <a:bodyPr wrap="none" rtlCol="0">
            <a:spAutoFit/>
          </a:bodyPr>
          <a:lstStyle/>
          <a:p>
            <a:r>
              <a:rPr kumimoji="1" lang="en-US" altLang="ja-JP" dirty="0" smtClean="0"/>
              <a:t>Photon </a:t>
            </a:r>
          </a:p>
          <a:p>
            <a:r>
              <a:rPr kumimoji="1" lang="en-US" altLang="ja-JP" dirty="0" smtClean="0"/>
              <a:t>detector</a:t>
            </a:r>
            <a:endParaRPr kumimoji="1" lang="ja-JP" altLang="en-US" dirty="0"/>
          </a:p>
        </p:txBody>
      </p:sp>
      <p:cxnSp>
        <p:nvCxnSpPr>
          <p:cNvPr id="42" name="直線矢印コネクタ 41"/>
          <p:cNvCxnSpPr>
            <a:endCxn id="30" idx="1"/>
          </p:cNvCxnSpPr>
          <p:nvPr/>
        </p:nvCxnSpPr>
        <p:spPr>
          <a:xfrm flipV="1">
            <a:off x="827584" y="5976779"/>
            <a:ext cx="396111" cy="2562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9" name="コンテンツ プレースホルダ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3152619"/>
            <a:ext cx="3686385" cy="3604959"/>
          </a:xfrm>
          <a:prstGeom prst="rect">
            <a:avLst/>
          </a:prstGeom>
        </p:spPr>
      </p:pic>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7609794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405"/>
            <a:ext cx="8229600" cy="1143000"/>
          </a:xfrm>
        </p:spPr>
        <p:txBody>
          <a:bodyPr/>
          <a:lstStyle/>
          <a:p>
            <a:r>
              <a:rPr lang="en-US" altLang="ja-JP" dirty="0" smtClean="0"/>
              <a:t>Detector</a:t>
            </a:r>
            <a:r>
              <a:rPr kumimoji="1" lang="en-US" altLang="ja-JP" dirty="0" smtClean="0"/>
              <a:t>s</a:t>
            </a:r>
            <a:endParaRPr kumimoji="1" lang="ja-JP" altLang="en-US" dirty="0"/>
          </a:p>
        </p:txBody>
      </p:sp>
      <p:sp>
        <p:nvSpPr>
          <p:cNvPr id="3" name="コンテンツ プレースホルダー 2"/>
          <p:cNvSpPr>
            <a:spLocks noGrp="1"/>
          </p:cNvSpPr>
          <p:nvPr>
            <p:ph idx="1"/>
          </p:nvPr>
        </p:nvSpPr>
        <p:spPr>
          <a:xfrm>
            <a:off x="467544" y="1196752"/>
            <a:ext cx="8229600" cy="4525963"/>
          </a:xfrm>
        </p:spPr>
        <p:txBody>
          <a:bodyPr>
            <a:normAutofit fontScale="47500" lnSpcReduction="20000"/>
          </a:bodyPr>
          <a:lstStyle/>
          <a:p>
            <a:r>
              <a:rPr lang="en-US" altLang="ja-JP" dirty="0" smtClean="0"/>
              <a:t>Silicon vertex trackers</a:t>
            </a:r>
          </a:p>
          <a:p>
            <a:pPr lvl="1"/>
            <a:r>
              <a:rPr lang="en-US" altLang="ja-JP" dirty="0"/>
              <a:t>4</a:t>
            </a:r>
            <a:r>
              <a:rPr kumimoji="1" lang="en-US" altLang="ja-JP" dirty="0" smtClean="0"/>
              <a:t> end cap, 4 barrel </a:t>
            </a:r>
            <a:r>
              <a:rPr lang="en-US" altLang="ja-JP" dirty="0" smtClean="0"/>
              <a:t>layers</a:t>
            </a:r>
            <a:endParaRPr kumimoji="1" lang="en-US" altLang="ja-JP" dirty="0" smtClean="0"/>
          </a:p>
          <a:p>
            <a:pPr lvl="2"/>
            <a:r>
              <a:rPr lang="en-US" altLang="ja-JP" dirty="0" smtClean="0"/>
              <a:t>Pad size : 40-80um</a:t>
            </a:r>
            <a:endParaRPr kumimoji="1" lang="en-US" altLang="ja-JP" dirty="0" smtClean="0"/>
          </a:p>
          <a:p>
            <a:r>
              <a:rPr lang="en-US" altLang="ja-JP" dirty="0" smtClean="0"/>
              <a:t>Spherical (toroid) GEM trackers</a:t>
            </a:r>
          </a:p>
          <a:p>
            <a:pPr lvl="1"/>
            <a:r>
              <a:rPr lang="en-US" altLang="ja-JP" dirty="0" smtClean="0"/>
              <a:t>3 before toroid, 4 in toroid, 4 after toroid</a:t>
            </a:r>
          </a:p>
          <a:p>
            <a:r>
              <a:rPr lang="en-US" altLang="ja-JP" dirty="0" smtClean="0"/>
              <a:t>Forward trackers (5 planes)</a:t>
            </a:r>
          </a:p>
          <a:p>
            <a:pPr lvl="1"/>
            <a:r>
              <a:rPr lang="en-US" altLang="ja-JP" dirty="0" smtClean="0"/>
              <a:t>FTOF (3.9m)</a:t>
            </a:r>
          </a:p>
          <a:p>
            <a:r>
              <a:rPr lang="en-US" altLang="ja-JP" dirty="0" smtClean="0"/>
              <a:t>Barrel trackers (3 planes)</a:t>
            </a:r>
          </a:p>
          <a:p>
            <a:pPr lvl="1"/>
            <a:r>
              <a:rPr lang="en-US" altLang="ja-JP" dirty="0" smtClean="0"/>
              <a:t>BTOF </a:t>
            </a:r>
            <a:r>
              <a:rPr lang="en-US" altLang="ja-JP" dirty="0"/>
              <a:t>(2.0m</a:t>
            </a:r>
            <a:r>
              <a:rPr lang="en-US" altLang="ja-JP" dirty="0" smtClean="0"/>
              <a:t>)</a:t>
            </a:r>
          </a:p>
          <a:p>
            <a:r>
              <a:rPr lang="en-US" altLang="ja-JP" sz="4000" dirty="0">
                <a:solidFill>
                  <a:srgbClr val="FF0000"/>
                </a:solidFill>
              </a:rPr>
              <a:t>EMCAL (</a:t>
            </a:r>
            <a:r>
              <a:rPr lang="en-US" altLang="ja-JP" sz="4000" dirty="0" err="1">
                <a:solidFill>
                  <a:srgbClr val="FF0000"/>
                </a:solidFill>
              </a:rPr>
              <a:t>e,</a:t>
            </a:r>
            <a:r>
              <a:rPr lang="en-US" altLang="ja-JP" sz="4000" dirty="0" err="1">
                <a:solidFill>
                  <a:srgbClr val="FF0000"/>
                </a:solidFill>
                <a:latin typeface="Symbol" panose="05050102010706020507" pitchFamily="18" charset="2"/>
              </a:rPr>
              <a:t>g</a:t>
            </a:r>
            <a:r>
              <a:rPr lang="en-US" altLang="ja-JP" sz="4000" dirty="0">
                <a:solidFill>
                  <a:srgbClr val="FF0000"/>
                </a:solidFill>
                <a:latin typeface="Symbol" panose="05050102010706020507" pitchFamily="18" charset="2"/>
              </a:rPr>
              <a:t> </a:t>
            </a:r>
            <a:r>
              <a:rPr lang="en-US" altLang="ja-JP" sz="4000" dirty="0">
                <a:solidFill>
                  <a:srgbClr val="FF0000"/>
                </a:solidFill>
              </a:rPr>
              <a:t>ID)</a:t>
            </a:r>
          </a:p>
          <a:p>
            <a:pPr lvl="1"/>
            <a:r>
              <a:rPr lang="en-US" altLang="ja-JP" dirty="0" smtClean="0">
                <a:solidFill>
                  <a:srgbClr val="FF0000"/>
                </a:solidFill>
              </a:rPr>
              <a:t>PbWO</a:t>
            </a:r>
            <a:r>
              <a:rPr lang="en-US" altLang="ja-JP" baseline="-25000" dirty="0" smtClean="0">
                <a:solidFill>
                  <a:srgbClr val="FF0000"/>
                </a:solidFill>
              </a:rPr>
              <a:t>4</a:t>
            </a:r>
            <a:r>
              <a:rPr lang="en-US" altLang="ja-JP" i="1" dirty="0" smtClean="0">
                <a:solidFill>
                  <a:srgbClr val="FF0000"/>
                </a:solidFill>
              </a:rPr>
              <a:t> 15X</a:t>
            </a:r>
            <a:r>
              <a:rPr lang="en-US" altLang="ja-JP" i="1" baseline="-25000" dirty="0" smtClean="0">
                <a:solidFill>
                  <a:srgbClr val="FF0000"/>
                </a:solidFill>
              </a:rPr>
              <a:t>0</a:t>
            </a:r>
          </a:p>
          <a:p>
            <a:r>
              <a:rPr lang="en-US" altLang="ja-JP" sz="3800" dirty="0" smtClean="0">
                <a:solidFill>
                  <a:srgbClr val="FF0000"/>
                </a:solidFill>
              </a:rPr>
              <a:t>HCAL</a:t>
            </a:r>
          </a:p>
          <a:p>
            <a:pPr lvl="1"/>
            <a:r>
              <a:rPr lang="en-US" altLang="ja-JP" sz="3400" dirty="0" err="1" smtClean="0">
                <a:solidFill>
                  <a:srgbClr val="FF0000"/>
                </a:solidFill>
              </a:rPr>
              <a:t>Pb</a:t>
            </a:r>
            <a:r>
              <a:rPr lang="en-US" altLang="ja-JP" sz="3400" dirty="0" smtClean="0">
                <a:solidFill>
                  <a:srgbClr val="FF0000"/>
                </a:solidFill>
              </a:rPr>
              <a:t>-Scintillator, 3.8</a:t>
            </a:r>
            <a:r>
              <a:rPr lang="en-US" altLang="ja-JP" sz="3400" dirty="0" smtClean="0">
                <a:solidFill>
                  <a:srgbClr val="FF0000"/>
                </a:solidFill>
                <a:latin typeface="Symbol" panose="05050102010706020507" pitchFamily="18" charset="2"/>
              </a:rPr>
              <a:t>l</a:t>
            </a:r>
            <a:r>
              <a:rPr lang="en-US" altLang="ja-JP" sz="3400" baseline="-25000" dirty="0" smtClean="0">
                <a:solidFill>
                  <a:srgbClr val="FF0000"/>
                </a:solidFill>
              </a:rPr>
              <a:t>int</a:t>
            </a:r>
          </a:p>
          <a:p>
            <a:pPr lvl="1"/>
            <a:r>
              <a:rPr lang="en-US" altLang="ja-JP" sz="3400" dirty="0" smtClean="0">
                <a:solidFill>
                  <a:srgbClr val="FF0000"/>
                </a:solidFill>
              </a:rPr>
              <a:t>Neutron ID </a:t>
            </a:r>
            <a:r>
              <a:rPr lang="en-US" altLang="ja-JP" sz="3400" dirty="0" smtClean="0">
                <a:solidFill>
                  <a:srgbClr val="FF0000"/>
                </a:solidFill>
                <a:sym typeface="Wingdings" panose="05000000000000000000" pitchFamily="2" charset="2"/>
              </a:rPr>
              <a:t> baryon number fluctuations</a:t>
            </a:r>
            <a:endParaRPr lang="en-US" altLang="ja-JP" sz="3400" dirty="0" smtClean="0">
              <a:solidFill>
                <a:srgbClr val="FF0000"/>
              </a:solidFill>
            </a:endParaRPr>
          </a:p>
          <a:p>
            <a:r>
              <a:rPr lang="en-US" altLang="ja-JP" sz="3800" dirty="0" smtClean="0">
                <a:solidFill>
                  <a:srgbClr val="FF0000"/>
                </a:solidFill>
              </a:rPr>
              <a:t>Muon tracker</a:t>
            </a:r>
          </a:p>
          <a:p>
            <a:pPr marL="0" indent="0">
              <a:buNone/>
            </a:pPr>
            <a:r>
              <a:rPr lang="en-US" altLang="ja-JP" dirty="0" smtClean="0">
                <a:solidFill>
                  <a:srgbClr val="FF0000"/>
                </a:solidFill>
              </a:rPr>
              <a:t>        </a:t>
            </a:r>
            <a:r>
              <a:rPr lang="en-US" altLang="ja-JP" dirty="0" err="1" smtClean="0">
                <a:solidFill>
                  <a:srgbClr val="FF0000"/>
                </a:solidFill>
              </a:rPr>
              <a:t>EMCAL+HCAL+Fe</a:t>
            </a:r>
            <a:r>
              <a:rPr lang="en-US" altLang="ja-JP" dirty="0" smtClean="0">
                <a:solidFill>
                  <a:srgbClr val="FF0000"/>
                </a:solidFill>
              </a:rPr>
              <a:t> absorbers (~7</a:t>
            </a:r>
            <a:r>
              <a:rPr lang="en-US" altLang="ja-JP" dirty="0" smtClean="0">
                <a:solidFill>
                  <a:srgbClr val="FF0000"/>
                </a:solidFill>
                <a:latin typeface="Symbol" panose="05050102010706020507" pitchFamily="18" charset="2"/>
              </a:rPr>
              <a:t>l</a:t>
            </a:r>
            <a:r>
              <a:rPr lang="en-US" altLang="ja-JP" baseline="-25000" dirty="0" smtClean="0">
                <a:solidFill>
                  <a:srgbClr val="FF0000"/>
                </a:solidFill>
              </a:rPr>
              <a:t>int</a:t>
            </a:r>
            <a:r>
              <a:rPr lang="en-US" altLang="ja-JP" dirty="0" smtClean="0">
                <a:solidFill>
                  <a:srgbClr val="FF0000"/>
                </a:solidFill>
              </a:rPr>
              <a:t>)+GEM </a:t>
            </a:r>
            <a:r>
              <a:rPr lang="en-US" altLang="ja-JP" dirty="0">
                <a:solidFill>
                  <a:srgbClr val="FF0000"/>
                </a:solidFill>
              </a:rPr>
              <a:t>trackers </a:t>
            </a:r>
          </a:p>
          <a:p>
            <a:pPr lvl="1"/>
            <a:r>
              <a:rPr lang="en-US" altLang="ja-JP" dirty="0" smtClean="0">
                <a:latin typeface="Symbol" panose="05050102010706020507" pitchFamily="18" charset="2"/>
              </a:rPr>
              <a:t>p</a:t>
            </a:r>
            <a:r>
              <a:rPr lang="ja-JP" altLang="en-US" dirty="0" smtClean="0"/>
              <a:t> </a:t>
            </a:r>
            <a:r>
              <a:rPr lang="en-US" altLang="ja-JP" dirty="0" smtClean="0"/>
              <a:t>rejection = 2-4 </a:t>
            </a:r>
            <a:r>
              <a:rPr lang="en-US" altLang="ja-JP" dirty="0"/>
              <a:t>x 10</a:t>
            </a:r>
            <a:r>
              <a:rPr lang="en-US" altLang="ja-JP" baseline="30000" dirty="0"/>
              <a:t>-3</a:t>
            </a:r>
            <a:r>
              <a:rPr lang="en-US" altLang="ja-JP" dirty="0"/>
              <a:t> </a:t>
            </a:r>
          </a:p>
          <a:p>
            <a:pPr lvl="1"/>
            <a:r>
              <a:rPr lang="en-US" altLang="ja-JP" dirty="0">
                <a:latin typeface="Symbol" panose="05050102010706020507" pitchFamily="18" charset="2"/>
              </a:rPr>
              <a:t>m</a:t>
            </a:r>
            <a:r>
              <a:rPr lang="en-US" altLang="ja-JP" dirty="0"/>
              <a:t> </a:t>
            </a:r>
            <a:r>
              <a:rPr lang="ja-JP" altLang="en-US" dirty="0"/>
              <a:t> </a:t>
            </a:r>
            <a:r>
              <a:rPr lang="en-US" altLang="ja-JP" dirty="0" smtClean="0"/>
              <a:t>efficiency </a:t>
            </a:r>
            <a:r>
              <a:rPr lang="ja-JP" altLang="en-US" dirty="0"/>
              <a:t>～</a:t>
            </a:r>
            <a:r>
              <a:rPr lang="en-US" altLang="ja-JP" dirty="0"/>
              <a:t> 70</a:t>
            </a:r>
            <a:r>
              <a:rPr lang="en-US" altLang="ja-JP" dirty="0" smtClean="0"/>
              <a:t>%</a:t>
            </a:r>
          </a:p>
          <a:p>
            <a:pPr lvl="1"/>
            <a:r>
              <a:rPr lang="en-US" altLang="ja-JP" dirty="0"/>
              <a:t>R</a:t>
            </a:r>
            <a:r>
              <a:rPr lang="en-US" altLang="ja-JP" dirty="0" smtClean="0"/>
              <a:t>ejection of </a:t>
            </a:r>
            <a:r>
              <a:rPr lang="en-US" altLang="ja-JP" dirty="0" smtClean="0">
                <a:latin typeface="Symbol" panose="05050102010706020507" pitchFamily="18" charset="2"/>
              </a:rPr>
              <a:t>m</a:t>
            </a:r>
            <a:r>
              <a:rPr lang="en-US" altLang="ja-JP" dirty="0" smtClean="0"/>
              <a:t> from weak decay with track matching</a:t>
            </a:r>
            <a:endParaRPr lang="en-US" altLang="ja-JP" dirty="0"/>
          </a:p>
          <a:p>
            <a:pPr lvl="1"/>
            <a:r>
              <a:rPr lang="en-US" altLang="ja-JP" dirty="0" smtClean="0"/>
              <a:t>Punch </a:t>
            </a:r>
            <a:r>
              <a:rPr lang="en-US" altLang="ja-JP" dirty="0"/>
              <a:t>through </a:t>
            </a:r>
            <a:r>
              <a:rPr lang="en-US" altLang="ja-JP" dirty="0">
                <a:latin typeface="Symbol" panose="05050102010706020507" pitchFamily="18" charset="2"/>
              </a:rPr>
              <a:t>p</a:t>
            </a:r>
            <a:r>
              <a:rPr lang="en-US" altLang="ja-JP" dirty="0"/>
              <a:t> / </a:t>
            </a:r>
            <a:r>
              <a:rPr lang="en-US" altLang="ja-JP" dirty="0">
                <a:latin typeface="Symbol" panose="05050102010706020507" pitchFamily="18" charset="2"/>
              </a:rPr>
              <a:t>m</a:t>
            </a:r>
            <a:r>
              <a:rPr lang="en-US" altLang="ja-JP" dirty="0"/>
              <a:t> (</a:t>
            </a:r>
            <a:r>
              <a:rPr lang="en-US" altLang="ja-JP" dirty="0" smtClean="0">
                <a:latin typeface="Symbol" panose="05050102010706020507" pitchFamily="18" charset="2"/>
              </a:rPr>
              <a:t>p</a:t>
            </a:r>
            <a:r>
              <a:rPr lang="ja-JP" altLang="en-US" dirty="0">
                <a:latin typeface="Symbol" panose="05050102010706020507" pitchFamily="18" charset="2"/>
              </a:rPr>
              <a:t> </a:t>
            </a:r>
            <a:r>
              <a:rPr lang="en-US" altLang="ja-JP" dirty="0" smtClean="0"/>
              <a:t>decay)  </a:t>
            </a:r>
            <a:r>
              <a:rPr lang="en-US" altLang="ja-JP" dirty="0"/>
              <a:t>= 0.16</a:t>
            </a:r>
          </a:p>
          <a:p>
            <a:endParaRPr lang="en-US" altLang="ja-JP" dirty="0">
              <a:solidFill>
                <a:srgbClr val="FF0000"/>
              </a:solidFill>
            </a:endParaRPr>
          </a:p>
          <a:p>
            <a:endParaRPr lang="en-US" altLang="ja-JP" dirty="0" smtClean="0"/>
          </a:p>
          <a:p>
            <a:pPr lvl="1"/>
            <a:endParaRPr lang="en-US" altLang="ja-JP" dirty="0"/>
          </a:p>
          <a:p>
            <a:pPr lvl="1"/>
            <a:endParaRPr lang="en-US" altLang="ja-JP" dirty="0" smtClean="0"/>
          </a:p>
          <a:p>
            <a:pPr lvl="1"/>
            <a:endParaRPr lang="en-US" altLang="ja-JP" dirty="0" smtClean="0"/>
          </a:p>
          <a:p>
            <a:pPr lvl="1"/>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59</a:t>
            </a:fld>
            <a:endParaRPr kumimoji="1" lang="ja-JP" altLang="en-US"/>
          </a:p>
        </p:txBody>
      </p:sp>
      <p:sp>
        <p:nvSpPr>
          <p:cNvPr id="5" name="コンテンツ プレースホルダー 2"/>
          <p:cNvSpPr txBox="1">
            <a:spLocks/>
          </p:cNvSpPr>
          <p:nvPr/>
        </p:nvSpPr>
        <p:spPr>
          <a:xfrm>
            <a:off x="4572000" y="3140968"/>
            <a:ext cx="6156176" cy="22322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endParaRPr lang="en-US" altLang="ja-JP" dirty="0" smtClean="0"/>
          </a:p>
        </p:txBody>
      </p:sp>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625817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990600"/>
            <a:ext cx="6448425"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スライド番号プレースホルダー 3"/>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1DCC921B-941B-4FBA-9E12-CB7B62608B10}" type="slidenum">
              <a:rPr kumimoji="0" lang="en-US" altLang="ja-JP" sz="1400"/>
              <a:pPr eaLnBrk="1" hangingPunct="1"/>
              <a:t>6</a:t>
            </a:fld>
            <a:endParaRPr kumimoji="0" lang="en-US" altLang="ja-JP" sz="1400"/>
          </a:p>
        </p:txBody>
      </p:sp>
      <p:sp>
        <p:nvSpPr>
          <p:cNvPr id="5124" name="Text Box 3"/>
          <p:cNvSpPr txBox="1">
            <a:spLocks noChangeArrowheads="1"/>
          </p:cNvSpPr>
          <p:nvPr/>
        </p:nvSpPr>
        <p:spPr bwMode="auto">
          <a:xfrm>
            <a:off x="1143000" y="6153150"/>
            <a:ext cx="1371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2452" rIns="81639" bIns="42452"/>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algn="r" eaLnBrk="1" hangingPunct="1">
              <a:lnSpc>
                <a:spcPct val="93000"/>
              </a:lnSpc>
              <a:buSzPct val="100000"/>
            </a:pPr>
            <a:r>
              <a:rPr kumimoji="0" lang="en-US" altLang="ja-JP" sz="1800" dirty="0">
                <a:solidFill>
                  <a:srgbClr val="000000"/>
                </a:solidFill>
                <a:ea typeface="Microsoft YaHei" pitchFamily="34" charset="-122"/>
              </a:rPr>
              <a:t>PDG </a:t>
            </a:r>
            <a:r>
              <a:rPr kumimoji="0" lang="en-US" altLang="ja-JP" sz="1800" dirty="0" smtClean="0">
                <a:solidFill>
                  <a:srgbClr val="000000"/>
                </a:solidFill>
                <a:ea typeface="Microsoft YaHei" pitchFamily="34" charset="-122"/>
              </a:rPr>
              <a:t>2014 </a:t>
            </a:r>
            <a:endParaRPr kumimoji="0" lang="en-US" altLang="ja-JP" sz="1800" dirty="0">
              <a:solidFill>
                <a:srgbClr val="000000"/>
              </a:solidFill>
              <a:ea typeface="Microsoft YaHei" pitchFamily="34" charset="-122"/>
            </a:endParaRPr>
          </a:p>
        </p:txBody>
      </p:sp>
      <p:sp>
        <p:nvSpPr>
          <p:cNvPr id="5125" name="Text Box 4"/>
          <p:cNvSpPr txBox="1">
            <a:spLocks noChangeArrowheads="1"/>
          </p:cNvSpPr>
          <p:nvPr/>
        </p:nvSpPr>
        <p:spPr bwMode="auto">
          <a:xfrm>
            <a:off x="-533400" y="-228600"/>
            <a:ext cx="10363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nchor="ctr"/>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algn="ctr" eaLnBrk="1" hangingPunct="1">
              <a:lnSpc>
                <a:spcPct val="93000"/>
              </a:lnSpc>
              <a:buSzPct val="100000"/>
            </a:pPr>
            <a:r>
              <a:rPr kumimoji="0" lang="en-US" altLang="ja-JP" sz="4400" dirty="0">
                <a:solidFill>
                  <a:srgbClr val="7030A0"/>
                </a:solidFill>
                <a:ea typeface="Microsoft YaHei" pitchFamily="34" charset="-122"/>
              </a:rPr>
              <a:t>Baryon mass: </a:t>
            </a:r>
            <a:r>
              <a:rPr kumimoji="0" lang="en-US" altLang="ja-JP" sz="4400" dirty="0" err="1">
                <a:solidFill>
                  <a:srgbClr val="7030A0"/>
                </a:solidFill>
                <a:ea typeface="Microsoft YaHei" pitchFamily="34" charset="-122"/>
              </a:rPr>
              <a:t>E</a:t>
            </a:r>
            <a:r>
              <a:rPr kumimoji="0" lang="en-US" altLang="ja-JP" sz="4400" dirty="0" err="1" smtClean="0">
                <a:solidFill>
                  <a:srgbClr val="7030A0"/>
                </a:solidFill>
                <a:ea typeface="Microsoft YaHei" pitchFamily="34" charset="-122"/>
              </a:rPr>
              <a:t>xp</a:t>
            </a:r>
            <a:r>
              <a:rPr kumimoji="0" lang="en-US" altLang="ja-JP" sz="4400" dirty="0" smtClean="0">
                <a:solidFill>
                  <a:srgbClr val="7030A0"/>
                </a:solidFill>
                <a:ea typeface="Microsoft YaHei" pitchFamily="34" charset="-122"/>
              </a:rPr>
              <a:t> vs </a:t>
            </a:r>
            <a:r>
              <a:rPr kumimoji="0" lang="en-US" altLang="ja-JP" sz="4400" dirty="0">
                <a:solidFill>
                  <a:srgbClr val="7030A0"/>
                </a:solidFill>
                <a:ea typeface="Microsoft YaHei" pitchFamily="34" charset="-122"/>
              </a:rPr>
              <a:t>QM </a:t>
            </a:r>
            <a:r>
              <a:rPr kumimoji="0" lang="en-US" altLang="ja-JP" sz="3600" dirty="0">
                <a:solidFill>
                  <a:srgbClr val="7030A0"/>
                </a:solidFill>
                <a:ea typeface="Microsoft YaHei" pitchFamily="34" charset="-122"/>
              </a:rPr>
              <a:t>(</a:t>
            </a:r>
            <a:r>
              <a:rPr kumimoji="0" lang="en-US" altLang="ja-JP" sz="3600" dirty="0" smtClean="0">
                <a:solidFill>
                  <a:srgbClr val="7030A0"/>
                </a:solidFill>
                <a:ea typeface="Microsoft YaHei" pitchFamily="34" charset="-122"/>
              </a:rPr>
              <a:t>PDG)</a:t>
            </a:r>
            <a:endParaRPr kumimoji="0" lang="en-US" altLang="ja-JP" sz="3600" dirty="0">
              <a:solidFill>
                <a:srgbClr val="7030A0"/>
              </a:solidFill>
              <a:ea typeface="Microsoft YaHei" pitchFamily="34" charset="-122"/>
            </a:endParaRPr>
          </a:p>
        </p:txBody>
      </p:sp>
      <p:sp>
        <p:nvSpPr>
          <p:cNvPr id="5127" name="Text Box 6"/>
          <p:cNvSpPr txBox="1">
            <a:spLocks noChangeArrowheads="1"/>
          </p:cNvSpPr>
          <p:nvPr/>
        </p:nvSpPr>
        <p:spPr bwMode="auto">
          <a:xfrm>
            <a:off x="6653212" y="1614487"/>
            <a:ext cx="2462213" cy="1345052"/>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1639" tIns="42452" rIns="81639" bIns="42452">
            <a:spAutoFit/>
          </a:bodyPr>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eaLnBrk="1" hangingPunct="1">
              <a:lnSpc>
                <a:spcPct val="93000"/>
              </a:lnSpc>
              <a:buSzPct val="100000"/>
            </a:pPr>
            <a:r>
              <a:rPr kumimoji="0" lang="en-US" altLang="ja-JP" sz="2200" dirty="0" smtClean="0">
                <a:solidFill>
                  <a:srgbClr val="000000"/>
                </a:solidFill>
                <a:ea typeface="Microsoft YaHei" pitchFamily="34" charset="-122"/>
              </a:rPr>
              <a:t>Missing baryons</a:t>
            </a:r>
          </a:p>
          <a:p>
            <a:pPr eaLnBrk="1" hangingPunct="1">
              <a:lnSpc>
                <a:spcPct val="93000"/>
              </a:lnSpc>
              <a:buSzPct val="100000"/>
            </a:pPr>
            <a:r>
              <a:rPr kumimoji="0" lang="en-US" altLang="ja-JP" sz="2200" dirty="0" smtClean="0">
                <a:solidFill>
                  <a:srgbClr val="000000"/>
                </a:solidFill>
                <a:ea typeface="Microsoft YaHei" pitchFamily="34" charset="-122"/>
              </a:rPr>
              <a:t>Quark </a:t>
            </a:r>
            <a:r>
              <a:rPr kumimoji="0" lang="en-US" altLang="ja-JP" sz="2200" dirty="0">
                <a:solidFill>
                  <a:srgbClr val="000000"/>
                </a:solidFill>
                <a:ea typeface="Microsoft YaHei" pitchFamily="34" charset="-122"/>
              </a:rPr>
              <a:t>model does not describe well N* mass levels.</a:t>
            </a:r>
            <a:endParaRPr kumimoji="0" lang="en-US" altLang="ja-JP" sz="2200" dirty="0">
              <a:solidFill>
                <a:srgbClr val="0033CC"/>
              </a:solidFill>
              <a:ea typeface="Microsoft YaHei" pitchFamily="34" charset="-122"/>
            </a:endParaRPr>
          </a:p>
        </p:txBody>
      </p:sp>
      <p:sp>
        <p:nvSpPr>
          <p:cNvPr id="5128" name="Text Box 9"/>
          <p:cNvSpPr txBox="1">
            <a:spLocks noChangeArrowheads="1"/>
          </p:cNvSpPr>
          <p:nvPr/>
        </p:nvSpPr>
        <p:spPr bwMode="auto">
          <a:xfrm>
            <a:off x="476250" y="5037137"/>
            <a:ext cx="26368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solidFill>
                  <a:srgbClr val="0000FF"/>
                </a:solidFill>
              </a:rPr>
              <a:t>Orders of mass levels</a:t>
            </a:r>
          </a:p>
          <a:p>
            <a:pPr eaLnBrk="1" hangingPunct="1"/>
            <a:r>
              <a:rPr lang="en-US" altLang="ja-JP" dirty="0">
                <a:solidFill>
                  <a:srgbClr val="0000FF"/>
                </a:solidFill>
              </a:rPr>
              <a:t>are different</a:t>
            </a:r>
          </a:p>
        </p:txBody>
      </p:sp>
      <p:sp>
        <p:nvSpPr>
          <p:cNvPr id="5129" name="Line 10"/>
          <p:cNvSpPr>
            <a:spLocks noChangeShapeType="1"/>
          </p:cNvSpPr>
          <p:nvPr/>
        </p:nvSpPr>
        <p:spPr bwMode="auto">
          <a:xfrm flipH="1" flipV="1">
            <a:off x="1371600" y="4506912"/>
            <a:ext cx="152400" cy="427038"/>
          </a:xfrm>
          <a:prstGeom prst="line">
            <a:avLst/>
          </a:prstGeom>
          <a:noFill/>
          <a:ln w="952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0" name="Line 11"/>
          <p:cNvSpPr>
            <a:spLocks noChangeShapeType="1"/>
          </p:cNvSpPr>
          <p:nvPr/>
        </p:nvSpPr>
        <p:spPr bwMode="auto">
          <a:xfrm flipV="1">
            <a:off x="2362200" y="4514849"/>
            <a:ext cx="247650" cy="403225"/>
          </a:xfrm>
          <a:prstGeom prst="line">
            <a:avLst/>
          </a:prstGeom>
          <a:noFill/>
          <a:ln w="9525">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2" name="Rectangle 13"/>
          <p:cNvSpPr>
            <a:spLocks noChangeArrowheads="1"/>
          </p:cNvSpPr>
          <p:nvPr/>
        </p:nvSpPr>
        <p:spPr bwMode="auto">
          <a:xfrm>
            <a:off x="152400" y="3886200"/>
            <a:ext cx="609600" cy="228600"/>
          </a:xfrm>
          <a:prstGeom prst="rect">
            <a:avLst/>
          </a:prstGeom>
          <a:solidFill>
            <a:srgbClr val="FFFF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5136" name="Rectangle 17"/>
          <p:cNvSpPr>
            <a:spLocks noChangeArrowheads="1"/>
          </p:cNvSpPr>
          <p:nvPr/>
        </p:nvSpPr>
        <p:spPr bwMode="auto">
          <a:xfrm>
            <a:off x="152400" y="3444875"/>
            <a:ext cx="609600" cy="136525"/>
          </a:xfrm>
          <a:prstGeom prst="rect">
            <a:avLst/>
          </a:prstGeom>
          <a:solidFill>
            <a:srgbClr val="FFFF00">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5137" name="Rectangle 18"/>
          <p:cNvSpPr>
            <a:spLocks noChangeArrowheads="1"/>
          </p:cNvSpPr>
          <p:nvPr/>
        </p:nvSpPr>
        <p:spPr bwMode="auto">
          <a:xfrm>
            <a:off x="152400" y="3581400"/>
            <a:ext cx="609600" cy="136525"/>
          </a:xfrm>
          <a:prstGeom prst="rect">
            <a:avLst/>
          </a:prstGeom>
          <a:solidFill>
            <a:srgbClr val="FF00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5138" name="Rectangle 19"/>
          <p:cNvSpPr>
            <a:spLocks noChangeArrowheads="1"/>
          </p:cNvSpPr>
          <p:nvPr/>
        </p:nvSpPr>
        <p:spPr bwMode="auto">
          <a:xfrm>
            <a:off x="5562600" y="3962400"/>
            <a:ext cx="609600" cy="152400"/>
          </a:xfrm>
          <a:prstGeom prst="rect">
            <a:avLst/>
          </a:prstGeom>
          <a:solidFill>
            <a:srgbClr val="FFFF00">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5141" name="Rectangle 22"/>
          <p:cNvSpPr>
            <a:spLocks noChangeArrowheads="1"/>
          </p:cNvSpPr>
          <p:nvPr/>
        </p:nvSpPr>
        <p:spPr bwMode="auto">
          <a:xfrm>
            <a:off x="6597650" y="4725987"/>
            <a:ext cx="609600" cy="152400"/>
          </a:xfrm>
          <a:prstGeom prst="rect">
            <a:avLst/>
          </a:prstGeom>
          <a:solidFill>
            <a:srgbClr val="FFFF00">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5142" name="Text Box 23"/>
          <p:cNvSpPr txBox="1">
            <a:spLocks noChangeArrowheads="1"/>
          </p:cNvSpPr>
          <p:nvPr/>
        </p:nvSpPr>
        <p:spPr bwMode="auto">
          <a:xfrm>
            <a:off x="7188200" y="491807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 **</a:t>
            </a:r>
          </a:p>
        </p:txBody>
      </p:sp>
      <p:sp>
        <p:nvSpPr>
          <p:cNvPr id="5143" name="Rectangle 24"/>
          <p:cNvSpPr>
            <a:spLocks noChangeArrowheads="1"/>
          </p:cNvSpPr>
          <p:nvPr/>
        </p:nvSpPr>
        <p:spPr bwMode="auto">
          <a:xfrm>
            <a:off x="6629400" y="4976812"/>
            <a:ext cx="609600" cy="152400"/>
          </a:xfrm>
          <a:prstGeom prst="rect">
            <a:avLst/>
          </a:prstGeom>
          <a:solidFill>
            <a:srgbClr val="FF00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5144" name="Text Box 25"/>
          <p:cNvSpPr txBox="1">
            <a:spLocks noChangeArrowheads="1"/>
          </p:cNvSpPr>
          <p:nvPr/>
        </p:nvSpPr>
        <p:spPr bwMode="auto">
          <a:xfrm>
            <a:off x="7188200" y="4689475"/>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a:t>
            </a:r>
          </a:p>
        </p:txBody>
      </p:sp>
      <p:sp>
        <p:nvSpPr>
          <p:cNvPr id="5145" name="Text Box 26"/>
          <p:cNvSpPr txBox="1">
            <a:spLocks noChangeArrowheads="1"/>
          </p:cNvSpPr>
          <p:nvPr/>
        </p:nvSpPr>
        <p:spPr bwMode="auto">
          <a:xfrm>
            <a:off x="7188200" y="4384675"/>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 </a:t>
            </a:r>
          </a:p>
        </p:txBody>
      </p:sp>
      <p:sp>
        <p:nvSpPr>
          <p:cNvPr id="5146" name="Rectangle 27"/>
          <p:cNvSpPr>
            <a:spLocks noChangeArrowheads="1"/>
          </p:cNvSpPr>
          <p:nvPr/>
        </p:nvSpPr>
        <p:spPr bwMode="auto">
          <a:xfrm>
            <a:off x="6578600" y="4460875"/>
            <a:ext cx="609600" cy="15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alpha val="52156"/>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5154" name="Text Box 26"/>
          <p:cNvSpPr txBox="1">
            <a:spLocks noChangeArrowheads="1"/>
          </p:cNvSpPr>
          <p:nvPr/>
        </p:nvSpPr>
        <p:spPr bwMode="auto">
          <a:xfrm>
            <a:off x="4343400" y="5391150"/>
            <a:ext cx="350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b="1">
                <a:solidFill>
                  <a:srgbClr val="0000FF"/>
                </a:solidFill>
              </a:rPr>
              <a:t>Most of the N*s so far were </a:t>
            </a:r>
          </a:p>
          <a:p>
            <a:pPr eaLnBrk="1" hangingPunct="1">
              <a:spcBef>
                <a:spcPct val="0"/>
              </a:spcBef>
              <a:buFontTx/>
              <a:buNone/>
            </a:pPr>
            <a:r>
              <a:rPr lang="en-US" altLang="ja-JP" sz="2000" b="1">
                <a:solidFill>
                  <a:srgbClr val="0000FF"/>
                </a:solidFill>
              </a:rPr>
              <a:t>Measured from</a:t>
            </a:r>
          </a:p>
        </p:txBody>
      </p:sp>
      <p:pic>
        <p:nvPicPr>
          <p:cNvPr id="5155" name="Picture 29"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6207125"/>
            <a:ext cx="33845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6" name="Text Box 37"/>
          <p:cNvSpPr txBox="1">
            <a:spLocks noChangeArrowheads="1"/>
          </p:cNvSpPr>
          <p:nvPr/>
        </p:nvSpPr>
        <p:spPr bwMode="auto">
          <a:xfrm>
            <a:off x="7645400" y="4308475"/>
            <a:ext cx="1470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a:t>established</a:t>
            </a:r>
          </a:p>
        </p:txBody>
      </p:sp>
      <p:sp>
        <p:nvSpPr>
          <p:cNvPr id="38" name="Rectangle 18"/>
          <p:cNvSpPr>
            <a:spLocks noChangeArrowheads="1"/>
          </p:cNvSpPr>
          <p:nvPr/>
        </p:nvSpPr>
        <p:spPr bwMode="auto">
          <a:xfrm>
            <a:off x="152400" y="3209926"/>
            <a:ext cx="609600" cy="234949"/>
          </a:xfrm>
          <a:prstGeom prst="rect">
            <a:avLst/>
          </a:prstGeom>
          <a:solidFill>
            <a:srgbClr val="FF00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39" name="Rectangle 17"/>
          <p:cNvSpPr>
            <a:spLocks noChangeArrowheads="1"/>
          </p:cNvSpPr>
          <p:nvPr/>
        </p:nvSpPr>
        <p:spPr bwMode="auto">
          <a:xfrm>
            <a:off x="152400" y="3063875"/>
            <a:ext cx="609600" cy="136525"/>
          </a:xfrm>
          <a:prstGeom prst="rect">
            <a:avLst/>
          </a:prstGeom>
          <a:solidFill>
            <a:srgbClr val="FFFF00">
              <a:alpha val="5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40" name="Rectangle 18"/>
          <p:cNvSpPr>
            <a:spLocks noChangeArrowheads="1"/>
          </p:cNvSpPr>
          <p:nvPr/>
        </p:nvSpPr>
        <p:spPr bwMode="auto">
          <a:xfrm>
            <a:off x="152400" y="2286000"/>
            <a:ext cx="609600" cy="762001"/>
          </a:xfrm>
          <a:prstGeom prst="rect">
            <a:avLst/>
          </a:prstGeom>
          <a:solidFill>
            <a:srgbClr val="FF00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41" name="Rectangle 18"/>
          <p:cNvSpPr>
            <a:spLocks noChangeArrowheads="1"/>
          </p:cNvSpPr>
          <p:nvPr/>
        </p:nvSpPr>
        <p:spPr bwMode="auto">
          <a:xfrm>
            <a:off x="152400" y="1817687"/>
            <a:ext cx="609600" cy="117475"/>
          </a:xfrm>
          <a:prstGeom prst="rect">
            <a:avLst/>
          </a:prstGeom>
          <a:solidFill>
            <a:srgbClr val="FF00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42" name="Rectangle 18"/>
          <p:cNvSpPr>
            <a:spLocks noChangeArrowheads="1"/>
          </p:cNvSpPr>
          <p:nvPr/>
        </p:nvSpPr>
        <p:spPr bwMode="auto">
          <a:xfrm>
            <a:off x="5562600" y="3352800"/>
            <a:ext cx="609600" cy="296862"/>
          </a:xfrm>
          <a:prstGeom prst="rect">
            <a:avLst/>
          </a:prstGeom>
          <a:solidFill>
            <a:srgbClr val="FF00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43" name="Rectangle 13"/>
          <p:cNvSpPr>
            <a:spLocks noChangeArrowheads="1"/>
          </p:cNvSpPr>
          <p:nvPr/>
        </p:nvSpPr>
        <p:spPr bwMode="auto">
          <a:xfrm>
            <a:off x="5562600" y="2895600"/>
            <a:ext cx="609600" cy="228600"/>
          </a:xfrm>
          <a:prstGeom prst="rect">
            <a:avLst/>
          </a:prstGeom>
          <a:solidFill>
            <a:srgbClr val="FFFF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44" name="Rectangle 18"/>
          <p:cNvSpPr>
            <a:spLocks noChangeArrowheads="1"/>
          </p:cNvSpPr>
          <p:nvPr/>
        </p:nvSpPr>
        <p:spPr bwMode="auto">
          <a:xfrm>
            <a:off x="5562600" y="2757487"/>
            <a:ext cx="609600" cy="117475"/>
          </a:xfrm>
          <a:prstGeom prst="rect">
            <a:avLst/>
          </a:prstGeom>
          <a:solidFill>
            <a:srgbClr val="FF00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45" name="Rectangle 18"/>
          <p:cNvSpPr>
            <a:spLocks noChangeArrowheads="1"/>
          </p:cNvSpPr>
          <p:nvPr/>
        </p:nvSpPr>
        <p:spPr bwMode="auto">
          <a:xfrm>
            <a:off x="5562600" y="1676400"/>
            <a:ext cx="609600" cy="990600"/>
          </a:xfrm>
          <a:prstGeom prst="rect">
            <a:avLst/>
          </a:prstGeom>
          <a:solidFill>
            <a:srgbClr val="FF0000">
              <a:alpha val="52156"/>
            </a:srgbClr>
          </a:solidFill>
          <a:ln w="9525">
            <a:solidFill>
              <a:schemeClr val="tx1"/>
            </a:solidFill>
            <a:miter lim="800000"/>
            <a:headEnd/>
            <a:tailEnd/>
          </a:ln>
          <a:effectLs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endParaRPr lang="ja-JP" altLang="en-US"/>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7721864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フローチャート: 手作業 141"/>
          <p:cNvSpPr/>
          <p:nvPr/>
        </p:nvSpPr>
        <p:spPr>
          <a:xfrm rot="5400000">
            <a:off x="1756644" y="2595393"/>
            <a:ext cx="5897234" cy="165234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9433"/>
              <a:gd name="connsiteY0" fmla="*/ 0 h 10094"/>
              <a:gd name="connsiteX1" fmla="*/ 9433 w 9433"/>
              <a:gd name="connsiteY1" fmla="*/ 94 h 10094"/>
              <a:gd name="connsiteX2" fmla="*/ 7433 w 9433"/>
              <a:gd name="connsiteY2" fmla="*/ 10094 h 10094"/>
              <a:gd name="connsiteX3" fmla="*/ 1433 w 9433"/>
              <a:gd name="connsiteY3" fmla="*/ 10094 h 10094"/>
              <a:gd name="connsiteX4" fmla="*/ 0 w 9433"/>
              <a:gd name="connsiteY4" fmla="*/ 0 h 10094"/>
              <a:gd name="connsiteX0" fmla="*/ 0 w 9870"/>
              <a:gd name="connsiteY0" fmla="*/ 0 h 10046"/>
              <a:gd name="connsiteX1" fmla="*/ 9870 w 9870"/>
              <a:gd name="connsiteY1" fmla="*/ 139 h 10046"/>
              <a:gd name="connsiteX2" fmla="*/ 7750 w 9870"/>
              <a:gd name="connsiteY2" fmla="*/ 10046 h 10046"/>
              <a:gd name="connsiteX3" fmla="*/ 1389 w 9870"/>
              <a:gd name="connsiteY3" fmla="*/ 10046 h 10046"/>
              <a:gd name="connsiteX4" fmla="*/ 0 w 9870"/>
              <a:gd name="connsiteY4" fmla="*/ 0 h 10046"/>
              <a:gd name="connsiteX0" fmla="*/ 0 w 9236"/>
              <a:gd name="connsiteY0" fmla="*/ 0 h 10000"/>
              <a:gd name="connsiteX1" fmla="*/ 9236 w 9236"/>
              <a:gd name="connsiteY1" fmla="*/ 0 h 10000"/>
              <a:gd name="connsiteX2" fmla="*/ 7852 w 9236"/>
              <a:gd name="connsiteY2" fmla="*/ 10000 h 10000"/>
              <a:gd name="connsiteX3" fmla="*/ 1407 w 9236"/>
              <a:gd name="connsiteY3" fmla="*/ 10000 h 10000"/>
              <a:gd name="connsiteX4" fmla="*/ 0 w 923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6" h="10000">
                <a:moveTo>
                  <a:pt x="0" y="0"/>
                </a:moveTo>
                <a:lnTo>
                  <a:pt x="9236" y="0"/>
                </a:lnTo>
                <a:lnTo>
                  <a:pt x="7852" y="10000"/>
                </a:lnTo>
                <a:lnTo>
                  <a:pt x="1407" y="10000"/>
                </a:lnTo>
                <a:lnTo>
                  <a:pt x="0" y="0"/>
                </a:lnTo>
                <a:close/>
              </a:path>
            </a:pathLst>
          </a:cu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ローチャート: 手作業 63"/>
          <p:cNvSpPr/>
          <p:nvPr/>
        </p:nvSpPr>
        <p:spPr>
          <a:xfrm rot="5400000">
            <a:off x="2080728" y="2625127"/>
            <a:ext cx="5240478" cy="164465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9407"/>
              <a:gd name="connsiteY0" fmla="*/ 0 h 10047"/>
              <a:gd name="connsiteX1" fmla="*/ 9407 w 9407"/>
              <a:gd name="connsiteY1" fmla="*/ 47 h 10047"/>
              <a:gd name="connsiteX2" fmla="*/ 7407 w 9407"/>
              <a:gd name="connsiteY2" fmla="*/ 10047 h 10047"/>
              <a:gd name="connsiteX3" fmla="*/ 1407 w 9407"/>
              <a:gd name="connsiteY3" fmla="*/ 10047 h 10047"/>
              <a:gd name="connsiteX4" fmla="*/ 0 w 9407"/>
              <a:gd name="connsiteY4" fmla="*/ 0 h 10047"/>
              <a:gd name="connsiteX0" fmla="*/ 0 w 9424"/>
              <a:gd name="connsiteY0" fmla="*/ 46 h 10046"/>
              <a:gd name="connsiteX1" fmla="*/ 9424 w 9424"/>
              <a:gd name="connsiteY1" fmla="*/ 0 h 10046"/>
              <a:gd name="connsiteX2" fmla="*/ 7874 w 9424"/>
              <a:gd name="connsiteY2" fmla="*/ 10046 h 10046"/>
              <a:gd name="connsiteX3" fmla="*/ 1496 w 9424"/>
              <a:gd name="connsiteY3" fmla="*/ 10046 h 10046"/>
              <a:gd name="connsiteX4" fmla="*/ 0 w 9424"/>
              <a:gd name="connsiteY4" fmla="*/ 46 h 10046"/>
              <a:gd name="connsiteX0" fmla="*/ 0 w 10000"/>
              <a:gd name="connsiteY0" fmla="*/ 46 h 10000"/>
              <a:gd name="connsiteX1" fmla="*/ 10000 w 10000"/>
              <a:gd name="connsiteY1" fmla="*/ 0 h 10000"/>
              <a:gd name="connsiteX2" fmla="*/ 8428 w 10000"/>
              <a:gd name="connsiteY2" fmla="*/ 10000 h 10000"/>
              <a:gd name="connsiteX3" fmla="*/ 1587 w 10000"/>
              <a:gd name="connsiteY3" fmla="*/ 10000 h 10000"/>
              <a:gd name="connsiteX4" fmla="*/ 0 w 10000"/>
              <a:gd name="connsiteY4" fmla="*/ 4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6"/>
                </a:moveTo>
                <a:lnTo>
                  <a:pt x="10000" y="0"/>
                </a:lnTo>
                <a:lnTo>
                  <a:pt x="8428" y="10000"/>
                </a:lnTo>
                <a:lnTo>
                  <a:pt x="1587" y="10000"/>
                </a:lnTo>
                <a:lnTo>
                  <a:pt x="0" y="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34401" y="195342"/>
            <a:ext cx="5205010" cy="1143000"/>
          </a:xfrm>
        </p:spPr>
        <p:txBody>
          <a:bodyPr>
            <a:normAutofit fontScale="90000"/>
          </a:bodyPr>
          <a:lstStyle/>
          <a:p>
            <a:r>
              <a:rPr lang="en-US" altLang="ja-JP" sz="3600" i="1" dirty="0" smtClean="0"/>
              <a:t>Preliminary setup</a:t>
            </a:r>
            <a:r>
              <a:rPr kumimoji="1" lang="en-US" altLang="ja-JP" sz="3600" i="1" dirty="0" smtClean="0"/>
              <a:t> </a:t>
            </a:r>
            <a:br>
              <a:rPr kumimoji="1" lang="en-US" altLang="ja-JP" sz="3600" i="1" dirty="0" smtClean="0"/>
            </a:br>
            <a:endParaRPr kumimoji="1" lang="ja-JP" altLang="en-US" sz="3600" i="1" dirty="0"/>
          </a:p>
        </p:txBody>
      </p:sp>
      <p:sp>
        <p:nvSpPr>
          <p:cNvPr id="3" name="コンテンツ プレースホルダー 2"/>
          <p:cNvSpPr>
            <a:spLocks noGrp="1"/>
          </p:cNvSpPr>
          <p:nvPr>
            <p:ph idx="1"/>
          </p:nvPr>
        </p:nvSpPr>
        <p:spPr>
          <a:xfrm>
            <a:off x="7740352" y="4111883"/>
            <a:ext cx="1594520" cy="1689051"/>
          </a:xfrm>
        </p:spPr>
        <p:txBody>
          <a:bodyPr/>
          <a:lstStyle/>
          <a:p>
            <a:endParaRPr kumimoji="1" lang="ja-JP" altLang="en-US" dirty="0"/>
          </a:p>
        </p:txBody>
      </p:sp>
      <p:sp>
        <p:nvSpPr>
          <p:cNvPr id="129" name="テキスト ボックス 128"/>
          <p:cNvSpPr txBox="1"/>
          <p:nvPr/>
        </p:nvSpPr>
        <p:spPr>
          <a:xfrm>
            <a:off x="7802015" y="1646880"/>
            <a:ext cx="914930" cy="707886"/>
          </a:xfrm>
          <a:prstGeom prst="rect">
            <a:avLst/>
          </a:prstGeom>
          <a:noFill/>
        </p:spPr>
        <p:txBody>
          <a:bodyPr wrap="none" rtlCol="0">
            <a:spAutoFit/>
          </a:bodyPr>
          <a:lstStyle/>
          <a:p>
            <a:r>
              <a:rPr lang="en-US" altLang="ja-JP" sz="2000" dirty="0" err="1" smtClean="0">
                <a:solidFill>
                  <a:srgbClr val="00B0F0"/>
                </a:solidFill>
              </a:rPr>
              <a:t>Muon</a:t>
            </a:r>
            <a:r>
              <a:rPr lang="en-US" altLang="ja-JP" sz="2000" dirty="0" smtClean="0">
                <a:solidFill>
                  <a:srgbClr val="00B0F0"/>
                </a:solidFill>
              </a:rPr>
              <a:t> </a:t>
            </a:r>
          </a:p>
          <a:p>
            <a:r>
              <a:rPr lang="en-US" altLang="ja-JP" sz="2000" dirty="0" smtClean="0">
                <a:solidFill>
                  <a:srgbClr val="00B0F0"/>
                </a:solidFill>
              </a:rPr>
              <a:t>tracker</a:t>
            </a:r>
            <a:endParaRPr kumimoji="1" lang="ja-JP" altLang="en-US" sz="2000" dirty="0">
              <a:solidFill>
                <a:srgbClr val="00B0F0"/>
              </a:solidFill>
            </a:endParaRPr>
          </a:p>
        </p:txBody>
      </p:sp>
      <p:sp>
        <p:nvSpPr>
          <p:cNvPr id="103" name="正方形/長方形 102"/>
          <p:cNvSpPr/>
          <p:nvPr/>
        </p:nvSpPr>
        <p:spPr>
          <a:xfrm>
            <a:off x="235384" y="3044208"/>
            <a:ext cx="2056771" cy="390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14050" y="2069274"/>
            <a:ext cx="2078105" cy="31943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rgbClr val="00B0F0"/>
                </a:solidFill>
              </a:rPr>
              <a:t>Solenoid</a:t>
            </a:r>
            <a:r>
              <a:rPr kumimoji="1" lang="en-US" altLang="ja-JP" dirty="0" smtClean="0">
                <a:solidFill>
                  <a:srgbClr val="00B0F0"/>
                </a:solidFill>
              </a:rPr>
              <a:t> (BL=1Tm)</a:t>
            </a:r>
            <a:endParaRPr kumimoji="1" lang="ja-JP" altLang="en-US" dirty="0">
              <a:solidFill>
                <a:srgbClr val="00B0F0"/>
              </a:solidFill>
            </a:endParaRPr>
          </a:p>
        </p:txBody>
      </p:sp>
      <p:sp>
        <p:nvSpPr>
          <p:cNvPr id="108" name="正方形/長方形 107"/>
          <p:cNvSpPr/>
          <p:nvPr/>
        </p:nvSpPr>
        <p:spPr>
          <a:xfrm>
            <a:off x="2555776" y="1661254"/>
            <a:ext cx="1042548" cy="3567946"/>
          </a:xfrm>
          <a:prstGeom prst="rect">
            <a:avLst/>
          </a:prstGeom>
          <a:solidFill>
            <a:srgbClr val="B7F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正方形/長方形 4"/>
          <p:cNvSpPr/>
          <p:nvPr/>
        </p:nvSpPr>
        <p:spPr>
          <a:xfrm>
            <a:off x="214052" y="2380992"/>
            <a:ext cx="2086533" cy="21372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214051" y="4513449"/>
            <a:ext cx="2086534" cy="28370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a:off x="398277" y="5048886"/>
            <a:ext cx="2164713"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115616" y="4998794"/>
            <a:ext cx="423013" cy="302414"/>
          </a:xfrm>
          <a:prstGeom prst="rect">
            <a:avLst/>
          </a:prstGeom>
          <a:noFill/>
        </p:spPr>
        <p:txBody>
          <a:bodyPr wrap="none" rtlCol="0">
            <a:spAutoFit/>
          </a:bodyPr>
          <a:lstStyle/>
          <a:p>
            <a:r>
              <a:rPr kumimoji="1" lang="en-US" altLang="ja-JP" dirty="0" smtClean="0"/>
              <a:t>2m</a:t>
            </a:r>
            <a:endParaRPr kumimoji="1" lang="ja-JP" altLang="en-US" dirty="0"/>
          </a:p>
        </p:txBody>
      </p:sp>
      <p:sp>
        <p:nvSpPr>
          <p:cNvPr id="16" name="テキスト ボックス 15"/>
          <p:cNvSpPr txBox="1"/>
          <p:nvPr/>
        </p:nvSpPr>
        <p:spPr>
          <a:xfrm rot="5400000">
            <a:off x="-36179" y="3040097"/>
            <a:ext cx="397968" cy="321446"/>
          </a:xfrm>
          <a:prstGeom prst="rect">
            <a:avLst/>
          </a:prstGeom>
          <a:noFill/>
        </p:spPr>
        <p:txBody>
          <a:bodyPr wrap="none" rtlCol="0">
            <a:spAutoFit/>
          </a:bodyPr>
          <a:lstStyle/>
          <a:p>
            <a:r>
              <a:rPr kumimoji="1" lang="en-US" altLang="ja-JP" dirty="0" smtClean="0"/>
              <a:t>2m</a:t>
            </a:r>
            <a:endParaRPr kumimoji="1" lang="ja-JP" altLang="en-US" dirty="0"/>
          </a:p>
        </p:txBody>
      </p:sp>
      <p:cxnSp>
        <p:nvCxnSpPr>
          <p:cNvPr id="27" name="直線矢印コネクタ 26"/>
          <p:cNvCxnSpPr/>
          <p:nvPr/>
        </p:nvCxnSpPr>
        <p:spPr>
          <a:xfrm>
            <a:off x="173112" y="5041439"/>
            <a:ext cx="268711"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83578" y="5104307"/>
            <a:ext cx="575087" cy="302414"/>
          </a:xfrm>
          <a:prstGeom prst="rect">
            <a:avLst/>
          </a:prstGeom>
          <a:noFill/>
        </p:spPr>
        <p:txBody>
          <a:bodyPr wrap="none" rtlCol="0">
            <a:spAutoFit/>
          </a:bodyPr>
          <a:lstStyle/>
          <a:p>
            <a:r>
              <a:rPr kumimoji="1" lang="en-US" altLang="ja-JP" dirty="0" smtClean="0"/>
              <a:t>0.3m</a:t>
            </a:r>
            <a:endParaRPr kumimoji="1" lang="ja-JP" altLang="en-US" dirty="0"/>
          </a:p>
        </p:txBody>
      </p:sp>
      <p:sp>
        <p:nvSpPr>
          <p:cNvPr id="33" name="円弧 32"/>
          <p:cNvSpPr/>
          <p:nvPr/>
        </p:nvSpPr>
        <p:spPr>
          <a:xfrm rot="1132463">
            <a:off x="1620698" y="2137240"/>
            <a:ext cx="1706865" cy="2070802"/>
          </a:xfrm>
          <a:prstGeom prst="arc">
            <a:avLst>
              <a:gd name="adj1" fmla="val 1640431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テキスト ボックス 33"/>
          <p:cNvSpPr txBox="1"/>
          <p:nvPr/>
        </p:nvSpPr>
        <p:spPr>
          <a:xfrm>
            <a:off x="2840285" y="2516986"/>
            <a:ext cx="435571" cy="302414"/>
          </a:xfrm>
          <a:prstGeom prst="rect">
            <a:avLst/>
          </a:prstGeom>
          <a:noFill/>
        </p:spPr>
        <p:txBody>
          <a:bodyPr wrap="none" rtlCol="0">
            <a:spAutoFit/>
          </a:bodyPr>
          <a:lstStyle/>
          <a:p>
            <a:r>
              <a:rPr kumimoji="1" lang="en-US" altLang="ja-JP" dirty="0" smtClean="0"/>
              <a:t>30</a:t>
            </a:r>
            <a:r>
              <a:rPr kumimoji="1" lang="en-US" altLang="ja-JP" baseline="30000" dirty="0" smtClean="0"/>
              <a:t>o</a:t>
            </a:r>
            <a:endParaRPr kumimoji="1" lang="ja-JP" altLang="en-US" baseline="30000" dirty="0"/>
          </a:p>
        </p:txBody>
      </p:sp>
      <p:sp>
        <p:nvSpPr>
          <p:cNvPr id="37" name="正方形/長方形 36"/>
          <p:cNvSpPr/>
          <p:nvPr/>
        </p:nvSpPr>
        <p:spPr>
          <a:xfrm>
            <a:off x="6044377" y="548680"/>
            <a:ext cx="45719" cy="577555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矢印コネクタ 49"/>
          <p:cNvCxnSpPr>
            <a:stCxn id="75" idx="3"/>
          </p:cNvCxnSpPr>
          <p:nvPr/>
        </p:nvCxnSpPr>
        <p:spPr>
          <a:xfrm>
            <a:off x="457722" y="3461286"/>
            <a:ext cx="6163764" cy="30919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4123595" y="-36197"/>
            <a:ext cx="2162643" cy="369332"/>
          </a:xfrm>
          <a:prstGeom prst="rect">
            <a:avLst/>
          </a:prstGeom>
          <a:noFill/>
        </p:spPr>
        <p:txBody>
          <a:bodyPr wrap="none" rtlCol="0">
            <a:spAutoFit/>
          </a:bodyPr>
          <a:lstStyle/>
          <a:p>
            <a:r>
              <a:rPr kumimoji="1" lang="en-US" altLang="ja-JP" dirty="0" smtClean="0">
                <a:solidFill>
                  <a:srgbClr val="0070C0"/>
                </a:solidFill>
              </a:rPr>
              <a:t>TOF (5m from target)</a:t>
            </a:r>
            <a:endParaRPr kumimoji="1" lang="ja-JP" altLang="en-US" dirty="0">
              <a:solidFill>
                <a:srgbClr val="0070C0"/>
              </a:solidFill>
            </a:endParaRPr>
          </a:p>
        </p:txBody>
      </p:sp>
      <p:cxnSp>
        <p:nvCxnSpPr>
          <p:cNvPr id="60" name="直線コネクタ 59"/>
          <p:cNvCxnSpPr/>
          <p:nvPr/>
        </p:nvCxnSpPr>
        <p:spPr>
          <a:xfrm flipV="1">
            <a:off x="228022" y="3397974"/>
            <a:ext cx="383538"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正方形/長方形 74"/>
          <p:cNvSpPr/>
          <p:nvPr/>
        </p:nvSpPr>
        <p:spPr>
          <a:xfrm>
            <a:off x="412003" y="3421564"/>
            <a:ext cx="45719" cy="79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コネクタ 76"/>
          <p:cNvCxnSpPr/>
          <p:nvPr/>
        </p:nvCxnSpPr>
        <p:spPr>
          <a:xfrm>
            <a:off x="210203" y="3343902"/>
            <a:ext cx="4484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222607" y="3280052"/>
            <a:ext cx="60497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924699" y="3224118"/>
            <a:ext cx="0" cy="4929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601313" y="3389360"/>
            <a:ext cx="0" cy="1601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672451" y="3356992"/>
            <a:ext cx="3431" cy="2385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正方形/長方形 99"/>
          <p:cNvSpPr/>
          <p:nvPr/>
        </p:nvSpPr>
        <p:spPr>
          <a:xfrm>
            <a:off x="223988" y="2417162"/>
            <a:ext cx="2099502" cy="3743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a:off x="223988" y="2708343"/>
            <a:ext cx="2059902" cy="410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223988" y="2867325"/>
            <a:ext cx="2059902" cy="374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a:off x="2459169" y="2380992"/>
            <a:ext cx="45719" cy="21725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矢印コネクタ 31"/>
          <p:cNvCxnSpPr>
            <a:stCxn id="75" idx="3"/>
          </p:cNvCxnSpPr>
          <p:nvPr/>
        </p:nvCxnSpPr>
        <p:spPr>
          <a:xfrm flipV="1">
            <a:off x="457722" y="295460"/>
            <a:ext cx="6226647" cy="3165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1" name="正方形/長方形 110"/>
          <p:cNvSpPr/>
          <p:nvPr/>
        </p:nvSpPr>
        <p:spPr>
          <a:xfrm>
            <a:off x="5594105" y="793586"/>
            <a:ext cx="45719" cy="529971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p:cNvSpPr/>
          <p:nvPr/>
        </p:nvSpPr>
        <p:spPr>
          <a:xfrm rot="5400000">
            <a:off x="1302111" y="3446134"/>
            <a:ext cx="2115074" cy="397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1839037" y="1474111"/>
            <a:ext cx="553549" cy="369332"/>
          </a:xfrm>
          <a:prstGeom prst="rect">
            <a:avLst/>
          </a:prstGeom>
          <a:noFill/>
        </p:spPr>
        <p:txBody>
          <a:bodyPr wrap="none" rtlCol="0">
            <a:spAutoFit/>
          </a:bodyPr>
          <a:lstStyle/>
          <a:p>
            <a:r>
              <a:rPr kumimoji="1" lang="en-US" altLang="ja-JP" b="1" dirty="0" smtClean="0">
                <a:solidFill>
                  <a:srgbClr val="0070C0"/>
                </a:solidFill>
              </a:rPr>
              <a:t>TOF</a:t>
            </a:r>
            <a:endParaRPr kumimoji="1" lang="ja-JP" altLang="en-US" b="1" dirty="0">
              <a:solidFill>
                <a:srgbClr val="0070C0"/>
              </a:solidFill>
            </a:endParaRPr>
          </a:p>
        </p:txBody>
      </p:sp>
      <p:cxnSp>
        <p:nvCxnSpPr>
          <p:cNvPr id="121" name="直線矢印コネクタ 120"/>
          <p:cNvCxnSpPr/>
          <p:nvPr/>
        </p:nvCxnSpPr>
        <p:spPr>
          <a:xfrm>
            <a:off x="2061928" y="1721387"/>
            <a:ext cx="0" cy="6957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3" name="正方形/長方形 122"/>
          <p:cNvSpPr/>
          <p:nvPr/>
        </p:nvSpPr>
        <p:spPr>
          <a:xfrm>
            <a:off x="6165502" y="476672"/>
            <a:ext cx="134690" cy="5896110"/>
          </a:xfrm>
          <a:prstGeom prst="rect">
            <a:avLst/>
          </a:prstGeom>
          <a:solidFill>
            <a:srgbClr val="E923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4" name="テキスト ボックス 123"/>
          <p:cNvSpPr txBox="1"/>
          <p:nvPr/>
        </p:nvSpPr>
        <p:spPr>
          <a:xfrm>
            <a:off x="5439513" y="6478193"/>
            <a:ext cx="848309" cy="369332"/>
          </a:xfrm>
          <a:prstGeom prst="rect">
            <a:avLst/>
          </a:prstGeom>
          <a:noFill/>
        </p:spPr>
        <p:txBody>
          <a:bodyPr wrap="none" rtlCol="0">
            <a:spAutoFit/>
          </a:bodyPr>
          <a:lstStyle/>
          <a:p>
            <a:r>
              <a:rPr kumimoji="1" lang="en-US" altLang="ja-JP" dirty="0" smtClean="0">
                <a:solidFill>
                  <a:srgbClr val="0070C0"/>
                </a:solidFill>
              </a:rPr>
              <a:t>EMCAL</a:t>
            </a:r>
            <a:endParaRPr kumimoji="1" lang="ja-JP" altLang="en-US" dirty="0">
              <a:solidFill>
                <a:srgbClr val="0070C0"/>
              </a:solidFill>
            </a:endParaRPr>
          </a:p>
        </p:txBody>
      </p:sp>
      <p:sp>
        <p:nvSpPr>
          <p:cNvPr id="134" name="テキスト ボックス 133"/>
          <p:cNvSpPr txBox="1"/>
          <p:nvPr/>
        </p:nvSpPr>
        <p:spPr>
          <a:xfrm>
            <a:off x="3598336" y="6336268"/>
            <a:ext cx="1452642" cy="369332"/>
          </a:xfrm>
          <a:prstGeom prst="rect">
            <a:avLst/>
          </a:prstGeom>
          <a:noFill/>
        </p:spPr>
        <p:txBody>
          <a:bodyPr wrap="none" rtlCol="0">
            <a:spAutoFit/>
          </a:bodyPr>
          <a:lstStyle/>
          <a:p>
            <a:r>
              <a:rPr kumimoji="1" lang="en-US" altLang="ja-JP" dirty="0" smtClean="0"/>
              <a:t>GEM Trackers</a:t>
            </a:r>
          </a:p>
        </p:txBody>
      </p:sp>
      <p:cxnSp>
        <p:nvCxnSpPr>
          <p:cNvPr id="136" name="直線矢印コネクタ 135"/>
          <p:cNvCxnSpPr>
            <a:stCxn id="134" idx="3"/>
          </p:cNvCxnSpPr>
          <p:nvPr/>
        </p:nvCxnSpPr>
        <p:spPr>
          <a:xfrm flipV="1">
            <a:off x="5050978" y="6127543"/>
            <a:ext cx="590878" cy="3933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8" name="直線矢印コネクタ 137"/>
          <p:cNvCxnSpPr>
            <a:endCxn id="76" idx="2"/>
          </p:cNvCxnSpPr>
          <p:nvPr/>
        </p:nvCxnSpPr>
        <p:spPr>
          <a:xfrm flipH="1" flipV="1">
            <a:off x="3829061" y="5175646"/>
            <a:ext cx="76316" cy="12236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9" name="テキスト ボックス 138"/>
          <p:cNvSpPr txBox="1"/>
          <p:nvPr/>
        </p:nvSpPr>
        <p:spPr>
          <a:xfrm>
            <a:off x="2706193" y="1608210"/>
            <a:ext cx="552764" cy="302414"/>
          </a:xfrm>
          <a:prstGeom prst="rect">
            <a:avLst/>
          </a:prstGeom>
          <a:noFill/>
        </p:spPr>
        <p:txBody>
          <a:bodyPr wrap="none" rtlCol="0">
            <a:spAutoFit/>
          </a:bodyPr>
          <a:lstStyle/>
          <a:p>
            <a:r>
              <a:rPr kumimoji="1" lang="en-US" altLang="ja-JP" dirty="0" smtClean="0"/>
              <a:t>RICH</a:t>
            </a:r>
            <a:endParaRPr kumimoji="1" lang="ja-JP" altLang="en-US" dirty="0"/>
          </a:p>
        </p:txBody>
      </p:sp>
      <p:sp>
        <p:nvSpPr>
          <p:cNvPr id="140" name="テキスト ボックス 139"/>
          <p:cNvSpPr txBox="1"/>
          <p:nvPr/>
        </p:nvSpPr>
        <p:spPr>
          <a:xfrm>
            <a:off x="76174" y="5613047"/>
            <a:ext cx="2285562" cy="1200329"/>
          </a:xfrm>
          <a:prstGeom prst="rect">
            <a:avLst/>
          </a:prstGeom>
          <a:noFill/>
          <a:ln>
            <a:solidFill>
              <a:schemeClr val="accent1"/>
            </a:solidFill>
          </a:ln>
        </p:spPr>
        <p:txBody>
          <a:bodyPr wrap="none" rtlCol="0">
            <a:spAutoFit/>
          </a:bodyPr>
          <a:lstStyle/>
          <a:p>
            <a:r>
              <a:rPr lang="en-US" altLang="ja-JP" dirty="0">
                <a:solidFill>
                  <a:srgbClr val="FF0000"/>
                </a:solidFill>
              </a:rPr>
              <a:t>h</a:t>
            </a:r>
            <a:r>
              <a:rPr lang="en-US" altLang="ja-JP" dirty="0" smtClean="0">
                <a:solidFill>
                  <a:srgbClr val="FF0000"/>
                </a:solidFill>
              </a:rPr>
              <a:t>adron-ID (</a:t>
            </a:r>
            <a:r>
              <a:rPr lang="en-US" altLang="ja-JP" dirty="0" smtClean="0">
                <a:solidFill>
                  <a:srgbClr val="FF0000"/>
                </a:solidFill>
                <a:latin typeface="Symbol" panose="05050102010706020507" pitchFamily="18" charset="2"/>
              </a:rPr>
              <a:t>q</a:t>
            </a:r>
            <a:r>
              <a:rPr lang="en-US" altLang="ja-JP" dirty="0" smtClean="0">
                <a:solidFill>
                  <a:srgbClr val="FF0000"/>
                </a:solidFill>
              </a:rPr>
              <a:t>&lt;110</a:t>
            </a:r>
            <a:r>
              <a:rPr lang="en-US" altLang="ja-JP" baseline="30000" dirty="0" smtClean="0">
                <a:solidFill>
                  <a:srgbClr val="FF0000"/>
                </a:solidFill>
              </a:rPr>
              <a:t>o</a:t>
            </a:r>
            <a:r>
              <a:rPr lang="en-US" altLang="ja-JP" dirty="0" smtClean="0">
                <a:solidFill>
                  <a:srgbClr val="FF0000"/>
                </a:solidFill>
              </a:rPr>
              <a:t>)</a:t>
            </a:r>
          </a:p>
          <a:p>
            <a:r>
              <a:rPr lang="en-US" altLang="ja-JP" dirty="0">
                <a:solidFill>
                  <a:srgbClr val="FF0000"/>
                </a:solidFill>
              </a:rPr>
              <a:t>e</a:t>
            </a:r>
            <a:r>
              <a:rPr kumimoji="1" lang="en-US" altLang="ja-JP" dirty="0" smtClean="0">
                <a:solidFill>
                  <a:srgbClr val="FF0000"/>
                </a:solidFill>
              </a:rPr>
              <a:t>-ID : </a:t>
            </a:r>
            <a:r>
              <a:rPr kumimoji="1" lang="en-US" altLang="ja-JP" dirty="0" smtClean="0">
                <a:solidFill>
                  <a:srgbClr val="FF0000"/>
                </a:solidFill>
                <a:latin typeface="Symbol" panose="05050102010706020507" pitchFamily="18" charset="2"/>
              </a:rPr>
              <a:t>q</a:t>
            </a:r>
            <a:r>
              <a:rPr kumimoji="1" lang="en-US" altLang="ja-JP" dirty="0" smtClean="0">
                <a:solidFill>
                  <a:srgbClr val="FF0000"/>
                </a:solidFill>
              </a:rPr>
              <a:t>&lt;30</a:t>
            </a:r>
            <a:r>
              <a:rPr kumimoji="1" lang="en-US" altLang="ja-JP" baseline="30000" dirty="0" smtClean="0">
                <a:solidFill>
                  <a:srgbClr val="FF0000"/>
                </a:solidFill>
              </a:rPr>
              <a:t>o</a:t>
            </a:r>
            <a:endParaRPr lang="en-US" altLang="ja-JP" dirty="0">
              <a:solidFill>
                <a:srgbClr val="FF0000"/>
              </a:solidFill>
            </a:endParaRPr>
          </a:p>
          <a:p>
            <a:r>
              <a:rPr lang="en-US" altLang="ja-JP" dirty="0" smtClean="0">
                <a:solidFill>
                  <a:srgbClr val="FF0000"/>
                </a:solidFill>
                <a:latin typeface="Symbol" panose="05050102010706020507" pitchFamily="18" charset="2"/>
              </a:rPr>
              <a:t>m</a:t>
            </a:r>
            <a:r>
              <a:rPr lang="en-US" altLang="ja-JP" dirty="0" smtClean="0">
                <a:solidFill>
                  <a:srgbClr val="FF0000"/>
                </a:solidFill>
              </a:rPr>
              <a:t>-ID </a:t>
            </a:r>
            <a:r>
              <a:rPr lang="en-US" altLang="ja-JP" dirty="0">
                <a:solidFill>
                  <a:srgbClr val="FF0000"/>
                </a:solidFill>
              </a:rPr>
              <a:t>: </a:t>
            </a:r>
            <a:r>
              <a:rPr lang="en-US" altLang="ja-JP" dirty="0" smtClean="0">
                <a:solidFill>
                  <a:srgbClr val="FF0000"/>
                </a:solidFill>
                <a:latin typeface="Symbol" panose="05050102010706020507" pitchFamily="18" charset="2"/>
              </a:rPr>
              <a:t>q</a:t>
            </a:r>
            <a:r>
              <a:rPr lang="en-US" altLang="ja-JP" dirty="0" smtClean="0">
                <a:solidFill>
                  <a:srgbClr val="FF0000"/>
                </a:solidFill>
              </a:rPr>
              <a:t>&lt;30</a:t>
            </a:r>
            <a:r>
              <a:rPr lang="en-US" altLang="ja-JP" baseline="30000" dirty="0" smtClean="0">
                <a:solidFill>
                  <a:srgbClr val="FF0000"/>
                </a:solidFill>
              </a:rPr>
              <a:t>o</a:t>
            </a:r>
          </a:p>
          <a:p>
            <a:r>
              <a:rPr lang="en-US" altLang="ja-JP" dirty="0" smtClean="0">
                <a:solidFill>
                  <a:srgbClr val="0070C0"/>
                </a:solidFill>
              </a:rPr>
              <a:t>20</a:t>
            </a:r>
            <a:r>
              <a:rPr lang="en-US" altLang="ja-JP" baseline="30000" dirty="0" smtClean="0">
                <a:solidFill>
                  <a:srgbClr val="0070C0"/>
                </a:solidFill>
              </a:rPr>
              <a:t>o</a:t>
            </a:r>
            <a:r>
              <a:rPr lang="en-US" altLang="ja-JP" dirty="0" smtClean="0">
                <a:solidFill>
                  <a:srgbClr val="0070C0"/>
                </a:solidFill>
              </a:rPr>
              <a:t> = </a:t>
            </a:r>
            <a:r>
              <a:rPr lang="en-US" altLang="ja-JP" dirty="0" err="1" smtClean="0">
                <a:solidFill>
                  <a:srgbClr val="0070C0"/>
                </a:solidFill>
              </a:rPr>
              <a:t>y</a:t>
            </a:r>
            <a:r>
              <a:rPr lang="en-US" altLang="ja-JP" baseline="-25000" dirty="0" err="1" smtClean="0">
                <a:solidFill>
                  <a:srgbClr val="0070C0"/>
                </a:solidFill>
              </a:rPr>
              <a:t>mid</a:t>
            </a:r>
            <a:r>
              <a:rPr lang="en-US" altLang="ja-JP" dirty="0" smtClean="0">
                <a:solidFill>
                  <a:srgbClr val="0070C0"/>
                </a:solidFill>
              </a:rPr>
              <a:t> at 10AGeV/c</a:t>
            </a:r>
            <a:endParaRPr lang="en-US" altLang="ja-JP" dirty="0">
              <a:solidFill>
                <a:srgbClr val="0070C0"/>
              </a:solidFill>
            </a:endParaRPr>
          </a:p>
        </p:txBody>
      </p:sp>
      <p:sp>
        <p:nvSpPr>
          <p:cNvPr id="76" name="正方形/長方形 75"/>
          <p:cNvSpPr/>
          <p:nvPr/>
        </p:nvSpPr>
        <p:spPr>
          <a:xfrm>
            <a:off x="3806201" y="1721387"/>
            <a:ext cx="45719" cy="34542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コネクタ 83"/>
          <p:cNvCxnSpPr/>
          <p:nvPr/>
        </p:nvCxnSpPr>
        <p:spPr>
          <a:xfrm>
            <a:off x="212884" y="3221091"/>
            <a:ext cx="7004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828588" y="3280052"/>
            <a:ext cx="0" cy="3916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5" name="正方形/長方形 104"/>
          <p:cNvSpPr/>
          <p:nvPr/>
        </p:nvSpPr>
        <p:spPr>
          <a:xfrm>
            <a:off x="5750417" y="729968"/>
            <a:ext cx="45719" cy="543533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p:nvPr/>
        </p:nvSpPr>
        <p:spPr>
          <a:xfrm>
            <a:off x="225447" y="3987586"/>
            <a:ext cx="2056771" cy="390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p:cNvSpPr/>
          <p:nvPr/>
        </p:nvSpPr>
        <p:spPr>
          <a:xfrm>
            <a:off x="222316" y="4164469"/>
            <a:ext cx="2059902" cy="410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p:cNvSpPr/>
          <p:nvPr/>
        </p:nvSpPr>
        <p:spPr>
          <a:xfrm>
            <a:off x="214051" y="3832228"/>
            <a:ext cx="2059902" cy="374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p:nvPr/>
        </p:nvSpPr>
        <p:spPr>
          <a:xfrm>
            <a:off x="223988" y="4450958"/>
            <a:ext cx="2099502" cy="3743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3" name="直線矢印コネクタ 112"/>
          <p:cNvCxnSpPr/>
          <p:nvPr/>
        </p:nvCxnSpPr>
        <p:spPr>
          <a:xfrm>
            <a:off x="2555776" y="5333556"/>
            <a:ext cx="1052183"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7" name="テキスト ボックス 116"/>
          <p:cNvSpPr txBox="1"/>
          <p:nvPr/>
        </p:nvSpPr>
        <p:spPr>
          <a:xfrm>
            <a:off x="2924597" y="5024439"/>
            <a:ext cx="423013" cy="302414"/>
          </a:xfrm>
          <a:prstGeom prst="rect">
            <a:avLst/>
          </a:prstGeom>
          <a:noFill/>
        </p:spPr>
        <p:txBody>
          <a:bodyPr wrap="none" rtlCol="0">
            <a:spAutoFit/>
          </a:bodyPr>
          <a:lstStyle/>
          <a:p>
            <a:r>
              <a:rPr kumimoji="1" lang="en-US" altLang="ja-JP" dirty="0" smtClean="0"/>
              <a:t>1m</a:t>
            </a:r>
            <a:endParaRPr kumimoji="1" lang="ja-JP" altLang="en-US" dirty="0"/>
          </a:p>
        </p:txBody>
      </p:sp>
      <p:sp>
        <p:nvSpPr>
          <p:cNvPr id="66" name="フローチャート : 手操作入力 65"/>
          <p:cNvSpPr/>
          <p:nvPr/>
        </p:nvSpPr>
        <p:spPr>
          <a:xfrm rot="10800000">
            <a:off x="2550578" y="1487682"/>
            <a:ext cx="1047758" cy="8965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39"/>
              <a:gd name="connsiteY0" fmla="*/ 12074 h 20074"/>
              <a:gd name="connsiteX1" fmla="*/ 10139 w 10139"/>
              <a:gd name="connsiteY1" fmla="*/ 0 h 20074"/>
              <a:gd name="connsiteX2" fmla="*/ 10000 w 10139"/>
              <a:gd name="connsiteY2" fmla="*/ 20074 h 20074"/>
              <a:gd name="connsiteX3" fmla="*/ 0 w 10139"/>
              <a:gd name="connsiteY3" fmla="*/ 20074 h 20074"/>
              <a:gd name="connsiteX4" fmla="*/ 0 w 10139"/>
              <a:gd name="connsiteY4" fmla="*/ 12074 h 20074"/>
              <a:gd name="connsiteX0" fmla="*/ 0 w 10078"/>
              <a:gd name="connsiteY0" fmla="*/ 12074 h 20074"/>
              <a:gd name="connsiteX1" fmla="*/ 10078 w 10078"/>
              <a:gd name="connsiteY1" fmla="*/ 0 h 20074"/>
              <a:gd name="connsiteX2" fmla="*/ 10000 w 10078"/>
              <a:gd name="connsiteY2" fmla="*/ 20074 h 20074"/>
              <a:gd name="connsiteX3" fmla="*/ 0 w 10078"/>
              <a:gd name="connsiteY3" fmla="*/ 20074 h 20074"/>
              <a:gd name="connsiteX4" fmla="*/ 0 w 10078"/>
              <a:gd name="connsiteY4" fmla="*/ 12074 h 20074"/>
              <a:gd name="connsiteX0" fmla="*/ 0 w 10009"/>
              <a:gd name="connsiteY0" fmla="*/ 12216 h 20216"/>
              <a:gd name="connsiteX1" fmla="*/ 9957 w 10009"/>
              <a:gd name="connsiteY1" fmla="*/ 0 h 20216"/>
              <a:gd name="connsiteX2" fmla="*/ 10000 w 10009"/>
              <a:gd name="connsiteY2" fmla="*/ 20216 h 20216"/>
              <a:gd name="connsiteX3" fmla="*/ 0 w 10009"/>
              <a:gd name="connsiteY3" fmla="*/ 20216 h 20216"/>
              <a:gd name="connsiteX4" fmla="*/ 0 w 10009"/>
              <a:gd name="connsiteY4" fmla="*/ 12216 h 20216"/>
              <a:gd name="connsiteX0" fmla="*/ 0 w 10018"/>
              <a:gd name="connsiteY0" fmla="*/ 12074 h 20074"/>
              <a:gd name="connsiteX1" fmla="*/ 10018 w 10018"/>
              <a:gd name="connsiteY1" fmla="*/ 0 h 20074"/>
              <a:gd name="connsiteX2" fmla="*/ 10000 w 10018"/>
              <a:gd name="connsiteY2" fmla="*/ 20074 h 20074"/>
              <a:gd name="connsiteX3" fmla="*/ 0 w 10018"/>
              <a:gd name="connsiteY3" fmla="*/ 20074 h 20074"/>
              <a:gd name="connsiteX4" fmla="*/ 0 w 10018"/>
              <a:gd name="connsiteY4" fmla="*/ 12074 h 20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20074">
                <a:moveTo>
                  <a:pt x="0" y="12074"/>
                </a:moveTo>
                <a:lnTo>
                  <a:pt x="10018" y="0"/>
                </a:lnTo>
                <a:cubicBezTo>
                  <a:pt x="9972" y="6691"/>
                  <a:pt x="10046" y="13383"/>
                  <a:pt x="10000" y="20074"/>
                </a:cubicBezTo>
                <a:lnTo>
                  <a:pt x="0" y="20074"/>
                </a:lnTo>
                <a:lnTo>
                  <a:pt x="0" y="1207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3" name="フローチャート : 手操作入力 65"/>
          <p:cNvSpPr/>
          <p:nvPr/>
        </p:nvSpPr>
        <p:spPr>
          <a:xfrm rot="10800000" flipV="1">
            <a:off x="2550566" y="4488393"/>
            <a:ext cx="1047758" cy="91806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139"/>
              <a:gd name="connsiteY0" fmla="*/ 12074 h 20074"/>
              <a:gd name="connsiteX1" fmla="*/ 10139 w 10139"/>
              <a:gd name="connsiteY1" fmla="*/ 0 h 20074"/>
              <a:gd name="connsiteX2" fmla="*/ 10000 w 10139"/>
              <a:gd name="connsiteY2" fmla="*/ 20074 h 20074"/>
              <a:gd name="connsiteX3" fmla="*/ 0 w 10139"/>
              <a:gd name="connsiteY3" fmla="*/ 20074 h 20074"/>
              <a:gd name="connsiteX4" fmla="*/ 0 w 10139"/>
              <a:gd name="connsiteY4" fmla="*/ 12074 h 20074"/>
              <a:gd name="connsiteX0" fmla="*/ 0 w 10078"/>
              <a:gd name="connsiteY0" fmla="*/ 12074 h 20074"/>
              <a:gd name="connsiteX1" fmla="*/ 10078 w 10078"/>
              <a:gd name="connsiteY1" fmla="*/ 0 h 20074"/>
              <a:gd name="connsiteX2" fmla="*/ 10000 w 10078"/>
              <a:gd name="connsiteY2" fmla="*/ 20074 h 20074"/>
              <a:gd name="connsiteX3" fmla="*/ 0 w 10078"/>
              <a:gd name="connsiteY3" fmla="*/ 20074 h 20074"/>
              <a:gd name="connsiteX4" fmla="*/ 0 w 10078"/>
              <a:gd name="connsiteY4" fmla="*/ 12074 h 20074"/>
              <a:gd name="connsiteX0" fmla="*/ 0 w 10009"/>
              <a:gd name="connsiteY0" fmla="*/ 12216 h 20216"/>
              <a:gd name="connsiteX1" fmla="*/ 9957 w 10009"/>
              <a:gd name="connsiteY1" fmla="*/ 0 h 20216"/>
              <a:gd name="connsiteX2" fmla="*/ 10000 w 10009"/>
              <a:gd name="connsiteY2" fmla="*/ 20216 h 20216"/>
              <a:gd name="connsiteX3" fmla="*/ 0 w 10009"/>
              <a:gd name="connsiteY3" fmla="*/ 20216 h 20216"/>
              <a:gd name="connsiteX4" fmla="*/ 0 w 10009"/>
              <a:gd name="connsiteY4" fmla="*/ 12216 h 20216"/>
              <a:gd name="connsiteX0" fmla="*/ 0 w 10018"/>
              <a:gd name="connsiteY0" fmla="*/ 12074 h 20074"/>
              <a:gd name="connsiteX1" fmla="*/ 10018 w 10018"/>
              <a:gd name="connsiteY1" fmla="*/ 0 h 20074"/>
              <a:gd name="connsiteX2" fmla="*/ 10000 w 10018"/>
              <a:gd name="connsiteY2" fmla="*/ 20074 h 20074"/>
              <a:gd name="connsiteX3" fmla="*/ 0 w 10018"/>
              <a:gd name="connsiteY3" fmla="*/ 20074 h 20074"/>
              <a:gd name="connsiteX4" fmla="*/ 0 w 10018"/>
              <a:gd name="connsiteY4" fmla="*/ 12074 h 20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20074">
                <a:moveTo>
                  <a:pt x="0" y="12074"/>
                </a:moveTo>
                <a:lnTo>
                  <a:pt x="10018" y="0"/>
                </a:lnTo>
                <a:cubicBezTo>
                  <a:pt x="9972" y="6691"/>
                  <a:pt x="10046" y="13383"/>
                  <a:pt x="10000" y="20074"/>
                </a:cubicBezTo>
                <a:lnTo>
                  <a:pt x="0" y="20074"/>
                </a:lnTo>
                <a:lnTo>
                  <a:pt x="0" y="12074"/>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8532440" y="3200820"/>
            <a:ext cx="650499" cy="516212"/>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4" name="直線矢印コネクタ 153"/>
          <p:cNvCxnSpPr>
            <a:endCxn id="37" idx="0"/>
          </p:cNvCxnSpPr>
          <p:nvPr/>
        </p:nvCxnSpPr>
        <p:spPr>
          <a:xfrm>
            <a:off x="5940152" y="295460"/>
            <a:ext cx="127085" cy="2532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6" name="正方形/長方形 115"/>
          <p:cNvSpPr/>
          <p:nvPr/>
        </p:nvSpPr>
        <p:spPr>
          <a:xfrm>
            <a:off x="3635896" y="1759418"/>
            <a:ext cx="45719" cy="33448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p:cNvSpPr txBox="1"/>
          <p:nvPr/>
        </p:nvSpPr>
        <p:spPr>
          <a:xfrm>
            <a:off x="2899440" y="5482891"/>
            <a:ext cx="486030" cy="369332"/>
          </a:xfrm>
          <a:prstGeom prst="rect">
            <a:avLst/>
          </a:prstGeom>
          <a:noFill/>
        </p:spPr>
        <p:txBody>
          <a:bodyPr wrap="none" rtlCol="0">
            <a:spAutoFit/>
          </a:bodyPr>
          <a:lstStyle/>
          <a:p>
            <a:r>
              <a:rPr kumimoji="1" lang="en-US" altLang="ja-JP" dirty="0" smtClean="0"/>
              <a:t>1m</a:t>
            </a:r>
            <a:endParaRPr kumimoji="1" lang="ja-JP" altLang="en-US" dirty="0"/>
          </a:p>
        </p:txBody>
      </p:sp>
      <p:cxnSp>
        <p:nvCxnSpPr>
          <p:cNvPr id="131" name="直線矢印コネクタ 130"/>
          <p:cNvCxnSpPr/>
          <p:nvPr/>
        </p:nvCxnSpPr>
        <p:spPr>
          <a:xfrm>
            <a:off x="2555073" y="5482891"/>
            <a:ext cx="1043263"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テキスト ボックス 108"/>
          <p:cNvSpPr txBox="1"/>
          <p:nvPr/>
        </p:nvSpPr>
        <p:spPr>
          <a:xfrm>
            <a:off x="2714109" y="1474111"/>
            <a:ext cx="643125" cy="369332"/>
          </a:xfrm>
          <a:prstGeom prst="rect">
            <a:avLst/>
          </a:prstGeom>
          <a:noFill/>
        </p:spPr>
        <p:txBody>
          <a:bodyPr wrap="none" rtlCol="0">
            <a:spAutoFit/>
          </a:bodyPr>
          <a:lstStyle/>
          <a:p>
            <a:r>
              <a:rPr kumimoji="1" lang="en-US" altLang="ja-JP" b="1" dirty="0" smtClean="0">
                <a:solidFill>
                  <a:schemeClr val="accent1"/>
                </a:solidFill>
              </a:rPr>
              <a:t>RICH</a:t>
            </a:r>
          </a:p>
        </p:txBody>
      </p:sp>
      <p:sp>
        <p:nvSpPr>
          <p:cNvPr id="6" name="テキスト ボックス 5"/>
          <p:cNvSpPr txBox="1"/>
          <p:nvPr/>
        </p:nvSpPr>
        <p:spPr>
          <a:xfrm>
            <a:off x="463749" y="1096213"/>
            <a:ext cx="1350819" cy="461665"/>
          </a:xfrm>
          <a:prstGeom prst="rect">
            <a:avLst/>
          </a:prstGeom>
          <a:noFill/>
        </p:spPr>
        <p:txBody>
          <a:bodyPr wrap="none" rtlCol="0">
            <a:spAutoFit/>
          </a:bodyPr>
          <a:lstStyle/>
          <a:p>
            <a:r>
              <a:rPr kumimoji="1" lang="en-US" altLang="ja-JP" sz="2400" b="1" dirty="0" smtClean="0"/>
              <a:t>Top View</a:t>
            </a:r>
            <a:endParaRPr kumimoji="1" lang="ja-JP" altLang="en-US" sz="2400" b="1" dirty="0"/>
          </a:p>
        </p:txBody>
      </p:sp>
      <p:cxnSp>
        <p:nvCxnSpPr>
          <p:cNvPr id="141" name="直線コネクタ 140"/>
          <p:cNvCxnSpPr/>
          <p:nvPr/>
        </p:nvCxnSpPr>
        <p:spPr>
          <a:xfrm flipV="1">
            <a:off x="217775" y="3532620"/>
            <a:ext cx="383538"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223988" y="3595520"/>
            <a:ext cx="4484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212884" y="3662420"/>
            <a:ext cx="60497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217775" y="3717032"/>
            <a:ext cx="7004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7800" y="3685172"/>
            <a:ext cx="648082" cy="302414"/>
          </a:xfrm>
          <a:prstGeom prst="rect">
            <a:avLst/>
          </a:prstGeom>
          <a:noFill/>
        </p:spPr>
        <p:txBody>
          <a:bodyPr wrap="none" rtlCol="0">
            <a:spAutoFit/>
          </a:bodyPr>
          <a:lstStyle/>
          <a:p>
            <a:r>
              <a:rPr lang="en-US" altLang="ja-JP" dirty="0" smtClean="0"/>
              <a:t>target</a:t>
            </a:r>
            <a:endParaRPr kumimoji="1" lang="ja-JP" altLang="en-US" dirty="0"/>
          </a:p>
        </p:txBody>
      </p:sp>
      <p:cxnSp>
        <p:nvCxnSpPr>
          <p:cNvPr id="106" name="直線矢印コネクタ 105"/>
          <p:cNvCxnSpPr/>
          <p:nvPr/>
        </p:nvCxnSpPr>
        <p:spPr>
          <a:xfrm flipV="1">
            <a:off x="402066" y="3532621"/>
            <a:ext cx="19689" cy="2780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2046004" y="3068960"/>
            <a:ext cx="0" cy="274942"/>
          </a:xfrm>
          <a:prstGeom prst="line">
            <a:avLst/>
          </a:prstGeom>
          <a:ln w="28575">
            <a:solidFill>
              <a:srgbClr val="E923D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a:off x="2046004" y="3549496"/>
            <a:ext cx="0" cy="261206"/>
          </a:xfrm>
          <a:prstGeom prst="line">
            <a:avLst/>
          </a:prstGeom>
          <a:ln w="28575">
            <a:solidFill>
              <a:srgbClr val="E923D1"/>
            </a:solidFill>
          </a:ln>
        </p:spPr>
        <p:style>
          <a:lnRef idx="1">
            <a:schemeClr val="accent1"/>
          </a:lnRef>
          <a:fillRef idx="0">
            <a:schemeClr val="accent1"/>
          </a:fillRef>
          <a:effectRef idx="0">
            <a:schemeClr val="accent1"/>
          </a:effectRef>
          <a:fontRef idx="minor">
            <a:schemeClr val="tx1"/>
          </a:fontRef>
        </p:style>
      </p:cxnSp>
      <p:sp>
        <p:nvSpPr>
          <p:cNvPr id="127" name="テキスト ボックス 126"/>
          <p:cNvSpPr txBox="1"/>
          <p:nvPr/>
        </p:nvSpPr>
        <p:spPr>
          <a:xfrm>
            <a:off x="181734" y="2751311"/>
            <a:ext cx="1474314" cy="523220"/>
          </a:xfrm>
          <a:prstGeom prst="rect">
            <a:avLst/>
          </a:prstGeom>
          <a:noFill/>
        </p:spPr>
        <p:txBody>
          <a:bodyPr wrap="none" rtlCol="0">
            <a:spAutoFit/>
          </a:bodyPr>
          <a:lstStyle/>
          <a:p>
            <a:r>
              <a:rPr kumimoji="1" lang="en-US" altLang="ja-JP" sz="1400" b="1" dirty="0" smtClean="0">
                <a:solidFill>
                  <a:srgbClr val="FF0000"/>
                </a:solidFill>
              </a:rPr>
              <a:t>Silicon pixel</a:t>
            </a:r>
            <a:r>
              <a:rPr lang="en-US" altLang="ja-JP" sz="1400" b="1" dirty="0" smtClean="0">
                <a:solidFill>
                  <a:srgbClr val="FF0000"/>
                </a:solidFill>
              </a:rPr>
              <a:t>/strip</a:t>
            </a:r>
          </a:p>
          <a:p>
            <a:r>
              <a:rPr lang="en-US" altLang="ja-JP" sz="1400" b="1" dirty="0" smtClean="0">
                <a:solidFill>
                  <a:srgbClr val="FF0000"/>
                </a:solidFill>
              </a:rPr>
              <a:t>trackers</a:t>
            </a:r>
            <a:endParaRPr kumimoji="1" lang="ja-JP" altLang="en-US" sz="1400" b="1" dirty="0">
              <a:solidFill>
                <a:srgbClr val="FF0000"/>
              </a:solidFill>
            </a:endParaRPr>
          </a:p>
        </p:txBody>
      </p:sp>
      <p:sp>
        <p:nvSpPr>
          <p:cNvPr id="128" name="テキスト ボックス 127"/>
          <p:cNvSpPr txBox="1"/>
          <p:nvPr/>
        </p:nvSpPr>
        <p:spPr>
          <a:xfrm>
            <a:off x="536430" y="3995574"/>
            <a:ext cx="1431674" cy="369332"/>
          </a:xfrm>
          <a:prstGeom prst="rect">
            <a:avLst/>
          </a:prstGeom>
          <a:noFill/>
        </p:spPr>
        <p:txBody>
          <a:bodyPr wrap="none" rtlCol="0">
            <a:spAutoFit/>
          </a:bodyPr>
          <a:lstStyle/>
          <a:p>
            <a:r>
              <a:rPr kumimoji="1" lang="en-US" altLang="ja-JP" dirty="0" smtClean="0"/>
              <a:t>GEM </a:t>
            </a:r>
            <a:r>
              <a:rPr lang="en-US" altLang="ja-JP" dirty="0" smtClean="0"/>
              <a:t>trackers</a:t>
            </a:r>
            <a:endParaRPr kumimoji="1" lang="ja-JP" altLang="en-US" dirty="0"/>
          </a:p>
        </p:txBody>
      </p:sp>
      <p:cxnSp>
        <p:nvCxnSpPr>
          <p:cNvPr id="19" name="直線矢印コネクタ 18"/>
          <p:cNvCxnSpPr/>
          <p:nvPr/>
        </p:nvCxnSpPr>
        <p:spPr>
          <a:xfrm>
            <a:off x="35496" y="2380992"/>
            <a:ext cx="0" cy="210740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 name="正方形/長方形 111"/>
          <p:cNvSpPr/>
          <p:nvPr/>
        </p:nvSpPr>
        <p:spPr>
          <a:xfrm>
            <a:off x="5940152" y="620688"/>
            <a:ext cx="45719" cy="56394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550577" y="2348880"/>
            <a:ext cx="45719" cy="2172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日付プレースホルダー 19"/>
          <p:cNvSpPr>
            <a:spLocks noGrp="1"/>
          </p:cNvSpPr>
          <p:nvPr>
            <p:ph type="dt" sz="half" idx="10"/>
          </p:nvPr>
        </p:nvSpPr>
        <p:spPr>
          <a:xfrm>
            <a:off x="7650145" y="6545144"/>
            <a:ext cx="2133600" cy="365125"/>
          </a:xfrm>
        </p:spPr>
        <p:txBody>
          <a:bodyPr/>
          <a:lstStyle/>
          <a:p>
            <a:r>
              <a:rPr kumimoji="1" lang="en-US" altLang="ja-JP" smtClean="0"/>
              <a:t>8/28/2015</a:t>
            </a:r>
            <a:endParaRPr kumimoji="1" lang="ja-JP" altLang="en-US"/>
          </a:p>
        </p:txBody>
      </p:sp>
      <p:sp>
        <p:nvSpPr>
          <p:cNvPr id="137" name="正方形/長方形 136"/>
          <p:cNvSpPr/>
          <p:nvPr/>
        </p:nvSpPr>
        <p:spPr>
          <a:xfrm flipH="1">
            <a:off x="6372200" y="115200"/>
            <a:ext cx="144000" cy="65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5" name="正方形/長方形 144"/>
          <p:cNvSpPr/>
          <p:nvPr/>
        </p:nvSpPr>
        <p:spPr>
          <a:xfrm>
            <a:off x="6516216" y="118690"/>
            <a:ext cx="72008" cy="662203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6" name="正方形/長方形 145"/>
          <p:cNvSpPr/>
          <p:nvPr/>
        </p:nvSpPr>
        <p:spPr>
          <a:xfrm>
            <a:off x="6732240" y="143436"/>
            <a:ext cx="47250" cy="65972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3" name="正方形/長方形 152"/>
          <p:cNvSpPr/>
          <p:nvPr/>
        </p:nvSpPr>
        <p:spPr>
          <a:xfrm flipH="1">
            <a:off x="6588224" y="115200"/>
            <a:ext cx="144000" cy="65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1" name="正方形/長方形 160"/>
          <p:cNvSpPr/>
          <p:nvPr/>
        </p:nvSpPr>
        <p:spPr>
          <a:xfrm flipH="1">
            <a:off x="6804247" y="116632"/>
            <a:ext cx="144000" cy="65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2" name="正方形/長方形 161"/>
          <p:cNvSpPr/>
          <p:nvPr/>
        </p:nvSpPr>
        <p:spPr>
          <a:xfrm>
            <a:off x="6948264" y="129778"/>
            <a:ext cx="72008" cy="661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4" name="正方形/長方形 163"/>
          <p:cNvSpPr/>
          <p:nvPr/>
        </p:nvSpPr>
        <p:spPr>
          <a:xfrm>
            <a:off x="7164288" y="143437"/>
            <a:ext cx="47250" cy="65972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5" name="正方形/長方形 164"/>
          <p:cNvSpPr/>
          <p:nvPr/>
        </p:nvSpPr>
        <p:spPr>
          <a:xfrm flipH="1">
            <a:off x="7020272" y="115200"/>
            <a:ext cx="144016" cy="65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7" name="正方形/長方形 166"/>
          <p:cNvSpPr/>
          <p:nvPr/>
        </p:nvSpPr>
        <p:spPr>
          <a:xfrm>
            <a:off x="7405070" y="143436"/>
            <a:ext cx="47250" cy="65972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3" name="正方形/長方形 172"/>
          <p:cNvSpPr/>
          <p:nvPr/>
        </p:nvSpPr>
        <p:spPr>
          <a:xfrm>
            <a:off x="7621094" y="116633"/>
            <a:ext cx="47250" cy="66110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0" name="正方形/長方形 109"/>
          <p:cNvSpPr/>
          <p:nvPr/>
        </p:nvSpPr>
        <p:spPr>
          <a:xfrm>
            <a:off x="3958601" y="1658776"/>
            <a:ext cx="45719" cy="35967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p:cNvSpPr/>
          <p:nvPr/>
        </p:nvSpPr>
        <p:spPr>
          <a:xfrm>
            <a:off x="4211960" y="1557878"/>
            <a:ext cx="45719" cy="377567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p:cNvSpPr/>
          <p:nvPr/>
        </p:nvSpPr>
        <p:spPr>
          <a:xfrm>
            <a:off x="4499992" y="1412776"/>
            <a:ext cx="45719" cy="41146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p:cNvSpPr/>
          <p:nvPr/>
        </p:nvSpPr>
        <p:spPr>
          <a:xfrm>
            <a:off x="5390377" y="953369"/>
            <a:ext cx="49136" cy="49959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p:cNvSpPr/>
          <p:nvPr/>
        </p:nvSpPr>
        <p:spPr>
          <a:xfrm>
            <a:off x="5076056" y="1096213"/>
            <a:ext cx="45719" cy="46840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p:cNvSpPr/>
          <p:nvPr/>
        </p:nvSpPr>
        <p:spPr>
          <a:xfrm>
            <a:off x="4788024" y="1256788"/>
            <a:ext cx="45719" cy="441076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p:cNvSpPr txBox="1"/>
          <p:nvPr/>
        </p:nvSpPr>
        <p:spPr>
          <a:xfrm>
            <a:off x="4081983" y="1593666"/>
            <a:ext cx="1237968" cy="646331"/>
          </a:xfrm>
          <a:prstGeom prst="rect">
            <a:avLst/>
          </a:prstGeom>
          <a:noFill/>
        </p:spPr>
        <p:txBody>
          <a:bodyPr wrap="none" rtlCol="0">
            <a:spAutoFit/>
          </a:bodyPr>
          <a:lstStyle/>
          <a:p>
            <a:r>
              <a:rPr kumimoji="1" lang="en-US" altLang="ja-JP" b="1" dirty="0" smtClean="0">
                <a:solidFill>
                  <a:srgbClr val="00B0F0"/>
                </a:solidFill>
              </a:rPr>
              <a:t>Dipole</a:t>
            </a:r>
          </a:p>
          <a:p>
            <a:r>
              <a:rPr lang="en-US" altLang="ja-JP" dirty="0" smtClean="0">
                <a:solidFill>
                  <a:srgbClr val="00B0F0"/>
                </a:solidFill>
              </a:rPr>
              <a:t>(BL=1.5Tm)</a:t>
            </a:r>
            <a:endParaRPr kumimoji="1" lang="ja-JP" altLang="en-US" dirty="0">
              <a:solidFill>
                <a:srgbClr val="00B0F0"/>
              </a:solidFill>
            </a:endParaRPr>
          </a:p>
        </p:txBody>
      </p:sp>
      <p:cxnSp>
        <p:nvCxnSpPr>
          <p:cNvPr id="150" name="直線コネクタ 149"/>
          <p:cNvCxnSpPr/>
          <p:nvPr/>
        </p:nvCxnSpPr>
        <p:spPr>
          <a:xfrm>
            <a:off x="1115616" y="3152110"/>
            <a:ext cx="0" cy="6369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1475656" y="3068960"/>
            <a:ext cx="0" cy="7674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1835696" y="3068960"/>
            <a:ext cx="0" cy="7674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3879088" y="5085184"/>
            <a:ext cx="1660616"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4333725" y="4725144"/>
            <a:ext cx="575087" cy="302414"/>
          </a:xfrm>
          <a:prstGeom prst="rect">
            <a:avLst/>
          </a:prstGeom>
          <a:noFill/>
        </p:spPr>
        <p:txBody>
          <a:bodyPr wrap="none" rtlCol="0">
            <a:spAutoFit/>
          </a:bodyPr>
          <a:lstStyle/>
          <a:p>
            <a:r>
              <a:rPr kumimoji="1" lang="en-US" altLang="ja-JP" dirty="0" smtClean="0"/>
              <a:t>1.5m</a:t>
            </a:r>
            <a:endParaRPr kumimoji="1" lang="ja-JP" altLang="en-US" dirty="0"/>
          </a:p>
        </p:txBody>
      </p:sp>
      <p:sp>
        <p:nvSpPr>
          <p:cNvPr id="125" name="正方形/長方形 124"/>
          <p:cNvSpPr/>
          <p:nvPr/>
        </p:nvSpPr>
        <p:spPr>
          <a:xfrm>
            <a:off x="2292155" y="3356992"/>
            <a:ext cx="1613222" cy="192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p:cNvSpPr/>
          <p:nvPr/>
        </p:nvSpPr>
        <p:spPr>
          <a:xfrm>
            <a:off x="6300192" y="143439"/>
            <a:ext cx="45719" cy="65979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8" name="正方形/長方形 157"/>
          <p:cNvSpPr/>
          <p:nvPr/>
        </p:nvSpPr>
        <p:spPr>
          <a:xfrm flipH="1">
            <a:off x="7236296" y="116632"/>
            <a:ext cx="144016" cy="65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9" name="正方形/長方形 158"/>
          <p:cNvSpPr/>
          <p:nvPr/>
        </p:nvSpPr>
        <p:spPr>
          <a:xfrm flipH="1">
            <a:off x="7452320" y="116632"/>
            <a:ext cx="144016" cy="65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6" name="正方形/長方形 125"/>
          <p:cNvSpPr/>
          <p:nvPr/>
        </p:nvSpPr>
        <p:spPr>
          <a:xfrm>
            <a:off x="3923928" y="3289408"/>
            <a:ext cx="3925767" cy="355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a:stCxn id="5" idx="1"/>
          </p:cNvCxnSpPr>
          <p:nvPr/>
        </p:nvCxnSpPr>
        <p:spPr>
          <a:xfrm>
            <a:off x="214052" y="3449614"/>
            <a:ext cx="8318388" cy="36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p:cNvSpPr>
            <a:spLocks noGrp="1"/>
          </p:cNvSpPr>
          <p:nvPr>
            <p:ph type="sldNum" sz="quarter" idx="12"/>
          </p:nvPr>
        </p:nvSpPr>
        <p:spPr/>
        <p:txBody>
          <a:bodyPr/>
          <a:lstStyle/>
          <a:p>
            <a:fld id="{D2D8002D-B5B0-4BAC-B1F6-782DDCCE6D9C}" type="slidenum">
              <a:rPr kumimoji="1" lang="ja-JP" altLang="en-US" smtClean="0"/>
              <a:t>60</a:t>
            </a:fld>
            <a:endParaRPr kumimoji="1" lang="ja-JP" altLang="en-US"/>
          </a:p>
        </p:txBody>
      </p:sp>
    </p:spTree>
    <p:extLst>
      <p:ext uri="{BB962C8B-B14F-4D97-AF65-F5344CB8AC3E}">
        <p14:creationId xmlns:p14="http://schemas.microsoft.com/office/powerpoint/2010/main" val="11386460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Status of J-PARC HI Program</a:t>
            </a:r>
            <a:endParaRPr kumimoji="1" lang="ja-JP" altLang="en-US" dirty="0"/>
          </a:p>
        </p:txBody>
      </p:sp>
      <p:sp>
        <p:nvSpPr>
          <p:cNvPr id="3" name="コンテンツ プレースホルダー 2"/>
          <p:cNvSpPr>
            <a:spLocks noGrp="1"/>
          </p:cNvSpPr>
          <p:nvPr>
            <p:ph idx="1"/>
          </p:nvPr>
        </p:nvSpPr>
        <p:spPr>
          <a:xfrm>
            <a:off x="446856" y="1628800"/>
            <a:ext cx="8229600" cy="4525963"/>
          </a:xfrm>
        </p:spPr>
        <p:txBody>
          <a:bodyPr/>
          <a:lstStyle/>
          <a:p>
            <a:pPr marL="0" indent="0">
              <a:buNone/>
            </a:pPr>
            <a:endParaRPr kumimoji="1" lang="en-US" altLang="ja-JP" dirty="0" smtClean="0">
              <a:solidFill>
                <a:srgbClr val="00B0F0"/>
              </a:solidFill>
            </a:endParaRPr>
          </a:p>
          <a:p>
            <a:pPr lvl="1"/>
            <a:r>
              <a:rPr lang="en-US" altLang="ja-JP" dirty="0" smtClean="0"/>
              <a:t>White paper for conceptual design of accelerators and the experiment in JFY 2015</a:t>
            </a:r>
          </a:p>
          <a:p>
            <a:pPr lvl="1"/>
            <a:r>
              <a:rPr lang="en-US" altLang="ja-JP" dirty="0" smtClean="0"/>
              <a:t>After this, proceed with the proposal to J-PARC </a:t>
            </a:r>
          </a:p>
          <a:p>
            <a:pPr lvl="1"/>
            <a:r>
              <a:rPr lang="en-US" altLang="ja-JP" dirty="0" smtClean="0"/>
              <a:t>…</a:t>
            </a:r>
          </a:p>
          <a:p>
            <a:pPr lvl="1"/>
            <a:r>
              <a:rPr lang="en-US" altLang="ja-JP" dirty="0" smtClean="0"/>
              <a:t>After approval, construction of accelerators and detectors within 10 years ?</a:t>
            </a:r>
            <a:endParaRPr lang="en-US" altLang="ja-JP" dirty="0"/>
          </a:p>
        </p:txBody>
      </p:sp>
      <p:sp>
        <p:nvSpPr>
          <p:cNvPr id="4" name="日付プレースホルダー 3"/>
          <p:cNvSpPr>
            <a:spLocks noGrp="1"/>
          </p:cNvSpPr>
          <p:nvPr>
            <p:ph type="dt" sz="half" idx="10"/>
          </p:nvPr>
        </p:nvSpPr>
        <p:spPr/>
        <p:txBody>
          <a:bodyPr/>
          <a:lstStyle/>
          <a:p>
            <a:r>
              <a:rPr kumimoji="1" lang="en-US" altLang="ja-JP" smtClean="0"/>
              <a:t>8/28/2015</a:t>
            </a:r>
            <a:endParaRPr kumimoji="1" lang="ja-JP" altLang="en-US"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61</a:t>
            </a:fld>
            <a:endParaRPr kumimoji="1" lang="ja-JP" altLang="en-US"/>
          </a:p>
        </p:txBody>
      </p:sp>
    </p:spTree>
    <p:extLst>
      <p:ext uri="{BB962C8B-B14F-4D97-AF65-F5344CB8AC3E}">
        <p14:creationId xmlns:p14="http://schemas.microsoft.com/office/powerpoint/2010/main" val="20186188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Detector</a:t>
            </a:r>
            <a:r>
              <a:rPr kumimoji="1" lang="en-US" altLang="ja-JP" dirty="0" smtClean="0"/>
              <a:t>s</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lang="en-US" altLang="ja-JP" dirty="0" smtClean="0"/>
              <a:t>Silicon vertex trackers</a:t>
            </a:r>
          </a:p>
          <a:p>
            <a:pPr lvl="1"/>
            <a:r>
              <a:rPr lang="en-US" altLang="ja-JP" dirty="0"/>
              <a:t>4</a:t>
            </a:r>
            <a:r>
              <a:rPr kumimoji="1" lang="en-US" altLang="ja-JP" dirty="0" smtClean="0"/>
              <a:t> end cap </a:t>
            </a:r>
            <a:r>
              <a:rPr lang="en-US" altLang="ja-JP" dirty="0" smtClean="0"/>
              <a:t>layers</a:t>
            </a:r>
            <a:endParaRPr kumimoji="1" lang="en-US" altLang="ja-JP" dirty="0" smtClean="0"/>
          </a:p>
          <a:p>
            <a:pPr lvl="2"/>
            <a:r>
              <a:rPr lang="en-US" altLang="ja-JP" dirty="0" smtClean="0"/>
              <a:t>Pad size : 40,40,80,80um, resolution = pad size/</a:t>
            </a:r>
            <a:r>
              <a:rPr lang="en-US" altLang="ja-JP" dirty="0" err="1" smtClean="0"/>
              <a:t>sqrt</a:t>
            </a:r>
            <a:r>
              <a:rPr lang="en-US" altLang="ja-JP" dirty="0" smtClean="0"/>
              <a:t>(12)</a:t>
            </a:r>
            <a:endParaRPr kumimoji="1" lang="en-US" altLang="ja-JP" dirty="0" smtClean="0"/>
          </a:p>
          <a:p>
            <a:pPr lvl="1"/>
            <a:r>
              <a:rPr lang="en-US" altLang="ja-JP" dirty="0"/>
              <a:t>4</a:t>
            </a:r>
            <a:r>
              <a:rPr kumimoji="1" lang="en-US" altLang="ja-JP" dirty="0" smtClean="0"/>
              <a:t> barrel layers</a:t>
            </a:r>
          </a:p>
          <a:p>
            <a:pPr lvl="2"/>
            <a:r>
              <a:rPr lang="en-US" altLang="ja-JP" dirty="0" smtClean="0"/>
              <a:t>Pad size : 40,40,80,80um, resolution = pad size/</a:t>
            </a:r>
            <a:r>
              <a:rPr lang="en-US" altLang="ja-JP" dirty="0" err="1" smtClean="0"/>
              <a:t>sqrt</a:t>
            </a:r>
            <a:r>
              <a:rPr lang="en-US" altLang="ja-JP" dirty="0" smtClean="0"/>
              <a:t>(12)</a:t>
            </a:r>
            <a:endParaRPr kumimoji="1" lang="en-US" altLang="ja-JP" dirty="0" smtClean="0"/>
          </a:p>
          <a:p>
            <a:r>
              <a:rPr lang="en-US" altLang="ja-JP" dirty="0" smtClean="0"/>
              <a:t>Spherical (toroid) trackers</a:t>
            </a:r>
          </a:p>
          <a:p>
            <a:pPr lvl="1"/>
            <a:r>
              <a:rPr lang="en-US" altLang="ja-JP" dirty="0" smtClean="0"/>
              <a:t>3 before toroid, 4 in toroid, 4 after toroid</a:t>
            </a:r>
          </a:p>
          <a:p>
            <a:r>
              <a:rPr lang="en-US" altLang="ja-JP" dirty="0" smtClean="0"/>
              <a:t>Forward trackers</a:t>
            </a:r>
          </a:p>
          <a:p>
            <a:pPr lvl="1"/>
            <a:r>
              <a:rPr lang="en-US" altLang="ja-JP" dirty="0" smtClean="0"/>
              <a:t>5 planes, FTOF (3.9m)</a:t>
            </a:r>
          </a:p>
          <a:p>
            <a:pPr lvl="1"/>
            <a:r>
              <a:rPr lang="en-US" altLang="ja-JP" dirty="0" smtClean="0"/>
              <a:t>Pad size = z/1000 (m), </a:t>
            </a:r>
            <a:r>
              <a:rPr lang="en-US" altLang="ja-JP" dirty="0"/>
              <a:t>R</a:t>
            </a:r>
            <a:r>
              <a:rPr lang="en-US" altLang="ja-JP" dirty="0" smtClean="0"/>
              <a:t>esolution </a:t>
            </a:r>
            <a:r>
              <a:rPr lang="en-US" altLang="ja-JP" dirty="0"/>
              <a:t>=</a:t>
            </a:r>
            <a:r>
              <a:rPr lang="en-US" altLang="ja-JP" dirty="0" smtClean="0"/>
              <a:t> pad size/10 mm</a:t>
            </a:r>
          </a:p>
          <a:p>
            <a:r>
              <a:rPr lang="en-US" altLang="ja-JP" dirty="0" smtClean="0"/>
              <a:t>Barrel trackers</a:t>
            </a:r>
          </a:p>
          <a:p>
            <a:pPr lvl="1"/>
            <a:r>
              <a:rPr lang="en-US" altLang="ja-JP" dirty="0" smtClean="0"/>
              <a:t>3 layers, BTOF (2.0m)</a:t>
            </a:r>
          </a:p>
          <a:p>
            <a:pPr lvl="1"/>
            <a:r>
              <a:rPr lang="en-US" altLang="ja-JP" dirty="0" smtClean="0"/>
              <a:t>Pad size = r/1000 (m), Resolution = pad size/10 mm</a:t>
            </a:r>
          </a:p>
          <a:p>
            <a:pPr lvl="1"/>
            <a:endParaRPr lang="en-US" altLang="ja-JP" dirty="0" smtClean="0"/>
          </a:p>
          <a:p>
            <a:pPr lvl="1"/>
            <a:endParaRPr lang="en-US" altLang="ja-JP" dirty="0" smtClean="0"/>
          </a:p>
          <a:p>
            <a:pPr lvl="1"/>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62</a:t>
            </a:fld>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3478205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Exotic particles in HI collisions</a:t>
            </a:r>
            <a:endParaRPr kumimoji="1" lang="ja-JP" altLang="en-US" dirty="0"/>
          </a:p>
        </p:txBody>
      </p:sp>
      <p:sp>
        <p:nvSpPr>
          <p:cNvPr id="6" name="コンテンツ プレースホルダー 5"/>
          <p:cNvSpPr>
            <a:spLocks noGrp="1"/>
          </p:cNvSpPr>
          <p:nvPr>
            <p:ph idx="1"/>
          </p:nvPr>
        </p:nvSpPr>
        <p:spPr>
          <a:xfrm>
            <a:off x="395536" y="1600200"/>
            <a:ext cx="8291264" cy="4925144"/>
          </a:xfrm>
        </p:spPr>
        <p:txBody>
          <a:bodyPr>
            <a:normAutofit fontScale="47500" lnSpcReduction="20000"/>
          </a:bodyPr>
          <a:lstStyle/>
          <a:p>
            <a:r>
              <a:rPr kumimoji="1" lang="en-US" altLang="ja-JP" dirty="0" err="1" smtClean="0"/>
              <a:t>Dibaryon</a:t>
            </a:r>
            <a:endParaRPr kumimoji="1" lang="en-US" altLang="ja-JP" dirty="0" smtClean="0"/>
          </a:p>
          <a:p>
            <a:pPr lvl="1"/>
            <a:r>
              <a:rPr lang="en-US" altLang="ja-JP" dirty="0" err="1" smtClean="0"/>
              <a:t>H</a:t>
            </a:r>
            <a:r>
              <a:rPr lang="en-US" altLang="ja-JP" dirty="0" err="1" smtClean="0">
                <a:sym typeface="Wingdings" panose="05000000000000000000" pitchFamily="2" charset="2"/>
              </a:rPr>
              <a:t></a:t>
            </a:r>
            <a:r>
              <a:rPr lang="en-US" altLang="ja-JP" dirty="0" err="1" smtClean="0">
                <a:latin typeface="Symbol" panose="05050102010706020507" pitchFamily="18" charset="2"/>
                <a:sym typeface="Wingdings" panose="05000000000000000000" pitchFamily="2" charset="2"/>
              </a:rPr>
              <a:t>LL</a:t>
            </a:r>
            <a:r>
              <a:rPr lang="en-US" altLang="ja-JP" dirty="0" err="1" smtClean="0">
                <a:sym typeface="Wingdings" panose="05000000000000000000" pitchFamily="2" charset="2"/>
              </a:rPr>
              <a:t></a:t>
            </a:r>
            <a:r>
              <a:rPr lang="en-US" altLang="ja-JP" dirty="0" err="1" smtClean="0">
                <a:latin typeface="Symbol" panose="05050102010706020507" pitchFamily="18" charset="2"/>
                <a:sym typeface="Wingdings" panose="05000000000000000000" pitchFamily="2" charset="2"/>
              </a:rPr>
              <a:t>p</a:t>
            </a:r>
            <a:r>
              <a:rPr lang="en-US" altLang="ja-JP" dirty="0" err="1" smtClean="0">
                <a:sym typeface="Wingdings" panose="05000000000000000000" pitchFamily="2" charset="2"/>
              </a:rPr>
              <a:t>-p</a:t>
            </a:r>
            <a:r>
              <a:rPr lang="en-US" altLang="ja-JP" dirty="0" err="1" smtClean="0">
                <a:latin typeface="Symbol" panose="05050102010706020507" pitchFamily="18" charset="2"/>
                <a:sym typeface="Wingdings" panose="05000000000000000000" pitchFamily="2" charset="2"/>
              </a:rPr>
              <a:t>p</a:t>
            </a:r>
            <a:r>
              <a:rPr lang="en-US" altLang="ja-JP" dirty="0" err="1" smtClean="0">
                <a:sym typeface="Wingdings" panose="05000000000000000000" pitchFamily="2" charset="2"/>
              </a:rPr>
              <a:t>-p</a:t>
            </a:r>
            <a:endParaRPr lang="en-US" altLang="ja-JP" dirty="0" smtClean="0">
              <a:sym typeface="Wingdings" panose="05000000000000000000" pitchFamily="2" charset="2"/>
            </a:endParaRPr>
          </a:p>
          <a:p>
            <a:pPr lvl="1"/>
            <a:r>
              <a:rPr lang="en-US" altLang="ja-JP" dirty="0">
                <a:sym typeface="Wingdings" panose="05000000000000000000" pitchFamily="2" charset="2"/>
              </a:rPr>
              <a:t>d*(2380)</a:t>
            </a:r>
            <a:r>
              <a:rPr lang="en-US" altLang="ja-JP" dirty="0" err="1" smtClean="0">
                <a:sym typeface="Wingdings" panose="05000000000000000000" pitchFamily="2" charset="2"/>
              </a:rPr>
              <a:t>d</a:t>
            </a:r>
            <a:r>
              <a:rPr lang="en-US" altLang="ja-JP" dirty="0" err="1" smtClean="0">
                <a:latin typeface="Symbol" panose="05050102010706020507" pitchFamily="18" charset="2"/>
                <a:sym typeface="Wingdings" panose="05000000000000000000" pitchFamily="2" charset="2"/>
              </a:rPr>
              <a:t>p</a:t>
            </a:r>
            <a:r>
              <a:rPr lang="en-US" altLang="ja-JP" dirty="0" err="1" smtClean="0">
                <a:sym typeface="Wingdings" panose="05000000000000000000" pitchFamily="2" charset="2"/>
              </a:rPr>
              <a:t>+</a:t>
            </a:r>
            <a:r>
              <a:rPr lang="en-US" altLang="ja-JP" dirty="0" err="1" smtClean="0">
                <a:latin typeface="Symbol" panose="05050102010706020507" pitchFamily="18" charset="2"/>
                <a:sym typeface="Wingdings" panose="05000000000000000000" pitchFamily="2" charset="2"/>
              </a:rPr>
              <a:t>p</a:t>
            </a:r>
            <a:r>
              <a:rPr lang="en-US" altLang="ja-JP" dirty="0" smtClean="0">
                <a:sym typeface="Wingdings" panose="05000000000000000000" pitchFamily="2" charset="2"/>
              </a:rPr>
              <a:t>-</a:t>
            </a:r>
          </a:p>
          <a:p>
            <a:r>
              <a:rPr lang="en-US" altLang="ja-JP" dirty="0" err="1" smtClean="0">
                <a:sym typeface="Wingdings" panose="05000000000000000000" pitchFamily="2" charset="2"/>
              </a:rPr>
              <a:t>Kaonic</a:t>
            </a:r>
            <a:r>
              <a:rPr lang="en-US" altLang="ja-JP" dirty="0" smtClean="0">
                <a:sym typeface="Wingdings" panose="05000000000000000000" pitchFamily="2" charset="2"/>
              </a:rPr>
              <a:t> nucleus</a:t>
            </a:r>
            <a:endParaRPr lang="en-US" altLang="ja-JP" dirty="0">
              <a:sym typeface="Wingdings" panose="05000000000000000000" pitchFamily="2" charset="2"/>
            </a:endParaRPr>
          </a:p>
          <a:p>
            <a:pPr lvl="1"/>
            <a:r>
              <a:rPr lang="en-US" altLang="ja-JP" dirty="0" err="1" smtClean="0">
                <a:sym typeface="Wingdings" panose="05000000000000000000" pitchFamily="2" charset="2"/>
              </a:rPr>
              <a:t>K-pp</a:t>
            </a:r>
            <a:r>
              <a:rPr lang="en-US" altLang="ja-JP" dirty="0" err="1" smtClean="0">
                <a:latin typeface="Symbol" panose="05050102010706020507" pitchFamily="18" charset="2"/>
                <a:sym typeface="Wingdings" panose="05000000000000000000" pitchFamily="2" charset="2"/>
              </a:rPr>
              <a:t>L</a:t>
            </a:r>
            <a:r>
              <a:rPr lang="en-US" altLang="ja-JP" dirty="0" err="1" smtClean="0">
                <a:sym typeface="Wingdings" panose="05000000000000000000" pitchFamily="2" charset="2"/>
              </a:rPr>
              <a:t>p</a:t>
            </a:r>
            <a:r>
              <a:rPr lang="en-US" altLang="ja-JP" dirty="0" err="1" smtClean="0">
                <a:latin typeface="Symbol" panose="05050102010706020507" pitchFamily="18" charset="2"/>
                <a:sym typeface="Wingdings" panose="05000000000000000000" pitchFamily="2" charset="2"/>
              </a:rPr>
              <a:t>p</a:t>
            </a:r>
            <a:r>
              <a:rPr lang="en-US" altLang="ja-JP" dirty="0" err="1" smtClean="0">
                <a:sym typeface="Wingdings" panose="05000000000000000000" pitchFamily="2" charset="2"/>
              </a:rPr>
              <a:t>-pp</a:t>
            </a:r>
            <a:endParaRPr lang="en-US" altLang="ja-JP" dirty="0" smtClean="0">
              <a:sym typeface="Wingdings" panose="05000000000000000000" pitchFamily="2" charset="2"/>
            </a:endParaRPr>
          </a:p>
          <a:p>
            <a:r>
              <a:rPr lang="en-US" altLang="ja-JP" dirty="0" smtClean="0">
                <a:sym typeface="Wingdings" panose="05000000000000000000" pitchFamily="2" charset="2"/>
              </a:rPr>
              <a:t>Resonances</a:t>
            </a:r>
          </a:p>
          <a:p>
            <a:pPr lvl="1"/>
            <a:r>
              <a:rPr lang="en-US" altLang="ja-JP" dirty="0" smtClean="0">
                <a:sym typeface="Wingdings" panose="05000000000000000000" pitchFamily="2" charset="2"/>
              </a:rPr>
              <a:t>K*(892)</a:t>
            </a:r>
            <a:r>
              <a:rPr lang="en-US" altLang="ja-JP" dirty="0" err="1" smtClean="0">
                <a:latin typeface="Symbol" panose="05050102010706020507" pitchFamily="18" charset="2"/>
                <a:sym typeface="Wingdings" panose="05000000000000000000" pitchFamily="2" charset="2"/>
              </a:rPr>
              <a:t>p</a:t>
            </a:r>
            <a:r>
              <a:rPr lang="en-US" altLang="ja-JP" dirty="0" err="1" smtClean="0">
                <a:sym typeface="Wingdings" panose="05000000000000000000" pitchFamily="2" charset="2"/>
              </a:rPr>
              <a:t>K</a:t>
            </a:r>
            <a:endParaRPr lang="en-US" altLang="ja-JP" dirty="0" smtClean="0">
              <a:sym typeface="Wingdings" panose="05000000000000000000" pitchFamily="2" charset="2"/>
            </a:endParaRPr>
          </a:p>
          <a:p>
            <a:pPr lvl="1"/>
            <a:r>
              <a:rPr kumimoji="1" lang="en-US" altLang="ja-JP" dirty="0" smtClean="0">
                <a:latin typeface="Symbol" panose="05050102010706020507" pitchFamily="18" charset="2"/>
                <a:sym typeface="Wingdings" panose="05000000000000000000" pitchFamily="2" charset="2"/>
              </a:rPr>
              <a:t>D</a:t>
            </a:r>
            <a:r>
              <a:rPr kumimoji="1" lang="en-US" altLang="ja-JP" dirty="0" smtClean="0">
                <a:sym typeface="Wingdings" panose="05000000000000000000" pitchFamily="2" charset="2"/>
              </a:rPr>
              <a:t>(1232)p</a:t>
            </a:r>
            <a:r>
              <a:rPr kumimoji="1" lang="en-US" altLang="ja-JP" dirty="0" smtClean="0">
                <a:latin typeface="Symbol" panose="05050102010706020507" pitchFamily="18" charset="2"/>
                <a:sym typeface="Wingdings" panose="05000000000000000000" pitchFamily="2" charset="2"/>
              </a:rPr>
              <a:t>p</a:t>
            </a:r>
          </a:p>
          <a:p>
            <a:pPr lvl="1"/>
            <a:r>
              <a:rPr lang="en-US" altLang="ja-JP" dirty="0" smtClean="0">
                <a:latin typeface="Symbol" panose="05050102010706020507" pitchFamily="18" charset="2"/>
                <a:sym typeface="Wingdings" panose="05000000000000000000" pitchFamily="2" charset="2"/>
              </a:rPr>
              <a:t>S</a:t>
            </a:r>
            <a:r>
              <a:rPr lang="en-US" altLang="ja-JP" dirty="0" smtClean="0">
                <a:sym typeface="Wingdings" panose="05000000000000000000" pitchFamily="2" charset="2"/>
              </a:rPr>
              <a:t>(1385)</a:t>
            </a:r>
            <a:r>
              <a:rPr lang="en-US" altLang="ja-JP" dirty="0" err="1" smtClean="0">
                <a:latin typeface="Symbol" panose="05050102010706020507" pitchFamily="18" charset="2"/>
                <a:sym typeface="Wingdings" panose="05000000000000000000" pitchFamily="2" charset="2"/>
              </a:rPr>
              <a:t>L</a:t>
            </a:r>
            <a:r>
              <a:rPr lang="en-US" altLang="ja-JP" dirty="0" err="1" smtClean="0">
                <a:sym typeface="Wingdings" panose="05000000000000000000" pitchFamily="2" charset="2"/>
              </a:rPr>
              <a:t>p</a:t>
            </a:r>
            <a:endParaRPr lang="en-US" altLang="ja-JP" dirty="0" smtClean="0">
              <a:sym typeface="Wingdings" panose="05000000000000000000" pitchFamily="2" charset="2"/>
            </a:endParaRPr>
          </a:p>
          <a:p>
            <a:pPr lvl="1"/>
            <a:r>
              <a:rPr lang="en-US" altLang="ja-JP" dirty="0" smtClean="0">
                <a:latin typeface="Symbol" panose="05050102010706020507" pitchFamily="18" charset="2"/>
                <a:sym typeface="Wingdings" panose="05000000000000000000" pitchFamily="2" charset="2"/>
              </a:rPr>
              <a:t>L</a:t>
            </a:r>
            <a:r>
              <a:rPr lang="en-US" altLang="ja-JP" dirty="0" smtClean="0">
                <a:sym typeface="Wingdings" panose="05000000000000000000" pitchFamily="2" charset="2"/>
              </a:rPr>
              <a:t>(1520)</a:t>
            </a:r>
            <a:r>
              <a:rPr lang="en-US" altLang="ja-JP" dirty="0" err="1" smtClean="0">
                <a:sym typeface="Wingdings" panose="05000000000000000000" pitchFamily="2" charset="2"/>
              </a:rPr>
              <a:t>pK</a:t>
            </a:r>
            <a:r>
              <a:rPr lang="en-US" altLang="ja-JP" dirty="0" smtClean="0">
                <a:sym typeface="Wingdings" panose="05000000000000000000" pitchFamily="2" charset="2"/>
              </a:rPr>
              <a:t>-</a:t>
            </a:r>
          </a:p>
          <a:p>
            <a:pPr lvl="1"/>
            <a:r>
              <a:rPr lang="en-US" altLang="ja-JP" dirty="0" smtClean="0">
                <a:latin typeface="Symbol" panose="05050102010706020507" pitchFamily="18" charset="2"/>
                <a:sym typeface="Wingdings" panose="05000000000000000000" pitchFamily="2" charset="2"/>
              </a:rPr>
              <a:t>X</a:t>
            </a:r>
            <a:r>
              <a:rPr lang="en-US" altLang="ja-JP" dirty="0" smtClean="0">
                <a:sym typeface="Wingdings" panose="05000000000000000000" pitchFamily="2" charset="2"/>
              </a:rPr>
              <a:t>(1530)</a:t>
            </a:r>
            <a:r>
              <a:rPr lang="en-US" altLang="ja-JP" dirty="0" err="1" smtClean="0">
                <a:latin typeface="Symbol" panose="05050102010706020507" pitchFamily="18" charset="2"/>
                <a:sym typeface="Wingdings" panose="05000000000000000000" pitchFamily="2" charset="2"/>
              </a:rPr>
              <a:t>Xp</a:t>
            </a:r>
            <a:endParaRPr lang="en-US" altLang="ja-JP" dirty="0" smtClean="0">
              <a:latin typeface="Symbol" panose="05050102010706020507" pitchFamily="18" charset="2"/>
              <a:sym typeface="Wingdings" panose="05000000000000000000" pitchFamily="2" charset="2"/>
            </a:endParaRPr>
          </a:p>
          <a:p>
            <a:pPr lvl="1"/>
            <a:r>
              <a:rPr lang="en-US" altLang="ja-JP" dirty="0" smtClean="0">
                <a:latin typeface="Symbol" panose="05050102010706020507" pitchFamily="18" charset="2"/>
                <a:sym typeface="Wingdings" panose="05000000000000000000" pitchFamily="2" charset="2"/>
              </a:rPr>
              <a:t>WLK-</a:t>
            </a:r>
          </a:p>
          <a:p>
            <a:pPr lvl="1"/>
            <a:r>
              <a:rPr lang="en-US" altLang="ja-JP" dirty="0" smtClean="0">
                <a:latin typeface="Symbol" panose="05050102010706020507" pitchFamily="18" charset="2"/>
                <a:sym typeface="Wingdings" panose="05000000000000000000" pitchFamily="2" charset="2"/>
              </a:rPr>
              <a:t>X-</a:t>
            </a:r>
            <a:r>
              <a:rPr lang="en-US" altLang="ja-JP" dirty="0" err="1" smtClean="0">
                <a:latin typeface="Symbol" panose="05050102010706020507" pitchFamily="18" charset="2"/>
                <a:sym typeface="Wingdings" panose="05000000000000000000" pitchFamily="2" charset="2"/>
              </a:rPr>
              <a:t>Lp</a:t>
            </a:r>
            <a:r>
              <a:rPr lang="en-US" altLang="ja-JP" dirty="0" smtClean="0">
                <a:latin typeface="Symbol" panose="05050102010706020507" pitchFamily="18" charset="2"/>
                <a:sym typeface="Wingdings" panose="05000000000000000000" pitchFamily="2" charset="2"/>
              </a:rPr>
              <a:t>-</a:t>
            </a:r>
          </a:p>
          <a:p>
            <a:r>
              <a:rPr lang="en-US" altLang="ja-JP" dirty="0" err="1" smtClean="0">
                <a:sym typeface="Wingdings" panose="05000000000000000000" pitchFamily="2" charset="2"/>
              </a:rPr>
              <a:t>Penta</a:t>
            </a:r>
            <a:r>
              <a:rPr lang="en-US" altLang="ja-JP" dirty="0" smtClean="0">
                <a:sym typeface="Wingdings" panose="05000000000000000000" pitchFamily="2" charset="2"/>
              </a:rPr>
              <a:t> quarks</a:t>
            </a:r>
          </a:p>
          <a:p>
            <a:pPr lvl="1"/>
            <a:r>
              <a:rPr lang="en-US" altLang="ja-JP" dirty="0" smtClean="0">
                <a:latin typeface="Symbol" panose="05050102010706020507" pitchFamily="18" charset="2"/>
                <a:sym typeface="Wingdings" panose="05000000000000000000" pitchFamily="2" charset="2"/>
              </a:rPr>
              <a:t>Q</a:t>
            </a:r>
            <a:r>
              <a:rPr lang="en-US" altLang="ja-JP" dirty="0" smtClean="0">
                <a:sym typeface="Wingdings" panose="05000000000000000000" pitchFamily="2" charset="2"/>
              </a:rPr>
              <a:t>+(</a:t>
            </a:r>
            <a:r>
              <a:rPr lang="en-US" altLang="ja-JP" dirty="0" err="1" smtClean="0">
                <a:sym typeface="Wingdings" panose="05000000000000000000" pitchFamily="2" charset="2"/>
              </a:rPr>
              <a:t>uudd</a:t>
            </a:r>
            <a:r>
              <a:rPr lang="en-US" altLang="ja-JP" dirty="0" smtClean="0">
                <a:sym typeface="Wingdings" panose="05000000000000000000" pitchFamily="2" charset="2"/>
              </a:rPr>
              <a:t> </a:t>
            </a:r>
            <a:r>
              <a:rPr lang="en-US" altLang="ja-JP" dirty="0" err="1" smtClean="0">
                <a:sym typeface="Wingdings" panose="05000000000000000000" pitchFamily="2" charset="2"/>
              </a:rPr>
              <a:t>sbar</a:t>
            </a:r>
            <a:r>
              <a:rPr lang="en-US" altLang="ja-JP" dirty="0" smtClean="0">
                <a:sym typeface="Wingdings" panose="05000000000000000000" pitchFamily="2" charset="2"/>
              </a:rPr>
              <a:t>)</a:t>
            </a:r>
            <a:r>
              <a:rPr lang="en-US" altLang="ja-JP" dirty="0" err="1" smtClean="0">
                <a:sym typeface="Wingdings" panose="05000000000000000000" pitchFamily="2" charset="2"/>
              </a:rPr>
              <a:t>pKs</a:t>
            </a:r>
            <a:endParaRPr lang="en-US" altLang="ja-JP" dirty="0" smtClean="0">
              <a:sym typeface="Wingdings" panose="05000000000000000000" pitchFamily="2" charset="2"/>
            </a:endParaRPr>
          </a:p>
          <a:p>
            <a:pPr lvl="1"/>
            <a:r>
              <a:rPr lang="en-US" altLang="ja-JP" dirty="0" smtClean="0">
                <a:latin typeface="Symbol" panose="05050102010706020507" pitchFamily="18" charset="2"/>
                <a:sym typeface="Wingdings" panose="05000000000000000000" pitchFamily="2" charset="2"/>
              </a:rPr>
              <a:t>Q++</a:t>
            </a:r>
            <a:r>
              <a:rPr lang="en-US" altLang="ja-JP" dirty="0" smtClean="0">
                <a:sym typeface="Wingdings" panose="05000000000000000000" pitchFamily="2" charset="2"/>
              </a:rPr>
              <a:t>+(</a:t>
            </a:r>
            <a:r>
              <a:rPr lang="en-US" altLang="ja-JP" dirty="0" err="1" smtClean="0">
                <a:sym typeface="Wingdings" panose="05000000000000000000" pitchFamily="2" charset="2"/>
              </a:rPr>
              <a:t>uuuu</a:t>
            </a:r>
            <a:r>
              <a:rPr lang="en-US" altLang="ja-JP" dirty="0" smtClean="0">
                <a:sym typeface="Wingdings" panose="05000000000000000000" pitchFamily="2" charset="2"/>
              </a:rPr>
              <a:t> </a:t>
            </a:r>
            <a:r>
              <a:rPr lang="en-US" altLang="ja-JP" dirty="0" err="1" smtClean="0">
                <a:sym typeface="Wingdings" panose="05000000000000000000" pitchFamily="2" charset="2"/>
              </a:rPr>
              <a:t>sbar</a:t>
            </a:r>
            <a:r>
              <a:rPr lang="en-US" altLang="ja-JP" dirty="0" smtClean="0">
                <a:sym typeface="Wingdings" panose="05000000000000000000" pitchFamily="2" charset="2"/>
              </a:rPr>
              <a:t>)</a:t>
            </a:r>
            <a:r>
              <a:rPr lang="en-US" altLang="ja-JP" dirty="0" err="1" smtClean="0">
                <a:sym typeface="Wingdings" panose="05000000000000000000" pitchFamily="2" charset="2"/>
              </a:rPr>
              <a:t>p</a:t>
            </a:r>
            <a:r>
              <a:rPr lang="en-US" altLang="ja-JP" dirty="0" err="1" smtClean="0">
                <a:latin typeface="Symbol" panose="05050102010706020507" pitchFamily="18" charset="2"/>
                <a:sym typeface="Wingdings" panose="05000000000000000000" pitchFamily="2" charset="2"/>
              </a:rPr>
              <a:t>p</a:t>
            </a:r>
            <a:r>
              <a:rPr lang="en-US" altLang="ja-JP" dirty="0" err="1" smtClean="0">
                <a:sym typeface="Wingdings" panose="05000000000000000000" pitchFamily="2" charset="2"/>
              </a:rPr>
              <a:t>+</a:t>
            </a:r>
            <a:r>
              <a:rPr lang="en-US" altLang="ja-JP" dirty="0" err="1" smtClean="0">
                <a:latin typeface="Symbol" panose="05050102010706020507" pitchFamily="18" charset="2"/>
                <a:sym typeface="Wingdings" panose="05000000000000000000" pitchFamily="2" charset="2"/>
              </a:rPr>
              <a:t>p</a:t>
            </a:r>
            <a:r>
              <a:rPr lang="en-US" altLang="ja-JP" dirty="0" smtClean="0">
                <a:sym typeface="Wingdings" panose="05000000000000000000" pitchFamily="2" charset="2"/>
              </a:rPr>
              <a:t>+</a:t>
            </a:r>
          </a:p>
          <a:p>
            <a:pPr lvl="1"/>
            <a:r>
              <a:rPr lang="en-US" altLang="ja-JP" dirty="0" smtClean="0">
                <a:latin typeface="Symbol" panose="05050102010706020507" pitchFamily="18" charset="2"/>
                <a:sym typeface="Wingdings" panose="05000000000000000000" pitchFamily="2" charset="2"/>
              </a:rPr>
              <a:t>Q</a:t>
            </a:r>
            <a:r>
              <a:rPr lang="en-US" altLang="ja-JP" dirty="0" smtClean="0">
                <a:sym typeface="Wingdings" panose="05000000000000000000" pitchFamily="2" charset="2"/>
              </a:rPr>
              <a:t>0(</a:t>
            </a:r>
            <a:r>
              <a:rPr lang="en-US" altLang="ja-JP" dirty="0" err="1" smtClean="0">
                <a:sym typeface="Wingdings" panose="05000000000000000000" pitchFamily="2" charset="2"/>
              </a:rPr>
              <a:t>uddd</a:t>
            </a:r>
            <a:r>
              <a:rPr lang="en-US" altLang="ja-JP" dirty="0" smtClean="0">
                <a:sym typeface="Wingdings" panose="05000000000000000000" pitchFamily="2" charset="2"/>
              </a:rPr>
              <a:t> </a:t>
            </a:r>
            <a:r>
              <a:rPr lang="en-US" altLang="ja-JP" dirty="0" err="1" smtClean="0">
                <a:sym typeface="Wingdings" panose="05000000000000000000" pitchFamily="2" charset="2"/>
              </a:rPr>
              <a:t>sbar</a:t>
            </a:r>
            <a:r>
              <a:rPr lang="en-US" altLang="ja-JP" dirty="0" smtClean="0">
                <a:sym typeface="Wingdings" panose="05000000000000000000" pitchFamily="2" charset="2"/>
              </a:rPr>
              <a:t>)pK-</a:t>
            </a:r>
          </a:p>
          <a:p>
            <a:pPr lvl="1"/>
            <a:r>
              <a:rPr lang="en-US" altLang="ja-JP" dirty="0" smtClean="0">
                <a:sym typeface="Wingdings" panose="05000000000000000000" pitchFamily="2" charset="2"/>
              </a:rPr>
              <a:t>Ns(</a:t>
            </a:r>
            <a:r>
              <a:rPr lang="en-US" altLang="ja-JP" dirty="0" err="1" smtClean="0">
                <a:sym typeface="Wingdings" panose="05000000000000000000" pitchFamily="2" charset="2"/>
              </a:rPr>
              <a:t>uudd</a:t>
            </a:r>
            <a:r>
              <a:rPr lang="en-US" altLang="ja-JP" dirty="0" smtClean="0">
                <a:sym typeface="Wingdings" panose="05000000000000000000" pitchFamily="2" charset="2"/>
              </a:rPr>
              <a:t> </a:t>
            </a:r>
            <a:r>
              <a:rPr lang="en-US" altLang="ja-JP" dirty="0" err="1" smtClean="0">
                <a:sym typeface="Wingdings" panose="05000000000000000000" pitchFamily="2" charset="2"/>
              </a:rPr>
              <a:t>ubar</a:t>
            </a:r>
            <a:r>
              <a:rPr lang="en-US" altLang="ja-JP" dirty="0" smtClean="0">
                <a:sym typeface="Wingdings" panose="05000000000000000000" pitchFamily="2" charset="2"/>
              </a:rPr>
              <a:t>)</a:t>
            </a:r>
            <a:r>
              <a:rPr lang="en-US" altLang="ja-JP" dirty="0" smtClean="0">
                <a:latin typeface="Symbol" panose="05050102010706020507" pitchFamily="18" charset="2"/>
                <a:sym typeface="Wingdings" panose="05000000000000000000" pitchFamily="2" charset="2"/>
              </a:rPr>
              <a:t>L</a:t>
            </a:r>
            <a:r>
              <a:rPr lang="en-US" altLang="ja-JP" dirty="0" smtClean="0">
                <a:sym typeface="Wingdings" panose="05000000000000000000" pitchFamily="2" charset="2"/>
              </a:rPr>
              <a:t>K</a:t>
            </a:r>
          </a:p>
          <a:p>
            <a:pPr lvl="1"/>
            <a:r>
              <a:rPr lang="en-US" altLang="ja-JP" dirty="0" smtClean="0">
                <a:latin typeface="Symbol" panose="05050102010706020507" pitchFamily="18" charset="2"/>
                <a:sym typeface="Wingdings" panose="05000000000000000000" pitchFamily="2" charset="2"/>
              </a:rPr>
              <a:t>S</a:t>
            </a:r>
            <a:r>
              <a:rPr lang="en-US" altLang="ja-JP" dirty="0" smtClean="0">
                <a:sym typeface="Wingdings" panose="05000000000000000000" pitchFamily="2" charset="2"/>
              </a:rPr>
              <a:t>5(</a:t>
            </a:r>
            <a:r>
              <a:rPr lang="en-US" altLang="ja-JP" dirty="0" err="1" smtClean="0">
                <a:sym typeface="Wingdings" panose="05000000000000000000" pitchFamily="2" charset="2"/>
              </a:rPr>
              <a:t>udds</a:t>
            </a:r>
            <a:r>
              <a:rPr lang="en-US" altLang="ja-JP" dirty="0" smtClean="0">
                <a:sym typeface="Wingdings" panose="05000000000000000000" pitchFamily="2" charset="2"/>
              </a:rPr>
              <a:t> </a:t>
            </a:r>
            <a:r>
              <a:rPr lang="en-US" altLang="ja-JP" dirty="0" err="1" smtClean="0">
                <a:sym typeface="Wingdings" panose="05000000000000000000" pitchFamily="2" charset="2"/>
              </a:rPr>
              <a:t>ubar</a:t>
            </a:r>
            <a:r>
              <a:rPr lang="en-US" altLang="ja-JP" dirty="0" smtClean="0">
                <a:sym typeface="Wingdings" panose="05000000000000000000" pitchFamily="2" charset="2"/>
              </a:rPr>
              <a:t>)</a:t>
            </a:r>
            <a:r>
              <a:rPr lang="en-US" altLang="ja-JP" dirty="0" smtClean="0">
                <a:latin typeface="Symbol" panose="05050102010706020507" pitchFamily="18" charset="2"/>
                <a:sym typeface="Wingdings" panose="05000000000000000000" pitchFamily="2" charset="2"/>
              </a:rPr>
              <a:t>Lp</a:t>
            </a:r>
          </a:p>
          <a:p>
            <a:pPr lvl="1"/>
            <a:r>
              <a:rPr lang="en-US" altLang="ja-JP" dirty="0" smtClean="0">
                <a:latin typeface="Symbol" panose="05050102010706020507" pitchFamily="18" charset="2"/>
                <a:sym typeface="Wingdings" panose="05000000000000000000" pitchFamily="2" charset="2"/>
              </a:rPr>
              <a:t>S</a:t>
            </a:r>
            <a:r>
              <a:rPr lang="en-US" altLang="ja-JP" dirty="0" smtClean="0">
                <a:sym typeface="Wingdings" panose="05000000000000000000" pitchFamily="2" charset="2"/>
              </a:rPr>
              <a:t>5(</a:t>
            </a:r>
            <a:r>
              <a:rPr lang="en-US" altLang="ja-JP" dirty="0" err="1" smtClean="0">
                <a:sym typeface="Wingdings" panose="05000000000000000000" pitchFamily="2" charset="2"/>
              </a:rPr>
              <a:t>uuds</a:t>
            </a:r>
            <a:r>
              <a:rPr lang="en-US" altLang="ja-JP" dirty="0" smtClean="0">
                <a:sym typeface="Wingdings" panose="05000000000000000000" pitchFamily="2" charset="2"/>
              </a:rPr>
              <a:t> </a:t>
            </a:r>
            <a:r>
              <a:rPr lang="en-US" altLang="ja-JP" dirty="0" err="1">
                <a:sym typeface="Wingdings" panose="05000000000000000000" pitchFamily="2" charset="2"/>
              </a:rPr>
              <a:t>d</a:t>
            </a:r>
            <a:r>
              <a:rPr lang="en-US" altLang="ja-JP" dirty="0" err="1" smtClean="0">
                <a:sym typeface="Wingdings" panose="05000000000000000000" pitchFamily="2" charset="2"/>
              </a:rPr>
              <a:t>bar</a:t>
            </a:r>
            <a:r>
              <a:rPr lang="en-US" altLang="ja-JP" dirty="0" smtClean="0">
                <a:sym typeface="Wingdings" panose="05000000000000000000" pitchFamily="2" charset="2"/>
              </a:rPr>
              <a:t>)pK0bar</a:t>
            </a:r>
          </a:p>
          <a:p>
            <a:pPr lvl="1"/>
            <a:r>
              <a:rPr lang="en-US" altLang="ja-JP" dirty="0" smtClean="0">
                <a:sym typeface="Wingdings" panose="05000000000000000000" pitchFamily="2" charset="2"/>
              </a:rPr>
              <a:t>…</a:t>
            </a:r>
            <a:endParaRPr lang="en-US" altLang="ja-JP" dirty="0">
              <a:sym typeface="Wingdings" panose="05000000000000000000" pitchFamily="2" charset="2"/>
            </a:endParaRPr>
          </a:p>
          <a:p>
            <a:pPr lvl="1"/>
            <a:endParaRPr lang="en-US" altLang="ja-JP" dirty="0" smtClean="0">
              <a:sym typeface="Wingdings" panose="05000000000000000000" pitchFamily="2" charset="2"/>
            </a:endParaRPr>
          </a:p>
          <a:p>
            <a:pPr lvl="1"/>
            <a:endParaRPr kumimoji="1" lang="ja-JP" altLang="en-US" dirty="0"/>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63</a:t>
            </a:fld>
            <a:endParaRPr kumimoji="1" lang="ja-JP" altLang="en-US"/>
          </a:p>
        </p:txBody>
      </p:sp>
    </p:spTree>
    <p:extLst>
      <p:ext uri="{BB962C8B-B14F-4D97-AF65-F5344CB8AC3E}">
        <p14:creationId xmlns:p14="http://schemas.microsoft.com/office/powerpoint/2010/main" val="42853378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Separation of </a:t>
            </a:r>
            <a:r>
              <a:rPr kumimoji="1" lang="en-US" altLang="ja-JP" dirty="0" err="1" smtClean="0"/>
              <a:t>hypernuclear</a:t>
            </a:r>
            <a:r>
              <a:rPr kumimoji="1" lang="en-US" altLang="ja-JP" dirty="0" smtClean="0"/>
              <a:t> beams</a:t>
            </a:r>
            <a:endParaRPr kumimoji="1" lang="ja-JP" altLang="en-US" dirty="0"/>
          </a:p>
        </p:txBody>
      </p:sp>
      <p:sp>
        <p:nvSpPr>
          <p:cNvPr id="3" name="コンテンツ プレースホルダー 2"/>
          <p:cNvSpPr>
            <a:spLocks noGrp="1"/>
          </p:cNvSpPr>
          <p:nvPr>
            <p:ph idx="1"/>
          </p:nvPr>
        </p:nvSpPr>
        <p:spPr>
          <a:xfrm>
            <a:off x="395536" y="1340768"/>
            <a:ext cx="8229600" cy="4525963"/>
          </a:xfrm>
        </p:spPr>
        <p:txBody>
          <a:bodyPr/>
          <a:lstStyle/>
          <a:p>
            <a:r>
              <a:rPr kumimoji="1" lang="en-US" altLang="ja-JP" dirty="0" smtClean="0"/>
              <a:t>Separation of beams depending on Z/A</a:t>
            </a:r>
            <a:endParaRPr kumimoji="1"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29" y="1844824"/>
            <a:ext cx="7343339"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64</a:t>
            </a:fld>
            <a:endParaRPr kumimoji="1" lang="ja-JP" altLang="en-US"/>
          </a:p>
        </p:txBody>
      </p:sp>
      <p:sp>
        <p:nvSpPr>
          <p:cNvPr id="5" name="テキスト ボックス 4"/>
          <p:cNvSpPr txBox="1"/>
          <p:nvPr/>
        </p:nvSpPr>
        <p:spPr>
          <a:xfrm>
            <a:off x="1403648" y="6165304"/>
            <a:ext cx="3807004" cy="369332"/>
          </a:xfrm>
          <a:prstGeom prst="rect">
            <a:avLst/>
          </a:prstGeom>
          <a:noFill/>
        </p:spPr>
        <p:txBody>
          <a:bodyPr wrap="none" rtlCol="0">
            <a:spAutoFit/>
          </a:bodyPr>
          <a:lstStyle/>
          <a:p>
            <a:r>
              <a:rPr kumimoji="1" lang="en-US" altLang="ja-JP" dirty="0" err="1" smtClean="0"/>
              <a:t>Hypernucleus</a:t>
            </a:r>
            <a:r>
              <a:rPr kumimoji="1" lang="en-US" altLang="ja-JP" dirty="0" smtClean="0"/>
              <a:t> /  fragments = 10</a:t>
            </a:r>
            <a:r>
              <a:rPr kumimoji="1" lang="en-US" altLang="ja-JP" baseline="30000" dirty="0" smtClean="0"/>
              <a:t>-5</a:t>
            </a:r>
            <a:r>
              <a:rPr kumimoji="1" lang="en-US" altLang="ja-JP" dirty="0" smtClean="0"/>
              <a:t>-10</a:t>
            </a:r>
            <a:r>
              <a:rPr kumimoji="1" lang="en-US" altLang="ja-JP" baseline="30000" dirty="0" smtClean="0"/>
              <a:t>-6</a:t>
            </a:r>
            <a:endParaRPr kumimoji="1" lang="ja-JP" altLang="en-US" baseline="30000" dirty="0"/>
          </a:p>
        </p:txBody>
      </p:sp>
    </p:spTree>
    <p:extLst>
      <p:ext uri="{BB962C8B-B14F-4D97-AF65-F5344CB8AC3E}">
        <p14:creationId xmlns:p14="http://schemas.microsoft.com/office/powerpoint/2010/main" val="39392829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QCD</a:t>
            </a:r>
            <a:r>
              <a:rPr kumimoji="1" lang="ja-JP" altLang="en-US" dirty="0" smtClean="0"/>
              <a:t>和則とスペクトル関数</a:t>
            </a:r>
            <a:endParaRPr kumimoji="1" lang="ja-JP" altLang="en-US" dirty="0"/>
          </a:p>
        </p:txBody>
      </p:sp>
      <p:sp>
        <p:nvSpPr>
          <p:cNvPr id="4" name="正方形/長方形 3"/>
          <p:cNvSpPr/>
          <p:nvPr/>
        </p:nvSpPr>
        <p:spPr>
          <a:xfrm>
            <a:off x="420294" y="3060588"/>
            <a:ext cx="6302188" cy="307777"/>
          </a:xfrm>
          <a:prstGeom prst="rect">
            <a:avLst/>
          </a:prstGeom>
        </p:spPr>
        <p:txBody>
          <a:bodyPr wrap="square">
            <a:spAutoFit/>
          </a:bodyPr>
          <a:lstStyle/>
          <a:p>
            <a:r>
              <a:rPr lang="en-US" altLang="ja-JP" sz="1400" dirty="0" smtClean="0"/>
              <a:t>http</a:t>
            </a:r>
            <a:r>
              <a:rPr lang="en-US" altLang="ja-JP" sz="1400" dirty="0"/>
              <a:t>://macdls.lbl.gov/DLS_WWW_Files/DLSWorkshop/proceedings.html</a:t>
            </a:r>
            <a:endParaRPr lang="ja-JP" altLang="en-US" sz="1400" dirty="0"/>
          </a:p>
        </p:txBody>
      </p:sp>
      <p:sp>
        <p:nvSpPr>
          <p:cNvPr id="5" name="正方形/長方形 4"/>
          <p:cNvSpPr/>
          <p:nvPr/>
        </p:nvSpPr>
        <p:spPr>
          <a:xfrm>
            <a:off x="420294" y="2124348"/>
            <a:ext cx="6268348" cy="1015663"/>
          </a:xfrm>
          <a:prstGeom prst="rect">
            <a:avLst/>
          </a:prstGeom>
        </p:spPr>
        <p:txBody>
          <a:bodyPr wrap="square">
            <a:spAutoFit/>
          </a:bodyPr>
          <a:lstStyle/>
          <a:p>
            <a:r>
              <a:rPr lang="en-US" altLang="ja-JP" sz="2400" dirty="0" smtClean="0"/>
              <a:t>comment by </a:t>
            </a:r>
            <a:r>
              <a:rPr lang="ja-JP" altLang="en-US" sz="2400" dirty="0" smtClean="0"/>
              <a:t>初田さん</a:t>
            </a:r>
            <a:endParaRPr lang="en-US" altLang="ja-JP" sz="2400" dirty="0" smtClean="0"/>
          </a:p>
          <a:p>
            <a:r>
              <a:rPr lang="en-US" altLang="ja-JP" dirty="0" smtClean="0"/>
              <a:t>International </a:t>
            </a:r>
            <a:r>
              <a:rPr lang="en-US" altLang="ja-JP" dirty="0"/>
              <a:t>Conference on Soft </a:t>
            </a:r>
            <a:r>
              <a:rPr lang="en-US" altLang="ja-JP" dirty="0" err="1" smtClean="0"/>
              <a:t>Dilepton</a:t>
            </a:r>
            <a:r>
              <a:rPr lang="ja-JP" altLang="en-US" dirty="0" smtClean="0"/>
              <a:t> </a:t>
            </a:r>
            <a:r>
              <a:rPr lang="en-US" altLang="ja-JP" dirty="0" smtClean="0"/>
              <a:t>Production</a:t>
            </a:r>
          </a:p>
          <a:p>
            <a:r>
              <a:rPr lang="en-US" altLang="ja-JP" dirty="0" smtClean="0"/>
              <a:t>LBNL, 1997</a:t>
            </a:r>
            <a:endParaRPr lang="ja-JP" altLang="en-US" dirty="0"/>
          </a:p>
        </p:txBody>
      </p:sp>
      <p:sp>
        <p:nvSpPr>
          <p:cNvPr id="7" name="テキスト ボックス 6"/>
          <p:cNvSpPr txBox="1"/>
          <p:nvPr/>
        </p:nvSpPr>
        <p:spPr>
          <a:xfrm>
            <a:off x="1317809" y="6221507"/>
            <a:ext cx="6647974" cy="461665"/>
          </a:xfrm>
          <a:prstGeom prst="rect">
            <a:avLst/>
          </a:prstGeom>
          <a:noFill/>
        </p:spPr>
        <p:txBody>
          <a:bodyPr wrap="none" rtlCol="0">
            <a:spAutoFit/>
          </a:bodyPr>
          <a:lstStyle/>
          <a:p>
            <a:r>
              <a:rPr lang="en-US" altLang="ja-JP" sz="2400" dirty="0" smtClean="0"/>
              <a:t>※</a:t>
            </a:r>
            <a:r>
              <a:rPr lang="ja-JP" altLang="en-US" sz="2400" dirty="0" smtClean="0"/>
              <a:t>実験的に積分値を出すのは誤差との戦いか？</a:t>
            </a:r>
            <a:endParaRPr kumimoji="1" lang="ja-JP" altLang="en-US" sz="2400" dirty="0"/>
          </a:p>
        </p:txBody>
      </p:sp>
      <p:grpSp>
        <p:nvGrpSpPr>
          <p:cNvPr id="9" name="グループ化 8"/>
          <p:cNvGrpSpPr/>
          <p:nvPr/>
        </p:nvGrpSpPr>
        <p:grpSpPr>
          <a:xfrm>
            <a:off x="420294" y="3462774"/>
            <a:ext cx="8656358" cy="2502188"/>
            <a:chOff x="420294" y="3462774"/>
            <a:chExt cx="8656358" cy="2502188"/>
          </a:xfrm>
        </p:grpSpPr>
        <p:pic>
          <p:nvPicPr>
            <p:cNvPr id="1026" name="Picture 2" descr="http://macdls.lbl.gov/DLS_WWW_Files/DLSWorkshop/contents/hatsuda_jpeg/image/_hatsuda_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94" y="3845856"/>
              <a:ext cx="1219253" cy="1567612"/>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吹き出し 5"/>
            <p:cNvSpPr/>
            <p:nvPr/>
          </p:nvSpPr>
          <p:spPr>
            <a:xfrm>
              <a:off x="1801903" y="3571545"/>
              <a:ext cx="2922497" cy="2021101"/>
            </a:xfrm>
            <a:prstGeom prst="wedgeRoundRectCallout">
              <a:avLst>
                <a:gd name="adj1" fmla="val -58370"/>
                <a:gd name="adj2" fmla="val 1531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400" dirty="0" smtClean="0"/>
                <a:t>スペクトル自身よりも、積分値の方がより直接的に実験と</a:t>
              </a:r>
              <a:r>
                <a:rPr kumimoji="1" lang="en-US" altLang="ja-JP" sz="2400" dirty="0" smtClean="0"/>
                <a:t>QCD</a:t>
              </a:r>
              <a:r>
                <a:rPr kumimoji="1" lang="ja-JP" altLang="en-US" sz="2400" dirty="0" smtClean="0"/>
                <a:t>凝縮を比較できる</a:t>
              </a:r>
              <a:endParaRPr kumimoji="1" lang="ja-JP" altLang="en-US" sz="2400" dirty="0"/>
            </a:p>
          </p:txBody>
        </p:sp>
        <p:sp>
          <p:nvSpPr>
            <p:cNvPr id="3" name="テキスト ボックス 2"/>
            <p:cNvSpPr txBox="1"/>
            <p:nvPr/>
          </p:nvSpPr>
          <p:spPr>
            <a:xfrm>
              <a:off x="4368312" y="5595630"/>
              <a:ext cx="4708340" cy="369332"/>
            </a:xfrm>
            <a:prstGeom prst="rect">
              <a:avLst/>
            </a:prstGeom>
            <a:noFill/>
          </p:spPr>
          <p:txBody>
            <a:bodyPr wrap="none" rtlCol="0">
              <a:spAutoFit/>
            </a:bodyPr>
            <a:lstStyle/>
            <a:p>
              <a:r>
                <a:rPr kumimoji="1" lang="en-US" altLang="ja-JP" dirty="0" smtClean="0"/>
                <a:t>See also, </a:t>
              </a:r>
              <a:r>
                <a:rPr kumimoji="1" lang="en-US" altLang="ja-JP" dirty="0" err="1" smtClean="0"/>
                <a:t>Hatsuda</a:t>
              </a:r>
              <a:r>
                <a:rPr kumimoji="1" lang="en-US" altLang="ja-JP" dirty="0" smtClean="0"/>
                <a:t>, </a:t>
              </a:r>
              <a:r>
                <a:rPr kumimoji="1" lang="en-US" altLang="ja-JP" dirty="0" err="1" smtClean="0"/>
                <a:t>Hayano</a:t>
              </a:r>
              <a:r>
                <a:rPr kumimoji="1" lang="en-US" altLang="ja-JP" dirty="0" smtClean="0"/>
                <a:t>, RMP</a:t>
              </a:r>
              <a:r>
                <a:rPr kumimoji="1" lang="en-US" altLang="ja-JP" b="1" dirty="0" smtClean="0"/>
                <a:t>82</a:t>
              </a:r>
              <a:r>
                <a:rPr kumimoji="1" lang="en-US" altLang="ja-JP" dirty="0" smtClean="0"/>
                <a:t>, 2949</a:t>
              </a:r>
              <a:endParaRPr kumimoji="1" lang="ja-JP" altLang="en-US" dirty="0"/>
            </a:p>
          </p:txBody>
        </p:sp>
        <p:pic>
          <p:nvPicPr>
            <p:cNvPr id="8" name="Picture 2" descr="http://macdls.lbl.gov/DLS_WWW_Files/DLSWorkshop/contents/hatsuda_jpeg/image/hatsuda_31_of_31.jpg"/>
            <p:cNvPicPr>
              <a:picLocks noChangeAspect="1" noChangeArrowheads="1"/>
            </p:cNvPicPr>
            <p:nvPr/>
          </p:nvPicPr>
          <p:blipFill rotWithShape="1">
            <a:blip r:embed="rId3">
              <a:extLst>
                <a:ext uri="{28A0092B-C50C-407E-A947-70E740481C1C}">
                  <a14:useLocalDpi xmlns:a14="http://schemas.microsoft.com/office/drawing/2010/main" val="0"/>
                </a:ext>
              </a:extLst>
            </a:blip>
            <a:srcRect l="17309" t="27400" r="18272" b="39458"/>
            <a:stretch/>
          </p:blipFill>
          <p:spPr bwMode="auto">
            <a:xfrm>
              <a:off x="4886756" y="3462774"/>
              <a:ext cx="4025153" cy="207084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日付プレースホルダー 9"/>
          <p:cNvSpPr>
            <a:spLocks noGrp="1"/>
          </p:cNvSpPr>
          <p:nvPr>
            <p:ph type="dt" sz="half" idx="10"/>
          </p:nvPr>
        </p:nvSpPr>
        <p:spPr/>
        <p:txBody>
          <a:bodyPr/>
          <a:lstStyle/>
          <a:p>
            <a:r>
              <a:rPr kumimoji="1" lang="en-US" altLang="ja-JP" smtClean="0"/>
              <a:t>8/28/2015</a:t>
            </a:r>
            <a:endParaRPr kumimoji="1" lang="ja-JP" altLang="en-US"/>
          </a:p>
        </p:txBody>
      </p:sp>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mtClean="0"/>
              <a:t>65</a:t>
            </a:fld>
            <a:endParaRPr kumimoji="1" lang="ja-JP" altLang="en-US"/>
          </a:p>
        </p:txBody>
      </p:sp>
    </p:spTree>
    <p:extLst>
      <p:ext uri="{BB962C8B-B14F-4D97-AF65-F5344CB8AC3E}">
        <p14:creationId xmlns:p14="http://schemas.microsoft.com/office/powerpoint/2010/main" val="237025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71400"/>
            <a:ext cx="8229600" cy="1143000"/>
          </a:xfrm>
        </p:spPr>
        <p:txBody>
          <a:bodyPr>
            <a:normAutofit/>
          </a:bodyPr>
          <a:lstStyle/>
          <a:p>
            <a:r>
              <a:rPr lang="en-US" altLang="ja-JP" dirty="0" smtClean="0"/>
              <a:t>Strange meson/baryons</a:t>
            </a:r>
            <a:endParaRPr kumimoji="1" lang="ja-JP" altLang="en-US" dirty="0"/>
          </a:p>
        </p:txBody>
      </p:sp>
      <p:sp>
        <p:nvSpPr>
          <p:cNvPr id="3" name="コンテンツ プレースホルダー 2"/>
          <p:cNvSpPr>
            <a:spLocks noGrp="1"/>
          </p:cNvSpPr>
          <p:nvPr>
            <p:ph idx="1"/>
          </p:nvPr>
        </p:nvSpPr>
        <p:spPr>
          <a:xfrm>
            <a:off x="6444208" y="1619076"/>
            <a:ext cx="2758926" cy="4546228"/>
          </a:xfrm>
        </p:spPr>
        <p:txBody>
          <a:bodyPr>
            <a:normAutofit/>
          </a:bodyPr>
          <a:lstStyle/>
          <a:p>
            <a:pPr marL="0" indent="0">
              <a:buNone/>
            </a:pPr>
            <a:r>
              <a:rPr lang="en-US" altLang="ja-JP" sz="2800" dirty="0" smtClean="0">
                <a:solidFill>
                  <a:srgbClr val="4F81BD"/>
                </a:solidFill>
                <a:cs typeface="Arial" panose="020B0604020202020204" pitchFamily="34" charset="0"/>
              </a:rPr>
              <a:t>Systematic energy scan below the “horn” at ~8 </a:t>
            </a:r>
            <a:r>
              <a:rPr lang="en-US" altLang="ja-JP" sz="2800" dirty="0" err="1" smtClean="0">
                <a:solidFill>
                  <a:srgbClr val="4F81BD"/>
                </a:solidFill>
                <a:cs typeface="Arial" panose="020B0604020202020204" pitchFamily="34" charset="0"/>
              </a:rPr>
              <a:t>GeV</a:t>
            </a:r>
            <a:endParaRPr lang="en-US" altLang="ja-JP" sz="2800" dirty="0" smtClean="0">
              <a:solidFill>
                <a:srgbClr val="4F81BD"/>
              </a:solidFill>
              <a:cs typeface="Arial" panose="020B0604020202020204" pitchFamily="34" charset="0"/>
            </a:endParaRPr>
          </a:p>
          <a:p>
            <a:pPr marL="0" indent="0">
              <a:buNone/>
            </a:pPr>
            <a:endParaRPr lang="en-US" altLang="ja-JP" sz="2800" dirty="0">
              <a:solidFill>
                <a:srgbClr val="4F81BD"/>
              </a:solidFill>
              <a:cs typeface="Arial" panose="020B0604020202020204" pitchFamily="34" charset="0"/>
            </a:endParaRPr>
          </a:p>
          <a:p>
            <a:pPr marL="0" indent="0">
              <a:buNone/>
            </a:pPr>
            <a:r>
              <a:rPr lang="en-US" altLang="ja-JP" sz="2800" dirty="0" smtClean="0">
                <a:solidFill>
                  <a:srgbClr val="4F81BD"/>
                </a:solidFill>
                <a:cs typeface="Arial" panose="020B0604020202020204" pitchFamily="34" charset="0"/>
              </a:rPr>
              <a:t>There is almost no </a:t>
            </a:r>
            <a:r>
              <a:rPr lang="en-US" altLang="ja-JP" sz="2800" dirty="0" smtClean="0">
                <a:solidFill>
                  <a:srgbClr val="4F81BD"/>
                </a:solidFill>
                <a:latin typeface="Symbol" panose="05050102010706020507" pitchFamily="18" charset="2"/>
                <a:cs typeface="Arial" panose="020B0604020202020204" pitchFamily="34" charset="0"/>
              </a:rPr>
              <a:t>X, W </a:t>
            </a:r>
            <a:r>
              <a:rPr lang="en-US" altLang="ja-JP" sz="2800" dirty="0" smtClean="0">
                <a:solidFill>
                  <a:srgbClr val="4F81BD"/>
                </a:solidFill>
                <a:latin typeface="+mj-lt"/>
                <a:cs typeface="Arial" panose="020B0604020202020204" pitchFamily="34" charset="0"/>
              </a:rPr>
              <a:t>measurements</a:t>
            </a:r>
            <a:endParaRPr lang="en-US" altLang="ja-JP" sz="2800" dirty="0" smtClean="0">
              <a:solidFill>
                <a:srgbClr val="4F81BD"/>
              </a:solidFill>
              <a:latin typeface="Symbol" panose="05050102010706020507" pitchFamily="18" charset="2"/>
              <a:cs typeface="Arial" panose="020B0604020202020204" pitchFamily="34" charset="0"/>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66</a:t>
            </a:fld>
            <a:endParaRPr kumimoji="1"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3" y="836712"/>
            <a:ext cx="6410325" cy="586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611560" y="908720"/>
            <a:ext cx="288032" cy="5226198"/>
          </a:xfrm>
          <a:prstGeom prst="rect">
            <a:avLst/>
          </a:prstGeom>
          <a:solidFill>
            <a:srgbClr val="0DFF0D">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851920" y="908720"/>
            <a:ext cx="288032" cy="5226198"/>
          </a:xfrm>
          <a:prstGeom prst="rect">
            <a:avLst/>
          </a:prstGeom>
          <a:solidFill>
            <a:srgbClr val="0DFF0D">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29816" y="6596390"/>
            <a:ext cx="6900192" cy="523220"/>
          </a:xfrm>
          <a:prstGeom prst="rect">
            <a:avLst/>
          </a:prstGeom>
          <a:noFill/>
        </p:spPr>
        <p:txBody>
          <a:bodyPr wrap="square" rtlCol="0">
            <a:spAutoFit/>
          </a:bodyPr>
          <a:lstStyle/>
          <a:p>
            <a:r>
              <a:rPr lang="de-DE" altLang="ja-JP" sz="1400" dirty="0" smtClean="0"/>
              <a:t>A</a:t>
            </a:r>
            <a:r>
              <a:rPr lang="de-DE" altLang="ja-JP" sz="1400" dirty="0"/>
              <a:t>. </a:t>
            </a:r>
            <a:r>
              <a:rPr lang="de-DE" altLang="ja-JP" sz="1400" dirty="0" smtClean="0"/>
              <a:t>Andronic </a:t>
            </a:r>
            <a:r>
              <a:rPr lang="en-US" altLang="ja-JP" sz="1400" dirty="0" smtClean="0"/>
              <a:t>et al, </a:t>
            </a:r>
            <a:r>
              <a:rPr lang="en-US" altLang="ja-JP" sz="1400" dirty="0" err="1" smtClean="0"/>
              <a:t>Nucl</a:t>
            </a:r>
            <a:r>
              <a:rPr lang="en-US" altLang="ja-JP" sz="1400" dirty="0" smtClean="0"/>
              <a:t>. Phys. A 837 (2010) 65</a:t>
            </a:r>
            <a:endParaRPr lang="ja-JP" altLang="en-US" sz="1400" dirty="0"/>
          </a:p>
          <a:p>
            <a:endParaRPr kumimoji="1" lang="ja-JP" altLang="en-US" sz="1400" dirty="0"/>
          </a:p>
        </p:txBody>
      </p:sp>
      <p:sp>
        <p:nvSpPr>
          <p:cNvPr id="8" name="テキスト ボックス 7"/>
          <p:cNvSpPr txBox="1"/>
          <p:nvPr/>
        </p:nvSpPr>
        <p:spPr>
          <a:xfrm>
            <a:off x="395536" y="6300028"/>
            <a:ext cx="829394" cy="369332"/>
          </a:xfrm>
          <a:prstGeom prst="rect">
            <a:avLst/>
          </a:prstGeom>
          <a:noFill/>
        </p:spPr>
        <p:txBody>
          <a:bodyPr wrap="none" rtlCol="0">
            <a:spAutoFit/>
          </a:bodyPr>
          <a:lstStyle/>
          <a:p>
            <a:r>
              <a:rPr lang="en-US" altLang="ja-JP" b="1" dirty="0" smtClean="0">
                <a:solidFill>
                  <a:srgbClr val="FF0000"/>
                </a:solidFill>
              </a:rPr>
              <a:t>J-PARC</a:t>
            </a:r>
            <a:endParaRPr kumimoji="1" lang="ja-JP" altLang="en-US" b="1" dirty="0">
              <a:solidFill>
                <a:srgbClr val="FF0000"/>
              </a:solidFill>
            </a:endParaRPr>
          </a:p>
        </p:txBody>
      </p:sp>
      <p:cxnSp>
        <p:nvCxnSpPr>
          <p:cNvPr id="10" name="直線矢印コネクタ 9"/>
          <p:cNvCxnSpPr/>
          <p:nvPr/>
        </p:nvCxnSpPr>
        <p:spPr>
          <a:xfrm flipV="1">
            <a:off x="683568" y="6165304"/>
            <a:ext cx="0" cy="1596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1224930" y="6165304"/>
            <a:ext cx="2698998" cy="3193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日付プレースホルダー 8"/>
          <p:cNvSpPr>
            <a:spLocks noGrp="1"/>
          </p:cNvSpPr>
          <p:nvPr>
            <p:ph type="dt" sz="half" idx="10"/>
          </p:nvPr>
        </p:nvSpPr>
        <p:spPr>
          <a:xfrm>
            <a:off x="6300192" y="6413827"/>
            <a:ext cx="2133600" cy="365125"/>
          </a:xfrm>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7689466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rot="1943754">
            <a:off x="5583116" y="1988551"/>
            <a:ext cx="3790950" cy="3800475"/>
          </a:xfrm>
          <a:prstGeom prst="rect">
            <a:avLst/>
          </a:prstGeom>
          <a:noFill/>
          <a:ln w="9525">
            <a:noFill/>
            <a:miter lim="800000"/>
            <a:headEnd/>
            <a:tailEnd/>
          </a:ln>
        </p:spPr>
      </p:pic>
      <p:pic>
        <p:nvPicPr>
          <p:cNvPr id="135" name="Picture 2"/>
          <p:cNvPicPr>
            <a:picLocks noChangeAspect="1" noChangeArrowheads="1"/>
          </p:cNvPicPr>
          <p:nvPr/>
        </p:nvPicPr>
        <p:blipFill>
          <a:blip r:embed="rId3" cstate="print"/>
          <a:srcRect/>
          <a:stretch>
            <a:fillRect/>
          </a:stretch>
        </p:blipFill>
        <p:spPr bwMode="auto">
          <a:xfrm rot="19861879">
            <a:off x="3504026" y="2940105"/>
            <a:ext cx="1569850" cy="1484784"/>
          </a:xfrm>
          <a:prstGeom prst="rect">
            <a:avLst/>
          </a:prstGeom>
          <a:noFill/>
          <a:ln w="9525">
            <a:noFill/>
            <a:miter lim="800000"/>
            <a:headEnd/>
            <a:tailEnd/>
          </a:ln>
        </p:spPr>
      </p:pic>
      <p:sp>
        <p:nvSpPr>
          <p:cNvPr id="113" name="正方形/長方形 112"/>
          <p:cNvSpPr/>
          <p:nvPr/>
        </p:nvSpPr>
        <p:spPr>
          <a:xfrm>
            <a:off x="853843" y="3983915"/>
            <a:ext cx="162992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New LINAC</a:t>
            </a:r>
            <a:endParaRPr kumimoji="1" lang="ja-JP" altLang="en-US" dirty="0"/>
          </a:p>
        </p:txBody>
      </p:sp>
      <p:sp>
        <p:nvSpPr>
          <p:cNvPr id="114" name="右矢印 113"/>
          <p:cNvSpPr/>
          <p:nvPr/>
        </p:nvSpPr>
        <p:spPr>
          <a:xfrm>
            <a:off x="2843808" y="3911907"/>
            <a:ext cx="828092" cy="504056"/>
          </a:xfrm>
          <a:prstGeom prst="rightArrow">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p:cNvSpPr/>
          <p:nvPr/>
        </p:nvSpPr>
        <p:spPr>
          <a:xfrm>
            <a:off x="539552" y="3140969"/>
            <a:ext cx="122413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New LINAC</a:t>
            </a:r>
            <a:endParaRPr kumimoji="1" lang="ja-JP" altLang="en-US" dirty="0"/>
          </a:p>
        </p:txBody>
      </p:sp>
      <p:sp>
        <p:nvSpPr>
          <p:cNvPr id="127" name="右矢印 126"/>
          <p:cNvSpPr/>
          <p:nvPr/>
        </p:nvSpPr>
        <p:spPr>
          <a:xfrm>
            <a:off x="1907704" y="3068961"/>
            <a:ext cx="360040" cy="504056"/>
          </a:xfrm>
          <a:prstGeom prst="rightArrow">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右矢印 127"/>
          <p:cNvSpPr/>
          <p:nvPr/>
        </p:nvSpPr>
        <p:spPr>
          <a:xfrm>
            <a:off x="5126952" y="3476579"/>
            <a:ext cx="576064" cy="504056"/>
          </a:xfrm>
          <a:prstGeom prst="rightArrow">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p:nvPr/>
        </p:nvSpPr>
        <p:spPr>
          <a:xfrm>
            <a:off x="2339752" y="2852936"/>
            <a:ext cx="864096"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New Ring</a:t>
            </a:r>
            <a:endParaRPr kumimoji="1" lang="ja-JP" altLang="en-US" dirty="0"/>
          </a:p>
        </p:txBody>
      </p:sp>
      <p:sp>
        <p:nvSpPr>
          <p:cNvPr id="130" name="右矢印 129"/>
          <p:cNvSpPr/>
          <p:nvPr/>
        </p:nvSpPr>
        <p:spPr>
          <a:xfrm>
            <a:off x="3347864" y="3068960"/>
            <a:ext cx="360040" cy="504056"/>
          </a:xfrm>
          <a:prstGeom prst="rightArrow">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テキスト ボックス 130"/>
          <p:cNvSpPr txBox="1"/>
          <p:nvPr/>
        </p:nvSpPr>
        <p:spPr>
          <a:xfrm>
            <a:off x="3748892" y="3332938"/>
            <a:ext cx="1080120" cy="830997"/>
          </a:xfrm>
          <a:prstGeom prst="rect">
            <a:avLst/>
          </a:prstGeom>
          <a:noFill/>
        </p:spPr>
        <p:txBody>
          <a:bodyPr wrap="square" rtlCol="0">
            <a:spAutoFit/>
          </a:bodyPr>
          <a:lstStyle/>
          <a:p>
            <a:pPr algn="ctr"/>
            <a:r>
              <a:rPr kumimoji="1" lang="en-US" altLang="ja-JP" sz="2400" b="1" dirty="0" smtClean="0"/>
              <a:t>3GeV</a:t>
            </a:r>
          </a:p>
          <a:p>
            <a:pPr algn="ctr"/>
            <a:r>
              <a:rPr kumimoji="1" lang="en-US" altLang="ja-JP" sz="2400" b="1" dirty="0" smtClean="0"/>
              <a:t>RCS</a:t>
            </a:r>
            <a:endParaRPr kumimoji="1" lang="ja-JP" altLang="en-US" sz="2400" b="1" dirty="0"/>
          </a:p>
        </p:txBody>
      </p:sp>
      <p:sp>
        <p:nvSpPr>
          <p:cNvPr id="133" name="テキスト ボックス 132"/>
          <p:cNvSpPr txBox="1"/>
          <p:nvPr/>
        </p:nvSpPr>
        <p:spPr>
          <a:xfrm>
            <a:off x="6866523" y="3633828"/>
            <a:ext cx="1224136" cy="830997"/>
          </a:xfrm>
          <a:prstGeom prst="rect">
            <a:avLst/>
          </a:prstGeom>
          <a:noFill/>
        </p:spPr>
        <p:txBody>
          <a:bodyPr wrap="square" rtlCol="0">
            <a:spAutoFit/>
          </a:bodyPr>
          <a:lstStyle/>
          <a:p>
            <a:pPr algn="ctr"/>
            <a:r>
              <a:rPr lang="en-US" altLang="ja-JP" sz="2400" b="1" dirty="0" smtClean="0"/>
              <a:t>50 GeV</a:t>
            </a:r>
          </a:p>
          <a:p>
            <a:pPr algn="ctr"/>
            <a:r>
              <a:rPr lang="en-US" altLang="ja-JP" sz="2400" b="1" dirty="0" smtClean="0"/>
              <a:t>MR</a:t>
            </a:r>
            <a:endParaRPr kumimoji="1" lang="ja-JP" altLang="en-US" sz="2400" b="1" dirty="0"/>
          </a:p>
        </p:txBody>
      </p:sp>
      <p:sp>
        <p:nvSpPr>
          <p:cNvPr id="139" name="テキスト ボックス 138"/>
          <p:cNvSpPr txBox="1"/>
          <p:nvPr/>
        </p:nvSpPr>
        <p:spPr>
          <a:xfrm>
            <a:off x="-36512" y="3039343"/>
            <a:ext cx="720080" cy="461665"/>
          </a:xfrm>
          <a:prstGeom prst="rect">
            <a:avLst/>
          </a:prstGeom>
          <a:noFill/>
        </p:spPr>
        <p:txBody>
          <a:bodyPr wrap="square" rtlCol="0">
            <a:spAutoFit/>
          </a:bodyPr>
          <a:lstStyle/>
          <a:p>
            <a:pPr algn="ctr"/>
            <a:r>
              <a:rPr lang="en-US" altLang="ja-JP" sz="2400" b="1" dirty="0" smtClean="0"/>
              <a:t>A</a:t>
            </a:r>
            <a:endParaRPr kumimoji="1" lang="ja-JP" altLang="en-US" sz="2400" b="1" dirty="0"/>
          </a:p>
        </p:txBody>
      </p:sp>
      <p:sp>
        <p:nvSpPr>
          <p:cNvPr id="140" name="テキスト ボックス 139"/>
          <p:cNvSpPr txBox="1"/>
          <p:nvPr/>
        </p:nvSpPr>
        <p:spPr>
          <a:xfrm>
            <a:off x="-36512" y="3911907"/>
            <a:ext cx="720080" cy="461665"/>
          </a:xfrm>
          <a:prstGeom prst="rect">
            <a:avLst/>
          </a:prstGeom>
          <a:noFill/>
        </p:spPr>
        <p:txBody>
          <a:bodyPr wrap="square" rtlCol="0">
            <a:spAutoFit/>
          </a:bodyPr>
          <a:lstStyle/>
          <a:p>
            <a:pPr algn="ctr"/>
            <a:r>
              <a:rPr lang="en-US" altLang="ja-JP" sz="2400" b="1" dirty="0" smtClean="0"/>
              <a:t>B</a:t>
            </a:r>
            <a:endParaRPr kumimoji="1" lang="ja-JP" altLang="en-US" sz="2400" b="1" dirty="0"/>
          </a:p>
        </p:txBody>
      </p:sp>
      <p:sp>
        <p:nvSpPr>
          <p:cNvPr id="26" name="タイトル 1"/>
          <p:cNvSpPr txBox="1">
            <a:spLocks/>
          </p:cNvSpPr>
          <p:nvPr/>
        </p:nvSpPr>
        <p:spPr>
          <a:xfrm>
            <a:off x="323528" y="0"/>
            <a:ext cx="8229600" cy="114300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t>Possible accelerator schemes</a:t>
            </a:r>
          </a:p>
          <a:p>
            <a:r>
              <a:rPr lang="en-US" altLang="ja-JP" dirty="0"/>
              <a:t>a</a:t>
            </a:r>
            <a:r>
              <a:rPr lang="en-US" altLang="ja-JP" dirty="0" smtClean="0"/>
              <a:t>t J-PARC</a:t>
            </a:r>
            <a:endParaRPr lang="ja-JP" altLang="en-US" dirty="0"/>
          </a:p>
        </p:txBody>
      </p:sp>
      <p:sp>
        <p:nvSpPr>
          <p:cNvPr id="2" name="テキスト ボックス 1"/>
          <p:cNvSpPr txBox="1"/>
          <p:nvPr/>
        </p:nvSpPr>
        <p:spPr>
          <a:xfrm>
            <a:off x="3275856" y="2276872"/>
            <a:ext cx="2474203" cy="646331"/>
          </a:xfrm>
          <a:prstGeom prst="rect">
            <a:avLst/>
          </a:prstGeom>
          <a:noFill/>
        </p:spPr>
        <p:txBody>
          <a:bodyPr wrap="none" rtlCol="0">
            <a:spAutoFit/>
          </a:bodyPr>
          <a:lstStyle/>
          <a:p>
            <a:r>
              <a:rPr kumimoji="1" lang="en-US" altLang="ja-JP" dirty="0" err="1" smtClean="0"/>
              <a:t>E</a:t>
            </a:r>
            <a:r>
              <a:rPr kumimoji="1" lang="en-US" altLang="ja-JP" baseline="-25000" dirty="0" err="1" smtClean="0"/>
              <a:t>inj</a:t>
            </a:r>
            <a:r>
              <a:rPr kumimoji="1" lang="en-US" altLang="ja-JP" dirty="0" smtClean="0"/>
              <a:t>=72AMeV </a:t>
            </a:r>
          </a:p>
          <a:p>
            <a:r>
              <a:rPr kumimoji="1" lang="en-US" altLang="ja-JP" dirty="0" smtClean="0"/>
              <a:t>(same rigidity as proton)</a:t>
            </a:r>
            <a:endParaRPr kumimoji="1" lang="ja-JP" altLang="en-US" dirty="0"/>
          </a:p>
        </p:txBody>
      </p:sp>
      <p:sp>
        <p:nvSpPr>
          <p:cNvPr id="17" name="テキスト ボックス 16"/>
          <p:cNvSpPr txBox="1"/>
          <p:nvPr/>
        </p:nvSpPr>
        <p:spPr>
          <a:xfrm>
            <a:off x="3412326" y="5013176"/>
            <a:ext cx="1375698" cy="369332"/>
          </a:xfrm>
          <a:prstGeom prst="rect">
            <a:avLst/>
          </a:prstGeom>
          <a:noFill/>
        </p:spPr>
        <p:txBody>
          <a:bodyPr wrap="none" rtlCol="0">
            <a:spAutoFit/>
          </a:bodyPr>
          <a:lstStyle/>
          <a:p>
            <a:r>
              <a:rPr kumimoji="1" lang="en-US" altLang="ja-JP" dirty="0" err="1" smtClean="0"/>
              <a:t>E</a:t>
            </a:r>
            <a:r>
              <a:rPr kumimoji="1" lang="en-US" altLang="ja-JP" baseline="-25000" dirty="0" err="1" smtClean="0"/>
              <a:t>inj</a:t>
            </a:r>
            <a:r>
              <a:rPr kumimoji="1" lang="en-US" altLang="ja-JP" dirty="0" smtClean="0"/>
              <a:t>=13AMeV</a:t>
            </a:r>
            <a:endParaRPr kumimoji="1" lang="ja-JP" altLang="en-US" dirty="0"/>
          </a:p>
        </p:txBody>
      </p:sp>
      <p:sp>
        <p:nvSpPr>
          <p:cNvPr id="3" name="テキスト ボックス 2"/>
          <p:cNvSpPr txBox="1"/>
          <p:nvPr/>
        </p:nvSpPr>
        <p:spPr>
          <a:xfrm>
            <a:off x="3275856" y="4527503"/>
            <a:ext cx="673582" cy="369332"/>
          </a:xfrm>
          <a:prstGeom prst="rect">
            <a:avLst/>
          </a:prstGeom>
          <a:noFill/>
        </p:spPr>
        <p:txBody>
          <a:bodyPr wrap="none" rtlCol="0">
            <a:spAutoFit/>
          </a:bodyPr>
          <a:lstStyle/>
          <a:p>
            <a:r>
              <a:rPr kumimoji="1" lang="en-US" altLang="ja-JP" dirty="0" smtClean="0">
                <a:solidFill>
                  <a:srgbClr val="FF0000"/>
                </a:solidFill>
              </a:rPr>
              <a:t>Au</a:t>
            </a:r>
            <a:r>
              <a:rPr kumimoji="1" lang="en-US" altLang="ja-JP" baseline="30000" dirty="0" smtClean="0">
                <a:solidFill>
                  <a:srgbClr val="FF0000"/>
                </a:solidFill>
              </a:rPr>
              <a:t>32+</a:t>
            </a:r>
            <a:endParaRPr kumimoji="1" lang="ja-JP" altLang="en-US" baseline="30000" dirty="0">
              <a:solidFill>
                <a:srgbClr val="FF0000"/>
              </a:solidFill>
            </a:endParaRPr>
          </a:p>
        </p:txBody>
      </p:sp>
      <p:sp>
        <p:nvSpPr>
          <p:cNvPr id="19" name="テキスト ボックス 18"/>
          <p:cNvSpPr txBox="1"/>
          <p:nvPr/>
        </p:nvSpPr>
        <p:spPr>
          <a:xfrm>
            <a:off x="3203848" y="1844824"/>
            <a:ext cx="673582" cy="369332"/>
          </a:xfrm>
          <a:prstGeom prst="rect">
            <a:avLst/>
          </a:prstGeom>
          <a:noFill/>
        </p:spPr>
        <p:txBody>
          <a:bodyPr wrap="none" rtlCol="0">
            <a:spAutoFit/>
          </a:bodyPr>
          <a:lstStyle/>
          <a:p>
            <a:r>
              <a:rPr kumimoji="1" lang="en-US" altLang="ja-JP" dirty="0" smtClean="0">
                <a:solidFill>
                  <a:srgbClr val="FF0000"/>
                </a:solidFill>
              </a:rPr>
              <a:t>Au</a:t>
            </a:r>
            <a:r>
              <a:rPr kumimoji="1" lang="en-US" altLang="ja-JP" baseline="30000" dirty="0" smtClean="0">
                <a:solidFill>
                  <a:srgbClr val="FF0000"/>
                </a:solidFill>
              </a:rPr>
              <a:t>77+</a:t>
            </a:r>
            <a:endParaRPr kumimoji="1" lang="ja-JP" altLang="en-US" baseline="30000" dirty="0">
              <a:solidFill>
                <a:srgbClr val="FF0000"/>
              </a:solidFill>
            </a:endParaRPr>
          </a:p>
        </p:txBody>
      </p:sp>
      <p:sp>
        <p:nvSpPr>
          <p:cNvPr id="4" name="テキスト ボックス 3"/>
          <p:cNvSpPr txBox="1"/>
          <p:nvPr/>
        </p:nvSpPr>
        <p:spPr>
          <a:xfrm>
            <a:off x="3347864" y="4509120"/>
            <a:ext cx="2520281" cy="646331"/>
          </a:xfrm>
          <a:prstGeom prst="rect">
            <a:avLst/>
          </a:prstGeom>
          <a:noFill/>
        </p:spPr>
        <p:txBody>
          <a:bodyPr wrap="square" rtlCol="0">
            <a:spAutoFit/>
          </a:bodyPr>
          <a:lstStyle/>
          <a:p>
            <a:r>
              <a:rPr lang="en-US" altLang="ja-JP" dirty="0" smtClean="0">
                <a:solidFill>
                  <a:srgbClr val="0070C0"/>
                </a:solidFill>
              </a:rPr>
              <a:t>              P=10</a:t>
            </a:r>
            <a:r>
              <a:rPr lang="en-US" altLang="ja-JP" baseline="30000" dirty="0" smtClean="0">
                <a:solidFill>
                  <a:srgbClr val="0070C0"/>
                </a:solidFill>
              </a:rPr>
              <a:t>-9</a:t>
            </a:r>
            <a:r>
              <a:rPr lang="en-US" altLang="ja-JP" dirty="0" smtClean="0">
                <a:solidFill>
                  <a:srgbClr val="0070C0"/>
                </a:solidFill>
              </a:rPr>
              <a:t>Pa</a:t>
            </a:r>
          </a:p>
          <a:p>
            <a:r>
              <a:rPr kumimoji="1" lang="en-US" altLang="ja-JP" dirty="0" smtClean="0">
                <a:solidFill>
                  <a:srgbClr val="0070C0"/>
                </a:solidFill>
              </a:rPr>
              <a:t>(improvement required)</a:t>
            </a:r>
            <a:endParaRPr kumimoji="1" lang="ja-JP" altLang="en-US" dirty="0">
              <a:solidFill>
                <a:srgbClr val="0070C0"/>
              </a:solidFill>
            </a:endParaRPr>
          </a:p>
        </p:txBody>
      </p:sp>
      <p:sp>
        <p:nvSpPr>
          <p:cNvPr id="21" name="テキスト ボックス 20"/>
          <p:cNvSpPr txBox="1"/>
          <p:nvPr/>
        </p:nvSpPr>
        <p:spPr>
          <a:xfrm>
            <a:off x="3847149" y="1700808"/>
            <a:ext cx="1569148" cy="646331"/>
          </a:xfrm>
          <a:prstGeom prst="rect">
            <a:avLst/>
          </a:prstGeom>
          <a:noFill/>
        </p:spPr>
        <p:txBody>
          <a:bodyPr wrap="none" rtlCol="0">
            <a:spAutoFit/>
          </a:bodyPr>
          <a:lstStyle/>
          <a:p>
            <a:r>
              <a:rPr lang="en-US" altLang="ja-JP" dirty="0" smtClean="0">
                <a:solidFill>
                  <a:srgbClr val="0070C0"/>
                </a:solidFill>
              </a:rPr>
              <a:t>P=10</a:t>
            </a:r>
            <a:r>
              <a:rPr lang="en-US" altLang="ja-JP" baseline="30000" dirty="0" smtClean="0">
                <a:solidFill>
                  <a:srgbClr val="0070C0"/>
                </a:solidFill>
              </a:rPr>
              <a:t>-6</a:t>
            </a:r>
            <a:r>
              <a:rPr lang="en-US" altLang="ja-JP" dirty="0" smtClean="0">
                <a:solidFill>
                  <a:srgbClr val="0070C0"/>
                </a:solidFill>
              </a:rPr>
              <a:t>Pa</a:t>
            </a:r>
          </a:p>
          <a:p>
            <a:r>
              <a:rPr kumimoji="1" lang="en-US" altLang="ja-JP" dirty="0" smtClean="0">
                <a:solidFill>
                  <a:srgbClr val="0070C0"/>
                </a:solidFill>
              </a:rPr>
              <a:t>(current value)</a:t>
            </a:r>
            <a:endParaRPr kumimoji="1" lang="ja-JP" altLang="en-US" dirty="0">
              <a:solidFill>
                <a:srgbClr val="0070C0"/>
              </a:solidFill>
            </a:endParaRPr>
          </a:p>
        </p:txBody>
      </p:sp>
      <p:sp>
        <p:nvSpPr>
          <p:cNvPr id="5" name="角丸四角形 4"/>
          <p:cNvSpPr/>
          <p:nvPr/>
        </p:nvSpPr>
        <p:spPr>
          <a:xfrm>
            <a:off x="3157505" y="1772816"/>
            <a:ext cx="2710640" cy="1180147"/>
          </a:xfrm>
          <a:prstGeom prst="round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3203848" y="4478644"/>
            <a:ext cx="2499168" cy="966579"/>
          </a:xfrm>
          <a:prstGeom prst="roundRect">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67</a:t>
            </a:fld>
            <a:endParaRPr kumimoji="1" lang="ja-JP" altLang="en-US"/>
          </a:p>
        </p:txBody>
      </p:sp>
    </p:spTree>
    <p:extLst>
      <p:ext uri="{BB962C8B-B14F-4D97-AF65-F5344CB8AC3E}">
        <p14:creationId xmlns:p14="http://schemas.microsoft.com/office/powerpoint/2010/main" val="21648109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a:xfrm>
            <a:off x="457200" y="-99392"/>
            <a:ext cx="8229600" cy="1143000"/>
          </a:xfrm>
        </p:spPr>
        <p:txBody>
          <a:bodyPr/>
          <a:lstStyle/>
          <a:p>
            <a:r>
              <a:rPr lang="de-DE" altLang="ja-JP" dirty="0" smtClean="0"/>
              <a:t>Experimental challenges</a:t>
            </a:r>
          </a:p>
        </p:txBody>
      </p:sp>
      <p:sp>
        <p:nvSpPr>
          <p:cNvPr id="3" name="Foliennummernplatzhalter 2"/>
          <p:cNvSpPr>
            <a:spLocks noGrp="1"/>
          </p:cNvSpPr>
          <p:nvPr>
            <p:ph type="sldNum" sz="quarter" idx="10"/>
          </p:nvPr>
        </p:nvSpPr>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992A29-C75E-411B-AE2A-F95505B8B0D5}" type="slidenum">
              <a:rPr lang="de-DE" altLang="ja-JP" sz="1400">
                <a:latin typeface="Arial" pitchFamily="34" charset="0"/>
              </a:rPr>
              <a:pPr eaLnBrk="1" hangingPunct="1"/>
              <a:t>68</a:t>
            </a:fld>
            <a:endParaRPr lang="de-DE" altLang="ja-JP" sz="1400">
              <a:latin typeface="Arial" pitchFamily="34" charset="0"/>
            </a:endParaRP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63" y="895350"/>
            <a:ext cx="5553075"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6084168" y="6507420"/>
            <a:ext cx="2274982" cy="369332"/>
          </a:xfrm>
          <a:prstGeom prst="rect">
            <a:avLst/>
          </a:prstGeom>
          <a:noFill/>
        </p:spPr>
        <p:txBody>
          <a:bodyPr wrap="none" rtlCol="0">
            <a:spAutoFit/>
          </a:bodyPr>
          <a:lstStyle/>
          <a:p>
            <a:r>
              <a:rPr kumimoji="1" lang="en-US" altLang="ja-JP" dirty="0" smtClean="0"/>
              <a:t>C. </a:t>
            </a:r>
            <a:r>
              <a:rPr kumimoji="1" lang="en-US" altLang="ja-JP" dirty="0" err="1" smtClean="0"/>
              <a:t>Hoehne</a:t>
            </a:r>
            <a:r>
              <a:rPr kumimoji="1" lang="en-US" altLang="ja-JP" dirty="0" smtClean="0"/>
              <a:t>, CPOD2014</a:t>
            </a:r>
            <a:endParaRPr kumimoji="1" lang="ja-JP" altLang="en-US" dirty="0"/>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6936967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3675" y="4857202"/>
            <a:ext cx="1610653" cy="1440954"/>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378" y="4828153"/>
            <a:ext cx="1632984" cy="1460932"/>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49" y="4800214"/>
            <a:ext cx="1762966" cy="1577219"/>
          </a:xfrm>
          <a:prstGeom prst="rect">
            <a:avLst/>
          </a:prstGeom>
        </p:spPr>
      </p:pic>
      <p:sp>
        <p:nvSpPr>
          <p:cNvPr id="2" name="タイトル 1"/>
          <p:cNvSpPr>
            <a:spLocks noGrp="1"/>
          </p:cNvSpPr>
          <p:nvPr>
            <p:ph type="title"/>
          </p:nvPr>
        </p:nvSpPr>
        <p:spPr>
          <a:xfrm>
            <a:off x="395536" y="-306288"/>
            <a:ext cx="8229600" cy="1143000"/>
          </a:xfrm>
        </p:spPr>
        <p:txBody>
          <a:bodyPr/>
          <a:lstStyle/>
          <a:p>
            <a:r>
              <a:rPr kumimoji="1" lang="en-US" altLang="ja-JP" dirty="0" smtClean="0"/>
              <a:t>Toroid (12 coil configuration)</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69</a:t>
            </a:fld>
            <a:endParaRPr kumimoji="1" lang="ja-JP" altLang="en-US"/>
          </a:p>
        </p:txBody>
      </p:sp>
      <p:sp>
        <p:nvSpPr>
          <p:cNvPr id="6" name="テキスト ボックス 5"/>
          <p:cNvSpPr txBox="1"/>
          <p:nvPr/>
        </p:nvSpPr>
        <p:spPr>
          <a:xfrm>
            <a:off x="860836" y="4581128"/>
            <a:ext cx="2617383" cy="369332"/>
          </a:xfrm>
          <a:prstGeom prst="rect">
            <a:avLst/>
          </a:prstGeom>
          <a:noFill/>
        </p:spPr>
        <p:txBody>
          <a:bodyPr wrap="none" rtlCol="0">
            <a:spAutoFit/>
          </a:bodyPr>
          <a:lstStyle/>
          <a:p>
            <a:r>
              <a:rPr lang="en-US" altLang="ja-JP" dirty="0" smtClean="0"/>
              <a:t>z</a:t>
            </a:r>
            <a:r>
              <a:rPr kumimoji="1" lang="en-US" altLang="ja-JP" dirty="0" smtClean="0"/>
              <a:t>=250mm, R at coil center</a:t>
            </a:r>
            <a:endParaRPr kumimoji="1" lang="ja-JP" altLang="en-US" dirty="0"/>
          </a:p>
        </p:txBody>
      </p:sp>
      <p:sp>
        <p:nvSpPr>
          <p:cNvPr id="9" name="テキスト ボックス 8"/>
          <p:cNvSpPr txBox="1"/>
          <p:nvPr/>
        </p:nvSpPr>
        <p:spPr>
          <a:xfrm>
            <a:off x="3650378" y="4634843"/>
            <a:ext cx="1111202" cy="369332"/>
          </a:xfrm>
          <a:prstGeom prst="rect">
            <a:avLst/>
          </a:prstGeom>
          <a:noFill/>
        </p:spPr>
        <p:txBody>
          <a:bodyPr wrap="none" rtlCol="0">
            <a:spAutoFit/>
          </a:bodyPr>
          <a:lstStyle/>
          <a:p>
            <a:r>
              <a:rPr lang="en-US" altLang="ja-JP" dirty="0" smtClean="0"/>
              <a:t>z</a:t>
            </a:r>
            <a:r>
              <a:rPr kumimoji="1" lang="en-US" altLang="ja-JP" dirty="0" smtClean="0"/>
              <a:t>=750mm</a:t>
            </a:r>
            <a:endParaRPr kumimoji="1" lang="ja-JP" altLang="en-US" dirty="0"/>
          </a:p>
        </p:txBody>
      </p:sp>
      <p:sp>
        <p:nvSpPr>
          <p:cNvPr id="11" name="テキスト ボックス 10"/>
          <p:cNvSpPr txBox="1"/>
          <p:nvPr/>
        </p:nvSpPr>
        <p:spPr>
          <a:xfrm>
            <a:off x="6179811" y="4645305"/>
            <a:ext cx="1228221" cy="369332"/>
          </a:xfrm>
          <a:prstGeom prst="rect">
            <a:avLst/>
          </a:prstGeom>
          <a:noFill/>
        </p:spPr>
        <p:txBody>
          <a:bodyPr wrap="none" rtlCol="0">
            <a:spAutoFit/>
          </a:bodyPr>
          <a:lstStyle/>
          <a:p>
            <a:r>
              <a:rPr lang="en-US" altLang="ja-JP" dirty="0" smtClean="0"/>
              <a:t>z</a:t>
            </a:r>
            <a:r>
              <a:rPr kumimoji="1" lang="en-US" altLang="ja-JP" dirty="0" smtClean="0"/>
              <a:t>=1300mm</a:t>
            </a:r>
            <a:endParaRPr kumimoji="1" lang="ja-JP" altLang="en-US" dirty="0"/>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8544" y="3738718"/>
            <a:ext cx="3628513" cy="2721385"/>
          </a:xfrm>
          <a:prstGeom prst="rect">
            <a:avLst/>
          </a:prstGeom>
        </p:spPr>
      </p:pic>
      <p:sp>
        <p:nvSpPr>
          <p:cNvPr id="15" name="テキスト ボックス 14"/>
          <p:cNvSpPr txBox="1"/>
          <p:nvPr/>
        </p:nvSpPr>
        <p:spPr>
          <a:xfrm>
            <a:off x="10188624" y="3153893"/>
            <a:ext cx="878767" cy="369332"/>
          </a:xfrm>
          <a:prstGeom prst="rect">
            <a:avLst/>
          </a:prstGeom>
          <a:noFill/>
        </p:spPr>
        <p:txBody>
          <a:bodyPr wrap="none" rtlCol="0">
            <a:spAutoFit/>
          </a:bodyPr>
          <a:lstStyle/>
          <a:p>
            <a:r>
              <a:rPr lang="en-US" altLang="ja-JP" dirty="0" smtClean="0"/>
              <a:t>CLAS12</a:t>
            </a:r>
            <a:endParaRPr kumimoji="1" lang="ja-JP" altLang="en-US" dirty="0"/>
          </a:p>
        </p:txBody>
      </p:sp>
      <p:sp>
        <p:nvSpPr>
          <p:cNvPr id="17" name="テキスト ボックス 16"/>
          <p:cNvSpPr txBox="1"/>
          <p:nvPr/>
        </p:nvSpPr>
        <p:spPr>
          <a:xfrm>
            <a:off x="1913723" y="6245841"/>
            <a:ext cx="894797" cy="369332"/>
          </a:xfrm>
          <a:prstGeom prst="rect">
            <a:avLst/>
          </a:prstGeom>
          <a:noFill/>
        </p:spPr>
        <p:txBody>
          <a:bodyPr wrap="none" rtlCol="0">
            <a:spAutoFit/>
          </a:bodyPr>
          <a:lstStyle/>
          <a:p>
            <a:r>
              <a:rPr kumimoji="1" lang="en-US" altLang="ja-JP" dirty="0" err="1" smtClean="0"/>
              <a:t>r</a:t>
            </a:r>
            <a:r>
              <a:rPr kumimoji="1" lang="en-US" altLang="ja-JP" dirty="0" err="1" smtClean="0">
                <a:latin typeface="Symbol" panose="05050102010706020507" pitchFamily="18" charset="2"/>
              </a:rPr>
              <a:t>f</a:t>
            </a:r>
            <a:r>
              <a:rPr kumimoji="1" lang="en-US" altLang="ja-JP" dirty="0" smtClean="0"/>
              <a:t>(mm)</a:t>
            </a:r>
            <a:endParaRPr kumimoji="1" lang="ja-JP" altLang="en-US" dirty="0"/>
          </a:p>
        </p:txBody>
      </p:sp>
      <p:sp>
        <p:nvSpPr>
          <p:cNvPr id="18" name="テキスト ボックス 17"/>
          <p:cNvSpPr txBox="1"/>
          <p:nvPr/>
        </p:nvSpPr>
        <p:spPr>
          <a:xfrm>
            <a:off x="794841" y="4977346"/>
            <a:ext cx="562975" cy="369332"/>
          </a:xfrm>
          <a:prstGeom prst="rect">
            <a:avLst/>
          </a:prstGeom>
          <a:noFill/>
        </p:spPr>
        <p:txBody>
          <a:bodyPr wrap="none" rtlCol="0">
            <a:spAutoFit/>
          </a:bodyPr>
          <a:lstStyle/>
          <a:p>
            <a:r>
              <a:rPr lang="en-US" altLang="ja-JP" dirty="0" smtClean="0"/>
              <a:t>B(T)</a:t>
            </a:r>
            <a:endParaRPr kumimoji="1" lang="ja-JP" altLang="en-US" dirty="0"/>
          </a:p>
        </p:txBody>
      </p:sp>
      <p:sp>
        <p:nvSpPr>
          <p:cNvPr id="19" name="コンテンツ プレースホルダー 18"/>
          <p:cNvSpPr>
            <a:spLocks noGrp="1"/>
          </p:cNvSpPr>
          <p:nvPr>
            <p:ph idx="1"/>
          </p:nvPr>
        </p:nvSpPr>
        <p:spPr>
          <a:xfrm>
            <a:off x="457200" y="1600201"/>
            <a:ext cx="2170584" cy="2908920"/>
          </a:xfrm>
        </p:spPr>
        <p:txBody>
          <a:bodyPr>
            <a:normAutofit fontScale="70000" lnSpcReduction="20000"/>
          </a:bodyPr>
          <a:lstStyle/>
          <a:p>
            <a:r>
              <a:rPr lang="en-US" altLang="ja-JP" dirty="0"/>
              <a:t>Increasing number of coils improves phi uniformity</a:t>
            </a:r>
          </a:p>
          <a:p>
            <a:r>
              <a:rPr lang="en-US" altLang="ja-JP" dirty="0"/>
              <a:t>12 coil configuration is good</a:t>
            </a:r>
          </a:p>
          <a:p>
            <a:endParaRPr kumimoji="1" lang="ja-JP" altLang="en-US" dirty="0"/>
          </a:p>
        </p:txBody>
      </p:sp>
      <p:pic>
        <p:nvPicPr>
          <p:cNvPr id="26" name="図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8520" y="1268760"/>
            <a:ext cx="3437471" cy="3075297"/>
          </a:xfrm>
          <a:prstGeom prst="rect">
            <a:avLst/>
          </a:prstGeom>
        </p:spPr>
      </p:pic>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035339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txp_fig"/>
          <p:cNvPicPr>
            <a:picLocks noChangeAspect="1" noChangeArrowheads="1"/>
          </p:cNvPicPr>
          <p:nvPr>
            <p:custDataLst>
              <p:tags r:id="rId2"/>
            </p:custDataLst>
          </p:nvPr>
        </p:nvPicPr>
        <p:blipFill>
          <a:blip r:embed="rId9"/>
          <a:srcRect/>
          <a:stretch>
            <a:fillRect/>
          </a:stretch>
        </p:blipFill>
        <p:spPr bwMode="auto">
          <a:xfrm>
            <a:off x="900113" y="3357563"/>
            <a:ext cx="7138987" cy="373062"/>
          </a:xfrm>
          <a:prstGeom prst="rect">
            <a:avLst/>
          </a:prstGeom>
          <a:noFill/>
          <a:ln w="19050">
            <a:noFill/>
            <a:miter lim="800000"/>
            <a:headEnd/>
            <a:tailEnd/>
          </a:ln>
        </p:spPr>
      </p:pic>
      <p:sp>
        <p:nvSpPr>
          <p:cNvPr id="22530" name="Text Box 56"/>
          <p:cNvSpPr txBox="1">
            <a:spLocks noChangeArrowheads="1"/>
          </p:cNvSpPr>
          <p:nvPr/>
        </p:nvSpPr>
        <p:spPr bwMode="auto">
          <a:xfrm>
            <a:off x="179388" y="1268413"/>
            <a:ext cx="4986337" cy="3270250"/>
          </a:xfrm>
          <a:prstGeom prst="rect">
            <a:avLst/>
          </a:prstGeom>
          <a:noFill/>
          <a:ln w="19050">
            <a:noFill/>
            <a:miter lim="800000"/>
            <a:headEnd/>
            <a:tailEnd/>
          </a:ln>
        </p:spPr>
        <p:txBody>
          <a:bodyPr wrap="none" lIns="90000" tIns="46800" rIns="90000" bIns="46800">
            <a:spAutoFit/>
          </a:bodyPr>
          <a:lstStyle/>
          <a:p>
            <a:pPr>
              <a:buClr>
                <a:srgbClr val="FF0000"/>
              </a:buClr>
              <a:buFont typeface="Wingdings" pitchFamily="2" charset="2"/>
              <a:buChar char="ü"/>
            </a:pPr>
            <a:r>
              <a:rPr kumimoji="0" lang="en-US" altLang="ja-JP" sz="1600">
                <a:latin typeface="Calibri" pitchFamily="34" charset="0"/>
              </a:rPr>
              <a:t>  Partial wave (LSJ) amplitude of a </a:t>
            </a:r>
            <a:r>
              <a:rPr kumimoji="0" lang="en-US" altLang="ja-JP" sz="1600">
                <a:latin typeface="Calibri" pitchFamily="34" charset="0"/>
                <a:sym typeface="Wingdings" pitchFamily="2" charset="2"/>
              </a:rPr>
              <a:t> b reaction</a:t>
            </a:r>
            <a:r>
              <a:rPr kumimoji="0" lang="en-US" altLang="ja-JP" sz="1600">
                <a:latin typeface="Calibri" pitchFamily="34" charset="0"/>
              </a:rPr>
              <a:t>:</a:t>
            </a: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r>
              <a:rPr kumimoji="0" lang="en-US" altLang="ja-JP" sz="1600">
                <a:latin typeface="Calibri" pitchFamily="34" charset="0"/>
              </a:rPr>
              <a:t>  Reaction channels:</a:t>
            </a: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endParaRPr kumimoji="0" lang="en-US" altLang="ja-JP" sz="1600">
              <a:latin typeface="Calibri" pitchFamily="34" charset="0"/>
            </a:endParaRPr>
          </a:p>
          <a:p>
            <a:pPr>
              <a:buClr>
                <a:srgbClr val="FF0000"/>
              </a:buClr>
              <a:buFont typeface="Wingdings" pitchFamily="2" charset="2"/>
              <a:buChar char="ü"/>
            </a:pPr>
            <a:r>
              <a:rPr kumimoji="0" lang="en-US" altLang="ja-JP" sz="1600">
                <a:latin typeface="Calibri" pitchFamily="34" charset="0"/>
              </a:rPr>
              <a:t>  Transition potentials:</a:t>
            </a:r>
          </a:p>
        </p:txBody>
      </p:sp>
      <p:pic>
        <p:nvPicPr>
          <p:cNvPr id="22531" name="Picture 106" descr="txp_fig"/>
          <p:cNvPicPr>
            <a:picLocks noChangeAspect="1" noChangeArrowheads="1"/>
          </p:cNvPicPr>
          <p:nvPr>
            <p:custDataLst>
              <p:tags r:id="rId3"/>
            </p:custDataLst>
          </p:nvPr>
        </p:nvPicPr>
        <p:blipFill>
          <a:blip r:embed="rId10"/>
          <a:srcRect/>
          <a:stretch>
            <a:fillRect/>
          </a:stretch>
        </p:blipFill>
        <p:spPr bwMode="auto">
          <a:xfrm>
            <a:off x="971550" y="4652963"/>
            <a:ext cx="5827713" cy="877887"/>
          </a:xfrm>
          <a:prstGeom prst="rect">
            <a:avLst/>
          </a:prstGeom>
          <a:noFill/>
          <a:ln w="19050">
            <a:noFill/>
            <a:miter lim="800000"/>
            <a:headEnd/>
            <a:tailEnd/>
          </a:ln>
        </p:spPr>
      </p:pic>
      <p:sp>
        <p:nvSpPr>
          <p:cNvPr id="22532" name="Text Box 4"/>
          <p:cNvSpPr txBox="1">
            <a:spLocks noChangeArrowheads="1"/>
          </p:cNvSpPr>
          <p:nvPr/>
        </p:nvSpPr>
        <p:spPr bwMode="auto">
          <a:xfrm>
            <a:off x="3635896" y="2520950"/>
            <a:ext cx="1507570" cy="309958"/>
          </a:xfrm>
          <a:prstGeom prst="rect">
            <a:avLst/>
          </a:prstGeom>
          <a:noFill/>
          <a:ln w="19050">
            <a:noFill/>
            <a:miter lim="800000"/>
            <a:headEnd/>
            <a:tailEnd/>
          </a:ln>
        </p:spPr>
        <p:txBody>
          <a:bodyPr wrap="none" lIns="90000" tIns="46800" rIns="90000" bIns="46800">
            <a:spAutoFit/>
          </a:bodyPr>
          <a:lstStyle/>
          <a:p>
            <a:r>
              <a:rPr kumimoji="0" lang="en-US" altLang="ja-JP" sz="1400" dirty="0" smtClean="0">
                <a:solidFill>
                  <a:srgbClr val="FF3300"/>
                </a:solidFill>
                <a:latin typeface="Calibri" pitchFamily="34" charset="0"/>
              </a:rPr>
              <a:t>coupled-channels</a:t>
            </a:r>
            <a:endParaRPr kumimoji="0" lang="en-US" altLang="ja-JP" sz="1400" dirty="0">
              <a:solidFill>
                <a:srgbClr val="FF3300"/>
              </a:solidFill>
              <a:latin typeface="Calibri" pitchFamily="34" charset="0"/>
            </a:endParaRPr>
          </a:p>
        </p:txBody>
      </p:sp>
      <p:sp>
        <p:nvSpPr>
          <p:cNvPr id="20486" name="Rectangle 5"/>
          <p:cNvSpPr>
            <a:spLocks noGrp="1" noChangeArrowheads="1"/>
          </p:cNvSpPr>
          <p:nvPr>
            <p:ph type="title" idx="4294967295"/>
          </p:nvPr>
        </p:nvSpPr>
        <p:spPr>
          <a:xfrm>
            <a:off x="0" y="0"/>
            <a:ext cx="9144000" cy="836613"/>
          </a:xfrm>
        </p:spPr>
        <p:txBody>
          <a:bodyPr rtlCol="0">
            <a:normAutofit/>
          </a:bodyPr>
          <a:lstStyle/>
          <a:p>
            <a:pPr fontAlgn="auto">
              <a:spcAft>
                <a:spcPts val="0"/>
              </a:spcAft>
              <a:defRPr/>
            </a:pPr>
            <a:r>
              <a:rPr lang="en-US" altLang="ja-JP" sz="2800" b="1" dirty="0" smtClean="0">
                <a:latin typeface="+mn-lt"/>
              </a:rPr>
              <a:t>Dynamical coupled-channels model (ANL-Osaka)</a:t>
            </a:r>
          </a:p>
        </p:txBody>
      </p:sp>
      <p:sp>
        <p:nvSpPr>
          <p:cNvPr id="10247" name="Text Box 7"/>
          <p:cNvSpPr txBox="1">
            <a:spLocks noChangeArrowheads="1"/>
          </p:cNvSpPr>
          <p:nvPr/>
        </p:nvSpPr>
        <p:spPr bwMode="auto">
          <a:xfrm>
            <a:off x="2270125" y="5445125"/>
            <a:ext cx="2085975" cy="844550"/>
          </a:xfrm>
          <a:prstGeom prst="rect">
            <a:avLst/>
          </a:prstGeom>
          <a:solidFill>
            <a:schemeClr val="bg1"/>
          </a:solidFill>
          <a:ln w="19050">
            <a:solidFill>
              <a:srgbClr val="0000FF"/>
            </a:solidFill>
            <a:miter lim="800000"/>
            <a:headEnd/>
            <a:tailEnd/>
          </a:ln>
          <a:effectLst>
            <a:outerShdw blurRad="63500" dist="38099" dir="2700000" algn="ctr" rotWithShape="0">
              <a:schemeClr val="bg2">
                <a:alpha val="74998"/>
              </a:schemeClr>
            </a:outerShdw>
          </a:effectLst>
        </p:spPr>
        <p:txBody>
          <a:bodyPr wrap="none" lIns="90000" tIns="46800" rIns="90000" bIns="46800">
            <a:spAutoFit/>
          </a:bodyPr>
          <a:lstStyle/>
          <a:p>
            <a:pPr algn="ctr" fontAlgn="auto">
              <a:spcBef>
                <a:spcPts val="0"/>
              </a:spcBef>
              <a:spcAft>
                <a:spcPts val="0"/>
              </a:spcAft>
              <a:defRPr/>
            </a:pPr>
            <a:r>
              <a:rPr kumimoji="0" lang="en-US" altLang="ja-JP" sz="1600">
                <a:latin typeface="+mn-lt"/>
                <a:ea typeface="+mn-ea"/>
                <a:cs typeface="ＭＳ Ｐゴシック" charset="-128"/>
              </a:rPr>
              <a:t>exchange potentials</a:t>
            </a:r>
            <a:endParaRPr kumimoji="0" lang="ja-JP" altLang="en-US" sz="1600">
              <a:latin typeface="+mn-lt"/>
              <a:ea typeface="+mn-ea"/>
              <a:cs typeface="ＭＳ Ｐゴシック" charset="-128"/>
            </a:endParaRPr>
          </a:p>
          <a:p>
            <a:pPr algn="ctr" fontAlgn="auto">
              <a:spcBef>
                <a:spcPts val="0"/>
              </a:spcBef>
              <a:spcAft>
                <a:spcPts val="0"/>
              </a:spcAft>
              <a:defRPr/>
            </a:pPr>
            <a:r>
              <a:rPr kumimoji="0" lang="en-US" altLang="ja-JP" sz="1600">
                <a:latin typeface="+mn-lt"/>
                <a:ea typeface="+mn-ea"/>
                <a:cs typeface="ＭＳ Ｐゴシック" charset="-128"/>
              </a:rPr>
              <a:t>of ground state </a:t>
            </a:r>
          </a:p>
          <a:p>
            <a:pPr algn="ctr" fontAlgn="auto">
              <a:spcBef>
                <a:spcPts val="0"/>
              </a:spcBef>
              <a:spcAft>
                <a:spcPts val="0"/>
              </a:spcAft>
              <a:defRPr/>
            </a:pPr>
            <a:r>
              <a:rPr kumimoji="0" lang="en-US" altLang="ja-JP" sz="1600">
                <a:latin typeface="+mn-lt"/>
                <a:ea typeface="+mn-ea"/>
                <a:cs typeface="ＭＳ Ｐゴシック" charset="-128"/>
              </a:rPr>
              <a:t>mesons and baryons</a:t>
            </a:r>
          </a:p>
        </p:txBody>
      </p:sp>
      <p:sp>
        <p:nvSpPr>
          <p:cNvPr id="10248" name="Text Box 8"/>
          <p:cNvSpPr txBox="1">
            <a:spLocks noChangeArrowheads="1"/>
          </p:cNvSpPr>
          <p:nvPr/>
        </p:nvSpPr>
        <p:spPr bwMode="auto">
          <a:xfrm>
            <a:off x="5418138" y="5734050"/>
            <a:ext cx="1489075" cy="355600"/>
          </a:xfrm>
          <a:prstGeom prst="rect">
            <a:avLst/>
          </a:prstGeom>
          <a:solidFill>
            <a:schemeClr val="bg1"/>
          </a:solidFill>
          <a:ln w="19050">
            <a:solidFill>
              <a:srgbClr val="FF0000"/>
            </a:solidFill>
            <a:miter lim="800000"/>
            <a:headEnd/>
            <a:tailEnd/>
          </a:ln>
          <a:effectLst>
            <a:outerShdw blurRad="63500" dist="38099" dir="2700000" algn="ctr" rotWithShape="0">
              <a:schemeClr val="bg2">
                <a:alpha val="74998"/>
              </a:schemeClr>
            </a:outerShdw>
          </a:effectLst>
        </p:spPr>
        <p:txBody>
          <a:bodyPr wrap="none" lIns="90000" tIns="46800" rIns="90000" bIns="46800">
            <a:spAutoFit/>
          </a:bodyPr>
          <a:lstStyle/>
          <a:p>
            <a:pPr fontAlgn="auto">
              <a:spcBef>
                <a:spcPts val="0"/>
              </a:spcBef>
              <a:spcAft>
                <a:spcPts val="0"/>
              </a:spcAft>
              <a:defRPr/>
            </a:pPr>
            <a:r>
              <a:rPr kumimoji="0" lang="en-US" altLang="ja-JP" sz="1600">
                <a:latin typeface="+mn-lt"/>
                <a:ea typeface="+mn-ea"/>
                <a:cs typeface="ＭＳ Ｐゴシック" charset="-128"/>
              </a:rPr>
              <a:t>bare N* states</a:t>
            </a:r>
          </a:p>
        </p:txBody>
      </p:sp>
      <p:sp>
        <p:nvSpPr>
          <p:cNvPr id="22536" name="Line 10"/>
          <p:cNvSpPr>
            <a:spLocks noChangeShapeType="1"/>
          </p:cNvSpPr>
          <p:nvPr/>
        </p:nvSpPr>
        <p:spPr bwMode="auto">
          <a:xfrm>
            <a:off x="4067175" y="2522538"/>
            <a:ext cx="433388" cy="0"/>
          </a:xfrm>
          <a:prstGeom prst="line">
            <a:avLst/>
          </a:prstGeom>
          <a:noFill/>
          <a:ln w="19050">
            <a:solidFill>
              <a:srgbClr val="FF6600"/>
            </a:solidFill>
            <a:round/>
            <a:headEnd/>
            <a:tailEnd/>
          </a:ln>
        </p:spPr>
        <p:txBody>
          <a:bodyPr wrap="none" lIns="90000" tIns="46800" rIns="90000" bIns="46800" anchor="ctr"/>
          <a:lstStyle/>
          <a:p>
            <a:endParaRPr lang="ja-JP" altLang="en-US"/>
          </a:p>
        </p:txBody>
      </p:sp>
      <p:sp>
        <p:nvSpPr>
          <p:cNvPr id="22537" name="Text Box 11"/>
          <p:cNvSpPr txBox="1">
            <a:spLocks noChangeArrowheads="1"/>
          </p:cNvSpPr>
          <p:nvPr/>
        </p:nvSpPr>
        <p:spPr bwMode="auto">
          <a:xfrm>
            <a:off x="3762375" y="836613"/>
            <a:ext cx="4848998" cy="525401"/>
          </a:xfrm>
          <a:prstGeom prst="rect">
            <a:avLst/>
          </a:prstGeom>
          <a:noFill/>
          <a:ln w="19050">
            <a:noFill/>
            <a:miter lim="800000"/>
            <a:headEnd/>
            <a:tailEnd/>
          </a:ln>
        </p:spPr>
        <p:txBody>
          <a:bodyPr wrap="none" lIns="90000" tIns="46800" rIns="90000" bIns="46800">
            <a:spAutoFit/>
          </a:bodyPr>
          <a:lstStyle/>
          <a:p>
            <a:r>
              <a:rPr kumimoji="0" lang="en-US" altLang="ja-JP" sz="1400" dirty="0">
                <a:solidFill>
                  <a:srgbClr val="FF0000"/>
                </a:solidFill>
                <a:latin typeface="Calibri" pitchFamily="34" charset="0"/>
              </a:rPr>
              <a:t>For details see Matsuyama, Sato, Lee, Phys. Rep. 439,193 (2007</a:t>
            </a:r>
            <a:r>
              <a:rPr kumimoji="0" lang="en-US" altLang="ja-JP" sz="1400" dirty="0" smtClean="0">
                <a:solidFill>
                  <a:srgbClr val="FF0000"/>
                </a:solidFill>
                <a:latin typeface="Calibri" pitchFamily="34" charset="0"/>
              </a:rPr>
              <a:t>)</a:t>
            </a:r>
          </a:p>
          <a:p>
            <a:r>
              <a:rPr kumimoji="0" lang="en-US" altLang="ja-JP" sz="1400" dirty="0" err="1" smtClean="0">
                <a:solidFill>
                  <a:srgbClr val="FF0000"/>
                </a:solidFill>
                <a:latin typeface="Calibri" pitchFamily="34" charset="0"/>
              </a:rPr>
              <a:t>Kamano’s</a:t>
            </a:r>
            <a:r>
              <a:rPr kumimoji="0" lang="en-US" altLang="ja-JP" sz="1400" dirty="0" smtClean="0">
                <a:solidFill>
                  <a:srgbClr val="FF0000"/>
                </a:solidFill>
                <a:latin typeface="Calibri" pitchFamily="34" charset="0"/>
              </a:rPr>
              <a:t> talk (Apr 14)</a:t>
            </a:r>
            <a:endParaRPr kumimoji="0" lang="en-US" altLang="ja-JP" sz="1400" dirty="0">
              <a:solidFill>
                <a:srgbClr val="FF0000"/>
              </a:solidFill>
              <a:latin typeface="Calibri" pitchFamily="34" charset="0"/>
            </a:endParaRPr>
          </a:p>
        </p:txBody>
      </p:sp>
      <p:pic>
        <p:nvPicPr>
          <p:cNvPr id="22538" name="Picture 14" descr="txp_fig"/>
          <p:cNvPicPr>
            <a:picLocks noChangeAspect="1" noChangeArrowheads="1"/>
          </p:cNvPicPr>
          <p:nvPr>
            <p:custDataLst>
              <p:tags r:id="rId4"/>
            </p:custDataLst>
          </p:nvPr>
        </p:nvPicPr>
        <p:blipFill>
          <a:blip r:embed="rId11"/>
          <a:srcRect/>
          <a:stretch>
            <a:fillRect/>
          </a:stretch>
        </p:blipFill>
        <p:spPr bwMode="auto">
          <a:xfrm>
            <a:off x="752475" y="1903413"/>
            <a:ext cx="7750175" cy="541337"/>
          </a:xfrm>
          <a:prstGeom prst="rect">
            <a:avLst/>
          </a:prstGeom>
          <a:noFill/>
          <a:ln w="19050">
            <a:noFill/>
            <a:miter lim="800000"/>
            <a:headEnd/>
            <a:tailEnd/>
          </a:ln>
        </p:spPr>
      </p:pic>
      <p:sp>
        <p:nvSpPr>
          <p:cNvPr id="22539" name="Rectangle 15"/>
          <p:cNvSpPr>
            <a:spLocks noChangeArrowheads="1"/>
          </p:cNvSpPr>
          <p:nvPr/>
        </p:nvSpPr>
        <p:spPr bwMode="auto">
          <a:xfrm>
            <a:off x="4498975" y="3357563"/>
            <a:ext cx="1728788" cy="431800"/>
          </a:xfrm>
          <a:prstGeom prst="rect">
            <a:avLst/>
          </a:prstGeom>
          <a:noFill/>
          <a:ln w="19050">
            <a:solidFill>
              <a:srgbClr val="0000FF"/>
            </a:solidFill>
            <a:prstDash val="dash"/>
            <a:miter lim="800000"/>
            <a:headEnd/>
            <a:tailEnd/>
          </a:ln>
        </p:spPr>
        <p:txBody>
          <a:bodyPr wrap="none" lIns="90000" tIns="46800" rIns="90000" bIns="46800" anchor="ctr"/>
          <a:lstStyle/>
          <a:p>
            <a:endParaRPr kumimoji="0" lang="ja-JP" altLang="en-US">
              <a:latin typeface="Calibri" pitchFamily="34" charset="0"/>
            </a:endParaRPr>
          </a:p>
        </p:txBody>
      </p:sp>
      <p:pic>
        <p:nvPicPr>
          <p:cNvPr id="22540" name="Picture 105" descr="txp_fig"/>
          <p:cNvPicPr>
            <a:picLocks noChangeAspect="1" noChangeArrowheads="1"/>
          </p:cNvPicPr>
          <p:nvPr>
            <p:custDataLst>
              <p:tags r:id="rId5"/>
            </p:custDataLst>
          </p:nvPr>
        </p:nvPicPr>
        <p:blipFill>
          <a:blip r:embed="rId12">
            <a:clrChange>
              <a:clrFrom>
                <a:srgbClr val="FFFFFF"/>
              </a:clrFrom>
              <a:clrTo>
                <a:srgbClr val="FFFFFF">
                  <a:alpha val="0"/>
                </a:srgbClr>
              </a:clrTo>
            </a:clrChange>
          </a:blip>
          <a:srcRect/>
          <a:stretch>
            <a:fillRect/>
          </a:stretch>
        </p:blipFill>
        <p:spPr bwMode="auto">
          <a:xfrm>
            <a:off x="4935538" y="3856038"/>
            <a:ext cx="630237" cy="238125"/>
          </a:xfrm>
          <a:prstGeom prst="rect">
            <a:avLst/>
          </a:prstGeom>
          <a:noFill/>
          <a:ln w="19050">
            <a:noFill/>
            <a:miter lim="800000"/>
            <a:headEnd/>
            <a:tailEnd/>
          </a:ln>
        </p:spPr>
      </p:pic>
      <p:sp>
        <p:nvSpPr>
          <p:cNvPr id="38" name="Date Placeholder 37"/>
          <p:cNvSpPr>
            <a:spLocks noGrp="1"/>
          </p:cNvSpPr>
          <p:nvPr>
            <p:ph type="dt" sz="quarter" idx="10"/>
          </p:nvPr>
        </p:nvSpPr>
        <p:spPr/>
        <p:txBody>
          <a:bodyPr/>
          <a:lstStyle/>
          <a:p>
            <a:pPr>
              <a:defRPr/>
            </a:pPr>
            <a:r>
              <a:rPr lang="en-US" altLang="ja-JP" smtClean="0"/>
              <a:t>8/28/2015</a:t>
            </a:r>
            <a:endParaRPr lang="en-US"/>
          </a:p>
        </p:txBody>
      </p:sp>
      <p:sp>
        <p:nvSpPr>
          <p:cNvPr id="39" name="Slide Number Placeholder 38"/>
          <p:cNvSpPr>
            <a:spLocks noGrp="1"/>
          </p:cNvSpPr>
          <p:nvPr>
            <p:ph type="sldNum" sz="quarter" idx="12"/>
          </p:nvPr>
        </p:nvSpPr>
        <p:spPr/>
        <p:txBody>
          <a:bodyPr/>
          <a:lstStyle/>
          <a:p>
            <a:pPr>
              <a:defRPr/>
            </a:pPr>
            <a:fld id="{4F736B75-9B79-4F10-8FAB-E5ACE51EA54D}" type="slidenum">
              <a:rPr lang="en-US"/>
              <a:pPr>
                <a:defRPr/>
              </a:pPr>
              <a:t>7</a:t>
            </a:fld>
            <a:endParaRPr lang="en-US"/>
          </a:p>
        </p:txBody>
      </p:sp>
      <p:sp>
        <p:nvSpPr>
          <p:cNvPr id="3" name="テキスト ボックス 2"/>
          <p:cNvSpPr txBox="1"/>
          <p:nvPr/>
        </p:nvSpPr>
        <p:spPr>
          <a:xfrm>
            <a:off x="5411642" y="2444750"/>
            <a:ext cx="966931" cy="369332"/>
          </a:xfrm>
          <a:prstGeom prst="rect">
            <a:avLst/>
          </a:prstGeom>
          <a:noFill/>
          <a:ln>
            <a:solidFill>
              <a:schemeClr val="tx1"/>
            </a:solidFill>
          </a:ln>
        </p:spPr>
        <p:txBody>
          <a:bodyPr wrap="none" rtlCol="0">
            <a:spAutoFit/>
          </a:bodyPr>
          <a:lstStyle/>
          <a:p>
            <a:r>
              <a:rPr lang="en-US" altLang="ja-JP" dirty="0" err="1">
                <a:sym typeface="Wingdings" panose="05000000000000000000" pitchFamily="2" charset="2"/>
              </a:rPr>
              <a:t>a</a:t>
            </a:r>
            <a:r>
              <a:rPr kumimoji="1" lang="en-US" altLang="ja-JP" dirty="0" err="1" smtClean="0">
                <a:sym typeface="Wingdings" panose="05000000000000000000" pitchFamily="2" charset="2"/>
              </a:rPr>
              <a:t>cb</a:t>
            </a:r>
            <a:endParaRPr kumimoji="1" lang="ja-JP" altLang="en-US" dirty="0"/>
          </a:p>
        </p:txBody>
      </p:sp>
      <p:sp>
        <p:nvSpPr>
          <p:cNvPr id="42" name="テキスト ボックス 41"/>
          <p:cNvSpPr txBox="1"/>
          <p:nvPr/>
        </p:nvSpPr>
        <p:spPr>
          <a:xfrm>
            <a:off x="2678111" y="2483604"/>
            <a:ext cx="643125" cy="369332"/>
          </a:xfrm>
          <a:prstGeom prst="rect">
            <a:avLst/>
          </a:prstGeom>
          <a:noFill/>
          <a:ln>
            <a:solidFill>
              <a:schemeClr val="tx1"/>
            </a:solidFill>
          </a:ln>
        </p:spPr>
        <p:txBody>
          <a:bodyPr wrap="none" rtlCol="0">
            <a:spAutoFit/>
          </a:bodyPr>
          <a:lstStyle/>
          <a:p>
            <a:r>
              <a:rPr lang="en-US" altLang="ja-JP" dirty="0" err="1">
                <a:sym typeface="Wingdings" panose="05000000000000000000" pitchFamily="2" charset="2"/>
              </a:rPr>
              <a:t>a</a:t>
            </a:r>
            <a:r>
              <a:rPr kumimoji="1" lang="en-US" altLang="ja-JP" dirty="0" err="1" smtClean="0">
                <a:sym typeface="Wingdings" panose="05000000000000000000" pitchFamily="2" charset="2"/>
              </a:rPr>
              <a:t>b</a:t>
            </a:r>
            <a:endParaRPr kumimoji="1" lang="ja-JP" altLang="en-US" dirty="0"/>
          </a:p>
        </p:txBody>
      </p:sp>
      <p:grpSp>
        <p:nvGrpSpPr>
          <p:cNvPr id="2" name="Group 14"/>
          <p:cNvGrpSpPr>
            <a:grpSpLocks/>
          </p:cNvGrpSpPr>
          <p:nvPr/>
        </p:nvGrpSpPr>
        <p:grpSpPr bwMode="auto">
          <a:xfrm>
            <a:off x="179388" y="1348385"/>
            <a:ext cx="8713787" cy="3290888"/>
            <a:chOff x="113" y="799"/>
            <a:chExt cx="5489" cy="2073"/>
          </a:xfrm>
        </p:grpSpPr>
        <p:grpSp>
          <p:nvGrpSpPr>
            <p:cNvPr id="22545" name="Group 15"/>
            <p:cNvGrpSpPr>
              <a:grpSpLocks/>
            </p:cNvGrpSpPr>
            <p:nvPr/>
          </p:nvGrpSpPr>
          <p:grpSpPr bwMode="auto">
            <a:xfrm>
              <a:off x="113" y="799"/>
              <a:ext cx="5489" cy="1891"/>
              <a:chOff x="158" y="813"/>
              <a:chExt cx="5489" cy="1891"/>
            </a:xfrm>
          </p:grpSpPr>
          <p:sp>
            <p:nvSpPr>
              <p:cNvPr id="10258" name="AutoShape 16"/>
              <p:cNvSpPr>
                <a:spLocks noChangeArrowheads="1"/>
              </p:cNvSpPr>
              <p:nvPr/>
            </p:nvSpPr>
            <p:spPr bwMode="auto">
              <a:xfrm>
                <a:off x="158" y="813"/>
                <a:ext cx="5489" cy="1891"/>
              </a:xfrm>
              <a:prstGeom prst="roundRect">
                <a:avLst>
                  <a:gd name="adj" fmla="val 16667"/>
                </a:avLst>
              </a:prstGeom>
              <a:solidFill>
                <a:schemeClr val="bg1"/>
              </a:solidFill>
              <a:ln w="31750">
                <a:solidFill>
                  <a:srgbClr val="FF6600"/>
                </a:solidFill>
                <a:round/>
                <a:headEnd/>
                <a:tailEnd/>
              </a:ln>
              <a:effectLst>
                <a:outerShdw blurRad="63500" dist="38099" dir="2700000" algn="ctr" rotWithShape="0">
                  <a:schemeClr val="bg2">
                    <a:alpha val="74998"/>
                  </a:schemeClr>
                </a:outerShdw>
              </a:effectLst>
            </p:spPr>
            <p:txBody>
              <a:bodyPr wrap="none" lIns="90000" tIns="46800" rIns="90000" bIns="46800" anchor="ctr"/>
              <a:lstStyle/>
              <a:p>
                <a:pPr fontAlgn="auto">
                  <a:spcBef>
                    <a:spcPts val="0"/>
                  </a:spcBef>
                  <a:spcAft>
                    <a:spcPts val="0"/>
                  </a:spcAft>
                  <a:defRPr/>
                </a:pPr>
                <a:endParaRPr kumimoji="0" lang="ja-JP" altLang="en-US">
                  <a:latin typeface="+mn-lt"/>
                  <a:ea typeface="+mn-ea"/>
                  <a:cs typeface="ＭＳ Ｐゴシック" charset="-128"/>
                </a:endParaRPr>
              </a:p>
            </p:txBody>
          </p:sp>
          <p:sp>
            <p:nvSpPr>
              <p:cNvPr id="22549" name="Oval 17"/>
              <p:cNvSpPr>
                <a:spLocks noChangeArrowheads="1"/>
              </p:cNvSpPr>
              <p:nvPr/>
            </p:nvSpPr>
            <p:spPr bwMode="auto">
              <a:xfrm>
                <a:off x="3567" y="1252"/>
                <a:ext cx="998" cy="998"/>
              </a:xfrm>
              <a:prstGeom prst="ellipse">
                <a:avLst/>
              </a:prstGeom>
              <a:gradFill rotWithShape="1">
                <a:gsLst>
                  <a:gs pos="0">
                    <a:srgbClr val="FF6600"/>
                  </a:gs>
                  <a:gs pos="100000">
                    <a:schemeClr val="bg1">
                      <a:alpha val="10999"/>
                    </a:schemeClr>
                  </a:gs>
                </a:gsLst>
                <a:path path="shape">
                  <a:fillToRect l="50000" t="50000" r="50000" b="50000"/>
                </a:path>
              </a:gradFill>
              <a:ln w="25400">
                <a:noFill/>
                <a:round/>
                <a:headEnd/>
                <a:tailEnd/>
              </a:ln>
            </p:spPr>
            <p:txBody>
              <a:bodyPr wrap="none" lIns="90000" tIns="46800" rIns="90000" bIns="46800" anchor="ctr"/>
              <a:lstStyle/>
              <a:p>
                <a:endParaRPr kumimoji="0" lang="ja-JP" altLang="en-US">
                  <a:latin typeface="Calibri" pitchFamily="34" charset="0"/>
                </a:endParaRPr>
              </a:p>
            </p:txBody>
          </p:sp>
          <p:sp>
            <p:nvSpPr>
              <p:cNvPr id="22550" name="Oval 18"/>
              <p:cNvSpPr>
                <a:spLocks noChangeArrowheads="1"/>
              </p:cNvSpPr>
              <p:nvPr/>
            </p:nvSpPr>
            <p:spPr bwMode="auto">
              <a:xfrm>
                <a:off x="4021" y="1676"/>
                <a:ext cx="116" cy="121"/>
              </a:xfrm>
              <a:prstGeom prst="ellipse">
                <a:avLst/>
              </a:prstGeom>
              <a:gradFill rotWithShape="1">
                <a:gsLst>
                  <a:gs pos="0">
                    <a:schemeClr val="bg1"/>
                  </a:gs>
                  <a:gs pos="100000">
                    <a:schemeClr val="bg2"/>
                  </a:gs>
                </a:gsLst>
                <a:path path="shape">
                  <a:fillToRect l="50000" t="50000" r="50000" b="50000"/>
                </a:path>
              </a:gradFill>
              <a:ln w="9525">
                <a:solidFill>
                  <a:schemeClr val="tx1"/>
                </a:solidFill>
                <a:round/>
                <a:headEnd/>
                <a:tailEnd/>
              </a:ln>
            </p:spPr>
            <p:txBody>
              <a:bodyPr wrap="none" lIns="90000" tIns="46800" rIns="90000" bIns="46800" anchor="ctr"/>
              <a:lstStyle/>
              <a:p>
                <a:endParaRPr kumimoji="0" lang="ja-JP" altLang="en-US">
                  <a:latin typeface="Calibri" pitchFamily="34" charset="0"/>
                </a:endParaRPr>
              </a:p>
            </p:txBody>
          </p:sp>
          <p:sp>
            <p:nvSpPr>
              <p:cNvPr id="63507" name="Text Box 19"/>
              <p:cNvSpPr txBox="1">
                <a:spLocks noChangeArrowheads="1"/>
              </p:cNvSpPr>
              <p:nvPr/>
            </p:nvSpPr>
            <p:spPr bwMode="auto">
              <a:xfrm>
                <a:off x="3611" y="1956"/>
                <a:ext cx="331" cy="192"/>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altLang="ja-JP" sz="1400">
                    <a:solidFill>
                      <a:srgbClr val="009900"/>
                    </a:solidFill>
                    <a:effectLst>
                      <a:outerShdw blurRad="38100" dist="38100" dir="2700000" algn="tl">
                        <a:srgbClr val="C0C0C0"/>
                      </a:outerShdw>
                    </a:effectLst>
                    <a:latin typeface="+mn-lt"/>
                    <a:ea typeface="HGS創英角ﾎﾟｯﾌﾟ体" pitchFamily="50" charset="-128"/>
                  </a:rPr>
                  <a:t>core</a:t>
                </a:r>
              </a:p>
            </p:txBody>
          </p:sp>
          <p:sp>
            <p:nvSpPr>
              <p:cNvPr id="63508" name="Text Box 20"/>
              <p:cNvSpPr txBox="1">
                <a:spLocks noChangeArrowheads="1"/>
              </p:cNvSpPr>
              <p:nvPr/>
            </p:nvSpPr>
            <p:spPr bwMode="auto">
              <a:xfrm>
                <a:off x="4066" y="1441"/>
                <a:ext cx="747" cy="192"/>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altLang="ja-JP" sz="1400">
                    <a:solidFill>
                      <a:srgbClr val="009900"/>
                    </a:solidFill>
                    <a:effectLst>
                      <a:outerShdw blurRad="38100" dist="38100" dir="2700000" algn="tl">
                        <a:srgbClr val="C0C0C0"/>
                      </a:outerShdw>
                    </a:effectLst>
                    <a:latin typeface="+mn-lt"/>
                    <a:ea typeface="HGS創英角ﾎﾟｯﾌﾟ体" pitchFamily="50" charset="-128"/>
                  </a:rPr>
                  <a:t>meson cloud</a:t>
                </a:r>
              </a:p>
            </p:txBody>
          </p:sp>
          <p:sp>
            <p:nvSpPr>
              <p:cNvPr id="10263" name="Line 21"/>
              <p:cNvSpPr>
                <a:spLocks noChangeShapeType="1"/>
              </p:cNvSpPr>
              <p:nvPr/>
            </p:nvSpPr>
            <p:spPr bwMode="auto">
              <a:xfrm flipV="1">
                <a:off x="3852" y="1784"/>
                <a:ext cx="158" cy="181"/>
              </a:xfrm>
              <a:prstGeom prst="line">
                <a:avLst/>
              </a:prstGeom>
              <a:noFill/>
              <a:ln w="19050">
                <a:solidFill>
                  <a:srgbClr val="3333CC"/>
                </a:solidFill>
                <a:round/>
                <a:headEnd/>
                <a:tailEnd type="triangle" w="lg" len="lg"/>
              </a:ln>
              <a:effectLst>
                <a:outerShdw blurRad="63500" dist="38099" dir="2700000" algn="ctr" rotWithShape="0">
                  <a:schemeClr val="bg2">
                    <a:alpha val="74998"/>
                  </a:schemeClr>
                </a:outerShdw>
              </a:effectLst>
            </p:spPr>
            <p:txBody>
              <a:bodyPr wrap="none" lIns="90000" tIns="46800" rIns="90000" bIns="46800" anchor="ctr"/>
              <a:lstStyle/>
              <a:p>
                <a:pPr fontAlgn="auto">
                  <a:spcBef>
                    <a:spcPts val="0"/>
                  </a:spcBef>
                  <a:spcAft>
                    <a:spcPts val="0"/>
                  </a:spcAft>
                  <a:defRPr/>
                </a:pPr>
                <a:endParaRPr kumimoji="0" lang="en-US">
                  <a:latin typeface="+mn-lt"/>
                  <a:ea typeface="+mn-ea"/>
                  <a:cs typeface="ＭＳ Ｐゴシック" charset="-128"/>
                </a:endParaRPr>
              </a:p>
            </p:txBody>
          </p:sp>
          <p:pic>
            <p:nvPicPr>
              <p:cNvPr id="22554" name="Picture 22" descr="txp_fig"/>
              <p:cNvPicPr>
                <a:picLocks noChangeAspect="1" noChangeArrowheads="1"/>
              </p:cNvPicPr>
              <p:nvPr>
                <p:custDataLst>
                  <p:tags r:id="rId6"/>
                </p:custDataLst>
              </p:nvPr>
            </p:nvPicPr>
            <p:blipFill>
              <a:blip r:embed="rId13">
                <a:clrChange>
                  <a:clrFrom>
                    <a:srgbClr val="FFFFFF"/>
                  </a:clrFrom>
                  <a:clrTo>
                    <a:srgbClr val="FFFFFF">
                      <a:alpha val="0"/>
                    </a:srgbClr>
                  </a:clrTo>
                </a:clrChange>
              </a:blip>
              <a:srcRect/>
              <a:stretch>
                <a:fillRect/>
              </a:stretch>
            </p:blipFill>
            <p:spPr bwMode="auto">
              <a:xfrm>
                <a:off x="3572" y="2250"/>
                <a:ext cx="1168" cy="150"/>
              </a:xfrm>
              <a:prstGeom prst="rect">
                <a:avLst/>
              </a:prstGeom>
              <a:noFill/>
              <a:ln w="19050">
                <a:noFill/>
                <a:miter lim="800000"/>
                <a:headEnd/>
                <a:tailEnd/>
              </a:ln>
            </p:spPr>
          </p:pic>
          <p:grpSp>
            <p:nvGrpSpPr>
              <p:cNvPr id="22555" name="Group 23"/>
              <p:cNvGrpSpPr>
                <a:grpSpLocks/>
              </p:cNvGrpSpPr>
              <p:nvPr/>
            </p:nvGrpSpPr>
            <p:grpSpPr bwMode="auto">
              <a:xfrm>
                <a:off x="1304" y="1434"/>
                <a:ext cx="1360" cy="745"/>
                <a:chOff x="3833" y="3113"/>
                <a:chExt cx="1360" cy="745"/>
              </a:xfrm>
            </p:grpSpPr>
            <p:sp>
              <p:nvSpPr>
                <p:cNvPr id="22558" name="Oval 24"/>
                <p:cNvSpPr>
                  <a:spLocks noChangeArrowheads="1"/>
                </p:cNvSpPr>
                <p:nvPr/>
              </p:nvSpPr>
              <p:spPr bwMode="auto">
                <a:xfrm>
                  <a:off x="4493" y="3298"/>
                  <a:ext cx="237" cy="256"/>
                </a:xfrm>
                <a:prstGeom prst="ellipse">
                  <a:avLst/>
                </a:prstGeom>
                <a:gradFill rotWithShape="1">
                  <a:gsLst>
                    <a:gs pos="0">
                      <a:srgbClr val="DDDDDD"/>
                    </a:gs>
                    <a:gs pos="100000">
                      <a:srgbClr val="717171"/>
                    </a:gs>
                  </a:gsLst>
                  <a:path path="shape">
                    <a:fillToRect l="50000" t="50000" r="50000" b="50000"/>
                  </a:path>
                </a:gradFill>
                <a:ln w="12700">
                  <a:solidFill>
                    <a:schemeClr val="tx1"/>
                  </a:solidFill>
                  <a:round/>
                  <a:headEnd/>
                  <a:tailEnd/>
                </a:ln>
              </p:spPr>
              <p:txBody>
                <a:bodyPr wrap="none" anchor="ctr"/>
                <a:lstStyle/>
                <a:p>
                  <a:endParaRPr kumimoji="0" lang="ja-JP" altLang="en-US">
                    <a:latin typeface="Calibri" pitchFamily="34" charset="0"/>
                  </a:endParaRPr>
                </a:p>
              </p:txBody>
            </p:sp>
            <p:sp>
              <p:nvSpPr>
                <p:cNvPr id="22559" name="Oval 25"/>
                <p:cNvSpPr>
                  <a:spLocks noChangeArrowheads="1"/>
                </p:cNvSpPr>
                <p:nvPr/>
              </p:nvSpPr>
              <p:spPr bwMode="auto">
                <a:xfrm>
                  <a:off x="4176" y="3434"/>
                  <a:ext cx="203" cy="222"/>
                </a:xfrm>
                <a:prstGeom prst="ellipse">
                  <a:avLst/>
                </a:prstGeom>
                <a:gradFill rotWithShape="1">
                  <a:gsLst>
                    <a:gs pos="0">
                      <a:srgbClr val="DDDDDD"/>
                    </a:gs>
                    <a:gs pos="100000">
                      <a:srgbClr val="717171"/>
                    </a:gs>
                  </a:gsLst>
                  <a:path path="shape">
                    <a:fillToRect l="50000" t="50000" r="50000" b="50000"/>
                  </a:path>
                </a:gradFill>
                <a:ln w="12700">
                  <a:solidFill>
                    <a:schemeClr val="tx1"/>
                  </a:solidFill>
                  <a:round/>
                  <a:headEnd/>
                  <a:tailEnd/>
                </a:ln>
              </p:spPr>
              <p:txBody>
                <a:bodyPr wrap="none" anchor="ctr"/>
                <a:lstStyle/>
                <a:p>
                  <a:endParaRPr kumimoji="0" lang="ja-JP" altLang="en-US">
                    <a:latin typeface="Calibri" pitchFamily="34" charset="0"/>
                  </a:endParaRPr>
                </a:p>
              </p:txBody>
            </p:sp>
            <p:sp>
              <p:nvSpPr>
                <p:cNvPr id="22560" name="Oval 26"/>
                <p:cNvSpPr>
                  <a:spLocks noChangeArrowheads="1"/>
                </p:cNvSpPr>
                <p:nvPr/>
              </p:nvSpPr>
              <p:spPr bwMode="auto">
                <a:xfrm>
                  <a:off x="4532" y="3354"/>
                  <a:ext cx="49" cy="56"/>
                </a:xfrm>
                <a:prstGeom prst="ellipse">
                  <a:avLst/>
                </a:prstGeom>
                <a:solidFill>
                  <a:srgbClr val="FF0000"/>
                </a:solidFill>
                <a:ln w="9525">
                  <a:noFill/>
                  <a:round/>
                  <a:headEnd/>
                  <a:tailEnd/>
                </a:ln>
              </p:spPr>
              <p:txBody>
                <a:bodyPr wrap="none" anchor="ctr"/>
                <a:lstStyle/>
                <a:p>
                  <a:endParaRPr kumimoji="0" lang="ja-JP" altLang="en-US">
                    <a:latin typeface="Calibri" pitchFamily="34" charset="0"/>
                  </a:endParaRPr>
                </a:p>
              </p:txBody>
            </p:sp>
            <p:sp>
              <p:nvSpPr>
                <p:cNvPr id="22561" name="Oval 27"/>
                <p:cNvSpPr>
                  <a:spLocks noChangeArrowheads="1"/>
                </p:cNvSpPr>
                <p:nvPr/>
              </p:nvSpPr>
              <p:spPr bwMode="auto">
                <a:xfrm>
                  <a:off x="4649" y="3366"/>
                  <a:ext cx="48" cy="55"/>
                </a:xfrm>
                <a:prstGeom prst="ellipse">
                  <a:avLst/>
                </a:prstGeom>
                <a:solidFill>
                  <a:srgbClr val="00FF00"/>
                </a:solidFill>
                <a:ln w="9525">
                  <a:noFill/>
                  <a:round/>
                  <a:headEnd/>
                  <a:tailEnd/>
                </a:ln>
              </p:spPr>
              <p:txBody>
                <a:bodyPr wrap="none" anchor="ctr"/>
                <a:lstStyle/>
                <a:p>
                  <a:endParaRPr kumimoji="0" lang="ja-JP" altLang="en-US">
                    <a:latin typeface="Calibri" pitchFamily="34" charset="0"/>
                  </a:endParaRPr>
                </a:p>
              </p:txBody>
            </p:sp>
            <p:sp>
              <p:nvSpPr>
                <p:cNvPr id="22562" name="Oval 28"/>
                <p:cNvSpPr>
                  <a:spLocks noChangeArrowheads="1"/>
                </p:cNvSpPr>
                <p:nvPr/>
              </p:nvSpPr>
              <p:spPr bwMode="auto">
                <a:xfrm>
                  <a:off x="4571" y="3452"/>
                  <a:ext cx="51" cy="57"/>
                </a:xfrm>
                <a:prstGeom prst="ellipse">
                  <a:avLst/>
                </a:prstGeom>
                <a:solidFill>
                  <a:srgbClr val="0000FF"/>
                </a:solidFill>
                <a:ln w="9525">
                  <a:noFill/>
                  <a:round/>
                  <a:headEnd/>
                  <a:tailEnd/>
                </a:ln>
              </p:spPr>
              <p:txBody>
                <a:bodyPr wrap="none" anchor="ctr"/>
                <a:lstStyle/>
                <a:p>
                  <a:endParaRPr kumimoji="0" lang="ja-JP" altLang="en-US">
                    <a:latin typeface="Calibri" pitchFamily="34" charset="0"/>
                  </a:endParaRPr>
                </a:p>
              </p:txBody>
            </p:sp>
            <p:sp>
              <p:nvSpPr>
                <p:cNvPr id="22563" name="Oval 29"/>
                <p:cNvSpPr>
                  <a:spLocks noChangeArrowheads="1"/>
                </p:cNvSpPr>
                <p:nvPr/>
              </p:nvSpPr>
              <p:spPr bwMode="auto">
                <a:xfrm>
                  <a:off x="4225" y="3484"/>
                  <a:ext cx="49" cy="55"/>
                </a:xfrm>
                <a:prstGeom prst="ellipse">
                  <a:avLst/>
                </a:prstGeom>
                <a:solidFill>
                  <a:srgbClr val="FFFF00"/>
                </a:solidFill>
                <a:ln w="9525">
                  <a:noFill/>
                  <a:round/>
                  <a:headEnd/>
                  <a:tailEnd/>
                </a:ln>
              </p:spPr>
              <p:txBody>
                <a:bodyPr wrap="none" anchor="ctr"/>
                <a:lstStyle/>
                <a:p>
                  <a:endParaRPr kumimoji="0" lang="ja-JP" altLang="en-US">
                    <a:latin typeface="Calibri" pitchFamily="34" charset="0"/>
                  </a:endParaRPr>
                </a:p>
              </p:txBody>
            </p:sp>
            <p:sp>
              <p:nvSpPr>
                <p:cNvPr id="22564" name="Oval 30"/>
                <p:cNvSpPr>
                  <a:spLocks noChangeArrowheads="1"/>
                </p:cNvSpPr>
                <p:nvPr/>
              </p:nvSpPr>
              <p:spPr bwMode="auto">
                <a:xfrm>
                  <a:off x="4288" y="3557"/>
                  <a:ext cx="51" cy="56"/>
                </a:xfrm>
                <a:prstGeom prst="ellipse">
                  <a:avLst/>
                </a:prstGeom>
                <a:solidFill>
                  <a:srgbClr val="0000FF"/>
                </a:solidFill>
                <a:ln w="9525">
                  <a:noFill/>
                  <a:round/>
                  <a:headEnd/>
                  <a:tailEnd/>
                </a:ln>
              </p:spPr>
              <p:txBody>
                <a:bodyPr wrap="none" anchor="ctr"/>
                <a:lstStyle/>
                <a:p>
                  <a:endParaRPr kumimoji="0" lang="ja-JP" altLang="en-US">
                    <a:latin typeface="Calibri" pitchFamily="34" charset="0"/>
                  </a:endParaRPr>
                </a:p>
              </p:txBody>
            </p:sp>
            <p:sp>
              <p:nvSpPr>
                <p:cNvPr id="22565" name="Oval 31"/>
                <p:cNvSpPr>
                  <a:spLocks noChangeArrowheads="1"/>
                </p:cNvSpPr>
                <p:nvPr/>
              </p:nvSpPr>
              <p:spPr bwMode="auto">
                <a:xfrm rot="-900000">
                  <a:off x="4047" y="3250"/>
                  <a:ext cx="794" cy="444"/>
                </a:xfrm>
                <a:prstGeom prst="ellipse">
                  <a:avLst/>
                </a:prstGeom>
                <a:noFill/>
                <a:ln w="12700">
                  <a:solidFill>
                    <a:schemeClr val="tx1"/>
                  </a:solidFill>
                  <a:prstDash val="dash"/>
                  <a:round/>
                  <a:headEnd/>
                  <a:tailEnd/>
                </a:ln>
              </p:spPr>
              <p:txBody>
                <a:bodyPr wrap="none" lIns="90000" tIns="46800" rIns="90000" bIns="46800" anchor="ctr"/>
                <a:lstStyle/>
                <a:p>
                  <a:endParaRPr kumimoji="0" lang="ja-JP" altLang="en-US">
                    <a:latin typeface="Calibri" pitchFamily="34" charset="0"/>
                  </a:endParaRPr>
                </a:p>
              </p:txBody>
            </p:sp>
            <p:sp>
              <p:nvSpPr>
                <p:cNvPr id="63520" name="Text Box 32"/>
                <p:cNvSpPr txBox="1">
                  <a:spLocks noChangeArrowheads="1"/>
                </p:cNvSpPr>
                <p:nvPr/>
              </p:nvSpPr>
              <p:spPr bwMode="auto">
                <a:xfrm>
                  <a:off x="3833" y="3666"/>
                  <a:ext cx="449" cy="192"/>
                </a:xfrm>
                <a:prstGeom prst="rect">
                  <a:avLst/>
                </a:prstGeom>
                <a:noFill/>
                <a:ln>
                  <a:noFill/>
                </a:ln>
                <a:effectLst/>
                <a:extLst/>
              </p:spPr>
              <p:txBody>
                <a:bodyPr wrap="none" lIns="90000" tIns="46800" rIns="90000" bIns="46800">
                  <a:spAutoFit/>
                </a:bodyPr>
                <a:lstStyle/>
                <a:p>
                  <a:pPr fontAlgn="auto">
                    <a:spcBef>
                      <a:spcPts val="0"/>
                    </a:spcBef>
                    <a:spcAft>
                      <a:spcPts val="0"/>
                    </a:spcAft>
                    <a:defRPr/>
                  </a:pPr>
                  <a:r>
                    <a:rPr lang="en-US" altLang="ja-JP" sz="1400">
                      <a:solidFill>
                        <a:srgbClr val="009900"/>
                      </a:solidFill>
                      <a:effectLst>
                        <a:outerShdw blurRad="38100" dist="38100" dir="2700000" algn="tl">
                          <a:srgbClr val="C0C0C0"/>
                        </a:outerShdw>
                      </a:effectLst>
                      <a:latin typeface="+mn-lt"/>
                      <a:ea typeface="HGS創英角ﾎﾟｯﾌﾟ体" pitchFamily="50" charset="-128"/>
                    </a:rPr>
                    <a:t>meson</a:t>
                  </a:r>
                </a:p>
              </p:txBody>
            </p:sp>
            <p:sp>
              <p:nvSpPr>
                <p:cNvPr id="63521" name="Text Box 33"/>
                <p:cNvSpPr txBox="1">
                  <a:spLocks noChangeArrowheads="1"/>
                </p:cNvSpPr>
                <p:nvPr/>
              </p:nvSpPr>
              <p:spPr bwMode="auto">
                <a:xfrm>
                  <a:off x="4658" y="3113"/>
                  <a:ext cx="535" cy="192"/>
                </a:xfrm>
                <a:prstGeom prst="rect">
                  <a:avLst/>
                </a:prstGeom>
                <a:noFill/>
                <a:ln>
                  <a:noFill/>
                </a:ln>
                <a:effectLst/>
                <a:extLst/>
              </p:spPr>
              <p:txBody>
                <a:bodyPr lIns="90000" tIns="46800" rIns="90000" bIns="46800">
                  <a:spAutoFit/>
                </a:bodyPr>
                <a:lstStyle/>
                <a:p>
                  <a:pPr fontAlgn="auto">
                    <a:spcBef>
                      <a:spcPts val="0"/>
                    </a:spcBef>
                    <a:spcAft>
                      <a:spcPts val="0"/>
                    </a:spcAft>
                    <a:defRPr/>
                  </a:pPr>
                  <a:r>
                    <a:rPr lang="en-US" altLang="ja-JP" sz="1400">
                      <a:solidFill>
                        <a:srgbClr val="009900"/>
                      </a:solidFill>
                      <a:effectLst>
                        <a:outerShdw blurRad="38100" dist="38100" dir="2700000" algn="tl">
                          <a:srgbClr val="C0C0C0"/>
                        </a:outerShdw>
                      </a:effectLst>
                      <a:latin typeface="+mn-lt"/>
                      <a:ea typeface="HGS創英角ﾎﾟｯﾌﾟ体" pitchFamily="50" charset="-128"/>
                    </a:rPr>
                    <a:t>baryon</a:t>
                  </a:r>
                </a:p>
              </p:txBody>
            </p:sp>
          </p:grpSp>
          <p:pic>
            <p:nvPicPr>
              <p:cNvPr id="22556" name="Picture 34" descr="txp_fig"/>
              <p:cNvPicPr>
                <a:picLocks noChangeAspect="1" noChangeArrowheads="1"/>
              </p:cNvPicPr>
              <p:nvPr>
                <p:custDataLst>
                  <p:tags r:id="rId7"/>
                </p:custDataLst>
              </p:nvPr>
            </p:nvPicPr>
            <p:blipFill>
              <a:blip r:embed="rId14">
                <a:clrChange>
                  <a:clrFrom>
                    <a:srgbClr val="FFFFFF"/>
                  </a:clrFrom>
                  <a:clrTo>
                    <a:srgbClr val="FFFFFF">
                      <a:alpha val="0"/>
                    </a:srgbClr>
                  </a:clrTo>
                </a:clrChange>
              </a:blip>
              <a:srcRect/>
              <a:stretch>
                <a:fillRect/>
              </a:stretch>
            </p:blipFill>
            <p:spPr bwMode="auto">
              <a:xfrm>
                <a:off x="1622" y="2250"/>
                <a:ext cx="705" cy="142"/>
              </a:xfrm>
              <a:prstGeom prst="rect">
                <a:avLst/>
              </a:prstGeom>
              <a:noFill/>
              <a:ln w="19050">
                <a:noFill/>
                <a:miter lim="800000"/>
                <a:headEnd/>
                <a:tailEnd/>
              </a:ln>
            </p:spPr>
          </p:pic>
          <p:sp>
            <p:nvSpPr>
              <p:cNvPr id="22557" name="Text Box 35"/>
              <p:cNvSpPr txBox="1">
                <a:spLocks noChangeArrowheads="1"/>
              </p:cNvSpPr>
              <p:nvPr/>
            </p:nvSpPr>
            <p:spPr bwMode="auto">
              <a:xfrm>
                <a:off x="311" y="965"/>
                <a:ext cx="4036" cy="250"/>
              </a:xfrm>
              <a:prstGeom prst="rect">
                <a:avLst/>
              </a:prstGeom>
              <a:noFill/>
              <a:ln w="19050">
                <a:noFill/>
                <a:miter lim="800000"/>
                <a:headEnd/>
                <a:tailEnd/>
              </a:ln>
            </p:spPr>
            <p:txBody>
              <a:bodyPr wrap="none" lIns="90000" tIns="46800" rIns="90000" bIns="46800">
                <a:spAutoFit/>
              </a:bodyPr>
              <a:lstStyle/>
              <a:p>
                <a:r>
                  <a:rPr kumimoji="0" lang="en-US" altLang="ja-JP" sz="2000">
                    <a:latin typeface="Calibri" pitchFamily="34" charset="0"/>
                  </a:rPr>
                  <a:t>Physical N*s will be a “mixture” of the two pictures:</a:t>
                </a:r>
              </a:p>
            </p:txBody>
          </p:sp>
        </p:grpSp>
        <p:sp>
          <p:nvSpPr>
            <p:cNvPr id="10256" name="AutoShape 36"/>
            <p:cNvSpPr>
              <a:spLocks noChangeArrowheads="1"/>
            </p:cNvSpPr>
            <p:nvPr/>
          </p:nvSpPr>
          <p:spPr bwMode="auto">
            <a:xfrm>
              <a:off x="3741" y="2464"/>
              <a:ext cx="273" cy="408"/>
            </a:xfrm>
            <a:prstGeom prst="upArrow">
              <a:avLst>
                <a:gd name="adj1" fmla="val 43333"/>
                <a:gd name="adj2" fmla="val 60624"/>
              </a:avLst>
            </a:prstGeom>
            <a:solidFill>
              <a:srgbClr val="FF0000"/>
            </a:solidFill>
            <a:ln w="25400">
              <a:solidFill>
                <a:schemeClr val="tx1"/>
              </a:solidFill>
              <a:miter lim="800000"/>
              <a:headEnd/>
              <a:tailEnd/>
            </a:ln>
            <a:effectLst>
              <a:outerShdw blurRad="63500" dist="38099" dir="2700000" algn="ctr" rotWithShape="0">
                <a:schemeClr val="bg2">
                  <a:alpha val="74998"/>
                </a:schemeClr>
              </a:outerShdw>
            </a:effectLst>
          </p:spPr>
          <p:txBody>
            <a:bodyPr wrap="none" lIns="90000" tIns="46800" rIns="90000" bIns="46800" anchor="ctr"/>
            <a:lstStyle/>
            <a:p>
              <a:pPr fontAlgn="auto">
                <a:spcBef>
                  <a:spcPts val="0"/>
                </a:spcBef>
                <a:spcAft>
                  <a:spcPts val="0"/>
                </a:spcAft>
                <a:defRPr/>
              </a:pPr>
              <a:endParaRPr kumimoji="0" lang="ja-JP" altLang="en-US">
                <a:latin typeface="+mn-lt"/>
                <a:ea typeface="+mn-ea"/>
                <a:cs typeface="ＭＳ Ｐゴシック" charset="-128"/>
              </a:endParaRPr>
            </a:p>
          </p:txBody>
        </p:sp>
        <p:sp>
          <p:nvSpPr>
            <p:cNvPr id="10257" name="AutoShape 37"/>
            <p:cNvSpPr>
              <a:spLocks noChangeArrowheads="1"/>
            </p:cNvSpPr>
            <p:nvPr/>
          </p:nvSpPr>
          <p:spPr bwMode="auto">
            <a:xfrm>
              <a:off x="1837" y="2464"/>
              <a:ext cx="273" cy="408"/>
            </a:xfrm>
            <a:prstGeom prst="upArrow">
              <a:avLst>
                <a:gd name="adj1" fmla="val 43333"/>
                <a:gd name="adj2" fmla="val 60624"/>
              </a:avLst>
            </a:prstGeom>
            <a:solidFill>
              <a:srgbClr val="0000FF"/>
            </a:solidFill>
            <a:ln w="25400">
              <a:solidFill>
                <a:schemeClr val="tx1"/>
              </a:solidFill>
              <a:miter lim="800000"/>
              <a:headEnd/>
              <a:tailEnd/>
            </a:ln>
            <a:effectLst>
              <a:outerShdw blurRad="63500" dist="38099" dir="2700000" algn="ctr" rotWithShape="0">
                <a:schemeClr val="bg2">
                  <a:alpha val="74998"/>
                </a:schemeClr>
              </a:outerShdw>
            </a:effectLst>
          </p:spPr>
          <p:txBody>
            <a:bodyPr wrap="none" lIns="90000" tIns="46800" rIns="90000" bIns="46800" anchor="ctr"/>
            <a:lstStyle/>
            <a:p>
              <a:pPr fontAlgn="auto">
                <a:spcBef>
                  <a:spcPts val="0"/>
                </a:spcBef>
                <a:spcAft>
                  <a:spcPts val="0"/>
                </a:spcAft>
                <a:defRPr/>
              </a:pPr>
              <a:endParaRPr kumimoji="0" lang="ja-JP" altLang="en-US">
                <a:latin typeface="+mn-lt"/>
                <a:ea typeface="+mn-ea"/>
                <a:cs typeface="ＭＳ Ｐゴシック" charset="-128"/>
              </a:endParaRPr>
            </a:p>
          </p:txBody>
        </p:sp>
      </p:grpSp>
    </p:spTree>
    <p:custDataLst>
      <p:tags r:id="rId1"/>
    </p:custDataLst>
    <p:extLst>
      <p:ext uri="{BB962C8B-B14F-4D97-AF65-F5344CB8AC3E}">
        <p14:creationId xmlns:p14="http://schemas.microsoft.com/office/powerpoint/2010/main" val="3147960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8691"/>
            <a:ext cx="3275856" cy="3143997"/>
          </a:xfrm>
          <a:prstGeom prst="rect">
            <a:avLst/>
          </a:prstGeom>
        </p:spPr>
      </p:pic>
      <p:sp>
        <p:nvSpPr>
          <p:cNvPr id="2" name="タイトル 1"/>
          <p:cNvSpPr>
            <a:spLocks noGrp="1"/>
          </p:cNvSpPr>
          <p:nvPr>
            <p:ph type="title"/>
          </p:nvPr>
        </p:nvSpPr>
        <p:spPr>
          <a:xfrm>
            <a:off x="395536" y="-171400"/>
            <a:ext cx="8229600" cy="1143000"/>
          </a:xfrm>
        </p:spPr>
        <p:txBody>
          <a:bodyPr>
            <a:normAutofit/>
          </a:bodyPr>
          <a:lstStyle/>
          <a:p>
            <a:r>
              <a:rPr lang="en-US" altLang="ja-JP" dirty="0" smtClean="0"/>
              <a:t>Muon ID performance</a:t>
            </a:r>
            <a:r>
              <a:rPr kumimoji="1" lang="en-US" altLang="ja-JP" dirty="0" smtClean="0"/>
              <a:t>(preliminary</a:t>
            </a:r>
            <a:r>
              <a:rPr lang="en-US" altLang="ja-JP" dirty="0" smtClean="0"/>
              <a:t>)</a:t>
            </a:r>
            <a:endParaRPr kumimoji="1" lang="ja-JP" altLang="en-US" dirty="0"/>
          </a:p>
        </p:txBody>
      </p:sp>
      <p:sp>
        <p:nvSpPr>
          <p:cNvPr id="3" name="コンテンツ プレースホルダー 2"/>
          <p:cNvSpPr>
            <a:spLocks noGrp="1"/>
          </p:cNvSpPr>
          <p:nvPr>
            <p:ph idx="1"/>
          </p:nvPr>
        </p:nvSpPr>
        <p:spPr>
          <a:xfrm>
            <a:off x="0" y="1047054"/>
            <a:ext cx="6156176" cy="2232247"/>
          </a:xfrm>
        </p:spPr>
        <p:txBody>
          <a:bodyPr>
            <a:normAutofit fontScale="47500" lnSpcReduction="20000"/>
          </a:bodyPr>
          <a:lstStyle/>
          <a:p>
            <a:pPr marL="0" indent="0">
              <a:buNone/>
            </a:pPr>
            <a:r>
              <a:rPr lang="en-US" altLang="ja-JP" dirty="0" smtClean="0">
                <a:solidFill>
                  <a:srgbClr val="FF0000"/>
                </a:solidFill>
              </a:rPr>
              <a:t>EMCAL (~1</a:t>
            </a:r>
            <a:r>
              <a:rPr lang="en-US" altLang="ja-JP" dirty="0" smtClean="0">
                <a:solidFill>
                  <a:srgbClr val="FF0000"/>
                </a:solidFill>
                <a:latin typeface="Symbol" panose="05050102010706020507" pitchFamily="18" charset="2"/>
              </a:rPr>
              <a:t>l</a:t>
            </a:r>
            <a:r>
              <a:rPr lang="en-US" altLang="ja-JP" baseline="-25000" dirty="0" smtClean="0">
                <a:solidFill>
                  <a:srgbClr val="FF0000"/>
                </a:solidFill>
              </a:rPr>
              <a:t>int</a:t>
            </a:r>
            <a:r>
              <a:rPr lang="en-US" altLang="ja-JP" baseline="-25000" dirty="0">
                <a:solidFill>
                  <a:srgbClr val="FF0000"/>
                </a:solidFill>
              </a:rPr>
              <a:t> </a:t>
            </a:r>
            <a:r>
              <a:rPr lang="en-US" altLang="ja-JP" dirty="0" smtClean="0">
                <a:solidFill>
                  <a:srgbClr val="FF0000"/>
                </a:solidFill>
              </a:rPr>
              <a:t>)+Fe absorber </a:t>
            </a:r>
            <a:r>
              <a:rPr lang="en-US" altLang="ja-JP" dirty="0">
                <a:solidFill>
                  <a:srgbClr val="FF0000"/>
                </a:solidFill>
              </a:rPr>
              <a:t>(~</a:t>
            </a:r>
            <a:r>
              <a:rPr lang="en-US" altLang="ja-JP" dirty="0" smtClean="0">
                <a:solidFill>
                  <a:srgbClr val="FF0000"/>
                </a:solidFill>
              </a:rPr>
              <a:t>1</a:t>
            </a:r>
            <a:r>
              <a:rPr lang="en-US" altLang="ja-JP" dirty="0" smtClean="0">
                <a:solidFill>
                  <a:srgbClr val="FF0000"/>
                </a:solidFill>
                <a:latin typeface="Symbol" panose="05050102010706020507" pitchFamily="18" charset="2"/>
              </a:rPr>
              <a:t>l</a:t>
            </a:r>
            <a:r>
              <a:rPr lang="en-US" altLang="ja-JP" baseline="-25000" dirty="0" smtClean="0">
                <a:solidFill>
                  <a:srgbClr val="FF0000"/>
                </a:solidFill>
              </a:rPr>
              <a:t>int</a:t>
            </a:r>
            <a:r>
              <a:rPr lang="en-US" altLang="ja-JP" dirty="0" smtClean="0">
                <a:solidFill>
                  <a:srgbClr val="FF0000"/>
                </a:solidFill>
              </a:rPr>
              <a:t>)x6</a:t>
            </a:r>
          </a:p>
          <a:p>
            <a:pPr marL="0" indent="0">
              <a:buNone/>
            </a:pPr>
            <a:r>
              <a:rPr lang="en-US" altLang="ja-JP" dirty="0" smtClean="0">
                <a:solidFill>
                  <a:srgbClr val="FF0000"/>
                </a:solidFill>
              </a:rPr>
              <a:t>+GEM trackers </a:t>
            </a:r>
            <a:r>
              <a:rPr lang="ja-JP" altLang="en-US" dirty="0" smtClean="0">
                <a:solidFill>
                  <a:srgbClr val="FF0000"/>
                </a:solidFill>
              </a:rPr>
              <a:t>（</a:t>
            </a:r>
            <a:r>
              <a:rPr lang="en-US" altLang="ja-JP" dirty="0" smtClean="0">
                <a:solidFill>
                  <a:srgbClr val="FF0000"/>
                </a:solidFill>
              </a:rPr>
              <a:t>7 layers</a:t>
            </a:r>
            <a:r>
              <a:rPr lang="ja-JP" altLang="en-US" dirty="0" smtClean="0">
                <a:solidFill>
                  <a:srgbClr val="FF0000"/>
                </a:solidFill>
              </a:rPr>
              <a:t>）</a:t>
            </a:r>
            <a:endParaRPr lang="en-US" altLang="ja-JP" dirty="0" smtClean="0">
              <a:solidFill>
                <a:srgbClr val="FF0000"/>
              </a:solidFill>
            </a:endParaRPr>
          </a:p>
          <a:p>
            <a:pPr marL="0" indent="0">
              <a:buNone/>
            </a:pPr>
            <a:r>
              <a:rPr lang="ja-JP" altLang="en-US" dirty="0" smtClean="0">
                <a:solidFill>
                  <a:srgbClr val="0070C0"/>
                </a:solidFill>
              </a:rPr>
              <a:t>・</a:t>
            </a:r>
            <a:r>
              <a:rPr lang="en-US" altLang="ja-JP" dirty="0" smtClean="0">
                <a:solidFill>
                  <a:srgbClr val="0070C0"/>
                </a:solidFill>
              </a:rPr>
              <a:t>Goal π</a:t>
            </a:r>
            <a:r>
              <a:rPr lang="ja-JP" altLang="en-US" dirty="0">
                <a:solidFill>
                  <a:srgbClr val="0070C0"/>
                </a:solidFill>
              </a:rPr>
              <a:t> </a:t>
            </a:r>
            <a:r>
              <a:rPr lang="en-US" altLang="ja-JP" dirty="0" smtClean="0">
                <a:solidFill>
                  <a:srgbClr val="0070C0"/>
                </a:solidFill>
              </a:rPr>
              <a:t>suppression</a:t>
            </a:r>
            <a:r>
              <a:rPr lang="ja-JP" altLang="en-US" dirty="0" smtClean="0">
                <a:solidFill>
                  <a:srgbClr val="0070C0"/>
                </a:solidFill>
              </a:rPr>
              <a:t>：</a:t>
            </a:r>
            <a:r>
              <a:rPr lang="en-US" altLang="ja-JP" dirty="0" smtClean="0">
                <a:solidFill>
                  <a:srgbClr val="0070C0"/>
                </a:solidFill>
              </a:rPr>
              <a:t>1/10 of π</a:t>
            </a:r>
            <a:r>
              <a:rPr lang="ja-JP" altLang="en-US" dirty="0" smtClean="0">
                <a:solidFill>
                  <a:srgbClr val="0070C0"/>
                </a:solidFill>
              </a:rPr>
              <a:t>→</a:t>
            </a:r>
            <a:r>
              <a:rPr lang="en-US" altLang="ja-JP" dirty="0" smtClean="0">
                <a:solidFill>
                  <a:srgbClr val="0070C0"/>
                </a:solidFill>
              </a:rPr>
              <a:t>μ</a:t>
            </a:r>
            <a:r>
              <a:rPr lang="ja-JP" altLang="en-US" dirty="0">
                <a:solidFill>
                  <a:srgbClr val="0070C0"/>
                </a:solidFill>
              </a:rPr>
              <a:t> </a:t>
            </a:r>
            <a:r>
              <a:rPr lang="en-US" altLang="ja-JP" dirty="0" smtClean="0">
                <a:solidFill>
                  <a:srgbClr val="0070C0"/>
                </a:solidFill>
              </a:rPr>
              <a:t>decay probability (5m,2GeV/c):4.4x10</a:t>
            </a:r>
            <a:r>
              <a:rPr lang="en-US" altLang="ja-JP" baseline="30000" dirty="0" smtClean="0">
                <a:solidFill>
                  <a:srgbClr val="0070C0"/>
                </a:solidFill>
              </a:rPr>
              <a:t>-3</a:t>
            </a:r>
          </a:p>
          <a:p>
            <a:pPr marL="0" indent="0">
              <a:buNone/>
            </a:pPr>
            <a:r>
              <a:rPr lang="en-US" altLang="ja-JP" dirty="0" smtClean="0">
                <a:latin typeface="Symbol" panose="05050102010706020507" pitchFamily="18" charset="2"/>
              </a:rPr>
              <a:t>p</a:t>
            </a:r>
            <a:r>
              <a:rPr lang="en-US" altLang="ja-JP" dirty="0" smtClean="0"/>
              <a:t>, μ</a:t>
            </a:r>
            <a:r>
              <a:rPr lang="ja-JP" altLang="en-US" dirty="0" smtClean="0"/>
              <a:t> </a:t>
            </a:r>
            <a:r>
              <a:rPr lang="en-US" altLang="ja-JP" dirty="0" smtClean="0"/>
              <a:t>rejection performance by simulation</a:t>
            </a:r>
          </a:p>
          <a:p>
            <a:r>
              <a:rPr lang="en-US" altLang="ja-JP" dirty="0" smtClean="0">
                <a:latin typeface="Symbol" panose="05050102010706020507" pitchFamily="18" charset="2"/>
              </a:rPr>
              <a:t>p</a:t>
            </a:r>
            <a:r>
              <a:rPr lang="ja-JP" altLang="en-US" dirty="0" smtClean="0"/>
              <a:t> </a:t>
            </a:r>
            <a:r>
              <a:rPr lang="en-US" altLang="ja-JP" dirty="0" smtClean="0"/>
              <a:t>suppression = 2</a:t>
            </a:r>
            <a:r>
              <a:rPr lang="en-US" altLang="ja-JP" dirty="0"/>
              <a:t>-</a:t>
            </a:r>
            <a:r>
              <a:rPr lang="en-US" altLang="ja-JP" dirty="0" smtClean="0"/>
              <a:t>4 x 10</a:t>
            </a:r>
            <a:r>
              <a:rPr lang="en-US" altLang="ja-JP" baseline="30000" dirty="0" smtClean="0"/>
              <a:t>-3</a:t>
            </a:r>
            <a:r>
              <a:rPr lang="en-US" altLang="ja-JP" dirty="0" smtClean="0"/>
              <a:t> </a:t>
            </a:r>
            <a:endParaRPr lang="en-US" altLang="ja-JP" dirty="0"/>
          </a:p>
          <a:p>
            <a:r>
              <a:rPr lang="en-US" altLang="ja-JP" dirty="0">
                <a:latin typeface="Symbol" panose="05050102010706020507" pitchFamily="18" charset="2"/>
              </a:rPr>
              <a:t>m</a:t>
            </a:r>
            <a:r>
              <a:rPr kumimoji="1" lang="en-US" altLang="ja-JP" dirty="0" smtClean="0"/>
              <a:t> </a:t>
            </a:r>
            <a:r>
              <a:rPr lang="en-US" altLang="ja-JP" dirty="0" smtClean="0"/>
              <a:t>detection eff</a:t>
            </a:r>
            <a:r>
              <a:rPr kumimoji="1" lang="en-US" altLang="ja-JP" dirty="0" smtClean="0"/>
              <a:t> </a:t>
            </a:r>
            <a:r>
              <a:rPr lang="ja-JP" altLang="en-US" dirty="0"/>
              <a:t> </a:t>
            </a:r>
            <a:r>
              <a:rPr lang="en-US" altLang="ja-JP" dirty="0"/>
              <a:t>~</a:t>
            </a:r>
            <a:r>
              <a:rPr kumimoji="1" lang="en-US" altLang="ja-JP" dirty="0" smtClean="0"/>
              <a:t>70%</a:t>
            </a:r>
          </a:p>
          <a:p>
            <a:r>
              <a:rPr lang="en-US" altLang="ja-JP" dirty="0"/>
              <a:t>p</a:t>
            </a:r>
            <a:r>
              <a:rPr lang="en-US" altLang="ja-JP" dirty="0" smtClean="0"/>
              <a:t>unch through </a:t>
            </a:r>
            <a:r>
              <a:rPr lang="en-US" altLang="ja-JP" dirty="0" smtClean="0">
                <a:latin typeface="Symbol" panose="05050102010706020507" pitchFamily="18" charset="2"/>
              </a:rPr>
              <a:t>p</a:t>
            </a:r>
            <a:r>
              <a:rPr lang="en-US" altLang="ja-JP" dirty="0" smtClean="0"/>
              <a:t> / </a:t>
            </a:r>
            <a:r>
              <a:rPr lang="en-US" altLang="ja-JP" dirty="0" smtClean="0">
                <a:latin typeface="Symbol" panose="05050102010706020507" pitchFamily="18" charset="2"/>
              </a:rPr>
              <a:t>m</a:t>
            </a:r>
            <a:r>
              <a:rPr lang="en-US" altLang="ja-JP" dirty="0" smtClean="0"/>
              <a:t> </a:t>
            </a:r>
            <a:r>
              <a:rPr lang="en-US" altLang="ja-JP" dirty="0"/>
              <a:t>(</a:t>
            </a:r>
            <a:r>
              <a:rPr lang="en-US" altLang="ja-JP" dirty="0" smtClean="0">
                <a:latin typeface="Symbol" panose="05050102010706020507" pitchFamily="18" charset="2"/>
              </a:rPr>
              <a:t>p</a:t>
            </a:r>
            <a:r>
              <a:rPr lang="ja-JP" altLang="en-US" dirty="0">
                <a:latin typeface="Symbol" panose="05050102010706020507" pitchFamily="18" charset="2"/>
              </a:rPr>
              <a:t> </a:t>
            </a:r>
            <a:r>
              <a:rPr lang="en-US" altLang="ja-JP" dirty="0" smtClean="0"/>
              <a:t>decay)  = 0.16</a:t>
            </a:r>
          </a:p>
          <a:p>
            <a:r>
              <a:rPr lang="en-US" altLang="ja-JP" dirty="0" smtClean="0"/>
              <a:t>Decay rejection by track matching</a:t>
            </a:r>
          </a:p>
          <a:p>
            <a:pPr lvl="1"/>
            <a:r>
              <a:rPr lang="en-US" altLang="ja-JP" dirty="0" smtClean="0"/>
              <a:t>P (80%), K (95%)</a:t>
            </a: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70</a:t>
            </a:fld>
            <a:endParaRPr kumimoji="1" lang="ja-JP" altLang="en-US"/>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7177" b="663"/>
          <a:stretch/>
        </p:blipFill>
        <p:spPr>
          <a:xfrm>
            <a:off x="3029766" y="4041752"/>
            <a:ext cx="3189238" cy="2820936"/>
          </a:xfrm>
          <a:prstGeom prst="rect">
            <a:avLst/>
          </a:prstGeom>
        </p:spPr>
      </p:pic>
      <p:pic>
        <p:nvPicPr>
          <p:cNvPr id="8" name="コンテンツ プレースホルダ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124" y="3963282"/>
            <a:ext cx="2933876" cy="2815733"/>
          </a:xfrm>
          <a:prstGeom prst="rect">
            <a:avLst/>
          </a:prstGeom>
        </p:spPr>
      </p:pic>
      <p:sp>
        <p:nvSpPr>
          <p:cNvPr id="9" name="テキスト ボックス 8"/>
          <p:cNvSpPr txBox="1"/>
          <p:nvPr/>
        </p:nvSpPr>
        <p:spPr>
          <a:xfrm>
            <a:off x="283702" y="3500236"/>
            <a:ext cx="426720" cy="369332"/>
          </a:xfrm>
          <a:prstGeom prst="rect">
            <a:avLst/>
          </a:prstGeom>
          <a:noFill/>
        </p:spPr>
        <p:txBody>
          <a:bodyPr wrap="none" rtlCol="0">
            <a:spAutoFit/>
          </a:bodyPr>
          <a:lstStyle/>
          <a:p>
            <a:r>
              <a:rPr lang="en-US" altLang="ja-JP" dirty="0">
                <a:latin typeface="Symbol" panose="05050102010706020507" pitchFamily="18" charset="2"/>
              </a:rPr>
              <a:t>p</a:t>
            </a:r>
            <a:r>
              <a:rPr kumimoji="1" lang="en-US" altLang="ja-JP" dirty="0" smtClean="0"/>
              <a:t>+</a:t>
            </a:r>
            <a:endParaRPr kumimoji="1" lang="ja-JP" altLang="en-US" dirty="0"/>
          </a:p>
        </p:txBody>
      </p:sp>
      <p:sp>
        <p:nvSpPr>
          <p:cNvPr id="10" name="テキスト ボックス 9"/>
          <p:cNvSpPr txBox="1"/>
          <p:nvPr/>
        </p:nvSpPr>
        <p:spPr>
          <a:xfrm>
            <a:off x="3491880" y="3590858"/>
            <a:ext cx="433132" cy="369332"/>
          </a:xfrm>
          <a:prstGeom prst="rect">
            <a:avLst/>
          </a:prstGeom>
          <a:noFill/>
        </p:spPr>
        <p:txBody>
          <a:bodyPr wrap="none" rtlCol="0">
            <a:spAutoFit/>
          </a:bodyPr>
          <a:lstStyle/>
          <a:p>
            <a:r>
              <a:rPr lang="en-US" altLang="ja-JP" dirty="0">
                <a:latin typeface="Symbol" panose="05050102010706020507" pitchFamily="18" charset="2"/>
              </a:rPr>
              <a:t>m</a:t>
            </a:r>
            <a:r>
              <a:rPr kumimoji="1" lang="en-US" altLang="ja-JP" dirty="0" smtClean="0"/>
              <a:t>+</a:t>
            </a:r>
            <a:endParaRPr kumimoji="1" lang="ja-JP" altLang="en-US" dirty="0"/>
          </a:p>
        </p:txBody>
      </p:sp>
      <p:sp>
        <p:nvSpPr>
          <p:cNvPr id="11" name="テキスト ボックス 10"/>
          <p:cNvSpPr txBox="1"/>
          <p:nvPr/>
        </p:nvSpPr>
        <p:spPr>
          <a:xfrm>
            <a:off x="611010" y="3514808"/>
            <a:ext cx="1967013" cy="369332"/>
          </a:xfrm>
          <a:prstGeom prst="rect">
            <a:avLst/>
          </a:prstGeom>
          <a:noFill/>
        </p:spPr>
        <p:txBody>
          <a:bodyPr wrap="none" rtlCol="0">
            <a:spAutoFit/>
          </a:bodyPr>
          <a:lstStyle/>
          <a:p>
            <a:r>
              <a:rPr lang="en-US" altLang="ja-JP" dirty="0"/>
              <a:t>s</a:t>
            </a:r>
            <a:r>
              <a:rPr lang="en-US" altLang="ja-JP" dirty="0" smtClean="0"/>
              <a:t>urvival probability</a:t>
            </a:r>
            <a:endParaRPr kumimoji="1" lang="ja-JP" altLang="en-US" dirty="0"/>
          </a:p>
        </p:txBody>
      </p:sp>
      <p:sp>
        <p:nvSpPr>
          <p:cNvPr id="12" name="テキスト ボックス 11"/>
          <p:cNvSpPr txBox="1"/>
          <p:nvPr/>
        </p:nvSpPr>
        <p:spPr>
          <a:xfrm>
            <a:off x="3925012" y="3590858"/>
            <a:ext cx="1983043" cy="369332"/>
          </a:xfrm>
          <a:prstGeom prst="rect">
            <a:avLst/>
          </a:prstGeom>
          <a:noFill/>
        </p:spPr>
        <p:txBody>
          <a:bodyPr wrap="none" rtlCol="0">
            <a:spAutoFit/>
          </a:bodyPr>
          <a:lstStyle/>
          <a:p>
            <a:r>
              <a:rPr lang="en-US" altLang="ja-JP" dirty="0" smtClean="0"/>
              <a:t>Survival probability</a:t>
            </a:r>
            <a:endParaRPr kumimoji="1" lang="ja-JP" altLang="en-US" dirty="0"/>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4244" y="-244243"/>
            <a:ext cx="3825348" cy="3671371"/>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7032" y="3514808"/>
            <a:ext cx="3401107" cy="3264207"/>
          </a:xfrm>
          <a:prstGeom prst="rect">
            <a:avLst/>
          </a:prstGeom>
        </p:spPr>
      </p:pic>
      <p:pic>
        <p:nvPicPr>
          <p:cNvPr id="15" name="図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76656" y="3796460"/>
            <a:ext cx="3852936" cy="3697849"/>
          </a:xfrm>
          <a:prstGeom prst="rect">
            <a:avLst/>
          </a:prstGeom>
        </p:spPr>
      </p:pic>
      <p:sp>
        <p:nvSpPr>
          <p:cNvPr id="16" name="テキスト ボックス 15"/>
          <p:cNvSpPr txBox="1"/>
          <p:nvPr/>
        </p:nvSpPr>
        <p:spPr>
          <a:xfrm>
            <a:off x="6173956" y="3500236"/>
            <a:ext cx="3022943" cy="646331"/>
          </a:xfrm>
          <a:prstGeom prst="rect">
            <a:avLst/>
          </a:prstGeom>
          <a:noFill/>
        </p:spPr>
        <p:txBody>
          <a:bodyPr wrap="none" rtlCol="0">
            <a:spAutoFit/>
          </a:bodyPr>
          <a:lstStyle/>
          <a:p>
            <a:r>
              <a:rPr lang="en-US" altLang="ja-JP" dirty="0" smtClean="0">
                <a:latin typeface="Symbol" panose="05050102010706020507" pitchFamily="18" charset="2"/>
              </a:rPr>
              <a:t>p</a:t>
            </a:r>
            <a:r>
              <a:rPr lang="en-US" altLang="ja-JP" baseline="30000" dirty="0" smtClean="0">
                <a:latin typeface="Symbol" panose="05050102010706020507" pitchFamily="18" charset="2"/>
              </a:rPr>
              <a:t>+</a:t>
            </a:r>
            <a:r>
              <a:rPr lang="en-US" altLang="ja-JP" dirty="0" smtClean="0">
                <a:latin typeface="Symbol" panose="05050102010706020507" pitchFamily="18" charset="2"/>
              </a:rPr>
              <a:t> </a:t>
            </a:r>
            <a:r>
              <a:rPr lang="en-US" altLang="ja-JP" dirty="0" smtClean="0"/>
              <a:t>and decayed</a:t>
            </a:r>
            <a:r>
              <a:rPr lang="en-US" altLang="ja-JP" dirty="0" smtClean="0">
                <a:latin typeface="Symbol" panose="05050102010706020507" pitchFamily="18" charset="2"/>
              </a:rPr>
              <a:t> m</a:t>
            </a:r>
            <a:r>
              <a:rPr kumimoji="1" lang="en-US" altLang="ja-JP" dirty="0" smtClean="0"/>
              <a:t>+ </a:t>
            </a:r>
          </a:p>
          <a:p>
            <a:r>
              <a:rPr lang="en-US" altLang="ja-JP" dirty="0"/>
              <a:t>b</a:t>
            </a:r>
            <a:r>
              <a:rPr lang="en-US" altLang="ja-JP" dirty="0" smtClean="0"/>
              <a:t>efore/after </a:t>
            </a:r>
            <a:r>
              <a:rPr lang="en-US" altLang="ja-JP" dirty="0" err="1" smtClean="0"/>
              <a:t>muon</a:t>
            </a:r>
            <a:r>
              <a:rPr lang="en-US" altLang="ja-JP" dirty="0" smtClean="0"/>
              <a:t> absorbers</a:t>
            </a:r>
            <a:r>
              <a:rPr kumimoji="1" lang="en-US" altLang="ja-JP" dirty="0" smtClean="0"/>
              <a:t>  </a:t>
            </a:r>
            <a:endParaRPr kumimoji="1" lang="ja-JP" altLang="en-US" dirty="0"/>
          </a:p>
        </p:txBody>
      </p:sp>
      <p:sp>
        <p:nvSpPr>
          <p:cNvPr id="6" name="テキスト ボックス 5"/>
          <p:cNvSpPr txBox="1"/>
          <p:nvPr/>
        </p:nvSpPr>
        <p:spPr>
          <a:xfrm>
            <a:off x="2229710" y="6516052"/>
            <a:ext cx="1064650" cy="369332"/>
          </a:xfrm>
          <a:prstGeom prst="rect">
            <a:avLst/>
          </a:prstGeom>
          <a:noFill/>
        </p:spPr>
        <p:txBody>
          <a:bodyPr wrap="none" rtlCol="0">
            <a:spAutoFit/>
          </a:bodyPr>
          <a:lstStyle/>
          <a:p>
            <a:r>
              <a:rPr lang="en-US" altLang="ja-JP" dirty="0"/>
              <a:t>p</a:t>
            </a:r>
            <a:r>
              <a:rPr kumimoji="1" lang="en-US" altLang="ja-JP" dirty="0" smtClean="0"/>
              <a:t> (GeV/c)</a:t>
            </a:r>
            <a:endParaRPr kumimoji="1" lang="ja-JP" altLang="en-US" dirty="0"/>
          </a:p>
        </p:txBody>
      </p:sp>
      <p:sp>
        <p:nvSpPr>
          <p:cNvPr id="18" name="テキスト ボックス 17"/>
          <p:cNvSpPr txBox="1"/>
          <p:nvPr/>
        </p:nvSpPr>
        <p:spPr>
          <a:xfrm>
            <a:off x="5154354" y="6542404"/>
            <a:ext cx="1064650" cy="369332"/>
          </a:xfrm>
          <a:prstGeom prst="rect">
            <a:avLst/>
          </a:prstGeom>
          <a:noFill/>
        </p:spPr>
        <p:txBody>
          <a:bodyPr wrap="none" rtlCol="0">
            <a:spAutoFit/>
          </a:bodyPr>
          <a:lstStyle/>
          <a:p>
            <a:r>
              <a:rPr lang="en-US" altLang="ja-JP" dirty="0"/>
              <a:t>p</a:t>
            </a:r>
            <a:r>
              <a:rPr kumimoji="1" lang="en-US" altLang="ja-JP" dirty="0" smtClean="0"/>
              <a:t> (GeV/c)</a:t>
            </a:r>
            <a:endParaRPr kumimoji="1" lang="ja-JP" altLang="en-US" dirty="0"/>
          </a:p>
        </p:txBody>
      </p:sp>
      <p:sp>
        <p:nvSpPr>
          <p:cNvPr id="19" name="テキスト ボックス 18"/>
          <p:cNvSpPr txBox="1"/>
          <p:nvPr/>
        </p:nvSpPr>
        <p:spPr>
          <a:xfrm>
            <a:off x="8132249" y="6483786"/>
            <a:ext cx="1064650" cy="369332"/>
          </a:xfrm>
          <a:prstGeom prst="rect">
            <a:avLst/>
          </a:prstGeom>
          <a:noFill/>
        </p:spPr>
        <p:txBody>
          <a:bodyPr wrap="none" rtlCol="0">
            <a:spAutoFit/>
          </a:bodyPr>
          <a:lstStyle/>
          <a:p>
            <a:r>
              <a:rPr lang="en-US" altLang="ja-JP" dirty="0"/>
              <a:t>p</a:t>
            </a:r>
            <a:r>
              <a:rPr kumimoji="1" lang="en-US" altLang="ja-JP" dirty="0" smtClean="0"/>
              <a:t> (GeV/c)</a:t>
            </a:r>
            <a:endParaRPr kumimoji="1" lang="ja-JP" altLang="en-US" dirty="0"/>
          </a:p>
        </p:txBody>
      </p:sp>
      <p:sp>
        <p:nvSpPr>
          <p:cNvPr id="20" name="正方形/長方形 19"/>
          <p:cNvSpPr/>
          <p:nvPr/>
        </p:nvSpPr>
        <p:spPr>
          <a:xfrm>
            <a:off x="7610812" y="4221088"/>
            <a:ext cx="453970" cy="369332"/>
          </a:xfrm>
          <a:prstGeom prst="rect">
            <a:avLst/>
          </a:prstGeom>
        </p:spPr>
        <p:txBody>
          <a:bodyPr wrap="none">
            <a:spAutoFit/>
          </a:bodyPr>
          <a:lstStyle/>
          <a:p>
            <a:r>
              <a:rPr lang="en-US" altLang="ja-JP" dirty="0">
                <a:latin typeface="Symbol" panose="05050102010706020507" pitchFamily="18" charset="2"/>
              </a:rPr>
              <a:t>p</a:t>
            </a:r>
            <a:r>
              <a:rPr lang="en-US" altLang="ja-JP" baseline="30000" dirty="0">
                <a:latin typeface="Symbol" panose="05050102010706020507" pitchFamily="18" charset="2"/>
              </a:rPr>
              <a:t>+</a:t>
            </a:r>
            <a:r>
              <a:rPr lang="en-US" altLang="ja-JP" dirty="0">
                <a:latin typeface="Symbol" panose="05050102010706020507" pitchFamily="18" charset="2"/>
              </a:rPr>
              <a:t> </a:t>
            </a:r>
            <a:endParaRPr lang="ja-JP" altLang="en-US" dirty="0"/>
          </a:p>
        </p:txBody>
      </p:sp>
      <p:sp>
        <p:nvSpPr>
          <p:cNvPr id="21" name="正方形/長方形 20"/>
          <p:cNvSpPr/>
          <p:nvPr/>
        </p:nvSpPr>
        <p:spPr>
          <a:xfrm>
            <a:off x="7610812" y="5082888"/>
            <a:ext cx="460382" cy="369332"/>
          </a:xfrm>
          <a:prstGeom prst="rect">
            <a:avLst/>
          </a:prstGeom>
        </p:spPr>
        <p:txBody>
          <a:bodyPr wrap="none">
            <a:spAutoFit/>
          </a:bodyPr>
          <a:lstStyle/>
          <a:p>
            <a:r>
              <a:rPr lang="en-US" altLang="ja-JP" dirty="0" smtClean="0">
                <a:latin typeface="Symbol" panose="05050102010706020507" pitchFamily="18" charset="2"/>
              </a:rPr>
              <a:t>m</a:t>
            </a:r>
            <a:r>
              <a:rPr lang="en-US" altLang="ja-JP" baseline="30000" dirty="0" smtClean="0">
                <a:latin typeface="Symbol" panose="05050102010706020507" pitchFamily="18" charset="2"/>
              </a:rPr>
              <a:t>+</a:t>
            </a:r>
            <a:r>
              <a:rPr lang="en-US" altLang="ja-JP" dirty="0" smtClean="0">
                <a:latin typeface="Symbol" panose="05050102010706020507" pitchFamily="18" charset="2"/>
              </a:rPr>
              <a:t> </a:t>
            </a:r>
            <a:endParaRPr lang="ja-JP" altLang="en-US" dirty="0"/>
          </a:p>
        </p:txBody>
      </p:sp>
      <p:sp>
        <p:nvSpPr>
          <p:cNvPr id="17" name="日付プレースホルダー 16"/>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4821050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71400"/>
            <a:ext cx="8229600" cy="1143000"/>
          </a:xfrm>
        </p:spPr>
        <p:txBody>
          <a:bodyPr>
            <a:normAutofit/>
          </a:bodyPr>
          <a:lstStyle/>
          <a:p>
            <a:r>
              <a:rPr lang="en-US" altLang="ja-JP" dirty="0" err="1"/>
              <a:t>Hypernuclear</a:t>
            </a:r>
            <a:r>
              <a:rPr lang="en-US" altLang="ja-JP" dirty="0"/>
              <a:t> physics with </a:t>
            </a:r>
            <a:r>
              <a:rPr lang="en-US" altLang="ja-JP" dirty="0" smtClean="0"/>
              <a:t>HI</a:t>
            </a:r>
            <a:endParaRPr kumimoji="1" lang="ja-JP" altLang="en-US" dirty="0"/>
          </a:p>
        </p:txBody>
      </p:sp>
      <p:sp>
        <p:nvSpPr>
          <p:cNvPr id="3" name="コンテンツ プレースホルダー 2"/>
          <p:cNvSpPr>
            <a:spLocks noGrp="1"/>
          </p:cNvSpPr>
          <p:nvPr>
            <p:ph idx="1"/>
          </p:nvPr>
        </p:nvSpPr>
        <p:spPr>
          <a:xfrm>
            <a:off x="107504" y="980728"/>
            <a:ext cx="9361040" cy="6264696"/>
          </a:xfrm>
        </p:spPr>
        <p:txBody>
          <a:bodyPr>
            <a:normAutofit fontScale="62500" lnSpcReduction="20000"/>
          </a:bodyPr>
          <a:lstStyle/>
          <a:p>
            <a:pPr marL="57150" indent="0">
              <a:buNone/>
            </a:pPr>
            <a:r>
              <a:rPr lang="en-US" altLang="ja-JP" dirty="0" smtClean="0"/>
              <a:t>Goals</a:t>
            </a:r>
          </a:p>
          <a:p>
            <a:pPr marL="571500" indent="-514350">
              <a:buFont typeface="+mj-lt"/>
              <a:buAutoNum type="arabicPeriod"/>
            </a:pPr>
            <a:r>
              <a:rPr lang="en-US" altLang="ja-JP" dirty="0" smtClean="0"/>
              <a:t>Discovery of new </a:t>
            </a:r>
            <a:r>
              <a:rPr lang="en-US" altLang="ja-JP" dirty="0" err="1" smtClean="0"/>
              <a:t>hypernuclei</a:t>
            </a:r>
            <a:r>
              <a:rPr lang="en-US" altLang="ja-JP" dirty="0" smtClean="0"/>
              <a:t> and extension of </a:t>
            </a:r>
            <a:r>
              <a:rPr lang="en-US" altLang="ja-JP" dirty="0" err="1" smtClean="0"/>
              <a:t>hypernuclear</a:t>
            </a:r>
            <a:r>
              <a:rPr lang="en-US" altLang="ja-JP" dirty="0" smtClean="0"/>
              <a:t> chart</a:t>
            </a:r>
          </a:p>
          <a:p>
            <a:pPr lvl="1"/>
            <a:r>
              <a:rPr lang="en-US" altLang="ja-JP" dirty="0" smtClean="0"/>
              <a:t>S=-1,-2,-3 </a:t>
            </a:r>
            <a:r>
              <a:rPr lang="en-US" altLang="ja-JP" dirty="0" err="1" smtClean="0"/>
              <a:t>hypernuclei</a:t>
            </a:r>
            <a:endParaRPr lang="en-US" altLang="ja-JP" dirty="0" smtClean="0"/>
          </a:p>
          <a:p>
            <a:pPr lvl="1"/>
            <a:r>
              <a:rPr lang="en-US" altLang="ja-JP" dirty="0" smtClean="0"/>
              <a:t>Proton-rich and Neutron-rich </a:t>
            </a:r>
            <a:r>
              <a:rPr lang="en-US" altLang="ja-JP" dirty="0" err="1" smtClean="0"/>
              <a:t>hypernuclei</a:t>
            </a:r>
            <a:endParaRPr lang="en-US" altLang="ja-JP" dirty="0" smtClean="0"/>
          </a:p>
          <a:p>
            <a:pPr lvl="1"/>
            <a:r>
              <a:rPr lang="en-US" altLang="ja-JP" dirty="0" smtClean="0"/>
              <a:t>Can be done in mid-rapidity or beam/target rapidity</a:t>
            </a:r>
          </a:p>
          <a:p>
            <a:pPr lvl="1"/>
            <a:r>
              <a:rPr lang="en-US" altLang="ja-JP" dirty="0" smtClean="0"/>
              <a:t>Identification with weak decay to a (light) nucleus + </a:t>
            </a:r>
            <a:r>
              <a:rPr lang="en-US" altLang="ja-JP" dirty="0" smtClean="0">
                <a:latin typeface="Symbol" panose="05050102010706020507" pitchFamily="18" charset="2"/>
              </a:rPr>
              <a:t>p</a:t>
            </a:r>
            <a:r>
              <a:rPr lang="en-US" altLang="ja-JP" dirty="0" smtClean="0"/>
              <a:t>-</a:t>
            </a:r>
          </a:p>
          <a:p>
            <a:pPr marL="571500" indent="-514350">
              <a:buFont typeface="+mj-lt"/>
              <a:buAutoNum type="arabicPeriod"/>
            </a:pPr>
            <a:r>
              <a:rPr lang="en-US" altLang="ja-JP" b="1" dirty="0" smtClean="0"/>
              <a:t>Study of weak decays at beam rapidity</a:t>
            </a:r>
          </a:p>
          <a:p>
            <a:pPr marL="457200" lvl="1" indent="0">
              <a:buNone/>
            </a:pPr>
            <a:r>
              <a:rPr lang="en-US" altLang="ja-JP" dirty="0" smtClean="0"/>
              <a:t>With meson beams, due to short decay length these measurements are difficult</a:t>
            </a:r>
          </a:p>
          <a:p>
            <a:pPr lvl="1"/>
            <a:r>
              <a:rPr lang="en-US" altLang="ja-JP" dirty="0" smtClean="0"/>
              <a:t>life time measurement</a:t>
            </a:r>
          </a:p>
          <a:p>
            <a:pPr lvl="1"/>
            <a:r>
              <a:rPr lang="en-US" altLang="ja-JP" dirty="0" err="1" smtClean="0"/>
              <a:t>Mesonic</a:t>
            </a:r>
            <a:r>
              <a:rPr lang="en-US" altLang="ja-JP" dirty="0" smtClean="0"/>
              <a:t> decay e.g. </a:t>
            </a:r>
            <a:r>
              <a:rPr lang="en-US" altLang="ja-JP" baseline="30000" dirty="0" smtClean="0"/>
              <a:t>4</a:t>
            </a:r>
            <a:r>
              <a:rPr lang="el-GR" altLang="ja-JP" baseline="-25000" dirty="0" smtClean="0"/>
              <a:t>Λ</a:t>
            </a:r>
            <a:r>
              <a:rPr lang="en-US" altLang="ja-JP" dirty="0"/>
              <a:t>H</a:t>
            </a:r>
            <a:r>
              <a:rPr lang="en-US" altLang="ja-JP" i="1" dirty="0"/>
              <a:t>→ </a:t>
            </a:r>
            <a:r>
              <a:rPr lang="el-GR" altLang="ja-JP" i="1" dirty="0"/>
              <a:t>π</a:t>
            </a:r>
            <a:r>
              <a:rPr lang="el-GR" altLang="ja-JP" i="1" baseline="30000" dirty="0"/>
              <a:t>−</a:t>
            </a:r>
            <a:r>
              <a:rPr lang="el-GR" altLang="ja-JP" dirty="0"/>
              <a:t>+</a:t>
            </a:r>
            <a:r>
              <a:rPr lang="el-GR" altLang="ja-JP" baseline="30000" dirty="0"/>
              <a:t>4</a:t>
            </a:r>
            <a:r>
              <a:rPr lang="en-US" altLang="ja-JP" dirty="0" smtClean="0"/>
              <a:t>He (</a:t>
            </a:r>
            <a:r>
              <a:rPr lang="en-US" altLang="ja-JP" baseline="30000" dirty="0" smtClean="0"/>
              <a:t>4</a:t>
            </a:r>
            <a:r>
              <a:rPr lang="en-US" altLang="ja-JP" dirty="0" smtClean="0"/>
              <a:t>He ground state) </a:t>
            </a:r>
          </a:p>
          <a:p>
            <a:pPr lvl="2"/>
            <a:r>
              <a:rPr lang="en-US" altLang="ja-JP" dirty="0" smtClean="0"/>
              <a:t>standard way to identify a </a:t>
            </a:r>
            <a:r>
              <a:rPr lang="en-US" altLang="ja-JP" dirty="0" err="1" smtClean="0"/>
              <a:t>hypernucleus</a:t>
            </a:r>
            <a:endParaRPr lang="en-US" altLang="ja-JP" dirty="0" smtClean="0"/>
          </a:p>
          <a:p>
            <a:pPr lvl="1"/>
            <a:r>
              <a:rPr lang="en-US" altLang="ja-JP" dirty="0" smtClean="0">
                <a:solidFill>
                  <a:srgbClr val="0070C0"/>
                </a:solidFill>
              </a:rPr>
              <a:t>Non-</a:t>
            </a:r>
            <a:r>
              <a:rPr lang="en-US" altLang="ja-JP" dirty="0" err="1" smtClean="0">
                <a:solidFill>
                  <a:srgbClr val="0070C0"/>
                </a:solidFill>
              </a:rPr>
              <a:t>mesonic</a:t>
            </a:r>
            <a:r>
              <a:rPr lang="en-US" altLang="ja-JP" dirty="0" smtClean="0">
                <a:solidFill>
                  <a:srgbClr val="0070C0"/>
                </a:solidFill>
              </a:rPr>
              <a:t> weak decay</a:t>
            </a:r>
          </a:p>
          <a:p>
            <a:pPr lvl="2"/>
            <a:r>
              <a:rPr lang="el-GR" altLang="ja-JP" dirty="0">
                <a:solidFill>
                  <a:srgbClr val="0070C0"/>
                </a:solidFill>
              </a:rPr>
              <a:t>Λ</a:t>
            </a:r>
            <a:r>
              <a:rPr lang="en-US" altLang="ja-JP" i="1" dirty="0">
                <a:solidFill>
                  <a:srgbClr val="0070C0"/>
                </a:solidFill>
              </a:rPr>
              <a:t>p → </a:t>
            </a:r>
            <a:r>
              <a:rPr lang="en-US" altLang="ja-JP" i="1" dirty="0" err="1" smtClean="0">
                <a:solidFill>
                  <a:srgbClr val="0070C0"/>
                </a:solidFill>
              </a:rPr>
              <a:t>pn</a:t>
            </a:r>
            <a:r>
              <a:rPr lang="en-US" altLang="ja-JP" i="1" dirty="0" smtClean="0">
                <a:solidFill>
                  <a:srgbClr val="0070C0"/>
                </a:solidFill>
              </a:rPr>
              <a:t> (</a:t>
            </a:r>
            <a:r>
              <a:rPr lang="en-US" altLang="ja-JP" i="1" dirty="0" err="1" smtClean="0">
                <a:solidFill>
                  <a:srgbClr val="0070C0"/>
                </a:solidFill>
              </a:rPr>
              <a:t>p,n</a:t>
            </a:r>
            <a:r>
              <a:rPr lang="en-US" altLang="ja-JP" i="1" dirty="0" smtClean="0">
                <a:solidFill>
                  <a:srgbClr val="0070C0"/>
                </a:solidFill>
              </a:rPr>
              <a:t> : high momentum) the rest nucleus is exited state, and will break.</a:t>
            </a:r>
          </a:p>
          <a:p>
            <a:pPr lvl="2"/>
            <a:r>
              <a:rPr lang="en-US" altLang="ja-JP" i="1" dirty="0" smtClean="0">
                <a:solidFill>
                  <a:srgbClr val="0070C0"/>
                </a:solidFill>
              </a:rPr>
              <a:t>Measurements of residues</a:t>
            </a:r>
            <a:endParaRPr lang="en-US" altLang="ja-JP" dirty="0">
              <a:solidFill>
                <a:srgbClr val="0070C0"/>
              </a:solidFill>
            </a:endParaRPr>
          </a:p>
          <a:p>
            <a:pPr lvl="1"/>
            <a:r>
              <a:rPr lang="en-US" altLang="ja-JP" dirty="0" smtClean="0">
                <a:solidFill>
                  <a:srgbClr val="FF0000"/>
                </a:solidFill>
              </a:rPr>
              <a:t>magnetic moment </a:t>
            </a:r>
          </a:p>
          <a:p>
            <a:pPr lvl="2"/>
            <a:r>
              <a:rPr lang="en-US" altLang="ja-JP" dirty="0" smtClean="0">
                <a:solidFill>
                  <a:srgbClr val="FF0000"/>
                </a:solidFill>
              </a:rPr>
              <a:t>never measured!</a:t>
            </a:r>
          </a:p>
          <a:p>
            <a:pPr lvl="2"/>
            <a:r>
              <a:rPr lang="en-US" altLang="ja-JP" dirty="0" smtClean="0">
                <a:solidFill>
                  <a:srgbClr val="FF0000"/>
                </a:solidFill>
              </a:rPr>
              <a:t>sensitive to hyperon wave function inside </a:t>
            </a:r>
            <a:r>
              <a:rPr lang="en-US" altLang="ja-JP" dirty="0" err="1" smtClean="0">
                <a:solidFill>
                  <a:srgbClr val="FF0000"/>
                </a:solidFill>
              </a:rPr>
              <a:t>hypernucleus</a:t>
            </a:r>
            <a:endParaRPr lang="en-US" altLang="ja-JP" dirty="0" smtClean="0">
              <a:solidFill>
                <a:srgbClr val="FF0000"/>
              </a:solidFill>
            </a:endParaRPr>
          </a:p>
          <a:p>
            <a:pPr lvl="2"/>
            <a:r>
              <a:rPr lang="en-US" altLang="ja-JP" dirty="0" smtClean="0">
                <a:solidFill>
                  <a:srgbClr val="FF0000"/>
                </a:solidFill>
              </a:rPr>
              <a:t>Spin and angular momentum structure</a:t>
            </a:r>
          </a:p>
          <a:p>
            <a:pPr lvl="2"/>
            <a:r>
              <a:rPr lang="en-US" altLang="ja-JP" dirty="0" smtClean="0">
                <a:solidFill>
                  <a:srgbClr val="FF0000"/>
                </a:solidFill>
              </a:rPr>
              <a:t>Spin-dependent YN interaction</a:t>
            </a:r>
          </a:p>
          <a:p>
            <a:pPr marL="57150" indent="0">
              <a:buNone/>
            </a:pPr>
            <a:r>
              <a:rPr lang="en-US" altLang="ja-JP" dirty="0"/>
              <a:t> </a:t>
            </a:r>
            <a:r>
              <a:rPr lang="en-US" altLang="ja-JP" dirty="0" smtClean="0"/>
              <a:t>     Special closed-geometry setup is required</a:t>
            </a:r>
          </a:p>
          <a:p>
            <a:pPr marL="57150" indent="0">
              <a:buNone/>
            </a:pPr>
            <a:r>
              <a:rPr lang="en-US" altLang="ja-JP" dirty="0" smtClean="0"/>
              <a:t>     We could utilize full 10</a:t>
            </a:r>
            <a:r>
              <a:rPr lang="en-US" altLang="ja-JP" baseline="30000" dirty="0" smtClean="0"/>
              <a:t>10</a:t>
            </a:r>
            <a:r>
              <a:rPr lang="en-US" altLang="ja-JP" dirty="0" smtClean="0"/>
              <a:t> Hz beam?</a:t>
            </a:r>
          </a:p>
          <a:p>
            <a:pPr marL="57150" indent="0">
              <a:buNone/>
            </a:pPr>
            <a:r>
              <a:rPr lang="en-US" altLang="ja-JP" dirty="0" smtClean="0"/>
              <a:t>      Simulation study necessary</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71</a:t>
            </a:fld>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9110695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Introduction</a:t>
            </a:r>
            <a:endParaRPr kumimoji="1" lang="ja-JP" altLang="en-US" dirty="0"/>
          </a:p>
        </p:txBody>
      </p:sp>
      <p:sp>
        <p:nvSpPr>
          <p:cNvPr id="3" name="コンテンツ プレースホルダー 2"/>
          <p:cNvSpPr>
            <a:spLocks noGrp="1"/>
          </p:cNvSpPr>
          <p:nvPr>
            <p:ph idx="1"/>
          </p:nvPr>
        </p:nvSpPr>
        <p:spPr>
          <a:xfrm>
            <a:off x="237555" y="1373990"/>
            <a:ext cx="8795320" cy="4525963"/>
          </a:xfrm>
        </p:spPr>
        <p:txBody>
          <a:bodyPr/>
          <a:lstStyle/>
          <a:p>
            <a:r>
              <a:rPr kumimoji="1" lang="en-US" altLang="ja-JP" dirty="0" err="1" smtClean="0"/>
              <a:t>Hypernuclear</a:t>
            </a:r>
            <a:r>
              <a:rPr kumimoji="1" lang="en-US" altLang="ja-JP" dirty="0" smtClean="0"/>
              <a:t> production in heavy-ion collisions</a:t>
            </a:r>
            <a:endParaRPr kumimoji="1" lang="ja-JP" altLang="en-US" dirty="0"/>
          </a:p>
        </p:txBody>
      </p:sp>
      <p:sp>
        <p:nvSpPr>
          <p:cNvPr id="4" name="円/楕円 3"/>
          <p:cNvSpPr/>
          <p:nvPr/>
        </p:nvSpPr>
        <p:spPr>
          <a:xfrm>
            <a:off x="971600" y="3284984"/>
            <a:ext cx="720080" cy="1152128"/>
          </a:xfrm>
          <a:prstGeom prst="ellipse">
            <a:avLst/>
          </a:prstGeom>
          <a:solidFill>
            <a:srgbClr val="0D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1709540" y="3933056"/>
            <a:ext cx="720080" cy="1152128"/>
          </a:xfrm>
          <a:prstGeom prst="ellipse">
            <a:avLst/>
          </a:prstGeom>
          <a:solidFill>
            <a:srgbClr val="FFA3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1151620" y="2996952"/>
            <a:ext cx="360040" cy="144016"/>
          </a:xfrm>
          <a:prstGeom prst="rightArrow">
            <a:avLst/>
          </a:prstGeom>
          <a:solidFill>
            <a:srgbClr val="0EF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矢印 6"/>
          <p:cNvSpPr/>
          <p:nvPr/>
        </p:nvSpPr>
        <p:spPr>
          <a:xfrm rot="10800000">
            <a:off x="1889558" y="5100766"/>
            <a:ext cx="360040" cy="144016"/>
          </a:xfrm>
          <a:prstGeom prst="rightArrow">
            <a:avLst/>
          </a:prstGeom>
          <a:solidFill>
            <a:srgbClr val="0EF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6156176" y="3212976"/>
            <a:ext cx="720080" cy="1152128"/>
          </a:xfrm>
          <a:prstGeom prst="ellipse">
            <a:avLst/>
          </a:prstGeom>
          <a:solidFill>
            <a:srgbClr val="0D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4499992" y="4005064"/>
            <a:ext cx="720080" cy="1152128"/>
          </a:xfrm>
          <a:prstGeom prst="ellipse">
            <a:avLst/>
          </a:prstGeom>
          <a:solidFill>
            <a:srgbClr val="FFA3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6480212" y="2958976"/>
            <a:ext cx="360040" cy="144016"/>
          </a:xfrm>
          <a:prstGeom prst="rightArrow">
            <a:avLst/>
          </a:prstGeom>
          <a:solidFill>
            <a:srgbClr val="0EF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rot="10800000">
            <a:off x="4716016" y="5208612"/>
            <a:ext cx="360040" cy="144016"/>
          </a:xfrm>
          <a:prstGeom prst="rightArrow">
            <a:avLst/>
          </a:prstGeom>
          <a:solidFill>
            <a:srgbClr val="0EF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012160" y="3709392"/>
            <a:ext cx="1008112" cy="939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4211960" y="4006304"/>
            <a:ext cx="1296144" cy="626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4644008" y="3603011"/>
            <a:ext cx="2124856" cy="11521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円/楕円 14"/>
          <p:cNvSpPr/>
          <p:nvPr/>
        </p:nvSpPr>
        <p:spPr>
          <a:xfrm>
            <a:off x="5940152" y="3861048"/>
            <a:ext cx="72008"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046465" y="3676382"/>
            <a:ext cx="343364" cy="369332"/>
          </a:xfrm>
          <a:prstGeom prst="rect">
            <a:avLst/>
          </a:prstGeom>
          <a:noFill/>
        </p:spPr>
        <p:txBody>
          <a:bodyPr wrap="none" rtlCol="0">
            <a:spAutoFit/>
          </a:bodyPr>
          <a:lstStyle/>
          <a:p>
            <a:r>
              <a:rPr kumimoji="1" lang="en-US" altLang="ja-JP" dirty="0" smtClean="0">
                <a:latin typeface="Symbol" panose="05050102010706020507" pitchFamily="18" charset="2"/>
              </a:rPr>
              <a:t>L</a:t>
            </a:r>
            <a:endParaRPr kumimoji="1" lang="ja-JP" altLang="en-US" dirty="0">
              <a:latin typeface="Symbol" panose="05050102010706020507" pitchFamily="18" charset="2"/>
            </a:endParaRPr>
          </a:p>
        </p:txBody>
      </p:sp>
      <p:cxnSp>
        <p:nvCxnSpPr>
          <p:cNvPr id="18" name="直線矢印コネクタ 17"/>
          <p:cNvCxnSpPr/>
          <p:nvPr/>
        </p:nvCxnSpPr>
        <p:spPr>
          <a:xfrm flipV="1">
            <a:off x="5984494" y="3603011"/>
            <a:ext cx="395380" cy="218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5832140" y="4437112"/>
            <a:ext cx="8338"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a:off x="5796136" y="4291856"/>
            <a:ext cx="72008"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840478" y="4139788"/>
            <a:ext cx="343364" cy="369332"/>
          </a:xfrm>
          <a:prstGeom prst="rect">
            <a:avLst/>
          </a:prstGeom>
          <a:noFill/>
        </p:spPr>
        <p:txBody>
          <a:bodyPr wrap="none" rtlCol="0">
            <a:spAutoFit/>
          </a:bodyPr>
          <a:lstStyle/>
          <a:p>
            <a:r>
              <a:rPr kumimoji="1" lang="en-US" altLang="ja-JP" dirty="0" smtClean="0">
                <a:latin typeface="Symbol" panose="05050102010706020507" pitchFamily="18" charset="2"/>
              </a:rPr>
              <a:t>L</a:t>
            </a:r>
            <a:endParaRPr kumimoji="1" lang="ja-JP" altLang="en-US" dirty="0">
              <a:latin typeface="Symbol" panose="05050102010706020507" pitchFamily="18" charset="2"/>
            </a:endParaRPr>
          </a:p>
        </p:txBody>
      </p:sp>
      <p:cxnSp>
        <p:nvCxnSpPr>
          <p:cNvPr id="24" name="直線矢印コネクタ 23"/>
          <p:cNvCxnSpPr/>
          <p:nvPr/>
        </p:nvCxnSpPr>
        <p:spPr>
          <a:xfrm>
            <a:off x="5796136" y="4437112"/>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5868144" y="4437112"/>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5529815" y="4929172"/>
            <a:ext cx="306494" cy="369332"/>
          </a:xfrm>
          <a:prstGeom prst="rect">
            <a:avLst/>
          </a:prstGeom>
          <a:noFill/>
        </p:spPr>
        <p:txBody>
          <a:bodyPr wrap="none" rtlCol="0">
            <a:spAutoFit/>
          </a:bodyPr>
          <a:lstStyle/>
          <a:p>
            <a:r>
              <a:rPr kumimoji="1" lang="en-US" altLang="ja-JP" dirty="0" smtClean="0"/>
              <a:t>p</a:t>
            </a:r>
            <a:endParaRPr kumimoji="1" lang="ja-JP" altLang="en-US" dirty="0"/>
          </a:p>
        </p:txBody>
      </p:sp>
      <p:sp>
        <p:nvSpPr>
          <p:cNvPr id="27" name="テキスト ボックス 26"/>
          <p:cNvSpPr txBox="1"/>
          <p:nvPr/>
        </p:nvSpPr>
        <p:spPr>
          <a:xfrm>
            <a:off x="5905613" y="4887420"/>
            <a:ext cx="306494" cy="369332"/>
          </a:xfrm>
          <a:prstGeom prst="rect">
            <a:avLst/>
          </a:prstGeom>
          <a:noFill/>
        </p:spPr>
        <p:txBody>
          <a:bodyPr wrap="none" rtlCol="0">
            <a:spAutoFit/>
          </a:bodyPr>
          <a:lstStyle/>
          <a:p>
            <a:r>
              <a:rPr lang="en-US" altLang="ja-JP" dirty="0"/>
              <a:t>n</a:t>
            </a:r>
            <a:endParaRPr kumimoji="1" lang="ja-JP" altLang="en-US" dirty="0"/>
          </a:p>
        </p:txBody>
      </p:sp>
      <p:cxnSp>
        <p:nvCxnSpPr>
          <p:cNvPr id="29" name="直線矢印コネクタ 28"/>
          <p:cNvCxnSpPr/>
          <p:nvPr/>
        </p:nvCxnSpPr>
        <p:spPr>
          <a:xfrm>
            <a:off x="3752246" y="5632896"/>
            <a:ext cx="41764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8172400" y="5661248"/>
            <a:ext cx="901272" cy="369332"/>
          </a:xfrm>
          <a:prstGeom prst="rect">
            <a:avLst/>
          </a:prstGeom>
          <a:noFill/>
        </p:spPr>
        <p:txBody>
          <a:bodyPr wrap="none" rtlCol="0">
            <a:spAutoFit/>
          </a:bodyPr>
          <a:lstStyle/>
          <a:p>
            <a:r>
              <a:rPr kumimoji="1" lang="en-US" altLang="ja-JP" dirty="0" smtClean="0"/>
              <a:t>rapidity</a:t>
            </a:r>
            <a:endParaRPr kumimoji="1" lang="ja-JP" altLang="en-US" dirty="0"/>
          </a:p>
        </p:txBody>
      </p:sp>
      <p:sp>
        <p:nvSpPr>
          <p:cNvPr id="31" name="テキスト ボックス 30"/>
          <p:cNvSpPr txBox="1"/>
          <p:nvPr/>
        </p:nvSpPr>
        <p:spPr>
          <a:xfrm>
            <a:off x="6876256" y="3214717"/>
            <a:ext cx="1641219" cy="646331"/>
          </a:xfrm>
          <a:prstGeom prst="rect">
            <a:avLst/>
          </a:prstGeom>
          <a:noFill/>
        </p:spPr>
        <p:txBody>
          <a:bodyPr wrap="none" rtlCol="0">
            <a:spAutoFit/>
          </a:bodyPr>
          <a:lstStyle/>
          <a:p>
            <a:r>
              <a:rPr kumimoji="1" lang="en-US" altLang="ja-JP" dirty="0" smtClean="0">
                <a:latin typeface="Symbol" panose="05050102010706020507" pitchFamily="18" charset="2"/>
              </a:rPr>
              <a:t>L</a:t>
            </a:r>
            <a:r>
              <a:rPr kumimoji="1" lang="en-US" altLang="ja-JP" dirty="0" smtClean="0"/>
              <a:t> absorption in</a:t>
            </a:r>
          </a:p>
          <a:p>
            <a:r>
              <a:rPr lang="en-US" altLang="ja-JP" dirty="0" smtClean="0"/>
              <a:t>fragments</a:t>
            </a:r>
            <a:endParaRPr kumimoji="1" lang="ja-JP" altLang="en-US" dirty="0"/>
          </a:p>
        </p:txBody>
      </p:sp>
      <p:sp>
        <p:nvSpPr>
          <p:cNvPr id="33" name="テキスト ボックス 32"/>
          <p:cNvSpPr txBox="1"/>
          <p:nvPr/>
        </p:nvSpPr>
        <p:spPr>
          <a:xfrm>
            <a:off x="1540955" y="5256752"/>
            <a:ext cx="1518877" cy="369332"/>
          </a:xfrm>
          <a:prstGeom prst="rect">
            <a:avLst/>
          </a:prstGeom>
          <a:noFill/>
        </p:spPr>
        <p:txBody>
          <a:bodyPr wrap="none" rtlCol="0">
            <a:spAutoFit/>
          </a:bodyPr>
          <a:lstStyle/>
          <a:p>
            <a:r>
              <a:rPr lang="en-US" altLang="ja-JP" dirty="0"/>
              <a:t>t</a:t>
            </a:r>
            <a:r>
              <a:rPr kumimoji="1" lang="en-US" altLang="ja-JP" dirty="0" smtClean="0"/>
              <a:t>arget nucleus</a:t>
            </a:r>
            <a:endParaRPr kumimoji="1" lang="ja-JP" altLang="en-US" dirty="0"/>
          </a:p>
        </p:txBody>
      </p:sp>
      <p:sp>
        <p:nvSpPr>
          <p:cNvPr id="34" name="テキスト ボックス 33"/>
          <p:cNvSpPr txBox="1"/>
          <p:nvPr/>
        </p:nvSpPr>
        <p:spPr>
          <a:xfrm>
            <a:off x="964913" y="2589644"/>
            <a:ext cx="1491114" cy="369332"/>
          </a:xfrm>
          <a:prstGeom prst="rect">
            <a:avLst/>
          </a:prstGeom>
          <a:noFill/>
        </p:spPr>
        <p:txBody>
          <a:bodyPr wrap="none" rtlCol="0">
            <a:spAutoFit/>
          </a:bodyPr>
          <a:lstStyle/>
          <a:p>
            <a:r>
              <a:rPr lang="en-US" altLang="ja-JP" dirty="0"/>
              <a:t>b</a:t>
            </a:r>
            <a:r>
              <a:rPr kumimoji="1" lang="en-US" altLang="ja-JP" dirty="0" smtClean="0"/>
              <a:t>eam nucleus</a:t>
            </a:r>
            <a:endParaRPr kumimoji="1" lang="ja-JP" altLang="en-US" dirty="0"/>
          </a:p>
        </p:txBody>
      </p:sp>
      <p:sp>
        <p:nvSpPr>
          <p:cNvPr id="35" name="テキスト ボックス 34"/>
          <p:cNvSpPr txBox="1"/>
          <p:nvPr/>
        </p:nvSpPr>
        <p:spPr>
          <a:xfrm>
            <a:off x="4021404" y="5291916"/>
            <a:ext cx="1749261" cy="369332"/>
          </a:xfrm>
          <a:prstGeom prst="rect">
            <a:avLst/>
          </a:prstGeom>
          <a:noFill/>
        </p:spPr>
        <p:txBody>
          <a:bodyPr wrap="none" rtlCol="0">
            <a:spAutoFit/>
          </a:bodyPr>
          <a:lstStyle/>
          <a:p>
            <a:r>
              <a:rPr lang="en-US" altLang="ja-JP" dirty="0"/>
              <a:t>t</a:t>
            </a:r>
            <a:r>
              <a:rPr kumimoji="1" lang="en-US" altLang="ja-JP" dirty="0" smtClean="0"/>
              <a:t>arget fragments</a:t>
            </a:r>
            <a:endParaRPr kumimoji="1" lang="ja-JP" altLang="en-US" dirty="0"/>
          </a:p>
        </p:txBody>
      </p:sp>
      <p:sp>
        <p:nvSpPr>
          <p:cNvPr id="36" name="テキスト ボックス 35"/>
          <p:cNvSpPr txBox="1"/>
          <p:nvPr/>
        </p:nvSpPr>
        <p:spPr>
          <a:xfrm>
            <a:off x="6660232" y="2588488"/>
            <a:ext cx="1721497" cy="369332"/>
          </a:xfrm>
          <a:prstGeom prst="rect">
            <a:avLst/>
          </a:prstGeom>
          <a:noFill/>
        </p:spPr>
        <p:txBody>
          <a:bodyPr wrap="none" rtlCol="0">
            <a:spAutoFit/>
          </a:bodyPr>
          <a:lstStyle/>
          <a:p>
            <a:r>
              <a:rPr lang="en-US" altLang="ja-JP" dirty="0" smtClean="0"/>
              <a:t>beam</a:t>
            </a:r>
            <a:r>
              <a:rPr kumimoji="1" lang="en-US" altLang="ja-JP" dirty="0" smtClean="0"/>
              <a:t> fragments</a:t>
            </a:r>
            <a:endParaRPr kumimoji="1" lang="ja-JP" altLang="en-US" dirty="0"/>
          </a:p>
        </p:txBody>
      </p:sp>
      <p:cxnSp>
        <p:nvCxnSpPr>
          <p:cNvPr id="38" name="直線矢印コネクタ 37"/>
          <p:cNvCxnSpPr>
            <a:endCxn id="8" idx="1"/>
          </p:cNvCxnSpPr>
          <p:nvPr/>
        </p:nvCxnSpPr>
        <p:spPr>
          <a:xfrm flipV="1">
            <a:off x="5706436" y="3381701"/>
            <a:ext cx="555193" cy="3756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6274858" y="2588488"/>
            <a:ext cx="315170" cy="774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5332725" y="3636972"/>
            <a:ext cx="437940" cy="369332"/>
          </a:xfrm>
          <a:prstGeom prst="rect">
            <a:avLst/>
          </a:prstGeom>
          <a:noFill/>
        </p:spPr>
        <p:txBody>
          <a:bodyPr wrap="none" rtlCol="0">
            <a:spAutoFit/>
          </a:bodyPr>
          <a:lstStyle/>
          <a:p>
            <a:r>
              <a:rPr kumimoji="1" lang="en-US" altLang="ja-JP" dirty="0" smtClean="0">
                <a:latin typeface="Symbol" panose="05050102010706020507" pitchFamily="18" charset="2"/>
              </a:rPr>
              <a:t>p+</a:t>
            </a:r>
            <a:endParaRPr kumimoji="1" lang="ja-JP" altLang="en-US" dirty="0">
              <a:latin typeface="Symbol" panose="05050102010706020507" pitchFamily="18" charset="2"/>
            </a:endParaRPr>
          </a:p>
        </p:txBody>
      </p:sp>
      <p:sp>
        <p:nvSpPr>
          <p:cNvPr id="42" name="テキスト ボックス 41"/>
          <p:cNvSpPr txBox="1"/>
          <p:nvPr/>
        </p:nvSpPr>
        <p:spPr>
          <a:xfrm>
            <a:off x="6425094" y="2173506"/>
            <a:ext cx="420308" cy="369332"/>
          </a:xfrm>
          <a:prstGeom prst="rect">
            <a:avLst/>
          </a:prstGeom>
          <a:noFill/>
        </p:spPr>
        <p:txBody>
          <a:bodyPr wrap="none" rtlCol="0">
            <a:spAutoFit/>
          </a:bodyPr>
          <a:lstStyle/>
          <a:p>
            <a:r>
              <a:rPr kumimoji="1" lang="en-US" altLang="ja-JP" dirty="0" smtClean="0"/>
              <a:t>K+</a:t>
            </a:r>
            <a:endParaRPr kumimoji="1" lang="ja-JP" altLang="en-US" dirty="0"/>
          </a:p>
        </p:txBody>
      </p:sp>
      <p:sp>
        <p:nvSpPr>
          <p:cNvPr id="43" name="テキスト ボックス 42"/>
          <p:cNvSpPr txBox="1"/>
          <p:nvPr/>
        </p:nvSpPr>
        <p:spPr>
          <a:xfrm>
            <a:off x="5122346" y="3972727"/>
            <a:ext cx="1296637" cy="369332"/>
          </a:xfrm>
          <a:prstGeom prst="rect">
            <a:avLst/>
          </a:prstGeom>
          <a:noFill/>
        </p:spPr>
        <p:txBody>
          <a:bodyPr wrap="none" rtlCol="0">
            <a:spAutoFit/>
          </a:bodyPr>
          <a:lstStyle/>
          <a:p>
            <a:r>
              <a:rPr kumimoji="1" lang="en-US" altLang="ja-JP" dirty="0" smtClean="0"/>
              <a:t>participants</a:t>
            </a:r>
            <a:endParaRPr kumimoji="1" lang="ja-JP" altLang="en-US" dirty="0"/>
          </a:p>
        </p:txBody>
      </p:sp>
      <p:sp>
        <p:nvSpPr>
          <p:cNvPr id="44" name="テキスト ボックス 43"/>
          <p:cNvSpPr txBox="1"/>
          <p:nvPr/>
        </p:nvSpPr>
        <p:spPr>
          <a:xfrm>
            <a:off x="3480668" y="2953948"/>
            <a:ext cx="1154547" cy="369332"/>
          </a:xfrm>
          <a:prstGeom prst="rect">
            <a:avLst/>
          </a:prstGeom>
          <a:noFill/>
        </p:spPr>
        <p:txBody>
          <a:bodyPr wrap="none" rtlCol="0">
            <a:spAutoFit/>
          </a:bodyPr>
          <a:lstStyle/>
          <a:p>
            <a:r>
              <a:rPr lang="en-US" altLang="ja-JP" dirty="0" smtClean="0"/>
              <a:t>spectators</a:t>
            </a:r>
            <a:endParaRPr kumimoji="1" lang="ja-JP" altLang="en-US" dirty="0"/>
          </a:p>
        </p:txBody>
      </p:sp>
      <p:cxnSp>
        <p:nvCxnSpPr>
          <p:cNvPr id="46" name="直線矢印コネクタ 45"/>
          <p:cNvCxnSpPr/>
          <p:nvPr/>
        </p:nvCxnSpPr>
        <p:spPr>
          <a:xfrm>
            <a:off x="4716015" y="3212976"/>
            <a:ext cx="1467827" cy="110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3915883" y="3271397"/>
            <a:ext cx="719332" cy="13773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832140" y="5172774"/>
            <a:ext cx="1319272" cy="369332"/>
          </a:xfrm>
          <a:prstGeom prst="rect">
            <a:avLst/>
          </a:prstGeom>
          <a:noFill/>
        </p:spPr>
        <p:txBody>
          <a:bodyPr wrap="none" rtlCol="0">
            <a:spAutoFit/>
          </a:bodyPr>
          <a:lstStyle/>
          <a:p>
            <a:r>
              <a:rPr lang="en-US" altLang="ja-JP" dirty="0" smtClean="0"/>
              <a:t>coalescence</a:t>
            </a:r>
            <a:endParaRPr kumimoji="1" lang="ja-JP" altLang="en-US" dirty="0"/>
          </a:p>
        </p:txBody>
      </p:sp>
      <p:sp>
        <p:nvSpPr>
          <p:cNvPr id="45" name="円/楕円 44"/>
          <p:cNvSpPr/>
          <p:nvPr/>
        </p:nvSpPr>
        <p:spPr>
          <a:xfrm>
            <a:off x="6300192" y="3356992"/>
            <a:ext cx="72008"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6300192" y="3083462"/>
            <a:ext cx="343364" cy="369332"/>
          </a:xfrm>
          <a:prstGeom prst="rect">
            <a:avLst/>
          </a:prstGeom>
          <a:noFill/>
        </p:spPr>
        <p:txBody>
          <a:bodyPr wrap="none" rtlCol="0">
            <a:spAutoFit/>
          </a:bodyPr>
          <a:lstStyle/>
          <a:p>
            <a:r>
              <a:rPr kumimoji="1" lang="en-US" altLang="ja-JP" dirty="0" smtClean="0">
                <a:latin typeface="Symbol" panose="05050102010706020507" pitchFamily="18" charset="2"/>
              </a:rPr>
              <a:t>L</a:t>
            </a:r>
            <a:endParaRPr kumimoji="1" lang="ja-JP" altLang="en-US" dirty="0">
              <a:latin typeface="Symbol" panose="05050102010706020507" pitchFamily="18" charset="2"/>
            </a:endParaRPr>
          </a:p>
        </p:txBody>
      </p:sp>
      <p:sp>
        <p:nvSpPr>
          <p:cNvPr id="49" name="テキスト ボックス 48"/>
          <p:cNvSpPr txBox="1"/>
          <p:nvPr/>
        </p:nvSpPr>
        <p:spPr>
          <a:xfrm>
            <a:off x="1932004" y="2031584"/>
            <a:ext cx="4517712" cy="400110"/>
          </a:xfrm>
          <a:prstGeom prst="rect">
            <a:avLst/>
          </a:prstGeom>
          <a:noFill/>
        </p:spPr>
        <p:txBody>
          <a:bodyPr wrap="none" rtlCol="0">
            <a:spAutoFit/>
          </a:bodyPr>
          <a:lstStyle/>
          <a:p>
            <a:r>
              <a:rPr lang="en-US" altLang="ja-JP" sz="2000" dirty="0" smtClean="0"/>
              <a:t>HI collision : Spectator-participant picture</a:t>
            </a:r>
            <a:endParaRPr kumimoji="1" lang="ja-JP" altLang="en-US" sz="2000" dirty="0"/>
          </a:p>
        </p:txBody>
      </p:sp>
      <p:sp>
        <p:nvSpPr>
          <p:cNvPr id="51" name="スライド番号プレースホルダー 50"/>
          <p:cNvSpPr>
            <a:spLocks noGrp="1"/>
          </p:cNvSpPr>
          <p:nvPr>
            <p:ph type="sldNum" sz="quarter" idx="12"/>
          </p:nvPr>
        </p:nvSpPr>
        <p:spPr/>
        <p:txBody>
          <a:bodyPr/>
          <a:lstStyle/>
          <a:p>
            <a:fld id="{D2D8002D-B5B0-4BAC-B1F6-782DDCCE6D9C}" type="slidenum">
              <a:rPr kumimoji="1" lang="ja-JP" altLang="en-US" smtClean="0"/>
              <a:t>72</a:t>
            </a:fld>
            <a:endParaRPr kumimoji="1" lang="ja-JP" altLang="en-US"/>
          </a:p>
        </p:txBody>
      </p:sp>
      <p:sp>
        <p:nvSpPr>
          <p:cNvPr id="17" name="日付プレースホルダー 16"/>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9394931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Separation of </a:t>
            </a:r>
            <a:r>
              <a:rPr kumimoji="1" lang="en-US" altLang="ja-JP" dirty="0" err="1" smtClean="0"/>
              <a:t>hypernuclear</a:t>
            </a:r>
            <a:r>
              <a:rPr kumimoji="1" lang="en-US" altLang="ja-JP" dirty="0" smtClean="0"/>
              <a:t> beams</a:t>
            </a:r>
            <a:endParaRPr kumimoji="1" lang="ja-JP" altLang="en-US" dirty="0"/>
          </a:p>
        </p:txBody>
      </p:sp>
      <p:sp>
        <p:nvSpPr>
          <p:cNvPr id="3" name="コンテンツ プレースホルダー 2"/>
          <p:cNvSpPr>
            <a:spLocks noGrp="1"/>
          </p:cNvSpPr>
          <p:nvPr>
            <p:ph idx="1"/>
          </p:nvPr>
        </p:nvSpPr>
        <p:spPr>
          <a:xfrm>
            <a:off x="395536" y="1340768"/>
            <a:ext cx="8229600" cy="4525963"/>
          </a:xfrm>
        </p:spPr>
        <p:txBody>
          <a:bodyPr/>
          <a:lstStyle/>
          <a:p>
            <a:r>
              <a:rPr kumimoji="1" lang="en-US" altLang="ja-JP" dirty="0" smtClean="0"/>
              <a:t>Separation of beams depending on Z/A</a:t>
            </a:r>
            <a:endParaRPr kumimoji="1"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29" y="1844824"/>
            <a:ext cx="7343339"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73</a:t>
            </a:fld>
            <a:endParaRPr kumimoji="1" lang="ja-JP" altLang="en-US"/>
          </a:p>
        </p:txBody>
      </p:sp>
      <p:sp>
        <p:nvSpPr>
          <p:cNvPr id="5" name="テキスト ボックス 4"/>
          <p:cNvSpPr txBox="1"/>
          <p:nvPr/>
        </p:nvSpPr>
        <p:spPr>
          <a:xfrm>
            <a:off x="1403648" y="6165304"/>
            <a:ext cx="3807004" cy="369332"/>
          </a:xfrm>
          <a:prstGeom prst="rect">
            <a:avLst/>
          </a:prstGeom>
          <a:noFill/>
        </p:spPr>
        <p:txBody>
          <a:bodyPr wrap="none" rtlCol="0">
            <a:spAutoFit/>
          </a:bodyPr>
          <a:lstStyle/>
          <a:p>
            <a:r>
              <a:rPr kumimoji="1" lang="en-US" altLang="ja-JP" dirty="0" err="1" smtClean="0"/>
              <a:t>Hypernucleus</a:t>
            </a:r>
            <a:r>
              <a:rPr kumimoji="1" lang="en-US" altLang="ja-JP" dirty="0" smtClean="0"/>
              <a:t> /  fragments = 10</a:t>
            </a:r>
            <a:r>
              <a:rPr kumimoji="1" lang="en-US" altLang="ja-JP" baseline="30000" dirty="0" smtClean="0"/>
              <a:t>-5</a:t>
            </a:r>
            <a:r>
              <a:rPr kumimoji="1" lang="en-US" altLang="ja-JP" dirty="0" smtClean="0"/>
              <a:t>-10</a:t>
            </a:r>
            <a:r>
              <a:rPr kumimoji="1" lang="en-US" altLang="ja-JP" baseline="30000" dirty="0" smtClean="0"/>
              <a:t>-6</a:t>
            </a:r>
            <a:endParaRPr kumimoji="1" lang="ja-JP" altLang="en-US" baseline="30000" dirty="0"/>
          </a:p>
        </p:txBody>
      </p:sp>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6582544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544" y="-171400"/>
            <a:ext cx="8686800" cy="1143000"/>
          </a:xfrm>
        </p:spPr>
        <p:txBody>
          <a:bodyPr>
            <a:normAutofit fontScale="90000"/>
          </a:bodyPr>
          <a:lstStyle/>
          <a:p>
            <a:r>
              <a:rPr kumimoji="1" lang="en-US" altLang="ja-JP" dirty="0" smtClean="0"/>
              <a:t>How to measure the magnetic moment</a:t>
            </a:r>
            <a:endParaRPr kumimoji="1" lang="ja-JP" altLang="en-US" dirty="0"/>
          </a:p>
        </p:txBody>
      </p:sp>
      <p:sp>
        <p:nvSpPr>
          <p:cNvPr id="3" name="コンテンツ プレースホルダー 2"/>
          <p:cNvSpPr>
            <a:spLocks noGrp="1"/>
          </p:cNvSpPr>
          <p:nvPr>
            <p:ph idx="1"/>
          </p:nvPr>
        </p:nvSpPr>
        <p:spPr>
          <a:xfrm>
            <a:off x="323528" y="836712"/>
            <a:ext cx="8229600" cy="4525963"/>
          </a:xfrm>
        </p:spPr>
        <p:txBody>
          <a:bodyPr>
            <a:normAutofit/>
          </a:bodyPr>
          <a:lstStyle/>
          <a:p>
            <a:r>
              <a:rPr lang="en-US" altLang="ja-JP" dirty="0" smtClean="0"/>
              <a:t>For </a:t>
            </a:r>
            <a:r>
              <a:rPr lang="en-US" altLang="ja-JP" dirty="0" smtClean="0">
                <a:latin typeface="Symbol" panose="05050102010706020507" pitchFamily="18" charset="2"/>
              </a:rPr>
              <a:t>L</a:t>
            </a:r>
            <a:r>
              <a:rPr lang="en-US" altLang="ja-JP" dirty="0" smtClean="0"/>
              <a:t> case</a:t>
            </a:r>
          </a:p>
          <a:p>
            <a:pPr lvl="1"/>
            <a:r>
              <a:rPr lang="en-US" altLang="ja-JP" dirty="0" smtClean="0"/>
              <a:t>Polarization is transverse to the reaction plane</a:t>
            </a:r>
          </a:p>
          <a:p>
            <a:pPr lvl="2"/>
            <a:r>
              <a:rPr lang="en-US" altLang="ja-JP" dirty="0" err="1"/>
              <a:t>p</a:t>
            </a:r>
            <a:r>
              <a:rPr lang="en-US" altLang="ja-JP" dirty="0" err="1" smtClean="0"/>
              <a:t>+p</a:t>
            </a:r>
            <a:r>
              <a:rPr lang="en-US" altLang="ja-JP" dirty="0" err="1" smtClean="0">
                <a:sym typeface="Wingdings" panose="05000000000000000000" pitchFamily="2" charset="2"/>
              </a:rPr>
              <a:t></a:t>
            </a:r>
            <a:r>
              <a:rPr lang="en-US" altLang="ja-JP" dirty="0" err="1" smtClean="0">
                <a:latin typeface="Symbol" panose="05050102010706020507" pitchFamily="18" charset="2"/>
                <a:sym typeface="Wingdings" panose="05000000000000000000" pitchFamily="2" charset="2"/>
              </a:rPr>
              <a:t>L</a:t>
            </a:r>
            <a:r>
              <a:rPr lang="en-US" altLang="ja-JP" dirty="0" err="1" smtClean="0">
                <a:sym typeface="Wingdings" panose="05000000000000000000" pitchFamily="2" charset="2"/>
              </a:rPr>
              <a:t>+K</a:t>
            </a:r>
            <a:r>
              <a:rPr lang="en-US" altLang="ja-JP" baseline="30000" dirty="0" smtClean="0">
                <a:sym typeface="Wingdings" panose="05000000000000000000" pitchFamily="2" charset="2"/>
              </a:rPr>
              <a:t>+</a:t>
            </a:r>
            <a:r>
              <a:rPr lang="en-US" altLang="ja-JP" dirty="0" smtClean="0">
                <a:sym typeface="Wingdings" panose="05000000000000000000" pitchFamily="2" charset="2"/>
              </a:rPr>
              <a:t>+p, reaction plane : a plane  with p(beam)+</a:t>
            </a:r>
            <a:r>
              <a:rPr lang="en-US" altLang="ja-JP" dirty="0" smtClean="0">
                <a:latin typeface="Symbol" panose="05050102010706020507" pitchFamily="18" charset="2"/>
                <a:sym typeface="Wingdings" panose="05000000000000000000" pitchFamily="2" charset="2"/>
              </a:rPr>
              <a:t>L</a:t>
            </a:r>
          </a:p>
          <a:p>
            <a:pPr lvl="2"/>
            <a:r>
              <a:rPr lang="en-US" altLang="ja-JP" dirty="0" smtClean="0">
                <a:sym typeface="Wingdings" panose="05000000000000000000" pitchFamily="2" charset="2"/>
              </a:rPr>
              <a:t>Polarization : perpendicular to the reaction plane</a:t>
            </a:r>
          </a:p>
          <a:p>
            <a:pPr lvl="2"/>
            <a:r>
              <a:rPr lang="en-US" altLang="ja-JP" dirty="0" smtClean="0">
                <a:sym typeface="Wingdings" panose="05000000000000000000" pitchFamily="2" charset="2"/>
              </a:rPr>
              <a:t>So measure direction of </a:t>
            </a:r>
            <a:r>
              <a:rPr lang="en-US" altLang="ja-JP" dirty="0" err="1" smtClean="0">
                <a:latin typeface="Symbol" panose="05050102010706020507" pitchFamily="18" charset="2"/>
                <a:sym typeface="Wingdings" panose="05000000000000000000" pitchFamily="2" charset="2"/>
              </a:rPr>
              <a:t>L</a:t>
            </a:r>
            <a:r>
              <a:rPr lang="en-US" altLang="ja-JP" dirty="0" err="1" smtClean="0">
                <a:sym typeface="Wingdings" panose="05000000000000000000" pitchFamily="2" charset="2"/>
              </a:rPr>
              <a:t>p+</a:t>
            </a:r>
            <a:r>
              <a:rPr lang="en-US" altLang="ja-JP" dirty="0" err="1" smtClean="0">
                <a:latin typeface="Symbol" panose="05050102010706020507" pitchFamily="18" charset="2"/>
                <a:sym typeface="Wingdings" panose="05000000000000000000" pitchFamily="2" charset="2"/>
              </a:rPr>
              <a:t>p</a:t>
            </a:r>
            <a:r>
              <a:rPr lang="en-US" altLang="ja-JP" baseline="30000" dirty="0" smtClean="0">
                <a:sym typeface="Wingdings" panose="05000000000000000000" pitchFamily="2" charset="2"/>
              </a:rPr>
              <a:t>-</a:t>
            </a:r>
            <a:r>
              <a:rPr lang="en-US" altLang="ja-JP" dirty="0" smtClean="0">
                <a:sym typeface="Wingdings" panose="05000000000000000000" pitchFamily="2" charset="2"/>
              </a:rPr>
              <a:t> plane w.r.t. the reaction plane </a:t>
            </a:r>
          </a:p>
        </p:txBody>
      </p:sp>
      <p:sp>
        <p:nvSpPr>
          <p:cNvPr id="4" name="テキスト ボックス 3"/>
          <p:cNvSpPr txBox="1"/>
          <p:nvPr/>
        </p:nvSpPr>
        <p:spPr>
          <a:xfrm>
            <a:off x="6444208" y="4365104"/>
            <a:ext cx="2513701" cy="1477328"/>
          </a:xfrm>
          <a:prstGeom prst="rect">
            <a:avLst/>
          </a:prstGeom>
          <a:noFill/>
        </p:spPr>
        <p:txBody>
          <a:bodyPr wrap="none" rtlCol="0">
            <a:spAutoFit/>
          </a:bodyPr>
          <a:lstStyle/>
          <a:p>
            <a:r>
              <a:rPr kumimoji="1" lang="en-US" altLang="ja-JP" dirty="0" smtClean="0"/>
              <a:t>Precise measurement of </a:t>
            </a:r>
          </a:p>
          <a:p>
            <a:r>
              <a:rPr lang="en-US" altLang="ja-JP" dirty="0" smtClean="0">
                <a:latin typeface="Symbol" panose="05050102010706020507" pitchFamily="18" charset="2"/>
              </a:rPr>
              <a:t>L</a:t>
            </a:r>
            <a:r>
              <a:rPr lang="en-US" altLang="ja-JP" dirty="0" smtClean="0"/>
              <a:t>  magnetic moment</a:t>
            </a:r>
            <a:endParaRPr kumimoji="1" lang="en-US" altLang="ja-JP" dirty="0" smtClean="0"/>
          </a:p>
          <a:p>
            <a:r>
              <a:rPr kumimoji="1" lang="en-US" altLang="ja-JP" dirty="0" smtClean="0"/>
              <a:t>L. </a:t>
            </a:r>
            <a:r>
              <a:rPr kumimoji="1" lang="en-US" altLang="ja-JP" dirty="0" err="1" smtClean="0"/>
              <a:t>Schachinger</a:t>
            </a:r>
            <a:r>
              <a:rPr kumimoji="1" lang="en-US" altLang="ja-JP" dirty="0" smtClean="0"/>
              <a:t> et al</a:t>
            </a:r>
          </a:p>
          <a:p>
            <a:r>
              <a:rPr lang="en-US" altLang="ja-JP" dirty="0" smtClean="0"/>
              <a:t>PRL 41 (1978) 1348</a:t>
            </a:r>
            <a:endParaRPr kumimoji="1" lang="en-US" altLang="ja-JP" dirty="0" smtClean="0"/>
          </a:p>
          <a:p>
            <a:endParaRPr kumimoji="1" lang="ja-JP"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998218"/>
            <a:ext cx="431482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74</a:t>
            </a:fld>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0585035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ymbol" panose="05050102010706020507" pitchFamily="18" charset="2"/>
              </a:rPr>
              <a:t>L</a:t>
            </a:r>
            <a:r>
              <a:rPr lang="en-US" altLang="ja-JP" dirty="0" smtClean="0"/>
              <a:t> magnetic moment</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3381375"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112625" y="5898322"/>
            <a:ext cx="1994649" cy="923330"/>
          </a:xfrm>
          <a:prstGeom prst="rect">
            <a:avLst/>
          </a:prstGeom>
          <a:noFill/>
        </p:spPr>
        <p:txBody>
          <a:bodyPr wrap="none" rtlCol="0">
            <a:spAutoFit/>
          </a:bodyPr>
          <a:lstStyle/>
          <a:p>
            <a:r>
              <a:rPr lang="ja-JP" altLang="en-US" dirty="0" smtClean="0"/>
              <a:t>■</a:t>
            </a:r>
            <a:r>
              <a:rPr lang="en-US" altLang="ja-JP" dirty="0" smtClean="0"/>
              <a:t>:</a:t>
            </a:r>
            <a:r>
              <a:rPr kumimoji="1" lang="en-US" altLang="ja-JP" dirty="0" smtClean="0"/>
              <a:t>B=0</a:t>
            </a:r>
          </a:p>
          <a:p>
            <a:r>
              <a:rPr kumimoji="1" lang="ja-JP" altLang="en-US" dirty="0" smtClean="0"/>
              <a:t>●</a:t>
            </a:r>
            <a:r>
              <a:rPr kumimoji="1" lang="en-US" altLang="ja-JP" dirty="0" smtClean="0"/>
              <a:t>:B in y+ direction</a:t>
            </a:r>
          </a:p>
          <a:p>
            <a:r>
              <a:rPr lang="ja-JP" altLang="en-US" dirty="0"/>
              <a:t>〇</a:t>
            </a:r>
            <a:r>
              <a:rPr lang="en-US" altLang="ja-JP" dirty="0"/>
              <a:t>:B </a:t>
            </a:r>
            <a:r>
              <a:rPr lang="en-US" altLang="ja-JP" dirty="0" smtClean="0"/>
              <a:t>in y- direction</a:t>
            </a:r>
            <a:endParaRPr lang="en-US" altLang="ja-JP"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022" y="4811201"/>
            <a:ext cx="43338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1" y="1772816"/>
            <a:ext cx="35528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4439022" y="4811201"/>
            <a:ext cx="637034" cy="20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flipV="1">
            <a:off x="6677967" y="5256642"/>
            <a:ext cx="2094930"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81249" y="1132874"/>
            <a:ext cx="4322658" cy="646331"/>
          </a:xfrm>
          <a:prstGeom prst="rect">
            <a:avLst/>
          </a:prstGeom>
          <a:noFill/>
        </p:spPr>
        <p:txBody>
          <a:bodyPr wrap="none" rtlCol="0">
            <a:spAutoFit/>
          </a:bodyPr>
          <a:lstStyle/>
          <a:p>
            <a:r>
              <a:rPr kumimoji="1" lang="en-US" altLang="ja-JP" dirty="0" smtClean="0"/>
              <a:t>Polarization measurement</a:t>
            </a:r>
          </a:p>
          <a:p>
            <a:r>
              <a:rPr kumimoji="1" lang="en-US" altLang="ja-JP" dirty="0" smtClean="0"/>
              <a:t> (from p asymmetry w.r.t the reaction plane)</a:t>
            </a:r>
            <a:endParaRPr kumimoji="1" lang="ja-JP" altLang="en-US" dirty="0"/>
          </a:p>
        </p:txBody>
      </p:sp>
      <p:sp>
        <p:nvSpPr>
          <p:cNvPr id="8" name="テキスト ボックス 7"/>
          <p:cNvSpPr txBox="1"/>
          <p:nvPr/>
        </p:nvSpPr>
        <p:spPr>
          <a:xfrm>
            <a:off x="6012160" y="1399023"/>
            <a:ext cx="2391167" cy="369332"/>
          </a:xfrm>
          <a:prstGeom prst="rect">
            <a:avLst/>
          </a:prstGeom>
          <a:noFill/>
        </p:spPr>
        <p:txBody>
          <a:bodyPr wrap="none" rtlCol="0">
            <a:spAutoFit/>
          </a:bodyPr>
          <a:lstStyle/>
          <a:p>
            <a:r>
              <a:rPr kumimoji="1" lang="en-US" altLang="ja-JP" dirty="0" smtClean="0"/>
              <a:t>Precession angle vs </a:t>
            </a:r>
            <a:r>
              <a:rPr kumimoji="1" lang="en-US" altLang="ja-JP" dirty="0" err="1" smtClean="0"/>
              <a:t>BdL</a:t>
            </a:r>
            <a:endParaRPr kumimoji="1" lang="ja-JP" altLang="en-US" dirty="0"/>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75</a:t>
            </a:fld>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9314939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HypHI</a:t>
            </a:r>
            <a:r>
              <a:rPr kumimoji="1" lang="en-US" altLang="ja-JP" dirty="0" smtClean="0"/>
              <a:t> at GSI</a:t>
            </a:r>
            <a:endParaRPr kumimoji="1" lang="ja-JP" altLang="en-US" dirty="0"/>
          </a:p>
        </p:txBody>
      </p:sp>
      <p:sp>
        <p:nvSpPr>
          <p:cNvPr id="3" name="コンテンツ プレースホルダー 2"/>
          <p:cNvSpPr>
            <a:spLocks noGrp="1"/>
          </p:cNvSpPr>
          <p:nvPr>
            <p:ph idx="1"/>
          </p:nvPr>
        </p:nvSpPr>
        <p:spPr>
          <a:xfrm>
            <a:off x="0" y="1600200"/>
            <a:ext cx="3707904" cy="4525963"/>
          </a:xfrm>
        </p:spPr>
        <p:txBody>
          <a:bodyPr>
            <a:normAutofit/>
          </a:bodyPr>
          <a:lstStyle/>
          <a:p>
            <a:r>
              <a:rPr lang="en-US" altLang="ja-JP" sz="2400" baseline="30000" dirty="0"/>
              <a:t>6</a:t>
            </a:r>
            <a:r>
              <a:rPr lang="en-US" altLang="ja-JP" sz="2400" dirty="0"/>
              <a:t>Li beam </a:t>
            </a:r>
            <a:r>
              <a:rPr lang="en-US" altLang="ja-JP" sz="2400" dirty="0" smtClean="0"/>
              <a:t>3x 10</a:t>
            </a:r>
            <a:r>
              <a:rPr lang="en-US" altLang="ja-JP" sz="2400" baseline="30000" dirty="0" smtClean="0"/>
              <a:t>6</a:t>
            </a:r>
            <a:r>
              <a:rPr lang="en-US" altLang="ja-JP" sz="2400" dirty="0" smtClean="0"/>
              <a:t> /s</a:t>
            </a:r>
          </a:p>
          <a:p>
            <a:pPr marL="0" indent="0">
              <a:buNone/>
            </a:pPr>
            <a:r>
              <a:rPr lang="en-US" altLang="ja-JP" sz="2400" dirty="0" smtClean="0"/>
              <a:t>3.5-day experiment</a:t>
            </a:r>
            <a:endParaRPr kumimoji="1" lang="en-US" altLang="ja-JP" sz="2400" dirty="0" smtClean="0"/>
          </a:p>
          <a:p>
            <a:r>
              <a:rPr lang="en-US" altLang="ja-JP" sz="2400" baseline="30000" dirty="0" smtClean="0"/>
              <a:t>12</a:t>
            </a:r>
            <a:r>
              <a:rPr lang="en-US" altLang="ja-JP" sz="2400" dirty="0" smtClean="0"/>
              <a:t>C graphite target</a:t>
            </a:r>
          </a:p>
          <a:p>
            <a:pPr marL="0" indent="0">
              <a:buNone/>
            </a:pPr>
            <a:r>
              <a:rPr lang="en-US" altLang="ja-JP" sz="2400" dirty="0" smtClean="0"/>
              <a:t>8.84g/cm</a:t>
            </a:r>
            <a:r>
              <a:rPr lang="en-US" altLang="ja-JP" sz="2400" baseline="30000" dirty="0" smtClean="0"/>
              <a:t>2</a:t>
            </a:r>
            <a:r>
              <a:rPr lang="en-US" altLang="ja-JP" sz="2400" dirty="0" smtClean="0">
                <a:sym typeface="Wingdings" panose="05000000000000000000" pitchFamily="2" charset="2"/>
              </a:rPr>
              <a:t></a:t>
            </a:r>
            <a:r>
              <a:rPr lang="en-US" altLang="ja-JP" sz="2400" dirty="0" smtClean="0"/>
              <a:t>interaction </a:t>
            </a:r>
            <a:r>
              <a:rPr lang="en-US" altLang="ja-JP" sz="2400" dirty="0" err="1" smtClean="0"/>
              <a:t>prob</a:t>
            </a:r>
            <a:r>
              <a:rPr lang="en-US" altLang="ja-JP" sz="2400" dirty="0" smtClean="0"/>
              <a:t> 10%</a:t>
            </a:r>
            <a:endParaRPr kumimoji="1" lang="en-US" altLang="ja-JP" sz="2400" dirty="0" smtClean="0"/>
          </a:p>
          <a:p>
            <a:r>
              <a:rPr kumimoji="1" lang="en-US" altLang="ja-JP" sz="2400" dirty="0" smtClean="0"/>
              <a:t>B=0.75T</a:t>
            </a:r>
          </a:p>
          <a:p>
            <a:r>
              <a:rPr lang="en-US" altLang="ja-JP" sz="2400" dirty="0" smtClean="0"/>
              <a:t>TR0-TR2 : </a:t>
            </a:r>
            <a:r>
              <a:rPr lang="en-US" altLang="ja-JP" sz="2400" dirty="0" err="1" smtClean="0"/>
              <a:t>SciFi</a:t>
            </a:r>
            <a:endParaRPr lang="en-US" altLang="ja-JP" sz="2400" dirty="0" smtClean="0"/>
          </a:p>
          <a:p>
            <a:r>
              <a:rPr kumimoji="1" lang="en-US" altLang="ja-JP" sz="2400" dirty="0" smtClean="0"/>
              <a:t>BDC, SDC: drift chambers</a:t>
            </a:r>
          </a:p>
          <a:p>
            <a:endParaRPr kumimoji="1" lang="en-US" altLang="ja-JP" sz="2400" dirty="0" smtClean="0"/>
          </a:p>
          <a:p>
            <a:endParaRPr kumimoji="1" lang="ja-JP" alt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669" y="1613896"/>
            <a:ext cx="5572600" cy="426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351787" y="2809131"/>
            <a:ext cx="381836" cy="369332"/>
          </a:xfrm>
          <a:prstGeom prst="rect">
            <a:avLst/>
          </a:prstGeom>
          <a:noFill/>
        </p:spPr>
        <p:txBody>
          <a:bodyPr wrap="none" rtlCol="0">
            <a:spAutoFit/>
          </a:bodyPr>
          <a:lstStyle/>
          <a:p>
            <a:r>
              <a:rPr kumimoji="1" lang="en-US" altLang="ja-JP" dirty="0" smtClean="0">
                <a:solidFill>
                  <a:srgbClr val="FF0000"/>
                </a:solidFill>
                <a:latin typeface="Symbol" panose="05050102010706020507" pitchFamily="18" charset="2"/>
              </a:rPr>
              <a:t>p</a:t>
            </a:r>
            <a:r>
              <a:rPr kumimoji="1" lang="en-US" altLang="ja-JP" dirty="0" smtClean="0">
                <a:solidFill>
                  <a:srgbClr val="FF0000"/>
                </a:solidFill>
              </a:rPr>
              <a:t>-</a:t>
            </a:r>
            <a:endParaRPr kumimoji="1" lang="ja-JP" altLang="en-US" dirty="0">
              <a:solidFill>
                <a:srgbClr val="FF0000"/>
              </a:solidFill>
            </a:endParaRPr>
          </a:p>
        </p:txBody>
      </p:sp>
      <p:sp>
        <p:nvSpPr>
          <p:cNvPr id="5" name="テキスト ボックス 4"/>
          <p:cNvSpPr txBox="1"/>
          <p:nvPr/>
        </p:nvSpPr>
        <p:spPr>
          <a:xfrm>
            <a:off x="7921891" y="3645024"/>
            <a:ext cx="1136401" cy="923330"/>
          </a:xfrm>
          <a:prstGeom prst="rect">
            <a:avLst/>
          </a:prstGeom>
          <a:noFill/>
        </p:spPr>
        <p:txBody>
          <a:bodyPr wrap="none" rtlCol="0">
            <a:spAutoFit/>
          </a:bodyPr>
          <a:lstStyle/>
          <a:p>
            <a:r>
              <a:rPr kumimoji="1" lang="en-US" altLang="ja-JP" dirty="0" smtClean="0">
                <a:solidFill>
                  <a:srgbClr val="0070C0"/>
                </a:solidFill>
              </a:rPr>
              <a:t>Positive</a:t>
            </a:r>
          </a:p>
          <a:p>
            <a:r>
              <a:rPr kumimoji="1" lang="en-US" altLang="ja-JP" dirty="0" smtClean="0">
                <a:solidFill>
                  <a:srgbClr val="0070C0"/>
                </a:solidFill>
              </a:rPr>
              <a:t>particle</a:t>
            </a:r>
          </a:p>
          <a:p>
            <a:r>
              <a:rPr lang="en-US" altLang="ja-JP" dirty="0" smtClean="0">
                <a:solidFill>
                  <a:srgbClr val="0070C0"/>
                </a:solidFill>
              </a:rPr>
              <a:t>fragments</a:t>
            </a:r>
            <a:endParaRPr kumimoji="1" lang="ja-JP" altLang="en-US" dirty="0">
              <a:solidFill>
                <a:srgbClr val="0070C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 y="5877271"/>
            <a:ext cx="46005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51069" y="5404574"/>
            <a:ext cx="2220351" cy="369332"/>
          </a:xfrm>
          <a:prstGeom prst="rect">
            <a:avLst/>
          </a:prstGeom>
          <a:noFill/>
        </p:spPr>
        <p:txBody>
          <a:bodyPr wrap="none" rtlCol="0">
            <a:spAutoFit/>
          </a:bodyPr>
          <a:lstStyle/>
          <a:p>
            <a:r>
              <a:rPr kumimoji="1" lang="en-US" altLang="ja-JP" dirty="0" smtClean="0"/>
              <a:t>Reconstructed decays</a:t>
            </a:r>
            <a:endParaRPr kumimoji="1" lang="ja-JP" altLang="en-US" dirty="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76</a:t>
            </a:fld>
            <a:endParaRPr kumimoji="1" lang="ja-JP" altLang="en-US"/>
          </a:p>
        </p:txBody>
      </p:sp>
      <p:sp>
        <p:nvSpPr>
          <p:cNvPr id="9" name="テキスト ボックス 8"/>
          <p:cNvSpPr txBox="1"/>
          <p:nvPr/>
        </p:nvSpPr>
        <p:spPr>
          <a:xfrm>
            <a:off x="611560" y="6290209"/>
            <a:ext cx="2448272" cy="369332"/>
          </a:xfrm>
          <a:prstGeom prst="rect">
            <a:avLst/>
          </a:prstGeom>
          <a:noFill/>
        </p:spPr>
        <p:txBody>
          <a:bodyPr wrap="square" rtlCol="0">
            <a:spAutoFit/>
          </a:bodyPr>
          <a:lstStyle/>
          <a:p>
            <a:r>
              <a:rPr kumimoji="1" lang="en-US" altLang="ja-JP" dirty="0" smtClean="0"/>
              <a:t>Vertex cut required!</a:t>
            </a:r>
            <a:endParaRPr kumimoji="1" lang="ja-JP" altLang="en-US" dirty="0"/>
          </a:p>
        </p:txBody>
      </p:sp>
      <p:sp>
        <p:nvSpPr>
          <p:cNvPr id="10" name="日付プレースホルダー 9"/>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4473460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HypHI</a:t>
            </a:r>
            <a:r>
              <a:rPr kumimoji="1" lang="en-US" altLang="ja-JP" dirty="0" smtClean="0"/>
              <a:t> Results</a:t>
            </a:r>
            <a:endParaRPr kumimoji="1" lang="ja-JP" altLang="en-US" dirty="0"/>
          </a:p>
        </p:txBody>
      </p:sp>
      <p:sp>
        <p:nvSpPr>
          <p:cNvPr id="3" name="コンテンツ プレースホルダー 2"/>
          <p:cNvSpPr>
            <a:spLocks noGrp="1"/>
          </p:cNvSpPr>
          <p:nvPr>
            <p:ph idx="1"/>
          </p:nvPr>
        </p:nvSpPr>
        <p:spPr>
          <a:xfrm>
            <a:off x="0" y="3933056"/>
            <a:ext cx="8964488" cy="2841179"/>
          </a:xfrm>
        </p:spPr>
        <p:txBody>
          <a:bodyPr>
            <a:normAutofit fontScale="92500" lnSpcReduction="10000"/>
          </a:bodyPr>
          <a:lstStyle/>
          <a:p>
            <a:r>
              <a:rPr kumimoji="1" lang="en-US" altLang="ja-JP" dirty="0" smtClean="0"/>
              <a:t>Comparison of the absolute yields (</a:t>
            </a:r>
            <a:r>
              <a:rPr kumimoji="1" lang="en-US" altLang="ja-JP" dirty="0" err="1" smtClean="0"/>
              <a:t>dN</a:t>
            </a:r>
            <a:r>
              <a:rPr kumimoji="1" lang="en-US" altLang="ja-JP" dirty="0" smtClean="0"/>
              <a:t>/</a:t>
            </a:r>
            <a:r>
              <a:rPr kumimoji="1" lang="en-US" altLang="ja-JP" dirty="0" err="1" smtClean="0"/>
              <a:t>dy</a:t>
            </a:r>
            <a:r>
              <a:rPr kumimoji="1" lang="en-US" altLang="ja-JP" dirty="0" smtClean="0"/>
              <a:t>)</a:t>
            </a:r>
          </a:p>
          <a:p>
            <a:pPr lvl="1"/>
            <a:r>
              <a:rPr lang="en-US" altLang="ja-JP" baseline="30000" dirty="0" smtClean="0"/>
              <a:t>6</a:t>
            </a:r>
            <a:r>
              <a:rPr lang="en-US" altLang="ja-JP" dirty="0" smtClean="0"/>
              <a:t>Li+</a:t>
            </a:r>
            <a:r>
              <a:rPr lang="en-US" altLang="ja-JP" baseline="30000" dirty="0" smtClean="0"/>
              <a:t>12</a:t>
            </a:r>
            <a:r>
              <a:rPr lang="en-US" altLang="ja-JP" dirty="0" smtClean="0"/>
              <a:t>C minimum-bias cross section : </a:t>
            </a:r>
            <a:r>
              <a:rPr lang="en-US" altLang="ja-JP" dirty="0" err="1" smtClean="0">
                <a:latin typeface="Symbol" panose="05050102010706020507" pitchFamily="18" charset="2"/>
              </a:rPr>
              <a:t>s</a:t>
            </a:r>
            <a:r>
              <a:rPr lang="en-US" altLang="ja-JP" baseline="-25000" dirty="0" err="1" smtClean="0"/>
              <a:t>total</a:t>
            </a:r>
            <a:r>
              <a:rPr lang="en-US" altLang="ja-JP" baseline="-25000" dirty="0" smtClean="0"/>
              <a:t> </a:t>
            </a:r>
            <a:r>
              <a:rPr lang="en-US" altLang="ja-JP" dirty="0"/>
              <a:t>=</a:t>
            </a:r>
            <a:r>
              <a:rPr lang="en-US" altLang="ja-JP" dirty="0" smtClean="0"/>
              <a:t>0.667b</a:t>
            </a:r>
          </a:p>
          <a:p>
            <a:pPr lvl="1"/>
            <a:endParaRPr lang="en-US" altLang="ja-JP" dirty="0" smtClean="0"/>
          </a:p>
          <a:p>
            <a:pPr lvl="1"/>
            <a:r>
              <a:rPr lang="en-US" altLang="ja-JP" dirty="0" smtClean="0"/>
              <a:t>N(</a:t>
            </a:r>
            <a:r>
              <a:rPr lang="en-US" altLang="ja-JP" dirty="0" smtClean="0">
                <a:latin typeface="Symbol" panose="05050102010706020507" pitchFamily="18" charset="2"/>
              </a:rPr>
              <a:t>L</a:t>
            </a:r>
            <a:r>
              <a:rPr lang="en-US" altLang="ja-JP" dirty="0" smtClean="0"/>
              <a:t>) = 2.6x10</a:t>
            </a:r>
            <a:r>
              <a:rPr lang="en-US" altLang="ja-JP" baseline="30000" dirty="0" smtClean="0"/>
              <a:t>-3</a:t>
            </a:r>
          </a:p>
          <a:p>
            <a:pPr lvl="1"/>
            <a:r>
              <a:rPr lang="en-US" altLang="ja-JP" dirty="0" smtClean="0"/>
              <a:t>N(</a:t>
            </a:r>
            <a:r>
              <a:rPr lang="en-US" altLang="ja-JP" baseline="30000" dirty="0" smtClean="0"/>
              <a:t>3</a:t>
            </a:r>
            <a:r>
              <a:rPr lang="en-US" altLang="ja-JP" baseline="-25000" dirty="0" smtClean="0">
                <a:latin typeface="Symbol" panose="05050102010706020507" pitchFamily="18" charset="2"/>
              </a:rPr>
              <a:t>L</a:t>
            </a:r>
            <a:r>
              <a:rPr lang="en-US" altLang="ja-JP" dirty="0" smtClean="0"/>
              <a:t>H)= </a:t>
            </a:r>
            <a:r>
              <a:rPr lang="en-US" altLang="ja-JP" dirty="0" smtClean="0">
                <a:latin typeface="Symbol" panose="05050102010706020507" pitchFamily="18" charset="2"/>
              </a:rPr>
              <a:t>s(</a:t>
            </a:r>
            <a:r>
              <a:rPr lang="en-US" altLang="ja-JP" baseline="30000" dirty="0" smtClean="0"/>
              <a:t>3</a:t>
            </a:r>
            <a:r>
              <a:rPr lang="en-US" altLang="ja-JP" baseline="-25000" dirty="0" smtClean="0">
                <a:latin typeface="Symbol" panose="05050102010706020507" pitchFamily="18" charset="2"/>
              </a:rPr>
              <a:t>L</a:t>
            </a:r>
            <a:r>
              <a:rPr lang="en-US" altLang="ja-JP" dirty="0" smtClean="0"/>
              <a:t>H)/</a:t>
            </a:r>
            <a:r>
              <a:rPr lang="en-US" altLang="ja-JP" dirty="0" err="1" smtClean="0">
                <a:latin typeface="Symbol" panose="05050102010706020507" pitchFamily="18" charset="2"/>
              </a:rPr>
              <a:t>s</a:t>
            </a:r>
            <a:r>
              <a:rPr lang="en-US" altLang="ja-JP" baseline="-25000" dirty="0" err="1" smtClean="0"/>
              <a:t>total</a:t>
            </a:r>
            <a:r>
              <a:rPr lang="en-US" altLang="ja-JP" dirty="0" smtClean="0"/>
              <a:t> = 3.9x10</a:t>
            </a:r>
            <a:r>
              <a:rPr lang="en-US" altLang="ja-JP" baseline="30000" dirty="0" smtClean="0"/>
              <a:t>-6</a:t>
            </a:r>
            <a:r>
              <a:rPr lang="en-US" altLang="ja-JP" dirty="0" smtClean="0"/>
              <a:t>/0.667= 5.8x10</a:t>
            </a:r>
            <a:r>
              <a:rPr lang="en-US" altLang="ja-JP" baseline="30000" dirty="0" smtClean="0"/>
              <a:t>-6</a:t>
            </a:r>
          </a:p>
          <a:p>
            <a:pPr lvl="1"/>
            <a:r>
              <a:rPr lang="en-US" altLang="ja-JP" dirty="0" smtClean="0"/>
              <a:t>N(</a:t>
            </a:r>
            <a:r>
              <a:rPr lang="en-US" altLang="ja-JP" baseline="30000" dirty="0" smtClean="0"/>
              <a:t>4</a:t>
            </a:r>
            <a:r>
              <a:rPr lang="en-US" altLang="ja-JP" baseline="-25000" dirty="0" smtClean="0">
                <a:latin typeface="Symbol" panose="05050102010706020507" pitchFamily="18" charset="2"/>
              </a:rPr>
              <a:t>L</a:t>
            </a:r>
            <a:r>
              <a:rPr lang="en-US" altLang="ja-JP" dirty="0" smtClean="0"/>
              <a:t>H</a:t>
            </a:r>
            <a:r>
              <a:rPr lang="en-US" altLang="ja-JP" dirty="0"/>
              <a:t>)= </a:t>
            </a:r>
            <a:r>
              <a:rPr lang="en-US" altLang="ja-JP" dirty="0" smtClean="0">
                <a:latin typeface="Symbol" panose="05050102010706020507" pitchFamily="18" charset="2"/>
              </a:rPr>
              <a:t>s(</a:t>
            </a:r>
            <a:r>
              <a:rPr lang="en-US" altLang="ja-JP" baseline="30000" dirty="0" smtClean="0"/>
              <a:t>4</a:t>
            </a:r>
            <a:r>
              <a:rPr lang="en-US" altLang="ja-JP" baseline="-25000" dirty="0" smtClean="0">
                <a:latin typeface="Symbol" panose="05050102010706020507" pitchFamily="18" charset="2"/>
              </a:rPr>
              <a:t>L</a:t>
            </a:r>
            <a:r>
              <a:rPr lang="en-US" altLang="ja-JP" dirty="0" smtClean="0"/>
              <a:t>H</a:t>
            </a:r>
            <a:r>
              <a:rPr lang="en-US" altLang="ja-JP" dirty="0"/>
              <a:t>)/</a:t>
            </a:r>
            <a:r>
              <a:rPr lang="en-US" altLang="ja-JP" dirty="0" err="1">
                <a:latin typeface="Symbol" panose="05050102010706020507" pitchFamily="18" charset="2"/>
              </a:rPr>
              <a:t>s</a:t>
            </a:r>
            <a:r>
              <a:rPr lang="en-US" altLang="ja-JP" baseline="-25000" dirty="0" err="1"/>
              <a:t>total</a:t>
            </a:r>
            <a:r>
              <a:rPr lang="en-US" altLang="ja-JP" dirty="0"/>
              <a:t> = </a:t>
            </a:r>
            <a:r>
              <a:rPr lang="en-US" altLang="ja-JP" dirty="0" smtClean="0"/>
              <a:t>3.1x10</a:t>
            </a:r>
            <a:r>
              <a:rPr lang="en-US" altLang="ja-JP" baseline="30000" dirty="0" smtClean="0"/>
              <a:t>-6</a:t>
            </a:r>
            <a:r>
              <a:rPr lang="en-US" altLang="ja-JP" dirty="0" smtClean="0"/>
              <a:t>/0.667= 4.6x10</a:t>
            </a:r>
            <a:r>
              <a:rPr lang="en-US" altLang="ja-JP" baseline="30000" dirty="0" smtClean="0"/>
              <a:t>-6</a:t>
            </a:r>
            <a:endParaRPr lang="en-US" altLang="ja-JP" baseline="300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556792"/>
            <a:ext cx="5449488" cy="2323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77</a:t>
            </a:fld>
            <a:endParaRPr kumimoji="1" lang="ja-JP" altLang="en-US"/>
          </a:p>
        </p:txBody>
      </p:sp>
      <p:sp>
        <p:nvSpPr>
          <p:cNvPr id="6" name="角丸四角形 5"/>
          <p:cNvSpPr/>
          <p:nvPr/>
        </p:nvSpPr>
        <p:spPr>
          <a:xfrm>
            <a:off x="6012160" y="5589240"/>
            <a:ext cx="1296144" cy="11521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flipH="1">
            <a:off x="7110282" y="5445224"/>
            <a:ext cx="198022" cy="2880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7308304" y="5266074"/>
            <a:ext cx="1519711" cy="1200329"/>
          </a:xfrm>
          <a:prstGeom prst="rect">
            <a:avLst/>
          </a:prstGeom>
          <a:noFill/>
        </p:spPr>
        <p:txBody>
          <a:bodyPr wrap="none" rtlCol="0">
            <a:spAutoFit/>
          </a:bodyPr>
          <a:lstStyle/>
          <a:p>
            <a:r>
              <a:rPr lang="en-US" altLang="ja-JP" dirty="0" smtClean="0"/>
              <a:t>~3x10</a:t>
            </a:r>
            <a:r>
              <a:rPr lang="en-US" altLang="ja-JP" baseline="30000" dirty="0" smtClean="0"/>
              <a:t>-6</a:t>
            </a:r>
            <a:r>
              <a:rPr lang="en-US" altLang="ja-JP" dirty="0" smtClean="0"/>
              <a:t> in </a:t>
            </a:r>
            <a:r>
              <a:rPr lang="en-US" altLang="ja-JP" dirty="0" err="1" smtClean="0"/>
              <a:t>p+C</a:t>
            </a:r>
            <a:endParaRPr lang="en-US" altLang="ja-JP" dirty="0" smtClean="0"/>
          </a:p>
          <a:p>
            <a:r>
              <a:rPr lang="en-US" altLang="ja-JP" dirty="0"/>
              <a:t>a</a:t>
            </a:r>
            <a:r>
              <a:rPr lang="en-US" altLang="ja-JP" dirty="0" smtClean="0"/>
              <a:t>t E16?</a:t>
            </a:r>
          </a:p>
          <a:p>
            <a:r>
              <a:rPr lang="en-US" altLang="ja-JP" dirty="0" err="1" smtClean="0"/>
              <a:t>p+C</a:t>
            </a:r>
            <a:r>
              <a:rPr lang="en-US" altLang="ja-JP" dirty="0" smtClean="0"/>
              <a:t>/Li+C</a:t>
            </a:r>
            <a:r>
              <a:rPr lang="en-US" altLang="ja-JP" dirty="0"/>
              <a:t>~</a:t>
            </a:r>
            <a:r>
              <a:rPr lang="en-US" altLang="ja-JP" dirty="0" smtClean="0"/>
              <a:t>1/6</a:t>
            </a:r>
            <a:endParaRPr kumimoji="1" lang="en-US" altLang="ja-JP" dirty="0" smtClean="0"/>
          </a:p>
          <a:p>
            <a:r>
              <a:rPr kumimoji="1" lang="en-US" altLang="ja-JP" dirty="0" smtClean="0"/>
              <a:t>Energy </a:t>
            </a:r>
            <a:r>
              <a:rPr kumimoji="1" lang="en-US" altLang="ja-JP" dirty="0" err="1" smtClean="0"/>
              <a:t>cor</a:t>
            </a:r>
            <a:r>
              <a:rPr lang="en-US" altLang="ja-JP" dirty="0"/>
              <a:t>=</a:t>
            </a:r>
            <a:r>
              <a:rPr kumimoji="1" lang="en-US" altLang="ja-JP" dirty="0" smtClean="0"/>
              <a:t>3</a:t>
            </a:r>
            <a:endParaRPr kumimoji="1" lang="ja-JP" altLang="en-US" dirty="0"/>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6782006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43000"/>
          </a:xfrm>
        </p:spPr>
        <p:txBody>
          <a:bodyPr>
            <a:normAutofit fontScale="90000"/>
          </a:bodyPr>
          <a:lstStyle/>
          <a:p>
            <a:r>
              <a:rPr kumimoji="1" lang="en-US" altLang="ja-JP" dirty="0" err="1" smtClean="0"/>
              <a:t>Kaonic</a:t>
            </a:r>
            <a:r>
              <a:rPr kumimoji="1" lang="en-US" altLang="ja-JP" dirty="0" smtClean="0"/>
              <a:t> nuclei production in HIC</a:t>
            </a:r>
            <a:br>
              <a:rPr kumimoji="1" lang="en-US" altLang="ja-JP" dirty="0" smtClean="0"/>
            </a:br>
            <a:r>
              <a:rPr lang="en-US" altLang="ja-JP" sz="3600" dirty="0" err="1" smtClean="0"/>
              <a:t>Andronic</a:t>
            </a:r>
            <a:r>
              <a:rPr lang="en-US" altLang="ja-JP" sz="3600" dirty="0" smtClean="0"/>
              <a:t>, PBM, et al, </a:t>
            </a:r>
            <a:r>
              <a:rPr lang="en-US" altLang="ja-JP" sz="3200" dirty="0" smtClean="0"/>
              <a:t>NPA </a:t>
            </a:r>
            <a:r>
              <a:rPr lang="en-US" altLang="ja-JP" sz="3200" dirty="0"/>
              <a:t>765 (2006) 211–225</a:t>
            </a:r>
            <a:endParaRPr kumimoji="1" lang="ja-JP" altLang="en-US" sz="3600" dirty="0"/>
          </a:p>
        </p:txBody>
      </p:sp>
      <p:sp>
        <p:nvSpPr>
          <p:cNvPr id="3" name="コンテンツ プレースホルダー 2"/>
          <p:cNvSpPr>
            <a:spLocks noGrp="1"/>
          </p:cNvSpPr>
          <p:nvPr>
            <p:ph idx="1"/>
          </p:nvPr>
        </p:nvSpPr>
        <p:spPr>
          <a:xfrm>
            <a:off x="457200" y="4952370"/>
            <a:ext cx="8507288" cy="1644982"/>
          </a:xfrm>
        </p:spPr>
        <p:txBody>
          <a:bodyPr>
            <a:normAutofit fontScale="85000" lnSpcReduction="20000"/>
          </a:bodyPr>
          <a:lstStyle/>
          <a:p>
            <a:r>
              <a:rPr lang="en-US" altLang="ja-JP" dirty="0"/>
              <a:t>E</a:t>
            </a:r>
            <a:r>
              <a:rPr lang="en-US" altLang="ja-JP" dirty="0" smtClean="0"/>
              <a:t>vidence of K</a:t>
            </a:r>
            <a:r>
              <a:rPr lang="en-US" altLang="ja-JP" baseline="30000" dirty="0" smtClean="0"/>
              <a:t>-</a:t>
            </a:r>
            <a:r>
              <a:rPr lang="en-US" altLang="ja-JP" dirty="0" smtClean="0"/>
              <a:t>pp state at J-PARC (E27)  (</a:t>
            </a:r>
            <a:r>
              <a:rPr lang="en-US" altLang="ja-JP" dirty="0" smtClean="0">
                <a:latin typeface="Symbol" panose="05050102010706020507" pitchFamily="18" charset="2"/>
              </a:rPr>
              <a:t>p</a:t>
            </a:r>
            <a:r>
              <a:rPr lang="en-US" altLang="ja-JP" baseline="30000" dirty="0" smtClean="0"/>
              <a:t>+</a:t>
            </a:r>
            <a:r>
              <a:rPr lang="en-US" altLang="ja-JP" dirty="0" smtClean="0"/>
              <a:t>+d </a:t>
            </a:r>
            <a:r>
              <a:rPr lang="en-US" altLang="ja-JP" dirty="0" smtClean="0">
                <a:sym typeface="Wingdings" panose="05000000000000000000" pitchFamily="2" charset="2"/>
              </a:rPr>
              <a:t> K</a:t>
            </a:r>
            <a:r>
              <a:rPr lang="en-US" altLang="ja-JP" baseline="30000" dirty="0" smtClean="0">
                <a:sym typeface="Wingdings" panose="05000000000000000000" pitchFamily="2" charset="2"/>
              </a:rPr>
              <a:t>+</a:t>
            </a:r>
            <a:r>
              <a:rPr lang="en-US" altLang="ja-JP" dirty="0" smtClean="0">
                <a:sym typeface="Wingdings" panose="05000000000000000000" pitchFamily="2" charset="2"/>
              </a:rPr>
              <a:t>+K</a:t>
            </a:r>
            <a:r>
              <a:rPr lang="en-US" altLang="ja-JP" baseline="30000" dirty="0" smtClean="0">
                <a:sym typeface="Wingdings" panose="05000000000000000000" pitchFamily="2" charset="2"/>
              </a:rPr>
              <a:t>-</a:t>
            </a:r>
            <a:r>
              <a:rPr lang="en-US" altLang="ja-JP" dirty="0" smtClean="0">
                <a:sym typeface="Wingdings" panose="05000000000000000000" pitchFamily="2" charset="2"/>
              </a:rPr>
              <a:t>pp)</a:t>
            </a:r>
            <a:r>
              <a:rPr lang="en-US" altLang="ja-JP" dirty="0" smtClean="0"/>
              <a:t>, but no other states yet</a:t>
            </a:r>
          </a:p>
          <a:p>
            <a:r>
              <a:rPr lang="en-US" altLang="ja-JP" dirty="0" smtClean="0"/>
              <a:t>Statistical t</a:t>
            </a:r>
            <a:r>
              <a:rPr kumimoji="1" lang="en-US" altLang="ja-JP" dirty="0" smtClean="0"/>
              <a:t>hermal model calculation</a:t>
            </a:r>
          </a:p>
          <a:p>
            <a:r>
              <a:rPr lang="en-US" altLang="ja-JP" dirty="0" smtClean="0"/>
              <a:t>Maximum yields at J-PARC energy range</a:t>
            </a:r>
          </a:p>
          <a:p>
            <a:pPr marL="0" indent="0">
              <a:buNone/>
            </a:pP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1340768"/>
            <a:ext cx="7038975"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475656" y="1384226"/>
            <a:ext cx="432048" cy="2952328"/>
          </a:xfrm>
          <a:prstGeom prst="rect">
            <a:avLst/>
          </a:prstGeom>
          <a:solidFill>
            <a:srgbClr val="00FF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076000" y="1384226"/>
            <a:ext cx="432048" cy="2952328"/>
          </a:xfrm>
          <a:prstGeom prst="rect">
            <a:avLst/>
          </a:prstGeom>
          <a:solidFill>
            <a:srgbClr val="00FF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286665" y="4583038"/>
            <a:ext cx="810030" cy="369332"/>
          </a:xfrm>
          <a:prstGeom prst="rect">
            <a:avLst/>
          </a:prstGeom>
          <a:noFill/>
        </p:spPr>
        <p:txBody>
          <a:bodyPr wrap="none" rtlCol="0">
            <a:spAutoFit/>
          </a:bodyPr>
          <a:lstStyle/>
          <a:p>
            <a:r>
              <a:rPr kumimoji="1" lang="en-US" altLang="ja-JP" dirty="0" smtClean="0"/>
              <a:t>J-PARC</a:t>
            </a:r>
            <a:endParaRPr kumimoji="1" lang="ja-JP" altLang="en-US" dirty="0"/>
          </a:p>
        </p:txBody>
      </p:sp>
      <p:cxnSp>
        <p:nvCxnSpPr>
          <p:cNvPr id="8" name="直線矢印コネクタ 7"/>
          <p:cNvCxnSpPr>
            <a:stCxn id="5" idx="0"/>
          </p:cNvCxnSpPr>
          <p:nvPr/>
        </p:nvCxnSpPr>
        <p:spPr>
          <a:xfrm flipV="1">
            <a:off x="1691680" y="4336554"/>
            <a:ext cx="0" cy="24648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5292080" y="4306094"/>
            <a:ext cx="0" cy="24648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4932040" y="4583038"/>
            <a:ext cx="810030" cy="369332"/>
          </a:xfrm>
          <a:prstGeom prst="rect">
            <a:avLst/>
          </a:prstGeom>
          <a:noFill/>
        </p:spPr>
        <p:txBody>
          <a:bodyPr wrap="none" rtlCol="0">
            <a:spAutoFit/>
          </a:bodyPr>
          <a:lstStyle/>
          <a:p>
            <a:r>
              <a:rPr kumimoji="1" lang="en-US" altLang="ja-JP" dirty="0" smtClean="0"/>
              <a:t>J-PARC</a:t>
            </a:r>
            <a:endParaRPr kumimoji="1" lang="ja-JP" altLang="en-US" dirty="0"/>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78</a:t>
            </a:fld>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7487154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1143000"/>
          </a:xfrm>
        </p:spPr>
        <p:txBody>
          <a:bodyPr>
            <a:normAutofit fontScale="90000"/>
          </a:bodyPr>
          <a:lstStyle/>
          <a:p>
            <a:r>
              <a:rPr kumimoji="1" lang="en-US" altLang="ja-JP" dirty="0" smtClean="0"/>
              <a:t>Exotic hadrons in HIC</a:t>
            </a:r>
            <a:br>
              <a:rPr kumimoji="1" lang="en-US" altLang="ja-JP" dirty="0" smtClean="0"/>
            </a:br>
            <a:r>
              <a:rPr lang="en-US" altLang="ja-JP" dirty="0" err="1" smtClean="0"/>
              <a:t>ExHIC</a:t>
            </a:r>
            <a:r>
              <a:rPr lang="en-US" altLang="ja-JP" dirty="0" smtClean="0"/>
              <a:t> </a:t>
            </a:r>
            <a:r>
              <a:rPr lang="en-US" altLang="ja-JP" dirty="0" err="1" smtClean="0"/>
              <a:t>collab</a:t>
            </a:r>
            <a:r>
              <a:rPr lang="en-US" altLang="ja-JP" dirty="0" smtClean="0"/>
              <a:t> (A. Ohnishi, et al)</a:t>
            </a:r>
            <a:endParaRPr kumimoji="1" lang="ja-JP" altLang="en-US" dirty="0"/>
          </a:p>
        </p:txBody>
      </p:sp>
      <p:sp>
        <p:nvSpPr>
          <p:cNvPr id="3" name="コンテンツ プレースホルダー 2"/>
          <p:cNvSpPr>
            <a:spLocks noGrp="1"/>
          </p:cNvSpPr>
          <p:nvPr>
            <p:ph idx="1"/>
          </p:nvPr>
        </p:nvSpPr>
        <p:spPr>
          <a:xfrm>
            <a:off x="6156176" y="1628800"/>
            <a:ext cx="3275856" cy="4525963"/>
          </a:xfrm>
        </p:spPr>
        <p:txBody>
          <a:bodyPr>
            <a:normAutofit fontScale="92500"/>
          </a:bodyPr>
          <a:lstStyle/>
          <a:p>
            <a:r>
              <a:rPr lang="en-US" altLang="ja-JP" dirty="0" smtClean="0"/>
              <a:t>Yields </a:t>
            </a:r>
            <a:r>
              <a:rPr kumimoji="1" lang="en-US" altLang="ja-JP" dirty="0" smtClean="0"/>
              <a:t>depend on the system size assuming a c</a:t>
            </a:r>
            <a:r>
              <a:rPr lang="en-US" altLang="ja-JP" dirty="0" smtClean="0"/>
              <a:t>oalescence model</a:t>
            </a:r>
            <a:r>
              <a:rPr lang="ja-JP" altLang="en-US" dirty="0"/>
              <a:t> </a:t>
            </a:r>
            <a:r>
              <a:rPr lang="en-US" altLang="ja-JP" dirty="0" smtClean="0"/>
              <a:t>(RHIC or LHC)</a:t>
            </a:r>
          </a:p>
          <a:p>
            <a:r>
              <a:rPr lang="en-US" altLang="ja-JP" dirty="0" smtClean="0"/>
              <a:t>J-PARC?</a:t>
            </a:r>
          </a:p>
          <a:p>
            <a:r>
              <a:rPr lang="en-US" altLang="ja-JP" dirty="0" smtClean="0">
                <a:latin typeface="Symbol" panose="05050102010706020507" pitchFamily="18" charset="2"/>
              </a:rPr>
              <a:t>L</a:t>
            </a:r>
            <a:r>
              <a:rPr lang="en-US" altLang="ja-JP" dirty="0" smtClean="0"/>
              <a:t>(1405) is </a:t>
            </a:r>
            <a:r>
              <a:rPr lang="en-US" altLang="ja-JP" dirty="0" err="1" smtClean="0"/>
              <a:t>KbarN</a:t>
            </a:r>
            <a:r>
              <a:rPr lang="en-US" altLang="ja-JP" dirty="0" smtClean="0"/>
              <a:t> or 5-quark state? </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5" y="1500549"/>
            <a:ext cx="662940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79</a:t>
            </a:fld>
            <a:endParaRPr kumimoji="1" lang="ja-JP" altLang="en-US" dirty="0"/>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015247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番号プレースホルダー 3"/>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24632D70-CDC4-4F0F-A433-15C08D715332}" type="slidenum">
              <a:rPr kumimoji="0" lang="en-US" altLang="ja-JP" sz="1400"/>
              <a:pPr eaLnBrk="1" hangingPunct="1"/>
              <a:t>8</a:t>
            </a:fld>
            <a:endParaRPr kumimoji="0" lang="en-US" altLang="ja-JP" sz="1400" dirty="0"/>
          </a:p>
        </p:txBody>
      </p:sp>
      <p:sp>
        <p:nvSpPr>
          <p:cNvPr id="8195" name="Rectangle 1"/>
          <p:cNvSpPr>
            <a:spLocks noGrp="1" noChangeArrowheads="1"/>
          </p:cNvSpPr>
          <p:nvPr>
            <p:ph type="title" idx="4294967295"/>
          </p:nvPr>
        </p:nvSpPr>
        <p:spPr>
          <a:xfrm>
            <a:off x="457200" y="76200"/>
            <a:ext cx="8234363" cy="1146175"/>
          </a:xfrm>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4000" smtClean="0">
                <a:solidFill>
                  <a:srgbClr val="7030A0"/>
                </a:solidFill>
              </a:rPr>
              <a:t>World’s </a:t>
            </a:r>
            <a:r>
              <a:rPr lang="en-US" altLang="ja-JP" sz="4000" smtClean="0">
                <a:solidFill>
                  <a:srgbClr val="7030A0"/>
                </a:solidFill>
                <a:latin typeface="Symbol" pitchFamily="18" charset="2"/>
              </a:rPr>
              <a:t>p</a:t>
            </a:r>
            <a:r>
              <a:rPr lang="en-US" altLang="ja-JP" sz="4000" smtClean="0">
                <a:solidFill>
                  <a:srgbClr val="7030A0"/>
                </a:solidFill>
              </a:rPr>
              <a:t>N→</a:t>
            </a:r>
            <a:r>
              <a:rPr lang="en-US" altLang="ja-JP" sz="4000" smtClean="0">
                <a:solidFill>
                  <a:srgbClr val="7030A0"/>
                </a:solidFill>
                <a:latin typeface="Symbol" pitchFamily="18" charset="2"/>
              </a:rPr>
              <a:t>pp</a:t>
            </a:r>
            <a:r>
              <a:rPr lang="en-US" altLang="ja-JP" sz="4000" smtClean="0">
                <a:solidFill>
                  <a:srgbClr val="7030A0"/>
                </a:solidFill>
              </a:rPr>
              <a:t>N data</a:t>
            </a:r>
            <a:br>
              <a:rPr lang="en-US" altLang="ja-JP" sz="4000" smtClean="0">
                <a:solidFill>
                  <a:srgbClr val="7030A0"/>
                </a:solidFill>
              </a:rPr>
            </a:br>
            <a:r>
              <a:rPr lang="en-US" altLang="ja-JP" sz="3200" smtClean="0">
                <a:solidFill>
                  <a:srgbClr val="7030A0"/>
                </a:solidFill>
              </a:rPr>
              <a:t>Only 240K bubble chamber data in 1970’s</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408113"/>
            <a:ext cx="7870825"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3"/>
          <p:cNvSpPr txBox="1">
            <a:spLocks noChangeArrowheads="1"/>
          </p:cNvSpPr>
          <p:nvPr/>
        </p:nvSpPr>
        <p:spPr bwMode="auto">
          <a:xfrm>
            <a:off x="6369050" y="4535488"/>
            <a:ext cx="20732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39" tIns="40820" rIns="81639" bIns="40820"/>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eaLnBrk="1">
              <a:lnSpc>
                <a:spcPct val="93000"/>
              </a:lnSpc>
              <a:buSzPct val="100000"/>
            </a:pPr>
            <a:r>
              <a:rPr kumimoji="0" lang="en-US" altLang="ja-JP" sz="1600">
                <a:solidFill>
                  <a:srgbClr val="0047FF"/>
                </a:solidFill>
                <a:ea typeface="Microsoft YaHei" pitchFamily="34" charset="-122"/>
              </a:rPr>
              <a:t>H. Kamano et al., PRC 79, 025206 (2009).</a:t>
            </a:r>
          </a:p>
          <a:p>
            <a:pPr eaLnBrk="1">
              <a:lnSpc>
                <a:spcPct val="93000"/>
              </a:lnSpc>
              <a:buSzPct val="100000"/>
            </a:pPr>
            <a:endParaRPr kumimoji="0" lang="en-US" altLang="ja-JP" sz="1600">
              <a:solidFill>
                <a:srgbClr val="0047FF"/>
              </a:solidFill>
              <a:ea typeface="Microsoft YaHei" pitchFamily="34" charset="-122"/>
            </a:endParaRPr>
          </a:p>
        </p:txBody>
      </p:sp>
      <p:sp>
        <p:nvSpPr>
          <p:cNvPr id="8198" name="Text Box 5"/>
          <p:cNvSpPr txBox="1">
            <a:spLocks noChangeArrowheads="1"/>
          </p:cNvSpPr>
          <p:nvPr/>
        </p:nvSpPr>
        <p:spPr bwMode="auto">
          <a:xfrm>
            <a:off x="1295400" y="1905000"/>
            <a:ext cx="1006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200" b="1">
                <a:solidFill>
                  <a:srgbClr val="0000FF"/>
                </a:solidFill>
              </a:rPr>
              <a:t>No channel</a:t>
            </a:r>
          </a:p>
          <a:p>
            <a:pPr eaLnBrk="1" hangingPunct="1"/>
            <a:r>
              <a:rPr lang="en-US" altLang="ja-JP" sz="1200" b="1">
                <a:solidFill>
                  <a:srgbClr val="0000FF"/>
                </a:solidFill>
              </a:rPr>
              <a:t>coupling</a:t>
            </a:r>
          </a:p>
        </p:txBody>
      </p:sp>
      <p:sp>
        <p:nvSpPr>
          <p:cNvPr id="8199" name="Text Box 6"/>
          <p:cNvSpPr txBox="1">
            <a:spLocks noChangeArrowheads="1"/>
          </p:cNvSpPr>
          <p:nvPr/>
        </p:nvSpPr>
        <p:spPr bwMode="auto">
          <a:xfrm>
            <a:off x="2362200" y="3124200"/>
            <a:ext cx="1135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sz="1200" b="1">
                <a:solidFill>
                  <a:srgbClr val="FF3C37"/>
                </a:solidFill>
              </a:rPr>
              <a:t>With channel</a:t>
            </a:r>
          </a:p>
          <a:p>
            <a:pPr eaLnBrk="1" hangingPunct="1"/>
            <a:r>
              <a:rPr lang="en-US" altLang="ja-JP" sz="1200" b="1">
                <a:solidFill>
                  <a:srgbClr val="FF3C37"/>
                </a:solidFill>
              </a:rPr>
              <a:t>coupling</a:t>
            </a:r>
          </a:p>
        </p:txBody>
      </p:sp>
      <p:sp>
        <p:nvSpPr>
          <p:cNvPr id="8200" name="Line 7"/>
          <p:cNvSpPr>
            <a:spLocks noChangeShapeType="1"/>
          </p:cNvSpPr>
          <p:nvPr/>
        </p:nvSpPr>
        <p:spPr bwMode="auto">
          <a:xfrm flipH="1" flipV="1">
            <a:off x="2286000" y="29718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1" name="Line 8"/>
          <p:cNvSpPr>
            <a:spLocks noChangeShapeType="1"/>
          </p:cNvSpPr>
          <p:nvPr/>
        </p:nvSpPr>
        <p:spPr bwMode="auto">
          <a:xfrm>
            <a:off x="2057400" y="2286000"/>
            <a:ext cx="304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2" name="Text Box 9"/>
          <p:cNvSpPr txBox="1">
            <a:spLocks noChangeArrowheads="1"/>
          </p:cNvSpPr>
          <p:nvPr/>
        </p:nvSpPr>
        <p:spPr bwMode="auto">
          <a:xfrm>
            <a:off x="5867400" y="4035425"/>
            <a:ext cx="32560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err="1">
                <a:latin typeface="Symbol" pitchFamily="18" charset="2"/>
              </a:rPr>
              <a:t>pp</a:t>
            </a:r>
            <a:r>
              <a:rPr lang="en-US" altLang="ja-JP" dirty="0" err="1"/>
              <a:t>N</a:t>
            </a:r>
            <a:r>
              <a:rPr lang="en-US" altLang="ja-JP" dirty="0"/>
              <a:t> </a:t>
            </a:r>
            <a:r>
              <a:rPr lang="en-US" altLang="ja-JP" dirty="0" smtClean="0"/>
              <a:t>center of mass energy</a:t>
            </a:r>
            <a:endParaRPr lang="en-US" altLang="ja-JP" dirty="0"/>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183467720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64" y="363860"/>
            <a:ext cx="9144000" cy="6096000"/>
          </a:xfrm>
          <a:prstGeom prst="rect">
            <a:avLst/>
          </a:prstGeom>
        </p:spPr>
      </p:pic>
      <p:sp>
        <p:nvSpPr>
          <p:cNvPr id="6" name="コンテンツ プレースホルダー 5"/>
          <p:cNvSpPr>
            <a:spLocks noGrp="1"/>
          </p:cNvSpPr>
          <p:nvPr>
            <p:ph idx="1"/>
          </p:nvPr>
        </p:nvSpPr>
        <p:spPr/>
        <p:txBody>
          <a:bodyPr/>
          <a:lstStyle/>
          <a:p>
            <a:endParaRPr kumimoji="1" lang="ja-JP" altLang="en-US"/>
          </a:p>
        </p:txBody>
      </p:sp>
      <p:cxnSp>
        <p:nvCxnSpPr>
          <p:cNvPr id="4" name="直線矢印コネクタ 3"/>
          <p:cNvCxnSpPr/>
          <p:nvPr/>
        </p:nvCxnSpPr>
        <p:spPr>
          <a:xfrm flipH="1">
            <a:off x="7164288" y="980728"/>
            <a:ext cx="432048" cy="86409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804248" y="548680"/>
            <a:ext cx="2190023" cy="369332"/>
          </a:xfrm>
          <a:prstGeom prst="rect">
            <a:avLst/>
          </a:prstGeom>
          <a:noFill/>
        </p:spPr>
        <p:txBody>
          <a:bodyPr wrap="none" rtlCol="0">
            <a:spAutoFit/>
          </a:bodyPr>
          <a:lstStyle/>
          <a:p>
            <a:r>
              <a:rPr kumimoji="1" lang="en-US" altLang="ja-JP" dirty="0" smtClean="0">
                <a:solidFill>
                  <a:srgbClr val="FFFF00"/>
                </a:solidFill>
              </a:rPr>
              <a:t>Support beam/piping</a:t>
            </a:r>
            <a:endParaRPr kumimoji="1" lang="ja-JP" altLang="en-US" dirty="0">
              <a:solidFill>
                <a:srgbClr val="FFFF00"/>
              </a:solidFill>
            </a:endParaRPr>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80</a:t>
            </a:fld>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36984744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71400"/>
            <a:ext cx="8229600" cy="1143000"/>
          </a:xfrm>
        </p:spPr>
        <p:txBody>
          <a:bodyPr>
            <a:normAutofit/>
          </a:bodyPr>
          <a:lstStyle/>
          <a:p>
            <a:r>
              <a:rPr lang="en-US" altLang="ja-JP" dirty="0" err="1"/>
              <a:t>Hypernuclear</a:t>
            </a:r>
            <a:r>
              <a:rPr lang="en-US" altLang="ja-JP" dirty="0"/>
              <a:t> physics with </a:t>
            </a:r>
            <a:r>
              <a:rPr lang="en-US" altLang="ja-JP" dirty="0" smtClean="0"/>
              <a:t>HI</a:t>
            </a:r>
            <a:endParaRPr kumimoji="1" lang="ja-JP" altLang="en-US" dirty="0"/>
          </a:p>
        </p:txBody>
      </p:sp>
      <p:sp>
        <p:nvSpPr>
          <p:cNvPr id="3" name="コンテンツ プレースホルダー 2"/>
          <p:cNvSpPr>
            <a:spLocks noGrp="1"/>
          </p:cNvSpPr>
          <p:nvPr>
            <p:ph idx="1"/>
          </p:nvPr>
        </p:nvSpPr>
        <p:spPr>
          <a:xfrm>
            <a:off x="107504" y="980728"/>
            <a:ext cx="9361040" cy="6264696"/>
          </a:xfrm>
        </p:spPr>
        <p:txBody>
          <a:bodyPr>
            <a:normAutofit fontScale="62500" lnSpcReduction="20000"/>
          </a:bodyPr>
          <a:lstStyle/>
          <a:p>
            <a:pPr marL="57150" indent="0">
              <a:buNone/>
            </a:pPr>
            <a:r>
              <a:rPr lang="en-US" altLang="ja-JP" dirty="0" smtClean="0"/>
              <a:t>Goals</a:t>
            </a:r>
          </a:p>
          <a:p>
            <a:pPr marL="571500" indent="-514350">
              <a:buFont typeface="+mj-lt"/>
              <a:buAutoNum type="arabicPeriod"/>
            </a:pPr>
            <a:r>
              <a:rPr lang="en-US" altLang="ja-JP" dirty="0" smtClean="0"/>
              <a:t>Discovery of new </a:t>
            </a:r>
            <a:r>
              <a:rPr lang="en-US" altLang="ja-JP" dirty="0" err="1" smtClean="0"/>
              <a:t>hypernuclei</a:t>
            </a:r>
            <a:r>
              <a:rPr lang="en-US" altLang="ja-JP" dirty="0" smtClean="0"/>
              <a:t> and extension of </a:t>
            </a:r>
            <a:r>
              <a:rPr lang="en-US" altLang="ja-JP" dirty="0" err="1" smtClean="0"/>
              <a:t>hypernuclear</a:t>
            </a:r>
            <a:r>
              <a:rPr lang="en-US" altLang="ja-JP" dirty="0" smtClean="0"/>
              <a:t> chart</a:t>
            </a:r>
          </a:p>
          <a:p>
            <a:pPr lvl="1"/>
            <a:r>
              <a:rPr lang="en-US" altLang="ja-JP" dirty="0" smtClean="0"/>
              <a:t>S=-1,-2,-3 </a:t>
            </a:r>
            <a:r>
              <a:rPr lang="en-US" altLang="ja-JP" dirty="0" err="1" smtClean="0"/>
              <a:t>hypernuclei</a:t>
            </a:r>
            <a:endParaRPr lang="en-US" altLang="ja-JP" dirty="0" smtClean="0"/>
          </a:p>
          <a:p>
            <a:pPr lvl="1"/>
            <a:r>
              <a:rPr lang="en-US" altLang="ja-JP" dirty="0" smtClean="0"/>
              <a:t>Proton-rich and Neutron-rich </a:t>
            </a:r>
            <a:r>
              <a:rPr lang="en-US" altLang="ja-JP" dirty="0" err="1" smtClean="0"/>
              <a:t>hypernuclei</a:t>
            </a:r>
            <a:endParaRPr lang="en-US" altLang="ja-JP" dirty="0" smtClean="0"/>
          </a:p>
          <a:p>
            <a:pPr lvl="1"/>
            <a:r>
              <a:rPr lang="en-US" altLang="ja-JP" dirty="0" smtClean="0"/>
              <a:t>Can be done in mid-rapidity or beam/target rapidity</a:t>
            </a:r>
          </a:p>
          <a:p>
            <a:pPr lvl="1"/>
            <a:r>
              <a:rPr lang="en-US" altLang="ja-JP" dirty="0" smtClean="0"/>
              <a:t>Identification with weak decay to a (light) nucleus + </a:t>
            </a:r>
            <a:r>
              <a:rPr lang="en-US" altLang="ja-JP" dirty="0" smtClean="0">
                <a:latin typeface="Symbol" panose="05050102010706020507" pitchFamily="18" charset="2"/>
              </a:rPr>
              <a:t>p</a:t>
            </a:r>
            <a:r>
              <a:rPr lang="en-US" altLang="ja-JP" dirty="0" smtClean="0"/>
              <a:t>-</a:t>
            </a:r>
          </a:p>
          <a:p>
            <a:pPr marL="571500" indent="-514350">
              <a:buFont typeface="+mj-lt"/>
              <a:buAutoNum type="arabicPeriod"/>
            </a:pPr>
            <a:r>
              <a:rPr lang="en-US" altLang="ja-JP" b="1" dirty="0" smtClean="0"/>
              <a:t>Study of weak decays at beam rapidity</a:t>
            </a:r>
          </a:p>
          <a:p>
            <a:pPr marL="457200" lvl="1" indent="0">
              <a:buNone/>
            </a:pPr>
            <a:r>
              <a:rPr lang="en-US" altLang="ja-JP" dirty="0" smtClean="0"/>
              <a:t>With meson beams, due to short decay length these measurements are difficult</a:t>
            </a:r>
          </a:p>
          <a:p>
            <a:pPr lvl="1"/>
            <a:r>
              <a:rPr lang="en-US" altLang="ja-JP" dirty="0" smtClean="0"/>
              <a:t>life time measurement</a:t>
            </a:r>
          </a:p>
          <a:p>
            <a:pPr lvl="1"/>
            <a:r>
              <a:rPr lang="en-US" altLang="ja-JP" dirty="0" err="1" smtClean="0"/>
              <a:t>Mesonic</a:t>
            </a:r>
            <a:r>
              <a:rPr lang="en-US" altLang="ja-JP" dirty="0" smtClean="0"/>
              <a:t> decay e.g. </a:t>
            </a:r>
            <a:r>
              <a:rPr lang="en-US" altLang="ja-JP" baseline="30000" dirty="0" smtClean="0"/>
              <a:t>4</a:t>
            </a:r>
            <a:r>
              <a:rPr lang="el-GR" altLang="ja-JP" baseline="-25000" dirty="0" smtClean="0"/>
              <a:t>Λ</a:t>
            </a:r>
            <a:r>
              <a:rPr lang="en-US" altLang="ja-JP" dirty="0"/>
              <a:t>H</a:t>
            </a:r>
            <a:r>
              <a:rPr lang="en-US" altLang="ja-JP" i="1" dirty="0"/>
              <a:t>→ </a:t>
            </a:r>
            <a:r>
              <a:rPr lang="el-GR" altLang="ja-JP" i="1" dirty="0"/>
              <a:t>π</a:t>
            </a:r>
            <a:r>
              <a:rPr lang="el-GR" altLang="ja-JP" i="1" baseline="30000" dirty="0"/>
              <a:t>−</a:t>
            </a:r>
            <a:r>
              <a:rPr lang="el-GR" altLang="ja-JP" dirty="0"/>
              <a:t>+</a:t>
            </a:r>
            <a:r>
              <a:rPr lang="el-GR" altLang="ja-JP" baseline="30000" dirty="0"/>
              <a:t>4</a:t>
            </a:r>
            <a:r>
              <a:rPr lang="en-US" altLang="ja-JP" dirty="0" smtClean="0"/>
              <a:t>He (</a:t>
            </a:r>
            <a:r>
              <a:rPr lang="en-US" altLang="ja-JP" baseline="30000" dirty="0" smtClean="0"/>
              <a:t>4</a:t>
            </a:r>
            <a:r>
              <a:rPr lang="en-US" altLang="ja-JP" dirty="0" smtClean="0"/>
              <a:t>He ground state) </a:t>
            </a:r>
          </a:p>
          <a:p>
            <a:pPr lvl="2"/>
            <a:r>
              <a:rPr lang="en-US" altLang="ja-JP" dirty="0" smtClean="0"/>
              <a:t>standard way to identify a </a:t>
            </a:r>
            <a:r>
              <a:rPr lang="en-US" altLang="ja-JP" dirty="0" err="1" smtClean="0"/>
              <a:t>hypernucleus</a:t>
            </a:r>
            <a:endParaRPr lang="en-US" altLang="ja-JP" dirty="0" smtClean="0"/>
          </a:p>
          <a:p>
            <a:pPr lvl="1"/>
            <a:r>
              <a:rPr lang="en-US" altLang="ja-JP" dirty="0" smtClean="0">
                <a:solidFill>
                  <a:srgbClr val="0070C0"/>
                </a:solidFill>
              </a:rPr>
              <a:t>Non-</a:t>
            </a:r>
            <a:r>
              <a:rPr lang="en-US" altLang="ja-JP" dirty="0" err="1" smtClean="0">
                <a:solidFill>
                  <a:srgbClr val="0070C0"/>
                </a:solidFill>
              </a:rPr>
              <a:t>mesonic</a:t>
            </a:r>
            <a:r>
              <a:rPr lang="en-US" altLang="ja-JP" dirty="0" smtClean="0">
                <a:solidFill>
                  <a:srgbClr val="0070C0"/>
                </a:solidFill>
              </a:rPr>
              <a:t> weak decay</a:t>
            </a:r>
          </a:p>
          <a:p>
            <a:pPr lvl="2"/>
            <a:r>
              <a:rPr lang="el-GR" altLang="ja-JP" dirty="0">
                <a:solidFill>
                  <a:srgbClr val="0070C0"/>
                </a:solidFill>
              </a:rPr>
              <a:t>Λ</a:t>
            </a:r>
            <a:r>
              <a:rPr lang="en-US" altLang="ja-JP" i="1" dirty="0">
                <a:solidFill>
                  <a:srgbClr val="0070C0"/>
                </a:solidFill>
              </a:rPr>
              <a:t>p → </a:t>
            </a:r>
            <a:r>
              <a:rPr lang="en-US" altLang="ja-JP" i="1" dirty="0" err="1" smtClean="0">
                <a:solidFill>
                  <a:srgbClr val="0070C0"/>
                </a:solidFill>
              </a:rPr>
              <a:t>pn</a:t>
            </a:r>
            <a:r>
              <a:rPr lang="en-US" altLang="ja-JP" i="1" dirty="0" smtClean="0">
                <a:solidFill>
                  <a:srgbClr val="0070C0"/>
                </a:solidFill>
              </a:rPr>
              <a:t> (</a:t>
            </a:r>
            <a:r>
              <a:rPr lang="en-US" altLang="ja-JP" i="1" dirty="0" err="1" smtClean="0">
                <a:solidFill>
                  <a:srgbClr val="0070C0"/>
                </a:solidFill>
              </a:rPr>
              <a:t>p,n</a:t>
            </a:r>
            <a:r>
              <a:rPr lang="en-US" altLang="ja-JP" i="1" dirty="0" smtClean="0">
                <a:solidFill>
                  <a:srgbClr val="0070C0"/>
                </a:solidFill>
              </a:rPr>
              <a:t> : high momentum) the rest nucleus is exited state, and will break.</a:t>
            </a:r>
          </a:p>
          <a:p>
            <a:pPr lvl="2"/>
            <a:r>
              <a:rPr lang="en-US" altLang="ja-JP" i="1" dirty="0" smtClean="0">
                <a:solidFill>
                  <a:srgbClr val="0070C0"/>
                </a:solidFill>
              </a:rPr>
              <a:t>Measurements of residues</a:t>
            </a:r>
            <a:endParaRPr lang="en-US" altLang="ja-JP" dirty="0">
              <a:solidFill>
                <a:srgbClr val="0070C0"/>
              </a:solidFill>
            </a:endParaRPr>
          </a:p>
          <a:p>
            <a:pPr lvl="1"/>
            <a:r>
              <a:rPr lang="en-US" altLang="ja-JP" dirty="0" smtClean="0">
                <a:solidFill>
                  <a:srgbClr val="FF0000"/>
                </a:solidFill>
              </a:rPr>
              <a:t>magnetic moment </a:t>
            </a:r>
          </a:p>
          <a:p>
            <a:pPr lvl="2"/>
            <a:r>
              <a:rPr lang="en-US" altLang="ja-JP" dirty="0" smtClean="0">
                <a:solidFill>
                  <a:srgbClr val="FF0000"/>
                </a:solidFill>
              </a:rPr>
              <a:t>never measured!</a:t>
            </a:r>
          </a:p>
          <a:p>
            <a:pPr lvl="2"/>
            <a:r>
              <a:rPr lang="en-US" altLang="ja-JP" dirty="0" smtClean="0">
                <a:solidFill>
                  <a:srgbClr val="FF0000"/>
                </a:solidFill>
              </a:rPr>
              <a:t>sensitive to hyperon wave function inside </a:t>
            </a:r>
            <a:r>
              <a:rPr lang="en-US" altLang="ja-JP" dirty="0" err="1" smtClean="0">
                <a:solidFill>
                  <a:srgbClr val="FF0000"/>
                </a:solidFill>
              </a:rPr>
              <a:t>hypernucleus</a:t>
            </a:r>
            <a:endParaRPr lang="en-US" altLang="ja-JP" dirty="0" smtClean="0">
              <a:solidFill>
                <a:srgbClr val="FF0000"/>
              </a:solidFill>
            </a:endParaRPr>
          </a:p>
          <a:p>
            <a:pPr lvl="2"/>
            <a:r>
              <a:rPr lang="en-US" altLang="ja-JP" dirty="0" smtClean="0">
                <a:solidFill>
                  <a:srgbClr val="FF0000"/>
                </a:solidFill>
              </a:rPr>
              <a:t>Spin and angular momentum structure</a:t>
            </a:r>
          </a:p>
          <a:p>
            <a:pPr lvl="2"/>
            <a:r>
              <a:rPr lang="en-US" altLang="ja-JP" dirty="0" smtClean="0">
                <a:solidFill>
                  <a:srgbClr val="FF0000"/>
                </a:solidFill>
              </a:rPr>
              <a:t>Spin-dependent YN interaction</a:t>
            </a:r>
          </a:p>
          <a:p>
            <a:pPr marL="57150" indent="0">
              <a:buNone/>
            </a:pPr>
            <a:r>
              <a:rPr lang="en-US" altLang="ja-JP" dirty="0"/>
              <a:t> </a:t>
            </a:r>
            <a:r>
              <a:rPr lang="en-US" altLang="ja-JP" dirty="0" smtClean="0"/>
              <a:t>     Special closed-geometry setup is required</a:t>
            </a:r>
          </a:p>
          <a:p>
            <a:pPr marL="57150" indent="0">
              <a:buNone/>
            </a:pPr>
            <a:r>
              <a:rPr lang="en-US" altLang="ja-JP" dirty="0" smtClean="0"/>
              <a:t>     We could utilize full 10</a:t>
            </a:r>
            <a:r>
              <a:rPr lang="en-US" altLang="ja-JP" baseline="30000" dirty="0" smtClean="0"/>
              <a:t>10</a:t>
            </a:r>
            <a:r>
              <a:rPr lang="en-US" altLang="ja-JP" dirty="0" smtClean="0"/>
              <a:t> Hz beam?</a:t>
            </a:r>
          </a:p>
          <a:p>
            <a:pPr marL="57150" indent="0">
              <a:buNone/>
            </a:pPr>
            <a:r>
              <a:rPr lang="en-US" altLang="ja-JP" dirty="0" smtClean="0"/>
              <a:t>      Simulation study necessary</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81</a:t>
            </a:fld>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9678605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9784"/>
            <a:ext cx="8229600" cy="1143000"/>
          </a:xfrm>
        </p:spPr>
        <p:txBody>
          <a:bodyPr/>
          <a:lstStyle/>
          <a:p>
            <a:r>
              <a:rPr kumimoji="1" lang="en-US" altLang="ja-JP" dirty="0" smtClean="0"/>
              <a:t>(T , </a:t>
            </a:r>
            <a:r>
              <a:rPr lang="en-US" altLang="ja-JP" dirty="0" err="1" smtClean="0">
                <a:latin typeface="Symbol" panose="05050102010706020507" pitchFamily="18" charset="2"/>
              </a:rPr>
              <a:t>m</a:t>
            </a:r>
            <a:r>
              <a:rPr kumimoji="1" lang="en-US" altLang="ja-JP" baseline="-25000" dirty="0" err="1" smtClean="0"/>
              <a:t>B</a:t>
            </a:r>
            <a:r>
              <a:rPr kumimoji="1" lang="en-US" altLang="ja-JP" dirty="0" smtClean="0"/>
              <a:t> ) </a:t>
            </a:r>
            <a:r>
              <a:rPr lang="en-US" altLang="ja-JP" dirty="0" smtClean="0"/>
              <a:t>and</a:t>
            </a:r>
            <a:r>
              <a:rPr kumimoji="1" lang="en-US" altLang="ja-JP" dirty="0" smtClean="0"/>
              <a:t> </a:t>
            </a:r>
            <a:r>
              <a:rPr kumimoji="1" lang="ja-JP" altLang="en-US" dirty="0" smtClean="0"/>
              <a:t>√</a:t>
            </a:r>
            <a:r>
              <a:rPr kumimoji="1" lang="en-US" altLang="ja-JP" dirty="0" err="1" smtClean="0"/>
              <a:t>s</a:t>
            </a:r>
            <a:r>
              <a:rPr kumimoji="1" lang="en-US" altLang="ja-JP" baseline="-25000" dirty="0" err="1" smtClean="0"/>
              <a:t>NN</a:t>
            </a:r>
            <a:endParaRPr kumimoji="1" lang="ja-JP" altLang="en-US" dirty="0"/>
          </a:p>
        </p:txBody>
      </p:sp>
      <p:sp>
        <p:nvSpPr>
          <p:cNvPr id="3" name="コンテンツ プレースホルダー 2"/>
          <p:cNvSpPr>
            <a:spLocks noGrp="1"/>
          </p:cNvSpPr>
          <p:nvPr>
            <p:ph idx="1"/>
          </p:nvPr>
        </p:nvSpPr>
        <p:spPr>
          <a:xfrm>
            <a:off x="6324330" y="1422068"/>
            <a:ext cx="2819400" cy="4525963"/>
          </a:xfrm>
        </p:spPr>
        <p:txBody>
          <a:bodyPr>
            <a:normAutofit fontScale="70000" lnSpcReduction="20000"/>
          </a:bodyPr>
          <a:lstStyle/>
          <a:p>
            <a:r>
              <a:rPr lang="en-US" altLang="ja-JP" dirty="0" smtClean="0"/>
              <a:t>Focusing effect toward the critical point in the system evolution</a:t>
            </a:r>
            <a:endParaRPr kumimoji="1" lang="en-US" altLang="ja-JP" dirty="0" smtClean="0"/>
          </a:p>
          <a:p>
            <a:r>
              <a:rPr lang="en-US" altLang="ja-JP" dirty="0" smtClean="0"/>
              <a:t>We can measure </a:t>
            </a:r>
            <a:r>
              <a:rPr lang="en-US" altLang="ja-JP" dirty="0"/>
              <a:t>(</a:t>
            </a:r>
            <a:r>
              <a:rPr lang="en-US" altLang="ja-JP" dirty="0" err="1"/>
              <a:t>T,</a:t>
            </a:r>
            <a:r>
              <a:rPr lang="en-US" altLang="ja-JP" dirty="0" err="1">
                <a:latin typeface="Symbol" panose="05050102010706020507" pitchFamily="18" charset="2"/>
              </a:rPr>
              <a:t>m</a:t>
            </a:r>
            <a:r>
              <a:rPr lang="en-US" altLang="ja-JP" baseline="-25000" dirty="0" err="1"/>
              <a:t>B</a:t>
            </a:r>
            <a:r>
              <a:rPr lang="en-US" altLang="ja-JP" dirty="0"/>
              <a:t>) </a:t>
            </a:r>
            <a:r>
              <a:rPr lang="en-US" altLang="ja-JP" dirty="0" smtClean="0"/>
              <a:t>as a function of </a:t>
            </a:r>
            <a:r>
              <a:rPr lang="ja-JP" altLang="en-US" dirty="0" smtClean="0"/>
              <a:t>√</a:t>
            </a:r>
            <a:r>
              <a:rPr lang="en-US" altLang="ja-JP" dirty="0" smtClean="0"/>
              <a:t>s with fine steps (almost continuously) and </a:t>
            </a:r>
            <a:r>
              <a:rPr lang="en-US" altLang="ja-JP" dirty="0" err="1" smtClean="0"/>
              <a:t>systemactically</a:t>
            </a:r>
            <a:r>
              <a:rPr lang="en-US" altLang="ja-JP" dirty="0" smtClean="0"/>
              <a:t> with the same spectrometer</a:t>
            </a:r>
          </a:p>
          <a:p>
            <a:r>
              <a:rPr lang="en-US" altLang="ja-JP" dirty="0" smtClean="0"/>
              <a:t>Signature for the critical point = step structure?</a:t>
            </a:r>
            <a:endParaRPr kumimoji="1" lang="ja-JP" altLang="en-US" dirty="0"/>
          </a:p>
        </p:txBody>
      </p:sp>
      <p:sp>
        <p:nvSpPr>
          <p:cNvPr id="5" name="スライド番号プレースホルダー 4"/>
          <p:cNvSpPr>
            <a:spLocks noGrp="1"/>
          </p:cNvSpPr>
          <p:nvPr>
            <p:ph type="sldNum" sz="quarter" idx="12"/>
          </p:nvPr>
        </p:nvSpPr>
        <p:spPr>
          <a:xfrm>
            <a:off x="6516216" y="6492875"/>
            <a:ext cx="2133600" cy="365125"/>
          </a:xfrm>
        </p:spPr>
        <p:txBody>
          <a:bodyPr/>
          <a:lstStyle/>
          <a:p>
            <a:fld id="{D2D8002D-B5B0-4BAC-B1F6-782DDCCE6D9C}" type="slidenum">
              <a:rPr kumimoji="1" lang="ja-JP" altLang="en-US" smtClean="0"/>
              <a:t>82</a:t>
            </a:fld>
            <a:endParaRPr kumimoji="1" lang="ja-JP"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91974"/>
            <a:ext cx="5976664" cy="325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1007504" y="1412776"/>
            <a:ext cx="468152" cy="2613393"/>
          </a:xfrm>
          <a:prstGeom prst="rect">
            <a:avLst/>
          </a:prstGeom>
          <a:solidFill>
            <a:srgbClr val="0DFF0D">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451" y="4874892"/>
            <a:ext cx="3600400" cy="1983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フリーフォーム 13"/>
          <p:cNvSpPr/>
          <p:nvPr/>
        </p:nvSpPr>
        <p:spPr>
          <a:xfrm>
            <a:off x="1101006" y="4048493"/>
            <a:ext cx="374650" cy="914421"/>
          </a:xfrm>
          <a:custGeom>
            <a:avLst/>
            <a:gdLst>
              <a:gd name="connsiteX0" fmla="*/ 0 w 749300"/>
              <a:gd name="connsiteY0" fmla="*/ 1498600 h 1498600"/>
              <a:gd name="connsiteX1" fmla="*/ 317500 w 749300"/>
              <a:gd name="connsiteY1" fmla="*/ 825500 h 1498600"/>
              <a:gd name="connsiteX2" fmla="*/ 419100 w 749300"/>
              <a:gd name="connsiteY2" fmla="*/ 774700 h 1498600"/>
              <a:gd name="connsiteX3" fmla="*/ 749300 w 749300"/>
              <a:gd name="connsiteY3" fmla="*/ 0 h 1498600"/>
            </a:gdLst>
            <a:ahLst/>
            <a:cxnLst>
              <a:cxn ang="0">
                <a:pos x="connsiteX0" y="connsiteY0"/>
              </a:cxn>
              <a:cxn ang="0">
                <a:pos x="connsiteX1" y="connsiteY1"/>
              </a:cxn>
              <a:cxn ang="0">
                <a:pos x="connsiteX2" y="connsiteY2"/>
              </a:cxn>
              <a:cxn ang="0">
                <a:pos x="connsiteX3" y="connsiteY3"/>
              </a:cxn>
            </a:cxnLst>
            <a:rect l="l" t="t" r="r" b="b"/>
            <a:pathLst>
              <a:path w="749300" h="1498600">
                <a:moveTo>
                  <a:pt x="0" y="1498600"/>
                </a:moveTo>
                <a:lnTo>
                  <a:pt x="317500" y="825500"/>
                </a:lnTo>
                <a:lnTo>
                  <a:pt x="419100" y="774700"/>
                </a:lnTo>
                <a:lnTo>
                  <a:pt x="74930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241580" y="1052736"/>
            <a:ext cx="3894271" cy="369332"/>
          </a:xfrm>
          <a:prstGeom prst="rect">
            <a:avLst/>
          </a:prstGeom>
          <a:noFill/>
        </p:spPr>
        <p:txBody>
          <a:bodyPr wrap="none" rtlCol="0">
            <a:spAutoFit/>
          </a:bodyPr>
          <a:lstStyle/>
          <a:p>
            <a:r>
              <a:rPr kumimoji="1" lang="en-US" altLang="ja-JP" dirty="0" smtClean="0"/>
              <a:t>A. </a:t>
            </a:r>
            <a:r>
              <a:rPr kumimoji="1" lang="en-US" altLang="ja-JP" dirty="0" err="1" smtClean="0"/>
              <a:t>Andronic</a:t>
            </a:r>
            <a:r>
              <a:rPr kumimoji="1" lang="en-US" altLang="ja-JP" dirty="0" smtClean="0"/>
              <a:t>, et al, NPA837 (2010) 65-86</a:t>
            </a:r>
            <a:endParaRPr kumimoji="1" lang="ja-JP" altLang="en-US" dirty="0"/>
          </a:p>
        </p:txBody>
      </p:sp>
      <p:sp>
        <p:nvSpPr>
          <p:cNvPr id="6" name="上矢印 5"/>
          <p:cNvSpPr/>
          <p:nvPr/>
        </p:nvSpPr>
        <p:spPr>
          <a:xfrm rot="-2400000">
            <a:off x="1418602" y="4463111"/>
            <a:ext cx="233696" cy="544963"/>
          </a:xfrm>
          <a:prstGeom prst="up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3923928" y="4077072"/>
            <a:ext cx="450850" cy="768350"/>
          </a:xfrm>
          <a:custGeom>
            <a:avLst/>
            <a:gdLst>
              <a:gd name="connsiteX0" fmla="*/ 0 w 901700"/>
              <a:gd name="connsiteY0" fmla="*/ 0 h 1536700"/>
              <a:gd name="connsiteX1" fmla="*/ 330200 w 901700"/>
              <a:gd name="connsiteY1" fmla="*/ 723900 h 1536700"/>
              <a:gd name="connsiteX2" fmla="*/ 469900 w 901700"/>
              <a:gd name="connsiteY2" fmla="*/ 787400 h 1536700"/>
              <a:gd name="connsiteX3" fmla="*/ 901700 w 901700"/>
              <a:gd name="connsiteY3" fmla="*/ 1536700 h 1536700"/>
            </a:gdLst>
            <a:ahLst/>
            <a:cxnLst>
              <a:cxn ang="0">
                <a:pos x="connsiteX0" y="connsiteY0"/>
              </a:cxn>
              <a:cxn ang="0">
                <a:pos x="connsiteX1" y="connsiteY1"/>
              </a:cxn>
              <a:cxn ang="0">
                <a:pos x="connsiteX2" y="connsiteY2"/>
              </a:cxn>
              <a:cxn ang="0">
                <a:pos x="connsiteX3" y="connsiteY3"/>
              </a:cxn>
            </a:cxnLst>
            <a:rect l="l" t="t" r="r" b="b"/>
            <a:pathLst>
              <a:path w="901700" h="1536700">
                <a:moveTo>
                  <a:pt x="0" y="0"/>
                </a:moveTo>
                <a:lnTo>
                  <a:pt x="330200" y="723900"/>
                </a:lnTo>
                <a:lnTo>
                  <a:pt x="469900" y="787400"/>
                </a:lnTo>
                <a:lnTo>
                  <a:pt x="901700" y="15367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923928" y="1412776"/>
            <a:ext cx="468152" cy="2613393"/>
          </a:xfrm>
          <a:prstGeom prst="rect">
            <a:avLst/>
          </a:prstGeom>
          <a:solidFill>
            <a:srgbClr val="0DFF0D">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上矢印 14"/>
          <p:cNvSpPr/>
          <p:nvPr/>
        </p:nvSpPr>
        <p:spPr>
          <a:xfrm rot="2328346">
            <a:off x="3636848" y="4518786"/>
            <a:ext cx="233696" cy="544963"/>
          </a:xfrm>
          <a:prstGeom prst="up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679918" y="4550926"/>
            <a:ext cx="292068" cy="369332"/>
          </a:xfrm>
          <a:prstGeom prst="rect">
            <a:avLst/>
          </a:prstGeom>
          <a:noFill/>
        </p:spPr>
        <p:txBody>
          <a:bodyPr wrap="none" rtlCol="0">
            <a:spAutoFit/>
          </a:bodyPr>
          <a:lstStyle/>
          <a:p>
            <a:r>
              <a:rPr kumimoji="1" lang="en-US" altLang="ja-JP" b="1" dirty="0" smtClean="0">
                <a:solidFill>
                  <a:srgbClr val="FF0000"/>
                </a:solidFill>
              </a:rPr>
              <a:t>?</a:t>
            </a:r>
            <a:endParaRPr kumimoji="1" lang="ja-JP" altLang="en-US" b="1" dirty="0">
              <a:solidFill>
                <a:srgbClr val="FF0000"/>
              </a:solidFill>
            </a:endParaRPr>
          </a:p>
        </p:txBody>
      </p:sp>
      <p:sp>
        <p:nvSpPr>
          <p:cNvPr id="16" name="テキスト ボックス 15"/>
          <p:cNvSpPr txBox="1"/>
          <p:nvPr/>
        </p:nvSpPr>
        <p:spPr>
          <a:xfrm>
            <a:off x="3345845" y="4522835"/>
            <a:ext cx="292068" cy="369332"/>
          </a:xfrm>
          <a:prstGeom prst="rect">
            <a:avLst/>
          </a:prstGeom>
          <a:noFill/>
        </p:spPr>
        <p:txBody>
          <a:bodyPr wrap="none" rtlCol="0">
            <a:spAutoFit/>
          </a:bodyPr>
          <a:lstStyle/>
          <a:p>
            <a:r>
              <a:rPr kumimoji="1" lang="en-US" altLang="ja-JP" b="1" dirty="0" smtClean="0">
                <a:solidFill>
                  <a:srgbClr val="FF0000"/>
                </a:solidFill>
              </a:rPr>
              <a:t>?</a:t>
            </a:r>
            <a:endParaRPr kumimoji="1" lang="ja-JP" altLang="en-US" b="1" dirty="0">
              <a:solidFill>
                <a:srgbClr val="FF0000"/>
              </a:solidFill>
            </a:endParaRPr>
          </a:p>
        </p:txBody>
      </p:sp>
      <p:sp>
        <p:nvSpPr>
          <p:cNvPr id="9" name="テキスト ボックス 8"/>
          <p:cNvSpPr txBox="1"/>
          <p:nvPr/>
        </p:nvSpPr>
        <p:spPr>
          <a:xfrm>
            <a:off x="4558783" y="6021288"/>
            <a:ext cx="3194785" cy="369332"/>
          </a:xfrm>
          <a:prstGeom prst="rect">
            <a:avLst/>
          </a:prstGeom>
          <a:noFill/>
        </p:spPr>
        <p:txBody>
          <a:bodyPr wrap="none" rtlCol="0">
            <a:spAutoFit/>
          </a:bodyPr>
          <a:lstStyle/>
          <a:p>
            <a:r>
              <a:rPr kumimoji="1" lang="en-US" altLang="ja-JP" dirty="0" smtClean="0">
                <a:solidFill>
                  <a:srgbClr val="0070C0"/>
                </a:solidFill>
              </a:rPr>
              <a:t>M. </a:t>
            </a:r>
            <a:r>
              <a:rPr kumimoji="1" lang="en-US" altLang="ja-JP" dirty="0" err="1" smtClean="0">
                <a:solidFill>
                  <a:srgbClr val="0070C0"/>
                </a:solidFill>
              </a:rPr>
              <a:t>Stephanov</a:t>
            </a:r>
            <a:r>
              <a:rPr kumimoji="1" lang="en-US" altLang="ja-JP" dirty="0" smtClean="0">
                <a:solidFill>
                  <a:srgbClr val="0070C0"/>
                </a:solidFill>
              </a:rPr>
              <a:t> PRL81(1998)4816</a:t>
            </a:r>
            <a:endParaRPr kumimoji="1" lang="ja-JP" altLang="en-US" dirty="0">
              <a:solidFill>
                <a:srgbClr val="0070C0"/>
              </a:solidFill>
            </a:endParaRPr>
          </a:p>
        </p:txBody>
      </p:sp>
      <p:sp>
        <p:nvSpPr>
          <p:cNvPr id="10" name="フリーフォーム 9"/>
          <p:cNvSpPr/>
          <p:nvPr/>
        </p:nvSpPr>
        <p:spPr>
          <a:xfrm>
            <a:off x="2801257" y="5558971"/>
            <a:ext cx="566057" cy="333829"/>
          </a:xfrm>
          <a:custGeom>
            <a:avLst/>
            <a:gdLst>
              <a:gd name="connsiteX0" fmla="*/ 566057 w 566057"/>
              <a:gd name="connsiteY0" fmla="*/ 0 h 333829"/>
              <a:gd name="connsiteX1" fmla="*/ 435429 w 566057"/>
              <a:gd name="connsiteY1" fmla="*/ 188686 h 333829"/>
              <a:gd name="connsiteX2" fmla="*/ 0 w 566057"/>
              <a:gd name="connsiteY2" fmla="*/ 43543 h 333829"/>
              <a:gd name="connsiteX3" fmla="*/ 87086 w 566057"/>
              <a:gd name="connsiteY3" fmla="*/ 333829 h 333829"/>
            </a:gdLst>
            <a:ahLst/>
            <a:cxnLst>
              <a:cxn ang="0">
                <a:pos x="connsiteX0" y="connsiteY0"/>
              </a:cxn>
              <a:cxn ang="0">
                <a:pos x="connsiteX1" y="connsiteY1"/>
              </a:cxn>
              <a:cxn ang="0">
                <a:pos x="connsiteX2" y="connsiteY2"/>
              </a:cxn>
              <a:cxn ang="0">
                <a:pos x="connsiteX3" y="connsiteY3"/>
              </a:cxn>
            </a:cxnLst>
            <a:rect l="l" t="t" r="r" b="b"/>
            <a:pathLst>
              <a:path w="566057" h="333829">
                <a:moveTo>
                  <a:pt x="566057" y="0"/>
                </a:moveTo>
                <a:lnTo>
                  <a:pt x="435429" y="188686"/>
                </a:lnTo>
                <a:lnTo>
                  <a:pt x="0" y="43543"/>
                </a:lnTo>
                <a:lnTo>
                  <a:pt x="87086" y="333829"/>
                </a:lnTo>
              </a:path>
            </a:pathLst>
          </a:custGeom>
          <a:noFill/>
          <a:ln>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2685143" y="5341257"/>
            <a:ext cx="449943" cy="420914"/>
          </a:xfrm>
          <a:custGeom>
            <a:avLst/>
            <a:gdLst>
              <a:gd name="connsiteX0" fmla="*/ 449943 w 449943"/>
              <a:gd name="connsiteY0" fmla="*/ 0 h 420914"/>
              <a:gd name="connsiteX1" fmla="*/ 319314 w 449943"/>
              <a:gd name="connsiteY1" fmla="*/ 290286 h 420914"/>
              <a:gd name="connsiteX2" fmla="*/ 0 w 449943"/>
              <a:gd name="connsiteY2" fmla="*/ 217714 h 420914"/>
              <a:gd name="connsiteX3" fmla="*/ 29028 w 449943"/>
              <a:gd name="connsiteY3" fmla="*/ 420914 h 420914"/>
            </a:gdLst>
            <a:ahLst/>
            <a:cxnLst>
              <a:cxn ang="0">
                <a:pos x="connsiteX0" y="connsiteY0"/>
              </a:cxn>
              <a:cxn ang="0">
                <a:pos x="connsiteX1" y="connsiteY1"/>
              </a:cxn>
              <a:cxn ang="0">
                <a:pos x="connsiteX2" y="connsiteY2"/>
              </a:cxn>
              <a:cxn ang="0">
                <a:pos x="connsiteX3" y="connsiteY3"/>
              </a:cxn>
            </a:cxnLst>
            <a:rect l="l" t="t" r="r" b="b"/>
            <a:pathLst>
              <a:path w="449943" h="420914">
                <a:moveTo>
                  <a:pt x="449943" y="0"/>
                </a:moveTo>
                <a:lnTo>
                  <a:pt x="319314" y="290286"/>
                </a:lnTo>
                <a:lnTo>
                  <a:pt x="0" y="217714"/>
                </a:lnTo>
                <a:lnTo>
                  <a:pt x="29028" y="420914"/>
                </a:lnTo>
              </a:path>
            </a:pathLst>
          </a:custGeom>
          <a:noFill/>
          <a:ln>
            <a:solidFill>
              <a:srgbClr val="0070C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上矢印 18"/>
          <p:cNvSpPr/>
          <p:nvPr/>
        </p:nvSpPr>
        <p:spPr>
          <a:xfrm rot="17410029">
            <a:off x="2588546" y="5573373"/>
            <a:ext cx="193193" cy="853036"/>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rot="1201071">
            <a:off x="2063425" y="6083866"/>
            <a:ext cx="1066318" cy="369332"/>
          </a:xfrm>
          <a:prstGeom prst="rect">
            <a:avLst/>
          </a:prstGeom>
          <a:noFill/>
        </p:spPr>
        <p:txBody>
          <a:bodyPr wrap="none" rtlCol="0">
            <a:spAutoFit/>
          </a:bodyPr>
          <a:lstStyle/>
          <a:p>
            <a:r>
              <a:rPr kumimoji="1" lang="en-US" altLang="ja-JP" dirty="0" smtClean="0"/>
              <a:t>Higher </a:t>
            </a:r>
            <a:r>
              <a:rPr kumimoji="1" lang="ja-JP" altLang="en-US" dirty="0" smtClean="0"/>
              <a:t>√</a:t>
            </a:r>
            <a:r>
              <a:rPr lang="en-US" altLang="ja-JP" dirty="0" smtClean="0"/>
              <a:t>s</a:t>
            </a:r>
            <a:endParaRPr kumimoji="1" lang="ja-JP" altLang="en-US" dirty="0"/>
          </a:p>
        </p:txBody>
      </p:sp>
      <p:sp>
        <p:nvSpPr>
          <p:cNvPr id="18" name="フリーフォーム 17"/>
          <p:cNvSpPr/>
          <p:nvPr/>
        </p:nvSpPr>
        <p:spPr>
          <a:xfrm>
            <a:off x="2476500" y="5076825"/>
            <a:ext cx="123825" cy="647700"/>
          </a:xfrm>
          <a:custGeom>
            <a:avLst/>
            <a:gdLst>
              <a:gd name="connsiteX0" fmla="*/ 123825 w 123825"/>
              <a:gd name="connsiteY0" fmla="*/ 0 h 647700"/>
              <a:gd name="connsiteX1" fmla="*/ 0 w 123825"/>
              <a:gd name="connsiteY1" fmla="*/ 419100 h 647700"/>
              <a:gd name="connsiteX2" fmla="*/ 57150 w 123825"/>
              <a:gd name="connsiteY2" fmla="*/ 647700 h 647700"/>
            </a:gdLst>
            <a:ahLst/>
            <a:cxnLst>
              <a:cxn ang="0">
                <a:pos x="connsiteX0" y="connsiteY0"/>
              </a:cxn>
              <a:cxn ang="0">
                <a:pos x="connsiteX1" y="connsiteY1"/>
              </a:cxn>
              <a:cxn ang="0">
                <a:pos x="connsiteX2" y="connsiteY2"/>
              </a:cxn>
            </a:cxnLst>
            <a:rect l="l" t="t" r="r" b="b"/>
            <a:pathLst>
              <a:path w="123825" h="647700">
                <a:moveTo>
                  <a:pt x="123825" y="0"/>
                </a:moveTo>
                <a:lnTo>
                  <a:pt x="0" y="419100"/>
                </a:lnTo>
                <a:lnTo>
                  <a:pt x="57150" y="647700"/>
                </a:lnTo>
              </a:path>
            </a:pathLst>
          </a:custGeom>
          <a:noFill/>
          <a:ln>
            <a:solidFill>
              <a:srgbClr val="00B05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日付プレースホルダー 19"/>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5259833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1744"/>
            <a:ext cx="8229600" cy="1143000"/>
          </a:xfrm>
        </p:spPr>
        <p:txBody>
          <a:bodyPr>
            <a:normAutofit fontScale="90000"/>
          </a:bodyPr>
          <a:lstStyle/>
          <a:p>
            <a:r>
              <a:rPr kumimoji="1" lang="en-US" altLang="ja-JP" dirty="0" smtClean="0"/>
              <a:t>How about </a:t>
            </a:r>
            <a:r>
              <a:rPr lang="en-US" altLang="ja-JP" dirty="0" smtClean="0"/>
              <a:t>beam </a:t>
            </a:r>
            <a:r>
              <a:rPr kumimoji="1" lang="en-US" altLang="ja-JP" dirty="0" smtClean="0"/>
              <a:t>demand for space development in Japan?</a:t>
            </a:r>
            <a:endParaRPr kumimoji="1" lang="ja-JP" altLang="en-US" dirty="0"/>
          </a:p>
        </p:txBody>
      </p:sp>
      <p:sp>
        <p:nvSpPr>
          <p:cNvPr id="3" name="コンテンツ プレースホルダー 2"/>
          <p:cNvSpPr>
            <a:spLocks noGrp="1"/>
          </p:cNvSpPr>
          <p:nvPr>
            <p:ph idx="1"/>
          </p:nvPr>
        </p:nvSpPr>
        <p:spPr>
          <a:xfrm>
            <a:off x="395536" y="1268760"/>
            <a:ext cx="8424936" cy="5589240"/>
          </a:xfrm>
        </p:spPr>
        <p:txBody>
          <a:bodyPr>
            <a:normAutofit fontScale="62500" lnSpcReduction="20000"/>
          </a:bodyPr>
          <a:lstStyle/>
          <a:p>
            <a:pPr marL="0" indent="0">
              <a:buNone/>
            </a:pPr>
            <a:r>
              <a:rPr lang="en-US" altLang="ja-JP" sz="5100" dirty="0" smtClean="0"/>
              <a:t>Comments by Toru </a:t>
            </a:r>
            <a:r>
              <a:rPr lang="en-US" altLang="ja-JP" sz="5100" dirty="0" err="1" smtClean="0"/>
              <a:t>Tamagawa</a:t>
            </a:r>
            <a:r>
              <a:rPr lang="en-US" altLang="ja-JP" sz="5100" dirty="0" smtClean="0"/>
              <a:t> (RIKEN)</a:t>
            </a:r>
          </a:p>
          <a:p>
            <a:r>
              <a:rPr lang="ja-JP" altLang="en-US" dirty="0" smtClean="0"/>
              <a:t>宇宙</a:t>
            </a:r>
            <a:r>
              <a:rPr lang="ja-JP" altLang="en-US" dirty="0"/>
              <a:t>関連では、重イオン照射に一定のニーズが</a:t>
            </a:r>
            <a:r>
              <a:rPr lang="ja-JP" altLang="en-US" dirty="0" smtClean="0"/>
              <a:t>ある。</a:t>
            </a:r>
            <a:r>
              <a:rPr lang="ja-JP" altLang="en-US" dirty="0"/>
              <a:t>特に低エネルギー側</a:t>
            </a:r>
            <a:r>
              <a:rPr lang="ja-JP" altLang="en-US" dirty="0" smtClean="0"/>
              <a:t>で</a:t>
            </a:r>
            <a:r>
              <a:rPr lang="en-US" altLang="ja-JP" dirty="0" smtClean="0"/>
              <a:t>IC</a:t>
            </a:r>
            <a:r>
              <a:rPr lang="ja-JP" altLang="en-US" dirty="0"/>
              <a:t>やセンサーへの照射は、半永久的にニーズが絶えないと思われます。これから </a:t>
            </a:r>
            <a:r>
              <a:rPr lang="en-US" altLang="ja-JP" dirty="0"/>
              <a:t>CubeSat </a:t>
            </a:r>
            <a:r>
              <a:rPr lang="ja-JP" altLang="en-US" dirty="0"/>
              <a:t>などの超小型衛星が大学レベルで開発が進むので、自前で放射線耐性を 確認したいというニーズも増えるのではない</a:t>
            </a:r>
            <a:r>
              <a:rPr lang="ja-JP" altLang="en-US" dirty="0" smtClean="0"/>
              <a:t>か。 </a:t>
            </a:r>
            <a:endParaRPr lang="en-US" altLang="ja-JP" dirty="0"/>
          </a:p>
          <a:p>
            <a:r>
              <a:rPr lang="ja-JP" altLang="en-US" dirty="0" smtClean="0"/>
              <a:t>現在最も</a:t>
            </a:r>
            <a:r>
              <a:rPr lang="ja-JP" altLang="en-US" dirty="0"/>
              <a:t>良く用いられているのは </a:t>
            </a:r>
            <a:r>
              <a:rPr lang="en-US" altLang="ja-JP" dirty="0"/>
              <a:t>HIMAC </a:t>
            </a:r>
            <a:r>
              <a:rPr lang="en-US" altLang="ja-JP" dirty="0" smtClean="0"/>
              <a:t>(800AMeV)</a:t>
            </a:r>
            <a:r>
              <a:rPr lang="ja-JP" altLang="en-US" dirty="0" err="1" smtClean="0"/>
              <a:t>。</a:t>
            </a:r>
            <a:r>
              <a:rPr lang="ja-JP" altLang="en-US" dirty="0" smtClean="0"/>
              <a:t>ユーザーサポート</a:t>
            </a:r>
            <a:r>
              <a:rPr lang="ja-JP" altLang="en-US" dirty="0"/>
              <a:t>体制が</a:t>
            </a:r>
            <a:r>
              <a:rPr lang="ja-JP" altLang="en-US" dirty="0" smtClean="0"/>
              <a:t>整っている。</a:t>
            </a:r>
            <a:endParaRPr lang="en-US" altLang="ja-JP" dirty="0" smtClean="0"/>
          </a:p>
          <a:p>
            <a:r>
              <a:rPr lang="ja-JP" altLang="en-US" dirty="0"/>
              <a:t>最近</a:t>
            </a:r>
            <a:r>
              <a:rPr lang="ja-JP" altLang="en-US" dirty="0" smtClean="0"/>
              <a:t>理研</a:t>
            </a:r>
            <a:r>
              <a:rPr lang="ja-JP" altLang="en-US" dirty="0"/>
              <a:t>もユーザーサポートを強化</a:t>
            </a:r>
            <a:r>
              <a:rPr lang="ja-JP" altLang="en-US" dirty="0" smtClean="0"/>
              <a:t>している。</a:t>
            </a:r>
            <a:r>
              <a:rPr lang="en-US" altLang="ja-JP" dirty="0" smtClean="0"/>
              <a:t>RCNP(200AGeV) </a:t>
            </a:r>
            <a:r>
              <a:rPr lang="ja-JP" altLang="en-US" dirty="0"/>
              <a:t>でも、衛星搭載用の </a:t>
            </a:r>
            <a:r>
              <a:rPr lang="en-US" altLang="ja-JP" dirty="0"/>
              <a:t>CCD chip </a:t>
            </a:r>
            <a:r>
              <a:rPr lang="ja-JP" altLang="en-US" dirty="0"/>
              <a:t>に 陽子を</a:t>
            </a:r>
            <a:r>
              <a:rPr lang="ja-JP" altLang="en-US" dirty="0" smtClean="0"/>
              <a:t>照射する実験を</a:t>
            </a:r>
            <a:r>
              <a:rPr lang="ja-JP" altLang="en-US" dirty="0"/>
              <a:t>行っている</a:t>
            </a:r>
            <a:r>
              <a:rPr lang="ja-JP" altLang="en-US" dirty="0" smtClean="0"/>
              <a:t>グループがある。</a:t>
            </a:r>
            <a:endParaRPr lang="en-US" altLang="ja-JP" dirty="0" smtClean="0"/>
          </a:p>
          <a:p>
            <a:endParaRPr kumimoji="1" lang="en-US" altLang="ja-JP" dirty="0"/>
          </a:p>
          <a:p>
            <a:r>
              <a:rPr lang="ja-JP" altLang="en-US" dirty="0"/>
              <a:t>地球周回軌道（科学衛星の大半）では、主に</a:t>
            </a:r>
            <a:r>
              <a:rPr lang="ja-JP" altLang="en-US" dirty="0" smtClean="0"/>
              <a:t>低エネルギー側</a:t>
            </a:r>
            <a:r>
              <a:rPr lang="en-US" altLang="ja-JP" dirty="0" smtClean="0"/>
              <a:t>(&lt;1 </a:t>
            </a:r>
            <a:r>
              <a:rPr lang="en-US" altLang="ja-JP" dirty="0" err="1" smtClean="0"/>
              <a:t>AGeV</a:t>
            </a:r>
            <a:r>
              <a:rPr lang="en-US" altLang="ja-JP" dirty="0" smtClean="0"/>
              <a:t>)</a:t>
            </a:r>
            <a:r>
              <a:rPr lang="ja-JP" altLang="en-US" dirty="0" smtClean="0"/>
              <a:t>が効く。 </a:t>
            </a:r>
            <a:r>
              <a:rPr lang="ja-JP" altLang="en-US" dirty="0"/>
              <a:t>低エネルギーなので、ある程度シールドする</a:t>
            </a:r>
            <a:r>
              <a:rPr lang="ja-JP" altLang="en-US" dirty="0" smtClean="0"/>
              <a:t>ことが可能。電子</a:t>
            </a:r>
            <a:r>
              <a:rPr lang="ja-JP" altLang="en-US" dirty="0"/>
              <a:t>機器の </a:t>
            </a:r>
            <a:r>
              <a:rPr lang="en-US" altLang="ja-JP" dirty="0"/>
              <a:t>single event upset (SEU) </a:t>
            </a:r>
            <a:r>
              <a:rPr lang="ja-JP" altLang="en-US" dirty="0"/>
              <a:t>などを</a:t>
            </a:r>
            <a:r>
              <a:rPr lang="ja-JP" altLang="en-US" dirty="0" smtClean="0"/>
              <a:t>研究する</a:t>
            </a:r>
            <a:r>
              <a:rPr lang="ja-JP" altLang="en-US" dirty="0"/>
              <a:t>人は、低エネルギーを希望 </a:t>
            </a:r>
            <a:r>
              <a:rPr lang="ja-JP" altLang="en-US" dirty="0" smtClean="0"/>
              <a:t>する。</a:t>
            </a:r>
            <a:endParaRPr lang="en-US" altLang="ja-JP" dirty="0" smtClean="0"/>
          </a:p>
          <a:p>
            <a:r>
              <a:rPr lang="ja-JP" altLang="en-US" dirty="0" smtClean="0"/>
              <a:t>銀河</a:t>
            </a:r>
            <a:r>
              <a:rPr lang="ja-JP" altLang="en-US" dirty="0"/>
              <a:t>宇宙線の場合は、</a:t>
            </a:r>
            <a:r>
              <a:rPr lang="ja-JP" altLang="en-US" dirty="0" smtClean="0"/>
              <a:t>高エネルギー</a:t>
            </a:r>
            <a:r>
              <a:rPr lang="en-US" altLang="ja-JP" dirty="0" smtClean="0"/>
              <a:t>(&gt;1-10AGeV)</a:t>
            </a:r>
            <a:r>
              <a:rPr lang="ja-JP" altLang="en-US" dirty="0" smtClean="0"/>
              <a:t>なの</a:t>
            </a:r>
            <a:r>
              <a:rPr lang="ja-JP" altLang="en-US" dirty="0"/>
              <a:t>で、シールドできるほど十分な物質 を宇宙に上げられません。宇宙に人が長期滞在する時や、月とか火星に行く 場合は、こちらのほう</a:t>
            </a:r>
            <a:r>
              <a:rPr lang="ja-JP" altLang="en-US" dirty="0" smtClean="0"/>
              <a:t>が効く。</a:t>
            </a:r>
            <a:endParaRPr lang="en-US" altLang="ja-JP" dirty="0" smtClean="0"/>
          </a:p>
          <a:p>
            <a:r>
              <a:rPr kumimoji="1" lang="ja-JP" altLang="en-US" dirty="0" smtClean="0">
                <a:solidFill>
                  <a:srgbClr val="FF0000"/>
                </a:solidFill>
              </a:rPr>
              <a:t>もし</a:t>
            </a:r>
            <a:r>
              <a:rPr kumimoji="1" lang="en-US" altLang="ja-JP" dirty="0" smtClean="0">
                <a:solidFill>
                  <a:srgbClr val="FF0000"/>
                </a:solidFill>
              </a:rPr>
              <a:t>J-PARC</a:t>
            </a:r>
            <a:r>
              <a:rPr kumimoji="1" lang="ja-JP" altLang="en-US" dirty="0" smtClean="0">
                <a:solidFill>
                  <a:srgbClr val="FF0000"/>
                </a:solidFill>
              </a:rPr>
              <a:t>で行う場合は、低エネルギーも高エネルギーも、</a:t>
            </a:r>
            <a:r>
              <a:rPr kumimoji="1" lang="en-US" altLang="ja-JP" dirty="0" smtClean="0">
                <a:solidFill>
                  <a:srgbClr val="FF0000"/>
                </a:solidFill>
              </a:rPr>
              <a:t>MR</a:t>
            </a:r>
            <a:r>
              <a:rPr kumimoji="1" lang="ja-JP" altLang="en-US" dirty="0" smtClean="0">
                <a:solidFill>
                  <a:srgbClr val="FF0000"/>
                </a:solidFill>
              </a:rPr>
              <a:t>を使用する必要がある。</a:t>
            </a:r>
            <a:r>
              <a:rPr kumimoji="1" lang="en-US" altLang="ja-JP" dirty="0" smtClean="0">
                <a:solidFill>
                  <a:srgbClr val="FF0000"/>
                </a:solidFill>
              </a:rPr>
              <a:t>(70AMeV-10AGeV)</a:t>
            </a:r>
            <a:endParaRPr kumimoji="1" lang="ja-JP" altLang="en-US" dirty="0">
              <a:solidFill>
                <a:srgbClr val="FF0000"/>
              </a:solidFill>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83</a:t>
            </a:fld>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3203670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152" y="-171400"/>
            <a:ext cx="8229600" cy="1143000"/>
          </a:xfrm>
        </p:spPr>
        <p:txBody>
          <a:bodyPr/>
          <a:lstStyle/>
          <a:p>
            <a:r>
              <a:rPr kumimoji="1" lang="en-US" altLang="ja-JP" dirty="0" smtClean="0"/>
              <a:t>EOS from flow</a:t>
            </a:r>
            <a:endParaRPr kumimoji="1" lang="ja-JP" altLang="en-US" dirty="0"/>
          </a:p>
        </p:txBody>
      </p:sp>
      <p:sp>
        <p:nvSpPr>
          <p:cNvPr id="3" name="コンテンツ プレースホルダー 2"/>
          <p:cNvSpPr>
            <a:spLocks noGrp="1"/>
          </p:cNvSpPr>
          <p:nvPr>
            <p:ph idx="1"/>
          </p:nvPr>
        </p:nvSpPr>
        <p:spPr>
          <a:xfrm>
            <a:off x="6444208" y="1484784"/>
            <a:ext cx="2520280" cy="3823495"/>
          </a:xfrm>
        </p:spPr>
        <p:txBody>
          <a:bodyPr>
            <a:normAutofit fontScale="62500" lnSpcReduction="20000"/>
          </a:bodyPr>
          <a:lstStyle/>
          <a:p>
            <a:r>
              <a:rPr kumimoji="1" lang="en-US" altLang="ja-JP" dirty="0" smtClean="0"/>
              <a:t>To measure EOS is one of the ultimate goals of nuclear experiments</a:t>
            </a:r>
          </a:p>
          <a:p>
            <a:r>
              <a:rPr kumimoji="1" lang="en-US" altLang="ja-JP" dirty="0" smtClean="0"/>
              <a:t>Flow as a function of </a:t>
            </a:r>
            <a:r>
              <a:rPr kumimoji="1" lang="en-US" altLang="ja-JP" dirty="0" err="1" smtClean="0"/>
              <a:t>sqrt</a:t>
            </a:r>
            <a:r>
              <a:rPr kumimoji="1" lang="en-US" altLang="ja-JP" dirty="0" smtClean="0"/>
              <a:t>(s) may have important information of EOS</a:t>
            </a:r>
          </a:p>
          <a:p>
            <a:pPr lvl="1"/>
            <a:r>
              <a:rPr lang="en-US" altLang="ja-JP" dirty="0" err="1" smtClean="0"/>
              <a:t>Danielewicz</a:t>
            </a:r>
            <a:r>
              <a:rPr lang="en-US" altLang="ja-JP" dirty="0"/>
              <a:t> </a:t>
            </a:r>
            <a:r>
              <a:rPr lang="en-US" altLang="ja-JP" dirty="0" smtClean="0"/>
              <a:t>et al., Science 298 (2002) 1592</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84</a:t>
            </a:fld>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8/28/2015</a:t>
            </a:r>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1" y="1409215"/>
            <a:ext cx="2961795" cy="2758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643" y="1377001"/>
            <a:ext cx="2808312" cy="2758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739219"/>
            <a:ext cx="209550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725" y="939243"/>
            <a:ext cx="10858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79" y="4164178"/>
            <a:ext cx="3200028" cy="2645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9737" y="4182749"/>
            <a:ext cx="3282106" cy="266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1038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480"/>
            <a:ext cx="8229600" cy="1143000"/>
          </a:xfrm>
        </p:spPr>
        <p:txBody>
          <a:bodyPr/>
          <a:lstStyle/>
          <a:p>
            <a:r>
              <a:rPr kumimoji="1" lang="en-US" altLang="ja-JP" dirty="0" smtClean="0"/>
              <a:t>Vertex resolution</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85</a:t>
            </a:fld>
            <a:endParaRPr kumimoji="1" lang="ja-JP" altLang="en-US"/>
          </a:p>
        </p:txBody>
      </p:sp>
      <p:pic>
        <p:nvPicPr>
          <p:cNvPr id="14" name="コンテンツ プレースホルダー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7984" y="1284551"/>
            <a:ext cx="2853772" cy="2748432"/>
          </a:xfrm>
        </p:spPr>
      </p:pic>
      <p:sp>
        <p:nvSpPr>
          <p:cNvPr id="13" name="テキスト ボックス 12"/>
          <p:cNvSpPr txBox="1"/>
          <p:nvPr/>
        </p:nvSpPr>
        <p:spPr>
          <a:xfrm>
            <a:off x="1920760" y="908720"/>
            <a:ext cx="1099468" cy="369332"/>
          </a:xfrm>
          <a:prstGeom prst="rect">
            <a:avLst/>
          </a:prstGeom>
          <a:noFill/>
        </p:spPr>
        <p:txBody>
          <a:bodyPr wrap="none" rtlCol="0">
            <a:spAutoFit/>
          </a:bodyPr>
          <a:lstStyle/>
          <a:p>
            <a:r>
              <a:rPr kumimoji="1" lang="en-US" altLang="ja-JP" dirty="0" smtClean="0"/>
              <a:t>Barrel </a:t>
            </a:r>
            <a:r>
              <a:rPr kumimoji="1" lang="en-US" altLang="ja-JP" dirty="0" err="1" smtClean="0"/>
              <a:t>xca</a:t>
            </a:r>
            <a:endParaRPr kumimoji="1" lang="ja-JP" altLang="en-US" dirty="0"/>
          </a:p>
        </p:txBody>
      </p:sp>
      <p:sp>
        <p:nvSpPr>
          <p:cNvPr id="15" name="テキスト ボックス 14"/>
          <p:cNvSpPr txBox="1"/>
          <p:nvPr/>
        </p:nvSpPr>
        <p:spPr>
          <a:xfrm>
            <a:off x="5076056" y="917141"/>
            <a:ext cx="1316066" cy="369332"/>
          </a:xfrm>
          <a:prstGeom prst="rect">
            <a:avLst/>
          </a:prstGeom>
          <a:noFill/>
        </p:spPr>
        <p:txBody>
          <a:bodyPr wrap="none" rtlCol="0">
            <a:spAutoFit/>
          </a:bodyPr>
          <a:lstStyle/>
          <a:p>
            <a:r>
              <a:rPr kumimoji="1" lang="en-US" altLang="ja-JP" dirty="0" smtClean="0"/>
              <a:t>Forward </a:t>
            </a:r>
            <a:r>
              <a:rPr kumimoji="1" lang="en-US" altLang="ja-JP" dirty="0" err="1" smtClean="0"/>
              <a:t>xca</a:t>
            </a:r>
            <a:endParaRPr kumimoji="1" lang="ja-JP" altLang="en-US" dirty="0"/>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109568"/>
            <a:ext cx="2853772" cy="2748432"/>
          </a:xfrm>
          <a:prstGeom prst="rect">
            <a:avLst/>
          </a:prstGeom>
        </p:spPr>
      </p:pic>
      <p:pic>
        <p:nvPicPr>
          <p:cNvPr id="17" name="図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4032983"/>
            <a:ext cx="2838450" cy="2733675"/>
          </a:xfrm>
          <a:prstGeom prst="rect">
            <a:avLst/>
          </a:prstGeom>
        </p:spPr>
      </p:pic>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29" y="4111593"/>
            <a:ext cx="2853772" cy="2748432"/>
          </a:xfrm>
          <a:prstGeom prst="rect">
            <a:avLst/>
          </a:prstGeom>
        </p:spPr>
      </p:pic>
      <p:sp>
        <p:nvSpPr>
          <p:cNvPr id="19" name="テキスト ボックス 18"/>
          <p:cNvSpPr txBox="1"/>
          <p:nvPr/>
        </p:nvSpPr>
        <p:spPr>
          <a:xfrm>
            <a:off x="1906381" y="3924902"/>
            <a:ext cx="1091581" cy="369332"/>
          </a:xfrm>
          <a:prstGeom prst="rect">
            <a:avLst/>
          </a:prstGeom>
          <a:noFill/>
        </p:spPr>
        <p:txBody>
          <a:bodyPr wrap="none" rtlCol="0">
            <a:spAutoFit/>
          </a:bodyPr>
          <a:lstStyle/>
          <a:p>
            <a:r>
              <a:rPr kumimoji="1" lang="en-US" altLang="ja-JP" dirty="0" smtClean="0"/>
              <a:t>Barrel </a:t>
            </a:r>
            <a:r>
              <a:rPr lang="en-US" altLang="ja-JP" dirty="0" err="1"/>
              <a:t>z</a:t>
            </a:r>
            <a:r>
              <a:rPr kumimoji="1" lang="en-US" altLang="ja-JP" dirty="0" err="1" smtClean="0"/>
              <a:t>ca</a:t>
            </a:r>
            <a:endParaRPr kumimoji="1" lang="ja-JP" altLang="en-US" dirty="0"/>
          </a:p>
        </p:txBody>
      </p:sp>
      <p:sp>
        <p:nvSpPr>
          <p:cNvPr id="20" name="テキスト ボックス 19"/>
          <p:cNvSpPr txBox="1"/>
          <p:nvPr/>
        </p:nvSpPr>
        <p:spPr>
          <a:xfrm>
            <a:off x="5228456" y="3848317"/>
            <a:ext cx="1308179" cy="369332"/>
          </a:xfrm>
          <a:prstGeom prst="rect">
            <a:avLst/>
          </a:prstGeom>
          <a:noFill/>
        </p:spPr>
        <p:txBody>
          <a:bodyPr wrap="none" rtlCol="0">
            <a:spAutoFit/>
          </a:bodyPr>
          <a:lstStyle/>
          <a:p>
            <a:r>
              <a:rPr kumimoji="1" lang="en-US" altLang="ja-JP" dirty="0" smtClean="0"/>
              <a:t>Forward </a:t>
            </a:r>
            <a:r>
              <a:rPr lang="en-US" altLang="ja-JP" dirty="0" err="1"/>
              <a:t>z</a:t>
            </a:r>
            <a:r>
              <a:rPr kumimoji="1" lang="en-US" altLang="ja-JP" dirty="0" err="1" smtClean="0"/>
              <a:t>ca</a:t>
            </a:r>
            <a:endParaRPr kumimoji="1" lang="ja-JP" altLang="en-US" dirty="0"/>
          </a:p>
        </p:txBody>
      </p:sp>
      <p:pic>
        <p:nvPicPr>
          <p:cNvPr id="21" name="コンテンツ プレースホルダー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1284551"/>
            <a:ext cx="2853772" cy="2748432"/>
          </a:xfrm>
          <a:prstGeom prst="rect">
            <a:avLst/>
          </a:prstGeom>
        </p:spPr>
      </p:pic>
      <p:sp>
        <p:nvSpPr>
          <p:cNvPr id="22" name="テキスト ボックス 21"/>
          <p:cNvSpPr txBox="1"/>
          <p:nvPr/>
        </p:nvSpPr>
        <p:spPr>
          <a:xfrm>
            <a:off x="7380312" y="2132856"/>
            <a:ext cx="1745478" cy="3416320"/>
          </a:xfrm>
          <a:prstGeom prst="rect">
            <a:avLst/>
          </a:prstGeom>
          <a:noFill/>
        </p:spPr>
        <p:txBody>
          <a:bodyPr wrap="none" rtlCol="0">
            <a:spAutoFit/>
          </a:bodyPr>
          <a:lstStyle/>
          <a:p>
            <a:r>
              <a:rPr lang="en-US" altLang="ja-JP" dirty="0" err="1" smtClean="0"/>
              <a:t>Xca,zca</a:t>
            </a:r>
            <a:endParaRPr lang="en-US" altLang="ja-JP" dirty="0" smtClean="0"/>
          </a:p>
          <a:p>
            <a:r>
              <a:rPr kumimoji="1" lang="en-US" altLang="ja-JP" dirty="0" smtClean="0"/>
              <a:t>Closed approach</a:t>
            </a:r>
          </a:p>
          <a:p>
            <a:r>
              <a:rPr lang="en-US" altLang="ja-JP" dirty="0" smtClean="0"/>
              <a:t>Of the track</a:t>
            </a:r>
          </a:p>
          <a:p>
            <a:r>
              <a:rPr kumimoji="1" lang="en-US" altLang="ja-JP" dirty="0" smtClean="0"/>
              <a:t>To the target</a:t>
            </a:r>
          </a:p>
          <a:p>
            <a:r>
              <a:rPr lang="en-US" altLang="ja-JP" dirty="0" smtClean="0"/>
              <a:t>Position</a:t>
            </a:r>
          </a:p>
          <a:p>
            <a:endParaRPr lang="en-US" altLang="ja-JP" dirty="0"/>
          </a:p>
          <a:p>
            <a:r>
              <a:rPr kumimoji="1" lang="en-US" altLang="ja-JP" dirty="0" smtClean="0"/>
              <a:t>Good resolution</a:t>
            </a:r>
          </a:p>
          <a:p>
            <a:r>
              <a:rPr lang="en-US" altLang="ja-JP" dirty="0" smtClean="0"/>
              <a:t>With 4 layer</a:t>
            </a:r>
          </a:p>
          <a:p>
            <a:r>
              <a:rPr kumimoji="1" lang="en-US" altLang="ja-JP" dirty="0" smtClean="0"/>
              <a:t>40umx40um</a:t>
            </a:r>
          </a:p>
          <a:p>
            <a:r>
              <a:rPr lang="en-US" altLang="ja-JP" dirty="0"/>
              <a:t>a</a:t>
            </a:r>
            <a:r>
              <a:rPr lang="en-US" altLang="ja-JP" dirty="0" smtClean="0"/>
              <a:t>nd </a:t>
            </a:r>
          </a:p>
          <a:p>
            <a:r>
              <a:rPr kumimoji="1" lang="en-US" altLang="ja-JP" dirty="0" smtClean="0"/>
              <a:t>80umx80um</a:t>
            </a:r>
          </a:p>
          <a:p>
            <a:r>
              <a:rPr lang="en-US" altLang="ja-JP" dirty="0" smtClean="0"/>
              <a:t>pixels</a:t>
            </a:r>
            <a:endParaRPr kumimoji="1" lang="en-US" altLang="ja-JP" dirty="0"/>
          </a:p>
        </p:txBody>
      </p:sp>
      <p:sp>
        <p:nvSpPr>
          <p:cNvPr id="23" name="テキスト ボックス 22"/>
          <p:cNvSpPr txBox="1"/>
          <p:nvPr/>
        </p:nvSpPr>
        <p:spPr>
          <a:xfrm>
            <a:off x="6046757" y="2564904"/>
            <a:ext cx="979755" cy="369332"/>
          </a:xfrm>
          <a:prstGeom prst="rect">
            <a:avLst/>
          </a:prstGeom>
          <a:noFill/>
        </p:spPr>
        <p:txBody>
          <a:bodyPr wrap="none" rtlCol="0">
            <a:spAutoFit/>
          </a:bodyPr>
          <a:lstStyle/>
          <a:p>
            <a:r>
              <a:rPr kumimoji="1" lang="en-US" altLang="ja-JP" dirty="0" smtClean="0">
                <a:latin typeface="Symbol" panose="05050102010706020507" pitchFamily="18" charset="2"/>
              </a:rPr>
              <a:t>s</a:t>
            </a:r>
            <a:r>
              <a:rPr kumimoji="1" lang="en-US" altLang="ja-JP" dirty="0" smtClean="0"/>
              <a:t>=45um</a:t>
            </a:r>
            <a:endParaRPr kumimoji="1" lang="ja-JP" altLang="en-US" dirty="0"/>
          </a:p>
        </p:txBody>
      </p:sp>
      <p:sp>
        <p:nvSpPr>
          <p:cNvPr id="24" name="テキスト ボックス 23"/>
          <p:cNvSpPr txBox="1"/>
          <p:nvPr/>
        </p:nvSpPr>
        <p:spPr>
          <a:xfrm>
            <a:off x="2627784" y="2686854"/>
            <a:ext cx="979755" cy="369332"/>
          </a:xfrm>
          <a:prstGeom prst="rect">
            <a:avLst/>
          </a:prstGeom>
          <a:noFill/>
        </p:spPr>
        <p:txBody>
          <a:bodyPr wrap="none" rtlCol="0">
            <a:spAutoFit/>
          </a:bodyPr>
          <a:lstStyle/>
          <a:p>
            <a:r>
              <a:rPr kumimoji="1" lang="en-US" altLang="ja-JP" dirty="0" smtClean="0">
                <a:latin typeface="Symbol" panose="05050102010706020507" pitchFamily="18" charset="2"/>
              </a:rPr>
              <a:t>s</a:t>
            </a:r>
            <a:r>
              <a:rPr kumimoji="1" lang="en-US" altLang="ja-JP" dirty="0" smtClean="0"/>
              <a:t>=51um</a:t>
            </a:r>
            <a:endParaRPr kumimoji="1" lang="ja-JP" altLang="en-US" dirty="0"/>
          </a:p>
        </p:txBody>
      </p:sp>
      <p:sp>
        <p:nvSpPr>
          <p:cNvPr id="25" name="テキスト ボックス 24"/>
          <p:cNvSpPr txBox="1"/>
          <p:nvPr/>
        </p:nvSpPr>
        <p:spPr>
          <a:xfrm>
            <a:off x="2676783" y="5023434"/>
            <a:ext cx="979755" cy="369332"/>
          </a:xfrm>
          <a:prstGeom prst="rect">
            <a:avLst/>
          </a:prstGeom>
          <a:noFill/>
        </p:spPr>
        <p:txBody>
          <a:bodyPr wrap="none" rtlCol="0">
            <a:spAutoFit/>
          </a:bodyPr>
          <a:lstStyle/>
          <a:p>
            <a:r>
              <a:rPr kumimoji="1" lang="en-US" altLang="ja-JP" dirty="0" smtClean="0">
                <a:latin typeface="Symbol" panose="05050102010706020507" pitchFamily="18" charset="2"/>
              </a:rPr>
              <a:t>s</a:t>
            </a:r>
            <a:r>
              <a:rPr kumimoji="1" lang="en-US" altLang="ja-JP" dirty="0" smtClean="0"/>
              <a:t>=54um</a:t>
            </a:r>
            <a:endParaRPr kumimoji="1" lang="ja-JP" altLang="en-US" dirty="0"/>
          </a:p>
        </p:txBody>
      </p:sp>
      <p:sp>
        <p:nvSpPr>
          <p:cNvPr id="26" name="テキスト ボックス 25"/>
          <p:cNvSpPr txBox="1"/>
          <p:nvPr/>
        </p:nvSpPr>
        <p:spPr>
          <a:xfrm>
            <a:off x="6156176" y="5217574"/>
            <a:ext cx="979755" cy="369332"/>
          </a:xfrm>
          <a:prstGeom prst="rect">
            <a:avLst/>
          </a:prstGeom>
          <a:noFill/>
        </p:spPr>
        <p:txBody>
          <a:bodyPr wrap="none" rtlCol="0">
            <a:spAutoFit/>
          </a:bodyPr>
          <a:lstStyle/>
          <a:p>
            <a:r>
              <a:rPr kumimoji="1" lang="en-US" altLang="ja-JP" dirty="0" smtClean="0">
                <a:latin typeface="Symbol" panose="05050102010706020507" pitchFamily="18" charset="2"/>
              </a:rPr>
              <a:t>s</a:t>
            </a:r>
            <a:r>
              <a:rPr kumimoji="1" lang="en-US" altLang="ja-JP" dirty="0" smtClean="0"/>
              <a:t>=62um</a:t>
            </a:r>
            <a:endParaRPr kumimoji="1" lang="ja-JP" altLang="en-US" dirty="0"/>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5425731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2776"/>
            <a:ext cx="6057900" cy="4305300"/>
          </a:xfrm>
          <a:prstGeom prst="rect">
            <a:avLst/>
          </a:prstGeom>
        </p:spPr>
      </p:pic>
      <p:sp>
        <p:nvSpPr>
          <p:cNvPr id="2" name="タイトル 1"/>
          <p:cNvSpPr>
            <a:spLocks noGrp="1"/>
          </p:cNvSpPr>
          <p:nvPr>
            <p:ph type="title"/>
          </p:nvPr>
        </p:nvSpPr>
        <p:spPr/>
        <p:txBody>
          <a:bodyPr/>
          <a:lstStyle/>
          <a:p>
            <a:r>
              <a:rPr lang="en-US" altLang="ja-JP" dirty="0">
                <a:latin typeface="Symbol" panose="05050102010706020507" pitchFamily="18" charset="2"/>
              </a:rPr>
              <a:t>m</a:t>
            </a:r>
            <a:r>
              <a:rPr lang="en-US" altLang="ja-JP" dirty="0"/>
              <a:t>/</a:t>
            </a:r>
            <a:r>
              <a:rPr lang="en-US" altLang="ja-JP" dirty="0">
                <a:latin typeface="Symbol" panose="05050102010706020507" pitchFamily="18" charset="2"/>
              </a:rPr>
              <a:t>p</a:t>
            </a:r>
            <a:r>
              <a:rPr lang="en-US" altLang="ja-JP" dirty="0"/>
              <a:t> separation with RICH</a:t>
            </a:r>
            <a:endParaRPr kumimoji="1" lang="ja-JP" altLang="en-US" dirty="0"/>
          </a:p>
        </p:txBody>
      </p:sp>
      <p:sp>
        <p:nvSpPr>
          <p:cNvPr id="3" name="コンテンツ プレースホルダー 2"/>
          <p:cNvSpPr>
            <a:spLocks noGrp="1"/>
          </p:cNvSpPr>
          <p:nvPr>
            <p:ph idx="1"/>
          </p:nvPr>
        </p:nvSpPr>
        <p:spPr>
          <a:xfrm>
            <a:off x="6156176" y="1772816"/>
            <a:ext cx="2808312" cy="4633789"/>
          </a:xfrm>
        </p:spPr>
        <p:txBody>
          <a:bodyPr>
            <a:normAutofit fontScale="85000" lnSpcReduction="20000"/>
          </a:bodyPr>
          <a:lstStyle/>
          <a:p>
            <a:pPr marL="0" indent="0">
              <a:buNone/>
            </a:pPr>
            <a:r>
              <a:rPr lang="en-US" altLang="ja-JP" dirty="0" smtClean="0"/>
              <a:t>P&lt;0.8GeV/c</a:t>
            </a:r>
            <a:endParaRPr kumimoji="1" lang="en-US" altLang="ja-JP" dirty="0" smtClean="0"/>
          </a:p>
          <a:p>
            <a:r>
              <a:rPr kumimoji="1" lang="en-US" altLang="ja-JP" dirty="0" smtClean="0"/>
              <a:t>TOF (MRPD)</a:t>
            </a:r>
          </a:p>
          <a:p>
            <a:r>
              <a:rPr lang="en-US" altLang="ja-JP" dirty="0" smtClean="0"/>
              <a:t>3</a:t>
            </a:r>
            <a:r>
              <a:rPr lang="en-US" altLang="ja-JP" dirty="0" smtClean="0">
                <a:latin typeface="Symbol" panose="05050102010706020507" pitchFamily="18" charset="2"/>
              </a:rPr>
              <a:t>s</a:t>
            </a:r>
            <a:r>
              <a:rPr lang="en-US" altLang="ja-JP" dirty="0" smtClean="0"/>
              <a:t> separation</a:t>
            </a:r>
            <a:endParaRPr kumimoji="1" lang="en-US" altLang="ja-JP" dirty="0" smtClean="0"/>
          </a:p>
          <a:p>
            <a:pPr marL="0" indent="0">
              <a:buNone/>
            </a:pPr>
            <a:r>
              <a:rPr lang="en-US" altLang="ja-JP" dirty="0" err="1" smtClean="0">
                <a:latin typeface="Symbol" panose="05050102010706020507" pitchFamily="18" charset="2"/>
              </a:rPr>
              <a:t>s</a:t>
            </a:r>
            <a:r>
              <a:rPr lang="en-US" altLang="ja-JP" baseline="-25000" dirty="0" err="1" smtClean="0"/>
              <a:t>t</a:t>
            </a:r>
            <a:r>
              <a:rPr lang="en-US" altLang="ja-JP" dirty="0" smtClean="0"/>
              <a:t>=30ps , L=5m</a:t>
            </a:r>
          </a:p>
          <a:p>
            <a:pPr marL="0" indent="0">
              <a:buNone/>
            </a:pPr>
            <a:endParaRPr kumimoji="1" lang="en-US" altLang="ja-JP" dirty="0" smtClean="0"/>
          </a:p>
          <a:p>
            <a:pPr marL="0" indent="0">
              <a:buNone/>
            </a:pPr>
            <a:r>
              <a:rPr kumimoji="1" lang="en-US" altLang="ja-JP" dirty="0" smtClean="0"/>
              <a:t>0.8&lt;p&lt;1.5GeV/c</a:t>
            </a:r>
          </a:p>
          <a:p>
            <a:pPr marL="0" indent="0">
              <a:buNone/>
            </a:pPr>
            <a:r>
              <a:rPr kumimoji="1" lang="en-US" altLang="ja-JP" dirty="0" smtClean="0"/>
              <a:t>RICH(aerogel)</a:t>
            </a:r>
          </a:p>
          <a:p>
            <a:pPr marL="0" indent="0">
              <a:buNone/>
            </a:pPr>
            <a:endParaRPr kumimoji="1" lang="en-US" altLang="ja-JP" dirty="0" smtClean="0"/>
          </a:p>
          <a:p>
            <a:pPr marL="0" indent="0">
              <a:buNone/>
            </a:pPr>
            <a:r>
              <a:rPr lang="en-US" altLang="ja-JP" dirty="0" smtClean="0"/>
              <a:t>P&gt;1.5 GeV/c</a:t>
            </a:r>
          </a:p>
          <a:p>
            <a:pPr marL="0" indent="0">
              <a:buNone/>
            </a:pPr>
            <a:r>
              <a:rPr lang="en-US" altLang="ja-JP" dirty="0" smtClean="0"/>
              <a:t>Fe absorbers</a:t>
            </a:r>
          </a:p>
          <a:p>
            <a:pPr marL="0" indent="0">
              <a:buNone/>
            </a:pPr>
            <a:r>
              <a:rPr kumimoji="1" lang="en-US" altLang="ja-JP" dirty="0" smtClean="0"/>
              <a:t>+trackers</a:t>
            </a:r>
          </a:p>
          <a:p>
            <a:pPr marL="0" indent="0">
              <a:buNone/>
            </a:pPr>
            <a:endParaRPr kumimoji="1" lang="en-US" altLang="ja-JP" dirty="0" smtClean="0"/>
          </a:p>
          <a:p>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86</a:t>
            </a:fld>
            <a:endParaRPr kumimoji="1" lang="ja-JP" altLang="en-US"/>
          </a:p>
        </p:txBody>
      </p:sp>
      <p:sp>
        <p:nvSpPr>
          <p:cNvPr id="6" name="日付プレースホルダー 5"/>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9728118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71400"/>
            <a:ext cx="8229600" cy="1143000"/>
          </a:xfrm>
        </p:spPr>
        <p:txBody>
          <a:bodyPr/>
          <a:lstStyle/>
          <a:p>
            <a:r>
              <a:rPr lang="en-US" altLang="ja-JP" dirty="0" smtClean="0"/>
              <a:t>An U+U event</a:t>
            </a:r>
            <a:endParaRPr kumimoji="1" lang="ja-JP" altLang="en-US" dirty="0"/>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980728"/>
            <a:ext cx="5904656" cy="5774232"/>
          </a:xfrm>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87</a:t>
            </a:fld>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643103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234280"/>
            <a:ext cx="8229600" cy="1143000"/>
          </a:xfrm>
        </p:spPr>
        <p:txBody>
          <a:bodyPr/>
          <a:lstStyle/>
          <a:p>
            <a:r>
              <a:rPr kumimoji="1" lang="en-US" altLang="ja-JP" dirty="0" smtClean="0"/>
              <a:t>GEANT4 simulation</a:t>
            </a:r>
            <a:endParaRPr kumimoji="1" lang="ja-JP" altLang="en-US" dirty="0"/>
          </a:p>
        </p:txBody>
      </p:sp>
      <p:sp>
        <p:nvSpPr>
          <p:cNvPr id="3" name="コンテンツ プレースホルダー 2"/>
          <p:cNvSpPr>
            <a:spLocks noGrp="1"/>
          </p:cNvSpPr>
          <p:nvPr>
            <p:ph idx="1"/>
          </p:nvPr>
        </p:nvSpPr>
        <p:spPr>
          <a:xfrm>
            <a:off x="5652120" y="1020845"/>
            <a:ext cx="3168352" cy="1544059"/>
          </a:xfrm>
        </p:spPr>
        <p:txBody>
          <a:bodyPr>
            <a:normAutofit fontScale="92500" lnSpcReduction="10000"/>
          </a:bodyPr>
          <a:lstStyle/>
          <a:p>
            <a:r>
              <a:rPr kumimoji="1" lang="en-US" altLang="ja-JP" dirty="0" smtClean="0"/>
              <a:t>JAM model</a:t>
            </a:r>
          </a:p>
          <a:p>
            <a:pPr marL="0" indent="0">
              <a:buNone/>
            </a:pPr>
            <a:r>
              <a:rPr lang="en-US" altLang="ja-JP" dirty="0"/>
              <a:t> </a:t>
            </a:r>
            <a:r>
              <a:rPr lang="en-US" altLang="ja-JP" dirty="0" smtClean="0"/>
              <a:t>  </a:t>
            </a:r>
            <a:r>
              <a:rPr kumimoji="1" lang="en-US" altLang="ja-JP" dirty="0" smtClean="0"/>
              <a:t>U+U collisions   </a:t>
            </a:r>
          </a:p>
          <a:p>
            <a:pPr marL="0" indent="0">
              <a:buNone/>
            </a:pPr>
            <a:r>
              <a:rPr lang="en-US" altLang="ja-JP" dirty="0"/>
              <a:t> </a:t>
            </a:r>
            <a:r>
              <a:rPr lang="en-US" altLang="ja-JP" dirty="0" smtClean="0"/>
              <a:t>    </a:t>
            </a:r>
            <a:r>
              <a:rPr kumimoji="1" lang="en-US" altLang="ja-JP" dirty="0" smtClean="0"/>
              <a:t>(10AGeV)</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88</a:t>
            </a:fld>
            <a:endParaRPr kumimoji="1" lang="ja-JP" altLang="en-US"/>
          </a:p>
        </p:txBody>
      </p:sp>
      <p:sp>
        <p:nvSpPr>
          <p:cNvPr id="9" name="日付プレースホルダー 8"/>
          <p:cNvSpPr>
            <a:spLocks noGrp="1"/>
          </p:cNvSpPr>
          <p:nvPr>
            <p:ph type="dt" sz="half" idx="10"/>
          </p:nvPr>
        </p:nvSpPr>
        <p:spPr>
          <a:xfrm>
            <a:off x="5917468" y="6385621"/>
            <a:ext cx="2133600" cy="365125"/>
          </a:xfrm>
        </p:spPr>
        <p:txBody>
          <a:bodyPr/>
          <a:lstStyle/>
          <a:p>
            <a:r>
              <a:rPr kumimoji="1" lang="en-US" altLang="ja-JP" smtClean="0"/>
              <a:t>8/28/2015</a:t>
            </a:r>
            <a:endParaRPr kumimoji="1"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39" y="2708920"/>
            <a:ext cx="4032449" cy="3456384"/>
          </a:xfrm>
          <a:prstGeom prst="rect">
            <a:avLst/>
          </a:prstGeom>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573016"/>
            <a:ext cx="3832481" cy="3284984"/>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616395"/>
            <a:ext cx="3869438" cy="3316661"/>
          </a:xfrm>
          <a:prstGeom prst="rect">
            <a:avLst/>
          </a:prstGeom>
        </p:spPr>
      </p:pic>
    </p:spTree>
    <p:extLst>
      <p:ext uri="{BB962C8B-B14F-4D97-AF65-F5344CB8AC3E}">
        <p14:creationId xmlns:p14="http://schemas.microsoft.com/office/powerpoint/2010/main" val="2207989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コンテンツ プレースホルダー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369" y="3659275"/>
            <a:ext cx="2982071" cy="2861988"/>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701452"/>
            <a:ext cx="3081928" cy="2957823"/>
          </a:xfrm>
          <a:prstGeom prst="rect">
            <a:avLst/>
          </a:prstGeom>
        </p:spPr>
      </p:pic>
      <p:sp>
        <p:nvSpPr>
          <p:cNvPr id="2" name="タイトル 1"/>
          <p:cNvSpPr>
            <a:spLocks noGrp="1"/>
          </p:cNvSpPr>
          <p:nvPr>
            <p:ph type="title"/>
          </p:nvPr>
        </p:nvSpPr>
        <p:spPr>
          <a:xfrm>
            <a:off x="426943" y="-243408"/>
            <a:ext cx="8229600" cy="1143000"/>
          </a:xfrm>
        </p:spPr>
        <p:txBody>
          <a:bodyPr>
            <a:normAutofit/>
          </a:bodyPr>
          <a:lstStyle/>
          <a:p>
            <a:r>
              <a:rPr kumimoji="1" lang="en-US" altLang="ja-JP" dirty="0" smtClean="0"/>
              <a:t>U+U at 10 </a:t>
            </a:r>
            <a:r>
              <a:rPr kumimoji="1" lang="en-US" altLang="ja-JP" dirty="0" err="1" smtClean="0"/>
              <a:t>AGeV</a:t>
            </a:r>
            <a:r>
              <a:rPr lang="ja-JP" altLang="en-US" dirty="0"/>
              <a:t> </a:t>
            </a:r>
            <a:r>
              <a:rPr lang="en-US" altLang="ja-JP" dirty="0" smtClean="0"/>
              <a:t>(Preliminary)</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89</a:t>
            </a:fld>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2147946394"/>
              </p:ext>
            </p:extLst>
          </p:nvPr>
        </p:nvGraphicFramePr>
        <p:xfrm>
          <a:off x="5364088" y="4653136"/>
          <a:ext cx="2016224" cy="1368152"/>
        </p:xfrm>
        <a:graphic>
          <a:graphicData uri="http://schemas.openxmlformats.org/drawingml/2006/table">
            <a:tbl>
              <a:tblPr firstRow="1" bandRow="1">
                <a:tableStyleId>{5C22544A-7EE6-4342-B048-85BDC9FD1C3A}</a:tableStyleId>
              </a:tblPr>
              <a:tblGrid>
                <a:gridCol w="792088"/>
                <a:gridCol w="1224136"/>
              </a:tblGrid>
              <a:tr h="435201">
                <a:tc>
                  <a:txBody>
                    <a:bodyPr/>
                    <a:lstStyle/>
                    <a:p>
                      <a:r>
                        <a:rPr kumimoji="1" lang="en-US" altLang="ja-JP" b="0" dirty="0" smtClean="0">
                          <a:solidFill>
                            <a:schemeClr val="tx1"/>
                          </a:solidFill>
                          <a:latin typeface="+mn-lt"/>
                        </a:rPr>
                        <a:t>p</a:t>
                      </a:r>
                      <a:endParaRPr kumimoji="1" lang="ja-JP" altLang="en-US" b="0" dirty="0">
                        <a:solidFill>
                          <a:schemeClr val="tx1"/>
                        </a:solidFill>
                        <a:latin typeface="+mn-lt"/>
                      </a:endParaRP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smtClean="0">
                          <a:solidFill>
                            <a:schemeClr val="tx1"/>
                          </a:solidFill>
                        </a:rPr>
                        <a:t>97.5%</a:t>
                      </a:r>
                      <a:endParaRPr kumimoji="1" lang="ja-JP" altLang="en-US" b="0" baseline="30000" dirty="0" smtClean="0">
                        <a:solidFill>
                          <a:schemeClr val="tx1"/>
                        </a:solidFill>
                      </a:endParaRPr>
                    </a:p>
                  </a:txBody>
                  <a:tcPr>
                    <a:noFill/>
                  </a:tcPr>
                </a:tc>
              </a:tr>
              <a:tr h="471919">
                <a:tc>
                  <a:txBody>
                    <a:bodyPr/>
                    <a:lstStyle/>
                    <a:p>
                      <a:r>
                        <a:rPr kumimoji="1" lang="en-US" altLang="ja-JP" dirty="0" smtClean="0">
                          <a:solidFill>
                            <a:schemeClr val="tx1"/>
                          </a:solidFill>
                          <a:latin typeface="+mn-lt"/>
                        </a:rPr>
                        <a:t>K</a:t>
                      </a:r>
                      <a:endParaRPr kumimoji="1" lang="ja-JP" altLang="en-US" dirty="0">
                        <a:solidFill>
                          <a:schemeClr val="tx1"/>
                        </a:solidFill>
                        <a:latin typeface="+mn-lt"/>
                      </a:endParaRPr>
                    </a:p>
                  </a:txBody>
                  <a:tcPr>
                    <a:noFill/>
                  </a:tcPr>
                </a:tc>
                <a:tc>
                  <a:txBody>
                    <a:bodyPr/>
                    <a:lstStyle/>
                    <a:p>
                      <a:r>
                        <a:rPr kumimoji="1" lang="en-US" altLang="ja-JP" baseline="0" dirty="0" smtClean="0">
                          <a:solidFill>
                            <a:schemeClr val="tx1"/>
                          </a:solidFill>
                        </a:rPr>
                        <a:t>72.3%</a:t>
                      </a:r>
                      <a:endParaRPr kumimoji="1" lang="ja-JP" altLang="en-US" baseline="0" dirty="0">
                        <a:solidFill>
                          <a:schemeClr val="tx1"/>
                        </a:solidFill>
                      </a:endParaRPr>
                    </a:p>
                  </a:txBody>
                  <a:tcPr>
                    <a:noFill/>
                  </a:tcPr>
                </a:tc>
              </a:tr>
              <a:tr h="461032">
                <a:tc>
                  <a:txBody>
                    <a:bodyPr/>
                    <a:lstStyle/>
                    <a:p>
                      <a:r>
                        <a:rPr kumimoji="1" lang="en-US" altLang="ja-JP" dirty="0" smtClean="0">
                          <a:solidFill>
                            <a:schemeClr val="tx1"/>
                          </a:solidFill>
                          <a:latin typeface="Symbol" panose="05050102010706020507" pitchFamily="18" charset="2"/>
                        </a:rPr>
                        <a:t>p</a:t>
                      </a:r>
                      <a:endParaRPr kumimoji="1" lang="ja-JP" altLang="en-US" dirty="0">
                        <a:solidFill>
                          <a:schemeClr val="tx1"/>
                        </a:solidFill>
                      </a:endParaRPr>
                    </a:p>
                  </a:txBody>
                  <a:tcPr>
                    <a:noFill/>
                  </a:tcPr>
                </a:tc>
                <a:tc>
                  <a:txBody>
                    <a:bodyPr/>
                    <a:lstStyle/>
                    <a:p>
                      <a:r>
                        <a:rPr kumimoji="1" lang="en-US" altLang="ja-JP" smtClean="0">
                          <a:solidFill>
                            <a:schemeClr val="tx1"/>
                          </a:solidFill>
                        </a:rPr>
                        <a:t>87.1%</a:t>
                      </a:r>
                      <a:endParaRPr kumimoji="1" lang="ja-JP" altLang="en-US" baseline="30000" dirty="0">
                        <a:solidFill>
                          <a:schemeClr val="tx1"/>
                        </a:solidFill>
                      </a:endParaRPr>
                    </a:p>
                  </a:txBody>
                  <a:tcPr>
                    <a:noFill/>
                  </a:tcPr>
                </a:tc>
              </a:tr>
            </a:tbl>
          </a:graphicData>
        </a:graphic>
      </p:graphicFrame>
      <p:sp>
        <p:nvSpPr>
          <p:cNvPr id="9" name="テキスト ボックス 8"/>
          <p:cNvSpPr txBox="1"/>
          <p:nvPr/>
        </p:nvSpPr>
        <p:spPr>
          <a:xfrm>
            <a:off x="4932040" y="3861048"/>
            <a:ext cx="2838982" cy="830997"/>
          </a:xfrm>
          <a:prstGeom prst="rect">
            <a:avLst/>
          </a:prstGeom>
          <a:noFill/>
        </p:spPr>
        <p:txBody>
          <a:bodyPr wrap="none" rtlCol="0">
            <a:spAutoFit/>
          </a:bodyPr>
          <a:lstStyle/>
          <a:p>
            <a:r>
              <a:rPr kumimoji="1" lang="en-US" altLang="ja-JP" sz="2400" dirty="0" smtClean="0">
                <a:solidFill>
                  <a:srgbClr val="FF0000"/>
                </a:solidFill>
              </a:rPr>
              <a:t>Acceptance</a:t>
            </a:r>
          </a:p>
          <a:p>
            <a:r>
              <a:rPr kumimoji="1" lang="en-US" altLang="ja-JP" sz="2400" dirty="0" smtClean="0"/>
              <a:t>(including decay loss)</a:t>
            </a:r>
            <a:endParaRPr kumimoji="1" lang="ja-JP" altLang="en-US" sz="2400" dirty="0"/>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230" y="701452"/>
            <a:ext cx="2960188" cy="2840986"/>
          </a:xfrm>
          <a:prstGeom prst="rect">
            <a:avLst/>
          </a:prstGeom>
        </p:spPr>
      </p:pic>
    </p:spTree>
    <p:extLst>
      <p:ext uri="{BB962C8B-B14F-4D97-AF65-F5344CB8AC3E}">
        <p14:creationId xmlns:p14="http://schemas.microsoft.com/office/powerpoint/2010/main" val="3759785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8062292" cy="5343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スライド番号プレースホルダー 3"/>
          <p:cNvSpPr>
            <a:spLocks noGrp="1"/>
          </p:cNvSpPr>
          <p:nvPr>
            <p:ph type="sldNum" sz="quarter" idx="12"/>
          </p:nvPr>
        </p:nvSpPr>
        <p:spPr>
          <a:noFill/>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CB515723-F35E-4AC0-93B7-2750D97D6DC3}" type="slidenum">
              <a:rPr kumimoji="0" lang="en-US" altLang="ja-JP" sz="1400"/>
              <a:pPr eaLnBrk="1" hangingPunct="1"/>
              <a:t>9</a:t>
            </a:fld>
            <a:endParaRPr kumimoji="0" lang="en-US" altLang="ja-JP" sz="1400"/>
          </a:p>
        </p:txBody>
      </p:sp>
      <p:sp>
        <p:nvSpPr>
          <p:cNvPr id="7171" name="Text Box 1"/>
          <p:cNvSpPr txBox="1">
            <a:spLocks noChangeArrowheads="1"/>
          </p:cNvSpPr>
          <p:nvPr/>
        </p:nvSpPr>
        <p:spPr bwMode="auto">
          <a:xfrm>
            <a:off x="228600" y="-225425"/>
            <a:ext cx="822166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1pPr>
            <a:lvl2pPr marL="674688" indent="-260350"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2pPr>
            <a:lvl3pPr marL="1036638"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3pPr>
            <a:lvl4pPr marL="1450975" indent="-206375"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4pPr>
            <a:lvl5pPr marL="1866900" indent="-207963" defTabSz="414338" eaLnBrk="0" hangingPunct="0">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5pPr>
            <a:lvl6pPr marL="23241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6pPr>
            <a:lvl7pPr marL="27813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7pPr>
            <a:lvl8pPr marL="32385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8pPr>
            <a:lvl9pPr marL="3695700" indent="-2079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kumimoji="1" sz="2000">
                <a:solidFill>
                  <a:schemeClr val="tx1"/>
                </a:solidFill>
                <a:latin typeface="Arial" pitchFamily="34" charset="0"/>
                <a:ea typeface="ＭＳ Ｐゴシック" pitchFamily="50" charset="-128"/>
              </a:defRPr>
            </a:lvl9pPr>
          </a:lstStyle>
          <a:p>
            <a:pPr algn="ctr" eaLnBrk="1">
              <a:lnSpc>
                <a:spcPct val="93000"/>
              </a:lnSpc>
              <a:buSzPct val="100000"/>
            </a:pPr>
            <a:r>
              <a:rPr kumimoji="0" lang="en-US" altLang="ja-JP" sz="4400">
                <a:solidFill>
                  <a:srgbClr val="000000"/>
                </a:solidFill>
                <a:ea typeface="Microsoft YaHei" pitchFamily="34" charset="-122"/>
              </a:rPr>
              <a:t>Importance of N</a:t>
            </a:r>
            <a:r>
              <a:rPr kumimoji="0" lang="en-US" altLang="ja-JP" sz="4400">
                <a:solidFill>
                  <a:srgbClr val="000000"/>
                </a:solidFill>
                <a:latin typeface="Symbol" pitchFamily="18" charset="2"/>
                <a:ea typeface="Microsoft YaHei" pitchFamily="34" charset="-122"/>
              </a:rPr>
              <a:t></a:t>
            </a:r>
            <a:r>
              <a:rPr kumimoji="0" lang="en-US" altLang="ja-JP" sz="4400">
                <a:solidFill>
                  <a:srgbClr val="000000"/>
                </a:solidFill>
                <a:ea typeface="Microsoft YaHei" pitchFamily="34" charset="-122"/>
              </a:rPr>
              <a:t> Decay</a:t>
            </a:r>
          </a:p>
        </p:txBody>
      </p:sp>
      <p:sp>
        <p:nvSpPr>
          <p:cNvPr id="7173" name="Text Box 4"/>
          <p:cNvSpPr txBox="1">
            <a:spLocks noChangeArrowheads="1"/>
          </p:cNvSpPr>
          <p:nvPr/>
        </p:nvSpPr>
        <p:spPr bwMode="auto">
          <a:xfrm>
            <a:off x="1927224" y="871885"/>
            <a:ext cx="4824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r>
              <a:rPr lang="en-US" altLang="ja-JP" dirty="0"/>
              <a:t>H. </a:t>
            </a:r>
            <a:r>
              <a:rPr lang="en-US" altLang="ja-JP" dirty="0" err="1"/>
              <a:t>Kamano</a:t>
            </a:r>
            <a:r>
              <a:rPr lang="en-US" altLang="ja-JP" dirty="0"/>
              <a:t>, et al. PRC 79 025206 (2009)</a:t>
            </a:r>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75232431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480" y="3816424"/>
            <a:ext cx="3197728" cy="3068960"/>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765240"/>
            <a:ext cx="3251059" cy="3120144"/>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856" y="724659"/>
            <a:ext cx="3070432" cy="2946790"/>
          </a:xfrm>
          <a:prstGeom prst="rect">
            <a:avLst/>
          </a:prstGeom>
        </p:spPr>
      </p:pic>
      <p:pic>
        <p:nvPicPr>
          <p:cNvPr id="12" name="コンテンツ プレースホルダー 11"/>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79512" y="743276"/>
            <a:ext cx="3049820" cy="2927009"/>
          </a:xfrm>
        </p:spPr>
      </p:pic>
      <p:sp>
        <p:nvSpPr>
          <p:cNvPr id="10" name="正方形/長方形 9"/>
          <p:cNvSpPr/>
          <p:nvPr/>
        </p:nvSpPr>
        <p:spPr>
          <a:xfrm>
            <a:off x="2555776" y="6676068"/>
            <a:ext cx="576064" cy="149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90</a:t>
            </a:fld>
            <a:endParaRPr kumimoji="1" lang="ja-JP" altLang="en-US" dirty="0"/>
          </a:p>
        </p:txBody>
      </p:sp>
      <p:sp>
        <p:nvSpPr>
          <p:cNvPr id="3" name="テキスト ボックス 2"/>
          <p:cNvSpPr txBox="1"/>
          <p:nvPr/>
        </p:nvSpPr>
        <p:spPr>
          <a:xfrm>
            <a:off x="1718553" y="467380"/>
            <a:ext cx="3526385" cy="369332"/>
          </a:xfrm>
          <a:prstGeom prst="rect">
            <a:avLst/>
          </a:prstGeom>
          <a:noFill/>
        </p:spPr>
        <p:txBody>
          <a:bodyPr wrap="square" rtlCol="0">
            <a:spAutoFit/>
          </a:bodyPr>
          <a:lstStyle/>
          <a:p>
            <a:r>
              <a:rPr lang="en-US" altLang="ja-JP" b="1" dirty="0"/>
              <a:t>Momentum vs m</a:t>
            </a:r>
            <a:r>
              <a:rPr lang="en-US" altLang="ja-JP" b="1" baseline="30000" dirty="0"/>
              <a:t>2</a:t>
            </a:r>
            <a:r>
              <a:rPr lang="en-US" altLang="ja-JP" b="1" dirty="0"/>
              <a:t> (with TOF)</a:t>
            </a:r>
            <a:endParaRPr lang="en-US" altLang="ja-JP" b="1" dirty="0" smtClean="0"/>
          </a:p>
        </p:txBody>
      </p:sp>
      <p:sp>
        <p:nvSpPr>
          <p:cNvPr id="2" name="タイトル 1"/>
          <p:cNvSpPr>
            <a:spLocks noGrp="1"/>
          </p:cNvSpPr>
          <p:nvPr>
            <p:ph type="title"/>
          </p:nvPr>
        </p:nvSpPr>
        <p:spPr>
          <a:xfrm>
            <a:off x="452563" y="-310296"/>
            <a:ext cx="8229600" cy="1143000"/>
          </a:xfrm>
        </p:spPr>
        <p:txBody>
          <a:bodyPr/>
          <a:lstStyle/>
          <a:p>
            <a:r>
              <a:rPr lang="en-US" altLang="ja-JP" dirty="0" smtClean="0"/>
              <a:t>PID and momentum (Preliminary)</a:t>
            </a:r>
            <a:endParaRPr kumimoji="1" lang="ja-JP" altLang="en-US" dirty="0"/>
          </a:p>
        </p:txBody>
      </p:sp>
      <p:sp>
        <p:nvSpPr>
          <p:cNvPr id="17" name="テキスト ボックス 16"/>
          <p:cNvSpPr txBox="1"/>
          <p:nvPr/>
        </p:nvSpPr>
        <p:spPr>
          <a:xfrm>
            <a:off x="2069953" y="1408004"/>
            <a:ext cx="306494" cy="369332"/>
          </a:xfrm>
          <a:prstGeom prst="rect">
            <a:avLst/>
          </a:prstGeom>
          <a:noFill/>
        </p:spPr>
        <p:txBody>
          <a:bodyPr wrap="none" rtlCol="0">
            <a:spAutoFit/>
          </a:bodyPr>
          <a:lstStyle/>
          <a:p>
            <a:r>
              <a:rPr kumimoji="1" lang="en-US" altLang="ja-JP" dirty="0" smtClean="0">
                <a:solidFill>
                  <a:srgbClr val="FF0000"/>
                </a:solidFill>
              </a:rPr>
              <a:t>p</a:t>
            </a:r>
            <a:endParaRPr kumimoji="1" lang="ja-JP" altLang="en-US" dirty="0">
              <a:solidFill>
                <a:srgbClr val="FF0000"/>
              </a:solidFill>
            </a:endParaRPr>
          </a:p>
        </p:txBody>
      </p:sp>
      <p:sp>
        <p:nvSpPr>
          <p:cNvPr id="18" name="テキスト ボックス 17"/>
          <p:cNvSpPr txBox="1"/>
          <p:nvPr/>
        </p:nvSpPr>
        <p:spPr>
          <a:xfrm>
            <a:off x="1212208" y="1592670"/>
            <a:ext cx="420308" cy="369332"/>
          </a:xfrm>
          <a:prstGeom prst="rect">
            <a:avLst/>
          </a:prstGeom>
          <a:noFill/>
        </p:spPr>
        <p:txBody>
          <a:bodyPr wrap="none" rtlCol="0">
            <a:spAutoFit/>
          </a:bodyPr>
          <a:lstStyle/>
          <a:p>
            <a:r>
              <a:rPr kumimoji="1" lang="en-US" altLang="ja-JP" dirty="0" smtClean="0">
                <a:solidFill>
                  <a:srgbClr val="FF0000"/>
                </a:solidFill>
              </a:rPr>
              <a:t>K+</a:t>
            </a:r>
            <a:endParaRPr kumimoji="1" lang="ja-JP" altLang="en-US" dirty="0">
              <a:solidFill>
                <a:srgbClr val="FF0000"/>
              </a:solidFill>
            </a:endParaRPr>
          </a:p>
        </p:txBody>
      </p:sp>
      <p:sp>
        <p:nvSpPr>
          <p:cNvPr id="19" name="テキスト ボックス 18"/>
          <p:cNvSpPr txBox="1"/>
          <p:nvPr/>
        </p:nvSpPr>
        <p:spPr>
          <a:xfrm>
            <a:off x="827584" y="1592670"/>
            <a:ext cx="426720" cy="369332"/>
          </a:xfrm>
          <a:prstGeom prst="rect">
            <a:avLst/>
          </a:prstGeom>
          <a:noFill/>
        </p:spPr>
        <p:txBody>
          <a:bodyPr wrap="none" rtlCol="0">
            <a:spAutoFit/>
          </a:bodyPr>
          <a:lstStyle/>
          <a:p>
            <a:r>
              <a:rPr lang="en-US" altLang="ja-JP" dirty="0">
                <a:solidFill>
                  <a:srgbClr val="FF0000"/>
                </a:solidFill>
                <a:latin typeface="Symbol" panose="05050102010706020507" pitchFamily="18" charset="2"/>
              </a:rPr>
              <a:t>p</a:t>
            </a:r>
            <a:r>
              <a:rPr kumimoji="1" lang="en-US" altLang="ja-JP" dirty="0" smtClean="0">
                <a:solidFill>
                  <a:srgbClr val="FF0000"/>
                </a:solidFill>
              </a:rPr>
              <a:t>+</a:t>
            </a:r>
            <a:endParaRPr kumimoji="1" lang="ja-JP" altLang="en-US" dirty="0">
              <a:solidFill>
                <a:srgbClr val="FF0000"/>
              </a:solidFill>
            </a:endParaRPr>
          </a:p>
        </p:txBody>
      </p:sp>
      <p:sp>
        <p:nvSpPr>
          <p:cNvPr id="20" name="テキスト ボックス 19"/>
          <p:cNvSpPr txBox="1"/>
          <p:nvPr/>
        </p:nvSpPr>
        <p:spPr>
          <a:xfrm>
            <a:off x="827584" y="2403669"/>
            <a:ext cx="381836" cy="369332"/>
          </a:xfrm>
          <a:prstGeom prst="rect">
            <a:avLst/>
          </a:prstGeom>
          <a:noFill/>
        </p:spPr>
        <p:txBody>
          <a:bodyPr wrap="none" rtlCol="0">
            <a:spAutoFit/>
          </a:bodyPr>
          <a:lstStyle/>
          <a:p>
            <a:r>
              <a:rPr lang="en-US" altLang="ja-JP" dirty="0" smtClean="0">
                <a:solidFill>
                  <a:srgbClr val="FF0000"/>
                </a:solidFill>
                <a:latin typeface="Symbol" panose="05050102010706020507" pitchFamily="18" charset="2"/>
              </a:rPr>
              <a:t>p</a:t>
            </a:r>
            <a:r>
              <a:rPr kumimoji="1" lang="en-US" altLang="ja-JP" dirty="0" smtClean="0">
                <a:solidFill>
                  <a:srgbClr val="FF0000"/>
                </a:solidFill>
              </a:rPr>
              <a:t>-</a:t>
            </a:r>
            <a:endParaRPr kumimoji="1" lang="ja-JP" altLang="en-US" dirty="0">
              <a:solidFill>
                <a:srgbClr val="FF0000"/>
              </a:solidFill>
            </a:endParaRPr>
          </a:p>
        </p:txBody>
      </p:sp>
      <p:sp>
        <p:nvSpPr>
          <p:cNvPr id="21" name="テキスト ボックス 20"/>
          <p:cNvSpPr txBox="1"/>
          <p:nvPr/>
        </p:nvSpPr>
        <p:spPr>
          <a:xfrm>
            <a:off x="1221296" y="2373303"/>
            <a:ext cx="375424" cy="369332"/>
          </a:xfrm>
          <a:prstGeom prst="rect">
            <a:avLst/>
          </a:prstGeom>
          <a:noFill/>
        </p:spPr>
        <p:txBody>
          <a:bodyPr wrap="none" rtlCol="0">
            <a:spAutoFit/>
          </a:bodyPr>
          <a:lstStyle/>
          <a:p>
            <a:r>
              <a:rPr kumimoji="1" lang="en-US" altLang="ja-JP" dirty="0" smtClean="0">
                <a:solidFill>
                  <a:srgbClr val="FF0000"/>
                </a:solidFill>
              </a:rPr>
              <a:t>K-</a:t>
            </a:r>
            <a:endParaRPr kumimoji="1" lang="ja-JP" altLang="en-US" dirty="0">
              <a:solidFill>
                <a:srgbClr val="FF0000"/>
              </a:solidFill>
            </a:endParaRPr>
          </a:p>
        </p:txBody>
      </p:sp>
      <p:sp>
        <p:nvSpPr>
          <p:cNvPr id="22" name="テキスト ボックス 21"/>
          <p:cNvSpPr txBox="1"/>
          <p:nvPr/>
        </p:nvSpPr>
        <p:spPr>
          <a:xfrm>
            <a:off x="1897235" y="2363456"/>
            <a:ext cx="619080" cy="369332"/>
          </a:xfrm>
          <a:prstGeom prst="rect">
            <a:avLst/>
          </a:prstGeom>
          <a:noFill/>
        </p:spPr>
        <p:txBody>
          <a:bodyPr wrap="none" rtlCol="0">
            <a:spAutoFit/>
          </a:bodyPr>
          <a:lstStyle/>
          <a:p>
            <a:r>
              <a:rPr kumimoji="1" lang="en-US" altLang="ja-JP" dirty="0" err="1" smtClean="0">
                <a:solidFill>
                  <a:srgbClr val="FF0000"/>
                </a:solidFill>
              </a:rPr>
              <a:t>pbar</a:t>
            </a:r>
            <a:endParaRPr kumimoji="1" lang="ja-JP" altLang="en-US" dirty="0">
              <a:solidFill>
                <a:srgbClr val="FF0000"/>
              </a:solidFill>
            </a:endParaRPr>
          </a:p>
        </p:txBody>
      </p:sp>
      <p:sp>
        <p:nvSpPr>
          <p:cNvPr id="23" name="テキスト ボックス 22"/>
          <p:cNvSpPr txBox="1"/>
          <p:nvPr/>
        </p:nvSpPr>
        <p:spPr>
          <a:xfrm>
            <a:off x="1979272" y="3501008"/>
            <a:ext cx="1168974" cy="338554"/>
          </a:xfrm>
          <a:prstGeom prst="rect">
            <a:avLst/>
          </a:prstGeom>
          <a:solidFill>
            <a:schemeClr val="bg1"/>
          </a:solidFill>
        </p:spPr>
        <p:txBody>
          <a:bodyPr wrap="none" rtlCol="0">
            <a:spAutoFit/>
          </a:bodyPr>
          <a:lstStyle/>
          <a:p>
            <a:r>
              <a:rPr kumimoji="1" lang="en-US" altLang="ja-JP" sz="1600" dirty="0" smtClean="0"/>
              <a:t>M</a:t>
            </a:r>
            <a:r>
              <a:rPr kumimoji="1" lang="en-US" altLang="ja-JP" sz="1600" baseline="30000" dirty="0" smtClean="0"/>
              <a:t>2</a:t>
            </a:r>
            <a:r>
              <a:rPr kumimoji="1" lang="en-US" altLang="ja-JP" sz="1600" dirty="0" smtClean="0"/>
              <a:t> (GeV/c</a:t>
            </a:r>
            <a:r>
              <a:rPr kumimoji="1" lang="en-US" altLang="ja-JP" sz="1600" baseline="30000" dirty="0" smtClean="0"/>
              <a:t>2</a:t>
            </a:r>
            <a:r>
              <a:rPr kumimoji="1" lang="en-US" altLang="ja-JP" sz="1600" dirty="0" smtClean="0"/>
              <a:t>)</a:t>
            </a:r>
            <a:endParaRPr kumimoji="1" lang="ja-JP" altLang="en-US" sz="1600" dirty="0"/>
          </a:p>
        </p:txBody>
      </p:sp>
      <p:sp>
        <p:nvSpPr>
          <p:cNvPr id="25" name="テキスト ボックス 24"/>
          <p:cNvSpPr txBox="1"/>
          <p:nvPr/>
        </p:nvSpPr>
        <p:spPr>
          <a:xfrm>
            <a:off x="2360156" y="6597352"/>
            <a:ext cx="915700" cy="338554"/>
          </a:xfrm>
          <a:prstGeom prst="rect">
            <a:avLst/>
          </a:prstGeom>
          <a:noFill/>
        </p:spPr>
        <p:txBody>
          <a:bodyPr wrap="none" rtlCol="0">
            <a:spAutoFit/>
          </a:bodyPr>
          <a:lstStyle/>
          <a:p>
            <a:r>
              <a:rPr kumimoji="1" lang="en-US" altLang="ja-JP" sz="1600" dirty="0" smtClean="0"/>
              <a:t>P(GeV/c)</a:t>
            </a:r>
            <a:endParaRPr kumimoji="1" lang="ja-JP" altLang="en-US" sz="1600" dirty="0"/>
          </a:p>
        </p:txBody>
      </p:sp>
      <p:sp>
        <p:nvSpPr>
          <p:cNvPr id="26" name="テキスト ボックス 25"/>
          <p:cNvSpPr txBox="1"/>
          <p:nvPr/>
        </p:nvSpPr>
        <p:spPr>
          <a:xfrm>
            <a:off x="142823" y="3671448"/>
            <a:ext cx="660758" cy="369332"/>
          </a:xfrm>
          <a:prstGeom prst="rect">
            <a:avLst/>
          </a:prstGeom>
          <a:noFill/>
        </p:spPr>
        <p:txBody>
          <a:bodyPr wrap="none" rtlCol="0">
            <a:spAutoFit/>
          </a:bodyPr>
          <a:lstStyle/>
          <a:p>
            <a:r>
              <a:rPr lang="en-US" altLang="ja-JP" dirty="0" err="1" smtClean="0">
                <a:latin typeface="Symbol" panose="05050102010706020507" pitchFamily="18" charset="2"/>
              </a:rPr>
              <a:t>D</a:t>
            </a:r>
            <a:r>
              <a:rPr lang="en-US" altLang="ja-JP" dirty="0" err="1" smtClean="0"/>
              <a:t>p</a:t>
            </a:r>
            <a:r>
              <a:rPr lang="en-US" altLang="ja-JP" dirty="0" smtClean="0"/>
              <a:t>/p</a:t>
            </a:r>
            <a:endParaRPr kumimoji="1" lang="ja-JP" altLang="en-US" dirty="0"/>
          </a:p>
        </p:txBody>
      </p:sp>
      <p:sp>
        <p:nvSpPr>
          <p:cNvPr id="27" name="テキスト ボックス 26"/>
          <p:cNvSpPr txBox="1"/>
          <p:nvPr/>
        </p:nvSpPr>
        <p:spPr>
          <a:xfrm rot="16200000">
            <a:off x="-695452" y="1568163"/>
            <a:ext cx="1832233" cy="369332"/>
          </a:xfrm>
          <a:prstGeom prst="rect">
            <a:avLst/>
          </a:prstGeom>
          <a:solidFill>
            <a:schemeClr val="bg1"/>
          </a:solidFill>
        </p:spPr>
        <p:txBody>
          <a:bodyPr wrap="none" rtlCol="0">
            <a:spAutoFit/>
          </a:bodyPr>
          <a:lstStyle/>
          <a:p>
            <a:r>
              <a:rPr kumimoji="1" lang="en-US" altLang="ja-JP" dirty="0" smtClean="0"/>
              <a:t>Charge*P (GeV/c)</a:t>
            </a:r>
            <a:endParaRPr kumimoji="1" lang="ja-JP" altLang="en-US" dirty="0"/>
          </a:p>
        </p:txBody>
      </p:sp>
      <p:sp>
        <p:nvSpPr>
          <p:cNvPr id="14" name="テキスト ボックス 13"/>
          <p:cNvSpPr txBox="1"/>
          <p:nvPr/>
        </p:nvSpPr>
        <p:spPr>
          <a:xfrm>
            <a:off x="6539248" y="1752829"/>
            <a:ext cx="2103974" cy="1477328"/>
          </a:xfrm>
          <a:prstGeom prst="rect">
            <a:avLst/>
          </a:prstGeom>
          <a:noFill/>
        </p:spPr>
        <p:txBody>
          <a:bodyPr wrap="none" rtlCol="0">
            <a:spAutoFit/>
          </a:bodyPr>
          <a:lstStyle/>
          <a:p>
            <a:r>
              <a:rPr lang="en-US" altLang="ja-JP" dirty="0"/>
              <a:t>TOF resolution 50</a:t>
            </a:r>
            <a:r>
              <a:rPr lang="ja-JP" altLang="en-US" dirty="0"/>
              <a:t> </a:t>
            </a:r>
            <a:r>
              <a:rPr lang="en-US" altLang="ja-JP" dirty="0" err="1"/>
              <a:t>ps</a:t>
            </a:r>
            <a:endParaRPr lang="en-US" altLang="ja-JP" dirty="0"/>
          </a:p>
          <a:p>
            <a:r>
              <a:rPr kumimoji="1" lang="en-US" altLang="ja-JP" dirty="0" smtClean="0"/>
              <a:t>2</a:t>
            </a:r>
            <a:r>
              <a:rPr kumimoji="1" lang="en-US" altLang="ja-JP" dirty="0" smtClean="0">
                <a:latin typeface="Symbol" panose="05050102010706020507" pitchFamily="18" charset="2"/>
              </a:rPr>
              <a:t>s</a:t>
            </a:r>
            <a:r>
              <a:rPr kumimoji="1" lang="en-US" altLang="ja-JP" dirty="0" smtClean="0"/>
              <a:t> </a:t>
            </a:r>
            <a:r>
              <a:rPr kumimoji="1" lang="en-US" altLang="ja-JP" dirty="0" smtClean="0">
                <a:latin typeface="Symbol" panose="05050102010706020507" pitchFamily="18" charset="2"/>
              </a:rPr>
              <a:t>p</a:t>
            </a:r>
            <a:r>
              <a:rPr kumimoji="1" lang="en-US" altLang="ja-JP" dirty="0" smtClean="0"/>
              <a:t>-K separation</a:t>
            </a:r>
          </a:p>
          <a:p>
            <a:r>
              <a:rPr lang="en-US" altLang="ja-JP" dirty="0"/>
              <a:t>p</a:t>
            </a:r>
            <a:r>
              <a:rPr lang="en-US" altLang="ja-JP" dirty="0" smtClean="0"/>
              <a:t>&lt;2.8 </a:t>
            </a:r>
            <a:r>
              <a:rPr lang="en-US" altLang="ja-JP" dirty="0" err="1" smtClean="0"/>
              <a:t>GeV</a:t>
            </a:r>
            <a:r>
              <a:rPr lang="en-US" altLang="ja-JP" dirty="0" smtClean="0"/>
              <a:t>/c</a:t>
            </a:r>
          </a:p>
          <a:p>
            <a:r>
              <a:rPr lang="en-US" altLang="ja-JP" dirty="0" smtClean="0"/>
              <a:t>(dipole)</a:t>
            </a:r>
          </a:p>
          <a:p>
            <a:endParaRPr kumimoji="1" lang="ja-JP" altLang="en-US" dirty="0"/>
          </a:p>
        </p:txBody>
      </p:sp>
      <p:sp>
        <p:nvSpPr>
          <p:cNvPr id="29" name="テキスト ボックス 28"/>
          <p:cNvSpPr txBox="1"/>
          <p:nvPr/>
        </p:nvSpPr>
        <p:spPr>
          <a:xfrm>
            <a:off x="5220072" y="3501008"/>
            <a:ext cx="1168974" cy="338554"/>
          </a:xfrm>
          <a:prstGeom prst="rect">
            <a:avLst/>
          </a:prstGeom>
          <a:solidFill>
            <a:schemeClr val="bg1"/>
          </a:solidFill>
        </p:spPr>
        <p:txBody>
          <a:bodyPr wrap="none" rtlCol="0">
            <a:spAutoFit/>
          </a:bodyPr>
          <a:lstStyle/>
          <a:p>
            <a:r>
              <a:rPr kumimoji="1" lang="en-US" altLang="ja-JP" sz="1600" dirty="0" smtClean="0"/>
              <a:t>M</a:t>
            </a:r>
            <a:r>
              <a:rPr kumimoji="1" lang="en-US" altLang="ja-JP" sz="1600" baseline="30000" dirty="0" smtClean="0"/>
              <a:t>2</a:t>
            </a:r>
            <a:r>
              <a:rPr kumimoji="1" lang="en-US" altLang="ja-JP" sz="1600" dirty="0" smtClean="0"/>
              <a:t> (GeV/c</a:t>
            </a:r>
            <a:r>
              <a:rPr kumimoji="1" lang="en-US" altLang="ja-JP" sz="1600" baseline="30000" dirty="0" smtClean="0"/>
              <a:t>2</a:t>
            </a:r>
            <a:r>
              <a:rPr kumimoji="1" lang="en-US" altLang="ja-JP" sz="1600" dirty="0" smtClean="0"/>
              <a:t>)</a:t>
            </a:r>
            <a:endParaRPr kumimoji="1" lang="ja-JP" altLang="en-US" sz="1600" dirty="0"/>
          </a:p>
        </p:txBody>
      </p:sp>
      <p:sp>
        <p:nvSpPr>
          <p:cNvPr id="30" name="テキスト ボックス 29"/>
          <p:cNvSpPr txBox="1"/>
          <p:nvPr/>
        </p:nvSpPr>
        <p:spPr>
          <a:xfrm>
            <a:off x="6140720" y="4149080"/>
            <a:ext cx="3185792" cy="2308324"/>
          </a:xfrm>
          <a:prstGeom prst="rect">
            <a:avLst/>
          </a:prstGeom>
          <a:noFill/>
        </p:spPr>
        <p:txBody>
          <a:bodyPr wrap="square" rtlCol="0">
            <a:spAutoFit/>
          </a:bodyPr>
          <a:lstStyle/>
          <a:p>
            <a:r>
              <a:rPr lang="en-US" altLang="ja-JP" dirty="0" smtClean="0"/>
              <a:t>Silicon trackers : 14-23 </a:t>
            </a:r>
            <a:r>
              <a:rPr lang="en-US" altLang="ja-JP" dirty="0" smtClean="0">
                <a:latin typeface="Symbol" panose="05050102010706020507" pitchFamily="18" charset="2"/>
              </a:rPr>
              <a:t>m</a:t>
            </a:r>
            <a:r>
              <a:rPr lang="en-US" altLang="ja-JP" dirty="0" smtClean="0"/>
              <a:t>m</a:t>
            </a:r>
          </a:p>
          <a:p>
            <a:r>
              <a:rPr lang="en-US" altLang="ja-JP" dirty="0" smtClean="0"/>
              <a:t>GEM trackers: 0.2-0.4 mm</a:t>
            </a:r>
          </a:p>
          <a:p>
            <a:endParaRPr kumimoji="1" lang="en-US" altLang="ja-JP" dirty="0" smtClean="0">
              <a:solidFill>
                <a:srgbClr val="FF0000"/>
              </a:solidFill>
            </a:endParaRPr>
          </a:p>
          <a:p>
            <a:r>
              <a:rPr lang="en-US" altLang="ja-JP" dirty="0"/>
              <a:t>Position </a:t>
            </a:r>
            <a:r>
              <a:rPr lang="en-US" altLang="ja-JP" dirty="0" smtClean="0"/>
              <a:t>resolution</a:t>
            </a:r>
            <a:endParaRPr kumimoji="1" lang="en-US" altLang="ja-JP" dirty="0">
              <a:solidFill>
                <a:srgbClr val="FF0000"/>
              </a:solidFill>
            </a:endParaRPr>
          </a:p>
          <a:p>
            <a:r>
              <a:rPr lang="en-US" altLang="ja-JP" dirty="0" err="1" smtClean="0">
                <a:solidFill>
                  <a:srgbClr val="FF0000"/>
                </a:solidFill>
                <a:latin typeface="Symbol" panose="05050102010706020507" pitchFamily="18" charset="2"/>
              </a:rPr>
              <a:t>D</a:t>
            </a:r>
            <a:r>
              <a:rPr lang="en-US" altLang="ja-JP" dirty="0" err="1" smtClean="0">
                <a:solidFill>
                  <a:srgbClr val="FF0000"/>
                </a:solidFill>
              </a:rPr>
              <a:t>p</a:t>
            </a:r>
            <a:r>
              <a:rPr lang="en-US" altLang="ja-JP" dirty="0" smtClean="0">
                <a:solidFill>
                  <a:srgbClr val="FF0000"/>
                </a:solidFill>
              </a:rPr>
              <a:t>/p</a:t>
            </a:r>
          </a:p>
          <a:p>
            <a:r>
              <a:rPr lang="en-US" altLang="ja-JP" dirty="0" smtClean="0">
                <a:solidFill>
                  <a:srgbClr val="FF0000"/>
                </a:solidFill>
              </a:rPr>
              <a:t>~ 0.4</a:t>
            </a:r>
            <a:r>
              <a:rPr lang="en-US" altLang="ja-JP" dirty="0">
                <a:solidFill>
                  <a:srgbClr val="FF0000"/>
                </a:solidFill>
              </a:rPr>
              <a:t>% x p (</a:t>
            </a:r>
            <a:r>
              <a:rPr lang="en-US" altLang="ja-JP" dirty="0" err="1">
                <a:solidFill>
                  <a:srgbClr val="FF0000"/>
                </a:solidFill>
              </a:rPr>
              <a:t>GeV</a:t>
            </a:r>
            <a:r>
              <a:rPr lang="en-US" altLang="ja-JP" dirty="0">
                <a:solidFill>
                  <a:srgbClr val="FF0000"/>
                </a:solidFill>
              </a:rPr>
              <a:t>/c) </a:t>
            </a:r>
            <a:r>
              <a:rPr lang="en-US" altLang="ja-JP" dirty="0"/>
              <a:t>(dipole)</a:t>
            </a:r>
          </a:p>
          <a:p>
            <a:r>
              <a:rPr lang="en-US" altLang="ja-JP" dirty="0" smtClean="0">
                <a:solidFill>
                  <a:srgbClr val="FF0000"/>
                </a:solidFill>
              </a:rPr>
              <a:t>~ 1.5%                      </a:t>
            </a:r>
            <a:r>
              <a:rPr lang="en-US" altLang="ja-JP" dirty="0" smtClean="0"/>
              <a:t>(solenoid)</a:t>
            </a:r>
          </a:p>
          <a:p>
            <a:r>
              <a:rPr lang="en-US" altLang="ja-JP" dirty="0" smtClean="0">
                <a:solidFill>
                  <a:srgbClr val="FF0000"/>
                </a:solidFill>
              </a:rPr>
              <a:t>          </a:t>
            </a:r>
          </a:p>
        </p:txBody>
      </p:sp>
      <p:sp>
        <p:nvSpPr>
          <p:cNvPr id="8" name="テキスト ボックス 7"/>
          <p:cNvSpPr txBox="1"/>
          <p:nvPr/>
        </p:nvSpPr>
        <p:spPr>
          <a:xfrm>
            <a:off x="539552" y="715826"/>
            <a:ext cx="792205" cy="369332"/>
          </a:xfrm>
          <a:prstGeom prst="rect">
            <a:avLst/>
          </a:prstGeom>
          <a:noFill/>
        </p:spPr>
        <p:txBody>
          <a:bodyPr wrap="none" rtlCol="0">
            <a:spAutoFit/>
          </a:bodyPr>
          <a:lstStyle/>
          <a:p>
            <a:r>
              <a:rPr kumimoji="1" lang="en-US" altLang="ja-JP" dirty="0" smtClean="0">
                <a:solidFill>
                  <a:srgbClr val="E923D1"/>
                </a:solidFill>
              </a:rPr>
              <a:t>Dipole</a:t>
            </a:r>
            <a:endParaRPr kumimoji="1" lang="ja-JP" altLang="en-US" dirty="0">
              <a:solidFill>
                <a:srgbClr val="E923D1"/>
              </a:solidFill>
            </a:endParaRPr>
          </a:p>
        </p:txBody>
      </p:sp>
      <p:sp>
        <p:nvSpPr>
          <p:cNvPr id="31" name="テキスト ボックス 30"/>
          <p:cNvSpPr txBox="1"/>
          <p:nvPr/>
        </p:nvSpPr>
        <p:spPr>
          <a:xfrm>
            <a:off x="3686112" y="724659"/>
            <a:ext cx="998991" cy="369332"/>
          </a:xfrm>
          <a:prstGeom prst="rect">
            <a:avLst/>
          </a:prstGeom>
          <a:noFill/>
        </p:spPr>
        <p:txBody>
          <a:bodyPr wrap="none" rtlCol="0">
            <a:spAutoFit/>
          </a:bodyPr>
          <a:lstStyle/>
          <a:p>
            <a:r>
              <a:rPr kumimoji="1" lang="en-US" altLang="ja-JP" dirty="0" smtClean="0">
                <a:solidFill>
                  <a:srgbClr val="E923D1"/>
                </a:solidFill>
              </a:rPr>
              <a:t>Solenoid</a:t>
            </a:r>
            <a:endParaRPr kumimoji="1" lang="ja-JP" altLang="en-US" dirty="0">
              <a:solidFill>
                <a:srgbClr val="E923D1"/>
              </a:solidFill>
            </a:endParaRPr>
          </a:p>
        </p:txBody>
      </p:sp>
      <p:sp>
        <p:nvSpPr>
          <p:cNvPr id="11" name="日付プレースホルダー 10"/>
          <p:cNvSpPr>
            <a:spLocks noGrp="1"/>
          </p:cNvSpPr>
          <p:nvPr>
            <p:ph type="dt" sz="half" idx="10"/>
          </p:nvPr>
        </p:nvSpPr>
        <p:spPr>
          <a:xfrm>
            <a:off x="6230858" y="6469272"/>
            <a:ext cx="2133600" cy="365125"/>
          </a:xfrm>
        </p:spPr>
        <p:txBody>
          <a:bodyPr/>
          <a:lstStyle/>
          <a:p>
            <a:r>
              <a:rPr kumimoji="1" lang="en-US" altLang="ja-JP" smtClean="0"/>
              <a:t>8/28/2015</a:t>
            </a:r>
            <a:endParaRPr kumimoji="1" lang="ja-JP" altLang="en-US" dirty="0"/>
          </a:p>
        </p:txBody>
      </p:sp>
      <p:sp>
        <p:nvSpPr>
          <p:cNvPr id="15" name="テキスト ボックス 14"/>
          <p:cNvSpPr txBox="1"/>
          <p:nvPr/>
        </p:nvSpPr>
        <p:spPr>
          <a:xfrm>
            <a:off x="899592" y="3717032"/>
            <a:ext cx="1257267" cy="307777"/>
          </a:xfrm>
          <a:prstGeom prst="rect">
            <a:avLst/>
          </a:prstGeom>
          <a:solidFill>
            <a:schemeClr val="bg1"/>
          </a:solidFill>
        </p:spPr>
        <p:txBody>
          <a:bodyPr wrap="none" rtlCol="0">
            <a:spAutoFit/>
          </a:bodyPr>
          <a:lstStyle/>
          <a:p>
            <a:r>
              <a:rPr kumimoji="1" lang="en-US" altLang="ja-JP" sz="1400" dirty="0" smtClean="0"/>
              <a:t>Proton (</a:t>
            </a:r>
            <a:r>
              <a:rPr kumimoji="1" lang="en-US" altLang="ja-JP" sz="1400" dirty="0" smtClean="0">
                <a:latin typeface="Symbol" panose="05050102010706020507" pitchFamily="18" charset="2"/>
              </a:rPr>
              <a:t>q</a:t>
            </a:r>
            <a:r>
              <a:rPr kumimoji="1" lang="en-US" altLang="ja-JP" sz="1400" dirty="0" smtClean="0"/>
              <a:t>&lt;30</a:t>
            </a:r>
            <a:r>
              <a:rPr kumimoji="1" lang="en-US" altLang="ja-JP" sz="1400" baseline="30000" dirty="0" smtClean="0"/>
              <a:t>o</a:t>
            </a:r>
            <a:r>
              <a:rPr kumimoji="1" lang="en-US" altLang="ja-JP" sz="1400" dirty="0" smtClean="0"/>
              <a:t>)</a:t>
            </a:r>
            <a:endParaRPr kumimoji="1" lang="ja-JP" altLang="en-US" sz="1400" dirty="0"/>
          </a:p>
        </p:txBody>
      </p:sp>
      <p:sp>
        <p:nvSpPr>
          <p:cNvPr id="33" name="テキスト ボックス 32"/>
          <p:cNvSpPr txBox="1"/>
          <p:nvPr/>
        </p:nvSpPr>
        <p:spPr>
          <a:xfrm>
            <a:off x="4322845" y="3802008"/>
            <a:ext cx="1257267" cy="307777"/>
          </a:xfrm>
          <a:prstGeom prst="rect">
            <a:avLst/>
          </a:prstGeom>
          <a:solidFill>
            <a:schemeClr val="bg1"/>
          </a:solidFill>
        </p:spPr>
        <p:txBody>
          <a:bodyPr wrap="none" rtlCol="0">
            <a:spAutoFit/>
          </a:bodyPr>
          <a:lstStyle/>
          <a:p>
            <a:r>
              <a:rPr kumimoji="1" lang="en-US" altLang="ja-JP" sz="1400" dirty="0" smtClean="0"/>
              <a:t>Proton (</a:t>
            </a:r>
            <a:r>
              <a:rPr kumimoji="1" lang="en-US" altLang="ja-JP" sz="1400" dirty="0" smtClean="0">
                <a:latin typeface="Symbol" panose="05050102010706020507" pitchFamily="18" charset="2"/>
              </a:rPr>
              <a:t>q</a:t>
            </a:r>
            <a:r>
              <a:rPr lang="en-US" altLang="ja-JP" sz="1400" dirty="0"/>
              <a:t>&gt;</a:t>
            </a:r>
            <a:r>
              <a:rPr kumimoji="1" lang="en-US" altLang="ja-JP" sz="1400" dirty="0" smtClean="0"/>
              <a:t>30</a:t>
            </a:r>
            <a:r>
              <a:rPr kumimoji="1" lang="en-US" altLang="ja-JP" sz="1400" baseline="30000" dirty="0" smtClean="0"/>
              <a:t>o</a:t>
            </a:r>
            <a:r>
              <a:rPr kumimoji="1" lang="en-US" altLang="ja-JP" sz="1400" dirty="0" smtClean="0"/>
              <a:t>)</a:t>
            </a:r>
            <a:endParaRPr kumimoji="1" lang="ja-JP" altLang="en-US" sz="1400" dirty="0"/>
          </a:p>
        </p:txBody>
      </p:sp>
      <p:sp>
        <p:nvSpPr>
          <p:cNvPr id="24" name="テキスト ボックス 23"/>
          <p:cNvSpPr txBox="1"/>
          <p:nvPr/>
        </p:nvSpPr>
        <p:spPr>
          <a:xfrm>
            <a:off x="2077532" y="3707740"/>
            <a:ext cx="2350452" cy="369332"/>
          </a:xfrm>
          <a:prstGeom prst="rect">
            <a:avLst/>
          </a:prstGeom>
          <a:noFill/>
        </p:spPr>
        <p:txBody>
          <a:bodyPr wrap="none" rtlCol="0">
            <a:spAutoFit/>
          </a:bodyPr>
          <a:lstStyle/>
          <a:p>
            <a:r>
              <a:rPr kumimoji="1" lang="en-US" altLang="ja-JP" b="1" dirty="0" smtClean="0"/>
              <a:t>Momentum resolution</a:t>
            </a:r>
            <a:endParaRPr kumimoji="1" lang="ja-JP" altLang="en-US" b="1" dirty="0"/>
          </a:p>
        </p:txBody>
      </p:sp>
      <p:sp>
        <p:nvSpPr>
          <p:cNvPr id="35" name="正方形/長方形 34"/>
          <p:cNvSpPr/>
          <p:nvPr/>
        </p:nvSpPr>
        <p:spPr>
          <a:xfrm>
            <a:off x="5580112" y="6676068"/>
            <a:ext cx="576064" cy="209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5508104" y="6597352"/>
            <a:ext cx="915700" cy="338554"/>
          </a:xfrm>
          <a:prstGeom prst="rect">
            <a:avLst/>
          </a:prstGeom>
          <a:noFill/>
        </p:spPr>
        <p:txBody>
          <a:bodyPr wrap="none" rtlCol="0">
            <a:spAutoFit/>
          </a:bodyPr>
          <a:lstStyle/>
          <a:p>
            <a:r>
              <a:rPr kumimoji="1" lang="en-US" altLang="ja-JP" sz="1600" dirty="0" smtClean="0"/>
              <a:t>P(GeV/c)</a:t>
            </a:r>
            <a:endParaRPr kumimoji="1" lang="ja-JP" altLang="en-US" sz="1600" dirty="0"/>
          </a:p>
        </p:txBody>
      </p:sp>
    </p:spTree>
    <p:extLst>
      <p:ext uri="{BB962C8B-B14F-4D97-AF65-F5344CB8AC3E}">
        <p14:creationId xmlns:p14="http://schemas.microsoft.com/office/powerpoint/2010/main" val="23599630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Map_up_U_C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35"/>
          <a:stretch/>
        </p:blipFill>
        <p:spPr bwMode="auto">
          <a:xfrm>
            <a:off x="762694" y="1301256"/>
            <a:ext cx="7618611" cy="495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4139952" y="6155185"/>
            <a:ext cx="1368152" cy="507831"/>
          </a:xfrm>
          <a:prstGeom prst="rect">
            <a:avLst/>
          </a:prstGeom>
          <a:noFill/>
        </p:spPr>
        <p:txBody>
          <a:bodyPr wrap="square" rtlCol="0">
            <a:spAutoFit/>
          </a:bodyPr>
          <a:lstStyle/>
          <a:p>
            <a:r>
              <a:rPr lang="en-US" altLang="ja-JP" sz="2700" dirty="0" smtClean="0">
                <a:latin typeface="+mn-ea"/>
              </a:rPr>
              <a:t>Protons</a:t>
            </a:r>
            <a:endParaRPr kumimoji="1" lang="ja-JP" altLang="en-US" sz="2700" dirty="0">
              <a:latin typeface="+mn-ea"/>
            </a:endParaRPr>
          </a:p>
        </p:txBody>
      </p:sp>
      <p:sp>
        <p:nvSpPr>
          <p:cNvPr id="35" name="テキスト ボックス 34"/>
          <p:cNvSpPr txBox="1"/>
          <p:nvPr/>
        </p:nvSpPr>
        <p:spPr>
          <a:xfrm rot="16200000">
            <a:off x="-391321" y="3067072"/>
            <a:ext cx="1800200" cy="507831"/>
          </a:xfrm>
          <a:prstGeom prst="rect">
            <a:avLst/>
          </a:prstGeom>
          <a:noFill/>
        </p:spPr>
        <p:txBody>
          <a:bodyPr wrap="square" rtlCol="0">
            <a:spAutoFit/>
          </a:bodyPr>
          <a:lstStyle/>
          <a:p>
            <a:r>
              <a:rPr lang="en-US" altLang="ja-JP" sz="2700" dirty="0" smtClean="0">
                <a:latin typeface="+mn-ea"/>
              </a:rPr>
              <a:t>Neutrons</a:t>
            </a:r>
            <a:endParaRPr kumimoji="1" lang="ja-JP" altLang="en-US" sz="2700" dirty="0">
              <a:latin typeface="+mn-ea"/>
            </a:endParaRPr>
          </a:p>
        </p:txBody>
      </p:sp>
      <p:sp>
        <p:nvSpPr>
          <p:cNvPr id="48" name="テキスト ボックス 47"/>
          <p:cNvSpPr txBox="1"/>
          <p:nvPr/>
        </p:nvSpPr>
        <p:spPr>
          <a:xfrm>
            <a:off x="1421745" y="1422155"/>
            <a:ext cx="3870335" cy="913070"/>
          </a:xfrm>
          <a:prstGeom prst="rect">
            <a:avLst/>
          </a:prstGeom>
          <a:solidFill>
            <a:schemeClr val="bg1"/>
          </a:solidFill>
        </p:spPr>
        <p:txBody>
          <a:bodyPr wrap="square" rtlCol="0">
            <a:spAutoFit/>
          </a:bodyPr>
          <a:lstStyle/>
          <a:p>
            <a:pPr>
              <a:lnSpc>
                <a:spcPts val="3200"/>
              </a:lnSpc>
            </a:pPr>
            <a:r>
              <a:rPr lang="en-US" altLang="ja-JP" sz="3200" baseline="30000" dirty="0" smtClean="0">
                <a:latin typeface="Arial" pitchFamily="34" charset="0"/>
                <a:cs typeface="Arial" pitchFamily="34" charset="0"/>
              </a:rPr>
              <a:t>  238</a:t>
            </a:r>
            <a:r>
              <a:rPr lang="en-US" altLang="ja-JP" sz="3200" dirty="0" smtClean="0">
                <a:latin typeface="Arial" pitchFamily="34" charset="0"/>
                <a:cs typeface="Arial" pitchFamily="34" charset="0"/>
              </a:rPr>
              <a:t>U + </a:t>
            </a:r>
            <a:r>
              <a:rPr lang="en-US" altLang="ja-JP" sz="3200" baseline="30000" dirty="0" smtClean="0">
                <a:latin typeface="Arial" pitchFamily="34" charset="0"/>
                <a:cs typeface="Arial" pitchFamily="34" charset="0"/>
              </a:rPr>
              <a:t>248</a:t>
            </a:r>
            <a:r>
              <a:rPr lang="en-US" altLang="ja-JP" sz="3200" dirty="0" smtClean="0">
                <a:latin typeface="Arial" pitchFamily="34" charset="0"/>
                <a:cs typeface="Arial" pitchFamily="34" charset="0"/>
              </a:rPr>
              <a:t>Cm</a:t>
            </a:r>
          </a:p>
          <a:p>
            <a:pPr>
              <a:lnSpc>
                <a:spcPts val="3200"/>
              </a:lnSpc>
            </a:pPr>
            <a:r>
              <a:rPr kumimoji="1" lang="en-US" altLang="ja-JP" sz="3200" dirty="0" smtClean="0">
                <a:latin typeface="Arial" pitchFamily="34" charset="0"/>
                <a:cs typeface="Arial" pitchFamily="34" charset="0"/>
              </a:rPr>
              <a:t>    (</a:t>
            </a:r>
            <a:r>
              <a:rPr lang="ja-JP" altLang="en-US" sz="3200" dirty="0">
                <a:latin typeface="Arial" pitchFamily="34" charset="0"/>
                <a:cs typeface="Arial" pitchFamily="34" charset="0"/>
              </a:rPr>
              <a:t> </a:t>
            </a:r>
            <a:r>
              <a:rPr kumimoji="1" lang="en-US" altLang="ja-JP" sz="3200" dirty="0" smtClean="0">
                <a:latin typeface="Arial" pitchFamily="34" charset="0"/>
                <a:cs typeface="Arial" pitchFamily="34" charset="0"/>
              </a:rPr>
              <a:t>6MeV/u )</a:t>
            </a:r>
            <a:endParaRPr kumimoji="1" lang="ja-JP" altLang="en-US" sz="3200" dirty="0">
              <a:latin typeface="Arial" pitchFamily="34" charset="0"/>
              <a:cs typeface="Arial" pitchFamily="34" charset="0"/>
            </a:endParaRPr>
          </a:p>
        </p:txBody>
      </p:sp>
      <p:sp>
        <p:nvSpPr>
          <p:cNvPr id="49" name="正方形/長方形 48"/>
          <p:cNvSpPr/>
          <p:nvPr/>
        </p:nvSpPr>
        <p:spPr>
          <a:xfrm>
            <a:off x="5724128" y="5445224"/>
            <a:ext cx="244827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4875229" y="4675605"/>
            <a:ext cx="1152128" cy="584775"/>
          </a:xfrm>
          <a:prstGeom prst="rect">
            <a:avLst/>
          </a:prstGeom>
          <a:noFill/>
        </p:spPr>
        <p:txBody>
          <a:bodyPr wrap="square" rtlCol="0">
            <a:spAutoFit/>
          </a:bodyPr>
          <a:lstStyle/>
          <a:p>
            <a:r>
              <a:rPr lang="en-US" altLang="ja-JP" sz="3200" baseline="30000" dirty="0" smtClean="0">
                <a:solidFill>
                  <a:srgbClr val="C00000"/>
                </a:solidFill>
                <a:latin typeface="Arial" pitchFamily="34" charset="0"/>
                <a:cs typeface="Arial" pitchFamily="34" charset="0"/>
              </a:rPr>
              <a:t>238</a:t>
            </a:r>
            <a:r>
              <a:rPr lang="en-US" altLang="ja-JP" sz="3200" dirty="0" smtClean="0">
                <a:solidFill>
                  <a:srgbClr val="C00000"/>
                </a:solidFill>
                <a:latin typeface="Arial" pitchFamily="34" charset="0"/>
                <a:cs typeface="Arial" pitchFamily="34" charset="0"/>
              </a:rPr>
              <a:t>U</a:t>
            </a:r>
            <a:endParaRPr kumimoji="1" lang="ja-JP" altLang="en-US" sz="3200" dirty="0">
              <a:solidFill>
                <a:srgbClr val="C00000"/>
              </a:solidFill>
              <a:latin typeface="Arial" pitchFamily="34" charset="0"/>
              <a:cs typeface="Arial" pitchFamily="34" charset="0"/>
            </a:endParaRPr>
          </a:p>
        </p:txBody>
      </p:sp>
      <p:sp>
        <p:nvSpPr>
          <p:cNvPr id="52" name="テキスト ボックス 51"/>
          <p:cNvSpPr txBox="1"/>
          <p:nvPr/>
        </p:nvSpPr>
        <p:spPr>
          <a:xfrm>
            <a:off x="5770147" y="4172707"/>
            <a:ext cx="1670913" cy="584775"/>
          </a:xfrm>
          <a:prstGeom prst="rect">
            <a:avLst/>
          </a:prstGeom>
          <a:noFill/>
        </p:spPr>
        <p:txBody>
          <a:bodyPr wrap="square" rtlCol="0">
            <a:spAutoFit/>
          </a:bodyPr>
          <a:lstStyle/>
          <a:p>
            <a:r>
              <a:rPr lang="en-US" altLang="ja-JP" sz="3200" baseline="30000" dirty="0" smtClean="0">
                <a:solidFill>
                  <a:srgbClr val="C00000"/>
                </a:solidFill>
                <a:latin typeface="Arial" pitchFamily="34" charset="0"/>
                <a:cs typeface="Arial" pitchFamily="34" charset="0"/>
              </a:rPr>
              <a:t>248</a:t>
            </a:r>
            <a:r>
              <a:rPr lang="en-US" altLang="ja-JP" sz="3200" dirty="0" smtClean="0">
                <a:solidFill>
                  <a:srgbClr val="C00000"/>
                </a:solidFill>
                <a:latin typeface="Arial" pitchFamily="34" charset="0"/>
                <a:cs typeface="Arial" pitchFamily="34" charset="0"/>
              </a:rPr>
              <a:t>Cm</a:t>
            </a:r>
            <a:endParaRPr kumimoji="1" lang="ja-JP" altLang="en-US" sz="3200" dirty="0">
              <a:solidFill>
                <a:srgbClr val="C00000"/>
              </a:solidFill>
              <a:latin typeface="Arial" pitchFamily="34" charset="0"/>
              <a:cs typeface="Arial" pitchFamily="34" charset="0"/>
            </a:endParaRPr>
          </a:p>
        </p:txBody>
      </p:sp>
      <p:cxnSp>
        <p:nvCxnSpPr>
          <p:cNvPr id="54" name="直線コネクタ 53"/>
          <p:cNvCxnSpPr/>
          <p:nvPr/>
        </p:nvCxnSpPr>
        <p:spPr>
          <a:xfrm>
            <a:off x="4499991" y="4237837"/>
            <a:ext cx="648073" cy="45451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5076055" y="3806212"/>
            <a:ext cx="648073" cy="45451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0" y="0"/>
            <a:ext cx="9144000" cy="98072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atin typeface="Arial" pitchFamily="34" charset="0"/>
                <a:cs typeface="Arial" pitchFamily="34" charset="0"/>
              </a:rPr>
              <a:t>Search for Super-Heavy Nuclei</a:t>
            </a:r>
          </a:p>
        </p:txBody>
      </p:sp>
      <p:sp>
        <p:nvSpPr>
          <p:cNvPr id="2" name="テキスト ボックス 1"/>
          <p:cNvSpPr txBox="1"/>
          <p:nvPr/>
        </p:nvSpPr>
        <p:spPr>
          <a:xfrm>
            <a:off x="5287411" y="5409800"/>
            <a:ext cx="2854564" cy="430887"/>
          </a:xfrm>
          <a:prstGeom prst="rect">
            <a:avLst/>
          </a:prstGeom>
          <a:noFill/>
        </p:spPr>
        <p:txBody>
          <a:bodyPr wrap="none" rtlCol="0">
            <a:spAutoFit/>
          </a:bodyPr>
          <a:lstStyle/>
          <a:p>
            <a:r>
              <a:rPr kumimoji="1" lang="en-US" altLang="ja-JP" sz="2200" dirty="0" smtClean="0"/>
              <a:t> by V. </a:t>
            </a:r>
            <a:r>
              <a:rPr kumimoji="1" lang="en-US" altLang="ja-JP" sz="2200" dirty="0" err="1" smtClean="0"/>
              <a:t>Zagrebaev</a:t>
            </a:r>
            <a:r>
              <a:rPr kumimoji="1" lang="en-US" altLang="ja-JP" sz="2200" dirty="0" smtClean="0"/>
              <a:t> (FLNR)</a:t>
            </a:r>
            <a:endParaRPr kumimoji="1" lang="ja-JP" altLang="en-US" sz="2200" dirty="0"/>
          </a:p>
        </p:txBody>
      </p:sp>
      <p:sp>
        <p:nvSpPr>
          <p:cNvPr id="4" name="日付プレースホルダー 3"/>
          <p:cNvSpPr>
            <a:spLocks noGrp="1"/>
          </p:cNvSpPr>
          <p:nvPr>
            <p:ph type="dt" sz="half" idx="10"/>
          </p:nvPr>
        </p:nvSpPr>
        <p:spPr/>
        <p:txBody>
          <a:bodyPr/>
          <a:lstStyle/>
          <a:p>
            <a:r>
              <a:rPr kumimoji="1" lang="en-US" altLang="ja-JP" smtClean="0"/>
              <a:t>8/28/2015</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91</a:t>
            </a:fld>
            <a:endParaRPr kumimoji="1" lang="ja-JP" altLang="en-US"/>
          </a:p>
        </p:txBody>
      </p:sp>
    </p:spTree>
    <p:extLst>
      <p:ext uri="{BB962C8B-B14F-4D97-AF65-F5344CB8AC3E}">
        <p14:creationId xmlns:p14="http://schemas.microsoft.com/office/powerpoint/2010/main" val="23821258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正方形/長方形 138"/>
          <p:cNvSpPr/>
          <p:nvPr/>
        </p:nvSpPr>
        <p:spPr>
          <a:xfrm>
            <a:off x="0" y="0"/>
            <a:ext cx="9144000" cy="98072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atin typeface="Arial" pitchFamily="34" charset="0"/>
                <a:cs typeface="Arial" pitchFamily="34" charset="0"/>
              </a:rPr>
              <a:t>Low Energy Program</a:t>
            </a:r>
          </a:p>
        </p:txBody>
      </p:sp>
      <p:pic>
        <p:nvPicPr>
          <p:cNvPr id="51" name="Picture 7"/>
          <p:cNvPicPr>
            <a:picLocks noChangeAspect="1" noChangeArrowheads="1"/>
          </p:cNvPicPr>
          <p:nvPr/>
        </p:nvPicPr>
        <p:blipFill>
          <a:blip r:embed="rId3" cstate="print"/>
          <a:srcRect/>
          <a:stretch>
            <a:fillRect/>
          </a:stretch>
        </p:blipFill>
        <p:spPr bwMode="auto">
          <a:xfrm>
            <a:off x="1538679" y="3013612"/>
            <a:ext cx="4425524" cy="3141762"/>
          </a:xfrm>
          <a:prstGeom prst="rect">
            <a:avLst/>
          </a:prstGeom>
          <a:noFill/>
          <a:ln w="9525">
            <a:noFill/>
            <a:miter lim="800000"/>
            <a:headEnd/>
            <a:tailEnd/>
          </a:ln>
        </p:spPr>
      </p:pic>
      <p:grpSp>
        <p:nvGrpSpPr>
          <p:cNvPr id="52" name="グループ化 78"/>
          <p:cNvGrpSpPr/>
          <p:nvPr/>
        </p:nvGrpSpPr>
        <p:grpSpPr>
          <a:xfrm>
            <a:off x="514883" y="3909197"/>
            <a:ext cx="4501469" cy="2904179"/>
            <a:chOff x="-96124" y="3859418"/>
            <a:chExt cx="4149561" cy="2722308"/>
          </a:xfrm>
        </p:grpSpPr>
        <p:sp>
          <p:nvSpPr>
            <p:cNvPr id="118" name="テキスト ボックス 117"/>
            <p:cNvSpPr txBox="1"/>
            <p:nvPr/>
          </p:nvSpPr>
          <p:spPr>
            <a:xfrm rot="16200000">
              <a:off x="-44446" y="3807740"/>
              <a:ext cx="378961" cy="482317"/>
            </a:xfrm>
            <a:prstGeom prst="rect">
              <a:avLst/>
            </a:prstGeom>
            <a:noFill/>
          </p:spPr>
          <p:txBody>
            <a:bodyPr wrap="none" rtlCol="0">
              <a:spAutoFit/>
            </a:bodyPr>
            <a:lstStyle/>
            <a:p>
              <a:r>
                <a:rPr lang="en-US" altLang="ja-JP" sz="2800" dirty="0" smtClean="0">
                  <a:latin typeface="Arial" pitchFamily="34" charset="0"/>
                  <a:cs typeface="Arial" pitchFamily="34" charset="0"/>
                </a:rPr>
                <a:t>Z</a:t>
              </a:r>
              <a:endParaRPr kumimoji="1" lang="ja-JP" altLang="en-US" sz="2800" dirty="0">
                <a:latin typeface="Arial" pitchFamily="34" charset="0"/>
                <a:cs typeface="Arial" pitchFamily="34" charset="0"/>
              </a:endParaRPr>
            </a:p>
          </p:txBody>
        </p:sp>
        <p:sp>
          <p:nvSpPr>
            <p:cNvPr id="119" name="テキスト ボックス 118"/>
            <p:cNvSpPr txBox="1"/>
            <p:nvPr/>
          </p:nvSpPr>
          <p:spPr>
            <a:xfrm>
              <a:off x="3643823" y="6091272"/>
              <a:ext cx="409614" cy="490454"/>
            </a:xfrm>
            <a:prstGeom prst="rect">
              <a:avLst/>
            </a:prstGeom>
            <a:noFill/>
          </p:spPr>
          <p:txBody>
            <a:bodyPr wrap="none" rtlCol="0">
              <a:spAutoFit/>
            </a:bodyPr>
            <a:lstStyle/>
            <a:p>
              <a:r>
                <a:rPr lang="en-US" altLang="ja-JP" sz="2800" dirty="0" smtClean="0">
                  <a:latin typeface="Arial" pitchFamily="34" charset="0"/>
                  <a:cs typeface="Arial" pitchFamily="34" charset="0"/>
                </a:rPr>
                <a:t>N</a:t>
              </a:r>
              <a:endParaRPr kumimoji="1" lang="ja-JP" altLang="en-US" sz="2800" dirty="0">
                <a:latin typeface="Arial" pitchFamily="34" charset="0"/>
                <a:cs typeface="Arial" pitchFamily="34" charset="0"/>
              </a:endParaRPr>
            </a:p>
          </p:txBody>
        </p:sp>
      </p:grpSp>
      <p:sp>
        <p:nvSpPr>
          <p:cNvPr id="53" name="正方形/長方形 52"/>
          <p:cNvSpPr/>
          <p:nvPr/>
        </p:nvSpPr>
        <p:spPr>
          <a:xfrm>
            <a:off x="4317793" y="4723223"/>
            <a:ext cx="1000132" cy="134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cxnSp>
        <p:nvCxnSpPr>
          <p:cNvPr id="56" name="直線コネクタ 55"/>
          <p:cNvCxnSpPr/>
          <p:nvPr/>
        </p:nvCxnSpPr>
        <p:spPr>
          <a:xfrm>
            <a:off x="5925270" y="3285075"/>
            <a:ext cx="428628" cy="15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rot="5400000">
            <a:off x="5827639" y="3192207"/>
            <a:ext cx="500066" cy="15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5925277" y="3142199"/>
            <a:ext cx="428628" cy="15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2265999" y="3715207"/>
            <a:ext cx="922047" cy="553998"/>
          </a:xfrm>
          <a:prstGeom prst="rect">
            <a:avLst/>
          </a:prstGeom>
          <a:noFill/>
        </p:spPr>
        <p:txBody>
          <a:bodyPr wrap="none" rtlCol="0">
            <a:spAutoFit/>
          </a:bodyPr>
          <a:lstStyle/>
          <a:p>
            <a:r>
              <a:rPr kumimoji="1" lang="en-US" altLang="ja-JP" sz="30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N=Z</a:t>
            </a:r>
            <a:endParaRPr kumimoji="1" lang="ja-JP" altLang="en-US" sz="30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63" name="直線矢印コネクタ 62"/>
          <p:cNvCxnSpPr/>
          <p:nvPr/>
        </p:nvCxnSpPr>
        <p:spPr>
          <a:xfrm flipV="1">
            <a:off x="1662664" y="6050637"/>
            <a:ext cx="5672110" cy="282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rot="5400000">
            <a:off x="2820756" y="5978405"/>
            <a:ext cx="142876"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rot="5400000">
            <a:off x="4094722" y="5978405"/>
            <a:ext cx="142876"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646336" y="4836191"/>
            <a:ext cx="142876"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1646336" y="3661923"/>
            <a:ext cx="142876"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2691304" y="6050637"/>
            <a:ext cx="498855" cy="430887"/>
          </a:xfrm>
          <a:prstGeom prst="rect">
            <a:avLst/>
          </a:prstGeom>
          <a:noFill/>
        </p:spPr>
        <p:txBody>
          <a:bodyPr wrap="none" rtlCol="0">
            <a:spAutoFit/>
          </a:bodyPr>
          <a:lstStyle/>
          <a:p>
            <a:r>
              <a:rPr kumimoji="1" lang="en-US" altLang="ja-JP" sz="2200" dirty="0" smtClean="0">
                <a:latin typeface="Arial" pitchFamily="34" charset="0"/>
                <a:cs typeface="Arial" pitchFamily="34" charset="0"/>
              </a:rPr>
              <a:t>50</a:t>
            </a:r>
          </a:p>
        </p:txBody>
      </p:sp>
      <p:sp>
        <p:nvSpPr>
          <p:cNvPr id="69" name="テキスト ボックス 68"/>
          <p:cNvSpPr txBox="1"/>
          <p:nvPr/>
        </p:nvSpPr>
        <p:spPr>
          <a:xfrm>
            <a:off x="966300" y="3472940"/>
            <a:ext cx="655949" cy="430887"/>
          </a:xfrm>
          <a:prstGeom prst="rect">
            <a:avLst/>
          </a:prstGeom>
          <a:noFill/>
        </p:spPr>
        <p:txBody>
          <a:bodyPr wrap="none" rtlCol="0">
            <a:spAutoFit/>
          </a:bodyPr>
          <a:lstStyle/>
          <a:p>
            <a:r>
              <a:rPr lang="en-US" altLang="ja-JP" sz="2200" dirty="0" smtClean="0">
                <a:latin typeface="Arial" pitchFamily="34" charset="0"/>
                <a:cs typeface="Arial" pitchFamily="34" charset="0"/>
              </a:rPr>
              <a:t>100</a:t>
            </a:r>
            <a:endParaRPr kumimoji="1" lang="en-US" altLang="ja-JP" sz="2200" dirty="0" smtClean="0">
              <a:latin typeface="Arial" pitchFamily="34" charset="0"/>
              <a:cs typeface="Arial" pitchFamily="34" charset="0"/>
            </a:endParaRPr>
          </a:p>
        </p:txBody>
      </p:sp>
      <p:sp>
        <p:nvSpPr>
          <p:cNvPr id="70" name="テキスト ボックス 69"/>
          <p:cNvSpPr txBox="1"/>
          <p:nvPr/>
        </p:nvSpPr>
        <p:spPr>
          <a:xfrm>
            <a:off x="1038103" y="4610099"/>
            <a:ext cx="498855" cy="430887"/>
          </a:xfrm>
          <a:prstGeom prst="rect">
            <a:avLst/>
          </a:prstGeom>
          <a:noFill/>
        </p:spPr>
        <p:txBody>
          <a:bodyPr wrap="none" rtlCol="0">
            <a:spAutoFit/>
          </a:bodyPr>
          <a:lstStyle/>
          <a:p>
            <a:r>
              <a:rPr kumimoji="1" lang="en-US" altLang="ja-JP" sz="2200" dirty="0" smtClean="0">
                <a:latin typeface="Arial" pitchFamily="34" charset="0"/>
                <a:cs typeface="Arial" pitchFamily="34" charset="0"/>
              </a:rPr>
              <a:t>50</a:t>
            </a:r>
          </a:p>
        </p:txBody>
      </p:sp>
      <p:cxnSp>
        <p:nvCxnSpPr>
          <p:cNvPr id="71" name="直線コネクタ 70"/>
          <p:cNvCxnSpPr/>
          <p:nvPr/>
        </p:nvCxnSpPr>
        <p:spPr>
          <a:xfrm rot="5400000">
            <a:off x="5358749" y="5978405"/>
            <a:ext cx="142876"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3873387" y="6050637"/>
            <a:ext cx="655949" cy="430887"/>
          </a:xfrm>
          <a:prstGeom prst="rect">
            <a:avLst/>
          </a:prstGeom>
          <a:noFill/>
        </p:spPr>
        <p:txBody>
          <a:bodyPr wrap="none" rtlCol="0">
            <a:spAutoFit/>
          </a:bodyPr>
          <a:lstStyle/>
          <a:p>
            <a:r>
              <a:rPr lang="en-US" altLang="ja-JP" sz="2200" dirty="0" smtClean="0">
                <a:latin typeface="Arial" pitchFamily="34" charset="0"/>
                <a:cs typeface="Arial" pitchFamily="34" charset="0"/>
              </a:rPr>
              <a:t>10</a:t>
            </a:r>
            <a:r>
              <a:rPr kumimoji="1" lang="en-US" altLang="ja-JP" sz="2200" dirty="0" smtClean="0">
                <a:latin typeface="Arial" pitchFamily="34" charset="0"/>
                <a:cs typeface="Arial" pitchFamily="34" charset="0"/>
              </a:rPr>
              <a:t>0</a:t>
            </a:r>
          </a:p>
        </p:txBody>
      </p:sp>
      <p:sp>
        <p:nvSpPr>
          <p:cNvPr id="73" name="テキスト ボックス 72"/>
          <p:cNvSpPr txBox="1"/>
          <p:nvPr/>
        </p:nvSpPr>
        <p:spPr>
          <a:xfrm>
            <a:off x="5143641" y="6050637"/>
            <a:ext cx="655949" cy="430887"/>
          </a:xfrm>
          <a:prstGeom prst="rect">
            <a:avLst/>
          </a:prstGeom>
          <a:noFill/>
        </p:spPr>
        <p:txBody>
          <a:bodyPr wrap="none" rtlCol="0">
            <a:spAutoFit/>
          </a:bodyPr>
          <a:lstStyle/>
          <a:p>
            <a:r>
              <a:rPr lang="en-US" altLang="ja-JP" sz="2200" dirty="0" smtClean="0">
                <a:latin typeface="Arial" pitchFamily="34" charset="0"/>
                <a:cs typeface="Arial" pitchFamily="34" charset="0"/>
              </a:rPr>
              <a:t>15</a:t>
            </a:r>
            <a:r>
              <a:rPr kumimoji="1" lang="en-US" altLang="ja-JP" sz="2200" dirty="0" smtClean="0">
                <a:latin typeface="Arial" pitchFamily="34" charset="0"/>
                <a:cs typeface="Arial" pitchFamily="34" charset="0"/>
              </a:rPr>
              <a:t>0</a:t>
            </a:r>
          </a:p>
        </p:txBody>
      </p:sp>
      <p:sp>
        <p:nvSpPr>
          <p:cNvPr id="74" name="正方形/長方形 73"/>
          <p:cNvSpPr/>
          <p:nvPr/>
        </p:nvSpPr>
        <p:spPr>
          <a:xfrm>
            <a:off x="3595450" y="5249189"/>
            <a:ext cx="142876"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75" name="正方形/長方形 74"/>
          <p:cNvSpPr/>
          <p:nvPr/>
        </p:nvSpPr>
        <p:spPr>
          <a:xfrm>
            <a:off x="2843098" y="5574016"/>
            <a:ext cx="142876"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76" name="正方形/長方形 75"/>
          <p:cNvSpPr/>
          <p:nvPr/>
        </p:nvSpPr>
        <p:spPr>
          <a:xfrm>
            <a:off x="2334114" y="5829611"/>
            <a:ext cx="142876"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77" name="正方形/長方形 76"/>
          <p:cNvSpPr/>
          <p:nvPr/>
        </p:nvSpPr>
        <p:spPr>
          <a:xfrm>
            <a:off x="2031629" y="5249189"/>
            <a:ext cx="142876"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78" name="正方形/長方形 77"/>
          <p:cNvSpPr/>
          <p:nvPr/>
        </p:nvSpPr>
        <p:spPr>
          <a:xfrm>
            <a:off x="2619866" y="4708945"/>
            <a:ext cx="142876"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79" name="正方形/長方形 78"/>
          <p:cNvSpPr/>
          <p:nvPr/>
        </p:nvSpPr>
        <p:spPr>
          <a:xfrm>
            <a:off x="3786319" y="3954387"/>
            <a:ext cx="142876"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80" name="正方形/長方形 79"/>
          <p:cNvSpPr/>
          <p:nvPr/>
        </p:nvSpPr>
        <p:spPr>
          <a:xfrm>
            <a:off x="1858596" y="5431140"/>
            <a:ext cx="142876"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81" name="正方形/長方形 80"/>
          <p:cNvSpPr/>
          <p:nvPr/>
        </p:nvSpPr>
        <p:spPr>
          <a:xfrm>
            <a:off x="2144348" y="5844138"/>
            <a:ext cx="86462" cy="7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82" name="正方形/長方形 81"/>
          <p:cNvSpPr/>
          <p:nvPr/>
        </p:nvSpPr>
        <p:spPr>
          <a:xfrm>
            <a:off x="1691778" y="5774409"/>
            <a:ext cx="86462" cy="77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cxnSp>
        <p:nvCxnSpPr>
          <p:cNvPr id="83" name="直線コネクタ 82"/>
          <p:cNvCxnSpPr/>
          <p:nvPr/>
        </p:nvCxnSpPr>
        <p:spPr>
          <a:xfrm rot="5400000">
            <a:off x="3186911" y="4760294"/>
            <a:ext cx="928694" cy="1588"/>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rot="5400000">
            <a:off x="4152670" y="4215877"/>
            <a:ext cx="1079385" cy="1588"/>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rot="5400000">
            <a:off x="2530782" y="5085665"/>
            <a:ext cx="720000" cy="1588"/>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rot="5400000">
            <a:off x="2006017" y="5481149"/>
            <a:ext cx="720000" cy="1588"/>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3914668" y="4071665"/>
            <a:ext cx="2071702" cy="1588"/>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2786187" y="4836191"/>
            <a:ext cx="1415174" cy="0"/>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2191238" y="5367517"/>
            <a:ext cx="1143008" cy="1588"/>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5659337" y="3288740"/>
            <a:ext cx="714380" cy="1588"/>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V="1">
            <a:off x="1984739" y="5552830"/>
            <a:ext cx="857256" cy="4762"/>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sp>
        <p:nvSpPr>
          <p:cNvPr id="93" name="円/楕円 92"/>
          <p:cNvSpPr/>
          <p:nvPr/>
        </p:nvSpPr>
        <p:spPr>
          <a:xfrm>
            <a:off x="2634285" y="4464299"/>
            <a:ext cx="528848" cy="489291"/>
          </a:xfrm>
          <a:prstGeom prst="ellipse">
            <a:avLst/>
          </a:prstGeom>
          <a:solidFill>
            <a:srgbClr val="FF0000">
              <a:alpha val="32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cxnSp>
        <p:nvCxnSpPr>
          <p:cNvPr id="95" name="直線コネクタ 94"/>
          <p:cNvCxnSpPr/>
          <p:nvPr/>
        </p:nvCxnSpPr>
        <p:spPr>
          <a:xfrm>
            <a:off x="5663252" y="3145864"/>
            <a:ext cx="714380" cy="1588"/>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rot="5400000">
            <a:off x="5720943" y="3275490"/>
            <a:ext cx="720000" cy="1588"/>
          </a:xfrm>
          <a:prstGeom prst="line">
            <a:avLst/>
          </a:prstGeom>
          <a:ln w="28575">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rot="5400000">
            <a:off x="6629003" y="5978405"/>
            <a:ext cx="142876"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テキスト ボックス 98"/>
          <p:cNvSpPr txBox="1"/>
          <p:nvPr/>
        </p:nvSpPr>
        <p:spPr>
          <a:xfrm>
            <a:off x="6454073" y="6042822"/>
            <a:ext cx="655949" cy="430887"/>
          </a:xfrm>
          <a:prstGeom prst="rect">
            <a:avLst/>
          </a:prstGeom>
          <a:noFill/>
        </p:spPr>
        <p:txBody>
          <a:bodyPr wrap="none" rtlCol="0">
            <a:spAutoFit/>
          </a:bodyPr>
          <a:lstStyle/>
          <a:p>
            <a:r>
              <a:rPr kumimoji="1" lang="en-US" altLang="ja-JP" sz="2200" dirty="0" smtClean="0">
                <a:latin typeface="Arial" pitchFamily="34" charset="0"/>
                <a:cs typeface="Arial" pitchFamily="34" charset="0"/>
              </a:rPr>
              <a:t>200</a:t>
            </a:r>
          </a:p>
        </p:txBody>
      </p:sp>
      <p:sp>
        <p:nvSpPr>
          <p:cNvPr id="100" name="正方形/長方形 99"/>
          <p:cNvSpPr/>
          <p:nvPr/>
        </p:nvSpPr>
        <p:spPr>
          <a:xfrm>
            <a:off x="2857625" y="5545015"/>
            <a:ext cx="142876" cy="14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101" name="テキスト ボックス 100"/>
          <p:cNvSpPr txBox="1"/>
          <p:nvPr/>
        </p:nvSpPr>
        <p:spPr>
          <a:xfrm>
            <a:off x="2135430" y="5755002"/>
            <a:ext cx="498855" cy="430887"/>
          </a:xfrm>
          <a:prstGeom prst="rect">
            <a:avLst/>
          </a:prstGeom>
          <a:noFill/>
        </p:spPr>
        <p:txBody>
          <a:bodyPr wrap="none" rtlCol="0">
            <a:spAutoFit/>
          </a:bodyPr>
          <a:lstStyle/>
          <a:p>
            <a:r>
              <a:rPr kumimoji="1" lang="en-US" altLang="ja-JP" sz="2200" i="1" dirty="0" smtClean="0">
                <a:solidFill>
                  <a:schemeClr val="tx1">
                    <a:lumMod val="65000"/>
                    <a:lumOff val="35000"/>
                  </a:schemeClr>
                </a:solidFill>
                <a:latin typeface="Arial" pitchFamily="34" charset="0"/>
                <a:cs typeface="Arial" pitchFamily="34" charset="0"/>
              </a:rPr>
              <a:t>28</a:t>
            </a:r>
          </a:p>
        </p:txBody>
      </p:sp>
      <p:sp>
        <p:nvSpPr>
          <p:cNvPr id="102" name="テキスト ボックス 101"/>
          <p:cNvSpPr txBox="1"/>
          <p:nvPr/>
        </p:nvSpPr>
        <p:spPr>
          <a:xfrm>
            <a:off x="2739297" y="5481392"/>
            <a:ext cx="498855" cy="430887"/>
          </a:xfrm>
          <a:prstGeom prst="rect">
            <a:avLst/>
          </a:prstGeom>
          <a:noFill/>
        </p:spPr>
        <p:txBody>
          <a:bodyPr wrap="none" rtlCol="0">
            <a:spAutoFit/>
          </a:bodyPr>
          <a:lstStyle/>
          <a:p>
            <a:r>
              <a:rPr kumimoji="1" lang="en-US" altLang="ja-JP" sz="2200" i="1" dirty="0" smtClean="0">
                <a:solidFill>
                  <a:schemeClr val="tx1">
                    <a:lumMod val="65000"/>
                    <a:lumOff val="35000"/>
                  </a:schemeClr>
                </a:solidFill>
                <a:latin typeface="Arial" pitchFamily="34" charset="0"/>
                <a:cs typeface="Arial" pitchFamily="34" charset="0"/>
              </a:rPr>
              <a:t>50</a:t>
            </a:r>
          </a:p>
        </p:txBody>
      </p:sp>
      <p:sp>
        <p:nvSpPr>
          <p:cNvPr id="103" name="テキスト ボックス 102"/>
          <p:cNvSpPr txBox="1"/>
          <p:nvPr/>
        </p:nvSpPr>
        <p:spPr>
          <a:xfrm>
            <a:off x="3477122" y="5195640"/>
            <a:ext cx="498855" cy="430887"/>
          </a:xfrm>
          <a:prstGeom prst="rect">
            <a:avLst/>
          </a:prstGeom>
          <a:noFill/>
        </p:spPr>
        <p:txBody>
          <a:bodyPr wrap="none" rtlCol="0">
            <a:spAutoFit/>
          </a:bodyPr>
          <a:lstStyle/>
          <a:p>
            <a:r>
              <a:rPr kumimoji="1" lang="en-US" altLang="ja-JP" sz="2200" i="1" dirty="0" smtClean="0">
                <a:solidFill>
                  <a:schemeClr val="tx1">
                    <a:lumMod val="65000"/>
                    <a:lumOff val="35000"/>
                  </a:schemeClr>
                </a:solidFill>
                <a:latin typeface="Arial" pitchFamily="34" charset="0"/>
                <a:cs typeface="Arial" pitchFamily="34" charset="0"/>
              </a:rPr>
              <a:t>82</a:t>
            </a:r>
          </a:p>
        </p:txBody>
      </p:sp>
      <p:sp>
        <p:nvSpPr>
          <p:cNvPr id="104" name="テキスト ボックス 103"/>
          <p:cNvSpPr txBox="1"/>
          <p:nvPr/>
        </p:nvSpPr>
        <p:spPr>
          <a:xfrm>
            <a:off x="4411472" y="4780383"/>
            <a:ext cx="655949" cy="430887"/>
          </a:xfrm>
          <a:prstGeom prst="rect">
            <a:avLst/>
          </a:prstGeom>
          <a:noFill/>
        </p:spPr>
        <p:txBody>
          <a:bodyPr wrap="none" rtlCol="0">
            <a:spAutoFit/>
          </a:bodyPr>
          <a:lstStyle/>
          <a:p>
            <a:r>
              <a:rPr kumimoji="1" lang="en-US" altLang="ja-JP" sz="2200" i="1" dirty="0" smtClean="0">
                <a:solidFill>
                  <a:schemeClr val="tx1">
                    <a:lumMod val="65000"/>
                    <a:lumOff val="35000"/>
                  </a:schemeClr>
                </a:solidFill>
                <a:latin typeface="Arial" pitchFamily="34" charset="0"/>
                <a:cs typeface="Arial" pitchFamily="34" charset="0"/>
              </a:rPr>
              <a:t>126</a:t>
            </a:r>
          </a:p>
        </p:txBody>
      </p:sp>
      <p:sp>
        <p:nvSpPr>
          <p:cNvPr id="105" name="テキスト ボックス 104"/>
          <p:cNvSpPr txBox="1"/>
          <p:nvPr/>
        </p:nvSpPr>
        <p:spPr>
          <a:xfrm>
            <a:off x="1573947" y="5338516"/>
            <a:ext cx="498855" cy="430887"/>
          </a:xfrm>
          <a:prstGeom prst="rect">
            <a:avLst/>
          </a:prstGeom>
          <a:noFill/>
        </p:spPr>
        <p:txBody>
          <a:bodyPr wrap="none" rtlCol="0">
            <a:spAutoFit/>
          </a:bodyPr>
          <a:lstStyle/>
          <a:p>
            <a:r>
              <a:rPr kumimoji="1" lang="en-US" altLang="ja-JP" sz="2200" i="1" dirty="0" smtClean="0">
                <a:solidFill>
                  <a:schemeClr val="tx1">
                    <a:lumMod val="65000"/>
                    <a:lumOff val="35000"/>
                  </a:schemeClr>
                </a:solidFill>
                <a:latin typeface="Arial" pitchFamily="34" charset="0"/>
                <a:cs typeface="Arial" pitchFamily="34" charset="0"/>
              </a:rPr>
              <a:t>20</a:t>
            </a:r>
          </a:p>
        </p:txBody>
      </p:sp>
      <p:sp>
        <p:nvSpPr>
          <p:cNvPr id="106" name="テキスト ボックス 105"/>
          <p:cNvSpPr txBox="1"/>
          <p:nvPr/>
        </p:nvSpPr>
        <p:spPr>
          <a:xfrm>
            <a:off x="1809500" y="5124202"/>
            <a:ext cx="498855" cy="430887"/>
          </a:xfrm>
          <a:prstGeom prst="rect">
            <a:avLst/>
          </a:prstGeom>
          <a:noFill/>
        </p:spPr>
        <p:txBody>
          <a:bodyPr wrap="none" rtlCol="0">
            <a:spAutoFit/>
          </a:bodyPr>
          <a:lstStyle/>
          <a:p>
            <a:r>
              <a:rPr kumimoji="1" lang="en-US" altLang="ja-JP" sz="2200" i="1" dirty="0" smtClean="0">
                <a:solidFill>
                  <a:schemeClr val="tx1">
                    <a:lumMod val="65000"/>
                    <a:lumOff val="35000"/>
                  </a:schemeClr>
                </a:solidFill>
                <a:latin typeface="Arial" pitchFamily="34" charset="0"/>
                <a:cs typeface="Arial" pitchFamily="34" charset="0"/>
              </a:rPr>
              <a:t>28</a:t>
            </a:r>
          </a:p>
        </p:txBody>
      </p:sp>
      <p:sp>
        <p:nvSpPr>
          <p:cNvPr id="107" name="テキスト ボックス 106"/>
          <p:cNvSpPr txBox="1"/>
          <p:nvPr/>
        </p:nvSpPr>
        <p:spPr>
          <a:xfrm>
            <a:off x="2326637" y="4624136"/>
            <a:ext cx="498855" cy="430887"/>
          </a:xfrm>
          <a:prstGeom prst="rect">
            <a:avLst/>
          </a:prstGeom>
          <a:noFill/>
        </p:spPr>
        <p:txBody>
          <a:bodyPr wrap="none" rtlCol="0">
            <a:spAutoFit/>
          </a:bodyPr>
          <a:lstStyle/>
          <a:p>
            <a:r>
              <a:rPr kumimoji="1" lang="en-US" altLang="ja-JP" sz="2200" i="1" dirty="0" smtClean="0">
                <a:solidFill>
                  <a:schemeClr val="tx1">
                    <a:lumMod val="65000"/>
                    <a:lumOff val="35000"/>
                  </a:schemeClr>
                </a:solidFill>
                <a:latin typeface="Arial" pitchFamily="34" charset="0"/>
                <a:cs typeface="Arial" pitchFamily="34" charset="0"/>
              </a:rPr>
              <a:t>50</a:t>
            </a:r>
          </a:p>
        </p:txBody>
      </p:sp>
      <p:sp>
        <p:nvSpPr>
          <p:cNvPr id="108" name="テキスト ボックス 107"/>
          <p:cNvSpPr txBox="1"/>
          <p:nvPr/>
        </p:nvSpPr>
        <p:spPr>
          <a:xfrm>
            <a:off x="3477122" y="3838318"/>
            <a:ext cx="498855" cy="430887"/>
          </a:xfrm>
          <a:prstGeom prst="rect">
            <a:avLst/>
          </a:prstGeom>
          <a:noFill/>
        </p:spPr>
        <p:txBody>
          <a:bodyPr wrap="none" rtlCol="0">
            <a:spAutoFit/>
          </a:bodyPr>
          <a:lstStyle/>
          <a:p>
            <a:r>
              <a:rPr lang="en-US" altLang="ja-JP" sz="2200" i="1" dirty="0" smtClean="0">
                <a:solidFill>
                  <a:schemeClr val="tx1">
                    <a:lumMod val="65000"/>
                    <a:lumOff val="35000"/>
                  </a:schemeClr>
                </a:solidFill>
                <a:latin typeface="Arial" pitchFamily="34" charset="0"/>
                <a:cs typeface="Arial" pitchFamily="34" charset="0"/>
              </a:rPr>
              <a:t>82</a:t>
            </a:r>
            <a:endParaRPr kumimoji="1" lang="en-US" altLang="ja-JP" sz="2200" i="1" dirty="0" smtClean="0">
              <a:solidFill>
                <a:schemeClr val="tx1">
                  <a:lumMod val="65000"/>
                  <a:lumOff val="35000"/>
                </a:schemeClr>
              </a:solidFill>
              <a:latin typeface="Arial" pitchFamily="34" charset="0"/>
              <a:cs typeface="Arial" pitchFamily="34" charset="0"/>
            </a:endParaRPr>
          </a:p>
        </p:txBody>
      </p:sp>
      <p:cxnSp>
        <p:nvCxnSpPr>
          <p:cNvPr id="109" name="直線矢印コネクタ 108"/>
          <p:cNvCxnSpPr/>
          <p:nvPr/>
        </p:nvCxnSpPr>
        <p:spPr>
          <a:xfrm rot="5400000" flipH="1" flipV="1">
            <a:off x="-275935" y="4131091"/>
            <a:ext cx="385765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1652097" y="2480996"/>
            <a:ext cx="142876"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テキスト ボックス 110"/>
          <p:cNvSpPr txBox="1"/>
          <p:nvPr/>
        </p:nvSpPr>
        <p:spPr>
          <a:xfrm>
            <a:off x="958485" y="2316561"/>
            <a:ext cx="655949" cy="430887"/>
          </a:xfrm>
          <a:prstGeom prst="rect">
            <a:avLst/>
          </a:prstGeom>
          <a:noFill/>
        </p:spPr>
        <p:txBody>
          <a:bodyPr wrap="none" rtlCol="0">
            <a:spAutoFit/>
          </a:bodyPr>
          <a:lstStyle/>
          <a:p>
            <a:r>
              <a:rPr kumimoji="1" lang="en-US" altLang="ja-JP" sz="2200" dirty="0" smtClean="0">
                <a:latin typeface="Arial" pitchFamily="34" charset="0"/>
                <a:cs typeface="Arial" pitchFamily="34" charset="0"/>
              </a:rPr>
              <a:t>150</a:t>
            </a:r>
          </a:p>
        </p:txBody>
      </p:sp>
      <p:sp>
        <p:nvSpPr>
          <p:cNvPr id="112" name="テキスト ボックス 111"/>
          <p:cNvSpPr txBox="1"/>
          <p:nvPr/>
        </p:nvSpPr>
        <p:spPr>
          <a:xfrm>
            <a:off x="5834576" y="3552566"/>
            <a:ext cx="655949" cy="430887"/>
          </a:xfrm>
          <a:prstGeom prst="rect">
            <a:avLst/>
          </a:prstGeom>
          <a:noFill/>
        </p:spPr>
        <p:txBody>
          <a:bodyPr wrap="none" rtlCol="0">
            <a:spAutoFit/>
          </a:bodyPr>
          <a:lstStyle/>
          <a:p>
            <a:r>
              <a:rPr kumimoji="1" lang="en-US" altLang="ja-JP" sz="2200" i="1" dirty="0" smtClean="0">
                <a:solidFill>
                  <a:schemeClr val="tx1">
                    <a:lumMod val="50000"/>
                    <a:lumOff val="50000"/>
                  </a:schemeClr>
                </a:solidFill>
                <a:latin typeface="Arial" pitchFamily="34" charset="0"/>
                <a:cs typeface="Arial" pitchFamily="34" charset="0"/>
              </a:rPr>
              <a:t>184</a:t>
            </a:r>
          </a:p>
        </p:txBody>
      </p:sp>
      <p:sp>
        <p:nvSpPr>
          <p:cNvPr id="113" name="テキスト ボックス 112"/>
          <p:cNvSpPr txBox="1"/>
          <p:nvPr/>
        </p:nvSpPr>
        <p:spPr>
          <a:xfrm>
            <a:off x="5037679" y="2826044"/>
            <a:ext cx="655949" cy="430887"/>
          </a:xfrm>
          <a:prstGeom prst="rect">
            <a:avLst/>
          </a:prstGeom>
          <a:noFill/>
        </p:spPr>
        <p:txBody>
          <a:bodyPr wrap="none" rtlCol="0">
            <a:spAutoFit/>
          </a:bodyPr>
          <a:lstStyle/>
          <a:p>
            <a:r>
              <a:rPr lang="en-US" altLang="ja-JP" sz="2200" i="1" dirty="0" smtClean="0">
                <a:solidFill>
                  <a:schemeClr val="tx1">
                    <a:lumMod val="50000"/>
                    <a:lumOff val="50000"/>
                  </a:schemeClr>
                </a:solidFill>
                <a:latin typeface="Arial" pitchFamily="34" charset="0"/>
                <a:cs typeface="Arial" pitchFamily="34" charset="0"/>
              </a:rPr>
              <a:t>120</a:t>
            </a:r>
            <a:endParaRPr kumimoji="1" lang="en-US" altLang="ja-JP" sz="2200" i="1" dirty="0" smtClean="0">
              <a:solidFill>
                <a:schemeClr val="tx1">
                  <a:lumMod val="50000"/>
                  <a:lumOff val="50000"/>
                </a:schemeClr>
              </a:solidFill>
              <a:latin typeface="Arial" pitchFamily="34" charset="0"/>
              <a:cs typeface="Arial" pitchFamily="34" charset="0"/>
            </a:endParaRPr>
          </a:p>
        </p:txBody>
      </p:sp>
      <p:sp>
        <p:nvSpPr>
          <p:cNvPr id="114" name="テキスト ボックス 113"/>
          <p:cNvSpPr txBox="1"/>
          <p:nvPr/>
        </p:nvSpPr>
        <p:spPr>
          <a:xfrm>
            <a:off x="5000434" y="3111796"/>
            <a:ext cx="634982" cy="430887"/>
          </a:xfrm>
          <a:prstGeom prst="rect">
            <a:avLst/>
          </a:prstGeom>
          <a:noFill/>
        </p:spPr>
        <p:txBody>
          <a:bodyPr wrap="none" rtlCol="0">
            <a:spAutoFit/>
          </a:bodyPr>
          <a:lstStyle/>
          <a:p>
            <a:r>
              <a:rPr kumimoji="1" lang="en-US" altLang="ja-JP" sz="2200" i="1" dirty="0" smtClean="0">
                <a:solidFill>
                  <a:schemeClr val="tx1">
                    <a:lumMod val="50000"/>
                    <a:lumOff val="50000"/>
                  </a:schemeClr>
                </a:solidFill>
                <a:latin typeface="Arial" pitchFamily="34" charset="0"/>
                <a:cs typeface="Arial" pitchFamily="34" charset="0"/>
              </a:rPr>
              <a:t>114</a:t>
            </a:r>
          </a:p>
        </p:txBody>
      </p:sp>
      <p:sp>
        <p:nvSpPr>
          <p:cNvPr id="115" name="正方形/長方形 114"/>
          <p:cNvSpPr/>
          <p:nvPr/>
        </p:nvSpPr>
        <p:spPr>
          <a:xfrm>
            <a:off x="1691172" y="3266814"/>
            <a:ext cx="2071702"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116" name="テキスト ボックス 115"/>
          <p:cNvSpPr txBox="1"/>
          <p:nvPr/>
        </p:nvSpPr>
        <p:spPr>
          <a:xfrm>
            <a:off x="2213336" y="3916441"/>
            <a:ext cx="184731" cy="430887"/>
          </a:xfrm>
          <a:prstGeom prst="rect">
            <a:avLst/>
          </a:prstGeom>
          <a:noFill/>
        </p:spPr>
        <p:txBody>
          <a:bodyPr wrap="none" rtlCol="0">
            <a:spAutoFit/>
          </a:bodyPr>
          <a:lstStyle/>
          <a:p>
            <a:endParaRPr kumimoji="1" lang="en-US" altLang="ja-JP" sz="2200" dirty="0" smtClean="0">
              <a:solidFill>
                <a:srgbClr val="FF0000"/>
              </a:solidFill>
              <a:latin typeface="Arial" pitchFamily="34" charset="0"/>
              <a:cs typeface="Arial" pitchFamily="34" charset="0"/>
            </a:endParaRPr>
          </a:p>
        </p:txBody>
      </p:sp>
      <p:sp>
        <p:nvSpPr>
          <p:cNvPr id="120" name="円/楕円 119"/>
          <p:cNvSpPr/>
          <p:nvPr/>
        </p:nvSpPr>
        <p:spPr>
          <a:xfrm>
            <a:off x="4411578" y="3306299"/>
            <a:ext cx="528848" cy="489291"/>
          </a:xfrm>
          <a:prstGeom prst="ellipse">
            <a:avLst/>
          </a:prstGeom>
          <a:solidFill>
            <a:srgbClr val="FF0000">
              <a:alpha val="32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121" name="円/楕円 120"/>
          <p:cNvSpPr/>
          <p:nvPr/>
        </p:nvSpPr>
        <p:spPr>
          <a:xfrm>
            <a:off x="5559421" y="2868108"/>
            <a:ext cx="578653" cy="549770"/>
          </a:xfrm>
          <a:prstGeom prst="ellipse">
            <a:avLst/>
          </a:prstGeom>
          <a:solidFill>
            <a:srgbClr val="FF0000">
              <a:alpha val="32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p>
        </p:txBody>
      </p:sp>
      <p:sp>
        <p:nvSpPr>
          <p:cNvPr id="122" name="テキスト ボックス 121"/>
          <p:cNvSpPr txBox="1"/>
          <p:nvPr/>
        </p:nvSpPr>
        <p:spPr>
          <a:xfrm>
            <a:off x="3396020" y="2639285"/>
            <a:ext cx="1326004" cy="553998"/>
          </a:xfrm>
          <a:prstGeom prst="rect">
            <a:avLst/>
          </a:prstGeom>
          <a:noFill/>
        </p:spPr>
        <p:txBody>
          <a:bodyPr wrap="none" rtlCol="0">
            <a:spAutoFit/>
          </a:bodyPr>
          <a:lstStyle/>
          <a:p>
            <a:r>
              <a:rPr kumimoji="1" lang="en-US" altLang="ja-JP" sz="30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N=126</a:t>
            </a:r>
            <a:endParaRPr kumimoji="1" lang="ja-JP" altLang="en-US" sz="30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3" name="テキスト ボックス 122"/>
          <p:cNvSpPr txBox="1"/>
          <p:nvPr/>
        </p:nvSpPr>
        <p:spPr>
          <a:xfrm>
            <a:off x="5693628" y="2179139"/>
            <a:ext cx="974947" cy="553998"/>
          </a:xfrm>
          <a:prstGeom prst="rect">
            <a:avLst/>
          </a:prstGeom>
          <a:noFill/>
        </p:spPr>
        <p:txBody>
          <a:bodyPr wrap="none" rtlCol="0">
            <a:spAutoFit/>
          </a:bodyPr>
          <a:lstStyle/>
          <a:p>
            <a:r>
              <a:rPr kumimoji="1" lang="en-US" altLang="ja-JP" sz="30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SHE</a:t>
            </a:r>
            <a:endParaRPr kumimoji="1" lang="ja-JP" altLang="en-US" sz="30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円弧 2"/>
          <p:cNvSpPr/>
          <p:nvPr/>
        </p:nvSpPr>
        <p:spPr>
          <a:xfrm rot="20200074">
            <a:off x="3482016" y="3396232"/>
            <a:ext cx="5189725" cy="652998"/>
          </a:xfrm>
          <a:prstGeom prst="arc">
            <a:avLst>
              <a:gd name="adj1" fmla="val 12735904"/>
              <a:gd name="adj2" fmla="val 21250221"/>
            </a:avLst>
          </a:prstGeom>
          <a:ln>
            <a:solidFill>
              <a:srgbClr val="0033C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テキスト ボックス 4"/>
          <p:cNvSpPr txBox="1"/>
          <p:nvPr/>
        </p:nvSpPr>
        <p:spPr>
          <a:xfrm rot="20658548">
            <a:off x="6793861" y="2284782"/>
            <a:ext cx="2039341" cy="461665"/>
          </a:xfrm>
          <a:prstGeom prst="rect">
            <a:avLst/>
          </a:prstGeom>
          <a:noFill/>
        </p:spPr>
        <p:txBody>
          <a:bodyPr wrap="none" rtlCol="0">
            <a:spAutoFit/>
          </a:bodyPr>
          <a:lstStyle/>
          <a:p>
            <a:r>
              <a:rPr lang="en-US" sz="2400" dirty="0" smtClean="0">
                <a:solidFill>
                  <a:srgbClr val="0033CC"/>
                </a:solidFill>
              </a:rPr>
              <a:t> </a:t>
            </a:r>
            <a:r>
              <a:rPr lang="el-GR" sz="2400" dirty="0" smtClean="0">
                <a:solidFill>
                  <a:srgbClr val="0033CC"/>
                </a:solidFill>
                <a:latin typeface="Times New Roman"/>
                <a:cs typeface="Times New Roman"/>
              </a:rPr>
              <a:t>β</a:t>
            </a:r>
            <a:r>
              <a:rPr lang="en-US" sz="2400" dirty="0" smtClean="0">
                <a:solidFill>
                  <a:srgbClr val="0033CC"/>
                </a:solidFill>
                <a:latin typeface="Times New Roman"/>
                <a:cs typeface="Times New Roman"/>
              </a:rPr>
              <a:t>-stability line</a:t>
            </a:r>
            <a:endParaRPr lang="en-US" sz="2400" dirty="0">
              <a:solidFill>
                <a:srgbClr val="0033CC"/>
              </a:solidFill>
            </a:endParaRPr>
          </a:p>
        </p:txBody>
      </p:sp>
      <p:sp>
        <p:nvSpPr>
          <p:cNvPr id="94" name="テキスト ボックス 93"/>
          <p:cNvSpPr txBox="1"/>
          <p:nvPr/>
        </p:nvSpPr>
        <p:spPr>
          <a:xfrm>
            <a:off x="514883" y="1031454"/>
            <a:ext cx="4775666" cy="1107996"/>
          </a:xfrm>
          <a:prstGeom prst="rect">
            <a:avLst/>
          </a:prstGeom>
          <a:noFill/>
        </p:spPr>
        <p:txBody>
          <a:bodyPr wrap="none" rtlCol="0">
            <a:spAutoFit/>
          </a:bodyPr>
          <a:lstStyle/>
          <a:p>
            <a:r>
              <a:rPr lang="en-US" altLang="ja-JP" sz="2200" dirty="0" smtClean="0">
                <a:latin typeface="Arial" panose="020B0604020202020204" pitchFamily="34" charset="0"/>
                <a:cs typeface="Arial" panose="020B0604020202020204" pitchFamily="34" charset="0"/>
              </a:rPr>
              <a:t>Search </a:t>
            </a:r>
            <a:r>
              <a:rPr lang="en-US" altLang="ja-JP" sz="2200" dirty="0">
                <a:latin typeface="Arial" panose="020B0604020202020204" pitchFamily="34" charset="0"/>
                <a:cs typeface="Arial" panose="020B0604020202020204" pitchFamily="34" charset="0"/>
              </a:rPr>
              <a:t>for </a:t>
            </a:r>
            <a:r>
              <a:rPr lang="en-US" altLang="ja-JP" sz="2200" dirty="0" smtClean="0">
                <a:latin typeface="Arial" panose="020B0604020202020204" pitchFamily="34" charset="0"/>
                <a:cs typeface="Arial" panose="020B0604020202020204" pitchFamily="34" charset="0"/>
              </a:rPr>
              <a:t>Heaviest </a:t>
            </a:r>
            <a:r>
              <a:rPr lang="en-US" altLang="ja-JP" sz="2200" dirty="0">
                <a:latin typeface="Arial" panose="020B0604020202020204" pitchFamily="34" charset="0"/>
                <a:cs typeface="Arial" panose="020B0604020202020204" pitchFamily="34" charset="0"/>
              </a:rPr>
              <a:t>N=Z </a:t>
            </a:r>
            <a:r>
              <a:rPr lang="en-US" altLang="ja-JP" sz="2200" dirty="0" smtClean="0">
                <a:latin typeface="Arial" panose="020B0604020202020204" pitchFamily="34" charset="0"/>
                <a:cs typeface="Arial" panose="020B0604020202020204" pitchFamily="34" charset="0"/>
              </a:rPr>
              <a:t>Nuclei      </a:t>
            </a:r>
            <a:endParaRPr lang="en-US" sz="2200" dirty="0" smtClean="0">
              <a:latin typeface="Arial" panose="020B0604020202020204" pitchFamily="34" charset="0"/>
              <a:cs typeface="Arial" panose="020B0604020202020204" pitchFamily="34" charset="0"/>
            </a:endParaRPr>
          </a:p>
          <a:p>
            <a:r>
              <a:rPr lang="en-US" altLang="ja-JP" sz="2200" dirty="0">
                <a:latin typeface="Arial" panose="020B0604020202020204" pitchFamily="34" charset="0"/>
                <a:cs typeface="Arial" panose="020B0604020202020204" pitchFamily="34" charset="0"/>
              </a:rPr>
              <a:t>Search for Super-heavy Nuclei       </a:t>
            </a:r>
          </a:p>
          <a:p>
            <a:r>
              <a:rPr lang="en-US" altLang="ja-JP" sz="2200" dirty="0" smtClean="0">
                <a:latin typeface="Arial" panose="020B0604020202020204" pitchFamily="34" charset="0"/>
                <a:cs typeface="Arial" panose="020B0604020202020204" pitchFamily="34" charset="0"/>
              </a:rPr>
              <a:t>Search </a:t>
            </a:r>
            <a:r>
              <a:rPr lang="en-US" altLang="ja-JP" sz="2200" dirty="0">
                <a:latin typeface="Arial" panose="020B0604020202020204" pitchFamily="34" charset="0"/>
                <a:cs typeface="Arial" panose="020B0604020202020204" pitchFamily="34" charset="0"/>
              </a:rPr>
              <a:t>for Heaviest N=126 Nuclei </a:t>
            </a:r>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92</a:t>
            </a:fld>
            <a:endParaRPr kumimoji="1" lang="ja-JP" altLang="en-US"/>
          </a:p>
        </p:txBody>
      </p:sp>
    </p:spTree>
    <p:extLst>
      <p:ext uri="{BB962C8B-B14F-4D97-AF65-F5344CB8AC3E}">
        <p14:creationId xmlns:p14="http://schemas.microsoft.com/office/powerpoint/2010/main" val="1081649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0"/>
            <a:ext cx="9144000" cy="98072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atin typeface="Arial" pitchFamily="34" charset="0"/>
                <a:cs typeface="Arial" pitchFamily="34" charset="0"/>
              </a:rPr>
              <a:t>Search for Heaviest N=126 Nuclei</a:t>
            </a:r>
          </a:p>
        </p:txBody>
      </p:sp>
      <p:grpSp>
        <p:nvGrpSpPr>
          <p:cNvPr id="3" name="グループ化 2"/>
          <p:cNvGrpSpPr/>
          <p:nvPr/>
        </p:nvGrpSpPr>
        <p:grpSpPr>
          <a:xfrm>
            <a:off x="65371" y="975674"/>
            <a:ext cx="9187149" cy="5189630"/>
            <a:chOff x="49185" y="24332"/>
            <a:chExt cx="9187149" cy="5189630"/>
          </a:xfrm>
        </p:grpSpPr>
        <p:sp>
          <p:nvSpPr>
            <p:cNvPr id="4" name="正方形/長方形 3"/>
            <p:cNvSpPr/>
            <p:nvPr/>
          </p:nvSpPr>
          <p:spPr bwMode="auto">
            <a:xfrm>
              <a:off x="142876" y="142852"/>
              <a:ext cx="8262000" cy="4357718"/>
            </a:xfrm>
            <a:prstGeom prst="rect">
              <a:avLst/>
            </a:prstGeom>
            <a:solidFill>
              <a:srgbClr val="000099"/>
            </a:solidFill>
            <a:ln w="15875">
              <a:noFill/>
              <a:prstDash val="sysDash"/>
              <a:round/>
              <a:headEnd/>
              <a:tailEnd/>
            </a:ln>
          </p:spPr>
          <p:txBody>
            <a:bodyPr rtlCol="0" anchor="ctr"/>
            <a:lstStyle/>
            <a:p>
              <a:pPr algn="ctr"/>
              <a:endParaRPr kumimoji="1" lang="ja-JP" altLang="en-US"/>
            </a:p>
          </p:txBody>
        </p:sp>
        <p:sp>
          <p:nvSpPr>
            <p:cNvPr id="5" name="Rectangle 576"/>
            <p:cNvSpPr>
              <a:spLocks noChangeArrowheads="1"/>
            </p:cNvSpPr>
            <p:nvPr/>
          </p:nvSpPr>
          <p:spPr bwMode="auto">
            <a:xfrm>
              <a:off x="2592000" y="2973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 name="Rectangle 576"/>
            <p:cNvSpPr>
              <a:spLocks noChangeArrowheads="1"/>
            </p:cNvSpPr>
            <p:nvPr/>
          </p:nvSpPr>
          <p:spPr bwMode="auto">
            <a:xfrm>
              <a:off x="3200400" y="2664000"/>
              <a:ext cx="304800" cy="30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7" name="Rectangle 576"/>
            <p:cNvSpPr>
              <a:spLocks noChangeArrowheads="1"/>
            </p:cNvSpPr>
            <p:nvPr/>
          </p:nvSpPr>
          <p:spPr bwMode="auto">
            <a:xfrm>
              <a:off x="7164000" y="5328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8" name="Rectangle 576"/>
            <p:cNvSpPr>
              <a:spLocks noChangeArrowheads="1"/>
            </p:cNvSpPr>
            <p:nvPr/>
          </p:nvSpPr>
          <p:spPr bwMode="auto">
            <a:xfrm>
              <a:off x="7164000" y="8388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9" name="Rectangle 576"/>
            <p:cNvSpPr>
              <a:spLocks noChangeArrowheads="1"/>
            </p:cNvSpPr>
            <p:nvPr/>
          </p:nvSpPr>
          <p:spPr bwMode="auto">
            <a:xfrm>
              <a:off x="6858016" y="1447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10" name="Rectangle 576"/>
            <p:cNvSpPr>
              <a:spLocks noChangeArrowheads="1"/>
            </p:cNvSpPr>
            <p:nvPr/>
          </p:nvSpPr>
          <p:spPr bwMode="auto">
            <a:xfrm>
              <a:off x="7164000" y="1753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12" name="Rectangle 576"/>
            <p:cNvSpPr>
              <a:spLocks noChangeArrowheads="1"/>
            </p:cNvSpPr>
            <p:nvPr/>
          </p:nvSpPr>
          <p:spPr bwMode="auto">
            <a:xfrm>
              <a:off x="7466400" y="8388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13" name="Rectangle 576"/>
            <p:cNvSpPr>
              <a:spLocks noChangeArrowheads="1"/>
            </p:cNvSpPr>
            <p:nvPr/>
          </p:nvSpPr>
          <p:spPr bwMode="auto">
            <a:xfrm>
              <a:off x="7772400" y="8388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14" name="Rectangle 576"/>
            <p:cNvSpPr>
              <a:spLocks noChangeArrowheads="1"/>
            </p:cNvSpPr>
            <p:nvPr/>
          </p:nvSpPr>
          <p:spPr bwMode="auto">
            <a:xfrm>
              <a:off x="6249600" y="1753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15" name="Rectangle 576"/>
            <p:cNvSpPr>
              <a:spLocks noChangeArrowheads="1"/>
            </p:cNvSpPr>
            <p:nvPr/>
          </p:nvSpPr>
          <p:spPr bwMode="auto">
            <a:xfrm>
              <a:off x="5335200" y="235743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16" name="Rectangle 576"/>
            <p:cNvSpPr>
              <a:spLocks noChangeArrowheads="1"/>
            </p:cNvSpPr>
            <p:nvPr/>
          </p:nvSpPr>
          <p:spPr bwMode="auto">
            <a:xfrm>
              <a:off x="5637600"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17" name="Rectangle 576"/>
            <p:cNvSpPr>
              <a:spLocks noChangeArrowheads="1"/>
            </p:cNvSpPr>
            <p:nvPr/>
          </p:nvSpPr>
          <p:spPr bwMode="auto">
            <a:xfrm>
              <a:off x="5943600"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18" name="Rectangle 576"/>
            <p:cNvSpPr>
              <a:spLocks noChangeArrowheads="1"/>
            </p:cNvSpPr>
            <p:nvPr/>
          </p:nvSpPr>
          <p:spPr bwMode="auto">
            <a:xfrm>
              <a:off x="6249600"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19" name="Rectangle 576"/>
            <p:cNvSpPr>
              <a:spLocks noChangeArrowheads="1"/>
            </p:cNvSpPr>
            <p:nvPr/>
          </p:nvSpPr>
          <p:spPr bwMode="auto">
            <a:xfrm>
              <a:off x="4723200"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20" name="Rectangle 576"/>
            <p:cNvSpPr>
              <a:spLocks noChangeArrowheads="1"/>
            </p:cNvSpPr>
            <p:nvPr/>
          </p:nvSpPr>
          <p:spPr bwMode="auto">
            <a:xfrm>
              <a:off x="151200" y="3276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21" name="Rectangle 576"/>
            <p:cNvSpPr>
              <a:spLocks noChangeArrowheads="1"/>
            </p:cNvSpPr>
            <p:nvPr/>
          </p:nvSpPr>
          <p:spPr bwMode="auto">
            <a:xfrm>
              <a:off x="457200" y="3582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ysDash"/>
              <a:miter lim="800000"/>
              <a:headEnd/>
              <a:tailEnd/>
            </a:ln>
          </p:spPr>
          <p:txBody>
            <a:bodyPr wrap="none" anchor="ctr"/>
            <a:lstStyle/>
            <a:p>
              <a:endParaRPr lang="ja-JP" altLang="en-US"/>
            </a:p>
          </p:txBody>
        </p:sp>
        <p:sp>
          <p:nvSpPr>
            <p:cNvPr id="22" name="Rectangle 576"/>
            <p:cNvSpPr>
              <a:spLocks noChangeArrowheads="1"/>
            </p:cNvSpPr>
            <p:nvPr/>
          </p:nvSpPr>
          <p:spPr bwMode="auto">
            <a:xfrm>
              <a:off x="457200" y="3276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ysDash"/>
              <a:miter lim="800000"/>
              <a:headEnd/>
              <a:tailEnd/>
            </a:ln>
          </p:spPr>
          <p:txBody>
            <a:bodyPr wrap="none" anchor="ctr"/>
            <a:lstStyle/>
            <a:p>
              <a:endParaRPr lang="ja-JP" altLang="en-US"/>
            </a:p>
          </p:txBody>
        </p:sp>
        <p:sp>
          <p:nvSpPr>
            <p:cNvPr id="23" name="Rectangle 576"/>
            <p:cNvSpPr>
              <a:spLocks noChangeArrowheads="1"/>
            </p:cNvSpPr>
            <p:nvPr/>
          </p:nvSpPr>
          <p:spPr bwMode="auto">
            <a:xfrm>
              <a:off x="1065600" y="3582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24" name="Rectangle 576"/>
            <p:cNvSpPr>
              <a:spLocks noChangeArrowheads="1"/>
            </p:cNvSpPr>
            <p:nvPr/>
          </p:nvSpPr>
          <p:spPr bwMode="auto">
            <a:xfrm>
              <a:off x="1371600" y="3276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25" name="Rectangle 576"/>
            <p:cNvSpPr>
              <a:spLocks noChangeArrowheads="1"/>
            </p:cNvSpPr>
            <p:nvPr/>
          </p:nvSpPr>
          <p:spPr bwMode="auto">
            <a:xfrm>
              <a:off x="1069200" y="3276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26" name="Rectangle 576"/>
            <p:cNvSpPr>
              <a:spLocks noChangeArrowheads="1"/>
            </p:cNvSpPr>
            <p:nvPr/>
          </p:nvSpPr>
          <p:spPr bwMode="auto">
            <a:xfrm>
              <a:off x="763200" y="3276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27" name="Rectangle 576"/>
            <p:cNvSpPr>
              <a:spLocks noChangeArrowheads="1"/>
            </p:cNvSpPr>
            <p:nvPr/>
          </p:nvSpPr>
          <p:spPr bwMode="auto">
            <a:xfrm>
              <a:off x="1065600" y="2973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28" name="Rectangle 576"/>
            <p:cNvSpPr>
              <a:spLocks noChangeArrowheads="1"/>
            </p:cNvSpPr>
            <p:nvPr/>
          </p:nvSpPr>
          <p:spPr bwMode="auto">
            <a:xfrm>
              <a:off x="763200" y="2973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29" name="Rectangle 576"/>
            <p:cNvSpPr>
              <a:spLocks noChangeArrowheads="1"/>
            </p:cNvSpPr>
            <p:nvPr/>
          </p:nvSpPr>
          <p:spPr bwMode="auto">
            <a:xfrm>
              <a:off x="1371600" y="2973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30" name="Rectangle 576"/>
            <p:cNvSpPr>
              <a:spLocks noChangeArrowheads="1"/>
            </p:cNvSpPr>
            <p:nvPr/>
          </p:nvSpPr>
          <p:spPr bwMode="auto">
            <a:xfrm>
              <a:off x="151200" y="3888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31" name="Rectangle 576"/>
            <p:cNvSpPr>
              <a:spLocks noChangeArrowheads="1"/>
            </p:cNvSpPr>
            <p:nvPr/>
          </p:nvSpPr>
          <p:spPr bwMode="auto">
            <a:xfrm>
              <a:off x="2592000" y="1142984"/>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32" name="Rectangle 576"/>
            <p:cNvSpPr>
              <a:spLocks noChangeArrowheads="1"/>
            </p:cNvSpPr>
            <p:nvPr/>
          </p:nvSpPr>
          <p:spPr bwMode="auto">
            <a:xfrm>
              <a:off x="763200"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33" name="Rectangle 564"/>
            <p:cNvSpPr>
              <a:spLocks noChangeArrowheads="1"/>
            </p:cNvSpPr>
            <p:nvPr/>
          </p:nvSpPr>
          <p:spPr bwMode="auto">
            <a:xfrm>
              <a:off x="457200" y="3888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4" name="Rectangle 564"/>
            <p:cNvSpPr>
              <a:spLocks noChangeArrowheads="1"/>
            </p:cNvSpPr>
            <p:nvPr/>
          </p:nvSpPr>
          <p:spPr bwMode="auto">
            <a:xfrm>
              <a:off x="763200" y="3888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5" name="Rectangle 564"/>
            <p:cNvSpPr>
              <a:spLocks noChangeArrowheads="1"/>
            </p:cNvSpPr>
            <p:nvPr/>
          </p:nvSpPr>
          <p:spPr bwMode="auto">
            <a:xfrm>
              <a:off x="10668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6" name="Rectangle 576"/>
            <p:cNvSpPr>
              <a:spLocks noChangeArrowheads="1"/>
            </p:cNvSpPr>
            <p:nvPr/>
          </p:nvSpPr>
          <p:spPr bwMode="auto">
            <a:xfrm>
              <a:off x="1371600" y="2973600"/>
              <a:ext cx="304800" cy="304800"/>
            </a:xfrm>
            <a:prstGeom prst="rect">
              <a:avLst/>
            </a:prstGeom>
            <a:noFill/>
            <a:ln w="9525">
              <a:solidFill>
                <a:srgbClr val="000000"/>
              </a:solidFill>
              <a:prstDash val="solid"/>
              <a:miter lim="800000"/>
              <a:headEnd/>
              <a:tailEnd/>
            </a:ln>
          </p:spPr>
          <p:txBody>
            <a:bodyPr wrap="none" anchor="ctr"/>
            <a:lstStyle/>
            <a:p>
              <a:endParaRPr lang="ja-JP" altLang="en-US"/>
            </a:p>
          </p:txBody>
        </p:sp>
        <p:sp>
          <p:nvSpPr>
            <p:cNvPr id="37" name="Rectangle 576"/>
            <p:cNvSpPr>
              <a:spLocks noChangeArrowheads="1"/>
            </p:cNvSpPr>
            <p:nvPr/>
          </p:nvSpPr>
          <p:spPr bwMode="auto">
            <a:xfrm>
              <a:off x="151200" y="2973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38" name="Rectangle 576"/>
            <p:cNvSpPr>
              <a:spLocks noChangeArrowheads="1"/>
            </p:cNvSpPr>
            <p:nvPr/>
          </p:nvSpPr>
          <p:spPr bwMode="auto">
            <a:xfrm>
              <a:off x="457200" y="2973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39" name="Rectangle 576"/>
            <p:cNvSpPr>
              <a:spLocks noChangeArrowheads="1"/>
            </p:cNvSpPr>
            <p:nvPr/>
          </p:nvSpPr>
          <p:spPr bwMode="auto">
            <a:xfrm>
              <a:off x="3200400" y="838184"/>
              <a:ext cx="304800" cy="30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40" name="Rectangle 576"/>
            <p:cNvSpPr>
              <a:spLocks noChangeArrowheads="1"/>
            </p:cNvSpPr>
            <p:nvPr/>
          </p:nvSpPr>
          <p:spPr bwMode="auto">
            <a:xfrm>
              <a:off x="3200400" y="1142984"/>
              <a:ext cx="304800" cy="30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41" name="Rectangle 576"/>
            <p:cNvSpPr>
              <a:spLocks noChangeArrowheads="1"/>
            </p:cNvSpPr>
            <p:nvPr/>
          </p:nvSpPr>
          <p:spPr bwMode="auto">
            <a:xfrm>
              <a:off x="3200400" y="2059200"/>
              <a:ext cx="304800" cy="30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42" name="Rectangle 576"/>
            <p:cNvSpPr>
              <a:spLocks noChangeArrowheads="1"/>
            </p:cNvSpPr>
            <p:nvPr/>
          </p:nvSpPr>
          <p:spPr bwMode="auto">
            <a:xfrm>
              <a:off x="3200400" y="1447200"/>
              <a:ext cx="304800" cy="30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43" name="Rectangle 576"/>
            <p:cNvSpPr>
              <a:spLocks noChangeArrowheads="1"/>
            </p:cNvSpPr>
            <p:nvPr/>
          </p:nvSpPr>
          <p:spPr bwMode="auto">
            <a:xfrm>
              <a:off x="2894400" y="1753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44" name="Rectangle 576"/>
            <p:cNvSpPr>
              <a:spLocks noChangeArrowheads="1"/>
            </p:cNvSpPr>
            <p:nvPr/>
          </p:nvSpPr>
          <p:spPr bwMode="auto">
            <a:xfrm>
              <a:off x="3200400" y="1753200"/>
              <a:ext cx="304800" cy="30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45" name="Rectangle 576"/>
            <p:cNvSpPr>
              <a:spLocks noChangeArrowheads="1"/>
            </p:cNvSpPr>
            <p:nvPr/>
          </p:nvSpPr>
          <p:spPr bwMode="auto">
            <a:xfrm>
              <a:off x="2285984"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46" name="Rectangle 576"/>
            <p:cNvSpPr>
              <a:spLocks noChangeArrowheads="1"/>
            </p:cNvSpPr>
            <p:nvPr/>
          </p:nvSpPr>
          <p:spPr bwMode="auto">
            <a:xfrm>
              <a:off x="2286000" y="1753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47" name="Rectangle 576"/>
            <p:cNvSpPr>
              <a:spLocks noChangeArrowheads="1"/>
            </p:cNvSpPr>
            <p:nvPr/>
          </p:nvSpPr>
          <p:spPr bwMode="auto">
            <a:xfrm>
              <a:off x="2592000"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48" name="Rectangle 576"/>
            <p:cNvSpPr>
              <a:spLocks noChangeArrowheads="1"/>
            </p:cNvSpPr>
            <p:nvPr/>
          </p:nvSpPr>
          <p:spPr bwMode="auto">
            <a:xfrm>
              <a:off x="2894400"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49" name="Rectangle 576"/>
            <p:cNvSpPr>
              <a:spLocks noChangeArrowheads="1"/>
            </p:cNvSpPr>
            <p:nvPr/>
          </p:nvSpPr>
          <p:spPr bwMode="auto">
            <a:xfrm>
              <a:off x="2592000" y="1753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50" name="Rectangle 576"/>
            <p:cNvSpPr>
              <a:spLocks noChangeArrowheads="1"/>
            </p:cNvSpPr>
            <p:nvPr/>
          </p:nvSpPr>
          <p:spPr bwMode="auto">
            <a:xfrm>
              <a:off x="2592000" y="2361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1" name="Rectangle 576"/>
            <p:cNvSpPr>
              <a:spLocks noChangeArrowheads="1"/>
            </p:cNvSpPr>
            <p:nvPr/>
          </p:nvSpPr>
          <p:spPr bwMode="auto">
            <a:xfrm>
              <a:off x="2592000"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2" name="Rectangle 576"/>
            <p:cNvSpPr>
              <a:spLocks noChangeArrowheads="1"/>
            </p:cNvSpPr>
            <p:nvPr/>
          </p:nvSpPr>
          <p:spPr bwMode="auto">
            <a:xfrm>
              <a:off x="2285984"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3" name="Rectangle 576"/>
            <p:cNvSpPr>
              <a:spLocks noChangeArrowheads="1"/>
            </p:cNvSpPr>
            <p:nvPr/>
          </p:nvSpPr>
          <p:spPr bwMode="auto">
            <a:xfrm>
              <a:off x="1980000"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4" name="Rectangle 576"/>
            <p:cNvSpPr>
              <a:spLocks noChangeArrowheads="1"/>
            </p:cNvSpPr>
            <p:nvPr/>
          </p:nvSpPr>
          <p:spPr bwMode="auto">
            <a:xfrm>
              <a:off x="1980000" y="2361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5" name="Rectangle 576"/>
            <p:cNvSpPr>
              <a:spLocks noChangeArrowheads="1"/>
            </p:cNvSpPr>
            <p:nvPr/>
          </p:nvSpPr>
          <p:spPr bwMode="auto">
            <a:xfrm>
              <a:off x="2285984" y="2361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6" name="Rectangle 576"/>
            <p:cNvSpPr>
              <a:spLocks noChangeArrowheads="1"/>
            </p:cNvSpPr>
            <p:nvPr/>
          </p:nvSpPr>
          <p:spPr bwMode="auto">
            <a:xfrm>
              <a:off x="1677600" y="235743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7" name="Rectangle 576"/>
            <p:cNvSpPr>
              <a:spLocks noChangeArrowheads="1"/>
            </p:cNvSpPr>
            <p:nvPr/>
          </p:nvSpPr>
          <p:spPr bwMode="auto">
            <a:xfrm>
              <a:off x="2894400" y="2361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8" name="Line 679"/>
            <p:cNvSpPr>
              <a:spLocks noChangeShapeType="1"/>
            </p:cNvSpPr>
            <p:nvPr/>
          </p:nvSpPr>
          <p:spPr bwMode="auto">
            <a:xfrm>
              <a:off x="500034" y="2362200"/>
              <a:ext cx="0" cy="304800"/>
            </a:xfrm>
            <a:prstGeom prst="line">
              <a:avLst/>
            </a:prstGeom>
            <a:noFill/>
            <a:ln w="19050">
              <a:solidFill>
                <a:srgbClr val="00CC00"/>
              </a:solidFill>
              <a:prstDash val="sysDash"/>
              <a:round/>
              <a:headEnd/>
              <a:tailEnd/>
            </a:ln>
          </p:spPr>
          <p:txBody>
            <a:bodyPr/>
            <a:lstStyle/>
            <a:p>
              <a:endParaRPr lang="ja-JP" altLang="en-US"/>
            </a:p>
          </p:txBody>
        </p:sp>
        <p:sp>
          <p:nvSpPr>
            <p:cNvPr id="59" name="Rectangle 576"/>
            <p:cNvSpPr>
              <a:spLocks noChangeArrowheads="1"/>
            </p:cNvSpPr>
            <p:nvPr/>
          </p:nvSpPr>
          <p:spPr bwMode="auto">
            <a:xfrm>
              <a:off x="1371600" y="235743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0" name="Rectangle 663"/>
            <p:cNvSpPr>
              <a:spLocks noChangeArrowheads="1"/>
            </p:cNvSpPr>
            <p:nvPr/>
          </p:nvSpPr>
          <p:spPr bwMode="auto">
            <a:xfrm>
              <a:off x="7620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61" name="Rectangle 664"/>
            <p:cNvSpPr>
              <a:spLocks noChangeArrowheads="1"/>
            </p:cNvSpPr>
            <p:nvPr/>
          </p:nvSpPr>
          <p:spPr bwMode="auto">
            <a:xfrm>
              <a:off x="4572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2" name="Rectangle 665"/>
            <p:cNvSpPr>
              <a:spLocks noChangeArrowheads="1"/>
            </p:cNvSpPr>
            <p:nvPr/>
          </p:nvSpPr>
          <p:spPr bwMode="auto">
            <a:xfrm>
              <a:off x="4572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3" name="Rectangle 666"/>
            <p:cNvSpPr>
              <a:spLocks noChangeArrowheads="1"/>
            </p:cNvSpPr>
            <p:nvPr/>
          </p:nvSpPr>
          <p:spPr bwMode="auto">
            <a:xfrm>
              <a:off x="4572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64" name="Rectangle 667"/>
            <p:cNvSpPr>
              <a:spLocks noChangeArrowheads="1"/>
            </p:cNvSpPr>
            <p:nvPr/>
          </p:nvSpPr>
          <p:spPr bwMode="auto">
            <a:xfrm>
              <a:off x="1524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65" name="Rectangle 13"/>
            <p:cNvSpPr>
              <a:spLocks noChangeArrowheads="1"/>
            </p:cNvSpPr>
            <p:nvPr/>
          </p:nvSpPr>
          <p:spPr bwMode="auto">
            <a:xfrm>
              <a:off x="28956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6" name="Rectangle 31"/>
            <p:cNvSpPr>
              <a:spLocks noChangeArrowheads="1"/>
            </p:cNvSpPr>
            <p:nvPr/>
          </p:nvSpPr>
          <p:spPr bwMode="auto">
            <a:xfrm>
              <a:off x="32004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7" name="Rectangle 32"/>
            <p:cNvSpPr>
              <a:spLocks noChangeArrowheads="1"/>
            </p:cNvSpPr>
            <p:nvPr/>
          </p:nvSpPr>
          <p:spPr bwMode="auto">
            <a:xfrm>
              <a:off x="35052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8" name="Rectangle 35"/>
            <p:cNvSpPr>
              <a:spLocks noChangeArrowheads="1"/>
            </p:cNvSpPr>
            <p:nvPr/>
          </p:nvSpPr>
          <p:spPr bwMode="auto">
            <a:xfrm>
              <a:off x="44196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9" name="Rectangle 36"/>
            <p:cNvSpPr>
              <a:spLocks noChangeArrowheads="1"/>
            </p:cNvSpPr>
            <p:nvPr/>
          </p:nvSpPr>
          <p:spPr bwMode="auto">
            <a:xfrm>
              <a:off x="47244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0" name="Rectangle 37"/>
            <p:cNvSpPr>
              <a:spLocks noChangeArrowheads="1"/>
            </p:cNvSpPr>
            <p:nvPr/>
          </p:nvSpPr>
          <p:spPr bwMode="auto">
            <a:xfrm>
              <a:off x="50292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1" name="Rectangle 40"/>
            <p:cNvSpPr>
              <a:spLocks noChangeArrowheads="1"/>
            </p:cNvSpPr>
            <p:nvPr/>
          </p:nvSpPr>
          <p:spPr bwMode="auto">
            <a:xfrm>
              <a:off x="53340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2" name="Rectangle 41"/>
            <p:cNvSpPr>
              <a:spLocks noChangeArrowheads="1"/>
            </p:cNvSpPr>
            <p:nvPr/>
          </p:nvSpPr>
          <p:spPr bwMode="auto">
            <a:xfrm>
              <a:off x="56388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3" name="Rectangle 42"/>
            <p:cNvSpPr>
              <a:spLocks noChangeArrowheads="1"/>
            </p:cNvSpPr>
            <p:nvPr/>
          </p:nvSpPr>
          <p:spPr bwMode="auto">
            <a:xfrm>
              <a:off x="59436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4" name="Rectangle 43"/>
            <p:cNvSpPr>
              <a:spLocks noChangeArrowheads="1"/>
            </p:cNvSpPr>
            <p:nvPr/>
          </p:nvSpPr>
          <p:spPr bwMode="auto">
            <a:xfrm>
              <a:off x="62484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5" name="Rectangle 44"/>
            <p:cNvSpPr>
              <a:spLocks noChangeArrowheads="1"/>
            </p:cNvSpPr>
            <p:nvPr/>
          </p:nvSpPr>
          <p:spPr bwMode="auto">
            <a:xfrm>
              <a:off x="65532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6" name="Rectangle 45"/>
            <p:cNvSpPr>
              <a:spLocks noChangeArrowheads="1"/>
            </p:cNvSpPr>
            <p:nvPr/>
          </p:nvSpPr>
          <p:spPr bwMode="auto">
            <a:xfrm>
              <a:off x="68580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7" name="Rectangle 46"/>
            <p:cNvSpPr>
              <a:spLocks noChangeArrowheads="1"/>
            </p:cNvSpPr>
            <p:nvPr/>
          </p:nvSpPr>
          <p:spPr bwMode="auto">
            <a:xfrm>
              <a:off x="71628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8" name="Rectangle 47"/>
            <p:cNvSpPr>
              <a:spLocks noChangeArrowheads="1"/>
            </p:cNvSpPr>
            <p:nvPr/>
          </p:nvSpPr>
          <p:spPr bwMode="auto">
            <a:xfrm>
              <a:off x="74676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79" name="Rectangle 48"/>
            <p:cNvSpPr>
              <a:spLocks noChangeArrowheads="1"/>
            </p:cNvSpPr>
            <p:nvPr/>
          </p:nvSpPr>
          <p:spPr bwMode="auto">
            <a:xfrm>
              <a:off x="77724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0" name="Rectangle 49"/>
            <p:cNvSpPr>
              <a:spLocks noChangeArrowheads="1"/>
            </p:cNvSpPr>
            <p:nvPr/>
          </p:nvSpPr>
          <p:spPr bwMode="auto">
            <a:xfrm>
              <a:off x="80772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1" name="Rectangle 52"/>
            <p:cNvSpPr>
              <a:spLocks noChangeArrowheads="1"/>
            </p:cNvSpPr>
            <p:nvPr/>
          </p:nvSpPr>
          <p:spPr bwMode="auto">
            <a:xfrm>
              <a:off x="1981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2" name="Rectangle 53"/>
            <p:cNvSpPr>
              <a:spLocks noChangeArrowheads="1"/>
            </p:cNvSpPr>
            <p:nvPr/>
          </p:nvSpPr>
          <p:spPr bwMode="auto">
            <a:xfrm>
              <a:off x="22860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3" name="Rectangle 54"/>
            <p:cNvSpPr>
              <a:spLocks noChangeArrowheads="1"/>
            </p:cNvSpPr>
            <p:nvPr/>
          </p:nvSpPr>
          <p:spPr bwMode="auto">
            <a:xfrm>
              <a:off x="25908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4" name="Rectangle 55"/>
            <p:cNvSpPr>
              <a:spLocks noChangeArrowheads="1"/>
            </p:cNvSpPr>
            <p:nvPr/>
          </p:nvSpPr>
          <p:spPr bwMode="auto">
            <a:xfrm>
              <a:off x="28956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5" name="Rectangle 56"/>
            <p:cNvSpPr>
              <a:spLocks noChangeArrowheads="1"/>
            </p:cNvSpPr>
            <p:nvPr/>
          </p:nvSpPr>
          <p:spPr bwMode="auto">
            <a:xfrm>
              <a:off x="32004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6" name="Rectangle 57"/>
            <p:cNvSpPr>
              <a:spLocks noChangeArrowheads="1"/>
            </p:cNvSpPr>
            <p:nvPr/>
          </p:nvSpPr>
          <p:spPr bwMode="auto">
            <a:xfrm>
              <a:off x="3505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7" name="Rectangle 58"/>
            <p:cNvSpPr>
              <a:spLocks noChangeArrowheads="1"/>
            </p:cNvSpPr>
            <p:nvPr/>
          </p:nvSpPr>
          <p:spPr bwMode="auto">
            <a:xfrm>
              <a:off x="38100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8" name="Rectangle 59"/>
            <p:cNvSpPr>
              <a:spLocks noChangeArrowheads="1"/>
            </p:cNvSpPr>
            <p:nvPr/>
          </p:nvSpPr>
          <p:spPr bwMode="auto">
            <a:xfrm>
              <a:off x="41148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89" name="Rectangle 60"/>
            <p:cNvSpPr>
              <a:spLocks noChangeArrowheads="1"/>
            </p:cNvSpPr>
            <p:nvPr/>
          </p:nvSpPr>
          <p:spPr bwMode="auto">
            <a:xfrm>
              <a:off x="44196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0" name="Rectangle 61"/>
            <p:cNvSpPr>
              <a:spLocks noChangeArrowheads="1"/>
            </p:cNvSpPr>
            <p:nvPr/>
          </p:nvSpPr>
          <p:spPr bwMode="auto">
            <a:xfrm>
              <a:off x="47244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1" name="Rectangle 62"/>
            <p:cNvSpPr>
              <a:spLocks noChangeArrowheads="1"/>
            </p:cNvSpPr>
            <p:nvPr/>
          </p:nvSpPr>
          <p:spPr bwMode="auto">
            <a:xfrm>
              <a:off x="5029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2" name="Rectangle 63"/>
            <p:cNvSpPr>
              <a:spLocks noChangeArrowheads="1"/>
            </p:cNvSpPr>
            <p:nvPr/>
          </p:nvSpPr>
          <p:spPr bwMode="auto">
            <a:xfrm>
              <a:off x="53340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3" name="Rectangle 64"/>
            <p:cNvSpPr>
              <a:spLocks noChangeArrowheads="1"/>
            </p:cNvSpPr>
            <p:nvPr/>
          </p:nvSpPr>
          <p:spPr bwMode="auto">
            <a:xfrm>
              <a:off x="56388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4" name="Rectangle 65"/>
            <p:cNvSpPr>
              <a:spLocks noChangeArrowheads="1"/>
            </p:cNvSpPr>
            <p:nvPr/>
          </p:nvSpPr>
          <p:spPr bwMode="auto">
            <a:xfrm>
              <a:off x="59436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5" name="Rectangle 66"/>
            <p:cNvSpPr>
              <a:spLocks noChangeArrowheads="1"/>
            </p:cNvSpPr>
            <p:nvPr/>
          </p:nvSpPr>
          <p:spPr bwMode="auto">
            <a:xfrm>
              <a:off x="62484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6" name="Rectangle 67"/>
            <p:cNvSpPr>
              <a:spLocks noChangeArrowheads="1"/>
            </p:cNvSpPr>
            <p:nvPr/>
          </p:nvSpPr>
          <p:spPr bwMode="auto">
            <a:xfrm>
              <a:off x="6553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7" name="Rectangle 68"/>
            <p:cNvSpPr>
              <a:spLocks noChangeArrowheads="1"/>
            </p:cNvSpPr>
            <p:nvPr/>
          </p:nvSpPr>
          <p:spPr bwMode="auto">
            <a:xfrm>
              <a:off x="68580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8" name="Rectangle 69"/>
            <p:cNvSpPr>
              <a:spLocks noChangeArrowheads="1"/>
            </p:cNvSpPr>
            <p:nvPr/>
          </p:nvSpPr>
          <p:spPr bwMode="auto">
            <a:xfrm>
              <a:off x="71628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99" name="Rectangle 70"/>
            <p:cNvSpPr>
              <a:spLocks noChangeArrowheads="1"/>
            </p:cNvSpPr>
            <p:nvPr/>
          </p:nvSpPr>
          <p:spPr bwMode="auto">
            <a:xfrm>
              <a:off x="74676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00" name="Rectangle 71"/>
            <p:cNvSpPr>
              <a:spLocks noChangeArrowheads="1"/>
            </p:cNvSpPr>
            <p:nvPr/>
          </p:nvSpPr>
          <p:spPr bwMode="auto">
            <a:xfrm>
              <a:off x="77724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01" name="Rectangle 72"/>
            <p:cNvSpPr>
              <a:spLocks noChangeArrowheads="1"/>
            </p:cNvSpPr>
            <p:nvPr/>
          </p:nvSpPr>
          <p:spPr bwMode="auto">
            <a:xfrm>
              <a:off x="8077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02" name="Rectangle 76"/>
            <p:cNvSpPr>
              <a:spLocks noChangeArrowheads="1"/>
            </p:cNvSpPr>
            <p:nvPr/>
          </p:nvSpPr>
          <p:spPr bwMode="auto">
            <a:xfrm>
              <a:off x="16764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03" name="Rectangle 77"/>
            <p:cNvSpPr>
              <a:spLocks noChangeArrowheads="1"/>
            </p:cNvSpPr>
            <p:nvPr/>
          </p:nvSpPr>
          <p:spPr bwMode="auto">
            <a:xfrm>
              <a:off x="19812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04" name="Rectangle 78"/>
            <p:cNvSpPr>
              <a:spLocks noChangeArrowheads="1"/>
            </p:cNvSpPr>
            <p:nvPr/>
          </p:nvSpPr>
          <p:spPr bwMode="auto">
            <a:xfrm>
              <a:off x="22860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05" name="Rectangle 79"/>
            <p:cNvSpPr>
              <a:spLocks noChangeArrowheads="1"/>
            </p:cNvSpPr>
            <p:nvPr/>
          </p:nvSpPr>
          <p:spPr bwMode="auto">
            <a:xfrm>
              <a:off x="25908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06" name="Rectangle 80"/>
            <p:cNvSpPr>
              <a:spLocks noChangeArrowheads="1"/>
            </p:cNvSpPr>
            <p:nvPr/>
          </p:nvSpPr>
          <p:spPr bwMode="auto">
            <a:xfrm>
              <a:off x="28956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07" name="Rectangle 81"/>
            <p:cNvSpPr>
              <a:spLocks noChangeArrowheads="1"/>
            </p:cNvSpPr>
            <p:nvPr/>
          </p:nvSpPr>
          <p:spPr bwMode="auto">
            <a:xfrm>
              <a:off x="32004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08" name="Rectangle 82"/>
            <p:cNvSpPr>
              <a:spLocks noChangeArrowheads="1"/>
            </p:cNvSpPr>
            <p:nvPr/>
          </p:nvSpPr>
          <p:spPr bwMode="auto">
            <a:xfrm>
              <a:off x="35052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09" name="Rectangle 83"/>
            <p:cNvSpPr>
              <a:spLocks noChangeArrowheads="1"/>
            </p:cNvSpPr>
            <p:nvPr/>
          </p:nvSpPr>
          <p:spPr bwMode="auto">
            <a:xfrm>
              <a:off x="38100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0" name="Rectangle 84"/>
            <p:cNvSpPr>
              <a:spLocks noChangeArrowheads="1"/>
            </p:cNvSpPr>
            <p:nvPr/>
          </p:nvSpPr>
          <p:spPr bwMode="auto">
            <a:xfrm>
              <a:off x="41148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1" name="Rectangle 85"/>
            <p:cNvSpPr>
              <a:spLocks noChangeArrowheads="1"/>
            </p:cNvSpPr>
            <p:nvPr/>
          </p:nvSpPr>
          <p:spPr bwMode="auto">
            <a:xfrm>
              <a:off x="44196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2" name="Rectangle 88"/>
            <p:cNvSpPr>
              <a:spLocks noChangeArrowheads="1"/>
            </p:cNvSpPr>
            <p:nvPr/>
          </p:nvSpPr>
          <p:spPr bwMode="auto">
            <a:xfrm>
              <a:off x="47244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3" name="Rectangle 89"/>
            <p:cNvSpPr>
              <a:spLocks noChangeArrowheads="1"/>
            </p:cNvSpPr>
            <p:nvPr/>
          </p:nvSpPr>
          <p:spPr bwMode="auto">
            <a:xfrm>
              <a:off x="50292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4" name="Rectangle 90"/>
            <p:cNvSpPr>
              <a:spLocks noChangeArrowheads="1"/>
            </p:cNvSpPr>
            <p:nvPr/>
          </p:nvSpPr>
          <p:spPr bwMode="auto">
            <a:xfrm>
              <a:off x="53340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5" name="Rectangle 91"/>
            <p:cNvSpPr>
              <a:spLocks noChangeArrowheads="1"/>
            </p:cNvSpPr>
            <p:nvPr/>
          </p:nvSpPr>
          <p:spPr bwMode="auto">
            <a:xfrm>
              <a:off x="56388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6" name="Rectangle 92"/>
            <p:cNvSpPr>
              <a:spLocks noChangeArrowheads="1"/>
            </p:cNvSpPr>
            <p:nvPr/>
          </p:nvSpPr>
          <p:spPr bwMode="auto">
            <a:xfrm>
              <a:off x="59436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7" name="Rectangle 93"/>
            <p:cNvSpPr>
              <a:spLocks noChangeArrowheads="1"/>
            </p:cNvSpPr>
            <p:nvPr/>
          </p:nvSpPr>
          <p:spPr bwMode="auto">
            <a:xfrm>
              <a:off x="62484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8" name="Rectangle 94"/>
            <p:cNvSpPr>
              <a:spLocks noChangeArrowheads="1"/>
            </p:cNvSpPr>
            <p:nvPr/>
          </p:nvSpPr>
          <p:spPr bwMode="auto">
            <a:xfrm>
              <a:off x="65532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19" name="Rectangle 95"/>
            <p:cNvSpPr>
              <a:spLocks noChangeArrowheads="1"/>
            </p:cNvSpPr>
            <p:nvPr/>
          </p:nvSpPr>
          <p:spPr bwMode="auto">
            <a:xfrm>
              <a:off x="68580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0" name="Rectangle 96"/>
            <p:cNvSpPr>
              <a:spLocks noChangeArrowheads="1"/>
            </p:cNvSpPr>
            <p:nvPr/>
          </p:nvSpPr>
          <p:spPr bwMode="auto">
            <a:xfrm>
              <a:off x="71628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1" name="Rectangle 97"/>
            <p:cNvSpPr>
              <a:spLocks noChangeArrowheads="1"/>
            </p:cNvSpPr>
            <p:nvPr/>
          </p:nvSpPr>
          <p:spPr bwMode="auto">
            <a:xfrm>
              <a:off x="74676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2" name="Rectangle 98"/>
            <p:cNvSpPr>
              <a:spLocks noChangeArrowheads="1"/>
            </p:cNvSpPr>
            <p:nvPr/>
          </p:nvSpPr>
          <p:spPr bwMode="auto">
            <a:xfrm>
              <a:off x="77724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3" name="Rectangle 99"/>
            <p:cNvSpPr>
              <a:spLocks noChangeArrowheads="1"/>
            </p:cNvSpPr>
            <p:nvPr/>
          </p:nvSpPr>
          <p:spPr bwMode="auto">
            <a:xfrm>
              <a:off x="80772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4" name="Rectangle 103"/>
            <p:cNvSpPr>
              <a:spLocks noChangeArrowheads="1"/>
            </p:cNvSpPr>
            <p:nvPr/>
          </p:nvSpPr>
          <p:spPr bwMode="auto">
            <a:xfrm>
              <a:off x="50292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5" name="Rectangle 104"/>
            <p:cNvSpPr>
              <a:spLocks noChangeArrowheads="1"/>
            </p:cNvSpPr>
            <p:nvPr/>
          </p:nvSpPr>
          <p:spPr bwMode="auto">
            <a:xfrm>
              <a:off x="53340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6" name="Rectangle 105"/>
            <p:cNvSpPr>
              <a:spLocks noChangeArrowheads="1"/>
            </p:cNvSpPr>
            <p:nvPr/>
          </p:nvSpPr>
          <p:spPr bwMode="auto">
            <a:xfrm>
              <a:off x="56388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7" name="Rectangle 106"/>
            <p:cNvSpPr>
              <a:spLocks noChangeArrowheads="1"/>
            </p:cNvSpPr>
            <p:nvPr/>
          </p:nvSpPr>
          <p:spPr bwMode="auto">
            <a:xfrm>
              <a:off x="59436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8" name="Rectangle 107"/>
            <p:cNvSpPr>
              <a:spLocks noChangeArrowheads="1"/>
            </p:cNvSpPr>
            <p:nvPr/>
          </p:nvSpPr>
          <p:spPr bwMode="auto">
            <a:xfrm>
              <a:off x="62484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29" name="Rectangle 108"/>
            <p:cNvSpPr>
              <a:spLocks noChangeArrowheads="1"/>
            </p:cNvSpPr>
            <p:nvPr/>
          </p:nvSpPr>
          <p:spPr bwMode="auto">
            <a:xfrm>
              <a:off x="65532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0" name="Rectangle 109"/>
            <p:cNvSpPr>
              <a:spLocks noChangeArrowheads="1"/>
            </p:cNvSpPr>
            <p:nvPr/>
          </p:nvSpPr>
          <p:spPr bwMode="auto">
            <a:xfrm>
              <a:off x="68580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1" name="Rectangle 110"/>
            <p:cNvSpPr>
              <a:spLocks noChangeArrowheads="1"/>
            </p:cNvSpPr>
            <p:nvPr/>
          </p:nvSpPr>
          <p:spPr bwMode="auto">
            <a:xfrm>
              <a:off x="71628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2" name="Rectangle 111"/>
            <p:cNvSpPr>
              <a:spLocks noChangeArrowheads="1"/>
            </p:cNvSpPr>
            <p:nvPr/>
          </p:nvSpPr>
          <p:spPr bwMode="auto">
            <a:xfrm>
              <a:off x="74676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3" name="Rectangle 112"/>
            <p:cNvSpPr>
              <a:spLocks noChangeArrowheads="1"/>
            </p:cNvSpPr>
            <p:nvPr/>
          </p:nvSpPr>
          <p:spPr bwMode="auto">
            <a:xfrm>
              <a:off x="77724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4" name="Rectangle 113"/>
            <p:cNvSpPr>
              <a:spLocks noChangeArrowheads="1"/>
            </p:cNvSpPr>
            <p:nvPr/>
          </p:nvSpPr>
          <p:spPr bwMode="auto">
            <a:xfrm>
              <a:off x="80772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5" name="Rectangle 134"/>
            <p:cNvSpPr>
              <a:spLocks noChangeArrowheads="1"/>
            </p:cNvSpPr>
            <p:nvPr/>
          </p:nvSpPr>
          <p:spPr bwMode="auto">
            <a:xfrm>
              <a:off x="56388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6" name="Rectangle 135"/>
            <p:cNvSpPr>
              <a:spLocks noChangeArrowheads="1"/>
            </p:cNvSpPr>
            <p:nvPr/>
          </p:nvSpPr>
          <p:spPr bwMode="auto">
            <a:xfrm>
              <a:off x="59436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7" name="Rectangle 136"/>
            <p:cNvSpPr>
              <a:spLocks noChangeArrowheads="1"/>
            </p:cNvSpPr>
            <p:nvPr/>
          </p:nvSpPr>
          <p:spPr bwMode="auto">
            <a:xfrm>
              <a:off x="62484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8" name="Rectangle 137"/>
            <p:cNvSpPr>
              <a:spLocks noChangeArrowheads="1"/>
            </p:cNvSpPr>
            <p:nvPr/>
          </p:nvSpPr>
          <p:spPr bwMode="auto">
            <a:xfrm>
              <a:off x="65532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39" name="Rectangle 138"/>
            <p:cNvSpPr>
              <a:spLocks noChangeArrowheads="1"/>
            </p:cNvSpPr>
            <p:nvPr/>
          </p:nvSpPr>
          <p:spPr bwMode="auto">
            <a:xfrm>
              <a:off x="68580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0" name="Rectangle 139"/>
            <p:cNvSpPr>
              <a:spLocks noChangeArrowheads="1"/>
            </p:cNvSpPr>
            <p:nvPr/>
          </p:nvSpPr>
          <p:spPr bwMode="auto">
            <a:xfrm>
              <a:off x="71628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1" name="Rectangle 140"/>
            <p:cNvSpPr>
              <a:spLocks noChangeArrowheads="1"/>
            </p:cNvSpPr>
            <p:nvPr/>
          </p:nvSpPr>
          <p:spPr bwMode="auto">
            <a:xfrm>
              <a:off x="74676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2" name="Rectangle 141"/>
            <p:cNvSpPr>
              <a:spLocks noChangeArrowheads="1"/>
            </p:cNvSpPr>
            <p:nvPr/>
          </p:nvSpPr>
          <p:spPr bwMode="auto">
            <a:xfrm>
              <a:off x="77724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3" name="Rectangle 142"/>
            <p:cNvSpPr>
              <a:spLocks noChangeArrowheads="1"/>
            </p:cNvSpPr>
            <p:nvPr/>
          </p:nvSpPr>
          <p:spPr bwMode="auto">
            <a:xfrm>
              <a:off x="80772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4" name="Rectangle 148"/>
            <p:cNvSpPr>
              <a:spLocks noChangeArrowheads="1"/>
            </p:cNvSpPr>
            <p:nvPr/>
          </p:nvSpPr>
          <p:spPr bwMode="auto">
            <a:xfrm>
              <a:off x="6553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5" name="Rectangle 149"/>
            <p:cNvSpPr>
              <a:spLocks noChangeArrowheads="1"/>
            </p:cNvSpPr>
            <p:nvPr/>
          </p:nvSpPr>
          <p:spPr bwMode="auto">
            <a:xfrm>
              <a:off x="68580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6" name="Rectangle 150"/>
            <p:cNvSpPr>
              <a:spLocks noChangeArrowheads="1"/>
            </p:cNvSpPr>
            <p:nvPr/>
          </p:nvSpPr>
          <p:spPr bwMode="auto">
            <a:xfrm>
              <a:off x="71628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7" name="Rectangle 151"/>
            <p:cNvSpPr>
              <a:spLocks noChangeArrowheads="1"/>
            </p:cNvSpPr>
            <p:nvPr/>
          </p:nvSpPr>
          <p:spPr bwMode="auto">
            <a:xfrm>
              <a:off x="74676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8" name="Rectangle 152"/>
            <p:cNvSpPr>
              <a:spLocks noChangeArrowheads="1"/>
            </p:cNvSpPr>
            <p:nvPr/>
          </p:nvSpPr>
          <p:spPr bwMode="auto">
            <a:xfrm>
              <a:off x="77724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49" name="Rectangle 153"/>
            <p:cNvSpPr>
              <a:spLocks noChangeArrowheads="1"/>
            </p:cNvSpPr>
            <p:nvPr/>
          </p:nvSpPr>
          <p:spPr bwMode="auto">
            <a:xfrm>
              <a:off x="8077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50" name="Rectangle 158"/>
            <p:cNvSpPr>
              <a:spLocks noChangeArrowheads="1"/>
            </p:cNvSpPr>
            <p:nvPr/>
          </p:nvSpPr>
          <p:spPr bwMode="auto">
            <a:xfrm>
              <a:off x="6553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51" name="Rectangle 159"/>
            <p:cNvSpPr>
              <a:spLocks noChangeArrowheads="1"/>
            </p:cNvSpPr>
            <p:nvPr/>
          </p:nvSpPr>
          <p:spPr bwMode="auto">
            <a:xfrm>
              <a:off x="68580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52" name="Rectangle 161"/>
            <p:cNvSpPr>
              <a:spLocks noChangeArrowheads="1"/>
            </p:cNvSpPr>
            <p:nvPr/>
          </p:nvSpPr>
          <p:spPr bwMode="auto">
            <a:xfrm>
              <a:off x="74676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53" name="Rectangle 162"/>
            <p:cNvSpPr>
              <a:spLocks noChangeArrowheads="1"/>
            </p:cNvSpPr>
            <p:nvPr/>
          </p:nvSpPr>
          <p:spPr bwMode="auto">
            <a:xfrm>
              <a:off x="77724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54" name="Rectangle 163"/>
            <p:cNvSpPr>
              <a:spLocks noChangeArrowheads="1"/>
            </p:cNvSpPr>
            <p:nvPr/>
          </p:nvSpPr>
          <p:spPr bwMode="auto">
            <a:xfrm>
              <a:off x="8077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55" name="Rectangle 168"/>
            <p:cNvSpPr>
              <a:spLocks noChangeArrowheads="1"/>
            </p:cNvSpPr>
            <p:nvPr/>
          </p:nvSpPr>
          <p:spPr bwMode="auto">
            <a:xfrm>
              <a:off x="7162800" y="1752600"/>
              <a:ext cx="304800" cy="304800"/>
            </a:xfrm>
            <a:prstGeom prst="rect">
              <a:avLst/>
            </a:prstGeom>
            <a:noFill/>
            <a:ln w="9525">
              <a:solidFill>
                <a:srgbClr val="000000"/>
              </a:solidFill>
              <a:prstDash val="sysDot"/>
              <a:miter lim="800000"/>
              <a:headEnd/>
              <a:tailEnd/>
            </a:ln>
          </p:spPr>
          <p:txBody>
            <a:bodyPr wrap="none" anchor="ctr"/>
            <a:lstStyle/>
            <a:p>
              <a:endParaRPr lang="ja-JP" altLang="en-US"/>
            </a:p>
          </p:txBody>
        </p:sp>
        <p:sp>
          <p:nvSpPr>
            <p:cNvPr id="156" name="Rectangle 174"/>
            <p:cNvSpPr>
              <a:spLocks noChangeArrowheads="1"/>
            </p:cNvSpPr>
            <p:nvPr/>
          </p:nvSpPr>
          <p:spPr bwMode="auto">
            <a:xfrm>
              <a:off x="32004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57" name="Rectangle 175"/>
            <p:cNvSpPr>
              <a:spLocks noChangeArrowheads="1"/>
            </p:cNvSpPr>
            <p:nvPr/>
          </p:nvSpPr>
          <p:spPr bwMode="auto">
            <a:xfrm>
              <a:off x="35052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58" name="Rectangle 176"/>
            <p:cNvSpPr>
              <a:spLocks noChangeArrowheads="1"/>
            </p:cNvSpPr>
            <p:nvPr/>
          </p:nvSpPr>
          <p:spPr bwMode="auto">
            <a:xfrm>
              <a:off x="38100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59" name="Rectangle 177"/>
            <p:cNvSpPr>
              <a:spLocks noChangeArrowheads="1"/>
            </p:cNvSpPr>
            <p:nvPr/>
          </p:nvSpPr>
          <p:spPr bwMode="auto">
            <a:xfrm>
              <a:off x="41148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60" name="Rectangle 178"/>
            <p:cNvSpPr>
              <a:spLocks noChangeArrowheads="1"/>
            </p:cNvSpPr>
            <p:nvPr/>
          </p:nvSpPr>
          <p:spPr bwMode="auto">
            <a:xfrm>
              <a:off x="44196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61" name="Rectangle 179"/>
            <p:cNvSpPr>
              <a:spLocks noChangeArrowheads="1"/>
            </p:cNvSpPr>
            <p:nvPr/>
          </p:nvSpPr>
          <p:spPr bwMode="auto">
            <a:xfrm>
              <a:off x="47244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62" name="Rectangle 180"/>
            <p:cNvSpPr>
              <a:spLocks noChangeArrowheads="1"/>
            </p:cNvSpPr>
            <p:nvPr/>
          </p:nvSpPr>
          <p:spPr bwMode="auto">
            <a:xfrm>
              <a:off x="50292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63" name="Rectangle 181"/>
            <p:cNvSpPr>
              <a:spLocks noChangeArrowheads="1"/>
            </p:cNvSpPr>
            <p:nvPr/>
          </p:nvSpPr>
          <p:spPr bwMode="auto">
            <a:xfrm>
              <a:off x="53340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64" name="Rectangle 182"/>
            <p:cNvSpPr>
              <a:spLocks noChangeArrowheads="1"/>
            </p:cNvSpPr>
            <p:nvPr/>
          </p:nvSpPr>
          <p:spPr bwMode="auto">
            <a:xfrm>
              <a:off x="56388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65" name="Rectangle 183"/>
            <p:cNvSpPr>
              <a:spLocks noChangeArrowheads="1"/>
            </p:cNvSpPr>
            <p:nvPr/>
          </p:nvSpPr>
          <p:spPr bwMode="auto">
            <a:xfrm>
              <a:off x="59436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66" name="Rectangle 184"/>
            <p:cNvSpPr>
              <a:spLocks noChangeArrowheads="1"/>
            </p:cNvSpPr>
            <p:nvPr/>
          </p:nvSpPr>
          <p:spPr bwMode="auto">
            <a:xfrm>
              <a:off x="62484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67" name="Rectangle 185"/>
            <p:cNvSpPr>
              <a:spLocks noChangeArrowheads="1"/>
            </p:cNvSpPr>
            <p:nvPr/>
          </p:nvSpPr>
          <p:spPr bwMode="auto">
            <a:xfrm>
              <a:off x="65532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68" name="Rectangle 186"/>
            <p:cNvSpPr>
              <a:spLocks noChangeArrowheads="1"/>
            </p:cNvSpPr>
            <p:nvPr/>
          </p:nvSpPr>
          <p:spPr bwMode="auto">
            <a:xfrm>
              <a:off x="68580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69" name="Rectangle 187"/>
            <p:cNvSpPr>
              <a:spLocks noChangeArrowheads="1"/>
            </p:cNvSpPr>
            <p:nvPr/>
          </p:nvSpPr>
          <p:spPr bwMode="auto">
            <a:xfrm>
              <a:off x="71628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70" name="Rectangle 188"/>
            <p:cNvSpPr>
              <a:spLocks noChangeArrowheads="1"/>
            </p:cNvSpPr>
            <p:nvPr/>
          </p:nvSpPr>
          <p:spPr bwMode="auto">
            <a:xfrm>
              <a:off x="74676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71" name="Rectangle 189"/>
            <p:cNvSpPr>
              <a:spLocks noChangeArrowheads="1"/>
            </p:cNvSpPr>
            <p:nvPr/>
          </p:nvSpPr>
          <p:spPr bwMode="auto">
            <a:xfrm>
              <a:off x="77724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72" name="Rectangle 190"/>
            <p:cNvSpPr>
              <a:spLocks noChangeArrowheads="1"/>
            </p:cNvSpPr>
            <p:nvPr/>
          </p:nvSpPr>
          <p:spPr bwMode="auto">
            <a:xfrm>
              <a:off x="8077200" y="3581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73" name="Rectangle 193"/>
            <p:cNvSpPr>
              <a:spLocks noChangeArrowheads="1"/>
            </p:cNvSpPr>
            <p:nvPr/>
          </p:nvSpPr>
          <p:spPr bwMode="auto">
            <a:xfrm>
              <a:off x="65532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74" name="Rectangle 194"/>
            <p:cNvSpPr>
              <a:spLocks noChangeArrowheads="1"/>
            </p:cNvSpPr>
            <p:nvPr/>
          </p:nvSpPr>
          <p:spPr bwMode="auto">
            <a:xfrm>
              <a:off x="68580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75" name="Rectangle 195"/>
            <p:cNvSpPr>
              <a:spLocks noChangeArrowheads="1"/>
            </p:cNvSpPr>
            <p:nvPr/>
          </p:nvSpPr>
          <p:spPr bwMode="auto">
            <a:xfrm>
              <a:off x="71628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76" name="Rectangle 196"/>
            <p:cNvSpPr>
              <a:spLocks noChangeArrowheads="1"/>
            </p:cNvSpPr>
            <p:nvPr/>
          </p:nvSpPr>
          <p:spPr bwMode="auto">
            <a:xfrm>
              <a:off x="74676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77" name="Rectangle 197"/>
            <p:cNvSpPr>
              <a:spLocks noChangeArrowheads="1"/>
            </p:cNvSpPr>
            <p:nvPr/>
          </p:nvSpPr>
          <p:spPr bwMode="auto">
            <a:xfrm>
              <a:off x="7772400" y="35814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178" name="Rectangle 198"/>
            <p:cNvSpPr>
              <a:spLocks noChangeArrowheads="1"/>
            </p:cNvSpPr>
            <p:nvPr/>
          </p:nvSpPr>
          <p:spPr bwMode="auto">
            <a:xfrm>
              <a:off x="80772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79" name="Rectangle 201"/>
            <p:cNvSpPr>
              <a:spLocks noChangeArrowheads="1"/>
            </p:cNvSpPr>
            <p:nvPr/>
          </p:nvSpPr>
          <p:spPr bwMode="auto">
            <a:xfrm>
              <a:off x="1981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80" name="Rectangle 202"/>
            <p:cNvSpPr>
              <a:spLocks noChangeArrowheads="1"/>
            </p:cNvSpPr>
            <p:nvPr/>
          </p:nvSpPr>
          <p:spPr bwMode="auto">
            <a:xfrm>
              <a:off x="22860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81" name="Rectangle 203"/>
            <p:cNvSpPr>
              <a:spLocks noChangeArrowheads="1"/>
            </p:cNvSpPr>
            <p:nvPr/>
          </p:nvSpPr>
          <p:spPr bwMode="auto">
            <a:xfrm>
              <a:off x="25908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82" name="Rectangle 204"/>
            <p:cNvSpPr>
              <a:spLocks noChangeArrowheads="1"/>
            </p:cNvSpPr>
            <p:nvPr/>
          </p:nvSpPr>
          <p:spPr bwMode="auto">
            <a:xfrm>
              <a:off x="28956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83" name="Rectangle 205"/>
            <p:cNvSpPr>
              <a:spLocks noChangeArrowheads="1"/>
            </p:cNvSpPr>
            <p:nvPr/>
          </p:nvSpPr>
          <p:spPr bwMode="auto">
            <a:xfrm>
              <a:off x="32004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84" name="Rectangle 206"/>
            <p:cNvSpPr>
              <a:spLocks noChangeArrowheads="1"/>
            </p:cNvSpPr>
            <p:nvPr/>
          </p:nvSpPr>
          <p:spPr bwMode="auto">
            <a:xfrm>
              <a:off x="3505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85" name="Rectangle 207"/>
            <p:cNvSpPr>
              <a:spLocks noChangeArrowheads="1"/>
            </p:cNvSpPr>
            <p:nvPr/>
          </p:nvSpPr>
          <p:spPr bwMode="auto">
            <a:xfrm>
              <a:off x="38100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86" name="Rectangle 208"/>
            <p:cNvSpPr>
              <a:spLocks noChangeArrowheads="1"/>
            </p:cNvSpPr>
            <p:nvPr/>
          </p:nvSpPr>
          <p:spPr bwMode="auto">
            <a:xfrm>
              <a:off x="41148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87" name="Rectangle 209"/>
            <p:cNvSpPr>
              <a:spLocks noChangeArrowheads="1"/>
            </p:cNvSpPr>
            <p:nvPr/>
          </p:nvSpPr>
          <p:spPr bwMode="auto">
            <a:xfrm>
              <a:off x="19812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88" name="Rectangle 210"/>
            <p:cNvSpPr>
              <a:spLocks noChangeArrowheads="1"/>
            </p:cNvSpPr>
            <p:nvPr/>
          </p:nvSpPr>
          <p:spPr bwMode="auto">
            <a:xfrm>
              <a:off x="22860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89" name="Rectangle 211"/>
            <p:cNvSpPr>
              <a:spLocks noChangeArrowheads="1"/>
            </p:cNvSpPr>
            <p:nvPr/>
          </p:nvSpPr>
          <p:spPr bwMode="auto">
            <a:xfrm>
              <a:off x="25908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90" name="Rectangle 212"/>
            <p:cNvSpPr>
              <a:spLocks noChangeArrowheads="1"/>
            </p:cNvSpPr>
            <p:nvPr/>
          </p:nvSpPr>
          <p:spPr bwMode="auto">
            <a:xfrm>
              <a:off x="28956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91" name="Rectangle 213"/>
            <p:cNvSpPr>
              <a:spLocks noChangeArrowheads="1"/>
            </p:cNvSpPr>
            <p:nvPr/>
          </p:nvSpPr>
          <p:spPr bwMode="auto">
            <a:xfrm>
              <a:off x="32004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92" name="Rectangle 214"/>
            <p:cNvSpPr>
              <a:spLocks noChangeArrowheads="1"/>
            </p:cNvSpPr>
            <p:nvPr/>
          </p:nvSpPr>
          <p:spPr bwMode="auto">
            <a:xfrm>
              <a:off x="35052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93" name="Rectangle 215"/>
            <p:cNvSpPr>
              <a:spLocks noChangeArrowheads="1"/>
            </p:cNvSpPr>
            <p:nvPr/>
          </p:nvSpPr>
          <p:spPr bwMode="auto">
            <a:xfrm>
              <a:off x="38100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94" name="Rectangle 216"/>
            <p:cNvSpPr>
              <a:spLocks noChangeArrowheads="1"/>
            </p:cNvSpPr>
            <p:nvPr/>
          </p:nvSpPr>
          <p:spPr bwMode="auto">
            <a:xfrm>
              <a:off x="41148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195" name="Rectangle 217"/>
            <p:cNvSpPr>
              <a:spLocks noChangeArrowheads="1"/>
            </p:cNvSpPr>
            <p:nvPr/>
          </p:nvSpPr>
          <p:spPr bwMode="auto">
            <a:xfrm>
              <a:off x="44196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96" name="Rectangle 218"/>
            <p:cNvSpPr>
              <a:spLocks noChangeArrowheads="1"/>
            </p:cNvSpPr>
            <p:nvPr/>
          </p:nvSpPr>
          <p:spPr bwMode="auto">
            <a:xfrm>
              <a:off x="47244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97" name="Rectangle 219"/>
            <p:cNvSpPr>
              <a:spLocks noChangeArrowheads="1"/>
            </p:cNvSpPr>
            <p:nvPr/>
          </p:nvSpPr>
          <p:spPr bwMode="auto">
            <a:xfrm>
              <a:off x="5029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98" name="Rectangle 220"/>
            <p:cNvSpPr>
              <a:spLocks noChangeArrowheads="1"/>
            </p:cNvSpPr>
            <p:nvPr/>
          </p:nvSpPr>
          <p:spPr bwMode="auto">
            <a:xfrm>
              <a:off x="53340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199" name="Rectangle 221"/>
            <p:cNvSpPr>
              <a:spLocks noChangeArrowheads="1"/>
            </p:cNvSpPr>
            <p:nvPr/>
          </p:nvSpPr>
          <p:spPr bwMode="auto">
            <a:xfrm>
              <a:off x="56388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00" name="Rectangle 222"/>
            <p:cNvSpPr>
              <a:spLocks noChangeArrowheads="1"/>
            </p:cNvSpPr>
            <p:nvPr/>
          </p:nvSpPr>
          <p:spPr bwMode="auto">
            <a:xfrm>
              <a:off x="59436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01" name="Rectangle 223"/>
            <p:cNvSpPr>
              <a:spLocks noChangeArrowheads="1"/>
            </p:cNvSpPr>
            <p:nvPr/>
          </p:nvSpPr>
          <p:spPr bwMode="auto">
            <a:xfrm>
              <a:off x="62484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02" name="Rectangle 224"/>
            <p:cNvSpPr>
              <a:spLocks noChangeArrowheads="1"/>
            </p:cNvSpPr>
            <p:nvPr/>
          </p:nvSpPr>
          <p:spPr bwMode="auto">
            <a:xfrm>
              <a:off x="6553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03" name="Rectangle 225"/>
            <p:cNvSpPr>
              <a:spLocks noChangeArrowheads="1"/>
            </p:cNvSpPr>
            <p:nvPr/>
          </p:nvSpPr>
          <p:spPr bwMode="auto">
            <a:xfrm>
              <a:off x="44196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04" name="Rectangle 226"/>
            <p:cNvSpPr>
              <a:spLocks noChangeArrowheads="1"/>
            </p:cNvSpPr>
            <p:nvPr/>
          </p:nvSpPr>
          <p:spPr bwMode="auto">
            <a:xfrm>
              <a:off x="47244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05" name="Rectangle 227"/>
            <p:cNvSpPr>
              <a:spLocks noChangeArrowheads="1"/>
            </p:cNvSpPr>
            <p:nvPr/>
          </p:nvSpPr>
          <p:spPr bwMode="auto">
            <a:xfrm>
              <a:off x="50292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06" name="Rectangle 228"/>
            <p:cNvSpPr>
              <a:spLocks noChangeArrowheads="1"/>
            </p:cNvSpPr>
            <p:nvPr/>
          </p:nvSpPr>
          <p:spPr bwMode="auto">
            <a:xfrm>
              <a:off x="53340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07" name="Rectangle 229"/>
            <p:cNvSpPr>
              <a:spLocks noChangeArrowheads="1"/>
            </p:cNvSpPr>
            <p:nvPr/>
          </p:nvSpPr>
          <p:spPr bwMode="auto">
            <a:xfrm>
              <a:off x="56388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08" name="Rectangle 230"/>
            <p:cNvSpPr>
              <a:spLocks noChangeArrowheads="1"/>
            </p:cNvSpPr>
            <p:nvPr/>
          </p:nvSpPr>
          <p:spPr bwMode="auto">
            <a:xfrm>
              <a:off x="59436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09" name="Rectangle 231"/>
            <p:cNvSpPr>
              <a:spLocks noChangeArrowheads="1"/>
            </p:cNvSpPr>
            <p:nvPr/>
          </p:nvSpPr>
          <p:spPr bwMode="auto">
            <a:xfrm>
              <a:off x="62484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10" name="Rectangle 232"/>
            <p:cNvSpPr>
              <a:spLocks noChangeArrowheads="1"/>
            </p:cNvSpPr>
            <p:nvPr/>
          </p:nvSpPr>
          <p:spPr bwMode="auto">
            <a:xfrm>
              <a:off x="65532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11" name="Rectangle 233"/>
            <p:cNvSpPr>
              <a:spLocks noChangeArrowheads="1"/>
            </p:cNvSpPr>
            <p:nvPr/>
          </p:nvSpPr>
          <p:spPr bwMode="auto">
            <a:xfrm>
              <a:off x="6553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12" name="Rectangle 234"/>
            <p:cNvSpPr>
              <a:spLocks noChangeArrowheads="1"/>
            </p:cNvSpPr>
            <p:nvPr/>
          </p:nvSpPr>
          <p:spPr bwMode="auto">
            <a:xfrm>
              <a:off x="68580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13" name="Rectangle 235"/>
            <p:cNvSpPr>
              <a:spLocks noChangeArrowheads="1"/>
            </p:cNvSpPr>
            <p:nvPr/>
          </p:nvSpPr>
          <p:spPr bwMode="auto">
            <a:xfrm>
              <a:off x="71628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14" name="Rectangle 236"/>
            <p:cNvSpPr>
              <a:spLocks noChangeArrowheads="1"/>
            </p:cNvSpPr>
            <p:nvPr/>
          </p:nvSpPr>
          <p:spPr bwMode="auto">
            <a:xfrm>
              <a:off x="74676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15" name="Rectangle 237"/>
            <p:cNvSpPr>
              <a:spLocks noChangeArrowheads="1"/>
            </p:cNvSpPr>
            <p:nvPr/>
          </p:nvSpPr>
          <p:spPr bwMode="auto">
            <a:xfrm>
              <a:off x="77724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16" name="Rectangle 238"/>
            <p:cNvSpPr>
              <a:spLocks noChangeArrowheads="1"/>
            </p:cNvSpPr>
            <p:nvPr/>
          </p:nvSpPr>
          <p:spPr bwMode="auto">
            <a:xfrm>
              <a:off x="8077200" y="3276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17" name="Rectangle 241"/>
            <p:cNvSpPr>
              <a:spLocks noChangeArrowheads="1"/>
            </p:cNvSpPr>
            <p:nvPr/>
          </p:nvSpPr>
          <p:spPr bwMode="auto">
            <a:xfrm>
              <a:off x="65532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18" name="Rectangle 242"/>
            <p:cNvSpPr>
              <a:spLocks noChangeArrowheads="1"/>
            </p:cNvSpPr>
            <p:nvPr/>
          </p:nvSpPr>
          <p:spPr bwMode="auto">
            <a:xfrm>
              <a:off x="68580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19" name="Rectangle 243"/>
            <p:cNvSpPr>
              <a:spLocks noChangeArrowheads="1"/>
            </p:cNvSpPr>
            <p:nvPr/>
          </p:nvSpPr>
          <p:spPr bwMode="auto">
            <a:xfrm>
              <a:off x="71628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20" name="Rectangle 244"/>
            <p:cNvSpPr>
              <a:spLocks noChangeArrowheads="1"/>
            </p:cNvSpPr>
            <p:nvPr/>
          </p:nvSpPr>
          <p:spPr bwMode="auto">
            <a:xfrm>
              <a:off x="74676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21" name="Rectangle 245"/>
            <p:cNvSpPr>
              <a:spLocks noChangeArrowheads="1"/>
            </p:cNvSpPr>
            <p:nvPr/>
          </p:nvSpPr>
          <p:spPr bwMode="auto">
            <a:xfrm>
              <a:off x="7772400" y="32766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222" name="Rectangle 246"/>
            <p:cNvSpPr>
              <a:spLocks noChangeArrowheads="1"/>
            </p:cNvSpPr>
            <p:nvPr/>
          </p:nvSpPr>
          <p:spPr bwMode="auto">
            <a:xfrm>
              <a:off x="8077200" y="32766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223" name="Rectangle 249"/>
            <p:cNvSpPr>
              <a:spLocks noChangeArrowheads="1"/>
            </p:cNvSpPr>
            <p:nvPr/>
          </p:nvSpPr>
          <p:spPr bwMode="auto">
            <a:xfrm>
              <a:off x="44196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24" name="Rectangle 250"/>
            <p:cNvSpPr>
              <a:spLocks noChangeArrowheads="1"/>
            </p:cNvSpPr>
            <p:nvPr/>
          </p:nvSpPr>
          <p:spPr bwMode="auto">
            <a:xfrm>
              <a:off x="47244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25" name="Rectangle 251"/>
            <p:cNvSpPr>
              <a:spLocks noChangeArrowheads="1"/>
            </p:cNvSpPr>
            <p:nvPr/>
          </p:nvSpPr>
          <p:spPr bwMode="auto">
            <a:xfrm>
              <a:off x="50292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26" name="Rectangle 252"/>
            <p:cNvSpPr>
              <a:spLocks noChangeArrowheads="1"/>
            </p:cNvSpPr>
            <p:nvPr/>
          </p:nvSpPr>
          <p:spPr bwMode="auto">
            <a:xfrm>
              <a:off x="53340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27" name="Rectangle 253"/>
            <p:cNvSpPr>
              <a:spLocks noChangeArrowheads="1"/>
            </p:cNvSpPr>
            <p:nvPr/>
          </p:nvSpPr>
          <p:spPr bwMode="auto">
            <a:xfrm>
              <a:off x="56388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28" name="Rectangle 254"/>
            <p:cNvSpPr>
              <a:spLocks noChangeArrowheads="1"/>
            </p:cNvSpPr>
            <p:nvPr/>
          </p:nvSpPr>
          <p:spPr bwMode="auto">
            <a:xfrm>
              <a:off x="59436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29" name="Rectangle 255"/>
            <p:cNvSpPr>
              <a:spLocks noChangeArrowheads="1"/>
            </p:cNvSpPr>
            <p:nvPr/>
          </p:nvSpPr>
          <p:spPr bwMode="auto">
            <a:xfrm>
              <a:off x="62484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30" name="Rectangle 256"/>
            <p:cNvSpPr>
              <a:spLocks noChangeArrowheads="1"/>
            </p:cNvSpPr>
            <p:nvPr/>
          </p:nvSpPr>
          <p:spPr bwMode="auto">
            <a:xfrm>
              <a:off x="65532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31" name="Rectangle 257"/>
            <p:cNvSpPr>
              <a:spLocks noChangeArrowheads="1"/>
            </p:cNvSpPr>
            <p:nvPr/>
          </p:nvSpPr>
          <p:spPr bwMode="auto">
            <a:xfrm>
              <a:off x="44196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32" name="Rectangle 258"/>
            <p:cNvSpPr>
              <a:spLocks noChangeArrowheads="1"/>
            </p:cNvSpPr>
            <p:nvPr/>
          </p:nvSpPr>
          <p:spPr bwMode="auto">
            <a:xfrm>
              <a:off x="47244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33" name="Rectangle 259"/>
            <p:cNvSpPr>
              <a:spLocks noChangeArrowheads="1"/>
            </p:cNvSpPr>
            <p:nvPr/>
          </p:nvSpPr>
          <p:spPr bwMode="auto">
            <a:xfrm>
              <a:off x="50292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34" name="Rectangle 260"/>
            <p:cNvSpPr>
              <a:spLocks noChangeArrowheads="1"/>
            </p:cNvSpPr>
            <p:nvPr/>
          </p:nvSpPr>
          <p:spPr bwMode="auto">
            <a:xfrm>
              <a:off x="53340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35" name="Rectangle 261"/>
            <p:cNvSpPr>
              <a:spLocks noChangeArrowheads="1"/>
            </p:cNvSpPr>
            <p:nvPr/>
          </p:nvSpPr>
          <p:spPr bwMode="auto">
            <a:xfrm>
              <a:off x="56388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36" name="Rectangle 262"/>
            <p:cNvSpPr>
              <a:spLocks noChangeArrowheads="1"/>
            </p:cNvSpPr>
            <p:nvPr/>
          </p:nvSpPr>
          <p:spPr bwMode="auto">
            <a:xfrm>
              <a:off x="59436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37" name="Rectangle 263"/>
            <p:cNvSpPr>
              <a:spLocks noChangeArrowheads="1"/>
            </p:cNvSpPr>
            <p:nvPr/>
          </p:nvSpPr>
          <p:spPr bwMode="auto">
            <a:xfrm>
              <a:off x="62484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38" name="Rectangle 264"/>
            <p:cNvSpPr>
              <a:spLocks noChangeArrowheads="1"/>
            </p:cNvSpPr>
            <p:nvPr/>
          </p:nvSpPr>
          <p:spPr bwMode="auto">
            <a:xfrm>
              <a:off x="65532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39" name="Rectangle 265"/>
            <p:cNvSpPr>
              <a:spLocks noChangeArrowheads="1"/>
            </p:cNvSpPr>
            <p:nvPr/>
          </p:nvSpPr>
          <p:spPr bwMode="auto">
            <a:xfrm>
              <a:off x="68580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40" name="Rectangle 266"/>
            <p:cNvSpPr>
              <a:spLocks noChangeArrowheads="1"/>
            </p:cNvSpPr>
            <p:nvPr/>
          </p:nvSpPr>
          <p:spPr bwMode="auto">
            <a:xfrm>
              <a:off x="71628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41" name="Rectangle 267"/>
            <p:cNvSpPr>
              <a:spLocks noChangeArrowheads="1"/>
            </p:cNvSpPr>
            <p:nvPr/>
          </p:nvSpPr>
          <p:spPr bwMode="auto">
            <a:xfrm>
              <a:off x="74676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42" name="Rectangle 268"/>
            <p:cNvSpPr>
              <a:spLocks noChangeArrowheads="1"/>
            </p:cNvSpPr>
            <p:nvPr/>
          </p:nvSpPr>
          <p:spPr bwMode="auto">
            <a:xfrm>
              <a:off x="77724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43" name="Rectangle 269"/>
            <p:cNvSpPr>
              <a:spLocks noChangeArrowheads="1"/>
            </p:cNvSpPr>
            <p:nvPr/>
          </p:nvSpPr>
          <p:spPr bwMode="auto">
            <a:xfrm>
              <a:off x="8077200" y="29718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44" name="Rectangle 273"/>
            <p:cNvSpPr>
              <a:spLocks noChangeArrowheads="1"/>
            </p:cNvSpPr>
            <p:nvPr/>
          </p:nvSpPr>
          <p:spPr bwMode="auto">
            <a:xfrm>
              <a:off x="68580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45" name="Rectangle 274"/>
            <p:cNvSpPr>
              <a:spLocks noChangeArrowheads="1"/>
            </p:cNvSpPr>
            <p:nvPr/>
          </p:nvSpPr>
          <p:spPr bwMode="auto">
            <a:xfrm>
              <a:off x="71628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46" name="Rectangle 275"/>
            <p:cNvSpPr>
              <a:spLocks noChangeArrowheads="1"/>
            </p:cNvSpPr>
            <p:nvPr/>
          </p:nvSpPr>
          <p:spPr bwMode="auto">
            <a:xfrm>
              <a:off x="74676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47" name="Rectangle 276"/>
            <p:cNvSpPr>
              <a:spLocks noChangeArrowheads="1"/>
            </p:cNvSpPr>
            <p:nvPr/>
          </p:nvSpPr>
          <p:spPr bwMode="auto">
            <a:xfrm>
              <a:off x="77724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48" name="Rectangle 277"/>
            <p:cNvSpPr>
              <a:spLocks noChangeArrowheads="1"/>
            </p:cNvSpPr>
            <p:nvPr/>
          </p:nvSpPr>
          <p:spPr bwMode="auto">
            <a:xfrm>
              <a:off x="80772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49" name="Rectangle 281"/>
            <p:cNvSpPr>
              <a:spLocks noChangeArrowheads="1"/>
            </p:cNvSpPr>
            <p:nvPr/>
          </p:nvSpPr>
          <p:spPr bwMode="auto">
            <a:xfrm>
              <a:off x="28956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50" name="Rectangle 282"/>
            <p:cNvSpPr>
              <a:spLocks noChangeArrowheads="1"/>
            </p:cNvSpPr>
            <p:nvPr/>
          </p:nvSpPr>
          <p:spPr bwMode="auto">
            <a:xfrm>
              <a:off x="32004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51" name="Rectangle 283"/>
            <p:cNvSpPr>
              <a:spLocks noChangeArrowheads="1"/>
            </p:cNvSpPr>
            <p:nvPr/>
          </p:nvSpPr>
          <p:spPr bwMode="auto">
            <a:xfrm>
              <a:off x="3505200" y="2971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52" name="Rectangle 287"/>
            <p:cNvSpPr>
              <a:spLocks noChangeArrowheads="1"/>
            </p:cNvSpPr>
            <p:nvPr/>
          </p:nvSpPr>
          <p:spPr bwMode="auto">
            <a:xfrm>
              <a:off x="50292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53" name="Rectangle 288"/>
            <p:cNvSpPr>
              <a:spLocks noChangeArrowheads="1"/>
            </p:cNvSpPr>
            <p:nvPr/>
          </p:nvSpPr>
          <p:spPr bwMode="auto">
            <a:xfrm>
              <a:off x="53340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54" name="Rectangle 289"/>
            <p:cNvSpPr>
              <a:spLocks noChangeArrowheads="1"/>
            </p:cNvSpPr>
            <p:nvPr/>
          </p:nvSpPr>
          <p:spPr bwMode="auto">
            <a:xfrm>
              <a:off x="56388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55" name="Rectangle 290"/>
            <p:cNvSpPr>
              <a:spLocks noChangeArrowheads="1"/>
            </p:cNvSpPr>
            <p:nvPr/>
          </p:nvSpPr>
          <p:spPr bwMode="auto">
            <a:xfrm>
              <a:off x="59436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56" name="Rectangle 291"/>
            <p:cNvSpPr>
              <a:spLocks noChangeArrowheads="1"/>
            </p:cNvSpPr>
            <p:nvPr/>
          </p:nvSpPr>
          <p:spPr bwMode="auto">
            <a:xfrm>
              <a:off x="62484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57" name="Rectangle 292"/>
            <p:cNvSpPr>
              <a:spLocks noChangeArrowheads="1"/>
            </p:cNvSpPr>
            <p:nvPr/>
          </p:nvSpPr>
          <p:spPr bwMode="auto">
            <a:xfrm>
              <a:off x="65532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58" name="Rectangle 293"/>
            <p:cNvSpPr>
              <a:spLocks noChangeArrowheads="1"/>
            </p:cNvSpPr>
            <p:nvPr/>
          </p:nvSpPr>
          <p:spPr bwMode="auto">
            <a:xfrm>
              <a:off x="68580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59" name="Rectangle 294"/>
            <p:cNvSpPr>
              <a:spLocks noChangeArrowheads="1"/>
            </p:cNvSpPr>
            <p:nvPr/>
          </p:nvSpPr>
          <p:spPr bwMode="auto">
            <a:xfrm>
              <a:off x="71628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0" name="Rectangle 295"/>
            <p:cNvSpPr>
              <a:spLocks noChangeArrowheads="1"/>
            </p:cNvSpPr>
            <p:nvPr/>
          </p:nvSpPr>
          <p:spPr bwMode="auto">
            <a:xfrm>
              <a:off x="74676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1" name="Rectangle 296"/>
            <p:cNvSpPr>
              <a:spLocks noChangeArrowheads="1"/>
            </p:cNvSpPr>
            <p:nvPr/>
          </p:nvSpPr>
          <p:spPr bwMode="auto">
            <a:xfrm>
              <a:off x="77724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2" name="Rectangle 297"/>
            <p:cNvSpPr>
              <a:spLocks noChangeArrowheads="1"/>
            </p:cNvSpPr>
            <p:nvPr/>
          </p:nvSpPr>
          <p:spPr bwMode="auto">
            <a:xfrm>
              <a:off x="80772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3" name="Rectangle 300"/>
            <p:cNvSpPr>
              <a:spLocks noChangeArrowheads="1"/>
            </p:cNvSpPr>
            <p:nvPr/>
          </p:nvSpPr>
          <p:spPr bwMode="auto">
            <a:xfrm>
              <a:off x="50292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4" name="Rectangle 301"/>
            <p:cNvSpPr>
              <a:spLocks noChangeArrowheads="1"/>
            </p:cNvSpPr>
            <p:nvPr/>
          </p:nvSpPr>
          <p:spPr bwMode="auto">
            <a:xfrm>
              <a:off x="53340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5" name="Rectangle 302"/>
            <p:cNvSpPr>
              <a:spLocks noChangeArrowheads="1"/>
            </p:cNvSpPr>
            <p:nvPr/>
          </p:nvSpPr>
          <p:spPr bwMode="auto">
            <a:xfrm>
              <a:off x="56388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6" name="Rectangle 303"/>
            <p:cNvSpPr>
              <a:spLocks noChangeArrowheads="1"/>
            </p:cNvSpPr>
            <p:nvPr/>
          </p:nvSpPr>
          <p:spPr bwMode="auto">
            <a:xfrm>
              <a:off x="59436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7" name="Rectangle 304"/>
            <p:cNvSpPr>
              <a:spLocks noChangeArrowheads="1"/>
            </p:cNvSpPr>
            <p:nvPr/>
          </p:nvSpPr>
          <p:spPr bwMode="auto">
            <a:xfrm>
              <a:off x="62484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8" name="Rectangle 305"/>
            <p:cNvSpPr>
              <a:spLocks noChangeArrowheads="1"/>
            </p:cNvSpPr>
            <p:nvPr/>
          </p:nvSpPr>
          <p:spPr bwMode="auto">
            <a:xfrm>
              <a:off x="65532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69" name="Rectangle 306"/>
            <p:cNvSpPr>
              <a:spLocks noChangeArrowheads="1"/>
            </p:cNvSpPr>
            <p:nvPr/>
          </p:nvSpPr>
          <p:spPr bwMode="auto">
            <a:xfrm>
              <a:off x="5029200" y="2667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70" name="Rectangle 307"/>
            <p:cNvSpPr>
              <a:spLocks noChangeArrowheads="1"/>
            </p:cNvSpPr>
            <p:nvPr/>
          </p:nvSpPr>
          <p:spPr bwMode="auto">
            <a:xfrm>
              <a:off x="5334000" y="2667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71" name="Rectangle 308"/>
            <p:cNvSpPr>
              <a:spLocks noChangeArrowheads="1"/>
            </p:cNvSpPr>
            <p:nvPr/>
          </p:nvSpPr>
          <p:spPr bwMode="auto">
            <a:xfrm>
              <a:off x="5638800" y="2667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72" name="Rectangle 309"/>
            <p:cNvSpPr>
              <a:spLocks noChangeArrowheads="1"/>
            </p:cNvSpPr>
            <p:nvPr/>
          </p:nvSpPr>
          <p:spPr bwMode="auto">
            <a:xfrm>
              <a:off x="5943600" y="2667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73" name="Rectangle 310"/>
            <p:cNvSpPr>
              <a:spLocks noChangeArrowheads="1"/>
            </p:cNvSpPr>
            <p:nvPr/>
          </p:nvSpPr>
          <p:spPr bwMode="auto">
            <a:xfrm>
              <a:off x="6248400" y="2667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74" name="Rectangle 311"/>
            <p:cNvSpPr>
              <a:spLocks noChangeArrowheads="1"/>
            </p:cNvSpPr>
            <p:nvPr/>
          </p:nvSpPr>
          <p:spPr bwMode="auto">
            <a:xfrm>
              <a:off x="6553200" y="2667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75" name="Rectangle 312"/>
            <p:cNvSpPr>
              <a:spLocks noChangeArrowheads="1"/>
            </p:cNvSpPr>
            <p:nvPr/>
          </p:nvSpPr>
          <p:spPr bwMode="auto">
            <a:xfrm>
              <a:off x="68580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76" name="Rectangle 313"/>
            <p:cNvSpPr>
              <a:spLocks noChangeArrowheads="1"/>
            </p:cNvSpPr>
            <p:nvPr/>
          </p:nvSpPr>
          <p:spPr bwMode="auto">
            <a:xfrm>
              <a:off x="71628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77" name="Rectangle 314"/>
            <p:cNvSpPr>
              <a:spLocks noChangeArrowheads="1"/>
            </p:cNvSpPr>
            <p:nvPr/>
          </p:nvSpPr>
          <p:spPr bwMode="auto">
            <a:xfrm>
              <a:off x="74676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78" name="Rectangle 315"/>
            <p:cNvSpPr>
              <a:spLocks noChangeArrowheads="1"/>
            </p:cNvSpPr>
            <p:nvPr/>
          </p:nvSpPr>
          <p:spPr bwMode="auto">
            <a:xfrm>
              <a:off x="77724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79" name="Rectangle 316"/>
            <p:cNvSpPr>
              <a:spLocks noChangeArrowheads="1"/>
            </p:cNvSpPr>
            <p:nvPr/>
          </p:nvSpPr>
          <p:spPr bwMode="auto">
            <a:xfrm>
              <a:off x="8077200" y="2667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80" name="Rectangle 319"/>
            <p:cNvSpPr>
              <a:spLocks noChangeArrowheads="1"/>
            </p:cNvSpPr>
            <p:nvPr/>
          </p:nvSpPr>
          <p:spPr bwMode="auto">
            <a:xfrm>
              <a:off x="6858000" y="2667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81" name="Rectangle 320"/>
            <p:cNvSpPr>
              <a:spLocks noChangeArrowheads="1"/>
            </p:cNvSpPr>
            <p:nvPr/>
          </p:nvSpPr>
          <p:spPr bwMode="auto">
            <a:xfrm>
              <a:off x="7162800" y="2667000"/>
              <a:ext cx="304800" cy="304800"/>
            </a:xfrm>
            <a:prstGeom prst="rect">
              <a:avLst/>
            </a:prstGeom>
            <a:solidFill>
              <a:srgbClr val="FF7C80"/>
            </a:solidFill>
            <a:ln w="19050">
              <a:solidFill>
                <a:srgbClr val="000000"/>
              </a:solidFill>
              <a:miter lim="800000"/>
              <a:headEnd/>
              <a:tailEnd/>
            </a:ln>
          </p:spPr>
          <p:txBody>
            <a:bodyPr wrap="none" anchor="ctr"/>
            <a:lstStyle/>
            <a:p>
              <a:endParaRPr lang="ja-JP" altLang="en-US"/>
            </a:p>
          </p:txBody>
        </p:sp>
        <p:sp>
          <p:nvSpPr>
            <p:cNvPr id="282" name="Rectangle 321"/>
            <p:cNvSpPr>
              <a:spLocks noChangeArrowheads="1"/>
            </p:cNvSpPr>
            <p:nvPr/>
          </p:nvSpPr>
          <p:spPr bwMode="auto">
            <a:xfrm>
              <a:off x="7467600" y="2667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83" name="Rectangle 322"/>
            <p:cNvSpPr>
              <a:spLocks noChangeArrowheads="1"/>
            </p:cNvSpPr>
            <p:nvPr/>
          </p:nvSpPr>
          <p:spPr bwMode="auto">
            <a:xfrm>
              <a:off x="7772400" y="2667000"/>
              <a:ext cx="304800" cy="304800"/>
            </a:xfrm>
            <a:prstGeom prst="rect">
              <a:avLst/>
            </a:prstGeom>
            <a:solidFill>
              <a:srgbClr val="FF7C80"/>
            </a:solidFill>
            <a:ln w="19050">
              <a:solidFill>
                <a:srgbClr val="000000"/>
              </a:solidFill>
              <a:miter lim="800000"/>
              <a:headEnd/>
              <a:tailEnd/>
            </a:ln>
          </p:spPr>
          <p:txBody>
            <a:bodyPr wrap="none" anchor="ctr"/>
            <a:lstStyle/>
            <a:p>
              <a:endParaRPr lang="ja-JP" altLang="en-US"/>
            </a:p>
          </p:txBody>
        </p:sp>
        <p:sp>
          <p:nvSpPr>
            <p:cNvPr id="284" name="Rectangle 323"/>
            <p:cNvSpPr>
              <a:spLocks noChangeArrowheads="1"/>
            </p:cNvSpPr>
            <p:nvPr/>
          </p:nvSpPr>
          <p:spPr bwMode="auto">
            <a:xfrm>
              <a:off x="8077200" y="2667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285" name="Rectangle 326"/>
            <p:cNvSpPr>
              <a:spLocks noChangeArrowheads="1"/>
            </p:cNvSpPr>
            <p:nvPr/>
          </p:nvSpPr>
          <p:spPr bwMode="auto">
            <a:xfrm>
              <a:off x="56388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86" name="Rectangle 327"/>
            <p:cNvSpPr>
              <a:spLocks noChangeArrowheads="1"/>
            </p:cNvSpPr>
            <p:nvPr/>
          </p:nvSpPr>
          <p:spPr bwMode="auto">
            <a:xfrm>
              <a:off x="59436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87" name="Rectangle 328"/>
            <p:cNvSpPr>
              <a:spLocks noChangeArrowheads="1"/>
            </p:cNvSpPr>
            <p:nvPr/>
          </p:nvSpPr>
          <p:spPr bwMode="auto">
            <a:xfrm>
              <a:off x="62484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88" name="Rectangle 329"/>
            <p:cNvSpPr>
              <a:spLocks noChangeArrowheads="1"/>
            </p:cNvSpPr>
            <p:nvPr/>
          </p:nvSpPr>
          <p:spPr bwMode="auto">
            <a:xfrm>
              <a:off x="65532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89" name="Rectangle 330"/>
            <p:cNvSpPr>
              <a:spLocks noChangeArrowheads="1"/>
            </p:cNvSpPr>
            <p:nvPr/>
          </p:nvSpPr>
          <p:spPr bwMode="auto">
            <a:xfrm>
              <a:off x="68580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0" name="Rectangle 331"/>
            <p:cNvSpPr>
              <a:spLocks noChangeArrowheads="1"/>
            </p:cNvSpPr>
            <p:nvPr/>
          </p:nvSpPr>
          <p:spPr bwMode="auto">
            <a:xfrm>
              <a:off x="71628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1" name="Rectangle 332"/>
            <p:cNvSpPr>
              <a:spLocks noChangeArrowheads="1"/>
            </p:cNvSpPr>
            <p:nvPr/>
          </p:nvSpPr>
          <p:spPr bwMode="auto">
            <a:xfrm>
              <a:off x="74676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2" name="Rectangle 333"/>
            <p:cNvSpPr>
              <a:spLocks noChangeArrowheads="1"/>
            </p:cNvSpPr>
            <p:nvPr/>
          </p:nvSpPr>
          <p:spPr bwMode="auto">
            <a:xfrm>
              <a:off x="77724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3" name="Rectangle 334"/>
            <p:cNvSpPr>
              <a:spLocks noChangeArrowheads="1"/>
            </p:cNvSpPr>
            <p:nvPr/>
          </p:nvSpPr>
          <p:spPr bwMode="auto">
            <a:xfrm>
              <a:off x="80772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4" name="Rectangle 337"/>
            <p:cNvSpPr>
              <a:spLocks noChangeArrowheads="1"/>
            </p:cNvSpPr>
            <p:nvPr/>
          </p:nvSpPr>
          <p:spPr bwMode="auto">
            <a:xfrm>
              <a:off x="56388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5" name="Rectangle 338"/>
            <p:cNvSpPr>
              <a:spLocks noChangeArrowheads="1"/>
            </p:cNvSpPr>
            <p:nvPr/>
          </p:nvSpPr>
          <p:spPr bwMode="auto">
            <a:xfrm>
              <a:off x="59436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6" name="Rectangle 339"/>
            <p:cNvSpPr>
              <a:spLocks noChangeArrowheads="1"/>
            </p:cNvSpPr>
            <p:nvPr/>
          </p:nvSpPr>
          <p:spPr bwMode="auto">
            <a:xfrm>
              <a:off x="62484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7" name="Rectangle 340"/>
            <p:cNvSpPr>
              <a:spLocks noChangeArrowheads="1"/>
            </p:cNvSpPr>
            <p:nvPr/>
          </p:nvSpPr>
          <p:spPr bwMode="auto">
            <a:xfrm>
              <a:off x="65532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8" name="Rectangle 341"/>
            <p:cNvSpPr>
              <a:spLocks noChangeArrowheads="1"/>
            </p:cNvSpPr>
            <p:nvPr/>
          </p:nvSpPr>
          <p:spPr bwMode="auto">
            <a:xfrm>
              <a:off x="68580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299" name="Rectangle 342"/>
            <p:cNvSpPr>
              <a:spLocks noChangeArrowheads="1"/>
            </p:cNvSpPr>
            <p:nvPr/>
          </p:nvSpPr>
          <p:spPr bwMode="auto">
            <a:xfrm>
              <a:off x="71628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00" name="Rectangle 343"/>
            <p:cNvSpPr>
              <a:spLocks noChangeArrowheads="1"/>
            </p:cNvSpPr>
            <p:nvPr/>
          </p:nvSpPr>
          <p:spPr bwMode="auto">
            <a:xfrm>
              <a:off x="74676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01" name="Rectangle 344"/>
            <p:cNvSpPr>
              <a:spLocks noChangeArrowheads="1"/>
            </p:cNvSpPr>
            <p:nvPr/>
          </p:nvSpPr>
          <p:spPr bwMode="auto">
            <a:xfrm>
              <a:off x="77724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02" name="Rectangle 345"/>
            <p:cNvSpPr>
              <a:spLocks noChangeArrowheads="1"/>
            </p:cNvSpPr>
            <p:nvPr/>
          </p:nvSpPr>
          <p:spPr bwMode="auto">
            <a:xfrm>
              <a:off x="80772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03" name="Rectangle 348"/>
            <p:cNvSpPr>
              <a:spLocks noChangeArrowheads="1"/>
            </p:cNvSpPr>
            <p:nvPr/>
          </p:nvSpPr>
          <p:spPr bwMode="auto">
            <a:xfrm>
              <a:off x="56388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04" name="Rectangle 349"/>
            <p:cNvSpPr>
              <a:spLocks noChangeArrowheads="1"/>
            </p:cNvSpPr>
            <p:nvPr/>
          </p:nvSpPr>
          <p:spPr bwMode="auto">
            <a:xfrm>
              <a:off x="59436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05" name="Rectangle 350"/>
            <p:cNvSpPr>
              <a:spLocks noChangeArrowheads="1"/>
            </p:cNvSpPr>
            <p:nvPr/>
          </p:nvSpPr>
          <p:spPr bwMode="auto">
            <a:xfrm>
              <a:off x="62484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06" name="Rectangle 351"/>
            <p:cNvSpPr>
              <a:spLocks noChangeArrowheads="1"/>
            </p:cNvSpPr>
            <p:nvPr/>
          </p:nvSpPr>
          <p:spPr bwMode="auto">
            <a:xfrm>
              <a:off x="65532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07" name="Rectangle 352"/>
            <p:cNvSpPr>
              <a:spLocks noChangeArrowheads="1"/>
            </p:cNvSpPr>
            <p:nvPr/>
          </p:nvSpPr>
          <p:spPr bwMode="auto">
            <a:xfrm>
              <a:off x="5638800" y="2362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08" name="Rectangle 353"/>
            <p:cNvSpPr>
              <a:spLocks noChangeArrowheads="1"/>
            </p:cNvSpPr>
            <p:nvPr/>
          </p:nvSpPr>
          <p:spPr bwMode="auto">
            <a:xfrm>
              <a:off x="5943600" y="2362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09" name="Rectangle 354"/>
            <p:cNvSpPr>
              <a:spLocks noChangeArrowheads="1"/>
            </p:cNvSpPr>
            <p:nvPr/>
          </p:nvSpPr>
          <p:spPr bwMode="auto">
            <a:xfrm>
              <a:off x="6248400" y="2362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10" name="Rectangle 355"/>
            <p:cNvSpPr>
              <a:spLocks noChangeArrowheads="1"/>
            </p:cNvSpPr>
            <p:nvPr/>
          </p:nvSpPr>
          <p:spPr bwMode="auto">
            <a:xfrm>
              <a:off x="6553200" y="2362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11" name="Rectangle 356"/>
            <p:cNvSpPr>
              <a:spLocks noChangeArrowheads="1"/>
            </p:cNvSpPr>
            <p:nvPr/>
          </p:nvSpPr>
          <p:spPr bwMode="auto">
            <a:xfrm>
              <a:off x="68580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12" name="Rectangle 357"/>
            <p:cNvSpPr>
              <a:spLocks noChangeArrowheads="1"/>
            </p:cNvSpPr>
            <p:nvPr/>
          </p:nvSpPr>
          <p:spPr bwMode="auto">
            <a:xfrm>
              <a:off x="71628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13" name="Rectangle 358"/>
            <p:cNvSpPr>
              <a:spLocks noChangeArrowheads="1"/>
            </p:cNvSpPr>
            <p:nvPr/>
          </p:nvSpPr>
          <p:spPr bwMode="auto">
            <a:xfrm>
              <a:off x="74676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14" name="Rectangle 359"/>
            <p:cNvSpPr>
              <a:spLocks noChangeArrowheads="1"/>
            </p:cNvSpPr>
            <p:nvPr/>
          </p:nvSpPr>
          <p:spPr bwMode="auto">
            <a:xfrm>
              <a:off x="77724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15" name="Rectangle 360"/>
            <p:cNvSpPr>
              <a:spLocks noChangeArrowheads="1"/>
            </p:cNvSpPr>
            <p:nvPr/>
          </p:nvSpPr>
          <p:spPr bwMode="auto">
            <a:xfrm>
              <a:off x="8077200" y="2362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16" name="Rectangle 363"/>
            <p:cNvSpPr>
              <a:spLocks noChangeArrowheads="1"/>
            </p:cNvSpPr>
            <p:nvPr/>
          </p:nvSpPr>
          <p:spPr bwMode="auto">
            <a:xfrm>
              <a:off x="6858000" y="2362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17" name="Rectangle 364"/>
            <p:cNvSpPr>
              <a:spLocks noChangeArrowheads="1"/>
            </p:cNvSpPr>
            <p:nvPr/>
          </p:nvSpPr>
          <p:spPr bwMode="auto">
            <a:xfrm>
              <a:off x="7162800" y="2362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18" name="Rectangle 365"/>
            <p:cNvSpPr>
              <a:spLocks noChangeArrowheads="1"/>
            </p:cNvSpPr>
            <p:nvPr/>
          </p:nvSpPr>
          <p:spPr bwMode="auto">
            <a:xfrm>
              <a:off x="7467600" y="2362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19" name="Rectangle 366"/>
            <p:cNvSpPr>
              <a:spLocks noChangeArrowheads="1"/>
            </p:cNvSpPr>
            <p:nvPr/>
          </p:nvSpPr>
          <p:spPr bwMode="auto">
            <a:xfrm>
              <a:off x="7772400" y="2362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20" name="Rectangle 367"/>
            <p:cNvSpPr>
              <a:spLocks noChangeArrowheads="1"/>
            </p:cNvSpPr>
            <p:nvPr/>
          </p:nvSpPr>
          <p:spPr bwMode="auto">
            <a:xfrm>
              <a:off x="8077200" y="2362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21" name="Rectangle 370"/>
            <p:cNvSpPr>
              <a:spLocks noChangeArrowheads="1"/>
            </p:cNvSpPr>
            <p:nvPr/>
          </p:nvSpPr>
          <p:spPr bwMode="auto">
            <a:xfrm>
              <a:off x="6553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22" name="Rectangle 371"/>
            <p:cNvSpPr>
              <a:spLocks noChangeArrowheads="1"/>
            </p:cNvSpPr>
            <p:nvPr/>
          </p:nvSpPr>
          <p:spPr bwMode="auto">
            <a:xfrm>
              <a:off x="68580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23" name="Rectangle 372"/>
            <p:cNvSpPr>
              <a:spLocks noChangeArrowheads="1"/>
            </p:cNvSpPr>
            <p:nvPr/>
          </p:nvSpPr>
          <p:spPr bwMode="auto">
            <a:xfrm>
              <a:off x="71628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24" name="Rectangle 373"/>
            <p:cNvSpPr>
              <a:spLocks noChangeArrowheads="1"/>
            </p:cNvSpPr>
            <p:nvPr/>
          </p:nvSpPr>
          <p:spPr bwMode="auto">
            <a:xfrm>
              <a:off x="74676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25" name="Rectangle 374"/>
            <p:cNvSpPr>
              <a:spLocks noChangeArrowheads="1"/>
            </p:cNvSpPr>
            <p:nvPr/>
          </p:nvSpPr>
          <p:spPr bwMode="auto">
            <a:xfrm>
              <a:off x="77724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26" name="Rectangle 375"/>
            <p:cNvSpPr>
              <a:spLocks noChangeArrowheads="1"/>
            </p:cNvSpPr>
            <p:nvPr/>
          </p:nvSpPr>
          <p:spPr bwMode="auto">
            <a:xfrm>
              <a:off x="8077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27" name="Rectangle 378"/>
            <p:cNvSpPr>
              <a:spLocks noChangeArrowheads="1"/>
            </p:cNvSpPr>
            <p:nvPr/>
          </p:nvSpPr>
          <p:spPr bwMode="auto">
            <a:xfrm>
              <a:off x="6553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28" name="Rectangle 379"/>
            <p:cNvSpPr>
              <a:spLocks noChangeArrowheads="1"/>
            </p:cNvSpPr>
            <p:nvPr/>
          </p:nvSpPr>
          <p:spPr bwMode="auto">
            <a:xfrm>
              <a:off x="68580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29" name="Rectangle 380"/>
            <p:cNvSpPr>
              <a:spLocks noChangeArrowheads="1"/>
            </p:cNvSpPr>
            <p:nvPr/>
          </p:nvSpPr>
          <p:spPr bwMode="auto">
            <a:xfrm>
              <a:off x="71628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0" name="Rectangle 381"/>
            <p:cNvSpPr>
              <a:spLocks noChangeArrowheads="1"/>
            </p:cNvSpPr>
            <p:nvPr/>
          </p:nvSpPr>
          <p:spPr bwMode="auto">
            <a:xfrm>
              <a:off x="74676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1" name="Rectangle 382"/>
            <p:cNvSpPr>
              <a:spLocks noChangeArrowheads="1"/>
            </p:cNvSpPr>
            <p:nvPr/>
          </p:nvSpPr>
          <p:spPr bwMode="auto">
            <a:xfrm>
              <a:off x="77724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2" name="Rectangle 383"/>
            <p:cNvSpPr>
              <a:spLocks noChangeArrowheads="1"/>
            </p:cNvSpPr>
            <p:nvPr/>
          </p:nvSpPr>
          <p:spPr bwMode="auto">
            <a:xfrm>
              <a:off x="8077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3" name="Rectangle 386"/>
            <p:cNvSpPr>
              <a:spLocks noChangeArrowheads="1"/>
            </p:cNvSpPr>
            <p:nvPr/>
          </p:nvSpPr>
          <p:spPr bwMode="auto">
            <a:xfrm>
              <a:off x="6553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4" name="Rectangle 387"/>
            <p:cNvSpPr>
              <a:spLocks noChangeArrowheads="1"/>
            </p:cNvSpPr>
            <p:nvPr/>
          </p:nvSpPr>
          <p:spPr bwMode="auto">
            <a:xfrm>
              <a:off x="68580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5" name="Rectangle 388"/>
            <p:cNvSpPr>
              <a:spLocks noChangeArrowheads="1"/>
            </p:cNvSpPr>
            <p:nvPr/>
          </p:nvSpPr>
          <p:spPr bwMode="auto">
            <a:xfrm>
              <a:off x="71628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6" name="Rectangle 389"/>
            <p:cNvSpPr>
              <a:spLocks noChangeArrowheads="1"/>
            </p:cNvSpPr>
            <p:nvPr/>
          </p:nvSpPr>
          <p:spPr bwMode="auto">
            <a:xfrm>
              <a:off x="74676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7" name="Rectangle 390"/>
            <p:cNvSpPr>
              <a:spLocks noChangeArrowheads="1"/>
            </p:cNvSpPr>
            <p:nvPr/>
          </p:nvSpPr>
          <p:spPr bwMode="auto">
            <a:xfrm>
              <a:off x="77724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8" name="Rectangle 391"/>
            <p:cNvSpPr>
              <a:spLocks noChangeArrowheads="1"/>
            </p:cNvSpPr>
            <p:nvPr/>
          </p:nvSpPr>
          <p:spPr bwMode="auto">
            <a:xfrm>
              <a:off x="8077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39" name="Rectangle 394"/>
            <p:cNvSpPr>
              <a:spLocks noChangeArrowheads="1"/>
            </p:cNvSpPr>
            <p:nvPr/>
          </p:nvSpPr>
          <p:spPr bwMode="auto">
            <a:xfrm>
              <a:off x="6553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40" name="Rectangle 395"/>
            <p:cNvSpPr>
              <a:spLocks noChangeArrowheads="1"/>
            </p:cNvSpPr>
            <p:nvPr/>
          </p:nvSpPr>
          <p:spPr bwMode="auto">
            <a:xfrm>
              <a:off x="6553200" y="2057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41" name="Rectangle 396"/>
            <p:cNvSpPr>
              <a:spLocks noChangeArrowheads="1"/>
            </p:cNvSpPr>
            <p:nvPr/>
          </p:nvSpPr>
          <p:spPr bwMode="auto">
            <a:xfrm>
              <a:off x="68580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42" name="Rectangle 397"/>
            <p:cNvSpPr>
              <a:spLocks noChangeArrowheads="1"/>
            </p:cNvSpPr>
            <p:nvPr/>
          </p:nvSpPr>
          <p:spPr bwMode="auto">
            <a:xfrm>
              <a:off x="71628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43" name="Rectangle 398"/>
            <p:cNvSpPr>
              <a:spLocks noChangeArrowheads="1"/>
            </p:cNvSpPr>
            <p:nvPr/>
          </p:nvSpPr>
          <p:spPr bwMode="auto">
            <a:xfrm>
              <a:off x="74676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44" name="Rectangle 399"/>
            <p:cNvSpPr>
              <a:spLocks noChangeArrowheads="1"/>
            </p:cNvSpPr>
            <p:nvPr/>
          </p:nvSpPr>
          <p:spPr bwMode="auto">
            <a:xfrm>
              <a:off x="77724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45" name="Rectangle 400"/>
            <p:cNvSpPr>
              <a:spLocks noChangeArrowheads="1"/>
            </p:cNvSpPr>
            <p:nvPr/>
          </p:nvSpPr>
          <p:spPr bwMode="auto">
            <a:xfrm>
              <a:off x="8077200" y="20574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46" name="Rectangle 403"/>
            <p:cNvSpPr>
              <a:spLocks noChangeArrowheads="1"/>
            </p:cNvSpPr>
            <p:nvPr/>
          </p:nvSpPr>
          <p:spPr bwMode="auto">
            <a:xfrm>
              <a:off x="6858000" y="2057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47" name="Rectangle 404"/>
            <p:cNvSpPr>
              <a:spLocks noChangeArrowheads="1"/>
            </p:cNvSpPr>
            <p:nvPr/>
          </p:nvSpPr>
          <p:spPr bwMode="auto">
            <a:xfrm>
              <a:off x="7162800" y="2057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48" name="Rectangle 405"/>
            <p:cNvSpPr>
              <a:spLocks noChangeArrowheads="1"/>
            </p:cNvSpPr>
            <p:nvPr/>
          </p:nvSpPr>
          <p:spPr bwMode="auto">
            <a:xfrm>
              <a:off x="7467600" y="2057400"/>
              <a:ext cx="304800" cy="304800"/>
            </a:xfrm>
            <a:prstGeom prst="rect">
              <a:avLst/>
            </a:prstGeom>
            <a:solidFill>
              <a:srgbClr val="FF7C80"/>
            </a:solidFill>
            <a:ln w="19050">
              <a:solidFill>
                <a:srgbClr val="000000"/>
              </a:solidFill>
              <a:miter lim="800000"/>
              <a:headEnd/>
              <a:tailEnd/>
            </a:ln>
          </p:spPr>
          <p:txBody>
            <a:bodyPr wrap="none" anchor="ctr"/>
            <a:lstStyle/>
            <a:p>
              <a:endParaRPr lang="ja-JP" altLang="en-US"/>
            </a:p>
          </p:txBody>
        </p:sp>
        <p:sp>
          <p:nvSpPr>
            <p:cNvPr id="349" name="Rectangle 406"/>
            <p:cNvSpPr>
              <a:spLocks noChangeArrowheads="1"/>
            </p:cNvSpPr>
            <p:nvPr/>
          </p:nvSpPr>
          <p:spPr bwMode="auto">
            <a:xfrm>
              <a:off x="7772400" y="2057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50" name="Rectangle 407"/>
            <p:cNvSpPr>
              <a:spLocks noChangeArrowheads="1"/>
            </p:cNvSpPr>
            <p:nvPr/>
          </p:nvSpPr>
          <p:spPr bwMode="auto">
            <a:xfrm>
              <a:off x="8077200" y="2057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51" name="Rectangle 410"/>
            <p:cNvSpPr>
              <a:spLocks noChangeArrowheads="1"/>
            </p:cNvSpPr>
            <p:nvPr/>
          </p:nvSpPr>
          <p:spPr bwMode="auto">
            <a:xfrm>
              <a:off x="6553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52" name="Rectangle 411"/>
            <p:cNvSpPr>
              <a:spLocks noChangeArrowheads="1"/>
            </p:cNvSpPr>
            <p:nvPr/>
          </p:nvSpPr>
          <p:spPr bwMode="auto">
            <a:xfrm>
              <a:off x="68580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53" name="Rectangle 413"/>
            <p:cNvSpPr>
              <a:spLocks noChangeArrowheads="1"/>
            </p:cNvSpPr>
            <p:nvPr/>
          </p:nvSpPr>
          <p:spPr bwMode="auto">
            <a:xfrm>
              <a:off x="74676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54" name="Rectangle 414"/>
            <p:cNvSpPr>
              <a:spLocks noChangeArrowheads="1"/>
            </p:cNvSpPr>
            <p:nvPr/>
          </p:nvSpPr>
          <p:spPr bwMode="auto">
            <a:xfrm>
              <a:off x="77724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55" name="Rectangle 415"/>
            <p:cNvSpPr>
              <a:spLocks noChangeArrowheads="1"/>
            </p:cNvSpPr>
            <p:nvPr/>
          </p:nvSpPr>
          <p:spPr bwMode="auto">
            <a:xfrm>
              <a:off x="8077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56" name="Rectangle 418"/>
            <p:cNvSpPr>
              <a:spLocks noChangeArrowheads="1"/>
            </p:cNvSpPr>
            <p:nvPr/>
          </p:nvSpPr>
          <p:spPr bwMode="auto">
            <a:xfrm>
              <a:off x="6553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57" name="Rectangle 419"/>
            <p:cNvSpPr>
              <a:spLocks noChangeArrowheads="1"/>
            </p:cNvSpPr>
            <p:nvPr/>
          </p:nvSpPr>
          <p:spPr bwMode="auto">
            <a:xfrm>
              <a:off x="68580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58" name="Rectangle 421"/>
            <p:cNvSpPr>
              <a:spLocks noChangeArrowheads="1"/>
            </p:cNvSpPr>
            <p:nvPr/>
          </p:nvSpPr>
          <p:spPr bwMode="auto">
            <a:xfrm>
              <a:off x="74676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59" name="Rectangle 422"/>
            <p:cNvSpPr>
              <a:spLocks noChangeArrowheads="1"/>
            </p:cNvSpPr>
            <p:nvPr/>
          </p:nvSpPr>
          <p:spPr bwMode="auto">
            <a:xfrm>
              <a:off x="77724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60" name="Rectangle 423"/>
            <p:cNvSpPr>
              <a:spLocks noChangeArrowheads="1"/>
            </p:cNvSpPr>
            <p:nvPr/>
          </p:nvSpPr>
          <p:spPr bwMode="auto">
            <a:xfrm>
              <a:off x="8077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61" name="Rectangle 426"/>
            <p:cNvSpPr>
              <a:spLocks noChangeArrowheads="1"/>
            </p:cNvSpPr>
            <p:nvPr/>
          </p:nvSpPr>
          <p:spPr bwMode="auto">
            <a:xfrm>
              <a:off x="6553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62" name="Rectangle 427"/>
            <p:cNvSpPr>
              <a:spLocks noChangeArrowheads="1"/>
            </p:cNvSpPr>
            <p:nvPr/>
          </p:nvSpPr>
          <p:spPr bwMode="auto">
            <a:xfrm>
              <a:off x="68580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63" name="Rectangle 429"/>
            <p:cNvSpPr>
              <a:spLocks noChangeArrowheads="1"/>
            </p:cNvSpPr>
            <p:nvPr/>
          </p:nvSpPr>
          <p:spPr bwMode="auto">
            <a:xfrm>
              <a:off x="74676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64" name="Rectangle 430"/>
            <p:cNvSpPr>
              <a:spLocks noChangeArrowheads="1"/>
            </p:cNvSpPr>
            <p:nvPr/>
          </p:nvSpPr>
          <p:spPr bwMode="auto">
            <a:xfrm>
              <a:off x="77724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65" name="Rectangle 431"/>
            <p:cNvSpPr>
              <a:spLocks noChangeArrowheads="1"/>
            </p:cNvSpPr>
            <p:nvPr/>
          </p:nvSpPr>
          <p:spPr bwMode="auto">
            <a:xfrm>
              <a:off x="8077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66" name="Rectangle 434"/>
            <p:cNvSpPr>
              <a:spLocks noChangeArrowheads="1"/>
            </p:cNvSpPr>
            <p:nvPr/>
          </p:nvSpPr>
          <p:spPr bwMode="auto">
            <a:xfrm>
              <a:off x="6553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67" name="Rectangle 435"/>
            <p:cNvSpPr>
              <a:spLocks noChangeArrowheads="1"/>
            </p:cNvSpPr>
            <p:nvPr/>
          </p:nvSpPr>
          <p:spPr bwMode="auto">
            <a:xfrm>
              <a:off x="6553200" y="1752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68" name="Rectangle 436"/>
            <p:cNvSpPr>
              <a:spLocks noChangeArrowheads="1"/>
            </p:cNvSpPr>
            <p:nvPr/>
          </p:nvSpPr>
          <p:spPr bwMode="auto">
            <a:xfrm>
              <a:off x="68580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69" name="Rectangle 438"/>
            <p:cNvSpPr>
              <a:spLocks noChangeArrowheads="1"/>
            </p:cNvSpPr>
            <p:nvPr/>
          </p:nvSpPr>
          <p:spPr bwMode="auto">
            <a:xfrm>
              <a:off x="74676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70" name="Rectangle 439"/>
            <p:cNvSpPr>
              <a:spLocks noChangeArrowheads="1"/>
            </p:cNvSpPr>
            <p:nvPr/>
          </p:nvSpPr>
          <p:spPr bwMode="auto">
            <a:xfrm>
              <a:off x="77724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71" name="Rectangle 440"/>
            <p:cNvSpPr>
              <a:spLocks noChangeArrowheads="1"/>
            </p:cNvSpPr>
            <p:nvPr/>
          </p:nvSpPr>
          <p:spPr bwMode="auto">
            <a:xfrm>
              <a:off x="8077200" y="17526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372" name="Rectangle 443"/>
            <p:cNvSpPr>
              <a:spLocks noChangeArrowheads="1"/>
            </p:cNvSpPr>
            <p:nvPr/>
          </p:nvSpPr>
          <p:spPr bwMode="auto">
            <a:xfrm>
              <a:off x="6858000" y="1752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73" name="Rectangle 445"/>
            <p:cNvSpPr>
              <a:spLocks noChangeArrowheads="1"/>
            </p:cNvSpPr>
            <p:nvPr/>
          </p:nvSpPr>
          <p:spPr bwMode="auto">
            <a:xfrm>
              <a:off x="7467600" y="1752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74" name="Rectangle 446"/>
            <p:cNvSpPr>
              <a:spLocks noChangeArrowheads="1"/>
            </p:cNvSpPr>
            <p:nvPr/>
          </p:nvSpPr>
          <p:spPr bwMode="auto">
            <a:xfrm>
              <a:off x="7772400" y="1752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75" name="Rectangle 447"/>
            <p:cNvSpPr>
              <a:spLocks noChangeArrowheads="1"/>
            </p:cNvSpPr>
            <p:nvPr/>
          </p:nvSpPr>
          <p:spPr bwMode="auto">
            <a:xfrm>
              <a:off x="8077200" y="1752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376" name="Freeform 455"/>
            <p:cNvSpPr>
              <a:spLocks/>
            </p:cNvSpPr>
            <p:nvPr/>
          </p:nvSpPr>
          <p:spPr bwMode="auto">
            <a:xfrm>
              <a:off x="7010400" y="19050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00FF00"/>
            </a:solidFill>
            <a:ln w="15875">
              <a:solidFill>
                <a:schemeClr val="tx1"/>
              </a:solidFill>
              <a:round/>
              <a:headEnd/>
              <a:tailEnd/>
            </a:ln>
          </p:spPr>
          <p:txBody>
            <a:bodyPr/>
            <a:lstStyle/>
            <a:p>
              <a:endParaRPr lang="ja-JP" altLang="en-US"/>
            </a:p>
          </p:txBody>
        </p:sp>
        <p:sp>
          <p:nvSpPr>
            <p:cNvPr id="377" name="Freeform 456"/>
            <p:cNvSpPr>
              <a:spLocks/>
            </p:cNvSpPr>
            <p:nvPr/>
          </p:nvSpPr>
          <p:spPr bwMode="auto">
            <a:xfrm>
              <a:off x="7467600" y="17526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78" name="Freeform 457"/>
            <p:cNvSpPr>
              <a:spLocks/>
            </p:cNvSpPr>
            <p:nvPr/>
          </p:nvSpPr>
          <p:spPr bwMode="auto">
            <a:xfrm>
              <a:off x="7772400" y="17526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79" name="Freeform 458"/>
            <p:cNvSpPr>
              <a:spLocks/>
            </p:cNvSpPr>
            <p:nvPr/>
          </p:nvSpPr>
          <p:spPr bwMode="auto">
            <a:xfrm>
              <a:off x="8077200" y="17526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0" name="Freeform 461"/>
            <p:cNvSpPr>
              <a:spLocks/>
            </p:cNvSpPr>
            <p:nvPr/>
          </p:nvSpPr>
          <p:spPr bwMode="auto">
            <a:xfrm>
              <a:off x="6553200" y="20574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1" name="Freeform 462"/>
            <p:cNvSpPr>
              <a:spLocks/>
            </p:cNvSpPr>
            <p:nvPr/>
          </p:nvSpPr>
          <p:spPr bwMode="auto">
            <a:xfrm>
              <a:off x="7162800" y="20574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2" name="Freeform 463"/>
            <p:cNvSpPr>
              <a:spLocks/>
            </p:cNvSpPr>
            <p:nvPr/>
          </p:nvSpPr>
          <p:spPr bwMode="auto">
            <a:xfrm>
              <a:off x="7772400" y="20574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3" name="Freeform 464"/>
            <p:cNvSpPr>
              <a:spLocks/>
            </p:cNvSpPr>
            <p:nvPr/>
          </p:nvSpPr>
          <p:spPr bwMode="auto">
            <a:xfrm>
              <a:off x="8077200" y="20574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4" name="Freeform 467"/>
            <p:cNvSpPr>
              <a:spLocks/>
            </p:cNvSpPr>
            <p:nvPr/>
          </p:nvSpPr>
          <p:spPr bwMode="auto">
            <a:xfrm>
              <a:off x="6553200" y="23622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5" name="Freeform 468"/>
            <p:cNvSpPr>
              <a:spLocks/>
            </p:cNvSpPr>
            <p:nvPr/>
          </p:nvSpPr>
          <p:spPr bwMode="auto">
            <a:xfrm>
              <a:off x="6858000" y="23622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6" name="Freeform 469"/>
            <p:cNvSpPr>
              <a:spLocks/>
            </p:cNvSpPr>
            <p:nvPr/>
          </p:nvSpPr>
          <p:spPr bwMode="auto">
            <a:xfrm>
              <a:off x="7162800" y="23622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7" name="Freeform 470"/>
            <p:cNvSpPr>
              <a:spLocks/>
            </p:cNvSpPr>
            <p:nvPr/>
          </p:nvSpPr>
          <p:spPr bwMode="auto">
            <a:xfrm>
              <a:off x="7467600" y="23622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8" name="Freeform 471"/>
            <p:cNvSpPr>
              <a:spLocks/>
            </p:cNvSpPr>
            <p:nvPr/>
          </p:nvSpPr>
          <p:spPr bwMode="auto">
            <a:xfrm>
              <a:off x="7772400" y="23622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89" name="Freeform 472"/>
            <p:cNvSpPr>
              <a:spLocks/>
            </p:cNvSpPr>
            <p:nvPr/>
          </p:nvSpPr>
          <p:spPr bwMode="auto">
            <a:xfrm>
              <a:off x="8229600" y="25146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00FF00"/>
            </a:solidFill>
            <a:ln w="15875">
              <a:solidFill>
                <a:schemeClr val="tx1"/>
              </a:solidFill>
              <a:round/>
              <a:headEnd/>
              <a:tailEnd/>
            </a:ln>
          </p:spPr>
          <p:txBody>
            <a:bodyPr/>
            <a:lstStyle/>
            <a:p>
              <a:endParaRPr lang="ja-JP" altLang="en-US"/>
            </a:p>
          </p:txBody>
        </p:sp>
        <p:sp>
          <p:nvSpPr>
            <p:cNvPr id="390" name="Freeform 475"/>
            <p:cNvSpPr>
              <a:spLocks/>
            </p:cNvSpPr>
            <p:nvPr/>
          </p:nvSpPr>
          <p:spPr bwMode="auto">
            <a:xfrm>
              <a:off x="5943600" y="26670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91" name="Freeform 476"/>
            <p:cNvSpPr>
              <a:spLocks/>
            </p:cNvSpPr>
            <p:nvPr/>
          </p:nvSpPr>
          <p:spPr bwMode="auto">
            <a:xfrm>
              <a:off x="6248400" y="26670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92" name="Freeform 477"/>
            <p:cNvSpPr>
              <a:spLocks/>
            </p:cNvSpPr>
            <p:nvPr/>
          </p:nvSpPr>
          <p:spPr bwMode="auto">
            <a:xfrm>
              <a:off x="6553200" y="26670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93" name="Freeform 478"/>
            <p:cNvSpPr>
              <a:spLocks/>
            </p:cNvSpPr>
            <p:nvPr/>
          </p:nvSpPr>
          <p:spPr bwMode="auto">
            <a:xfrm>
              <a:off x="6858000" y="26670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94" name="Freeform 479"/>
            <p:cNvSpPr>
              <a:spLocks/>
            </p:cNvSpPr>
            <p:nvPr/>
          </p:nvSpPr>
          <p:spPr bwMode="auto">
            <a:xfrm>
              <a:off x="7467600" y="26670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95" name="Freeform 480"/>
            <p:cNvSpPr>
              <a:spLocks/>
            </p:cNvSpPr>
            <p:nvPr/>
          </p:nvSpPr>
          <p:spPr bwMode="auto">
            <a:xfrm>
              <a:off x="8077200" y="26670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96" name="Freeform 483"/>
            <p:cNvSpPr>
              <a:spLocks/>
            </p:cNvSpPr>
            <p:nvPr/>
          </p:nvSpPr>
          <p:spPr bwMode="auto">
            <a:xfrm>
              <a:off x="6400800" y="31242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FF7C80"/>
            </a:solidFill>
            <a:ln w="15875">
              <a:solidFill>
                <a:schemeClr val="tx1"/>
              </a:solidFill>
              <a:round/>
              <a:headEnd/>
              <a:tailEnd/>
            </a:ln>
          </p:spPr>
          <p:txBody>
            <a:bodyPr/>
            <a:lstStyle/>
            <a:p>
              <a:endParaRPr lang="ja-JP" altLang="en-US"/>
            </a:p>
          </p:txBody>
        </p:sp>
        <p:sp>
          <p:nvSpPr>
            <p:cNvPr id="397" name="Freeform 484"/>
            <p:cNvSpPr>
              <a:spLocks/>
            </p:cNvSpPr>
            <p:nvPr/>
          </p:nvSpPr>
          <p:spPr bwMode="auto">
            <a:xfrm>
              <a:off x="6553200" y="29718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98" name="Freeform 485"/>
            <p:cNvSpPr>
              <a:spLocks/>
            </p:cNvSpPr>
            <p:nvPr/>
          </p:nvSpPr>
          <p:spPr bwMode="auto">
            <a:xfrm>
              <a:off x="7162800" y="29718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399" name="Freeform 486"/>
            <p:cNvSpPr>
              <a:spLocks/>
            </p:cNvSpPr>
            <p:nvPr/>
          </p:nvSpPr>
          <p:spPr bwMode="auto">
            <a:xfrm>
              <a:off x="8229600" y="31242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00FF00"/>
            </a:solidFill>
            <a:ln w="15875">
              <a:solidFill>
                <a:schemeClr val="tx1"/>
              </a:solidFill>
              <a:round/>
              <a:headEnd/>
              <a:tailEnd/>
            </a:ln>
          </p:spPr>
          <p:txBody>
            <a:bodyPr/>
            <a:lstStyle/>
            <a:p>
              <a:endParaRPr lang="ja-JP" altLang="en-US"/>
            </a:p>
          </p:txBody>
        </p:sp>
        <p:sp>
          <p:nvSpPr>
            <p:cNvPr id="400" name="Freeform 489"/>
            <p:cNvSpPr>
              <a:spLocks/>
            </p:cNvSpPr>
            <p:nvPr/>
          </p:nvSpPr>
          <p:spPr bwMode="auto">
            <a:xfrm>
              <a:off x="7162800" y="32766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401" name="Freeform 490"/>
            <p:cNvSpPr>
              <a:spLocks/>
            </p:cNvSpPr>
            <p:nvPr/>
          </p:nvSpPr>
          <p:spPr bwMode="auto">
            <a:xfrm>
              <a:off x="7162800" y="32766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00FFFF"/>
            </a:solidFill>
            <a:ln w="19050">
              <a:solidFill>
                <a:schemeClr val="tx1"/>
              </a:solidFill>
              <a:round/>
              <a:headEnd/>
              <a:tailEnd/>
            </a:ln>
          </p:spPr>
          <p:txBody>
            <a:bodyPr/>
            <a:lstStyle/>
            <a:p>
              <a:endParaRPr lang="ja-JP" altLang="en-US"/>
            </a:p>
          </p:txBody>
        </p:sp>
        <p:sp>
          <p:nvSpPr>
            <p:cNvPr id="402" name="Freeform 491"/>
            <p:cNvSpPr>
              <a:spLocks/>
            </p:cNvSpPr>
            <p:nvPr/>
          </p:nvSpPr>
          <p:spPr bwMode="auto">
            <a:xfrm>
              <a:off x="6553200" y="32766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403" name="Freeform 492"/>
            <p:cNvSpPr>
              <a:spLocks/>
            </p:cNvSpPr>
            <p:nvPr/>
          </p:nvSpPr>
          <p:spPr bwMode="auto">
            <a:xfrm>
              <a:off x="6858000" y="32766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404" name="Freeform 493"/>
            <p:cNvSpPr>
              <a:spLocks/>
            </p:cNvSpPr>
            <p:nvPr/>
          </p:nvSpPr>
          <p:spPr bwMode="auto">
            <a:xfrm>
              <a:off x="6248400" y="32766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405" name="Freeform 494"/>
            <p:cNvSpPr>
              <a:spLocks/>
            </p:cNvSpPr>
            <p:nvPr/>
          </p:nvSpPr>
          <p:spPr bwMode="auto">
            <a:xfrm>
              <a:off x="5943600" y="32766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406" name="Freeform 495"/>
            <p:cNvSpPr>
              <a:spLocks/>
            </p:cNvSpPr>
            <p:nvPr/>
          </p:nvSpPr>
          <p:spPr bwMode="auto">
            <a:xfrm>
              <a:off x="5943600" y="35814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407" name="Freeform 496"/>
            <p:cNvSpPr>
              <a:spLocks/>
            </p:cNvSpPr>
            <p:nvPr/>
          </p:nvSpPr>
          <p:spPr bwMode="auto">
            <a:xfrm>
              <a:off x="8229600" y="37338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00FF00"/>
            </a:solidFill>
            <a:ln w="15875">
              <a:solidFill>
                <a:schemeClr val="tx1"/>
              </a:solidFill>
              <a:round/>
              <a:headEnd/>
              <a:tailEnd/>
            </a:ln>
          </p:spPr>
          <p:txBody>
            <a:bodyPr/>
            <a:lstStyle/>
            <a:p>
              <a:endParaRPr lang="ja-JP" altLang="en-US"/>
            </a:p>
          </p:txBody>
        </p:sp>
        <p:sp>
          <p:nvSpPr>
            <p:cNvPr id="408" name="Rectangle 497"/>
            <p:cNvSpPr>
              <a:spLocks noChangeArrowheads="1"/>
            </p:cNvSpPr>
            <p:nvPr/>
          </p:nvSpPr>
          <p:spPr bwMode="auto">
            <a:xfrm>
              <a:off x="16764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09" name="Rectangle 498"/>
            <p:cNvSpPr>
              <a:spLocks noChangeArrowheads="1"/>
            </p:cNvSpPr>
            <p:nvPr/>
          </p:nvSpPr>
          <p:spPr bwMode="auto">
            <a:xfrm>
              <a:off x="19812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10" name="Rectangle 499"/>
            <p:cNvSpPr>
              <a:spLocks noChangeArrowheads="1"/>
            </p:cNvSpPr>
            <p:nvPr/>
          </p:nvSpPr>
          <p:spPr bwMode="auto">
            <a:xfrm>
              <a:off x="22860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11" name="Rectangle 500"/>
            <p:cNvSpPr>
              <a:spLocks noChangeArrowheads="1"/>
            </p:cNvSpPr>
            <p:nvPr/>
          </p:nvSpPr>
          <p:spPr bwMode="auto">
            <a:xfrm>
              <a:off x="25908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12" name="Rectangle 501"/>
            <p:cNvSpPr>
              <a:spLocks noChangeArrowheads="1"/>
            </p:cNvSpPr>
            <p:nvPr/>
          </p:nvSpPr>
          <p:spPr bwMode="auto">
            <a:xfrm>
              <a:off x="28956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13" name="Rectangle 502"/>
            <p:cNvSpPr>
              <a:spLocks noChangeArrowheads="1"/>
            </p:cNvSpPr>
            <p:nvPr/>
          </p:nvSpPr>
          <p:spPr bwMode="auto">
            <a:xfrm>
              <a:off x="32004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14" name="Rectangle 503"/>
            <p:cNvSpPr>
              <a:spLocks noChangeArrowheads="1"/>
            </p:cNvSpPr>
            <p:nvPr/>
          </p:nvSpPr>
          <p:spPr bwMode="auto">
            <a:xfrm>
              <a:off x="35052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15" name="Rectangle 504"/>
            <p:cNvSpPr>
              <a:spLocks noChangeArrowheads="1"/>
            </p:cNvSpPr>
            <p:nvPr/>
          </p:nvSpPr>
          <p:spPr bwMode="auto">
            <a:xfrm>
              <a:off x="38100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16" name="Rectangle 505"/>
            <p:cNvSpPr>
              <a:spLocks noChangeArrowheads="1"/>
            </p:cNvSpPr>
            <p:nvPr/>
          </p:nvSpPr>
          <p:spPr bwMode="auto">
            <a:xfrm>
              <a:off x="41148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17" name="Rectangle 506"/>
            <p:cNvSpPr>
              <a:spLocks noChangeArrowheads="1"/>
            </p:cNvSpPr>
            <p:nvPr/>
          </p:nvSpPr>
          <p:spPr bwMode="auto">
            <a:xfrm>
              <a:off x="44196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18" name="Rectangle 507"/>
            <p:cNvSpPr>
              <a:spLocks noChangeArrowheads="1"/>
            </p:cNvSpPr>
            <p:nvPr/>
          </p:nvSpPr>
          <p:spPr bwMode="auto">
            <a:xfrm>
              <a:off x="47244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19" name="Rectangle 508"/>
            <p:cNvSpPr>
              <a:spLocks noChangeArrowheads="1"/>
            </p:cNvSpPr>
            <p:nvPr/>
          </p:nvSpPr>
          <p:spPr bwMode="auto">
            <a:xfrm>
              <a:off x="50292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0" name="Rectangle 509"/>
            <p:cNvSpPr>
              <a:spLocks noChangeArrowheads="1"/>
            </p:cNvSpPr>
            <p:nvPr/>
          </p:nvSpPr>
          <p:spPr bwMode="auto">
            <a:xfrm>
              <a:off x="53340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1" name="Rectangle 510"/>
            <p:cNvSpPr>
              <a:spLocks noChangeArrowheads="1"/>
            </p:cNvSpPr>
            <p:nvPr/>
          </p:nvSpPr>
          <p:spPr bwMode="auto">
            <a:xfrm>
              <a:off x="56388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2" name="Rectangle 511"/>
            <p:cNvSpPr>
              <a:spLocks noChangeArrowheads="1"/>
            </p:cNvSpPr>
            <p:nvPr/>
          </p:nvSpPr>
          <p:spPr bwMode="auto">
            <a:xfrm>
              <a:off x="59436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3" name="Rectangle 512"/>
            <p:cNvSpPr>
              <a:spLocks noChangeArrowheads="1"/>
            </p:cNvSpPr>
            <p:nvPr/>
          </p:nvSpPr>
          <p:spPr bwMode="auto">
            <a:xfrm>
              <a:off x="62484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4" name="Rectangle 513"/>
            <p:cNvSpPr>
              <a:spLocks noChangeArrowheads="1"/>
            </p:cNvSpPr>
            <p:nvPr/>
          </p:nvSpPr>
          <p:spPr bwMode="auto">
            <a:xfrm>
              <a:off x="65532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5" name="Rectangle 514"/>
            <p:cNvSpPr>
              <a:spLocks noChangeArrowheads="1"/>
            </p:cNvSpPr>
            <p:nvPr/>
          </p:nvSpPr>
          <p:spPr bwMode="auto">
            <a:xfrm>
              <a:off x="68580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6" name="Rectangle 515"/>
            <p:cNvSpPr>
              <a:spLocks noChangeArrowheads="1"/>
            </p:cNvSpPr>
            <p:nvPr/>
          </p:nvSpPr>
          <p:spPr bwMode="auto">
            <a:xfrm>
              <a:off x="71628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7" name="Rectangle 516"/>
            <p:cNvSpPr>
              <a:spLocks noChangeArrowheads="1"/>
            </p:cNvSpPr>
            <p:nvPr/>
          </p:nvSpPr>
          <p:spPr bwMode="auto">
            <a:xfrm>
              <a:off x="74676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8" name="Rectangle 517"/>
            <p:cNvSpPr>
              <a:spLocks noChangeArrowheads="1"/>
            </p:cNvSpPr>
            <p:nvPr/>
          </p:nvSpPr>
          <p:spPr bwMode="auto">
            <a:xfrm>
              <a:off x="77724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29" name="Rectangle 518"/>
            <p:cNvSpPr>
              <a:spLocks noChangeArrowheads="1"/>
            </p:cNvSpPr>
            <p:nvPr/>
          </p:nvSpPr>
          <p:spPr bwMode="auto">
            <a:xfrm>
              <a:off x="80772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30" name="Rectangle 521"/>
            <p:cNvSpPr>
              <a:spLocks noChangeArrowheads="1"/>
            </p:cNvSpPr>
            <p:nvPr/>
          </p:nvSpPr>
          <p:spPr bwMode="auto">
            <a:xfrm>
              <a:off x="32004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31" name="Rectangle 522"/>
            <p:cNvSpPr>
              <a:spLocks noChangeArrowheads="1"/>
            </p:cNvSpPr>
            <p:nvPr/>
          </p:nvSpPr>
          <p:spPr bwMode="auto">
            <a:xfrm>
              <a:off x="35052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32" name="Rectangle 523"/>
            <p:cNvSpPr>
              <a:spLocks noChangeArrowheads="1"/>
            </p:cNvSpPr>
            <p:nvPr/>
          </p:nvSpPr>
          <p:spPr bwMode="auto">
            <a:xfrm>
              <a:off x="38100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33" name="Rectangle 524"/>
            <p:cNvSpPr>
              <a:spLocks noChangeArrowheads="1"/>
            </p:cNvSpPr>
            <p:nvPr/>
          </p:nvSpPr>
          <p:spPr bwMode="auto">
            <a:xfrm>
              <a:off x="41148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34" name="Rectangle 525"/>
            <p:cNvSpPr>
              <a:spLocks noChangeArrowheads="1"/>
            </p:cNvSpPr>
            <p:nvPr/>
          </p:nvSpPr>
          <p:spPr bwMode="auto">
            <a:xfrm>
              <a:off x="44196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35" name="Rectangle 526"/>
            <p:cNvSpPr>
              <a:spLocks noChangeArrowheads="1"/>
            </p:cNvSpPr>
            <p:nvPr/>
          </p:nvSpPr>
          <p:spPr bwMode="auto">
            <a:xfrm>
              <a:off x="47244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36" name="Rectangle 527"/>
            <p:cNvSpPr>
              <a:spLocks noChangeArrowheads="1"/>
            </p:cNvSpPr>
            <p:nvPr/>
          </p:nvSpPr>
          <p:spPr bwMode="auto">
            <a:xfrm>
              <a:off x="50292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37" name="Rectangle 528"/>
            <p:cNvSpPr>
              <a:spLocks noChangeArrowheads="1"/>
            </p:cNvSpPr>
            <p:nvPr/>
          </p:nvSpPr>
          <p:spPr bwMode="auto">
            <a:xfrm>
              <a:off x="53340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38" name="Rectangle 529"/>
            <p:cNvSpPr>
              <a:spLocks noChangeArrowheads="1"/>
            </p:cNvSpPr>
            <p:nvPr/>
          </p:nvSpPr>
          <p:spPr bwMode="auto">
            <a:xfrm>
              <a:off x="56388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39" name="Rectangle 530"/>
            <p:cNvSpPr>
              <a:spLocks noChangeArrowheads="1"/>
            </p:cNvSpPr>
            <p:nvPr/>
          </p:nvSpPr>
          <p:spPr bwMode="auto">
            <a:xfrm>
              <a:off x="59436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40" name="Rectangle 531"/>
            <p:cNvSpPr>
              <a:spLocks noChangeArrowheads="1"/>
            </p:cNvSpPr>
            <p:nvPr/>
          </p:nvSpPr>
          <p:spPr bwMode="auto">
            <a:xfrm>
              <a:off x="62484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41" name="Rectangle 532"/>
            <p:cNvSpPr>
              <a:spLocks noChangeArrowheads="1"/>
            </p:cNvSpPr>
            <p:nvPr/>
          </p:nvSpPr>
          <p:spPr bwMode="auto">
            <a:xfrm>
              <a:off x="65532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42" name="Rectangle 533"/>
            <p:cNvSpPr>
              <a:spLocks noChangeArrowheads="1"/>
            </p:cNvSpPr>
            <p:nvPr/>
          </p:nvSpPr>
          <p:spPr bwMode="auto">
            <a:xfrm>
              <a:off x="68580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43" name="Rectangle 534"/>
            <p:cNvSpPr>
              <a:spLocks noChangeArrowheads="1"/>
            </p:cNvSpPr>
            <p:nvPr/>
          </p:nvSpPr>
          <p:spPr bwMode="auto">
            <a:xfrm>
              <a:off x="71628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44" name="Rectangle 535"/>
            <p:cNvSpPr>
              <a:spLocks noChangeArrowheads="1"/>
            </p:cNvSpPr>
            <p:nvPr/>
          </p:nvSpPr>
          <p:spPr bwMode="auto">
            <a:xfrm>
              <a:off x="74676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45" name="Rectangle 536"/>
            <p:cNvSpPr>
              <a:spLocks noChangeArrowheads="1"/>
            </p:cNvSpPr>
            <p:nvPr/>
          </p:nvSpPr>
          <p:spPr bwMode="auto">
            <a:xfrm>
              <a:off x="77724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46" name="Rectangle 537"/>
            <p:cNvSpPr>
              <a:spLocks noChangeArrowheads="1"/>
            </p:cNvSpPr>
            <p:nvPr/>
          </p:nvSpPr>
          <p:spPr bwMode="auto">
            <a:xfrm>
              <a:off x="80772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47" name="Rectangle 540"/>
            <p:cNvSpPr>
              <a:spLocks noChangeArrowheads="1"/>
            </p:cNvSpPr>
            <p:nvPr/>
          </p:nvSpPr>
          <p:spPr bwMode="auto">
            <a:xfrm>
              <a:off x="65532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48" name="Rectangle 541"/>
            <p:cNvSpPr>
              <a:spLocks noChangeArrowheads="1"/>
            </p:cNvSpPr>
            <p:nvPr/>
          </p:nvSpPr>
          <p:spPr bwMode="auto">
            <a:xfrm>
              <a:off x="68580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49" name="Rectangle 542"/>
            <p:cNvSpPr>
              <a:spLocks noChangeArrowheads="1"/>
            </p:cNvSpPr>
            <p:nvPr/>
          </p:nvSpPr>
          <p:spPr bwMode="auto">
            <a:xfrm>
              <a:off x="71628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50" name="Rectangle 543"/>
            <p:cNvSpPr>
              <a:spLocks noChangeArrowheads="1"/>
            </p:cNvSpPr>
            <p:nvPr/>
          </p:nvSpPr>
          <p:spPr bwMode="auto">
            <a:xfrm>
              <a:off x="7467600" y="38862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451" name="Rectangle 544"/>
            <p:cNvSpPr>
              <a:spLocks noChangeArrowheads="1"/>
            </p:cNvSpPr>
            <p:nvPr/>
          </p:nvSpPr>
          <p:spPr bwMode="auto">
            <a:xfrm>
              <a:off x="7772400" y="38862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452" name="Rectangle 545"/>
            <p:cNvSpPr>
              <a:spLocks noChangeArrowheads="1"/>
            </p:cNvSpPr>
            <p:nvPr/>
          </p:nvSpPr>
          <p:spPr bwMode="auto">
            <a:xfrm>
              <a:off x="8077200" y="38862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453" name="Freeform 548"/>
            <p:cNvSpPr>
              <a:spLocks/>
            </p:cNvSpPr>
            <p:nvPr/>
          </p:nvSpPr>
          <p:spPr bwMode="auto">
            <a:xfrm>
              <a:off x="5943600" y="38862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454" name="Freeform 550"/>
            <p:cNvSpPr>
              <a:spLocks/>
            </p:cNvSpPr>
            <p:nvPr/>
          </p:nvSpPr>
          <p:spPr bwMode="auto">
            <a:xfrm>
              <a:off x="6553200" y="38862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455" name="Freeform 551"/>
            <p:cNvSpPr>
              <a:spLocks/>
            </p:cNvSpPr>
            <p:nvPr/>
          </p:nvSpPr>
          <p:spPr bwMode="auto">
            <a:xfrm>
              <a:off x="6553200" y="38862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00FFFF"/>
            </a:solidFill>
            <a:ln w="19050">
              <a:solidFill>
                <a:schemeClr val="tx1"/>
              </a:solidFill>
              <a:round/>
              <a:headEnd/>
              <a:tailEnd/>
            </a:ln>
          </p:spPr>
          <p:txBody>
            <a:bodyPr/>
            <a:lstStyle/>
            <a:p>
              <a:endParaRPr lang="ja-JP" altLang="en-US"/>
            </a:p>
          </p:txBody>
        </p:sp>
        <p:sp>
          <p:nvSpPr>
            <p:cNvPr id="456" name="Freeform 552"/>
            <p:cNvSpPr>
              <a:spLocks/>
            </p:cNvSpPr>
            <p:nvPr/>
          </p:nvSpPr>
          <p:spPr bwMode="auto">
            <a:xfrm>
              <a:off x="6858000" y="38862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00FFFF"/>
            </a:solidFill>
            <a:ln w="19050">
              <a:solidFill>
                <a:schemeClr val="tx1"/>
              </a:solidFill>
              <a:round/>
              <a:headEnd/>
              <a:tailEnd/>
            </a:ln>
          </p:spPr>
          <p:txBody>
            <a:bodyPr/>
            <a:lstStyle/>
            <a:p>
              <a:endParaRPr lang="ja-JP" altLang="en-US"/>
            </a:p>
          </p:txBody>
        </p:sp>
        <p:sp>
          <p:nvSpPr>
            <p:cNvPr id="457" name="Freeform 554"/>
            <p:cNvSpPr>
              <a:spLocks/>
            </p:cNvSpPr>
            <p:nvPr/>
          </p:nvSpPr>
          <p:spPr bwMode="auto">
            <a:xfrm>
              <a:off x="7162800" y="3886200"/>
              <a:ext cx="304800" cy="304800"/>
            </a:xfrm>
            <a:custGeom>
              <a:avLst/>
              <a:gdLst>
                <a:gd name="T0" fmla="*/ 0 w 192"/>
                <a:gd name="T1" fmla="*/ 192 h 192"/>
                <a:gd name="T2" fmla="*/ 0 w 192"/>
                <a:gd name="T3" fmla="*/ 96 h 192"/>
                <a:gd name="T4" fmla="*/ 96 w 192"/>
                <a:gd name="T5" fmla="*/ 0 h 192"/>
                <a:gd name="T6" fmla="*/ 192 w 192"/>
                <a:gd name="T7" fmla="*/ 0 h 192"/>
                <a:gd name="T8" fmla="*/ 192 w 192"/>
                <a:gd name="T9" fmla="*/ 192 h 192"/>
                <a:gd name="T10" fmla="*/ 0 w 192"/>
                <a:gd name="T11" fmla="*/ 192 h 192"/>
                <a:gd name="T12" fmla="*/ 0 60000 65536"/>
                <a:gd name="T13" fmla="*/ 0 60000 65536"/>
                <a:gd name="T14" fmla="*/ 0 60000 65536"/>
                <a:gd name="T15" fmla="*/ 0 60000 65536"/>
                <a:gd name="T16" fmla="*/ 0 60000 65536"/>
                <a:gd name="T17" fmla="*/ 0 60000 65536"/>
                <a:gd name="T18" fmla="*/ 0 w 192"/>
                <a:gd name="T19" fmla="*/ 0 h 192"/>
                <a:gd name="T20" fmla="*/ 192 w 192"/>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192" h="192">
                  <a:moveTo>
                    <a:pt x="0" y="192"/>
                  </a:moveTo>
                  <a:lnTo>
                    <a:pt x="0" y="96"/>
                  </a:lnTo>
                  <a:lnTo>
                    <a:pt x="96" y="0"/>
                  </a:lnTo>
                  <a:lnTo>
                    <a:pt x="192" y="0"/>
                  </a:lnTo>
                  <a:lnTo>
                    <a:pt x="192" y="192"/>
                  </a:lnTo>
                  <a:lnTo>
                    <a:pt x="0" y="192"/>
                  </a:lnTo>
                  <a:close/>
                </a:path>
              </a:pathLst>
            </a:custGeom>
            <a:solidFill>
              <a:srgbClr val="00FFFF"/>
            </a:solidFill>
            <a:ln w="19050">
              <a:solidFill>
                <a:schemeClr val="tx1"/>
              </a:solidFill>
              <a:round/>
              <a:headEnd/>
              <a:tailEnd/>
            </a:ln>
          </p:spPr>
          <p:txBody>
            <a:bodyPr/>
            <a:lstStyle/>
            <a:p>
              <a:endParaRPr lang="ja-JP" altLang="en-US"/>
            </a:p>
          </p:txBody>
        </p:sp>
        <p:sp>
          <p:nvSpPr>
            <p:cNvPr id="458" name="Freeform 555"/>
            <p:cNvSpPr>
              <a:spLocks/>
            </p:cNvSpPr>
            <p:nvPr/>
          </p:nvSpPr>
          <p:spPr bwMode="auto">
            <a:xfrm>
              <a:off x="5791200" y="40386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FF7C80"/>
            </a:solidFill>
            <a:ln w="15875">
              <a:solidFill>
                <a:schemeClr val="tx1"/>
              </a:solidFill>
              <a:round/>
              <a:headEnd/>
              <a:tailEnd/>
            </a:ln>
          </p:spPr>
          <p:txBody>
            <a:bodyPr/>
            <a:lstStyle/>
            <a:p>
              <a:endParaRPr lang="ja-JP" altLang="en-US"/>
            </a:p>
          </p:txBody>
        </p:sp>
        <p:sp>
          <p:nvSpPr>
            <p:cNvPr id="459" name="Freeform 556"/>
            <p:cNvSpPr>
              <a:spLocks/>
            </p:cNvSpPr>
            <p:nvPr/>
          </p:nvSpPr>
          <p:spPr bwMode="auto">
            <a:xfrm>
              <a:off x="3352800" y="40386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FF7C80"/>
            </a:solidFill>
            <a:ln w="15875">
              <a:solidFill>
                <a:schemeClr val="tx1"/>
              </a:solidFill>
              <a:round/>
              <a:headEnd/>
              <a:tailEnd/>
            </a:ln>
          </p:spPr>
          <p:txBody>
            <a:bodyPr/>
            <a:lstStyle/>
            <a:p>
              <a:endParaRPr lang="ja-JP" altLang="en-US"/>
            </a:p>
          </p:txBody>
        </p:sp>
        <p:sp>
          <p:nvSpPr>
            <p:cNvPr id="460" name="Freeform 557"/>
            <p:cNvSpPr>
              <a:spLocks/>
            </p:cNvSpPr>
            <p:nvPr/>
          </p:nvSpPr>
          <p:spPr bwMode="auto">
            <a:xfrm>
              <a:off x="2895600" y="38862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461" name="Freeform 558"/>
            <p:cNvSpPr>
              <a:spLocks/>
            </p:cNvSpPr>
            <p:nvPr/>
          </p:nvSpPr>
          <p:spPr bwMode="auto">
            <a:xfrm>
              <a:off x="2133600" y="40386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FF7C80"/>
            </a:solidFill>
            <a:ln w="15875">
              <a:solidFill>
                <a:schemeClr val="tx1"/>
              </a:solidFill>
              <a:round/>
              <a:headEnd/>
              <a:tailEnd/>
            </a:ln>
          </p:spPr>
          <p:txBody>
            <a:bodyPr/>
            <a:lstStyle/>
            <a:p>
              <a:endParaRPr lang="ja-JP" altLang="en-US"/>
            </a:p>
          </p:txBody>
        </p:sp>
        <p:sp>
          <p:nvSpPr>
            <p:cNvPr id="462" name="Rectangle 559"/>
            <p:cNvSpPr>
              <a:spLocks noChangeArrowheads="1"/>
            </p:cNvSpPr>
            <p:nvPr/>
          </p:nvSpPr>
          <p:spPr bwMode="auto">
            <a:xfrm>
              <a:off x="1676400" y="32766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63" name="Rectangle 560"/>
            <p:cNvSpPr>
              <a:spLocks noChangeArrowheads="1"/>
            </p:cNvSpPr>
            <p:nvPr/>
          </p:nvSpPr>
          <p:spPr bwMode="auto">
            <a:xfrm>
              <a:off x="1371600" y="35814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64" name="Rectangle 561"/>
            <p:cNvSpPr>
              <a:spLocks noChangeArrowheads="1"/>
            </p:cNvSpPr>
            <p:nvPr/>
          </p:nvSpPr>
          <p:spPr bwMode="auto">
            <a:xfrm>
              <a:off x="13716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65" name="Rectangle 562"/>
            <p:cNvSpPr>
              <a:spLocks noChangeArrowheads="1"/>
            </p:cNvSpPr>
            <p:nvPr/>
          </p:nvSpPr>
          <p:spPr bwMode="auto">
            <a:xfrm>
              <a:off x="1371600" y="38862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66" name="Rectangle 563"/>
            <p:cNvSpPr>
              <a:spLocks noChangeArrowheads="1"/>
            </p:cNvSpPr>
            <p:nvPr/>
          </p:nvSpPr>
          <p:spPr bwMode="auto">
            <a:xfrm>
              <a:off x="1371600" y="38862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67" name="Text Box 567"/>
            <p:cNvSpPr txBox="1">
              <a:spLocks noChangeArrowheads="1"/>
            </p:cNvSpPr>
            <p:nvPr/>
          </p:nvSpPr>
          <p:spPr bwMode="auto">
            <a:xfrm>
              <a:off x="1906572" y="2928934"/>
              <a:ext cx="522288" cy="396875"/>
            </a:xfrm>
            <a:prstGeom prst="rect">
              <a:avLst/>
            </a:prstGeom>
            <a:noFill/>
            <a:ln w="9525">
              <a:noFill/>
              <a:miter lim="800000"/>
              <a:headEnd/>
              <a:tailEnd/>
            </a:ln>
          </p:spPr>
          <p:txBody>
            <a:bodyPr>
              <a:spAutoFit/>
            </a:bodyPr>
            <a:lstStyle/>
            <a:p>
              <a:r>
                <a:rPr lang="en-US" altLang="ja-JP" sz="2000" dirty="0"/>
                <a:t>U</a:t>
              </a:r>
            </a:p>
          </p:txBody>
        </p:sp>
        <p:sp>
          <p:nvSpPr>
            <p:cNvPr id="468" name="Text Box 569"/>
            <p:cNvSpPr txBox="1">
              <a:spLocks noChangeArrowheads="1"/>
            </p:cNvSpPr>
            <p:nvPr/>
          </p:nvSpPr>
          <p:spPr bwMode="auto">
            <a:xfrm>
              <a:off x="692126" y="3565525"/>
              <a:ext cx="522288" cy="396875"/>
            </a:xfrm>
            <a:prstGeom prst="rect">
              <a:avLst/>
            </a:prstGeom>
            <a:noFill/>
            <a:ln w="9525">
              <a:noFill/>
              <a:miter lim="800000"/>
              <a:headEnd/>
              <a:tailEnd/>
            </a:ln>
          </p:spPr>
          <p:txBody>
            <a:bodyPr>
              <a:spAutoFit/>
            </a:bodyPr>
            <a:lstStyle/>
            <a:p>
              <a:r>
                <a:rPr lang="en-US" altLang="ja-JP" sz="2000" dirty="0" err="1"/>
                <a:t>Th</a:t>
              </a:r>
              <a:endParaRPr lang="en-US" altLang="ja-JP" sz="2000" dirty="0"/>
            </a:p>
          </p:txBody>
        </p:sp>
        <p:sp>
          <p:nvSpPr>
            <p:cNvPr id="469" name="Text Box 570"/>
            <p:cNvSpPr txBox="1">
              <a:spLocks noChangeArrowheads="1"/>
            </p:cNvSpPr>
            <p:nvPr/>
          </p:nvSpPr>
          <p:spPr bwMode="auto">
            <a:xfrm>
              <a:off x="49185" y="3857628"/>
              <a:ext cx="522287" cy="396875"/>
            </a:xfrm>
            <a:prstGeom prst="rect">
              <a:avLst/>
            </a:prstGeom>
            <a:noFill/>
            <a:ln w="9525">
              <a:noFill/>
              <a:miter lim="800000"/>
              <a:headEnd/>
              <a:tailEnd/>
            </a:ln>
          </p:spPr>
          <p:txBody>
            <a:bodyPr>
              <a:spAutoFit/>
            </a:bodyPr>
            <a:lstStyle/>
            <a:p>
              <a:r>
                <a:rPr lang="en-US" altLang="ja-JP" sz="2000" dirty="0"/>
                <a:t>Ac</a:t>
              </a:r>
            </a:p>
          </p:txBody>
        </p:sp>
        <p:sp>
          <p:nvSpPr>
            <p:cNvPr id="470" name="Text Box 571"/>
            <p:cNvSpPr txBox="1">
              <a:spLocks noChangeArrowheads="1"/>
            </p:cNvSpPr>
            <p:nvPr/>
          </p:nvSpPr>
          <p:spPr bwMode="auto">
            <a:xfrm>
              <a:off x="2428860" y="2317745"/>
              <a:ext cx="522288" cy="396875"/>
            </a:xfrm>
            <a:prstGeom prst="rect">
              <a:avLst/>
            </a:prstGeom>
            <a:noFill/>
            <a:ln w="9525">
              <a:noFill/>
              <a:miter lim="800000"/>
              <a:headEnd/>
              <a:tailEnd/>
            </a:ln>
          </p:spPr>
          <p:txBody>
            <a:bodyPr>
              <a:spAutoFit/>
            </a:bodyPr>
            <a:lstStyle/>
            <a:p>
              <a:r>
                <a:rPr lang="en-US" altLang="ja-JP" sz="2000" dirty="0" err="1"/>
                <a:t>Pu</a:t>
              </a:r>
              <a:endParaRPr lang="en-US" altLang="ja-JP" sz="2000" dirty="0"/>
            </a:p>
          </p:txBody>
        </p:sp>
        <p:sp>
          <p:nvSpPr>
            <p:cNvPr id="471" name="Rectangle 580"/>
            <p:cNvSpPr>
              <a:spLocks noChangeArrowheads="1"/>
            </p:cNvSpPr>
            <p:nvPr/>
          </p:nvSpPr>
          <p:spPr bwMode="auto">
            <a:xfrm>
              <a:off x="2590800" y="2971800"/>
              <a:ext cx="304800" cy="304800"/>
            </a:xfrm>
            <a:prstGeom prst="rect">
              <a:avLst/>
            </a:prstGeom>
            <a:noFill/>
            <a:ln w="9525">
              <a:solidFill>
                <a:srgbClr val="000000"/>
              </a:solidFill>
              <a:prstDash val="sysDot"/>
              <a:miter lim="800000"/>
              <a:headEnd/>
              <a:tailEnd/>
            </a:ln>
          </p:spPr>
          <p:txBody>
            <a:bodyPr wrap="none" anchor="ctr"/>
            <a:lstStyle/>
            <a:p>
              <a:endParaRPr lang="ja-JP" altLang="en-US"/>
            </a:p>
          </p:txBody>
        </p:sp>
        <p:sp>
          <p:nvSpPr>
            <p:cNvPr id="472" name="Freeform 595"/>
            <p:cNvSpPr>
              <a:spLocks/>
            </p:cNvSpPr>
            <p:nvPr/>
          </p:nvSpPr>
          <p:spPr bwMode="auto">
            <a:xfrm>
              <a:off x="8229600" y="40386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00FF00"/>
            </a:solidFill>
            <a:ln w="15875">
              <a:solidFill>
                <a:schemeClr val="tx1"/>
              </a:solidFill>
              <a:round/>
              <a:headEnd/>
              <a:tailEnd/>
            </a:ln>
          </p:spPr>
          <p:txBody>
            <a:bodyPr/>
            <a:lstStyle/>
            <a:p>
              <a:endParaRPr lang="ja-JP" altLang="en-US"/>
            </a:p>
          </p:txBody>
        </p:sp>
        <p:sp>
          <p:nvSpPr>
            <p:cNvPr id="473" name="Rectangle 596"/>
            <p:cNvSpPr>
              <a:spLocks noChangeArrowheads="1"/>
            </p:cNvSpPr>
            <p:nvPr/>
          </p:nvSpPr>
          <p:spPr bwMode="auto">
            <a:xfrm>
              <a:off x="16764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74" name="Rectangle 597"/>
            <p:cNvSpPr>
              <a:spLocks noChangeArrowheads="1"/>
            </p:cNvSpPr>
            <p:nvPr/>
          </p:nvSpPr>
          <p:spPr bwMode="auto">
            <a:xfrm>
              <a:off x="19812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75" name="Rectangle 598"/>
            <p:cNvSpPr>
              <a:spLocks noChangeArrowheads="1"/>
            </p:cNvSpPr>
            <p:nvPr/>
          </p:nvSpPr>
          <p:spPr bwMode="auto">
            <a:xfrm>
              <a:off x="22860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76" name="Rectangle 599"/>
            <p:cNvSpPr>
              <a:spLocks noChangeArrowheads="1"/>
            </p:cNvSpPr>
            <p:nvPr/>
          </p:nvSpPr>
          <p:spPr bwMode="auto">
            <a:xfrm>
              <a:off x="25908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77" name="Rectangle 600"/>
            <p:cNvSpPr>
              <a:spLocks noChangeArrowheads="1"/>
            </p:cNvSpPr>
            <p:nvPr/>
          </p:nvSpPr>
          <p:spPr bwMode="auto">
            <a:xfrm>
              <a:off x="28956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78" name="Rectangle 601"/>
            <p:cNvSpPr>
              <a:spLocks noChangeArrowheads="1"/>
            </p:cNvSpPr>
            <p:nvPr/>
          </p:nvSpPr>
          <p:spPr bwMode="auto">
            <a:xfrm>
              <a:off x="32004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79" name="Rectangle 602"/>
            <p:cNvSpPr>
              <a:spLocks noChangeArrowheads="1"/>
            </p:cNvSpPr>
            <p:nvPr/>
          </p:nvSpPr>
          <p:spPr bwMode="auto">
            <a:xfrm>
              <a:off x="35052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0" name="Rectangle 603"/>
            <p:cNvSpPr>
              <a:spLocks noChangeArrowheads="1"/>
            </p:cNvSpPr>
            <p:nvPr/>
          </p:nvSpPr>
          <p:spPr bwMode="auto">
            <a:xfrm>
              <a:off x="38100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1" name="Rectangle 604"/>
            <p:cNvSpPr>
              <a:spLocks noChangeArrowheads="1"/>
            </p:cNvSpPr>
            <p:nvPr/>
          </p:nvSpPr>
          <p:spPr bwMode="auto">
            <a:xfrm>
              <a:off x="41148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2" name="Rectangle 605"/>
            <p:cNvSpPr>
              <a:spLocks noChangeArrowheads="1"/>
            </p:cNvSpPr>
            <p:nvPr/>
          </p:nvSpPr>
          <p:spPr bwMode="auto">
            <a:xfrm>
              <a:off x="44196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3" name="Rectangle 606"/>
            <p:cNvSpPr>
              <a:spLocks noChangeArrowheads="1"/>
            </p:cNvSpPr>
            <p:nvPr/>
          </p:nvSpPr>
          <p:spPr bwMode="auto">
            <a:xfrm>
              <a:off x="47244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4" name="Rectangle 607"/>
            <p:cNvSpPr>
              <a:spLocks noChangeArrowheads="1"/>
            </p:cNvSpPr>
            <p:nvPr/>
          </p:nvSpPr>
          <p:spPr bwMode="auto">
            <a:xfrm>
              <a:off x="50292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5" name="Rectangle 608"/>
            <p:cNvSpPr>
              <a:spLocks noChangeArrowheads="1"/>
            </p:cNvSpPr>
            <p:nvPr/>
          </p:nvSpPr>
          <p:spPr bwMode="auto">
            <a:xfrm>
              <a:off x="53340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6" name="Rectangle 609"/>
            <p:cNvSpPr>
              <a:spLocks noChangeArrowheads="1"/>
            </p:cNvSpPr>
            <p:nvPr/>
          </p:nvSpPr>
          <p:spPr bwMode="auto">
            <a:xfrm>
              <a:off x="56388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7" name="Rectangle 610"/>
            <p:cNvSpPr>
              <a:spLocks noChangeArrowheads="1"/>
            </p:cNvSpPr>
            <p:nvPr/>
          </p:nvSpPr>
          <p:spPr bwMode="auto">
            <a:xfrm>
              <a:off x="59436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8" name="Rectangle 611"/>
            <p:cNvSpPr>
              <a:spLocks noChangeArrowheads="1"/>
            </p:cNvSpPr>
            <p:nvPr/>
          </p:nvSpPr>
          <p:spPr bwMode="auto">
            <a:xfrm>
              <a:off x="62484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89" name="Rectangle 612"/>
            <p:cNvSpPr>
              <a:spLocks noChangeArrowheads="1"/>
            </p:cNvSpPr>
            <p:nvPr/>
          </p:nvSpPr>
          <p:spPr bwMode="auto">
            <a:xfrm>
              <a:off x="65532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90" name="Rectangle 613"/>
            <p:cNvSpPr>
              <a:spLocks noChangeArrowheads="1"/>
            </p:cNvSpPr>
            <p:nvPr/>
          </p:nvSpPr>
          <p:spPr bwMode="auto">
            <a:xfrm>
              <a:off x="68580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91" name="Rectangle 614"/>
            <p:cNvSpPr>
              <a:spLocks noChangeArrowheads="1"/>
            </p:cNvSpPr>
            <p:nvPr/>
          </p:nvSpPr>
          <p:spPr bwMode="auto">
            <a:xfrm>
              <a:off x="71628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92" name="Rectangle 615"/>
            <p:cNvSpPr>
              <a:spLocks noChangeArrowheads="1"/>
            </p:cNvSpPr>
            <p:nvPr/>
          </p:nvSpPr>
          <p:spPr bwMode="auto">
            <a:xfrm>
              <a:off x="74676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93" name="Rectangle 616"/>
            <p:cNvSpPr>
              <a:spLocks noChangeArrowheads="1"/>
            </p:cNvSpPr>
            <p:nvPr/>
          </p:nvSpPr>
          <p:spPr bwMode="auto">
            <a:xfrm>
              <a:off x="77724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94" name="Rectangle 617"/>
            <p:cNvSpPr>
              <a:spLocks noChangeArrowheads="1"/>
            </p:cNvSpPr>
            <p:nvPr/>
          </p:nvSpPr>
          <p:spPr bwMode="auto">
            <a:xfrm>
              <a:off x="80772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495" name="Rectangle 620"/>
            <p:cNvSpPr>
              <a:spLocks noChangeArrowheads="1"/>
            </p:cNvSpPr>
            <p:nvPr/>
          </p:nvSpPr>
          <p:spPr bwMode="auto">
            <a:xfrm>
              <a:off x="32004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96" name="Rectangle 621"/>
            <p:cNvSpPr>
              <a:spLocks noChangeArrowheads="1"/>
            </p:cNvSpPr>
            <p:nvPr/>
          </p:nvSpPr>
          <p:spPr bwMode="auto">
            <a:xfrm>
              <a:off x="35052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97" name="Rectangle 622"/>
            <p:cNvSpPr>
              <a:spLocks noChangeArrowheads="1"/>
            </p:cNvSpPr>
            <p:nvPr/>
          </p:nvSpPr>
          <p:spPr bwMode="auto">
            <a:xfrm>
              <a:off x="38100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98" name="Rectangle 623"/>
            <p:cNvSpPr>
              <a:spLocks noChangeArrowheads="1"/>
            </p:cNvSpPr>
            <p:nvPr/>
          </p:nvSpPr>
          <p:spPr bwMode="auto">
            <a:xfrm>
              <a:off x="41148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499" name="Rectangle 624"/>
            <p:cNvSpPr>
              <a:spLocks noChangeArrowheads="1"/>
            </p:cNvSpPr>
            <p:nvPr/>
          </p:nvSpPr>
          <p:spPr bwMode="auto">
            <a:xfrm>
              <a:off x="44196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00" name="Rectangle 625"/>
            <p:cNvSpPr>
              <a:spLocks noChangeArrowheads="1"/>
            </p:cNvSpPr>
            <p:nvPr/>
          </p:nvSpPr>
          <p:spPr bwMode="auto">
            <a:xfrm>
              <a:off x="47244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01" name="Rectangle 626"/>
            <p:cNvSpPr>
              <a:spLocks noChangeArrowheads="1"/>
            </p:cNvSpPr>
            <p:nvPr/>
          </p:nvSpPr>
          <p:spPr bwMode="auto">
            <a:xfrm>
              <a:off x="50292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02" name="Rectangle 627"/>
            <p:cNvSpPr>
              <a:spLocks noChangeArrowheads="1"/>
            </p:cNvSpPr>
            <p:nvPr/>
          </p:nvSpPr>
          <p:spPr bwMode="auto">
            <a:xfrm>
              <a:off x="53340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03" name="Rectangle 628"/>
            <p:cNvSpPr>
              <a:spLocks noChangeArrowheads="1"/>
            </p:cNvSpPr>
            <p:nvPr/>
          </p:nvSpPr>
          <p:spPr bwMode="auto">
            <a:xfrm>
              <a:off x="56388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04" name="Rectangle 629"/>
            <p:cNvSpPr>
              <a:spLocks noChangeArrowheads="1"/>
            </p:cNvSpPr>
            <p:nvPr/>
          </p:nvSpPr>
          <p:spPr bwMode="auto">
            <a:xfrm>
              <a:off x="59436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05" name="Rectangle 630"/>
            <p:cNvSpPr>
              <a:spLocks noChangeArrowheads="1"/>
            </p:cNvSpPr>
            <p:nvPr/>
          </p:nvSpPr>
          <p:spPr bwMode="auto">
            <a:xfrm>
              <a:off x="62484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06" name="Rectangle 631"/>
            <p:cNvSpPr>
              <a:spLocks noChangeArrowheads="1"/>
            </p:cNvSpPr>
            <p:nvPr/>
          </p:nvSpPr>
          <p:spPr bwMode="auto">
            <a:xfrm>
              <a:off x="65532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507" name="Rectangle 632"/>
            <p:cNvSpPr>
              <a:spLocks noChangeArrowheads="1"/>
            </p:cNvSpPr>
            <p:nvPr/>
          </p:nvSpPr>
          <p:spPr bwMode="auto">
            <a:xfrm>
              <a:off x="68580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508" name="Rectangle 633"/>
            <p:cNvSpPr>
              <a:spLocks noChangeArrowheads="1"/>
            </p:cNvSpPr>
            <p:nvPr/>
          </p:nvSpPr>
          <p:spPr bwMode="auto">
            <a:xfrm>
              <a:off x="71628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509" name="Rectangle 634"/>
            <p:cNvSpPr>
              <a:spLocks noChangeArrowheads="1"/>
            </p:cNvSpPr>
            <p:nvPr/>
          </p:nvSpPr>
          <p:spPr bwMode="auto">
            <a:xfrm>
              <a:off x="74676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510" name="Rectangle 635"/>
            <p:cNvSpPr>
              <a:spLocks noChangeArrowheads="1"/>
            </p:cNvSpPr>
            <p:nvPr/>
          </p:nvSpPr>
          <p:spPr bwMode="auto">
            <a:xfrm>
              <a:off x="77724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511" name="Rectangle 636"/>
            <p:cNvSpPr>
              <a:spLocks noChangeArrowheads="1"/>
            </p:cNvSpPr>
            <p:nvPr/>
          </p:nvSpPr>
          <p:spPr bwMode="auto">
            <a:xfrm>
              <a:off x="80772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512" name="Rectangle 639"/>
            <p:cNvSpPr>
              <a:spLocks noChangeArrowheads="1"/>
            </p:cNvSpPr>
            <p:nvPr/>
          </p:nvSpPr>
          <p:spPr bwMode="auto">
            <a:xfrm>
              <a:off x="6553200" y="41910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513" name="Rectangle 640"/>
            <p:cNvSpPr>
              <a:spLocks noChangeArrowheads="1"/>
            </p:cNvSpPr>
            <p:nvPr/>
          </p:nvSpPr>
          <p:spPr bwMode="auto">
            <a:xfrm>
              <a:off x="68580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14" name="Rectangle 641"/>
            <p:cNvSpPr>
              <a:spLocks noChangeArrowheads="1"/>
            </p:cNvSpPr>
            <p:nvPr/>
          </p:nvSpPr>
          <p:spPr bwMode="auto">
            <a:xfrm>
              <a:off x="7162800" y="41910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515" name="Rectangle 642"/>
            <p:cNvSpPr>
              <a:spLocks noChangeArrowheads="1"/>
            </p:cNvSpPr>
            <p:nvPr/>
          </p:nvSpPr>
          <p:spPr bwMode="auto">
            <a:xfrm>
              <a:off x="7467600" y="41910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516" name="Rectangle 643"/>
            <p:cNvSpPr>
              <a:spLocks noChangeArrowheads="1"/>
            </p:cNvSpPr>
            <p:nvPr/>
          </p:nvSpPr>
          <p:spPr bwMode="auto">
            <a:xfrm>
              <a:off x="7772400" y="41910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517" name="Rectangle 644"/>
            <p:cNvSpPr>
              <a:spLocks noChangeArrowheads="1"/>
            </p:cNvSpPr>
            <p:nvPr/>
          </p:nvSpPr>
          <p:spPr bwMode="auto">
            <a:xfrm>
              <a:off x="8077200" y="4191000"/>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518" name="Freeform 653"/>
            <p:cNvSpPr>
              <a:spLocks/>
            </p:cNvSpPr>
            <p:nvPr/>
          </p:nvSpPr>
          <p:spPr bwMode="auto">
            <a:xfrm>
              <a:off x="3352800" y="43434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FF7C80"/>
            </a:solidFill>
            <a:ln w="15875">
              <a:solidFill>
                <a:schemeClr val="tx1"/>
              </a:solidFill>
              <a:round/>
              <a:headEnd/>
              <a:tailEnd/>
            </a:ln>
          </p:spPr>
          <p:txBody>
            <a:bodyPr/>
            <a:lstStyle/>
            <a:p>
              <a:endParaRPr lang="ja-JP" altLang="en-US"/>
            </a:p>
          </p:txBody>
        </p:sp>
        <p:sp>
          <p:nvSpPr>
            <p:cNvPr id="519" name="Freeform 654"/>
            <p:cNvSpPr>
              <a:spLocks/>
            </p:cNvSpPr>
            <p:nvPr/>
          </p:nvSpPr>
          <p:spPr bwMode="auto">
            <a:xfrm>
              <a:off x="2895600" y="41910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520" name="Rectangle 656"/>
            <p:cNvSpPr>
              <a:spLocks noChangeArrowheads="1"/>
            </p:cNvSpPr>
            <p:nvPr/>
          </p:nvSpPr>
          <p:spPr bwMode="auto">
            <a:xfrm>
              <a:off x="13716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521" name="Rectangle 657"/>
            <p:cNvSpPr>
              <a:spLocks noChangeArrowheads="1"/>
            </p:cNvSpPr>
            <p:nvPr/>
          </p:nvSpPr>
          <p:spPr bwMode="auto">
            <a:xfrm>
              <a:off x="1371600" y="4191000"/>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522" name="Rectangle 658"/>
            <p:cNvSpPr>
              <a:spLocks noChangeArrowheads="1"/>
            </p:cNvSpPr>
            <p:nvPr/>
          </p:nvSpPr>
          <p:spPr bwMode="auto">
            <a:xfrm>
              <a:off x="13716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23" name="Rectangle 659"/>
            <p:cNvSpPr>
              <a:spLocks noChangeArrowheads="1"/>
            </p:cNvSpPr>
            <p:nvPr/>
          </p:nvSpPr>
          <p:spPr bwMode="auto">
            <a:xfrm>
              <a:off x="1066800" y="41910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24" name="Freeform 668"/>
            <p:cNvSpPr>
              <a:spLocks/>
            </p:cNvSpPr>
            <p:nvPr/>
          </p:nvSpPr>
          <p:spPr bwMode="auto">
            <a:xfrm>
              <a:off x="1066800" y="41910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525" name="Freeform 669"/>
            <p:cNvSpPr>
              <a:spLocks/>
            </p:cNvSpPr>
            <p:nvPr/>
          </p:nvSpPr>
          <p:spPr bwMode="auto">
            <a:xfrm>
              <a:off x="1524000" y="4343400"/>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FF7C80"/>
            </a:solidFill>
            <a:ln w="15875">
              <a:solidFill>
                <a:schemeClr val="tx1"/>
              </a:solidFill>
              <a:round/>
              <a:headEnd/>
              <a:tailEnd/>
            </a:ln>
          </p:spPr>
          <p:txBody>
            <a:bodyPr/>
            <a:lstStyle/>
            <a:p>
              <a:endParaRPr lang="ja-JP" altLang="en-US"/>
            </a:p>
          </p:txBody>
        </p:sp>
        <p:sp>
          <p:nvSpPr>
            <p:cNvPr id="526" name="Freeform 670"/>
            <p:cNvSpPr>
              <a:spLocks/>
            </p:cNvSpPr>
            <p:nvPr/>
          </p:nvSpPr>
          <p:spPr bwMode="auto">
            <a:xfrm>
              <a:off x="2286000" y="41910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527" name="Freeform 671"/>
            <p:cNvSpPr>
              <a:spLocks/>
            </p:cNvSpPr>
            <p:nvPr/>
          </p:nvSpPr>
          <p:spPr bwMode="auto">
            <a:xfrm>
              <a:off x="2590800" y="4191000"/>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sp>
          <p:nvSpPr>
            <p:cNvPr id="528" name="Line 676"/>
            <p:cNvSpPr>
              <a:spLocks noChangeShapeType="1"/>
            </p:cNvSpPr>
            <p:nvPr/>
          </p:nvSpPr>
          <p:spPr bwMode="auto">
            <a:xfrm>
              <a:off x="3200400" y="1752600"/>
              <a:ext cx="0" cy="304800"/>
            </a:xfrm>
            <a:prstGeom prst="line">
              <a:avLst/>
            </a:prstGeom>
            <a:noFill/>
            <a:ln w="15875">
              <a:solidFill>
                <a:schemeClr val="tx1"/>
              </a:solidFill>
              <a:prstDash val="sysDot"/>
              <a:round/>
              <a:headEnd/>
              <a:tailEnd/>
            </a:ln>
          </p:spPr>
          <p:txBody>
            <a:bodyPr/>
            <a:lstStyle/>
            <a:p>
              <a:endParaRPr lang="ja-JP" altLang="en-US"/>
            </a:p>
          </p:txBody>
        </p:sp>
        <p:sp>
          <p:nvSpPr>
            <p:cNvPr id="529" name="Line 677"/>
            <p:cNvSpPr>
              <a:spLocks noChangeShapeType="1"/>
            </p:cNvSpPr>
            <p:nvPr/>
          </p:nvSpPr>
          <p:spPr bwMode="auto">
            <a:xfrm>
              <a:off x="4429124" y="2057400"/>
              <a:ext cx="0" cy="304800"/>
            </a:xfrm>
            <a:prstGeom prst="line">
              <a:avLst/>
            </a:prstGeom>
            <a:noFill/>
            <a:ln w="19050">
              <a:solidFill>
                <a:srgbClr val="00CC00"/>
              </a:solidFill>
              <a:prstDash val="sysDash"/>
              <a:round/>
              <a:headEnd/>
              <a:tailEnd/>
            </a:ln>
          </p:spPr>
          <p:txBody>
            <a:bodyPr/>
            <a:lstStyle/>
            <a:p>
              <a:endParaRPr lang="ja-JP" altLang="en-US"/>
            </a:p>
          </p:txBody>
        </p:sp>
        <p:sp>
          <p:nvSpPr>
            <p:cNvPr id="530" name="Line 678"/>
            <p:cNvSpPr>
              <a:spLocks noChangeShapeType="1"/>
            </p:cNvSpPr>
            <p:nvPr/>
          </p:nvSpPr>
          <p:spPr bwMode="auto">
            <a:xfrm>
              <a:off x="3200400" y="2667000"/>
              <a:ext cx="0" cy="304800"/>
            </a:xfrm>
            <a:prstGeom prst="line">
              <a:avLst/>
            </a:prstGeom>
            <a:noFill/>
            <a:ln w="15875">
              <a:solidFill>
                <a:schemeClr val="accent2"/>
              </a:solidFill>
              <a:prstDash val="sysDot"/>
              <a:round/>
              <a:headEnd/>
              <a:tailEnd/>
            </a:ln>
          </p:spPr>
          <p:txBody>
            <a:bodyPr/>
            <a:lstStyle/>
            <a:p>
              <a:endParaRPr lang="ja-JP" altLang="en-US"/>
            </a:p>
          </p:txBody>
        </p:sp>
        <p:sp>
          <p:nvSpPr>
            <p:cNvPr id="531" name="Line 681"/>
            <p:cNvSpPr>
              <a:spLocks noChangeShapeType="1"/>
            </p:cNvSpPr>
            <p:nvPr/>
          </p:nvSpPr>
          <p:spPr bwMode="auto">
            <a:xfrm>
              <a:off x="2286000" y="3276600"/>
              <a:ext cx="0" cy="304800"/>
            </a:xfrm>
            <a:prstGeom prst="line">
              <a:avLst/>
            </a:prstGeom>
            <a:noFill/>
            <a:ln w="19050">
              <a:solidFill>
                <a:srgbClr val="00CC00"/>
              </a:solidFill>
              <a:prstDash val="sysDash"/>
              <a:round/>
              <a:headEnd/>
              <a:tailEnd/>
            </a:ln>
          </p:spPr>
          <p:txBody>
            <a:bodyPr/>
            <a:lstStyle/>
            <a:p>
              <a:endParaRPr lang="ja-JP" altLang="en-US"/>
            </a:p>
          </p:txBody>
        </p:sp>
        <p:sp>
          <p:nvSpPr>
            <p:cNvPr id="532" name="Line 683"/>
            <p:cNvSpPr>
              <a:spLocks noChangeShapeType="1"/>
            </p:cNvSpPr>
            <p:nvPr/>
          </p:nvSpPr>
          <p:spPr bwMode="auto">
            <a:xfrm>
              <a:off x="2592000" y="1143000"/>
              <a:ext cx="0" cy="304800"/>
            </a:xfrm>
            <a:prstGeom prst="line">
              <a:avLst/>
            </a:prstGeom>
            <a:noFill/>
            <a:ln w="19050">
              <a:solidFill>
                <a:srgbClr val="00CC00"/>
              </a:solidFill>
              <a:prstDash val="sysDash"/>
              <a:round/>
              <a:headEnd/>
              <a:tailEnd/>
            </a:ln>
          </p:spPr>
          <p:txBody>
            <a:bodyPr/>
            <a:lstStyle/>
            <a:p>
              <a:endParaRPr lang="ja-JP" altLang="en-US"/>
            </a:p>
          </p:txBody>
        </p:sp>
        <p:sp>
          <p:nvSpPr>
            <p:cNvPr id="533" name="Line 684"/>
            <p:cNvSpPr>
              <a:spLocks noChangeShapeType="1"/>
            </p:cNvSpPr>
            <p:nvPr/>
          </p:nvSpPr>
          <p:spPr bwMode="auto">
            <a:xfrm>
              <a:off x="4714876" y="1447800"/>
              <a:ext cx="0" cy="304800"/>
            </a:xfrm>
            <a:prstGeom prst="line">
              <a:avLst/>
            </a:prstGeom>
            <a:noFill/>
            <a:ln w="19050">
              <a:solidFill>
                <a:srgbClr val="00CC00"/>
              </a:solidFill>
              <a:prstDash val="sysDash"/>
              <a:round/>
              <a:headEnd/>
              <a:tailEnd/>
            </a:ln>
          </p:spPr>
          <p:txBody>
            <a:bodyPr/>
            <a:lstStyle/>
            <a:p>
              <a:endParaRPr lang="ja-JP" altLang="en-US"/>
            </a:p>
          </p:txBody>
        </p:sp>
        <p:sp>
          <p:nvSpPr>
            <p:cNvPr id="534" name="Line 697"/>
            <p:cNvSpPr>
              <a:spLocks noChangeShapeType="1"/>
            </p:cNvSpPr>
            <p:nvPr/>
          </p:nvSpPr>
          <p:spPr bwMode="auto">
            <a:xfrm>
              <a:off x="1066800" y="3886200"/>
              <a:ext cx="0" cy="304800"/>
            </a:xfrm>
            <a:prstGeom prst="line">
              <a:avLst/>
            </a:prstGeom>
            <a:noFill/>
            <a:ln w="19050">
              <a:solidFill>
                <a:srgbClr val="00CC00"/>
              </a:solidFill>
              <a:prstDash val="sysDash"/>
              <a:round/>
              <a:headEnd/>
              <a:tailEnd/>
            </a:ln>
          </p:spPr>
          <p:txBody>
            <a:bodyPr/>
            <a:lstStyle/>
            <a:p>
              <a:endParaRPr lang="ja-JP" altLang="en-US"/>
            </a:p>
          </p:txBody>
        </p:sp>
        <p:sp>
          <p:nvSpPr>
            <p:cNvPr id="535" name="Text Box 700"/>
            <p:cNvSpPr txBox="1">
              <a:spLocks noChangeArrowheads="1"/>
            </p:cNvSpPr>
            <p:nvPr/>
          </p:nvSpPr>
          <p:spPr bwMode="auto">
            <a:xfrm>
              <a:off x="4273876" y="386814"/>
              <a:ext cx="2214132" cy="461665"/>
            </a:xfrm>
            <a:prstGeom prst="rect">
              <a:avLst/>
            </a:prstGeom>
            <a:noFill/>
            <a:ln w="9525">
              <a:noFill/>
              <a:miter lim="800000"/>
              <a:headEnd/>
              <a:tailEnd/>
            </a:ln>
          </p:spPr>
          <p:txBody>
            <a:bodyPr wrap="none">
              <a:spAutoFit/>
            </a:bodyPr>
            <a:lstStyle/>
            <a:p>
              <a:r>
                <a:rPr lang="en-US" altLang="ja-JP" sz="2400" dirty="0" smtClean="0">
                  <a:solidFill>
                    <a:srgbClr val="00CC00"/>
                  </a:solidFill>
                </a:rPr>
                <a:t>Proton Drip Line</a:t>
              </a:r>
              <a:endParaRPr lang="en-US" altLang="ja-JP" sz="2400" dirty="0">
                <a:solidFill>
                  <a:srgbClr val="00CC00"/>
                </a:solidFill>
              </a:endParaRPr>
            </a:p>
          </p:txBody>
        </p:sp>
        <p:sp>
          <p:nvSpPr>
            <p:cNvPr id="536" name="Line 579"/>
            <p:cNvSpPr>
              <a:spLocks noChangeShapeType="1"/>
            </p:cNvSpPr>
            <p:nvPr/>
          </p:nvSpPr>
          <p:spPr bwMode="auto">
            <a:xfrm flipH="1">
              <a:off x="1538270" y="3786190"/>
              <a:ext cx="533400" cy="533400"/>
            </a:xfrm>
            <a:prstGeom prst="line">
              <a:avLst/>
            </a:prstGeom>
            <a:noFill/>
            <a:ln w="22225">
              <a:solidFill>
                <a:srgbClr val="FF00FF"/>
              </a:solidFill>
              <a:round/>
              <a:headEnd/>
              <a:tailEnd type="triangle" w="med" len="med"/>
            </a:ln>
          </p:spPr>
          <p:txBody>
            <a:bodyPr/>
            <a:lstStyle/>
            <a:p>
              <a:endParaRPr lang="ja-JP" altLang="en-US"/>
            </a:p>
          </p:txBody>
        </p:sp>
        <p:sp>
          <p:nvSpPr>
            <p:cNvPr id="537" name="Text Box 675"/>
            <p:cNvSpPr txBox="1">
              <a:spLocks noChangeArrowheads="1"/>
            </p:cNvSpPr>
            <p:nvPr/>
          </p:nvSpPr>
          <p:spPr bwMode="auto">
            <a:xfrm>
              <a:off x="4288365" y="4429132"/>
              <a:ext cx="612668" cy="400110"/>
            </a:xfrm>
            <a:prstGeom prst="rect">
              <a:avLst/>
            </a:prstGeom>
            <a:noFill/>
            <a:ln w="9525">
              <a:noFill/>
              <a:miter lim="800000"/>
              <a:headEnd/>
              <a:tailEnd/>
            </a:ln>
          </p:spPr>
          <p:txBody>
            <a:bodyPr wrap="none">
              <a:spAutoFit/>
            </a:bodyPr>
            <a:lstStyle/>
            <a:p>
              <a:r>
                <a:rPr lang="en-US" altLang="ja-JP" sz="2000" dirty="0" smtClean="0"/>
                <a:t>130</a:t>
              </a:r>
              <a:endParaRPr lang="en-US" altLang="ja-JP" sz="2000" dirty="0"/>
            </a:p>
          </p:txBody>
        </p:sp>
        <p:sp>
          <p:nvSpPr>
            <p:cNvPr id="538" name="Text Box 675"/>
            <p:cNvSpPr txBox="1">
              <a:spLocks noChangeArrowheads="1"/>
            </p:cNvSpPr>
            <p:nvPr/>
          </p:nvSpPr>
          <p:spPr bwMode="auto">
            <a:xfrm>
              <a:off x="5786446" y="4429132"/>
              <a:ext cx="612668" cy="400110"/>
            </a:xfrm>
            <a:prstGeom prst="rect">
              <a:avLst/>
            </a:prstGeom>
            <a:noFill/>
            <a:ln w="9525">
              <a:noFill/>
              <a:miter lim="800000"/>
              <a:headEnd/>
              <a:tailEnd/>
            </a:ln>
          </p:spPr>
          <p:txBody>
            <a:bodyPr wrap="none">
              <a:spAutoFit/>
            </a:bodyPr>
            <a:lstStyle/>
            <a:p>
              <a:r>
                <a:rPr lang="en-US" altLang="ja-JP" sz="2000" dirty="0" smtClean="0"/>
                <a:t>135</a:t>
              </a:r>
              <a:endParaRPr lang="en-US" altLang="ja-JP" sz="2000" dirty="0"/>
            </a:p>
          </p:txBody>
        </p:sp>
        <p:sp>
          <p:nvSpPr>
            <p:cNvPr id="539" name="Text Box 675"/>
            <p:cNvSpPr txBox="1">
              <a:spLocks noChangeArrowheads="1"/>
            </p:cNvSpPr>
            <p:nvPr/>
          </p:nvSpPr>
          <p:spPr bwMode="auto">
            <a:xfrm>
              <a:off x="7360199" y="4429132"/>
              <a:ext cx="612668" cy="400110"/>
            </a:xfrm>
            <a:prstGeom prst="rect">
              <a:avLst/>
            </a:prstGeom>
            <a:noFill/>
            <a:ln w="9525">
              <a:noFill/>
              <a:miter lim="800000"/>
              <a:headEnd/>
              <a:tailEnd/>
            </a:ln>
          </p:spPr>
          <p:txBody>
            <a:bodyPr wrap="none">
              <a:spAutoFit/>
            </a:bodyPr>
            <a:lstStyle/>
            <a:p>
              <a:r>
                <a:rPr lang="en-US" altLang="ja-JP" sz="2000" dirty="0" smtClean="0"/>
                <a:t>140</a:t>
              </a:r>
              <a:endParaRPr lang="en-US" altLang="ja-JP" sz="2000" dirty="0"/>
            </a:p>
          </p:txBody>
        </p:sp>
        <p:sp>
          <p:nvSpPr>
            <p:cNvPr id="540" name="Text Box 675"/>
            <p:cNvSpPr txBox="1">
              <a:spLocks noChangeArrowheads="1"/>
            </p:cNvSpPr>
            <p:nvPr/>
          </p:nvSpPr>
          <p:spPr bwMode="auto">
            <a:xfrm>
              <a:off x="1214414" y="4429132"/>
              <a:ext cx="612668" cy="400110"/>
            </a:xfrm>
            <a:prstGeom prst="rect">
              <a:avLst/>
            </a:prstGeom>
            <a:noFill/>
            <a:ln w="9525">
              <a:noFill/>
              <a:miter lim="800000"/>
              <a:headEnd/>
              <a:tailEnd/>
            </a:ln>
          </p:spPr>
          <p:txBody>
            <a:bodyPr wrap="none">
              <a:spAutoFit/>
            </a:bodyPr>
            <a:lstStyle/>
            <a:p>
              <a:r>
                <a:rPr lang="en-US" altLang="ja-JP" sz="2000" dirty="0" smtClean="0"/>
                <a:t>120</a:t>
              </a:r>
              <a:endParaRPr lang="en-US" altLang="ja-JP" sz="2000" dirty="0"/>
            </a:p>
          </p:txBody>
        </p:sp>
        <p:sp>
          <p:nvSpPr>
            <p:cNvPr id="541" name="Text Box 675"/>
            <p:cNvSpPr txBox="1">
              <a:spLocks noChangeArrowheads="1"/>
            </p:cNvSpPr>
            <p:nvPr/>
          </p:nvSpPr>
          <p:spPr bwMode="auto">
            <a:xfrm>
              <a:off x="2714612" y="4429132"/>
              <a:ext cx="612668" cy="400110"/>
            </a:xfrm>
            <a:prstGeom prst="rect">
              <a:avLst/>
            </a:prstGeom>
            <a:noFill/>
            <a:ln w="9525">
              <a:noFill/>
              <a:miter lim="800000"/>
              <a:headEnd/>
              <a:tailEnd/>
            </a:ln>
          </p:spPr>
          <p:txBody>
            <a:bodyPr wrap="none">
              <a:spAutoFit/>
            </a:bodyPr>
            <a:lstStyle/>
            <a:p>
              <a:r>
                <a:rPr lang="en-US" altLang="ja-JP" sz="2000" dirty="0" smtClean="0"/>
                <a:t>125</a:t>
              </a:r>
              <a:endParaRPr lang="en-US" altLang="ja-JP" sz="2000" dirty="0"/>
            </a:p>
          </p:txBody>
        </p:sp>
        <p:sp>
          <p:nvSpPr>
            <p:cNvPr id="542" name="Text Box 700"/>
            <p:cNvSpPr txBox="1">
              <a:spLocks noChangeArrowheads="1"/>
            </p:cNvSpPr>
            <p:nvPr/>
          </p:nvSpPr>
          <p:spPr bwMode="auto">
            <a:xfrm>
              <a:off x="3768951" y="4629187"/>
              <a:ext cx="1736181" cy="584775"/>
            </a:xfrm>
            <a:prstGeom prst="rect">
              <a:avLst/>
            </a:prstGeom>
            <a:noFill/>
            <a:ln w="9525">
              <a:noFill/>
              <a:miter lim="800000"/>
              <a:headEnd/>
              <a:tailEnd/>
            </a:ln>
          </p:spPr>
          <p:txBody>
            <a:bodyPr wrap="none">
              <a:spAutoFit/>
            </a:bodyPr>
            <a:lstStyle/>
            <a:p>
              <a:r>
                <a:rPr lang="en-US" altLang="ja-JP" sz="3200" dirty="0" smtClean="0"/>
                <a:t>Neutrons</a:t>
              </a:r>
              <a:endParaRPr lang="en-US" altLang="ja-JP" sz="3200" dirty="0"/>
            </a:p>
          </p:txBody>
        </p:sp>
        <p:sp>
          <p:nvSpPr>
            <p:cNvPr id="543" name="Text Box 700"/>
            <p:cNvSpPr txBox="1">
              <a:spLocks noChangeArrowheads="1"/>
            </p:cNvSpPr>
            <p:nvPr/>
          </p:nvSpPr>
          <p:spPr bwMode="auto">
            <a:xfrm rot="16200000">
              <a:off x="8206117" y="2263670"/>
              <a:ext cx="1475660" cy="584775"/>
            </a:xfrm>
            <a:prstGeom prst="rect">
              <a:avLst/>
            </a:prstGeom>
            <a:noFill/>
            <a:ln w="9525">
              <a:noFill/>
              <a:miter lim="800000"/>
              <a:headEnd/>
              <a:tailEnd/>
            </a:ln>
          </p:spPr>
          <p:txBody>
            <a:bodyPr wrap="none">
              <a:spAutoFit/>
            </a:bodyPr>
            <a:lstStyle/>
            <a:p>
              <a:r>
                <a:rPr lang="en-US" altLang="ja-JP" sz="3200" dirty="0" smtClean="0"/>
                <a:t>Protons</a:t>
              </a:r>
              <a:endParaRPr lang="en-US" altLang="ja-JP" sz="3200" dirty="0"/>
            </a:p>
          </p:txBody>
        </p:sp>
        <p:sp>
          <p:nvSpPr>
            <p:cNvPr id="544" name="Text Box 675"/>
            <p:cNvSpPr txBox="1">
              <a:spLocks noChangeArrowheads="1"/>
            </p:cNvSpPr>
            <p:nvPr/>
          </p:nvSpPr>
          <p:spPr bwMode="auto">
            <a:xfrm>
              <a:off x="8345696" y="2928934"/>
              <a:ext cx="470000" cy="400110"/>
            </a:xfrm>
            <a:prstGeom prst="rect">
              <a:avLst/>
            </a:prstGeom>
            <a:noFill/>
            <a:ln w="9525">
              <a:noFill/>
              <a:miter lim="800000"/>
              <a:headEnd/>
              <a:tailEnd/>
            </a:ln>
          </p:spPr>
          <p:txBody>
            <a:bodyPr wrap="none">
              <a:spAutoFit/>
            </a:bodyPr>
            <a:lstStyle/>
            <a:p>
              <a:r>
                <a:rPr lang="en-US" altLang="ja-JP" sz="2000" dirty="0" smtClean="0"/>
                <a:t>92</a:t>
              </a:r>
              <a:endParaRPr lang="en-US" altLang="ja-JP" sz="2000" dirty="0"/>
            </a:p>
          </p:txBody>
        </p:sp>
        <p:sp>
          <p:nvSpPr>
            <p:cNvPr id="545" name="Text Box 675"/>
            <p:cNvSpPr txBox="1">
              <a:spLocks noChangeArrowheads="1"/>
            </p:cNvSpPr>
            <p:nvPr/>
          </p:nvSpPr>
          <p:spPr bwMode="auto">
            <a:xfrm>
              <a:off x="8358214" y="1714488"/>
              <a:ext cx="470000" cy="400110"/>
            </a:xfrm>
            <a:prstGeom prst="rect">
              <a:avLst/>
            </a:prstGeom>
            <a:noFill/>
            <a:ln w="9525">
              <a:noFill/>
              <a:miter lim="800000"/>
              <a:headEnd/>
              <a:tailEnd/>
            </a:ln>
          </p:spPr>
          <p:txBody>
            <a:bodyPr wrap="none">
              <a:spAutoFit/>
            </a:bodyPr>
            <a:lstStyle/>
            <a:p>
              <a:r>
                <a:rPr lang="en-US" altLang="ja-JP" sz="2000" dirty="0" smtClean="0"/>
                <a:t>96</a:t>
              </a:r>
              <a:endParaRPr lang="en-US" altLang="ja-JP" sz="2000" dirty="0"/>
            </a:p>
          </p:txBody>
        </p:sp>
        <p:sp>
          <p:nvSpPr>
            <p:cNvPr id="546" name="Text Box 675"/>
            <p:cNvSpPr txBox="1">
              <a:spLocks noChangeArrowheads="1"/>
            </p:cNvSpPr>
            <p:nvPr/>
          </p:nvSpPr>
          <p:spPr bwMode="auto">
            <a:xfrm>
              <a:off x="8345696" y="3559734"/>
              <a:ext cx="470000" cy="400110"/>
            </a:xfrm>
            <a:prstGeom prst="rect">
              <a:avLst/>
            </a:prstGeom>
            <a:noFill/>
            <a:ln w="9525">
              <a:noFill/>
              <a:miter lim="800000"/>
              <a:headEnd/>
              <a:tailEnd/>
            </a:ln>
          </p:spPr>
          <p:txBody>
            <a:bodyPr wrap="none">
              <a:spAutoFit/>
            </a:bodyPr>
            <a:lstStyle/>
            <a:p>
              <a:r>
                <a:rPr lang="en-US" altLang="ja-JP" sz="2000" dirty="0" smtClean="0"/>
                <a:t>90</a:t>
              </a:r>
              <a:endParaRPr lang="en-US" altLang="ja-JP" sz="2000" dirty="0"/>
            </a:p>
          </p:txBody>
        </p:sp>
        <p:sp>
          <p:nvSpPr>
            <p:cNvPr id="547" name="Text Box 675"/>
            <p:cNvSpPr txBox="1">
              <a:spLocks noChangeArrowheads="1"/>
            </p:cNvSpPr>
            <p:nvPr/>
          </p:nvSpPr>
          <p:spPr bwMode="auto">
            <a:xfrm>
              <a:off x="8345696" y="4143380"/>
              <a:ext cx="470000" cy="400110"/>
            </a:xfrm>
            <a:prstGeom prst="rect">
              <a:avLst/>
            </a:prstGeom>
            <a:noFill/>
            <a:ln w="9525">
              <a:noFill/>
              <a:miter lim="800000"/>
              <a:headEnd/>
              <a:tailEnd/>
            </a:ln>
          </p:spPr>
          <p:txBody>
            <a:bodyPr wrap="none">
              <a:spAutoFit/>
            </a:bodyPr>
            <a:lstStyle/>
            <a:p>
              <a:r>
                <a:rPr lang="en-US" altLang="ja-JP" sz="2000" dirty="0" smtClean="0"/>
                <a:t>88</a:t>
              </a:r>
              <a:endParaRPr lang="en-US" altLang="ja-JP" sz="2000" dirty="0"/>
            </a:p>
          </p:txBody>
        </p:sp>
        <p:sp>
          <p:nvSpPr>
            <p:cNvPr id="548" name="Text Box 675"/>
            <p:cNvSpPr txBox="1">
              <a:spLocks noChangeArrowheads="1"/>
            </p:cNvSpPr>
            <p:nvPr/>
          </p:nvSpPr>
          <p:spPr bwMode="auto">
            <a:xfrm>
              <a:off x="8345696" y="2345288"/>
              <a:ext cx="470000" cy="400110"/>
            </a:xfrm>
            <a:prstGeom prst="rect">
              <a:avLst/>
            </a:prstGeom>
            <a:noFill/>
            <a:ln w="9525">
              <a:noFill/>
              <a:miter lim="800000"/>
              <a:headEnd/>
              <a:tailEnd/>
            </a:ln>
          </p:spPr>
          <p:txBody>
            <a:bodyPr wrap="none">
              <a:spAutoFit/>
            </a:bodyPr>
            <a:lstStyle/>
            <a:p>
              <a:r>
                <a:rPr lang="en-US" altLang="ja-JP" sz="2000" dirty="0" smtClean="0"/>
                <a:t>94</a:t>
              </a:r>
              <a:endParaRPr lang="en-US" altLang="ja-JP" sz="2000" dirty="0"/>
            </a:p>
          </p:txBody>
        </p:sp>
        <p:sp>
          <p:nvSpPr>
            <p:cNvPr id="550" name="Rectangle 576"/>
            <p:cNvSpPr>
              <a:spLocks noChangeArrowheads="1"/>
            </p:cNvSpPr>
            <p:nvPr/>
          </p:nvSpPr>
          <p:spPr bwMode="auto">
            <a:xfrm>
              <a:off x="1980000" y="1753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51" name="Rectangle 576"/>
            <p:cNvSpPr>
              <a:spLocks noChangeArrowheads="1"/>
            </p:cNvSpPr>
            <p:nvPr/>
          </p:nvSpPr>
          <p:spPr bwMode="auto">
            <a:xfrm>
              <a:off x="3506400" y="235743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52" name="Text Box 675"/>
            <p:cNvSpPr txBox="1">
              <a:spLocks noChangeArrowheads="1"/>
            </p:cNvSpPr>
            <p:nvPr/>
          </p:nvSpPr>
          <p:spPr bwMode="auto">
            <a:xfrm>
              <a:off x="8358214" y="1142984"/>
              <a:ext cx="470000" cy="400110"/>
            </a:xfrm>
            <a:prstGeom prst="rect">
              <a:avLst/>
            </a:prstGeom>
            <a:noFill/>
            <a:ln w="9525">
              <a:noFill/>
              <a:miter lim="800000"/>
              <a:headEnd/>
              <a:tailEnd/>
            </a:ln>
          </p:spPr>
          <p:txBody>
            <a:bodyPr wrap="none">
              <a:spAutoFit/>
            </a:bodyPr>
            <a:lstStyle/>
            <a:p>
              <a:r>
                <a:rPr lang="en-US" altLang="ja-JP" sz="2000" dirty="0" smtClean="0"/>
                <a:t>98</a:t>
              </a:r>
              <a:endParaRPr lang="en-US" altLang="ja-JP" sz="2000" dirty="0"/>
            </a:p>
          </p:txBody>
        </p:sp>
        <p:sp>
          <p:nvSpPr>
            <p:cNvPr id="553" name="Rectangle 576"/>
            <p:cNvSpPr>
              <a:spLocks noChangeArrowheads="1"/>
            </p:cNvSpPr>
            <p:nvPr/>
          </p:nvSpPr>
          <p:spPr bwMode="auto">
            <a:xfrm>
              <a:off x="3200400" y="532800"/>
              <a:ext cx="304800" cy="3048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554" name="Rectangle 576"/>
            <p:cNvSpPr>
              <a:spLocks noChangeArrowheads="1"/>
            </p:cNvSpPr>
            <p:nvPr/>
          </p:nvSpPr>
          <p:spPr bwMode="auto">
            <a:xfrm>
              <a:off x="3506400"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55" name="Rectangle 576"/>
            <p:cNvSpPr>
              <a:spLocks noChangeArrowheads="1"/>
            </p:cNvSpPr>
            <p:nvPr/>
          </p:nvSpPr>
          <p:spPr bwMode="auto">
            <a:xfrm>
              <a:off x="1065600"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56" name="Rectangle 576"/>
            <p:cNvSpPr>
              <a:spLocks noChangeArrowheads="1"/>
            </p:cNvSpPr>
            <p:nvPr/>
          </p:nvSpPr>
          <p:spPr bwMode="auto">
            <a:xfrm>
              <a:off x="1371600"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57" name="Rectangle 576"/>
            <p:cNvSpPr>
              <a:spLocks noChangeArrowheads="1"/>
            </p:cNvSpPr>
            <p:nvPr/>
          </p:nvSpPr>
          <p:spPr bwMode="auto">
            <a:xfrm>
              <a:off x="1677600"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58" name="Rectangle 576"/>
            <p:cNvSpPr>
              <a:spLocks noChangeArrowheads="1"/>
            </p:cNvSpPr>
            <p:nvPr/>
          </p:nvSpPr>
          <p:spPr bwMode="auto">
            <a:xfrm>
              <a:off x="2894400" y="2664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59" name="Rectangle 576"/>
            <p:cNvSpPr>
              <a:spLocks noChangeArrowheads="1"/>
            </p:cNvSpPr>
            <p:nvPr/>
          </p:nvSpPr>
          <p:spPr bwMode="auto">
            <a:xfrm>
              <a:off x="1677600"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60" name="Rectangle 576"/>
            <p:cNvSpPr>
              <a:spLocks noChangeArrowheads="1"/>
            </p:cNvSpPr>
            <p:nvPr/>
          </p:nvSpPr>
          <p:spPr bwMode="auto">
            <a:xfrm>
              <a:off x="1980000"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61" name="Line 691"/>
            <p:cNvSpPr>
              <a:spLocks noChangeShapeType="1"/>
            </p:cNvSpPr>
            <p:nvPr/>
          </p:nvSpPr>
          <p:spPr bwMode="auto">
            <a:xfrm>
              <a:off x="500034" y="2362200"/>
              <a:ext cx="3924000" cy="0"/>
            </a:xfrm>
            <a:prstGeom prst="line">
              <a:avLst/>
            </a:prstGeom>
            <a:noFill/>
            <a:ln w="19050">
              <a:solidFill>
                <a:srgbClr val="00CC00"/>
              </a:solidFill>
              <a:prstDash val="sysDash"/>
              <a:round/>
              <a:headEnd/>
              <a:tailEnd/>
            </a:ln>
          </p:spPr>
          <p:txBody>
            <a:bodyPr/>
            <a:lstStyle/>
            <a:p>
              <a:endParaRPr lang="ja-JP" altLang="en-US"/>
            </a:p>
          </p:txBody>
        </p:sp>
        <p:sp>
          <p:nvSpPr>
            <p:cNvPr id="562" name="Rectangle 576"/>
            <p:cNvSpPr>
              <a:spLocks noChangeArrowheads="1"/>
            </p:cNvSpPr>
            <p:nvPr/>
          </p:nvSpPr>
          <p:spPr bwMode="auto">
            <a:xfrm>
              <a:off x="2285984" y="1447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63" name="Rectangle 576"/>
            <p:cNvSpPr>
              <a:spLocks noChangeArrowheads="1"/>
            </p:cNvSpPr>
            <p:nvPr/>
          </p:nvSpPr>
          <p:spPr bwMode="auto">
            <a:xfrm>
              <a:off x="2592000" y="1447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564" name="Rectangle 576"/>
            <p:cNvSpPr>
              <a:spLocks noChangeArrowheads="1"/>
            </p:cNvSpPr>
            <p:nvPr/>
          </p:nvSpPr>
          <p:spPr bwMode="auto">
            <a:xfrm>
              <a:off x="2894400" y="1447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565" name="Rectangle 576"/>
            <p:cNvSpPr>
              <a:spLocks noChangeArrowheads="1"/>
            </p:cNvSpPr>
            <p:nvPr/>
          </p:nvSpPr>
          <p:spPr bwMode="auto">
            <a:xfrm>
              <a:off x="2894400" y="1142984"/>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566" name="Rectangle 576"/>
            <p:cNvSpPr>
              <a:spLocks noChangeArrowheads="1"/>
            </p:cNvSpPr>
            <p:nvPr/>
          </p:nvSpPr>
          <p:spPr bwMode="auto">
            <a:xfrm>
              <a:off x="2894400" y="8388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chemeClr val="tx1"/>
              </a:solidFill>
              <a:prstDash val="solid"/>
              <a:miter lim="800000"/>
              <a:headEnd/>
              <a:tailEnd/>
            </a:ln>
          </p:spPr>
          <p:txBody>
            <a:bodyPr wrap="none" anchor="ctr"/>
            <a:lstStyle/>
            <a:p>
              <a:endParaRPr lang="ja-JP" altLang="en-US"/>
            </a:p>
          </p:txBody>
        </p:sp>
        <p:sp>
          <p:nvSpPr>
            <p:cNvPr id="567" name="Rectangle 576"/>
            <p:cNvSpPr>
              <a:spLocks noChangeArrowheads="1"/>
            </p:cNvSpPr>
            <p:nvPr/>
          </p:nvSpPr>
          <p:spPr bwMode="auto">
            <a:xfrm>
              <a:off x="1677600" y="2973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68" name="Rectangle 576"/>
            <p:cNvSpPr>
              <a:spLocks noChangeArrowheads="1"/>
            </p:cNvSpPr>
            <p:nvPr/>
          </p:nvSpPr>
          <p:spPr bwMode="auto">
            <a:xfrm>
              <a:off x="1980000" y="2973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69" name="Rectangle 576"/>
            <p:cNvSpPr>
              <a:spLocks noChangeArrowheads="1"/>
            </p:cNvSpPr>
            <p:nvPr/>
          </p:nvSpPr>
          <p:spPr bwMode="auto">
            <a:xfrm>
              <a:off x="2285984" y="29736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70" name="Text Box 675"/>
            <p:cNvSpPr txBox="1">
              <a:spLocks noChangeArrowheads="1"/>
            </p:cNvSpPr>
            <p:nvPr/>
          </p:nvSpPr>
          <p:spPr bwMode="auto">
            <a:xfrm>
              <a:off x="8316000" y="500042"/>
              <a:ext cx="612668" cy="400110"/>
            </a:xfrm>
            <a:prstGeom prst="rect">
              <a:avLst/>
            </a:prstGeom>
            <a:noFill/>
            <a:ln w="9525">
              <a:noFill/>
              <a:miter lim="800000"/>
              <a:headEnd/>
              <a:tailEnd/>
            </a:ln>
          </p:spPr>
          <p:txBody>
            <a:bodyPr wrap="none">
              <a:spAutoFit/>
            </a:bodyPr>
            <a:lstStyle/>
            <a:p>
              <a:r>
                <a:rPr lang="en-US" altLang="ja-JP" sz="2000" dirty="0" smtClean="0"/>
                <a:t>100</a:t>
              </a:r>
              <a:endParaRPr lang="en-US" altLang="ja-JP" sz="2000" dirty="0"/>
            </a:p>
          </p:txBody>
        </p:sp>
        <p:sp>
          <p:nvSpPr>
            <p:cNvPr id="571" name="Rectangle 576"/>
            <p:cNvSpPr>
              <a:spLocks noChangeArrowheads="1"/>
            </p:cNvSpPr>
            <p:nvPr/>
          </p:nvSpPr>
          <p:spPr bwMode="auto">
            <a:xfrm>
              <a:off x="151200" y="3582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72" name="Rectangle 576"/>
            <p:cNvSpPr>
              <a:spLocks noChangeArrowheads="1"/>
            </p:cNvSpPr>
            <p:nvPr/>
          </p:nvSpPr>
          <p:spPr bwMode="auto">
            <a:xfrm>
              <a:off x="763200" y="3582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573" name="Line 27"/>
            <p:cNvSpPr>
              <a:spLocks noChangeShapeType="1"/>
            </p:cNvSpPr>
            <p:nvPr/>
          </p:nvSpPr>
          <p:spPr bwMode="auto">
            <a:xfrm>
              <a:off x="3200400" y="537760"/>
              <a:ext cx="0" cy="4320000"/>
            </a:xfrm>
            <a:prstGeom prst="line">
              <a:avLst/>
            </a:prstGeom>
            <a:noFill/>
            <a:ln w="19050">
              <a:solidFill>
                <a:srgbClr val="FF0000"/>
              </a:solidFill>
              <a:prstDash val="dash"/>
              <a:round/>
              <a:headEnd/>
              <a:tailEnd/>
            </a:ln>
          </p:spPr>
          <p:txBody>
            <a:bodyPr/>
            <a:lstStyle/>
            <a:p>
              <a:endParaRPr lang="ja-JP" altLang="en-US"/>
            </a:p>
          </p:txBody>
        </p:sp>
        <p:sp>
          <p:nvSpPr>
            <p:cNvPr id="574" name="Line 133"/>
            <p:cNvSpPr>
              <a:spLocks noChangeShapeType="1"/>
            </p:cNvSpPr>
            <p:nvPr/>
          </p:nvSpPr>
          <p:spPr bwMode="auto">
            <a:xfrm>
              <a:off x="3505200" y="537760"/>
              <a:ext cx="0" cy="4320000"/>
            </a:xfrm>
            <a:prstGeom prst="line">
              <a:avLst/>
            </a:prstGeom>
            <a:noFill/>
            <a:ln w="19050">
              <a:solidFill>
                <a:srgbClr val="FF0000"/>
              </a:solidFill>
              <a:prstDash val="dash"/>
              <a:round/>
              <a:headEnd/>
              <a:tailEnd/>
            </a:ln>
          </p:spPr>
          <p:txBody>
            <a:bodyPr/>
            <a:lstStyle/>
            <a:p>
              <a:endParaRPr lang="ja-JP" altLang="en-US"/>
            </a:p>
          </p:txBody>
        </p:sp>
        <p:sp>
          <p:nvSpPr>
            <p:cNvPr id="575" name="Rectangle 576"/>
            <p:cNvSpPr>
              <a:spLocks noChangeArrowheads="1"/>
            </p:cNvSpPr>
            <p:nvPr/>
          </p:nvSpPr>
          <p:spPr bwMode="auto">
            <a:xfrm>
              <a:off x="3200400" y="2362200"/>
              <a:ext cx="304800" cy="304800"/>
            </a:xfrm>
            <a:prstGeom prst="rect">
              <a:avLst/>
            </a:prstGeom>
            <a:solidFill>
              <a:srgbClr val="FF0000"/>
            </a:solidFill>
            <a:ln w="19050">
              <a:solidFill>
                <a:srgbClr val="000000"/>
              </a:solidFill>
              <a:miter lim="800000"/>
              <a:headEnd/>
              <a:tailEnd/>
            </a:ln>
          </p:spPr>
          <p:txBody>
            <a:bodyPr wrap="none" anchor="ctr"/>
            <a:lstStyle/>
            <a:p>
              <a:endParaRPr lang="ja-JP" altLang="en-US"/>
            </a:p>
          </p:txBody>
        </p:sp>
        <p:sp>
          <p:nvSpPr>
            <p:cNvPr id="576" name="Line 695"/>
            <p:cNvSpPr>
              <a:spLocks noChangeShapeType="1"/>
            </p:cNvSpPr>
            <p:nvPr/>
          </p:nvSpPr>
          <p:spPr bwMode="auto">
            <a:xfrm>
              <a:off x="142860" y="3581400"/>
              <a:ext cx="2160000" cy="0"/>
            </a:xfrm>
            <a:prstGeom prst="line">
              <a:avLst/>
            </a:prstGeom>
            <a:noFill/>
            <a:ln w="19050">
              <a:solidFill>
                <a:srgbClr val="00CC00"/>
              </a:solidFill>
              <a:prstDash val="sysDash"/>
              <a:round/>
              <a:headEnd/>
              <a:tailEnd/>
            </a:ln>
          </p:spPr>
          <p:txBody>
            <a:bodyPr/>
            <a:lstStyle/>
            <a:p>
              <a:endParaRPr lang="ja-JP" altLang="en-US"/>
            </a:p>
          </p:txBody>
        </p:sp>
        <p:sp>
          <p:nvSpPr>
            <p:cNvPr id="577" name="Line 694"/>
            <p:cNvSpPr>
              <a:spLocks noChangeShapeType="1"/>
            </p:cNvSpPr>
            <p:nvPr/>
          </p:nvSpPr>
          <p:spPr bwMode="auto">
            <a:xfrm>
              <a:off x="118784" y="3276600"/>
              <a:ext cx="2167200" cy="0"/>
            </a:xfrm>
            <a:prstGeom prst="line">
              <a:avLst/>
            </a:prstGeom>
            <a:noFill/>
            <a:ln w="19050">
              <a:solidFill>
                <a:srgbClr val="00CC00"/>
              </a:solidFill>
              <a:prstDash val="sysDash"/>
              <a:round/>
              <a:headEnd/>
              <a:tailEnd/>
            </a:ln>
          </p:spPr>
          <p:txBody>
            <a:bodyPr/>
            <a:lstStyle/>
            <a:p>
              <a:endParaRPr lang="ja-JP" altLang="en-US"/>
            </a:p>
          </p:txBody>
        </p:sp>
        <p:sp>
          <p:nvSpPr>
            <p:cNvPr id="578" name="Line 681"/>
            <p:cNvSpPr>
              <a:spLocks noChangeShapeType="1"/>
            </p:cNvSpPr>
            <p:nvPr/>
          </p:nvSpPr>
          <p:spPr bwMode="auto">
            <a:xfrm>
              <a:off x="3520800" y="2646000"/>
              <a:ext cx="0" cy="304800"/>
            </a:xfrm>
            <a:prstGeom prst="line">
              <a:avLst/>
            </a:prstGeom>
            <a:noFill/>
            <a:ln w="19050">
              <a:solidFill>
                <a:srgbClr val="00CC00"/>
              </a:solidFill>
              <a:prstDash val="sysDash"/>
              <a:round/>
              <a:headEnd/>
              <a:tailEnd/>
            </a:ln>
          </p:spPr>
          <p:txBody>
            <a:bodyPr/>
            <a:lstStyle/>
            <a:p>
              <a:endParaRPr lang="ja-JP" altLang="en-US"/>
            </a:p>
          </p:txBody>
        </p:sp>
        <p:sp>
          <p:nvSpPr>
            <p:cNvPr id="579" name="Line 692"/>
            <p:cNvSpPr>
              <a:spLocks noChangeShapeType="1"/>
            </p:cNvSpPr>
            <p:nvPr/>
          </p:nvSpPr>
          <p:spPr bwMode="auto">
            <a:xfrm>
              <a:off x="500034" y="2667000"/>
              <a:ext cx="3060000" cy="0"/>
            </a:xfrm>
            <a:prstGeom prst="line">
              <a:avLst/>
            </a:prstGeom>
            <a:noFill/>
            <a:ln w="19050">
              <a:solidFill>
                <a:srgbClr val="00CC00"/>
              </a:solidFill>
              <a:prstDash val="sysDash"/>
              <a:round/>
              <a:headEnd/>
              <a:tailEnd/>
            </a:ln>
          </p:spPr>
          <p:txBody>
            <a:bodyPr/>
            <a:lstStyle/>
            <a:p>
              <a:endParaRPr lang="ja-JP" altLang="en-US"/>
            </a:p>
          </p:txBody>
        </p:sp>
        <p:sp>
          <p:nvSpPr>
            <p:cNvPr id="580" name="Line 690"/>
            <p:cNvSpPr>
              <a:spLocks noChangeShapeType="1"/>
            </p:cNvSpPr>
            <p:nvPr/>
          </p:nvSpPr>
          <p:spPr bwMode="auto">
            <a:xfrm>
              <a:off x="2000232" y="2057400"/>
              <a:ext cx="2412000" cy="0"/>
            </a:xfrm>
            <a:prstGeom prst="line">
              <a:avLst/>
            </a:prstGeom>
            <a:noFill/>
            <a:ln w="19050">
              <a:solidFill>
                <a:srgbClr val="00CC00"/>
              </a:solidFill>
              <a:prstDash val="sysDash"/>
              <a:round/>
              <a:headEnd/>
              <a:tailEnd/>
            </a:ln>
          </p:spPr>
          <p:txBody>
            <a:bodyPr/>
            <a:lstStyle/>
            <a:p>
              <a:endParaRPr lang="ja-JP" altLang="en-US"/>
            </a:p>
          </p:txBody>
        </p:sp>
        <p:sp>
          <p:nvSpPr>
            <p:cNvPr id="581" name="Line 677"/>
            <p:cNvSpPr>
              <a:spLocks noChangeShapeType="1"/>
            </p:cNvSpPr>
            <p:nvPr/>
          </p:nvSpPr>
          <p:spPr bwMode="auto">
            <a:xfrm>
              <a:off x="2000232" y="1766878"/>
              <a:ext cx="0" cy="304800"/>
            </a:xfrm>
            <a:prstGeom prst="line">
              <a:avLst/>
            </a:prstGeom>
            <a:noFill/>
            <a:ln w="19050">
              <a:solidFill>
                <a:srgbClr val="00CC00"/>
              </a:solidFill>
              <a:prstDash val="sysDash"/>
              <a:round/>
              <a:headEnd/>
              <a:tailEnd/>
            </a:ln>
          </p:spPr>
          <p:txBody>
            <a:bodyPr/>
            <a:lstStyle/>
            <a:p>
              <a:endParaRPr lang="ja-JP" altLang="en-US"/>
            </a:p>
          </p:txBody>
        </p:sp>
        <p:sp>
          <p:nvSpPr>
            <p:cNvPr id="582" name="Line 687"/>
            <p:cNvSpPr>
              <a:spLocks noChangeShapeType="1"/>
            </p:cNvSpPr>
            <p:nvPr/>
          </p:nvSpPr>
          <p:spPr bwMode="auto">
            <a:xfrm>
              <a:off x="2000232" y="1752600"/>
              <a:ext cx="2700000" cy="0"/>
            </a:xfrm>
            <a:prstGeom prst="line">
              <a:avLst/>
            </a:prstGeom>
            <a:noFill/>
            <a:ln w="19050">
              <a:solidFill>
                <a:srgbClr val="00CC00"/>
              </a:solidFill>
              <a:prstDash val="sysDash"/>
              <a:round/>
              <a:headEnd/>
              <a:tailEnd/>
            </a:ln>
          </p:spPr>
          <p:txBody>
            <a:bodyPr/>
            <a:lstStyle/>
            <a:p>
              <a:endParaRPr lang="ja-JP" altLang="en-US"/>
            </a:p>
          </p:txBody>
        </p:sp>
        <p:sp>
          <p:nvSpPr>
            <p:cNvPr id="583" name="Line 688"/>
            <p:cNvSpPr>
              <a:spLocks noChangeShapeType="1"/>
            </p:cNvSpPr>
            <p:nvPr/>
          </p:nvSpPr>
          <p:spPr bwMode="auto">
            <a:xfrm>
              <a:off x="2571736" y="1447800"/>
              <a:ext cx="2160000" cy="0"/>
            </a:xfrm>
            <a:prstGeom prst="line">
              <a:avLst/>
            </a:prstGeom>
            <a:noFill/>
            <a:ln w="19050">
              <a:solidFill>
                <a:srgbClr val="00CC00"/>
              </a:solidFill>
              <a:prstDash val="sysDash"/>
              <a:round/>
              <a:headEnd/>
              <a:tailEnd/>
            </a:ln>
          </p:spPr>
          <p:txBody>
            <a:bodyPr/>
            <a:lstStyle/>
            <a:p>
              <a:endParaRPr lang="ja-JP" altLang="en-US"/>
            </a:p>
          </p:txBody>
        </p:sp>
        <p:sp>
          <p:nvSpPr>
            <p:cNvPr id="584" name="Line 689"/>
            <p:cNvSpPr>
              <a:spLocks noChangeShapeType="1"/>
            </p:cNvSpPr>
            <p:nvPr/>
          </p:nvSpPr>
          <p:spPr bwMode="auto">
            <a:xfrm>
              <a:off x="2600324" y="1143000"/>
              <a:ext cx="3312000" cy="0"/>
            </a:xfrm>
            <a:prstGeom prst="line">
              <a:avLst/>
            </a:prstGeom>
            <a:ln w="19050">
              <a:solidFill>
                <a:srgbClr val="00CC00"/>
              </a:solidFill>
              <a:prstDash val="sysDash"/>
              <a:headEnd/>
              <a:tailEnd/>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585" name="Line 684"/>
            <p:cNvSpPr>
              <a:spLocks noChangeShapeType="1"/>
            </p:cNvSpPr>
            <p:nvPr/>
          </p:nvSpPr>
          <p:spPr bwMode="auto">
            <a:xfrm>
              <a:off x="5929322" y="838184"/>
              <a:ext cx="0" cy="304800"/>
            </a:xfrm>
            <a:prstGeom prst="line">
              <a:avLst/>
            </a:prstGeom>
            <a:noFill/>
            <a:ln w="19050">
              <a:solidFill>
                <a:srgbClr val="00CC00"/>
              </a:solidFill>
              <a:prstDash val="sysDash"/>
              <a:round/>
              <a:headEnd/>
              <a:tailEnd/>
            </a:ln>
          </p:spPr>
          <p:txBody>
            <a:bodyPr/>
            <a:lstStyle/>
            <a:p>
              <a:endParaRPr lang="ja-JP" altLang="en-US"/>
            </a:p>
          </p:txBody>
        </p:sp>
        <p:sp>
          <p:nvSpPr>
            <p:cNvPr id="586" name="Line 684"/>
            <p:cNvSpPr>
              <a:spLocks noChangeShapeType="1"/>
            </p:cNvSpPr>
            <p:nvPr/>
          </p:nvSpPr>
          <p:spPr bwMode="auto">
            <a:xfrm>
              <a:off x="3823200" y="522000"/>
              <a:ext cx="0" cy="304800"/>
            </a:xfrm>
            <a:prstGeom prst="line">
              <a:avLst/>
            </a:prstGeom>
            <a:noFill/>
            <a:ln w="19050">
              <a:solidFill>
                <a:srgbClr val="00CC00"/>
              </a:solidFill>
              <a:prstDash val="sysDash"/>
              <a:round/>
              <a:headEnd/>
              <a:tailEnd/>
            </a:ln>
          </p:spPr>
          <p:txBody>
            <a:bodyPr/>
            <a:lstStyle/>
            <a:p>
              <a:endParaRPr lang="ja-JP" altLang="en-US"/>
            </a:p>
          </p:txBody>
        </p:sp>
        <p:sp>
          <p:nvSpPr>
            <p:cNvPr id="587" name="Line 689"/>
            <p:cNvSpPr>
              <a:spLocks noChangeShapeType="1"/>
            </p:cNvSpPr>
            <p:nvPr/>
          </p:nvSpPr>
          <p:spPr bwMode="auto">
            <a:xfrm>
              <a:off x="3805884" y="857232"/>
              <a:ext cx="2124000" cy="0"/>
            </a:xfrm>
            <a:prstGeom prst="line">
              <a:avLst/>
            </a:prstGeom>
            <a:ln w="19050">
              <a:solidFill>
                <a:srgbClr val="00CC00"/>
              </a:solidFill>
              <a:prstDash val="sysDash"/>
              <a:headEnd/>
              <a:tailEnd/>
            </a:ln>
          </p:spPr>
          <p:style>
            <a:lnRef idx="1">
              <a:schemeClr val="accent1"/>
            </a:lnRef>
            <a:fillRef idx="0">
              <a:schemeClr val="accent1"/>
            </a:fillRef>
            <a:effectRef idx="0">
              <a:schemeClr val="accent1"/>
            </a:effectRef>
            <a:fontRef idx="minor">
              <a:schemeClr val="tx1"/>
            </a:fontRef>
          </p:style>
          <p:txBody>
            <a:bodyPr/>
            <a:lstStyle/>
            <a:p>
              <a:endParaRPr lang="ja-JP" altLang="en-US"/>
            </a:p>
          </p:txBody>
        </p:sp>
        <p:sp>
          <p:nvSpPr>
            <p:cNvPr id="588" name="Text Box 673"/>
            <p:cNvSpPr txBox="1">
              <a:spLocks noChangeArrowheads="1"/>
            </p:cNvSpPr>
            <p:nvPr/>
          </p:nvSpPr>
          <p:spPr bwMode="auto">
            <a:xfrm>
              <a:off x="2857488" y="2285992"/>
              <a:ext cx="357190" cy="523220"/>
            </a:xfrm>
            <a:prstGeom prst="rect">
              <a:avLst/>
            </a:prstGeom>
            <a:noFill/>
            <a:ln w="9525">
              <a:noFill/>
              <a:miter lim="800000"/>
              <a:headEnd/>
              <a:tailEnd/>
            </a:ln>
          </p:spPr>
          <p:txBody>
            <a:bodyPr wrap="square">
              <a:spAutoFit/>
            </a:bodyPr>
            <a:lstStyle/>
            <a:p>
              <a:r>
                <a:rPr lang="el-GR" altLang="ja-JP" sz="2800" dirty="0" smtClean="0">
                  <a:solidFill>
                    <a:srgbClr val="FF00FF"/>
                  </a:solidFill>
                </a:rPr>
                <a:t>α</a:t>
              </a:r>
              <a:endParaRPr lang="en-US" altLang="ja-JP" sz="2800" dirty="0">
                <a:solidFill>
                  <a:srgbClr val="FF00FF"/>
                </a:solidFill>
              </a:endParaRPr>
            </a:p>
          </p:txBody>
        </p:sp>
        <p:sp>
          <p:nvSpPr>
            <p:cNvPr id="589" name="Line 578"/>
            <p:cNvSpPr>
              <a:spLocks noChangeShapeType="1"/>
            </p:cNvSpPr>
            <p:nvPr/>
          </p:nvSpPr>
          <p:spPr bwMode="auto">
            <a:xfrm flipH="1">
              <a:off x="2743200" y="2514600"/>
              <a:ext cx="609600" cy="609600"/>
            </a:xfrm>
            <a:prstGeom prst="line">
              <a:avLst/>
            </a:prstGeom>
            <a:noFill/>
            <a:ln w="22225">
              <a:solidFill>
                <a:srgbClr val="FF00FF"/>
              </a:solidFill>
              <a:round/>
              <a:headEnd/>
              <a:tailEnd type="triangle" w="med" len="med"/>
            </a:ln>
          </p:spPr>
          <p:txBody>
            <a:bodyPr/>
            <a:lstStyle/>
            <a:p>
              <a:endParaRPr lang="ja-JP" altLang="en-US"/>
            </a:p>
          </p:txBody>
        </p:sp>
        <p:sp>
          <p:nvSpPr>
            <p:cNvPr id="590" name="Line 579"/>
            <p:cNvSpPr>
              <a:spLocks noChangeShapeType="1"/>
            </p:cNvSpPr>
            <p:nvPr/>
          </p:nvSpPr>
          <p:spPr bwMode="auto">
            <a:xfrm flipH="1">
              <a:off x="2143108" y="3181352"/>
              <a:ext cx="533400" cy="533400"/>
            </a:xfrm>
            <a:prstGeom prst="line">
              <a:avLst/>
            </a:prstGeom>
            <a:noFill/>
            <a:ln w="22225">
              <a:solidFill>
                <a:srgbClr val="FF00FF"/>
              </a:solidFill>
              <a:round/>
              <a:headEnd/>
              <a:tailEnd type="triangle" w="med" len="med"/>
            </a:ln>
          </p:spPr>
          <p:txBody>
            <a:bodyPr/>
            <a:lstStyle/>
            <a:p>
              <a:endParaRPr lang="ja-JP" altLang="en-US"/>
            </a:p>
          </p:txBody>
        </p:sp>
        <p:sp>
          <p:nvSpPr>
            <p:cNvPr id="591" name="Text Box 673"/>
            <p:cNvSpPr txBox="1">
              <a:spLocks noChangeArrowheads="1"/>
            </p:cNvSpPr>
            <p:nvPr/>
          </p:nvSpPr>
          <p:spPr bwMode="auto">
            <a:xfrm>
              <a:off x="1571604" y="3571876"/>
              <a:ext cx="357190" cy="523220"/>
            </a:xfrm>
            <a:prstGeom prst="rect">
              <a:avLst/>
            </a:prstGeom>
            <a:noFill/>
            <a:ln w="9525">
              <a:noFill/>
              <a:miter lim="800000"/>
              <a:headEnd/>
              <a:tailEnd/>
            </a:ln>
          </p:spPr>
          <p:txBody>
            <a:bodyPr wrap="square">
              <a:spAutoFit/>
            </a:bodyPr>
            <a:lstStyle/>
            <a:p>
              <a:r>
                <a:rPr lang="el-GR" altLang="ja-JP" sz="2800" dirty="0" smtClean="0">
                  <a:solidFill>
                    <a:srgbClr val="FF00FF"/>
                  </a:solidFill>
                </a:rPr>
                <a:t>α</a:t>
              </a:r>
              <a:endParaRPr lang="en-US" altLang="ja-JP" sz="2800" dirty="0">
                <a:solidFill>
                  <a:srgbClr val="FF00FF"/>
                </a:solidFill>
              </a:endParaRPr>
            </a:p>
          </p:txBody>
        </p:sp>
        <p:sp>
          <p:nvSpPr>
            <p:cNvPr id="592" name="Rectangle 180"/>
            <p:cNvSpPr>
              <a:spLocks noChangeArrowheads="1"/>
            </p:cNvSpPr>
            <p:nvPr/>
          </p:nvSpPr>
          <p:spPr bwMode="auto">
            <a:xfrm>
              <a:off x="357158" y="285728"/>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593" name="Rectangle 320"/>
            <p:cNvSpPr>
              <a:spLocks noChangeArrowheads="1"/>
            </p:cNvSpPr>
            <p:nvPr/>
          </p:nvSpPr>
          <p:spPr bwMode="auto">
            <a:xfrm>
              <a:off x="357158" y="642918"/>
              <a:ext cx="304800" cy="304800"/>
            </a:xfrm>
            <a:prstGeom prst="rect">
              <a:avLst/>
            </a:prstGeom>
            <a:solidFill>
              <a:srgbClr val="FF7C80"/>
            </a:solidFill>
            <a:ln w="19050">
              <a:solidFill>
                <a:srgbClr val="000000"/>
              </a:solidFill>
              <a:miter lim="800000"/>
              <a:headEnd/>
              <a:tailEnd/>
            </a:ln>
          </p:spPr>
          <p:txBody>
            <a:bodyPr wrap="none" anchor="ctr"/>
            <a:lstStyle/>
            <a:p>
              <a:endParaRPr lang="ja-JP" altLang="en-US"/>
            </a:p>
          </p:txBody>
        </p:sp>
        <p:sp>
          <p:nvSpPr>
            <p:cNvPr id="594" name="Rectangle 543"/>
            <p:cNvSpPr>
              <a:spLocks noChangeArrowheads="1"/>
            </p:cNvSpPr>
            <p:nvPr/>
          </p:nvSpPr>
          <p:spPr bwMode="auto">
            <a:xfrm>
              <a:off x="357158" y="1000108"/>
              <a:ext cx="304800" cy="304800"/>
            </a:xfrm>
            <a:prstGeom prst="rect">
              <a:avLst/>
            </a:prstGeom>
            <a:solidFill>
              <a:srgbClr val="00FFFF"/>
            </a:solidFill>
            <a:ln w="19050">
              <a:solidFill>
                <a:srgbClr val="000000"/>
              </a:solidFill>
              <a:miter lim="800000"/>
              <a:headEnd/>
              <a:tailEnd/>
            </a:ln>
          </p:spPr>
          <p:txBody>
            <a:bodyPr wrap="none" anchor="ctr"/>
            <a:lstStyle/>
            <a:p>
              <a:endParaRPr lang="ja-JP" altLang="en-US"/>
            </a:p>
          </p:txBody>
        </p:sp>
        <p:sp>
          <p:nvSpPr>
            <p:cNvPr id="595" name="Rectangle 641"/>
            <p:cNvSpPr>
              <a:spLocks noChangeArrowheads="1"/>
            </p:cNvSpPr>
            <p:nvPr/>
          </p:nvSpPr>
          <p:spPr bwMode="auto">
            <a:xfrm>
              <a:off x="357158" y="1357298"/>
              <a:ext cx="304800" cy="304800"/>
            </a:xfrm>
            <a:prstGeom prst="rect">
              <a:avLst/>
            </a:prstGeom>
            <a:solidFill>
              <a:srgbClr val="00FF00"/>
            </a:solidFill>
            <a:ln w="19050">
              <a:solidFill>
                <a:srgbClr val="000000"/>
              </a:solidFill>
              <a:miter lim="800000"/>
              <a:headEnd/>
              <a:tailEnd/>
            </a:ln>
          </p:spPr>
          <p:txBody>
            <a:bodyPr wrap="none" anchor="ctr"/>
            <a:lstStyle/>
            <a:p>
              <a:endParaRPr lang="ja-JP" altLang="en-US"/>
            </a:p>
          </p:txBody>
        </p:sp>
        <p:sp>
          <p:nvSpPr>
            <p:cNvPr id="596" name="Text Box 700"/>
            <p:cNvSpPr txBox="1">
              <a:spLocks noChangeArrowheads="1"/>
            </p:cNvSpPr>
            <p:nvPr/>
          </p:nvSpPr>
          <p:spPr bwMode="auto">
            <a:xfrm>
              <a:off x="583833" y="214290"/>
              <a:ext cx="445956" cy="400110"/>
            </a:xfrm>
            <a:prstGeom prst="rect">
              <a:avLst/>
            </a:prstGeom>
            <a:noFill/>
            <a:ln w="9525">
              <a:noFill/>
              <a:miter lim="800000"/>
              <a:headEnd/>
              <a:tailEnd/>
            </a:ln>
          </p:spPr>
          <p:txBody>
            <a:bodyPr wrap="none">
              <a:spAutoFit/>
            </a:bodyPr>
            <a:lstStyle/>
            <a:p>
              <a:r>
                <a:rPr lang="en-US" altLang="ja-JP" sz="2000" dirty="0" smtClean="0">
                  <a:solidFill>
                    <a:srgbClr val="FF00FF"/>
                  </a:solidFill>
                </a:rPr>
                <a:t> </a:t>
              </a:r>
              <a:r>
                <a:rPr lang="el-GR" altLang="ja-JP" sz="2000" dirty="0" smtClean="0">
                  <a:solidFill>
                    <a:schemeClr val="bg1"/>
                  </a:solidFill>
                </a:rPr>
                <a:t>α</a:t>
              </a:r>
              <a:r>
                <a:rPr lang="en-US" altLang="ja-JP" sz="2000" dirty="0" smtClean="0">
                  <a:solidFill>
                    <a:schemeClr val="bg1"/>
                  </a:solidFill>
                </a:rPr>
                <a:t> </a:t>
              </a:r>
            </a:p>
          </p:txBody>
        </p:sp>
        <p:sp>
          <p:nvSpPr>
            <p:cNvPr id="597" name="Text Box 700"/>
            <p:cNvSpPr txBox="1">
              <a:spLocks noChangeArrowheads="1"/>
            </p:cNvSpPr>
            <p:nvPr/>
          </p:nvSpPr>
          <p:spPr bwMode="auto">
            <a:xfrm>
              <a:off x="583833" y="571480"/>
              <a:ext cx="878959" cy="400110"/>
            </a:xfrm>
            <a:prstGeom prst="rect">
              <a:avLst/>
            </a:prstGeom>
            <a:noFill/>
            <a:ln w="9525">
              <a:noFill/>
              <a:miter lim="800000"/>
              <a:headEnd/>
              <a:tailEnd/>
            </a:ln>
          </p:spPr>
          <p:txBody>
            <a:bodyPr wrap="none">
              <a:spAutoFit/>
            </a:bodyPr>
            <a:lstStyle/>
            <a:p>
              <a:r>
                <a:rPr lang="en-US" altLang="ja-JP" sz="2000" dirty="0" smtClean="0">
                  <a:solidFill>
                    <a:srgbClr val="FF00FF"/>
                  </a:solidFill>
                </a:rPr>
                <a:t> </a:t>
              </a:r>
              <a:r>
                <a:rPr lang="en-US" altLang="ja-JP" sz="2000" dirty="0">
                  <a:solidFill>
                    <a:schemeClr val="bg1"/>
                  </a:solidFill>
                </a:rPr>
                <a:t>EC/ </a:t>
              </a:r>
              <a:r>
                <a:rPr lang="en-US" altLang="ja-JP" sz="2000" dirty="0" smtClean="0">
                  <a:solidFill>
                    <a:schemeClr val="bg1"/>
                  </a:solidFill>
                </a:rPr>
                <a:t>β</a:t>
              </a:r>
              <a:r>
                <a:rPr lang="en-US" altLang="ja-JP" sz="2000" baseline="30000" dirty="0" smtClean="0">
                  <a:solidFill>
                    <a:schemeClr val="bg1"/>
                  </a:solidFill>
                </a:rPr>
                <a:t>+</a:t>
              </a:r>
              <a:endParaRPr lang="en-US" altLang="ja-JP" sz="2000" dirty="0" smtClean="0">
                <a:solidFill>
                  <a:schemeClr val="bg1"/>
                </a:solidFill>
              </a:endParaRPr>
            </a:p>
          </p:txBody>
        </p:sp>
        <p:sp>
          <p:nvSpPr>
            <p:cNvPr id="598" name="Text Box 700"/>
            <p:cNvSpPr txBox="1">
              <a:spLocks noChangeArrowheads="1"/>
            </p:cNvSpPr>
            <p:nvPr/>
          </p:nvSpPr>
          <p:spPr bwMode="auto">
            <a:xfrm>
              <a:off x="571472" y="957188"/>
              <a:ext cx="607859" cy="400110"/>
            </a:xfrm>
            <a:prstGeom prst="rect">
              <a:avLst/>
            </a:prstGeom>
            <a:noFill/>
            <a:ln w="9525">
              <a:noFill/>
              <a:miter lim="800000"/>
              <a:headEnd/>
              <a:tailEnd/>
            </a:ln>
          </p:spPr>
          <p:txBody>
            <a:bodyPr wrap="none">
              <a:spAutoFit/>
            </a:bodyPr>
            <a:lstStyle/>
            <a:p>
              <a:r>
                <a:rPr lang="en-US" altLang="ja-JP" sz="2000" dirty="0" smtClean="0">
                  <a:solidFill>
                    <a:srgbClr val="FF00FF"/>
                  </a:solidFill>
                </a:rPr>
                <a:t> </a:t>
              </a:r>
              <a:r>
                <a:rPr lang="en-US" altLang="ja-JP" sz="2000" dirty="0" smtClean="0">
                  <a:solidFill>
                    <a:schemeClr val="bg1"/>
                  </a:solidFill>
                </a:rPr>
                <a:t>β</a:t>
              </a:r>
              <a:r>
                <a:rPr lang="ja-JP" altLang="en-US" sz="2000" baseline="30000" dirty="0" smtClean="0">
                  <a:solidFill>
                    <a:schemeClr val="bg1"/>
                  </a:solidFill>
                </a:rPr>
                <a:t>－</a:t>
              </a:r>
              <a:r>
                <a:rPr lang="en-US" altLang="ja-JP" sz="2000" dirty="0" smtClean="0">
                  <a:solidFill>
                    <a:schemeClr val="bg1"/>
                  </a:solidFill>
                </a:rPr>
                <a:t> </a:t>
              </a:r>
            </a:p>
          </p:txBody>
        </p:sp>
        <p:sp>
          <p:nvSpPr>
            <p:cNvPr id="599" name="Text Box 700"/>
            <p:cNvSpPr txBox="1">
              <a:spLocks noChangeArrowheads="1"/>
            </p:cNvSpPr>
            <p:nvPr/>
          </p:nvSpPr>
          <p:spPr bwMode="auto">
            <a:xfrm>
              <a:off x="604602" y="1314378"/>
              <a:ext cx="419538" cy="400110"/>
            </a:xfrm>
            <a:prstGeom prst="rect">
              <a:avLst/>
            </a:prstGeom>
            <a:noFill/>
            <a:ln w="9525">
              <a:noFill/>
              <a:miter lim="800000"/>
              <a:headEnd/>
              <a:tailEnd/>
            </a:ln>
          </p:spPr>
          <p:txBody>
            <a:bodyPr wrap="none">
              <a:spAutoFit/>
            </a:bodyPr>
            <a:lstStyle/>
            <a:p>
              <a:r>
                <a:rPr lang="en-US" altLang="ja-JP" sz="2000" dirty="0">
                  <a:solidFill>
                    <a:schemeClr val="bg1"/>
                  </a:solidFill>
                </a:rPr>
                <a:t> </a:t>
              </a:r>
              <a:r>
                <a:rPr lang="en-US" altLang="ja-JP" sz="2000" dirty="0" smtClean="0">
                  <a:solidFill>
                    <a:schemeClr val="bg1"/>
                  </a:solidFill>
                </a:rPr>
                <a:t>sf</a:t>
              </a:r>
            </a:p>
          </p:txBody>
        </p:sp>
        <p:sp>
          <p:nvSpPr>
            <p:cNvPr id="600" name="正方形/長方形 599"/>
            <p:cNvSpPr/>
            <p:nvPr/>
          </p:nvSpPr>
          <p:spPr bwMode="auto">
            <a:xfrm>
              <a:off x="214282" y="214290"/>
              <a:ext cx="1785950" cy="1500198"/>
            </a:xfrm>
            <a:prstGeom prst="rect">
              <a:avLst/>
            </a:prstGeom>
            <a:noFill/>
            <a:ln w="12700">
              <a:solidFill>
                <a:schemeClr val="bg1"/>
              </a:solidFill>
              <a:prstDash val="solid"/>
              <a:round/>
              <a:headEnd/>
              <a:tailEnd/>
            </a:ln>
          </p:spPr>
          <p:txBody>
            <a:bodyPr rtlCol="0" anchor="ctr"/>
            <a:lstStyle/>
            <a:p>
              <a:pPr algn="ctr"/>
              <a:endParaRPr kumimoji="1" lang="ja-JP" altLang="en-US">
                <a:ln w="12700">
                  <a:solidFill>
                    <a:schemeClr val="tx1"/>
                  </a:solidFill>
                  <a:prstDash val="solid"/>
                </a:ln>
              </a:endParaRPr>
            </a:p>
          </p:txBody>
        </p:sp>
        <p:sp>
          <p:nvSpPr>
            <p:cNvPr id="601" name="Line 693"/>
            <p:cNvSpPr>
              <a:spLocks noChangeShapeType="1"/>
            </p:cNvSpPr>
            <p:nvPr/>
          </p:nvSpPr>
          <p:spPr bwMode="auto">
            <a:xfrm>
              <a:off x="120364" y="2971800"/>
              <a:ext cx="3420000" cy="0"/>
            </a:xfrm>
            <a:prstGeom prst="line">
              <a:avLst/>
            </a:prstGeom>
            <a:noFill/>
            <a:ln w="19050">
              <a:solidFill>
                <a:srgbClr val="00CC00"/>
              </a:solidFill>
              <a:prstDash val="sysDash"/>
              <a:round/>
              <a:headEnd/>
              <a:tailEnd/>
            </a:ln>
          </p:spPr>
          <p:txBody>
            <a:bodyPr/>
            <a:lstStyle/>
            <a:p>
              <a:endParaRPr lang="ja-JP" altLang="en-US"/>
            </a:p>
          </p:txBody>
        </p:sp>
        <p:sp>
          <p:nvSpPr>
            <p:cNvPr id="602" name="Text Box 573"/>
            <p:cNvSpPr txBox="1">
              <a:spLocks noChangeArrowheads="1"/>
            </p:cNvSpPr>
            <p:nvPr/>
          </p:nvSpPr>
          <p:spPr bwMode="auto">
            <a:xfrm>
              <a:off x="2214546" y="2600262"/>
              <a:ext cx="522288" cy="400110"/>
            </a:xfrm>
            <a:prstGeom prst="rect">
              <a:avLst/>
            </a:prstGeom>
            <a:noFill/>
            <a:ln w="9525">
              <a:noFill/>
              <a:miter lim="800000"/>
              <a:headEnd/>
              <a:tailEnd/>
            </a:ln>
          </p:spPr>
          <p:txBody>
            <a:bodyPr>
              <a:spAutoFit/>
            </a:bodyPr>
            <a:lstStyle/>
            <a:p>
              <a:r>
                <a:rPr lang="en-US" altLang="ja-JP" sz="2000" dirty="0" err="1" smtClean="0"/>
                <a:t>Np</a:t>
              </a:r>
              <a:endParaRPr lang="en-US" altLang="ja-JP" sz="2000" dirty="0"/>
            </a:p>
          </p:txBody>
        </p:sp>
        <p:sp>
          <p:nvSpPr>
            <p:cNvPr id="603" name="Rectangle 576"/>
            <p:cNvSpPr>
              <a:spLocks noChangeArrowheads="1"/>
            </p:cNvSpPr>
            <p:nvPr/>
          </p:nvSpPr>
          <p:spPr bwMode="auto">
            <a:xfrm>
              <a:off x="5029200" y="235743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04" name="Rectangle 576"/>
            <p:cNvSpPr>
              <a:spLocks noChangeArrowheads="1"/>
            </p:cNvSpPr>
            <p:nvPr/>
          </p:nvSpPr>
          <p:spPr bwMode="auto">
            <a:xfrm>
              <a:off x="5029200"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05" name="Rectangle 576"/>
            <p:cNvSpPr>
              <a:spLocks noChangeArrowheads="1"/>
            </p:cNvSpPr>
            <p:nvPr/>
          </p:nvSpPr>
          <p:spPr bwMode="auto">
            <a:xfrm>
              <a:off x="5943600" y="1753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06" name="Rectangle 576"/>
            <p:cNvSpPr>
              <a:spLocks noChangeArrowheads="1"/>
            </p:cNvSpPr>
            <p:nvPr/>
          </p:nvSpPr>
          <p:spPr bwMode="auto">
            <a:xfrm>
              <a:off x="5335200" y="2059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07" name="Rectangle 576"/>
            <p:cNvSpPr>
              <a:spLocks noChangeArrowheads="1"/>
            </p:cNvSpPr>
            <p:nvPr/>
          </p:nvSpPr>
          <p:spPr bwMode="auto">
            <a:xfrm>
              <a:off x="6552000" y="1447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08" name="Rectangle 576"/>
            <p:cNvSpPr>
              <a:spLocks noChangeArrowheads="1"/>
            </p:cNvSpPr>
            <p:nvPr/>
          </p:nvSpPr>
          <p:spPr bwMode="auto">
            <a:xfrm>
              <a:off x="7466400" y="1447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09" name="Rectangle 576"/>
            <p:cNvSpPr>
              <a:spLocks noChangeArrowheads="1"/>
            </p:cNvSpPr>
            <p:nvPr/>
          </p:nvSpPr>
          <p:spPr bwMode="auto">
            <a:xfrm>
              <a:off x="8078400" y="1447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10" name="Rectangle 576"/>
            <p:cNvSpPr>
              <a:spLocks noChangeArrowheads="1"/>
            </p:cNvSpPr>
            <p:nvPr/>
          </p:nvSpPr>
          <p:spPr bwMode="auto">
            <a:xfrm>
              <a:off x="7164000" y="1447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11" name="Rectangle 576"/>
            <p:cNvSpPr>
              <a:spLocks noChangeArrowheads="1"/>
            </p:cNvSpPr>
            <p:nvPr/>
          </p:nvSpPr>
          <p:spPr bwMode="auto">
            <a:xfrm>
              <a:off x="6552000" y="1142984"/>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12" name="Rectangle 576"/>
            <p:cNvSpPr>
              <a:spLocks noChangeArrowheads="1"/>
            </p:cNvSpPr>
            <p:nvPr/>
          </p:nvSpPr>
          <p:spPr bwMode="auto">
            <a:xfrm>
              <a:off x="6858016" y="1142984"/>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13" name="Rectangle 641"/>
            <p:cNvSpPr>
              <a:spLocks noChangeArrowheads="1"/>
            </p:cNvSpPr>
            <p:nvPr/>
          </p:nvSpPr>
          <p:spPr bwMode="auto">
            <a:xfrm>
              <a:off x="7164000" y="1142984"/>
              <a:ext cx="304800" cy="304800"/>
            </a:xfrm>
            <a:prstGeom prst="rect">
              <a:avLst/>
            </a:prstGeom>
            <a:solidFill>
              <a:srgbClr val="00FF00"/>
            </a:solidFill>
            <a:ln w="19050">
              <a:solidFill>
                <a:srgbClr val="000000"/>
              </a:solidFill>
              <a:miter lim="800000"/>
              <a:headEnd/>
              <a:tailEnd/>
            </a:ln>
          </p:spPr>
          <p:txBody>
            <a:bodyPr wrap="none" anchor="ctr"/>
            <a:lstStyle/>
            <a:p>
              <a:endParaRPr lang="ja-JP" altLang="en-US"/>
            </a:p>
          </p:txBody>
        </p:sp>
        <p:sp>
          <p:nvSpPr>
            <p:cNvPr id="614" name="Rectangle 641"/>
            <p:cNvSpPr>
              <a:spLocks noChangeArrowheads="1"/>
            </p:cNvSpPr>
            <p:nvPr/>
          </p:nvSpPr>
          <p:spPr bwMode="auto">
            <a:xfrm>
              <a:off x="7466400" y="1142984"/>
              <a:ext cx="304800" cy="304800"/>
            </a:xfrm>
            <a:prstGeom prst="rect">
              <a:avLst/>
            </a:prstGeom>
            <a:solidFill>
              <a:srgbClr val="00FF00"/>
            </a:solidFill>
            <a:ln w="19050">
              <a:solidFill>
                <a:srgbClr val="000000"/>
              </a:solidFill>
              <a:miter lim="800000"/>
              <a:headEnd/>
              <a:tailEnd/>
            </a:ln>
          </p:spPr>
          <p:txBody>
            <a:bodyPr wrap="none" anchor="ctr"/>
            <a:lstStyle/>
            <a:p>
              <a:endParaRPr lang="ja-JP" altLang="en-US"/>
            </a:p>
          </p:txBody>
        </p:sp>
        <p:grpSp>
          <p:nvGrpSpPr>
            <p:cNvPr id="615" name="グループ化 677"/>
            <p:cNvGrpSpPr/>
            <p:nvPr/>
          </p:nvGrpSpPr>
          <p:grpSpPr>
            <a:xfrm>
              <a:off x="7772400" y="1142984"/>
              <a:ext cx="304800" cy="304800"/>
              <a:chOff x="6715140" y="5857892"/>
              <a:chExt cx="304800" cy="304800"/>
            </a:xfrm>
          </p:grpSpPr>
          <p:sp>
            <p:nvSpPr>
              <p:cNvPr id="643" name="Rectangle 598"/>
              <p:cNvSpPr>
                <a:spLocks noChangeArrowheads="1"/>
              </p:cNvSpPr>
              <p:nvPr/>
            </p:nvSpPr>
            <p:spPr bwMode="auto">
              <a:xfrm>
                <a:off x="6715140" y="5857892"/>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644" name="Freeform 670"/>
              <p:cNvSpPr>
                <a:spLocks/>
              </p:cNvSpPr>
              <p:nvPr/>
            </p:nvSpPr>
            <p:spPr bwMode="auto">
              <a:xfrm>
                <a:off x="6715140" y="5857892"/>
                <a:ext cx="304800" cy="304800"/>
              </a:xfrm>
              <a:custGeom>
                <a:avLst/>
                <a:gdLst>
                  <a:gd name="T0" fmla="*/ 0 w 192"/>
                  <a:gd name="T1" fmla="*/ 192 h 192"/>
                  <a:gd name="T2" fmla="*/ 192 w 192"/>
                  <a:gd name="T3" fmla="*/ 0 h 192"/>
                  <a:gd name="T4" fmla="*/ 192 w 192"/>
                  <a:gd name="T5" fmla="*/ 192 h 192"/>
                  <a:gd name="T6" fmla="*/ 0 w 192"/>
                  <a:gd name="T7" fmla="*/ 192 h 192"/>
                  <a:gd name="T8" fmla="*/ 0 60000 65536"/>
                  <a:gd name="T9" fmla="*/ 0 60000 65536"/>
                  <a:gd name="T10" fmla="*/ 0 60000 65536"/>
                  <a:gd name="T11" fmla="*/ 0 60000 65536"/>
                  <a:gd name="T12" fmla="*/ 0 w 192"/>
                  <a:gd name="T13" fmla="*/ 0 h 192"/>
                  <a:gd name="T14" fmla="*/ 192 w 192"/>
                  <a:gd name="T15" fmla="*/ 192 h 192"/>
                </a:gdLst>
                <a:ahLst/>
                <a:cxnLst>
                  <a:cxn ang="T8">
                    <a:pos x="T0" y="T1"/>
                  </a:cxn>
                  <a:cxn ang="T9">
                    <a:pos x="T2" y="T3"/>
                  </a:cxn>
                  <a:cxn ang="T10">
                    <a:pos x="T4" y="T5"/>
                  </a:cxn>
                  <a:cxn ang="T11">
                    <a:pos x="T6" y="T7"/>
                  </a:cxn>
                </a:cxnLst>
                <a:rect l="T12" t="T13" r="T14" b="T15"/>
                <a:pathLst>
                  <a:path w="192" h="192">
                    <a:moveTo>
                      <a:pt x="0" y="192"/>
                    </a:moveTo>
                    <a:lnTo>
                      <a:pt x="192" y="0"/>
                    </a:lnTo>
                    <a:lnTo>
                      <a:pt x="192" y="192"/>
                    </a:lnTo>
                    <a:lnTo>
                      <a:pt x="0" y="192"/>
                    </a:lnTo>
                    <a:close/>
                  </a:path>
                </a:pathLst>
              </a:custGeom>
              <a:solidFill>
                <a:srgbClr val="FF7C80"/>
              </a:solidFill>
              <a:ln w="19050">
                <a:solidFill>
                  <a:schemeClr val="tx1"/>
                </a:solidFill>
                <a:round/>
                <a:headEnd/>
                <a:tailEnd/>
              </a:ln>
            </p:spPr>
            <p:txBody>
              <a:bodyPr/>
              <a:lstStyle/>
              <a:p>
                <a:endParaRPr lang="ja-JP" altLang="en-US"/>
              </a:p>
            </p:txBody>
          </p:sp>
        </p:grpSp>
        <p:grpSp>
          <p:nvGrpSpPr>
            <p:cNvPr id="616" name="グループ化 685"/>
            <p:cNvGrpSpPr/>
            <p:nvPr/>
          </p:nvGrpSpPr>
          <p:grpSpPr>
            <a:xfrm>
              <a:off x="8078400" y="1142984"/>
              <a:ext cx="304800" cy="304800"/>
              <a:chOff x="7286644" y="5357826"/>
              <a:chExt cx="304800" cy="304800"/>
            </a:xfrm>
          </p:grpSpPr>
          <p:sp>
            <p:nvSpPr>
              <p:cNvPr id="637" name="Rectangle 142"/>
              <p:cNvSpPr>
                <a:spLocks noChangeArrowheads="1"/>
              </p:cNvSpPr>
              <p:nvPr/>
            </p:nvSpPr>
            <p:spPr bwMode="auto">
              <a:xfrm>
                <a:off x="7286644" y="5357826"/>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38" name="Rectangle 334"/>
              <p:cNvSpPr>
                <a:spLocks noChangeArrowheads="1"/>
              </p:cNvSpPr>
              <p:nvPr/>
            </p:nvSpPr>
            <p:spPr bwMode="auto">
              <a:xfrm>
                <a:off x="7286644" y="5357826"/>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39" name="Rectangle 345"/>
              <p:cNvSpPr>
                <a:spLocks noChangeArrowheads="1"/>
              </p:cNvSpPr>
              <p:nvPr/>
            </p:nvSpPr>
            <p:spPr bwMode="auto">
              <a:xfrm>
                <a:off x="7286644" y="5357826"/>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40" name="Rectangle 360"/>
              <p:cNvSpPr>
                <a:spLocks noChangeArrowheads="1"/>
              </p:cNvSpPr>
              <p:nvPr/>
            </p:nvSpPr>
            <p:spPr bwMode="auto">
              <a:xfrm>
                <a:off x="7286644" y="5357826"/>
                <a:ext cx="304800" cy="304800"/>
              </a:xfrm>
              <a:prstGeom prst="rect">
                <a:avLst/>
              </a:prstGeom>
              <a:noFill/>
              <a:ln w="19050">
                <a:solidFill>
                  <a:srgbClr val="000000"/>
                </a:solidFill>
                <a:miter lim="800000"/>
                <a:headEnd/>
                <a:tailEnd/>
              </a:ln>
            </p:spPr>
            <p:txBody>
              <a:bodyPr wrap="none" anchor="ctr"/>
              <a:lstStyle/>
              <a:p>
                <a:endParaRPr lang="ja-JP" altLang="en-US"/>
              </a:p>
            </p:txBody>
          </p:sp>
          <p:sp>
            <p:nvSpPr>
              <p:cNvPr id="641" name="Rectangle 367"/>
              <p:cNvSpPr>
                <a:spLocks noChangeArrowheads="1"/>
              </p:cNvSpPr>
              <p:nvPr/>
            </p:nvSpPr>
            <p:spPr bwMode="auto">
              <a:xfrm>
                <a:off x="7286644" y="5357826"/>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642" name="Freeform 472"/>
              <p:cNvSpPr>
                <a:spLocks/>
              </p:cNvSpPr>
              <p:nvPr/>
            </p:nvSpPr>
            <p:spPr bwMode="auto">
              <a:xfrm>
                <a:off x="7439044" y="5510226"/>
                <a:ext cx="152400" cy="152400"/>
              </a:xfrm>
              <a:custGeom>
                <a:avLst/>
                <a:gdLst>
                  <a:gd name="T0" fmla="*/ 0 w 96"/>
                  <a:gd name="T1" fmla="*/ 96 h 96"/>
                  <a:gd name="T2" fmla="*/ 96 w 96"/>
                  <a:gd name="T3" fmla="*/ 0 h 96"/>
                  <a:gd name="T4" fmla="*/ 96 w 96"/>
                  <a:gd name="T5" fmla="*/ 96 h 96"/>
                  <a:gd name="T6" fmla="*/ 0 w 96"/>
                  <a:gd name="T7" fmla="*/ 96 h 96"/>
                  <a:gd name="T8" fmla="*/ 0 60000 65536"/>
                  <a:gd name="T9" fmla="*/ 0 60000 65536"/>
                  <a:gd name="T10" fmla="*/ 0 60000 65536"/>
                  <a:gd name="T11" fmla="*/ 0 60000 65536"/>
                  <a:gd name="T12" fmla="*/ 0 w 96"/>
                  <a:gd name="T13" fmla="*/ 0 h 96"/>
                  <a:gd name="T14" fmla="*/ 96 w 96"/>
                  <a:gd name="T15" fmla="*/ 96 h 96"/>
                </a:gdLst>
                <a:ahLst/>
                <a:cxnLst>
                  <a:cxn ang="T8">
                    <a:pos x="T0" y="T1"/>
                  </a:cxn>
                  <a:cxn ang="T9">
                    <a:pos x="T2" y="T3"/>
                  </a:cxn>
                  <a:cxn ang="T10">
                    <a:pos x="T4" y="T5"/>
                  </a:cxn>
                  <a:cxn ang="T11">
                    <a:pos x="T6" y="T7"/>
                  </a:cxn>
                </a:cxnLst>
                <a:rect l="T12" t="T13" r="T14" b="T15"/>
                <a:pathLst>
                  <a:path w="96" h="96">
                    <a:moveTo>
                      <a:pt x="0" y="96"/>
                    </a:moveTo>
                    <a:lnTo>
                      <a:pt x="96" y="0"/>
                    </a:lnTo>
                    <a:lnTo>
                      <a:pt x="96" y="96"/>
                    </a:lnTo>
                    <a:lnTo>
                      <a:pt x="0" y="96"/>
                    </a:lnTo>
                    <a:close/>
                  </a:path>
                </a:pathLst>
              </a:custGeom>
              <a:solidFill>
                <a:srgbClr val="00FF00"/>
              </a:solidFill>
              <a:ln w="15875">
                <a:solidFill>
                  <a:schemeClr val="tx1"/>
                </a:solidFill>
                <a:round/>
                <a:headEnd/>
                <a:tailEnd/>
              </a:ln>
            </p:spPr>
            <p:txBody>
              <a:bodyPr/>
              <a:lstStyle/>
              <a:p>
                <a:endParaRPr lang="ja-JP" altLang="en-US"/>
              </a:p>
            </p:txBody>
          </p:sp>
        </p:grpSp>
        <p:sp>
          <p:nvSpPr>
            <p:cNvPr id="617" name="Rectangle 627"/>
            <p:cNvSpPr>
              <a:spLocks noChangeArrowheads="1"/>
            </p:cNvSpPr>
            <p:nvPr/>
          </p:nvSpPr>
          <p:spPr bwMode="auto">
            <a:xfrm>
              <a:off x="8078400" y="838800"/>
              <a:ext cx="304800" cy="304800"/>
            </a:xfrm>
            <a:prstGeom prst="rect">
              <a:avLst/>
            </a:prstGeom>
            <a:solidFill>
              <a:srgbClr val="FFFF00"/>
            </a:solidFill>
            <a:ln w="19050">
              <a:solidFill>
                <a:srgbClr val="000000"/>
              </a:solidFill>
              <a:miter lim="800000"/>
              <a:headEnd/>
              <a:tailEnd/>
            </a:ln>
          </p:spPr>
          <p:txBody>
            <a:bodyPr wrap="none" anchor="ctr"/>
            <a:lstStyle/>
            <a:p>
              <a:endParaRPr lang="ja-JP" altLang="en-US"/>
            </a:p>
          </p:txBody>
        </p:sp>
        <p:sp>
          <p:nvSpPr>
            <p:cNvPr id="618" name="Rectangle 641"/>
            <p:cNvSpPr>
              <a:spLocks noChangeArrowheads="1"/>
            </p:cNvSpPr>
            <p:nvPr/>
          </p:nvSpPr>
          <p:spPr bwMode="auto">
            <a:xfrm>
              <a:off x="7772400" y="532800"/>
              <a:ext cx="304800" cy="304800"/>
            </a:xfrm>
            <a:prstGeom prst="rect">
              <a:avLst/>
            </a:prstGeom>
            <a:solidFill>
              <a:srgbClr val="00FF00"/>
            </a:solidFill>
            <a:ln w="19050">
              <a:solidFill>
                <a:srgbClr val="000000"/>
              </a:solidFill>
              <a:miter lim="800000"/>
              <a:headEnd/>
              <a:tailEnd/>
            </a:ln>
          </p:spPr>
          <p:txBody>
            <a:bodyPr wrap="none" anchor="ctr"/>
            <a:lstStyle/>
            <a:p>
              <a:endParaRPr lang="ja-JP" altLang="en-US"/>
            </a:p>
          </p:txBody>
        </p:sp>
        <p:sp>
          <p:nvSpPr>
            <p:cNvPr id="619" name="Rectangle 450"/>
            <p:cNvSpPr>
              <a:spLocks noChangeArrowheads="1"/>
            </p:cNvSpPr>
            <p:nvPr/>
          </p:nvSpPr>
          <p:spPr bwMode="auto">
            <a:xfrm>
              <a:off x="7772400" y="1447800"/>
              <a:ext cx="304800" cy="304800"/>
            </a:xfrm>
            <a:prstGeom prst="rect">
              <a:avLst/>
            </a:prstGeom>
            <a:solidFill>
              <a:srgbClr val="FF7C80"/>
            </a:solidFill>
            <a:ln w="19050">
              <a:solidFill>
                <a:srgbClr val="000000"/>
              </a:solidFill>
              <a:miter lim="800000"/>
              <a:headEnd/>
              <a:tailEnd/>
            </a:ln>
          </p:spPr>
          <p:txBody>
            <a:bodyPr wrap="none" anchor="ctr"/>
            <a:lstStyle/>
            <a:p>
              <a:endParaRPr lang="ja-JP" altLang="en-US"/>
            </a:p>
          </p:txBody>
        </p:sp>
        <p:sp>
          <p:nvSpPr>
            <p:cNvPr id="620" name="Rectangle 576"/>
            <p:cNvSpPr>
              <a:spLocks noChangeArrowheads="1"/>
            </p:cNvSpPr>
            <p:nvPr/>
          </p:nvSpPr>
          <p:spPr bwMode="auto">
            <a:xfrm>
              <a:off x="5637600" y="1753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21" name="Rectangle 576"/>
            <p:cNvSpPr>
              <a:spLocks noChangeArrowheads="1"/>
            </p:cNvSpPr>
            <p:nvPr/>
          </p:nvSpPr>
          <p:spPr bwMode="auto">
            <a:xfrm>
              <a:off x="6249600" y="14472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22" name="Rectangle 576"/>
            <p:cNvSpPr>
              <a:spLocks noChangeArrowheads="1"/>
            </p:cNvSpPr>
            <p:nvPr/>
          </p:nvSpPr>
          <p:spPr bwMode="auto">
            <a:xfrm>
              <a:off x="6858016" y="838184"/>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23" name="Text Box 568"/>
            <p:cNvSpPr txBox="1">
              <a:spLocks noChangeArrowheads="1"/>
            </p:cNvSpPr>
            <p:nvPr/>
          </p:nvSpPr>
          <p:spPr bwMode="auto">
            <a:xfrm>
              <a:off x="1214414" y="3214686"/>
              <a:ext cx="522288" cy="396875"/>
            </a:xfrm>
            <a:prstGeom prst="rect">
              <a:avLst/>
            </a:prstGeom>
            <a:noFill/>
            <a:ln w="9525">
              <a:noFill/>
              <a:miter lim="800000"/>
              <a:headEnd/>
              <a:tailEnd/>
            </a:ln>
          </p:spPr>
          <p:txBody>
            <a:bodyPr>
              <a:spAutoFit/>
            </a:bodyPr>
            <a:lstStyle/>
            <a:p>
              <a:r>
                <a:rPr lang="en-US" altLang="ja-JP" sz="2000" dirty="0"/>
                <a:t>Pa</a:t>
              </a:r>
            </a:p>
          </p:txBody>
        </p:sp>
        <p:sp>
          <p:nvSpPr>
            <p:cNvPr id="624" name="Text Box 568"/>
            <p:cNvSpPr txBox="1">
              <a:spLocks noChangeArrowheads="1"/>
            </p:cNvSpPr>
            <p:nvPr/>
          </p:nvSpPr>
          <p:spPr bwMode="auto">
            <a:xfrm>
              <a:off x="977878" y="3532191"/>
              <a:ext cx="522288" cy="396875"/>
            </a:xfrm>
            <a:prstGeom prst="rect">
              <a:avLst/>
            </a:prstGeom>
            <a:noFill/>
            <a:ln w="9525">
              <a:noFill/>
              <a:miter lim="800000"/>
              <a:headEnd/>
              <a:tailEnd/>
            </a:ln>
          </p:spPr>
          <p:txBody>
            <a:bodyPr>
              <a:spAutoFit/>
            </a:bodyPr>
            <a:lstStyle/>
            <a:p>
              <a:r>
                <a:rPr lang="en-US" altLang="ja-JP" sz="2000" dirty="0" err="1" smtClean="0"/>
                <a:t>Th</a:t>
              </a:r>
              <a:endParaRPr lang="en-US" altLang="ja-JP" sz="2000" dirty="0"/>
            </a:p>
          </p:txBody>
        </p:sp>
        <p:sp>
          <p:nvSpPr>
            <p:cNvPr id="625" name="Text Box 568"/>
            <p:cNvSpPr txBox="1">
              <a:spLocks noChangeArrowheads="1"/>
            </p:cNvSpPr>
            <p:nvPr/>
          </p:nvSpPr>
          <p:spPr bwMode="auto">
            <a:xfrm>
              <a:off x="1928794" y="2928934"/>
              <a:ext cx="522288" cy="396875"/>
            </a:xfrm>
            <a:prstGeom prst="rect">
              <a:avLst/>
            </a:prstGeom>
            <a:noFill/>
            <a:ln w="9525">
              <a:noFill/>
              <a:miter lim="800000"/>
              <a:headEnd/>
              <a:tailEnd/>
            </a:ln>
          </p:spPr>
          <p:txBody>
            <a:bodyPr>
              <a:spAutoFit/>
            </a:bodyPr>
            <a:lstStyle/>
            <a:p>
              <a:r>
                <a:rPr lang="en-US" altLang="ja-JP" sz="2000" dirty="0" smtClean="0"/>
                <a:t>U</a:t>
              </a:r>
              <a:endParaRPr lang="en-US" altLang="ja-JP" sz="2000" dirty="0"/>
            </a:p>
          </p:txBody>
        </p:sp>
        <p:sp>
          <p:nvSpPr>
            <p:cNvPr id="626" name="Text Box 673"/>
            <p:cNvSpPr txBox="1">
              <a:spLocks noChangeArrowheads="1"/>
            </p:cNvSpPr>
            <p:nvPr/>
          </p:nvSpPr>
          <p:spPr bwMode="auto">
            <a:xfrm>
              <a:off x="2214546" y="2928934"/>
              <a:ext cx="357190" cy="523220"/>
            </a:xfrm>
            <a:prstGeom prst="rect">
              <a:avLst/>
            </a:prstGeom>
            <a:noFill/>
            <a:ln w="9525">
              <a:noFill/>
              <a:miter lim="800000"/>
              <a:headEnd/>
              <a:tailEnd/>
            </a:ln>
          </p:spPr>
          <p:txBody>
            <a:bodyPr wrap="square">
              <a:spAutoFit/>
            </a:bodyPr>
            <a:lstStyle/>
            <a:p>
              <a:r>
                <a:rPr lang="el-GR" altLang="ja-JP" sz="2800" dirty="0" smtClean="0">
                  <a:solidFill>
                    <a:srgbClr val="FF00FF"/>
                  </a:solidFill>
                </a:rPr>
                <a:t>α</a:t>
              </a:r>
              <a:endParaRPr lang="en-US" altLang="ja-JP" sz="2800" dirty="0">
                <a:solidFill>
                  <a:srgbClr val="FF00FF"/>
                </a:solidFill>
              </a:endParaRPr>
            </a:p>
          </p:txBody>
        </p:sp>
        <p:sp>
          <p:nvSpPr>
            <p:cNvPr id="627" name="Line 698"/>
            <p:cNvSpPr>
              <a:spLocks noChangeShapeType="1"/>
            </p:cNvSpPr>
            <p:nvPr/>
          </p:nvSpPr>
          <p:spPr bwMode="auto">
            <a:xfrm>
              <a:off x="147614" y="4191000"/>
              <a:ext cx="936000" cy="0"/>
            </a:xfrm>
            <a:prstGeom prst="line">
              <a:avLst/>
            </a:prstGeom>
            <a:noFill/>
            <a:ln w="19050">
              <a:solidFill>
                <a:srgbClr val="00CC00"/>
              </a:solidFill>
              <a:prstDash val="sysDash"/>
              <a:round/>
              <a:headEnd/>
              <a:tailEnd/>
            </a:ln>
          </p:spPr>
          <p:txBody>
            <a:bodyPr/>
            <a:lstStyle/>
            <a:p>
              <a:endParaRPr lang="ja-JP" altLang="en-US"/>
            </a:p>
          </p:txBody>
        </p:sp>
        <p:sp>
          <p:nvSpPr>
            <p:cNvPr id="628" name="Line 696"/>
            <p:cNvSpPr>
              <a:spLocks noChangeShapeType="1"/>
            </p:cNvSpPr>
            <p:nvPr/>
          </p:nvSpPr>
          <p:spPr bwMode="auto">
            <a:xfrm>
              <a:off x="147614" y="3886200"/>
              <a:ext cx="936000" cy="0"/>
            </a:xfrm>
            <a:prstGeom prst="line">
              <a:avLst/>
            </a:prstGeom>
            <a:noFill/>
            <a:ln w="19050">
              <a:solidFill>
                <a:srgbClr val="00CC00"/>
              </a:solidFill>
              <a:prstDash val="sysDash"/>
              <a:round/>
              <a:headEnd/>
              <a:tailEnd/>
            </a:ln>
          </p:spPr>
          <p:txBody>
            <a:bodyPr/>
            <a:lstStyle/>
            <a:p>
              <a:endParaRPr lang="ja-JP" altLang="en-US"/>
            </a:p>
          </p:txBody>
        </p:sp>
        <p:sp>
          <p:nvSpPr>
            <p:cNvPr id="629" name="Text Box 572"/>
            <p:cNvSpPr txBox="1">
              <a:spLocks noChangeArrowheads="1"/>
            </p:cNvSpPr>
            <p:nvPr/>
          </p:nvSpPr>
          <p:spPr bwMode="auto">
            <a:xfrm>
              <a:off x="5095884" y="2031993"/>
              <a:ext cx="762000" cy="396875"/>
            </a:xfrm>
            <a:prstGeom prst="rect">
              <a:avLst/>
            </a:prstGeom>
            <a:noFill/>
            <a:ln w="9525">
              <a:noFill/>
              <a:miter lim="800000"/>
              <a:headEnd/>
              <a:tailEnd/>
            </a:ln>
          </p:spPr>
          <p:txBody>
            <a:bodyPr>
              <a:spAutoFit/>
            </a:bodyPr>
            <a:lstStyle/>
            <a:p>
              <a:r>
                <a:rPr lang="en-US" altLang="ja-JP" sz="2000" dirty="0"/>
                <a:t>Am</a:t>
              </a:r>
            </a:p>
          </p:txBody>
        </p:sp>
        <p:sp>
          <p:nvSpPr>
            <p:cNvPr id="630" name="Text Box 574"/>
            <p:cNvSpPr txBox="1">
              <a:spLocks noChangeArrowheads="1"/>
            </p:cNvSpPr>
            <p:nvPr/>
          </p:nvSpPr>
          <p:spPr bwMode="auto">
            <a:xfrm>
              <a:off x="5643570" y="1714488"/>
              <a:ext cx="642942" cy="400110"/>
            </a:xfrm>
            <a:prstGeom prst="rect">
              <a:avLst/>
            </a:prstGeom>
            <a:noFill/>
            <a:ln w="9525">
              <a:noFill/>
              <a:miter lim="800000"/>
              <a:headEnd/>
              <a:tailEnd/>
            </a:ln>
          </p:spPr>
          <p:txBody>
            <a:bodyPr wrap="square">
              <a:spAutoFit/>
            </a:bodyPr>
            <a:lstStyle/>
            <a:p>
              <a:r>
                <a:rPr lang="en-US" altLang="ja-JP" sz="2000" dirty="0" smtClean="0"/>
                <a:t>Cm</a:t>
              </a:r>
              <a:endParaRPr lang="en-US" altLang="ja-JP" sz="2000" dirty="0"/>
            </a:p>
          </p:txBody>
        </p:sp>
        <p:sp>
          <p:nvSpPr>
            <p:cNvPr id="631" name="Text Box 575"/>
            <p:cNvSpPr txBox="1">
              <a:spLocks noChangeArrowheads="1"/>
            </p:cNvSpPr>
            <p:nvPr/>
          </p:nvSpPr>
          <p:spPr bwMode="auto">
            <a:xfrm>
              <a:off x="6264290" y="1428736"/>
              <a:ext cx="522288" cy="396875"/>
            </a:xfrm>
            <a:prstGeom prst="rect">
              <a:avLst/>
            </a:prstGeom>
            <a:noFill/>
            <a:ln w="9525">
              <a:noFill/>
              <a:miter lim="800000"/>
              <a:headEnd/>
              <a:tailEnd/>
            </a:ln>
          </p:spPr>
          <p:txBody>
            <a:bodyPr>
              <a:spAutoFit/>
            </a:bodyPr>
            <a:lstStyle/>
            <a:p>
              <a:r>
                <a:rPr lang="en-US" altLang="ja-JP" sz="2000" dirty="0" err="1"/>
                <a:t>Bk</a:t>
              </a:r>
              <a:endParaRPr lang="en-US" altLang="ja-JP" sz="2000" dirty="0"/>
            </a:p>
          </p:txBody>
        </p:sp>
        <p:sp>
          <p:nvSpPr>
            <p:cNvPr id="632" name="Text Box 575"/>
            <p:cNvSpPr txBox="1">
              <a:spLocks noChangeArrowheads="1"/>
            </p:cNvSpPr>
            <p:nvPr/>
          </p:nvSpPr>
          <p:spPr bwMode="auto">
            <a:xfrm>
              <a:off x="6478604" y="1103299"/>
              <a:ext cx="522288" cy="396875"/>
            </a:xfrm>
            <a:prstGeom prst="rect">
              <a:avLst/>
            </a:prstGeom>
            <a:noFill/>
            <a:ln w="9525">
              <a:noFill/>
              <a:miter lim="800000"/>
              <a:headEnd/>
              <a:tailEnd/>
            </a:ln>
          </p:spPr>
          <p:txBody>
            <a:bodyPr>
              <a:spAutoFit/>
            </a:bodyPr>
            <a:lstStyle/>
            <a:p>
              <a:r>
                <a:rPr lang="en-US" altLang="ja-JP" sz="2000" dirty="0" err="1" smtClean="0"/>
                <a:t>Cf</a:t>
              </a:r>
              <a:endParaRPr lang="en-US" altLang="ja-JP" sz="2000" dirty="0"/>
            </a:p>
          </p:txBody>
        </p:sp>
        <p:sp>
          <p:nvSpPr>
            <p:cNvPr id="633" name="Text Box 575"/>
            <p:cNvSpPr txBox="1">
              <a:spLocks noChangeArrowheads="1"/>
            </p:cNvSpPr>
            <p:nvPr/>
          </p:nvSpPr>
          <p:spPr bwMode="auto">
            <a:xfrm>
              <a:off x="6835794" y="817547"/>
              <a:ext cx="522288" cy="396875"/>
            </a:xfrm>
            <a:prstGeom prst="rect">
              <a:avLst/>
            </a:prstGeom>
            <a:noFill/>
            <a:ln w="9525">
              <a:noFill/>
              <a:miter lim="800000"/>
              <a:headEnd/>
              <a:tailEnd/>
            </a:ln>
          </p:spPr>
          <p:txBody>
            <a:bodyPr>
              <a:spAutoFit/>
            </a:bodyPr>
            <a:lstStyle/>
            <a:p>
              <a:r>
                <a:rPr lang="en-US" altLang="ja-JP" sz="2000" dirty="0" smtClean="0"/>
                <a:t>Es</a:t>
              </a:r>
              <a:endParaRPr lang="en-US" altLang="ja-JP" sz="2000" dirty="0"/>
            </a:p>
          </p:txBody>
        </p:sp>
        <p:sp>
          <p:nvSpPr>
            <p:cNvPr id="634" name="Text Box 575"/>
            <p:cNvSpPr txBox="1">
              <a:spLocks noChangeArrowheads="1"/>
            </p:cNvSpPr>
            <p:nvPr/>
          </p:nvSpPr>
          <p:spPr bwMode="auto">
            <a:xfrm>
              <a:off x="7072330" y="457122"/>
              <a:ext cx="665164" cy="400110"/>
            </a:xfrm>
            <a:prstGeom prst="rect">
              <a:avLst/>
            </a:prstGeom>
            <a:noFill/>
            <a:ln w="9525">
              <a:noFill/>
              <a:miter lim="800000"/>
              <a:headEnd/>
              <a:tailEnd/>
            </a:ln>
          </p:spPr>
          <p:txBody>
            <a:bodyPr wrap="square">
              <a:spAutoFit/>
            </a:bodyPr>
            <a:lstStyle/>
            <a:p>
              <a:r>
                <a:rPr lang="en-US" altLang="ja-JP" sz="2000" dirty="0" smtClean="0"/>
                <a:t>Fm</a:t>
              </a:r>
              <a:endParaRPr lang="en-US" altLang="ja-JP" sz="2000" dirty="0"/>
            </a:p>
          </p:txBody>
        </p:sp>
        <p:sp>
          <p:nvSpPr>
            <p:cNvPr id="635" name="Text Box 673"/>
            <p:cNvSpPr txBox="1">
              <a:spLocks noChangeArrowheads="1"/>
            </p:cNvSpPr>
            <p:nvPr/>
          </p:nvSpPr>
          <p:spPr bwMode="auto">
            <a:xfrm>
              <a:off x="3769290" y="2361600"/>
              <a:ext cx="1285884" cy="523220"/>
            </a:xfrm>
            <a:prstGeom prst="rect">
              <a:avLst/>
            </a:prstGeom>
            <a:noFill/>
            <a:ln w="9525">
              <a:noFill/>
              <a:miter lim="800000"/>
              <a:headEnd/>
              <a:tailEnd/>
            </a:ln>
          </p:spPr>
          <p:txBody>
            <a:bodyPr wrap="square">
              <a:spAutoFit/>
            </a:bodyPr>
            <a:lstStyle/>
            <a:p>
              <a:r>
                <a:rPr lang="en-US" altLang="ja-JP" sz="2800" baseline="30000" dirty="0">
                  <a:solidFill>
                    <a:srgbClr val="FF0000"/>
                  </a:solidFill>
                </a:rPr>
                <a:t>220</a:t>
              </a:r>
              <a:r>
                <a:rPr lang="en-US" altLang="ja-JP" sz="2800" dirty="0">
                  <a:solidFill>
                    <a:srgbClr val="FF0000"/>
                  </a:solidFill>
                </a:rPr>
                <a:t>Pu</a:t>
              </a:r>
            </a:p>
          </p:txBody>
        </p:sp>
        <p:sp>
          <p:nvSpPr>
            <p:cNvPr id="636" name="Text Box 675"/>
            <p:cNvSpPr txBox="1">
              <a:spLocks noChangeArrowheads="1"/>
            </p:cNvSpPr>
            <p:nvPr/>
          </p:nvSpPr>
          <p:spPr bwMode="auto">
            <a:xfrm>
              <a:off x="2955655" y="24332"/>
              <a:ext cx="867545" cy="584775"/>
            </a:xfrm>
            <a:prstGeom prst="rect">
              <a:avLst/>
            </a:prstGeom>
            <a:noFill/>
            <a:ln w="9525">
              <a:noFill/>
              <a:miter lim="800000"/>
              <a:headEnd/>
              <a:tailEnd/>
            </a:ln>
          </p:spPr>
          <p:txBody>
            <a:bodyPr wrap="none">
              <a:spAutoFit/>
            </a:bodyPr>
            <a:lstStyle/>
            <a:p>
              <a:r>
                <a:rPr lang="en-US" altLang="ja-JP" sz="3200" dirty="0" smtClean="0">
                  <a:solidFill>
                    <a:srgbClr val="FF0000"/>
                  </a:solidFill>
                </a:rPr>
                <a:t>126</a:t>
              </a:r>
              <a:endParaRPr lang="en-US" altLang="ja-JP" sz="3200" dirty="0">
                <a:solidFill>
                  <a:srgbClr val="FF0000"/>
                </a:solidFill>
              </a:endParaRPr>
            </a:p>
          </p:txBody>
        </p:sp>
      </p:grpSp>
      <p:sp>
        <p:nvSpPr>
          <p:cNvPr id="645" name="Rectangle 576"/>
          <p:cNvSpPr>
            <a:spLocks noChangeArrowheads="1"/>
          </p:cNvSpPr>
          <p:nvPr/>
        </p:nvSpPr>
        <p:spPr bwMode="auto">
          <a:xfrm>
            <a:off x="239904" y="2796000"/>
            <a:ext cx="304800" cy="30480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w="9525">
            <a:solidFill>
              <a:srgbClr val="000000"/>
            </a:solidFill>
            <a:prstDash val="solid"/>
            <a:miter lim="800000"/>
            <a:headEnd/>
            <a:tailEnd/>
          </a:ln>
        </p:spPr>
        <p:txBody>
          <a:bodyPr wrap="none" anchor="ctr"/>
          <a:lstStyle/>
          <a:p>
            <a:endParaRPr lang="ja-JP" altLang="en-US"/>
          </a:p>
        </p:txBody>
      </p:sp>
      <p:sp>
        <p:nvSpPr>
          <p:cNvPr id="646" name="Text Box 700"/>
          <p:cNvSpPr txBox="1">
            <a:spLocks noChangeArrowheads="1"/>
          </p:cNvSpPr>
          <p:nvPr/>
        </p:nvSpPr>
        <p:spPr bwMode="auto">
          <a:xfrm>
            <a:off x="527214" y="2753080"/>
            <a:ext cx="1164101" cy="400110"/>
          </a:xfrm>
          <a:prstGeom prst="rect">
            <a:avLst/>
          </a:prstGeom>
          <a:noFill/>
          <a:ln w="9525">
            <a:noFill/>
            <a:miter lim="800000"/>
            <a:headEnd/>
            <a:tailEnd/>
          </a:ln>
        </p:spPr>
        <p:txBody>
          <a:bodyPr wrap="none">
            <a:spAutoFit/>
          </a:bodyPr>
          <a:lstStyle/>
          <a:p>
            <a:r>
              <a:rPr lang="en-US" altLang="ja-JP" sz="2000" dirty="0" smtClean="0">
                <a:solidFill>
                  <a:srgbClr val="FFC000"/>
                </a:solidFill>
              </a:rPr>
              <a:t>T</a:t>
            </a:r>
            <a:r>
              <a:rPr lang="en-US" altLang="ja-JP" sz="2000" baseline="-25000" dirty="0" smtClean="0">
                <a:solidFill>
                  <a:srgbClr val="FFC000"/>
                </a:solidFill>
              </a:rPr>
              <a:t>1/2</a:t>
            </a:r>
            <a:r>
              <a:rPr lang="en-US" altLang="ja-JP" sz="2000" dirty="0" smtClean="0">
                <a:solidFill>
                  <a:srgbClr val="FFC000"/>
                </a:solidFill>
              </a:rPr>
              <a:t> &gt; 1μs</a:t>
            </a:r>
          </a:p>
        </p:txBody>
      </p:sp>
      <p:sp>
        <p:nvSpPr>
          <p:cNvPr id="647" name="Text Box 673"/>
          <p:cNvSpPr txBox="1">
            <a:spLocks noChangeArrowheads="1"/>
          </p:cNvSpPr>
          <p:nvPr/>
        </p:nvSpPr>
        <p:spPr bwMode="auto">
          <a:xfrm>
            <a:off x="2139332" y="1254922"/>
            <a:ext cx="1285884" cy="523220"/>
          </a:xfrm>
          <a:prstGeom prst="rect">
            <a:avLst/>
          </a:prstGeom>
          <a:noFill/>
          <a:ln w="9525">
            <a:noFill/>
            <a:miter lim="800000"/>
            <a:headEnd/>
            <a:tailEnd/>
          </a:ln>
        </p:spPr>
        <p:txBody>
          <a:bodyPr wrap="square">
            <a:spAutoFit/>
          </a:bodyPr>
          <a:lstStyle/>
          <a:p>
            <a:r>
              <a:rPr lang="en-US" altLang="ja-JP" sz="2800" baseline="30000" dirty="0" smtClean="0">
                <a:solidFill>
                  <a:srgbClr val="FF0000"/>
                </a:solidFill>
              </a:rPr>
              <a:t>226</a:t>
            </a:r>
            <a:r>
              <a:rPr lang="en-US" altLang="ja-JP" sz="2800" dirty="0" smtClean="0">
                <a:solidFill>
                  <a:srgbClr val="FF0000"/>
                </a:solidFill>
              </a:rPr>
              <a:t>Fm</a:t>
            </a:r>
            <a:endParaRPr lang="en-US" altLang="ja-JP" sz="2800" dirty="0">
              <a:solidFill>
                <a:srgbClr val="FF0000"/>
              </a:solidFill>
            </a:endParaRPr>
          </a:p>
        </p:txBody>
      </p:sp>
      <p:sp>
        <p:nvSpPr>
          <p:cNvPr id="649" name="Rectangle 5"/>
          <p:cNvSpPr>
            <a:spLocks noChangeArrowheads="1"/>
          </p:cNvSpPr>
          <p:nvPr/>
        </p:nvSpPr>
        <p:spPr bwMode="auto">
          <a:xfrm>
            <a:off x="4421866" y="4292416"/>
            <a:ext cx="3761664" cy="1015663"/>
          </a:xfrm>
          <a:prstGeom prst="rect">
            <a:avLst/>
          </a:prstGeom>
          <a:solidFill>
            <a:schemeClr val="bg1"/>
          </a:solidFill>
          <a:ln>
            <a:noFill/>
          </a:ln>
          <a:effectLst/>
        </p:spPr>
        <p:txBody>
          <a:bodyPr wrap="square">
            <a:spAutoFit/>
          </a:bodyPr>
          <a:lstStyle/>
          <a:p>
            <a:r>
              <a:rPr lang="en-US" altLang="ja-JP" sz="2000" baseline="30000" dirty="0">
                <a:latin typeface="Arial" panose="020B0604020202020204" pitchFamily="34" charset="0"/>
                <a:ea typeface="ＭＳ 明朝" pitchFamily="17" charset="-128"/>
                <a:cs typeface="Arial" panose="020B0604020202020204" pitchFamily="34" charset="0"/>
              </a:rPr>
              <a:t>82</a:t>
            </a:r>
            <a:r>
              <a:rPr lang="en-US" altLang="ja-JP" sz="2000" dirty="0">
                <a:latin typeface="Arial" panose="020B0604020202020204" pitchFamily="34" charset="0"/>
                <a:ea typeface="ＭＳ 明朝" pitchFamily="17" charset="-128"/>
                <a:cs typeface="Arial" panose="020B0604020202020204" pitchFamily="34" charset="0"/>
              </a:rPr>
              <a:t>Kr + </a:t>
            </a:r>
            <a:r>
              <a:rPr lang="en-US" altLang="ja-JP" sz="2000" baseline="30000" dirty="0" smtClean="0">
                <a:latin typeface="Arial" panose="020B0604020202020204" pitchFamily="34" charset="0"/>
                <a:ea typeface="ＭＳ 明朝" pitchFamily="17" charset="-128"/>
                <a:cs typeface="Arial" panose="020B0604020202020204" pitchFamily="34" charset="0"/>
              </a:rPr>
              <a:t>140</a:t>
            </a:r>
            <a:r>
              <a:rPr lang="en-US" altLang="ja-JP" sz="2000" dirty="0" smtClean="0">
                <a:latin typeface="Arial" panose="020B0604020202020204" pitchFamily="34" charset="0"/>
                <a:ea typeface="ＭＳ 明朝" pitchFamily="17" charset="-128"/>
                <a:cs typeface="Arial" panose="020B0604020202020204" pitchFamily="34" charset="0"/>
              </a:rPr>
              <a:t>Ce → </a:t>
            </a:r>
            <a:r>
              <a:rPr lang="en-US" altLang="ja-JP" sz="2000" baseline="30000" dirty="0" smtClean="0">
                <a:latin typeface="Arial" panose="020B0604020202020204" pitchFamily="34" charset="0"/>
                <a:ea typeface="ＭＳ 明朝" pitchFamily="17" charset="-128"/>
                <a:cs typeface="Arial" panose="020B0604020202020204" pitchFamily="34" charset="0"/>
              </a:rPr>
              <a:t>222</a:t>
            </a:r>
            <a:r>
              <a:rPr lang="en-US" altLang="ja-JP" sz="2000" dirty="0" smtClean="0">
                <a:latin typeface="Arial" panose="020B0604020202020204" pitchFamily="34" charset="0"/>
                <a:ea typeface="ＭＳ 明朝" pitchFamily="17" charset="-128"/>
                <a:cs typeface="Arial" panose="020B0604020202020204" pitchFamily="34" charset="0"/>
              </a:rPr>
              <a:t>Pu</a:t>
            </a:r>
            <a:r>
              <a:rPr lang="en-US" altLang="ja-JP" sz="2000" baseline="30000" dirty="0" smtClean="0">
                <a:latin typeface="Arial" panose="020B0604020202020204" pitchFamily="34" charset="0"/>
                <a:ea typeface="ＭＳ 明朝" pitchFamily="17" charset="-128"/>
                <a:cs typeface="Arial" panose="020B0604020202020204" pitchFamily="34" charset="0"/>
              </a:rPr>
              <a:t>*</a:t>
            </a:r>
            <a:r>
              <a:rPr lang="en-US" altLang="ja-JP" sz="2000" dirty="0" smtClean="0">
                <a:latin typeface="Arial" panose="020B0604020202020204" pitchFamily="34" charset="0"/>
                <a:ea typeface="ＭＳ 明朝" pitchFamily="17" charset="-128"/>
                <a:cs typeface="Arial" panose="020B0604020202020204" pitchFamily="34" charset="0"/>
              </a:rPr>
              <a:t>  → </a:t>
            </a:r>
            <a:r>
              <a:rPr lang="en-US" altLang="ja-JP" sz="2000" baseline="30000" dirty="0" smtClean="0">
                <a:solidFill>
                  <a:srgbClr val="FF0000"/>
                </a:solidFill>
                <a:latin typeface="Arial" panose="020B0604020202020204" pitchFamily="34" charset="0"/>
                <a:ea typeface="ＭＳ 明朝" pitchFamily="17" charset="-128"/>
                <a:cs typeface="Arial" panose="020B0604020202020204" pitchFamily="34" charset="0"/>
              </a:rPr>
              <a:t>220</a:t>
            </a:r>
            <a:r>
              <a:rPr lang="en-US" altLang="ja-JP" sz="2000" dirty="0" smtClean="0">
                <a:solidFill>
                  <a:srgbClr val="FF0000"/>
                </a:solidFill>
                <a:latin typeface="Arial" panose="020B0604020202020204" pitchFamily="34" charset="0"/>
                <a:ea typeface="ＭＳ 明朝" pitchFamily="17" charset="-128"/>
                <a:cs typeface="Arial" panose="020B0604020202020204" pitchFamily="34" charset="0"/>
              </a:rPr>
              <a:t>Pu</a:t>
            </a:r>
          </a:p>
          <a:p>
            <a:r>
              <a:rPr lang="en-US" altLang="ja-JP" sz="2000" baseline="30000" dirty="0">
                <a:latin typeface="Arial" panose="020B0604020202020204" pitchFamily="34" charset="0"/>
                <a:ea typeface="ＭＳ 明朝" pitchFamily="17" charset="-128"/>
                <a:cs typeface="Arial" panose="020B0604020202020204" pitchFamily="34" charset="0"/>
              </a:rPr>
              <a:t>82</a:t>
            </a:r>
            <a:r>
              <a:rPr lang="en-US" altLang="ja-JP" sz="2000" dirty="0">
                <a:latin typeface="Arial" panose="020B0604020202020204" pitchFamily="34" charset="0"/>
                <a:ea typeface="ＭＳ 明朝" pitchFamily="17" charset="-128"/>
                <a:cs typeface="Arial" panose="020B0604020202020204" pitchFamily="34" charset="0"/>
              </a:rPr>
              <a:t>Kr + </a:t>
            </a:r>
            <a:r>
              <a:rPr lang="en-US" altLang="ja-JP" sz="2000" baseline="30000" dirty="0">
                <a:latin typeface="Arial" panose="020B0604020202020204" pitchFamily="34" charset="0"/>
                <a:ea typeface="ＭＳ 明朝" pitchFamily="17" charset="-128"/>
                <a:cs typeface="Arial" panose="020B0604020202020204" pitchFamily="34" charset="0"/>
              </a:rPr>
              <a:t>144</a:t>
            </a:r>
            <a:r>
              <a:rPr lang="en-US" altLang="ja-JP" sz="2000" dirty="0">
                <a:latin typeface="Arial" panose="020B0604020202020204" pitchFamily="34" charset="0"/>
                <a:ea typeface="ＭＳ 明朝" pitchFamily="17" charset="-128"/>
                <a:cs typeface="Arial" panose="020B0604020202020204" pitchFamily="34" charset="0"/>
              </a:rPr>
              <a:t>Nd → </a:t>
            </a:r>
            <a:r>
              <a:rPr lang="en-US" altLang="ja-JP" sz="2000" baseline="30000" dirty="0">
                <a:latin typeface="Arial" panose="020B0604020202020204" pitchFamily="34" charset="0"/>
                <a:ea typeface="ＭＳ 明朝" pitchFamily="17" charset="-128"/>
                <a:cs typeface="Arial" panose="020B0604020202020204" pitchFamily="34" charset="0"/>
              </a:rPr>
              <a:t>224</a:t>
            </a:r>
            <a:r>
              <a:rPr lang="en-US" altLang="ja-JP" sz="2000" dirty="0">
                <a:latin typeface="Arial" panose="020B0604020202020204" pitchFamily="34" charset="0"/>
                <a:ea typeface="ＭＳ 明朝" pitchFamily="17" charset="-128"/>
                <a:cs typeface="Arial" panose="020B0604020202020204" pitchFamily="34" charset="0"/>
              </a:rPr>
              <a:t>Cm</a:t>
            </a:r>
            <a:r>
              <a:rPr lang="en-US" altLang="ja-JP" sz="2000" baseline="30000" dirty="0">
                <a:latin typeface="Arial" panose="020B0604020202020204" pitchFamily="34" charset="0"/>
                <a:ea typeface="ＭＳ 明朝" pitchFamily="17" charset="-128"/>
                <a:cs typeface="Arial" panose="020B0604020202020204" pitchFamily="34" charset="0"/>
              </a:rPr>
              <a:t>*</a:t>
            </a:r>
            <a:r>
              <a:rPr lang="en-US" altLang="ja-JP" sz="2000" dirty="0">
                <a:latin typeface="Arial" panose="020B0604020202020204" pitchFamily="34" charset="0"/>
                <a:ea typeface="ＭＳ 明朝" pitchFamily="17" charset="-128"/>
                <a:cs typeface="Arial" panose="020B0604020202020204" pitchFamily="34" charset="0"/>
              </a:rPr>
              <a:t> → </a:t>
            </a:r>
            <a:r>
              <a:rPr lang="en-US" altLang="ja-JP" sz="2000" baseline="30000" dirty="0">
                <a:solidFill>
                  <a:srgbClr val="FF0000"/>
                </a:solidFill>
                <a:latin typeface="Arial" panose="020B0604020202020204" pitchFamily="34" charset="0"/>
                <a:ea typeface="ＭＳ 明朝" pitchFamily="17" charset="-128"/>
                <a:cs typeface="Arial" panose="020B0604020202020204" pitchFamily="34" charset="0"/>
              </a:rPr>
              <a:t>222</a:t>
            </a:r>
            <a:r>
              <a:rPr lang="en-US" altLang="ja-JP" sz="2000" dirty="0">
                <a:solidFill>
                  <a:srgbClr val="FF0000"/>
                </a:solidFill>
                <a:latin typeface="Arial" panose="020B0604020202020204" pitchFamily="34" charset="0"/>
                <a:ea typeface="ＭＳ 明朝" pitchFamily="17" charset="-128"/>
                <a:cs typeface="Arial" panose="020B0604020202020204" pitchFamily="34" charset="0"/>
              </a:rPr>
              <a:t>Cm</a:t>
            </a:r>
            <a:endParaRPr lang="en-US" altLang="ja-JP" sz="2000" dirty="0">
              <a:solidFill>
                <a:srgbClr val="FF0000"/>
              </a:solidFill>
              <a:latin typeface="Arial" panose="020B0604020202020204" pitchFamily="34" charset="0"/>
              <a:cs typeface="Arial" panose="020B0604020202020204" pitchFamily="34" charset="0"/>
            </a:endParaRPr>
          </a:p>
          <a:p>
            <a:r>
              <a:rPr lang="en-US" altLang="ja-JP" sz="2000" baseline="30000" dirty="0">
                <a:latin typeface="Arial" panose="020B0604020202020204" pitchFamily="34" charset="0"/>
                <a:ea typeface="ＭＳ 明朝" pitchFamily="17" charset="-128"/>
                <a:cs typeface="Arial" panose="020B0604020202020204" pitchFamily="34" charset="0"/>
              </a:rPr>
              <a:t>82</a:t>
            </a:r>
            <a:r>
              <a:rPr lang="en-US" altLang="ja-JP" sz="2000" dirty="0">
                <a:latin typeface="Arial" panose="020B0604020202020204" pitchFamily="34" charset="0"/>
                <a:ea typeface="ＭＳ 明朝" pitchFamily="17" charset="-128"/>
                <a:cs typeface="Arial" panose="020B0604020202020204" pitchFamily="34" charset="0"/>
              </a:rPr>
              <a:t>Kr + </a:t>
            </a:r>
            <a:r>
              <a:rPr lang="en-US" altLang="ja-JP" sz="2000" baseline="30000" dirty="0">
                <a:latin typeface="Arial" panose="020B0604020202020204" pitchFamily="34" charset="0"/>
                <a:ea typeface="ＭＳ 明朝" pitchFamily="17" charset="-128"/>
                <a:cs typeface="Arial" panose="020B0604020202020204" pitchFamily="34" charset="0"/>
              </a:rPr>
              <a:t>144</a:t>
            </a:r>
            <a:r>
              <a:rPr lang="en-US" altLang="ja-JP" sz="2000" dirty="0">
                <a:latin typeface="Arial" panose="020B0604020202020204" pitchFamily="34" charset="0"/>
                <a:ea typeface="ＭＳ 明朝" pitchFamily="17" charset="-128"/>
                <a:cs typeface="Arial" panose="020B0604020202020204" pitchFamily="34" charset="0"/>
              </a:rPr>
              <a:t>Sm → </a:t>
            </a:r>
            <a:r>
              <a:rPr lang="en-US" altLang="ja-JP" sz="2000" baseline="30000" dirty="0">
                <a:latin typeface="Arial" panose="020B0604020202020204" pitchFamily="34" charset="0"/>
                <a:ea typeface="ＭＳ 明朝" pitchFamily="17" charset="-128"/>
                <a:cs typeface="Arial" panose="020B0604020202020204" pitchFamily="34" charset="0"/>
              </a:rPr>
              <a:t>226</a:t>
            </a:r>
            <a:r>
              <a:rPr lang="en-US" altLang="ja-JP" sz="2000" dirty="0">
                <a:latin typeface="Arial" panose="020B0604020202020204" pitchFamily="34" charset="0"/>
                <a:ea typeface="ＭＳ 明朝" pitchFamily="17" charset="-128"/>
                <a:cs typeface="Arial" panose="020B0604020202020204" pitchFamily="34" charset="0"/>
              </a:rPr>
              <a:t>Cf</a:t>
            </a:r>
            <a:r>
              <a:rPr lang="en-US" altLang="ja-JP" sz="2000" baseline="30000" dirty="0">
                <a:latin typeface="Arial" panose="020B0604020202020204" pitchFamily="34" charset="0"/>
                <a:ea typeface="ＭＳ 明朝" pitchFamily="17" charset="-128"/>
                <a:cs typeface="Arial" panose="020B0604020202020204" pitchFamily="34" charset="0"/>
              </a:rPr>
              <a:t>*</a:t>
            </a:r>
            <a:r>
              <a:rPr lang="en-US" altLang="ja-JP" sz="2000" dirty="0">
                <a:latin typeface="Arial" panose="020B0604020202020204" pitchFamily="34" charset="0"/>
                <a:ea typeface="ＭＳ 明朝" pitchFamily="17" charset="-128"/>
                <a:cs typeface="Arial" panose="020B0604020202020204" pitchFamily="34" charset="0"/>
              </a:rPr>
              <a:t> </a:t>
            </a:r>
            <a:r>
              <a:rPr lang="en-US" altLang="ja-JP" sz="2000" dirty="0" smtClean="0">
                <a:latin typeface="Arial" panose="020B0604020202020204" pitchFamily="34" charset="0"/>
                <a:ea typeface="ＭＳ 明朝" pitchFamily="17" charset="-128"/>
                <a:cs typeface="Arial" panose="020B0604020202020204" pitchFamily="34" charset="0"/>
              </a:rPr>
              <a:t> → </a:t>
            </a:r>
            <a:r>
              <a:rPr lang="en-US" altLang="ja-JP" sz="2000" baseline="30000" dirty="0" smtClean="0">
                <a:solidFill>
                  <a:srgbClr val="FF0000"/>
                </a:solidFill>
                <a:latin typeface="Arial" panose="020B0604020202020204" pitchFamily="34" charset="0"/>
                <a:ea typeface="ＭＳ 明朝" pitchFamily="17" charset="-128"/>
                <a:cs typeface="Arial" panose="020B0604020202020204" pitchFamily="34" charset="0"/>
              </a:rPr>
              <a:t>224</a:t>
            </a:r>
            <a:r>
              <a:rPr lang="en-US" altLang="ja-JP" sz="2000" dirty="0" smtClean="0">
                <a:solidFill>
                  <a:srgbClr val="FF0000"/>
                </a:solidFill>
                <a:latin typeface="Arial" panose="020B0604020202020204" pitchFamily="34" charset="0"/>
                <a:ea typeface="ＭＳ 明朝" pitchFamily="17" charset="-128"/>
                <a:cs typeface="Arial" panose="020B0604020202020204" pitchFamily="34" charset="0"/>
              </a:rPr>
              <a:t>Cf</a:t>
            </a:r>
            <a:endParaRPr lang="en-US" altLang="ja-JP" sz="2000" dirty="0">
              <a:solidFill>
                <a:srgbClr val="FF0000"/>
              </a:solidFill>
              <a:latin typeface="Arial" panose="020B0604020202020204" pitchFamily="34" charset="0"/>
              <a:cs typeface="Arial" panose="020B0604020202020204" pitchFamily="34" charset="0"/>
            </a:endParaRPr>
          </a:p>
        </p:txBody>
      </p:sp>
      <p:sp>
        <p:nvSpPr>
          <p:cNvPr id="2" name="テキスト ボックス 1"/>
          <p:cNvSpPr txBox="1"/>
          <p:nvPr/>
        </p:nvSpPr>
        <p:spPr>
          <a:xfrm>
            <a:off x="587658" y="6165304"/>
            <a:ext cx="8140677" cy="492443"/>
          </a:xfrm>
          <a:prstGeom prst="rect">
            <a:avLst/>
          </a:prstGeom>
          <a:noFill/>
        </p:spPr>
        <p:txBody>
          <a:bodyPr wrap="square" rtlCol="0">
            <a:spAutoFit/>
          </a:bodyPr>
          <a:lstStyle/>
          <a:p>
            <a:r>
              <a:rPr kumimoji="1" lang="en-US" altLang="ja-JP" sz="2600" dirty="0" smtClean="0">
                <a:latin typeface="Arial" panose="020B0604020202020204" pitchFamily="34" charset="0"/>
                <a:cs typeface="Arial" panose="020B0604020202020204" pitchFamily="34" charset="0"/>
              </a:rPr>
              <a:t>New Region Predicted by H. Koura, ASRC/JAEA</a:t>
            </a:r>
            <a:endParaRPr kumimoji="1" lang="ja-JP" altLang="en-US" sz="2600" dirty="0">
              <a:latin typeface="Arial" panose="020B0604020202020204" pitchFamily="34" charset="0"/>
              <a:cs typeface="Arial" panose="020B0604020202020204" pitchFamily="34" charset="0"/>
            </a:endParaRPr>
          </a:p>
        </p:txBody>
      </p:sp>
      <p:sp>
        <p:nvSpPr>
          <p:cNvPr id="549" name="日付プレースホルダー 548"/>
          <p:cNvSpPr>
            <a:spLocks noGrp="1"/>
          </p:cNvSpPr>
          <p:nvPr>
            <p:ph type="dt" sz="half" idx="10"/>
          </p:nvPr>
        </p:nvSpPr>
        <p:spPr/>
        <p:txBody>
          <a:bodyPr/>
          <a:lstStyle/>
          <a:p>
            <a:r>
              <a:rPr kumimoji="1" lang="en-US" altLang="ja-JP" smtClean="0"/>
              <a:t>8/28/2015</a:t>
            </a:r>
            <a:endParaRPr kumimoji="1" lang="ja-JP" altLang="en-US"/>
          </a:p>
        </p:txBody>
      </p:sp>
      <p:sp>
        <p:nvSpPr>
          <p:cNvPr id="648" name="スライド番号プレースホルダー 647"/>
          <p:cNvSpPr>
            <a:spLocks noGrp="1"/>
          </p:cNvSpPr>
          <p:nvPr>
            <p:ph type="sldNum" sz="quarter" idx="12"/>
          </p:nvPr>
        </p:nvSpPr>
        <p:spPr/>
        <p:txBody>
          <a:bodyPr/>
          <a:lstStyle/>
          <a:p>
            <a:fld id="{D2D8002D-B5B0-4BAC-B1F6-782DDCCE6D9C}" type="slidenum">
              <a:rPr kumimoji="1" lang="ja-JP" altLang="en-US" smtClean="0"/>
              <a:t>93</a:t>
            </a:fld>
            <a:endParaRPr kumimoji="1" lang="ja-JP" altLang="en-US"/>
          </a:p>
        </p:txBody>
      </p:sp>
    </p:spTree>
    <p:extLst>
      <p:ext uri="{BB962C8B-B14F-4D97-AF65-F5344CB8AC3E}">
        <p14:creationId xmlns:p14="http://schemas.microsoft.com/office/powerpoint/2010/main" val="37572523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0"/>
            <a:ext cx="9144000" cy="98072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atin typeface="Arial" pitchFamily="34" charset="0"/>
                <a:cs typeface="Arial" pitchFamily="34" charset="0"/>
              </a:rPr>
              <a:t>Search for Heaviest N = Z Nuclei</a:t>
            </a:r>
          </a:p>
        </p:txBody>
      </p:sp>
      <p:grpSp>
        <p:nvGrpSpPr>
          <p:cNvPr id="13" name="グループ化 12"/>
          <p:cNvGrpSpPr/>
          <p:nvPr/>
        </p:nvGrpSpPr>
        <p:grpSpPr>
          <a:xfrm>
            <a:off x="827584" y="1408312"/>
            <a:ext cx="7285112" cy="5405064"/>
            <a:chOff x="899592" y="680539"/>
            <a:chExt cx="7285112" cy="5405064"/>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15027"/>
              <a:ext cx="7285112" cy="537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直線コネクタ 14"/>
            <p:cNvCxnSpPr/>
            <p:nvPr/>
          </p:nvCxnSpPr>
          <p:spPr>
            <a:xfrm flipV="1">
              <a:off x="1403648" y="4221088"/>
              <a:ext cx="720080" cy="72008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2627784" y="3040275"/>
              <a:ext cx="720080" cy="72008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3822068" y="1844824"/>
              <a:ext cx="720080" cy="72008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5004048" y="692257"/>
              <a:ext cx="720080" cy="72008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rot="19021718">
              <a:off x="4592718" y="680539"/>
              <a:ext cx="822661" cy="492443"/>
            </a:xfrm>
            <a:prstGeom prst="rect">
              <a:avLst/>
            </a:prstGeom>
            <a:noFill/>
          </p:spPr>
          <p:txBody>
            <a:bodyPr wrap="none" rtlCol="0">
              <a:spAutoFit/>
            </a:bodyPr>
            <a:lstStyle/>
            <a:p>
              <a:r>
                <a:rPr kumimoji="1" lang="en-US" altLang="ja-JP" sz="2600" dirty="0" smtClean="0">
                  <a:solidFill>
                    <a:srgbClr val="00B050"/>
                  </a:solidFill>
                  <a:latin typeface="Arial" panose="020B0604020202020204" pitchFamily="34" charset="0"/>
                  <a:cs typeface="Arial" panose="020B0604020202020204" pitchFamily="34" charset="0"/>
                </a:rPr>
                <a:t>N=Z</a:t>
              </a:r>
              <a:endParaRPr kumimoji="1" lang="ja-JP" altLang="en-US" sz="2600" dirty="0">
                <a:solidFill>
                  <a:srgbClr val="00B050"/>
                </a:solidFill>
                <a:latin typeface="Arial" panose="020B0604020202020204" pitchFamily="34" charset="0"/>
                <a:cs typeface="Arial" panose="020B0604020202020204" pitchFamily="34" charset="0"/>
              </a:endParaRPr>
            </a:p>
          </p:txBody>
        </p:sp>
        <p:cxnSp>
          <p:nvCxnSpPr>
            <p:cNvPr id="20" name="直線矢印コネクタ 19"/>
            <p:cNvCxnSpPr/>
            <p:nvPr/>
          </p:nvCxnSpPr>
          <p:spPr>
            <a:xfrm flipH="1">
              <a:off x="1496922" y="4437112"/>
              <a:ext cx="410782" cy="3919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グループ化 20"/>
            <p:cNvGrpSpPr/>
            <p:nvPr/>
          </p:nvGrpSpPr>
          <p:grpSpPr>
            <a:xfrm>
              <a:off x="3249492" y="2595276"/>
              <a:ext cx="631904" cy="468000"/>
              <a:chOff x="1126249" y="1841168"/>
              <a:chExt cx="631904" cy="468000"/>
            </a:xfrm>
          </p:grpSpPr>
          <p:sp>
            <p:nvSpPr>
              <p:cNvPr id="28" name="正方形/長方形 27"/>
              <p:cNvSpPr/>
              <p:nvPr/>
            </p:nvSpPr>
            <p:spPr>
              <a:xfrm>
                <a:off x="1225703" y="1841168"/>
                <a:ext cx="436107" cy="468000"/>
              </a:xfrm>
              <a:prstGeom prst="rect">
                <a:avLst/>
              </a:prstGeom>
              <a:solidFill>
                <a:srgbClr val="FFFF00"/>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126249" y="1907367"/>
                <a:ext cx="631904" cy="323165"/>
              </a:xfrm>
              <a:prstGeom prst="rect">
                <a:avLst/>
              </a:prstGeom>
              <a:noFill/>
            </p:spPr>
            <p:txBody>
              <a:bodyPr wrap="none" rtlCol="0">
                <a:spAutoFit/>
              </a:bodyPr>
              <a:lstStyle/>
              <a:p>
                <a:r>
                  <a:rPr kumimoji="1" lang="en-US" altLang="ja-JP" sz="1500" baseline="30000" dirty="0" smtClean="0">
                    <a:solidFill>
                      <a:srgbClr val="FF0000"/>
                    </a:solidFill>
                    <a:latin typeface="Arial" panose="020B0604020202020204" pitchFamily="34" charset="0"/>
                    <a:cs typeface="Arial" panose="020B0604020202020204" pitchFamily="34" charset="0"/>
                  </a:rPr>
                  <a:t>108</a:t>
                </a:r>
                <a:r>
                  <a:rPr lang="en-US" altLang="ja-JP" sz="1500" dirty="0" smtClean="0">
                    <a:solidFill>
                      <a:srgbClr val="FF0000"/>
                    </a:solidFill>
                    <a:latin typeface="Arial" panose="020B0604020202020204" pitchFamily="34" charset="0"/>
                    <a:cs typeface="Arial" panose="020B0604020202020204" pitchFamily="34" charset="0"/>
                  </a:rPr>
                  <a:t>Xe</a:t>
                </a:r>
                <a:endParaRPr kumimoji="1" lang="ja-JP" altLang="en-US" sz="1500" dirty="0">
                  <a:solidFill>
                    <a:srgbClr val="FF0000"/>
                  </a:solidFill>
                  <a:latin typeface="Arial" panose="020B0604020202020204" pitchFamily="34" charset="0"/>
                  <a:cs typeface="Arial" panose="020B0604020202020204" pitchFamily="34" charset="0"/>
                </a:endParaRPr>
              </a:p>
            </p:txBody>
          </p:sp>
        </p:grpSp>
        <p:grpSp>
          <p:nvGrpSpPr>
            <p:cNvPr id="22" name="グループ化 21"/>
            <p:cNvGrpSpPr/>
            <p:nvPr/>
          </p:nvGrpSpPr>
          <p:grpSpPr>
            <a:xfrm>
              <a:off x="2058397" y="3763721"/>
              <a:ext cx="599331" cy="468000"/>
              <a:chOff x="1126249" y="1841168"/>
              <a:chExt cx="599331" cy="468000"/>
            </a:xfrm>
          </p:grpSpPr>
          <p:sp>
            <p:nvSpPr>
              <p:cNvPr id="26" name="正方形/長方形 25"/>
              <p:cNvSpPr/>
              <p:nvPr/>
            </p:nvSpPr>
            <p:spPr>
              <a:xfrm>
                <a:off x="1225703" y="1841168"/>
                <a:ext cx="436107" cy="468000"/>
              </a:xfrm>
              <a:prstGeom prst="rect">
                <a:avLst/>
              </a:prstGeom>
              <a:solidFill>
                <a:srgbClr val="FFFF00"/>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1126249" y="1907367"/>
                <a:ext cx="599331" cy="323165"/>
              </a:xfrm>
              <a:prstGeom prst="rect">
                <a:avLst/>
              </a:prstGeom>
              <a:noFill/>
            </p:spPr>
            <p:txBody>
              <a:bodyPr wrap="none" rtlCol="0">
                <a:spAutoFit/>
              </a:bodyPr>
              <a:lstStyle/>
              <a:p>
                <a:r>
                  <a:rPr kumimoji="1" lang="en-US" altLang="ja-JP" sz="1500" baseline="30000" dirty="0" smtClean="0">
                    <a:solidFill>
                      <a:srgbClr val="FF0000"/>
                    </a:solidFill>
                    <a:latin typeface="Arial" panose="020B0604020202020204" pitchFamily="34" charset="0"/>
                    <a:cs typeface="Arial" panose="020B0604020202020204" pitchFamily="34" charset="0"/>
                  </a:rPr>
                  <a:t>104</a:t>
                </a:r>
                <a:r>
                  <a:rPr kumimoji="1" lang="en-US" altLang="ja-JP" sz="1500" dirty="0" smtClean="0">
                    <a:solidFill>
                      <a:srgbClr val="FF0000"/>
                    </a:solidFill>
                    <a:latin typeface="Arial" panose="020B0604020202020204" pitchFamily="34" charset="0"/>
                    <a:cs typeface="Arial" panose="020B0604020202020204" pitchFamily="34" charset="0"/>
                  </a:rPr>
                  <a:t>Te</a:t>
                </a:r>
                <a:endParaRPr kumimoji="1" lang="ja-JP" altLang="en-US" sz="1500" dirty="0">
                  <a:solidFill>
                    <a:srgbClr val="FF0000"/>
                  </a:solidFill>
                  <a:latin typeface="Arial" panose="020B0604020202020204" pitchFamily="34" charset="0"/>
                  <a:cs typeface="Arial" panose="020B0604020202020204" pitchFamily="34" charset="0"/>
                </a:endParaRPr>
              </a:p>
            </p:txBody>
          </p:sp>
        </p:grpSp>
        <p:cxnSp>
          <p:nvCxnSpPr>
            <p:cNvPr id="23" name="直線矢印コネクタ 22"/>
            <p:cNvCxnSpPr/>
            <p:nvPr/>
          </p:nvCxnSpPr>
          <p:spPr>
            <a:xfrm flipH="1">
              <a:off x="2782433" y="3204345"/>
              <a:ext cx="410782" cy="3919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405284" y="4149079"/>
              <a:ext cx="375424" cy="492443"/>
            </a:xfrm>
            <a:prstGeom prst="rect">
              <a:avLst/>
            </a:prstGeom>
            <a:noFill/>
          </p:spPr>
          <p:txBody>
            <a:bodyPr wrap="none" rtlCol="0">
              <a:spAutoFit/>
            </a:bodyPr>
            <a:lstStyle/>
            <a:p>
              <a:r>
                <a:rPr kumimoji="1" lang="en-US" altLang="ja-JP" sz="2600" i="1" dirty="0" smtClean="0">
                  <a:solidFill>
                    <a:srgbClr val="FF0000"/>
                  </a:solidFill>
                  <a:latin typeface="Arial" panose="020B0604020202020204" pitchFamily="34" charset="0"/>
                  <a:cs typeface="Arial" panose="020B0604020202020204" pitchFamily="34" charset="0"/>
                </a:rPr>
                <a:t>α</a:t>
              </a:r>
              <a:endParaRPr kumimoji="1" lang="ja-JP" altLang="en-US" sz="2600" i="1" dirty="0">
                <a:solidFill>
                  <a:srgbClr val="FF0000"/>
                </a:solidFill>
                <a:latin typeface="Arial" panose="020B0604020202020204" pitchFamily="34" charset="0"/>
                <a:cs typeface="Arial" panose="020B0604020202020204" pitchFamily="34" charset="0"/>
              </a:endParaRPr>
            </a:p>
          </p:txBody>
        </p:sp>
        <p:sp>
          <p:nvSpPr>
            <p:cNvPr id="25" name="テキスト ボックス 24"/>
            <p:cNvSpPr txBox="1"/>
            <p:nvPr/>
          </p:nvSpPr>
          <p:spPr>
            <a:xfrm>
              <a:off x="2657728" y="2858177"/>
              <a:ext cx="375424" cy="492443"/>
            </a:xfrm>
            <a:prstGeom prst="rect">
              <a:avLst/>
            </a:prstGeom>
            <a:noFill/>
          </p:spPr>
          <p:txBody>
            <a:bodyPr wrap="none" rtlCol="0">
              <a:spAutoFit/>
            </a:bodyPr>
            <a:lstStyle/>
            <a:p>
              <a:r>
                <a:rPr kumimoji="1" lang="en-US" altLang="ja-JP" sz="2600" i="1" dirty="0" smtClean="0">
                  <a:solidFill>
                    <a:srgbClr val="FF0000"/>
                  </a:solidFill>
                  <a:latin typeface="Arial" panose="020B0604020202020204" pitchFamily="34" charset="0"/>
                  <a:cs typeface="Arial" panose="020B0604020202020204" pitchFamily="34" charset="0"/>
                </a:rPr>
                <a:t>α</a:t>
              </a:r>
              <a:endParaRPr kumimoji="1" lang="ja-JP" altLang="en-US" sz="2600" i="1" dirty="0">
                <a:solidFill>
                  <a:srgbClr val="FF0000"/>
                </a:solidFill>
                <a:latin typeface="Arial" panose="020B0604020202020204" pitchFamily="34" charset="0"/>
                <a:cs typeface="Arial" panose="020B0604020202020204" pitchFamily="34" charset="0"/>
              </a:endParaRPr>
            </a:p>
          </p:txBody>
        </p:sp>
      </p:grpSp>
      <p:sp>
        <p:nvSpPr>
          <p:cNvPr id="30" name="正方形/長方形 29"/>
          <p:cNvSpPr/>
          <p:nvPr/>
        </p:nvSpPr>
        <p:spPr>
          <a:xfrm>
            <a:off x="5694652" y="3377893"/>
            <a:ext cx="396000" cy="389364"/>
          </a:xfrm>
          <a:prstGeom prst="rect">
            <a:avLst/>
          </a:prstGeom>
          <a:solidFill>
            <a:srgbClr val="8F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897522" y="2202735"/>
            <a:ext cx="396000" cy="389364"/>
          </a:xfrm>
          <a:prstGeom prst="rect">
            <a:avLst/>
          </a:prstGeom>
          <a:solidFill>
            <a:srgbClr val="8F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5604620" y="3414148"/>
            <a:ext cx="576063" cy="284693"/>
          </a:xfrm>
          <a:prstGeom prst="rect">
            <a:avLst/>
          </a:prstGeom>
          <a:noFill/>
        </p:spPr>
        <p:txBody>
          <a:bodyPr wrap="square" rtlCol="0">
            <a:spAutoFit/>
          </a:bodyPr>
          <a:lstStyle/>
          <a:p>
            <a:r>
              <a:rPr kumimoji="1" lang="en-US" altLang="ja-JP" sz="1250" i="1" baseline="30000" dirty="0" smtClean="0">
                <a:latin typeface="Arial" panose="020B0604020202020204" pitchFamily="34" charset="0"/>
                <a:cs typeface="Arial" panose="020B0604020202020204" pitchFamily="34" charset="0"/>
              </a:rPr>
              <a:t>112</a:t>
            </a:r>
            <a:r>
              <a:rPr lang="en-US" altLang="ja-JP" sz="1250" i="1" dirty="0" smtClean="0">
                <a:latin typeface="Arial" panose="020B0604020202020204" pitchFamily="34" charset="0"/>
                <a:cs typeface="Arial" panose="020B0604020202020204" pitchFamily="34" charset="0"/>
              </a:rPr>
              <a:t>Xe</a:t>
            </a:r>
            <a:endParaRPr kumimoji="1" lang="ja-JP" altLang="en-US" sz="1250" i="1" dirty="0">
              <a:latin typeface="Arial" panose="020B0604020202020204" pitchFamily="34" charset="0"/>
              <a:cs typeface="Arial" panose="020B0604020202020204" pitchFamily="34" charset="0"/>
            </a:endParaRPr>
          </a:p>
        </p:txBody>
      </p:sp>
      <p:sp>
        <p:nvSpPr>
          <p:cNvPr id="33" name="テキスト ボックス 32"/>
          <p:cNvSpPr txBox="1"/>
          <p:nvPr/>
        </p:nvSpPr>
        <p:spPr>
          <a:xfrm>
            <a:off x="6807490" y="2253066"/>
            <a:ext cx="576063" cy="284693"/>
          </a:xfrm>
          <a:prstGeom prst="rect">
            <a:avLst/>
          </a:prstGeom>
          <a:noFill/>
        </p:spPr>
        <p:txBody>
          <a:bodyPr wrap="square" rtlCol="0">
            <a:spAutoFit/>
          </a:bodyPr>
          <a:lstStyle/>
          <a:p>
            <a:r>
              <a:rPr kumimoji="1" lang="en-US" altLang="ja-JP" sz="1250" i="1" baseline="30000" dirty="0" smtClean="0">
                <a:latin typeface="Arial" panose="020B0604020202020204" pitchFamily="34" charset="0"/>
                <a:cs typeface="Arial" panose="020B0604020202020204" pitchFamily="34" charset="0"/>
              </a:rPr>
              <a:t>116</a:t>
            </a:r>
            <a:r>
              <a:rPr lang="en-US" altLang="ja-JP" sz="1250" i="1" dirty="0" smtClean="0">
                <a:latin typeface="Arial" panose="020B0604020202020204" pitchFamily="34" charset="0"/>
                <a:cs typeface="Arial" panose="020B0604020202020204" pitchFamily="34" charset="0"/>
              </a:rPr>
              <a:t>Ba</a:t>
            </a:r>
            <a:endParaRPr kumimoji="1" lang="ja-JP" altLang="en-US" sz="1250" i="1" dirty="0">
              <a:latin typeface="Arial" panose="020B0604020202020204" pitchFamily="34" charset="0"/>
              <a:cs typeface="Arial" panose="020B0604020202020204" pitchFamily="34" charset="0"/>
            </a:endParaRPr>
          </a:p>
        </p:txBody>
      </p:sp>
      <p:sp>
        <p:nvSpPr>
          <p:cNvPr id="36" name="正方形/長方形 35"/>
          <p:cNvSpPr/>
          <p:nvPr/>
        </p:nvSpPr>
        <p:spPr>
          <a:xfrm>
            <a:off x="4463239" y="2161412"/>
            <a:ext cx="436107" cy="468000"/>
          </a:xfrm>
          <a:prstGeom prst="rect">
            <a:avLst/>
          </a:prstGeom>
          <a:solidFill>
            <a:srgbClr val="FFFF00"/>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4363785" y="2227611"/>
            <a:ext cx="622414" cy="323165"/>
          </a:xfrm>
          <a:prstGeom prst="rect">
            <a:avLst/>
          </a:prstGeom>
          <a:noFill/>
        </p:spPr>
        <p:txBody>
          <a:bodyPr wrap="none" rtlCol="0">
            <a:spAutoFit/>
          </a:bodyPr>
          <a:lstStyle/>
          <a:p>
            <a:r>
              <a:rPr kumimoji="1" lang="en-US" altLang="ja-JP" sz="1500" baseline="30000" dirty="0" smtClean="0">
                <a:solidFill>
                  <a:srgbClr val="FF0000"/>
                </a:solidFill>
                <a:latin typeface="Arial" panose="020B0604020202020204" pitchFamily="34" charset="0"/>
                <a:cs typeface="Arial" panose="020B0604020202020204" pitchFamily="34" charset="0"/>
              </a:rPr>
              <a:t>112</a:t>
            </a:r>
            <a:r>
              <a:rPr lang="en-US" altLang="ja-JP" sz="1500" dirty="0" smtClean="0">
                <a:solidFill>
                  <a:srgbClr val="FF0000"/>
                </a:solidFill>
                <a:latin typeface="Arial" panose="020B0604020202020204" pitchFamily="34" charset="0"/>
                <a:cs typeface="Arial" panose="020B0604020202020204" pitchFamily="34" charset="0"/>
              </a:rPr>
              <a:t>Ba</a:t>
            </a:r>
            <a:endParaRPr kumimoji="1" lang="ja-JP" altLang="en-US" sz="1500" dirty="0">
              <a:solidFill>
                <a:srgbClr val="FF0000"/>
              </a:solidFill>
              <a:latin typeface="Arial" panose="020B0604020202020204" pitchFamily="34" charset="0"/>
              <a:cs typeface="Arial" panose="020B0604020202020204" pitchFamily="34" charset="0"/>
            </a:endParaRPr>
          </a:p>
        </p:txBody>
      </p:sp>
      <p:cxnSp>
        <p:nvCxnSpPr>
          <p:cNvPr id="38" name="直線矢印コネクタ 37"/>
          <p:cNvCxnSpPr/>
          <p:nvPr/>
        </p:nvCxnSpPr>
        <p:spPr>
          <a:xfrm flipH="1">
            <a:off x="3904709" y="2725781"/>
            <a:ext cx="410782" cy="3919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3753595" y="2413968"/>
            <a:ext cx="375424" cy="492443"/>
          </a:xfrm>
          <a:prstGeom prst="rect">
            <a:avLst/>
          </a:prstGeom>
          <a:noFill/>
        </p:spPr>
        <p:txBody>
          <a:bodyPr wrap="none" rtlCol="0">
            <a:spAutoFit/>
          </a:bodyPr>
          <a:lstStyle/>
          <a:p>
            <a:r>
              <a:rPr kumimoji="1" lang="en-US" altLang="ja-JP" sz="2600" i="1" dirty="0" smtClean="0">
                <a:solidFill>
                  <a:srgbClr val="FF0000"/>
                </a:solidFill>
                <a:latin typeface="Arial" panose="020B0604020202020204" pitchFamily="34" charset="0"/>
                <a:cs typeface="Arial" panose="020B0604020202020204" pitchFamily="34" charset="0"/>
              </a:rPr>
              <a:t>α</a:t>
            </a:r>
            <a:endParaRPr kumimoji="1" lang="ja-JP" altLang="en-US" sz="2600" i="1" dirty="0">
              <a:solidFill>
                <a:srgbClr val="FF0000"/>
              </a:solidFill>
              <a:latin typeface="Arial" panose="020B0604020202020204" pitchFamily="34" charset="0"/>
              <a:cs typeface="Arial" panose="020B0604020202020204" pitchFamily="34" charset="0"/>
            </a:endParaRPr>
          </a:p>
        </p:txBody>
      </p:sp>
      <p:cxnSp>
        <p:nvCxnSpPr>
          <p:cNvPr id="40" name="直線矢印コネクタ 39"/>
          <p:cNvCxnSpPr/>
          <p:nvPr/>
        </p:nvCxnSpPr>
        <p:spPr>
          <a:xfrm flipH="1">
            <a:off x="5086689" y="1562328"/>
            <a:ext cx="410782" cy="3919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a:off x="5597736" y="1067711"/>
            <a:ext cx="436107" cy="468000"/>
          </a:xfrm>
          <a:prstGeom prst="rect">
            <a:avLst/>
          </a:prstGeom>
          <a:solidFill>
            <a:srgbClr val="FFFF00"/>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5498282" y="1133910"/>
            <a:ext cx="633635" cy="323165"/>
          </a:xfrm>
          <a:prstGeom prst="rect">
            <a:avLst/>
          </a:prstGeom>
          <a:noFill/>
        </p:spPr>
        <p:txBody>
          <a:bodyPr wrap="none" rtlCol="0">
            <a:spAutoFit/>
          </a:bodyPr>
          <a:lstStyle/>
          <a:p>
            <a:r>
              <a:rPr kumimoji="1" lang="en-US" altLang="ja-JP" sz="1500" baseline="30000" dirty="0" smtClean="0">
                <a:solidFill>
                  <a:srgbClr val="FF0000"/>
                </a:solidFill>
                <a:latin typeface="Arial" panose="020B0604020202020204" pitchFamily="34" charset="0"/>
                <a:cs typeface="Arial" panose="020B0604020202020204" pitchFamily="34" charset="0"/>
              </a:rPr>
              <a:t>114</a:t>
            </a:r>
            <a:r>
              <a:rPr lang="en-US" altLang="ja-JP" sz="1500" dirty="0" smtClean="0">
                <a:solidFill>
                  <a:srgbClr val="FF0000"/>
                </a:solidFill>
                <a:latin typeface="Arial" panose="020B0604020202020204" pitchFamily="34" charset="0"/>
                <a:cs typeface="Arial" panose="020B0604020202020204" pitchFamily="34" charset="0"/>
              </a:rPr>
              <a:t>Ce</a:t>
            </a:r>
            <a:endParaRPr kumimoji="1" lang="ja-JP" altLang="en-US" sz="1500" dirty="0">
              <a:solidFill>
                <a:srgbClr val="FF0000"/>
              </a:solidFill>
              <a:latin typeface="Arial" panose="020B0604020202020204" pitchFamily="34" charset="0"/>
              <a:cs typeface="Arial" panose="020B0604020202020204" pitchFamily="34" charset="0"/>
            </a:endParaRPr>
          </a:p>
        </p:txBody>
      </p:sp>
      <p:sp>
        <p:nvSpPr>
          <p:cNvPr id="34" name="下矢印 33"/>
          <p:cNvSpPr/>
          <p:nvPr/>
        </p:nvSpPr>
        <p:spPr>
          <a:xfrm rot="5400000">
            <a:off x="1994188" y="3052927"/>
            <a:ext cx="644420" cy="914068"/>
          </a:xfrm>
          <a:prstGeom prst="downArrow">
            <a:avLst/>
          </a:prstGeom>
          <a:solidFill>
            <a:srgbClr val="00CC00">
              <a:alpha val="7568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p:cNvSpPr txBox="1"/>
          <p:nvPr/>
        </p:nvSpPr>
        <p:spPr>
          <a:xfrm>
            <a:off x="550522" y="2680833"/>
            <a:ext cx="2159566" cy="492443"/>
          </a:xfrm>
          <a:prstGeom prst="rect">
            <a:avLst/>
          </a:prstGeom>
          <a:noFill/>
        </p:spPr>
        <p:txBody>
          <a:bodyPr wrap="none" rtlCol="0">
            <a:spAutoFit/>
          </a:bodyPr>
          <a:lstStyle/>
          <a:p>
            <a:r>
              <a:rPr kumimoji="1" lang="en-US" altLang="ja-JP" sz="2600" dirty="0" smtClean="0">
                <a:solidFill>
                  <a:srgbClr val="000099"/>
                </a:solidFill>
                <a:latin typeface="Arial" panose="020B0604020202020204" pitchFamily="34" charset="0"/>
                <a:cs typeface="Arial" panose="020B0604020202020204" pitchFamily="34" charset="0"/>
              </a:rPr>
              <a:t>N &lt; Z Region</a:t>
            </a:r>
            <a:endParaRPr kumimoji="1" lang="ja-JP" altLang="en-US" sz="2600" dirty="0">
              <a:solidFill>
                <a:srgbClr val="000099"/>
              </a:solidFill>
              <a:latin typeface="Arial" panose="020B0604020202020204" pitchFamily="34" charset="0"/>
              <a:cs typeface="Arial" panose="020B0604020202020204" pitchFamily="34" charset="0"/>
            </a:endParaRPr>
          </a:p>
        </p:txBody>
      </p:sp>
      <p:sp>
        <p:nvSpPr>
          <p:cNvPr id="35" name="Rectangle 5"/>
          <p:cNvSpPr>
            <a:spLocks noChangeArrowheads="1"/>
          </p:cNvSpPr>
          <p:nvPr/>
        </p:nvSpPr>
        <p:spPr bwMode="auto">
          <a:xfrm>
            <a:off x="6033843" y="6457592"/>
            <a:ext cx="3761664" cy="400110"/>
          </a:xfrm>
          <a:prstGeom prst="rect">
            <a:avLst/>
          </a:prstGeom>
          <a:solidFill>
            <a:schemeClr val="bg1"/>
          </a:solidFill>
          <a:ln>
            <a:noFill/>
          </a:ln>
          <a:effectLst/>
        </p:spPr>
        <p:txBody>
          <a:bodyPr wrap="square">
            <a:spAutoFit/>
          </a:bodyPr>
          <a:lstStyle/>
          <a:p>
            <a:r>
              <a:rPr lang="en-US" altLang="ja-JP" sz="2000" baseline="30000" dirty="0" smtClean="0">
                <a:latin typeface="Arial" panose="020B0604020202020204" pitchFamily="34" charset="0"/>
                <a:ea typeface="ＭＳ 明朝" pitchFamily="17" charset="-128"/>
                <a:cs typeface="Arial" panose="020B0604020202020204" pitchFamily="34" charset="0"/>
              </a:rPr>
              <a:t>58</a:t>
            </a:r>
            <a:r>
              <a:rPr lang="en-US" altLang="ja-JP" sz="2000" dirty="0" smtClean="0">
                <a:latin typeface="Arial" panose="020B0604020202020204" pitchFamily="34" charset="0"/>
                <a:ea typeface="ＭＳ 明朝" pitchFamily="17" charset="-128"/>
                <a:cs typeface="Arial" panose="020B0604020202020204" pitchFamily="34" charset="0"/>
              </a:rPr>
              <a:t>Ni </a:t>
            </a:r>
            <a:r>
              <a:rPr lang="en-US" altLang="ja-JP" sz="2000" dirty="0">
                <a:latin typeface="Arial" panose="020B0604020202020204" pitchFamily="34" charset="0"/>
                <a:ea typeface="ＭＳ 明朝" pitchFamily="17" charset="-128"/>
                <a:cs typeface="Arial" panose="020B0604020202020204" pitchFamily="34" charset="0"/>
              </a:rPr>
              <a:t>+ </a:t>
            </a:r>
            <a:r>
              <a:rPr lang="en-US" altLang="ja-JP" sz="2000" baseline="30000" dirty="0" smtClean="0">
                <a:latin typeface="Arial" panose="020B0604020202020204" pitchFamily="34" charset="0"/>
                <a:ea typeface="ＭＳ 明朝" pitchFamily="17" charset="-128"/>
                <a:cs typeface="Arial" panose="020B0604020202020204" pitchFamily="34" charset="0"/>
              </a:rPr>
              <a:t>58</a:t>
            </a:r>
            <a:r>
              <a:rPr lang="en-US" altLang="ja-JP" sz="2000" dirty="0" smtClean="0">
                <a:latin typeface="Arial" panose="020B0604020202020204" pitchFamily="34" charset="0"/>
                <a:ea typeface="ＭＳ 明朝" pitchFamily="17" charset="-128"/>
                <a:cs typeface="Arial" panose="020B0604020202020204" pitchFamily="34" charset="0"/>
              </a:rPr>
              <a:t>Ni → </a:t>
            </a:r>
            <a:r>
              <a:rPr lang="en-US" altLang="ja-JP" sz="2000" baseline="30000" dirty="0" smtClean="0">
                <a:latin typeface="Arial" panose="020B0604020202020204" pitchFamily="34" charset="0"/>
                <a:ea typeface="ＭＳ 明朝" pitchFamily="17" charset="-128"/>
                <a:cs typeface="Arial" panose="020B0604020202020204" pitchFamily="34" charset="0"/>
              </a:rPr>
              <a:t>116</a:t>
            </a:r>
            <a:r>
              <a:rPr lang="en-US" altLang="ja-JP" sz="2000" dirty="0" smtClean="0">
                <a:latin typeface="Arial" panose="020B0604020202020204" pitchFamily="34" charset="0"/>
                <a:ea typeface="ＭＳ 明朝" pitchFamily="17" charset="-128"/>
                <a:cs typeface="Arial" panose="020B0604020202020204" pitchFamily="34" charset="0"/>
              </a:rPr>
              <a:t>Ba</a:t>
            </a:r>
            <a:r>
              <a:rPr lang="en-US" altLang="ja-JP" sz="2000" baseline="30000" dirty="0" smtClean="0">
                <a:latin typeface="Arial" panose="020B0604020202020204" pitchFamily="34" charset="0"/>
                <a:ea typeface="ＭＳ 明朝" pitchFamily="17" charset="-128"/>
                <a:cs typeface="Arial" panose="020B0604020202020204" pitchFamily="34" charset="0"/>
              </a:rPr>
              <a:t>*</a:t>
            </a:r>
            <a:r>
              <a:rPr lang="en-US" altLang="ja-JP" sz="2000" dirty="0" smtClean="0">
                <a:latin typeface="Arial" panose="020B0604020202020204" pitchFamily="34" charset="0"/>
                <a:ea typeface="ＭＳ 明朝" pitchFamily="17" charset="-128"/>
                <a:cs typeface="Arial" panose="020B0604020202020204" pitchFamily="34" charset="0"/>
              </a:rPr>
              <a:t>  → </a:t>
            </a:r>
            <a:r>
              <a:rPr lang="en-US" altLang="ja-JP" sz="2000" baseline="30000" dirty="0" smtClean="0">
                <a:solidFill>
                  <a:srgbClr val="FF0000"/>
                </a:solidFill>
                <a:latin typeface="Arial" panose="020B0604020202020204" pitchFamily="34" charset="0"/>
                <a:ea typeface="ＭＳ 明朝" pitchFamily="17" charset="-128"/>
                <a:cs typeface="Arial" panose="020B0604020202020204" pitchFamily="34" charset="0"/>
              </a:rPr>
              <a:t>112</a:t>
            </a:r>
            <a:r>
              <a:rPr lang="en-US" altLang="ja-JP" sz="2000" dirty="0" smtClean="0">
                <a:solidFill>
                  <a:srgbClr val="FF0000"/>
                </a:solidFill>
                <a:latin typeface="Arial" panose="020B0604020202020204" pitchFamily="34" charset="0"/>
                <a:ea typeface="ＭＳ 明朝" pitchFamily="17" charset="-128"/>
                <a:cs typeface="Arial" panose="020B0604020202020204" pitchFamily="34" charset="0"/>
              </a:rPr>
              <a:t>Ba</a:t>
            </a:r>
          </a:p>
        </p:txBody>
      </p:sp>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94</a:t>
            </a:fld>
            <a:endParaRPr kumimoji="1" lang="ja-JP" altLang="en-US"/>
          </a:p>
        </p:txBody>
      </p:sp>
    </p:spTree>
    <p:extLst>
      <p:ext uri="{BB962C8B-B14F-4D97-AF65-F5344CB8AC3E}">
        <p14:creationId xmlns:p14="http://schemas.microsoft.com/office/powerpoint/2010/main" val="9230523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正方形/長方形 138"/>
          <p:cNvSpPr/>
          <p:nvPr/>
        </p:nvSpPr>
        <p:spPr>
          <a:xfrm>
            <a:off x="0" y="0"/>
            <a:ext cx="9144000" cy="105273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smtClean="0">
                <a:latin typeface="Arial" pitchFamily="34" charset="0"/>
                <a:cs typeface="Arial" pitchFamily="34" charset="0"/>
              </a:rPr>
              <a:t>Beam </a:t>
            </a:r>
            <a:r>
              <a:rPr lang="en-US" altLang="ja-JP" sz="3200" dirty="0">
                <a:latin typeface="Arial" pitchFamily="34" charset="0"/>
                <a:cs typeface="Arial" pitchFamily="34" charset="0"/>
              </a:rPr>
              <a:t>r</a:t>
            </a:r>
            <a:r>
              <a:rPr lang="en-US" altLang="ja-JP" sz="3200" dirty="0" smtClean="0">
                <a:latin typeface="Arial" pitchFamily="34" charset="0"/>
                <a:cs typeface="Arial" pitchFamily="34" charset="0"/>
              </a:rPr>
              <a:t>equest for low energy HI experiments</a:t>
            </a:r>
          </a:p>
        </p:txBody>
      </p:sp>
      <p:sp>
        <p:nvSpPr>
          <p:cNvPr id="125" name="テキスト ボックス 124"/>
          <p:cNvSpPr txBox="1"/>
          <p:nvPr/>
        </p:nvSpPr>
        <p:spPr>
          <a:xfrm>
            <a:off x="98356" y="3425932"/>
            <a:ext cx="9036496" cy="830997"/>
          </a:xfrm>
          <a:prstGeom prst="rect">
            <a:avLst/>
          </a:prstGeom>
          <a:noFill/>
        </p:spPr>
        <p:txBody>
          <a:bodyPr wrap="square" rtlCol="0">
            <a:spAutoFit/>
          </a:bodyPr>
          <a:lstStyle/>
          <a:p>
            <a:r>
              <a:rPr lang="en-US" altLang="ja-JP" sz="2400" dirty="0" smtClean="0"/>
              <a:t>• Beam </a:t>
            </a:r>
            <a:r>
              <a:rPr lang="en-US" altLang="ja-JP" sz="2400" dirty="0"/>
              <a:t>structure </a:t>
            </a:r>
            <a:endParaRPr lang="en-US" altLang="ja-JP" sz="2400" dirty="0" smtClean="0"/>
          </a:p>
          <a:p>
            <a:r>
              <a:rPr lang="en-US" altLang="ja-JP" sz="2400" dirty="0" smtClean="0"/>
              <a:t>   </a:t>
            </a:r>
            <a:r>
              <a:rPr lang="en-US" altLang="ja-JP" sz="2400" dirty="0" smtClean="0">
                <a:solidFill>
                  <a:srgbClr val="0033CC"/>
                </a:solidFill>
              </a:rPr>
              <a:t>25 Hz beam more than 25% duty factor (pulse width 10ms or more)</a:t>
            </a:r>
            <a:endParaRPr lang="en-US" sz="2400" dirty="0" smtClean="0">
              <a:solidFill>
                <a:srgbClr val="0033CC"/>
              </a:solidFill>
              <a:latin typeface="Arial" panose="020B0604020202020204" pitchFamily="34" charset="0"/>
              <a:cs typeface="Arial" panose="020B0604020202020204" pitchFamily="34" charset="0"/>
            </a:endParaRPr>
          </a:p>
        </p:txBody>
      </p:sp>
      <p:grpSp>
        <p:nvGrpSpPr>
          <p:cNvPr id="6" name="グループ化 5"/>
          <p:cNvGrpSpPr/>
          <p:nvPr/>
        </p:nvGrpSpPr>
        <p:grpSpPr>
          <a:xfrm>
            <a:off x="308208" y="4293096"/>
            <a:ext cx="7575815" cy="2448272"/>
            <a:chOff x="143525" y="1988840"/>
            <a:chExt cx="7575815" cy="2448272"/>
          </a:xfrm>
        </p:grpSpPr>
        <p:sp>
          <p:nvSpPr>
            <p:cNvPr id="19" name="正方形/長方形 18"/>
            <p:cNvSpPr/>
            <p:nvPr/>
          </p:nvSpPr>
          <p:spPr>
            <a:xfrm>
              <a:off x="6617790" y="3165571"/>
              <a:ext cx="503832" cy="720243"/>
            </a:xfrm>
            <a:prstGeom prst="rect">
              <a:avLst/>
            </a:prstGeom>
            <a:solidFill>
              <a:srgbClr val="00CC00">
                <a:alpha val="7568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p:cNvSpPr/>
            <p:nvPr/>
          </p:nvSpPr>
          <p:spPr>
            <a:xfrm>
              <a:off x="4676971" y="3174037"/>
              <a:ext cx="503832" cy="720243"/>
            </a:xfrm>
            <a:prstGeom prst="rect">
              <a:avLst/>
            </a:prstGeom>
            <a:solidFill>
              <a:srgbClr val="00CC00">
                <a:alpha val="7568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p:cNvSpPr/>
            <p:nvPr/>
          </p:nvSpPr>
          <p:spPr>
            <a:xfrm>
              <a:off x="2764231" y="3174038"/>
              <a:ext cx="503832" cy="720243"/>
            </a:xfrm>
            <a:prstGeom prst="rect">
              <a:avLst/>
            </a:prstGeom>
            <a:solidFill>
              <a:srgbClr val="00CC00">
                <a:alpha val="7568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8" name="グループ化 7"/>
            <p:cNvGrpSpPr/>
            <p:nvPr/>
          </p:nvGrpSpPr>
          <p:grpSpPr>
            <a:xfrm>
              <a:off x="2158015" y="3174038"/>
              <a:ext cx="5561325" cy="720406"/>
              <a:chOff x="168188" y="2132856"/>
              <a:chExt cx="9379732" cy="1440486"/>
            </a:xfrm>
          </p:grpSpPr>
          <p:cxnSp>
            <p:nvCxnSpPr>
              <p:cNvPr id="38" name="直線コネクタ 37"/>
              <p:cNvCxnSpPr/>
              <p:nvPr/>
            </p:nvCxnSpPr>
            <p:spPr>
              <a:xfrm>
                <a:off x="168188" y="3573179"/>
                <a:ext cx="1008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1176300" y="2133019"/>
                <a:ext cx="8640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2040396" y="3573016"/>
                <a:ext cx="23762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1176300" y="2133019"/>
                <a:ext cx="0" cy="1440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2029072" y="2132856"/>
                <a:ext cx="0" cy="1440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427984" y="2133182"/>
                <a:ext cx="8640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5292080" y="3573179"/>
                <a:ext cx="23762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4427984" y="2133182"/>
                <a:ext cx="0" cy="1440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5280756" y="2133019"/>
                <a:ext cx="0" cy="1440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7675712" y="2133019"/>
                <a:ext cx="8640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7675712" y="2133019"/>
                <a:ext cx="0" cy="1440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8528484" y="2132856"/>
                <a:ext cx="0" cy="1440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8539808" y="3573016"/>
                <a:ext cx="10081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直線コネクタ 8"/>
            <p:cNvCxnSpPr/>
            <p:nvPr/>
          </p:nvCxnSpPr>
          <p:spPr>
            <a:xfrm>
              <a:off x="2712483" y="3966289"/>
              <a:ext cx="5633" cy="47082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4676971" y="3894444"/>
              <a:ext cx="6714" cy="542668"/>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2682178" y="4301457"/>
              <a:ext cx="1985657" cy="2"/>
            </a:xfrm>
            <a:prstGeom prst="straightConnector1">
              <a:avLst/>
            </a:prstGeom>
            <a:ln w="19050">
              <a:solidFill>
                <a:srgbClr val="0000FF"/>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183207" y="3901349"/>
              <a:ext cx="881973" cy="400110"/>
            </a:xfrm>
            <a:prstGeom prst="rect">
              <a:avLst/>
            </a:prstGeom>
            <a:noFill/>
          </p:spPr>
          <p:txBody>
            <a:bodyPr wrap="none" rtlCol="0">
              <a:spAutoFit/>
            </a:bodyPr>
            <a:lstStyle/>
            <a:p>
              <a:r>
                <a:rPr kumimoji="1" lang="en-US" altLang="ja-JP" sz="2000" dirty="0" smtClean="0">
                  <a:solidFill>
                    <a:srgbClr val="0000FF"/>
                  </a:solidFill>
                  <a:latin typeface="Arial" panose="020B0604020202020204" pitchFamily="34" charset="0"/>
                  <a:cs typeface="Arial" panose="020B0604020202020204" pitchFamily="34" charset="0"/>
                </a:rPr>
                <a:t>40</a:t>
              </a:r>
              <a:r>
                <a:rPr lang="ja-JP" altLang="en-US" sz="2000" dirty="0">
                  <a:solidFill>
                    <a:srgbClr val="0000FF"/>
                  </a:solidFill>
                  <a:latin typeface="Arial" panose="020B0604020202020204" pitchFamily="34" charset="0"/>
                  <a:cs typeface="Arial" panose="020B0604020202020204" pitchFamily="34" charset="0"/>
                </a:rPr>
                <a:t> </a:t>
              </a:r>
              <a:r>
                <a:rPr kumimoji="1" lang="en-US" altLang="ja-JP" sz="2000" dirty="0" err="1" smtClean="0">
                  <a:solidFill>
                    <a:srgbClr val="0000FF"/>
                  </a:solidFill>
                  <a:latin typeface="Arial" panose="020B0604020202020204" pitchFamily="34" charset="0"/>
                  <a:cs typeface="Arial" panose="020B0604020202020204" pitchFamily="34" charset="0"/>
                </a:rPr>
                <a:t>ms</a:t>
              </a:r>
              <a:endParaRPr kumimoji="1" lang="ja-JP" altLang="en-US" sz="2000" dirty="0">
                <a:solidFill>
                  <a:srgbClr val="0000FF"/>
                </a:solidFill>
                <a:latin typeface="Arial" panose="020B0604020202020204" pitchFamily="34" charset="0"/>
                <a:cs typeface="Arial" panose="020B0604020202020204" pitchFamily="34" charset="0"/>
              </a:endParaRPr>
            </a:p>
          </p:txBody>
        </p:sp>
        <p:cxnSp>
          <p:nvCxnSpPr>
            <p:cNvPr id="14" name="直線コネクタ 13"/>
            <p:cNvCxnSpPr/>
            <p:nvPr/>
          </p:nvCxnSpPr>
          <p:spPr>
            <a:xfrm flipH="1">
              <a:off x="4683439" y="2254798"/>
              <a:ext cx="246" cy="844934"/>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5213451" y="2852936"/>
              <a:ext cx="2926" cy="27003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4660758" y="2988961"/>
              <a:ext cx="552693" cy="0"/>
            </a:xfrm>
            <a:prstGeom prst="straightConnector1">
              <a:avLst/>
            </a:prstGeom>
            <a:ln w="19050">
              <a:solidFill>
                <a:srgbClr val="0000FF"/>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4721249" y="1988840"/>
              <a:ext cx="881973" cy="400110"/>
            </a:xfrm>
            <a:prstGeom prst="rect">
              <a:avLst/>
            </a:prstGeom>
            <a:noFill/>
          </p:spPr>
          <p:txBody>
            <a:bodyPr wrap="none" rtlCol="0">
              <a:spAutoFit/>
            </a:bodyPr>
            <a:lstStyle/>
            <a:p>
              <a:r>
                <a:rPr kumimoji="1" lang="en-US" altLang="ja-JP" sz="2000" dirty="0" smtClean="0">
                  <a:solidFill>
                    <a:srgbClr val="0000FF"/>
                  </a:solidFill>
                  <a:latin typeface="Arial" panose="020B0604020202020204" pitchFamily="34" charset="0"/>
                  <a:cs typeface="Arial" panose="020B0604020202020204" pitchFamily="34" charset="0"/>
                </a:rPr>
                <a:t>20</a:t>
              </a:r>
              <a:r>
                <a:rPr lang="ja-JP" altLang="en-US" sz="2000" dirty="0" smtClean="0">
                  <a:solidFill>
                    <a:srgbClr val="0000FF"/>
                  </a:solidFill>
                  <a:latin typeface="Arial" panose="020B0604020202020204" pitchFamily="34" charset="0"/>
                  <a:cs typeface="Arial" panose="020B0604020202020204" pitchFamily="34" charset="0"/>
                </a:rPr>
                <a:t> </a:t>
              </a:r>
              <a:r>
                <a:rPr kumimoji="1" lang="en-US" altLang="ja-JP" sz="2000" dirty="0" err="1" smtClean="0">
                  <a:solidFill>
                    <a:srgbClr val="0000FF"/>
                  </a:solidFill>
                  <a:latin typeface="Arial" panose="020B0604020202020204" pitchFamily="34" charset="0"/>
                  <a:cs typeface="Arial" panose="020B0604020202020204" pitchFamily="34" charset="0"/>
                </a:rPr>
                <a:t>ms</a:t>
              </a:r>
              <a:endParaRPr kumimoji="1" lang="en-US" altLang="ja-JP" sz="2000" dirty="0" smtClean="0">
                <a:solidFill>
                  <a:srgbClr val="0000FF"/>
                </a:solidFill>
                <a:latin typeface="Arial" panose="020B0604020202020204" pitchFamily="34" charset="0"/>
                <a:cs typeface="Arial" panose="020B0604020202020204" pitchFamily="34" charset="0"/>
              </a:endParaRPr>
            </a:p>
          </p:txBody>
        </p:sp>
        <p:grpSp>
          <p:nvGrpSpPr>
            <p:cNvPr id="20" name="グループ化 19"/>
            <p:cNvGrpSpPr/>
            <p:nvPr/>
          </p:nvGrpSpPr>
          <p:grpSpPr>
            <a:xfrm>
              <a:off x="3230168" y="3174201"/>
              <a:ext cx="477575" cy="744765"/>
              <a:chOff x="1965863" y="2780928"/>
              <a:chExt cx="477575" cy="744765"/>
            </a:xfrm>
          </p:grpSpPr>
          <p:cxnSp>
            <p:nvCxnSpPr>
              <p:cNvPr id="35" name="直線コネクタ 34"/>
              <p:cNvCxnSpPr/>
              <p:nvPr/>
            </p:nvCxnSpPr>
            <p:spPr>
              <a:xfrm flipV="1">
                <a:off x="2443438" y="2780928"/>
                <a:ext cx="0" cy="72024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flipV="1">
                <a:off x="1971328" y="2795187"/>
                <a:ext cx="472110" cy="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1965863" y="2805450"/>
                <a:ext cx="477575" cy="720243"/>
              </a:xfrm>
              <a:prstGeom prst="rect">
                <a:avLst/>
              </a:prstGeom>
              <a:solidFill>
                <a:srgbClr val="00CC00">
                  <a:alpha val="33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1" name="グループ化 20"/>
            <p:cNvGrpSpPr/>
            <p:nvPr/>
          </p:nvGrpSpPr>
          <p:grpSpPr>
            <a:xfrm>
              <a:off x="5180803" y="3174201"/>
              <a:ext cx="477575" cy="744765"/>
              <a:chOff x="1965863" y="2780928"/>
              <a:chExt cx="477575" cy="744765"/>
            </a:xfrm>
          </p:grpSpPr>
          <p:cxnSp>
            <p:nvCxnSpPr>
              <p:cNvPr id="32" name="直線コネクタ 31"/>
              <p:cNvCxnSpPr/>
              <p:nvPr/>
            </p:nvCxnSpPr>
            <p:spPr>
              <a:xfrm flipV="1">
                <a:off x="2443438" y="2780928"/>
                <a:ext cx="0" cy="72024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flipV="1">
                <a:off x="1971328" y="2795187"/>
                <a:ext cx="472110" cy="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1965863" y="2805450"/>
                <a:ext cx="477575" cy="720243"/>
              </a:xfrm>
              <a:prstGeom prst="rect">
                <a:avLst/>
              </a:prstGeom>
              <a:solidFill>
                <a:srgbClr val="00CC00">
                  <a:alpha val="33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2" name="グループ化 21"/>
            <p:cNvGrpSpPr/>
            <p:nvPr/>
          </p:nvGrpSpPr>
          <p:grpSpPr>
            <a:xfrm>
              <a:off x="7121622" y="3141049"/>
              <a:ext cx="477575" cy="744765"/>
              <a:chOff x="1965863" y="2780928"/>
              <a:chExt cx="477575" cy="744765"/>
            </a:xfrm>
          </p:grpSpPr>
          <p:cxnSp>
            <p:nvCxnSpPr>
              <p:cNvPr id="29" name="直線コネクタ 28"/>
              <p:cNvCxnSpPr/>
              <p:nvPr/>
            </p:nvCxnSpPr>
            <p:spPr>
              <a:xfrm flipV="1">
                <a:off x="2443438" y="2780928"/>
                <a:ext cx="0" cy="72024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flipV="1">
                <a:off x="1971328" y="2795187"/>
                <a:ext cx="472110" cy="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1965863" y="2805450"/>
                <a:ext cx="477575" cy="720243"/>
              </a:xfrm>
              <a:prstGeom prst="rect">
                <a:avLst/>
              </a:prstGeom>
              <a:solidFill>
                <a:srgbClr val="00CC00">
                  <a:alpha val="33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23" name="直線矢印コネクタ 22"/>
            <p:cNvCxnSpPr/>
            <p:nvPr/>
          </p:nvCxnSpPr>
          <p:spPr>
            <a:xfrm>
              <a:off x="4662838" y="2454853"/>
              <a:ext cx="972192" cy="0"/>
            </a:xfrm>
            <a:prstGeom prst="straightConnector1">
              <a:avLst/>
            </a:prstGeom>
            <a:ln w="19050">
              <a:solidFill>
                <a:srgbClr val="0000FF"/>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658378" y="2270893"/>
              <a:ext cx="0" cy="894678"/>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43525" y="2774091"/>
              <a:ext cx="1613199" cy="400110"/>
            </a:xfrm>
            <a:prstGeom prst="rect">
              <a:avLst/>
            </a:prstGeom>
            <a:noFill/>
          </p:spPr>
          <p:txBody>
            <a:bodyPr wrap="none" rtlCol="0">
              <a:spAutoFit/>
            </a:bodyPr>
            <a:lstStyle/>
            <a:p>
              <a:r>
                <a:rPr lang="en-US" altLang="ja-JP" sz="2000" dirty="0" smtClean="0">
                  <a:solidFill>
                    <a:srgbClr val="FF0000"/>
                  </a:solidFill>
                  <a:latin typeface="Arial" panose="020B0604020202020204" pitchFamily="34" charset="0"/>
                  <a:cs typeface="Arial" panose="020B0604020202020204" pitchFamily="34" charset="0"/>
                </a:rPr>
                <a:t>10 </a:t>
              </a:r>
              <a:r>
                <a:rPr lang="en-US" altLang="ja-JP" sz="2000" dirty="0" err="1" smtClean="0">
                  <a:solidFill>
                    <a:srgbClr val="FF0000"/>
                  </a:solidFill>
                  <a:latin typeface="Arial" panose="020B0604020202020204" pitchFamily="34" charset="0"/>
                  <a:cs typeface="Arial" panose="020B0604020202020204" pitchFamily="34" charset="0"/>
                </a:rPr>
                <a:t>p</a:t>
              </a:r>
              <a:r>
                <a:rPr lang="en-US" altLang="ja-JP" sz="2000" dirty="0" err="1" smtClean="0">
                  <a:solidFill>
                    <a:srgbClr val="FF0000"/>
                  </a:solidFill>
                  <a:latin typeface="Symbol" panose="05050102010706020507" pitchFamily="18" charset="2"/>
                  <a:cs typeface="Arial" panose="020B0604020202020204" pitchFamily="34" charset="0"/>
                </a:rPr>
                <a:t>m</a:t>
              </a:r>
              <a:r>
                <a:rPr lang="en-US" altLang="ja-JP" sz="2000" dirty="0" err="1" smtClean="0">
                  <a:solidFill>
                    <a:srgbClr val="FF0000"/>
                  </a:solidFill>
                  <a:latin typeface="Arial" panose="020B0604020202020204" pitchFamily="34" charset="0"/>
                  <a:cs typeface="Arial" panose="020B0604020202020204" pitchFamily="34" charset="0"/>
                </a:rPr>
                <a:t>A</a:t>
              </a:r>
              <a:r>
                <a:rPr lang="en-US" altLang="ja-JP" sz="2000" dirty="0" smtClean="0">
                  <a:solidFill>
                    <a:srgbClr val="FF0000"/>
                  </a:solidFill>
                  <a:latin typeface="Arial" panose="020B0604020202020204" pitchFamily="34" charset="0"/>
                  <a:cs typeface="Arial" panose="020B0604020202020204" pitchFamily="34" charset="0"/>
                </a:rPr>
                <a:t> for U</a:t>
              </a:r>
              <a:endParaRPr kumimoji="1" lang="ja-JP" altLang="en-US" sz="2000" dirty="0">
                <a:solidFill>
                  <a:srgbClr val="FF0000"/>
                </a:solidFill>
                <a:latin typeface="Arial" panose="020B0604020202020204" pitchFamily="34" charset="0"/>
                <a:cs typeface="Arial" panose="020B0604020202020204" pitchFamily="34" charset="0"/>
              </a:endParaRPr>
            </a:p>
          </p:txBody>
        </p:sp>
        <p:sp>
          <p:nvSpPr>
            <p:cNvPr id="26" name="テキスト ボックス 25"/>
            <p:cNvSpPr txBox="1"/>
            <p:nvPr/>
          </p:nvSpPr>
          <p:spPr>
            <a:xfrm>
              <a:off x="184926" y="3085046"/>
              <a:ext cx="2134174" cy="400110"/>
            </a:xfrm>
            <a:prstGeom prst="rect">
              <a:avLst/>
            </a:prstGeom>
            <a:noFill/>
          </p:spPr>
          <p:txBody>
            <a:bodyPr wrap="none" rtlCol="0">
              <a:spAutoFit/>
            </a:bodyPr>
            <a:lstStyle/>
            <a:p>
              <a:r>
                <a:rPr lang="en-US" altLang="ja-JP" sz="2000" dirty="0" smtClean="0">
                  <a:solidFill>
                    <a:srgbClr val="FF0000"/>
                  </a:solidFill>
                  <a:latin typeface="Arial" panose="020B0604020202020204" pitchFamily="34" charset="0"/>
                  <a:cs typeface="Arial" panose="020B0604020202020204" pitchFamily="34" charset="0"/>
                </a:rPr>
                <a:t>30 </a:t>
              </a:r>
              <a:r>
                <a:rPr lang="en-US" altLang="ja-JP" sz="2000" dirty="0" err="1" smtClean="0">
                  <a:solidFill>
                    <a:srgbClr val="FF0000"/>
                  </a:solidFill>
                  <a:latin typeface="Arial" panose="020B0604020202020204" pitchFamily="34" charset="0"/>
                  <a:cs typeface="Arial" panose="020B0604020202020204" pitchFamily="34" charset="0"/>
                </a:rPr>
                <a:t>p</a:t>
              </a:r>
              <a:r>
                <a:rPr lang="en-US" altLang="ja-JP" sz="2000" dirty="0" err="1" smtClean="0">
                  <a:solidFill>
                    <a:srgbClr val="FF0000"/>
                  </a:solidFill>
                  <a:latin typeface="Symbol" panose="05050102010706020507" pitchFamily="18" charset="2"/>
                  <a:cs typeface="Arial" panose="020B0604020202020204" pitchFamily="34" charset="0"/>
                </a:rPr>
                <a:t>m</a:t>
              </a:r>
              <a:r>
                <a:rPr lang="en-US" altLang="ja-JP" sz="2000" dirty="0" err="1" smtClean="0">
                  <a:solidFill>
                    <a:srgbClr val="FF0000"/>
                  </a:solidFill>
                  <a:latin typeface="Arial" panose="020B0604020202020204" pitchFamily="34" charset="0"/>
                  <a:cs typeface="Arial" panose="020B0604020202020204" pitchFamily="34" charset="0"/>
                </a:rPr>
                <a:t>A</a:t>
              </a:r>
              <a:r>
                <a:rPr lang="en-US" altLang="ja-JP" sz="2000" dirty="0" smtClean="0">
                  <a:solidFill>
                    <a:srgbClr val="FF0000"/>
                  </a:solidFill>
                  <a:latin typeface="Arial" panose="020B0604020202020204" pitchFamily="34" charset="0"/>
                  <a:cs typeface="Arial" panose="020B0604020202020204" pitchFamily="34" charset="0"/>
                </a:rPr>
                <a:t> for Ni, Kr</a:t>
              </a:r>
              <a:endParaRPr kumimoji="1" lang="ja-JP" altLang="en-US" sz="2000" dirty="0">
                <a:solidFill>
                  <a:srgbClr val="FF0000"/>
                </a:solidFill>
                <a:latin typeface="Arial" panose="020B0604020202020204" pitchFamily="34" charset="0"/>
                <a:cs typeface="Arial" panose="020B0604020202020204" pitchFamily="34" charset="0"/>
              </a:endParaRPr>
            </a:p>
          </p:txBody>
        </p:sp>
        <p:sp>
          <p:nvSpPr>
            <p:cNvPr id="27" name="テキスト ボックス 26"/>
            <p:cNvSpPr txBox="1"/>
            <p:nvPr/>
          </p:nvSpPr>
          <p:spPr>
            <a:xfrm>
              <a:off x="4662838" y="2518177"/>
              <a:ext cx="881973" cy="400110"/>
            </a:xfrm>
            <a:prstGeom prst="rect">
              <a:avLst/>
            </a:prstGeom>
            <a:noFill/>
          </p:spPr>
          <p:txBody>
            <a:bodyPr wrap="none" rtlCol="0">
              <a:spAutoFit/>
            </a:bodyPr>
            <a:lstStyle/>
            <a:p>
              <a:r>
                <a:rPr kumimoji="1" lang="en-US" altLang="ja-JP" sz="2000" dirty="0" smtClean="0">
                  <a:solidFill>
                    <a:srgbClr val="0000FF"/>
                  </a:solidFill>
                  <a:latin typeface="Arial" panose="020B0604020202020204" pitchFamily="34" charset="0"/>
                  <a:cs typeface="Arial" panose="020B0604020202020204" pitchFamily="34" charset="0"/>
                </a:rPr>
                <a:t>10</a:t>
              </a:r>
              <a:r>
                <a:rPr lang="ja-JP" altLang="en-US" sz="2000" dirty="0" smtClean="0">
                  <a:solidFill>
                    <a:srgbClr val="0000FF"/>
                  </a:solidFill>
                  <a:latin typeface="Arial" panose="020B0604020202020204" pitchFamily="34" charset="0"/>
                  <a:cs typeface="Arial" panose="020B0604020202020204" pitchFamily="34" charset="0"/>
                </a:rPr>
                <a:t> </a:t>
              </a:r>
              <a:r>
                <a:rPr kumimoji="1" lang="en-US" altLang="ja-JP" sz="2000" dirty="0" err="1" smtClean="0">
                  <a:solidFill>
                    <a:srgbClr val="0000FF"/>
                  </a:solidFill>
                  <a:latin typeface="Arial" panose="020B0604020202020204" pitchFamily="34" charset="0"/>
                  <a:cs typeface="Arial" panose="020B0604020202020204" pitchFamily="34" charset="0"/>
                </a:rPr>
                <a:t>ms</a:t>
              </a:r>
              <a:endParaRPr kumimoji="1" lang="en-US" altLang="ja-JP" sz="2000" dirty="0" smtClean="0">
                <a:solidFill>
                  <a:srgbClr val="0000FF"/>
                </a:solidFill>
                <a:latin typeface="Arial" panose="020B0604020202020204" pitchFamily="34" charset="0"/>
                <a:cs typeface="Arial" panose="020B0604020202020204" pitchFamily="34" charset="0"/>
              </a:endParaRPr>
            </a:p>
          </p:txBody>
        </p:sp>
        <p:cxnSp>
          <p:nvCxnSpPr>
            <p:cNvPr id="28" name="直線矢印コネクタ 27"/>
            <p:cNvCxnSpPr/>
            <p:nvPr/>
          </p:nvCxnSpPr>
          <p:spPr>
            <a:xfrm>
              <a:off x="2158015" y="3155307"/>
              <a:ext cx="560101" cy="1"/>
            </a:xfrm>
            <a:prstGeom prst="straightConnector1">
              <a:avLst/>
            </a:prstGeom>
            <a:ln w="2857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51" name="テキスト ボックス 50"/>
          <p:cNvSpPr txBox="1"/>
          <p:nvPr/>
        </p:nvSpPr>
        <p:spPr>
          <a:xfrm>
            <a:off x="62894" y="1052736"/>
            <a:ext cx="9081106" cy="830997"/>
          </a:xfrm>
          <a:prstGeom prst="rect">
            <a:avLst/>
          </a:prstGeom>
          <a:noFill/>
        </p:spPr>
        <p:txBody>
          <a:bodyPr wrap="square" rtlCol="0">
            <a:spAutoFit/>
          </a:bodyPr>
          <a:lstStyle/>
          <a:p>
            <a:r>
              <a:rPr lang="en-US" altLang="ja-JP" sz="2400" dirty="0" smtClean="0"/>
              <a:t>• Ion Species</a:t>
            </a:r>
          </a:p>
          <a:p>
            <a:r>
              <a:rPr lang="en-US" altLang="ja-JP" sz="2400" dirty="0" smtClean="0"/>
              <a:t>   </a:t>
            </a:r>
            <a:r>
              <a:rPr lang="en-US" altLang="ja-JP" sz="2400" dirty="0" smtClean="0">
                <a:solidFill>
                  <a:srgbClr val="0033CC"/>
                </a:solidFill>
              </a:rPr>
              <a:t>Ne, </a:t>
            </a:r>
            <a:r>
              <a:rPr lang="en-US" altLang="ja-JP" sz="2400" dirty="0" err="1" smtClean="0">
                <a:solidFill>
                  <a:srgbClr val="0033CC"/>
                </a:solidFill>
              </a:rPr>
              <a:t>Ar</a:t>
            </a:r>
            <a:r>
              <a:rPr lang="en-US" altLang="ja-JP" sz="2400" dirty="0" smtClean="0">
                <a:solidFill>
                  <a:srgbClr val="0033CC"/>
                </a:solidFill>
              </a:rPr>
              <a:t>, Fe, Ni, Kr, </a:t>
            </a:r>
            <a:r>
              <a:rPr lang="en-US" altLang="ja-JP" sz="2400" dirty="0" err="1" smtClean="0">
                <a:solidFill>
                  <a:srgbClr val="0033CC"/>
                </a:solidFill>
              </a:rPr>
              <a:t>Xe</a:t>
            </a:r>
            <a:r>
              <a:rPr lang="en-US" altLang="ja-JP" sz="2400" dirty="0" smtClean="0">
                <a:solidFill>
                  <a:srgbClr val="0033CC"/>
                </a:solidFill>
              </a:rPr>
              <a:t>…, U </a:t>
            </a:r>
          </a:p>
        </p:txBody>
      </p:sp>
      <p:sp>
        <p:nvSpPr>
          <p:cNvPr id="52" name="テキスト ボックス 51"/>
          <p:cNvSpPr txBox="1"/>
          <p:nvPr/>
        </p:nvSpPr>
        <p:spPr>
          <a:xfrm>
            <a:off x="62860" y="1772816"/>
            <a:ext cx="9045644" cy="830997"/>
          </a:xfrm>
          <a:prstGeom prst="rect">
            <a:avLst/>
          </a:prstGeom>
          <a:noFill/>
        </p:spPr>
        <p:txBody>
          <a:bodyPr wrap="square" rtlCol="0">
            <a:spAutoFit/>
          </a:bodyPr>
          <a:lstStyle/>
          <a:p>
            <a:r>
              <a:rPr lang="en-US" altLang="ja-JP" sz="2400" dirty="0" smtClean="0"/>
              <a:t>• Energy</a:t>
            </a:r>
          </a:p>
          <a:p>
            <a:r>
              <a:rPr lang="en-US" altLang="ja-JP" sz="2400" dirty="0" smtClean="0"/>
              <a:t>   </a:t>
            </a:r>
            <a:r>
              <a:rPr lang="en-US" altLang="ja-JP" sz="2400" dirty="0" smtClean="0">
                <a:solidFill>
                  <a:srgbClr val="0033CC"/>
                </a:solidFill>
              </a:rPr>
              <a:t>up to 10 MeV/u</a:t>
            </a:r>
          </a:p>
        </p:txBody>
      </p:sp>
      <p:sp>
        <p:nvSpPr>
          <p:cNvPr id="53" name="テキスト ボックス 52"/>
          <p:cNvSpPr txBox="1"/>
          <p:nvPr/>
        </p:nvSpPr>
        <p:spPr>
          <a:xfrm>
            <a:off x="62894" y="2594936"/>
            <a:ext cx="9081106" cy="830997"/>
          </a:xfrm>
          <a:prstGeom prst="rect">
            <a:avLst/>
          </a:prstGeom>
          <a:noFill/>
        </p:spPr>
        <p:txBody>
          <a:bodyPr wrap="square" rtlCol="0">
            <a:spAutoFit/>
          </a:bodyPr>
          <a:lstStyle/>
          <a:p>
            <a:r>
              <a:rPr lang="en-US" altLang="ja-JP" sz="2400" dirty="0" smtClean="0"/>
              <a:t>• Beam current (Super-conducting ECR)</a:t>
            </a:r>
          </a:p>
          <a:p>
            <a:r>
              <a:rPr lang="en-US" altLang="ja-JP" sz="2400" dirty="0" smtClean="0"/>
              <a:t> </a:t>
            </a:r>
            <a:r>
              <a:rPr lang="en-US" altLang="ja-JP" sz="2400" dirty="0">
                <a:solidFill>
                  <a:srgbClr val="0033CC"/>
                </a:solidFill>
              </a:rPr>
              <a:t>10 </a:t>
            </a:r>
            <a:r>
              <a:rPr lang="en-US" altLang="ja-JP" sz="2400" dirty="0" err="1">
                <a:solidFill>
                  <a:srgbClr val="0033CC"/>
                </a:solidFill>
              </a:rPr>
              <a:t>p</a:t>
            </a:r>
            <a:r>
              <a:rPr lang="en-US" altLang="ja-JP" sz="2400" dirty="0" err="1">
                <a:solidFill>
                  <a:srgbClr val="0033CC"/>
                </a:solidFill>
                <a:latin typeface="Symbol" panose="05050102010706020507" pitchFamily="18" charset="2"/>
              </a:rPr>
              <a:t>m</a:t>
            </a:r>
            <a:r>
              <a:rPr lang="en-US" altLang="ja-JP" sz="2400" dirty="0" err="1">
                <a:solidFill>
                  <a:srgbClr val="0033CC"/>
                </a:solidFill>
              </a:rPr>
              <a:t>A</a:t>
            </a:r>
            <a:r>
              <a:rPr lang="en-US" altLang="ja-JP" sz="2400" dirty="0">
                <a:solidFill>
                  <a:srgbClr val="0033CC"/>
                </a:solidFill>
              </a:rPr>
              <a:t> (</a:t>
            </a:r>
            <a:r>
              <a:rPr lang="en-US" altLang="ja-JP" sz="2400" dirty="0" err="1">
                <a:solidFill>
                  <a:srgbClr val="0033CC"/>
                </a:solidFill>
              </a:rPr>
              <a:t>Au,U</a:t>
            </a:r>
            <a:r>
              <a:rPr lang="en-US" altLang="ja-JP" sz="2400" dirty="0" smtClean="0">
                <a:solidFill>
                  <a:srgbClr val="0033CC"/>
                </a:solidFill>
              </a:rPr>
              <a:t>),</a:t>
            </a:r>
            <a:r>
              <a:rPr lang="en-US" altLang="ja-JP" sz="2400" dirty="0" smtClean="0"/>
              <a:t> </a:t>
            </a:r>
            <a:r>
              <a:rPr lang="en-US" altLang="ja-JP" sz="2400" dirty="0" smtClean="0">
                <a:solidFill>
                  <a:srgbClr val="0033CC"/>
                </a:solidFill>
              </a:rPr>
              <a:t>30 </a:t>
            </a:r>
            <a:r>
              <a:rPr lang="en-US" altLang="ja-JP" sz="2400" dirty="0" err="1" smtClean="0">
                <a:solidFill>
                  <a:srgbClr val="0033CC"/>
                </a:solidFill>
              </a:rPr>
              <a:t>p</a:t>
            </a:r>
            <a:r>
              <a:rPr lang="en-US" altLang="ja-JP" sz="2400" dirty="0" err="1" smtClean="0">
                <a:solidFill>
                  <a:srgbClr val="0033CC"/>
                </a:solidFill>
                <a:latin typeface="Symbol" panose="05050102010706020507" pitchFamily="18" charset="2"/>
              </a:rPr>
              <a:t>m</a:t>
            </a:r>
            <a:r>
              <a:rPr lang="en-US" altLang="ja-JP" sz="2400" dirty="0" err="1" smtClean="0">
                <a:solidFill>
                  <a:srgbClr val="0033CC"/>
                </a:solidFill>
              </a:rPr>
              <a:t>A</a:t>
            </a:r>
            <a:r>
              <a:rPr lang="en-US" altLang="ja-JP" sz="2400" dirty="0" smtClean="0">
                <a:solidFill>
                  <a:srgbClr val="0033CC"/>
                </a:solidFill>
              </a:rPr>
              <a:t> (Ni, Kr) or more</a:t>
            </a:r>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95</a:t>
            </a:fld>
            <a:endParaRPr kumimoji="1" lang="ja-JP" altLang="en-US"/>
          </a:p>
        </p:txBody>
      </p:sp>
    </p:spTree>
    <p:extLst>
      <p:ext uri="{BB962C8B-B14F-4D97-AF65-F5344CB8AC3E}">
        <p14:creationId xmlns:p14="http://schemas.microsoft.com/office/powerpoint/2010/main" val="16162225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008"/>
          <p:cNvPicPr>
            <a:picLocks noChangeAspect="1" noChangeArrowheads="1"/>
          </p:cNvPicPr>
          <p:nvPr/>
        </p:nvPicPr>
        <p:blipFill>
          <a:blip r:embed="rId4" cstate="print"/>
          <a:srcRect/>
          <a:stretch>
            <a:fillRect/>
          </a:stretch>
        </p:blipFill>
        <p:spPr bwMode="auto">
          <a:xfrm>
            <a:off x="0" y="1588"/>
            <a:ext cx="9144000" cy="6856412"/>
          </a:xfrm>
          <a:prstGeom prst="rect">
            <a:avLst/>
          </a:prstGeom>
          <a:noFill/>
          <a:ln w="9525">
            <a:noFill/>
            <a:miter lim="800000"/>
            <a:headEnd/>
            <a:tailEnd/>
          </a:ln>
        </p:spPr>
      </p:pic>
      <p:sp>
        <p:nvSpPr>
          <p:cNvPr id="6148" name="Line 9"/>
          <p:cNvSpPr>
            <a:spLocks noChangeShapeType="1"/>
          </p:cNvSpPr>
          <p:nvPr/>
        </p:nvSpPr>
        <p:spPr bwMode="auto">
          <a:xfrm>
            <a:off x="949325" y="5919788"/>
            <a:ext cx="423863" cy="0"/>
          </a:xfrm>
          <a:prstGeom prst="line">
            <a:avLst/>
          </a:prstGeom>
          <a:noFill/>
          <a:ln w="57150">
            <a:solidFill>
              <a:srgbClr val="00CC00"/>
            </a:solidFill>
            <a:round/>
            <a:headEnd/>
            <a:tailEnd/>
          </a:ln>
        </p:spPr>
        <p:txBody>
          <a:bodyPr wrap="none" anchor="ctr"/>
          <a:lstStyle/>
          <a:p>
            <a:endParaRPr lang="ja-JP" altLang="en-US">
              <a:latin typeface="Times New Roman" pitchFamily="18" charset="0"/>
              <a:cs typeface="Times New Roman" pitchFamily="18" charset="0"/>
            </a:endParaRPr>
          </a:p>
        </p:txBody>
      </p:sp>
      <p:sp>
        <p:nvSpPr>
          <p:cNvPr id="6149" name="Rectangle 10"/>
          <p:cNvSpPr>
            <a:spLocks noChangeArrowheads="1"/>
          </p:cNvSpPr>
          <p:nvPr/>
        </p:nvSpPr>
        <p:spPr bwMode="auto">
          <a:xfrm>
            <a:off x="1409700" y="5756275"/>
            <a:ext cx="2055813" cy="368300"/>
          </a:xfrm>
          <a:prstGeom prst="rect">
            <a:avLst/>
          </a:prstGeom>
          <a:noFill/>
          <a:ln w="12700">
            <a:noFill/>
            <a:miter lim="800000"/>
            <a:headEnd/>
            <a:tailEnd/>
          </a:ln>
        </p:spPr>
        <p:txBody>
          <a:bodyPr>
            <a:spAutoFit/>
          </a:bodyPr>
          <a:lstStyle/>
          <a:p>
            <a:pPr defTabSz="762000"/>
            <a:r>
              <a:rPr lang="en-US" altLang="ja-JP" b="1" dirty="0">
                <a:solidFill>
                  <a:srgbClr val="00CC00"/>
                </a:solidFill>
                <a:latin typeface="Times New Roman" pitchFamily="18" charset="0"/>
                <a:ea typeface="HG創英角ﾎﾟｯﾌﾟ体" pitchFamily="49" charset="-128"/>
                <a:cs typeface="Times New Roman" pitchFamily="18" charset="0"/>
              </a:rPr>
              <a:t>JFY 2009</a:t>
            </a:r>
          </a:p>
        </p:txBody>
      </p:sp>
      <p:sp>
        <p:nvSpPr>
          <p:cNvPr id="6154" name="Line 18"/>
          <p:cNvSpPr>
            <a:spLocks noChangeShapeType="1"/>
          </p:cNvSpPr>
          <p:nvPr/>
        </p:nvSpPr>
        <p:spPr bwMode="auto">
          <a:xfrm>
            <a:off x="949325" y="5651500"/>
            <a:ext cx="423863" cy="0"/>
          </a:xfrm>
          <a:prstGeom prst="line">
            <a:avLst/>
          </a:prstGeom>
          <a:noFill/>
          <a:ln w="57150">
            <a:solidFill>
              <a:schemeClr val="accent5">
                <a:lumMod val="60000"/>
                <a:lumOff val="40000"/>
              </a:schemeClr>
            </a:solidFill>
            <a:round/>
            <a:headEnd/>
            <a:tailEnd/>
          </a:ln>
        </p:spPr>
        <p:txBody>
          <a:bodyPr wrap="none" anchor="ctr"/>
          <a:lstStyle/>
          <a:p>
            <a:endParaRPr lang="ja-JP" altLang="en-US">
              <a:latin typeface="Times New Roman" pitchFamily="18" charset="0"/>
              <a:cs typeface="Times New Roman" pitchFamily="18" charset="0"/>
            </a:endParaRPr>
          </a:p>
        </p:txBody>
      </p:sp>
      <p:sp>
        <p:nvSpPr>
          <p:cNvPr id="6155" name="Rectangle 19"/>
          <p:cNvSpPr>
            <a:spLocks noChangeArrowheads="1"/>
          </p:cNvSpPr>
          <p:nvPr/>
        </p:nvSpPr>
        <p:spPr bwMode="auto">
          <a:xfrm>
            <a:off x="1411288" y="5476875"/>
            <a:ext cx="2765425" cy="368300"/>
          </a:xfrm>
          <a:prstGeom prst="rect">
            <a:avLst/>
          </a:prstGeom>
          <a:noFill/>
          <a:ln w="12700">
            <a:noFill/>
            <a:miter lim="800000"/>
            <a:headEnd/>
            <a:tailEnd/>
          </a:ln>
        </p:spPr>
        <p:txBody>
          <a:bodyPr>
            <a:spAutoFit/>
          </a:bodyPr>
          <a:lstStyle/>
          <a:p>
            <a:pPr defTabSz="762000"/>
            <a:r>
              <a:rPr lang="en-US" altLang="ja-JP" b="1" dirty="0">
                <a:solidFill>
                  <a:schemeClr val="accent5">
                    <a:lumMod val="60000"/>
                    <a:lumOff val="40000"/>
                  </a:schemeClr>
                </a:solidFill>
                <a:latin typeface="Times New Roman" pitchFamily="18" charset="0"/>
                <a:ea typeface="HG創英角ﾎﾟｯﾌﾟ体" pitchFamily="49" charset="-128"/>
                <a:cs typeface="Times New Roman" pitchFamily="18" charset="0"/>
              </a:rPr>
              <a:t>JFY 2008</a:t>
            </a:r>
          </a:p>
        </p:txBody>
      </p:sp>
      <p:sp>
        <p:nvSpPr>
          <p:cNvPr id="6159" name="Rectangle 24"/>
          <p:cNvSpPr>
            <a:spLocks noChangeArrowheads="1"/>
          </p:cNvSpPr>
          <p:nvPr/>
        </p:nvSpPr>
        <p:spPr bwMode="auto">
          <a:xfrm>
            <a:off x="1433513" y="5214938"/>
            <a:ext cx="3138487" cy="368300"/>
          </a:xfrm>
          <a:prstGeom prst="rect">
            <a:avLst/>
          </a:prstGeom>
          <a:noFill/>
          <a:ln w="9525">
            <a:noFill/>
            <a:miter lim="800000"/>
            <a:headEnd/>
            <a:tailEnd/>
          </a:ln>
        </p:spPr>
        <p:txBody>
          <a:bodyPr>
            <a:spAutoFit/>
          </a:bodyPr>
          <a:lstStyle/>
          <a:p>
            <a:r>
              <a:rPr lang="en-US" altLang="ja-JP" b="1">
                <a:solidFill>
                  <a:srgbClr val="FF6666"/>
                </a:solidFill>
                <a:latin typeface="Times New Roman" pitchFamily="18" charset="0"/>
                <a:ea typeface="HG創英角ﾎﾟｯﾌﾟ体" pitchFamily="49" charset="-128"/>
                <a:cs typeface="Times New Roman" pitchFamily="18" charset="0"/>
              </a:rPr>
              <a:t>JFY 2006 / 2007</a:t>
            </a:r>
          </a:p>
        </p:txBody>
      </p:sp>
      <p:sp>
        <p:nvSpPr>
          <p:cNvPr id="6160" name="Line 25"/>
          <p:cNvSpPr>
            <a:spLocks noChangeShapeType="1"/>
          </p:cNvSpPr>
          <p:nvPr/>
        </p:nvSpPr>
        <p:spPr bwMode="auto">
          <a:xfrm>
            <a:off x="957263" y="5408613"/>
            <a:ext cx="423862" cy="0"/>
          </a:xfrm>
          <a:prstGeom prst="line">
            <a:avLst/>
          </a:prstGeom>
          <a:noFill/>
          <a:ln w="57150">
            <a:solidFill>
              <a:srgbClr val="FF6666"/>
            </a:solidFill>
            <a:round/>
            <a:headEnd/>
            <a:tailEnd/>
          </a:ln>
        </p:spPr>
        <p:txBody>
          <a:bodyPr wrap="none" anchor="ctr"/>
          <a:lstStyle/>
          <a:p>
            <a:endParaRPr lang="ja-JP" altLang="en-US">
              <a:latin typeface="Times New Roman" pitchFamily="18" charset="0"/>
              <a:cs typeface="Times New Roman" pitchFamily="18" charset="0"/>
            </a:endParaRPr>
          </a:p>
        </p:txBody>
      </p:sp>
      <p:sp>
        <p:nvSpPr>
          <p:cNvPr id="6161" name="Rectangle 26"/>
          <p:cNvSpPr>
            <a:spLocks noChangeArrowheads="1"/>
          </p:cNvSpPr>
          <p:nvPr/>
        </p:nvSpPr>
        <p:spPr bwMode="auto">
          <a:xfrm>
            <a:off x="730250" y="5246688"/>
            <a:ext cx="2709863" cy="846137"/>
          </a:xfrm>
          <a:prstGeom prst="rect">
            <a:avLst/>
          </a:prstGeom>
          <a:noFill/>
          <a:ln w="19050">
            <a:solidFill>
              <a:schemeClr val="bg1"/>
            </a:solidFill>
            <a:miter lim="800000"/>
            <a:headEnd/>
            <a:tailEnd/>
          </a:ln>
        </p:spPr>
        <p:txBody>
          <a:bodyPr wrap="none" anchor="ctr"/>
          <a:lstStyle/>
          <a:p>
            <a:endParaRPr lang="ja-JP" altLang="en-US" b="1">
              <a:latin typeface="Times New Roman" pitchFamily="18" charset="0"/>
              <a:cs typeface="Times New Roman" pitchFamily="18" charset="0"/>
            </a:endParaRPr>
          </a:p>
        </p:txBody>
      </p:sp>
      <p:grpSp>
        <p:nvGrpSpPr>
          <p:cNvPr id="4" name="グループ化 28"/>
          <p:cNvGrpSpPr/>
          <p:nvPr/>
        </p:nvGrpSpPr>
        <p:grpSpPr>
          <a:xfrm>
            <a:off x="4673600" y="1370013"/>
            <a:ext cx="3827463" cy="712228"/>
            <a:chOff x="4673600" y="1370013"/>
            <a:chExt cx="3827463" cy="712228"/>
          </a:xfrm>
        </p:grpSpPr>
        <p:sp>
          <p:nvSpPr>
            <p:cNvPr id="6158" name="Oval 23"/>
            <p:cNvSpPr>
              <a:spLocks noChangeArrowheads="1"/>
            </p:cNvSpPr>
            <p:nvPr/>
          </p:nvSpPr>
          <p:spPr bwMode="auto">
            <a:xfrm>
              <a:off x="4673600" y="1463675"/>
              <a:ext cx="1066800" cy="566738"/>
            </a:xfrm>
            <a:prstGeom prst="ellipse">
              <a:avLst/>
            </a:prstGeom>
            <a:noFill/>
            <a:ln w="57150">
              <a:solidFill>
                <a:schemeClr val="accent2">
                  <a:lumMod val="60000"/>
                  <a:lumOff val="40000"/>
                </a:schemeClr>
              </a:solidFill>
              <a:round/>
              <a:headEnd/>
              <a:tailEnd/>
            </a:ln>
          </p:spPr>
          <p:txBody>
            <a:bodyPr wrap="none" anchor="ctr"/>
            <a:lstStyle/>
            <a:p>
              <a:endParaRPr lang="ja-JP" altLang="en-US" b="1">
                <a:solidFill>
                  <a:srgbClr val="92D050"/>
                </a:solidFill>
                <a:latin typeface="Times New Roman" pitchFamily="18" charset="0"/>
                <a:cs typeface="Times New Roman" pitchFamily="18" charset="0"/>
              </a:endParaRPr>
            </a:p>
          </p:txBody>
        </p:sp>
        <p:sp>
          <p:nvSpPr>
            <p:cNvPr id="10260" name="Text Box 20"/>
            <p:cNvSpPr txBox="1">
              <a:spLocks noChangeArrowheads="1"/>
            </p:cNvSpPr>
            <p:nvPr/>
          </p:nvSpPr>
          <p:spPr bwMode="auto">
            <a:xfrm>
              <a:off x="5857875" y="1370013"/>
              <a:ext cx="2643188" cy="712228"/>
            </a:xfrm>
            <a:prstGeom prst="rect">
              <a:avLst/>
            </a:prstGeom>
            <a:solidFill>
              <a:schemeClr val="accent1">
                <a:lumMod val="50000"/>
                <a:alpha val="70000"/>
              </a:schemeClr>
            </a:solidFill>
            <a:ln w="25400">
              <a:solidFill>
                <a:schemeClr val="accent2">
                  <a:lumMod val="60000"/>
                  <a:lumOff val="40000"/>
                </a:schemeClr>
              </a:solidFill>
              <a:miter lim="800000"/>
              <a:headEnd/>
              <a:tailEnd/>
            </a:ln>
          </p:spPr>
          <p:txBody>
            <a:bodyPr lIns="95740" tIns="47870" rIns="95740" bIns="47870">
              <a:spAutoFit/>
            </a:bodyPr>
            <a:lstStyle/>
            <a:p>
              <a:pPr algn="ctr" defTabSz="957263">
                <a:spcBef>
                  <a:spcPct val="50000"/>
                </a:spcBef>
                <a:defRPr/>
              </a:pPr>
              <a:r>
                <a:rPr lang="en-US" altLang="ja-JP" sz="2000" b="1" dirty="0">
                  <a:solidFill>
                    <a:schemeClr val="accent2">
                      <a:lumMod val="60000"/>
                      <a:lumOff val="40000"/>
                    </a:schemeClr>
                  </a:solidFill>
                  <a:latin typeface="Times New Roman" pitchFamily="18" charset="0"/>
                  <a:ea typeface="HG創英角ﾎﾟｯﾌﾟ体" pitchFamily="49" charset="-128"/>
                  <a:cs typeface="Times New Roman" pitchFamily="18" charset="0"/>
                </a:rPr>
                <a:t>3 GeV Rapid Cycling  Synchrotron (RCS)</a:t>
              </a:r>
            </a:p>
          </p:txBody>
        </p:sp>
      </p:grpSp>
      <p:grpSp>
        <p:nvGrpSpPr>
          <p:cNvPr id="5" name="グループ化 31"/>
          <p:cNvGrpSpPr/>
          <p:nvPr/>
        </p:nvGrpSpPr>
        <p:grpSpPr>
          <a:xfrm>
            <a:off x="3028950" y="4851400"/>
            <a:ext cx="5757863" cy="1724025"/>
            <a:chOff x="3028950" y="4851400"/>
            <a:chExt cx="5757863" cy="1724025"/>
          </a:xfrm>
        </p:grpSpPr>
        <p:sp>
          <p:nvSpPr>
            <p:cNvPr id="6151" name="Freeform 13"/>
            <p:cNvSpPr>
              <a:spLocks/>
            </p:cNvSpPr>
            <p:nvPr/>
          </p:nvSpPr>
          <p:spPr bwMode="auto">
            <a:xfrm>
              <a:off x="3028950" y="4851400"/>
              <a:ext cx="3105150" cy="920750"/>
            </a:xfrm>
            <a:custGeom>
              <a:avLst/>
              <a:gdLst>
                <a:gd name="T0" fmla="*/ 0 w 1956"/>
                <a:gd name="T1" fmla="*/ 0 h 580"/>
                <a:gd name="T2" fmla="*/ 2147483647 w 1956"/>
                <a:gd name="T3" fmla="*/ 2147483647 h 580"/>
                <a:gd name="T4" fmla="*/ 0 60000 65536"/>
                <a:gd name="T5" fmla="*/ 0 60000 65536"/>
                <a:gd name="T6" fmla="*/ 0 w 1956"/>
                <a:gd name="T7" fmla="*/ 0 h 580"/>
                <a:gd name="T8" fmla="*/ 1956 w 1956"/>
                <a:gd name="T9" fmla="*/ 580 h 580"/>
              </a:gdLst>
              <a:ahLst/>
              <a:cxnLst>
                <a:cxn ang="T4">
                  <a:pos x="T0" y="T1"/>
                </a:cxn>
                <a:cxn ang="T5">
                  <a:pos x="T2" y="T3"/>
                </a:cxn>
              </a:cxnLst>
              <a:rect l="T6" t="T7" r="T8" b="T9"/>
              <a:pathLst>
                <a:path w="1956" h="580">
                  <a:moveTo>
                    <a:pt x="0" y="0"/>
                  </a:moveTo>
                  <a:lnTo>
                    <a:pt x="1956" y="580"/>
                  </a:lnTo>
                </a:path>
              </a:pathLst>
            </a:custGeom>
            <a:noFill/>
            <a:ln w="57150">
              <a:solidFill>
                <a:schemeClr val="accent5">
                  <a:lumMod val="60000"/>
                  <a:lumOff val="40000"/>
                </a:schemeClr>
              </a:solidFill>
              <a:prstDash val="sysDash"/>
              <a:round/>
              <a:headEnd/>
              <a:tailEnd type="triangle" w="med" len="med"/>
            </a:ln>
          </p:spPr>
          <p:txBody>
            <a:bodyPr/>
            <a:lstStyle/>
            <a:p>
              <a:endParaRPr lang="ja-JP" altLang="en-US">
                <a:solidFill>
                  <a:schemeClr val="accent5">
                    <a:lumMod val="60000"/>
                    <a:lumOff val="40000"/>
                  </a:schemeClr>
                </a:solidFill>
                <a:latin typeface="Times New Roman" pitchFamily="18" charset="0"/>
                <a:cs typeface="Times New Roman" pitchFamily="18" charset="0"/>
              </a:endParaRPr>
            </a:p>
          </p:txBody>
        </p:sp>
        <p:sp>
          <p:nvSpPr>
            <p:cNvPr id="6165" name="Text Box 14"/>
            <p:cNvSpPr txBox="1">
              <a:spLocks noChangeArrowheads="1"/>
            </p:cNvSpPr>
            <p:nvPr/>
          </p:nvSpPr>
          <p:spPr bwMode="auto">
            <a:xfrm>
              <a:off x="6664325" y="5500688"/>
              <a:ext cx="2122488" cy="1074737"/>
            </a:xfrm>
            <a:prstGeom prst="rect">
              <a:avLst/>
            </a:prstGeom>
            <a:noFill/>
            <a:ln w="9525">
              <a:solidFill>
                <a:schemeClr val="accent5">
                  <a:lumMod val="60000"/>
                  <a:lumOff val="40000"/>
                </a:schemeClr>
              </a:solidFill>
              <a:miter lim="800000"/>
              <a:headEnd/>
              <a:tailEnd/>
            </a:ln>
          </p:spPr>
          <p:txBody>
            <a:bodyPr lIns="68386" tIns="34193" rIns="68386" bIns="34193">
              <a:spAutoFit/>
            </a:bodyPr>
            <a:lstStyle/>
            <a:p>
              <a:pPr defTabSz="957263">
                <a:spcBef>
                  <a:spcPct val="50000"/>
                </a:spcBef>
              </a:pPr>
              <a:r>
                <a:rPr lang="en-US" altLang="ja-JP" sz="2200" b="1">
                  <a:solidFill>
                    <a:schemeClr val="accent5">
                      <a:lumMod val="60000"/>
                      <a:lumOff val="40000"/>
                    </a:schemeClr>
                  </a:solidFill>
                  <a:latin typeface="Times New Roman" pitchFamily="18" charset="0"/>
                  <a:ea typeface="HG創英角ﾎﾟｯﾌﾟ体" pitchFamily="49" charset="-128"/>
                  <a:cs typeface="Times New Roman" pitchFamily="18" charset="0"/>
                </a:rPr>
                <a:t>Hadron Experimental Hall (HD)</a:t>
              </a:r>
            </a:p>
          </p:txBody>
        </p:sp>
      </p:grpSp>
      <p:grpSp>
        <p:nvGrpSpPr>
          <p:cNvPr id="6" name="グループ化 27"/>
          <p:cNvGrpSpPr/>
          <p:nvPr/>
        </p:nvGrpSpPr>
        <p:grpSpPr>
          <a:xfrm>
            <a:off x="3719513" y="122238"/>
            <a:ext cx="3228975" cy="1370012"/>
            <a:chOff x="3719513" y="122238"/>
            <a:chExt cx="3228975" cy="1370012"/>
          </a:xfrm>
        </p:grpSpPr>
        <p:sp>
          <p:nvSpPr>
            <p:cNvPr id="6157" name="Line 21"/>
            <p:cNvSpPr>
              <a:spLocks noChangeShapeType="1"/>
            </p:cNvSpPr>
            <p:nvPr/>
          </p:nvSpPr>
          <p:spPr bwMode="auto">
            <a:xfrm flipH="1">
              <a:off x="3719513" y="276225"/>
              <a:ext cx="58737" cy="1216025"/>
            </a:xfrm>
            <a:prstGeom prst="line">
              <a:avLst/>
            </a:prstGeom>
            <a:noFill/>
            <a:ln w="57150">
              <a:solidFill>
                <a:schemeClr val="accent2">
                  <a:lumMod val="60000"/>
                  <a:lumOff val="40000"/>
                </a:schemeClr>
              </a:solidFill>
              <a:round/>
              <a:headEnd/>
              <a:tailEnd/>
            </a:ln>
          </p:spPr>
          <p:txBody>
            <a:bodyPr/>
            <a:lstStyle/>
            <a:p>
              <a:endParaRPr lang="ja-JP" altLang="en-US">
                <a:solidFill>
                  <a:srgbClr val="92D050"/>
                </a:solidFill>
                <a:latin typeface="Times New Roman" pitchFamily="18" charset="0"/>
                <a:cs typeface="Times New Roman" pitchFamily="18" charset="0"/>
              </a:endParaRPr>
            </a:p>
          </p:txBody>
        </p:sp>
        <p:sp>
          <p:nvSpPr>
            <p:cNvPr id="10262" name="Text Box 20"/>
            <p:cNvSpPr txBox="1">
              <a:spLocks noChangeArrowheads="1"/>
            </p:cNvSpPr>
            <p:nvPr/>
          </p:nvSpPr>
          <p:spPr bwMode="auto">
            <a:xfrm>
              <a:off x="4000500" y="122238"/>
              <a:ext cx="2947988" cy="404452"/>
            </a:xfrm>
            <a:prstGeom prst="rect">
              <a:avLst/>
            </a:prstGeom>
            <a:solidFill>
              <a:schemeClr val="accent1">
                <a:lumMod val="50000"/>
                <a:alpha val="70000"/>
              </a:schemeClr>
            </a:solidFill>
            <a:ln w="25400">
              <a:solidFill>
                <a:schemeClr val="accent2">
                  <a:lumMod val="60000"/>
                  <a:lumOff val="40000"/>
                </a:schemeClr>
              </a:solidFill>
              <a:miter lim="800000"/>
              <a:headEnd/>
              <a:tailEnd/>
            </a:ln>
          </p:spPr>
          <p:txBody>
            <a:bodyPr lIns="95740" tIns="47870" rIns="95740" bIns="47870">
              <a:spAutoFit/>
            </a:bodyPr>
            <a:lstStyle/>
            <a:p>
              <a:pPr algn="ctr" defTabSz="957263">
                <a:spcBef>
                  <a:spcPct val="50000"/>
                </a:spcBef>
                <a:defRPr/>
              </a:pPr>
              <a:r>
                <a:rPr lang="en-US" altLang="ja-JP" sz="2000" b="1" dirty="0">
                  <a:solidFill>
                    <a:schemeClr val="accent2">
                      <a:lumMod val="60000"/>
                      <a:lumOff val="40000"/>
                    </a:schemeClr>
                  </a:solidFill>
                  <a:latin typeface="Times New Roman" pitchFamily="18" charset="0"/>
                  <a:ea typeface="HG創英角ﾎﾟｯﾌﾟ体" pitchFamily="49" charset="-128"/>
                  <a:cs typeface="Times New Roman" pitchFamily="18" charset="0"/>
                </a:rPr>
                <a:t>400 MeV H</a:t>
              </a:r>
              <a:r>
                <a:rPr lang="en-US" altLang="ja-JP" sz="2000" b="1" baseline="30000" dirty="0">
                  <a:solidFill>
                    <a:schemeClr val="accent2">
                      <a:lumMod val="60000"/>
                      <a:lumOff val="40000"/>
                    </a:schemeClr>
                  </a:solidFill>
                  <a:latin typeface="Times New Roman" pitchFamily="18" charset="0"/>
                  <a:ea typeface="HG創英角ﾎﾟｯﾌﾟ体" pitchFamily="49" charset="-128"/>
                  <a:cs typeface="Times New Roman" pitchFamily="18" charset="0"/>
                </a:rPr>
                <a:t>-</a:t>
              </a:r>
              <a:r>
                <a:rPr lang="en-US" altLang="ja-JP" sz="2000" b="1" dirty="0">
                  <a:solidFill>
                    <a:schemeClr val="accent2">
                      <a:lumMod val="60000"/>
                      <a:lumOff val="40000"/>
                    </a:schemeClr>
                  </a:solidFill>
                  <a:latin typeface="Times New Roman" pitchFamily="18" charset="0"/>
                  <a:ea typeface="HG創英角ﾎﾟｯﾌﾟ体" pitchFamily="49" charset="-128"/>
                  <a:cs typeface="Times New Roman" pitchFamily="18" charset="0"/>
                </a:rPr>
                <a:t> </a:t>
              </a:r>
              <a:r>
                <a:rPr lang="en-US" altLang="ja-JP" sz="2000" b="1" dirty="0" err="1">
                  <a:solidFill>
                    <a:schemeClr val="accent2">
                      <a:lumMod val="60000"/>
                      <a:lumOff val="40000"/>
                    </a:schemeClr>
                  </a:solidFill>
                  <a:latin typeface="Times New Roman" pitchFamily="18" charset="0"/>
                  <a:ea typeface="HG創英角ﾎﾟｯﾌﾟ体" pitchFamily="49" charset="-128"/>
                  <a:cs typeface="Times New Roman" pitchFamily="18" charset="0"/>
                </a:rPr>
                <a:t>Linac</a:t>
              </a:r>
              <a:r>
                <a:rPr lang="en-US" altLang="ja-JP" sz="2000" b="1" dirty="0">
                  <a:solidFill>
                    <a:schemeClr val="accent2">
                      <a:lumMod val="60000"/>
                      <a:lumOff val="40000"/>
                    </a:schemeClr>
                  </a:solidFill>
                  <a:latin typeface="Times New Roman" pitchFamily="18" charset="0"/>
                  <a:ea typeface="HG創英角ﾎﾟｯﾌﾟ体" pitchFamily="49" charset="-128"/>
                  <a:cs typeface="Times New Roman" pitchFamily="18" charset="0"/>
                </a:rPr>
                <a:t>                          </a:t>
              </a:r>
            </a:p>
          </p:txBody>
        </p:sp>
      </p:grpSp>
      <p:grpSp>
        <p:nvGrpSpPr>
          <p:cNvPr id="7" name="グループ化 29"/>
          <p:cNvGrpSpPr/>
          <p:nvPr/>
        </p:nvGrpSpPr>
        <p:grpSpPr>
          <a:xfrm>
            <a:off x="1441450" y="2025650"/>
            <a:ext cx="7512050" cy="3206750"/>
            <a:chOff x="1441450" y="2025650"/>
            <a:chExt cx="7512050" cy="3206750"/>
          </a:xfrm>
        </p:grpSpPr>
        <p:sp>
          <p:nvSpPr>
            <p:cNvPr id="6150" name="Freeform 12"/>
            <p:cNvSpPr>
              <a:spLocks/>
            </p:cNvSpPr>
            <p:nvPr/>
          </p:nvSpPr>
          <p:spPr bwMode="auto">
            <a:xfrm>
              <a:off x="3803650" y="2025650"/>
              <a:ext cx="1663700" cy="577850"/>
            </a:xfrm>
            <a:custGeom>
              <a:avLst/>
              <a:gdLst>
                <a:gd name="T0" fmla="*/ 2147483647 w 1048"/>
                <a:gd name="T1" fmla="*/ 0 h 364"/>
                <a:gd name="T2" fmla="*/ 0 w 1048"/>
                <a:gd name="T3" fmla="*/ 2147483647 h 364"/>
                <a:gd name="T4" fmla="*/ 0 60000 65536"/>
                <a:gd name="T5" fmla="*/ 0 60000 65536"/>
                <a:gd name="T6" fmla="*/ 0 w 1048"/>
                <a:gd name="T7" fmla="*/ 0 h 364"/>
                <a:gd name="T8" fmla="*/ 1048 w 1048"/>
                <a:gd name="T9" fmla="*/ 364 h 364"/>
              </a:gdLst>
              <a:ahLst/>
              <a:cxnLst>
                <a:cxn ang="T4">
                  <a:pos x="T0" y="T1"/>
                </a:cxn>
                <a:cxn ang="T5">
                  <a:pos x="T2" y="T3"/>
                </a:cxn>
              </a:cxnLst>
              <a:rect l="T6" t="T7" r="T8" b="T9"/>
              <a:pathLst>
                <a:path w="1048" h="364">
                  <a:moveTo>
                    <a:pt x="1048" y="0"/>
                  </a:moveTo>
                  <a:lnTo>
                    <a:pt x="0" y="364"/>
                  </a:lnTo>
                </a:path>
              </a:pathLst>
            </a:custGeom>
            <a:noFill/>
            <a:ln w="57150">
              <a:solidFill>
                <a:schemeClr val="accent5">
                  <a:lumMod val="60000"/>
                  <a:lumOff val="40000"/>
                </a:schemeClr>
              </a:solidFill>
              <a:round/>
              <a:headEnd/>
              <a:tailEnd/>
            </a:ln>
          </p:spPr>
          <p:txBody>
            <a:bodyPr/>
            <a:lstStyle/>
            <a:p>
              <a:endParaRPr lang="ja-JP" altLang="en-US">
                <a:solidFill>
                  <a:schemeClr val="accent5">
                    <a:lumMod val="60000"/>
                    <a:lumOff val="40000"/>
                  </a:schemeClr>
                </a:solidFill>
                <a:latin typeface="Times New Roman" pitchFamily="18" charset="0"/>
                <a:cs typeface="Times New Roman" pitchFamily="18" charset="0"/>
              </a:endParaRPr>
            </a:p>
          </p:txBody>
        </p:sp>
        <p:sp>
          <p:nvSpPr>
            <p:cNvPr id="6153" name="Freeform 17"/>
            <p:cNvSpPr>
              <a:spLocks/>
            </p:cNvSpPr>
            <p:nvPr/>
          </p:nvSpPr>
          <p:spPr bwMode="auto">
            <a:xfrm>
              <a:off x="1441450" y="2395538"/>
              <a:ext cx="5783263" cy="2836862"/>
            </a:xfrm>
            <a:custGeom>
              <a:avLst/>
              <a:gdLst>
                <a:gd name="T0" fmla="*/ 2147483647 w 3643"/>
                <a:gd name="T1" fmla="*/ 2147483647 h 1787"/>
                <a:gd name="T2" fmla="*/ 2147483647 w 3643"/>
                <a:gd name="T3" fmla="*/ 2147483647 h 1787"/>
                <a:gd name="T4" fmla="*/ 2147483647 w 3643"/>
                <a:gd name="T5" fmla="*/ 2147483647 h 1787"/>
                <a:gd name="T6" fmla="*/ 2147483647 w 3643"/>
                <a:gd name="T7" fmla="*/ 2147483647 h 1787"/>
                <a:gd name="T8" fmla="*/ 2147483647 w 3643"/>
                <a:gd name="T9" fmla="*/ 2147483647 h 1787"/>
                <a:gd name="T10" fmla="*/ 2147483647 w 3643"/>
                <a:gd name="T11" fmla="*/ 2147483647 h 1787"/>
                <a:gd name="T12" fmla="*/ 2147483647 w 3643"/>
                <a:gd name="T13" fmla="*/ 2147483647 h 1787"/>
                <a:gd name="T14" fmla="*/ 2147483647 w 3643"/>
                <a:gd name="T15" fmla="*/ 2147483647 h 1787"/>
                <a:gd name="T16" fmla="*/ 2147483647 w 3643"/>
                <a:gd name="T17" fmla="*/ 2147483647 h 1787"/>
                <a:gd name="T18" fmla="*/ 2147483647 w 3643"/>
                <a:gd name="T19" fmla="*/ 2147483647 h 1787"/>
                <a:gd name="T20" fmla="*/ 2147483647 w 3643"/>
                <a:gd name="T21" fmla="*/ 2147483647 h 1787"/>
                <a:gd name="T22" fmla="*/ 2147483647 w 3643"/>
                <a:gd name="T23" fmla="*/ 2147483647 h 1787"/>
                <a:gd name="T24" fmla="*/ 2147483647 w 3643"/>
                <a:gd name="T25" fmla="*/ 2147483647 h 1787"/>
                <a:gd name="T26" fmla="*/ 2147483647 w 3643"/>
                <a:gd name="T27" fmla="*/ 2147483647 h 1787"/>
                <a:gd name="T28" fmla="*/ 2147483647 w 3643"/>
                <a:gd name="T29" fmla="*/ 2147483647 h 1787"/>
                <a:gd name="T30" fmla="*/ 2147483647 w 3643"/>
                <a:gd name="T31" fmla="*/ 2147483647 h 1787"/>
                <a:gd name="T32" fmla="*/ 2147483647 w 3643"/>
                <a:gd name="T33" fmla="*/ 2147483647 h 1787"/>
                <a:gd name="T34" fmla="*/ 2147483647 w 3643"/>
                <a:gd name="T35" fmla="*/ 2147483647 h 1787"/>
                <a:gd name="T36" fmla="*/ 2147483647 w 3643"/>
                <a:gd name="T37" fmla="*/ 2147483647 h 1787"/>
                <a:gd name="T38" fmla="*/ 2147483647 w 3643"/>
                <a:gd name="T39" fmla="*/ 2147483647 h 1787"/>
                <a:gd name="T40" fmla="*/ 2147483647 w 3643"/>
                <a:gd name="T41" fmla="*/ 2147483647 h 17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43"/>
                <a:gd name="T64" fmla="*/ 0 h 1787"/>
                <a:gd name="T65" fmla="*/ 3643 w 3643"/>
                <a:gd name="T66" fmla="*/ 1787 h 17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43" h="1787">
                  <a:moveTo>
                    <a:pt x="368" y="1323"/>
                  </a:moveTo>
                  <a:cubicBezTo>
                    <a:pt x="419" y="1344"/>
                    <a:pt x="488" y="1388"/>
                    <a:pt x="676" y="1447"/>
                  </a:cubicBezTo>
                  <a:cubicBezTo>
                    <a:pt x="864" y="1506"/>
                    <a:pt x="1223" y="1623"/>
                    <a:pt x="1499" y="1678"/>
                  </a:cubicBezTo>
                  <a:cubicBezTo>
                    <a:pt x="1775" y="1733"/>
                    <a:pt x="2096" y="1769"/>
                    <a:pt x="2332" y="1777"/>
                  </a:cubicBezTo>
                  <a:cubicBezTo>
                    <a:pt x="2569" y="1787"/>
                    <a:pt x="2742" y="1771"/>
                    <a:pt x="2917" y="1730"/>
                  </a:cubicBezTo>
                  <a:cubicBezTo>
                    <a:pt x="3094" y="1690"/>
                    <a:pt x="3268" y="1622"/>
                    <a:pt x="3387" y="1531"/>
                  </a:cubicBezTo>
                  <a:cubicBezTo>
                    <a:pt x="3504" y="1440"/>
                    <a:pt x="3613" y="1348"/>
                    <a:pt x="3629" y="1185"/>
                  </a:cubicBezTo>
                  <a:cubicBezTo>
                    <a:pt x="3643" y="1023"/>
                    <a:pt x="3542" y="713"/>
                    <a:pt x="3478" y="558"/>
                  </a:cubicBezTo>
                  <a:cubicBezTo>
                    <a:pt x="3413" y="401"/>
                    <a:pt x="3350" y="333"/>
                    <a:pt x="3238" y="249"/>
                  </a:cubicBezTo>
                  <a:cubicBezTo>
                    <a:pt x="3128" y="166"/>
                    <a:pt x="2957" y="100"/>
                    <a:pt x="2814" y="59"/>
                  </a:cubicBezTo>
                  <a:cubicBezTo>
                    <a:pt x="2670" y="18"/>
                    <a:pt x="2536" y="4"/>
                    <a:pt x="2376" y="1"/>
                  </a:cubicBezTo>
                  <a:cubicBezTo>
                    <a:pt x="2216" y="0"/>
                    <a:pt x="2060" y="12"/>
                    <a:pt x="1852" y="48"/>
                  </a:cubicBezTo>
                  <a:cubicBezTo>
                    <a:pt x="1644" y="84"/>
                    <a:pt x="1310" y="172"/>
                    <a:pt x="1124" y="219"/>
                  </a:cubicBezTo>
                  <a:cubicBezTo>
                    <a:pt x="938" y="266"/>
                    <a:pt x="839" y="299"/>
                    <a:pt x="735" y="331"/>
                  </a:cubicBezTo>
                  <a:cubicBezTo>
                    <a:pt x="631" y="363"/>
                    <a:pt x="566" y="387"/>
                    <a:pt x="500" y="411"/>
                  </a:cubicBezTo>
                  <a:cubicBezTo>
                    <a:pt x="434" y="435"/>
                    <a:pt x="397" y="445"/>
                    <a:pt x="340" y="475"/>
                  </a:cubicBezTo>
                  <a:cubicBezTo>
                    <a:pt x="283" y="505"/>
                    <a:pt x="209" y="542"/>
                    <a:pt x="158" y="589"/>
                  </a:cubicBezTo>
                  <a:cubicBezTo>
                    <a:pt x="107" y="636"/>
                    <a:pt x="58" y="688"/>
                    <a:pt x="35" y="755"/>
                  </a:cubicBezTo>
                  <a:cubicBezTo>
                    <a:pt x="12" y="822"/>
                    <a:pt x="0" y="920"/>
                    <a:pt x="20" y="991"/>
                  </a:cubicBezTo>
                  <a:cubicBezTo>
                    <a:pt x="40" y="1062"/>
                    <a:pt x="96" y="1123"/>
                    <a:pt x="156" y="1179"/>
                  </a:cubicBezTo>
                  <a:cubicBezTo>
                    <a:pt x="216" y="1235"/>
                    <a:pt x="333" y="1296"/>
                    <a:pt x="380" y="1327"/>
                  </a:cubicBezTo>
                </a:path>
              </a:pathLst>
            </a:custGeom>
            <a:noFill/>
            <a:ln w="57150">
              <a:solidFill>
                <a:schemeClr val="accent5">
                  <a:lumMod val="60000"/>
                  <a:lumOff val="40000"/>
                </a:schemeClr>
              </a:solidFill>
              <a:round/>
              <a:headEnd/>
              <a:tailEnd/>
            </a:ln>
          </p:spPr>
          <p:txBody>
            <a:bodyPr/>
            <a:lstStyle/>
            <a:p>
              <a:endParaRPr lang="ja-JP" altLang="en-US">
                <a:latin typeface="Times New Roman" pitchFamily="18" charset="0"/>
                <a:cs typeface="Times New Roman" pitchFamily="18" charset="0"/>
              </a:endParaRPr>
            </a:p>
          </p:txBody>
        </p:sp>
        <p:sp>
          <p:nvSpPr>
            <p:cNvPr id="10263" name="Text Box 13"/>
            <p:cNvSpPr txBox="1">
              <a:spLocks noChangeArrowheads="1"/>
            </p:cNvSpPr>
            <p:nvPr/>
          </p:nvSpPr>
          <p:spPr bwMode="auto">
            <a:xfrm>
              <a:off x="6018213" y="3214688"/>
              <a:ext cx="2935287" cy="835025"/>
            </a:xfrm>
            <a:prstGeom prst="rect">
              <a:avLst/>
            </a:prstGeom>
            <a:solidFill>
              <a:schemeClr val="accent1">
                <a:lumMod val="50000"/>
                <a:alpha val="70000"/>
              </a:schemeClr>
            </a:solidFill>
            <a:ln w="25400">
              <a:solidFill>
                <a:schemeClr val="accent5">
                  <a:lumMod val="60000"/>
                  <a:lumOff val="40000"/>
                </a:schemeClr>
              </a:solidFill>
              <a:miter lim="800000"/>
              <a:headEnd/>
              <a:tailEnd/>
            </a:ln>
          </p:spPr>
          <p:txBody>
            <a:bodyPr lIns="95740" tIns="47870" rIns="95740" bIns="47870">
              <a:spAutoFit/>
            </a:bodyPr>
            <a:lstStyle/>
            <a:p>
              <a:pPr algn="ctr" defTabSz="957263">
                <a:lnSpc>
                  <a:spcPct val="80000"/>
                </a:lnSpc>
                <a:spcBef>
                  <a:spcPct val="50000"/>
                </a:spcBef>
                <a:defRPr/>
              </a:pPr>
              <a:r>
                <a:rPr lang="en-US" altLang="ja-JP" sz="2000" b="1" dirty="0">
                  <a:solidFill>
                    <a:schemeClr val="accent5">
                      <a:lumMod val="60000"/>
                      <a:lumOff val="40000"/>
                    </a:schemeClr>
                  </a:solidFill>
                  <a:latin typeface="Times New Roman" pitchFamily="18" charset="0"/>
                  <a:ea typeface="HG創英角ﾎﾟｯﾌﾟ体" pitchFamily="49" charset="-128"/>
                  <a:cs typeface="Times New Roman" pitchFamily="18" charset="0"/>
                </a:rPr>
                <a:t>50 GeV Main Ring Synchrotron (MR)             [30 GeV at present]</a:t>
              </a:r>
            </a:p>
          </p:txBody>
        </p:sp>
      </p:grpSp>
      <p:sp>
        <p:nvSpPr>
          <p:cNvPr id="6168" name="Rectangle 6"/>
          <p:cNvSpPr>
            <a:spLocks noChangeArrowheads="1"/>
          </p:cNvSpPr>
          <p:nvPr/>
        </p:nvSpPr>
        <p:spPr bwMode="auto">
          <a:xfrm>
            <a:off x="101600" y="117475"/>
            <a:ext cx="2598738" cy="954088"/>
          </a:xfrm>
          <a:prstGeom prst="rect">
            <a:avLst/>
          </a:prstGeom>
          <a:solidFill>
            <a:srgbClr val="000080">
              <a:alpha val="54117"/>
            </a:srgbClr>
          </a:solidFill>
          <a:ln w="28575">
            <a:solidFill>
              <a:schemeClr val="bg1"/>
            </a:solidFill>
            <a:miter lim="800000"/>
            <a:headEnd/>
            <a:tailEnd/>
          </a:ln>
        </p:spPr>
        <p:txBody>
          <a:bodyPr wrap="none">
            <a:spAutoFit/>
          </a:bodyPr>
          <a:lstStyle/>
          <a:p>
            <a:pPr algn="ctr"/>
            <a:r>
              <a:rPr lang="en-US" altLang="ja-JP" sz="2800" b="1">
                <a:solidFill>
                  <a:schemeClr val="bg1"/>
                </a:solidFill>
                <a:latin typeface="Times New Roman" pitchFamily="18" charset="0"/>
                <a:ea typeface="HG創英角ﾎﾟｯﾌﾟ体" pitchFamily="49" charset="-128"/>
                <a:cs typeface="Times New Roman" pitchFamily="18" charset="0"/>
              </a:rPr>
              <a:t>J-PARC</a:t>
            </a:r>
          </a:p>
          <a:p>
            <a:pPr algn="ctr"/>
            <a:r>
              <a:rPr lang="en-US" altLang="ja-JP" sz="2800" b="1">
                <a:solidFill>
                  <a:schemeClr val="bg1"/>
                </a:solidFill>
                <a:latin typeface="Times New Roman" pitchFamily="18" charset="0"/>
                <a:ea typeface="HG創英角ﾎﾟｯﾌﾟ体" pitchFamily="49" charset="-128"/>
                <a:cs typeface="Times New Roman" pitchFamily="18" charset="0"/>
              </a:rPr>
              <a:t>(JAEA &amp; KEK)</a:t>
            </a:r>
          </a:p>
        </p:txBody>
      </p:sp>
      <p:sp>
        <p:nvSpPr>
          <p:cNvPr id="25" name="正方形/長方形 24"/>
          <p:cNvSpPr/>
          <p:nvPr/>
        </p:nvSpPr>
        <p:spPr>
          <a:xfrm>
            <a:off x="6444208" y="2060848"/>
            <a:ext cx="1234569" cy="523220"/>
          </a:xfrm>
          <a:prstGeom prst="rect">
            <a:avLst/>
          </a:prstGeom>
        </p:spPr>
        <p:txBody>
          <a:bodyPr wrap="none">
            <a:spAutoFit/>
          </a:bodyPr>
          <a:lstStyle/>
          <a:p>
            <a:r>
              <a:rPr lang="en-US" altLang="ja-JP" sz="2800" b="1" dirty="0" smtClean="0">
                <a:solidFill>
                  <a:schemeClr val="accent2">
                    <a:lumMod val="60000"/>
                    <a:lumOff val="40000"/>
                  </a:schemeClr>
                </a:solidFill>
                <a:latin typeface="Times New Roman" pitchFamily="18" charset="0"/>
                <a:ea typeface="HG創英角ﾎﾟｯﾌﾟ体" pitchFamily="49" charset="-128"/>
                <a:cs typeface="Times New Roman" pitchFamily="18" charset="0"/>
              </a:rPr>
              <a:t>1 MW </a:t>
            </a:r>
            <a:endParaRPr lang="ja-JP" altLang="en-US" sz="2800" dirty="0">
              <a:solidFill>
                <a:schemeClr val="accent2">
                  <a:lumMod val="60000"/>
                  <a:lumOff val="40000"/>
                </a:schemeClr>
              </a:solidFill>
              <a:latin typeface="Times New Roman" pitchFamily="18" charset="0"/>
              <a:cs typeface="Times New Roman" pitchFamily="18" charset="0"/>
            </a:endParaRPr>
          </a:p>
        </p:txBody>
      </p:sp>
      <p:sp>
        <p:nvSpPr>
          <p:cNvPr id="26" name="正方形/長方形 25"/>
          <p:cNvSpPr/>
          <p:nvPr/>
        </p:nvSpPr>
        <p:spPr>
          <a:xfrm>
            <a:off x="7188294" y="4089326"/>
            <a:ext cx="1683410" cy="523220"/>
          </a:xfrm>
          <a:prstGeom prst="rect">
            <a:avLst/>
          </a:prstGeom>
        </p:spPr>
        <p:txBody>
          <a:bodyPr wrap="none">
            <a:spAutoFit/>
          </a:bodyPr>
          <a:lstStyle/>
          <a:p>
            <a:r>
              <a:rPr lang="en-US" altLang="ja-JP" sz="2800" b="1" dirty="0" smtClean="0">
                <a:solidFill>
                  <a:schemeClr val="accent5">
                    <a:lumMod val="60000"/>
                    <a:lumOff val="40000"/>
                  </a:schemeClr>
                </a:solidFill>
                <a:latin typeface="Times New Roman" pitchFamily="18" charset="0"/>
                <a:ea typeface="HG創英角ﾎﾟｯﾌﾟ体" pitchFamily="49" charset="-128"/>
                <a:cs typeface="Times New Roman" pitchFamily="18" charset="0"/>
              </a:rPr>
              <a:t>0.75 MW </a:t>
            </a:r>
            <a:endParaRPr lang="ja-JP" altLang="en-US" sz="2800" dirty="0">
              <a:solidFill>
                <a:schemeClr val="accent5">
                  <a:lumMod val="60000"/>
                  <a:lumOff val="40000"/>
                </a:schemeClr>
              </a:solidFill>
              <a:latin typeface="Times New Roman" pitchFamily="18" charset="0"/>
              <a:cs typeface="Times New Roman" pitchFamily="18" charset="0"/>
            </a:endParaRPr>
          </a:p>
        </p:txBody>
      </p:sp>
      <p:sp>
        <p:nvSpPr>
          <p:cNvPr id="34" name="Line 20"/>
          <p:cNvSpPr>
            <a:spLocks noChangeShapeType="1"/>
          </p:cNvSpPr>
          <p:nvPr/>
        </p:nvSpPr>
        <p:spPr bwMode="auto">
          <a:xfrm flipV="1">
            <a:off x="3706813" y="1477963"/>
            <a:ext cx="1362075" cy="7937"/>
          </a:xfrm>
          <a:prstGeom prst="line">
            <a:avLst/>
          </a:prstGeom>
          <a:noFill/>
          <a:ln w="57150">
            <a:solidFill>
              <a:schemeClr val="accent2">
                <a:lumMod val="60000"/>
                <a:lumOff val="40000"/>
              </a:schemeClr>
            </a:solidFill>
            <a:round/>
            <a:headEnd/>
            <a:tailEnd/>
          </a:ln>
        </p:spPr>
        <p:txBody>
          <a:bodyPr/>
          <a:lstStyle/>
          <a:p>
            <a:endParaRPr lang="ja-JP" altLang="en-US">
              <a:solidFill>
                <a:srgbClr val="92D050"/>
              </a:solidFill>
              <a:latin typeface="Times New Roman" pitchFamily="18" charset="0"/>
              <a:cs typeface="Times New Roman" pitchFamily="18" charset="0"/>
            </a:endParaRPr>
          </a:p>
        </p:txBody>
      </p:sp>
      <p:sp>
        <p:nvSpPr>
          <p:cNvPr id="2" name="日付プレースホルダー 1"/>
          <p:cNvSpPr>
            <a:spLocks noGrp="1"/>
          </p:cNvSpPr>
          <p:nvPr>
            <p:ph type="dt" sz="half" idx="10"/>
          </p:nvPr>
        </p:nvSpPr>
        <p:spPr/>
        <p:txBody>
          <a:bodyPr/>
          <a:lstStyle/>
          <a:p>
            <a:r>
              <a:rPr kumimoji="1" lang="en-US" altLang="ja-JP" smtClean="0"/>
              <a:t>8/28/2015</a:t>
            </a:r>
            <a:endParaRPr kumimoji="1" lang="ja-JP" altLang="en-US"/>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96</a:t>
            </a:fld>
            <a:endParaRPr kumimoji="1" lang="ja-JP" altLang="en-US"/>
          </a:p>
        </p:txBody>
      </p:sp>
    </p:spTree>
    <p:custDataLst>
      <p:tags r:id="rId1"/>
    </p:custDataLst>
    <p:extLst>
      <p:ext uri="{BB962C8B-B14F-4D97-AF65-F5344CB8AC3E}">
        <p14:creationId xmlns:p14="http://schemas.microsoft.com/office/powerpoint/2010/main" val="1300857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p:cNvPicPr>
            <a:picLocks noChangeAspect="1" noChangeArrowheads="1"/>
          </p:cNvPicPr>
          <p:nvPr/>
        </p:nvPicPr>
        <p:blipFill>
          <a:blip r:embed="rId3" cstate="print"/>
          <a:srcRect/>
          <a:stretch>
            <a:fillRect/>
          </a:stretch>
        </p:blipFill>
        <p:spPr bwMode="auto">
          <a:xfrm rot="19861879">
            <a:off x="5780703" y="2485971"/>
            <a:ext cx="1317958" cy="1246541"/>
          </a:xfrm>
          <a:prstGeom prst="rect">
            <a:avLst/>
          </a:prstGeom>
          <a:noFill/>
          <a:ln w="9525">
            <a:noFill/>
            <a:miter lim="800000"/>
            <a:headEnd/>
            <a:tailEnd/>
          </a:ln>
        </p:spPr>
      </p:pic>
      <p:pic>
        <p:nvPicPr>
          <p:cNvPr id="61" name="Picture 3"/>
          <p:cNvPicPr>
            <a:picLocks noChangeAspect="1" noChangeArrowheads="1"/>
          </p:cNvPicPr>
          <p:nvPr/>
        </p:nvPicPr>
        <p:blipFill>
          <a:blip r:embed="rId4" cstate="print"/>
          <a:srcRect/>
          <a:stretch>
            <a:fillRect/>
          </a:stretch>
        </p:blipFill>
        <p:spPr bwMode="auto">
          <a:xfrm rot="1943754">
            <a:off x="7416484" y="2405260"/>
            <a:ext cx="1529463" cy="1533306"/>
          </a:xfrm>
          <a:prstGeom prst="rect">
            <a:avLst/>
          </a:prstGeom>
          <a:noFill/>
          <a:ln w="9525">
            <a:noFill/>
            <a:miter lim="800000"/>
            <a:headEnd/>
            <a:tailEnd/>
          </a:ln>
        </p:spPr>
      </p:pic>
      <p:graphicFrame>
        <p:nvGraphicFramePr>
          <p:cNvPr id="5" name="Diagram 4"/>
          <p:cNvGraphicFramePr/>
          <p:nvPr>
            <p:extLst>
              <p:ext uri="{D42A27DB-BD31-4B8C-83A1-F6EECF244321}">
                <p14:modId xmlns:p14="http://schemas.microsoft.com/office/powerpoint/2010/main" val="2829367870"/>
              </p:ext>
            </p:extLst>
          </p:nvPr>
        </p:nvGraphicFramePr>
        <p:xfrm>
          <a:off x="74378" y="1719751"/>
          <a:ext cx="2345652" cy="20009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411" name="Title 1"/>
          <p:cNvSpPr>
            <a:spLocks noGrp="1"/>
          </p:cNvSpPr>
          <p:nvPr>
            <p:ph type="title"/>
          </p:nvPr>
        </p:nvSpPr>
        <p:spPr>
          <a:xfrm>
            <a:off x="234504" y="188640"/>
            <a:ext cx="8805863" cy="719137"/>
          </a:xfrm>
        </p:spPr>
        <p:txBody>
          <a:bodyPr>
            <a:normAutofit/>
          </a:bodyPr>
          <a:lstStyle/>
          <a:p>
            <a:r>
              <a:rPr lang="en-US" altLang="ja-JP" sz="3200" dirty="0" smtClean="0"/>
              <a:t>An </a:t>
            </a:r>
            <a:r>
              <a:rPr lang="en-US" altLang="ja-JP" sz="3200" smtClean="0"/>
              <a:t>acceleration scheme</a:t>
            </a:r>
            <a:endParaRPr kumimoji="1" lang="ja-JP" altLang="en-US" sz="3200" dirty="0" smtClean="0"/>
          </a:p>
        </p:txBody>
      </p:sp>
      <p:sp>
        <p:nvSpPr>
          <p:cNvPr id="10" name="フリーフォーム 9"/>
          <p:cNvSpPr/>
          <p:nvPr/>
        </p:nvSpPr>
        <p:spPr>
          <a:xfrm>
            <a:off x="1400210" y="2924946"/>
            <a:ext cx="795525" cy="477782"/>
          </a:xfrm>
          <a:custGeom>
            <a:avLst/>
            <a:gdLst>
              <a:gd name="connsiteX0" fmla="*/ 0 w 795525"/>
              <a:gd name="connsiteY0" fmla="*/ 47778 h 477782"/>
              <a:gd name="connsiteX1" fmla="*/ 47778 w 795525"/>
              <a:gd name="connsiteY1" fmla="*/ 0 h 477782"/>
              <a:gd name="connsiteX2" fmla="*/ 747747 w 795525"/>
              <a:gd name="connsiteY2" fmla="*/ 0 h 477782"/>
              <a:gd name="connsiteX3" fmla="*/ 795525 w 795525"/>
              <a:gd name="connsiteY3" fmla="*/ 47778 h 477782"/>
              <a:gd name="connsiteX4" fmla="*/ 795525 w 795525"/>
              <a:gd name="connsiteY4" fmla="*/ 430004 h 477782"/>
              <a:gd name="connsiteX5" fmla="*/ 747747 w 795525"/>
              <a:gd name="connsiteY5" fmla="*/ 477782 h 477782"/>
              <a:gd name="connsiteX6" fmla="*/ 47778 w 795525"/>
              <a:gd name="connsiteY6" fmla="*/ 477782 h 477782"/>
              <a:gd name="connsiteX7" fmla="*/ 0 w 795525"/>
              <a:gd name="connsiteY7" fmla="*/ 430004 h 477782"/>
              <a:gd name="connsiteX8" fmla="*/ 0 w 795525"/>
              <a:gd name="connsiteY8" fmla="*/ 47778 h 47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25" h="477782">
                <a:moveTo>
                  <a:pt x="0" y="47778"/>
                </a:moveTo>
                <a:cubicBezTo>
                  <a:pt x="0" y="21391"/>
                  <a:pt x="21391" y="0"/>
                  <a:pt x="47778" y="0"/>
                </a:cubicBezTo>
                <a:lnTo>
                  <a:pt x="747747" y="0"/>
                </a:lnTo>
                <a:cubicBezTo>
                  <a:pt x="774134" y="0"/>
                  <a:pt x="795525" y="21391"/>
                  <a:pt x="795525" y="47778"/>
                </a:cubicBezTo>
                <a:lnTo>
                  <a:pt x="795525" y="430004"/>
                </a:lnTo>
                <a:cubicBezTo>
                  <a:pt x="795525" y="456391"/>
                  <a:pt x="774134" y="477782"/>
                  <a:pt x="747747" y="477782"/>
                </a:cubicBezTo>
                <a:lnTo>
                  <a:pt x="47778" y="477782"/>
                </a:lnTo>
                <a:cubicBezTo>
                  <a:pt x="21391" y="477782"/>
                  <a:pt x="0" y="456391"/>
                  <a:pt x="0" y="430004"/>
                </a:cubicBezTo>
                <a:lnTo>
                  <a:pt x="0" y="4777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92" tIns="113792" rIns="113792" bIns="220532" numCol="1" spcCol="1270" anchor="t" anchorCtr="0">
            <a:noAutofit/>
          </a:bodyPr>
          <a:lstStyle/>
          <a:p>
            <a:pPr lvl="0" algn="l" defTabSz="711200">
              <a:lnSpc>
                <a:spcPct val="90000"/>
              </a:lnSpc>
              <a:spcBef>
                <a:spcPct val="0"/>
              </a:spcBef>
              <a:spcAft>
                <a:spcPct val="35000"/>
              </a:spcAft>
            </a:pPr>
            <a:r>
              <a:rPr kumimoji="1" lang="en-US" altLang="ja-JP" sz="1600" kern="1200" dirty="0" smtClean="0"/>
              <a:t> RFQ</a:t>
            </a:r>
            <a:endParaRPr kumimoji="1" lang="ja-JP" altLang="en-US" sz="1600" kern="1200" dirty="0"/>
          </a:p>
        </p:txBody>
      </p:sp>
      <p:sp>
        <p:nvSpPr>
          <p:cNvPr id="12" name="フリーフォーム 11"/>
          <p:cNvSpPr/>
          <p:nvPr/>
        </p:nvSpPr>
        <p:spPr>
          <a:xfrm rot="114">
            <a:off x="2339756" y="3075073"/>
            <a:ext cx="285438" cy="209906"/>
          </a:xfrm>
          <a:custGeom>
            <a:avLst/>
            <a:gdLst>
              <a:gd name="connsiteX0" fmla="*/ 0 w 285438"/>
              <a:gd name="connsiteY0" fmla="*/ 39612 h 198062"/>
              <a:gd name="connsiteX1" fmla="*/ 186407 w 285438"/>
              <a:gd name="connsiteY1" fmla="*/ 39612 h 198062"/>
              <a:gd name="connsiteX2" fmla="*/ 186407 w 285438"/>
              <a:gd name="connsiteY2" fmla="*/ 0 h 198062"/>
              <a:gd name="connsiteX3" fmla="*/ 285438 w 285438"/>
              <a:gd name="connsiteY3" fmla="*/ 99031 h 198062"/>
              <a:gd name="connsiteX4" fmla="*/ 186407 w 285438"/>
              <a:gd name="connsiteY4" fmla="*/ 198062 h 198062"/>
              <a:gd name="connsiteX5" fmla="*/ 186407 w 285438"/>
              <a:gd name="connsiteY5" fmla="*/ 158450 h 198062"/>
              <a:gd name="connsiteX6" fmla="*/ 0 w 285438"/>
              <a:gd name="connsiteY6" fmla="*/ 158450 h 198062"/>
              <a:gd name="connsiteX7" fmla="*/ 0 w 285438"/>
              <a:gd name="connsiteY7" fmla="*/ 39612 h 19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38" h="198062">
                <a:moveTo>
                  <a:pt x="0" y="39612"/>
                </a:moveTo>
                <a:lnTo>
                  <a:pt x="186407" y="39612"/>
                </a:lnTo>
                <a:lnTo>
                  <a:pt x="186407" y="0"/>
                </a:lnTo>
                <a:lnTo>
                  <a:pt x="285438" y="99031"/>
                </a:lnTo>
                <a:lnTo>
                  <a:pt x="186407" y="198062"/>
                </a:lnTo>
                <a:lnTo>
                  <a:pt x="186407" y="158450"/>
                </a:lnTo>
                <a:lnTo>
                  <a:pt x="0" y="158450"/>
                </a:lnTo>
                <a:lnTo>
                  <a:pt x="0" y="39612"/>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1" tIns="39611" rIns="59419" bIns="39612" numCol="1" spcCol="1270" anchor="ctr" anchorCtr="0">
            <a:noAutofit/>
          </a:bodyPr>
          <a:lstStyle/>
          <a:p>
            <a:pPr lvl="0" algn="ctr" defTabSz="177800">
              <a:lnSpc>
                <a:spcPct val="90000"/>
              </a:lnSpc>
              <a:spcBef>
                <a:spcPct val="0"/>
              </a:spcBef>
              <a:spcAft>
                <a:spcPct val="35000"/>
              </a:spcAft>
            </a:pPr>
            <a:endParaRPr kumimoji="1" lang="ja-JP" altLang="en-US" sz="400" kern="1200"/>
          </a:p>
        </p:txBody>
      </p:sp>
      <p:sp>
        <p:nvSpPr>
          <p:cNvPr id="13" name="フリーフォーム 12"/>
          <p:cNvSpPr/>
          <p:nvPr/>
        </p:nvSpPr>
        <p:spPr>
          <a:xfrm>
            <a:off x="2734300" y="2924999"/>
            <a:ext cx="1311241" cy="477782"/>
          </a:xfrm>
          <a:custGeom>
            <a:avLst/>
            <a:gdLst>
              <a:gd name="connsiteX0" fmla="*/ 0 w 1311241"/>
              <a:gd name="connsiteY0" fmla="*/ 47778 h 477782"/>
              <a:gd name="connsiteX1" fmla="*/ 47778 w 1311241"/>
              <a:gd name="connsiteY1" fmla="*/ 0 h 477782"/>
              <a:gd name="connsiteX2" fmla="*/ 1263463 w 1311241"/>
              <a:gd name="connsiteY2" fmla="*/ 0 h 477782"/>
              <a:gd name="connsiteX3" fmla="*/ 1311241 w 1311241"/>
              <a:gd name="connsiteY3" fmla="*/ 47778 h 477782"/>
              <a:gd name="connsiteX4" fmla="*/ 1311241 w 1311241"/>
              <a:gd name="connsiteY4" fmla="*/ 430004 h 477782"/>
              <a:gd name="connsiteX5" fmla="*/ 1263463 w 1311241"/>
              <a:gd name="connsiteY5" fmla="*/ 477782 h 477782"/>
              <a:gd name="connsiteX6" fmla="*/ 47778 w 1311241"/>
              <a:gd name="connsiteY6" fmla="*/ 477782 h 477782"/>
              <a:gd name="connsiteX7" fmla="*/ 0 w 1311241"/>
              <a:gd name="connsiteY7" fmla="*/ 430004 h 477782"/>
              <a:gd name="connsiteX8" fmla="*/ 0 w 1311241"/>
              <a:gd name="connsiteY8" fmla="*/ 47778 h 47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241" h="477782">
                <a:moveTo>
                  <a:pt x="0" y="47778"/>
                </a:moveTo>
                <a:cubicBezTo>
                  <a:pt x="0" y="21391"/>
                  <a:pt x="21391" y="0"/>
                  <a:pt x="47778" y="0"/>
                </a:cubicBezTo>
                <a:lnTo>
                  <a:pt x="1263463" y="0"/>
                </a:lnTo>
                <a:cubicBezTo>
                  <a:pt x="1289850" y="0"/>
                  <a:pt x="1311241" y="21391"/>
                  <a:pt x="1311241" y="47778"/>
                </a:cubicBezTo>
                <a:lnTo>
                  <a:pt x="1311241" y="430004"/>
                </a:lnTo>
                <a:cubicBezTo>
                  <a:pt x="1311241" y="456391"/>
                  <a:pt x="1289850" y="477782"/>
                  <a:pt x="1263463" y="477782"/>
                </a:cubicBezTo>
                <a:lnTo>
                  <a:pt x="47778" y="477782"/>
                </a:lnTo>
                <a:cubicBezTo>
                  <a:pt x="21391" y="477782"/>
                  <a:pt x="0" y="456391"/>
                  <a:pt x="0" y="430004"/>
                </a:cubicBezTo>
                <a:lnTo>
                  <a:pt x="0" y="4777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3792" tIns="113792" rIns="113792" bIns="220532" numCol="1" spcCol="1270" anchor="t" anchorCtr="0">
            <a:noAutofit/>
          </a:bodyPr>
          <a:lstStyle/>
          <a:p>
            <a:pPr lvl="0" algn="l" defTabSz="711200">
              <a:lnSpc>
                <a:spcPct val="90000"/>
              </a:lnSpc>
              <a:spcBef>
                <a:spcPct val="0"/>
              </a:spcBef>
              <a:spcAft>
                <a:spcPct val="35000"/>
              </a:spcAft>
            </a:pPr>
            <a:r>
              <a:rPr lang="en-US" altLang="zh-CN" sz="1600" dirty="0"/>
              <a:t>7</a:t>
            </a:r>
            <a:r>
              <a:rPr lang="en-US" altLang="zh-CN" sz="1600" dirty="0" smtClean="0"/>
              <a:t> x </a:t>
            </a:r>
            <a:r>
              <a:rPr kumimoji="1" lang="en-US" altLang="zh-CN" sz="1600" kern="1200" dirty="0" smtClean="0"/>
              <a:t>IH-DTL </a:t>
            </a:r>
            <a:endParaRPr kumimoji="1" lang="ja-JP" altLang="en-US" sz="1600" kern="1200" dirty="0"/>
          </a:p>
        </p:txBody>
      </p:sp>
      <p:sp>
        <p:nvSpPr>
          <p:cNvPr id="15" name="フリーフォーム 14"/>
          <p:cNvSpPr/>
          <p:nvPr/>
        </p:nvSpPr>
        <p:spPr>
          <a:xfrm rot="40131">
            <a:off x="4159892" y="3081308"/>
            <a:ext cx="242407" cy="202268"/>
          </a:xfrm>
          <a:custGeom>
            <a:avLst/>
            <a:gdLst>
              <a:gd name="connsiteX0" fmla="*/ 0 w 242440"/>
              <a:gd name="connsiteY0" fmla="*/ 39612 h 198062"/>
              <a:gd name="connsiteX1" fmla="*/ 143409 w 242440"/>
              <a:gd name="connsiteY1" fmla="*/ 39612 h 198062"/>
              <a:gd name="connsiteX2" fmla="*/ 143409 w 242440"/>
              <a:gd name="connsiteY2" fmla="*/ 0 h 198062"/>
              <a:gd name="connsiteX3" fmla="*/ 242440 w 242440"/>
              <a:gd name="connsiteY3" fmla="*/ 99031 h 198062"/>
              <a:gd name="connsiteX4" fmla="*/ 143409 w 242440"/>
              <a:gd name="connsiteY4" fmla="*/ 198062 h 198062"/>
              <a:gd name="connsiteX5" fmla="*/ 143409 w 242440"/>
              <a:gd name="connsiteY5" fmla="*/ 158450 h 198062"/>
              <a:gd name="connsiteX6" fmla="*/ 0 w 242440"/>
              <a:gd name="connsiteY6" fmla="*/ 158450 h 198062"/>
              <a:gd name="connsiteX7" fmla="*/ 0 w 242440"/>
              <a:gd name="connsiteY7" fmla="*/ 39612 h 19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440" h="198062">
                <a:moveTo>
                  <a:pt x="0" y="39612"/>
                </a:moveTo>
                <a:lnTo>
                  <a:pt x="143409" y="39612"/>
                </a:lnTo>
                <a:lnTo>
                  <a:pt x="143409" y="0"/>
                </a:lnTo>
                <a:lnTo>
                  <a:pt x="242440" y="99031"/>
                </a:lnTo>
                <a:lnTo>
                  <a:pt x="143409" y="198062"/>
                </a:lnTo>
                <a:lnTo>
                  <a:pt x="143409" y="158450"/>
                </a:lnTo>
                <a:lnTo>
                  <a:pt x="0" y="158450"/>
                </a:lnTo>
                <a:lnTo>
                  <a:pt x="0" y="39612"/>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1" tIns="39611" rIns="59419" bIns="39612" numCol="1" spcCol="1270" anchor="ctr" anchorCtr="0">
            <a:noAutofit/>
          </a:bodyPr>
          <a:lstStyle/>
          <a:p>
            <a:pPr lvl="0" algn="ctr" defTabSz="177800">
              <a:lnSpc>
                <a:spcPct val="90000"/>
              </a:lnSpc>
              <a:spcBef>
                <a:spcPct val="0"/>
              </a:spcBef>
              <a:spcAft>
                <a:spcPct val="35000"/>
              </a:spcAft>
            </a:pPr>
            <a:endParaRPr kumimoji="1" lang="ja-JP" altLang="en-US" sz="400" kern="1200"/>
          </a:p>
        </p:txBody>
      </p:sp>
      <p:sp>
        <p:nvSpPr>
          <p:cNvPr id="16" name="フリーフォーム 15"/>
          <p:cNvSpPr/>
          <p:nvPr/>
        </p:nvSpPr>
        <p:spPr>
          <a:xfrm>
            <a:off x="4502945" y="2943006"/>
            <a:ext cx="858953" cy="477782"/>
          </a:xfrm>
          <a:custGeom>
            <a:avLst/>
            <a:gdLst>
              <a:gd name="connsiteX0" fmla="*/ 0 w 858953"/>
              <a:gd name="connsiteY0" fmla="*/ 47778 h 477782"/>
              <a:gd name="connsiteX1" fmla="*/ 47778 w 858953"/>
              <a:gd name="connsiteY1" fmla="*/ 0 h 477782"/>
              <a:gd name="connsiteX2" fmla="*/ 811175 w 858953"/>
              <a:gd name="connsiteY2" fmla="*/ 0 h 477782"/>
              <a:gd name="connsiteX3" fmla="*/ 858953 w 858953"/>
              <a:gd name="connsiteY3" fmla="*/ 47778 h 477782"/>
              <a:gd name="connsiteX4" fmla="*/ 858953 w 858953"/>
              <a:gd name="connsiteY4" fmla="*/ 430004 h 477782"/>
              <a:gd name="connsiteX5" fmla="*/ 811175 w 858953"/>
              <a:gd name="connsiteY5" fmla="*/ 477782 h 477782"/>
              <a:gd name="connsiteX6" fmla="*/ 47778 w 858953"/>
              <a:gd name="connsiteY6" fmla="*/ 477782 h 477782"/>
              <a:gd name="connsiteX7" fmla="*/ 0 w 858953"/>
              <a:gd name="connsiteY7" fmla="*/ 430004 h 477782"/>
              <a:gd name="connsiteX8" fmla="*/ 0 w 858953"/>
              <a:gd name="connsiteY8" fmla="*/ 47778 h 47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953" h="477782">
                <a:moveTo>
                  <a:pt x="0" y="47778"/>
                </a:moveTo>
                <a:cubicBezTo>
                  <a:pt x="0" y="21391"/>
                  <a:pt x="21391" y="0"/>
                  <a:pt x="47778" y="0"/>
                </a:cubicBezTo>
                <a:lnTo>
                  <a:pt x="811175" y="0"/>
                </a:lnTo>
                <a:cubicBezTo>
                  <a:pt x="837562" y="0"/>
                  <a:pt x="858953" y="21391"/>
                  <a:pt x="858953" y="47778"/>
                </a:cubicBezTo>
                <a:lnTo>
                  <a:pt x="858953" y="430004"/>
                </a:lnTo>
                <a:cubicBezTo>
                  <a:pt x="858953" y="456391"/>
                  <a:pt x="837562" y="477782"/>
                  <a:pt x="811175" y="477782"/>
                </a:cubicBezTo>
                <a:lnTo>
                  <a:pt x="47778" y="477782"/>
                </a:lnTo>
                <a:cubicBezTo>
                  <a:pt x="21391" y="477782"/>
                  <a:pt x="0" y="456391"/>
                  <a:pt x="0" y="430004"/>
                </a:cubicBezTo>
                <a:lnTo>
                  <a:pt x="0" y="47778"/>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9568" tIns="99568" rIns="99568" bIns="212912" numCol="1" spcCol="1270" anchor="t" anchorCtr="0">
            <a:noAutofit/>
          </a:bodyPr>
          <a:lstStyle/>
          <a:p>
            <a:pPr lvl="0" algn="l" defTabSz="622300">
              <a:lnSpc>
                <a:spcPct val="90000"/>
              </a:lnSpc>
              <a:spcBef>
                <a:spcPct val="0"/>
              </a:spcBef>
              <a:spcAft>
                <a:spcPct val="35000"/>
              </a:spcAft>
            </a:pPr>
            <a:r>
              <a:rPr kumimoji="1" lang="en-US" altLang="zh-CN" sz="1400" kern="1200" dirty="0" smtClean="0"/>
              <a:t>Short</a:t>
            </a:r>
            <a:r>
              <a:rPr kumimoji="1" lang="zh-CN" altLang="en-US" sz="1400" kern="1200" dirty="0" smtClean="0"/>
              <a:t> </a:t>
            </a:r>
            <a:r>
              <a:rPr kumimoji="1" lang="en-US" altLang="zh-CN" sz="1400" kern="1200" dirty="0" smtClean="0"/>
              <a:t>Cavities</a:t>
            </a:r>
            <a:endParaRPr kumimoji="1" lang="ja-JP" altLang="en-US" sz="1400" kern="1200" dirty="0"/>
          </a:p>
        </p:txBody>
      </p:sp>
      <p:sp>
        <p:nvSpPr>
          <p:cNvPr id="18" name="フリーフォーム 17"/>
          <p:cNvSpPr/>
          <p:nvPr/>
        </p:nvSpPr>
        <p:spPr>
          <a:xfrm rot="21501338">
            <a:off x="5534715" y="3010210"/>
            <a:ext cx="330655" cy="198062"/>
          </a:xfrm>
          <a:custGeom>
            <a:avLst/>
            <a:gdLst>
              <a:gd name="connsiteX0" fmla="*/ 0 w 330655"/>
              <a:gd name="connsiteY0" fmla="*/ 39612 h 198062"/>
              <a:gd name="connsiteX1" fmla="*/ 231624 w 330655"/>
              <a:gd name="connsiteY1" fmla="*/ 39612 h 198062"/>
              <a:gd name="connsiteX2" fmla="*/ 231624 w 330655"/>
              <a:gd name="connsiteY2" fmla="*/ 0 h 198062"/>
              <a:gd name="connsiteX3" fmla="*/ 330655 w 330655"/>
              <a:gd name="connsiteY3" fmla="*/ 99031 h 198062"/>
              <a:gd name="connsiteX4" fmla="*/ 231624 w 330655"/>
              <a:gd name="connsiteY4" fmla="*/ 198062 h 198062"/>
              <a:gd name="connsiteX5" fmla="*/ 231624 w 330655"/>
              <a:gd name="connsiteY5" fmla="*/ 158450 h 198062"/>
              <a:gd name="connsiteX6" fmla="*/ 0 w 330655"/>
              <a:gd name="connsiteY6" fmla="*/ 158450 h 198062"/>
              <a:gd name="connsiteX7" fmla="*/ 0 w 330655"/>
              <a:gd name="connsiteY7" fmla="*/ 39612 h 19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655" h="198062">
                <a:moveTo>
                  <a:pt x="0" y="39612"/>
                </a:moveTo>
                <a:lnTo>
                  <a:pt x="231624" y="39612"/>
                </a:lnTo>
                <a:lnTo>
                  <a:pt x="231624" y="0"/>
                </a:lnTo>
                <a:lnTo>
                  <a:pt x="330655" y="99031"/>
                </a:lnTo>
                <a:lnTo>
                  <a:pt x="231624" y="198062"/>
                </a:lnTo>
                <a:lnTo>
                  <a:pt x="231624" y="158450"/>
                </a:lnTo>
                <a:lnTo>
                  <a:pt x="0" y="158450"/>
                </a:lnTo>
                <a:lnTo>
                  <a:pt x="0" y="39612"/>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1" tIns="39612" rIns="59419" bIns="39611" numCol="1" spcCol="1270" anchor="ctr" anchorCtr="0">
            <a:noAutofit/>
          </a:bodyPr>
          <a:lstStyle/>
          <a:p>
            <a:pPr lvl="0" algn="ctr" defTabSz="177800">
              <a:lnSpc>
                <a:spcPct val="90000"/>
              </a:lnSpc>
              <a:spcBef>
                <a:spcPct val="0"/>
              </a:spcBef>
              <a:spcAft>
                <a:spcPct val="35000"/>
              </a:spcAft>
            </a:pPr>
            <a:endParaRPr kumimoji="1" lang="ja-JP" altLang="en-US" sz="400" kern="1200"/>
          </a:p>
        </p:txBody>
      </p:sp>
      <p:sp>
        <p:nvSpPr>
          <p:cNvPr id="19" name="フリーフォーム 18"/>
          <p:cNvSpPr/>
          <p:nvPr/>
        </p:nvSpPr>
        <p:spPr>
          <a:xfrm>
            <a:off x="5985519" y="2898057"/>
            <a:ext cx="1025361" cy="477782"/>
          </a:xfrm>
          <a:custGeom>
            <a:avLst/>
            <a:gdLst>
              <a:gd name="connsiteX0" fmla="*/ 0 w 1025361"/>
              <a:gd name="connsiteY0" fmla="*/ 47778 h 477782"/>
              <a:gd name="connsiteX1" fmla="*/ 47778 w 1025361"/>
              <a:gd name="connsiteY1" fmla="*/ 0 h 477782"/>
              <a:gd name="connsiteX2" fmla="*/ 977583 w 1025361"/>
              <a:gd name="connsiteY2" fmla="*/ 0 h 477782"/>
              <a:gd name="connsiteX3" fmla="*/ 1025361 w 1025361"/>
              <a:gd name="connsiteY3" fmla="*/ 47778 h 477782"/>
              <a:gd name="connsiteX4" fmla="*/ 1025361 w 1025361"/>
              <a:gd name="connsiteY4" fmla="*/ 430004 h 477782"/>
              <a:gd name="connsiteX5" fmla="*/ 977583 w 1025361"/>
              <a:gd name="connsiteY5" fmla="*/ 477782 h 477782"/>
              <a:gd name="connsiteX6" fmla="*/ 47778 w 1025361"/>
              <a:gd name="connsiteY6" fmla="*/ 477782 h 477782"/>
              <a:gd name="connsiteX7" fmla="*/ 0 w 1025361"/>
              <a:gd name="connsiteY7" fmla="*/ 430004 h 477782"/>
              <a:gd name="connsiteX8" fmla="*/ 0 w 1025361"/>
              <a:gd name="connsiteY8" fmla="*/ 47778 h 47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5361" h="477782">
                <a:moveTo>
                  <a:pt x="0" y="47778"/>
                </a:moveTo>
                <a:cubicBezTo>
                  <a:pt x="0" y="21391"/>
                  <a:pt x="21391" y="0"/>
                  <a:pt x="47778" y="0"/>
                </a:cubicBezTo>
                <a:lnTo>
                  <a:pt x="977583" y="0"/>
                </a:lnTo>
                <a:cubicBezTo>
                  <a:pt x="1003970" y="0"/>
                  <a:pt x="1025361" y="21391"/>
                  <a:pt x="1025361" y="47778"/>
                </a:cubicBezTo>
                <a:lnTo>
                  <a:pt x="1025361" y="430004"/>
                </a:lnTo>
                <a:cubicBezTo>
                  <a:pt x="1025361" y="456391"/>
                  <a:pt x="1003970" y="477782"/>
                  <a:pt x="977583" y="477782"/>
                </a:cubicBezTo>
                <a:lnTo>
                  <a:pt x="47778" y="477782"/>
                </a:lnTo>
                <a:cubicBezTo>
                  <a:pt x="21391" y="477782"/>
                  <a:pt x="0" y="456391"/>
                  <a:pt x="0" y="430004"/>
                </a:cubicBezTo>
                <a:lnTo>
                  <a:pt x="0" y="47778"/>
                </a:lnTo>
                <a:close/>
              </a:path>
            </a:pathLst>
          </a:custGeom>
          <a:no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170688" rIns="170688" bIns="251012" numCol="1" spcCol="1270" anchor="t" anchorCtr="0">
            <a:noAutofit/>
          </a:bodyPr>
          <a:lstStyle/>
          <a:p>
            <a:pPr lvl="0" algn="ctr" defTabSz="1066800">
              <a:lnSpc>
                <a:spcPct val="90000"/>
              </a:lnSpc>
              <a:spcBef>
                <a:spcPct val="0"/>
              </a:spcBef>
              <a:spcAft>
                <a:spcPct val="35000"/>
              </a:spcAft>
            </a:pPr>
            <a:r>
              <a:rPr kumimoji="1" lang="en-US" altLang="ja-JP" sz="2400" kern="1200" dirty="0" smtClean="0">
                <a:solidFill>
                  <a:schemeClr val="tx1"/>
                </a:solidFill>
              </a:rPr>
              <a:t>RCS</a:t>
            </a:r>
            <a:endParaRPr kumimoji="1" lang="ja-JP" altLang="en-US" sz="2400" kern="1200" dirty="0">
              <a:solidFill>
                <a:schemeClr val="tx1"/>
              </a:solidFill>
            </a:endParaRPr>
          </a:p>
        </p:txBody>
      </p:sp>
      <p:sp>
        <p:nvSpPr>
          <p:cNvPr id="20" name="フリーフォーム 19"/>
          <p:cNvSpPr/>
          <p:nvPr/>
        </p:nvSpPr>
        <p:spPr>
          <a:xfrm>
            <a:off x="4648051" y="3520273"/>
            <a:ext cx="1098599" cy="615739"/>
          </a:xfrm>
          <a:custGeom>
            <a:avLst/>
            <a:gdLst>
              <a:gd name="connsiteX0" fmla="*/ 0 w 1306491"/>
              <a:gd name="connsiteY0" fmla="*/ 130649 h 2086875"/>
              <a:gd name="connsiteX1" fmla="*/ 130649 w 1306491"/>
              <a:gd name="connsiteY1" fmla="*/ 0 h 2086875"/>
              <a:gd name="connsiteX2" fmla="*/ 1175842 w 1306491"/>
              <a:gd name="connsiteY2" fmla="*/ 0 h 2086875"/>
              <a:gd name="connsiteX3" fmla="*/ 1306491 w 1306491"/>
              <a:gd name="connsiteY3" fmla="*/ 130649 h 2086875"/>
              <a:gd name="connsiteX4" fmla="*/ 1306491 w 1306491"/>
              <a:gd name="connsiteY4" fmla="*/ 1956226 h 2086875"/>
              <a:gd name="connsiteX5" fmla="*/ 1175842 w 1306491"/>
              <a:gd name="connsiteY5" fmla="*/ 2086875 h 2086875"/>
              <a:gd name="connsiteX6" fmla="*/ 130649 w 1306491"/>
              <a:gd name="connsiteY6" fmla="*/ 2086875 h 2086875"/>
              <a:gd name="connsiteX7" fmla="*/ 0 w 1306491"/>
              <a:gd name="connsiteY7" fmla="*/ 1956226 h 2086875"/>
              <a:gd name="connsiteX8" fmla="*/ 0 w 1306491"/>
              <a:gd name="connsiteY8" fmla="*/ 130649 h 208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491" h="2086875">
                <a:moveTo>
                  <a:pt x="0" y="130649"/>
                </a:moveTo>
                <a:cubicBezTo>
                  <a:pt x="0" y="58494"/>
                  <a:pt x="58494" y="0"/>
                  <a:pt x="130649" y="0"/>
                </a:cubicBezTo>
                <a:lnTo>
                  <a:pt x="1175842" y="0"/>
                </a:lnTo>
                <a:cubicBezTo>
                  <a:pt x="1247997" y="0"/>
                  <a:pt x="1306491" y="58494"/>
                  <a:pt x="1306491" y="130649"/>
                </a:cubicBezTo>
                <a:lnTo>
                  <a:pt x="1306491" y="1956226"/>
                </a:lnTo>
                <a:cubicBezTo>
                  <a:pt x="1306491" y="2028381"/>
                  <a:pt x="1247997" y="2086875"/>
                  <a:pt x="1175842" y="2086875"/>
                </a:cubicBezTo>
                <a:lnTo>
                  <a:pt x="130649" y="2086875"/>
                </a:lnTo>
                <a:cubicBezTo>
                  <a:pt x="58494" y="2086875"/>
                  <a:pt x="0" y="2028381"/>
                  <a:pt x="0" y="1956226"/>
                </a:cubicBezTo>
                <a:lnTo>
                  <a:pt x="0" y="130649"/>
                </a:lnTo>
                <a:close/>
              </a:path>
            </a:pathLst>
          </a:custGeom>
          <a:noFill/>
          <a:ln>
            <a:no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7834" tIns="137834" rIns="137834" bIns="137834" numCol="1" spcCol="1270" anchor="t" anchorCtr="0">
            <a:noAutofit/>
          </a:bodyPr>
          <a:lstStyle/>
          <a:p>
            <a:pPr marL="0" lvl="1" algn="l" defTabSz="622300">
              <a:lnSpc>
                <a:spcPct val="90000"/>
              </a:lnSpc>
              <a:spcBef>
                <a:spcPct val="0"/>
              </a:spcBef>
              <a:spcAft>
                <a:spcPct val="15000"/>
              </a:spcAft>
            </a:pPr>
            <a:r>
              <a:rPr kumimoji="1" lang="en-US" altLang="ja-JP" sz="1400" kern="1200" dirty="0" smtClean="0">
                <a:solidFill>
                  <a:srgbClr val="FF0000"/>
                </a:solidFill>
              </a:rPr>
              <a:t>Multi-turn injection</a:t>
            </a:r>
            <a:endParaRPr kumimoji="1" lang="ja-JP" altLang="en-US" sz="1400" kern="1200" dirty="0">
              <a:solidFill>
                <a:srgbClr val="FF0000"/>
              </a:solidFill>
            </a:endParaRPr>
          </a:p>
        </p:txBody>
      </p:sp>
      <p:sp>
        <p:nvSpPr>
          <p:cNvPr id="21" name="フリーフォーム 20"/>
          <p:cNvSpPr/>
          <p:nvPr/>
        </p:nvSpPr>
        <p:spPr>
          <a:xfrm rot="54442">
            <a:off x="7164941" y="2971277"/>
            <a:ext cx="326693" cy="198062"/>
          </a:xfrm>
          <a:custGeom>
            <a:avLst/>
            <a:gdLst>
              <a:gd name="connsiteX0" fmla="*/ 0 w 326693"/>
              <a:gd name="connsiteY0" fmla="*/ 39612 h 198062"/>
              <a:gd name="connsiteX1" fmla="*/ 227662 w 326693"/>
              <a:gd name="connsiteY1" fmla="*/ 39612 h 198062"/>
              <a:gd name="connsiteX2" fmla="*/ 227662 w 326693"/>
              <a:gd name="connsiteY2" fmla="*/ 0 h 198062"/>
              <a:gd name="connsiteX3" fmla="*/ 326693 w 326693"/>
              <a:gd name="connsiteY3" fmla="*/ 99031 h 198062"/>
              <a:gd name="connsiteX4" fmla="*/ 227662 w 326693"/>
              <a:gd name="connsiteY4" fmla="*/ 198062 h 198062"/>
              <a:gd name="connsiteX5" fmla="*/ 227662 w 326693"/>
              <a:gd name="connsiteY5" fmla="*/ 158450 h 198062"/>
              <a:gd name="connsiteX6" fmla="*/ 0 w 326693"/>
              <a:gd name="connsiteY6" fmla="*/ 158450 h 198062"/>
              <a:gd name="connsiteX7" fmla="*/ 0 w 326693"/>
              <a:gd name="connsiteY7" fmla="*/ 39612 h 19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93" h="198062">
                <a:moveTo>
                  <a:pt x="0" y="39612"/>
                </a:moveTo>
                <a:lnTo>
                  <a:pt x="227662" y="39612"/>
                </a:lnTo>
                <a:lnTo>
                  <a:pt x="227662" y="0"/>
                </a:lnTo>
                <a:lnTo>
                  <a:pt x="326693" y="99031"/>
                </a:lnTo>
                <a:lnTo>
                  <a:pt x="227662" y="198062"/>
                </a:lnTo>
                <a:lnTo>
                  <a:pt x="227662" y="158450"/>
                </a:lnTo>
                <a:lnTo>
                  <a:pt x="0" y="158450"/>
                </a:lnTo>
                <a:lnTo>
                  <a:pt x="0" y="39612"/>
                </a:lnTo>
                <a:close/>
              </a:path>
            </a:pathLst>
          </a:cu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39612" rIns="59418" bIns="39611" numCol="1" spcCol="1270" anchor="ctr" anchorCtr="0">
            <a:noAutofit/>
          </a:bodyPr>
          <a:lstStyle/>
          <a:p>
            <a:pPr lvl="0" algn="ctr" defTabSz="177800">
              <a:lnSpc>
                <a:spcPct val="90000"/>
              </a:lnSpc>
              <a:spcBef>
                <a:spcPct val="0"/>
              </a:spcBef>
              <a:spcAft>
                <a:spcPct val="35000"/>
              </a:spcAft>
            </a:pPr>
            <a:endParaRPr kumimoji="1" lang="ja-JP" altLang="en-US" sz="400" kern="1200"/>
          </a:p>
        </p:txBody>
      </p:sp>
      <p:sp>
        <p:nvSpPr>
          <p:cNvPr id="22" name="フリーフォーム 21"/>
          <p:cNvSpPr/>
          <p:nvPr/>
        </p:nvSpPr>
        <p:spPr>
          <a:xfrm>
            <a:off x="7655346" y="2852936"/>
            <a:ext cx="1021110" cy="477782"/>
          </a:xfrm>
          <a:custGeom>
            <a:avLst/>
            <a:gdLst>
              <a:gd name="connsiteX0" fmla="*/ 0 w 1137490"/>
              <a:gd name="connsiteY0" fmla="*/ 47778 h 477782"/>
              <a:gd name="connsiteX1" fmla="*/ 47778 w 1137490"/>
              <a:gd name="connsiteY1" fmla="*/ 0 h 477782"/>
              <a:gd name="connsiteX2" fmla="*/ 1089712 w 1137490"/>
              <a:gd name="connsiteY2" fmla="*/ 0 h 477782"/>
              <a:gd name="connsiteX3" fmla="*/ 1137490 w 1137490"/>
              <a:gd name="connsiteY3" fmla="*/ 47778 h 477782"/>
              <a:gd name="connsiteX4" fmla="*/ 1137490 w 1137490"/>
              <a:gd name="connsiteY4" fmla="*/ 430004 h 477782"/>
              <a:gd name="connsiteX5" fmla="*/ 1089712 w 1137490"/>
              <a:gd name="connsiteY5" fmla="*/ 477782 h 477782"/>
              <a:gd name="connsiteX6" fmla="*/ 47778 w 1137490"/>
              <a:gd name="connsiteY6" fmla="*/ 477782 h 477782"/>
              <a:gd name="connsiteX7" fmla="*/ 0 w 1137490"/>
              <a:gd name="connsiteY7" fmla="*/ 430004 h 477782"/>
              <a:gd name="connsiteX8" fmla="*/ 0 w 1137490"/>
              <a:gd name="connsiteY8" fmla="*/ 47778 h 47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490" h="477782">
                <a:moveTo>
                  <a:pt x="0" y="47778"/>
                </a:moveTo>
                <a:cubicBezTo>
                  <a:pt x="0" y="21391"/>
                  <a:pt x="21391" y="0"/>
                  <a:pt x="47778" y="0"/>
                </a:cubicBezTo>
                <a:lnTo>
                  <a:pt x="1089712" y="0"/>
                </a:lnTo>
                <a:cubicBezTo>
                  <a:pt x="1116099" y="0"/>
                  <a:pt x="1137490" y="21391"/>
                  <a:pt x="1137490" y="47778"/>
                </a:cubicBezTo>
                <a:lnTo>
                  <a:pt x="1137490" y="430004"/>
                </a:lnTo>
                <a:cubicBezTo>
                  <a:pt x="1137490" y="456391"/>
                  <a:pt x="1116099" y="477782"/>
                  <a:pt x="1089712" y="477782"/>
                </a:cubicBezTo>
                <a:lnTo>
                  <a:pt x="47778" y="477782"/>
                </a:lnTo>
                <a:cubicBezTo>
                  <a:pt x="21391" y="477782"/>
                  <a:pt x="0" y="456391"/>
                  <a:pt x="0" y="430004"/>
                </a:cubicBezTo>
                <a:lnTo>
                  <a:pt x="0" y="47778"/>
                </a:lnTo>
                <a:close/>
              </a:path>
            </a:pathLst>
          </a:custGeom>
          <a:no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0688" tIns="170688" rIns="170688" bIns="251012" numCol="1" spcCol="1270" anchor="t" anchorCtr="0">
            <a:noAutofit/>
          </a:bodyPr>
          <a:lstStyle/>
          <a:p>
            <a:pPr lvl="0" algn="l" defTabSz="1066800">
              <a:lnSpc>
                <a:spcPct val="90000"/>
              </a:lnSpc>
              <a:spcBef>
                <a:spcPct val="0"/>
              </a:spcBef>
              <a:spcAft>
                <a:spcPct val="35000"/>
              </a:spcAft>
            </a:pPr>
            <a:r>
              <a:rPr kumimoji="1" lang="en-US" altLang="ja-JP" sz="2400" kern="1200" dirty="0" smtClean="0">
                <a:solidFill>
                  <a:schemeClr val="tx1"/>
                </a:solidFill>
              </a:rPr>
              <a:t>  MR</a:t>
            </a:r>
            <a:endParaRPr kumimoji="1" lang="ja-JP" altLang="en-US" sz="2400" kern="1200" dirty="0">
              <a:solidFill>
                <a:schemeClr val="tx1"/>
              </a:solidFill>
            </a:endParaRPr>
          </a:p>
        </p:txBody>
      </p:sp>
      <p:sp>
        <p:nvSpPr>
          <p:cNvPr id="17414" name="正方形/長方形 5"/>
          <p:cNvSpPr>
            <a:spLocks noChangeArrowheads="1"/>
          </p:cNvSpPr>
          <p:nvPr/>
        </p:nvSpPr>
        <p:spPr bwMode="auto">
          <a:xfrm>
            <a:off x="2413705" y="2034923"/>
            <a:ext cx="104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742950" indent="-285750"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kumimoji="1" lang="en-US" altLang="ja-JP" sz="1800" baseline="30000" dirty="0">
                <a:solidFill>
                  <a:srgbClr val="0000FF"/>
                </a:solidFill>
              </a:rPr>
              <a:t>197</a:t>
            </a:r>
            <a:r>
              <a:rPr kumimoji="1" lang="en-US" altLang="ja-JP" sz="1800" dirty="0">
                <a:solidFill>
                  <a:srgbClr val="0000FF"/>
                </a:solidFill>
              </a:rPr>
              <a:t>Au</a:t>
            </a:r>
            <a:r>
              <a:rPr kumimoji="1" lang="en-US" altLang="ja-JP" sz="1800" baseline="30000" dirty="0">
                <a:solidFill>
                  <a:srgbClr val="0000FF"/>
                </a:solidFill>
              </a:rPr>
              <a:t>32+</a:t>
            </a:r>
            <a:r>
              <a:rPr kumimoji="1" lang="en-US" altLang="ja-JP" sz="1800" dirty="0"/>
              <a:t> </a:t>
            </a:r>
            <a:endParaRPr lang="ja-JP" altLang="en-US" sz="1800" dirty="0"/>
          </a:p>
        </p:txBody>
      </p:sp>
      <p:sp>
        <p:nvSpPr>
          <p:cNvPr id="17415" name="正方形/長方形 6"/>
          <p:cNvSpPr>
            <a:spLocks noChangeArrowheads="1"/>
          </p:cNvSpPr>
          <p:nvPr/>
        </p:nvSpPr>
        <p:spPr bwMode="auto">
          <a:xfrm>
            <a:off x="7676115" y="2051001"/>
            <a:ext cx="104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742950" indent="-285750"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kumimoji="1" lang="en-US" altLang="ja-JP" sz="1800" baseline="30000" dirty="0">
                <a:solidFill>
                  <a:srgbClr val="0000FF"/>
                </a:solidFill>
              </a:rPr>
              <a:t>197</a:t>
            </a:r>
            <a:r>
              <a:rPr kumimoji="1" lang="en-US" altLang="ja-JP" sz="1800" dirty="0">
                <a:solidFill>
                  <a:srgbClr val="0000FF"/>
                </a:solidFill>
              </a:rPr>
              <a:t>Au</a:t>
            </a:r>
            <a:r>
              <a:rPr kumimoji="1" lang="en-US" altLang="ja-JP" sz="1800" baseline="30000" dirty="0">
                <a:solidFill>
                  <a:srgbClr val="0000FF"/>
                </a:solidFill>
              </a:rPr>
              <a:t>79+</a:t>
            </a:r>
            <a:r>
              <a:rPr kumimoji="1" lang="en-US" altLang="ja-JP" sz="1800" dirty="0"/>
              <a:t> </a:t>
            </a:r>
            <a:endParaRPr lang="ja-JP" altLang="en-US" sz="1800" dirty="0"/>
          </a:p>
        </p:txBody>
      </p:sp>
      <p:sp>
        <p:nvSpPr>
          <p:cNvPr id="17422" name="テキスト ボックス 17"/>
          <p:cNvSpPr txBox="1">
            <a:spLocks noChangeArrowheads="1"/>
          </p:cNvSpPr>
          <p:nvPr/>
        </p:nvSpPr>
        <p:spPr bwMode="auto">
          <a:xfrm>
            <a:off x="5035647" y="1475492"/>
            <a:ext cx="1069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742950" indent="-285750"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kumimoji="1" lang="en-US" altLang="ja-JP" sz="1800" dirty="0" smtClean="0"/>
              <a:t>13AMeV</a:t>
            </a:r>
            <a:endParaRPr kumimoji="1" lang="ja-JP" altLang="en-US" sz="1800" dirty="0"/>
          </a:p>
        </p:txBody>
      </p:sp>
      <p:sp>
        <p:nvSpPr>
          <p:cNvPr id="17423" name="テキスト ボックス 18"/>
          <p:cNvSpPr txBox="1">
            <a:spLocks noChangeArrowheads="1"/>
          </p:cNvSpPr>
          <p:nvPr/>
        </p:nvSpPr>
        <p:spPr bwMode="auto">
          <a:xfrm>
            <a:off x="6612203" y="1475492"/>
            <a:ext cx="1197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742950" indent="-285750"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kumimoji="1" lang="en-US" altLang="ja-JP" sz="1800" dirty="0" smtClean="0"/>
              <a:t>190AMeV</a:t>
            </a:r>
            <a:endParaRPr kumimoji="1" lang="ja-JP" altLang="en-US" sz="1800" dirty="0"/>
          </a:p>
        </p:txBody>
      </p:sp>
      <p:sp>
        <p:nvSpPr>
          <p:cNvPr id="17424" name="テキスト ボックス 19"/>
          <p:cNvSpPr txBox="1">
            <a:spLocks noChangeArrowheads="1"/>
          </p:cNvSpPr>
          <p:nvPr/>
        </p:nvSpPr>
        <p:spPr bwMode="auto">
          <a:xfrm>
            <a:off x="7817983" y="1474306"/>
            <a:ext cx="1231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742950" indent="-285750"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kumimoji="1" lang="en-US" altLang="ja-JP" sz="1800" dirty="0" smtClean="0">
                <a:solidFill>
                  <a:srgbClr val="FF0000"/>
                </a:solidFill>
              </a:rPr>
              <a:t>11.5AGeV</a:t>
            </a:r>
            <a:endParaRPr kumimoji="1" lang="ja-JP" altLang="en-US" sz="1800" dirty="0">
              <a:solidFill>
                <a:srgbClr val="FF0000"/>
              </a:solidFill>
            </a:endParaRPr>
          </a:p>
        </p:txBody>
      </p:sp>
      <p:sp>
        <p:nvSpPr>
          <p:cNvPr id="6" name="テキスト ボックス 5"/>
          <p:cNvSpPr txBox="1"/>
          <p:nvPr/>
        </p:nvSpPr>
        <p:spPr>
          <a:xfrm>
            <a:off x="6732240" y="2483604"/>
            <a:ext cx="1009251" cy="369332"/>
          </a:xfrm>
          <a:prstGeom prst="rect">
            <a:avLst/>
          </a:prstGeom>
          <a:noFill/>
        </p:spPr>
        <p:txBody>
          <a:bodyPr wrap="none" rtlCol="0">
            <a:spAutoFit/>
          </a:bodyPr>
          <a:lstStyle/>
          <a:p>
            <a:r>
              <a:rPr lang="en-US" altLang="ja-JP" dirty="0" smtClean="0">
                <a:solidFill>
                  <a:srgbClr val="FF0000"/>
                </a:solidFill>
              </a:rPr>
              <a:t>s</a:t>
            </a:r>
            <a:r>
              <a:rPr kumimoji="1" lang="en-US" altLang="ja-JP" dirty="0" smtClean="0">
                <a:solidFill>
                  <a:srgbClr val="FF0000"/>
                </a:solidFill>
              </a:rPr>
              <a:t>tripping</a:t>
            </a:r>
            <a:endParaRPr kumimoji="1" lang="ja-JP" altLang="en-US" dirty="0">
              <a:solidFill>
                <a:srgbClr val="FF0000"/>
              </a:solidFill>
            </a:endParaRPr>
          </a:p>
        </p:txBody>
      </p:sp>
      <p:sp>
        <p:nvSpPr>
          <p:cNvPr id="2" name="テキスト ボックス 1"/>
          <p:cNvSpPr txBox="1"/>
          <p:nvPr/>
        </p:nvSpPr>
        <p:spPr>
          <a:xfrm>
            <a:off x="35496" y="6487859"/>
            <a:ext cx="2224327" cy="338554"/>
          </a:xfrm>
          <a:prstGeom prst="rect">
            <a:avLst/>
          </a:prstGeom>
          <a:noFill/>
        </p:spPr>
        <p:txBody>
          <a:bodyPr wrap="none" rtlCol="0">
            <a:spAutoFit/>
          </a:bodyPr>
          <a:lstStyle/>
          <a:p>
            <a:r>
              <a:rPr kumimoji="1" lang="en-US" altLang="ja-JP" sz="1600" i="1" dirty="0" smtClean="0"/>
              <a:t>Y. Liu, J-PARC HI Meeting</a:t>
            </a:r>
            <a:endParaRPr kumimoji="1" lang="ja-JP" altLang="en-US" sz="1600" i="1" dirty="0"/>
          </a:p>
        </p:txBody>
      </p:sp>
      <p:sp>
        <p:nvSpPr>
          <p:cNvPr id="24" name="正方形/長方形 23"/>
          <p:cNvSpPr/>
          <p:nvPr/>
        </p:nvSpPr>
        <p:spPr>
          <a:xfrm>
            <a:off x="7304881" y="2852936"/>
            <a:ext cx="45719" cy="432048"/>
          </a:xfrm>
          <a:prstGeom prst="rect">
            <a:avLst/>
          </a:prstGeom>
          <a:solidFill>
            <a:schemeClr val="accent6">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0" y="2780928"/>
            <a:ext cx="5436096" cy="7420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230169" y="2393666"/>
            <a:ext cx="824265" cy="461665"/>
          </a:xfrm>
          <a:prstGeom prst="rect">
            <a:avLst/>
          </a:prstGeom>
          <a:noFill/>
        </p:spPr>
        <p:txBody>
          <a:bodyPr wrap="none" rtlCol="0">
            <a:spAutoFit/>
          </a:bodyPr>
          <a:lstStyle/>
          <a:p>
            <a:r>
              <a:rPr kumimoji="1" lang="en-US" altLang="ja-JP" sz="2400" dirty="0" err="1" smtClean="0"/>
              <a:t>Linac</a:t>
            </a:r>
            <a:endParaRPr kumimoji="1" lang="ja-JP" altLang="en-US" sz="2400" dirty="0"/>
          </a:p>
        </p:txBody>
      </p:sp>
      <p:cxnSp>
        <p:nvCxnSpPr>
          <p:cNvPr id="26" name="直線矢印コネクタ 25"/>
          <p:cNvCxnSpPr/>
          <p:nvPr/>
        </p:nvCxnSpPr>
        <p:spPr>
          <a:xfrm flipV="1">
            <a:off x="5508104" y="3225757"/>
            <a:ext cx="184949" cy="4451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7250732" y="4886529"/>
            <a:ext cx="1896930" cy="369332"/>
          </a:xfrm>
          <a:prstGeom prst="rect">
            <a:avLst/>
          </a:prstGeom>
          <a:ln>
            <a:solidFill>
              <a:srgbClr val="FF0000"/>
            </a:solidFill>
          </a:ln>
        </p:spPr>
        <p:txBody>
          <a:bodyPr wrap="none">
            <a:spAutoFit/>
          </a:bodyPr>
          <a:lstStyle/>
          <a:p>
            <a:r>
              <a:rPr lang="en-US" altLang="ja-JP" dirty="0">
                <a:solidFill>
                  <a:srgbClr val="FF0000"/>
                </a:solidFill>
              </a:rPr>
              <a:t>8</a:t>
            </a:r>
            <a:r>
              <a:rPr lang="en-US" altLang="ja-JP" dirty="0" smtClean="0">
                <a:solidFill>
                  <a:srgbClr val="FF0000"/>
                </a:solidFill>
              </a:rPr>
              <a:t>.0x10</a:t>
            </a:r>
            <a:r>
              <a:rPr lang="en-US" altLang="ja-JP" baseline="30000" dirty="0" smtClean="0">
                <a:solidFill>
                  <a:srgbClr val="FF0000"/>
                </a:solidFill>
              </a:rPr>
              <a:t>10</a:t>
            </a:r>
            <a:r>
              <a:rPr lang="en-US" altLang="ja-JP" dirty="0" smtClean="0">
                <a:solidFill>
                  <a:srgbClr val="FF0000"/>
                </a:solidFill>
              </a:rPr>
              <a:t>/MR cycle</a:t>
            </a:r>
            <a:endParaRPr lang="en-US" altLang="ja-JP" dirty="0">
              <a:solidFill>
                <a:srgbClr val="FF0000"/>
              </a:solidFill>
            </a:endParaRPr>
          </a:p>
        </p:txBody>
      </p:sp>
      <p:sp>
        <p:nvSpPr>
          <p:cNvPr id="28" name="正方形/長方形 27"/>
          <p:cNvSpPr/>
          <p:nvPr/>
        </p:nvSpPr>
        <p:spPr>
          <a:xfrm>
            <a:off x="35496" y="4873733"/>
            <a:ext cx="1800201" cy="369332"/>
          </a:xfrm>
          <a:prstGeom prst="rect">
            <a:avLst/>
          </a:prstGeom>
          <a:ln>
            <a:solidFill>
              <a:schemeClr val="tx1"/>
            </a:solidFill>
          </a:ln>
        </p:spPr>
        <p:txBody>
          <a:bodyPr wrap="square">
            <a:spAutoFit/>
          </a:bodyPr>
          <a:lstStyle/>
          <a:p>
            <a:r>
              <a:rPr lang="en-US" altLang="ja-JP" dirty="0">
                <a:solidFill>
                  <a:srgbClr val="FF0000"/>
                </a:solidFill>
              </a:rPr>
              <a:t>Au</a:t>
            </a:r>
            <a:r>
              <a:rPr lang="en-US" altLang="ja-JP" baseline="30000" dirty="0">
                <a:solidFill>
                  <a:srgbClr val="FF0000"/>
                </a:solidFill>
              </a:rPr>
              <a:t>32+</a:t>
            </a:r>
            <a:r>
              <a:rPr lang="en-US" altLang="ja-JP" dirty="0">
                <a:solidFill>
                  <a:srgbClr val="FF0000"/>
                </a:solidFill>
              </a:rPr>
              <a:t>, 10p</a:t>
            </a:r>
            <a:r>
              <a:rPr lang="en-US" altLang="ja-JP" dirty="0">
                <a:solidFill>
                  <a:srgbClr val="FF0000"/>
                </a:solidFill>
                <a:latin typeface="Symbol" panose="05050102010706020507" pitchFamily="18" charset="2"/>
              </a:rPr>
              <a:t>m</a:t>
            </a:r>
            <a:r>
              <a:rPr lang="en-US" altLang="ja-JP" dirty="0">
                <a:solidFill>
                  <a:srgbClr val="FF0000"/>
                </a:solidFill>
              </a:rPr>
              <a:t>A CW</a:t>
            </a:r>
          </a:p>
        </p:txBody>
      </p:sp>
      <p:sp>
        <p:nvSpPr>
          <p:cNvPr id="29" name="正方形/長方形 28"/>
          <p:cNvSpPr/>
          <p:nvPr/>
        </p:nvSpPr>
        <p:spPr>
          <a:xfrm>
            <a:off x="2108168" y="4873733"/>
            <a:ext cx="1383712" cy="369332"/>
          </a:xfrm>
          <a:prstGeom prst="rect">
            <a:avLst/>
          </a:prstGeom>
          <a:ln>
            <a:solidFill>
              <a:schemeClr val="tx1"/>
            </a:solidFill>
          </a:ln>
        </p:spPr>
        <p:txBody>
          <a:bodyPr wrap="none">
            <a:spAutoFit/>
          </a:bodyPr>
          <a:lstStyle/>
          <a:p>
            <a:r>
              <a:rPr lang="en-US" altLang="ja-JP" dirty="0">
                <a:solidFill>
                  <a:srgbClr val="0070C0"/>
                </a:solidFill>
              </a:rPr>
              <a:t>25Hz, 0.5ms </a:t>
            </a:r>
            <a:endParaRPr lang="ja-JP" altLang="en-US" dirty="0"/>
          </a:p>
        </p:txBody>
      </p:sp>
      <p:sp>
        <p:nvSpPr>
          <p:cNvPr id="31" name="正方形/長方形 30"/>
          <p:cNvSpPr/>
          <p:nvPr/>
        </p:nvSpPr>
        <p:spPr>
          <a:xfrm>
            <a:off x="3805648" y="4869160"/>
            <a:ext cx="1558440" cy="369332"/>
          </a:xfrm>
          <a:prstGeom prst="rect">
            <a:avLst/>
          </a:prstGeom>
          <a:ln>
            <a:solidFill>
              <a:schemeClr val="tx1"/>
            </a:solidFill>
          </a:ln>
        </p:spPr>
        <p:txBody>
          <a:bodyPr wrap="none">
            <a:spAutoFit/>
          </a:bodyPr>
          <a:lstStyle/>
          <a:p>
            <a:r>
              <a:rPr lang="en-US" altLang="ja-JP" dirty="0" smtClean="0"/>
              <a:t>3.1x10</a:t>
            </a:r>
            <a:r>
              <a:rPr lang="en-US" altLang="ja-JP" baseline="30000" dirty="0" smtClean="0"/>
              <a:t>10</a:t>
            </a:r>
            <a:r>
              <a:rPr lang="en-US" altLang="ja-JP" dirty="0" smtClean="0"/>
              <a:t>/pulse</a:t>
            </a:r>
            <a:endParaRPr lang="en-US" altLang="ja-JP" dirty="0"/>
          </a:p>
        </p:txBody>
      </p:sp>
      <p:sp>
        <p:nvSpPr>
          <p:cNvPr id="17408" name="正方形/長方形 17407"/>
          <p:cNvSpPr/>
          <p:nvPr/>
        </p:nvSpPr>
        <p:spPr>
          <a:xfrm>
            <a:off x="5508104" y="4869160"/>
            <a:ext cx="1641796" cy="369332"/>
          </a:xfrm>
          <a:prstGeom prst="rect">
            <a:avLst/>
          </a:prstGeom>
          <a:ln>
            <a:solidFill>
              <a:schemeClr val="tx1"/>
            </a:solidFill>
          </a:ln>
        </p:spPr>
        <p:txBody>
          <a:bodyPr wrap="none">
            <a:spAutoFit/>
          </a:bodyPr>
          <a:lstStyle/>
          <a:p>
            <a:r>
              <a:rPr lang="en-US" altLang="ja-JP" dirty="0" smtClean="0"/>
              <a:t>1.0x10</a:t>
            </a:r>
            <a:r>
              <a:rPr lang="en-US" altLang="ja-JP" baseline="30000" dirty="0" smtClean="0"/>
              <a:t>10</a:t>
            </a:r>
            <a:r>
              <a:rPr lang="en-US" altLang="ja-JP" dirty="0" smtClean="0"/>
              <a:t>/bunch</a:t>
            </a:r>
            <a:endParaRPr lang="en-US" altLang="ja-JP" dirty="0"/>
          </a:p>
        </p:txBody>
      </p:sp>
      <p:cxnSp>
        <p:nvCxnSpPr>
          <p:cNvPr id="17421" name="直線矢印コネクタ 17420"/>
          <p:cNvCxnSpPr>
            <a:stCxn id="17408" idx="0"/>
            <a:endCxn id="77" idx="3"/>
          </p:cNvCxnSpPr>
          <p:nvPr/>
        </p:nvCxnSpPr>
        <p:spPr>
          <a:xfrm flipH="1" flipV="1">
            <a:off x="5970357" y="3457759"/>
            <a:ext cx="358645" cy="1411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432" name="直線矢印コネクタ 17431"/>
          <p:cNvCxnSpPr>
            <a:stCxn id="17408" idx="0"/>
            <a:endCxn id="75" idx="1"/>
          </p:cNvCxnSpPr>
          <p:nvPr/>
        </p:nvCxnSpPr>
        <p:spPr>
          <a:xfrm flipV="1">
            <a:off x="6329002" y="3723453"/>
            <a:ext cx="159167" cy="11457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433" name="テキスト ボックス 17432"/>
          <p:cNvSpPr txBox="1"/>
          <p:nvPr/>
        </p:nvSpPr>
        <p:spPr>
          <a:xfrm>
            <a:off x="6330729" y="3704901"/>
            <a:ext cx="1045479" cy="369332"/>
          </a:xfrm>
          <a:prstGeom prst="rect">
            <a:avLst/>
          </a:prstGeom>
          <a:noFill/>
        </p:spPr>
        <p:txBody>
          <a:bodyPr wrap="none" rtlCol="0">
            <a:spAutoFit/>
          </a:bodyPr>
          <a:lstStyle/>
          <a:p>
            <a:r>
              <a:rPr lang="en-US" altLang="ja-JP" dirty="0"/>
              <a:t> </a:t>
            </a:r>
            <a:r>
              <a:rPr lang="en-US" altLang="ja-JP" dirty="0" smtClean="0"/>
              <a:t> </a:t>
            </a:r>
            <a:r>
              <a:rPr kumimoji="1" lang="en-US" altLang="ja-JP" dirty="0" smtClean="0"/>
              <a:t>2 bunch</a:t>
            </a:r>
            <a:endParaRPr kumimoji="1" lang="ja-JP" altLang="en-US" dirty="0"/>
          </a:p>
        </p:txBody>
      </p:sp>
      <p:sp>
        <p:nvSpPr>
          <p:cNvPr id="68" name="テキスト ボックス 67"/>
          <p:cNvSpPr txBox="1"/>
          <p:nvPr/>
        </p:nvSpPr>
        <p:spPr>
          <a:xfrm>
            <a:off x="7858396" y="3889567"/>
            <a:ext cx="939681" cy="369332"/>
          </a:xfrm>
          <a:prstGeom prst="rect">
            <a:avLst/>
          </a:prstGeom>
          <a:noFill/>
        </p:spPr>
        <p:txBody>
          <a:bodyPr wrap="none" rtlCol="0">
            <a:spAutoFit/>
          </a:bodyPr>
          <a:lstStyle/>
          <a:p>
            <a:r>
              <a:rPr lang="en-US" altLang="ja-JP" dirty="0" smtClean="0"/>
              <a:t>8 </a:t>
            </a:r>
            <a:r>
              <a:rPr kumimoji="1" lang="en-US" altLang="ja-JP" dirty="0" smtClean="0"/>
              <a:t>bunch</a:t>
            </a:r>
            <a:endParaRPr kumimoji="1" lang="ja-JP" altLang="en-US" dirty="0"/>
          </a:p>
        </p:txBody>
      </p:sp>
      <p:cxnSp>
        <p:nvCxnSpPr>
          <p:cNvPr id="17435" name="直線矢印コネクタ 17434"/>
          <p:cNvCxnSpPr>
            <a:stCxn id="28" idx="3"/>
            <a:endCxn id="29" idx="1"/>
          </p:cNvCxnSpPr>
          <p:nvPr/>
        </p:nvCxnSpPr>
        <p:spPr>
          <a:xfrm>
            <a:off x="1835697" y="5058399"/>
            <a:ext cx="27247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a:stCxn id="29" idx="3"/>
            <a:endCxn id="31" idx="1"/>
          </p:cNvCxnSpPr>
          <p:nvPr/>
        </p:nvCxnSpPr>
        <p:spPr>
          <a:xfrm flipV="1">
            <a:off x="3491880" y="5053826"/>
            <a:ext cx="313768" cy="45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3983929" y="4282142"/>
            <a:ext cx="1366721" cy="523220"/>
          </a:xfrm>
          <a:prstGeom prst="rect">
            <a:avLst/>
          </a:prstGeom>
          <a:noFill/>
        </p:spPr>
        <p:txBody>
          <a:bodyPr wrap="none" rtlCol="0">
            <a:spAutoFit/>
          </a:bodyPr>
          <a:lstStyle/>
          <a:p>
            <a:r>
              <a:rPr kumimoji="1" lang="en-US" altLang="ja-JP" sz="1400" dirty="0" smtClean="0">
                <a:solidFill>
                  <a:srgbClr val="0070C0"/>
                </a:solidFill>
              </a:rPr>
              <a:t>Chopping=60%</a:t>
            </a:r>
          </a:p>
          <a:p>
            <a:r>
              <a:rPr lang="en-US" altLang="ja-JP" sz="1400" dirty="0" smtClean="0">
                <a:solidFill>
                  <a:srgbClr val="0070C0"/>
                </a:solidFill>
              </a:rPr>
              <a:t>Efficiency=100%</a:t>
            </a:r>
            <a:endParaRPr kumimoji="1" lang="ja-JP" altLang="en-US" sz="1400" dirty="0">
              <a:solidFill>
                <a:srgbClr val="0070C0"/>
              </a:solidFill>
            </a:endParaRPr>
          </a:p>
        </p:txBody>
      </p:sp>
      <p:sp>
        <p:nvSpPr>
          <p:cNvPr id="63" name="正方形/長方形 5"/>
          <p:cNvSpPr>
            <a:spLocks noChangeArrowheads="1"/>
          </p:cNvSpPr>
          <p:nvPr/>
        </p:nvSpPr>
        <p:spPr bwMode="auto">
          <a:xfrm>
            <a:off x="5902101" y="2051001"/>
            <a:ext cx="104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charset="-128"/>
              </a:defRPr>
            </a:lvl1pPr>
            <a:lvl2pPr marL="742950" indent="-285750" eaLnBrk="0" hangingPunct="0">
              <a:spcBef>
                <a:spcPct val="20000"/>
              </a:spcBef>
              <a:buChar char="–"/>
              <a:defRPr sz="2800">
                <a:solidFill>
                  <a:schemeClr val="tx1"/>
                </a:solidFill>
                <a:latin typeface="Arial" charset="0"/>
                <a:ea typeface="ＭＳ Ｐゴシック" charset="-128"/>
              </a:defRPr>
            </a:lvl2pPr>
            <a:lvl3pPr marL="1143000" indent="-228600" eaLnBrk="0" hangingPunct="0">
              <a:spcBef>
                <a:spcPct val="20000"/>
              </a:spcBef>
              <a:buChar char="•"/>
              <a:defRPr sz="2400">
                <a:solidFill>
                  <a:schemeClr val="tx1"/>
                </a:solidFill>
                <a:latin typeface="Arial" charset="0"/>
                <a:ea typeface="ＭＳ Ｐゴシック" charset="-128"/>
              </a:defRPr>
            </a:lvl3pPr>
            <a:lvl4pPr marL="1600200" indent="-228600" eaLnBrk="0" hangingPunct="0">
              <a:spcBef>
                <a:spcPct val="20000"/>
              </a:spcBef>
              <a:buChar char="–"/>
              <a:defRPr sz="2000">
                <a:solidFill>
                  <a:schemeClr val="tx1"/>
                </a:solidFill>
                <a:latin typeface="Arial" charset="0"/>
                <a:ea typeface="ＭＳ Ｐゴシック" charset="-128"/>
              </a:defRPr>
            </a:lvl4pPr>
            <a:lvl5pPr marL="2057400" indent="-228600" eaLnBrk="0" hangingPunct="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kumimoji="1" lang="en-US" altLang="ja-JP" sz="1800" baseline="30000" dirty="0">
                <a:solidFill>
                  <a:srgbClr val="0000FF"/>
                </a:solidFill>
              </a:rPr>
              <a:t>197</a:t>
            </a:r>
            <a:r>
              <a:rPr kumimoji="1" lang="en-US" altLang="ja-JP" sz="1800" dirty="0">
                <a:solidFill>
                  <a:srgbClr val="0000FF"/>
                </a:solidFill>
              </a:rPr>
              <a:t>Au</a:t>
            </a:r>
            <a:r>
              <a:rPr kumimoji="1" lang="en-US" altLang="ja-JP" sz="1800" baseline="30000" dirty="0">
                <a:solidFill>
                  <a:srgbClr val="0000FF"/>
                </a:solidFill>
              </a:rPr>
              <a:t>32+</a:t>
            </a:r>
            <a:r>
              <a:rPr kumimoji="1" lang="en-US" altLang="ja-JP" sz="1800" dirty="0"/>
              <a:t> </a:t>
            </a:r>
            <a:endParaRPr lang="ja-JP" altLang="en-US" sz="1800" dirty="0"/>
          </a:p>
        </p:txBody>
      </p:sp>
      <p:sp>
        <p:nvSpPr>
          <p:cNvPr id="64" name="角丸四角形 63"/>
          <p:cNvSpPr>
            <a:spLocks noChangeAspect="1"/>
          </p:cNvSpPr>
          <p:nvPr/>
        </p:nvSpPr>
        <p:spPr>
          <a:xfrm rot="-1380000">
            <a:off x="7802704" y="2590588"/>
            <a:ext cx="262469" cy="91388"/>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角丸四角形 64"/>
          <p:cNvSpPr>
            <a:spLocks noChangeAspect="1"/>
          </p:cNvSpPr>
          <p:nvPr/>
        </p:nvSpPr>
        <p:spPr>
          <a:xfrm rot="480000">
            <a:off x="8191345" y="2498503"/>
            <a:ext cx="262469" cy="91388"/>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角丸四角形 65"/>
          <p:cNvSpPr>
            <a:spLocks noChangeAspect="1"/>
          </p:cNvSpPr>
          <p:nvPr/>
        </p:nvSpPr>
        <p:spPr>
          <a:xfrm rot="-3240000">
            <a:off x="7467685" y="2835126"/>
            <a:ext cx="262469" cy="91388"/>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角丸四角形 66"/>
          <p:cNvSpPr>
            <a:spLocks noChangeAspect="1"/>
          </p:cNvSpPr>
          <p:nvPr/>
        </p:nvSpPr>
        <p:spPr>
          <a:xfrm rot="3900000">
            <a:off x="7411640" y="3272274"/>
            <a:ext cx="262469" cy="91388"/>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角丸四角形 69"/>
          <p:cNvSpPr>
            <a:spLocks noChangeAspect="1"/>
          </p:cNvSpPr>
          <p:nvPr/>
        </p:nvSpPr>
        <p:spPr>
          <a:xfrm rot="-7500000">
            <a:off x="8545221" y="2705213"/>
            <a:ext cx="262469" cy="91388"/>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角丸四角形 71"/>
          <p:cNvSpPr>
            <a:spLocks noChangeAspect="1"/>
          </p:cNvSpPr>
          <p:nvPr/>
        </p:nvSpPr>
        <p:spPr>
          <a:xfrm rot="-3000000">
            <a:off x="8502119" y="3628008"/>
            <a:ext cx="262469" cy="91388"/>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角丸四角形 72"/>
          <p:cNvSpPr>
            <a:spLocks noChangeAspect="1"/>
          </p:cNvSpPr>
          <p:nvPr/>
        </p:nvSpPr>
        <p:spPr>
          <a:xfrm rot="120000">
            <a:off x="8136085" y="3793593"/>
            <a:ext cx="262469" cy="91388"/>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角丸四角形 73"/>
          <p:cNvSpPr>
            <a:spLocks noChangeAspect="1"/>
          </p:cNvSpPr>
          <p:nvPr/>
        </p:nvSpPr>
        <p:spPr>
          <a:xfrm rot="2340000">
            <a:off x="7694396" y="3625246"/>
            <a:ext cx="262469" cy="91388"/>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角丸四角形 74"/>
          <p:cNvSpPr>
            <a:spLocks/>
          </p:cNvSpPr>
          <p:nvPr/>
        </p:nvSpPr>
        <p:spPr>
          <a:xfrm rot="-1980000">
            <a:off x="6440811" y="3507886"/>
            <a:ext cx="587096" cy="111378"/>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角丸四角形 76"/>
          <p:cNvSpPr>
            <a:spLocks/>
          </p:cNvSpPr>
          <p:nvPr/>
        </p:nvSpPr>
        <p:spPr>
          <a:xfrm rot="5400000">
            <a:off x="5667946" y="3106748"/>
            <a:ext cx="604822" cy="97200"/>
          </a:xfrm>
          <a:prstGeom prst="roundRect">
            <a:avLst/>
          </a:prstGeom>
          <a:solidFill>
            <a:srgbClr val="0DFF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7632043" y="5385494"/>
            <a:ext cx="1359668" cy="369332"/>
          </a:xfrm>
          <a:prstGeom prst="rect">
            <a:avLst/>
          </a:prstGeom>
          <a:noFill/>
        </p:spPr>
        <p:txBody>
          <a:bodyPr wrap="none" rtlCol="0">
            <a:spAutoFit/>
          </a:bodyPr>
          <a:lstStyle/>
          <a:p>
            <a:r>
              <a:rPr kumimoji="1" lang="en-US" altLang="ja-JP" dirty="0" smtClean="0"/>
              <a:t>(upper limit)</a:t>
            </a:r>
            <a:endParaRPr kumimoji="1" lang="ja-JP" altLang="en-US" dirty="0"/>
          </a:p>
        </p:txBody>
      </p:sp>
      <p:sp>
        <p:nvSpPr>
          <p:cNvPr id="8" name="日付プレースホルダー 7"/>
          <p:cNvSpPr>
            <a:spLocks noGrp="1"/>
          </p:cNvSpPr>
          <p:nvPr>
            <p:ph type="dt" sz="half" idx="10"/>
          </p:nvPr>
        </p:nvSpPr>
        <p:spPr/>
        <p:txBody>
          <a:bodyPr/>
          <a:lstStyle/>
          <a:p>
            <a:r>
              <a:rPr kumimoji="1" lang="en-US" altLang="ja-JP" smtClean="0"/>
              <a:t>8/28/2015</a:t>
            </a:r>
            <a:endParaRPr kumimoji="1" lang="ja-JP" altLang="en-US"/>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97</a:t>
            </a:fld>
            <a:endParaRPr kumimoji="1" lang="ja-JP" altLang="en-US"/>
          </a:p>
        </p:txBody>
      </p:sp>
    </p:spTree>
    <p:extLst>
      <p:ext uri="{BB962C8B-B14F-4D97-AF65-F5344CB8AC3E}">
        <p14:creationId xmlns:p14="http://schemas.microsoft.com/office/powerpoint/2010/main" val="7811504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93" y="1144613"/>
            <a:ext cx="5120151" cy="5333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457200" y="116632"/>
            <a:ext cx="8229600" cy="1143000"/>
          </a:xfrm>
        </p:spPr>
        <p:txBody>
          <a:bodyPr>
            <a:normAutofit fontScale="90000"/>
          </a:bodyPr>
          <a:lstStyle/>
          <a:p>
            <a:r>
              <a:rPr lang="en-US" altLang="ja-JP" dirty="0" smtClean="0"/>
              <a:t>Measured particle multiplicity in </a:t>
            </a:r>
            <a:r>
              <a:rPr lang="en-US" altLang="ja-JP" dirty="0" err="1" smtClean="0"/>
              <a:t>Au+Au</a:t>
            </a:r>
            <a:r>
              <a:rPr lang="en-US" altLang="ja-JP" dirty="0" smtClean="0"/>
              <a:t>(</a:t>
            </a:r>
            <a:r>
              <a:rPr lang="en-US" altLang="ja-JP" dirty="0" err="1" smtClean="0"/>
              <a:t>Pb+Pb</a:t>
            </a:r>
            <a:r>
              <a:rPr lang="en-US" altLang="ja-JP" dirty="0" smtClean="0"/>
              <a:t>)</a:t>
            </a:r>
            <a:endParaRPr kumimoji="1" lang="ja-JP" altLang="en-US" dirty="0"/>
          </a:p>
        </p:txBody>
      </p:sp>
      <p:sp>
        <p:nvSpPr>
          <p:cNvPr id="3" name="コンテンツ プレースホルダー 2"/>
          <p:cNvSpPr>
            <a:spLocks noGrp="1"/>
          </p:cNvSpPr>
          <p:nvPr>
            <p:ph idx="1"/>
          </p:nvPr>
        </p:nvSpPr>
        <p:spPr>
          <a:xfrm>
            <a:off x="5065712" y="1600200"/>
            <a:ext cx="3538736" cy="4525963"/>
          </a:xfrm>
        </p:spPr>
        <p:txBody>
          <a:bodyPr>
            <a:normAutofit/>
          </a:bodyPr>
          <a:lstStyle/>
          <a:p>
            <a:r>
              <a:rPr lang="en-US" altLang="ja-JP" dirty="0" smtClean="0">
                <a:latin typeface="Symbol" panose="05050102010706020507" pitchFamily="18" charset="2"/>
              </a:rPr>
              <a:t>W,X</a:t>
            </a:r>
            <a:r>
              <a:rPr lang="en-US" altLang="ja-JP" baseline="30000" dirty="0" smtClean="0">
                <a:latin typeface="Symbol" panose="05050102010706020507" pitchFamily="18" charset="2"/>
              </a:rPr>
              <a:t>+</a:t>
            </a:r>
            <a:r>
              <a:rPr lang="en-US" altLang="ja-JP" dirty="0" smtClean="0">
                <a:latin typeface="Symbol" panose="05050102010706020507" pitchFamily="18" charset="2"/>
              </a:rPr>
              <a:t>,D </a:t>
            </a:r>
            <a:r>
              <a:rPr lang="en-US" altLang="ja-JP" dirty="0" smtClean="0"/>
              <a:t>at STAR BES at 7.7GeV</a:t>
            </a:r>
            <a:endParaRPr kumimoji="1" lang="en-US" altLang="ja-JP" dirty="0" smtClean="0"/>
          </a:p>
          <a:p>
            <a:r>
              <a:rPr kumimoji="1" lang="en-US" altLang="ja-JP" dirty="0" smtClean="0">
                <a:latin typeface="Symbol" panose="05050102010706020507" pitchFamily="18" charset="2"/>
              </a:rPr>
              <a:t>p</a:t>
            </a:r>
            <a:r>
              <a:rPr kumimoji="1" lang="en-US" altLang="ja-JP" baseline="30000" dirty="0" smtClean="0"/>
              <a:t>0</a:t>
            </a:r>
            <a:r>
              <a:rPr kumimoji="1" lang="en-US" altLang="ja-JP" dirty="0" smtClean="0"/>
              <a:t>, p, </a:t>
            </a:r>
            <a:r>
              <a:rPr kumimoji="1" lang="en-US" altLang="ja-JP" dirty="0" err="1" smtClean="0"/>
              <a:t>Pbar</a:t>
            </a:r>
            <a:r>
              <a:rPr kumimoji="1" lang="en-US" altLang="ja-JP" dirty="0" smtClean="0"/>
              <a:t>, K</a:t>
            </a:r>
            <a:r>
              <a:rPr kumimoji="1" lang="en-US" altLang="ja-JP" baseline="-25000" dirty="0" smtClean="0"/>
              <a:t>s</a:t>
            </a:r>
            <a:r>
              <a:rPr kumimoji="1" lang="en-US" altLang="ja-JP" dirty="0" smtClean="0"/>
              <a:t>, d, t, </a:t>
            </a:r>
            <a:r>
              <a:rPr kumimoji="1" lang="en-US" altLang="ja-JP" baseline="30000" dirty="0" smtClean="0"/>
              <a:t>3</a:t>
            </a:r>
            <a:r>
              <a:rPr kumimoji="1" lang="en-US" altLang="ja-JP" dirty="0" smtClean="0"/>
              <a:t>He measured at AGS</a:t>
            </a:r>
          </a:p>
          <a:p>
            <a:r>
              <a:rPr lang="en-US" altLang="ja-JP" dirty="0">
                <a:latin typeface="Symbol" panose="05050102010706020507" pitchFamily="18" charset="2"/>
              </a:rPr>
              <a:t>p</a:t>
            </a:r>
            <a:r>
              <a:rPr lang="en-US" altLang="ja-JP" baseline="30000" dirty="0" smtClean="0"/>
              <a:t>0</a:t>
            </a:r>
            <a:r>
              <a:rPr lang="en-US" altLang="ja-JP" dirty="0" smtClean="0"/>
              <a:t>,η</a:t>
            </a:r>
            <a:r>
              <a:rPr lang="ja-JP" altLang="en-US" dirty="0" smtClean="0"/>
              <a:t> </a:t>
            </a:r>
            <a:r>
              <a:rPr kumimoji="1" lang="en-US" altLang="ja-JP" dirty="0" smtClean="0"/>
              <a:t>at 1.2AGeV</a:t>
            </a:r>
          </a:p>
          <a:p>
            <a:pPr marL="0" indent="0">
              <a:buNone/>
            </a:pP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8/28/2015</a:t>
            </a:r>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98</a:t>
            </a:fld>
            <a:endParaRPr kumimoji="1" lang="ja-JP" altLang="en-US" dirty="0"/>
          </a:p>
        </p:txBody>
      </p:sp>
      <p:sp>
        <p:nvSpPr>
          <p:cNvPr id="6" name="テキスト ボックス 5"/>
          <p:cNvSpPr txBox="1"/>
          <p:nvPr/>
        </p:nvSpPr>
        <p:spPr>
          <a:xfrm>
            <a:off x="2267744" y="6453336"/>
            <a:ext cx="5137689" cy="369332"/>
          </a:xfrm>
          <a:prstGeom prst="rect">
            <a:avLst/>
          </a:prstGeom>
          <a:noFill/>
        </p:spPr>
        <p:txBody>
          <a:bodyPr wrap="none" rtlCol="0">
            <a:spAutoFit/>
          </a:bodyPr>
          <a:lstStyle/>
          <a:p>
            <a:r>
              <a:rPr kumimoji="1" lang="en-US" altLang="ja-JP" dirty="0" smtClean="0"/>
              <a:t>CBM report 2012-1, C. </a:t>
            </a:r>
            <a:r>
              <a:rPr kumimoji="1" lang="en-US" altLang="ja-JP" dirty="0" err="1" smtClean="0"/>
              <a:t>Blume</a:t>
            </a:r>
            <a:r>
              <a:rPr kumimoji="1" lang="en-US" altLang="ja-JP" dirty="0" smtClean="0"/>
              <a:t> J. Phys. G31 (2005) S57</a:t>
            </a:r>
            <a:endParaRPr kumimoji="1" lang="ja-JP" altLang="en-US" dirty="0"/>
          </a:p>
        </p:txBody>
      </p:sp>
      <p:sp>
        <p:nvSpPr>
          <p:cNvPr id="8" name="正方形/長方形 7"/>
          <p:cNvSpPr/>
          <p:nvPr/>
        </p:nvSpPr>
        <p:spPr>
          <a:xfrm>
            <a:off x="1497586" y="1412776"/>
            <a:ext cx="615798" cy="4392488"/>
          </a:xfrm>
          <a:prstGeom prst="rect">
            <a:avLst/>
          </a:prstGeom>
          <a:solidFill>
            <a:srgbClr val="0DFF0D">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15838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U+U at 5 </a:t>
            </a:r>
            <a:r>
              <a:rPr kumimoji="1" lang="en-US" altLang="ja-JP" dirty="0" err="1" smtClean="0"/>
              <a:t>AGeV</a:t>
            </a:r>
            <a:r>
              <a:rPr kumimoji="1" lang="en-US" altLang="ja-JP" dirty="0" smtClean="0"/>
              <a:t>/c</a:t>
            </a:r>
            <a:endParaRPr kumimoji="1" lang="ja-JP" altLang="en-US" dirty="0"/>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196752"/>
            <a:ext cx="3406140" cy="3268980"/>
          </a:xfrm>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99</a:t>
            </a:fld>
            <a:endParaRPr kumimoji="1"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124744"/>
            <a:ext cx="3406140" cy="3268980"/>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3789040"/>
            <a:ext cx="3406140" cy="3268980"/>
          </a:xfrm>
          <a:prstGeom prst="rect">
            <a:avLst/>
          </a:prstGeom>
        </p:spPr>
      </p:pic>
      <p:sp>
        <p:nvSpPr>
          <p:cNvPr id="3" name="日付プレースホルダー 2"/>
          <p:cNvSpPr>
            <a:spLocks noGrp="1"/>
          </p:cNvSpPr>
          <p:nvPr>
            <p:ph type="dt" sz="half" idx="10"/>
          </p:nvPr>
        </p:nvSpPr>
        <p:spPr/>
        <p:txBody>
          <a:bodyPr/>
          <a:lstStyle/>
          <a:p>
            <a:r>
              <a:rPr kumimoji="1" lang="en-US" altLang="ja-JP" smtClean="0"/>
              <a:t>8/28/2015</a:t>
            </a:r>
            <a:endParaRPr kumimoji="1" lang="ja-JP" altLang="en-US"/>
          </a:p>
        </p:txBody>
      </p:sp>
    </p:spTree>
    <p:extLst>
      <p:ext uri="{BB962C8B-B14F-4D97-AF65-F5344CB8AC3E}">
        <p14:creationId xmlns:p14="http://schemas.microsoft.com/office/powerpoint/2010/main" val="24748433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txfonts}&#10;\begin{document}&#10;\begin{eqnarray*}&#10;\pi  N \to \pi N~,~~&#10;\gamma  N \to \pi N &#10;\end{eqnarray*}&#10;\end{document}&#10;"/>
  <p:tag name="EXTERNALNAME" val="txp_fig"/>
  <p:tag name="BLEND" val="False"/>
  <p:tag name="TRANSPARENT" val="True"/>
  <p:tag name="KEEPFILES" val="False"/>
  <p:tag name="DEBUGPAUSE" val="False"/>
  <p:tag name="RESOLUTION" val="1200"/>
  <p:tag name="TIMEOUT" val="(none)"/>
  <p:tag name="BOXWIDTH" val="458"/>
  <p:tag name="BOXHEIGHT" val="338"/>
  <p:tag name="BOXFONT" val="10"/>
  <p:tag name="BOXWRAP" val="False"/>
  <p:tag name="WORKAROUNDTRANSPARENCYBUG" val="False"/>
  <p:tag name="ALLOWFONTSUBSTITUTION" val="False"/>
  <p:tag name="BITMAPFORMAT" val="pngmono"/>
  <p:tag name="ORIGWIDTH" val="186"/>
  <p:tag name="PICTUREFILESIZE" val="8603"/>
</p:tagLst>
</file>

<file path=ppt/tags/tag2.xml><?xml version="1.0" encoding="utf-8"?>
<p:tagLst xmlns:a="http://schemas.openxmlformats.org/drawingml/2006/main" xmlns:r="http://schemas.openxmlformats.org/officeDocument/2006/relationships" xmlns:p="http://schemas.openxmlformats.org/presentationml/2006/main">
  <p:tag name="TIMING" val="|52.7|17.3|9.5|24.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txfonts}&#10;\usepackage{color}&#10;\begin{document}&#10;\begin{eqnarray*}a,b,c&amp;=&amp;(~\gamma^{(\ast)} N,~\pi N,~\eta N,~\pi\Delta,~\sigma N,~\rho N,&#10;~K\Lambda,~K\Sigma~,\cdots)\end{eqnarray*}&#10;\end{document}&#10;"/>
  <p:tag name="EXTERNALNAME" val="txp_fig"/>
  <p:tag name="BLEND" val="False"/>
  <p:tag name="TRANSPARENT" val="False"/>
  <p:tag name="KEEPFILES" val="False"/>
  <p:tag name="DEBUGPAUSE" val="False"/>
  <p:tag name="RESOLUTION" val="1200"/>
  <p:tag name="TIMEOUT" val="(none)"/>
  <p:tag name="BOXWIDTH" val="458"/>
  <p:tag name="BOXHEIGHT" val="338"/>
  <p:tag name="BOXFONT" val="10"/>
  <p:tag name="BOXWRAP" val="False"/>
  <p:tag name="WORKAROUNDTRANSPARENCYBUG" val="False"/>
  <p:tag name="ALLOWFONTSUBSTITUTION" val="False"/>
  <p:tag name="BITMAPFORMAT" val="png256"/>
  <p:tag name="ORIGWIDTH" val="459"/>
  <p:tag name="PICTUREFILESIZE" val="31587"/>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txfonts}&#10;\usepackage{color}&#10;\begin{document}&#10;\begin{eqnarray*}&#10;V_{a,b}&amp;~~~~~~=~~~~~~&amp; v_{a,b}~~~~~~~~~~~&#10;+ ~~~~~~~~~~~\sum_{N^\ast}\frac{\Gamma^\dag_{N^\ast,a}\Gamma_{N^\ast,b}}{E-M_{N^\ast}}&#10;\end{eqnarray*}&#10;\end{document}&#10;"/>
  <p:tag name="EXTERNALNAME" val="txp_fig"/>
  <p:tag name="BLEND" val="False"/>
  <p:tag name="TRANSPARENT" val="False"/>
  <p:tag name="KEEPFILES" val="False"/>
  <p:tag name="DEBUGPAUSE" val="False"/>
  <p:tag name="RESOLUTION" val="1200"/>
  <p:tag name="TIMEOUT" val="(none)"/>
  <p:tag name="BOXWIDTH" val="458"/>
  <p:tag name="BOXHEIGHT" val="338"/>
  <p:tag name="BOXFONT" val="10"/>
  <p:tag name="BOXWRAP" val="False"/>
  <p:tag name="WORKAROUNDTRANSPARENCYBUG" val="False"/>
  <p:tag name="ALLOWFONTSUBSTITUTION" val="False"/>
  <p:tag name="BITMAPFORMAT" val="pngmono"/>
  <p:tag name="ORIGWIDTH" val="438"/>
  <p:tag name="PICTUREFILESIZE" val="2113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txfonts}&#10;\usepackage{color}&#10;\begin{document}&#10;\begin{eqnarray*}&#10;T^{(LSJ)}_{a,b}(p_{a},p_{b};E)&amp;=&amp;V^{(LSJ)}_{a,b}(p_{a},p_{b})&#10;+\sum_c\int^\infty_0 q^2dq V^{(LSJ)}_{a,c}(p_{a},q)G_{c}(q;E)T^{(LSJ)}_{c,b}(q,p_{b};E)&#10;\end{eqnarray*}&#10;\end{document}&#10;"/>
  <p:tag name="EXTERNALNAME" val="txp_fig"/>
  <p:tag name="BLEND" val="False"/>
  <p:tag name="TRANSPARENT" val="False"/>
  <p:tag name="KEEPFILES" val="False"/>
  <p:tag name="DEBUGPAUSE" val="False"/>
  <p:tag name="RESOLUTION" val="1200"/>
  <p:tag name="TIMEOUT" val="(none)"/>
  <p:tag name="BOXWIDTH" val="458"/>
  <p:tag name="BOXHEIGHT" val="338"/>
  <p:tag name="BOXFONT" val="10"/>
  <p:tag name="BOXWRAP" val="False"/>
  <p:tag name="WORKAROUNDTRANSPARENCYBUG" val="False"/>
  <p:tag name="ALLOWFONTSUBSTITUTION" val="False"/>
  <p:tag name="BITMAPFORMAT" val="pngmono"/>
  <p:tag name="ORIGWIDTH" val="730"/>
  <p:tag name="PICTUREFILESIZE" val="5346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txfonts}&#10;\usepackage{color}&#10;\begin{document}&#10;$\textcolor[rgb]{0,0,1}{\pi\pi N}$&#10;\end{document}&#10;"/>
  <p:tag name="EXTERNALNAME" val="txp_fig"/>
  <p:tag name="BLEND" val="False"/>
  <p:tag name="TRANSPARENT" val="True"/>
  <p:tag name="KEEPFILES" val="False"/>
  <p:tag name="DEBUGPAUSE" val="False"/>
  <p:tag name="RESOLUTION" val="1200"/>
  <p:tag name="TIMEOUT" val="(none)"/>
  <p:tag name="BOXWIDTH" val="458"/>
  <p:tag name="BOXHEIGHT" val="338"/>
  <p:tag name="BOXFONT" val="10"/>
  <p:tag name="BOXWRAP" val="False"/>
  <p:tag name="WORKAROUNDTRANSPARENCYBUG" val="False"/>
  <p:tag name="ALLOWFONTSUBSTITUTION" val="False"/>
  <p:tag name="BITMAPFORMAT" val="png256"/>
  <p:tag name="ORIGWIDTH" val="37"/>
  <p:tag name="PICTUREFILESIZE" val="3796"/>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txfonts}&#10;\begin{document}&#10;\begin{eqnarray*}&#10;|N^*\rangle = |qqq\rangle + |\rm{m.c.}\rangle&#10;\end{eqnarray*}&#10;\end{document}&#10;"/>
  <p:tag name="EXTERNALNAME" val="txp_fig"/>
  <p:tag name="BLEND" val="False"/>
  <p:tag name="TRANSPARENT" val="True"/>
  <p:tag name="KEEPFILES" val="False"/>
  <p:tag name="DEBUGPAUSE" val="False"/>
  <p:tag name="RESOLUTION" val="1200"/>
  <p:tag name="TIMEOUT" val="(none)"/>
  <p:tag name="BOXWIDTH" val="458"/>
  <p:tag name="BOXHEIGHT" val="338"/>
  <p:tag name="BOXFONT" val="10"/>
  <p:tag name="BOXWRAP" val="False"/>
  <p:tag name="WORKAROUNDTRANSPARENCYBUG" val="False"/>
  <p:tag name="ALLOWFONTSUBSTITUTION" val="False"/>
  <p:tag name="BITMAPFORMAT" val="pngmono"/>
  <p:tag name="ORIGWIDTH" val="164"/>
  <p:tag name="PICTUREFILESIZE" val="8657"/>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txfonts}&#10;\begin{document}&#10;\begin{eqnarray*}&#10;|N^*\rangle = |MB\rangle &#10;\end{eqnarray*}&#10;\end{document}&#10;"/>
  <p:tag name="EXTERNALNAME" val="txp_fig"/>
  <p:tag name="BLEND" val="False"/>
  <p:tag name="TRANSPARENT" val="True"/>
  <p:tag name="KEEPFILES" val="False"/>
  <p:tag name="DEBUGPAUSE" val="False"/>
  <p:tag name="RESOLUTION" val="1200"/>
  <p:tag name="TIMEOUT" val="(none)"/>
  <p:tag name="BOXWIDTH" val="458"/>
  <p:tag name="BOXHEIGHT" val="338"/>
  <p:tag name="BOXFONT" val="10"/>
  <p:tag name="BOXWRAP" val="False"/>
  <p:tag name="WORKAROUNDTRANSPARENCYBUG" val="False"/>
  <p:tag name="ALLOWFONTSUBSTITUTION" val="False"/>
  <p:tag name="BITMAPFORMAT" val="pngmono"/>
  <p:tag name="ORIGWIDTH" val="99"/>
  <p:tag name="PICTUREFILESIZE" val="5574"/>
</p:tagLst>
</file>

<file path=ppt/tags/tag9.xml><?xml version="1.0" encoding="utf-8"?>
<p:tagLst xmlns:a="http://schemas.openxmlformats.org/drawingml/2006/main" xmlns:r="http://schemas.openxmlformats.org/officeDocument/2006/relationships" xmlns:p="http://schemas.openxmlformats.org/presentationml/2006/main">
  <p:tag name="TIMING" val="|4|7.2|5|7.8|4.3|8.8|2.4|6.9"/>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28475</TotalTime>
  <Words>7140</Words>
  <Application>Microsoft Office PowerPoint</Application>
  <PresentationFormat>画面に合わせる (4:3)</PresentationFormat>
  <Paragraphs>2045</Paragraphs>
  <Slides>125</Slides>
  <Notes>34</Notes>
  <HiddenSlides>0</HiddenSlides>
  <MMClips>0</MMClips>
  <ScaleCrop>false</ScaleCrop>
  <HeadingPairs>
    <vt:vector size="4" baseType="variant">
      <vt:variant>
        <vt:lpstr>テーマ</vt:lpstr>
      </vt:variant>
      <vt:variant>
        <vt:i4>1</vt:i4>
      </vt:variant>
      <vt:variant>
        <vt:lpstr>スライド タイトル</vt:lpstr>
      </vt:variant>
      <vt:variant>
        <vt:i4>125</vt:i4>
      </vt:variant>
    </vt:vector>
  </HeadingPairs>
  <TitlesOfParts>
    <vt:vector size="126" baseType="lpstr">
      <vt:lpstr>Office テーマ</vt:lpstr>
      <vt:lpstr>1. Introduction (J-PARC) 2. Baryon spectroscopy (J-PARC E45) 3. Future heavy-ion experiment at J-PARC (J-PARC HI) 4. Summary </vt:lpstr>
      <vt:lpstr>PowerPoint プレゼンテーション</vt:lpstr>
      <vt:lpstr>PowerPoint プレゼンテーション</vt:lpstr>
      <vt:lpstr>J-PARC E45</vt:lpstr>
      <vt:lpstr>E45 collaboration list </vt:lpstr>
      <vt:lpstr>PowerPoint プレゼンテーション</vt:lpstr>
      <vt:lpstr>Dynamical coupled-channels model (ANL-Osaka)</vt:lpstr>
      <vt:lpstr>World’s pN→ppN data Only 240K bubble chamber data in 1970’s</vt:lpstr>
      <vt:lpstr>PowerPoint プレゼンテーション</vt:lpstr>
      <vt:lpstr>Recent Lattice QCD calculations</vt:lpstr>
      <vt:lpstr>E45 HypTPC Spectrometer</vt:lpstr>
      <vt:lpstr>HypTPC</vt:lpstr>
      <vt:lpstr>GEM (Gas Electron Multiplier)</vt:lpstr>
      <vt:lpstr>Readout pads</vt:lpstr>
      <vt:lpstr>Particle identification with TPC</vt:lpstr>
      <vt:lpstr>Data statistics</vt:lpstr>
      <vt:lpstr>TPC prototype test  NIMA763(2014)65-81</vt:lpstr>
      <vt:lpstr>HypTPC test</vt:lpstr>
      <vt:lpstr>Physics possibilities with HypTPC</vt:lpstr>
      <vt:lpstr>Summary : J-PARC E45</vt:lpstr>
      <vt:lpstr>Future J-PARC Heavy-ion Program</vt:lpstr>
      <vt:lpstr>J-PARC HI Collaboration</vt:lpstr>
      <vt:lpstr>Heavy-ion programs in the world</vt:lpstr>
      <vt:lpstr>Low and High energy programs</vt:lpstr>
      <vt:lpstr>PowerPoint プレゼンテーション</vt:lpstr>
      <vt:lpstr>J-PARC HI Accelerator scheme (H. Harada, J-PARC)</vt:lpstr>
      <vt:lpstr>HI injection and acceleration at RCS</vt:lpstr>
      <vt:lpstr>Physics goals</vt:lpstr>
      <vt:lpstr>Dileptons at J-PARC energy</vt:lpstr>
      <vt:lpstr>Low-mass dileptons</vt:lpstr>
      <vt:lpstr>Event-by-event fluctuations</vt:lpstr>
      <vt:lpstr>Hypernuclei</vt:lpstr>
      <vt:lpstr>Particle production rates</vt:lpstr>
      <vt:lpstr>Experimental challenges</vt:lpstr>
      <vt:lpstr>Toroidal</vt:lpstr>
      <vt:lpstr>Toroidal</vt:lpstr>
      <vt:lpstr>GEANT4 (Toroidal) setup</vt:lpstr>
      <vt:lpstr>Acceptance</vt:lpstr>
      <vt:lpstr>PID and momentum resolution</vt:lpstr>
      <vt:lpstr>Simulated di-electron spectrum (preliminary)</vt:lpstr>
      <vt:lpstr>Summary : J-PARC HI</vt:lpstr>
      <vt:lpstr>Backup</vt:lpstr>
      <vt:lpstr>    comments on s=-3 nuclei</vt:lpstr>
      <vt:lpstr>PowerPoint プレゼンテーション</vt:lpstr>
      <vt:lpstr>HypTPC test with 55Fe (X-ray) source</vt:lpstr>
      <vt:lpstr>Magnetic field</vt:lpstr>
      <vt:lpstr>Detector simulation (GEANT)</vt:lpstr>
      <vt:lpstr>Trigger efficiency</vt:lpstr>
      <vt:lpstr>Acceptance</vt:lpstr>
      <vt:lpstr>仮想光子の半分くらいは、 真空中のメソン崩壊で生成する</vt:lpstr>
      <vt:lpstr>PowerPoint プレゼンテーション</vt:lpstr>
      <vt:lpstr>PowerPoint プレゼンテーション</vt:lpstr>
      <vt:lpstr>PowerPoint プレゼンテーション</vt:lpstr>
      <vt:lpstr>PowerPoint プレゼンテーション</vt:lpstr>
      <vt:lpstr>Hypernuclei measurements (Closed geometry setup)</vt:lpstr>
      <vt:lpstr>R&amp;D Plan</vt:lpstr>
      <vt:lpstr>Charmed particles</vt:lpstr>
      <vt:lpstr>RICH</vt:lpstr>
      <vt:lpstr>Detectors</vt:lpstr>
      <vt:lpstr>Preliminary setup  </vt:lpstr>
      <vt:lpstr>Status of J-PARC HI Program</vt:lpstr>
      <vt:lpstr>Detectors</vt:lpstr>
      <vt:lpstr>Exotic particles in HI collisions</vt:lpstr>
      <vt:lpstr>Separation of hypernuclear beams</vt:lpstr>
      <vt:lpstr>QCD和則とスペクトル関数</vt:lpstr>
      <vt:lpstr>Strange meson/baryons</vt:lpstr>
      <vt:lpstr>PowerPoint プレゼンテーション</vt:lpstr>
      <vt:lpstr>Experimental challenges</vt:lpstr>
      <vt:lpstr>Toroid (12 coil configuration)</vt:lpstr>
      <vt:lpstr>Muon ID performance(preliminary)</vt:lpstr>
      <vt:lpstr>Hypernuclear physics with HI</vt:lpstr>
      <vt:lpstr>Introduction</vt:lpstr>
      <vt:lpstr>Separation of hypernuclear beams</vt:lpstr>
      <vt:lpstr>How to measure the magnetic moment</vt:lpstr>
      <vt:lpstr>L magnetic moment</vt:lpstr>
      <vt:lpstr>HypHI at GSI</vt:lpstr>
      <vt:lpstr>HypHI Results</vt:lpstr>
      <vt:lpstr>Kaonic nuclei production in HIC Andronic, PBM, et al, NPA 765 (2006) 211–225</vt:lpstr>
      <vt:lpstr>Exotic hadrons in HIC ExHIC collab (A. Ohnishi, et al)</vt:lpstr>
      <vt:lpstr>PowerPoint プレゼンテーション</vt:lpstr>
      <vt:lpstr>Hypernuclear physics with HI</vt:lpstr>
      <vt:lpstr>(T , mB ) and √sNN</vt:lpstr>
      <vt:lpstr>How about beam demand for space development in Japan?</vt:lpstr>
      <vt:lpstr>EOS from flow</vt:lpstr>
      <vt:lpstr>Vertex resolution</vt:lpstr>
      <vt:lpstr>m/p separation with RICH</vt:lpstr>
      <vt:lpstr>An U+U event</vt:lpstr>
      <vt:lpstr>GEANT4 simulation</vt:lpstr>
      <vt:lpstr>U+U at 10 AGeV (Preliminary)</vt:lpstr>
      <vt:lpstr>PID and momentum (Preliminary)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An acceleration scheme</vt:lpstr>
      <vt:lpstr>Measured particle multiplicity in Au+Au(Pb+Pb)</vt:lpstr>
      <vt:lpstr>U+U at 5 AGeV/c</vt:lpstr>
      <vt:lpstr>U+U at 1 AGeV/c</vt:lpstr>
      <vt:lpstr>Baryon density from light to heavy ions</vt:lpstr>
      <vt:lpstr>PowerPoint プレゼンテーション</vt:lpstr>
      <vt:lpstr>Exceeding phase boundary at J-PARC</vt:lpstr>
      <vt:lpstr>Muon identification (absorber+tracker)</vt:lpstr>
      <vt:lpstr>Rapidity and pT distributions</vt:lpstr>
      <vt:lpstr>SPS results on low mass dileptons</vt:lpstr>
      <vt:lpstr>Centrality determination</vt:lpstr>
      <vt:lpstr>Centrality Trigger</vt:lpstr>
      <vt:lpstr>PowerPoint プレゼンテーション</vt:lpstr>
      <vt:lpstr>PowerPoint プレゼンテーション</vt:lpstr>
      <vt:lpstr>PowerPoint プレゼンテーション</vt:lpstr>
      <vt:lpstr>PowerPoint プレゼンテーション</vt:lpstr>
      <vt:lpstr>Photon basics</vt:lpstr>
      <vt:lpstr>Photon feasibility study</vt:lpstr>
      <vt:lpstr>Electron feasibility study</vt:lpstr>
      <vt:lpstr>Beam Energy Scan of dielectrons</vt:lpstr>
      <vt:lpstr>Photon calculation</vt:lpstr>
      <vt:lpstr>Solenoid spectrometer</vt:lpstr>
      <vt:lpstr>Dipole spectrometer (new)</vt:lpstr>
      <vt:lpstr>Summary of acceptance and pixel size</vt:lpstr>
      <vt:lpstr>E19  Search for pentaquark Q+(uudds)</vt:lpstr>
      <vt:lpstr>PowerPoint プレゼンテーション</vt:lpstr>
      <vt:lpstr>E27</vt:lpstr>
      <vt:lpstr>Missing mass spectrum of d(π+, K+) </vt:lpstr>
      <vt:lpstr>E16 : Goal @ J-PARC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SLAC-LASS Experiment</dc:title>
  <dc:creator>sako</dc:creator>
  <cp:lastModifiedBy>sako</cp:lastModifiedBy>
  <cp:revision>2093</cp:revision>
  <cp:lastPrinted>2014-08-04T03:31:53Z</cp:lastPrinted>
  <dcterms:created xsi:type="dcterms:W3CDTF">2014-02-04T02:26:20Z</dcterms:created>
  <dcterms:modified xsi:type="dcterms:W3CDTF">2015-08-27T17:27:34Z</dcterms:modified>
</cp:coreProperties>
</file>