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3"/>
  </p:notesMasterIdLst>
  <p:sldIdLst>
    <p:sldId id="257" r:id="rId2"/>
    <p:sldId id="258" r:id="rId3"/>
    <p:sldId id="287" r:id="rId4"/>
    <p:sldId id="292" r:id="rId5"/>
    <p:sldId id="289" r:id="rId6"/>
    <p:sldId id="293" r:id="rId7"/>
    <p:sldId id="295" r:id="rId8"/>
    <p:sldId id="288" r:id="rId9"/>
    <p:sldId id="285" r:id="rId10"/>
    <p:sldId id="294" r:id="rId11"/>
    <p:sldId id="296" r:id="rId12"/>
    <p:sldId id="312" r:id="rId13"/>
    <p:sldId id="297" r:id="rId14"/>
    <p:sldId id="305" r:id="rId15"/>
    <p:sldId id="298" r:id="rId16"/>
    <p:sldId id="306" r:id="rId17"/>
    <p:sldId id="307" r:id="rId18"/>
    <p:sldId id="311" r:id="rId19"/>
    <p:sldId id="299" r:id="rId20"/>
    <p:sldId id="313" r:id="rId21"/>
    <p:sldId id="314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wangyoung Kim" initials="KK" lastIdx="1" clrIdx="0">
    <p:extLst>
      <p:ext uri="{19B8F6BF-5375-455C-9EA6-DF929625EA0E}">
        <p15:presenceInfo xmlns:p15="http://schemas.microsoft.com/office/powerpoint/2012/main" userId="977feb3a90ca95e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none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none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none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none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none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none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none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4" autoAdjust="0"/>
    <p:restoredTop sz="94424" autoAdjust="0"/>
  </p:normalViewPr>
  <p:slideViewPr>
    <p:cSldViewPr>
      <p:cViewPr varScale="1">
        <p:scale>
          <a:sx n="66" d="100"/>
          <a:sy n="66" d="100"/>
        </p:scale>
        <p:origin x="1254" y="66"/>
      </p:cViewPr>
      <p:guideLst>
        <p:guide orient="horz" pos="2156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20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Relationship Id="rId14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CF78A344-7D2E-4056-8DFF-F8FB090A3673}" type="datetimeFigureOut">
              <a:rPr lang="ko-KR" altLang="en-US"/>
              <a:pPr/>
              <a:t>2014-12-06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82292C93-1137-47D2-B480-38A7B9468981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77224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92C93-1137-47D2-B480-38A7B9468981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7041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92C93-1137-47D2-B480-38A7B9468981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637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92C93-1137-47D2-B480-38A7B9468981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010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92C93-1137-47D2-B480-38A7B9468981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713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92C93-1137-47D2-B480-38A7B9468981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689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92C93-1137-47D2-B480-38A7B9468981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538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92C93-1137-47D2-B480-38A7B9468981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767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92C93-1137-47D2-B480-38A7B9468981}" type="slidenum">
              <a:rPr lang="en-US" altLang="en-US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621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92C93-1137-47D2-B480-38A7B9468981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296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92C93-1137-47D2-B480-38A7B9468981}" type="slidenum">
              <a:rPr lang="en-US" altLang="en-US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135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92C93-1137-47D2-B480-38A7B9468981}" type="slidenum">
              <a:rPr lang="en-US" altLang="en-US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63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92C93-1137-47D2-B480-38A7B9468981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505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92C93-1137-47D2-B480-38A7B9468981}" type="slidenum">
              <a:rPr lang="en-US" altLang="en-US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3596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92C93-1137-47D2-B480-38A7B9468981}" type="slidenum">
              <a:rPr lang="en-US" altLang="en-US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160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92C93-1137-47D2-B480-38A7B9468981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052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92C93-1137-47D2-B480-38A7B9468981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451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92C93-1137-47D2-B480-38A7B9468981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108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92C93-1137-47D2-B480-38A7B9468981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672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92C93-1137-47D2-B480-38A7B9468981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470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92C93-1137-47D2-B480-38A7B9468981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856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92C93-1137-47D2-B480-38A7B9468981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094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1C83-A752-48DE-AE15-6E4682887667}" type="datetime1">
              <a:rPr lang="ko-KR" altLang="en-US" smtClean="0"/>
              <a:t>2014-12-06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4100-B8A9-4963-9C30-BA8187FB51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DDBC-265F-4F9C-83D4-32B28CCF3B39}" type="datetime1">
              <a:rPr lang="ko-KR" altLang="en-US" smtClean="0"/>
              <a:t>2014-12-06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4100-B8A9-4963-9C30-BA8187FB51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25C0-3391-4937-9E6A-2F7A95373D65}" type="datetime1">
              <a:rPr lang="ko-KR" altLang="en-US" smtClean="0"/>
              <a:t>2014-12-06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4100-B8A9-4963-9C30-BA8187FB51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21A9-0DBE-494C-A4D1-4987E0BE83FF}" type="datetime1">
              <a:rPr lang="ko-KR" altLang="en-US" smtClean="0"/>
              <a:t>2014-12-06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4100-B8A9-4963-9C30-BA8187FB51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8505-217D-4511-97C8-D2322DEED5E1}" type="datetime1">
              <a:rPr lang="ko-KR" altLang="en-US" smtClean="0"/>
              <a:t>2014-12-06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4100-B8A9-4963-9C30-BA8187FB51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5D6E4-3EEF-45F0-8B41-6ACBE8E2DE10}" type="datetime1">
              <a:rPr lang="ko-KR" altLang="en-US" smtClean="0"/>
              <a:t>2014-12-06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4100-B8A9-4963-9C30-BA8187FB51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41A0-8133-45DD-A445-F50A8495673D}" type="datetime1">
              <a:rPr lang="ko-KR" altLang="en-US" smtClean="0"/>
              <a:t>2014-12-06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4100-B8A9-4963-9C30-BA8187FB51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A13E-B2BF-4596-9B2B-FE11542A8D31}" type="datetime1">
              <a:rPr lang="ko-KR" altLang="en-US" smtClean="0"/>
              <a:t>2014-12-06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4100-B8A9-4963-9C30-BA8187FB51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4B31-F560-4F29-A5F7-7496BD055B9E}" type="datetime1">
              <a:rPr lang="ko-KR" altLang="en-US" smtClean="0"/>
              <a:t>2014-12-06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4100-B8A9-4963-9C30-BA8187FB51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98BB-0681-4605-B768-51F82642C641}" type="datetime1">
              <a:rPr lang="ko-KR" altLang="en-US" smtClean="0"/>
              <a:t>2014-12-06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4100-B8A9-4963-9C30-BA8187FB51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8864-5FDE-4424-8F3E-D1D0AA1635FB}" type="datetime1">
              <a:rPr lang="ko-KR" altLang="en-US" smtClean="0"/>
              <a:t>2014-12-06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4100-B8A9-4963-9C30-BA8187FB51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테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7C5F4-EEA8-4E57-A1A9-941224CC6E61}" type="datetime1">
              <a:rPr lang="ko-KR" altLang="en-US" smtClean="0"/>
              <a:t>2014-12-06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44100-B8A9-4963-9C30-BA8187FB513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12.wmf"/><Relationship Id="rId26" Type="http://schemas.openxmlformats.org/officeDocument/2006/relationships/image" Target="../media/image16.wmf"/><Relationship Id="rId39" Type="http://schemas.openxmlformats.org/officeDocument/2006/relationships/oleObject" Target="../embeddings/oleObject19.bin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8.bin"/><Relationship Id="rId34" Type="http://schemas.openxmlformats.org/officeDocument/2006/relationships/oleObject" Target="../embeddings/oleObject16.bin"/><Relationship Id="rId42" Type="http://schemas.openxmlformats.org/officeDocument/2006/relationships/image" Target="../media/image26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6.bin"/><Relationship Id="rId25" Type="http://schemas.openxmlformats.org/officeDocument/2006/relationships/oleObject" Target="../embeddings/oleObject10.bin"/><Relationship Id="rId33" Type="http://schemas.openxmlformats.org/officeDocument/2006/relationships/oleObject" Target="../embeddings/oleObject15.bin"/><Relationship Id="rId38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wmf"/><Relationship Id="rId20" Type="http://schemas.openxmlformats.org/officeDocument/2006/relationships/image" Target="../media/image13.wmf"/><Relationship Id="rId29" Type="http://schemas.openxmlformats.org/officeDocument/2006/relationships/oleObject" Target="../embeddings/oleObject12.bin"/><Relationship Id="rId41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11" Type="http://schemas.openxmlformats.org/officeDocument/2006/relationships/oleObject" Target="../embeddings/oleObject3.bin"/><Relationship Id="rId24" Type="http://schemas.openxmlformats.org/officeDocument/2006/relationships/image" Target="../media/image15.wmf"/><Relationship Id="rId32" Type="http://schemas.openxmlformats.org/officeDocument/2006/relationships/oleObject" Target="../embeddings/oleObject14.bin"/><Relationship Id="rId37" Type="http://schemas.openxmlformats.org/officeDocument/2006/relationships/oleObject" Target="../embeddings/oleObject18.bin"/><Relationship Id="rId40" Type="http://schemas.openxmlformats.org/officeDocument/2006/relationships/image" Target="../media/image20.wmf"/><Relationship Id="rId5" Type="http://schemas.openxmlformats.org/officeDocument/2006/relationships/image" Target="../media/image21.png"/><Relationship Id="rId15" Type="http://schemas.openxmlformats.org/officeDocument/2006/relationships/oleObject" Target="../embeddings/oleObject5.bin"/><Relationship Id="rId23" Type="http://schemas.openxmlformats.org/officeDocument/2006/relationships/oleObject" Target="../embeddings/oleObject9.bin"/><Relationship Id="rId28" Type="http://schemas.openxmlformats.org/officeDocument/2006/relationships/image" Target="../media/image17.wmf"/><Relationship Id="rId36" Type="http://schemas.openxmlformats.org/officeDocument/2006/relationships/image" Target="../media/image23.png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7.bin"/><Relationship Id="rId31" Type="http://schemas.openxmlformats.org/officeDocument/2006/relationships/oleObject" Target="../embeddings/oleObject13.bin"/><Relationship Id="rId4" Type="http://schemas.openxmlformats.org/officeDocument/2006/relationships/image" Target="../media/image1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0.wmf"/><Relationship Id="rId22" Type="http://schemas.openxmlformats.org/officeDocument/2006/relationships/image" Target="../media/image14.wmf"/><Relationship Id="rId27" Type="http://schemas.openxmlformats.org/officeDocument/2006/relationships/oleObject" Target="../embeddings/oleObject11.bin"/><Relationship Id="rId30" Type="http://schemas.openxmlformats.org/officeDocument/2006/relationships/image" Target="../media/image18.wmf"/><Relationship Id="rId35" Type="http://schemas.openxmlformats.org/officeDocument/2006/relationships/oleObject" Target="../embeddings/oleObject1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86256"/>
            <a:ext cx="9144000" cy="12858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2844" y="934427"/>
            <a:ext cx="9397708" cy="4417642"/>
          </a:xfrm>
        </p:spPr>
        <p:txBody>
          <a:bodyPr>
            <a:normAutofit/>
          </a:bodyPr>
          <a:lstStyle/>
          <a:p>
            <a:pPr algn="l"/>
            <a:r>
              <a:rPr lang="en-US" altLang="ko-KR" sz="6500" b="1" spc="-245" dirty="0" smtClean="0">
                <a:latin typeface="HY목각파임B"/>
                <a:ea typeface="HY목각파임B"/>
              </a:rPr>
              <a:t>PNU RICH Detector</a:t>
            </a:r>
            <a:r>
              <a:rPr lang="en-US" altLang="ko-KR" b="1" spc="-676" dirty="0">
                <a:latin typeface="HY수평선B"/>
                <a:ea typeface="HY수평선B"/>
              </a:rPr>
              <a:t/>
            </a:r>
            <a:br>
              <a:rPr lang="en-US" altLang="ko-KR" b="1" spc="-676" dirty="0">
                <a:latin typeface="HY수평선B"/>
                <a:ea typeface="HY수평선B"/>
              </a:rPr>
            </a:br>
            <a:r>
              <a:rPr lang="en-US" altLang="ko-KR" b="1" spc="-676" dirty="0" smtClean="0">
                <a:latin typeface="HY수평선B"/>
                <a:ea typeface="HY수평선B"/>
              </a:rPr>
              <a:t/>
            </a:r>
            <a:br>
              <a:rPr lang="en-US" altLang="ko-KR" b="1" spc="-676" dirty="0" smtClean="0">
                <a:latin typeface="HY수평선B"/>
                <a:ea typeface="HY수평선B"/>
              </a:rPr>
            </a:br>
            <a:r>
              <a:rPr lang="en-US" altLang="ko-KR" sz="5000" b="1" dirty="0" smtClean="0">
                <a:solidFill>
                  <a:schemeClr val="accent5">
                    <a:lumMod val="75000"/>
                  </a:schemeClr>
                </a:solidFill>
                <a:latin typeface="Copperplate Gothic Bold"/>
                <a:ea typeface="HY수평선B"/>
              </a:rPr>
              <a:t>R&amp;D Status</a:t>
            </a:r>
            <a:r>
              <a:rPr lang="en-US" altLang="ko-KR" sz="4500" b="1" dirty="0" smtClean="0">
                <a:solidFill>
                  <a:schemeClr val="accent5">
                    <a:lumMod val="75000"/>
                  </a:schemeClr>
                </a:solidFill>
                <a:latin typeface="Copperplate Gothic Bold"/>
                <a:ea typeface="HY수평선B"/>
              </a:rPr>
              <a:t/>
            </a:r>
            <a:br>
              <a:rPr lang="en-US" altLang="ko-KR" sz="4500" b="1" dirty="0" smtClean="0">
                <a:solidFill>
                  <a:schemeClr val="accent5">
                    <a:lumMod val="75000"/>
                  </a:schemeClr>
                </a:solidFill>
                <a:latin typeface="Copperplate Gothic Bold"/>
                <a:ea typeface="HY수평선B"/>
              </a:rPr>
            </a:br>
            <a:endParaRPr lang="en-US" altLang="ko-KR" sz="4500" b="1" dirty="0">
              <a:solidFill>
                <a:schemeClr val="accent5">
                  <a:lumMod val="75000"/>
                </a:schemeClr>
              </a:solidFill>
              <a:latin typeface="Copperplate Gothic Bold"/>
              <a:ea typeface="HY수평선B"/>
            </a:endParaRPr>
          </a:p>
          <a:p>
            <a:pPr algn="l"/>
            <a:r>
              <a:rPr lang="en-US" altLang="ko-KR" sz="3958" b="1" dirty="0">
                <a:solidFill>
                  <a:schemeClr val="accent5">
                    <a:lumMod val="75000"/>
                  </a:schemeClr>
                </a:solidFill>
                <a:latin typeface="Copperplate Gothic Bold"/>
                <a:ea typeface="HY수평선B"/>
              </a:rPr>
              <a:t> 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2844" y="4357694"/>
            <a:ext cx="8858312" cy="2357454"/>
          </a:xfrm>
        </p:spPr>
        <p:txBody>
          <a:bodyPr>
            <a:noAutofit/>
          </a:bodyPr>
          <a:lstStyle/>
          <a:p>
            <a:pPr algn="r"/>
            <a:r>
              <a:rPr lang="en-US" altLang="ko-KR" sz="3000" i="1" dirty="0" smtClean="0">
                <a:solidFill>
                  <a:schemeClr val="bg1"/>
                </a:solidFill>
                <a:latin typeface="HY수평선B"/>
                <a:ea typeface="HY수평선B"/>
              </a:rPr>
              <a:t> </a:t>
            </a:r>
            <a:r>
              <a:rPr lang="en-US" altLang="ko-KR" sz="2500" i="1" dirty="0" smtClean="0">
                <a:solidFill>
                  <a:schemeClr val="bg1"/>
                </a:solidFill>
                <a:latin typeface="HY수평선B"/>
                <a:ea typeface="HY수평선B"/>
              </a:rPr>
              <a:t>Pusan National University</a:t>
            </a:r>
          </a:p>
          <a:p>
            <a:pPr algn="r"/>
            <a:r>
              <a:rPr lang="en-US" altLang="ko-KR" sz="1700" i="1" dirty="0" smtClean="0">
                <a:solidFill>
                  <a:schemeClr val="bg1"/>
                </a:solidFill>
                <a:latin typeface="HY수평선B"/>
                <a:ea typeface="HY수평선B"/>
              </a:rPr>
              <a:t>Kwangyoung Kim*</a:t>
            </a:r>
            <a:r>
              <a:rPr lang="en-US" altLang="ko-KR" sz="1500" i="1" dirty="0" smtClean="0">
                <a:solidFill>
                  <a:schemeClr val="bg1"/>
                </a:solidFill>
                <a:latin typeface="HY수평선B"/>
                <a:ea typeface="HY수평선B"/>
              </a:rPr>
              <a:t>, </a:t>
            </a:r>
            <a:r>
              <a:rPr lang="en-US" altLang="ko-KR" sz="1500" i="1" dirty="0" err="1" smtClean="0">
                <a:solidFill>
                  <a:schemeClr val="bg1"/>
                </a:solidFill>
                <a:latin typeface="HY수평선B"/>
                <a:ea typeface="HY수평선B"/>
              </a:rPr>
              <a:t>Kunsu</a:t>
            </a:r>
            <a:r>
              <a:rPr lang="en-US" altLang="ko-KR" sz="1500" i="1" dirty="0" smtClean="0">
                <a:solidFill>
                  <a:schemeClr val="bg1"/>
                </a:solidFill>
                <a:latin typeface="HY수평선B"/>
                <a:ea typeface="HY수평선B"/>
              </a:rPr>
              <a:t> Oh</a:t>
            </a:r>
            <a:r>
              <a:rPr lang="en-US" altLang="ko-KR" sz="1500" i="1" dirty="0">
                <a:solidFill>
                  <a:schemeClr val="bg1"/>
                </a:solidFill>
                <a:latin typeface="HY수평선B"/>
                <a:ea typeface="HY수평선B"/>
              </a:rPr>
              <a:t>, </a:t>
            </a:r>
            <a:r>
              <a:rPr lang="en-US" altLang="ko-KR" sz="1500" i="1" dirty="0" err="1">
                <a:solidFill>
                  <a:schemeClr val="bg1"/>
                </a:solidFill>
                <a:latin typeface="HY수평선B"/>
                <a:ea typeface="HY수평선B"/>
              </a:rPr>
              <a:t>KyungEon</a:t>
            </a:r>
            <a:r>
              <a:rPr lang="en-US" altLang="ko-KR" sz="1500" i="1" dirty="0">
                <a:solidFill>
                  <a:schemeClr val="bg1"/>
                </a:solidFill>
                <a:latin typeface="HY수평선B"/>
                <a:ea typeface="HY수평선B"/>
              </a:rPr>
              <a:t> </a:t>
            </a:r>
            <a:r>
              <a:rPr lang="en-US" altLang="ko-KR" sz="1500" i="1" dirty="0" smtClean="0">
                <a:solidFill>
                  <a:schemeClr val="bg1"/>
                </a:solidFill>
                <a:latin typeface="HY수평선B"/>
                <a:ea typeface="HY수평선B"/>
              </a:rPr>
              <a:t>Choi</a:t>
            </a:r>
          </a:p>
          <a:p>
            <a:pPr algn="r"/>
            <a:r>
              <a:rPr lang="en-US" altLang="ko-KR" sz="1500" i="1" dirty="0" err="1" smtClean="0">
                <a:solidFill>
                  <a:schemeClr val="bg1"/>
                </a:solidFill>
                <a:latin typeface="HY수평선B"/>
                <a:ea typeface="HY수평선B"/>
              </a:rPr>
              <a:t>Jongsik</a:t>
            </a:r>
            <a:r>
              <a:rPr lang="en-US" altLang="ko-KR" sz="1500" i="1" dirty="0" smtClean="0">
                <a:solidFill>
                  <a:schemeClr val="bg1"/>
                </a:solidFill>
                <a:latin typeface="HY수평선B"/>
                <a:ea typeface="HY수평선B"/>
              </a:rPr>
              <a:t> </a:t>
            </a:r>
            <a:r>
              <a:rPr lang="en-US" altLang="ko-KR" sz="1500" i="1" dirty="0" err="1" smtClean="0">
                <a:solidFill>
                  <a:schemeClr val="bg1"/>
                </a:solidFill>
                <a:latin typeface="HY수평선B"/>
                <a:ea typeface="HY수평선B"/>
              </a:rPr>
              <a:t>Eum</a:t>
            </a:r>
            <a:r>
              <a:rPr lang="en-US" altLang="ko-KR" sz="1500" i="1" dirty="0" smtClean="0">
                <a:solidFill>
                  <a:schemeClr val="bg1"/>
                </a:solidFill>
                <a:latin typeface="HY수평선B"/>
                <a:ea typeface="HY수평선B"/>
              </a:rPr>
              <a:t>, </a:t>
            </a:r>
            <a:r>
              <a:rPr lang="en-US" altLang="ko-KR" sz="1500" i="1" dirty="0" err="1" smtClean="0">
                <a:solidFill>
                  <a:schemeClr val="bg1"/>
                </a:solidFill>
                <a:latin typeface="HY수평선B"/>
                <a:ea typeface="HY수평선B"/>
              </a:rPr>
              <a:t>Sanguk</a:t>
            </a:r>
            <a:r>
              <a:rPr lang="en-US" altLang="ko-KR" sz="1500" i="1" dirty="0" smtClean="0">
                <a:solidFill>
                  <a:schemeClr val="bg1"/>
                </a:solidFill>
                <a:latin typeface="HY수평선B"/>
                <a:ea typeface="HY수평선B"/>
              </a:rPr>
              <a:t> </a:t>
            </a:r>
            <a:r>
              <a:rPr lang="en-US" altLang="ko-KR" sz="1500" i="1" dirty="0">
                <a:solidFill>
                  <a:schemeClr val="bg1"/>
                </a:solidFill>
                <a:latin typeface="HY수평선B"/>
                <a:ea typeface="HY수평선B"/>
              </a:rPr>
              <a:t>Won, </a:t>
            </a:r>
            <a:r>
              <a:rPr lang="en-US" altLang="ko-KR" sz="1500" i="1" dirty="0" err="1" smtClean="0">
                <a:solidFill>
                  <a:schemeClr val="bg1"/>
                </a:solidFill>
                <a:latin typeface="HY수평선B"/>
                <a:ea typeface="HY수평선B"/>
              </a:rPr>
              <a:t>Jihye</a:t>
            </a:r>
            <a:r>
              <a:rPr lang="en-US" altLang="ko-KR" sz="1500" i="1" dirty="0" smtClean="0">
                <a:solidFill>
                  <a:schemeClr val="bg1"/>
                </a:solidFill>
                <a:latin typeface="HY수평선B"/>
                <a:ea typeface="HY수평선B"/>
              </a:rPr>
              <a:t> Song, </a:t>
            </a:r>
            <a:r>
              <a:rPr lang="en-US" altLang="ko-KR" sz="1500" i="1" dirty="0" err="1" smtClean="0">
                <a:solidFill>
                  <a:schemeClr val="bg1"/>
                </a:solidFill>
                <a:latin typeface="HY수평선B"/>
                <a:ea typeface="HY수평선B"/>
              </a:rPr>
              <a:t>Jiyoung</a:t>
            </a:r>
            <a:r>
              <a:rPr lang="en-US" altLang="ko-KR" sz="1500" i="1" dirty="0" smtClean="0">
                <a:solidFill>
                  <a:schemeClr val="bg1"/>
                </a:solidFill>
                <a:latin typeface="HY수평선B"/>
                <a:ea typeface="HY수평선B"/>
              </a:rPr>
              <a:t> </a:t>
            </a:r>
            <a:r>
              <a:rPr lang="en-US" altLang="ko-KR" sz="1500" i="1" dirty="0">
                <a:solidFill>
                  <a:schemeClr val="bg1"/>
                </a:solidFill>
                <a:latin typeface="HY수평선B"/>
                <a:ea typeface="HY수평선B"/>
              </a:rPr>
              <a:t>Kim, Bong-</a:t>
            </a:r>
            <a:r>
              <a:rPr lang="en-US" altLang="ko-KR" sz="1500" i="1" dirty="0" err="1">
                <a:solidFill>
                  <a:schemeClr val="bg1"/>
                </a:solidFill>
                <a:latin typeface="HY수평선B"/>
                <a:ea typeface="HY수평선B"/>
              </a:rPr>
              <a:t>Hwi</a:t>
            </a:r>
            <a:r>
              <a:rPr lang="en-US" altLang="ko-KR" sz="1500" i="1" dirty="0">
                <a:solidFill>
                  <a:schemeClr val="bg1"/>
                </a:solidFill>
                <a:latin typeface="HY수평선B"/>
                <a:ea typeface="HY수평선B"/>
              </a:rPr>
              <a:t> Lim, </a:t>
            </a:r>
            <a:r>
              <a:rPr lang="en-US" altLang="ko-KR" sz="1500" i="1" dirty="0" smtClean="0">
                <a:solidFill>
                  <a:schemeClr val="bg1"/>
                </a:solidFill>
                <a:latin typeface="HY수평선B"/>
                <a:ea typeface="HY수평선B"/>
              </a:rPr>
              <a:t>In-Kwon </a:t>
            </a:r>
            <a:r>
              <a:rPr lang="en-US" altLang="ko-KR" sz="1500" i="1" dirty="0" err="1" smtClean="0">
                <a:solidFill>
                  <a:schemeClr val="bg1"/>
                </a:solidFill>
                <a:latin typeface="HY수평선B"/>
                <a:ea typeface="HY수평선B"/>
              </a:rPr>
              <a:t>Yoo</a:t>
            </a:r>
            <a:endParaRPr lang="en-US" altLang="ko-KR" sz="1500" i="1" dirty="0">
              <a:solidFill>
                <a:schemeClr val="bg1"/>
              </a:solidFill>
              <a:latin typeface="HY수평선B"/>
              <a:ea typeface="HY수평선B"/>
            </a:endParaRPr>
          </a:p>
          <a:p>
            <a:pPr algn="r"/>
            <a:endParaRPr lang="en-US" altLang="ko-KR" sz="2500" i="1" dirty="0">
              <a:solidFill>
                <a:schemeClr val="bg1"/>
              </a:solidFill>
              <a:latin typeface="HY수평선B"/>
              <a:ea typeface="HY수평선B"/>
            </a:endParaRPr>
          </a:p>
          <a:p>
            <a:pPr algn="r"/>
            <a:endParaRPr lang="en-US" altLang="ko-KR" sz="2500" i="1" dirty="0">
              <a:solidFill>
                <a:schemeClr val="bg1"/>
              </a:solidFill>
              <a:latin typeface="HY수평선B"/>
              <a:ea typeface="HY수평선B"/>
            </a:endParaRPr>
          </a:p>
          <a:p>
            <a:pPr algn="r"/>
            <a:endParaRPr lang="ko-KR" altLang="en-US" sz="3000" i="1" dirty="0">
              <a:solidFill>
                <a:schemeClr val="bg1"/>
              </a:solidFill>
              <a:latin typeface="HY수평선B"/>
              <a:ea typeface="HY수평선B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4100-B8A9-4963-9C30-BA8187FB513F}" type="slidenum">
              <a:rPr lang="ko-KR" altLang="en-US" smtClean="0"/>
              <a:pPr/>
              <a:t>1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72" y="116633"/>
            <a:ext cx="1539712" cy="740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>
          <a:xfrm>
            <a:off x="0" y="40005"/>
            <a:ext cx="253365" cy="367665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42844" y="97758"/>
            <a:ext cx="9001156" cy="7848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4500" b="1" dirty="0" smtClean="0">
                <a:ea typeface="맑은 고딕"/>
                <a:cs typeface="맑은 고딕"/>
              </a:rPr>
              <a:t>Analysis using time difference  </a:t>
            </a:r>
            <a:endParaRPr lang="en-US" altLang="ko-KR" sz="4500" b="1" dirty="0">
              <a:ea typeface="맑은 고딕"/>
              <a:cs typeface="맑은 고딕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>
          <a:xfrm>
            <a:off x="422600" y="5706483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53365" y="1220229"/>
            <a:ext cx="86031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500" b="1" dirty="0" smtClean="0"/>
              <a:t>Time difference</a:t>
            </a:r>
            <a:endParaRPr lang="ko-KR" altLang="en-US" sz="2500" b="1" dirty="0"/>
          </a:p>
        </p:txBody>
      </p:sp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4100-B8A9-4963-9C30-BA8187FB513F}" type="slidenum">
              <a:rPr lang="ko-KR" altLang="en-US" smtClean="0"/>
              <a:pPr/>
              <a:t>10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1560" y="1664804"/>
                <a:ext cx="7590734" cy="589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2000" dirty="0" smtClean="0"/>
                  <a:t>Time difference = coincidence time(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ko-KR" sz="2000" dirty="0" smtClean="0"/>
                  <a:t>) – MAPMT hits(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ko-KR" sz="2000" dirty="0" smtClean="0"/>
                  <a:t>)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664804"/>
                <a:ext cx="7590734" cy="589520"/>
              </a:xfrm>
              <a:prstGeom prst="rect">
                <a:avLst/>
              </a:prstGeom>
              <a:blipFill rotWithShape="0">
                <a:blip r:embed="rId3"/>
                <a:stretch>
                  <a:fillRect l="-722" b="-51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직사각형 20"/>
          <p:cNvSpPr/>
          <p:nvPr/>
        </p:nvSpPr>
        <p:spPr>
          <a:xfrm>
            <a:off x="1055828" y="2276873"/>
            <a:ext cx="1355932" cy="16921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 smtClean="0"/>
              <a:t>MAPMTs</a:t>
            </a:r>
          </a:p>
          <a:p>
            <a:pPr algn="ctr"/>
            <a:endParaRPr lang="en-US" altLang="ko-KR" sz="1500" dirty="0" smtClean="0"/>
          </a:p>
          <a:p>
            <a:r>
              <a:rPr lang="en-US" altLang="ko-KR" sz="1500" dirty="0" smtClean="0"/>
              <a:t>-H8500 C03</a:t>
            </a:r>
          </a:p>
          <a:p>
            <a:r>
              <a:rPr lang="en-US" altLang="ko-KR" sz="1500" dirty="0" smtClean="0"/>
              <a:t>-H8500 C</a:t>
            </a:r>
          </a:p>
          <a:p>
            <a:r>
              <a:rPr lang="en-US" altLang="ko-KR" sz="1500" dirty="0" smtClean="0"/>
              <a:t>-PLANACON</a:t>
            </a:r>
          </a:p>
          <a:p>
            <a:r>
              <a:rPr lang="en-US" altLang="ko-KR" sz="1500" dirty="0" smtClean="0"/>
              <a:t>-R-series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4867712" y="2630878"/>
            <a:ext cx="1254030" cy="9156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500" dirty="0" smtClean="0"/>
          </a:p>
          <a:p>
            <a:pPr algn="ctr"/>
            <a:r>
              <a:rPr lang="en-US" altLang="ko-KR" sz="1500" dirty="0" smtClean="0"/>
              <a:t>ROC Board</a:t>
            </a:r>
          </a:p>
          <a:p>
            <a:pPr algn="ctr"/>
            <a:r>
              <a:rPr lang="en-US" altLang="ko-KR" sz="1500" dirty="0" smtClean="0"/>
              <a:t>(Read-Out</a:t>
            </a:r>
          </a:p>
          <a:p>
            <a:pPr algn="ctr"/>
            <a:r>
              <a:rPr lang="en-US" altLang="ko-KR" sz="1500" dirty="0" smtClean="0"/>
              <a:t>Controller)</a:t>
            </a:r>
            <a:endParaRPr lang="en-US" altLang="ko-KR" sz="1500" dirty="0"/>
          </a:p>
          <a:p>
            <a:pPr algn="ctr"/>
            <a:endParaRPr lang="en-US" altLang="ko-KR" dirty="0" smtClean="0"/>
          </a:p>
        </p:txBody>
      </p:sp>
      <p:sp>
        <p:nvSpPr>
          <p:cNvPr id="24" name="직사각형 23"/>
          <p:cNvSpPr/>
          <p:nvPr/>
        </p:nvSpPr>
        <p:spPr>
          <a:xfrm>
            <a:off x="2965771" y="2635801"/>
            <a:ext cx="1409638" cy="9219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 smtClean="0"/>
              <a:t>Trigger</a:t>
            </a:r>
          </a:p>
          <a:p>
            <a:pPr algn="ctr"/>
            <a:r>
              <a:rPr lang="en-US" altLang="ko-KR" sz="1500" dirty="0" smtClean="0"/>
              <a:t>(Coincidence)</a:t>
            </a:r>
          </a:p>
          <a:p>
            <a:pPr algn="ctr"/>
            <a:r>
              <a:rPr lang="en-US" altLang="ko-KR" sz="1500" dirty="0" smtClean="0"/>
              <a:t>DITTO+VETO</a:t>
            </a:r>
          </a:p>
        </p:txBody>
      </p:sp>
      <p:cxnSp>
        <p:nvCxnSpPr>
          <p:cNvPr id="26" name="직선 화살표 연결선 25"/>
          <p:cNvCxnSpPr/>
          <p:nvPr/>
        </p:nvCxnSpPr>
        <p:spPr>
          <a:xfrm>
            <a:off x="2411760" y="3944092"/>
            <a:ext cx="317446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 flipH="1" flipV="1">
            <a:off x="5577869" y="3551991"/>
            <a:ext cx="2274" cy="40442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>
            <a:off x="4375409" y="3138337"/>
            <a:ext cx="46805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4396047" y="2735632"/>
                <a:ext cx="4542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047" y="2735632"/>
                <a:ext cx="454227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5577869" y="3609020"/>
                <a:ext cx="471796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869" y="3609020"/>
                <a:ext cx="471796" cy="390748"/>
              </a:xfrm>
              <a:prstGeom prst="rect">
                <a:avLst/>
              </a:prstGeom>
              <a:blipFill rotWithShape="0">
                <a:blip r:embed="rId5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449543" y="4149080"/>
                <a:ext cx="4694965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2000" dirty="0" smtClean="0"/>
                  <a:t>Single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ko-KR" sz="2000" dirty="0" smtClean="0"/>
                  <a:t> has ~816 time difference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2000" dirty="0"/>
                  <a:t> </a:t>
                </a:r>
                <a:r>
                  <a:rPr lang="en-US" altLang="ko-KR" sz="2000" dirty="0" smtClean="0"/>
                  <a:t>  in interval -8000 ~ 8000 ns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2000" dirty="0" smtClean="0"/>
                  <a:t>→ ~816 MAPMT hits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ko-KR" sz="2000" dirty="0" smtClean="0"/>
                  <a:t> !!!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2000" dirty="0" smtClean="0"/>
                  <a:t>→ select </a:t>
                </a:r>
                <a:r>
                  <a:rPr lang="en-US" altLang="ko-KR" sz="2000" b="1" dirty="0" smtClean="0"/>
                  <a:t>narrow interval</a:t>
                </a:r>
                <a:r>
                  <a:rPr lang="en-US" altLang="ko-KR" sz="2000" dirty="0" smtClean="0"/>
                  <a:t> of time  difference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543" y="4149080"/>
                <a:ext cx="4694965" cy="2400657"/>
              </a:xfrm>
              <a:prstGeom prst="rect">
                <a:avLst/>
              </a:prstGeom>
              <a:blipFill rotWithShape="0">
                <a:blip r:embed="rId6"/>
                <a:stretch>
                  <a:fillRect l="-1429" b="-127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그림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40" y="4047710"/>
            <a:ext cx="3706550" cy="251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3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>
          <a:xfrm>
            <a:off x="0" y="40005"/>
            <a:ext cx="253365" cy="367665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42844" y="97758"/>
            <a:ext cx="9001156" cy="7848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4500" b="1" dirty="0" smtClean="0">
                <a:ea typeface="맑은 고딕"/>
                <a:cs typeface="맑은 고딕"/>
              </a:rPr>
              <a:t>Analysis using time difference  </a:t>
            </a:r>
            <a:endParaRPr lang="en-US" altLang="ko-KR" sz="4500" b="1" dirty="0">
              <a:ea typeface="맑은 고딕"/>
              <a:cs typeface="맑은 고딕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>
          <a:xfrm>
            <a:off x="422600" y="5706483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53365" y="1220229"/>
            <a:ext cx="86031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500" b="1" dirty="0" smtClean="0"/>
              <a:t>How to separate intervals of time difference</a:t>
            </a:r>
            <a:endParaRPr lang="ko-KR" altLang="en-US" sz="2500" b="1" dirty="0"/>
          </a:p>
        </p:txBody>
      </p:sp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4100-B8A9-4963-9C30-BA8187FB513F}" type="slidenum">
              <a:rPr lang="ko-KR" altLang="en-US" smtClean="0"/>
              <a:pPr/>
              <a:t>11</a:t>
            </a:fld>
            <a:endParaRPr lang="ko-KR" altLang="en-US"/>
          </a:p>
        </p:txBody>
      </p:sp>
      <p:grpSp>
        <p:nvGrpSpPr>
          <p:cNvPr id="23" name="그룹 22"/>
          <p:cNvGrpSpPr/>
          <p:nvPr/>
        </p:nvGrpSpPr>
        <p:grpSpPr>
          <a:xfrm>
            <a:off x="-144524" y="1765315"/>
            <a:ext cx="9711124" cy="4695572"/>
            <a:chOff x="-144524" y="1765315"/>
            <a:chExt cx="9711124" cy="4695572"/>
          </a:xfrm>
        </p:grpSpPr>
        <p:sp>
          <p:nvSpPr>
            <p:cNvPr id="24" name="Rectangle 10"/>
            <p:cNvSpPr>
              <a:spLocks noChangeArrowheads="1"/>
            </p:cNvSpPr>
            <p:nvPr/>
          </p:nvSpPr>
          <p:spPr>
            <a:xfrm>
              <a:off x="422600" y="5706483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91440" tIns="45720" rIns="91440" bIns="45720" anchor="ctr" anchorCtr="0">
              <a:spAutoFit/>
            </a:bodyPr>
            <a:lstStyle/>
            <a:p>
              <a:endParaRPr lang="ko-KR" altLang="en-US"/>
            </a:p>
          </p:txBody>
        </p:sp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4524" y="1765315"/>
              <a:ext cx="9182443" cy="366726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94880" y="5445224"/>
                  <a:ext cx="8449119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ko-KR" sz="2000" dirty="0" smtClean="0"/>
                    <a:t>These distribution is separated by </a:t>
                  </a:r>
                  <a:r>
                    <a:rPr lang="en-US" altLang="ko-KR" sz="2000" b="1" dirty="0" smtClean="0"/>
                    <a:t>47 intervals(all peak)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ko-KR" sz="2000" b="1" dirty="0" smtClean="0"/>
                    <a:t>Size of Intervals</a:t>
                  </a:r>
                  <a:r>
                    <a:rPr lang="en-US" altLang="ko-KR" sz="2000" dirty="0" smtClean="0"/>
                    <a:t> are about </a:t>
                  </a:r>
                  <a:r>
                    <a:rPr lang="en-US" altLang="ko-KR" sz="2000" b="1" dirty="0" smtClean="0"/>
                    <a:t>40~90 ns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ko-KR" sz="2000" dirty="0" smtClean="0"/>
                    <a:t>ADC distribution is normalized by</a:t>
                  </a:r>
                  <a:r>
                    <a:rPr lang="en-US" altLang="ko-KR" sz="2000" b="1" dirty="0" smtClean="0"/>
                    <a:t> total # of coincident time(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a14:m>
                  <a:r>
                    <a:rPr lang="en-US" altLang="ko-KR" sz="2000" b="1" dirty="0" smtClean="0"/>
                    <a:t>)</a:t>
                  </a: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880" y="5445224"/>
                  <a:ext cx="8449119" cy="101566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49" t="-2994" b="-958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직선 화살표 연결선 26"/>
            <p:cNvCxnSpPr/>
            <p:nvPr/>
          </p:nvCxnSpPr>
          <p:spPr>
            <a:xfrm flipH="1">
              <a:off x="3455876" y="3176972"/>
              <a:ext cx="216024" cy="187220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화살표 연결선 27"/>
            <p:cNvCxnSpPr/>
            <p:nvPr/>
          </p:nvCxnSpPr>
          <p:spPr>
            <a:xfrm flipH="1">
              <a:off x="1871700" y="3177843"/>
              <a:ext cx="1814936" cy="183146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화살표 연결선 29"/>
            <p:cNvCxnSpPr/>
            <p:nvPr/>
          </p:nvCxnSpPr>
          <p:spPr>
            <a:xfrm flipH="1">
              <a:off x="1259632" y="3176972"/>
              <a:ext cx="2397532" cy="183233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화살표 연결선 30"/>
            <p:cNvCxnSpPr/>
            <p:nvPr/>
          </p:nvCxnSpPr>
          <p:spPr>
            <a:xfrm>
              <a:off x="3664532" y="3180882"/>
              <a:ext cx="1231504" cy="182842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779168" y="2479679"/>
              <a:ext cx="25663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/>
                <a:t>Relatively small peak</a:t>
              </a:r>
            </a:p>
            <a:p>
              <a:r>
                <a:rPr lang="en-US" altLang="ko-KR" b="1" dirty="0" smtClean="0"/>
                <a:t>also included</a:t>
              </a:r>
              <a:endParaRPr lang="ko-KR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1212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그림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1699200"/>
            <a:ext cx="8244000" cy="484066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 rot="10800000">
            <a:off x="71501" y="514953"/>
            <a:ext cx="461665" cy="59075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b="1" dirty="0" err="1" smtClean="0">
                <a:solidFill>
                  <a:srgbClr val="FF0000"/>
                </a:solidFill>
              </a:rPr>
              <a:t>Red:Focus</a:t>
            </a:r>
            <a:r>
              <a:rPr lang="en-US" altLang="ko-KR" b="1" dirty="0" smtClean="0">
                <a:solidFill>
                  <a:srgbClr val="FF0000"/>
                </a:solidFill>
              </a:rPr>
              <a:t>,</a:t>
            </a:r>
            <a:r>
              <a:rPr lang="en-US" altLang="ko-KR" dirty="0" smtClean="0"/>
              <a:t> </a:t>
            </a:r>
            <a:r>
              <a:rPr lang="en-US" altLang="ko-KR" b="1" dirty="0" err="1" smtClean="0">
                <a:solidFill>
                  <a:srgbClr val="00B050"/>
                </a:solidFill>
              </a:rPr>
              <a:t>Green:Half</a:t>
            </a:r>
            <a:r>
              <a:rPr lang="en-US" altLang="ko-KR" b="1" dirty="0" smtClean="0">
                <a:solidFill>
                  <a:srgbClr val="00B050"/>
                </a:solidFill>
              </a:rPr>
              <a:t>(C03), </a:t>
            </a:r>
            <a:r>
              <a:rPr lang="en-US" altLang="ko-KR" b="1" dirty="0" err="1" smtClean="0">
                <a:solidFill>
                  <a:srgbClr val="0070C0"/>
                </a:solidFill>
              </a:rPr>
              <a:t>Blue:Unfocus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>
          <a:xfrm>
            <a:off x="0" y="40005"/>
            <a:ext cx="253365" cy="367665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42844" y="97758"/>
            <a:ext cx="9001156" cy="7848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4500" b="1" dirty="0" smtClean="0">
                <a:ea typeface="맑은 고딕"/>
                <a:cs typeface="맑은 고딕"/>
              </a:rPr>
              <a:t>Analysis using time difference  </a:t>
            </a:r>
            <a:endParaRPr lang="en-US" altLang="ko-KR" sz="4500" b="1" dirty="0">
              <a:ea typeface="맑은 고딕"/>
              <a:cs typeface="맑은 고딕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>
          <a:xfrm>
            <a:off x="422600" y="5706483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07504" y="1232756"/>
            <a:ext cx="91431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500" b="1" dirty="0" smtClean="0"/>
              <a:t>Background dominant interval(pedestal only)</a:t>
            </a:r>
            <a:endParaRPr lang="ko-KR" altLang="en-US" sz="2500" b="1" dirty="0"/>
          </a:p>
        </p:txBody>
      </p:sp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4100-B8A9-4963-9C30-BA8187FB513F}" type="slidenum">
              <a:rPr lang="ko-KR" altLang="en-US" smtClean="0"/>
              <a:pPr/>
              <a:t>12</a:t>
            </a:fld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791332" y="1970711"/>
            <a:ext cx="7129040" cy="2800641"/>
            <a:chOff x="755576" y="1970711"/>
            <a:chExt cx="7129040" cy="2800641"/>
          </a:xfrm>
        </p:grpSpPr>
        <p:sp>
          <p:nvSpPr>
            <p:cNvPr id="3" name="TextBox 2"/>
            <p:cNvSpPr txBox="1"/>
            <p:nvPr/>
          </p:nvSpPr>
          <p:spPr>
            <a:xfrm>
              <a:off x="755576" y="1988223"/>
              <a:ext cx="684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/>
                <a:t>All</a:t>
              </a:r>
              <a:endParaRPr lang="ko-KR" alt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63888" y="1970711"/>
              <a:ext cx="1633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/>
                <a:t>H8500 C03</a:t>
              </a:r>
              <a:endParaRPr lang="ko-KR" alt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64188" y="1970711"/>
              <a:ext cx="16204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/>
                <a:t>H8500 C</a:t>
              </a:r>
              <a:endParaRPr lang="ko-KR" altLang="en-US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64188" y="4399749"/>
              <a:ext cx="16204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/>
                <a:t>PLANACON</a:t>
              </a:r>
              <a:endParaRPr lang="ko-KR" altLang="en-US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83620" y="4402020"/>
              <a:ext cx="16204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/>
                <a:t>R-series</a:t>
              </a:r>
              <a:endParaRPr lang="ko-KR" altLang="en-US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5576" y="4399749"/>
              <a:ext cx="16204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/>
                <a:t>Radius</a:t>
              </a:r>
              <a:endParaRPr lang="ko-KR" altLang="en-US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491880" y="6444044"/>
            <a:ext cx="306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Interval</a:t>
            </a:r>
            <a:r>
              <a:rPr lang="en-US" altLang="ko-KR" b="1" dirty="0" smtClean="0"/>
              <a:t>(-3555,-3525)</a:t>
            </a:r>
            <a:endParaRPr lang="ko-KR" alt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33167" y="6422523"/>
            <a:ext cx="256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/>
              <a:t>Black:Focus-Unfocus</a:t>
            </a:r>
            <a:endParaRPr lang="en-US" altLang="ko-KR" b="1" dirty="0" smtClean="0"/>
          </a:p>
        </p:txBody>
      </p:sp>
    </p:spTree>
    <p:extLst>
      <p:ext uri="{BB962C8B-B14F-4D97-AF65-F5344CB8AC3E}">
        <p14:creationId xmlns:p14="http://schemas.microsoft.com/office/powerpoint/2010/main" val="44664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1710000"/>
            <a:ext cx="8246273" cy="4842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 rot="10800000">
            <a:off x="71501" y="514953"/>
            <a:ext cx="461665" cy="59075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b="1" dirty="0" err="1" smtClean="0">
                <a:solidFill>
                  <a:srgbClr val="FF0000"/>
                </a:solidFill>
              </a:rPr>
              <a:t>Red:Focus</a:t>
            </a:r>
            <a:r>
              <a:rPr lang="en-US" altLang="ko-KR" b="1" dirty="0" smtClean="0">
                <a:solidFill>
                  <a:srgbClr val="FF0000"/>
                </a:solidFill>
              </a:rPr>
              <a:t>,</a:t>
            </a:r>
            <a:r>
              <a:rPr lang="en-US" altLang="ko-KR" dirty="0" smtClean="0"/>
              <a:t> </a:t>
            </a:r>
            <a:r>
              <a:rPr lang="en-US" altLang="ko-KR" b="1" dirty="0" err="1" smtClean="0">
                <a:solidFill>
                  <a:srgbClr val="00B050"/>
                </a:solidFill>
              </a:rPr>
              <a:t>Green:Half</a:t>
            </a:r>
            <a:r>
              <a:rPr lang="en-US" altLang="ko-KR" b="1" dirty="0" smtClean="0">
                <a:solidFill>
                  <a:srgbClr val="00B050"/>
                </a:solidFill>
              </a:rPr>
              <a:t>(C03), </a:t>
            </a:r>
            <a:r>
              <a:rPr lang="en-US" altLang="ko-KR" b="1" dirty="0" err="1" smtClean="0">
                <a:solidFill>
                  <a:srgbClr val="0070C0"/>
                </a:solidFill>
              </a:rPr>
              <a:t>Blue:Unfocus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>
          <a:xfrm>
            <a:off x="0" y="40005"/>
            <a:ext cx="253365" cy="367665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42844" y="97758"/>
            <a:ext cx="9001156" cy="7848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4500" b="1" dirty="0" smtClean="0">
                <a:ea typeface="맑은 고딕"/>
                <a:cs typeface="맑은 고딕"/>
              </a:rPr>
              <a:t>Analysis using time difference  </a:t>
            </a:r>
            <a:endParaRPr lang="en-US" altLang="ko-KR" sz="4500" b="1" dirty="0">
              <a:ea typeface="맑은 고딕"/>
              <a:cs typeface="맑은 고딕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>
          <a:xfrm>
            <a:off x="422600" y="5706483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07504" y="1232756"/>
            <a:ext cx="91431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500" b="1" dirty="0" smtClean="0"/>
              <a:t>Background dominant interval(</a:t>
            </a:r>
            <a:r>
              <a:rPr lang="en-US" altLang="ko-KR" sz="2500" b="1" dirty="0" err="1" smtClean="0"/>
              <a:t>unfocus</a:t>
            </a:r>
            <a:r>
              <a:rPr lang="en-US" altLang="ko-KR" sz="2500" b="1" dirty="0" smtClean="0"/>
              <a:t>&gt;focus)</a:t>
            </a:r>
            <a:endParaRPr lang="ko-KR" altLang="en-US" sz="2500" b="1" dirty="0"/>
          </a:p>
        </p:txBody>
      </p:sp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4100-B8A9-4963-9C30-BA8187FB513F}" type="slidenum">
              <a:rPr lang="ko-KR" altLang="en-US" smtClean="0"/>
              <a:pPr/>
              <a:t>13</a:t>
            </a:fld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791332" y="1970711"/>
            <a:ext cx="7129040" cy="2800641"/>
            <a:chOff x="755576" y="1970711"/>
            <a:chExt cx="7129040" cy="2800641"/>
          </a:xfrm>
        </p:grpSpPr>
        <p:sp>
          <p:nvSpPr>
            <p:cNvPr id="3" name="TextBox 2"/>
            <p:cNvSpPr txBox="1"/>
            <p:nvPr/>
          </p:nvSpPr>
          <p:spPr>
            <a:xfrm>
              <a:off x="755576" y="1988223"/>
              <a:ext cx="684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/>
                <a:t>All</a:t>
              </a:r>
              <a:endParaRPr lang="ko-KR" alt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63888" y="1970711"/>
              <a:ext cx="1633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/>
                <a:t>H8500 C03</a:t>
              </a:r>
              <a:endParaRPr lang="ko-KR" alt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64188" y="1970711"/>
              <a:ext cx="16204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/>
                <a:t>H8500 C</a:t>
              </a:r>
              <a:endParaRPr lang="ko-KR" altLang="en-US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64188" y="4399749"/>
              <a:ext cx="16204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/>
                <a:t>PLANACON</a:t>
              </a:r>
              <a:endParaRPr lang="ko-KR" altLang="en-US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83620" y="4402020"/>
              <a:ext cx="16204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/>
                <a:t>R-series</a:t>
              </a:r>
              <a:endParaRPr lang="ko-KR" altLang="en-US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5576" y="4399749"/>
              <a:ext cx="16204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/>
                <a:t>Radius</a:t>
              </a:r>
              <a:endParaRPr lang="ko-KR" altLang="en-US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491880" y="644404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Interval(-70,-30)</a:t>
            </a:r>
            <a:endParaRPr lang="ko-KR" alt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33167" y="6422523"/>
            <a:ext cx="256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/>
              <a:t>Black:Focus-Unfocus</a:t>
            </a:r>
            <a:endParaRPr lang="en-US" altLang="ko-KR" b="1" dirty="0" smtClean="0"/>
          </a:p>
        </p:txBody>
      </p:sp>
    </p:spTree>
    <p:extLst>
      <p:ext uri="{BB962C8B-B14F-4D97-AF65-F5344CB8AC3E}">
        <p14:creationId xmlns:p14="http://schemas.microsoft.com/office/powerpoint/2010/main" val="400089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/>
          <p:cNvGrpSpPr/>
          <p:nvPr/>
        </p:nvGrpSpPr>
        <p:grpSpPr>
          <a:xfrm>
            <a:off x="71501" y="514953"/>
            <a:ext cx="8623635" cy="6276902"/>
            <a:chOff x="71501" y="514953"/>
            <a:chExt cx="8623635" cy="6276902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863" y="1710000"/>
              <a:ext cx="8246273" cy="48420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 rot="10800000">
              <a:off x="71501" y="514953"/>
              <a:ext cx="461665" cy="59075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ko-KR" b="1" dirty="0" err="1" smtClean="0">
                  <a:solidFill>
                    <a:srgbClr val="FF0000"/>
                  </a:solidFill>
                </a:rPr>
                <a:t>Red:Focus</a:t>
              </a:r>
              <a:r>
                <a:rPr lang="en-US" altLang="ko-KR" b="1" dirty="0" smtClean="0">
                  <a:solidFill>
                    <a:srgbClr val="FF0000"/>
                  </a:solidFill>
                </a:rPr>
                <a:t>,</a:t>
              </a:r>
              <a:r>
                <a:rPr lang="en-US" altLang="ko-KR" dirty="0" smtClean="0"/>
                <a:t> </a:t>
              </a:r>
              <a:r>
                <a:rPr lang="en-US" altLang="ko-KR" b="1" dirty="0" err="1" smtClean="0">
                  <a:solidFill>
                    <a:srgbClr val="00B050"/>
                  </a:solidFill>
                </a:rPr>
                <a:t>Green:Half</a:t>
              </a:r>
              <a:r>
                <a:rPr lang="en-US" altLang="ko-KR" b="1" dirty="0" smtClean="0">
                  <a:solidFill>
                    <a:srgbClr val="00B050"/>
                  </a:solidFill>
                </a:rPr>
                <a:t>(C03), </a:t>
              </a:r>
              <a:r>
                <a:rPr lang="en-US" altLang="ko-KR" b="1" dirty="0" err="1" smtClean="0">
                  <a:solidFill>
                    <a:srgbClr val="0070C0"/>
                  </a:solidFill>
                </a:rPr>
                <a:t>Blue:Unfocus</a:t>
              </a:r>
              <a:endParaRPr lang="ko-KR" alt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096674" y="4869160"/>
              <a:ext cx="14915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0000"/>
                  </a:solidFill>
                </a:rPr>
                <a:t>Signal</a:t>
              </a:r>
            </a:p>
            <a:p>
              <a:r>
                <a:rPr lang="en-US" altLang="ko-KR" b="1" dirty="0" smtClean="0">
                  <a:solidFill>
                    <a:srgbClr val="FF0000"/>
                  </a:solidFill>
                </a:rPr>
                <a:t>Dominant ?</a:t>
              </a:r>
            </a:p>
          </p:txBody>
        </p:sp>
        <p:cxnSp>
          <p:nvCxnSpPr>
            <p:cNvPr id="30" name="직선 화살표 연결선 29"/>
            <p:cNvCxnSpPr/>
            <p:nvPr/>
          </p:nvCxnSpPr>
          <p:spPr>
            <a:xfrm flipV="1">
              <a:off x="6118007" y="5121188"/>
              <a:ext cx="872095" cy="546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33167" y="6422523"/>
              <a:ext cx="2566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err="1" smtClean="0"/>
                <a:t>Black:Focus-Unfocus</a:t>
              </a:r>
              <a:endParaRPr lang="en-US" altLang="ko-KR" b="1" dirty="0" smtClean="0"/>
            </a:p>
          </p:txBody>
        </p:sp>
        <p:cxnSp>
          <p:nvCxnSpPr>
            <p:cNvPr id="32" name="직선 화살표 연결선 31"/>
            <p:cNvCxnSpPr/>
            <p:nvPr/>
          </p:nvCxnSpPr>
          <p:spPr>
            <a:xfrm flipH="1" flipV="1">
              <a:off x="5220072" y="3913232"/>
              <a:ext cx="216024" cy="95592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화살표 연결선 32"/>
            <p:cNvCxnSpPr/>
            <p:nvPr/>
          </p:nvCxnSpPr>
          <p:spPr>
            <a:xfrm flipH="1">
              <a:off x="4654191" y="5491832"/>
              <a:ext cx="408313" cy="46089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직사각형 4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>
          <a:xfrm>
            <a:off x="0" y="40005"/>
            <a:ext cx="253365" cy="367665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42844" y="97758"/>
            <a:ext cx="9001156" cy="7848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4500" b="1" dirty="0" smtClean="0">
                <a:ea typeface="맑은 고딕"/>
                <a:cs typeface="맑은 고딕"/>
              </a:rPr>
              <a:t>Analysis using time difference  </a:t>
            </a:r>
            <a:endParaRPr lang="en-US" altLang="ko-KR" sz="4500" b="1" dirty="0">
              <a:ea typeface="맑은 고딕"/>
              <a:cs typeface="맑은 고딕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>
          <a:xfrm>
            <a:off x="422600" y="5706483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07504" y="1232756"/>
            <a:ext cx="91431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500" b="1" dirty="0" smtClean="0"/>
              <a:t>Signal Dominant interval(focus&gt;half&gt;</a:t>
            </a:r>
            <a:r>
              <a:rPr lang="en-US" altLang="ko-KR" sz="2500" b="1" dirty="0" err="1" smtClean="0"/>
              <a:t>unfocus</a:t>
            </a:r>
            <a:r>
              <a:rPr lang="en-US" altLang="ko-KR" sz="2500" b="1" dirty="0" smtClean="0"/>
              <a:t>)</a:t>
            </a:r>
            <a:endParaRPr lang="ko-KR" altLang="en-US" sz="2500" b="1" dirty="0"/>
          </a:p>
        </p:txBody>
      </p:sp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4100-B8A9-4963-9C30-BA8187FB513F}" type="slidenum">
              <a:rPr lang="ko-KR" altLang="en-US" smtClean="0"/>
              <a:pPr/>
              <a:t>14</a:t>
            </a:fld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791332" y="1970711"/>
            <a:ext cx="7129040" cy="2800641"/>
            <a:chOff x="755576" y="1970711"/>
            <a:chExt cx="7129040" cy="2800641"/>
          </a:xfrm>
        </p:grpSpPr>
        <p:sp>
          <p:nvSpPr>
            <p:cNvPr id="3" name="TextBox 2"/>
            <p:cNvSpPr txBox="1"/>
            <p:nvPr/>
          </p:nvSpPr>
          <p:spPr>
            <a:xfrm>
              <a:off x="755576" y="1988223"/>
              <a:ext cx="684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/>
                <a:t>All</a:t>
              </a:r>
              <a:endParaRPr lang="ko-KR" alt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63888" y="1970711"/>
              <a:ext cx="1633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/>
                <a:t>H8500 C03</a:t>
              </a:r>
              <a:endParaRPr lang="ko-KR" alt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64188" y="1970711"/>
              <a:ext cx="16204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/>
                <a:t>H8500 C</a:t>
              </a:r>
              <a:endParaRPr lang="ko-KR" altLang="en-US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64188" y="4399749"/>
              <a:ext cx="16204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/>
                <a:t>PLANACON</a:t>
              </a:r>
              <a:endParaRPr lang="ko-KR" altLang="en-US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83620" y="4402020"/>
              <a:ext cx="16204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/>
                <a:t>R-series</a:t>
              </a:r>
              <a:endParaRPr lang="ko-KR" altLang="en-US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5576" y="4399749"/>
              <a:ext cx="16204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/>
                <a:t>Radius</a:t>
              </a:r>
              <a:endParaRPr lang="ko-KR" altLang="en-US" b="1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491880" y="6444044"/>
            <a:ext cx="241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Interval(-200,-110)</a:t>
            </a:r>
            <a:endParaRPr lang="ko-KR" altLang="en-US" b="1" dirty="0"/>
          </a:p>
        </p:txBody>
      </p:sp>
      <p:grpSp>
        <p:nvGrpSpPr>
          <p:cNvPr id="38" name="그룹 37"/>
          <p:cNvGrpSpPr/>
          <p:nvPr/>
        </p:nvGrpSpPr>
        <p:grpSpPr>
          <a:xfrm>
            <a:off x="1763688" y="4689140"/>
            <a:ext cx="2818346" cy="292388"/>
            <a:chOff x="1466686" y="4537610"/>
            <a:chExt cx="2818346" cy="292388"/>
          </a:xfrm>
        </p:grpSpPr>
        <p:sp>
          <p:nvSpPr>
            <p:cNvPr id="41" name="TextBox 40"/>
            <p:cNvSpPr txBox="1"/>
            <p:nvPr/>
          </p:nvSpPr>
          <p:spPr>
            <a:xfrm>
              <a:off x="1718714" y="4537610"/>
              <a:ext cx="256631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00" dirty="0" smtClean="0">
                  <a:solidFill>
                    <a:schemeClr val="bg2">
                      <a:lumMod val="75000"/>
                    </a:schemeClr>
                  </a:solidFill>
                </a:rPr>
                <a:t>~60MeV</a:t>
              </a:r>
            </a:p>
          </p:txBody>
        </p:sp>
        <p:cxnSp>
          <p:nvCxnSpPr>
            <p:cNvPr id="42" name="직선 화살표 연결선 41"/>
            <p:cNvCxnSpPr/>
            <p:nvPr/>
          </p:nvCxnSpPr>
          <p:spPr>
            <a:xfrm flipH="1">
              <a:off x="1466686" y="4681626"/>
              <a:ext cx="288032" cy="0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그룹 12"/>
          <p:cNvGrpSpPr/>
          <p:nvPr/>
        </p:nvGrpSpPr>
        <p:grpSpPr>
          <a:xfrm>
            <a:off x="1295636" y="1750256"/>
            <a:ext cx="7525589" cy="3915781"/>
            <a:chOff x="1295636" y="1750256"/>
            <a:chExt cx="7525589" cy="3915781"/>
          </a:xfrm>
        </p:grpSpPr>
        <p:grpSp>
          <p:nvGrpSpPr>
            <p:cNvPr id="9" name="그룹 8"/>
            <p:cNvGrpSpPr/>
            <p:nvPr/>
          </p:nvGrpSpPr>
          <p:grpSpPr>
            <a:xfrm>
              <a:off x="3321824" y="1750256"/>
              <a:ext cx="5499401" cy="3915781"/>
              <a:chOff x="3169050" y="984589"/>
              <a:chExt cx="6629400" cy="4495800"/>
            </a:xfrm>
          </p:grpSpPr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69050" y="984589"/>
                <a:ext cx="6629400" cy="4495800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5105533" y="2155378"/>
                <a:ext cx="3172940" cy="742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/>
                  <a:t>Interval(-8000,8000)</a:t>
                </a:r>
              </a:p>
              <a:p>
                <a:r>
                  <a:rPr lang="en-US" altLang="ko-KR" b="1" dirty="0" smtClean="0"/>
                  <a:t>All PMT</a:t>
                </a:r>
                <a:endParaRPr lang="ko-KR" altLang="en-US" b="1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5062504" y="3645024"/>
              <a:ext cx="332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0000"/>
                  </a:solidFill>
                </a:rPr>
                <a:t>Remove the Pedestal peak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직선 화살표 연결선 11"/>
            <p:cNvCxnSpPr>
              <a:stCxn id="10" idx="1"/>
            </p:cNvCxnSpPr>
            <p:nvPr/>
          </p:nvCxnSpPr>
          <p:spPr>
            <a:xfrm flipH="1" flipV="1">
              <a:off x="1295636" y="3416328"/>
              <a:ext cx="3766868" cy="41336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851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>
          <a:xfrm>
            <a:off x="0" y="40005"/>
            <a:ext cx="253365" cy="367665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42844" y="97758"/>
            <a:ext cx="9001156" cy="7848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4500" b="1" dirty="0" smtClean="0">
                <a:ea typeface="맑은 고딕"/>
                <a:cs typeface="맑은 고딕"/>
              </a:rPr>
              <a:t>Analysis using time difference  </a:t>
            </a:r>
            <a:endParaRPr lang="en-US" altLang="ko-KR" sz="4500" b="1" dirty="0">
              <a:ea typeface="맑은 고딕"/>
              <a:cs typeface="맑은 고딕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3365" y="1220229"/>
            <a:ext cx="88906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500" b="1" dirty="0" smtClean="0"/>
              <a:t>Finding specific interval</a:t>
            </a:r>
            <a:endParaRPr lang="ko-KR" altLang="en-US" sz="2500" b="1" dirty="0"/>
          </a:p>
        </p:txBody>
      </p:sp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4100-B8A9-4963-9C30-BA8187FB513F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 rot="10800000">
            <a:off x="71501" y="514953"/>
            <a:ext cx="461665" cy="59075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b="1" dirty="0" err="1" smtClean="0">
                <a:solidFill>
                  <a:srgbClr val="FF0000"/>
                </a:solidFill>
              </a:rPr>
              <a:t>Red:Focus</a:t>
            </a:r>
            <a:r>
              <a:rPr lang="en-US" altLang="ko-KR" b="1" dirty="0" smtClean="0">
                <a:solidFill>
                  <a:srgbClr val="FF0000"/>
                </a:solidFill>
              </a:rPr>
              <a:t>,</a:t>
            </a:r>
            <a:r>
              <a:rPr lang="en-US" altLang="ko-KR" dirty="0" smtClean="0"/>
              <a:t> </a:t>
            </a:r>
            <a:r>
              <a:rPr lang="en-US" altLang="ko-KR" b="1" dirty="0" err="1" smtClean="0">
                <a:solidFill>
                  <a:srgbClr val="00B050"/>
                </a:solidFill>
              </a:rPr>
              <a:t>Green:Half</a:t>
            </a:r>
            <a:r>
              <a:rPr lang="en-US" altLang="ko-KR" b="1" dirty="0" smtClean="0">
                <a:solidFill>
                  <a:srgbClr val="00B050"/>
                </a:solidFill>
              </a:rPr>
              <a:t>(C03), </a:t>
            </a:r>
            <a:r>
              <a:rPr lang="en-US" altLang="ko-KR" b="1" dirty="0" err="1" smtClean="0">
                <a:solidFill>
                  <a:srgbClr val="0070C0"/>
                </a:solidFill>
              </a:rPr>
              <a:t>Blue:Unfocus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166" y="6480048"/>
            <a:ext cx="627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/>
              <a:t>Black:Focus-Unfocus</a:t>
            </a:r>
            <a:endParaRPr lang="en-US" altLang="ko-KR" b="1" dirty="0" smtClean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1710000"/>
            <a:ext cx="8246273" cy="4842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491880" y="6480048"/>
            <a:ext cx="241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Interval(-170,-160)</a:t>
            </a:r>
            <a:endParaRPr lang="ko-KR" altLang="en-US" b="1" dirty="0"/>
          </a:p>
        </p:txBody>
      </p:sp>
      <p:grpSp>
        <p:nvGrpSpPr>
          <p:cNvPr id="28" name="그룹 27"/>
          <p:cNvGrpSpPr/>
          <p:nvPr/>
        </p:nvGrpSpPr>
        <p:grpSpPr>
          <a:xfrm>
            <a:off x="569170" y="4437112"/>
            <a:ext cx="4012864" cy="1836204"/>
            <a:chOff x="569170" y="4365104"/>
            <a:chExt cx="4012864" cy="1836204"/>
          </a:xfrm>
        </p:grpSpPr>
        <p:grpSp>
          <p:nvGrpSpPr>
            <p:cNvPr id="26" name="그룹 25"/>
            <p:cNvGrpSpPr/>
            <p:nvPr/>
          </p:nvGrpSpPr>
          <p:grpSpPr>
            <a:xfrm>
              <a:off x="569170" y="4365104"/>
              <a:ext cx="4012864" cy="1836204"/>
              <a:chOff x="569170" y="4401108"/>
              <a:chExt cx="4012864" cy="1836204"/>
            </a:xfrm>
          </p:grpSpPr>
          <p:grpSp>
            <p:nvGrpSpPr>
              <p:cNvPr id="22" name="그룹 21"/>
              <p:cNvGrpSpPr/>
              <p:nvPr/>
            </p:nvGrpSpPr>
            <p:grpSpPr>
              <a:xfrm>
                <a:off x="1763688" y="4653136"/>
                <a:ext cx="2818346" cy="292388"/>
                <a:chOff x="1466686" y="4537610"/>
                <a:chExt cx="2818346" cy="292388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1718714" y="4537610"/>
                  <a:ext cx="2566318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300" dirty="0" smtClean="0">
                      <a:solidFill>
                        <a:schemeClr val="bg2">
                          <a:lumMod val="75000"/>
                        </a:schemeClr>
                      </a:solidFill>
                    </a:rPr>
                    <a:t>~60MeV</a:t>
                  </a:r>
                </a:p>
              </p:txBody>
            </p:sp>
            <p:cxnSp>
              <p:nvCxnSpPr>
                <p:cNvPr id="24" name="직선 화살표 연결선 23"/>
                <p:cNvCxnSpPr/>
                <p:nvPr/>
              </p:nvCxnSpPr>
              <p:spPr>
                <a:xfrm flipH="1">
                  <a:off x="1466686" y="4681626"/>
                  <a:ext cx="288032" cy="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" name="직선 연결선 3"/>
              <p:cNvCxnSpPr/>
              <p:nvPr/>
            </p:nvCxnSpPr>
            <p:spPr>
              <a:xfrm flipV="1">
                <a:off x="1583668" y="4401108"/>
                <a:ext cx="0" cy="1836204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569170" y="4534751"/>
                <a:ext cx="942490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300" b="1" dirty="0" smtClean="0">
                    <a:solidFill>
                      <a:srgbClr val="FF0000"/>
                    </a:solidFill>
                  </a:rPr>
                  <a:t>Expected</a:t>
                </a:r>
              </a:p>
              <a:p>
                <a:r>
                  <a:rPr lang="en-US" altLang="ko-KR" sz="1300" b="1" dirty="0" smtClean="0">
                    <a:solidFill>
                      <a:srgbClr val="FF0000"/>
                    </a:solidFill>
                  </a:rPr>
                  <a:t>Radius</a:t>
                </a:r>
              </a:p>
              <a:p>
                <a:r>
                  <a:rPr lang="en-US" altLang="ko-KR" sz="1300" b="1" dirty="0" smtClean="0">
                    <a:solidFill>
                      <a:srgbClr val="FF0000"/>
                    </a:solidFill>
                  </a:rPr>
                  <a:t>~32MeV</a:t>
                </a:r>
              </a:p>
            </p:txBody>
          </p:sp>
        </p:grpSp>
        <p:cxnSp>
          <p:nvCxnSpPr>
            <p:cNvPr id="8" name="직선 화살표 연결선 7"/>
            <p:cNvCxnSpPr/>
            <p:nvPr/>
          </p:nvCxnSpPr>
          <p:spPr>
            <a:xfrm>
              <a:off x="1259632" y="4797152"/>
              <a:ext cx="21602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26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8"/>
          <p:cNvGrpSpPr/>
          <p:nvPr/>
        </p:nvGrpSpPr>
        <p:grpSpPr>
          <a:xfrm>
            <a:off x="71501" y="514953"/>
            <a:ext cx="8624772" cy="6037047"/>
            <a:chOff x="71501" y="514953"/>
            <a:chExt cx="8624772" cy="6037047"/>
          </a:xfrm>
        </p:grpSpPr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000" y="1710000"/>
              <a:ext cx="8246273" cy="48420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 rot="10800000">
              <a:off x="71501" y="514953"/>
              <a:ext cx="461665" cy="59075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ko-KR" b="1" dirty="0" err="1" smtClean="0">
                  <a:solidFill>
                    <a:srgbClr val="FF0000"/>
                  </a:solidFill>
                </a:rPr>
                <a:t>Red:Focus</a:t>
              </a:r>
              <a:r>
                <a:rPr lang="en-US" altLang="ko-KR" b="1" dirty="0" smtClean="0">
                  <a:solidFill>
                    <a:srgbClr val="FF0000"/>
                  </a:solidFill>
                </a:rPr>
                <a:t>,</a:t>
              </a:r>
              <a:r>
                <a:rPr lang="en-US" altLang="ko-KR" dirty="0" smtClean="0"/>
                <a:t> </a:t>
              </a:r>
              <a:r>
                <a:rPr lang="en-US" altLang="ko-KR" b="1" dirty="0" err="1" smtClean="0">
                  <a:solidFill>
                    <a:srgbClr val="00B050"/>
                  </a:solidFill>
                </a:rPr>
                <a:t>Green:Half</a:t>
              </a:r>
              <a:r>
                <a:rPr lang="en-US" altLang="ko-KR" b="1" dirty="0" smtClean="0">
                  <a:solidFill>
                    <a:srgbClr val="00B050"/>
                  </a:solidFill>
                </a:rPr>
                <a:t>(C03), </a:t>
              </a:r>
              <a:r>
                <a:rPr lang="en-US" altLang="ko-KR" b="1" dirty="0" err="1" smtClean="0">
                  <a:solidFill>
                    <a:srgbClr val="0070C0"/>
                  </a:solidFill>
                </a:rPr>
                <a:t>Blue:Unfocus</a:t>
              </a:r>
              <a:endParaRPr lang="ko-KR" altLang="en-US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5" name="직사각형 4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>
          <a:xfrm>
            <a:off x="0" y="40005"/>
            <a:ext cx="253365" cy="367665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42844" y="97758"/>
            <a:ext cx="9001156" cy="7848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4500" b="1" dirty="0" smtClean="0">
                <a:ea typeface="맑은 고딕"/>
                <a:cs typeface="맑은 고딕"/>
              </a:rPr>
              <a:t>Analysis using time difference  </a:t>
            </a:r>
            <a:endParaRPr lang="en-US" altLang="ko-KR" sz="4500" b="1" dirty="0">
              <a:ea typeface="맑은 고딕"/>
              <a:cs typeface="맑은 고딕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3365" y="1220229"/>
            <a:ext cx="88906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500" b="1" dirty="0" smtClean="0"/>
              <a:t>Finding specific interval</a:t>
            </a:r>
            <a:endParaRPr lang="ko-KR" altLang="en-US" sz="2500" b="1" dirty="0"/>
          </a:p>
        </p:txBody>
      </p:sp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4100-B8A9-4963-9C30-BA8187FB513F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33166" y="6480048"/>
            <a:ext cx="627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/>
              <a:t>Black:Focus-Unfocus</a:t>
            </a:r>
            <a:endParaRPr lang="en-US" altLang="ko-KR" b="1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3491880" y="6480048"/>
            <a:ext cx="241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Interval(-160,-150)</a:t>
            </a:r>
            <a:endParaRPr lang="ko-KR" altLang="en-US" b="1" dirty="0"/>
          </a:p>
        </p:txBody>
      </p:sp>
      <p:grpSp>
        <p:nvGrpSpPr>
          <p:cNvPr id="28" name="그룹 27"/>
          <p:cNvGrpSpPr/>
          <p:nvPr/>
        </p:nvGrpSpPr>
        <p:grpSpPr>
          <a:xfrm>
            <a:off x="569170" y="4437112"/>
            <a:ext cx="4012864" cy="1836204"/>
            <a:chOff x="569170" y="4365104"/>
            <a:chExt cx="4012864" cy="1836204"/>
          </a:xfrm>
        </p:grpSpPr>
        <p:grpSp>
          <p:nvGrpSpPr>
            <p:cNvPr id="26" name="그룹 25"/>
            <p:cNvGrpSpPr/>
            <p:nvPr/>
          </p:nvGrpSpPr>
          <p:grpSpPr>
            <a:xfrm>
              <a:off x="569170" y="4365104"/>
              <a:ext cx="4012864" cy="1836204"/>
              <a:chOff x="569170" y="4401108"/>
              <a:chExt cx="4012864" cy="1836204"/>
            </a:xfrm>
          </p:grpSpPr>
          <p:grpSp>
            <p:nvGrpSpPr>
              <p:cNvPr id="22" name="그룹 21"/>
              <p:cNvGrpSpPr/>
              <p:nvPr/>
            </p:nvGrpSpPr>
            <p:grpSpPr>
              <a:xfrm>
                <a:off x="1763688" y="4653136"/>
                <a:ext cx="2818346" cy="292388"/>
                <a:chOff x="1466686" y="4537610"/>
                <a:chExt cx="2818346" cy="292388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1718714" y="4537610"/>
                  <a:ext cx="2566318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300" dirty="0" smtClean="0">
                      <a:solidFill>
                        <a:schemeClr val="bg2">
                          <a:lumMod val="75000"/>
                        </a:schemeClr>
                      </a:solidFill>
                    </a:rPr>
                    <a:t>~60MeV</a:t>
                  </a:r>
                </a:p>
              </p:txBody>
            </p:sp>
            <p:cxnSp>
              <p:nvCxnSpPr>
                <p:cNvPr id="24" name="직선 화살표 연결선 23"/>
                <p:cNvCxnSpPr/>
                <p:nvPr/>
              </p:nvCxnSpPr>
              <p:spPr>
                <a:xfrm flipH="1">
                  <a:off x="1466686" y="4681626"/>
                  <a:ext cx="288032" cy="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" name="직선 연결선 3"/>
              <p:cNvCxnSpPr/>
              <p:nvPr/>
            </p:nvCxnSpPr>
            <p:spPr>
              <a:xfrm flipV="1">
                <a:off x="1583668" y="4401108"/>
                <a:ext cx="0" cy="1836204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569170" y="4534751"/>
                <a:ext cx="942490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300" b="1" dirty="0" smtClean="0">
                    <a:solidFill>
                      <a:srgbClr val="FF0000"/>
                    </a:solidFill>
                  </a:rPr>
                  <a:t>Expected</a:t>
                </a:r>
              </a:p>
              <a:p>
                <a:r>
                  <a:rPr lang="en-US" altLang="ko-KR" sz="1300" b="1" dirty="0" smtClean="0">
                    <a:solidFill>
                      <a:srgbClr val="FF0000"/>
                    </a:solidFill>
                  </a:rPr>
                  <a:t>Radius</a:t>
                </a:r>
              </a:p>
              <a:p>
                <a:r>
                  <a:rPr lang="en-US" altLang="ko-KR" sz="1300" b="1" dirty="0" smtClean="0">
                    <a:solidFill>
                      <a:srgbClr val="FF0000"/>
                    </a:solidFill>
                  </a:rPr>
                  <a:t>~32MeV</a:t>
                </a:r>
              </a:p>
            </p:txBody>
          </p:sp>
        </p:grpSp>
        <p:cxnSp>
          <p:nvCxnSpPr>
            <p:cNvPr id="8" name="직선 화살표 연결선 7"/>
            <p:cNvCxnSpPr/>
            <p:nvPr/>
          </p:nvCxnSpPr>
          <p:spPr>
            <a:xfrm>
              <a:off x="1259632" y="4797152"/>
              <a:ext cx="21602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978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그룹 31"/>
          <p:cNvGrpSpPr/>
          <p:nvPr/>
        </p:nvGrpSpPr>
        <p:grpSpPr>
          <a:xfrm>
            <a:off x="71501" y="514953"/>
            <a:ext cx="8624772" cy="6037047"/>
            <a:chOff x="71501" y="514953"/>
            <a:chExt cx="8624772" cy="6037047"/>
          </a:xfrm>
        </p:grpSpPr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000" y="1710000"/>
              <a:ext cx="8246273" cy="48420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 rot="10800000">
              <a:off x="71501" y="514953"/>
              <a:ext cx="461665" cy="59075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ko-KR" b="1" dirty="0" err="1" smtClean="0">
                  <a:solidFill>
                    <a:srgbClr val="FF0000"/>
                  </a:solidFill>
                </a:rPr>
                <a:t>Red:Focus</a:t>
              </a:r>
              <a:r>
                <a:rPr lang="en-US" altLang="ko-KR" b="1" dirty="0" smtClean="0">
                  <a:solidFill>
                    <a:srgbClr val="FF0000"/>
                  </a:solidFill>
                </a:rPr>
                <a:t>,</a:t>
              </a:r>
              <a:r>
                <a:rPr lang="en-US" altLang="ko-KR" dirty="0" smtClean="0"/>
                <a:t> </a:t>
              </a:r>
              <a:r>
                <a:rPr lang="en-US" altLang="ko-KR" b="1" dirty="0" err="1" smtClean="0">
                  <a:solidFill>
                    <a:srgbClr val="00B050"/>
                  </a:solidFill>
                </a:rPr>
                <a:t>Green:Half</a:t>
              </a:r>
              <a:r>
                <a:rPr lang="en-US" altLang="ko-KR" b="1" dirty="0" smtClean="0">
                  <a:solidFill>
                    <a:srgbClr val="00B050"/>
                  </a:solidFill>
                </a:rPr>
                <a:t>(C03), </a:t>
              </a:r>
              <a:r>
                <a:rPr lang="en-US" altLang="ko-KR" b="1" dirty="0" err="1" smtClean="0">
                  <a:solidFill>
                    <a:srgbClr val="0070C0"/>
                  </a:solidFill>
                </a:rPr>
                <a:t>Blue:Unfocus</a:t>
              </a:r>
              <a:endParaRPr lang="ko-KR" altLang="en-US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5" name="직사각형 4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>
          <a:xfrm>
            <a:off x="0" y="40005"/>
            <a:ext cx="253365" cy="367665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42844" y="97758"/>
            <a:ext cx="9001156" cy="7848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4500" b="1" dirty="0" smtClean="0">
                <a:ea typeface="맑은 고딕"/>
                <a:cs typeface="맑은 고딕"/>
              </a:rPr>
              <a:t>Analysis using time difference  </a:t>
            </a:r>
            <a:endParaRPr lang="en-US" altLang="ko-KR" sz="4500" b="1" dirty="0">
              <a:ea typeface="맑은 고딕"/>
              <a:cs typeface="맑은 고딕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3365" y="1220229"/>
            <a:ext cx="88906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500" b="1" dirty="0" smtClean="0"/>
              <a:t>Finding specific interval</a:t>
            </a:r>
            <a:endParaRPr lang="ko-KR" altLang="en-US" sz="2500" b="1" dirty="0"/>
          </a:p>
        </p:txBody>
      </p:sp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4100-B8A9-4963-9C30-BA8187FB513F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33166" y="6480048"/>
            <a:ext cx="627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/>
              <a:t>Black:Focus-Unfocus</a:t>
            </a:r>
            <a:endParaRPr lang="en-US" altLang="ko-KR" b="1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3491880" y="6480048"/>
            <a:ext cx="241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Interval(-150,-140)</a:t>
            </a:r>
            <a:endParaRPr lang="ko-KR" altLang="en-US" b="1" dirty="0"/>
          </a:p>
        </p:txBody>
      </p:sp>
      <p:grpSp>
        <p:nvGrpSpPr>
          <p:cNvPr id="28" name="그룹 27"/>
          <p:cNvGrpSpPr/>
          <p:nvPr/>
        </p:nvGrpSpPr>
        <p:grpSpPr>
          <a:xfrm>
            <a:off x="569170" y="4437112"/>
            <a:ext cx="4012864" cy="1836204"/>
            <a:chOff x="569170" y="4365104"/>
            <a:chExt cx="4012864" cy="1836204"/>
          </a:xfrm>
        </p:grpSpPr>
        <p:grpSp>
          <p:nvGrpSpPr>
            <p:cNvPr id="26" name="그룹 25"/>
            <p:cNvGrpSpPr/>
            <p:nvPr/>
          </p:nvGrpSpPr>
          <p:grpSpPr>
            <a:xfrm>
              <a:off x="569170" y="4365104"/>
              <a:ext cx="4012864" cy="1836204"/>
              <a:chOff x="569170" y="4401108"/>
              <a:chExt cx="4012864" cy="1836204"/>
            </a:xfrm>
          </p:grpSpPr>
          <p:grpSp>
            <p:nvGrpSpPr>
              <p:cNvPr id="22" name="그룹 21"/>
              <p:cNvGrpSpPr/>
              <p:nvPr/>
            </p:nvGrpSpPr>
            <p:grpSpPr>
              <a:xfrm>
                <a:off x="1763688" y="4653136"/>
                <a:ext cx="2818346" cy="292388"/>
                <a:chOff x="1466686" y="4537610"/>
                <a:chExt cx="2818346" cy="292388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1718714" y="4537610"/>
                  <a:ext cx="2566318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300" dirty="0" smtClean="0">
                      <a:solidFill>
                        <a:schemeClr val="bg2">
                          <a:lumMod val="75000"/>
                        </a:schemeClr>
                      </a:solidFill>
                    </a:rPr>
                    <a:t>~60MeV</a:t>
                  </a:r>
                </a:p>
              </p:txBody>
            </p:sp>
            <p:cxnSp>
              <p:nvCxnSpPr>
                <p:cNvPr id="24" name="직선 화살표 연결선 23"/>
                <p:cNvCxnSpPr/>
                <p:nvPr/>
              </p:nvCxnSpPr>
              <p:spPr>
                <a:xfrm flipH="1">
                  <a:off x="1466686" y="4681626"/>
                  <a:ext cx="288032" cy="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" name="직선 연결선 3"/>
              <p:cNvCxnSpPr/>
              <p:nvPr/>
            </p:nvCxnSpPr>
            <p:spPr>
              <a:xfrm flipV="1">
                <a:off x="1583668" y="4401108"/>
                <a:ext cx="0" cy="1836204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569170" y="4534751"/>
                <a:ext cx="942490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300" b="1" dirty="0" smtClean="0">
                    <a:solidFill>
                      <a:srgbClr val="FF0000"/>
                    </a:solidFill>
                  </a:rPr>
                  <a:t>Expected</a:t>
                </a:r>
              </a:p>
              <a:p>
                <a:r>
                  <a:rPr lang="en-US" altLang="ko-KR" sz="1300" b="1" dirty="0" smtClean="0">
                    <a:solidFill>
                      <a:srgbClr val="FF0000"/>
                    </a:solidFill>
                  </a:rPr>
                  <a:t>Radius</a:t>
                </a:r>
              </a:p>
              <a:p>
                <a:r>
                  <a:rPr lang="en-US" altLang="ko-KR" sz="1300" b="1" dirty="0" smtClean="0">
                    <a:solidFill>
                      <a:srgbClr val="FF0000"/>
                    </a:solidFill>
                  </a:rPr>
                  <a:t>~32MeV</a:t>
                </a:r>
              </a:p>
            </p:txBody>
          </p:sp>
        </p:grpSp>
        <p:cxnSp>
          <p:nvCxnSpPr>
            <p:cNvPr id="8" name="직선 화살표 연결선 7"/>
            <p:cNvCxnSpPr/>
            <p:nvPr/>
          </p:nvCxnSpPr>
          <p:spPr>
            <a:xfrm>
              <a:off x="1259632" y="4797152"/>
              <a:ext cx="21602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004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그룹 31"/>
          <p:cNvGrpSpPr/>
          <p:nvPr/>
        </p:nvGrpSpPr>
        <p:grpSpPr>
          <a:xfrm>
            <a:off x="71501" y="514953"/>
            <a:ext cx="8624772" cy="6037047"/>
            <a:chOff x="71501" y="514953"/>
            <a:chExt cx="8624772" cy="6037047"/>
          </a:xfrm>
        </p:grpSpPr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000" y="1710000"/>
              <a:ext cx="8246273" cy="48420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 rot="10800000">
              <a:off x="71501" y="514953"/>
              <a:ext cx="461665" cy="59075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ko-KR" b="1" dirty="0" err="1" smtClean="0">
                  <a:solidFill>
                    <a:srgbClr val="FF0000"/>
                  </a:solidFill>
                </a:rPr>
                <a:t>Red:Focus</a:t>
              </a:r>
              <a:r>
                <a:rPr lang="en-US" altLang="ko-KR" b="1" dirty="0" smtClean="0">
                  <a:solidFill>
                    <a:srgbClr val="FF0000"/>
                  </a:solidFill>
                </a:rPr>
                <a:t>,</a:t>
              </a:r>
              <a:r>
                <a:rPr lang="en-US" altLang="ko-KR" dirty="0" smtClean="0"/>
                <a:t> </a:t>
              </a:r>
              <a:r>
                <a:rPr lang="en-US" altLang="ko-KR" b="1" dirty="0" err="1" smtClean="0">
                  <a:solidFill>
                    <a:srgbClr val="00B050"/>
                  </a:solidFill>
                </a:rPr>
                <a:t>Green:Half</a:t>
              </a:r>
              <a:r>
                <a:rPr lang="en-US" altLang="ko-KR" b="1" dirty="0" smtClean="0">
                  <a:solidFill>
                    <a:srgbClr val="00B050"/>
                  </a:solidFill>
                </a:rPr>
                <a:t>(C03),</a:t>
              </a:r>
              <a:r>
                <a:rPr lang="en-US" altLang="ko-KR" b="1" dirty="0" err="1" smtClean="0">
                  <a:solidFill>
                    <a:srgbClr val="0070C0"/>
                  </a:solidFill>
                </a:rPr>
                <a:t>Blue:Unfocus</a:t>
              </a:r>
              <a:endParaRPr lang="ko-KR" altLang="en-US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5" name="직사각형 4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>
          <a:xfrm>
            <a:off x="0" y="40005"/>
            <a:ext cx="253365" cy="367665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42844" y="97758"/>
            <a:ext cx="9001156" cy="7848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4500" b="1" dirty="0" smtClean="0">
                <a:ea typeface="맑은 고딕"/>
                <a:cs typeface="맑은 고딕"/>
              </a:rPr>
              <a:t>Analysis using time difference  </a:t>
            </a:r>
            <a:endParaRPr lang="en-US" altLang="ko-KR" sz="4500" b="1" dirty="0">
              <a:ea typeface="맑은 고딕"/>
              <a:cs typeface="맑은 고딕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3365" y="1220229"/>
            <a:ext cx="88906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500" b="1" dirty="0" smtClean="0"/>
              <a:t>Finding specific interval</a:t>
            </a:r>
            <a:endParaRPr lang="ko-KR" altLang="en-US" sz="2500" b="1" dirty="0"/>
          </a:p>
        </p:txBody>
      </p:sp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4100-B8A9-4963-9C30-BA8187FB513F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33166" y="6480048"/>
            <a:ext cx="627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/>
              <a:t>Black:Focus-Unfocus</a:t>
            </a:r>
            <a:endParaRPr lang="en-US" altLang="ko-KR" b="1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3491880" y="6480048"/>
            <a:ext cx="241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Interval(-150,-140)</a:t>
            </a:r>
            <a:endParaRPr lang="ko-KR" altLang="en-US" b="1" dirty="0"/>
          </a:p>
        </p:txBody>
      </p:sp>
      <p:grpSp>
        <p:nvGrpSpPr>
          <p:cNvPr id="28" name="그룹 27"/>
          <p:cNvGrpSpPr/>
          <p:nvPr/>
        </p:nvGrpSpPr>
        <p:grpSpPr>
          <a:xfrm>
            <a:off x="569170" y="4437112"/>
            <a:ext cx="4012864" cy="1836204"/>
            <a:chOff x="569170" y="4365104"/>
            <a:chExt cx="4012864" cy="1836204"/>
          </a:xfrm>
        </p:grpSpPr>
        <p:grpSp>
          <p:nvGrpSpPr>
            <p:cNvPr id="26" name="그룹 25"/>
            <p:cNvGrpSpPr/>
            <p:nvPr/>
          </p:nvGrpSpPr>
          <p:grpSpPr>
            <a:xfrm>
              <a:off x="569170" y="4365104"/>
              <a:ext cx="4012864" cy="1836204"/>
              <a:chOff x="569170" y="4401108"/>
              <a:chExt cx="4012864" cy="1836204"/>
            </a:xfrm>
          </p:grpSpPr>
          <p:grpSp>
            <p:nvGrpSpPr>
              <p:cNvPr id="22" name="그룹 21"/>
              <p:cNvGrpSpPr/>
              <p:nvPr/>
            </p:nvGrpSpPr>
            <p:grpSpPr>
              <a:xfrm>
                <a:off x="1763688" y="4653136"/>
                <a:ext cx="2818346" cy="292388"/>
                <a:chOff x="1466686" y="4537610"/>
                <a:chExt cx="2818346" cy="292388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1718714" y="4537610"/>
                  <a:ext cx="2566318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300" dirty="0" smtClean="0">
                      <a:solidFill>
                        <a:schemeClr val="bg2">
                          <a:lumMod val="75000"/>
                        </a:schemeClr>
                      </a:solidFill>
                    </a:rPr>
                    <a:t>~60MeV</a:t>
                  </a:r>
                </a:p>
              </p:txBody>
            </p:sp>
            <p:cxnSp>
              <p:nvCxnSpPr>
                <p:cNvPr id="24" name="직선 화살표 연결선 23"/>
                <p:cNvCxnSpPr/>
                <p:nvPr/>
              </p:nvCxnSpPr>
              <p:spPr>
                <a:xfrm flipH="1">
                  <a:off x="1466686" y="4681626"/>
                  <a:ext cx="288032" cy="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" name="직선 연결선 3"/>
              <p:cNvCxnSpPr/>
              <p:nvPr/>
            </p:nvCxnSpPr>
            <p:spPr>
              <a:xfrm flipV="1">
                <a:off x="1583668" y="4401108"/>
                <a:ext cx="0" cy="1836204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569170" y="4534751"/>
                <a:ext cx="942490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300" b="1" dirty="0" smtClean="0">
                    <a:solidFill>
                      <a:srgbClr val="FF0000"/>
                    </a:solidFill>
                  </a:rPr>
                  <a:t>Expected</a:t>
                </a:r>
              </a:p>
              <a:p>
                <a:r>
                  <a:rPr lang="en-US" altLang="ko-KR" sz="1300" b="1" dirty="0" smtClean="0">
                    <a:solidFill>
                      <a:srgbClr val="FF0000"/>
                    </a:solidFill>
                  </a:rPr>
                  <a:t>Radius</a:t>
                </a:r>
              </a:p>
              <a:p>
                <a:r>
                  <a:rPr lang="en-US" altLang="ko-KR" sz="1300" b="1" dirty="0" smtClean="0">
                    <a:solidFill>
                      <a:srgbClr val="FF0000"/>
                    </a:solidFill>
                  </a:rPr>
                  <a:t>~32MeV</a:t>
                </a:r>
              </a:p>
            </p:txBody>
          </p:sp>
        </p:grpSp>
        <p:cxnSp>
          <p:nvCxnSpPr>
            <p:cNvPr id="8" name="직선 화살표 연결선 7"/>
            <p:cNvCxnSpPr/>
            <p:nvPr/>
          </p:nvCxnSpPr>
          <p:spPr>
            <a:xfrm>
              <a:off x="1259632" y="4797152"/>
              <a:ext cx="21602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그룹 48"/>
          <p:cNvGrpSpPr/>
          <p:nvPr/>
        </p:nvGrpSpPr>
        <p:grpSpPr>
          <a:xfrm>
            <a:off x="183682" y="1569018"/>
            <a:ext cx="8862077" cy="4236810"/>
            <a:chOff x="-41605" y="1400140"/>
            <a:chExt cx="9452423" cy="4657152"/>
          </a:xfrm>
        </p:grpSpPr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7964" y="1400140"/>
              <a:ext cx="5162854" cy="45491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1" name="그룹 50"/>
            <p:cNvGrpSpPr/>
            <p:nvPr/>
          </p:nvGrpSpPr>
          <p:grpSpPr>
            <a:xfrm>
              <a:off x="-41605" y="1725573"/>
              <a:ext cx="5207671" cy="4331719"/>
              <a:chOff x="-41605" y="1725573"/>
              <a:chExt cx="5207671" cy="4331719"/>
            </a:xfrm>
          </p:grpSpPr>
          <p:pic>
            <p:nvPicPr>
              <p:cNvPr id="53" name="그림 5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1605" y="1725573"/>
                <a:ext cx="4505593" cy="4331719"/>
              </a:xfrm>
              <a:prstGeom prst="rect">
                <a:avLst/>
              </a:prstGeom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1102877" y="4617200"/>
                <a:ext cx="20469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0000"/>
                    </a:solidFill>
                  </a:rPr>
                  <a:t>Dipole current</a:t>
                </a:r>
              </a:p>
              <a:p>
                <a:r>
                  <a:rPr lang="en-US" altLang="ko-KR" b="1" dirty="0" smtClean="0">
                    <a:solidFill>
                      <a:srgbClr val="FF0000"/>
                    </a:solidFill>
                  </a:rPr>
                  <a:t>=13.6 ~ 14.3A</a:t>
                </a:r>
                <a:endParaRPr lang="ko-KR" alt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3119101" y="4736978"/>
                <a:ext cx="20469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/>
                  <a:t>~23A</a:t>
                </a:r>
                <a:endParaRPr lang="ko-KR" altLang="en-US" b="1" dirty="0"/>
              </a:p>
            </p:txBody>
          </p:sp>
        </p:grpSp>
        <p:cxnSp>
          <p:nvCxnSpPr>
            <p:cNvPr id="52" name="직선 화살표 연결선 51"/>
            <p:cNvCxnSpPr/>
            <p:nvPr/>
          </p:nvCxnSpPr>
          <p:spPr>
            <a:xfrm>
              <a:off x="1799692" y="3068960"/>
              <a:ext cx="4536504" cy="2194571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462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>
          <a:xfrm>
            <a:off x="0" y="40005"/>
            <a:ext cx="253365" cy="367665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42844" y="97758"/>
            <a:ext cx="9001156" cy="7848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4500" b="1" dirty="0" smtClean="0">
                <a:ea typeface="맑은 고딕"/>
                <a:cs typeface="맑은 고딕"/>
              </a:rPr>
              <a:t>Summary &amp; Outlook</a:t>
            </a:r>
            <a:endParaRPr lang="en-US" altLang="ko-KR" sz="4500" b="1" dirty="0">
              <a:ea typeface="맑은 고딕"/>
              <a:cs typeface="맑은 고딕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>
          <a:xfrm>
            <a:off x="422600" y="5706483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4100-B8A9-4963-9C30-BA8187FB513F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1216203"/>
            <a:ext cx="88906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500" b="1" dirty="0" smtClean="0"/>
              <a:t>Summary(case of CO</a:t>
            </a:r>
            <a:r>
              <a:rPr lang="en-US" altLang="ko-KR" sz="1500" b="1" dirty="0" smtClean="0"/>
              <a:t>2</a:t>
            </a:r>
            <a:r>
              <a:rPr lang="en-US" altLang="ko-KR" sz="2500" b="1" dirty="0" smtClean="0"/>
              <a:t>)</a:t>
            </a:r>
            <a:endParaRPr lang="ko-KR" altLang="en-US" sz="25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59385" y="1793718"/>
            <a:ext cx="84491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smtClean="0"/>
              <a:t>In ~32MeV we have to use time difference </a:t>
            </a:r>
            <a:endParaRPr lang="en-US" altLang="ko-KR" sz="2000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 smtClean="0"/>
              <a:t>Signal dominant interval </a:t>
            </a:r>
            <a:r>
              <a:rPr lang="en-US" altLang="ko-KR" sz="2000" dirty="0" smtClean="0"/>
              <a:t>is</a:t>
            </a:r>
            <a:r>
              <a:rPr lang="en-US" altLang="ko-KR" sz="2000" b="1" dirty="0" smtClean="0"/>
              <a:t> (-160,-130)ns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smtClean="0"/>
              <a:t>Cherenkov ring will be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statistically</a:t>
            </a:r>
            <a:r>
              <a:rPr lang="en-US" altLang="ko-KR" sz="2000" b="1" dirty="0" smtClean="0"/>
              <a:t> </a:t>
            </a:r>
            <a:r>
              <a:rPr lang="en-US" altLang="ko-KR" sz="2000" dirty="0" smtClean="0"/>
              <a:t>found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smtClean="0"/>
              <a:t>Result of N</a:t>
            </a:r>
            <a:r>
              <a:rPr lang="en-US" altLang="ko-KR" sz="1500" dirty="0" smtClean="0"/>
              <a:t>2</a:t>
            </a:r>
            <a:r>
              <a:rPr lang="en-US" altLang="ko-KR" sz="2000" dirty="0" smtClean="0"/>
              <a:t> don’t agree with our approach -&gt; more studying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b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251520" y="3808491"/>
            <a:ext cx="88906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500" b="1" dirty="0" smtClean="0"/>
              <a:t>Outlook</a:t>
            </a:r>
            <a:endParaRPr lang="ko-KR" altLang="en-US" sz="25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9385" y="4321549"/>
            <a:ext cx="84491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smtClean="0"/>
              <a:t>Fit Quality cut makes the results more meaningful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smtClean="0"/>
              <a:t>Cross-check about N</a:t>
            </a:r>
            <a:r>
              <a:rPr lang="en-US" altLang="ko-KR" sz="1500" dirty="0" smtClean="0"/>
              <a:t>2 </a:t>
            </a:r>
            <a:r>
              <a:rPr lang="en-US" altLang="ko-KR" sz="2000" dirty="0" smtClean="0"/>
              <a:t>&amp; look the ring directly over hundred MeV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/>
              <a:t>→ Confirm the operation of PNU RICH Detector !</a:t>
            </a:r>
            <a:endParaRPr lang="en-US" altLang="ko-KR" sz="2000" b="1" dirty="0" smtClean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72" y="116633"/>
            <a:ext cx="1539712" cy="74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1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>
          <a:xfrm>
            <a:off x="0" y="40005"/>
            <a:ext cx="253365" cy="367665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42844" y="97758"/>
            <a:ext cx="9001156" cy="7848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4500" b="1" dirty="0" smtClean="0">
                <a:ea typeface="맑은 고딕"/>
                <a:cs typeface="맑은 고딕"/>
              </a:rPr>
              <a:t>Contents</a:t>
            </a:r>
            <a:endParaRPr lang="en-US" altLang="ko-KR" sz="4500" b="1" dirty="0">
              <a:ea typeface="맑은 고딕"/>
              <a:cs typeface="맑은 고딕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>
          <a:xfrm>
            <a:off x="4972496" y="5095179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>
          <a:xfrm>
            <a:off x="697434" y="5216609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>
          <a:xfrm>
            <a:off x="422600" y="5706483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4100-B8A9-4963-9C30-BA8187FB513F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97434" y="1340768"/>
            <a:ext cx="7989366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3500" dirty="0" smtClean="0">
                <a:latin typeface="David" panose="020E0502060401010101" pitchFamily="34" charset="-79"/>
                <a:cs typeface="David" panose="020E0502060401010101" pitchFamily="34" charset="-79"/>
              </a:rPr>
              <a:t>Motivation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35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3500" dirty="0" smtClean="0">
                <a:latin typeface="David" panose="020E0502060401010101" pitchFamily="34" charset="-79"/>
                <a:cs typeface="David" panose="020E0502060401010101" pitchFamily="34" charset="-79"/>
              </a:rPr>
              <a:t>Concept of PNU RICH v.2.5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35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3500" dirty="0">
                <a:latin typeface="David" panose="020E0502060401010101" pitchFamily="34" charset="-79"/>
                <a:cs typeface="David" panose="020E0502060401010101" pitchFamily="34" charset="-79"/>
              </a:rPr>
              <a:t>Previous </a:t>
            </a:r>
            <a:r>
              <a:rPr lang="en-US" altLang="ko-KR" sz="3500" dirty="0" smtClean="0">
                <a:latin typeface="David" panose="020E0502060401010101" pitchFamily="34" charset="-79"/>
                <a:cs typeface="David" panose="020E0502060401010101" pitchFamily="34" charset="-79"/>
              </a:rPr>
              <a:t>results &amp; Beam Test @PAL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35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3500" dirty="0" smtClean="0">
                <a:latin typeface="David" panose="020E0502060401010101" pitchFamily="34" charset="-79"/>
                <a:cs typeface="David" panose="020E0502060401010101" pitchFamily="34" charset="-79"/>
              </a:rPr>
              <a:t>Analysis using time difference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35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3500" dirty="0" smtClean="0">
                <a:latin typeface="David" panose="020E0502060401010101" pitchFamily="34" charset="-79"/>
                <a:cs typeface="David" panose="020E0502060401010101" pitchFamily="34" charset="-79"/>
              </a:rPr>
              <a:t>Summary and Outlook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72" y="116633"/>
            <a:ext cx="1539712" cy="740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>
          <a:xfrm>
            <a:off x="0" y="40005"/>
            <a:ext cx="253365" cy="367665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131840" y="2816932"/>
            <a:ext cx="9001156" cy="7848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4500" b="1" dirty="0" smtClean="0">
                <a:ea typeface="맑은 고딕"/>
                <a:cs typeface="맑은 고딕"/>
              </a:rPr>
              <a:t>Back up</a:t>
            </a:r>
            <a:endParaRPr lang="en-US" altLang="ko-KR" sz="4500" b="1" dirty="0">
              <a:ea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87532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>
          <a:xfrm>
            <a:off x="0" y="40005"/>
            <a:ext cx="253365" cy="367665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42844" y="97758"/>
            <a:ext cx="9001156" cy="7848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4500" b="1" dirty="0" smtClean="0">
                <a:ea typeface="맑은 고딕"/>
                <a:cs typeface="맑은 고딕"/>
              </a:rPr>
              <a:t>Time difference window</a:t>
            </a:r>
            <a:endParaRPr lang="en-US" altLang="ko-KR" sz="4500" b="1" dirty="0">
              <a:ea typeface="맑은 고딕"/>
              <a:cs typeface="맑은 고딕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68" y="1160748"/>
            <a:ext cx="4976828" cy="27974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68" y="3969060"/>
            <a:ext cx="4976828" cy="2772308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72" y="116633"/>
            <a:ext cx="1539712" cy="74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2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>
          <a:xfrm>
            <a:off x="0" y="40005"/>
            <a:ext cx="253365" cy="367665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4100-B8A9-4963-9C30-BA8187FB513F}" type="slidenum">
              <a:rPr lang="ko-KR" altLang="en-US" smtClean="0"/>
              <a:pPr/>
              <a:t>3</a:t>
            </a:fld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72" y="116633"/>
            <a:ext cx="1539712" cy="740292"/>
          </a:xfrm>
          <a:prstGeom prst="rect">
            <a:avLst/>
          </a:prstGeom>
        </p:spPr>
      </p:pic>
      <p:sp>
        <p:nvSpPr>
          <p:cNvPr id="303" name="TextBox 302"/>
          <p:cNvSpPr txBox="1"/>
          <p:nvPr/>
        </p:nvSpPr>
        <p:spPr>
          <a:xfrm>
            <a:off x="142844" y="97758"/>
            <a:ext cx="9001156" cy="7848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4500" b="1" dirty="0" smtClean="0">
                <a:ea typeface="맑은 고딕"/>
                <a:cs typeface="맑은 고딕"/>
              </a:rPr>
              <a:t>Motivation</a:t>
            </a:r>
            <a:endParaRPr lang="en-US" altLang="ko-KR" sz="4500" b="1" dirty="0">
              <a:ea typeface="맑은 고딕"/>
              <a:cs typeface="맑은 고딕"/>
            </a:endParaRPr>
          </a:p>
        </p:txBody>
      </p:sp>
      <p:sp>
        <p:nvSpPr>
          <p:cNvPr id="304" name="TextBox 303"/>
          <p:cNvSpPr txBox="1"/>
          <p:nvPr/>
        </p:nvSpPr>
        <p:spPr>
          <a:xfrm>
            <a:off x="253365" y="1220229"/>
            <a:ext cx="75229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500" b="1" dirty="0" smtClean="0"/>
              <a:t>Introduction to CBM RICH</a:t>
            </a:r>
            <a:endParaRPr lang="ko-KR" altLang="en-US" sz="2500" b="1" dirty="0"/>
          </a:p>
        </p:txBody>
      </p:sp>
      <p:pic>
        <p:nvPicPr>
          <p:cNvPr id="1031" name="그림 103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36812"/>
            <a:ext cx="4561608" cy="3262988"/>
          </a:xfrm>
          <a:prstGeom prst="rect">
            <a:avLst/>
          </a:prstGeom>
        </p:spPr>
      </p:pic>
      <p:pic>
        <p:nvPicPr>
          <p:cNvPr id="1035" name="그림 10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22" y="1831758"/>
            <a:ext cx="4408732" cy="2818343"/>
          </a:xfrm>
          <a:prstGeom prst="rect">
            <a:avLst/>
          </a:prstGeom>
        </p:spPr>
      </p:pic>
      <p:sp>
        <p:nvSpPr>
          <p:cNvPr id="606" name="TextBox 605"/>
          <p:cNvSpPr txBox="1"/>
          <p:nvPr/>
        </p:nvSpPr>
        <p:spPr>
          <a:xfrm>
            <a:off x="473654" y="5085184"/>
            <a:ext cx="821314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i="1" dirty="0"/>
          </a:p>
          <a:p>
            <a:endParaRPr lang="en-US" altLang="ko-KR" sz="2000" dirty="0" smtClean="0"/>
          </a:p>
        </p:txBody>
      </p:sp>
      <p:sp>
        <p:nvSpPr>
          <p:cNvPr id="607" name="TextBox 606"/>
          <p:cNvSpPr txBox="1"/>
          <p:nvPr/>
        </p:nvSpPr>
        <p:spPr>
          <a:xfrm>
            <a:off x="473654" y="4905164"/>
            <a:ext cx="881487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smtClean="0"/>
              <a:t>CBM interested in QCD phase diagram (</a:t>
            </a:r>
            <a:r>
              <a:rPr lang="en-US" altLang="ko-KR" sz="2000" dirty="0" err="1" smtClean="0"/>
              <a:t>deconfinement</a:t>
            </a:r>
            <a:r>
              <a:rPr lang="en-US" altLang="ko-KR" sz="2000" dirty="0" smtClean="0"/>
              <a:t> &amp; chiral PT.)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 smtClean="0"/>
              <a:t>Prototype of RICH detector</a:t>
            </a:r>
            <a:r>
              <a:rPr lang="en-US" altLang="ko-KR" sz="2000" dirty="0" smtClean="0"/>
              <a:t> is developed in PNU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smtClean="0"/>
              <a:t>RICH detector for </a:t>
            </a:r>
            <a:r>
              <a:rPr lang="en-US" altLang="ko-KR" sz="2000" b="1" dirty="0" smtClean="0"/>
              <a:t>electron ID</a:t>
            </a:r>
            <a:r>
              <a:rPr lang="en-US" altLang="ko-KR" sz="2000" dirty="0" smtClean="0"/>
              <a:t> (J/</a:t>
            </a:r>
            <a:r>
              <a:rPr lang="el-GR" altLang="ko-KR" sz="2000" dirty="0" smtClean="0"/>
              <a:t>Ψ</a:t>
            </a:r>
            <a:r>
              <a:rPr lang="en-US" altLang="ko-KR" sz="2000" dirty="0" smtClean="0"/>
              <a:t> , </a:t>
            </a:r>
            <a:r>
              <a:rPr lang="el-GR" altLang="ko-KR" sz="2000" dirty="0" smtClean="0"/>
              <a:t>ρ</a:t>
            </a:r>
            <a:r>
              <a:rPr lang="en-US" altLang="ko-KR" sz="2000" dirty="0" smtClean="0"/>
              <a:t> mesons decay to e+ e-)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err="1" smtClean="0"/>
              <a:t>Au+Au</a:t>
            </a:r>
            <a:r>
              <a:rPr lang="en-US" altLang="ko-KR" sz="2000" dirty="0" smtClean="0"/>
              <a:t> collision from </a:t>
            </a:r>
            <a:r>
              <a:rPr lang="en-US" altLang="ko-KR" sz="2000" b="1" dirty="0" smtClean="0"/>
              <a:t>2-45 </a:t>
            </a:r>
            <a:r>
              <a:rPr lang="en-US" altLang="ko-KR" sz="2000" b="1" dirty="0" err="1" smtClean="0"/>
              <a:t>GeV</a:t>
            </a:r>
            <a:r>
              <a:rPr lang="en-US" altLang="ko-KR" sz="2000" dirty="0" smtClean="0"/>
              <a:t> in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endParaRPr lang="en-US" altLang="ko-KR" sz="2000" dirty="0" smtClean="0"/>
          </a:p>
        </p:txBody>
      </p:sp>
      <p:sp>
        <p:nvSpPr>
          <p:cNvPr id="1036" name="타원 1035"/>
          <p:cNvSpPr/>
          <p:nvPr/>
        </p:nvSpPr>
        <p:spPr>
          <a:xfrm>
            <a:off x="4597104" y="1988840"/>
            <a:ext cx="87499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020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>
          <a:xfrm>
            <a:off x="0" y="40005"/>
            <a:ext cx="253365" cy="367665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>
          <a:xfrm>
            <a:off x="422600" y="5706483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4100-B8A9-4963-9C30-BA8187FB513F}" type="slidenum">
              <a:rPr lang="ko-KR" altLang="en-US" smtClean="0"/>
              <a:pPr/>
              <a:t>4</a:t>
            </a:fld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72" y="116633"/>
            <a:ext cx="1539712" cy="740292"/>
          </a:xfrm>
          <a:prstGeom prst="rect">
            <a:avLst/>
          </a:prstGeom>
        </p:spPr>
      </p:pic>
      <p:sp>
        <p:nvSpPr>
          <p:cNvPr id="303" name="TextBox 302"/>
          <p:cNvSpPr txBox="1"/>
          <p:nvPr/>
        </p:nvSpPr>
        <p:spPr>
          <a:xfrm>
            <a:off x="142844" y="97758"/>
            <a:ext cx="9001156" cy="7848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4500" b="1" dirty="0" smtClean="0">
                <a:ea typeface="맑은 고딕"/>
                <a:cs typeface="맑은 고딕"/>
              </a:rPr>
              <a:t>Motivation</a:t>
            </a:r>
            <a:endParaRPr lang="en-US" altLang="ko-KR" sz="4500" b="1" dirty="0">
              <a:ea typeface="맑은 고딕"/>
              <a:cs typeface="맑은 고딕"/>
            </a:endParaRPr>
          </a:p>
        </p:txBody>
      </p:sp>
      <p:sp>
        <p:nvSpPr>
          <p:cNvPr id="304" name="TextBox 303"/>
          <p:cNvSpPr txBox="1"/>
          <p:nvPr/>
        </p:nvSpPr>
        <p:spPr>
          <a:xfrm>
            <a:off x="253365" y="1220229"/>
            <a:ext cx="100540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500" b="1" dirty="0" smtClean="0"/>
              <a:t>Cherenkov radiation</a:t>
            </a:r>
            <a:endParaRPr lang="ko-KR" altLang="en-US" sz="25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5" name="TextBox 594"/>
              <p:cNvSpPr txBox="1"/>
              <p:nvPr/>
            </p:nvSpPr>
            <p:spPr>
              <a:xfrm>
                <a:off x="5212414" y="1628800"/>
                <a:ext cx="3968098" cy="5586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2000" dirty="0" smtClean="0"/>
                  <a:t>Charged particles travelling</a:t>
                </a:r>
              </a:p>
              <a:p>
                <a:r>
                  <a:rPr lang="en-US" altLang="ko-KR" sz="2000" dirty="0"/>
                  <a:t> </a:t>
                </a:r>
                <a:r>
                  <a:rPr lang="en-US" altLang="ko-KR" sz="2000" dirty="0" smtClean="0"/>
                  <a:t>  in medium(n&gt;1) </a:t>
                </a:r>
              </a:p>
              <a:p>
                <a:endParaRPr lang="en-US" altLang="ko-KR" sz="2000" dirty="0" smtClean="0"/>
              </a:p>
              <a:p>
                <a:r>
                  <a:rPr lang="en-US" altLang="ko-KR" sz="2000" dirty="0" smtClean="0"/>
                  <a:t>   </a:t>
                </a:r>
                <a:r>
                  <a:rPr lang="en-US" altLang="ko-KR" sz="2000" b="1" dirty="0" smtClean="0"/>
                  <a:t>+</a:t>
                </a:r>
                <a:r>
                  <a:rPr lang="en-US" altLang="ko-KR" sz="2000" dirty="0" smtClean="0"/>
                  <a:t> velocity of particles(v&gt;c/n)</a:t>
                </a:r>
                <a:endParaRPr lang="en-US" altLang="ko-KR" sz="20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2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ko-KR" sz="2000" b="1" i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ko-KR" sz="20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20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altLang="ko-KR" sz="20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lang="en-US" altLang="ko-KR" sz="2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ko-KR" sz="20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0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ko-KR" altLang="en-US" sz="20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en-US" altLang="ko-KR" sz="20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altLang="ko-KR" sz="2000" b="1" dirty="0" smtClean="0"/>
              </a:p>
              <a:p>
                <a:endParaRPr lang="en-US" altLang="ko-KR" sz="2000" dirty="0"/>
              </a:p>
              <a:p>
                <a:r>
                  <a:rPr lang="en-US" altLang="ko-KR" sz="2000" dirty="0" smtClean="0"/>
                  <a:t>   → </a:t>
                </a:r>
                <a:r>
                  <a:rPr lang="en-US" altLang="ko-KR" sz="2000" dirty="0"/>
                  <a:t>Cherenkov </a:t>
                </a:r>
                <a:r>
                  <a:rPr lang="en-US" altLang="ko-KR" sz="2000" dirty="0" smtClean="0"/>
                  <a:t>radiation</a:t>
                </a:r>
              </a:p>
              <a:p>
                <a:endParaRPr lang="en-US" altLang="ko-KR" sz="20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2000" dirty="0" smtClean="0"/>
                  <a:t>Emission of photon</a:t>
                </a:r>
              </a:p>
              <a:p>
                <a:r>
                  <a:rPr lang="en-US" altLang="ko-KR" sz="2000" dirty="0"/>
                  <a:t> </a:t>
                </a:r>
                <a:r>
                  <a:rPr lang="en-US" altLang="ko-KR" sz="2000" dirty="0" smtClean="0"/>
                  <a:t>  by varying dipole momentum</a:t>
                </a:r>
              </a:p>
              <a:p>
                <a:endParaRPr lang="en-US" altLang="ko-KR" sz="10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𝑑𝐸𝑑𝑙</m:t>
                          </m:r>
                        </m:den>
                      </m:f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unc>
                        <m:func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altLang="ko-KR" sz="2000" dirty="0" smtClean="0"/>
              </a:p>
              <a:p>
                <a:r>
                  <a:rPr lang="en-US" altLang="ko-KR" sz="2000" dirty="0" smtClean="0"/>
                  <a:t>z : electric charge in units of 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sz="20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000" b="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  <m:r>
                            <a:rPr lang="en-US" altLang="ko-KR" sz="2000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altLang="ko-KR" sz="2000" dirty="0"/>
              </a:p>
              <a:p>
                <a:endParaRPr lang="en-US" altLang="ko-KR" sz="2000" dirty="0" smtClean="0"/>
              </a:p>
            </p:txBody>
          </p:sp>
        </mc:Choice>
        <mc:Fallback xmlns="">
          <p:sp>
            <p:nvSpPr>
              <p:cNvPr id="595" name="TextBox 5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414" y="1628800"/>
                <a:ext cx="3968098" cy="5586401"/>
              </a:xfrm>
              <a:prstGeom prst="rect">
                <a:avLst/>
              </a:prstGeom>
              <a:blipFill rotWithShape="0">
                <a:blip r:embed="rId4"/>
                <a:stretch>
                  <a:fillRect l="-1536" t="-5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7" name="그룹 1026"/>
          <p:cNvGrpSpPr/>
          <p:nvPr/>
        </p:nvGrpSpPr>
        <p:grpSpPr>
          <a:xfrm>
            <a:off x="143508" y="1808820"/>
            <a:ext cx="5154641" cy="4104456"/>
            <a:chOff x="179512" y="1808820"/>
            <a:chExt cx="5154641" cy="4104456"/>
          </a:xfrm>
        </p:grpSpPr>
        <p:grpSp>
          <p:nvGrpSpPr>
            <p:cNvPr id="12" name="그룹 11"/>
            <p:cNvGrpSpPr/>
            <p:nvPr/>
          </p:nvGrpSpPr>
          <p:grpSpPr>
            <a:xfrm>
              <a:off x="179512" y="1947534"/>
              <a:ext cx="5154641" cy="3965742"/>
              <a:chOff x="173444" y="1947534"/>
              <a:chExt cx="5154641" cy="3965742"/>
            </a:xfrm>
          </p:grpSpPr>
          <p:grpSp>
            <p:nvGrpSpPr>
              <p:cNvPr id="306" name="그룹 305"/>
              <p:cNvGrpSpPr/>
              <p:nvPr/>
            </p:nvGrpSpPr>
            <p:grpSpPr>
              <a:xfrm>
                <a:off x="173444" y="1989138"/>
                <a:ext cx="5154640" cy="3924138"/>
                <a:chOff x="-43646" y="1989138"/>
                <a:chExt cx="5550684" cy="4294436"/>
              </a:xfrm>
            </p:grpSpPr>
            <p:sp>
              <p:nvSpPr>
                <p:cNvPr id="307" name="Line 3"/>
                <p:cNvSpPr>
                  <a:spLocks noChangeShapeType="1"/>
                </p:cNvSpPr>
                <p:nvPr/>
              </p:nvSpPr>
              <p:spPr bwMode="auto">
                <a:xfrm rot="16200000">
                  <a:off x="2805113" y="1042988"/>
                  <a:ext cx="0" cy="540385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" name="Oval 4"/>
                <p:cNvSpPr>
                  <a:spLocks noChangeArrowheads="1"/>
                </p:cNvSpPr>
                <p:nvPr/>
              </p:nvSpPr>
              <p:spPr bwMode="auto">
                <a:xfrm rot="16200000">
                  <a:off x="604838" y="2535238"/>
                  <a:ext cx="288925" cy="28892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" name="Oval 5"/>
                <p:cNvSpPr>
                  <a:spLocks noChangeArrowheads="1"/>
                </p:cNvSpPr>
                <p:nvPr/>
              </p:nvSpPr>
              <p:spPr bwMode="auto">
                <a:xfrm rot="16200000">
                  <a:off x="1036638" y="2535238"/>
                  <a:ext cx="288925" cy="28892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" name="Oval 6"/>
                <p:cNvSpPr>
                  <a:spLocks noChangeArrowheads="1"/>
                </p:cNvSpPr>
                <p:nvPr/>
              </p:nvSpPr>
              <p:spPr bwMode="auto">
                <a:xfrm rot="16200000">
                  <a:off x="604838" y="2103438"/>
                  <a:ext cx="288925" cy="28892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" name="Oval 7"/>
                <p:cNvSpPr>
                  <a:spLocks noChangeArrowheads="1"/>
                </p:cNvSpPr>
                <p:nvPr/>
              </p:nvSpPr>
              <p:spPr bwMode="auto">
                <a:xfrm rot="16200000">
                  <a:off x="1036638" y="2103438"/>
                  <a:ext cx="288925" cy="28892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" name="Oval 8"/>
                <p:cNvSpPr>
                  <a:spLocks noChangeArrowheads="1"/>
                </p:cNvSpPr>
                <p:nvPr/>
              </p:nvSpPr>
              <p:spPr bwMode="auto">
                <a:xfrm rot="16200000">
                  <a:off x="1470025" y="2535238"/>
                  <a:ext cx="288925" cy="28892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" name="Oval 9"/>
                <p:cNvSpPr>
                  <a:spLocks noChangeArrowheads="1"/>
                </p:cNvSpPr>
                <p:nvPr/>
              </p:nvSpPr>
              <p:spPr bwMode="auto">
                <a:xfrm rot="16200000">
                  <a:off x="1901825" y="2535238"/>
                  <a:ext cx="288925" cy="28892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" name="Oval 10"/>
                <p:cNvSpPr>
                  <a:spLocks noChangeArrowheads="1"/>
                </p:cNvSpPr>
                <p:nvPr/>
              </p:nvSpPr>
              <p:spPr bwMode="auto">
                <a:xfrm rot="16200000">
                  <a:off x="1468438" y="2103438"/>
                  <a:ext cx="288925" cy="28892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" name="Oval 11"/>
                <p:cNvSpPr>
                  <a:spLocks noChangeArrowheads="1"/>
                </p:cNvSpPr>
                <p:nvPr/>
              </p:nvSpPr>
              <p:spPr bwMode="auto">
                <a:xfrm rot="16200000">
                  <a:off x="1900238" y="2103438"/>
                  <a:ext cx="288925" cy="28892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" name="Oval 12"/>
                <p:cNvSpPr>
                  <a:spLocks noChangeArrowheads="1"/>
                </p:cNvSpPr>
                <p:nvPr/>
              </p:nvSpPr>
              <p:spPr bwMode="auto">
                <a:xfrm rot="16200000">
                  <a:off x="2335213" y="2535238"/>
                  <a:ext cx="288925" cy="28892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" name="Oval 13"/>
                <p:cNvSpPr>
                  <a:spLocks noChangeArrowheads="1"/>
                </p:cNvSpPr>
                <p:nvPr/>
              </p:nvSpPr>
              <p:spPr bwMode="auto">
                <a:xfrm rot="16200000">
                  <a:off x="2767013" y="2535238"/>
                  <a:ext cx="288925" cy="28892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" name="Oval 14"/>
                <p:cNvSpPr>
                  <a:spLocks noChangeArrowheads="1"/>
                </p:cNvSpPr>
                <p:nvPr/>
              </p:nvSpPr>
              <p:spPr bwMode="auto">
                <a:xfrm rot="16200000">
                  <a:off x="2333625" y="2103438"/>
                  <a:ext cx="288925" cy="28892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" name="Oval 15"/>
                <p:cNvSpPr>
                  <a:spLocks noChangeArrowheads="1"/>
                </p:cNvSpPr>
                <p:nvPr/>
              </p:nvSpPr>
              <p:spPr bwMode="auto">
                <a:xfrm rot="16200000">
                  <a:off x="2765425" y="2103438"/>
                  <a:ext cx="288925" cy="28892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" name="Oval 16"/>
                <p:cNvSpPr>
                  <a:spLocks noChangeArrowheads="1"/>
                </p:cNvSpPr>
                <p:nvPr/>
              </p:nvSpPr>
              <p:spPr bwMode="auto">
                <a:xfrm rot="16200000">
                  <a:off x="606425" y="5111750"/>
                  <a:ext cx="288925" cy="28892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" name="Oval 17"/>
                <p:cNvSpPr>
                  <a:spLocks noChangeArrowheads="1"/>
                </p:cNvSpPr>
                <p:nvPr/>
              </p:nvSpPr>
              <p:spPr bwMode="auto">
                <a:xfrm rot="16200000">
                  <a:off x="1038225" y="5111750"/>
                  <a:ext cx="288925" cy="28892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" name="Oval 18"/>
                <p:cNvSpPr>
                  <a:spLocks noChangeArrowheads="1"/>
                </p:cNvSpPr>
                <p:nvPr/>
              </p:nvSpPr>
              <p:spPr bwMode="auto">
                <a:xfrm rot="16200000">
                  <a:off x="606425" y="4679950"/>
                  <a:ext cx="288925" cy="28892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3" name="Oval 19"/>
                <p:cNvSpPr>
                  <a:spLocks noChangeArrowheads="1"/>
                </p:cNvSpPr>
                <p:nvPr/>
              </p:nvSpPr>
              <p:spPr bwMode="auto">
                <a:xfrm rot="16200000">
                  <a:off x="1038225" y="4679950"/>
                  <a:ext cx="288925" cy="28892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" name="Oval 20"/>
                <p:cNvSpPr>
                  <a:spLocks noChangeArrowheads="1"/>
                </p:cNvSpPr>
                <p:nvPr/>
              </p:nvSpPr>
              <p:spPr bwMode="auto">
                <a:xfrm rot="16200000">
                  <a:off x="1470025" y="5111750"/>
                  <a:ext cx="288925" cy="28892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" name="Oval 21"/>
                <p:cNvSpPr>
                  <a:spLocks noChangeArrowheads="1"/>
                </p:cNvSpPr>
                <p:nvPr/>
              </p:nvSpPr>
              <p:spPr bwMode="auto">
                <a:xfrm rot="16200000">
                  <a:off x="1901825" y="5111750"/>
                  <a:ext cx="288925" cy="28892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26" name="Group 22"/>
                <p:cNvGrpSpPr>
                  <a:grpSpLocks/>
                </p:cNvGrpSpPr>
                <p:nvPr/>
              </p:nvGrpSpPr>
              <p:grpSpPr bwMode="auto">
                <a:xfrm>
                  <a:off x="604838" y="2967038"/>
                  <a:ext cx="1154112" cy="1570037"/>
                  <a:chOff x="1561" y="2050"/>
                  <a:chExt cx="727" cy="989"/>
                </a:xfrm>
              </p:grpSpPr>
              <p:sp>
                <p:nvSpPr>
                  <p:cNvPr id="579" name="Oval 23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1561" y="2050"/>
                    <a:ext cx="182" cy="18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0" name="Oval 24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1833" y="2050"/>
                    <a:ext cx="182" cy="18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1" name="Oval 25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1562" y="2322"/>
                    <a:ext cx="182" cy="18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2" name="Oval 26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1834" y="2322"/>
                    <a:ext cx="182" cy="18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3" name="Oval 27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2106" y="2050"/>
                    <a:ext cx="182" cy="18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4" name="Oval 28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2106" y="2322"/>
                    <a:ext cx="182" cy="18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5" name="Oval 29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1562" y="2857"/>
                    <a:ext cx="182" cy="18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6" name="Oval 30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1562" y="2585"/>
                    <a:ext cx="182" cy="18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7" name="Oval 31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1834" y="2585"/>
                    <a:ext cx="182" cy="18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8" name="Oval 32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1834" y="2857"/>
                    <a:ext cx="182" cy="18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9" name="Oval 33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2106" y="2857"/>
                    <a:ext cx="182" cy="18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0" name="Oval 34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2106" y="2585"/>
                    <a:ext cx="182" cy="18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27" name="Oval 35"/>
                <p:cNvSpPr>
                  <a:spLocks noChangeArrowheads="1"/>
                </p:cNvSpPr>
                <p:nvPr/>
              </p:nvSpPr>
              <p:spPr bwMode="auto">
                <a:xfrm rot="16200000">
                  <a:off x="1470025" y="4679950"/>
                  <a:ext cx="288925" cy="28892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" name="Oval 36"/>
                <p:cNvSpPr>
                  <a:spLocks noChangeArrowheads="1"/>
                </p:cNvSpPr>
                <p:nvPr/>
              </p:nvSpPr>
              <p:spPr bwMode="auto">
                <a:xfrm rot="16200000">
                  <a:off x="1901825" y="4679950"/>
                  <a:ext cx="288925" cy="28892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" name="Oval 37"/>
                <p:cNvSpPr>
                  <a:spLocks noChangeArrowheads="1"/>
                </p:cNvSpPr>
                <p:nvPr/>
              </p:nvSpPr>
              <p:spPr bwMode="auto">
                <a:xfrm rot="16200000">
                  <a:off x="2335213" y="5111750"/>
                  <a:ext cx="288925" cy="28892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0" name="Oval 38"/>
                <p:cNvSpPr>
                  <a:spLocks noChangeArrowheads="1"/>
                </p:cNvSpPr>
                <p:nvPr/>
              </p:nvSpPr>
              <p:spPr bwMode="auto">
                <a:xfrm rot="16200000">
                  <a:off x="2767013" y="5111750"/>
                  <a:ext cx="288925" cy="28892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31" name="Group 39"/>
                <p:cNvGrpSpPr>
                  <a:grpSpLocks/>
                </p:cNvGrpSpPr>
                <p:nvPr/>
              </p:nvGrpSpPr>
              <p:grpSpPr bwMode="auto">
                <a:xfrm>
                  <a:off x="1901825" y="2967038"/>
                  <a:ext cx="1154113" cy="1570037"/>
                  <a:chOff x="2378" y="2050"/>
                  <a:chExt cx="727" cy="989"/>
                </a:xfrm>
              </p:grpSpPr>
              <p:sp>
                <p:nvSpPr>
                  <p:cNvPr id="567" name="Oval 40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2378" y="2050"/>
                    <a:ext cx="182" cy="18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8" name="Oval 41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2378" y="2322"/>
                    <a:ext cx="182" cy="18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9" name="Oval 42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2651" y="2050"/>
                    <a:ext cx="182" cy="18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0" name="Oval 43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2923" y="2050"/>
                    <a:ext cx="182" cy="18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1" name="Oval 44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2651" y="2322"/>
                    <a:ext cx="182" cy="18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2" name="Oval 45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2923" y="2322"/>
                    <a:ext cx="182" cy="18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" name="Oval 46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2378" y="2585"/>
                    <a:ext cx="182" cy="18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4" name="Oval 47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2378" y="2857"/>
                    <a:ext cx="182" cy="18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5" name="Oval 48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2651" y="2857"/>
                    <a:ext cx="182" cy="18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6" name="Oval 49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2651" y="2585"/>
                    <a:ext cx="182" cy="18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7" name="Oval 50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2923" y="2585"/>
                    <a:ext cx="182" cy="18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8" name="Oval 51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2923" y="2857"/>
                    <a:ext cx="182" cy="18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32" name="Oval 52"/>
                <p:cNvSpPr>
                  <a:spLocks noChangeArrowheads="1"/>
                </p:cNvSpPr>
                <p:nvPr/>
              </p:nvSpPr>
              <p:spPr bwMode="auto">
                <a:xfrm rot="16200000">
                  <a:off x="2335213" y="4679950"/>
                  <a:ext cx="288925" cy="28892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3" name="Oval 53"/>
                <p:cNvSpPr>
                  <a:spLocks noChangeArrowheads="1"/>
                </p:cNvSpPr>
                <p:nvPr/>
              </p:nvSpPr>
              <p:spPr bwMode="auto">
                <a:xfrm rot="16200000">
                  <a:off x="2767013" y="4679950"/>
                  <a:ext cx="288925" cy="28892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4" name="Oval 54"/>
                <p:cNvSpPr>
                  <a:spLocks noChangeArrowheads="1"/>
                </p:cNvSpPr>
                <p:nvPr/>
              </p:nvSpPr>
              <p:spPr bwMode="auto">
                <a:xfrm rot="16200000">
                  <a:off x="3155950" y="2535238"/>
                  <a:ext cx="288925" cy="28892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" name="Oval 55"/>
                <p:cNvSpPr>
                  <a:spLocks noChangeArrowheads="1"/>
                </p:cNvSpPr>
                <p:nvPr/>
              </p:nvSpPr>
              <p:spPr bwMode="auto">
                <a:xfrm rot="16200000">
                  <a:off x="3587750" y="2535238"/>
                  <a:ext cx="288925" cy="28892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" name="Oval 56"/>
                <p:cNvSpPr>
                  <a:spLocks noChangeArrowheads="1"/>
                </p:cNvSpPr>
                <p:nvPr/>
              </p:nvSpPr>
              <p:spPr bwMode="auto">
                <a:xfrm rot="16200000">
                  <a:off x="3154363" y="2103438"/>
                  <a:ext cx="288925" cy="28892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" name="Oval 57"/>
                <p:cNvSpPr>
                  <a:spLocks noChangeArrowheads="1"/>
                </p:cNvSpPr>
                <p:nvPr/>
              </p:nvSpPr>
              <p:spPr bwMode="auto">
                <a:xfrm rot="16200000">
                  <a:off x="3586163" y="2103438"/>
                  <a:ext cx="288925" cy="28892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" name="Oval 58"/>
                <p:cNvSpPr>
                  <a:spLocks noChangeArrowheads="1"/>
                </p:cNvSpPr>
                <p:nvPr/>
              </p:nvSpPr>
              <p:spPr bwMode="auto">
                <a:xfrm rot="16200000">
                  <a:off x="4021138" y="2535238"/>
                  <a:ext cx="288925" cy="28892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9" name="Oval 59"/>
                <p:cNvSpPr>
                  <a:spLocks noChangeArrowheads="1"/>
                </p:cNvSpPr>
                <p:nvPr/>
              </p:nvSpPr>
              <p:spPr bwMode="auto">
                <a:xfrm rot="16200000">
                  <a:off x="4452938" y="2535238"/>
                  <a:ext cx="288925" cy="28892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0" name="Oval 60"/>
                <p:cNvSpPr>
                  <a:spLocks noChangeArrowheads="1"/>
                </p:cNvSpPr>
                <p:nvPr/>
              </p:nvSpPr>
              <p:spPr bwMode="auto">
                <a:xfrm rot="16200000">
                  <a:off x="4019550" y="2103438"/>
                  <a:ext cx="288925" cy="28892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1" name="Oval 61"/>
                <p:cNvSpPr>
                  <a:spLocks noChangeArrowheads="1"/>
                </p:cNvSpPr>
                <p:nvPr/>
              </p:nvSpPr>
              <p:spPr bwMode="auto">
                <a:xfrm rot="16200000">
                  <a:off x="4451350" y="2103438"/>
                  <a:ext cx="288925" cy="28892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2" name="Oval 62"/>
                <p:cNvSpPr>
                  <a:spLocks noChangeArrowheads="1"/>
                </p:cNvSpPr>
                <p:nvPr/>
              </p:nvSpPr>
              <p:spPr bwMode="auto">
                <a:xfrm rot="16200000">
                  <a:off x="3155950" y="5111750"/>
                  <a:ext cx="288925" cy="28892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3" name="Oval 63"/>
                <p:cNvSpPr>
                  <a:spLocks noChangeArrowheads="1"/>
                </p:cNvSpPr>
                <p:nvPr/>
              </p:nvSpPr>
              <p:spPr bwMode="auto">
                <a:xfrm rot="16200000">
                  <a:off x="3587750" y="5111750"/>
                  <a:ext cx="288925" cy="28892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4" name="Oval 64"/>
                <p:cNvSpPr>
                  <a:spLocks noChangeArrowheads="1"/>
                </p:cNvSpPr>
                <p:nvPr/>
              </p:nvSpPr>
              <p:spPr bwMode="auto">
                <a:xfrm rot="16200000">
                  <a:off x="3155950" y="4679950"/>
                  <a:ext cx="288925" cy="28892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5" name="Oval 65"/>
                <p:cNvSpPr>
                  <a:spLocks noChangeArrowheads="1"/>
                </p:cNvSpPr>
                <p:nvPr/>
              </p:nvSpPr>
              <p:spPr bwMode="auto">
                <a:xfrm rot="16200000">
                  <a:off x="3587750" y="4679950"/>
                  <a:ext cx="288925" cy="28892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6" name="Oval 66"/>
                <p:cNvSpPr>
                  <a:spLocks noChangeArrowheads="1"/>
                </p:cNvSpPr>
                <p:nvPr/>
              </p:nvSpPr>
              <p:spPr bwMode="auto">
                <a:xfrm rot="16200000">
                  <a:off x="4021138" y="5111750"/>
                  <a:ext cx="288925" cy="28892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7" name="Oval 67"/>
                <p:cNvSpPr>
                  <a:spLocks noChangeArrowheads="1"/>
                </p:cNvSpPr>
                <p:nvPr/>
              </p:nvSpPr>
              <p:spPr bwMode="auto">
                <a:xfrm rot="16200000">
                  <a:off x="4452938" y="5111750"/>
                  <a:ext cx="288925" cy="28892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48" name="Group 68"/>
                <p:cNvGrpSpPr>
                  <a:grpSpLocks/>
                </p:cNvGrpSpPr>
                <p:nvPr/>
              </p:nvGrpSpPr>
              <p:grpSpPr bwMode="auto">
                <a:xfrm>
                  <a:off x="3155950" y="2967038"/>
                  <a:ext cx="1154113" cy="1570037"/>
                  <a:chOff x="3168" y="2050"/>
                  <a:chExt cx="727" cy="989"/>
                </a:xfrm>
              </p:grpSpPr>
              <p:sp>
                <p:nvSpPr>
                  <p:cNvPr id="555" name="Oval 69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168" y="2050"/>
                    <a:ext cx="182" cy="18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6" name="Oval 70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440" y="2050"/>
                    <a:ext cx="182" cy="18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7" name="Oval 71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168" y="2322"/>
                    <a:ext cx="182" cy="18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8" name="Oval 72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440" y="2322"/>
                    <a:ext cx="182" cy="18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9" name="Oval 73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713" y="2050"/>
                    <a:ext cx="182" cy="18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0" name="Oval 74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713" y="2322"/>
                    <a:ext cx="182" cy="18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1" name="Oval 75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168" y="2857"/>
                    <a:ext cx="182" cy="18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2" name="Oval 76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168" y="2585"/>
                    <a:ext cx="182" cy="18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3" name="Oval 77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440" y="2585"/>
                    <a:ext cx="182" cy="18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4" name="Oval 78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440" y="2857"/>
                    <a:ext cx="182" cy="18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5" name="Oval 79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713" y="2857"/>
                    <a:ext cx="182" cy="18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6" name="Oval 80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713" y="2585"/>
                    <a:ext cx="182" cy="18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9" name="Group 81"/>
                <p:cNvGrpSpPr>
                  <a:grpSpLocks/>
                </p:cNvGrpSpPr>
                <p:nvPr/>
              </p:nvGrpSpPr>
              <p:grpSpPr bwMode="auto">
                <a:xfrm>
                  <a:off x="4452938" y="2967038"/>
                  <a:ext cx="288925" cy="1570037"/>
                  <a:chOff x="3985" y="2050"/>
                  <a:chExt cx="182" cy="989"/>
                </a:xfrm>
              </p:grpSpPr>
              <p:sp>
                <p:nvSpPr>
                  <p:cNvPr id="551" name="Oval 82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985" y="2050"/>
                    <a:ext cx="182" cy="18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2" name="Oval 83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985" y="2322"/>
                    <a:ext cx="182" cy="18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3" name="Oval 84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985" y="2585"/>
                    <a:ext cx="182" cy="18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4" name="Oval 85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985" y="2857"/>
                    <a:ext cx="182" cy="18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50" name="Oval 86"/>
                <p:cNvSpPr>
                  <a:spLocks noChangeArrowheads="1"/>
                </p:cNvSpPr>
                <p:nvPr/>
              </p:nvSpPr>
              <p:spPr bwMode="auto">
                <a:xfrm rot="16200000">
                  <a:off x="4021138" y="4679950"/>
                  <a:ext cx="288925" cy="28892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" name="Oval 87"/>
                <p:cNvSpPr>
                  <a:spLocks noChangeArrowheads="1"/>
                </p:cNvSpPr>
                <p:nvPr/>
              </p:nvSpPr>
              <p:spPr bwMode="auto">
                <a:xfrm rot="16200000">
                  <a:off x="4452938" y="4679950"/>
                  <a:ext cx="288925" cy="28892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" name="Oval 88"/>
                <p:cNvSpPr>
                  <a:spLocks noChangeArrowheads="1"/>
                </p:cNvSpPr>
                <p:nvPr/>
              </p:nvSpPr>
              <p:spPr bwMode="auto">
                <a:xfrm>
                  <a:off x="34925" y="3632200"/>
                  <a:ext cx="215900" cy="21590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3" name="Oval 89"/>
                <p:cNvSpPr>
                  <a:spLocks noChangeArrowheads="1"/>
                </p:cNvSpPr>
                <p:nvPr/>
              </p:nvSpPr>
              <p:spPr bwMode="auto">
                <a:xfrm>
                  <a:off x="1273175" y="3632200"/>
                  <a:ext cx="215900" cy="21590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4" name="Oval 90"/>
                <p:cNvSpPr>
                  <a:spLocks noChangeArrowheads="1"/>
                </p:cNvSpPr>
                <p:nvPr/>
              </p:nvSpPr>
              <p:spPr bwMode="auto">
                <a:xfrm>
                  <a:off x="2582863" y="3632200"/>
                  <a:ext cx="215900" cy="21590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5" name="Oval 91"/>
                <p:cNvSpPr>
                  <a:spLocks noChangeArrowheads="1"/>
                </p:cNvSpPr>
                <p:nvPr/>
              </p:nvSpPr>
              <p:spPr bwMode="auto">
                <a:xfrm>
                  <a:off x="3851275" y="3632200"/>
                  <a:ext cx="215900" cy="21590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" name="Oval 92"/>
                <p:cNvSpPr>
                  <a:spLocks noChangeArrowheads="1"/>
                </p:cNvSpPr>
                <p:nvPr/>
              </p:nvSpPr>
              <p:spPr bwMode="auto">
                <a:xfrm>
                  <a:off x="5075238" y="3632200"/>
                  <a:ext cx="215900" cy="21590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57" name="Group 93"/>
                <p:cNvGrpSpPr>
                  <a:grpSpLocks/>
                </p:cNvGrpSpPr>
                <p:nvPr/>
              </p:nvGrpSpPr>
              <p:grpSpPr bwMode="auto">
                <a:xfrm>
                  <a:off x="615950" y="2854325"/>
                  <a:ext cx="1120775" cy="1793875"/>
                  <a:chOff x="1541" y="1979"/>
                  <a:chExt cx="706" cy="1130"/>
                </a:xfrm>
              </p:grpSpPr>
              <p:grpSp>
                <p:nvGrpSpPr>
                  <p:cNvPr id="515" name="Group 94"/>
                  <p:cNvGrpSpPr>
                    <a:grpSpLocks/>
                  </p:cNvGrpSpPr>
                  <p:nvPr/>
                </p:nvGrpSpPr>
                <p:grpSpPr bwMode="auto">
                  <a:xfrm rot="-3237052">
                    <a:off x="1836" y="2301"/>
                    <a:ext cx="151" cy="206"/>
                    <a:chOff x="4740" y="1776"/>
                    <a:chExt cx="201" cy="373"/>
                  </a:xfrm>
                </p:grpSpPr>
                <p:pic>
                  <p:nvPicPr>
                    <p:cNvPr id="549" name="Picture 95" descr="Neg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-4651" b="46078"/>
                    <a:stretch>
                      <a:fillRect/>
                    </a:stretch>
                  </p:blipFill>
                  <p:spPr bwMode="auto">
                    <a:xfrm>
                      <a:off x="4740" y="1776"/>
                      <a:ext cx="201" cy="1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550" name="Picture 96" descr="Pos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0381"/>
                    <a:stretch>
                      <a:fillRect/>
                    </a:stretch>
                  </p:blipFill>
                  <p:spPr bwMode="auto">
                    <a:xfrm>
                      <a:off x="4740" y="1970"/>
                      <a:ext cx="191" cy="17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516" name="Group 97"/>
                  <p:cNvGrpSpPr>
                    <a:grpSpLocks/>
                  </p:cNvGrpSpPr>
                  <p:nvPr/>
                </p:nvGrpSpPr>
                <p:grpSpPr bwMode="auto">
                  <a:xfrm rot="-775000">
                    <a:off x="2117" y="2259"/>
                    <a:ext cx="130" cy="230"/>
                    <a:chOff x="4740" y="1776"/>
                    <a:chExt cx="201" cy="373"/>
                  </a:xfrm>
                </p:grpSpPr>
                <p:pic>
                  <p:nvPicPr>
                    <p:cNvPr id="547" name="Picture 98" descr="Neg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-4651" b="46078"/>
                    <a:stretch>
                      <a:fillRect/>
                    </a:stretch>
                  </p:blipFill>
                  <p:spPr bwMode="auto">
                    <a:xfrm>
                      <a:off x="4740" y="1776"/>
                      <a:ext cx="201" cy="1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548" name="Picture 99" descr="Pos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0381"/>
                    <a:stretch>
                      <a:fillRect/>
                    </a:stretch>
                  </p:blipFill>
                  <p:spPr bwMode="auto">
                    <a:xfrm>
                      <a:off x="4740" y="1970"/>
                      <a:ext cx="191" cy="17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517" name="Group 100"/>
                  <p:cNvGrpSpPr>
                    <a:grpSpLocks/>
                  </p:cNvGrpSpPr>
                  <p:nvPr/>
                </p:nvGrpSpPr>
                <p:grpSpPr bwMode="auto">
                  <a:xfrm rot="-1641149">
                    <a:off x="2064" y="1979"/>
                    <a:ext cx="126" cy="230"/>
                    <a:chOff x="4740" y="1776"/>
                    <a:chExt cx="201" cy="373"/>
                  </a:xfrm>
                </p:grpSpPr>
                <p:pic>
                  <p:nvPicPr>
                    <p:cNvPr id="545" name="Picture 101" descr="Neg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-4651" b="46078"/>
                    <a:stretch>
                      <a:fillRect/>
                    </a:stretch>
                  </p:blipFill>
                  <p:spPr bwMode="auto">
                    <a:xfrm>
                      <a:off x="4740" y="1776"/>
                      <a:ext cx="201" cy="1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546" name="Picture 102" descr="Pos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0381"/>
                    <a:stretch>
                      <a:fillRect/>
                    </a:stretch>
                  </p:blipFill>
                  <p:spPr bwMode="auto">
                    <a:xfrm>
                      <a:off x="4740" y="1970"/>
                      <a:ext cx="191" cy="17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518" name="Group 103"/>
                  <p:cNvGrpSpPr>
                    <a:grpSpLocks/>
                  </p:cNvGrpSpPr>
                  <p:nvPr/>
                </p:nvGrpSpPr>
                <p:grpSpPr bwMode="auto">
                  <a:xfrm rot="-2344138">
                    <a:off x="1846" y="2024"/>
                    <a:ext cx="127" cy="241"/>
                    <a:chOff x="4740" y="1776"/>
                    <a:chExt cx="201" cy="373"/>
                  </a:xfrm>
                </p:grpSpPr>
                <p:pic>
                  <p:nvPicPr>
                    <p:cNvPr id="543" name="Picture 104" descr="Neg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-4651" b="46078"/>
                    <a:stretch>
                      <a:fillRect/>
                    </a:stretch>
                  </p:blipFill>
                  <p:spPr bwMode="auto">
                    <a:xfrm>
                      <a:off x="4740" y="1776"/>
                      <a:ext cx="201" cy="1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544" name="Picture 105" descr="Pos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0381"/>
                    <a:stretch>
                      <a:fillRect/>
                    </a:stretch>
                  </p:blipFill>
                  <p:spPr bwMode="auto">
                    <a:xfrm>
                      <a:off x="4740" y="1970"/>
                      <a:ext cx="191" cy="17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519" name="Group 106"/>
                  <p:cNvGrpSpPr>
                    <a:grpSpLocks/>
                  </p:cNvGrpSpPr>
                  <p:nvPr/>
                </p:nvGrpSpPr>
                <p:grpSpPr bwMode="auto">
                  <a:xfrm rot="-5069951">
                    <a:off x="1595" y="2291"/>
                    <a:ext cx="138" cy="246"/>
                    <a:chOff x="4740" y="1776"/>
                    <a:chExt cx="201" cy="373"/>
                  </a:xfrm>
                </p:grpSpPr>
                <p:pic>
                  <p:nvPicPr>
                    <p:cNvPr id="541" name="Picture 107" descr="Neg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-4651" b="46078"/>
                    <a:stretch>
                      <a:fillRect/>
                    </a:stretch>
                  </p:blipFill>
                  <p:spPr bwMode="auto">
                    <a:xfrm>
                      <a:off x="4740" y="1776"/>
                      <a:ext cx="201" cy="1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542" name="Picture 108" descr="Pos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0381"/>
                    <a:stretch>
                      <a:fillRect/>
                    </a:stretch>
                  </p:blipFill>
                  <p:spPr bwMode="auto">
                    <a:xfrm>
                      <a:off x="4740" y="1970"/>
                      <a:ext cx="191" cy="17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520" name="Group 109"/>
                  <p:cNvGrpSpPr>
                    <a:grpSpLocks/>
                  </p:cNvGrpSpPr>
                  <p:nvPr/>
                </p:nvGrpSpPr>
                <p:grpSpPr bwMode="auto">
                  <a:xfrm rot="39418319">
                    <a:off x="1594" y="2105"/>
                    <a:ext cx="135" cy="181"/>
                    <a:chOff x="4740" y="1776"/>
                    <a:chExt cx="201" cy="373"/>
                  </a:xfrm>
                </p:grpSpPr>
                <p:pic>
                  <p:nvPicPr>
                    <p:cNvPr id="539" name="Picture 110" descr="Neg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-4651" b="46078"/>
                    <a:stretch>
                      <a:fillRect/>
                    </a:stretch>
                  </p:blipFill>
                  <p:spPr bwMode="auto">
                    <a:xfrm>
                      <a:off x="4740" y="1776"/>
                      <a:ext cx="201" cy="1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540" name="Picture 111" descr="Pos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0381"/>
                    <a:stretch>
                      <a:fillRect/>
                    </a:stretch>
                  </p:blipFill>
                  <p:spPr bwMode="auto">
                    <a:xfrm>
                      <a:off x="4740" y="1970"/>
                      <a:ext cx="191" cy="17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521" name="Group 112"/>
                  <p:cNvGrpSpPr>
                    <a:grpSpLocks/>
                  </p:cNvGrpSpPr>
                  <p:nvPr/>
                </p:nvGrpSpPr>
                <p:grpSpPr bwMode="auto">
                  <a:xfrm rot="11876649">
                    <a:off x="2122" y="2598"/>
                    <a:ext cx="123" cy="242"/>
                    <a:chOff x="4740" y="1776"/>
                    <a:chExt cx="201" cy="373"/>
                  </a:xfrm>
                </p:grpSpPr>
                <p:pic>
                  <p:nvPicPr>
                    <p:cNvPr id="537" name="Picture 113" descr="Neg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-4651" b="46078"/>
                    <a:stretch>
                      <a:fillRect/>
                    </a:stretch>
                  </p:blipFill>
                  <p:spPr bwMode="auto">
                    <a:xfrm>
                      <a:off x="4740" y="1776"/>
                      <a:ext cx="201" cy="1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538" name="Picture 114" descr="Pos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0381"/>
                    <a:stretch>
                      <a:fillRect/>
                    </a:stretch>
                  </p:blipFill>
                  <p:spPr bwMode="auto">
                    <a:xfrm>
                      <a:off x="4740" y="1970"/>
                      <a:ext cx="191" cy="17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522" name="Group 115"/>
                  <p:cNvGrpSpPr>
                    <a:grpSpLocks/>
                  </p:cNvGrpSpPr>
                  <p:nvPr/>
                </p:nvGrpSpPr>
                <p:grpSpPr bwMode="auto">
                  <a:xfrm rot="12555245">
                    <a:off x="2065" y="2904"/>
                    <a:ext cx="120" cy="205"/>
                    <a:chOff x="4740" y="1776"/>
                    <a:chExt cx="201" cy="373"/>
                  </a:xfrm>
                </p:grpSpPr>
                <p:pic>
                  <p:nvPicPr>
                    <p:cNvPr id="535" name="Picture 116" descr="Neg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-4651" b="46078"/>
                    <a:stretch>
                      <a:fillRect/>
                    </a:stretch>
                  </p:blipFill>
                  <p:spPr bwMode="auto">
                    <a:xfrm>
                      <a:off x="4740" y="1776"/>
                      <a:ext cx="201" cy="1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536" name="Picture 117" descr="Pos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0381"/>
                    <a:stretch>
                      <a:fillRect/>
                    </a:stretch>
                  </p:blipFill>
                  <p:spPr bwMode="auto">
                    <a:xfrm>
                      <a:off x="4740" y="1970"/>
                      <a:ext cx="191" cy="17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523" name="Group 118"/>
                  <p:cNvGrpSpPr>
                    <a:grpSpLocks/>
                  </p:cNvGrpSpPr>
                  <p:nvPr/>
                </p:nvGrpSpPr>
                <p:grpSpPr bwMode="auto">
                  <a:xfrm rot="13605297">
                    <a:off x="1823" y="2580"/>
                    <a:ext cx="153" cy="202"/>
                    <a:chOff x="4740" y="1776"/>
                    <a:chExt cx="201" cy="373"/>
                  </a:xfrm>
                </p:grpSpPr>
                <p:pic>
                  <p:nvPicPr>
                    <p:cNvPr id="533" name="Picture 119" descr="Neg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-4651" b="46078"/>
                    <a:stretch>
                      <a:fillRect/>
                    </a:stretch>
                  </p:blipFill>
                  <p:spPr bwMode="auto">
                    <a:xfrm>
                      <a:off x="4740" y="1776"/>
                      <a:ext cx="201" cy="1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534" name="Picture 120" descr="Pos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0381"/>
                    <a:stretch>
                      <a:fillRect/>
                    </a:stretch>
                  </p:blipFill>
                  <p:spPr bwMode="auto">
                    <a:xfrm>
                      <a:off x="4740" y="1970"/>
                      <a:ext cx="191" cy="17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524" name="Group 121"/>
                  <p:cNvGrpSpPr>
                    <a:grpSpLocks/>
                  </p:cNvGrpSpPr>
                  <p:nvPr/>
                </p:nvGrpSpPr>
                <p:grpSpPr bwMode="auto">
                  <a:xfrm rot="-6310354">
                    <a:off x="1599" y="2565"/>
                    <a:ext cx="137" cy="229"/>
                    <a:chOff x="4740" y="1776"/>
                    <a:chExt cx="201" cy="373"/>
                  </a:xfrm>
                </p:grpSpPr>
                <p:pic>
                  <p:nvPicPr>
                    <p:cNvPr id="531" name="Picture 122" descr="Neg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-4651" b="46078"/>
                    <a:stretch>
                      <a:fillRect/>
                    </a:stretch>
                  </p:blipFill>
                  <p:spPr bwMode="auto">
                    <a:xfrm>
                      <a:off x="4740" y="1776"/>
                      <a:ext cx="201" cy="1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532" name="Picture 123" descr="Pos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0381"/>
                    <a:stretch>
                      <a:fillRect/>
                    </a:stretch>
                  </p:blipFill>
                  <p:spPr bwMode="auto">
                    <a:xfrm>
                      <a:off x="4740" y="1970"/>
                      <a:ext cx="191" cy="17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525" name="Group 124"/>
                  <p:cNvGrpSpPr>
                    <a:grpSpLocks/>
                  </p:cNvGrpSpPr>
                  <p:nvPr/>
                </p:nvGrpSpPr>
                <p:grpSpPr bwMode="auto">
                  <a:xfrm rot="13169334">
                    <a:off x="1847" y="2825"/>
                    <a:ext cx="126" cy="205"/>
                    <a:chOff x="4740" y="1776"/>
                    <a:chExt cx="201" cy="373"/>
                  </a:xfrm>
                </p:grpSpPr>
                <p:pic>
                  <p:nvPicPr>
                    <p:cNvPr id="529" name="Picture 125" descr="Neg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-4651" b="46078"/>
                    <a:stretch>
                      <a:fillRect/>
                    </a:stretch>
                  </p:blipFill>
                  <p:spPr bwMode="auto">
                    <a:xfrm>
                      <a:off x="4740" y="1776"/>
                      <a:ext cx="201" cy="1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530" name="Picture 126" descr="Pos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0381"/>
                    <a:stretch>
                      <a:fillRect/>
                    </a:stretch>
                  </p:blipFill>
                  <p:spPr bwMode="auto">
                    <a:xfrm>
                      <a:off x="4740" y="1970"/>
                      <a:ext cx="191" cy="17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526" name="Group 127"/>
                  <p:cNvGrpSpPr>
                    <a:grpSpLocks/>
                  </p:cNvGrpSpPr>
                  <p:nvPr/>
                </p:nvGrpSpPr>
                <p:grpSpPr bwMode="auto">
                  <a:xfrm rot="13714514">
                    <a:off x="1609" y="2819"/>
                    <a:ext cx="145" cy="205"/>
                    <a:chOff x="4740" y="1776"/>
                    <a:chExt cx="201" cy="373"/>
                  </a:xfrm>
                </p:grpSpPr>
                <p:pic>
                  <p:nvPicPr>
                    <p:cNvPr id="527" name="Picture 128" descr="Neg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-4651" b="46078"/>
                    <a:stretch>
                      <a:fillRect/>
                    </a:stretch>
                  </p:blipFill>
                  <p:spPr bwMode="auto">
                    <a:xfrm>
                      <a:off x="4740" y="1776"/>
                      <a:ext cx="201" cy="1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528" name="Picture 129" descr="Pos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0381"/>
                    <a:stretch>
                      <a:fillRect/>
                    </a:stretch>
                  </p:blipFill>
                  <p:spPr bwMode="auto">
                    <a:xfrm>
                      <a:off x="4740" y="1970"/>
                      <a:ext cx="191" cy="17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</p:grpSp>
            <p:grpSp>
              <p:nvGrpSpPr>
                <p:cNvPr id="358" name="Group 130"/>
                <p:cNvGrpSpPr>
                  <a:grpSpLocks/>
                </p:cNvGrpSpPr>
                <p:nvPr/>
              </p:nvGrpSpPr>
              <p:grpSpPr bwMode="auto">
                <a:xfrm>
                  <a:off x="1909763" y="2854325"/>
                  <a:ext cx="1120775" cy="1793875"/>
                  <a:chOff x="1541" y="1979"/>
                  <a:chExt cx="706" cy="1130"/>
                </a:xfrm>
              </p:grpSpPr>
              <p:grpSp>
                <p:nvGrpSpPr>
                  <p:cNvPr id="479" name="Group 131"/>
                  <p:cNvGrpSpPr>
                    <a:grpSpLocks/>
                  </p:cNvGrpSpPr>
                  <p:nvPr/>
                </p:nvGrpSpPr>
                <p:grpSpPr bwMode="auto">
                  <a:xfrm rot="-3237052">
                    <a:off x="1836" y="2301"/>
                    <a:ext cx="151" cy="206"/>
                    <a:chOff x="4740" y="1776"/>
                    <a:chExt cx="201" cy="373"/>
                  </a:xfrm>
                </p:grpSpPr>
                <p:pic>
                  <p:nvPicPr>
                    <p:cNvPr id="513" name="Picture 132" descr="Neg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-4651" b="46078"/>
                    <a:stretch>
                      <a:fillRect/>
                    </a:stretch>
                  </p:blipFill>
                  <p:spPr bwMode="auto">
                    <a:xfrm>
                      <a:off x="4740" y="1776"/>
                      <a:ext cx="201" cy="1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514" name="Picture 133" descr="Pos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0381"/>
                    <a:stretch>
                      <a:fillRect/>
                    </a:stretch>
                  </p:blipFill>
                  <p:spPr bwMode="auto">
                    <a:xfrm>
                      <a:off x="4740" y="1970"/>
                      <a:ext cx="191" cy="17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480" name="Group 134"/>
                  <p:cNvGrpSpPr>
                    <a:grpSpLocks/>
                  </p:cNvGrpSpPr>
                  <p:nvPr/>
                </p:nvGrpSpPr>
                <p:grpSpPr bwMode="auto">
                  <a:xfrm rot="-775000">
                    <a:off x="2117" y="2259"/>
                    <a:ext cx="130" cy="230"/>
                    <a:chOff x="4740" y="1776"/>
                    <a:chExt cx="201" cy="373"/>
                  </a:xfrm>
                </p:grpSpPr>
                <p:pic>
                  <p:nvPicPr>
                    <p:cNvPr id="511" name="Picture 135" descr="Neg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-4651" b="46078"/>
                    <a:stretch>
                      <a:fillRect/>
                    </a:stretch>
                  </p:blipFill>
                  <p:spPr bwMode="auto">
                    <a:xfrm>
                      <a:off x="4740" y="1776"/>
                      <a:ext cx="201" cy="1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512" name="Picture 136" descr="Pos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0381"/>
                    <a:stretch>
                      <a:fillRect/>
                    </a:stretch>
                  </p:blipFill>
                  <p:spPr bwMode="auto">
                    <a:xfrm>
                      <a:off x="4740" y="1970"/>
                      <a:ext cx="191" cy="17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481" name="Group 137"/>
                  <p:cNvGrpSpPr>
                    <a:grpSpLocks/>
                  </p:cNvGrpSpPr>
                  <p:nvPr/>
                </p:nvGrpSpPr>
                <p:grpSpPr bwMode="auto">
                  <a:xfrm rot="-1641149">
                    <a:off x="2064" y="1979"/>
                    <a:ext cx="126" cy="230"/>
                    <a:chOff x="4740" y="1776"/>
                    <a:chExt cx="201" cy="373"/>
                  </a:xfrm>
                </p:grpSpPr>
                <p:pic>
                  <p:nvPicPr>
                    <p:cNvPr id="509" name="Picture 138" descr="Neg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-4651" b="46078"/>
                    <a:stretch>
                      <a:fillRect/>
                    </a:stretch>
                  </p:blipFill>
                  <p:spPr bwMode="auto">
                    <a:xfrm>
                      <a:off x="4740" y="1776"/>
                      <a:ext cx="201" cy="1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510" name="Picture 139" descr="Pos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0381"/>
                    <a:stretch>
                      <a:fillRect/>
                    </a:stretch>
                  </p:blipFill>
                  <p:spPr bwMode="auto">
                    <a:xfrm>
                      <a:off x="4740" y="1970"/>
                      <a:ext cx="191" cy="17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482" name="Group 140"/>
                  <p:cNvGrpSpPr>
                    <a:grpSpLocks/>
                  </p:cNvGrpSpPr>
                  <p:nvPr/>
                </p:nvGrpSpPr>
                <p:grpSpPr bwMode="auto">
                  <a:xfrm rot="-2344138">
                    <a:off x="1846" y="2024"/>
                    <a:ext cx="127" cy="241"/>
                    <a:chOff x="4740" y="1776"/>
                    <a:chExt cx="201" cy="373"/>
                  </a:xfrm>
                </p:grpSpPr>
                <p:pic>
                  <p:nvPicPr>
                    <p:cNvPr id="507" name="Picture 141" descr="Neg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-4651" b="46078"/>
                    <a:stretch>
                      <a:fillRect/>
                    </a:stretch>
                  </p:blipFill>
                  <p:spPr bwMode="auto">
                    <a:xfrm>
                      <a:off x="4740" y="1776"/>
                      <a:ext cx="201" cy="1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508" name="Picture 142" descr="Pos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0381"/>
                    <a:stretch>
                      <a:fillRect/>
                    </a:stretch>
                  </p:blipFill>
                  <p:spPr bwMode="auto">
                    <a:xfrm>
                      <a:off x="4740" y="1970"/>
                      <a:ext cx="191" cy="17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483" name="Group 143"/>
                  <p:cNvGrpSpPr>
                    <a:grpSpLocks/>
                  </p:cNvGrpSpPr>
                  <p:nvPr/>
                </p:nvGrpSpPr>
                <p:grpSpPr bwMode="auto">
                  <a:xfrm rot="-5069951">
                    <a:off x="1595" y="2291"/>
                    <a:ext cx="138" cy="246"/>
                    <a:chOff x="4740" y="1776"/>
                    <a:chExt cx="201" cy="373"/>
                  </a:xfrm>
                </p:grpSpPr>
                <p:pic>
                  <p:nvPicPr>
                    <p:cNvPr id="505" name="Picture 144" descr="Neg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-4651" b="46078"/>
                    <a:stretch>
                      <a:fillRect/>
                    </a:stretch>
                  </p:blipFill>
                  <p:spPr bwMode="auto">
                    <a:xfrm>
                      <a:off x="4740" y="1776"/>
                      <a:ext cx="201" cy="1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506" name="Picture 145" descr="Pos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0381"/>
                    <a:stretch>
                      <a:fillRect/>
                    </a:stretch>
                  </p:blipFill>
                  <p:spPr bwMode="auto">
                    <a:xfrm>
                      <a:off x="4740" y="1970"/>
                      <a:ext cx="191" cy="17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484" name="Group 146"/>
                  <p:cNvGrpSpPr>
                    <a:grpSpLocks/>
                  </p:cNvGrpSpPr>
                  <p:nvPr/>
                </p:nvGrpSpPr>
                <p:grpSpPr bwMode="auto">
                  <a:xfrm rot="39418319">
                    <a:off x="1594" y="2105"/>
                    <a:ext cx="135" cy="181"/>
                    <a:chOff x="4740" y="1776"/>
                    <a:chExt cx="201" cy="373"/>
                  </a:xfrm>
                </p:grpSpPr>
                <p:pic>
                  <p:nvPicPr>
                    <p:cNvPr id="503" name="Picture 147" descr="Neg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-4651" b="46078"/>
                    <a:stretch>
                      <a:fillRect/>
                    </a:stretch>
                  </p:blipFill>
                  <p:spPr bwMode="auto">
                    <a:xfrm>
                      <a:off x="4740" y="1776"/>
                      <a:ext cx="201" cy="1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504" name="Picture 148" descr="Pos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0381"/>
                    <a:stretch>
                      <a:fillRect/>
                    </a:stretch>
                  </p:blipFill>
                  <p:spPr bwMode="auto">
                    <a:xfrm>
                      <a:off x="4740" y="1970"/>
                      <a:ext cx="191" cy="17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485" name="Group 149"/>
                  <p:cNvGrpSpPr>
                    <a:grpSpLocks/>
                  </p:cNvGrpSpPr>
                  <p:nvPr/>
                </p:nvGrpSpPr>
                <p:grpSpPr bwMode="auto">
                  <a:xfrm rot="11876649">
                    <a:off x="2122" y="2598"/>
                    <a:ext cx="123" cy="242"/>
                    <a:chOff x="4740" y="1776"/>
                    <a:chExt cx="201" cy="373"/>
                  </a:xfrm>
                </p:grpSpPr>
                <p:pic>
                  <p:nvPicPr>
                    <p:cNvPr id="501" name="Picture 150" descr="Neg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-4651" b="46078"/>
                    <a:stretch>
                      <a:fillRect/>
                    </a:stretch>
                  </p:blipFill>
                  <p:spPr bwMode="auto">
                    <a:xfrm>
                      <a:off x="4740" y="1776"/>
                      <a:ext cx="201" cy="1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502" name="Picture 151" descr="Pos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0381"/>
                    <a:stretch>
                      <a:fillRect/>
                    </a:stretch>
                  </p:blipFill>
                  <p:spPr bwMode="auto">
                    <a:xfrm>
                      <a:off x="4740" y="1970"/>
                      <a:ext cx="191" cy="17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486" name="Group 152"/>
                  <p:cNvGrpSpPr>
                    <a:grpSpLocks/>
                  </p:cNvGrpSpPr>
                  <p:nvPr/>
                </p:nvGrpSpPr>
                <p:grpSpPr bwMode="auto">
                  <a:xfrm rot="12555245">
                    <a:off x="2065" y="2904"/>
                    <a:ext cx="120" cy="205"/>
                    <a:chOff x="4740" y="1776"/>
                    <a:chExt cx="201" cy="373"/>
                  </a:xfrm>
                </p:grpSpPr>
                <p:pic>
                  <p:nvPicPr>
                    <p:cNvPr id="499" name="Picture 153" descr="Neg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-4651" b="46078"/>
                    <a:stretch>
                      <a:fillRect/>
                    </a:stretch>
                  </p:blipFill>
                  <p:spPr bwMode="auto">
                    <a:xfrm>
                      <a:off x="4740" y="1776"/>
                      <a:ext cx="201" cy="1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500" name="Picture 154" descr="Pos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0381"/>
                    <a:stretch>
                      <a:fillRect/>
                    </a:stretch>
                  </p:blipFill>
                  <p:spPr bwMode="auto">
                    <a:xfrm>
                      <a:off x="4740" y="1970"/>
                      <a:ext cx="191" cy="17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487" name="Group 155"/>
                  <p:cNvGrpSpPr>
                    <a:grpSpLocks/>
                  </p:cNvGrpSpPr>
                  <p:nvPr/>
                </p:nvGrpSpPr>
                <p:grpSpPr bwMode="auto">
                  <a:xfrm rot="13605297">
                    <a:off x="1823" y="2580"/>
                    <a:ext cx="153" cy="202"/>
                    <a:chOff x="4740" y="1776"/>
                    <a:chExt cx="201" cy="373"/>
                  </a:xfrm>
                </p:grpSpPr>
                <p:pic>
                  <p:nvPicPr>
                    <p:cNvPr id="497" name="Picture 156" descr="Neg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-4651" b="46078"/>
                    <a:stretch>
                      <a:fillRect/>
                    </a:stretch>
                  </p:blipFill>
                  <p:spPr bwMode="auto">
                    <a:xfrm>
                      <a:off x="4740" y="1776"/>
                      <a:ext cx="201" cy="1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98" name="Picture 157" descr="Pos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0381"/>
                    <a:stretch>
                      <a:fillRect/>
                    </a:stretch>
                  </p:blipFill>
                  <p:spPr bwMode="auto">
                    <a:xfrm>
                      <a:off x="4740" y="1970"/>
                      <a:ext cx="191" cy="17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488" name="Group 158"/>
                  <p:cNvGrpSpPr>
                    <a:grpSpLocks/>
                  </p:cNvGrpSpPr>
                  <p:nvPr/>
                </p:nvGrpSpPr>
                <p:grpSpPr bwMode="auto">
                  <a:xfrm rot="-6310354">
                    <a:off x="1599" y="2565"/>
                    <a:ext cx="137" cy="229"/>
                    <a:chOff x="4740" y="1776"/>
                    <a:chExt cx="201" cy="373"/>
                  </a:xfrm>
                </p:grpSpPr>
                <p:pic>
                  <p:nvPicPr>
                    <p:cNvPr id="495" name="Picture 159" descr="Neg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-4651" b="46078"/>
                    <a:stretch>
                      <a:fillRect/>
                    </a:stretch>
                  </p:blipFill>
                  <p:spPr bwMode="auto">
                    <a:xfrm>
                      <a:off x="4740" y="1776"/>
                      <a:ext cx="201" cy="1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96" name="Picture 160" descr="Pos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0381"/>
                    <a:stretch>
                      <a:fillRect/>
                    </a:stretch>
                  </p:blipFill>
                  <p:spPr bwMode="auto">
                    <a:xfrm>
                      <a:off x="4740" y="1970"/>
                      <a:ext cx="191" cy="17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489" name="Group 161"/>
                  <p:cNvGrpSpPr>
                    <a:grpSpLocks/>
                  </p:cNvGrpSpPr>
                  <p:nvPr/>
                </p:nvGrpSpPr>
                <p:grpSpPr bwMode="auto">
                  <a:xfrm rot="13169334">
                    <a:off x="1847" y="2825"/>
                    <a:ext cx="126" cy="205"/>
                    <a:chOff x="4740" y="1776"/>
                    <a:chExt cx="201" cy="373"/>
                  </a:xfrm>
                </p:grpSpPr>
                <p:pic>
                  <p:nvPicPr>
                    <p:cNvPr id="493" name="Picture 162" descr="Neg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-4651" b="46078"/>
                    <a:stretch>
                      <a:fillRect/>
                    </a:stretch>
                  </p:blipFill>
                  <p:spPr bwMode="auto">
                    <a:xfrm>
                      <a:off x="4740" y="1776"/>
                      <a:ext cx="201" cy="1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94" name="Picture 163" descr="Pos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0381"/>
                    <a:stretch>
                      <a:fillRect/>
                    </a:stretch>
                  </p:blipFill>
                  <p:spPr bwMode="auto">
                    <a:xfrm>
                      <a:off x="4740" y="1970"/>
                      <a:ext cx="191" cy="17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490" name="Group 164"/>
                  <p:cNvGrpSpPr>
                    <a:grpSpLocks/>
                  </p:cNvGrpSpPr>
                  <p:nvPr/>
                </p:nvGrpSpPr>
                <p:grpSpPr bwMode="auto">
                  <a:xfrm rot="13714514">
                    <a:off x="1609" y="2819"/>
                    <a:ext cx="145" cy="205"/>
                    <a:chOff x="4740" y="1776"/>
                    <a:chExt cx="201" cy="373"/>
                  </a:xfrm>
                </p:grpSpPr>
                <p:pic>
                  <p:nvPicPr>
                    <p:cNvPr id="491" name="Picture 165" descr="Neg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-4651" b="46078"/>
                    <a:stretch>
                      <a:fillRect/>
                    </a:stretch>
                  </p:blipFill>
                  <p:spPr bwMode="auto">
                    <a:xfrm>
                      <a:off x="4740" y="1776"/>
                      <a:ext cx="201" cy="1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92" name="Picture 166" descr="Pos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0381"/>
                    <a:stretch>
                      <a:fillRect/>
                    </a:stretch>
                  </p:blipFill>
                  <p:spPr bwMode="auto">
                    <a:xfrm>
                      <a:off x="4740" y="1970"/>
                      <a:ext cx="191" cy="17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</p:grpSp>
            <p:grpSp>
              <p:nvGrpSpPr>
                <p:cNvPr id="359" name="Group 167"/>
                <p:cNvGrpSpPr>
                  <a:grpSpLocks/>
                </p:cNvGrpSpPr>
                <p:nvPr/>
              </p:nvGrpSpPr>
              <p:grpSpPr bwMode="auto">
                <a:xfrm>
                  <a:off x="3162300" y="2854325"/>
                  <a:ext cx="1120775" cy="1793875"/>
                  <a:chOff x="1541" y="1979"/>
                  <a:chExt cx="706" cy="1130"/>
                </a:xfrm>
              </p:grpSpPr>
              <p:grpSp>
                <p:nvGrpSpPr>
                  <p:cNvPr id="443" name="Group 168"/>
                  <p:cNvGrpSpPr>
                    <a:grpSpLocks/>
                  </p:cNvGrpSpPr>
                  <p:nvPr/>
                </p:nvGrpSpPr>
                <p:grpSpPr bwMode="auto">
                  <a:xfrm rot="-3237052">
                    <a:off x="1836" y="2301"/>
                    <a:ext cx="151" cy="206"/>
                    <a:chOff x="4740" y="1776"/>
                    <a:chExt cx="201" cy="373"/>
                  </a:xfrm>
                </p:grpSpPr>
                <p:pic>
                  <p:nvPicPr>
                    <p:cNvPr id="477" name="Picture 169" descr="Neg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-4651" b="46078"/>
                    <a:stretch>
                      <a:fillRect/>
                    </a:stretch>
                  </p:blipFill>
                  <p:spPr bwMode="auto">
                    <a:xfrm>
                      <a:off x="4740" y="1776"/>
                      <a:ext cx="201" cy="1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78" name="Picture 170" descr="Pos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0381"/>
                    <a:stretch>
                      <a:fillRect/>
                    </a:stretch>
                  </p:blipFill>
                  <p:spPr bwMode="auto">
                    <a:xfrm>
                      <a:off x="4740" y="1970"/>
                      <a:ext cx="191" cy="17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444" name="Group 171"/>
                  <p:cNvGrpSpPr>
                    <a:grpSpLocks/>
                  </p:cNvGrpSpPr>
                  <p:nvPr/>
                </p:nvGrpSpPr>
                <p:grpSpPr bwMode="auto">
                  <a:xfrm rot="-775000">
                    <a:off x="2117" y="2259"/>
                    <a:ext cx="130" cy="230"/>
                    <a:chOff x="4740" y="1776"/>
                    <a:chExt cx="201" cy="373"/>
                  </a:xfrm>
                </p:grpSpPr>
                <p:pic>
                  <p:nvPicPr>
                    <p:cNvPr id="475" name="Picture 172" descr="Neg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-4651" b="46078"/>
                    <a:stretch>
                      <a:fillRect/>
                    </a:stretch>
                  </p:blipFill>
                  <p:spPr bwMode="auto">
                    <a:xfrm>
                      <a:off x="4740" y="1776"/>
                      <a:ext cx="201" cy="1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76" name="Picture 173" descr="Pos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0381"/>
                    <a:stretch>
                      <a:fillRect/>
                    </a:stretch>
                  </p:blipFill>
                  <p:spPr bwMode="auto">
                    <a:xfrm>
                      <a:off x="4740" y="1970"/>
                      <a:ext cx="191" cy="17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445" name="Group 174"/>
                  <p:cNvGrpSpPr>
                    <a:grpSpLocks/>
                  </p:cNvGrpSpPr>
                  <p:nvPr/>
                </p:nvGrpSpPr>
                <p:grpSpPr bwMode="auto">
                  <a:xfrm rot="-1641149">
                    <a:off x="2064" y="1979"/>
                    <a:ext cx="126" cy="230"/>
                    <a:chOff x="4740" y="1776"/>
                    <a:chExt cx="201" cy="373"/>
                  </a:xfrm>
                </p:grpSpPr>
                <p:pic>
                  <p:nvPicPr>
                    <p:cNvPr id="473" name="Picture 175" descr="Neg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-4651" b="46078"/>
                    <a:stretch>
                      <a:fillRect/>
                    </a:stretch>
                  </p:blipFill>
                  <p:spPr bwMode="auto">
                    <a:xfrm>
                      <a:off x="4740" y="1776"/>
                      <a:ext cx="201" cy="1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74" name="Picture 176" descr="Pos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0381"/>
                    <a:stretch>
                      <a:fillRect/>
                    </a:stretch>
                  </p:blipFill>
                  <p:spPr bwMode="auto">
                    <a:xfrm>
                      <a:off x="4740" y="1970"/>
                      <a:ext cx="191" cy="17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446" name="Group 177"/>
                  <p:cNvGrpSpPr>
                    <a:grpSpLocks/>
                  </p:cNvGrpSpPr>
                  <p:nvPr/>
                </p:nvGrpSpPr>
                <p:grpSpPr bwMode="auto">
                  <a:xfrm rot="-2344138">
                    <a:off x="1846" y="2024"/>
                    <a:ext cx="127" cy="241"/>
                    <a:chOff x="4740" y="1776"/>
                    <a:chExt cx="201" cy="373"/>
                  </a:xfrm>
                </p:grpSpPr>
                <p:pic>
                  <p:nvPicPr>
                    <p:cNvPr id="471" name="Picture 178" descr="Neg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-4651" b="46078"/>
                    <a:stretch>
                      <a:fillRect/>
                    </a:stretch>
                  </p:blipFill>
                  <p:spPr bwMode="auto">
                    <a:xfrm>
                      <a:off x="4740" y="1776"/>
                      <a:ext cx="201" cy="1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72" name="Picture 179" descr="Pos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0381"/>
                    <a:stretch>
                      <a:fillRect/>
                    </a:stretch>
                  </p:blipFill>
                  <p:spPr bwMode="auto">
                    <a:xfrm>
                      <a:off x="4740" y="1970"/>
                      <a:ext cx="191" cy="17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447" name="Group 180"/>
                  <p:cNvGrpSpPr>
                    <a:grpSpLocks/>
                  </p:cNvGrpSpPr>
                  <p:nvPr/>
                </p:nvGrpSpPr>
                <p:grpSpPr bwMode="auto">
                  <a:xfrm rot="-5069951">
                    <a:off x="1595" y="2291"/>
                    <a:ext cx="138" cy="246"/>
                    <a:chOff x="4740" y="1776"/>
                    <a:chExt cx="201" cy="373"/>
                  </a:xfrm>
                </p:grpSpPr>
                <p:pic>
                  <p:nvPicPr>
                    <p:cNvPr id="469" name="Picture 181" descr="Neg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-4651" b="46078"/>
                    <a:stretch>
                      <a:fillRect/>
                    </a:stretch>
                  </p:blipFill>
                  <p:spPr bwMode="auto">
                    <a:xfrm>
                      <a:off x="4740" y="1776"/>
                      <a:ext cx="201" cy="1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70" name="Picture 182" descr="Pos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0381"/>
                    <a:stretch>
                      <a:fillRect/>
                    </a:stretch>
                  </p:blipFill>
                  <p:spPr bwMode="auto">
                    <a:xfrm>
                      <a:off x="4740" y="1970"/>
                      <a:ext cx="191" cy="17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448" name="Group 183"/>
                  <p:cNvGrpSpPr>
                    <a:grpSpLocks/>
                  </p:cNvGrpSpPr>
                  <p:nvPr/>
                </p:nvGrpSpPr>
                <p:grpSpPr bwMode="auto">
                  <a:xfrm rot="39418319">
                    <a:off x="1594" y="2105"/>
                    <a:ext cx="135" cy="181"/>
                    <a:chOff x="4740" y="1776"/>
                    <a:chExt cx="201" cy="373"/>
                  </a:xfrm>
                </p:grpSpPr>
                <p:pic>
                  <p:nvPicPr>
                    <p:cNvPr id="467" name="Picture 184" descr="Neg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-4651" b="46078"/>
                    <a:stretch>
                      <a:fillRect/>
                    </a:stretch>
                  </p:blipFill>
                  <p:spPr bwMode="auto">
                    <a:xfrm>
                      <a:off x="4740" y="1776"/>
                      <a:ext cx="201" cy="1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68" name="Picture 185" descr="Pos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0381"/>
                    <a:stretch>
                      <a:fillRect/>
                    </a:stretch>
                  </p:blipFill>
                  <p:spPr bwMode="auto">
                    <a:xfrm>
                      <a:off x="4740" y="1970"/>
                      <a:ext cx="191" cy="17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449" name="Group 186"/>
                  <p:cNvGrpSpPr>
                    <a:grpSpLocks/>
                  </p:cNvGrpSpPr>
                  <p:nvPr/>
                </p:nvGrpSpPr>
                <p:grpSpPr bwMode="auto">
                  <a:xfrm rot="11876649">
                    <a:off x="2122" y="2598"/>
                    <a:ext cx="123" cy="242"/>
                    <a:chOff x="4740" y="1776"/>
                    <a:chExt cx="201" cy="373"/>
                  </a:xfrm>
                </p:grpSpPr>
                <p:pic>
                  <p:nvPicPr>
                    <p:cNvPr id="465" name="Picture 187" descr="Neg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-4651" b="46078"/>
                    <a:stretch>
                      <a:fillRect/>
                    </a:stretch>
                  </p:blipFill>
                  <p:spPr bwMode="auto">
                    <a:xfrm>
                      <a:off x="4740" y="1776"/>
                      <a:ext cx="201" cy="1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66" name="Picture 188" descr="Pos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0381"/>
                    <a:stretch>
                      <a:fillRect/>
                    </a:stretch>
                  </p:blipFill>
                  <p:spPr bwMode="auto">
                    <a:xfrm>
                      <a:off x="4740" y="1970"/>
                      <a:ext cx="191" cy="17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450" name="Group 189"/>
                  <p:cNvGrpSpPr>
                    <a:grpSpLocks/>
                  </p:cNvGrpSpPr>
                  <p:nvPr/>
                </p:nvGrpSpPr>
                <p:grpSpPr bwMode="auto">
                  <a:xfrm rot="12555245">
                    <a:off x="2065" y="2904"/>
                    <a:ext cx="120" cy="205"/>
                    <a:chOff x="4740" y="1776"/>
                    <a:chExt cx="201" cy="373"/>
                  </a:xfrm>
                </p:grpSpPr>
                <p:pic>
                  <p:nvPicPr>
                    <p:cNvPr id="463" name="Picture 190" descr="Neg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-4651" b="46078"/>
                    <a:stretch>
                      <a:fillRect/>
                    </a:stretch>
                  </p:blipFill>
                  <p:spPr bwMode="auto">
                    <a:xfrm>
                      <a:off x="4740" y="1776"/>
                      <a:ext cx="201" cy="1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64" name="Picture 191" descr="Pos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0381"/>
                    <a:stretch>
                      <a:fillRect/>
                    </a:stretch>
                  </p:blipFill>
                  <p:spPr bwMode="auto">
                    <a:xfrm>
                      <a:off x="4740" y="1970"/>
                      <a:ext cx="191" cy="17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451" name="Group 192"/>
                  <p:cNvGrpSpPr>
                    <a:grpSpLocks/>
                  </p:cNvGrpSpPr>
                  <p:nvPr/>
                </p:nvGrpSpPr>
                <p:grpSpPr bwMode="auto">
                  <a:xfrm rot="13605297">
                    <a:off x="1823" y="2580"/>
                    <a:ext cx="153" cy="202"/>
                    <a:chOff x="4740" y="1776"/>
                    <a:chExt cx="201" cy="373"/>
                  </a:xfrm>
                </p:grpSpPr>
                <p:pic>
                  <p:nvPicPr>
                    <p:cNvPr id="461" name="Picture 193" descr="Neg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-4651" b="46078"/>
                    <a:stretch>
                      <a:fillRect/>
                    </a:stretch>
                  </p:blipFill>
                  <p:spPr bwMode="auto">
                    <a:xfrm>
                      <a:off x="4740" y="1776"/>
                      <a:ext cx="201" cy="1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62" name="Picture 194" descr="Pos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0381"/>
                    <a:stretch>
                      <a:fillRect/>
                    </a:stretch>
                  </p:blipFill>
                  <p:spPr bwMode="auto">
                    <a:xfrm>
                      <a:off x="4740" y="1970"/>
                      <a:ext cx="191" cy="17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452" name="Group 195"/>
                  <p:cNvGrpSpPr>
                    <a:grpSpLocks/>
                  </p:cNvGrpSpPr>
                  <p:nvPr/>
                </p:nvGrpSpPr>
                <p:grpSpPr bwMode="auto">
                  <a:xfrm rot="-6310354">
                    <a:off x="1599" y="2565"/>
                    <a:ext cx="137" cy="229"/>
                    <a:chOff x="4740" y="1776"/>
                    <a:chExt cx="201" cy="373"/>
                  </a:xfrm>
                </p:grpSpPr>
                <p:pic>
                  <p:nvPicPr>
                    <p:cNvPr id="459" name="Picture 196" descr="Neg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-4651" b="46078"/>
                    <a:stretch>
                      <a:fillRect/>
                    </a:stretch>
                  </p:blipFill>
                  <p:spPr bwMode="auto">
                    <a:xfrm>
                      <a:off x="4740" y="1776"/>
                      <a:ext cx="201" cy="1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60" name="Picture 197" descr="Pos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0381"/>
                    <a:stretch>
                      <a:fillRect/>
                    </a:stretch>
                  </p:blipFill>
                  <p:spPr bwMode="auto">
                    <a:xfrm>
                      <a:off x="4740" y="1970"/>
                      <a:ext cx="191" cy="17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453" name="Group 198"/>
                  <p:cNvGrpSpPr>
                    <a:grpSpLocks/>
                  </p:cNvGrpSpPr>
                  <p:nvPr/>
                </p:nvGrpSpPr>
                <p:grpSpPr bwMode="auto">
                  <a:xfrm rot="13169334">
                    <a:off x="1847" y="2825"/>
                    <a:ext cx="126" cy="205"/>
                    <a:chOff x="4740" y="1776"/>
                    <a:chExt cx="201" cy="373"/>
                  </a:xfrm>
                </p:grpSpPr>
                <p:pic>
                  <p:nvPicPr>
                    <p:cNvPr id="457" name="Picture 199" descr="Neg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-4651" b="46078"/>
                    <a:stretch>
                      <a:fillRect/>
                    </a:stretch>
                  </p:blipFill>
                  <p:spPr bwMode="auto">
                    <a:xfrm>
                      <a:off x="4740" y="1776"/>
                      <a:ext cx="201" cy="1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58" name="Picture 200" descr="Pos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0381"/>
                    <a:stretch>
                      <a:fillRect/>
                    </a:stretch>
                  </p:blipFill>
                  <p:spPr bwMode="auto">
                    <a:xfrm>
                      <a:off x="4740" y="1970"/>
                      <a:ext cx="191" cy="17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454" name="Group 201"/>
                  <p:cNvGrpSpPr>
                    <a:grpSpLocks/>
                  </p:cNvGrpSpPr>
                  <p:nvPr/>
                </p:nvGrpSpPr>
                <p:grpSpPr bwMode="auto">
                  <a:xfrm rot="13714514">
                    <a:off x="1609" y="2819"/>
                    <a:ext cx="145" cy="205"/>
                    <a:chOff x="4740" y="1776"/>
                    <a:chExt cx="201" cy="373"/>
                  </a:xfrm>
                </p:grpSpPr>
                <p:pic>
                  <p:nvPicPr>
                    <p:cNvPr id="455" name="Picture 202" descr="Neg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-4651" b="46078"/>
                    <a:stretch>
                      <a:fillRect/>
                    </a:stretch>
                  </p:blipFill>
                  <p:spPr bwMode="auto">
                    <a:xfrm>
                      <a:off x="4740" y="1776"/>
                      <a:ext cx="201" cy="1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56" name="Picture 203" descr="Pos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0381"/>
                    <a:stretch>
                      <a:fillRect/>
                    </a:stretch>
                  </p:blipFill>
                  <p:spPr bwMode="auto">
                    <a:xfrm>
                      <a:off x="4740" y="1970"/>
                      <a:ext cx="191" cy="17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</p:grpSp>
            <p:grpSp>
              <p:nvGrpSpPr>
                <p:cNvPr id="360" name="Group 204"/>
                <p:cNvGrpSpPr>
                  <a:grpSpLocks/>
                </p:cNvGrpSpPr>
                <p:nvPr/>
              </p:nvGrpSpPr>
              <p:grpSpPr bwMode="auto">
                <a:xfrm>
                  <a:off x="4386263" y="3090863"/>
                  <a:ext cx="390525" cy="1374775"/>
                  <a:chOff x="3943" y="2128"/>
                  <a:chExt cx="246" cy="866"/>
                </a:xfrm>
              </p:grpSpPr>
              <p:grpSp>
                <p:nvGrpSpPr>
                  <p:cNvPr id="431" name="Group 205"/>
                  <p:cNvGrpSpPr>
                    <a:grpSpLocks/>
                  </p:cNvGrpSpPr>
                  <p:nvPr/>
                </p:nvGrpSpPr>
                <p:grpSpPr bwMode="auto">
                  <a:xfrm rot="-5069951">
                    <a:off x="3997" y="2291"/>
                    <a:ext cx="138" cy="246"/>
                    <a:chOff x="4740" y="1776"/>
                    <a:chExt cx="201" cy="373"/>
                  </a:xfrm>
                </p:grpSpPr>
                <p:pic>
                  <p:nvPicPr>
                    <p:cNvPr id="441" name="Picture 206" descr="Neg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-4651" b="46078"/>
                    <a:stretch>
                      <a:fillRect/>
                    </a:stretch>
                  </p:blipFill>
                  <p:spPr bwMode="auto">
                    <a:xfrm>
                      <a:off x="4740" y="1776"/>
                      <a:ext cx="201" cy="1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42" name="Picture 207" descr="Pos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0381"/>
                    <a:stretch>
                      <a:fillRect/>
                    </a:stretch>
                  </p:blipFill>
                  <p:spPr bwMode="auto">
                    <a:xfrm>
                      <a:off x="4740" y="1970"/>
                      <a:ext cx="191" cy="17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432" name="Group 208"/>
                  <p:cNvGrpSpPr>
                    <a:grpSpLocks/>
                  </p:cNvGrpSpPr>
                  <p:nvPr/>
                </p:nvGrpSpPr>
                <p:grpSpPr bwMode="auto">
                  <a:xfrm rot="39418319">
                    <a:off x="3996" y="2105"/>
                    <a:ext cx="135" cy="181"/>
                    <a:chOff x="4740" y="1776"/>
                    <a:chExt cx="201" cy="373"/>
                  </a:xfrm>
                </p:grpSpPr>
                <p:pic>
                  <p:nvPicPr>
                    <p:cNvPr id="439" name="Picture 209" descr="Neg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-4651" b="46078"/>
                    <a:stretch>
                      <a:fillRect/>
                    </a:stretch>
                  </p:blipFill>
                  <p:spPr bwMode="auto">
                    <a:xfrm>
                      <a:off x="4740" y="1776"/>
                      <a:ext cx="201" cy="1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40" name="Picture 210" descr="Pos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0381"/>
                    <a:stretch>
                      <a:fillRect/>
                    </a:stretch>
                  </p:blipFill>
                  <p:spPr bwMode="auto">
                    <a:xfrm>
                      <a:off x="4740" y="1970"/>
                      <a:ext cx="191" cy="17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433" name="Group 211"/>
                  <p:cNvGrpSpPr>
                    <a:grpSpLocks/>
                  </p:cNvGrpSpPr>
                  <p:nvPr/>
                </p:nvGrpSpPr>
                <p:grpSpPr bwMode="auto">
                  <a:xfrm rot="-6310354">
                    <a:off x="4001" y="2565"/>
                    <a:ext cx="137" cy="229"/>
                    <a:chOff x="4740" y="1776"/>
                    <a:chExt cx="201" cy="373"/>
                  </a:xfrm>
                </p:grpSpPr>
                <p:pic>
                  <p:nvPicPr>
                    <p:cNvPr id="437" name="Picture 212" descr="Neg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-4651" b="46078"/>
                    <a:stretch>
                      <a:fillRect/>
                    </a:stretch>
                  </p:blipFill>
                  <p:spPr bwMode="auto">
                    <a:xfrm>
                      <a:off x="4740" y="1776"/>
                      <a:ext cx="201" cy="1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38" name="Picture 213" descr="Pos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0381"/>
                    <a:stretch>
                      <a:fillRect/>
                    </a:stretch>
                  </p:blipFill>
                  <p:spPr bwMode="auto">
                    <a:xfrm>
                      <a:off x="4740" y="1970"/>
                      <a:ext cx="191" cy="17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434" name="Group 214"/>
                  <p:cNvGrpSpPr>
                    <a:grpSpLocks/>
                  </p:cNvGrpSpPr>
                  <p:nvPr/>
                </p:nvGrpSpPr>
                <p:grpSpPr bwMode="auto">
                  <a:xfrm rot="13714514">
                    <a:off x="4011" y="2819"/>
                    <a:ext cx="145" cy="205"/>
                    <a:chOff x="4740" y="1776"/>
                    <a:chExt cx="201" cy="373"/>
                  </a:xfrm>
                </p:grpSpPr>
                <p:pic>
                  <p:nvPicPr>
                    <p:cNvPr id="435" name="Picture 215" descr="Neg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-4651" b="46078"/>
                    <a:stretch>
                      <a:fillRect/>
                    </a:stretch>
                  </p:blipFill>
                  <p:spPr bwMode="auto">
                    <a:xfrm>
                      <a:off x="4740" y="1776"/>
                      <a:ext cx="201" cy="1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36" name="Picture 216" descr="PosNu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0381"/>
                    <a:stretch>
                      <a:fillRect/>
                    </a:stretch>
                  </p:blipFill>
                  <p:spPr bwMode="auto">
                    <a:xfrm>
                      <a:off x="4740" y="1970"/>
                      <a:ext cx="191" cy="17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</p:grpSp>
            <p:sp>
              <p:nvSpPr>
                <p:cNvPr id="361" name="Oval 217"/>
                <p:cNvSpPr>
                  <a:spLocks noChangeArrowheads="1"/>
                </p:cNvSpPr>
                <p:nvPr/>
              </p:nvSpPr>
              <p:spPr bwMode="auto">
                <a:xfrm>
                  <a:off x="156740" y="5971153"/>
                  <a:ext cx="215900" cy="215901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2" name="Oval 218"/>
                <p:cNvSpPr>
                  <a:spLocks noChangeArrowheads="1"/>
                </p:cNvSpPr>
                <p:nvPr/>
              </p:nvSpPr>
              <p:spPr bwMode="auto">
                <a:xfrm>
                  <a:off x="3040283" y="5988510"/>
                  <a:ext cx="215900" cy="21590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3" name="Rectangle 219"/>
                <p:cNvSpPr>
                  <a:spLocks noChangeArrowheads="1"/>
                </p:cNvSpPr>
                <p:nvPr/>
              </p:nvSpPr>
              <p:spPr bwMode="auto">
                <a:xfrm>
                  <a:off x="389361" y="5974584"/>
                  <a:ext cx="1400175" cy="23018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ko-KR" sz="1400" b="1" dirty="0">
                      <a:latin typeface="HY그래픽" charset="0"/>
                    </a:rPr>
                    <a:t>Neutral Atom </a:t>
                  </a:r>
                </a:p>
              </p:txBody>
            </p:sp>
            <p:sp>
              <p:nvSpPr>
                <p:cNvPr id="364" name="Rectangle 220"/>
                <p:cNvSpPr>
                  <a:spLocks noChangeArrowheads="1"/>
                </p:cNvSpPr>
                <p:nvPr/>
              </p:nvSpPr>
              <p:spPr bwMode="auto">
                <a:xfrm>
                  <a:off x="2060699" y="5978457"/>
                  <a:ext cx="877888" cy="26035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ko-KR" sz="1400" b="1" dirty="0">
                      <a:latin typeface="HY그래픽" charset="0"/>
                    </a:rPr>
                    <a:t>↑ Dipole</a:t>
                  </a:r>
                </a:p>
              </p:txBody>
            </p:sp>
            <p:sp>
              <p:nvSpPr>
                <p:cNvPr id="365" name="Rectangle 221"/>
                <p:cNvSpPr>
                  <a:spLocks noChangeArrowheads="1"/>
                </p:cNvSpPr>
                <p:nvPr/>
              </p:nvSpPr>
              <p:spPr bwMode="auto">
                <a:xfrm>
                  <a:off x="3419060" y="5977397"/>
                  <a:ext cx="1360488" cy="23971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ko-KR" sz="1400" b="1" dirty="0">
                      <a:latin typeface="HY그래픽" charset="0"/>
                    </a:rPr>
                    <a:t>charged particle</a:t>
                  </a:r>
                </a:p>
              </p:txBody>
            </p:sp>
            <p:grpSp>
              <p:nvGrpSpPr>
                <p:cNvPr id="366" name="Group 222"/>
                <p:cNvGrpSpPr>
                  <a:grpSpLocks/>
                </p:cNvGrpSpPr>
                <p:nvPr/>
              </p:nvGrpSpPr>
              <p:grpSpPr bwMode="auto">
                <a:xfrm rot="10800000">
                  <a:off x="1858769" y="5923212"/>
                  <a:ext cx="193675" cy="360362"/>
                  <a:chOff x="4740" y="1776"/>
                  <a:chExt cx="201" cy="373"/>
                </a:xfrm>
              </p:grpSpPr>
              <p:pic>
                <p:nvPicPr>
                  <p:cNvPr id="429" name="Picture 223" descr="NegNu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-4651" b="46078"/>
                  <a:stretch>
                    <a:fillRect/>
                  </a:stretch>
                </p:blipFill>
                <p:spPr bwMode="auto">
                  <a:xfrm>
                    <a:off x="4740" y="1776"/>
                    <a:ext cx="201" cy="19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30" name="Picture 224" descr="PosNu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50381"/>
                  <a:stretch>
                    <a:fillRect/>
                  </a:stretch>
                </p:blipFill>
                <p:spPr bwMode="auto">
                  <a:xfrm>
                    <a:off x="4740" y="1970"/>
                    <a:ext cx="191" cy="17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367" name="Group 226"/>
                <p:cNvGrpSpPr>
                  <a:grpSpLocks/>
                </p:cNvGrpSpPr>
                <p:nvPr/>
              </p:nvGrpSpPr>
              <p:grpSpPr bwMode="auto">
                <a:xfrm>
                  <a:off x="898525" y="3284538"/>
                  <a:ext cx="936625" cy="936625"/>
                  <a:chOff x="340" y="3430"/>
                  <a:chExt cx="590" cy="590"/>
                </a:xfrm>
              </p:grpSpPr>
              <p:sp>
                <p:nvSpPr>
                  <p:cNvPr id="420" name="Oval 227"/>
                  <p:cNvSpPr>
                    <a:spLocks noChangeArrowheads="1"/>
                  </p:cNvSpPr>
                  <p:nvPr/>
                </p:nvSpPr>
                <p:spPr bwMode="auto">
                  <a:xfrm>
                    <a:off x="340" y="3430"/>
                    <a:ext cx="590" cy="590"/>
                  </a:xfrm>
                  <a:prstGeom prst="ellipse">
                    <a:avLst/>
                  </a:prstGeom>
                  <a:noFill/>
                  <a:ln w="25400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1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793" y="3739"/>
                    <a:ext cx="13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2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358" y="3739"/>
                    <a:ext cx="13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 type="triangle" w="med" len="med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3" name="Line 2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39" y="3457"/>
                    <a:ext cx="0" cy="146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4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640" y="3847"/>
                    <a:ext cx="0" cy="165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5" name="Line 2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38" y="3539"/>
                    <a:ext cx="92" cy="100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6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731" y="3812"/>
                    <a:ext cx="101" cy="91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7" name="Line 2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6" y="3813"/>
                    <a:ext cx="92" cy="109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8" name="Line 23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66" y="3547"/>
                    <a:ext cx="73" cy="92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8" name="Group 236"/>
                <p:cNvGrpSpPr>
                  <a:grpSpLocks/>
                </p:cNvGrpSpPr>
                <p:nvPr/>
              </p:nvGrpSpPr>
              <p:grpSpPr bwMode="auto">
                <a:xfrm>
                  <a:off x="2181225" y="3286125"/>
                  <a:ext cx="936625" cy="936625"/>
                  <a:chOff x="340" y="3430"/>
                  <a:chExt cx="590" cy="590"/>
                </a:xfrm>
              </p:grpSpPr>
              <p:sp>
                <p:nvSpPr>
                  <p:cNvPr id="411" name="Oval 237"/>
                  <p:cNvSpPr>
                    <a:spLocks noChangeArrowheads="1"/>
                  </p:cNvSpPr>
                  <p:nvPr/>
                </p:nvSpPr>
                <p:spPr bwMode="auto">
                  <a:xfrm>
                    <a:off x="340" y="3430"/>
                    <a:ext cx="590" cy="590"/>
                  </a:xfrm>
                  <a:prstGeom prst="ellipse">
                    <a:avLst/>
                  </a:prstGeom>
                  <a:noFill/>
                  <a:ln w="25400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" name="Line 238"/>
                  <p:cNvSpPr>
                    <a:spLocks noChangeShapeType="1"/>
                  </p:cNvSpPr>
                  <p:nvPr/>
                </p:nvSpPr>
                <p:spPr bwMode="auto">
                  <a:xfrm>
                    <a:off x="793" y="3739"/>
                    <a:ext cx="13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3" name="Line 239"/>
                  <p:cNvSpPr>
                    <a:spLocks noChangeShapeType="1"/>
                  </p:cNvSpPr>
                  <p:nvPr/>
                </p:nvSpPr>
                <p:spPr bwMode="auto">
                  <a:xfrm>
                    <a:off x="358" y="3739"/>
                    <a:ext cx="13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 type="triangle" w="med" len="med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4" name="Line 2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39" y="3457"/>
                    <a:ext cx="0" cy="146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5" name="Line 241"/>
                  <p:cNvSpPr>
                    <a:spLocks noChangeShapeType="1"/>
                  </p:cNvSpPr>
                  <p:nvPr/>
                </p:nvSpPr>
                <p:spPr bwMode="auto">
                  <a:xfrm>
                    <a:off x="640" y="3847"/>
                    <a:ext cx="0" cy="165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6" name="Line 2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38" y="3539"/>
                    <a:ext cx="92" cy="100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7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731" y="3812"/>
                    <a:ext cx="101" cy="91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8" name="Line 2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6" y="3813"/>
                    <a:ext cx="92" cy="109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" name="Line 24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66" y="3547"/>
                    <a:ext cx="73" cy="92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9" name="Group 246"/>
                <p:cNvGrpSpPr>
                  <a:grpSpLocks/>
                </p:cNvGrpSpPr>
                <p:nvPr/>
              </p:nvGrpSpPr>
              <p:grpSpPr bwMode="auto">
                <a:xfrm>
                  <a:off x="3462338" y="3271838"/>
                  <a:ext cx="936625" cy="936625"/>
                  <a:chOff x="340" y="3430"/>
                  <a:chExt cx="590" cy="590"/>
                </a:xfrm>
              </p:grpSpPr>
              <p:sp>
                <p:nvSpPr>
                  <p:cNvPr id="402" name="Oval 247"/>
                  <p:cNvSpPr>
                    <a:spLocks noChangeArrowheads="1"/>
                  </p:cNvSpPr>
                  <p:nvPr/>
                </p:nvSpPr>
                <p:spPr bwMode="auto">
                  <a:xfrm>
                    <a:off x="340" y="3430"/>
                    <a:ext cx="590" cy="590"/>
                  </a:xfrm>
                  <a:prstGeom prst="ellipse">
                    <a:avLst/>
                  </a:prstGeom>
                  <a:noFill/>
                  <a:ln w="25400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3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793" y="3739"/>
                    <a:ext cx="13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4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358" y="3739"/>
                    <a:ext cx="13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 type="triangle" w="med" len="med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5" name="Line 2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39" y="3457"/>
                    <a:ext cx="0" cy="146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6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640" y="3847"/>
                    <a:ext cx="0" cy="165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7" name="Line 2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38" y="3539"/>
                    <a:ext cx="92" cy="100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8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731" y="3812"/>
                    <a:ext cx="101" cy="91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" name="Line 2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6" y="3813"/>
                    <a:ext cx="92" cy="109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" name="Line 25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66" y="3547"/>
                    <a:ext cx="73" cy="92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70" name="Rectangle 256"/>
                <p:cNvSpPr>
                  <a:spLocks noChangeArrowheads="1"/>
                </p:cNvSpPr>
                <p:nvPr/>
              </p:nvSpPr>
              <p:spPr bwMode="auto">
                <a:xfrm>
                  <a:off x="539750" y="1989138"/>
                  <a:ext cx="4321175" cy="35290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1" name="Text Box 257"/>
                <p:cNvSpPr txBox="1">
                  <a:spLocks noChangeArrowheads="1"/>
                </p:cNvSpPr>
                <p:nvPr/>
              </p:nvSpPr>
              <p:spPr bwMode="auto">
                <a:xfrm>
                  <a:off x="1690614" y="5589588"/>
                  <a:ext cx="2697367" cy="3385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50000"/>
                    </a:spcBef>
                    <a:buFontTx/>
                    <a:buNone/>
                  </a:pPr>
                  <a:r>
                    <a:rPr lang="en-US" altLang="ko-KR" sz="1600" b="1" dirty="0">
                      <a:latin typeface="HY그래픽" charset="0"/>
                    </a:rPr>
                    <a:t>Medium (</a:t>
                  </a:r>
                  <a:r>
                    <a:rPr lang="en-US" altLang="ko-KR" sz="1600" b="1" dirty="0" smtClean="0">
                      <a:latin typeface="HY그래픽" charset="0"/>
                    </a:rPr>
                    <a:t>radiator: CO</a:t>
                  </a:r>
                  <a:r>
                    <a:rPr lang="en-US" altLang="ko-KR" sz="1200" b="1" dirty="0" smtClean="0">
                      <a:latin typeface="HY그래픽" charset="0"/>
                    </a:rPr>
                    <a:t>2</a:t>
                  </a:r>
                  <a:r>
                    <a:rPr lang="en-US" altLang="ko-KR" sz="1600" b="1" dirty="0" smtClean="0">
                      <a:latin typeface="HY그래픽" charset="0"/>
                    </a:rPr>
                    <a:t>)</a:t>
                  </a:r>
                  <a:endParaRPr lang="en-US" altLang="ko-KR" sz="1600" b="1" dirty="0">
                    <a:latin typeface="HY그래픽" charset="0"/>
                  </a:endParaRPr>
                </a:p>
              </p:txBody>
            </p:sp>
            <p:grpSp>
              <p:nvGrpSpPr>
                <p:cNvPr id="372" name="Group 226"/>
                <p:cNvGrpSpPr>
                  <a:grpSpLocks/>
                </p:cNvGrpSpPr>
                <p:nvPr/>
              </p:nvGrpSpPr>
              <p:grpSpPr bwMode="auto">
                <a:xfrm>
                  <a:off x="425264" y="2801849"/>
                  <a:ext cx="1872000" cy="1872000"/>
                  <a:chOff x="340" y="3430"/>
                  <a:chExt cx="590" cy="590"/>
                </a:xfrm>
              </p:grpSpPr>
              <p:sp>
                <p:nvSpPr>
                  <p:cNvPr id="393" name="Oval 227"/>
                  <p:cNvSpPr>
                    <a:spLocks noChangeArrowheads="1"/>
                  </p:cNvSpPr>
                  <p:nvPr/>
                </p:nvSpPr>
                <p:spPr bwMode="auto">
                  <a:xfrm>
                    <a:off x="340" y="3430"/>
                    <a:ext cx="590" cy="590"/>
                  </a:xfrm>
                  <a:prstGeom prst="ellipse">
                    <a:avLst/>
                  </a:prstGeom>
                  <a:noFill/>
                  <a:ln w="25400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4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793" y="3739"/>
                    <a:ext cx="13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5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358" y="3739"/>
                    <a:ext cx="13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 type="triangle" w="med" len="med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6" name="Line 2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39" y="3457"/>
                    <a:ext cx="0" cy="146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7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640" y="3847"/>
                    <a:ext cx="0" cy="165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8" name="Line 2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38" y="3539"/>
                    <a:ext cx="92" cy="100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9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731" y="3812"/>
                    <a:ext cx="101" cy="91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" name="Line 2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6" y="3813"/>
                    <a:ext cx="92" cy="109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" name="Line 23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66" y="3547"/>
                    <a:ext cx="73" cy="92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3" name="Group 226"/>
                <p:cNvGrpSpPr>
                  <a:grpSpLocks/>
                </p:cNvGrpSpPr>
                <p:nvPr/>
              </p:nvGrpSpPr>
              <p:grpSpPr bwMode="auto">
                <a:xfrm>
                  <a:off x="-43646" y="2304912"/>
                  <a:ext cx="2808000" cy="2808000"/>
                  <a:chOff x="340" y="3430"/>
                  <a:chExt cx="590" cy="590"/>
                </a:xfrm>
              </p:grpSpPr>
              <p:sp>
                <p:nvSpPr>
                  <p:cNvPr id="384" name="Oval 227"/>
                  <p:cNvSpPr>
                    <a:spLocks noChangeArrowheads="1"/>
                  </p:cNvSpPr>
                  <p:nvPr/>
                </p:nvSpPr>
                <p:spPr bwMode="auto">
                  <a:xfrm>
                    <a:off x="340" y="3430"/>
                    <a:ext cx="590" cy="590"/>
                  </a:xfrm>
                  <a:prstGeom prst="ellipse">
                    <a:avLst/>
                  </a:prstGeom>
                  <a:noFill/>
                  <a:ln w="25400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5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793" y="3739"/>
                    <a:ext cx="13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6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358" y="3739"/>
                    <a:ext cx="13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 type="triangle" w="med" len="med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7" name="Line 2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39" y="3457"/>
                    <a:ext cx="0" cy="146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640" y="3847"/>
                    <a:ext cx="0" cy="165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9" name="Line 2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38" y="3539"/>
                    <a:ext cx="92" cy="100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731" y="3812"/>
                    <a:ext cx="101" cy="91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1" name="Line 2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6" y="3813"/>
                    <a:ext cx="92" cy="109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2" name="Line 23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66" y="3547"/>
                    <a:ext cx="73" cy="92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4" name="Group 226"/>
                <p:cNvGrpSpPr>
                  <a:grpSpLocks/>
                </p:cNvGrpSpPr>
                <p:nvPr/>
              </p:nvGrpSpPr>
              <p:grpSpPr bwMode="auto">
                <a:xfrm>
                  <a:off x="1719604" y="2801849"/>
                  <a:ext cx="1872000" cy="1872000"/>
                  <a:chOff x="340" y="3430"/>
                  <a:chExt cx="590" cy="590"/>
                </a:xfrm>
              </p:grpSpPr>
              <p:sp>
                <p:nvSpPr>
                  <p:cNvPr id="375" name="Oval 227"/>
                  <p:cNvSpPr>
                    <a:spLocks noChangeArrowheads="1"/>
                  </p:cNvSpPr>
                  <p:nvPr/>
                </p:nvSpPr>
                <p:spPr bwMode="auto">
                  <a:xfrm>
                    <a:off x="340" y="3430"/>
                    <a:ext cx="590" cy="590"/>
                  </a:xfrm>
                  <a:prstGeom prst="ellipse">
                    <a:avLst/>
                  </a:prstGeom>
                  <a:noFill/>
                  <a:ln w="25400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6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793" y="3739"/>
                    <a:ext cx="13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7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358" y="3739"/>
                    <a:ext cx="13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 type="triangle" w="med" len="med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8" name="Line 2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39" y="3457"/>
                    <a:ext cx="0" cy="146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9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640" y="3847"/>
                    <a:ext cx="0" cy="165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0" name="Line 2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38" y="3539"/>
                    <a:ext cx="92" cy="100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1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731" y="3812"/>
                    <a:ext cx="101" cy="91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2" name="Line 2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6" y="3813"/>
                    <a:ext cx="92" cy="109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3" name="Line 23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66" y="3547"/>
                    <a:ext cx="73" cy="92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cxnSp>
            <p:nvCxnSpPr>
              <p:cNvPr id="9" name="직선 연결선 8"/>
              <p:cNvCxnSpPr>
                <a:endCxn id="307" idx="1"/>
              </p:cNvCxnSpPr>
              <p:nvPr/>
            </p:nvCxnSpPr>
            <p:spPr>
              <a:xfrm>
                <a:off x="783545" y="1947534"/>
                <a:ext cx="4544540" cy="164598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2" name="직선 연결선 591"/>
              <p:cNvCxnSpPr/>
              <p:nvPr/>
            </p:nvCxnSpPr>
            <p:spPr>
              <a:xfrm flipH="1">
                <a:off x="714212" y="3593312"/>
                <a:ext cx="4584345" cy="162054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4" name="TextBox 1023"/>
                <p:cNvSpPr txBox="1"/>
                <p:nvPr/>
              </p:nvSpPr>
              <p:spPr>
                <a:xfrm>
                  <a:off x="1701445" y="3158898"/>
                  <a:ext cx="35529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20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ko-KR" sz="20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oMath>
                    </m:oMathPara>
                  </a14:m>
                  <a:endParaRPr lang="ko-KR" altLang="en-US" sz="2000" b="1" dirty="0"/>
                </a:p>
              </p:txBody>
            </p:sp>
          </mc:Choice>
          <mc:Fallback xmlns="">
            <p:sp>
              <p:nvSpPr>
                <p:cNvPr id="1024" name="TextBox 10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1445" y="3158898"/>
                  <a:ext cx="355290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3793" b="-1372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26" name="직선 연결선 1025"/>
            <p:cNvCxnSpPr/>
            <p:nvPr/>
          </p:nvCxnSpPr>
          <p:spPr>
            <a:xfrm flipV="1">
              <a:off x="1511272" y="1808820"/>
              <a:ext cx="756472" cy="18221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9" name="직사각형 1028"/>
          <p:cNvSpPr/>
          <p:nvPr/>
        </p:nvSpPr>
        <p:spPr>
          <a:xfrm>
            <a:off x="1439914" y="5951251"/>
            <a:ext cx="260423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b="1" dirty="0">
                <a:solidFill>
                  <a:srgbClr val="000000"/>
                </a:solidFill>
                <a:latin typeface="+mj-lt"/>
                <a:ea typeface="돋움" panose="020B0600000101010101" pitchFamily="50" charset="-127"/>
              </a:rPr>
              <a:t>Image courtesy of </a:t>
            </a:r>
            <a:r>
              <a:rPr lang="en-US" altLang="ko-KR" sz="1300" b="1" dirty="0" smtClean="0">
                <a:solidFill>
                  <a:srgbClr val="000000"/>
                </a:solidFill>
                <a:latin typeface="+mj-lt"/>
                <a:ea typeface="돋움" panose="020B0600000101010101" pitchFamily="50" charset="-127"/>
              </a:rPr>
              <a:t>[Yi </a:t>
            </a:r>
            <a:r>
              <a:rPr lang="en-US" altLang="ko-KR" sz="1300" b="1" dirty="0" err="1" smtClean="0">
                <a:solidFill>
                  <a:srgbClr val="000000"/>
                </a:solidFill>
                <a:latin typeface="+mj-lt"/>
                <a:ea typeface="돋움" panose="020B0600000101010101" pitchFamily="50" charset="-127"/>
              </a:rPr>
              <a:t>Jungyu</a:t>
            </a:r>
            <a:r>
              <a:rPr lang="en-US" altLang="ko-KR" sz="1300" b="1" dirty="0" smtClean="0">
                <a:solidFill>
                  <a:srgbClr val="000000"/>
                </a:solidFill>
                <a:latin typeface="+mj-lt"/>
                <a:ea typeface="돋움" panose="020B0600000101010101" pitchFamily="50" charset="-127"/>
              </a:rPr>
              <a:t>]</a:t>
            </a:r>
            <a:endParaRPr lang="ko-KR" altLang="en-US" sz="1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247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>
          <a:xfrm>
            <a:off x="0" y="40005"/>
            <a:ext cx="253365" cy="367665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>
          <a:xfrm>
            <a:off x="422600" y="5706483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4100-B8A9-4963-9C30-BA8187FB513F}" type="slidenum">
              <a:rPr lang="ko-KR" altLang="en-US" smtClean="0"/>
              <a:pPr/>
              <a:t>5</a:t>
            </a:fld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72" y="116633"/>
            <a:ext cx="1539712" cy="740292"/>
          </a:xfrm>
          <a:prstGeom prst="rect">
            <a:avLst/>
          </a:prstGeom>
        </p:spPr>
      </p:pic>
      <p:sp>
        <p:nvSpPr>
          <p:cNvPr id="303" name="TextBox 302"/>
          <p:cNvSpPr txBox="1"/>
          <p:nvPr/>
        </p:nvSpPr>
        <p:spPr>
          <a:xfrm>
            <a:off x="142844" y="97758"/>
            <a:ext cx="9001156" cy="7848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4500" b="1" dirty="0" smtClean="0">
                <a:ea typeface="맑은 고딕"/>
                <a:cs typeface="맑은 고딕"/>
              </a:rPr>
              <a:t>Motivation</a:t>
            </a:r>
            <a:endParaRPr lang="en-US" altLang="ko-KR" sz="4500" b="1" dirty="0">
              <a:ea typeface="맑은 고딕"/>
              <a:cs typeface="맑은 고딕"/>
            </a:endParaRPr>
          </a:p>
        </p:txBody>
      </p:sp>
      <p:sp>
        <p:nvSpPr>
          <p:cNvPr id="304" name="TextBox 303"/>
          <p:cNvSpPr txBox="1"/>
          <p:nvPr/>
        </p:nvSpPr>
        <p:spPr>
          <a:xfrm>
            <a:off x="253365" y="1220229"/>
            <a:ext cx="100540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500" b="1" dirty="0" smtClean="0"/>
              <a:t>R</a:t>
            </a:r>
            <a:r>
              <a:rPr lang="en-US" altLang="ko-KR" sz="2500" dirty="0" smtClean="0"/>
              <a:t>ing </a:t>
            </a:r>
            <a:r>
              <a:rPr lang="en-US" altLang="ko-KR" sz="2500" b="1" dirty="0" smtClean="0"/>
              <a:t>I</a:t>
            </a:r>
            <a:r>
              <a:rPr lang="en-US" altLang="ko-KR" sz="2500" dirty="0" smtClean="0"/>
              <a:t>maging </a:t>
            </a:r>
            <a:r>
              <a:rPr lang="en-US" altLang="ko-KR" sz="2500" b="1" dirty="0" err="1" smtClean="0"/>
              <a:t>CH</a:t>
            </a:r>
            <a:r>
              <a:rPr lang="en-US" altLang="ko-KR" sz="2500" dirty="0" err="1" smtClean="0"/>
              <a:t>erenkov</a:t>
            </a:r>
            <a:r>
              <a:rPr lang="en-US" altLang="ko-KR" sz="2500" dirty="0" smtClean="0"/>
              <a:t> Detector</a:t>
            </a:r>
            <a:endParaRPr lang="ko-KR" altLang="en-US" sz="2500" dirty="0"/>
          </a:p>
        </p:txBody>
      </p:sp>
      <p:sp>
        <p:nvSpPr>
          <p:cNvPr id="595" name="TextBox 594"/>
          <p:cNvSpPr txBox="1"/>
          <p:nvPr/>
        </p:nvSpPr>
        <p:spPr>
          <a:xfrm>
            <a:off x="5212414" y="1628800"/>
            <a:ext cx="3968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endParaRPr lang="en-US" altLang="ko-KR" sz="2000" dirty="0" smtClean="0"/>
          </a:p>
        </p:txBody>
      </p:sp>
      <p:grpSp>
        <p:nvGrpSpPr>
          <p:cNvPr id="302" name="Group 2"/>
          <p:cNvGrpSpPr>
            <a:grpSpLocks/>
          </p:cNvGrpSpPr>
          <p:nvPr/>
        </p:nvGrpSpPr>
        <p:grpSpPr bwMode="auto">
          <a:xfrm>
            <a:off x="271131" y="2255600"/>
            <a:ext cx="4355391" cy="2825363"/>
            <a:chOff x="249" y="210"/>
            <a:chExt cx="5398" cy="3039"/>
          </a:xfrm>
        </p:grpSpPr>
        <p:pic>
          <p:nvPicPr>
            <p:cNvPr id="305" name="Picture 3" descr="prinring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53" t="34079" b="16296"/>
            <a:stretch>
              <a:fillRect/>
            </a:stretch>
          </p:blipFill>
          <p:spPr bwMode="auto">
            <a:xfrm>
              <a:off x="249" y="210"/>
              <a:ext cx="5169" cy="3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1" name="Line 4"/>
            <p:cNvSpPr>
              <a:spLocks noChangeShapeType="1"/>
            </p:cNvSpPr>
            <p:nvPr/>
          </p:nvSpPr>
          <p:spPr bwMode="auto">
            <a:xfrm>
              <a:off x="2354" y="1180"/>
              <a:ext cx="303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" name="Line 5"/>
            <p:cNvSpPr>
              <a:spLocks noChangeShapeType="1"/>
            </p:cNvSpPr>
            <p:nvPr/>
          </p:nvSpPr>
          <p:spPr bwMode="auto">
            <a:xfrm>
              <a:off x="464" y="2294"/>
              <a:ext cx="5183" cy="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" name="Line 6"/>
            <p:cNvSpPr>
              <a:spLocks noChangeShapeType="1"/>
            </p:cNvSpPr>
            <p:nvPr/>
          </p:nvSpPr>
          <p:spPr bwMode="auto">
            <a:xfrm rot="21300000">
              <a:off x="1013" y="2103"/>
              <a:ext cx="4315" cy="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" name="Line 7"/>
            <p:cNvSpPr>
              <a:spLocks noChangeShapeType="1"/>
            </p:cNvSpPr>
            <p:nvPr/>
          </p:nvSpPr>
          <p:spPr bwMode="auto">
            <a:xfrm rot="300000">
              <a:off x="1003" y="2469"/>
              <a:ext cx="403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7" name="Line 8"/>
            <p:cNvSpPr>
              <a:spLocks noChangeShapeType="1"/>
            </p:cNvSpPr>
            <p:nvPr/>
          </p:nvSpPr>
          <p:spPr bwMode="auto">
            <a:xfrm rot="21300000" flipV="1">
              <a:off x="2867" y="2185"/>
              <a:ext cx="2399" cy="2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8" name="Line 9"/>
            <p:cNvSpPr>
              <a:spLocks noChangeShapeType="1"/>
            </p:cNvSpPr>
            <p:nvPr/>
          </p:nvSpPr>
          <p:spPr bwMode="auto">
            <a:xfrm rot="300000">
              <a:off x="2861" y="2393"/>
              <a:ext cx="2242" cy="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9" name="Line 10"/>
            <p:cNvSpPr>
              <a:spLocks noChangeShapeType="1"/>
            </p:cNvSpPr>
            <p:nvPr/>
          </p:nvSpPr>
          <p:spPr bwMode="auto">
            <a:xfrm rot="21300000">
              <a:off x="2345" y="1041"/>
              <a:ext cx="31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" name="Line 11"/>
            <p:cNvSpPr>
              <a:spLocks noChangeShapeType="1"/>
            </p:cNvSpPr>
            <p:nvPr/>
          </p:nvSpPr>
          <p:spPr bwMode="auto">
            <a:xfrm rot="300000">
              <a:off x="2335" y="1319"/>
              <a:ext cx="31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1" name="Line 12"/>
            <p:cNvSpPr>
              <a:spLocks noChangeShapeType="1"/>
            </p:cNvSpPr>
            <p:nvPr/>
          </p:nvSpPr>
          <p:spPr bwMode="auto">
            <a:xfrm rot="21300000">
              <a:off x="3916" y="985"/>
              <a:ext cx="1348" cy="99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" name="Line 13"/>
            <p:cNvSpPr>
              <a:spLocks noChangeShapeType="1"/>
            </p:cNvSpPr>
            <p:nvPr/>
          </p:nvSpPr>
          <p:spPr bwMode="auto">
            <a:xfrm rot="300000">
              <a:off x="3824" y="1367"/>
              <a:ext cx="1260" cy="122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3" name="Line 14"/>
            <p:cNvSpPr>
              <a:spLocks noChangeShapeType="1"/>
            </p:cNvSpPr>
            <p:nvPr/>
          </p:nvSpPr>
          <p:spPr bwMode="auto">
            <a:xfrm rot="21300000">
              <a:off x="3925" y="987"/>
              <a:ext cx="1292" cy="1148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" name="Line 15"/>
            <p:cNvSpPr>
              <a:spLocks noChangeShapeType="1"/>
            </p:cNvSpPr>
            <p:nvPr/>
          </p:nvSpPr>
          <p:spPr bwMode="auto">
            <a:xfrm rot="300000">
              <a:off x="3827" y="1369"/>
              <a:ext cx="1321" cy="1063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05" name="Picture 16" descr="focal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050" t="45090" b="46359"/>
            <a:stretch>
              <a:fillRect/>
            </a:stretch>
          </p:blipFill>
          <p:spPr bwMode="auto">
            <a:xfrm>
              <a:off x="3839" y="1043"/>
              <a:ext cx="60" cy="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6" name="Line 17"/>
            <p:cNvSpPr>
              <a:spLocks noChangeShapeType="1"/>
            </p:cNvSpPr>
            <p:nvPr/>
          </p:nvSpPr>
          <p:spPr bwMode="auto">
            <a:xfrm>
              <a:off x="4241" y="2750"/>
              <a:ext cx="453" cy="3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" name="Line 18"/>
            <p:cNvSpPr>
              <a:spLocks noChangeShapeType="1"/>
            </p:cNvSpPr>
            <p:nvPr/>
          </p:nvSpPr>
          <p:spPr bwMode="auto">
            <a:xfrm>
              <a:off x="2345" y="1181"/>
              <a:ext cx="1170" cy="9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08" name="Object 19"/>
            <p:cNvGraphicFramePr>
              <a:graphicFrameLocks noChangeAspect="1"/>
            </p:cNvGraphicFramePr>
            <p:nvPr/>
          </p:nvGraphicFramePr>
          <p:xfrm>
            <a:off x="2669" y="1465"/>
            <a:ext cx="489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8" name="Equation" r:id="rId7" imgW="457200" imgH="406080" progId="Equation.3">
                    <p:embed/>
                  </p:oleObj>
                </mc:Choice>
                <mc:Fallback>
                  <p:oleObj name="Equation" r:id="rId7" imgW="457200" imgH="406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9" y="1465"/>
                          <a:ext cx="489" cy="43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9" name="Object 20"/>
            <p:cNvGraphicFramePr>
              <a:graphicFrameLocks noChangeAspect="1"/>
            </p:cNvGraphicFramePr>
            <p:nvPr/>
          </p:nvGraphicFramePr>
          <p:xfrm>
            <a:off x="4332" y="2840"/>
            <a:ext cx="177" cy="1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9" name="Equation" r:id="rId9" imgW="164880" imgH="164880" progId="Equation.3">
                    <p:embed/>
                  </p:oleObj>
                </mc:Choice>
                <mc:Fallback>
                  <p:oleObj name="Equation" r:id="rId9" imgW="1648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2" y="2840"/>
                          <a:ext cx="177" cy="17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0" name="Object 21"/>
            <p:cNvGraphicFramePr>
              <a:graphicFrameLocks noChangeAspect="1"/>
            </p:cNvGraphicFramePr>
            <p:nvPr/>
          </p:nvGraphicFramePr>
          <p:xfrm>
            <a:off x="2277" y="981"/>
            <a:ext cx="177" cy="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00" name="Equation" r:id="rId11" imgW="164880" imgH="177480" progId="Equation.3">
                    <p:embed/>
                  </p:oleObj>
                </mc:Choice>
                <mc:Fallback>
                  <p:oleObj name="Equation" r:id="rId11" imgW="1648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7" y="981"/>
                          <a:ext cx="177" cy="19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11" name="AutoShape 23"/>
            <p:cNvCxnSpPr>
              <a:cxnSpLocks noChangeShapeType="1"/>
              <a:endCxn id="605" idx="3"/>
            </p:cNvCxnSpPr>
            <p:nvPr/>
          </p:nvCxnSpPr>
          <p:spPr bwMode="auto">
            <a:xfrm rot="10800000" flipV="1">
              <a:off x="3899" y="1112"/>
              <a:ext cx="206" cy="63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aphicFrame>
          <p:nvGraphicFramePr>
            <p:cNvPr id="612" name="Object 24"/>
            <p:cNvGraphicFramePr>
              <a:graphicFrameLocks noChangeAspect="1"/>
            </p:cNvGraphicFramePr>
            <p:nvPr/>
          </p:nvGraphicFramePr>
          <p:xfrm>
            <a:off x="933" y="2293"/>
            <a:ext cx="168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01" name="Equation" r:id="rId13" imgW="177480" imgH="215640" progId="Equation.3">
                    <p:embed/>
                  </p:oleObj>
                </mc:Choice>
                <mc:Fallback>
                  <p:oleObj name="Equation" r:id="rId13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3" y="2293"/>
                          <a:ext cx="168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3" name="Object 25"/>
            <p:cNvGraphicFramePr>
              <a:graphicFrameLocks noChangeAspect="1"/>
            </p:cNvGraphicFramePr>
            <p:nvPr/>
          </p:nvGraphicFramePr>
          <p:xfrm>
            <a:off x="2783" y="2267"/>
            <a:ext cx="168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02" name="Equation" r:id="rId15" imgW="177480" imgH="215640" progId="Equation.3">
                    <p:embed/>
                  </p:oleObj>
                </mc:Choice>
                <mc:Fallback>
                  <p:oleObj name="Equation" r:id="rId15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3" y="2267"/>
                          <a:ext cx="168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" name="Object 26"/>
            <p:cNvGraphicFramePr>
              <a:graphicFrameLocks noChangeAspect="1"/>
            </p:cNvGraphicFramePr>
            <p:nvPr/>
          </p:nvGraphicFramePr>
          <p:xfrm>
            <a:off x="3678" y="834"/>
            <a:ext cx="168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03" name="Equation" r:id="rId17" imgW="177480" imgH="215640" progId="Equation.3">
                    <p:embed/>
                  </p:oleObj>
                </mc:Choice>
                <mc:Fallback>
                  <p:oleObj name="Equation" r:id="rId17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8" y="834"/>
                          <a:ext cx="168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" name="Object 27"/>
            <p:cNvGraphicFramePr>
              <a:graphicFrameLocks noChangeAspect="1"/>
            </p:cNvGraphicFramePr>
            <p:nvPr/>
          </p:nvGraphicFramePr>
          <p:xfrm>
            <a:off x="3668" y="1306"/>
            <a:ext cx="180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04" name="Equation" r:id="rId19" imgW="190440" imgH="215640" progId="Equation.3">
                    <p:embed/>
                  </p:oleObj>
                </mc:Choice>
                <mc:Fallback>
                  <p:oleObj name="Equation" r:id="rId19" imgW="190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8" y="1306"/>
                          <a:ext cx="180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" name="AutoShape 28"/>
            <p:cNvSpPr>
              <a:spLocks noChangeArrowheads="1"/>
            </p:cNvSpPr>
            <p:nvPr/>
          </p:nvSpPr>
          <p:spPr bwMode="auto">
            <a:xfrm rot="4860000">
              <a:off x="3045" y="2032"/>
              <a:ext cx="67" cy="159"/>
            </a:xfrm>
            <a:prstGeom prst="triangle">
              <a:avLst>
                <a:gd name="adj" fmla="val 59755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" name="AutoShape 29"/>
            <p:cNvSpPr>
              <a:spLocks noChangeArrowheads="1"/>
            </p:cNvSpPr>
            <p:nvPr/>
          </p:nvSpPr>
          <p:spPr bwMode="auto">
            <a:xfrm rot="4860000">
              <a:off x="4581" y="898"/>
              <a:ext cx="67" cy="159"/>
            </a:xfrm>
            <a:prstGeom prst="triangle">
              <a:avLst>
                <a:gd name="adj" fmla="val 59755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>
                <a:latin typeface="다음_Regular" charset="0"/>
                <a:ea typeface="다음_Regular" charset="0"/>
                <a:cs typeface="다음_Regular" charset="0"/>
              </a:endParaRPr>
            </a:p>
          </p:txBody>
        </p:sp>
        <p:sp>
          <p:nvSpPr>
            <p:cNvPr id="618" name="AutoShape 30"/>
            <p:cNvSpPr>
              <a:spLocks noChangeArrowheads="1"/>
            </p:cNvSpPr>
            <p:nvPr/>
          </p:nvSpPr>
          <p:spPr bwMode="auto">
            <a:xfrm rot="5700000">
              <a:off x="3058" y="2392"/>
              <a:ext cx="67" cy="159"/>
            </a:xfrm>
            <a:prstGeom prst="triangle">
              <a:avLst>
                <a:gd name="adj" fmla="val 5975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" name="AutoShape 31"/>
            <p:cNvSpPr>
              <a:spLocks noChangeArrowheads="1"/>
            </p:cNvSpPr>
            <p:nvPr/>
          </p:nvSpPr>
          <p:spPr bwMode="auto">
            <a:xfrm rot="5700000">
              <a:off x="3964" y="2310"/>
              <a:ext cx="67" cy="159"/>
            </a:xfrm>
            <a:prstGeom prst="triangle">
              <a:avLst>
                <a:gd name="adj" fmla="val 5975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" name="AutoShape 32"/>
            <p:cNvSpPr>
              <a:spLocks noChangeArrowheads="1"/>
            </p:cNvSpPr>
            <p:nvPr/>
          </p:nvSpPr>
          <p:spPr bwMode="auto">
            <a:xfrm rot="4860000">
              <a:off x="3964" y="2111"/>
              <a:ext cx="67" cy="159"/>
            </a:xfrm>
            <a:prstGeom prst="triangle">
              <a:avLst>
                <a:gd name="adj" fmla="val 59755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" name="AutoShape 33"/>
            <p:cNvSpPr>
              <a:spLocks noChangeArrowheads="1"/>
            </p:cNvSpPr>
            <p:nvPr/>
          </p:nvSpPr>
          <p:spPr bwMode="auto">
            <a:xfrm rot="5700000">
              <a:off x="4572" y="1294"/>
              <a:ext cx="67" cy="159"/>
            </a:xfrm>
            <a:prstGeom prst="triangle">
              <a:avLst>
                <a:gd name="adj" fmla="val 5975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22" name="Object 34"/>
            <p:cNvGraphicFramePr>
              <a:graphicFrameLocks noChangeAspect="1"/>
            </p:cNvGraphicFramePr>
            <p:nvPr/>
          </p:nvGraphicFramePr>
          <p:xfrm>
            <a:off x="5284" y="1985"/>
            <a:ext cx="204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05" name="Equation" r:id="rId21" imgW="215640" imgH="215640" progId="Equation.3">
                    <p:embed/>
                  </p:oleObj>
                </mc:Choice>
                <mc:Fallback>
                  <p:oleObj name="Equation" r:id="rId21" imgW="215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4" y="1985"/>
                          <a:ext cx="204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3" name="Object 35"/>
            <p:cNvGraphicFramePr>
              <a:graphicFrameLocks noChangeAspect="1"/>
            </p:cNvGraphicFramePr>
            <p:nvPr/>
          </p:nvGraphicFramePr>
          <p:xfrm>
            <a:off x="5018" y="2592"/>
            <a:ext cx="240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06" name="Equation" r:id="rId23" imgW="253800" imgH="215640" progId="Equation.3">
                    <p:embed/>
                  </p:oleObj>
                </mc:Choice>
                <mc:Fallback>
                  <p:oleObj name="Equation" r:id="rId23" imgW="2538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8" y="2592"/>
                          <a:ext cx="240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4" name="Object 36"/>
            <p:cNvGraphicFramePr>
              <a:graphicFrameLocks noChangeAspect="1"/>
            </p:cNvGraphicFramePr>
            <p:nvPr/>
          </p:nvGraphicFramePr>
          <p:xfrm>
            <a:off x="5329" y="1820"/>
            <a:ext cx="228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07" name="Equation" r:id="rId25" imgW="241200" imgH="215640" progId="Equation.3">
                    <p:embed/>
                  </p:oleObj>
                </mc:Choice>
                <mc:Fallback>
                  <p:oleObj name="Equation" r:id="rId25" imgW="2412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9" y="1820"/>
                          <a:ext cx="228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5" name="Object 37"/>
            <p:cNvGraphicFramePr>
              <a:graphicFrameLocks noChangeAspect="1"/>
            </p:cNvGraphicFramePr>
            <p:nvPr/>
          </p:nvGraphicFramePr>
          <p:xfrm>
            <a:off x="5103" y="2420"/>
            <a:ext cx="204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08" name="Equation" r:id="rId27" imgW="215640" imgH="215640" progId="Equation.3">
                    <p:embed/>
                  </p:oleObj>
                </mc:Choice>
                <mc:Fallback>
                  <p:oleObj name="Equation" r:id="rId27" imgW="215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3" y="2420"/>
                          <a:ext cx="204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6" name="Object 38"/>
            <p:cNvGraphicFramePr>
              <a:graphicFrameLocks noChangeAspect="1"/>
            </p:cNvGraphicFramePr>
            <p:nvPr/>
          </p:nvGraphicFramePr>
          <p:xfrm>
            <a:off x="2570" y="2134"/>
            <a:ext cx="120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09" name="Equation" r:id="rId29" imgW="126720" imgH="177480" progId="Equation.3">
                    <p:embed/>
                  </p:oleObj>
                </mc:Choice>
                <mc:Fallback>
                  <p:oleObj name="Equation" r:id="rId29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0" y="2134"/>
                          <a:ext cx="120" cy="1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7" name="Object 39"/>
            <p:cNvGraphicFramePr>
              <a:graphicFrameLocks noChangeAspect="1"/>
            </p:cNvGraphicFramePr>
            <p:nvPr/>
          </p:nvGraphicFramePr>
          <p:xfrm>
            <a:off x="2559" y="2283"/>
            <a:ext cx="120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0" name="Equation" r:id="rId31" imgW="126720" imgH="177480" progId="Equation.3">
                    <p:embed/>
                  </p:oleObj>
                </mc:Choice>
                <mc:Fallback>
                  <p:oleObj name="Equation" r:id="rId31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9" y="2283"/>
                          <a:ext cx="120" cy="1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8" name="Object 40"/>
            <p:cNvGraphicFramePr>
              <a:graphicFrameLocks noChangeAspect="1"/>
            </p:cNvGraphicFramePr>
            <p:nvPr/>
          </p:nvGraphicFramePr>
          <p:xfrm>
            <a:off x="3633" y="1035"/>
            <a:ext cx="120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1" name="Equation" r:id="rId32" imgW="126720" imgH="177480" progId="Equation.3">
                    <p:embed/>
                  </p:oleObj>
                </mc:Choice>
                <mc:Fallback>
                  <p:oleObj name="Equation" r:id="rId32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3" y="1035"/>
                          <a:ext cx="120" cy="1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9" name="Object 41"/>
            <p:cNvGraphicFramePr>
              <a:graphicFrameLocks noChangeAspect="1"/>
            </p:cNvGraphicFramePr>
            <p:nvPr/>
          </p:nvGraphicFramePr>
          <p:xfrm>
            <a:off x="3621" y="1162"/>
            <a:ext cx="120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2" name="Equation" r:id="rId33" imgW="126720" imgH="177480" progId="Equation.3">
                    <p:embed/>
                  </p:oleObj>
                </mc:Choice>
                <mc:Fallback>
                  <p:oleObj name="Equation" r:id="rId33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1" y="1162"/>
                          <a:ext cx="120" cy="1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0" name="Object 42"/>
            <p:cNvGraphicFramePr>
              <a:graphicFrameLocks noChangeAspect="1"/>
            </p:cNvGraphicFramePr>
            <p:nvPr/>
          </p:nvGraphicFramePr>
          <p:xfrm>
            <a:off x="4139" y="2150"/>
            <a:ext cx="120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3" name="Equation" r:id="rId34" imgW="126720" imgH="177480" progId="Equation.3">
                    <p:embed/>
                  </p:oleObj>
                </mc:Choice>
                <mc:Fallback>
                  <p:oleObj name="Equation" r:id="rId34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9" y="2150"/>
                          <a:ext cx="120" cy="1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1" name="Object 43"/>
            <p:cNvGraphicFramePr>
              <a:graphicFrameLocks noChangeAspect="1"/>
            </p:cNvGraphicFramePr>
            <p:nvPr/>
          </p:nvGraphicFramePr>
          <p:xfrm>
            <a:off x="4119" y="2272"/>
            <a:ext cx="120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4" name="Equation" r:id="rId35" imgW="126720" imgH="177480" progId="Equation.3">
                    <p:embed/>
                  </p:oleObj>
                </mc:Choice>
                <mc:Fallback>
                  <p:oleObj name="Equation" r:id="rId35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9" y="2272"/>
                          <a:ext cx="120" cy="1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32" name="Picture 44" descr="angle2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83" t="45044" b="50388"/>
            <a:stretch>
              <a:fillRect/>
            </a:stretch>
          </p:blipFill>
          <p:spPr bwMode="auto">
            <a:xfrm>
              <a:off x="3298" y="1075"/>
              <a:ext cx="274" cy="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3" name="Picture 45" descr="angle2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26" t="49841" b="44769"/>
            <a:stretch>
              <a:fillRect/>
            </a:stretch>
          </p:blipFill>
          <p:spPr bwMode="auto">
            <a:xfrm>
              <a:off x="3375" y="1171"/>
              <a:ext cx="203" cy="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4" name="Picture 46" descr="angle2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239" t="43947" b="49840"/>
            <a:stretch>
              <a:fillRect/>
            </a:stretch>
          </p:blipFill>
          <p:spPr bwMode="auto">
            <a:xfrm>
              <a:off x="2381" y="2160"/>
              <a:ext cx="148" cy="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5" name="Picture 47" descr="angle2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239" t="50252" b="43535"/>
            <a:stretch>
              <a:fillRect/>
            </a:stretch>
          </p:blipFill>
          <p:spPr bwMode="auto">
            <a:xfrm>
              <a:off x="2381" y="2296"/>
              <a:ext cx="148" cy="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6" name="Picture 48" descr="angle2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08" t="45317" b="49840"/>
            <a:stretch>
              <a:fillRect/>
            </a:stretch>
          </p:blipFill>
          <p:spPr bwMode="auto">
            <a:xfrm>
              <a:off x="3953" y="2190"/>
              <a:ext cx="164" cy="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7" name="Picture 49" descr="angle2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239" t="50252" b="45088"/>
            <a:stretch>
              <a:fillRect/>
            </a:stretch>
          </p:blipFill>
          <p:spPr bwMode="auto">
            <a:xfrm>
              <a:off x="3969" y="2296"/>
              <a:ext cx="148" cy="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638" name="Object 50"/>
            <p:cNvGraphicFramePr>
              <a:graphicFrameLocks noChangeAspect="1"/>
            </p:cNvGraphicFramePr>
            <p:nvPr/>
          </p:nvGraphicFramePr>
          <p:xfrm>
            <a:off x="5154" y="2274"/>
            <a:ext cx="168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5" name="Equation" r:id="rId37" imgW="177480" imgH="228600" progId="Equation.3">
                    <p:embed/>
                  </p:oleObj>
                </mc:Choice>
                <mc:Fallback>
                  <p:oleObj name="Equation" r:id="rId37" imgW="177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54" y="2274"/>
                          <a:ext cx="168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9" name="Object 51"/>
            <p:cNvGraphicFramePr>
              <a:graphicFrameLocks noChangeAspect="1"/>
            </p:cNvGraphicFramePr>
            <p:nvPr/>
          </p:nvGraphicFramePr>
          <p:xfrm>
            <a:off x="4694" y="2886"/>
            <a:ext cx="363" cy="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6" name="Equation" r:id="rId39" imgW="495000" imgH="177480" progId="Equation.3">
                    <p:embed/>
                  </p:oleObj>
                </mc:Choice>
                <mc:Fallback>
                  <p:oleObj name="Equation" r:id="rId39" imgW="4950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4" y="2886"/>
                          <a:ext cx="363" cy="130"/>
                        </a:xfrm>
                        <a:prstGeom prst="rect">
                          <a:avLst/>
                        </a:prstGeom>
                        <a:solidFill>
                          <a:srgbClr val="EAEAEA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4730383" y="2240868"/>
            <a:ext cx="4378121" cy="261042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7620000" y="3800298"/>
            <a:ext cx="288032" cy="216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0" name="TextBox 639"/>
              <p:cNvSpPr txBox="1"/>
              <p:nvPr/>
            </p:nvSpPr>
            <p:spPr>
              <a:xfrm>
                <a:off x="473654" y="5085184"/>
                <a:ext cx="8213145" cy="2093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2000" dirty="0" smtClean="0"/>
                  <a:t>Particle ID is possible by measuring a radius of ring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2000" dirty="0" smtClean="0"/>
                  <a:t>Radius is given by (small angle approximation)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𝐹</m:t>
                      </m:r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func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num>
                        <m:den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ko-K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ko-KR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ko-KR" b="1" i="1" smtClean="0">
                                          <a:latin typeface="Cambria Math" panose="02040503050406030204" pitchFamily="18" charset="0"/>
                                        </a:rPr>
                                        <m:t>𝒎𝒄</m:t>
                                      </m:r>
                                      <m:r>
                                        <a:rPr lang="en-US" altLang="ko-KR" b="1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ko-KR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ko-KR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b="1" i="1" smtClean="0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  <m:sup>
                                      <m:r>
                                        <a:rPr lang="en-US" altLang="ko-KR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rad>
                    </m:oMath>
                  </m:oMathPara>
                </a14:m>
                <a:endParaRPr lang="en-US" altLang="ko-KR" b="1" i="1" dirty="0"/>
              </a:p>
              <a:p>
                <a:endParaRPr lang="en-US" altLang="ko-KR" sz="2000" dirty="0" smtClean="0"/>
              </a:p>
            </p:txBody>
          </p:sp>
        </mc:Choice>
        <mc:Fallback xmlns="">
          <p:sp>
            <p:nvSpPr>
              <p:cNvPr id="640" name="TextBox 6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54" y="5085184"/>
                <a:ext cx="8213145" cy="2093265"/>
              </a:xfrm>
              <a:prstGeom prst="rect">
                <a:avLst/>
              </a:prstGeom>
              <a:blipFill rotWithShape="0">
                <a:blip r:embed="rId42"/>
                <a:stretch>
                  <a:fillRect l="-668" t="-14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2" name="TextBox 641"/>
          <p:cNvSpPr txBox="1"/>
          <p:nvPr/>
        </p:nvSpPr>
        <p:spPr>
          <a:xfrm>
            <a:off x="5652745" y="4801617"/>
            <a:ext cx="36322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 smtClean="0"/>
              <a:t>Result of CBM simulation</a:t>
            </a:r>
            <a:endParaRPr lang="en-US" altLang="ko-KR" b="1" i="1" dirty="0"/>
          </a:p>
          <a:p>
            <a:endParaRPr lang="en-US" altLang="ko-KR" sz="2000" dirty="0" smtClean="0"/>
          </a:p>
        </p:txBody>
      </p:sp>
      <p:sp>
        <p:nvSpPr>
          <p:cNvPr id="643" name="직사각형 642"/>
          <p:cNvSpPr/>
          <p:nvPr/>
        </p:nvSpPr>
        <p:spPr>
          <a:xfrm>
            <a:off x="656986" y="4714959"/>
            <a:ext cx="260423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b="1" dirty="0">
                <a:solidFill>
                  <a:srgbClr val="000000"/>
                </a:solidFill>
                <a:latin typeface="+mj-lt"/>
                <a:ea typeface="돋움" panose="020B0600000101010101" pitchFamily="50" charset="-127"/>
              </a:rPr>
              <a:t>Image courtesy of </a:t>
            </a:r>
            <a:r>
              <a:rPr lang="en-US" altLang="ko-KR" sz="1300" b="1" dirty="0" smtClean="0">
                <a:solidFill>
                  <a:srgbClr val="000000"/>
                </a:solidFill>
                <a:latin typeface="+mj-lt"/>
                <a:ea typeface="돋움" panose="020B0600000101010101" pitchFamily="50" charset="-127"/>
              </a:rPr>
              <a:t>[Yi </a:t>
            </a:r>
            <a:r>
              <a:rPr lang="en-US" altLang="ko-KR" sz="1300" b="1" dirty="0" err="1" smtClean="0">
                <a:solidFill>
                  <a:srgbClr val="000000"/>
                </a:solidFill>
                <a:latin typeface="+mj-lt"/>
                <a:ea typeface="돋움" panose="020B0600000101010101" pitchFamily="50" charset="-127"/>
              </a:rPr>
              <a:t>Jungyu</a:t>
            </a:r>
            <a:r>
              <a:rPr lang="en-US" altLang="ko-KR" sz="1300" b="1" dirty="0" smtClean="0">
                <a:solidFill>
                  <a:srgbClr val="000000"/>
                </a:solidFill>
                <a:latin typeface="+mj-lt"/>
                <a:ea typeface="돋움" panose="020B0600000101010101" pitchFamily="50" charset="-127"/>
              </a:rPr>
              <a:t>]</a:t>
            </a:r>
            <a:endParaRPr lang="ko-KR" altLang="en-US" sz="1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539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>
          <a:xfrm>
            <a:off x="0" y="40005"/>
            <a:ext cx="253365" cy="367665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4100-B8A9-4963-9C30-BA8187FB513F}" type="slidenum">
              <a:rPr lang="ko-KR" altLang="en-US" smtClean="0"/>
              <a:pPr/>
              <a:t>6</a:t>
            </a:fld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72" y="116633"/>
            <a:ext cx="1539712" cy="740292"/>
          </a:xfrm>
          <a:prstGeom prst="rect">
            <a:avLst/>
          </a:prstGeom>
        </p:spPr>
      </p:pic>
      <p:sp>
        <p:nvSpPr>
          <p:cNvPr id="303" name="TextBox 302"/>
          <p:cNvSpPr txBox="1"/>
          <p:nvPr/>
        </p:nvSpPr>
        <p:spPr>
          <a:xfrm>
            <a:off x="142844" y="97758"/>
            <a:ext cx="9001156" cy="7848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4500" b="1" dirty="0" smtClean="0">
                <a:ea typeface="맑은 고딕"/>
                <a:cs typeface="맑은 고딕"/>
              </a:rPr>
              <a:t>Concept of PNU RICH2.5</a:t>
            </a:r>
            <a:endParaRPr lang="en-US" altLang="ko-KR" sz="4500" b="1" dirty="0">
              <a:ea typeface="맑은 고딕"/>
              <a:cs typeface="맑은 고딕"/>
            </a:endParaRPr>
          </a:p>
        </p:txBody>
      </p:sp>
      <p:sp>
        <p:nvSpPr>
          <p:cNvPr id="304" name="TextBox 303"/>
          <p:cNvSpPr txBox="1"/>
          <p:nvPr/>
        </p:nvSpPr>
        <p:spPr>
          <a:xfrm>
            <a:off x="253365" y="1220229"/>
            <a:ext cx="75229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500" b="1" dirty="0" smtClean="0"/>
              <a:t>Prototype concept</a:t>
            </a:r>
            <a:endParaRPr lang="ko-KR" altLang="en-US" sz="2500" b="1" dirty="0"/>
          </a:p>
        </p:txBody>
      </p:sp>
      <p:sp>
        <p:nvSpPr>
          <p:cNvPr id="606" name="TextBox 605"/>
          <p:cNvSpPr txBox="1"/>
          <p:nvPr/>
        </p:nvSpPr>
        <p:spPr>
          <a:xfrm>
            <a:off x="473654" y="5085184"/>
            <a:ext cx="821314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i="1" dirty="0"/>
          </a:p>
          <a:p>
            <a:endParaRPr lang="en-US" altLang="ko-KR" sz="2000" dirty="0" smtClean="0"/>
          </a:p>
        </p:txBody>
      </p:sp>
      <p:sp>
        <p:nvSpPr>
          <p:cNvPr id="607" name="TextBox 606"/>
          <p:cNvSpPr txBox="1"/>
          <p:nvPr/>
        </p:nvSpPr>
        <p:spPr>
          <a:xfrm>
            <a:off x="473654" y="4643261"/>
            <a:ext cx="88148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smtClean="0"/>
              <a:t>RICH detector is consist of 3 parts : </a:t>
            </a:r>
            <a:r>
              <a:rPr lang="en-US" altLang="ko-KR" sz="2000" b="1" dirty="0" smtClean="0"/>
              <a:t>Radiator, Mirror, MAPMT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endParaRPr lang="en-US" altLang="ko-KR" sz="2000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72" y="1761767"/>
            <a:ext cx="3708411" cy="280510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6943" y="1759103"/>
            <a:ext cx="3647505" cy="2814660"/>
          </a:xfrm>
          <a:prstGeom prst="rect">
            <a:avLst/>
          </a:prstGeom>
        </p:spPr>
      </p:pic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407042"/>
              </p:ext>
            </p:extLst>
          </p:nvPr>
        </p:nvGraphicFramePr>
        <p:xfrm>
          <a:off x="827584" y="5186872"/>
          <a:ext cx="3996444" cy="16459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910174"/>
                <a:gridCol w="2086270"/>
              </a:tblGrid>
              <a:tr h="2530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Parameter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PNU-RICH2.5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530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/>
                        <a:t>Radiator</a:t>
                      </a:r>
                      <a:r>
                        <a:rPr lang="en-US" altLang="ko-KR" sz="1200" b="1" baseline="0" dirty="0" smtClean="0"/>
                        <a:t> length</a:t>
                      </a:r>
                      <a:endParaRPr lang="ko-KR" altLang="en-US" sz="1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1.76 m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/>
                        <a:t>Radiator</a:t>
                      </a:r>
                      <a:endParaRPr lang="ko-KR" altLang="en-US" sz="1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</a:t>
                      </a:r>
                      <a:r>
                        <a:rPr lang="en-US" altLang="ko-KR" sz="1000" dirty="0" smtClean="0"/>
                        <a:t>2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CO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ko-KR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/>
                        <a:t>Curvature</a:t>
                      </a:r>
                      <a:r>
                        <a:rPr lang="en-US" altLang="ko-KR" sz="1200" b="1" baseline="0" dirty="0" smtClean="0"/>
                        <a:t> </a:t>
                      </a:r>
                      <a:endParaRPr lang="ko-KR" altLang="en-US" sz="1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3.2 m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err="1" smtClean="0"/>
                        <a:t>Reflexibility</a:t>
                      </a:r>
                      <a:endParaRPr lang="ko-KR" altLang="en-US" sz="1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&gt;85%</a:t>
                      </a:r>
                      <a:r>
                        <a:rPr lang="en-US" altLang="ko-KR" sz="1200" baseline="0" dirty="0" smtClean="0"/>
                        <a:t> (</a:t>
                      </a:r>
                      <a:r>
                        <a:rPr lang="el-GR" altLang="ko-KR" sz="1200" baseline="0" dirty="0" smtClean="0"/>
                        <a:t>λ</a:t>
                      </a:r>
                      <a:r>
                        <a:rPr lang="en-US" altLang="ko-KR" sz="1200" baseline="0" dirty="0" smtClean="0"/>
                        <a:t>&gt;200 nm)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/>
                        <a:t>Ring</a:t>
                      </a:r>
                      <a:r>
                        <a:rPr lang="en-US" altLang="ko-KR" sz="1200" b="1" baseline="0" dirty="0" smtClean="0"/>
                        <a:t> radius(60MeV)</a:t>
                      </a:r>
                      <a:endParaRPr lang="ko-KR" altLang="en-US" sz="1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36.61mm,</a:t>
                      </a:r>
                      <a:r>
                        <a:rPr lang="en-US" altLang="ko-KR" sz="1200" baseline="0" dirty="0" smtClean="0"/>
                        <a:t> 45.96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7" name="그림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6943" y="5167821"/>
            <a:ext cx="3671620" cy="1537543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5951476" y="6629000"/>
            <a:ext cx="260423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b="1" dirty="0" smtClean="0">
                <a:solidFill>
                  <a:srgbClr val="000000"/>
                </a:solidFill>
                <a:latin typeface="+mj-lt"/>
                <a:ea typeface="돋움" panose="020B0600000101010101" pitchFamily="50" charset="-127"/>
              </a:rPr>
              <a:t>From J.S </a:t>
            </a:r>
            <a:r>
              <a:rPr lang="en-US" altLang="ko-KR" sz="1300" b="1" dirty="0" err="1" smtClean="0">
                <a:solidFill>
                  <a:srgbClr val="000000"/>
                </a:solidFill>
                <a:latin typeface="+mj-lt"/>
                <a:ea typeface="돋움" panose="020B0600000101010101" pitchFamily="50" charset="-127"/>
              </a:rPr>
              <a:t>Eum’s</a:t>
            </a:r>
            <a:r>
              <a:rPr lang="en-US" altLang="ko-KR" sz="1300" b="1" dirty="0" smtClean="0">
                <a:solidFill>
                  <a:srgbClr val="000000"/>
                </a:solidFill>
                <a:latin typeface="+mj-lt"/>
                <a:ea typeface="돋움" panose="020B0600000101010101" pitchFamily="50" charset="-127"/>
              </a:rPr>
              <a:t> thesis</a:t>
            </a:r>
            <a:endParaRPr lang="ko-KR" altLang="en-US" sz="1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54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>
          <a:xfrm>
            <a:off x="0" y="40005"/>
            <a:ext cx="253365" cy="367665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42844" y="97758"/>
            <a:ext cx="9001156" cy="7848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4500" b="1" dirty="0" smtClean="0">
                <a:ea typeface="맑은 고딕"/>
                <a:cs typeface="맑은 고딕"/>
              </a:rPr>
              <a:t>Previous Results</a:t>
            </a:r>
            <a:endParaRPr lang="en-US" altLang="ko-KR" sz="4500" b="1" dirty="0">
              <a:ea typeface="맑은 고딕"/>
              <a:cs typeface="맑은 고딕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8336" y="3862540"/>
            <a:ext cx="100540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500" b="1" dirty="0" smtClean="0"/>
              <a:t>Experiment @PAL (Integrated events)</a:t>
            </a:r>
            <a:endParaRPr lang="ko-KR" altLang="en-US" sz="2500" b="1" dirty="0"/>
          </a:p>
        </p:txBody>
      </p:sp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4100-B8A9-4963-9C30-BA8187FB513F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8336" y="1043734"/>
            <a:ext cx="100540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500" b="1" dirty="0" smtClean="0"/>
              <a:t>Simulation for PNU RICH(Integrated events) </a:t>
            </a:r>
            <a:endParaRPr lang="ko-KR" altLang="en-US" sz="2500" b="1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626" y="1599342"/>
            <a:ext cx="3661084" cy="198407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3" y="1599342"/>
            <a:ext cx="1881119" cy="191912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3788" y="1617340"/>
            <a:ext cx="1926486" cy="19556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7584" y="3583414"/>
            <a:ext cx="9721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 smtClean="0"/>
              <a:t>60MeV</a:t>
            </a:r>
            <a:endParaRPr lang="ko-KR" altLang="en-US" sz="15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131840" y="3599728"/>
            <a:ext cx="11521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 smtClean="0"/>
              <a:t>400MeV</a:t>
            </a:r>
            <a:endParaRPr lang="ko-KR" altLang="en-US" sz="1500" b="1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020" y="4424232"/>
            <a:ext cx="2878844" cy="23891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491880" y="4424232"/>
                <a:ext cx="565212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2000" dirty="0" smtClean="0"/>
                  <a:t>To get high resolution is impossible by </a:t>
                </a:r>
                <a:r>
                  <a:rPr lang="en-US" altLang="ko-KR" sz="2000" dirty="0" err="1" smtClean="0"/>
                  <a:t>inte</a:t>
                </a:r>
                <a:r>
                  <a:rPr lang="en-US" altLang="ko-KR" sz="2000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2000" dirty="0"/>
                  <a:t>→ </a:t>
                </a:r>
                <a:r>
                  <a:rPr lang="en-US" altLang="ko-KR" sz="2000" dirty="0" smtClean="0"/>
                  <a:t>To select single event(1 electron) is needed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2000" dirty="0" smtClean="0"/>
                  <a:t>→ But # of electron 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altLang="ko-KR" sz="2000" dirty="0" smtClean="0"/>
                  <a:t> in 1 bunch of beam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2000" dirty="0" smtClean="0"/>
                  <a:t>→ Using a </a:t>
                </a:r>
                <a:r>
                  <a:rPr lang="en-US" altLang="ko-KR" sz="2000" b="1" dirty="0" smtClean="0"/>
                  <a:t>time difference</a:t>
                </a:r>
                <a:r>
                  <a:rPr lang="en-US" altLang="ko-KR" sz="2000" dirty="0" smtClean="0"/>
                  <a:t> to reduce # of  electron 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20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424232"/>
                <a:ext cx="5652120" cy="2862322"/>
              </a:xfrm>
              <a:prstGeom prst="rect">
                <a:avLst/>
              </a:prstGeom>
              <a:blipFill rotWithShape="0">
                <a:blip r:embed="rId7"/>
                <a:stretch>
                  <a:fillRect l="-1187" r="-7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87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>
          <a:xfrm>
            <a:off x="0" y="40005"/>
            <a:ext cx="253365" cy="367665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4100-B8A9-4963-9C30-BA8187FB513F}" type="slidenum">
              <a:rPr lang="ko-KR" altLang="en-US" smtClean="0"/>
              <a:pPr/>
              <a:t>8</a:t>
            </a:fld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72" y="116633"/>
            <a:ext cx="1539712" cy="740292"/>
          </a:xfrm>
          <a:prstGeom prst="rect">
            <a:avLst/>
          </a:prstGeom>
        </p:spPr>
      </p:pic>
      <p:sp>
        <p:nvSpPr>
          <p:cNvPr id="303" name="TextBox 302"/>
          <p:cNvSpPr txBox="1"/>
          <p:nvPr/>
        </p:nvSpPr>
        <p:spPr>
          <a:xfrm>
            <a:off x="142844" y="97758"/>
            <a:ext cx="9001156" cy="7848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4500" b="1" dirty="0" smtClean="0">
                <a:ea typeface="맑은 고딕"/>
                <a:cs typeface="맑은 고딕"/>
              </a:rPr>
              <a:t>Beam test @ PAL</a:t>
            </a:r>
            <a:endParaRPr lang="en-US" altLang="ko-KR" sz="4500" b="1" dirty="0">
              <a:ea typeface="맑은 고딕"/>
              <a:cs typeface="맑은 고딕"/>
            </a:endParaRPr>
          </a:p>
        </p:txBody>
      </p:sp>
      <p:sp>
        <p:nvSpPr>
          <p:cNvPr id="304" name="TextBox 303"/>
          <p:cNvSpPr txBox="1"/>
          <p:nvPr/>
        </p:nvSpPr>
        <p:spPr>
          <a:xfrm>
            <a:off x="253365" y="1220229"/>
            <a:ext cx="100540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500" b="1" dirty="0" smtClean="0"/>
              <a:t>Setup of PNU RICH2.5</a:t>
            </a:r>
            <a:endParaRPr lang="ko-KR" altLang="en-US" sz="25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3655" y="5077633"/>
                <a:ext cx="759073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2000" dirty="0" smtClean="0"/>
                  <a:t>DITTO, VETO trigger are coincidence to count beam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2000" dirty="0" smtClean="0"/>
                  <a:t>Size of beam is about 5.5*7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2000" dirty="0" smtClean="0"/>
                  <a:t> -&gt; Collimator is needed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55" y="5077633"/>
                <a:ext cx="7590734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723" b="-35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00" y="1835976"/>
            <a:ext cx="8791872" cy="29707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21784" y="4365104"/>
            <a:ext cx="8280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 smtClean="0"/>
              <a:t>1.76m</a:t>
            </a:r>
            <a:endParaRPr lang="ko-KR" altLang="en-US" sz="1500" b="1" dirty="0"/>
          </a:p>
        </p:txBody>
      </p:sp>
      <p:sp>
        <p:nvSpPr>
          <p:cNvPr id="37" name="직사각형 36"/>
          <p:cNvSpPr/>
          <p:nvPr/>
        </p:nvSpPr>
        <p:spPr>
          <a:xfrm>
            <a:off x="5721920" y="2325918"/>
            <a:ext cx="275123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b="1" dirty="0">
                <a:solidFill>
                  <a:srgbClr val="000000"/>
                </a:solidFill>
                <a:latin typeface="+mj-lt"/>
                <a:ea typeface="돋움" panose="020B0600000101010101" pitchFamily="50" charset="-127"/>
              </a:rPr>
              <a:t>Image courtesy of </a:t>
            </a:r>
            <a:r>
              <a:rPr lang="en-US" altLang="ko-KR" sz="1300" b="1" dirty="0" smtClean="0">
                <a:solidFill>
                  <a:srgbClr val="000000"/>
                </a:solidFill>
                <a:latin typeface="+mj-lt"/>
                <a:ea typeface="돋움" panose="020B0600000101010101" pitchFamily="50" charset="-127"/>
              </a:rPr>
              <a:t>[</a:t>
            </a:r>
            <a:r>
              <a:rPr lang="en-US" altLang="ko-KR" sz="1300" b="1" dirty="0" err="1" smtClean="0">
                <a:solidFill>
                  <a:srgbClr val="000000"/>
                </a:solidFill>
                <a:latin typeface="+mj-lt"/>
                <a:ea typeface="돋움" panose="020B0600000101010101" pitchFamily="50" charset="-127"/>
              </a:rPr>
              <a:t>Jongsik</a:t>
            </a:r>
            <a:r>
              <a:rPr lang="en-US" altLang="ko-KR" sz="1300" b="1" dirty="0" smtClean="0">
                <a:solidFill>
                  <a:srgbClr val="000000"/>
                </a:solidFill>
                <a:latin typeface="+mj-lt"/>
                <a:ea typeface="돋움" panose="020B0600000101010101" pitchFamily="50" charset="-127"/>
              </a:rPr>
              <a:t> </a:t>
            </a:r>
            <a:r>
              <a:rPr lang="en-US" altLang="ko-KR" sz="1300" b="1" dirty="0" err="1" smtClean="0">
                <a:solidFill>
                  <a:srgbClr val="000000"/>
                </a:solidFill>
                <a:latin typeface="+mj-lt"/>
                <a:ea typeface="돋움" panose="020B0600000101010101" pitchFamily="50" charset="-127"/>
              </a:rPr>
              <a:t>Eum</a:t>
            </a:r>
            <a:r>
              <a:rPr lang="en-US" altLang="ko-KR" sz="1300" b="1" dirty="0" smtClean="0">
                <a:solidFill>
                  <a:srgbClr val="000000"/>
                </a:solidFill>
                <a:latin typeface="+mj-lt"/>
                <a:ea typeface="돋움" panose="020B0600000101010101" pitchFamily="50" charset="-127"/>
              </a:rPr>
              <a:t>]</a:t>
            </a:r>
            <a:endParaRPr lang="ko-KR" altLang="en-US" sz="1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80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>
          <a:xfrm>
            <a:off x="0" y="40005"/>
            <a:ext cx="253365" cy="367665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42844" y="97758"/>
            <a:ext cx="9001156" cy="7848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4500" b="1" dirty="0" smtClean="0">
                <a:ea typeface="맑은 고딕"/>
                <a:cs typeface="맑은 고딕"/>
              </a:rPr>
              <a:t>Beam test @ PAL</a:t>
            </a:r>
            <a:endParaRPr lang="en-US" altLang="ko-KR" sz="4500" b="1" dirty="0">
              <a:ea typeface="맑은 고딕"/>
              <a:cs typeface="맑은 고딕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>
          <a:xfrm>
            <a:off x="5519229" y="2511977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>
          <a:xfrm>
            <a:off x="4972496" y="5095179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>
          <a:xfrm>
            <a:off x="422600" y="5706483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4100-B8A9-4963-9C30-BA8187FB513F}" type="slidenum">
              <a:rPr lang="ko-KR" altLang="en-US" smtClean="0"/>
              <a:pPr/>
              <a:t>9</a:t>
            </a:fld>
            <a:endParaRPr lang="ko-KR" altLang="en-US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922637"/>
              </p:ext>
            </p:extLst>
          </p:nvPr>
        </p:nvGraphicFramePr>
        <p:xfrm>
          <a:off x="507134" y="1804900"/>
          <a:ext cx="3484043" cy="21159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133436"/>
                <a:gridCol w="1188132"/>
                <a:gridCol w="1162475"/>
              </a:tblGrid>
              <a:tr h="806934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b="1" kern="1200" spc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 spc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Run</a:t>
                      </a:r>
                      <a:endParaRPr lang="en-US" sz="1700" b="1" kern="0" spc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b="1" kern="0" spc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700" b="1" kern="0" spc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Dipole(A)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b="1" kern="0" spc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700" b="1" kern="0" spc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Mirror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</a:tr>
              <a:tr h="436342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0" spc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Focus</a:t>
                      </a:r>
                      <a:endParaRPr lang="en-US" sz="1500" b="1" dirty="0">
                        <a:effectLst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13.7</a:t>
                      </a:r>
                      <a:endParaRPr lang="en-US" sz="1500" b="1" dirty="0">
                        <a:effectLst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5°</a:t>
                      </a:r>
                      <a:endParaRPr lang="en-US" sz="1500" b="1" dirty="0">
                        <a:effectLst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436342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0" spc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Half</a:t>
                      </a:r>
                      <a:endParaRPr lang="en-US" sz="1500" b="1" dirty="0">
                        <a:effectLst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13.7</a:t>
                      </a:r>
                      <a:endParaRPr lang="en-US" sz="1500" b="1" dirty="0">
                        <a:effectLst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half</a:t>
                      </a:r>
                      <a:endParaRPr lang="en-US" sz="1500" b="1" dirty="0">
                        <a:effectLst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436342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Unfocus</a:t>
                      </a:r>
                      <a:endParaRPr lang="en-US" sz="1500" b="1" dirty="0">
                        <a:effectLst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14.3</a:t>
                      </a:r>
                      <a:endParaRPr lang="en-US" sz="1500" b="1" dirty="0">
                        <a:effectLst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0°</a:t>
                      </a:r>
                      <a:endParaRPr lang="en-US" sz="1500" b="1" dirty="0">
                        <a:effectLst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3365" y="1220229"/>
            <a:ext cx="100540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500" b="1" dirty="0" smtClean="0"/>
              <a:t>Dataset(CO</a:t>
            </a:r>
            <a:r>
              <a:rPr lang="en-US" altLang="ko-KR" sz="1500" b="1" dirty="0" smtClean="0"/>
              <a:t>2</a:t>
            </a:r>
            <a:r>
              <a:rPr lang="en-US" altLang="ko-KR" sz="2500" b="1" dirty="0" smtClean="0"/>
              <a:t>)</a:t>
            </a:r>
            <a:endParaRPr lang="ko-KR" altLang="en-US" sz="2500" b="1" dirty="0"/>
          </a:p>
        </p:txBody>
      </p:sp>
      <p:grpSp>
        <p:nvGrpSpPr>
          <p:cNvPr id="17" name="그룹 16"/>
          <p:cNvGrpSpPr/>
          <p:nvPr/>
        </p:nvGrpSpPr>
        <p:grpSpPr>
          <a:xfrm>
            <a:off x="4579324" y="1832273"/>
            <a:ext cx="3254973" cy="3036887"/>
            <a:chOff x="797862" y="1801907"/>
            <a:chExt cx="4822708" cy="5633216"/>
          </a:xfrm>
        </p:grpSpPr>
        <p:sp>
          <p:nvSpPr>
            <p:cNvPr id="19" name="직사각형 18"/>
            <p:cNvSpPr/>
            <p:nvPr/>
          </p:nvSpPr>
          <p:spPr>
            <a:xfrm>
              <a:off x="1479178" y="1801907"/>
              <a:ext cx="1866870" cy="233721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3347573" y="1825188"/>
              <a:ext cx="1866870" cy="233721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213771" y="4162661"/>
              <a:ext cx="2133565" cy="267110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3347573" y="4162661"/>
              <a:ext cx="1866870" cy="233721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/>
            <p:cNvSpPr/>
            <p:nvPr/>
          </p:nvSpPr>
          <p:spPr>
            <a:xfrm>
              <a:off x="3239111" y="3987398"/>
              <a:ext cx="215152" cy="2420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1532069" y="3920613"/>
              <a:ext cx="215152" cy="2420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7862" y="3767826"/>
              <a:ext cx="932329" cy="599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rgbClr val="FF0000"/>
                  </a:solidFill>
                </a:rPr>
                <a:t>half</a:t>
              </a:r>
              <a:endParaRPr lang="ko-KR" altLang="en-US" sz="15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43838" y="3843529"/>
              <a:ext cx="1667884" cy="599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rgbClr val="FF0000"/>
                  </a:solidFill>
                </a:rPr>
                <a:t>5(degree)</a:t>
              </a:r>
              <a:endParaRPr lang="ko-KR" altLang="en-US" sz="15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타원 26"/>
            <p:cNvSpPr/>
            <p:nvPr/>
          </p:nvSpPr>
          <p:spPr>
            <a:xfrm>
              <a:off x="3128687" y="6908076"/>
              <a:ext cx="215152" cy="2420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76063" y="6835674"/>
              <a:ext cx="1693076" cy="599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>
                  <a:solidFill>
                    <a:srgbClr val="FF0000"/>
                  </a:solidFill>
                </a:rPr>
                <a:t>0</a:t>
              </a:r>
              <a:r>
                <a:rPr lang="en-US" altLang="ko-KR" sz="1500" b="1" dirty="0" smtClean="0">
                  <a:solidFill>
                    <a:srgbClr val="FF0000"/>
                  </a:solidFill>
                </a:rPr>
                <a:t>(degree)</a:t>
              </a:r>
              <a:endParaRPr lang="ko-KR" altLang="en-US" sz="15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40531" y="4898911"/>
              <a:ext cx="2326340" cy="599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chemeClr val="bg1"/>
                  </a:solidFill>
                </a:rPr>
                <a:t>R-series</a:t>
              </a:r>
              <a:endParaRPr lang="ko-KR" altLang="en-US" sz="15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94229" y="4897295"/>
              <a:ext cx="2326341" cy="599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chemeClr val="bg1"/>
                  </a:solidFill>
                </a:rPr>
                <a:t>PLANACON</a:t>
              </a:r>
              <a:endParaRPr lang="ko-KR" altLang="en-US" sz="15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33841" y="2628223"/>
              <a:ext cx="1880342" cy="599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chemeClr val="bg1"/>
                  </a:solidFill>
                </a:rPr>
                <a:t>H8500 C03</a:t>
              </a:r>
              <a:endParaRPr lang="ko-KR" altLang="en-US" sz="15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14299" y="2626607"/>
              <a:ext cx="1685371" cy="599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chemeClr val="bg1"/>
                  </a:solidFill>
                </a:rPr>
                <a:t>H8500 C</a:t>
              </a:r>
              <a:endParaRPr lang="ko-KR" altLang="en-US" sz="15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644008" y="1232756"/>
            <a:ext cx="100540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500" b="1" dirty="0" smtClean="0"/>
              <a:t>Position of mirror</a:t>
            </a:r>
            <a:endParaRPr lang="ko-KR" altLang="en-US" sz="25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73654" y="4581128"/>
            <a:ext cx="821314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smtClean="0"/>
              <a:t>Focus = Background + Cherenkov, </a:t>
            </a:r>
            <a:r>
              <a:rPr lang="en-US" altLang="ko-KR" sz="2000" dirty="0" err="1" smtClean="0"/>
              <a:t>UnFocus</a:t>
            </a:r>
            <a:r>
              <a:rPr lang="en-US" altLang="ko-KR" sz="2000" dirty="0" smtClean="0"/>
              <a:t> = Background only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smtClean="0"/>
              <a:t>Dipole current change the energy of electron beam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smtClean="0"/>
              <a:t>13.7A -&gt;32.6 MeV , 14.3A -&gt;34.0 MeV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smtClean="0"/>
              <a:t>The reason using ~30MeV beam is to </a:t>
            </a:r>
            <a:r>
              <a:rPr lang="en-US" altLang="ko-KR" sz="2000" b="1" dirty="0" smtClean="0"/>
              <a:t>reduce trigger rate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 smtClean="0"/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72" y="116633"/>
            <a:ext cx="1539712" cy="74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7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3719</TotalTime>
  <Words>778</Words>
  <Application>Microsoft Office PowerPoint</Application>
  <PresentationFormat>화면 슬라이드 쇼(4:3)</PresentationFormat>
  <Paragraphs>272</Paragraphs>
  <Slides>21</Slides>
  <Notes>21</Notes>
  <HiddenSlides>0</HiddenSlides>
  <MMClips>0</MMClips>
  <ScaleCrop>false</ScaleCrop>
  <HeadingPairs>
    <vt:vector size="8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4" baseType="lpstr">
      <vt:lpstr>HY그래픽</vt:lpstr>
      <vt:lpstr>HY목각파임B</vt:lpstr>
      <vt:lpstr>HY수평선B</vt:lpstr>
      <vt:lpstr>다음_Regular</vt:lpstr>
      <vt:lpstr>돋움</vt:lpstr>
      <vt:lpstr>맑은 고딕</vt:lpstr>
      <vt:lpstr>Arial</vt:lpstr>
      <vt:lpstr>Cambria Math</vt:lpstr>
      <vt:lpstr>Copperplate Gothic Bold</vt:lpstr>
      <vt:lpstr>David</vt:lpstr>
      <vt:lpstr>Wingdings</vt:lpstr>
      <vt:lpstr>Office 테마</vt:lpstr>
      <vt:lpstr>Equation</vt:lpstr>
      <vt:lpstr>PNU RICH Detector  R&amp;D Status 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subject/>
  <dc:creator>sec</dc:creator>
  <cp:keywords/>
  <dc:description/>
  <cp:lastModifiedBy>Kwangyoung Kim</cp:lastModifiedBy>
  <cp:revision>315</cp:revision>
  <cp:lastPrinted>2014-12-05T14:05:06Z</cp:lastPrinted>
  <dcterms:created xsi:type="dcterms:W3CDTF">2009-05-27T13:09:36Z</dcterms:created>
  <dcterms:modified xsi:type="dcterms:W3CDTF">2014-12-06T01:45:07Z</dcterms:modified>
  <cp:category/>
  <cp:contentStatus/>
</cp:coreProperties>
</file>