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7" r:id="rId2"/>
    <p:sldId id="352" r:id="rId3"/>
    <p:sldId id="381" r:id="rId4"/>
    <p:sldId id="319" r:id="rId5"/>
    <p:sldId id="391" r:id="rId6"/>
    <p:sldId id="387" r:id="rId7"/>
    <p:sldId id="353" r:id="rId8"/>
    <p:sldId id="382" r:id="rId9"/>
    <p:sldId id="383" r:id="rId10"/>
    <p:sldId id="354" r:id="rId11"/>
    <p:sldId id="369" r:id="rId12"/>
    <p:sldId id="371" r:id="rId13"/>
    <p:sldId id="389" r:id="rId14"/>
    <p:sldId id="390" r:id="rId15"/>
    <p:sldId id="385" r:id="rId16"/>
    <p:sldId id="377" r:id="rId17"/>
    <p:sldId id="376" r:id="rId18"/>
    <p:sldId id="378" r:id="rId19"/>
    <p:sldId id="392" r:id="rId20"/>
    <p:sldId id="393" r:id="rId21"/>
    <p:sldId id="384" r:id="rId22"/>
  </p:sldIdLst>
  <p:sldSz cx="9144000" cy="6858000" type="screen4x3"/>
  <p:notesSz cx="6807200" cy="99393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보통 스타일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01" autoAdjust="0"/>
    <p:restoredTop sz="94342" autoAdjust="0"/>
  </p:normalViewPr>
  <p:slideViewPr>
    <p:cSldViewPr>
      <p:cViewPr varScale="1">
        <p:scale>
          <a:sx n="66" d="100"/>
          <a:sy n="66" d="100"/>
        </p:scale>
        <p:origin x="-77" y="-24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6039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44B223-27AF-4083-B25F-09DB6273EDFE}" type="datetimeFigureOut">
              <a:rPr lang="ko-KR" altLang="en-US" smtClean="0"/>
              <a:pPr/>
              <a:t>2014-12-04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1" y="9440865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6039" y="9440865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996F21-AD98-4153-82DE-FEBB66C864E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905608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5839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E51262-39DE-40E4-831B-21D02EA09531}" type="datetimeFigureOut">
              <a:rPr lang="ko-KR" altLang="en-US" smtClean="0"/>
              <a:pPr/>
              <a:t>2014-12-04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1" y="9440647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5839" y="9440647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0111C5-2C68-47E2-97B8-6B7F6996AFB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40028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111C5-2C68-47E2-97B8-6B7F6996AFBD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111C5-2C68-47E2-97B8-6B7F6996AFBD}" type="slidenum">
              <a:rPr lang="ko-KR" altLang="en-US" smtClean="0"/>
              <a:pPr/>
              <a:t>11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111C5-2C68-47E2-97B8-6B7F6996AFBD}" type="slidenum">
              <a:rPr lang="ko-KR" altLang="en-US" smtClean="0"/>
              <a:pPr/>
              <a:t>12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111C5-2C68-47E2-97B8-6B7F6996AFBD}" type="slidenum">
              <a:rPr lang="ko-KR" altLang="en-US" smtClean="0"/>
              <a:pPr/>
              <a:t>13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111C5-2C68-47E2-97B8-6B7F6996AFBD}" type="slidenum">
              <a:rPr lang="ko-KR" altLang="en-US" smtClean="0"/>
              <a:pPr/>
              <a:t>14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111C5-2C68-47E2-97B8-6B7F6996AFBD}" type="slidenum">
              <a:rPr lang="ko-KR" altLang="en-US" smtClean="0"/>
              <a:pPr/>
              <a:t>15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111C5-2C68-47E2-97B8-6B7F6996AFBD}" type="slidenum">
              <a:rPr lang="ko-KR" altLang="en-US" smtClean="0"/>
              <a:pPr/>
              <a:t>16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111C5-2C68-47E2-97B8-6B7F6996AFBD}" type="slidenum">
              <a:rPr lang="ko-KR" altLang="en-US" smtClean="0"/>
              <a:pPr/>
              <a:t>17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111C5-2C68-47E2-97B8-6B7F6996AFBD}" type="slidenum">
              <a:rPr lang="ko-KR" altLang="en-US" smtClean="0"/>
              <a:pPr/>
              <a:t>18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111C5-2C68-47E2-97B8-6B7F6996AFBD}" type="slidenum">
              <a:rPr lang="ko-KR" altLang="en-US" smtClean="0"/>
              <a:pPr/>
              <a:t>19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111C5-2C68-47E2-97B8-6B7F6996AFBD}" type="slidenum">
              <a:rPr lang="ko-KR" altLang="en-US" smtClean="0"/>
              <a:pPr/>
              <a:t>20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111C5-2C68-47E2-97B8-6B7F6996AFBD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354759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111C5-2C68-47E2-97B8-6B7F6996AFBD}" type="slidenum">
              <a:rPr lang="ko-KR" altLang="en-US" smtClean="0"/>
              <a:pPr/>
              <a:t>21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111C5-2C68-47E2-97B8-6B7F6996AFBD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111C5-2C68-47E2-97B8-6B7F6996AFBD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111C5-2C68-47E2-97B8-6B7F6996AFBD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111C5-2C68-47E2-97B8-6B7F6996AFBD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111C5-2C68-47E2-97B8-6B7F6996AFBD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111C5-2C68-47E2-97B8-6B7F6996AFBD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111C5-2C68-47E2-97B8-6B7F6996AFBD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07FB5-8A12-4D77-B19A-1D2433C2B0C6}" type="datetime1">
              <a:rPr lang="ko-KR" altLang="en-US" smtClean="0"/>
              <a:t>2014-12-04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48D88-7A6C-4EA9-8E44-5D5844BF72D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44688-8BC2-4F0B-AF7D-18174172E302}" type="datetime1">
              <a:rPr lang="ko-KR" altLang="en-US" smtClean="0"/>
              <a:t>2014-12-04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48D88-7A6C-4EA9-8E44-5D5844BF72D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00217-1610-4864-A679-F840957054C0}" type="datetime1">
              <a:rPr lang="ko-KR" altLang="en-US" smtClean="0"/>
              <a:t>2014-12-04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48D88-7A6C-4EA9-8E44-5D5844BF72D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60B81-3908-49EE-B610-E62889CFE4CC}" type="datetime1">
              <a:rPr lang="ko-KR" altLang="en-US" smtClean="0"/>
              <a:t>2014-12-04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48D88-7A6C-4EA9-8E44-5D5844BF72D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89D8B-6BDE-4CF2-8769-A4763BD9DEF8}" type="datetime1">
              <a:rPr lang="ko-KR" altLang="en-US" smtClean="0"/>
              <a:t>2014-12-04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48D88-7A6C-4EA9-8E44-5D5844BF72D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B6D37-6D8F-4D41-A46A-A57649C80B12}" type="datetime1">
              <a:rPr lang="ko-KR" altLang="en-US" smtClean="0"/>
              <a:t>2014-12-04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48D88-7A6C-4EA9-8E44-5D5844BF72D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8CE38-E9BE-4A36-886B-E1813661A762}" type="datetime1">
              <a:rPr lang="ko-KR" altLang="en-US" smtClean="0"/>
              <a:t>2014-12-04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48D88-7A6C-4EA9-8E44-5D5844BF72D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A8EDC-382A-4348-A3B2-B9A5AC678944}" type="datetime1">
              <a:rPr lang="ko-KR" altLang="en-US" smtClean="0"/>
              <a:t>2014-12-04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48D88-7A6C-4EA9-8E44-5D5844BF72D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AB206-9C8F-4E3A-B01A-FD57B74538CA}" type="datetime1">
              <a:rPr lang="ko-KR" altLang="en-US" smtClean="0"/>
              <a:t>2014-12-04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48D88-7A6C-4EA9-8E44-5D5844BF72D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AB42F-3178-4A97-90A4-282D72F0930B}" type="datetime1">
              <a:rPr lang="ko-KR" altLang="en-US" smtClean="0"/>
              <a:t>2014-12-04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48D88-7A6C-4EA9-8E44-5D5844BF72D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338F0-B7E6-4AB9-A57D-32AD5358CBB4}" type="datetime1">
              <a:rPr lang="ko-KR" altLang="en-US" smtClean="0"/>
              <a:t>2014-12-04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48D88-7A6C-4EA9-8E44-5D5844BF72D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9FA134-BDE0-4140-BCB2-0570F0F1A6BF}" type="datetime1">
              <a:rPr lang="ko-KR" altLang="en-US" smtClean="0"/>
              <a:t>2014-12-04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48D88-7A6C-4EA9-8E44-5D5844BF72D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arxiv.org/abs/1209.0080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12" Type="http://schemas.openxmlformats.org/officeDocument/2006/relationships/image" Target="../media/image7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11" Type="http://schemas.openxmlformats.org/officeDocument/2006/relationships/image" Target="../media/image72.png"/><Relationship Id="rId5" Type="http://schemas.openxmlformats.org/officeDocument/2006/relationships/image" Target="../media/image66.png"/><Relationship Id="rId10" Type="http://schemas.openxmlformats.org/officeDocument/2006/relationships/image" Target="../media/image71.png"/><Relationship Id="rId4" Type="http://schemas.openxmlformats.org/officeDocument/2006/relationships/image" Target="../media/image65.png"/><Relationship Id="rId9" Type="http://schemas.openxmlformats.org/officeDocument/2006/relationships/image" Target="../media/image7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85.png"/><Relationship Id="rId7" Type="http://schemas.openxmlformats.org/officeDocument/2006/relationships/image" Target="../media/image8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Relationship Id="rId9" Type="http://schemas.openxmlformats.org/officeDocument/2006/relationships/image" Target="../media/image9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image" Target="../media/image91.png"/><Relationship Id="rId7" Type="http://schemas.openxmlformats.org/officeDocument/2006/relationships/image" Target="../media/image9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10" Type="http://schemas.openxmlformats.org/officeDocument/2006/relationships/image" Target="../media/image98.png"/><Relationship Id="rId4" Type="http://schemas.openxmlformats.org/officeDocument/2006/relationships/image" Target="../media/image92.png"/><Relationship Id="rId9" Type="http://schemas.openxmlformats.org/officeDocument/2006/relationships/image" Target="../media/image9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83.png"/><Relationship Id="rId7" Type="http://schemas.openxmlformats.org/officeDocument/2006/relationships/image" Target="../media/image10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png"/><Relationship Id="rId5" Type="http://schemas.openxmlformats.org/officeDocument/2006/relationships/image" Target="../media/image100.png"/><Relationship Id="rId10" Type="http://schemas.openxmlformats.org/officeDocument/2006/relationships/image" Target="../media/image104.png"/><Relationship Id="rId4" Type="http://schemas.openxmlformats.org/officeDocument/2006/relationships/image" Target="../media/image99.png"/><Relationship Id="rId9" Type="http://schemas.openxmlformats.org/officeDocument/2006/relationships/image" Target="../media/image10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3" Type="http://schemas.openxmlformats.org/officeDocument/2006/relationships/image" Target="../media/image105.png"/><Relationship Id="rId7" Type="http://schemas.openxmlformats.org/officeDocument/2006/relationships/image" Target="../media/image10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8.png"/><Relationship Id="rId11" Type="http://schemas.openxmlformats.org/officeDocument/2006/relationships/image" Target="../media/image113.png"/><Relationship Id="rId5" Type="http://schemas.openxmlformats.org/officeDocument/2006/relationships/image" Target="../media/image107.png"/><Relationship Id="rId10" Type="http://schemas.openxmlformats.org/officeDocument/2006/relationships/image" Target="../media/image112.png"/><Relationship Id="rId4" Type="http://schemas.openxmlformats.org/officeDocument/2006/relationships/image" Target="../media/image106.png"/><Relationship Id="rId9" Type="http://schemas.openxmlformats.org/officeDocument/2006/relationships/image" Target="../media/image11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png"/><Relationship Id="rId13" Type="http://schemas.openxmlformats.org/officeDocument/2006/relationships/image" Target="../media/image124.png"/><Relationship Id="rId3" Type="http://schemas.openxmlformats.org/officeDocument/2006/relationships/image" Target="../media/image114.png"/><Relationship Id="rId7" Type="http://schemas.openxmlformats.org/officeDocument/2006/relationships/image" Target="../media/image118.png"/><Relationship Id="rId12" Type="http://schemas.openxmlformats.org/officeDocument/2006/relationships/image" Target="../media/image1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7.png"/><Relationship Id="rId11" Type="http://schemas.openxmlformats.org/officeDocument/2006/relationships/image" Target="../media/image122.png"/><Relationship Id="rId5" Type="http://schemas.openxmlformats.org/officeDocument/2006/relationships/image" Target="../media/image116.png"/><Relationship Id="rId10" Type="http://schemas.openxmlformats.org/officeDocument/2006/relationships/image" Target="../media/image121.png"/><Relationship Id="rId4" Type="http://schemas.openxmlformats.org/officeDocument/2006/relationships/image" Target="../media/image115.png"/><Relationship Id="rId9" Type="http://schemas.openxmlformats.org/officeDocument/2006/relationships/image" Target="../media/image12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png"/><Relationship Id="rId3" Type="http://schemas.openxmlformats.org/officeDocument/2006/relationships/image" Target="../media/image118.png"/><Relationship Id="rId7" Type="http://schemas.openxmlformats.org/officeDocument/2006/relationships/image" Target="../media/image1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5.png"/><Relationship Id="rId5" Type="http://schemas.openxmlformats.org/officeDocument/2006/relationships/image" Target="../media/image121.png"/><Relationship Id="rId10" Type="http://schemas.openxmlformats.org/officeDocument/2006/relationships/image" Target="../media/image128.png"/><Relationship Id="rId4" Type="http://schemas.openxmlformats.org/officeDocument/2006/relationships/image" Target="../media/image120.png"/><Relationship Id="rId9" Type="http://schemas.openxmlformats.org/officeDocument/2006/relationships/image" Target="../media/image1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2.png"/><Relationship Id="rId5" Type="http://schemas.openxmlformats.org/officeDocument/2006/relationships/image" Target="../media/image131.png"/><Relationship Id="rId4" Type="http://schemas.openxmlformats.org/officeDocument/2006/relationships/image" Target="../media/image13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png"/><Relationship Id="rId3" Type="http://schemas.openxmlformats.org/officeDocument/2006/relationships/image" Target="../media/image133.png"/><Relationship Id="rId7" Type="http://schemas.openxmlformats.org/officeDocument/2006/relationships/image" Target="../media/image13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5.png"/><Relationship Id="rId5" Type="http://schemas.openxmlformats.org/officeDocument/2006/relationships/image" Target="../media/image134.png"/><Relationship Id="rId4" Type="http://schemas.openxmlformats.org/officeDocument/2006/relationships/image" Target="../media/image8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1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8.png"/><Relationship Id="rId9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10" Type="http://schemas.openxmlformats.org/officeDocument/2006/relationships/image" Target="../media/image63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3568" y="764704"/>
            <a:ext cx="7772400" cy="2520280"/>
          </a:xfrm>
        </p:spPr>
        <p:txBody>
          <a:bodyPr>
            <a:normAutofit fontScale="90000"/>
          </a:bodyPr>
          <a:lstStyle/>
          <a:p>
            <a:r>
              <a:rPr lang="en-US" altLang="ko-KR" sz="4000" dirty="0" smtClean="0">
                <a:solidFill>
                  <a:schemeClr val="tx2">
                    <a:lumMod val="75000"/>
                  </a:schemeClr>
                </a:solidFill>
              </a:rPr>
              <a:t>Nuclear Symmetry Energy in QCD degree of freedom</a:t>
            </a:r>
            <a:br>
              <a:rPr lang="en-US" altLang="ko-KR" sz="40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altLang="ko-KR" sz="1200" b="1" u="sng" dirty="0" smtClean="0">
                <a:hlinkClick r:id="rId3"/>
              </a:rPr>
              <a:t/>
            </a:r>
            <a:br>
              <a:rPr lang="en-US" altLang="ko-KR" sz="1200" b="1" u="sng" dirty="0" smtClean="0">
                <a:hlinkClick r:id="rId3"/>
              </a:rPr>
            </a:br>
            <a:r>
              <a:rPr lang="en-US" altLang="ko-KR" sz="1400" b="1" dirty="0"/>
              <a:t>Phys. Rev. C87 (2013) 015204 (</a:t>
            </a:r>
            <a:r>
              <a:rPr lang="en-US" altLang="ko-KR" sz="1400" b="1" u="sng" dirty="0">
                <a:hlinkClick r:id="rId3"/>
              </a:rPr>
              <a:t>arXiv:1209.0080</a:t>
            </a:r>
            <a:r>
              <a:rPr lang="en-US" altLang="ko-KR" sz="1400" b="1" dirty="0" smtClean="0"/>
              <a:t>)</a:t>
            </a:r>
            <a:br>
              <a:rPr lang="en-US" altLang="ko-KR" sz="1400" b="1" dirty="0" smtClean="0"/>
            </a:br>
            <a:r>
              <a:rPr lang="en-US" altLang="ko-KR" sz="1400" b="1" dirty="0" smtClean="0"/>
              <a:t>Eur. Phys. J. A50 (2014) 16</a:t>
            </a:r>
            <a:br>
              <a:rPr lang="en-US" altLang="ko-KR" sz="1400" b="1" dirty="0" smtClean="0"/>
            </a:br>
            <a:r>
              <a:rPr lang="en-US" altLang="ko-KR" sz="1400" b="1" dirty="0" smtClean="0"/>
              <a:t>Some preliminary results</a:t>
            </a:r>
            <a:br>
              <a:rPr lang="en-US" altLang="ko-KR" sz="1400" b="1" dirty="0" smtClean="0"/>
            </a:br>
            <a:r>
              <a:rPr lang="en-US" altLang="ko-KR" sz="1400" b="1" dirty="0" smtClean="0"/>
              <a:t/>
            </a:r>
            <a:br>
              <a:rPr lang="en-US" altLang="ko-KR" sz="1400" b="1" dirty="0" smtClean="0"/>
            </a:br>
            <a:r>
              <a:rPr lang="en-US" altLang="ko-KR" sz="2000" dirty="0" smtClean="0">
                <a:solidFill>
                  <a:schemeClr val="tx2">
                    <a:lumMod val="75000"/>
                  </a:schemeClr>
                </a:solidFill>
              </a:rPr>
              <a:t>Heavy Ion Meeting 2014-12</a:t>
            </a:r>
            <a:br>
              <a:rPr lang="en-US" altLang="ko-KR" sz="20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altLang="ko-KR" sz="18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December, 5, 2014</a:t>
            </a:r>
            <a:endParaRPr lang="ko-KR" altLang="en-US" sz="18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611560" y="3501008"/>
            <a:ext cx="7992888" cy="2448272"/>
          </a:xfrm>
        </p:spPr>
        <p:txBody>
          <a:bodyPr>
            <a:noAutofit/>
          </a:bodyPr>
          <a:lstStyle/>
          <a:p>
            <a:r>
              <a:rPr lang="en-US" altLang="ko-KR" sz="2400" dirty="0" err="1" smtClean="0">
                <a:solidFill>
                  <a:schemeClr val="tx2">
                    <a:lumMod val="50000"/>
                  </a:schemeClr>
                </a:solidFill>
              </a:rPr>
              <a:t>Kie</a:t>
            </a:r>
            <a:r>
              <a:rPr lang="en-US" altLang="ko-KR" sz="2400" dirty="0" smtClean="0">
                <a:solidFill>
                  <a:schemeClr val="tx2">
                    <a:lumMod val="50000"/>
                  </a:schemeClr>
                </a:solidFill>
              </a:rPr>
              <a:t> Sang JEONG</a:t>
            </a:r>
          </a:p>
          <a:p>
            <a:r>
              <a:rPr lang="en-US" altLang="ko-KR" sz="2400" dirty="0" smtClean="0">
                <a:solidFill>
                  <a:schemeClr val="tx2">
                    <a:lumMod val="50000"/>
                  </a:schemeClr>
                </a:solidFill>
              </a:rPr>
              <a:t>Su </a:t>
            </a:r>
            <a:r>
              <a:rPr lang="en-US" altLang="ko-KR" sz="2400" dirty="0" err="1" smtClean="0">
                <a:solidFill>
                  <a:schemeClr val="tx2">
                    <a:lumMod val="50000"/>
                  </a:schemeClr>
                </a:solidFill>
              </a:rPr>
              <a:t>Houng</a:t>
            </a:r>
            <a:r>
              <a:rPr lang="en-US" altLang="ko-KR" sz="2400" dirty="0" smtClean="0">
                <a:solidFill>
                  <a:schemeClr val="tx2">
                    <a:lumMod val="50000"/>
                  </a:schemeClr>
                </a:solidFill>
              </a:rPr>
              <a:t> LEE </a:t>
            </a:r>
          </a:p>
          <a:p>
            <a:endParaRPr lang="en-US" altLang="ko-KR" sz="24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just"/>
            <a:r>
              <a:rPr lang="en-US" altLang="ko-KR" sz="1800" dirty="0" smtClean="0">
                <a:solidFill>
                  <a:schemeClr val="tx2">
                    <a:lumMod val="50000"/>
                  </a:schemeClr>
                </a:solidFill>
              </a:rPr>
              <a:t>                              Nuclear </a:t>
            </a:r>
            <a:r>
              <a:rPr lang="en-US" altLang="ko-KR" sz="1800" dirty="0">
                <a:solidFill>
                  <a:schemeClr val="tx2">
                    <a:lumMod val="50000"/>
                  </a:schemeClr>
                </a:solidFill>
              </a:rPr>
              <a:t>and Hadron Theory </a:t>
            </a:r>
            <a:r>
              <a:rPr lang="en-US" altLang="ko-KR" sz="1800" dirty="0" smtClean="0">
                <a:solidFill>
                  <a:schemeClr val="tx2">
                    <a:lumMod val="50000"/>
                  </a:schemeClr>
                </a:solidFill>
              </a:rPr>
              <a:t>Group</a:t>
            </a:r>
          </a:p>
          <a:p>
            <a:r>
              <a:rPr lang="en-US" altLang="ko-KR" sz="2800" dirty="0" smtClean="0">
                <a:solidFill>
                  <a:schemeClr val="tx2"/>
                </a:solidFill>
              </a:rPr>
              <a:t>   </a:t>
            </a:r>
            <a:r>
              <a:rPr lang="en-US" altLang="ko-KR" sz="2800" dirty="0" err="1" smtClean="0">
                <a:solidFill>
                  <a:schemeClr val="tx2"/>
                </a:solidFill>
              </a:rPr>
              <a:t>Yonsei</a:t>
            </a:r>
            <a:r>
              <a:rPr lang="en-US" altLang="ko-KR" sz="2800" dirty="0" smtClean="0">
                <a:solidFill>
                  <a:schemeClr val="tx2"/>
                </a:solidFill>
              </a:rPr>
              <a:t> University</a:t>
            </a:r>
            <a:endParaRPr lang="ko-KR" altLang="en-US" sz="2800" dirty="0">
              <a:solidFill>
                <a:schemeClr val="tx2"/>
              </a:solidFill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4725144"/>
            <a:ext cx="1080120" cy="1080120"/>
          </a:xfrm>
          <a:prstGeom prst="rect">
            <a:avLst/>
          </a:prstGeom>
        </p:spPr>
      </p:pic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48D88-7A6C-4EA9-8E44-5D5844BF72DF}" type="slidenum">
              <a:rPr lang="ko-KR" altLang="en-US" smtClean="0"/>
              <a:pPr/>
              <a:t>1</a:t>
            </a:fld>
            <a:endParaRPr lang="ko-KR" altLang="en-US" dirty="0"/>
          </a:p>
        </p:txBody>
      </p:sp>
    </p:spTree>
  </p:cSld>
  <p:clrMapOvr>
    <a:masterClrMapping/>
  </p:clrMapOvr>
  <p:transition advTm="23759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78929"/>
            <a:ext cx="8208912" cy="830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내용 개체 틀 9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01419"/>
          </a:xfrm>
        </p:spPr>
        <p:txBody>
          <a:bodyPr>
            <a:normAutofit/>
          </a:bodyPr>
          <a:lstStyle/>
          <a:p>
            <a:r>
              <a:rPr lang="en-US" altLang="ko-KR" sz="2000" dirty="0" smtClean="0">
                <a:solidFill>
                  <a:srgbClr val="FF0000"/>
                </a:solidFill>
              </a:rPr>
              <a:t>Relevant ring diagrams</a:t>
            </a:r>
            <a:endParaRPr lang="en-US" altLang="ko-KR" sz="2000" dirty="0" smtClean="0"/>
          </a:p>
          <a:p>
            <a:endParaRPr lang="en-US" altLang="ko-KR" sz="2000" dirty="0"/>
          </a:p>
          <a:p>
            <a:endParaRPr lang="en-US" altLang="ko-KR" sz="2000" dirty="0" smtClean="0"/>
          </a:p>
          <a:p>
            <a:endParaRPr lang="en-US" altLang="ko-KR" sz="2000" dirty="0"/>
          </a:p>
          <a:p>
            <a:endParaRPr lang="en-US" altLang="ko-KR" sz="2000" dirty="0" smtClean="0"/>
          </a:p>
          <a:p>
            <a:endParaRPr lang="en-US" altLang="ko-KR" dirty="0" smtClean="0"/>
          </a:p>
          <a:p>
            <a:r>
              <a:rPr lang="en-US" altLang="ko-KR" sz="2000" dirty="0" smtClean="0"/>
              <a:t>Thermodynamic quantities can be obtained from</a:t>
            </a:r>
            <a:endParaRPr lang="en-US" altLang="ko-KR" sz="2000" dirty="0"/>
          </a:p>
        </p:txBody>
      </p:sp>
      <p:sp>
        <p:nvSpPr>
          <p:cNvPr id="50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en-US" altLang="ko-KR" sz="3200" dirty="0" smtClean="0">
                <a:solidFill>
                  <a:schemeClr val="tx2"/>
                </a:solidFill>
              </a:rPr>
              <a:t>HDL resumed thermodynamic potential</a:t>
            </a:r>
            <a:endParaRPr lang="ko-KR" altLang="en-US" sz="3200" dirty="0">
              <a:solidFill>
                <a:schemeClr val="tx2"/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48D88-7A6C-4EA9-8E44-5D5844BF72DF}" type="slidenum">
              <a:rPr lang="ko-KR" altLang="en-US" smtClean="0"/>
              <a:pPr/>
              <a:t>10</a:t>
            </a:fld>
            <a:endParaRPr lang="ko-KR" altLang="en-US"/>
          </a:p>
        </p:txBody>
      </p:sp>
      <p:pic>
        <p:nvPicPr>
          <p:cNvPr id="6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030" y="1623583"/>
            <a:ext cx="648798" cy="55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Picture 44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230" y="1583716"/>
            <a:ext cx="2884322" cy="850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45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071" y="1651641"/>
            <a:ext cx="642586" cy="611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" name="직사각형 64"/>
          <p:cNvSpPr/>
          <p:nvPr/>
        </p:nvSpPr>
        <p:spPr>
          <a:xfrm>
            <a:off x="1502030" y="1578522"/>
            <a:ext cx="3664522" cy="856091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6" name="직사각형 65"/>
          <p:cNvSpPr/>
          <p:nvPr/>
        </p:nvSpPr>
        <p:spPr>
          <a:xfrm>
            <a:off x="2195736" y="2526963"/>
            <a:ext cx="6472967" cy="782081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7" name="직사각형 66"/>
          <p:cNvSpPr/>
          <p:nvPr/>
        </p:nvSpPr>
        <p:spPr>
          <a:xfrm>
            <a:off x="755576" y="1578523"/>
            <a:ext cx="677045" cy="856090"/>
          </a:xfrm>
          <a:prstGeom prst="rect">
            <a:avLst/>
          </a:prstGeom>
          <a:noFill/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8" name="직사각형 67"/>
          <p:cNvSpPr/>
          <p:nvPr/>
        </p:nvSpPr>
        <p:spPr>
          <a:xfrm>
            <a:off x="1393648" y="2521020"/>
            <a:ext cx="650319" cy="789365"/>
          </a:xfrm>
          <a:prstGeom prst="rect">
            <a:avLst/>
          </a:prstGeom>
          <a:noFill/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직사각형 1"/>
          <p:cNvSpPr/>
          <p:nvPr/>
        </p:nvSpPr>
        <p:spPr>
          <a:xfrm>
            <a:off x="5220072" y="1820885"/>
            <a:ext cx="345270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 smtClean="0">
                <a:cs typeface="Arial" panose="020B0604020202020204" pitchFamily="34" charset="0"/>
              </a:rPr>
              <a:t>Where                        in</a:t>
            </a:r>
            <a:r>
              <a:rPr lang="en-US" altLang="ko-KR" sz="1400" i="1" dirty="0" smtClean="0">
                <a:cs typeface="Arial" panose="020B0604020202020204" pitchFamily="34" charset="0"/>
              </a:rPr>
              <a:t> T </a:t>
            </a:r>
            <a:r>
              <a:rPr lang="ko-KR" altLang="en-US" sz="1400" i="1" dirty="0"/>
              <a:t>≤</a:t>
            </a:r>
            <a:r>
              <a:rPr lang="en-US" altLang="ko-KR" sz="1400" i="1" dirty="0" smtClean="0">
                <a:cs typeface="Arial" panose="020B0604020202020204" pitchFamily="34" charset="0"/>
              </a:rPr>
              <a:t> </a:t>
            </a:r>
            <a:r>
              <a:rPr lang="en-US" altLang="ko-KR" sz="1400" i="1" dirty="0">
                <a:cs typeface="Arial" panose="020B0604020202020204" pitchFamily="34" charset="0"/>
              </a:rPr>
              <a:t>g</a:t>
            </a:r>
            <a:r>
              <a:rPr lang="el-GR" altLang="ko-KR" sz="1400" i="1" dirty="0">
                <a:cs typeface="Arial" panose="020B0604020202020204" pitchFamily="34" charset="0"/>
              </a:rPr>
              <a:t>μ</a:t>
            </a:r>
            <a:r>
              <a:rPr lang="en-US" altLang="ko-KR" sz="1400" i="1" dirty="0">
                <a:cs typeface="Arial" panose="020B0604020202020204" pitchFamily="34" charset="0"/>
              </a:rPr>
              <a:t> </a:t>
            </a:r>
            <a:r>
              <a:rPr lang="en-US" altLang="ko-KR" sz="1400" dirty="0" smtClean="0">
                <a:cs typeface="Arial" panose="020B0604020202020204" pitchFamily="34" charset="0"/>
              </a:rPr>
              <a:t>limit</a:t>
            </a:r>
            <a:endParaRPr lang="ko-KR" altLang="en-US" sz="1400" dirty="0">
              <a:cs typeface="Arial" panose="020B0604020202020204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857275"/>
            <a:ext cx="1384792" cy="27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0" y="5592210"/>
            <a:ext cx="1594258" cy="396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958" y="3908033"/>
            <a:ext cx="3117426" cy="2473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147" y="5517232"/>
            <a:ext cx="1542830" cy="499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0" y="3938295"/>
            <a:ext cx="3513906" cy="1558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5659908" y="5210203"/>
            <a:ext cx="14832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srgbClr val="0070C0"/>
                </a:solidFill>
              </a:rPr>
              <a:t>Ideal quark gas</a:t>
            </a:r>
          </a:p>
          <a:p>
            <a:r>
              <a:rPr lang="en-US" altLang="ko-KR" sz="1400" dirty="0" smtClean="0">
                <a:solidFill>
                  <a:srgbClr val="FF0000"/>
                </a:solidFill>
              </a:rPr>
              <a:t>HDL involved</a:t>
            </a:r>
            <a:endParaRPr lang="ko-KR" altLang="en-US" sz="1400" dirty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501008"/>
            <a:ext cx="565523" cy="336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2351053"/>
      </p:ext>
    </p:extLst>
  </p:cSld>
  <p:clrMapOvr>
    <a:masterClrMapping/>
  </p:clrMapOvr>
  <p:transition advTm="29671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 animBg="1"/>
      <p:bldP spid="67" grpId="0" animBg="1"/>
      <p:bldP spid="6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내용 개체 틀 9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r>
              <a:rPr lang="en-US" altLang="ko-KR" sz="2000" b="1" dirty="0" smtClean="0">
                <a:solidFill>
                  <a:srgbClr val="FF0000"/>
                </a:solidFill>
              </a:rPr>
              <a:t>Symmetry Energy</a:t>
            </a:r>
          </a:p>
          <a:p>
            <a:endParaRPr lang="en-US" altLang="ko-KR" sz="2000" dirty="0" smtClean="0"/>
          </a:p>
          <a:p>
            <a:endParaRPr lang="en-US" altLang="ko-KR" sz="2000" dirty="0" smtClean="0"/>
          </a:p>
          <a:p>
            <a:endParaRPr lang="en-US" altLang="ko-KR" sz="2000" dirty="0" smtClean="0"/>
          </a:p>
          <a:p>
            <a:endParaRPr lang="en-US" altLang="ko-KR" sz="2000" dirty="0" smtClean="0"/>
          </a:p>
          <a:p>
            <a:endParaRPr lang="en-US" altLang="ko-KR" sz="2000" dirty="0" smtClean="0"/>
          </a:p>
          <a:p>
            <a:endParaRPr lang="en-US" altLang="ko-KR" sz="1800" dirty="0" smtClean="0"/>
          </a:p>
          <a:p>
            <a:r>
              <a:rPr lang="en-US" altLang="ko-KR" sz="2000" dirty="0" smtClean="0"/>
              <a:t>HDL correction suppress Quasi-Fermi sea</a:t>
            </a:r>
          </a:p>
          <a:p>
            <a:pPr marL="0" indent="0">
              <a:buNone/>
            </a:pPr>
            <a:endParaRPr lang="en-US" altLang="ko-KR" sz="2000" dirty="0" smtClean="0"/>
          </a:p>
          <a:p>
            <a:endParaRPr lang="en-US" altLang="ko-KR" sz="2000" dirty="0" smtClean="0"/>
          </a:p>
          <a:p>
            <a:endParaRPr lang="en-US" altLang="ko-KR" sz="2000" dirty="0" smtClean="0"/>
          </a:p>
          <a:p>
            <a:endParaRPr lang="en-US" altLang="ko-KR" sz="2400" dirty="0" smtClean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48D88-7A6C-4EA9-8E44-5D5844BF72DF}" type="slidenum">
              <a:rPr lang="ko-KR" altLang="en-US" smtClean="0"/>
              <a:pPr/>
              <a:t>11</a:t>
            </a:fld>
            <a:endParaRPr lang="ko-KR" altLang="en-US"/>
          </a:p>
        </p:txBody>
      </p:sp>
      <p:sp>
        <p:nvSpPr>
          <p:cNvPr id="23" name="제목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634082"/>
          </a:xfrm>
        </p:spPr>
        <p:txBody>
          <a:bodyPr>
            <a:normAutofit/>
          </a:bodyPr>
          <a:lstStyle/>
          <a:p>
            <a:r>
              <a:rPr lang="en-US" altLang="ko-KR" sz="3200" dirty="0" smtClean="0">
                <a:solidFill>
                  <a:schemeClr val="tx2"/>
                </a:solidFill>
              </a:rPr>
              <a:t>Symmetry Energy at normal phase</a:t>
            </a:r>
            <a:endParaRPr lang="ko-KR" altLang="en-US" sz="3200" dirty="0">
              <a:solidFill>
                <a:schemeClr val="tx2"/>
              </a:solidFill>
            </a:endParaRPr>
          </a:p>
        </p:txBody>
      </p:sp>
      <p:pic>
        <p:nvPicPr>
          <p:cNvPr id="2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28800"/>
            <a:ext cx="3666840" cy="1264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785" y="2985657"/>
            <a:ext cx="1812717" cy="30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직사각형 28"/>
          <p:cNvSpPr/>
          <p:nvPr/>
        </p:nvSpPr>
        <p:spPr>
          <a:xfrm>
            <a:off x="1797525" y="2988495"/>
            <a:ext cx="643280" cy="293467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직사각형 29"/>
          <p:cNvSpPr/>
          <p:nvPr/>
        </p:nvSpPr>
        <p:spPr>
          <a:xfrm>
            <a:off x="2638246" y="2988496"/>
            <a:ext cx="882680" cy="293465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945" y="4221088"/>
            <a:ext cx="2495143" cy="1917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5436096" y="4276834"/>
            <a:ext cx="309634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As density becomes higher, </a:t>
            </a:r>
            <a:r>
              <a:rPr lang="en-US" altLang="ko-KR" sz="1400" b="1" dirty="0"/>
              <a:t>suppression becomes stronger</a:t>
            </a:r>
            <a:endParaRPr lang="ko-KR" altLang="en-US" sz="1400" b="1" dirty="0"/>
          </a:p>
          <a:p>
            <a:endParaRPr lang="en-US" altLang="ko-KR" sz="1400" dirty="0" smtClean="0"/>
          </a:p>
          <a:p>
            <a:r>
              <a:rPr lang="en-US" altLang="ko-KR" sz="1400" dirty="0" smtClean="0"/>
              <a:t>The difference between quasi-Fermi seas becomes smaller</a:t>
            </a:r>
          </a:p>
          <a:p>
            <a:r>
              <a:rPr lang="en-US" altLang="ko-KR" sz="1400" dirty="0" smtClean="0"/>
              <a:t>-&gt; Costs less energy than ideal gas      </a:t>
            </a:r>
          </a:p>
          <a:p>
            <a:r>
              <a:rPr lang="en-US" altLang="ko-KR" sz="1400" dirty="0" smtClean="0"/>
              <a:t>-&gt; </a:t>
            </a:r>
            <a:r>
              <a:rPr lang="en-US" altLang="ko-KR" sz="1400" b="1" dirty="0" smtClean="0"/>
              <a:t>Reduced symmetry energy</a:t>
            </a:r>
            <a:endParaRPr lang="ko-KR" altLang="en-US" sz="14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274" y="1309600"/>
            <a:ext cx="2731094" cy="2263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6401070" y="2522585"/>
            <a:ext cx="14832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srgbClr val="0070C0"/>
                </a:solidFill>
              </a:rPr>
              <a:t>Ideal quark gas</a:t>
            </a:r>
          </a:p>
          <a:p>
            <a:r>
              <a:rPr lang="en-US" altLang="ko-KR" sz="1400" dirty="0" smtClean="0">
                <a:solidFill>
                  <a:srgbClr val="FF0000"/>
                </a:solidFill>
              </a:rPr>
              <a:t>HDL involved</a:t>
            </a:r>
            <a:endParaRPr lang="ko-KR" altLang="en-US" sz="1400" dirty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293096"/>
            <a:ext cx="2316393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5412001"/>
      </p:ext>
    </p:extLst>
  </p:cSld>
  <p:clrMapOvr>
    <a:masterClrMapping/>
  </p:clrMapOvr>
  <p:transition advTm="29671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내용 개체 틀 9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r>
              <a:rPr lang="en-US" altLang="ko-KR" sz="2000" b="1" dirty="0" smtClean="0">
                <a:solidFill>
                  <a:srgbClr val="FF0000"/>
                </a:solidFill>
              </a:rPr>
              <a:t>BCS</a:t>
            </a:r>
            <a:r>
              <a:rPr lang="en-US" altLang="ko-KR" sz="2000" dirty="0" smtClean="0">
                <a:solidFill>
                  <a:srgbClr val="FF0000"/>
                </a:solidFill>
              </a:rPr>
              <a:t> </a:t>
            </a:r>
            <a:r>
              <a:rPr lang="en-US" altLang="ko-KR" sz="2000" dirty="0" smtClean="0"/>
              <a:t>Pairing near </a:t>
            </a:r>
            <a:r>
              <a:rPr lang="en-US" altLang="ko-KR" sz="2000" b="1" dirty="0" smtClean="0">
                <a:solidFill>
                  <a:srgbClr val="FF0000"/>
                </a:solidFill>
              </a:rPr>
              <a:t>Fermi sea</a:t>
            </a:r>
          </a:p>
          <a:p>
            <a:endParaRPr lang="en-US" altLang="ko-KR" sz="2000" b="1" dirty="0">
              <a:solidFill>
                <a:srgbClr val="FF0000"/>
              </a:solidFill>
            </a:endParaRPr>
          </a:p>
          <a:p>
            <a:endParaRPr lang="en-US" altLang="ko-KR" sz="2000" b="1" dirty="0" smtClean="0">
              <a:solidFill>
                <a:srgbClr val="FF0000"/>
              </a:solidFill>
            </a:endParaRPr>
          </a:p>
          <a:p>
            <a:endParaRPr lang="en-US" altLang="ko-KR" sz="2000" b="1" dirty="0">
              <a:solidFill>
                <a:srgbClr val="FF0000"/>
              </a:solidFill>
            </a:endParaRPr>
          </a:p>
          <a:p>
            <a:endParaRPr lang="en-US" altLang="ko-KR" sz="2000" b="1" dirty="0" smtClean="0">
              <a:solidFill>
                <a:srgbClr val="FF0000"/>
              </a:solidFill>
            </a:endParaRPr>
          </a:p>
          <a:p>
            <a:endParaRPr lang="en-US" altLang="ko-KR" sz="2400" b="1" dirty="0" smtClean="0">
              <a:solidFill>
                <a:srgbClr val="FF0000"/>
              </a:solidFill>
            </a:endParaRPr>
          </a:p>
          <a:p>
            <a:r>
              <a:rPr lang="en-US" altLang="ko-KR" sz="2000" b="1" dirty="0" err="1"/>
              <a:t>Wilsonian</a:t>
            </a:r>
            <a:r>
              <a:rPr lang="en-US" altLang="ko-KR" sz="2000" b="1" dirty="0"/>
              <a:t> HDET</a:t>
            </a:r>
            <a:r>
              <a:rPr lang="en-US" altLang="ko-KR" sz="2000" dirty="0"/>
              <a:t> and </a:t>
            </a:r>
            <a:r>
              <a:rPr lang="en-US" altLang="ko-KR" sz="2000" b="1" dirty="0" err="1"/>
              <a:t>Nambu-Gorkov</a:t>
            </a:r>
            <a:r>
              <a:rPr lang="en-US" altLang="ko-KR" sz="2000" b="1" dirty="0"/>
              <a:t> </a:t>
            </a:r>
            <a:r>
              <a:rPr lang="en-US" altLang="ko-KR" sz="2000" dirty="0"/>
              <a:t>formalism</a:t>
            </a:r>
          </a:p>
          <a:p>
            <a:endParaRPr lang="en-US" altLang="ko-KR" sz="2000" dirty="0"/>
          </a:p>
          <a:p>
            <a:endParaRPr lang="en-US" altLang="ko-KR" sz="2000" dirty="0" smtClean="0"/>
          </a:p>
          <a:p>
            <a:endParaRPr lang="en-US" altLang="ko-KR" sz="2000" dirty="0"/>
          </a:p>
          <a:p>
            <a:endParaRPr lang="en-US" altLang="ko-KR" sz="2000" dirty="0" smtClean="0"/>
          </a:p>
          <a:p>
            <a:endParaRPr lang="en-US" altLang="ko-KR" sz="2000" dirty="0"/>
          </a:p>
          <a:p>
            <a:endParaRPr lang="en-US" altLang="ko-KR" sz="2000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48D88-7A6C-4EA9-8E44-5D5844BF72DF}" type="slidenum">
              <a:rPr lang="ko-KR" altLang="en-US" smtClean="0"/>
              <a:pPr/>
              <a:t>12</a:t>
            </a:fld>
            <a:endParaRPr lang="ko-KR" altLang="en-US"/>
          </a:p>
        </p:txBody>
      </p:sp>
      <p:sp>
        <p:nvSpPr>
          <p:cNvPr id="18" name="제목 1"/>
          <p:cNvSpPr txBox="1">
            <a:spLocks/>
          </p:cNvSpPr>
          <p:nvPr/>
        </p:nvSpPr>
        <p:spPr>
          <a:xfrm>
            <a:off x="467544" y="260648"/>
            <a:ext cx="82296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3200" smtClean="0">
                <a:solidFill>
                  <a:schemeClr val="tx2"/>
                </a:solidFill>
              </a:rPr>
              <a:t>Color Superconductivity</a:t>
            </a:r>
            <a:endParaRPr lang="ko-KR" altLang="en-US" sz="3200" dirty="0">
              <a:solidFill>
                <a:schemeClr val="tx2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729" y="1707642"/>
            <a:ext cx="1831620" cy="1398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349977" y="1690799"/>
            <a:ext cx="489443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400" dirty="0" smtClean="0"/>
              <a:t>In terms of effective interaction near Fermi sea</a:t>
            </a:r>
          </a:p>
          <a:p>
            <a:endParaRPr lang="en-US" altLang="ko-KR" sz="1400" dirty="0" smtClean="0"/>
          </a:p>
          <a:p>
            <a:endParaRPr lang="en-US" altLang="ko-KR" sz="1400" dirty="0"/>
          </a:p>
          <a:p>
            <a:r>
              <a:rPr lang="en-US" altLang="ko-KR" sz="1400" dirty="0" smtClean="0"/>
              <a:t>     is marginal along to Fermi velocity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400" dirty="0" smtClean="0"/>
              <a:t>Fermion – conjugated fermion interaction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400" dirty="0" smtClean="0"/>
              <a:t>When </a:t>
            </a:r>
            <a:r>
              <a:rPr lang="en-US" altLang="ko-KR" sz="1400" dirty="0" smtClean="0">
                <a:solidFill>
                  <a:srgbClr val="FF0000"/>
                </a:solidFill>
              </a:rPr>
              <a:t>V&lt;0 </a:t>
            </a:r>
            <a:r>
              <a:rPr lang="en-US" altLang="ko-KR" sz="1400" dirty="0" smtClean="0"/>
              <a:t>two states form </a:t>
            </a:r>
            <a:r>
              <a:rPr lang="en-US" altLang="ko-KR" sz="1400" b="1" dirty="0" smtClean="0"/>
              <a:t>a condensate </a:t>
            </a:r>
            <a:r>
              <a:rPr lang="en-US" altLang="ko-KR" sz="1400" b="1" dirty="0" smtClean="0">
                <a:solidFill>
                  <a:srgbClr val="FF0000"/>
                </a:solidFill>
              </a:rPr>
              <a:t>(gap)</a:t>
            </a:r>
            <a:endParaRPr lang="en-US" altLang="ko-KR" sz="1400" b="1" dirty="0">
              <a:solidFill>
                <a:srgbClr val="FF0000"/>
              </a:solidFill>
            </a:endParaRP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0017" y="2042227"/>
            <a:ext cx="3028009" cy="296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직사각형 11"/>
          <p:cNvSpPr/>
          <p:nvPr/>
        </p:nvSpPr>
        <p:spPr>
          <a:xfrm>
            <a:off x="1045721" y="1700808"/>
            <a:ext cx="915810" cy="1440160"/>
          </a:xfrm>
          <a:prstGeom prst="rect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직사각형 25"/>
          <p:cNvSpPr/>
          <p:nvPr/>
        </p:nvSpPr>
        <p:spPr>
          <a:xfrm>
            <a:off x="2053833" y="1700808"/>
            <a:ext cx="915810" cy="1440160"/>
          </a:xfrm>
          <a:prstGeom prst="rect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711" y="4189730"/>
            <a:ext cx="3711127" cy="401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TextBox 50"/>
          <p:cNvSpPr txBox="1"/>
          <p:nvPr/>
        </p:nvSpPr>
        <p:spPr>
          <a:xfrm>
            <a:off x="795188" y="3856399"/>
            <a:ext cx="81693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400" dirty="0" smtClean="0"/>
              <a:t>BCS action as Fermion – conjugated Fermion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400" dirty="0"/>
              <a:t>HDET </a:t>
            </a:r>
            <a:r>
              <a:rPr lang="en-US" altLang="ko-KR" sz="1400" dirty="0" err="1" smtClean="0"/>
              <a:t>Lagrangian</a:t>
            </a:r>
            <a:r>
              <a:rPr lang="en-US" altLang="ko-KR" sz="1400" dirty="0"/>
              <a:t> - Irrelevant high energy excitation has been integrated out</a:t>
            </a:r>
            <a:endParaRPr lang="ko-KR" alt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1400" dirty="0" smtClean="0"/>
          </a:p>
        </p:txBody>
      </p:sp>
      <p:pic>
        <p:nvPicPr>
          <p:cNvPr id="52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905" y="5054177"/>
            <a:ext cx="3461103" cy="546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1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5341858"/>
            <a:ext cx="1406980" cy="451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1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356" y="5276737"/>
            <a:ext cx="1785985" cy="502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TextBox 47"/>
          <p:cNvSpPr txBox="1"/>
          <p:nvPr/>
        </p:nvSpPr>
        <p:spPr>
          <a:xfrm>
            <a:off x="6154282" y="5363344"/>
            <a:ext cx="4754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/>
              <a:t>-&gt;</a:t>
            </a:r>
            <a:endParaRPr lang="ko-KR" altLang="en-US" sz="1600" dirty="0"/>
          </a:p>
        </p:txBody>
      </p:sp>
      <p:sp>
        <p:nvSpPr>
          <p:cNvPr id="3" name="직사각형 2"/>
          <p:cNvSpPr/>
          <p:nvPr/>
        </p:nvSpPr>
        <p:spPr>
          <a:xfrm>
            <a:off x="4837279" y="4941168"/>
            <a:ext cx="35352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/>
              <a:t>Diagrammatically described gapped quasi-state</a:t>
            </a:r>
            <a:endParaRPr lang="ko-KR" altLang="en-US" sz="1200" dirty="0"/>
          </a:p>
        </p:txBody>
      </p:sp>
      <p:sp>
        <p:nvSpPr>
          <p:cNvPr id="4" name="직사각형 3"/>
          <p:cNvSpPr/>
          <p:nvPr/>
        </p:nvSpPr>
        <p:spPr>
          <a:xfrm>
            <a:off x="4754844" y="4941168"/>
            <a:ext cx="3714183" cy="849344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/>
          <p:cNvSpPr/>
          <p:nvPr/>
        </p:nvSpPr>
        <p:spPr>
          <a:xfrm>
            <a:off x="1961531" y="4232779"/>
            <a:ext cx="666253" cy="276341"/>
          </a:xfrm>
          <a:prstGeom prst="rect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/>
          <p:cNvSpPr/>
          <p:nvPr/>
        </p:nvSpPr>
        <p:spPr>
          <a:xfrm>
            <a:off x="2969643" y="4232778"/>
            <a:ext cx="306213" cy="276341"/>
          </a:xfrm>
          <a:prstGeom prst="rect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/>
          <p:cNvSpPr/>
          <p:nvPr/>
        </p:nvSpPr>
        <p:spPr>
          <a:xfrm>
            <a:off x="4121771" y="4232777"/>
            <a:ext cx="666253" cy="276341"/>
          </a:xfrm>
          <a:prstGeom prst="rect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/>
          <p:cNvSpPr/>
          <p:nvPr/>
        </p:nvSpPr>
        <p:spPr>
          <a:xfrm>
            <a:off x="3473699" y="4232776"/>
            <a:ext cx="306213" cy="276341"/>
          </a:xfrm>
          <a:prstGeom prst="rect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70536136"/>
      </p:ext>
    </p:extLst>
  </p:cSld>
  <p:clrMapOvr>
    <a:masterClrMapping/>
  </p:clrMapOvr>
  <p:transition advTm="29671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6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513" y="4146700"/>
            <a:ext cx="3306763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내용 개체 틀 9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r>
              <a:rPr lang="en-US" altLang="ko-KR" sz="2000" b="1" dirty="0" smtClean="0">
                <a:solidFill>
                  <a:srgbClr val="FF0000"/>
                </a:solidFill>
              </a:rPr>
              <a:t>BCS</a:t>
            </a:r>
            <a:r>
              <a:rPr lang="en-US" altLang="ko-KR" sz="2000" dirty="0" smtClean="0">
                <a:solidFill>
                  <a:srgbClr val="FF0000"/>
                </a:solidFill>
              </a:rPr>
              <a:t> </a:t>
            </a:r>
            <a:r>
              <a:rPr lang="en-US" altLang="ko-KR" sz="2000" dirty="0" smtClean="0"/>
              <a:t>Pairing locks the gapped quasi-states</a:t>
            </a:r>
            <a:endParaRPr lang="en-US" altLang="ko-KR" sz="2000" b="1" dirty="0">
              <a:solidFill>
                <a:srgbClr val="FF0000"/>
              </a:solidFill>
            </a:endParaRPr>
          </a:p>
          <a:p>
            <a:endParaRPr lang="en-US" altLang="ko-KR" sz="2000" b="1" dirty="0" smtClean="0">
              <a:solidFill>
                <a:srgbClr val="FF0000"/>
              </a:solidFill>
            </a:endParaRPr>
          </a:p>
          <a:p>
            <a:endParaRPr lang="en-US" altLang="ko-KR" sz="2000" b="1" dirty="0">
              <a:solidFill>
                <a:srgbClr val="FF0000"/>
              </a:solidFill>
            </a:endParaRPr>
          </a:p>
          <a:p>
            <a:endParaRPr lang="en-US" altLang="ko-KR" sz="2000" b="1" dirty="0" smtClean="0">
              <a:solidFill>
                <a:srgbClr val="FF0000"/>
              </a:solidFill>
            </a:endParaRPr>
          </a:p>
          <a:p>
            <a:endParaRPr lang="en-US" altLang="ko-KR" sz="2000" b="1" dirty="0" smtClean="0">
              <a:solidFill>
                <a:srgbClr val="FF0000"/>
              </a:solidFill>
            </a:endParaRPr>
          </a:p>
          <a:p>
            <a:endParaRPr lang="en-US" altLang="ko-KR" sz="2800" b="1" dirty="0">
              <a:solidFill>
                <a:srgbClr val="FF0000"/>
              </a:solidFill>
            </a:endParaRPr>
          </a:p>
          <a:p>
            <a:r>
              <a:rPr lang="en-US" altLang="ko-KR" sz="2000" b="1" dirty="0" smtClean="0">
                <a:solidFill>
                  <a:srgbClr val="0070C0"/>
                </a:solidFill>
              </a:rPr>
              <a:t>2 color superconductivity</a:t>
            </a:r>
          </a:p>
          <a:p>
            <a:endParaRPr lang="en-US" altLang="ko-KR" sz="2000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48D88-7A6C-4EA9-8E44-5D5844BF72DF}" type="slidenum">
              <a:rPr lang="ko-KR" altLang="en-US" smtClean="0"/>
              <a:pPr/>
              <a:t>13</a:t>
            </a:fld>
            <a:endParaRPr lang="ko-KR" altLang="en-US" dirty="0"/>
          </a:p>
        </p:txBody>
      </p:sp>
      <p:sp>
        <p:nvSpPr>
          <p:cNvPr id="18" name="제목 1"/>
          <p:cNvSpPr txBox="1">
            <a:spLocks/>
          </p:cNvSpPr>
          <p:nvPr/>
        </p:nvSpPr>
        <p:spPr>
          <a:xfrm>
            <a:off x="467544" y="260648"/>
            <a:ext cx="82296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3200" dirty="0" smtClean="0">
                <a:solidFill>
                  <a:schemeClr val="tx2"/>
                </a:solidFill>
              </a:rPr>
              <a:t>Color BCS paired state</a:t>
            </a:r>
            <a:endParaRPr lang="ko-KR" altLang="en-US" sz="3200" dirty="0">
              <a:solidFill>
                <a:schemeClr val="tx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82979" y="1678976"/>
            <a:ext cx="4633437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400" dirty="0" smtClean="0"/>
              <a:t>In QCD, color anti-triplet gluon exchange interaction is attractive (</a:t>
            </a:r>
            <a:r>
              <a:rPr lang="en-US" altLang="ko-KR" sz="1400" dirty="0" smtClean="0">
                <a:solidFill>
                  <a:srgbClr val="FF0000"/>
                </a:solidFill>
              </a:rPr>
              <a:t>V&lt;0</a:t>
            </a:r>
            <a:r>
              <a:rPr lang="en-US" altLang="ko-KR" sz="1400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11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9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400" dirty="0" smtClean="0"/>
              <a:t>In non negligible</a:t>
            </a:r>
            <a:r>
              <a:rPr lang="ko-KR" altLang="en-US" sz="1400" dirty="0" smtClean="0"/>
              <a:t>       </a:t>
            </a:r>
            <a:r>
              <a:rPr lang="en-US" altLang="ko-KR" sz="1400" dirty="0" smtClean="0"/>
              <a:t>, </a:t>
            </a:r>
            <a:r>
              <a:rPr lang="en-US" altLang="ko-KR" sz="1400" b="1" dirty="0" smtClean="0">
                <a:solidFill>
                  <a:srgbClr val="0070C0"/>
                </a:solidFill>
              </a:rPr>
              <a:t>2SC</a:t>
            </a:r>
            <a:r>
              <a:rPr lang="en-US" altLang="ko-KR" sz="1400" dirty="0" smtClean="0"/>
              <a:t> state is favored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4493" y="2295618"/>
            <a:ext cx="4010408" cy="299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307" y="2701638"/>
            <a:ext cx="432048" cy="223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7162342" y="2295618"/>
            <a:ext cx="936104" cy="269286"/>
          </a:xfrm>
          <a:prstGeom prst="rect">
            <a:avLst/>
          </a:prstGeom>
          <a:noFill/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098" y="3944801"/>
            <a:ext cx="3096344" cy="244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타원 31"/>
          <p:cNvSpPr/>
          <p:nvPr/>
        </p:nvSpPr>
        <p:spPr>
          <a:xfrm>
            <a:off x="2181707" y="4976702"/>
            <a:ext cx="888916" cy="840307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378" y="4941168"/>
            <a:ext cx="907574" cy="254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91765" y="3963571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i="1" dirty="0" err="1" smtClean="0"/>
              <a:t>M</a:t>
            </a:r>
            <a:r>
              <a:rPr lang="en-US" altLang="ko-KR" sz="1000" i="1" dirty="0" err="1" smtClean="0"/>
              <a:t>s</a:t>
            </a:r>
            <a:r>
              <a:rPr lang="en-US" altLang="ko-KR" sz="1000" i="1" dirty="0" smtClean="0"/>
              <a:t> </a:t>
            </a:r>
            <a:r>
              <a:rPr lang="en-US" altLang="ko-KR" sz="1400" dirty="0" smtClean="0"/>
              <a:t>~ 150 MeV</a:t>
            </a:r>
          </a:p>
          <a:p>
            <a:r>
              <a:rPr lang="el-GR" altLang="ko-KR" sz="1400" i="1" dirty="0" smtClean="0"/>
              <a:t>μ</a:t>
            </a:r>
            <a:r>
              <a:rPr lang="en-US" altLang="ko-KR" sz="1400" i="1" dirty="0" smtClean="0"/>
              <a:t> ~ </a:t>
            </a:r>
            <a:r>
              <a:rPr lang="en-US" altLang="ko-KR" sz="1400" dirty="0" smtClean="0"/>
              <a:t>400 MeV</a:t>
            </a:r>
            <a:endParaRPr lang="ko-KR" alt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4342229" y="3789040"/>
            <a:ext cx="4262219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/>
              <a:t>In 2SC phase, u-d </a:t>
            </a:r>
            <a:r>
              <a:rPr lang="en-US" altLang="ko-KR" sz="1400" dirty="0" smtClean="0">
                <a:solidFill>
                  <a:srgbClr val="FF0000"/>
                </a:solidFill>
              </a:rPr>
              <a:t>red</a:t>
            </a:r>
            <a:r>
              <a:rPr lang="en-US" altLang="ko-KR" sz="1400" dirty="0" smtClean="0"/>
              <a:t>-</a:t>
            </a:r>
            <a:r>
              <a:rPr lang="en-US" altLang="ko-KR" sz="1400" dirty="0" smtClean="0">
                <a:solidFill>
                  <a:srgbClr val="00B050"/>
                </a:solidFill>
              </a:rPr>
              <a:t>green</a:t>
            </a:r>
            <a:r>
              <a:rPr lang="en-US" altLang="ko-KR" sz="1400" dirty="0" smtClean="0"/>
              <a:t> states are gapped</a:t>
            </a:r>
          </a:p>
          <a:p>
            <a:endParaRPr lang="en-US" altLang="ko-KR" sz="1400" dirty="0" smtClean="0"/>
          </a:p>
          <a:p>
            <a:endParaRPr lang="en-US" altLang="ko-KR" sz="1400" dirty="0"/>
          </a:p>
          <a:p>
            <a:endParaRPr lang="en-US" altLang="ko-KR" sz="1400" dirty="0" smtClean="0"/>
          </a:p>
          <a:p>
            <a:endParaRPr lang="en-US" altLang="ko-KR" sz="1400" dirty="0"/>
          </a:p>
          <a:p>
            <a:endParaRPr lang="en-US" altLang="ko-KR" sz="1400" dirty="0" smtClean="0"/>
          </a:p>
          <a:p>
            <a:endParaRPr lang="en-US" altLang="ko-KR" sz="1400" dirty="0"/>
          </a:p>
          <a:p>
            <a:endParaRPr lang="en-US" altLang="ko-KR" sz="1400" dirty="0" smtClean="0"/>
          </a:p>
          <a:p>
            <a:endParaRPr lang="en-US" altLang="ko-KR" sz="1400" dirty="0" smtClean="0"/>
          </a:p>
          <a:p>
            <a:endParaRPr lang="en-US" altLang="ko-KR" sz="1400" dirty="0"/>
          </a:p>
          <a:p>
            <a:r>
              <a:rPr lang="en-US" altLang="ko-KR" sz="1400" dirty="0" smtClean="0"/>
              <a:t>Only s quarks and </a:t>
            </a:r>
            <a:r>
              <a:rPr lang="en-US" altLang="ko-KR" sz="1400" dirty="0" smtClean="0">
                <a:solidFill>
                  <a:srgbClr val="FF0000"/>
                </a:solidFill>
              </a:rPr>
              <a:t>u</a:t>
            </a:r>
            <a:r>
              <a:rPr lang="en-US" altLang="ko-KR" sz="1400" dirty="0" smtClean="0"/>
              <a:t>-</a:t>
            </a:r>
            <a:r>
              <a:rPr lang="en-US" altLang="ko-KR" sz="1400" dirty="0" smtClean="0">
                <a:solidFill>
                  <a:srgbClr val="002060"/>
                </a:solidFill>
              </a:rPr>
              <a:t>d</a:t>
            </a:r>
            <a:r>
              <a:rPr lang="en-US" altLang="ko-KR" sz="1400" dirty="0" smtClean="0"/>
              <a:t> </a:t>
            </a:r>
            <a:r>
              <a:rPr lang="en-US" altLang="ko-KR" sz="1400" dirty="0" smtClean="0">
                <a:solidFill>
                  <a:srgbClr val="0070C0"/>
                </a:solidFill>
              </a:rPr>
              <a:t>blue</a:t>
            </a:r>
            <a:r>
              <a:rPr lang="en-US" altLang="ko-KR" sz="1400" dirty="0" smtClean="0"/>
              <a:t> quarks are liberal</a:t>
            </a:r>
            <a:endParaRPr lang="ko-KR" altLang="en-US" sz="14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683" y="1720857"/>
            <a:ext cx="2448272" cy="1492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603091" y="4874389"/>
            <a:ext cx="15195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/>
              <a:t>u-d </a:t>
            </a:r>
            <a:r>
              <a:rPr lang="en-US" altLang="ko-KR" sz="1400" dirty="0" smtClean="0">
                <a:solidFill>
                  <a:srgbClr val="FF0000"/>
                </a:solidFill>
              </a:rPr>
              <a:t>red</a:t>
            </a:r>
            <a:r>
              <a:rPr lang="en-US" altLang="ko-KR" sz="1400" dirty="0" smtClean="0"/>
              <a:t> </a:t>
            </a:r>
            <a:r>
              <a:rPr lang="en-US" altLang="ko-KR" sz="1400" dirty="0" smtClean="0">
                <a:solidFill>
                  <a:srgbClr val="00B050"/>
                </a:solidFill>
              </a:rPr>
              <a:t>green</a:t>
            </a:r>
          </a:p>
          <a:p>
            <a:r>
              <a:rPr lang="en-US" altLang="ko-KR" sz="1400" b="1" dirty="0" smtClean="0"/>
              <a:t>quasi-Fermi sea is locked</a:t>
            </a:r>
            <a:endParaRPr lang="ko-KR" altLang="en-US" sz="1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738995" y="4945817"/>
            <a:ext cx="9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/>
              <a:t>s quarks  </a:t>
            </a:r>
            <a:r>
              <a:rPr lang="en-US" altLang="ko-KR" sz="1400" dirty="0" smtClean="0">
                <a:solidFill>
                  <a:srgbClr val="FF0000"/>
                </a:solidFill>
              </a:rPr>
              <a:t>u</a:t>
            </a:r>
            <a:r>
              <a:rPr lang="en-US" altLang="ko-KR" sz="1400" dirty="0" smtClean="0"/>
              <a:t> (</a:t>
            </a:r>
            <a:r>
              <a:rPr lang="en-US" altLang="ko-KR" sz="1400" dirty="0" smtClean="0">
                <a:solidFill>
                  <a:srgbClr val="0070C0"/>
                </a:solidFill>
              </a:rPr>
              <a:t>blue</a:t>
            </a:r>
            <a:r>
              <a:rPr lang="en-US" altLang="ko-KR" sz="1400" dirty="0" smtClean="0"/>
              <a:t>)</a:t>
            </a:r>
            <a:endParaRPr lang="ko-KR" altLang="en-US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7115259" y="4532933"/>
            <a:ext cx="9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/>
              <a:t>s quarks  </a:t>
            </a:r>
            <a:r>
              <a:rPr lang="en-US" altLang="ko-KR" sz="1400" dirty="0" smtClean="0">
                <a:solidFill>
                  <a:srgbClr val="002060"/>
                </a:solidFill>
              </a:rPr>
              <a:t>d</a:t>
            </a:r>
            <a:r>
              <a:rPr lang="en-US" altLang="ko-KR" sz="1400" dirty="0" smtClean="0"/>
              <a:t> (</a:t>
            </a:r>
            <a:r>
              <a:rPr lang="en-US" altLang="ko-KR" sz="1400" dirty="0" smtClean="0">
                <a:solidFill>
                  <a:srgbClr val="0070C0"/>
                </a:solidFill>
              </a:rPr>
              <a:t>blue</a:t>
            </a:r>
            <a:r>
              <a:rPr lang="en-US" altLang="ko-KR" sz="1400" dirty="0" smtClean="0"/>
              <a:t>)</a:t>
            </a:r>
            <a:endParaRPr lang="ko-KR" altLang="en-US" sz="1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2299" y="4653136"/>
            <a:ext cx="828888" cy="244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5623846"/>
      </p:ext>
    </p:extLst>
  </p:cSld>
  <p:clrMapOvr>
    <a:masterClrMapping/>
  </p:clrMapOvr>
  <p:transition advTm="29671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내용 개체 틀 9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r>
              <a:rPr lang="en-US" altLang="ko-KR" sz="2000" b="1" dirty="0" smtClean="0"/>
              <a:t>Only </a:t>
            </a:r>
            <a:r>
              <a:rPr lang="en-US" altLang="ko-KR" sz="2000" b="1" dirty="0" smtClean="0">
                <a:solidFill>
                  <a:srgbClr val="0070C0"/>
                </a:solidFill>
              </a:rPr>
              <a:t>Blue</a:t>
            </a:r>
            <a:r>
              <a:rPr lang="en-US" altLang="ko-KR" sz="2000" b="1" dirty="0">
                <a:solidFill>
                  <a:srgbClr val="0070C0"/>
                </a:solidFill>
              </a:rPr>
              <a:t> </a:t>
            </a:r>
            <a:r>
              <a:rPr lang="en-US" altLang="ko-KR" sz="2000" b="1" dirty="0" smtClean="0">
                <a:solidFill>
                  <a:srgbClr val="0070C0"/>
                </a:solidFill>
              </a:rPr>
              <a:t>state (1/3) </a:t>
            </a:r>
            <a:r>
              <a:rPr lang="en-US" altLang="ko-KR" sz="2000" dirty="0" smtClean="0"/>
              <a:t>can</a:t>
            </a:r>
            <a:r>
              <a:rPr lang="en-US" altLang="ko-KR" sz="2000" b="1" dirty="0" smtClean="0">
                <a:solidFill>
                  <a:srgbClr val="0070C0"/>
                </a:solidFill>
              </a:rPr>
              <a:t> </a:t>
            </a:r>
            <a:r>
              <a:rPr lang="en-US" altLang="ko-KR" sz="2000" dirty="0" smtClean="0"/>
              <a:t>affect </a:t>
            </a:r>
            <a:r>
              <a:rPr lang="en-US" altLang="ko-KR" sz="2000" dirty="0" err="1" smtClean="0"/>
              <a:t>iso</a:t>
            </a:r>
            <a:r>
              <a:rPr lang="en-US" altLang="ko-KR" sz="2000" dirty="0" smtClean="0"/>
              <a:t>-spin asymmetry</a:t>
            </a:r>
            <a:endParaRPr lang="en-US" altLang="ko-KR" sz="2000" dirty="0"/>
          </a:p>
          <a:p>
            <a:endParaRPr lang="en-US" altLang="ko-KR" sz="2000" b="1" dirty="0" smtClean="0">
              <a:solidFill>
                <a:srgbClr val="FF0000"/>
              </a:solidFill>
            </a:endParaRPr>
          </a:p>
          <a:p>
            <a:endParaRPr lang="en-US" altLang="ko-KR" sz="2000" b="1" dirty="0" smtClean="0"/>
          </a:p>
          <a:p>
            <a:endParaRPr lang="en-US" altLang="ko-KR" sz="2000" b="1" dirty="0"/>
          </a:p>
          <a:p>
            <a:endParaRPr lang="en-US" altLang="ko-KR" sz="2000" b="1" dirty="0" smtClean="0"/>
          </a:p>
          <a:p>
            <a:endParaRPr lang="en-US" altLang="ko-KR" sz="2000" b="1" dirty="0" smtClean="0"/>
          </a:p>
          <a:p>
            <a:endParaRPr lang="en-US" altLang="ko-KR" sz="2000" b="1" dirty="0" smtClean="0">
              <a:solidFill>
                <a:srgbClr val="0070C0"/>
              </a:solidFill>
            </a:endParaRPr>
          </a:p>
          <a:p>
            <a:endParaRPr lang="en-US" altLang="ko-KR" sz="1400" b="1" dirty="0">
              <a:solidFill>
                <a:srgbClr val="0070C0"/>
              </a:solidFill>
            </a:endParaRPr>
          </a:p>
          <a:p>
            <a:r>
              <a:rPr lang="en-US" altLang="ko-KR" sz="2000" b="1" dirty="0" smtClean="0">
                <a:solidFill>
                  <a:srgbClr val="0070C0"/>
                </a:solidFill>
              </a:rPr>
              <a:t>Symmetry energy </a:t>
            </a:r>
          </a:p>
          <a:p>
            <a:endParaRPr lang="en-US" altLang="ko-KR" sz="2000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48D88-7A6C-4EA9-8E44-5D5844BF72DF}" type="slidenum">
              <a:rPr lang="ko-KR" altLang="en-US" smtClean="0"/>
              <a:pPr/>
              <a:t>14</a:t>
            </a:fld>
            <a:endParaRPr lang="ko-KR" altLang="en-US"/>
          </a:p>
        </p:txBody>
      </p:sp>
      <p:sp>
        <p:nvSpPr>
          <p:cNvPr id="18" name="제목 1"/>
          <p:cNvSpPr txBox="1">
            <a:spLocks/>
          </p:cNvSpPr>
          <p:nvPr/>
        </p:nvSpPr>
        <p:spPr>
          <a:xfrm>
            <a:off x="467544" y="260648"/>
            <a:ext cx="82296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3200" dirty="0" err="1" smtClean="0">
                <a:solidFill>
                  <a:schemeClr val="tx2"/>
                </a:solidFill>
              </a:rPr>
              <a:t>Asymmetrization</a:t>
            </a:r>
            <a:r>
              <a:rPr lang="en-US" altLang="ko-KR" sz="3200" dirty="0" smtClean="0">
                <a:solidFill>
                  <a:schemeClr val="tx2"/>
                </a:solidFill>
              </a:rPr>
              <a:t> in 2SC phase </a:t>
            </a:r>
            <a:endParaRPr lang="ko-KR" altLang="en-US" sz="3200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4008" y="1755393"/>
            <a:ext cx="410445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400" dirty="0" smtClean="0"/>
              <a:t>BCS phase remains in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400" dirty="0" smtClean="0"/>
              <a:t>Only </a:t>
            </a:r>
            <a:r>
              <a:rPr lang="en-US" altLang="ko-KR" sz="1400" dirty="0">
                <a:solidFill>
                  <a:srgbClr val="FF0000"/>
                </a:solidFill>
              </a:rPr>
              <a:t>u</a:t>
            </a:r>
            <a:r>
              <a:rPr lang="en-US" altLang="ko-KR" sz="1400" dirty="0"/>
              <a:t>-</a:t>
            </a:r>
            <a:r>
              <a:rPr lang="en-US" altLang="ko-KR" sz="1400" dirty="0">
                <a:solidFill>
                  <a:srgbClr val="002060"/>
                </a:solidFill>
              </a:rPr>
              <a:t>d</a:t>
            </a:r>
            <a:r>
              <a:rPr lang="en-US" altLang="ko-KR" sz="1400" dirty="0"/>
              <a:t> </a:t>
            </a:r>
            <a:r>
              <a:rPr lang="en-US" altLang="ko-KR" sz="1400" dirty="0">
                <a:solidFill>
                  <a:srgbClr val="0070C0"/>
                </a:solidFill>
              </a:rPr>
              <a:t>blue</a:t>
            </a:r>
            <a:r>
              <a:rPr lang="en-US" altLang="ko-KR" sz="1400" dirty="0"/>
              <a:t> states can be </a:t>
            </a:r>
            <a:r>
              <a:rPr lang="en-US" altLang="ko-KR" sz="1400" dirty="0" err="1" smtClean="0"/>
              <a:t>asymmetrized</a:t>
            </a:r>
            <a:endParaRPr lang="en-US" altLang="ko-KR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400" dirty="0" smtClean="0"/>
              <a:t>The </a:t>
            </a:r>
            <a:r>
              <a:rPr lang="en-US" altLang="ko-KR" sz="1400" dirty="0"/>
              <a:t>other 4 gapped quasi-states are </a:t>
            </a:r>
            <a:r>
              <a:rPr lang="en-US" altLang="ko-KR" sz="1400" b="1" dirty="0" smtClean="0"/>
              <a:t>locked</a:t>
            </a:r>
            <a:endParaRPr lang="en-US" altLang="ko-KR" sz="1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040" y="4447322"/>
            <a:ext cx="3817976" cy="1861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직사각형 6"/>
          <p:cNvSpPr/>
          <p:nvPr/>
        </p:nvSpPr>
        <p:spPr>
          <a:xfrm>
            <a:off x="1563034" y="5806009"/>
            <a:ext cx="1728193" cy="457200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직사각형 37"/>
          <p:cNvSpPr/>
          <p:nvPr/>
        </p:nvSpPr>
        <p:spPr>
          <a:xfrm>
            <a:off x="927854" y="4447322"/>
            <a:ext cx="2291363" cy="538915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221088"/>
            <a:ext cx="2749047" cy="2300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67736" y="2055322"/>
            <a:ext cx="32400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 smtClean="0"/>
              <a:t>(Phys. Rev. </a:t>
            </a:r>
            <a:r>
              <a:rPr lang="en-US" altLang="ko-KR" sz="1100" dirty="0" err="1" smtClean="0"/>
              <a:t>Lett</a:t>
            </a:r>
            <a:r>
              <a:rPr lang="en-US" altLang="ko-KR" sz="1100" dirty="0" smtClean="0"/>
              <a:t>. 9, 266 (1962</a:t>
            </a:r>
            <a:r>
              <a:rPr lang="en-US" altLang="ko-KR" sz="1100" dirty="0"/>
              <a:t>) </a:t>
            </a:r>
            <a:r>
              <a:rPr lang="en-US" altLang="ko-KR" sz="1100" dirty="0" smtClean="0"/>
              <a:t> A</a:t>
            </a:r>
            <a:r>
              <a:rPr lang="en-US" altLang="ko-KR" sz="1100" dirty="0"/>
              <a:t>. M. </a:t>
            </a:r>
            <a:r>
              <a:rPr lang="en-US" altLang="ko-KR" sz="1100" dirty="0" err="1"/>
              <a:t>Clogston</a:t>
            </a:r>
            <a:r>
              <a:rPr lang="ko-KR" altLang="en-US" sz="1100" dirty="0"/>
              <a:t> </a:t>
            </a:r>
            <a:r>
              <a:rPr lang="en-US" altLang="ko-KR" sz="1100" dirty="0" smtClean="0"/>
              <a:t>)</a:t>
            </a:r>
            <a:endParaRPr lang="ko-KR" altLang="en-US" sz="1100" dirty="0"/>
          </a:p>
        </p:txBody>
      </p:sp>
      <p:sp>
        <p:nvSpPr>
          <p:cNvPr id="41" name="TextBox 40"/>
          <p:cNvSpPr txBox="1"/>
          <p:nvPr/>
        </p:nvSpPr>
        <p:spPr>
          <a:xfrm>
            <a:off x="6178965" y="4859493"/>
            <a:ext cx="17181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/>
              <a:t>BCS gapped (2SC)</a:t>
            </a:r>
          </a:p>
          <a:p>
            <a:r>
              <a:rPr lang="en-US" altLang="ko-KR" sz="1400" dirty="0" smtClean="0">
                <a:solidFill>
                  <a:srgbClr val="0070C0"/>
                </a:solidFill>
              </a:rPr>
              <a:t>Ideal quark gas</a:t>
            </a:r>
          </a:p>
          <a:p>
            <a:r>
              <a:rPr lang="en-US" altLang="ko-KR" sz="1400" dirty="0" smtClean="0">
                <a:solidFill>
                  <a:srgbClr val="FF0000"/>
                </a:solidFill>
              </a:rPr>
              <a:t>HDL involved</a:t>
            </a:r>
            <a:endParaRPr lang="ko-KR" altLang="en-US" sz="1400" dirty="0">
              <a:solidFill>
                <a:srgbClr val="FF000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862" y="1758191"/>
            <a:ext cx="1566767" cy="281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64788"/>
            <a:ext cx="3682752" cy="1503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383701"/>
            <a:ext cx="681286" cy="199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928" y="2378162"/>
            <a:ext cx="953800" cy="204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577" y="1988840"/>
            <a:ext cx="236223" cy="21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316183"/>
            <a:ext cx="5077340" cy="616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55576" y="3444613"/>
            <a:ext cx="24184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400" dirty="0" smtClean="0"/>
              <a:t>In HDET formalism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935737840"/>
      </p:ext>
    </p:extLst>
  </p:cSld>
  <p:clrMapOvr>
    <a:masterClrMapping/>
  </p:clrMapOvr>
  <p:transition advTm="296713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내용 개체 틀 9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r>
              <a:rPr lang="en-US" altLang="ko-KR" sz="2000" dirty="0" smtClean="0"/>
              <a:t>Meissner mass effect?</a:t>
            </a:r>
          </a:p>
          <a:p>
            <a:endParaRPr lang="en-US" altLang="ko-KR" sz="2000" dirty="0"/>
          </a:p>
          <a:p>
            <a:endParaRPr lang="en-US" altLang="ko-KR" sz="2000" dirty="0" smtClean="0"/>
          </a:p>
          <a:p>
            <a:endParaRPr lang="en-US" altLang="ko-KR" sz="1100" dirty="0" smtClean="0"/>
          </a:p>
          <a:p>
            <a:endParaRPr lang="en-US" altLang="ko-KR" sz="2000" dirty="0" smtClean="0"/>
          </a:p>
          <a:p>
            <a:r>
              <a:rPr lang="en-US" altLang="ko-KR" sz="2000" dirty="0" smtClean="0"/>
              <a:t>Gapped states and dense loop</a:t>
            </a:r>
          </a:p>
          <a:p>
            <a:endParaRPr lang="en-US" altLang="ko-KR" sz="2000" dirty="0"/>
          </a:p>
          <a:p>
            <a:endParaRPr lang="en-US" altLang="ko-KR" sz="2000" dirty="0" smtClean="0"/>
          </a:p>
          <a:p>
            <a:endParaRPr lang="en-US" altLang="ko-KR" sz="2000" dirty="0"/>
          </a:p>
          <a:p>
            <a:endParaRPr lang="en-US" altLang="ko-KR" sz="2000" dirty="0" smtClean="0"/>
          </a:p>
          <a:p>
            <a:endParaRPr lang="en-US" altLang="ko-KR" sz="2000" dirty="0"/>
          </a:p>
          <a:p>
            <a:endParaRPr lang="en-US" altLang="ko-KR" sz="2000" dirty="0" smtClean="0"/>
          </a:p>
          <a:p>
            <a:pPr marL="0" indent="0">
              <a:buNone/>
            </a:pPr>
            <a:endParaRPr lang="en-US" altLang="ko-KR" sz="1400" dirty="0" smtClean="0"/>
          </a:p>
          <a:p>
            <a:endParaRPr lang="en-US" altLang="ko-KR" sz="2000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48D88-7A6C-4EA9-8E44-5D5844BF72DF}" type="slidenum">
              <a:rPr lang="ko-KR" altLang="en-US" smtClean="0"/>
              <a:pPr/>
              <a:t>15</a:t>
            </a:fld>
            <a:endParaRPr lang="ko-KR" altLang="en-US"/>
          </a:p>
        </p:txBody>
      </p:sp>
      <p:sp>
        <p:nvSpPr>
          <p:cNvPr id="18" name="제목 1"/>
          <p:cNvSpPr txBox="1">
            <a:spLocks/>
          </p:cNvSpPr>
          <p:nvPr/>
        </p:nvSpPr>
        <p:spPr>
          <a:xfrm>
            <a:off x="467544" y="260648"/>
            <a:ext cx="82296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3200" dirty="0" smtClean="0">
                <a:solidFill>
                  <a:schemeClr val="tx2"/>
                </a:solidFill>
              </a:rPr>
              <a:t>Quasi-fermion state in 2SC phase</a:t>
            </a:r>
            <a:endParaRPr lang="ko-KR" altLang="en-US" sz="3200" dirty="0">
              <a:solidFill>
                <a:schemeClr val="tx2"/>
              </a:solidFill>
            </a:endParaRPr>
          </a:p>
        </p:txBody>
      </p:sp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6260" y="1648297"/>
            <a:ext cx="1512168" cy="485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7" y="2314665"/>
            <a:ext cx="1368151" cy="159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99592" y="1660491"/>
            <a:ext cx="338437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/>
              <a:t>Quasi-fermion in gapped state</a:t>
            </a:r>
          </a:p>
          <a:p>
            <a:endParaRPr lang="en-US" altLang="ko-KR" sz="2400" dirty="0" smtClean="0"/>
          </a:p>
          <a:p>
            <a:r>
              <a:rPr lang="en-US" altLang="ko-KR" sz="1400" dirty="0" smtClean="0"/>
              <a:t>Fermion </a:t>
            </a:r>
            <a:r>
              <a:rPr lang="en-US" altLang="ko-KR" sz="1400" dirty="0"/>
              <a:t>in </a:t>
            </a:r>
            <a:r>
              <a:rPr lang="en-US" altLang="ko-KR" sz="1400" dirty="0" err="1" smtClean="0"/>
              <a:t>ungapped</a:t>
            </a:r>
            <a:r>
              <a:rPr lang="en-US" altLang="ko-KR" sz="1400" dirty="0" smtClean="0"/>
              <a:t> state</a:t>
            </a:r>
            <a:endParaRPr lang="en-US" altLang="ko-KR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899592" y="3352343"/>
            <a:ext cx="496855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/>
              <a:t>1) If gap size is quite large</a:t>
            </a:r>
          </a:p>
          <a:p>
            <a:r>
              <a:rPr lang="en-US" altLang="ko-KR" sz="1400" dirty="0" smtClean="0"/>
              <a:t>   -&gt; matter loop do not have hard contribution</a:t>
            </a:r>
          </a:p>
          <a:p>
            <a:r>
              <a:rPr lang="en-US" altLang="ko-KR" sz="1400" dirty="0" smtClean="0"/>
              <a:t>   -&gt; do not </a:t>
            </a:r>
            <a:r>
              <a:rPr lang="en-US" altLang="ko-KR" sz="1400" dirty="0"/>
              <a:t>need </a:t>
            </a:r>
            <a:r>
              <a:rPr lang="en-US" altLang="ko-KR" sz="1400" dirty="0" err="1" smtClean="0"/>
              <a:t>resummation</a:t>
            </a:r>
            <a:r>
              <a:rPr lang="en-US" altLang="ko-KR" sz="1400" dirty="0" smtClean="0"/>
              <a:t>  -&gt; </a:t>
            </a:r>
            <a:r>
              <a:rPr lang="en-US" altLang="ko-KR" sz="1400" b="1" dirty="0">
                <a:solidFill>
                  <a:srgbClr val="FF0000"/>
                </a:solidFill>
              </a:rPr>
              <a:t>reduction vanish</a:t>
            </a:r>
            <a:endParaRPr lang="ko-KR" altLang="en-US" sz="1400" b="1" dirty="0">
              <a:solidFill>
                <a:srgbClr val="FF0000"/>
              </a:solidFill>
            </a:endParaRPr>
          </a:p>
          <a:p>
            <a:endParaRPr lang="en-US" altLang="ko-KR" sz="1600" dirty="0" smtClean="0"/>
          </a:p>
          <a:p>
            <a:endParaRPr lang="en-US" altLang="ko-KR" sz="1600" dirty="0" smtClean="0"/>
          </a:p>
          <a:p>
            <a:r>
              <a:rPr lang="en-US" altLang="ko-KR" sz="1400" dirty="0" smtClean="0"/>
              <a:t>2) But if gap </a:t>
            </a:r>
            <a:r>
              <a:rPr lang="en-US" altLang="ko-KR" sz="1400" dirty="0"/>
              <a:t>size is quite small           </a:t>
            </a:r>
            <a:endParaRPr lang="en-US" altLang="ko-KR" sz="1400" dirty="0" smtClean="0"/>
          </a:p>
          <a:p>
            <a:r>
              <a:rPr lang="en-US" altLang="ko-KR" sz="1400" dirty="0" smtClean="0"/>
              <a:t>   -&gt; </a:t>
            </a:r>
            <a:r>
              <a:rPr lang="en-US" altLang="ko-KR" sz="1400" dirty="0" smtClean="0">
                <a:solidFill>
                  <a:srgbClr val="FF0000"/>
                </a:solidFill>
              </a:rPr>
              <a:t>needs </a:t>
            </a:r>
            <a:r>
              <a:rPr lang="en-US" altLang="ko-KR" sz="1400" dirty="0" err="1" smtClean="0">
                <a:solidFill>
                  <a:srgbClr val="FF0000"/>
                </a:solidFill>
              </a:rPr>
              <a:t>resummation</a:t>
            </a:r>
            <a:r>
              <a:rPr lang="en-US" altLang="ko-KR" sz="1400" dirty="0" smtClean="0">
                <a:solidFill>
                  <a:srgbClr val="FF0000"/>
                </a:solidFill>
              </a:rPr>
              <a:t> </a:t>
            </a:r>
            <a:r>
              <a:rPr lang="en-US" altLang="ko-KR" sz="1400" dirty="0" smtClean="0"/>
              <a:t>-&gt; </a:t>
            </a:r>
            <a:r>
              <a:rPr lang="en-US" altLang="ko-KR" sz="1400" b="1" dirty="0" smtClean="0"/>
              <a:t>reduction remains</a:t>
            </a:r>
          </a:p>
          <a:p>
            <a:endParaRPr lang="en-US" altLang="ko-KR" sz="1600" dirty="0" smtClean="0"/>
          </a:p>
          <a:p>
            <a:endParaRPr lang="en-US" altLang="ko-KR" sz="1600" dirty="0" smtClean="0"/>
          </a:p>
          <a:p>
            <a:r>
              <a:rPr lang="en-US" altLang="ko-KR" sz="1400" dirty="0" smtClean="0"/>
              <a:t>3) For </a:t>
            </a:r>
            <a:r>
              <a:rPr lang="en-US" altLang="ko-KR" sz="1400" dirty="0" err="1" smtClean="0"/>
              <a:t>ungapped</a:t>
            </a:r>
            <a:r>
              <a:rPr lang="en-US" altLang="ko-KR" sz="1400" dirty="0" smtClean="0"/>
              <a:t> quark loop -&gt; </a:t>
            </a:r>
            <a:r>
              <a:rPr lang="en-US" altLang="ko-KR" sz="1400" b="1" dirty="0"/>
              <a:t>reduction </a:t>
            </a:r>
            <a:r>
              <a:rPr lang="en-US" altLang="ko-KR" sz="1400" b="1" dirty="0" smtClean="0"/>
              <a:t>remains</a:t>
            </a:r>
            <a:endParaRPr lang="en-US" altLang="ko-KR" sz="1400" b="1" dirty="0"/>
          </a:p>
        </p:txBody>
      </p:sp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964" y="3429000"/>
            <a:ext cx="691371" cy="200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696" y="3490450"/>
            <a:ext cx="1331181" cy="586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5004" y="4522619"/>
            <a:ext cx="646956" cy="20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576289"/>
            <a:ext cx="1800200" cy="53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767" y="2132856"/>
            <a:ext cx="1440160" cy="484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2481" y="4437112"/>
            <a:ext cx="1377951" cy="586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450537"/>
            <a:ext cx="1331181" cy="586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732240" y="4545757"/>
            <a:ext cx="346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~</a:t>
            </a:r>
            <a:endParaRPr lang="ko-KR" altLang="en-US" dirty="0"/>
          </a:p>
        </p:txBody>
      </p:sp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698" y="5229200"/>
            <a:ext cx="1377951" cy="586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4519066"/>
      </p:ext>
    </p:extLst>
  </p:cSld>
  <p:clrMapOvr>
    <a:masterClrMapping/>
  </p:clrMapOvr>
  <p:transition advTm="296713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내용 개체 틀 9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r>
              <a:rPr lang="en-US" altLang="ko-KR" sz="2000" b="1" dirty="0">
                <a:solidFill>
                  <a:srgbClr val="0070C0"/>
                </a:solidFill>
              </a:rPr>
              <a:t>2SC</a:t>
            </a:r>
            <a:r>
              <a:rPr lang="en-US" altLang="ko-KR" sz="2000" dirty="0"/>
              <a:t> description </a:t>
            </a:r>
            <a:r>
              <a:rPr lang="en-US" altLang="ko-KR" sz="2000" dirty="0" smtClean="0"/>
              <a:t>as </a:t>
            </a:r>
            <a:r>
              <a:rPr lang="en-US" altLang="ko-KR" sz="2000" dirty="0"/>
              <a:t>linear combination of Gellman </a:t>
            </a:r>
            <a:r>
              <a:rPr lang="en-US" altLang="ko-KR" sz="2000" dirty="0" smtClean="0"/>
              <a:t>matrices</a:t>
            </a:r>
          </a:p>
          <a:p>
            <a:endParaRPr lang="en-US" altLang="ko-KR" sz="2000" dirty="0"/>
          </a:p>
          <a:p>
            <a:endParaRPr lang="en-US" altLang="ko-KR" sz="2000" dirty="0" smtClean="0"/>
          </a:p>
          <a:p>
            <a:endParaRPr lang="en-US" altLang="ko-KR" sz="2000" dirty="0"/>
          </a:p>
          <a:p>
            <a:endParaRPr lang="en-US" altLang="ko-KR" sz="2000" dirty="0" smtClean="0"/>
          </a:p>
          <a:p>
            <a:endParaRPr lang="en-US" altLang="ko-KR" sz="2000" dirty="0"/>
          </a:p>
          <a:p>
            <a:endParaRPr lang="en-US" altLang="ko-KR" sz="2000" dirty="0" smtClean="0"/>
          </a:p>
          <a:p>
            <a:endParaRPr lang="en-US" altLang="ko-KR" sz="2000" dirty="0"/>
          </a:p>
          <a:p>
            <a:endParaRPr lang="en-US" altLang="ko-KR" sz="2000" dirty="0" smtClean="0"/>
          </a:p>
          <a:p>
            <a:r>
              <a:rPr lang="en-US" altLang="ko-KR" sz="2000" dirty="0" smtClean="0"/>
              <a:t>Gluon self energy as kernel for linear response </a:t>
            </a:r>
            <a:endParaRPr lang="en-US" altLang="ko-KR" sz="2000" dirty="0"/>
          </a:p>
          <a:p>
            <a:endParaRPr lang="en-US" altLang="ko-KR" sz="2000" dirty="0" smtClean="0"/>
          </a:p>
          <a:p>
            <a:endParaRPr lang="en-US" altLang="ko-KR" sz="2000" dirty="0"/>
          </a:p>
          <a:p>
            <a:endParaRPr lang="en-US" altLang="ko-KR" sz="2000" dirty="0" smtClean="0"/>
          </a:p>
          <a:p>
            <a:pPr marL="0" indent="0">
              <a:buNone/>
            </a:pPr>
            <a:endParaRPr lang="en-US" altLang="ko-KR" sz="2400" dirty="0"/>
          </a:p>
          <a:p>
            <a:endParaRPr lang="en-US" altLang="ko-KR" sz="2000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48D88-7A6C-4EA9-8E44-5D5844BF72DF}" type="slidenum">
              <a:rPr lang="ko-KR" altLang="en-US" smtClean="0"/>
              <a:pPr/>
              <a:t>16</a:t>
            </a:fld>
            <a:endParaRPr lang="ko-KR" altLang="en-US"/>
          </a:p>
        </p:txBody>
      </p:sp>
      <p:sp>
        <p:nvSpPr>
          <p:cNvPr id="18" name="제목 1"/>
          <p:cNvSpPr txBox="1">
            <a:spLocks/>
          </p:cNvSpPr>
          <p:nvPr/>
        </p:nvSpPr>
        <p:spPr>
          <a:xfrm>
            <a:off x="467544" y="260648"/>
            <a:ext cx="82296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3200" dirty="0" smtClean="0">
                <a:solidFill>
                  <a:schemeClr val="tx2"/>
                </a:solidFill>
              </a:rPr>
              <a:t>High density effective formalism</a:t>
            </a:r>
            <a:endParaRPr lang="ko-KR" altLang="en-US" sz="3200" dirty="0">
              <a:solidFill>
                <a:schemeClr val="tx2"/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17743"/>
            <a:ext cx="1793749" cy="654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925" y="2086732"/>
            <a:ext cx="3349026" cy="414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7584" y="1593586"/>
            <a:ext cx="738147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/>
              <a:t>Gapped and un-gapped quasi-state</a:t>
            </a:r>
          </a:p>
          <a:p>
            <a:endParaRPr lang="en-US" altLang="ko-KR" sz="1400" b="1" dirty="0"/>
          </a:p>
          <a:p>
            <a:endParaRPr lang="en-US" altLang="ko-KR" sz="1400" b="1" dirty="0" smtClean="0"/>
          </a:p>
          <a:p>
            <a:endParaRPr lang="en-US" altLang="ko-KR" sz="1400" b="1" dirty="0"/>
          </a:p>
          <a:p>
            <a:endParaRPr lang="en-US" altLang="ko-KR" sz="1200" b="1" dirty="0" smtClean="0"/>
          </a:p>
          <a:p>
            <a:r>
              <a:rPr lang="en-US" altLang="ko-KR" sz="1400" b="1" dirty="0" smtClean="0"/>
              <a:t>Effective </a:t>
            </a:r>
            <a:r>
              <a:rPr lang="en-US" altLang="ko-KR" sz="1400" b="1" dirty="0" err="1" smtClean="0"/>
              <a:t>Lagrangian</a:t>
            </a:r>
            <a:endParaRPr lang="en-US" altLang="ko-KR" sz="1400" dirty="0" smtClean="0"/>
          </a:p>
          <a:p>
            <a:endParaRPr lang="en-US" altLang="ko-KR" sz="1400" dirty="0"/>
          </a:p>
          <a:p>
            <a:endParaRPr lang="en-US" altLang="ko-KR" sz="1400" dirty="0" smtClean="0"/>
          </a:p>
          <a:p>
            <a:endParaRPr lang="en-US" altLang="ko-KR" sz="1400" dirty="0"/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7293" y="1990724"/>
            <a:ext cx="1716317" cy="508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739" y="3707372"/>
            <a:ext cx="1080120" cy="513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097" y="2987292"/>
            <a:ext cx="5776135" cy="638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2128883" y="3825730"/>
            <a:ext cx="27166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smtClean="0"/>
              <a:t>+ and – represents Fermi velocity</a:t>
            </a:r>
            <a:endParaRPr lang="ko-KR" altLang="en-US" sz="1200" dirty="0"/>
          </a:p>
        </p:txBody>
      </p:sp>
      <p:sp>
        <p:nvSpPr>
          <p:cNvPr id="3" name="직사각형 2"/>
          <p:cNvSpPr/>
          <p:nvPr/>
        </p:nvSpPr>
        <p:spPr>
          <a:xfrm>
            <a:off x="1032739" y="3707372"/>
            <a:ext cx="3683277" cy="513716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직사각형 33"/>
          <p:cNvSpPr/>
          <p:nvPr/>
        </p:nvSpPr>
        <p:spPr>
          <a:xfrm>
            <a:off x="5004049" y="3707372"/>
            <a:ext cx="3168352" cy="513716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직사각형 34"/>
          <p:cNvSpPr/>
          <p:nvPr/>
        </p:nvSpPr>
        <p:spPr>
          <a:xfrm>
            <a:off x="2603632" y="3068928"/>
            <a:ext cx="1195879" cy="237828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직사각형 36"/>
          <p:cNvSpPr/>
          <p:nvPr/>
        </p:nvSpPr>
        <p:spPr>
          <a:xfrm>
            <a:off x="3923927" y="3266178"/>
            <a:ext cx="1268161" cy="237828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5004048" y="3814597"/>
            <a:ext cx="3240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smtClean="0"/>
              <a:t>Determines gluon-quasi Fermion coupling</a:t>
            </a:r>
            <a:endParaRPr lang="ko-KR" altLang="en-US" sz="1200" dirty="0"/>
          </a:p>
        </p:txBody>
      </p:sp>
      <p:sp>
        <p:nvSpPr>
          <p:cNvPr id="38" name="직사각형 37"/>
          <p:cNvSpPr/>
          <p:nvPr/>
        </p:nvSpPr>
        <p:spPr>
          <a:xfrm>
            <a:off x="5292080" y="3122162"/>
            <a:ext cx="288032" cy="381844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093234"/>
            <a:ext cx="1876999" cy="410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912542"/>
            <a:ext cx="3757696" cy="820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344" y="5759790"/>
            <a:ext cx="2258331" cy="299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971530"/>
            <a:ext cx="3249933" cy="1195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098696"/>
      </p:ext>
    </p:extLst>
  </p:cSld>
  <p:clrMapOvr>
    <a:masterClrMapping/>
  </p:clrMapOvr>
  <p:transition advTm="296713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내용 개체 틀 9"/>
          <p:cNvSpPr>
            <a:spLocks noGrp="1"/>
          </p:cNvSpPr>
          <p:nvPr>
            <p:ph idx="1"/>
          </p:nvPr>
        </p:nvSpPr>
        <p:spPr>
          <a:xfrm>
            <a:off x="484181" y="1124744"/>
            <a:ext cx="8229600" cy="5001419"/>
          </a:xfrm>
        </p:spPr>
        <p:txBody>
          <a:bodyPr>
            <a:normAutofit/>
          </a:bodyPr>
          <a:lstStyle/>
          <a:p>
            <a:r>
              <a:rPr lang="en-US" altLang="ko-KR" sz="2000" dirty="0" err="1" smtClean="0"/>
              <a:t>Adjoint</a:t>
            </a:r>
            <a:r>
              <a:rPr lang="en-US" altLang="ko-KR" sz="2000" dirty="0" smtClean="0"/>
              <a:t> </a:t>
            </a:r>
            <a:r>
              <a:rPr lang="en-US" altLang="ko-KR" sz="2000" dirty="0"/>
              <a:t>color 1,2,3 </a:t>
            </a:r>
            <a:r>
              <a:rPr lang="en-US" altLang="ko-KR" sz="2000" dirty="0" smtClean="0"/>
              <a:t>only </a:t>
            </a:r>
            <a:r>
              <a:rPr lang="en-US" altLang="ko-KR" sz="2000" dirty="0"/>
              <a:t>couple with gapped </a:t>
            </a:r>
            <a:r>
              <a:rPr lang="en-US" altLang="ko-KR" sz="2000" dirty="0" smtClean="0"/>
              <a:t>states</a:t>
            </a:r>
          </a:p>
          <a:p>
            <a:endParaRPr lang="en-US" altLang="ko-KR" sz="2000" dirty="0"/>
          </a:p>
          <a:p>
            <a:endParaRPr lang="en-US" altLang="ko-KR" sz="2000" dirty="0" smtClean="0"/>
          </a:p>
          <a:p>
            <a:endParaRPr lang="en-US" altLang="ko-KR" sz="2000" dirty="0"/>
          </a:p>
          <a:p>
            <a:endParaRPr lang="en-US" altLang="ko-KR" sz="2000" dirty="0" smtClean="0"/>
          </a:p>
          <a:p>
            <a:endParaRPr lang="en-US" altLang="ko-KR" sz="2000" dirty="0" smtClean="0"/>
          </a:p>
          <a:p>
            <a:endParaRPr lang="en-US" altLang="ko-KR" sz="2000" dirty="0"/>
          </a:p>
          <a:p>
            <a:r>
              <a:rPr lang="en-US" altLang="ko-KR" sz="2000" dirty="0" err="1" smtClean="0"/>
              <a:t>Adjoint</a:t>
            </a:r>
            <a:r>
              <a:rPr lang="en-US" altLang="ko-KR" sz="2000" dirty="0" smtClean="0"/>
              <a:t> </a:t>
            </a:r>
            <a:r>
              <a:rPr lang="en-US" altLang="ko-KR" sz="2000" dirty="0"/>
              <a:t>color 4,5,6,7 partially couple with gapped state</a:t>
            </a:r>
          </a:p>
          <a:p>
            <a:endParaRPr lang="en-US" altLang="ko-KR" sz="2000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48D88-7A6C-4EA9-8E44-5D5844BF72DF}" type="slidenum">
              <a:rPr lang="ko-KR" altLang="en-US" smtClean="0"/>
              <a:pPr/>
              <a:t>17</a:t>
            </a:fld>
            <a:endParaRPr lang="ko-KR" altLang="en-US"/>
          </a:p>
        </p:txBody>
      </p:sp>
      <p:sp>
        <p:nvSpPr>
          <p:cNvPr id="18" name="제목 1"/>
          <p:cNvSpPr txBox="1">
            <a:spLocks/>
          </p:cNvSpPr>
          <p:nvPr/>
        </p:nvSpPr>
        <p:spPr>
          <a:xfrm>
            <a:off x="467544" y="260648"/>
            <a:ext cx="82296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3200" dirty="0" smtClean="0">
                <a:solidFill>
                  <a:schemeClr val="tx2"/>
                </a:solidFill>
              </a:rPr>
              <a:t>Gluon self energy in </a:t>
            </a:r>
            <a:r>
              <a:rPr lang="en-US" altLang="ko-KR" sz="3200" dirty="0" smtClean="0">
                <a:solidFill>
                  <a:srgbClr val="0070C0"/>
                </a:solidFill>
              </a:rPr>
              <a:t>2SC phase</a:t>
            </a:r>
            <a:endParaRPr lang="ko-KR" altLang="en-US" sz="3200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5576" y="1628800"/>
            <a:ext cx="44187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400" dirty="0" smtClean="0"/>
              <a:t>In p-&gt;0 limit,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400" dirty="0" smtClean="0"/>
              <a:t>Gluons are trapped in gapped state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400" dirty="0" smtClean="0"/>
              <a:t>Symmetry energy do not reduced by </a:t>
            </a:r>
            <a:r>
              <a:rPr lang="en-US" altLang="ko-KR" sz="1400" b="1" dirty="0" smtClean="0"/>
              <a:t>HDL</a:t>
            </a:r>
            <a:endParaRPr lang="en-US" altLang="ko-KR" sz="1400" b="1" dirty="0"/>
          </a:p>
        </p:txBody>
      </p:sp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249" y="1648673"/>
            <a:ext cx="1040607" cy="277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48064" y="2935977"/>
            <a:ext cx="29523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err="1" smtClean="0"/>
              <a:t>Adjoint</a:t>
            </a:r>
            <a:r>
              <a:rPr lang="en-US" altLang="ko-KR" sz="1200" dirty="0" smtClean="0"/>
              <a:t> 1,2,3 trapped in BCS gap state</a:t>
            </a:r>
            <a:endParaRPr lang="ko-KR" altLang="en-US" sz="1200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148" y="1754316"/>
            <a:ext cx="2797232" cy="1092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3" y="4325674"/>
            <a:ext cx="2772307" cy="1187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755576" y="4248517"/>
            <a:ext cx="441877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400" dirty="0" smtClean="0"/>
              <a:t>In p-&gt;0 limit,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400" dirty="0" smtClean="0"/>
              <a:t>Transition from gapped-</a:t>
            </a:r>
            <a:r>
              <a:rPr lang="en-US" altLang="ko-KR" sz="1400" dirty="0" err="1" smtClean="0"/>
              <a:t>ungapped</a:t>
            </a:r>
            <a:r>
              <a:rPr lang="en-US" altLang="ko-KR" sz="1400" dirty="0" smtClean="0"/>
              <a:t> state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400" b="1" dirty="0" smtClean="0"/>
              <a:t>HDL</a:t>
            </a:r>
            <a:r>
              <a:rPr lang="en-US" altLang="ko-KR" sz="1400" dirty="0" smtClean="0"/>
              <a:t> through asymmetric Fermi sea can contribute reduction of symmetry energy</a:t>
            </a:r>
            <a:endParaRPr lang="en-US" altLang="ko-KR" sz="1400" dirty="0"/>
          </a:p>
        </p:txBody>
      </p:sp>
      <p:pic>
        <p:nvPicPr>
          <p:cNvPr id="3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368" y="4221088"/>
            <a:ext cx="2538327" cy="410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464091"/>
            <a:ext cx="1728192" cy="845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5464092"/>
            <a:ext cx="1728192" cy="845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5686681"/>
            <a:ext cx="288032" cy="159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6298084"/>
            <a:ext cx="130412" cy="155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4157" y="5448121"/>
            <a:ext cx="99361" cy="149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682329"/>
            <a:ext cx="288032" cy="159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6169" y="6291698"/>
            <a:ext cx="130412" cy="155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344" y="5699292"/>
            <a:ext cx="288032" cy="159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216" y="5694940"/>
            <a:ext cx="288032" cy="159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1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135" y="5433925"/>
            <a:ext cx="186746" cy="136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127" y="2490093"/>
            <a:ext cx="1728192" cy="845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1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279" y="2728633"/>
            <a:ext cx="216024" cy="141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143" y="2733974"/>
            <a:ext cx="216024" cy="141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409" y="2462607"/>
            <a:ext cx="1728192" cy="845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1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215" y="3339376"/>
            <a:ext cx="193901" cy="141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1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223" y="2430193"/>
            <a:ext cx="87442" cy="13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1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7748" y="2415374"/>
            <a:ext cx="186746" cy="136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1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645" y="3307836"/>
            <a:ext cx="186746" cy="136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1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8217" y="2717642"/>
            <a:ext cx="216024" cy="141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488" y="2722983"/>
            <a:ext cx="216024" cy="141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TextBox 60"/>
          <p:cNvSpPr txBox="1"/>
          <p:nvPr/>
        </p:nvSpPr>
        <p:spPr>
          <a:xfrm>
            <a:off x="5220072" y="5631631"/>
            <a:ext cx="30243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err="1" smtClean="0"/>
              <a:t>Adjoint</a:t>
            </a:r>
            <a:r>
              <a:rPr lang="en-US" altLang="ko-KR" sz="1200" dirty="0" smtClean="0"/>
              <a:t> 4,5,6,7 mediate transition between BCS gapped – </a:t>
            </a:r>
            <a:r>
              <a:rPr lang="en-US" altLang="ko-KR" sz="1200" dirty="0" err="1" smtClean="0"/>
              <a:t>ungapped</a:t>
            </a:r>
            <a:r>
              <a:rPr lang="en-US" altLang="ko-KR" sz="1200" dirty="0" smtClean="0"/>
              <a:t> state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710969154"/>
      </p:ext>
    </p:extLst>
  </p:cSld>
  <p:clrMapOvr>
    <a:masterClrMapping/>
  </p:clrMapOvr>
  <p:transition advTm="296713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내용 개체 틀 9"/>
          <p:cNvSpPr>
            <a:spLocks noGrp="1"/>
          </p:cNvSpPr>
          <p:nvPr>
            <p:ph idx="1"/>
          </p:nvPr>
        </p:nvSpPr>
        <p:spPr>
          <a:xfrm>
            <a:off x="433382" y="1147073"/>
            <a:ext cx="8229600" cy="5001419"/>
          </a:xfrm>
        </p:spPr>
        <p:txBody>
          <a:bodyPr>
            <a:normAutofit/>
          </a:bodyPr>
          <a:lstStyle/>
          <a:p>
            <a:r>
              <a:rPr lang="en-US" altLang="ko-KR" sz="2000" dirty="0" err="1"/>
              <a:t>Adjoint</a:t>
            </a:r>
            <a:r>
              <a:rPr lang="en-US" altLang="ko-KR" sz="2000" dirty="0"/>
              <a:t> color </a:t>
            </a:r>
            <a:r>
              <a:rPr lang="en-US" altLang="ko-KR" sz="2000" dirty="0" smtClean="0"/>
              <a:t>8</a:t>
            </a:r>
          </a:p>
          <a:p>
            <a:endParaRPr lang="en-US" altLang="ko-KR" sz="2000" dirty="0"/>
          </a:p>
          <a:p>
            <a:endParaRPr lang="en-US" altLang="ko-KR" sz="2000" dirty="0" smtClean="0"/>
          </a:p>
          <a:p>
            <a:endParaRPr lang="en-US" altLang="ko-KR" sz="2000" dirty="0"/>
          </a:p>
          <a:p>
            <a:endParaRPr lang="en-US" altLang="ko-KR" sz="2000" dirty="0" smtClean="0"/>
          </a:p>
          <a:p>
            <a:endParaRPr lang="en-US" altLang="ko-KR" sz="2000" dirty="0"/>
          </a:p>
          <a:p>
            <a:endParaRPr lang="en-US" altLang="ko-KR" sz="2000" dirty="0" smtClean="0"/>
          </a:p>
          <a:p>
            <a:endParaRPr lang="en-US" altLang="ko-KR" sz="2000" dirty="0"/>
          </a:p>
          <a:p>
            <a:endParaRPr lang="en-US" altLang="ko-KR" sz="2000" dirty="0" smtClean="0"/>
          </a:p>
          <a:p>
            <a:r>
              <a:rPr lang="en-US" altLang="ko-KR" sz="2000" dirty="0" smtClean="0"/>
              <a:t>All gapped state can be liberated at </a:t>
            </a:r>
            <a:endParaRPr lang="en-US" altLang="ko-KR" sz="2000" dirty="0"/>
          </a:p>
          <a:p>
            <a:endParaRPr lang="en-US" altLang="ko-KR" sz="2000" dirty="0" smtClean="0"/>
          </a:p>
          <a:p>
            <a:r>
              <a:rPr lang="en-US" altLang="ko-KR" sz="2400" b="1" dirty="0"/>
              <a:t>Reduction from HDL significantly dropped </a:t>
            </a:r>
            <a:endParaRPr lang="ko-KR" altLang="en-US" sz="2400" b="1" dirty="0"/>
          </a:p>
          <a:p>
            <a:endParaRPr lang="en-US" altLang="ko-KR" sz="2000" dirty="0"/>
          </a:p>
          <a:p>
            <a:endParaRPr lang="en-US" altLang="ko-KR" sz="2000" dirty="0" smtClean="0"/>
          </a:p>
          <a:p>
            <a:endParaRPr lang="en-US" altLang="ko-KR" sz="2000" dirty="0"/>
          </a:p>
          <a:p>
            <a:pPr marL="0" indent="0">
              <a:buNone/>
            </a:pPr>
            <a:endParaRPr lang="en-US" altLang="ko-KR" sz="1400" dirty="0" smtClean="0"/>
          </a:p>
          <a:p>
            <a:endParaRPr lang="en-US" altLang="ko-KR" sz="2000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48D88-7A6C-4EA9-8E44-5D5844BF72DF}" type="slidenum">
              <a:rPr lang="ko-KR" altLang="en-US" smtClean="0"/>
              <a:pPr/>
              <a:t>18</a:t>
            </a:fld>
            <a:endParaRPr lang="ko-KR" altLang="en-US" dirty="0"/>
          </a:p>
        </p:txBody>
      </p:sp>
      <p:sp>
        <p:nvSpPr>
          <p:cNvPr id="18" name="제목 1"/>
          <p:cNvSpPr txBox="1">
            <a:spLocks/>
          </p:cNvSpPr>
          <p:nvPr/>
        </p:nvSpPr>
        <p:spPr>
          <a:xfrm>
            <a:off x="467544" y="260648"/>
            <a:ext cx="82296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3200" dirty="0">
                <a:solidFill>
                  <a:schemeClr val="tx2"/>
                </a:solidFill>
              </a:rPr>
              <a:t>Gluon self energy in </a:t>
            </a:r>
            <a:r>
              <a:rPr lang="en-US" altLang="ko-KR" sz="3200" dirty="0">
                <a:solidFill>
                  <a:srgbClr val="0070C0"/>
                </a:solidFill>
              </a:rPr>
              <a:t>2SC phase</a:t>
            </a:r>
            <a:endParaRPr lang="ko-KR" altLang="en-US" sz="3200" dirty="0">
              <a:solidFill>
                <a:schemeClr val="tx2"/>
              </a:solidFill>
            </a:endParaRPr>
          </a:p>
        </p:txBody>
      </p:sp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201417"/>
            <a:ext cx="1728192" cy="845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5337" y="3194044"/>
            <a:ext cx="130412" cy="155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4201" y="4035410"/>
            <a:ext cx="130412" cy="155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442" y="3201426"/>
            <a:ext cx="1728192" cy="845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912" y="3174671"/>
            <a:ext cx="99361" cy="149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912" y="4023442"/>
            <a:ext cx="99361" cy="149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222" y="3456406"/>
            <a:ext cx="83629" cy="144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472" y="3455870"/>
            <a:ext cx="83629" cy="144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485" y="3164372"/>
            <a:ext cx="213820" cy="156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485" y="4028468"/>
            <a:ext cx="213820" cy="156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718" y="3469852"/>
            <a:ext cx="83629" cy="144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968" y="3469316"/>
            <a:ext cx="83629" cy="144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TextBox 40"/>
          <p:cNvSpPr txBox="1"/>
          <p:nvPr/>
        </p:nvSpPr>
        <p:spPr>
          <a:xfrm>
            <a:off x="755577" y="1613761"/>
            <a:ext cx="4536503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1400" dirty="0" smtClean="0"/>
              <a:t>In p-&gt;0 limit,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ko-KR" sz="1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1400" b="1" dirty="0" smtClean="0"/>
              <a:t>HDL </a:t>
            </a:r>
            <a:r>
              <a:rPr lang="en-US" altLang="ko-KR" sz="1400" dirty="0" smtClean="0"/>
              <a:t>from </a:t>
            </a:r>
            <a:r>
              <a:rPr lang="en-US" altLang="ko-KR" sz="1400" dirty="0" smtClean="0">
                <a:solidFill>
                  <a:srgbClr val="FF0000"/>
                </a:solidFill>
              </a:rPr>
              <a:t>gapped loop </a:t>
            </a:r>
            <a:r>
              <a:rPr lang="en-US" altLang="ko-KR" sz="1400" dirty="0" smtClean="0"/>
              <a:t>-&gt; locked in symmetric gapped sea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1400" b="1" dirty="0" smtClean="0"/>
              <a:t>HDL </a:t>
            </a:r>
            <a:r>
              <a:rPr lang="en-US" altLang="ko-KR" sz="1400" dirty="0" smtClean="0"/>
              <a:t>from </a:t>
            </a:r>
            <a:r>
              <a:rPr lang="en-US" altLang="ko-KR" sz="1400" dirty="0" err="1" smtClean="0">
                <a:solidFill>
                  <a:srgbClr val="0070C0"/>
                </a:solidFill>
              </a:rPr>
              <a:t>ungapped</a:t>
            </a:r>
            <a:r>
              <a:rPr lang="en-US" altLang="ko-KR" sz="1400" dirty="0" smtClean="0">
                <a:solidFill>
                  <a:srgbClr val="0070C0"/>
                </a:solidFill>
              </a:rPr>
              <a:t> loop </a:t>
            </a:r>
            <a:r>
              <a:rPr lang="en-US" altLang="ko-KR" sz="1400" dirty="0" smtClean="0"/>
              <a:t>-&gt; can be </a:t>
            </a:r>
            <a:r>
              <a:rPr lang="en-US" altLang="ko-KR" sz="1400" dirty="0" err="1" smtClean="0"/>
              <a:t>asymmetrized</a:t>
            </a:r>
            <a:r>
              <a:rPr lang="en-US" altLang="ko-KR" sz="1400" dirty="0" smtClean="0"/>
              <a:t> as in normal phase</a:t>
            </a:r>
          </a:p>
        </p:txBody>
      </p:sp>
      <p:pic>
        <p:nvPicPr>
          <p:cNvPr id="42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277" y="1570122"/>
            <a:ext cx="2359968" cy="4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직사각형 43"/>
          <p:cNvSpPr/>
          <p:nvPr/>
        </p:nvSpPr>
        <p:spPr>
          <a:xfrm>
            <a:off x="3253588" y="3117111"/>
            <a:ext cx="1669905" cy="1080120"/>
          </a:xfrm>
          <a:prstGeom prst="rect">
            <a:avLst/>
          </a:prstGeom>
          <a:noFill/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직사각형 44"/>
          <p:cNvSpPr/>
          <p:nvPr/>
        </p:nvSpPr>
        <p:spPr>
          <a:xfrm>
            <a:off x="1250781" y="3116666"/>
            <a:ext cx="1669905" cy="1077100"/>
          </a:xfrm>
          <a:prstGeom prst="rect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8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1489" y="1628800"/>
            <a:ext cx="2797232" cy="1314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TextBox 48"/>
          <p:cNvSpPr txBox="1"/>
          <p:nvPr/>
        </p:nvSpPr>
        <p:spPr>
          <a:xfrm>
            <a:off x="5497596" y="3065835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err="1" smtClean="0"/>
              <a:t>Adjoint</a:t>
            </a:r>
            <a:r>
              <a:rPr lang="en-US" altLang="ko-KR" sz="1400" dirty="0" smtClean="0"/>
              <a:t> 8 has contributions from </a:t>
            </a:r>
            <a:r>
              <a:rPr lang="en-US" altLang="ko-KR" sz="1400" dirty="0" smtClean="0">
                <a:solidFill>
                  <a:srgbClr val="FF0000"/>
                </a:solidFill>
              </a:rPr>
              <a:t>gapped loop </a:t>
            </a:r>
            <a:r>
              <a:rPr lang="en-US" altLang="ko-KR" sz="1400" dirty="0" smtClean="0"/>
              <a:t>and </a:t>
            </a:r>
            <a:r>
              <a:rPr lang="en-US" altLang="ko-KR" sz="1400" dirty="0" err="1" smtClean="0">
                <a:solidFill>
                  <a:srgbClr val="0070C0"/>
                </a:solidFill>
              </a:rPr>
              <a:t>ungapped</a:t>
            </a:r>
            <a:r>
              <a:rPr lang="en-US" altLang="ko-KR" sz="1400" dirty="0" smtClean="0">
                <a:solidFill>
                  <a:srgbClr val="0070C0"/>
                </a:solidFill>
              </a:rPr>
              <a:t> loop</a:t>
            </a:r>
            <a:endParaRPr lang="ko-KR" altLang="en-US" sz="1400" dirty="0">
              <a:solidFill>
                <a:srgbClr val="0070C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3" y="4509120"/>
            <a:ext cx="1440161" cy="273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836547"/>
      </p:ext>
    </p:extLst>
  </p:cSld>
  <p:clrMapOvr>
    <a:masterClrMapping/>
  </p:clrMapOvr>
  <p:transition advTm="296713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634082"/>
          </a:xfrm>
        </p:spPr>
        <p:txBody>
          <a:bodyPr>
            <a:normAutofit/>
          </a:bodyPr>
          <a:lstStyle/>
          <a:p>
            <a:r>
              <a:rPr lang="en-US" altLang="ko-KR" sz="3200" dirty="0" smtClean="0">
                <a:solidFill>
                  <a:schemeClr val="tx2"/>
                </a:solidFill>
              </a:rPr>
              <a:t>Recent works</a:t>
            </a:r>
            <a:endParaRPr lang="ko-KR" altLang="en-US" sz="3200" dirty="0">
              <a:solidFill>
                <a:schemeClr val="tx2"/>
              </a:solidFill>
            </a:endParaRP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499992" y="1052736"/>
            <a:ext cx="4392488" cy="5472608"/>
          </a:xfrm>
        </p:spPr>
        <p:txBody>
          <a:bodyPr>
            <a:noAutofit/>
          </a:bodyPr>
          <a:lstStyle/>
          <a:p>
            <a:r>
              <a:rPr lang="en-US" altLang="ko-KR" sz="2000" dirty="0" smtClean="0"/>
              <a:t>Calculation in HDET </a:t>
            </a:r>
            <a:endParaRPr lang="en-US" altLang="ko-KR" sz="2000" dirty="0"/>
          </a:p>
          <a:p>
            <a:endParaRPr lang="en-US" altLang="ko-KR" sz="2000" dirty="0"/>
          </a:p>
          <a:p>
            <a:endParaRPr lang="en-US" altLang="ko-KR" sz="2000" dirty="0" smtClean="0"/>
          </a:p>
          <a:p>
            <a:endParaRPr lang="en-US" altLang="ko-KR" sz="2000" dirty="0"/>
          </a:p>
          <a:p>
            <a:endParaRPr lang="en-US" altLang="ko-KR" dirty="0" smtClean="0"/>
          </a:p>
        </p:txBody>
      </p:sp>
      <p:sp>
        <p:nvSpPr>
          <p:cNvPr id="16" name="내용 개체 틀 15"/>
          <p:cNvSpPr>
            <a:spLocks noGrp="1"/>
          </p:cNvSpPr>
          <p:nvPr>
            <p:ph sz="half" idx="1"/>
          </p:nvPr>
        </p:nvSpPr>
        <p:spPr>
          <a:xfrm>
            <a:off x="457200" y="1052736"/>
            <a:ext cx="4038600" cy="5472608"/>
          </a:xfrm>
        </p:spPr>
        <p:txBody>
          <a:bodyPr>
            <a:noAutofit/>
          </a:bodyPr>
          <a:lstStyle/>
          <a:p>
            <a:r>
              <a:rPr lang="en-US" altLang="ko-KR" sz="2000" dirty="0" smtClean="0"/>
              <a:t>Calculation in TFT</a:t>
            </a:r>
            <a:endParaRPr lang="en-US" altLang="ko-KR" sz="2000" dirty="0"/>
          </a:p>
          <a:p>
            <a:endParaRPr lang="en-US" altLang="ko-KR" sz="2000" dirty="0" smtClean="0"/>
          </a:p>
          <a:p>
            <a:endParaRPr lang="en-US" altLang="ko-KR" sz="2000" dirty="0"/>
          </a:p>
          <a:p>
            <a:endParaRPr lang="en-US" altLang="ko-KR" sz="2000" dirty="0" smtClean="0"/>
          </a:p>
          <a:p>
            <a:endParaRPr lang="en-US" altLang="ko-KR" sz="2000" dirty="0" smtClean="0"/>
          </a:p>
          <a:p>
            <a:endParaRPr lang="en-US" altLang="ko-KR" sz="2000" dirty="0" smtClean="0"/>
          </a:p>
          <a:p>
            <a:endParaRPr lang="en-US" altLang="ko-KR" sz="2000" dirty="0"/>
          </a:p>
          <a:p>
            <a:endParaRPr lang="en-US" altLang="ko-KR" sz="2000" dirty="0" smtClean="0"/>
          </a:p>
          <a:p>
            <a:endParaRPr lang="en-US" altLang="ko-KR" sz="2000" dirty="0"/>
          </a:p>
          <a:p>
            <a:endParaRPr lang="ko-KR" altLang="en-US" sz="2000" dirty="0" smtClean="0"/>
          </a:p>
          <a:p>
            <a:pPr marL="0" indent="0">
              <a:buNone/>
            </a:pPr>
            <a:endParaRPr lang="en-US" altLang="ko-KR" sz="2000" dirty="0"/>
          </a:p>
          <a:p>
            <a:pPr marL="0" indent="0">
              <a:buNone/>
            </a:pPr>
            <a:endParaRPr lang="en-US" altLang="ko-KR" sz="2000" dirty="0" smtClean="0"/>
          </a:p>
        </p:txBody>
      </p:sp>
      <p:sp>
        <p:nvSpPr>
          <p:cNvPr id="23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F1E48D88-7A6C-4EA9-8E44-5D5844BF72DF}" type="slidenum">
              <a:rPr lang="ko-KR" altLang="en-US" smtClean="0"/>
              <a:pPr/>
              <a:t>19</a:t>
            </a:fld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899592" y="4520153"/>
            <a:ext cx="29167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smtClean="0"/>
              <a:t>(</a:t>
            </a:r>
            <a:r>
              <a:rPr lang="en-US" altLang="ko-KR" sz="1200" dirty="0" smtClean="0"/>
              <a:t>PRD </a:t>
            </a:r>
            <a:r>
              <a:rPr lang="en-US" altLang="ko-KR" sz="1200" dirty="0" smtClean="0"/>
              <a:t>64, 094003 (2001) Dirk H. </a:t>
            </a:r>
            <a:r>
              <a:rPr lang="en-US" altLang="ko-KR" sz="1200" dirty="0" err="1" smtClean="0"/>
              <a:t>Rishke</a:t>
            </a:r>
            <a:r>
              <a:rPr lang="en-US" altLang="ko-KR" sz="1200" dirty="0" smtClean="0"/>
              <a:t>)</a:t>
            </a:r>
            <a:endParaRPr lang="ko-KR" alt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539552" y="5085976"/>
            <a:ext cx="35648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400" dirty="0" smtClean="0"/>
              <a:t>Imaginary part of gluon self energy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400" dirty="0" smtClean="0"/>
              <a:t>In 2SC, no gluon mass in static limit (for </a:t>
            </a:r>
            <a:r>
              <a:rPr lang="en-US" altLang="ko-KR" sz="1400" dirty="0" err="1" smtClean="0"/>
              <a:t>adjoint</a:t>
            </a:r>
            <a:r>
              <a:rPr lang="en-US" altLang="ko-KR" sz="1400" dirty="0" smtClean="0"/>
              <a:t> 1,2,3)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1400" dirty="0" smtClean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789" y="1628800"/>
            <a:ext cx="2826107" cy="2804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700808"/>
            <a:ext cx="3566044" cy="2920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4860032" y="4869160"/>
            <a:ext cx="356481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400" dirty="0" smtClean="0"/>
              <a:t>Imaginary part of gluon self energy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400" dirty="0" smtClean="0"/>
              <a:t>Two singularities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400" dirty="0" smtClean="0"/>
              <a:t>Irrelevant loop correction needs</a:t>
            </a:r>
          </a:p>
        </p:txBody>
      </p:sp>
      <p:sp>
        <p:nvSpPr>
          <p:cNvPr id="9" name="타원 8"/>
          <p:cNvSpPr/>
          <p:nvPr/>
        </p:nvSpPr>
        <p:spPr>
          <a:xfrm>
            <a:off x="5882215" y="2254247"/>
            <a:ext cx="1008112" cy="1008112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타원 25"/>
          <p:cNvSpPr/>
          <p:nvPr/>
        </p:nvSpPr>
        <p:spPr>
          <a:xfrm>
            <a:off x="7273948" y="2536038"/>
            <a:ext cx="1008112" cy="1008112"/>
          </a:xfrm>
          <a:prstGeom prst="ellipse">
            <a:avLst/>
          </a:prstGeom>
          <a:noFill/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748" y="3586922"/>
            <a:ext cx="524700" cy="386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368" y="1837273"/>
            <a:ext cx="1565159" cy="416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4890094"/>
      </p:ext>
    </p:extLst>
  </p:cSld>
  <p:clrMapOvr>
    <a:masterClrMapping/>
  </p:clrMapOvr>
  <p:transition advTm="10255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861048"/>
            <a:ext cx="3085571" cy="2431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5675557" cy="4896544"/>
          </a:xfrm>
        </p:spPr>
        <p:txBody>
          <a:bodyPr>
            <a:normAutofit/>
          </a:bodyPr>
          <a:lstStyle/>
          <a:p>
            <a:r>
              <a:rPr lang="en-US" altLang="ko-KR" sz="2000" dirty="0" smtClean="0">
                <a:solidFill>
                  <a:schemeClr val="accent1"/>
                </a:solidFill>
              </a:rPr>
              <a:t>Nuclear phenomenology – QCD sum rule</a:t>
            </a:r>
          </a:p>
          <a:p>
            <a:endParaRPr lang="en-US" altLang="ko-KR" sz="2000" dirty="0">
              <a:solidFill>
                <a:schemeClr val="accent1"/>
              </a:solidFill>
            </a:endParaRPr>
          </a:p>
          <a:p>
            <a:endParaRPr lang="en-US" altLang="ko-KR" sz="2000" dirty="0" smtClean="0">
              <a:solidFill>
                <a:schemeClr val="accent1"/>
              </a:solidFill>
            </a:endParaRPr>
          </a:p>
          <a:p>
            <a:endParaRPr lang="en-US" altLang="ko-KR" sz="2000" dirty="0" smtClean="0">
              <a:solidFill>
                <a:schemeClr val="accent1"/>
              </a:solidFill>
            </a:endParaRPr>
          </a:p>
          <a:p>
            <a:endParaRPr lang="en-US" altLang="ko-KR" sz="2400" dirty="0" smtClean="0">
              <a:solidFill>
                <a:schemeClr val="accent1"/>
              </a:solidFill>
            </a:endParaRPr>
          </a:p>
          <a:p>
            <a:r>
              <a:rPr lang="en-US" altLang="ko-KR" sz="2000" dirty="0" smtClean="0">
                <a:solidFill>
                  <a:schemeClr val="accent1"/>
                </a:solidFill>
              </a:rPr>
              <a:t>Extremely high density matter?  </a:t>
            </a:r>
          </a:p>
          <a:p>
            <a:pPr marL="0" indent="0">
              <a:buNone/>
            </a:pPr>
            <a:r>
              <a:rPr lang="en-US" altLang="ko-KR" sz="2000" dirty="0">
                <a:solidFill>
                  <a:schemeClr val="accent1"/>
                </a:solidFill>
              </a:rPr>
              <a:t> </a:t>
            </a:r>
            <a:r>
              <a:rPr lang="en-US" altLang="ko-KR" sz="2000" dirty="0" smtClean="0">
                <a:solidFill>
                  <a:schemeClr val="accent1"/>
                </a:solidFill>
              </a:rPr>
              <a:t>                  – QCD itself is main dynamics</a:t>
            </a:r>
            <a:endParaRPr lang="ko-KR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012160" y="3284984"/>
            <a:ext cx="240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smtClean="0"/>
              <a:t>Physical Review C49, 464 (1993)</a:t>
            </a:r>
          </a:p>
          <a:p>
            <a:r>
              <a:rPr lang="en-US" altLang="ko-KR" sz="1200" dirty="0" smtClean="0"/>
              <a:t>(Thomas Cohen et al.)</a:t>
            </a:r>
            <a:endParaRPr lang="en-US" altLang="ko-KR" sz="1200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5731" y="1268760"/>
            <a:ext cx="2089322" cy="2080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제목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en-US" altLang="ko-KR" sz="3200" dirty="0" smtClean="0">
                <a:solidFill>
                  <a:schemeClr val="tx2"/>
                </a:solidFill>
              </a:rPr>
              <a:t>Motivation and Outline</a:t>
            </a:r>
            <a:endParaRPr lang="ko-KR" altLang="en-US" sz="3200" dirty="0">
              <a:solidFill>
                <a:schemeClr val="tx2"/>
              </a:solidFill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48D88-7A6C-4EA9-8E44-5D5844BF72DF}" type="slidenum">
              <a:rPr lang="ko-KR" altLang="en-US" smtClean="0"/>
              <a:pPr/>
              <a:t>2</a:t>
            </a:fld>
            <a:endParaRPr lang="ko-KR" alt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63459"/>
            <a:ext cx="1396975" cy="267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6081" y="2670117"/>
            <a:ext cx="689895" cy="254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96293"/>
            <a:ext cx="4004998" cy="568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" name="직사각형 42"/>
          <p:cNvSpPr/>
          <p:nvPr/>
        </p:nvSpPr>
        <p:spPr>
          <a:xfrm>
            <a:off x="2199152" y="2637622"/>
            <a:ext cx="932688" cy="29285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직사각형 43"/>
          <p:cNvSpPr/>
          <p:nvPr/>
        </p:nvSpPr>
        <p:spPr>
          <a:xfrm>
            <a:off x="3666081" y="2636912"/>
            <a:ext cx="761903" cy="29356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7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480" y="2670116"/>
            <a:ext cx="824352" cy="204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84345" y="4005064"/>
            <a:ext cx="365600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solidFill>
                  <a:schemeClr val="tx2"/>
                </a:solidFill>
              </a:rPr>
              <a:t>Cold matter Symmetry Energy from</a:t>
            </a:r>
          </a:p>
          <a:p>
            <a:endParaRPr lang="en-US" altLang="ko-KR" sz="1600" dirty="0" smtClean="0">
              <a:solidFill>
                <a:schemeClr val="tx2"/>
              </a:solidFill>
            </a:endParaRPr>
          </a:p>
          <a:p>
            <a:endParaRPr lang="en-US" altLang="ko-KR" sz="1600" dirty="0">
              <a:solidFill>
                <a:schemeClr val="tx2"/>
              </a:solidFill>
            </a:endParaRPr>
          </a:p>
          <a:p>
            <a:endParaRPr lang="en-US" altLang="ko-KR" sz="1600" dirty="0" smtClean="0">
              <a:solidFill>
                <a:schemeClr val="tx2"/>
              </a:solidFill>
            </a:endParaRPr>
          </a:p>
          <a:p>
            <a:endParaRPr lang="en-US" altLang="ko-KR" sz="1600" dirty="0" smtClean="0">
              <a:solidFill>
                <a:srgbClr val="FF0000"/>
              </a:solidFill>
            </a:endParaRPr>
          </a:p>
          <a:p>
            <a:endParaRPr lang="en-US" altLang="ko-KR" sz="1600" dirty="0">
              <a:solidFill>
                <a:srgbClr val="FF0000"/>
              </a:solidFill>
            </a:endParaRPr>
          </a:p>
          <a:p>
            <a:r>
              <a:rPr lang="en-US" altLang="ko-KR" sz="1600" dirty="0" smtClean="0">
                <a:solidFill>
                  <a:srgbClr val="FF0000"/>
                </a:solidFill>
              </a:rPr>
              <a:t>Hard Dense Loop </a:t>
            </a:r>
            <a:r>
              <a:rPr lang="en-US" altLang="ko-KR" sz="1600" dirty="0" err="1" smtClean="0">
                <a:solidFill>
                  <a:schemeClr val="tx2"/>
                </a:solidFill>
              </a:rPr>
              <a:t>resummation</a:t>
            </a:r>
            <a:endParaRPr lang="en-US" altLang="ko-KR" sz="1600" dirty="0" smtClean="0">
              <a:solidFill>
                <a:schemeClr val="tx2"/>
              </a:solidFill>
            </a:endParaRPr>
          </a:p>
          <a:p>
            <a:r>
              <a:rPr lang="en-US" altLang="ko-KR" sz="1600" dirty="0" smtClean="0">
                <a:solidFill>
                  <a:schemeClr val="tx2"/>
                </a:solidFill>
              </a:rPr>
              <a:t>Color </a:t>
            </a:r>
            <a:r>
              <a:rPr lang="en-US" altLang="ko-KR" sz="1600" dirty="0" smtClean="0">
                <a:solidFill>
                  <a:srgbClr val="FF0000"/>
                </a:solidFill>
              </a:rPr>
              <a:t>B</a:t>
            </a:r>
            <a:r>
              <a:rPr lang="en-US" altLang="ko-KR" sz="1600" dirty="0" smtClean="0">
                <a:solidFill>
                  <a:srgbClr val="00B050"/>
                </a:solidFill>
              </a:rPr>
              <a:t>C</a:t>
            </a:r>
            <a:r>
              <a:rPr lang="en-US" altLang="ko-KR" sz="1600" dirty="0" smtClean="0">
                <a:solidFill>
                  <a:schemeClr val="tx2"/>
                </a:solidFill>
              </a:rPr>
              <a:t>S pairing</a:t>
            </a:r>
            <a:endParaRPr lang="ko-KR" altLang="en-US" sz="1600" dirty="0">
              <a:solidFill>
                <a:schemeClr val="tx2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523" y="4390372"/>
            <a:ext cx="3744416" cy="1114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직사각형 47"/>
          <p:cNvSpPr/>
          <p:nvPr/>
        </p:nvSpPr>
        <p:spPr>
          <a:xfrm>
            <a:off x="3949780" y="1987747"/>
            <a:ext cx="334188" cy="29285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9" name="직사각형 48"/>
          <p:cNvSpPr/>
          <p:nvPr/>
        </p:nvSpPr>
        <p:spPr>
          <a:xfrm>
            <a:off x="4465202" y="1987748"/>
            <a:ext cx="394829" cy="292851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타원 4"/>
          <p:cNvSpPr/>
          <p:nvPr/>
        </p:nvSpPr>
        <p:spPr>
          <a:xfrm>
            <a:off x="1871666" y="4869161"/>
            <a:ext cx="1697161" cy="1080920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709670" y="6309320"/>
            <a:ext cx="37903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 smtClean="0"/>
              <a:t>Rev. Mod. Phys. 80, 1455 (2008) (M. G. Alford et al.)</a:t>
            </a:r>
            <a:endParaRPr lang="ko-KR" altLang="en-US" sz="1100" dirty="0"/>
          </a:p>
        </p:txBody>
      </p:sp>
    </p:spTree>
    <p:extLst>
      <p:ext uri="{BB962C8B-B14F-4D97-AF65-F5344CB8AC3E}">
        <p14:creationId xmlns:p14="http://schemas.microsoft.com/office/powerpoint/2010/main" val="368667173"/>
      </p:ext>
    </p:extLst>
  </p:cSld>
  <p:clrMapOvr>
    <a:masterClrMapping/>
  </p:clrMapOvr>
  <p:transition advTm="5811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43" grpId="0" animBg="1"/>
      <p:bldP spid="44" grpId="0" animBg="1"/>
      <p:bldP spid="48" grpId="0" animBg="1"/>
      <p:bldP spid="49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634082"/>
          </a:xfrm>
        </p:spPr>
        <p:txBody>
          <a:bodyPr>
            <a:normAutofit/>
          </a:bodyPr>
          <a:lstStyle/>
          <a:p>
            <a:r>
              <a:rPr lang="en-US" altLang="ko-KR" sz="3200" dirty="0" smtClean="0">
                <a:solidFill>
                  <a:schemeClr val="tx2"/>
                </a:solidFill>
              </a:rPr>
              <a:t>Recent works</a:t>
            </a:r>
            <a:endParaRPr lang="ko-KR" altLang="en-US" sz="3200" dirty="0">
              <a:solidFill>
                <a:schemeClr val="tx2"/>
              </a:solidFill>
            </a:endParaRP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499992" y="1052736"/>
            <a:ext cx="4392488" cy="5472608"/>
          </a:xfrm>
        </p:spPr>
        <p:txBody>
          <a:bodyPr>
            <a:noAutofit/>
          </a:bodyPr>
          <a:lstStyle/>
          <a:p>
            <a:r>
              <a:rPr lang="en-US" altLang="ko-KR" sz="2000" dirty="0" smtClean="0"/>
              <a:t>Real part can be obtained by dispersion relation</a:t>
            </a:r>
            <a:endParaRPr lang="en-US" altLang="ko-KR" sz="2000" dirty="0"/>
          </a:p>
          <a:p>
            <a:endParaRPr lang="en-US" altLang="ko-KR" sz="2000" dirty="0"/>
          </a:p>
          <a:p>
            <a:endParaRPr lang="en-US" altLang="ko-KR" sz="2000" dirty="0" smtClean="0"/>
          </a:p>
          <a:p>
            <a:endParaRPr lang="en-US" altLang="ko-KR" sz="2000" dirty="0"/>
          </a:p>
          <a:p>
            <a:endParaRPr lang="en-US" altLang="ko-KR" dirty="0" smtClean="0"/>
          </a:p>
        </p:txBody>
      </p:sp>
      <p:sp>
        <p:nvSpPr>
          <p:cNvPr id="16" name="내용 개체 틀 15"/>
          <p:cNvSpPr>
            <a:spLocks noGrp="1"/>
          </p:cNvSpPr>
          <p:nvPr>
            <p:ph sz="half" idx="1"/>
          </p:nvPr>
        </p:nvSpPr>
        <p:spPr>
          <a:xfrm>
            <a:off x="457200" y="1052736"/>
            <a:ext cx="4038600" cy="5472608"/>
          </a:xfrm>
        </p:spPr>
        <p:txBody>
          <a:bodyPr>
            <a:noAutofit/>
          </a:bodyPr>
          <a:lstStyle/>
          <a:p>
            <a:r>
              <a:rPr lang="en-US" altLang="ko-KR" sz="2000" dirty="0" smtClean="0"/>
              <a:t>Irrelevant loop correction</a:t>
            </a:r>
            <a:endParaRPr lang="en-US" altLang="ko-KR" sz="2000" dirty="0"/>
          </a:p>
          <a:p>
            <a:endParaRPr lang="en-US" altLang="ko-KR" sz="2000" dirty="0" smtClean="0"/>
          </a:p>
          <a:p>
            <a:endParaRPr lang="en-US" altLang="ko-KR" sz="2000" dirty="0"/>
          </a:p>
          <a:p>
            <a:endParaRPr lang="en-US" altLang="ko-KR" sz="2000" dirty="0" smtClean="0"/>
          </a:p>
          <a:p>
            <a:endParaRPr lang="en-US" altLang="ko-KR" sz="2000" dirty="0" smtClean="0"/>
          </a:p>
          <a:p>
            <a:endParaRPr lang="en-US" altLang="ko-KR" sz="2000" dirty="0" smtClean="0"/>
          </a:p>
          <a:p>
            <a:endParaRPr lang="en-US" altLang="ko-KR" sz="2000" dirty="0"/>
          </a:p>
          <a:p>
            <a:endParaRPr lang="en-US" altLang="ko-KR" sz="2000" dirty="0" smtClean="0"/>
          </a:p>
          <a:p>
            <a:endParaRPr lang="en-US" altLang="ko-KR" sz="2000" dirty="0"/>
          </a:p>
          <a:p>
            <a:endParaRPr lang="ko-KR" altLang="en-US" sz="2000" dirty="0" smtClean="0"/>
          </a:p>
          <a:p>
            <a:pPr marL="0" indent="0">
              <a:buNone/>
            </a:pPr>
            <a:endParaRPr lang="en-US" altLang="ko-KR" sz="2000" dirty="0"/>
          </a:p>
          <a:p>
            <a:pPr marL="0" indent="0">
              <a:buNone/>
            </a:pPr>
            <a:endParaRPr lang="en-US" altLang="ko-KR" sz="2000" dirty="0" smtClean="0"/>
          </a:p>
        </p:txBody>
      </p:sp>
      <p:sp>
        <p:nvSpPr>
          <p:cNvPr id="23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F1E48D88-7A6C-4EA9-8E44-5D5844BF72DF}" type="slidenum">
              <a:rPr lang="ko-KR" altLang="en-US" smtClean="0"/>
              <a:pPr/>
              <a:t>20</a:t>
            </a:fld>
            <a:endParaRPr lang="ko-KR" altLang="en-US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208" y="1617654"/>
            <a:ext cx="1496588" cy="69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849" y="2450198"/>
            <a:ext cx="3461103" cy="546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직사각형 10"/>
          <p:cNvSpPr/>
          <p:nvPr/>
        </p:nvSpPr>
        <p:spPr>
          <a:xfrm>
            <a:off x="2409400" y="2450198"/>
            <a:ext cx="1590084" cy="546754"/>
          </a:xfrm>
          <a:prstGeom prst="rect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 w="12700"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36" name="직사각형 35"/>
          <p:cNvSpPr/>
          <p:nvPr/>
        </p:nvSpPr>
        <p:spPr>
          <a:xfrm>
            <a:off x="2555776" y="1586102"/>
            <a:ext cx="1443708" cy="723251"/>
          </a:xfrm>
          <a:prstGeom prst="rect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 w="12700"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95736" y="1778838"/>
            <a:ext cx="346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+</a:t>
            </a:r>
            <a:endParaRPr lang="ko-KR" altLang="en-US" dirty="0"/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985" y="1605877"/>
            <a:ext cx="1412751" cy="71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212976"/>
            <a:ext cx="3600400" cy="2883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타원 14"/>
          <p:cNvSpPr/>
          <p:nvPr/>
        </p:nvSpPr>
        <p:spPr>
          <a:xfrm>
            <a:off x="2689169" y="3861048"/>
            <a:ext cx="1008112" cy="1008112"/>
          </a:xfrm>
          <a:prstGeom prst="ellipse">
            <a:avLst/>
          </a:prstGeom>
          <a:noFill/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1645" y="2386022"/>
            <a:ext cx="2658368" cy="269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5076056" y="5157192"/>
            <a:ext cx="32692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smtClean="0"/>
              <a:t>(</a:t>
            </a:r>
            <a:r>
              <a:rPr lang="en-US" altLang="ko-KR" sz="1200" dirty="0" smtClean="0"/>
              <a:t>PRD </a:t>
            </a:r>
            <a:r>
              <a:rPr lang="en-US" altLang="ko-KR" sz="1200" dirty="0" smtClean="0"/>
              <a:t>64, 094003 (2001) Dirk H. </a:t>
            </a:r>
            <a:r>
              <a:rPr lang="en-US" altLang="ko-KR" sz="1200" dirty="0" err="1" smtClean="0"/>
              <a:t>Rishke</a:t>
            </a:r>
            <a:r>
              <a:rPr lang="en-US" altLang="ko-KR" sz="1200" dirty="0" smtClean="0"/>
              <a:t>)</a:t>
            </a:r>
            <a:endParaRPr lang="ko-KR" altLang="en-US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5001914" y="5517232"/>
            <a:ext cx="2954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400" dirty="0" smtClean="0"/>
              <a:t>Real </a:t>
            </a:r>
            <a:r>
              <a:rPr lang="en-US" altLang="ko-KR" sz="1400" dirty="0" smtClean="0"/>
              <a:t>part of gluon self energy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400" dirty="0" smtClean="0"/>
              <a:t>Scale comparison</a:t>
            </a:r>
            <a:endParaRPr lang="en-US" altLang="ko-KR" sz="1400" dirty="0" smtClean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846105"/>
            <a:ext cx="2736000" cy="56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6568614"/>
      </p:ext>
    </p:extLst>
  </p:cSld>
  <p:clrMapOvr>
    <a:masterClrMapping/>
  </p:clrMapOvr>
  <p:transition advTm="10255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17721"/>
            <a:ext cx="3693114" cy="3182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634082"/>
          </a:xfrm>
        </p:spPr>
        <p:txBody>
          <a:bodyPr>
            <a:normAutofit/>
          </a:bodyPr>
          <a:lstStyle/>
          <a:p>
            <a:r>
              <a:rPr lang="en-US" altLang="ko-KR" sz="3200" dirty="0" smtClean="0">
                <a:solidFill>
                  <a:schemeClr val="tx2"/>
                </a:solidFill>
              </a:rPr>
              <a:t>Summary and Future goals</a:t>
            </a:r>
            <a:endParaRPr lang="ko-KR" altLang="en-US" sz="3200" dirty="0">
              <a:solidFill>
                <a:schemeClr val="tx2"/>
              </a:solidFill>
            </a:endParaRP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499992" y="1052736"/>
            <a:ext cx="4392488" cy="5472608"/>
          </a:xfrm>
        </p:spPr>
        <p:txBody>
          <a:bodyPr>
            <a:noAutofit/>
          </a:bodyPr>
          <a:lstStyle/>
          <a:p>
            <a:r>
              <a:rPr lang="en-US" altLang="ko-KR" sz="2000" dirty="0" smtClean="0"/>
              <a:t>Evaluating gluon self energy by analytic calculation</a:t>
            </a:r>
          </a:p>
          <a:p>
            <a:endParaRPr lang="en-US" altLang="ko-KR" sz="2000" dirty="0"/>
          </a:p>
          <a:p>
            <a:endParaRPr lang="en-US" altLang="ko-KR" sz="2000" dirty="0" smtClean="0"/>
          </a:p>
          <a:p>
            <a:endParaRPr lang="en-US" altLang="ko-KR" sz="1600" dirty="0" smtClean="0"/>
          </a:p>
          <a:p>
            <a:r>
              <a:rPr lang="en-US" altLang="ko-KR" sz="2000" dirty="0" smtClean="0"/>
              <a:t>Quark-hadron continuity?</a:t>
            </a:r>
          </a:p>
          <a:p>
            <a:endParaRPr lang="en-US" altLang="ko-KR" sz="2000" dirty="0"/>
          </a:p>
          <a:p>
            <a:endParaRPr lang="en-US" altLang="ko-KR" sz="2000" dirty="0" smtClean="0"/>
          </a:p>
          <a:p>
            <a:endParaRPr lang="en-US" altLang="ko-KR" sz="2000" dirty="0"/>
          </a:p>
          <a:p>
            <a:endParaRPr lang="en-US" altLang="ko-KR" sz="2000" dirty="0" smtClean="0"/>
          </a:p>
          <a:p>
            <a:endParaRPr lang="en-US" altLang="ko-KR" sz="2000" dirty="0"/>
          </a:p>
          <a:p>
            <a:endParaRPr lang="en-US" altLang="ko-KR" sz="2000" dirty="0" smtClean="0"/>
          </a:p>
          <a:p>
            <a:endParaRPr lang="en-US" altLang="ko-KR" sz="2000" dirty="0"/>
          </a:p>
          <a:p>
            <a:endParaRPr lang="en-US" altLang="ko-KR" sz="2000" dirty="0" smtClean="0"/>
          </a:p>
          <a:p>
            <a:endParaRPr lang="en-US" altLang="ko-KR" sz="2000" dirty="0"/>
          </a:p>
          <a:p>
            <a:endParaRPr lang="en-US" altLang="ko-KR" sz="2000" dirty="0" smtClean="0"/>
          </a:p>
          <a:p>
            <a:endParaRPr lang="en-US" altLang="ko-KR" sz="2000" dirty="0"/>
          </a:p>
          <a:p>
            <a:pPr marL="0" indent="0">
              <a:buNone/>
            </a:pPr>
            <a:endParaRPr lang="en-US" altLang="ko-KR" sz="2000" dirty="0" smtClean="0"/>
          </a:p>
          <a:p>
            <a:endParaRPr lang="en-US" altLang="ko-KR" sz="2000" dirty="0"/>
          </a:p>
          <a:p>
            <a:endParaRPr lang="en-US" altLang="ko-KR" sz="2000" dirty="0"/>
          </a:p>
          <a:p>
            <a:endParaRPr lang="en-US" altLang="ko-KR" sz="2000" dirty="0" smtClean="0"/>
          </a:p>
          <a:p>
            <a:endParaRPr lang="en-US" altLang="ko-KR" sz="2000" dirty="0"/>
          </a:p>
          <a:p>
            <a:endParaRPr lang="en-US" altLang="ko-KR" dirty="0" smtClean="0"/>
          </a:p>
        </p:txBody>
      </p:sp>
      <p:sp>
        <p:nvSpPr>
          <p:cNvPr id="16" name="내용 개체 틀 15"/>
          <p:cNvSpPr>
            <a:spLocks noGrp="1"/>
          </p:cNvSpPr>
          <p:nvPr>
            <p:ph sz="half" idx="1"/>
          </p:nvPr>
        </p:nvSpPr>
        <p:spPr>
          <a:xfrm>
            <a:off x="457200" y="1052736"/>
            <a:ext cx="4038600" cy="5472608"/>
          </a:xfrm>
        </p:spPr>
        <p:txBody>
          <a:bodyPr>
            <a:noAutofit/>
          </a:bodyPr>
          <a:lstStyle/>
          <a:p>
            <a:r>
              <a:rPr lang="en-US" altLang="ko-KR" sz="2000" b="1" dirty="0">
                <a:solidFill>
                  <a:srgbClr val="0070C0"/>
                </a:solidFill>
              </a:rPr>
              <a:t>Nuclear Symmetry Energy </a:t>
            </a:r>
            <a:r>
              <a:rPr lang="en-US" altLang="ko-KR" sz="2000" dirty="0"/>
              <a:t>in hadron and quark phase</a:t>
            </a:r>
          </a:p>
          <a:p>
            <a:endParaRPr lang="en-US" altLang="ko-KR" sz="2000" dirty="0"/>
          </a:p>
          <a:p>
            <a:endParaRPr lang="en-US" altLang="ko-KR" sz="2000" dirty="0" smtClean="0"/>
          </a:p>
          <a:p>
            <a:endParaRPr lang="en-US" altLang="ko-KR" sz="2000" dirty="0"/>
          </a:p>
          <a:p>
            <a:endParaRPr lang="en-US" altLang="ko-KR" sz="2000" dirty="0" smtClean="0"/>
          </a:p>
          <a:p>
            <a:endParaRPr lang="en-US" altLang="ko-KR" sz="2000" dirty="0" smtClean="0"/>
          </a:p>
          <a:p>
            <a:endParaRPr lang="en-US" altLang="ko-KR" sz="2000" dirty="0" smtClean="0"/>
          </a:p>
          <a:p>
            <a:endParaRPr lang="en-US" altLang="ko-KR" sz="2000" dirty="0"/>
          </a:p>
          <a:p>
            <a:endParaRPr lang="en-US" altLang="ko-KR" sz="2000" dirty="0" smtClean="0"/>
          </a:p>
          <a:p>
            <a:endParaRPr lang="en-US" altLang="ko-KR" sz="2000" dirty="0"/>
          </a:p>
          <a:p>
            <a:endParaRPr lang="ko-KR" altLang="en-US" sz="2000" dirty="0" smtClean="0"/>
          </a:p>
          <a:p>
            <a:pPr marL="0" indent="0">
              <a:buNone/>
            </a:pPr>
            <a:endParaRPr lang="en-US" altLang="ko-KR" sz="2000" dirty="0"/>
          </a:p>
          <a:p>
            <a:pPr marL="0" indent="0">
              <a:buNone/>
            </a:pPr>
            <a:endParaRPr lang="en-US" altLang="ko-KR" sz="2000" dirty="0" smtClean="0"/>
          </a:p>
        </p:txBody>
      </p:sp>
      <p:sp>
        <p:nvSpPr>
          <p:cNvPr id="23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F1E48D88-7A6C-4EA9-8E44-5D5844BF72DF}" type="slidenum">
              <a:rPr lang="ko-KR" altLang="en-US" smtClean="0"/>
              <a:pPr/>
              <a:t>21</a:t>
            </a:fld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2987824" y="2226311"/>
            <a:ext cx="120157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/>
              <a:t>BCS gapped (2SC)</a:t>
            </a:r>
          </a:p>
          <a:p>
            <a:endParaRPr lang="en-US" altLang="ko-KR" sz="1200" b="1" dirty="0"/>
          </a:p>
          <a:p>
            <a:endParaRPr lang="en-US" altLang="ko-KR" sz="1200" b="1" dirty="0" smtClean="0"/>
          </a:p>
          <a:p>
            <a:endParaRPr lang="en-US" altLang="ko-KR" sz="1200" b="1" dirty="0" smtClean="0"/>
          </a:p>
          <a:p>
            <a:endParaRPr lang="en-US" altLang="ko-KR" sz="1100" b="1" dirty="0" smtClean="0"/>
          </a:p>
          <a:p>
            <a:endParaRPr lang="en-US" altLang="ko-KR" sz="800" b="1" dirty="0"/>
          </a:p>
          <a:p>
            <a:r>
              <a:rPr lang="en-US" altLang="ko-KR" sz="1200" b="1" dirty="0" smtClean="0">
                <a:solidFill>
                  <a:srgbClr val="0070C0"/>
                </a:solidFill>
              </a:rPr>
              <a:t>Ideal quark gas</a:t>
            </a:r>
          </a:p>
          <a:p>
            <a:endParaRPr lang="en-US" altLang="ko-KR" sz="1200" b="1" dirty="0" smtClean="0">
              <a:solidFill>
                <a:srgbClr val="0070C0"/>
              </a:solidFill>
            </a:endParaRPr>
          </a:p>
          <a:p>
            <a:endParaRPr lang="en-US" altLang="ko-KR" sz="1200" b="1" dirty="0">
              <a:solidFill>
                <a:srgbClr val="0070C0"/>
              </a:solidFill>
            </a:endParaRPr>
          </a:p>
          <a:p>
            <a:r>
              <a:rPr lang="en-US" altLang="ko-KR" sz="1200" b="1" dirty="0" smtClean="0">
                <a:solidFill>
                  <a:srgbClr val="FF0000"/>
                </a:solidFill>
              </a:rPr>
              <a:t>HDL involved</a:t>
            </a:r>
            <a:endParaRPr lang="ko-KR" altLang="en-US" sz="12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87623" y="2273350"/>
            <a:ext cx="13681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/>
              <a:t>Symmetry Energy from QCD SR</a:t>
            </a:r>
          </a:p>
          <a:p>
            <a:r>
              <a:rPr lang="en-US" altLang="ko-KR" sz="1200" b="1" dirty="0" smtClean="0"/>
              <a:t>(Kin. + Pot.)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75110" y="5336595"/>
            <a:ext cx="36968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smtClean="0">
                <a:solidFill>
                  <a:srgbClr val="0070C0"/>
                </a:solidFill>
              </a:rPr>
              <a:t>Kinetic part </a:t>
            </a:r>
            <a:r>
              <a:rPr lang="en-US" altLang="ko-KR" sz="1200" b="1" dirty="0" smtClean="0">
                <a:solidFill>
                  <a:srgbClr val="0070C0"/>
                </a:solidFill>
              </a:rPr>
              <a:t>(Ideal nucleon gas)</a:t>
            </a:r>
          </a:p>
          <a:p>
            <a:r>
              <a:rPr lang="en-US" altLang="ko-KR" sz="1200" dirty="0">
                <a:solidFill>
                  <a:srgbClr val="FF0000"/>
                </a:solidFill>
              </a:rPr>
              <a:t>Kinetic part </a:t>
            </a:r>
            <a:r>
              <a:rPr lang="en-US" altLang="ko-KR" sz="1200" b="1" dirty="0" smtClean="0">
                <a:solidFill>
                  <a:srgbClr val="FF0000"/>
                </a:solidFill>
              </a:rPr>
              <a:t>(QCD SR based interaction involved)</a:t>
            </a:r>
            <a:endParaRPr lang="en-US" altLang="ko-KR" sz="1200" b="1" dirty="0">
              <a:solidFill>
                <a:srgbClr val="FF0000"/>
              </a:solidFill>
            </a:endParaRPr>
          </a:p>
        </p:txBody>
      </p:sp>
      <p:sp>
        <p:nvSpPr>
          <p:cNvPr id="8" name="타원 7"/>
          <p:cNvSpPr/>
          <p:nvPr/>
        </p:nvSpPr>
        <p:spPr>
          <a:xfrm>
            <a:off x="2339752" y="3924974"/>
            <a:ext cx="504056" cy="501415"/>
          </a:xfrm>
          <a:prstGeom prst="ellipse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8" name="꺾인 연결선 17"/>
          <p:cNvCxnSpPr>
            <a:stCxn id="17" idx="1"/>
            <a:endCxn id="8" idx="4"/>
          </p:cNvCxnSpPr>
          <p:nvPr/>
        </p:nvCxnSpPr>
        <p:spPr>
          <a:xfrm rot="10800000" flipH="1">
            <a:off x="875110" y="4426390"/>
            <a:ext cx="1716670" cy="1141039"/>
          </a:xfrm>
          <a:prstGeom prst="bentConnector4">
            <a:avLst>
              <a:gd name="adj1" fmla="val -7682"/>
              <a:gd name="adj2" fmla="val 54721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356992"/>
            <a:ext cx="2276996" cy="1431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타원 19"/>
          <p:cNvSpPr/>
          <p:nvPr/>
        </p:nvSpPr>
        <p:spPr>
          <a:xfrm>
            <a:off x="6492218" y="3989553"/>
            <a:ext cx="649602" cy="561126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4932040" y="4948039"/>
            <a:ext cx="363617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/>
              <a:t>Important quantum numbers?</a:t>
            </a:r>
          </a:p>
          <a:p>
            <a:r>
              <a:rPr lang="en-US" altLang="ko-KR" sz="1400" dirty="0" smtClean="0"/>
              <a:t> (e.g. strangeness)</a:t>
            </a:r>
          </a:p>
          <a:p>
            <a:r>
              <a:rPr lang="en-US" altLang="ko-KR" sz="1400" dirty="0" smtClean="0"/>
              <a:t>-&gt; High density behavior at hadron phase</a:t>
            </a:r>
            <a:endParaRPr lang="ko-KR" altLang="en-US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1115617" y="1901697"/>
            <a:ext cx="30737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smtClean="0"/>
              <a:t>Hadron phase               |  Quark phase</a:t>
            </a:r>
            <a:endParaRPr lang="ko-KR" altLang="en-US" sz="1200" dirty="0"/>
          </a:p>
        </p:txBody>
      </p:sp>
      <p:sp>
        <p:nvSpPr>
          <p:cNvPr id="3" name="직사각형 2"/>
          <p:cNvSpPr/>
          <p:nvPr/>
        </p:nvSpPr>
        <p:spPr>
          <a:xfrm>
            <a:off x="2314101" y="3380473"/>
            <a:ext cx="97659" cy="1522580"/>
          </a:xfrm>
          <a:prstGeom prst="rect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4932040" y="1825660"/>
            <a:ext cx="3082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/>
              <a:t>Cold matter symmetry energy from </a:t>
            </a:r>
            <a:r>
              <a:rPr lang="en-US" altLang="ko-KR" sz="1400" b="1" dirty="0" smtClean="0">
                <a:solidFill>
                  <a:srgbClr val="0070C0"/>
                </a:solidFill>
              </a:rPr>
              <a:t>correct statistics </a:t>
            </a:r>
            <a:r>
              <a:rPr lang="en-US" altLang="ko-KR" sz="1400" dirty="0" smtClean="0"/>
              <a:t>can be obtained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57052633"/>
      </p:ext>
    </p:extLst>
  </p:cSld>
  <p:clrMapOvr>
    <a:masterClrMapping/>
  </p:clrMapOvr>
  <p:transition advTm="10255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8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내용 개체 틀 17" descr="conti_well_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406052" y="1901222"/>
            <a:ext cx="2478316" cy="2748162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en-US" altLang="ko-KR" sz="3200" dirty="0" smtClean="0">
                <a:solidFill>
                  <a:schemeClr val="tx2"/>
                </a:solidFill>
              </a:rPr>
              <a:t>Nuclear Symmetry Energy</a:t>
            </a:r>
            <a:endParaRPr lang="ko-KR" altLang="en-US" sz="3200" dirty="0">
              <a:solidFill>
                <a:schemeClr val="tx2"/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716016" y="1124744"/>
            <a:ext cx="3897759" cy="5328592"/>
          </a:xfrm>
        </p:spPr>
        <p:txBody>
          <a:bodyPr>
            <a:noAutofit/>
          </a:bodyPr>
          <a:lstStyle/>
          <a:p>
            <a:r>
              <a:rPr lang="en-US" altLang="ko-KR" sz="2000" dirty="0" smtClean="0"/>
              <a:t>Quasi-nucleon on the asymmetric Fermi sea</a:t>
            </a:r>
            <a:endParaRPr lang="en-US" altLang="ko-KR" sz="2000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5733256"/>
            <a:ext cx="357187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슬라이드 번호 개체 틀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48D88-7A6C-4EA9-8E44-5D5844BF72DF}" type="slidenum">
              <a:rPr lang="ko-KR" altLang="en-US" smtClean="0"/>
              <a:pPr/>
              <a:t>3</a:t>
            </a:fld>
            <a:endParaRPr lang="ko-KR" altLang="en-US"/>
          </a:p>
        </p:txBody>
      </p:sp>
      <p:sp>
        <p:nvSpPr>
          <p:cNvPr id="21" name="내용 개체 틀 5"/>
          <p:cNvSpPr>
            <a:spLocks noGrp="1"/>
          </p:cNvSpPr>
          <p:nvPr>
            <p:ph sz="quarter" idx="4"/>
          </p:nvPr>
        </p:nvSpPr>
        <p:spPr>
          <a:xfrm>
            <a:off x="539552" y="1124744"/>
            <a:ext cx="4176464" cy="5328592"/>
          </a:xfrm>
        </p:spPr>
        <p:txBody>
          <a:bodyPr>
            <a:noAutofit/>
          </a:bodyPr>
          <a:lstStyle/>
          <a:p>
            <a:r>
              <a:rPr lang="en-US" altLang="ko-KR" sz="2000" dirty="0" smtClean="0"/>
              <a:t>From equation of state</a:t>
            </a:r>
          </a:p>
          <a:p>
            <a:endParaRPr lang="en-US" altLang="ko-KR" sz="2000" dirty="0"/>
          </a:p>
          <a:p>
            <a:endParaRPr lang="en-US" altLang="ko-KR" sz="2000" dirty="0" smtClean="0"/>
          </a:p>
          <a:p>
            <a:endParaRPr lang="en-US" altLang="ko-KR" sz="2000" dirty="0"/>
          </a:p>
          <a:p>
            <a:endParaRPr lang="en-US" altLang="ko-KR" sz="2000" dirty="0" smtClean="0"/>
          </a:p>
          <a:p>
            <a:endParaRPr lang="en-US" altLang="ko-KR" sz="2000" dirty="0"/>
          </a:p>
          <a:p>
            <a:endParaRPr lang="en-US" altLang="ko-KR" sz="2000" dirty="0" smtClean="0"/>
          </a:p>
          <a:p>
            <a:endParaRPr lang="en-US" altLang="ko-KR" sz="2000" dirty="0"/>
          </a:p>
          <a:p>
            <a:endParaRPr lang="en-US" altLang="ko-KR" sz="2000" dirty="0" smtClean="0"/>
          </a:p>
          <a:p>
            <a:endParaRPr lang="en-US" altLang="ko-KR" sz="2000" dirty="0"/>
          </a:p>
          <a:p>
            <a:endParaRPr lang="en-US" altLang="ko-KR" dirty="0" smtClean="0"/>
          </a:p>
          <a:p>
            <a:r>
              <a:rPr lang="en-US" altLang="ko-KR" sz="2000" dirty="0" smtClean="0"/>
              <a:t>RMFT propagator</a:t>
            </a:r>
          </a:p>
          <a:p>
            <a:endParaRPr lang="en-US" altLang="ko-KR" sz="2000" dirty="0" smtClean="0"/>
          </a:p>
          <a:p>
            <a:endParaRPr lang="en-US" altLang="ko-KR" sz="2000" dirty="0" smtClean="0"/>
          </a:p>
          <a:p>
            <a:endParaRPr lang="en-US" altLang="ko-KR" sz="2000" dirty="0" smtClean="0"/>
          </a:p>
          <a:p>
            <a:endParaRPr lang="en-US" altLang="ko-KR" sz="2000" dirty="0" smtClean="0"/>
          </a:p>
          <a:p>
            <a:endParaRPr lang="en-US" altLang="ko-KR" sz="2000" dirty="0" smtClean="0"/>
          </a:p>
          <a:p>
            <a:endParaRPr lang="en-US" altLang="ko-KR" sz="2000" dirty="0" smtClean="0"/>
          </a:p>
          <a:p>
            <a:endParaRPr lang="en-US" altLang="ko-KR" sz="2000" dirty="0" smtClean="0"/>
          </a:p>
          <a:p>
            <a:pPr marL="0" indent="0">
              <a:buNone/>
            </a:pPr>
            <a:endParaRPr lang="en-US" altLang="ko-KR" sz="2000" dirty="0"/>
          </a:p>
          <a:p>
            <a:pPr marL="0" indent="0">
              <a:buNone/>
            </a:pPr>
            <a:endParaRPr lang="en-US" altLang="ko-KR" sz="1200" dirty="0" smtClean="0"/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0402" y="3850847"/>
            <a:ext cx="1240012" cy="239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4149080"/>
            <a:ext cx="2880320" cy="566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직사각형 33"/>
          <p:cNvSpPr/>
          <p:nvPr/>
        </p:nvSpPr>
        <p:spPr>
          <a:xfrm>
            <a:off x="7092280" y="2132856"/>
            <a:ext cx="648072" cy="1490537"/>
          </a:xfrm>
          <a:prstGeom prst="rect">
            <a:avLst/>
          </a:prstGeom>
          <a:noFill/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직사각형 34"/>
          <p:cNvSpPr/>
          <p:nvPr/>
        </p:nvSpPr>
        <p:spPr>
          <a:xfrm>
            <a:off x="3275856" y="4302253"/>
            <a:ext cx="699924" cy="288032"/>
          </a:xfrm>
          <a:prstGeom prst="rect">
            <a:avLst/>
          </a:prstGeom>
          <a:noFill/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TextBox 37"/>
          <p:cNvSpPr txBox="1"/>
          <p:nvPr/>
        </p:nvSpPr>
        <p:spPr>
          <a:xfrm>
            <a:off x="3203848" y="4797152"/>
            <a:ext cx="24334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smtClean="0"/>
              <a:t>(Up to linear density order)</a:t>
            </a:r>
            <a:endParaRPr lang="ko-KR" altLang="en-US" sz="1200" dirty="0"/>
          </a:p>
        </p:txBody>
      </p:sp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01838" y="4714346"/>
            <a:ext cx="1902010" cy="396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5673202"/>
            <a:ext cx="3515805" cy="559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" name="직사각형 67"/>
          <p:cNvSpPr/>
          <p:nvPr/>
        </p:nvSpPr>
        <p:spPr>
          <a:xfrm>
            <a:off x="971600" y="5661248"/>
            <a:ext cx="7200800" cy="571500"/>
          </a:xfrm>
          <a:prstGeom prst="rect">
            <a:avLst/>
          </a:prstGeom>
          <a:noFill/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6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87624" y="1919574"/>
            <a:ext cx="3066942" cy="798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직사각형 26"/>
          <p:cNvSpPr/>
          <p:nvPr/>
        </p:nvSpPr>
        <p:spPr>
          <a:xfrm>
            <a:off x="1893126" y="2492896"/>
            <a:ext cx="230602" cy="242536"/>
          </a:xfrm>
          <a:prstGeom prst="rect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302238" y="2829166"/>
            <a:ext cx="1113882" cy="239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508083"/>
            <a:ext cx="2637034" cy="240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직사각형 23"/>
          <p:cNvSpPr/>
          <p:nvPr/>
        </p:nvSpPr>
        <p:spPr>
          <a:xfrm>
            <a:off x="2577001" y="3501008"/>
            <a:ext cx="698855" cy="247775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935605" y="1539084"/>
            <a:ext cx="31683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/>
              <a:t>Bethe-</a:t>
            </a:r>
            <a:r>
              <a:rPr lang="en-US" altLang="ko-KR" sz="1400" dirty="0" err="1" smtClean="0"/>
              <a:t>Weisaker</a:t>
            </a:r>
            <a:r>
              <a:rPr lang="en-US" altLang="ko-KR" sz="1400" dirty="0" smtClean="0"/>
              <a:t> formula</a:t>
            </a:r>
            <a:endParaRPr lang="ko-KR" altLang="en-US" sz="1400" dirty="0"/>
          </a:p>
        </p:txBody>
      </p:sp>
      <p:sp>
        <p:nvSpPr>
          <p:cNvPr id="30" name="TextBox 29"/>
          <p:cNvSpPr txBox="1"/>
          <p:nvPr/>
        </p:nvSpPr>
        <p:spPr>
          <a:xfrm>
            <a:off x="971600" y="3121223"/>
            <a:ext cx="31683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/>
              <a:t>In continuous matter</a:t>
            </a:r>
            <a:endParaRPr lang="ko-KR" altLang="en-US" sz="1400" dirty="0"/>
          </a:p>
        </p:txBody>
      </p:sp>
      <p:cxnSp>
        <p:nvCxnSpPr>
          <p:cNvPr id="11" name="꺾인 연결선 10"/>
          <p:cNvCxnSpPr>
            <a:stCxn id="34" idx="3"/>
            <a:endCxn id="35" idx="2"/>
          </p:cNvCxnSpPr>
          <p:nvPr/>
        </p:nvCxnSpPr>
        <p:spPr>
          <a:xfrm flipH="1">
            <a:off x="3625818" y="2878125"/>
            <a:ext cx="4114534" cy="1712160"/>
          </a:xfrm>
          <a:prstGeom prst="bentConnector4">
            <a:avLst>
              <a:gd name="adj1" fmla="val -5556"/>
              <a:gd name="adj2" fmla="val 113352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내용 개체 틀 9" descr="RI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449762" y="1196752"/>
            <a:ext cx="3592664" cy="2078359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4647238" y="3296017"/>
            <a:ext cx="36228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smtClean="0"/>
              <a:t>(Quoted from Physics Today November 2008)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737701650"/>
      </p:ext>
    </p:extLst>
  </p:cSld>
  <p:clrMapOvr>
    <a:masterClrMapping/>
  </p:clrMapOvr>
  <p:transition advTm="15046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24" grpId="0" animBg="1"/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내용 개체 틀 9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929411"/>
          </a:xfrm>
        </p:spPr>
        <p:txBody>
          <a:bodyPr>
            <a:normAutofit/>
          </a:bodyPr>
          <a:lstStyle/>
          <a:p>
            <a:r>
              <a:rPr lang="en-US" altLang="ko-KR" sz="2000" dirty="0" smtClean="0"/>
              <a:t>Correlation function</a:t>
            </a:r>
          </a:p>
          <a:p>
            <a:endParaRPr lang="en-US" altLang="ko-KR" sz="2000" dirty="0" smtClean="0"/>
          </a:p>
          <a:p>
            <a:endParaRPr lang="en-US" altLang="ko-KR" dirty="0"/>
          </a:p>
          <a:p>
            <a:r>
              <a:rPr lang="en-US" altLang="ko-KR" sz="2000" dirty="0" smtClean="0"/>
              <a:t>Energy dispersion relation and OPE</a:t>
            </a:r>
          </a:p>
          <a:p>
            <a:endParaRPr lang="en-US" altLang="ko-KR" sz="2000" dirty="0" smtClean="0"/>
          </a:p>
          <a:p>
            <a:endParaRPr lang="en-US" altLang="ko-KR" sz="1800" dirty="0"/>
          </a:p>
          <a:p>
            <a:endParaRPr lang="en-US" altLang="ko-KR" sz="2000" dirty="0"/>
          </a:p>
          <a:p>
            <a:r>
              <a:rPr lang="en-US" altLang="ko-KR" sz="2000" dirty="0" smtClean="0"/>
              <a:t>Phenomenological </a:t>
            </a:r>
            <a:r>
              <a:rPr lang="en-US" altLang="ko-KR" sz="2000" dirty="0" err="1" smtClean="0"/>
              <a:t>ansatz</a:t>
            </a:r>
            <a:r>
              <a:rPr lang="en-US" altLang="ko-KR" sz="2000" dirty="0" smtClean="0"/>
              <a:t> in </a:t>
            </a:r>
            <a:r>
              <a:rPr lang="en-US" altLang="ko-KR" sz="2000" b="1" dirty="0" err="1" smtClean="0"/>
              <a:t>hadronic</a:t>
            </a:r>
            <a:r>
              <a:rPr lang="en-US" altLang="ko-KR" sz="2000" b="1" dirty="0" smtClean="0"/>
              <a:t> degree of freedom</a:t>
            </a:r>
          </a:p>
          <a:p>
            <a:endParaRPr lang="en-US" altLang="ko-KR" sz="2000" b="1" dirty="0"/>
          </a:p>
          <a:p>
            <a:endParaRPr lang="en-US" altLang="ko-KR" sz="1800" b="1" dirty="0" smtClean="0"/>
          </a:p>
          <a:p>
            <a:r>
              <a:rPr lang="en-US" altLang="ko-KR" sz="2000" dirty="0" smtClean="0"/>
              <a:t>Weighting </a:t>
            </a:r>
            <a:r>
              <a:rPr lang="en-US" altLang="ko-KR" sz="2000" dirty="0"/>
              <a:t>- </a:t>
            </a:r>
            <a:r>
              <a:rPr lang="en-US" altLang="ko-KR" sz="2000" dirty="0" err="1"/>
              <a:t>Borel</a:t>
            </a:r>
            <a:r>
              <a:rPr lang="en-US" altLang="ko-KR" sz="2000" dirty="0"/>
              <a:t> transformation</a:t>
            </a:r>
            <a:endParaRPr lang="ko-KR" altLang="en-US" sz="2000" dirty="0"/>
          </a:p>
          <a:p>
            <a:endParaRPr lang="en-US" altLang="ko-KR" sz="2000" b="1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5220072" y="1969095"/>
            <a:ext cx="30966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err="1" smtClean="0"/>
              <a:t>Ioffe’s</a:t>
            </a:r>
            <a:r>
              <a:rPr lang="en-US" altLang="ko-KR" sz="1400" dirty="0" smtClean="0"/>
              <a:t> interpolating field for proton</a:t>
            </a:r>
            <a:endParaRPr lang="ko-KR" altLang="en-US" sz="1400" dirty="0"/>
          </a:p>
        </p:txBody>
      </p:sp>
      <p:sp>
        <p:nvSpPr>
          <p:cNvPr id="2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en-US" altLang="ko-KR" sz="3200" dirty="0" smtClean="0">
                <a:solidFill>
                  <a:schemeClr val="tx2"/>
                </a:solidFill>
              </a:rPr>
              <a:t>QCD Sum Rule</a:t>
            </a:r>
            <a:endParaRPr lang="ko-KR" altLang="en-US" sz="3200" dirty="0">
              <a:solidFill>
                <a:schemeClr val="tx2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715254"/>
            <a:ext cx="2948289" cy="279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274" y="1584641"/>
            <a:ext cx="4174774" cy="740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587" y="2967749"/>
            <a:ext cx="4685778" cy="495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940656" y="3443024"/>
            <a:ext cx="67996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/>
              <a:t>Contains </a:t>
            </a:r>
            <a:r>
              <a:rPr lang="en-US" altLang="ko-KR" sz="1400" b="1" dirty="0" smtClean="0">
                <a:solidFill>
                  <a:schemeClr val="tx2"/>
                </a:solidFill>
              </a:rPr>
              <a:t>all possible </a:t>
            </a:r>
            <a:r>
              <a:rPr lang="en-US" altLang="ko-KR" sz="1400" b="1" dirty="0" err="1" smtClean="0">
                <a:solidFill>
                  <a:schemeClr val="tx2"/>
                </a:solidFill>
              </a:rPr>
              <a:t>hadronic</a:t>
            </a:r>
            <a:r>
              <a:rPr lang="en-US" altLang="ko-KR" sz="1400" b="1" dirty="0" smtClean="0">
                <a:solidFill>
                  <a:schemeClr val="tx2"/>
                </a:solidFill>
              </a:rPr>
              <a:t> resonance states </a:t>
            </a:r>
            <a:r>
              <a:rPr lang="en-US" altLang="ko-KR" sz="1400" dirty="0" smtClean="0"/>
              <a:t>in </a:t>
            </a:r>
            <a:r>
              <a:rPr lang="en-US" altLang="ko-KR" sz="1400" b="1" dirty="0" smtClean="0">
                <a:solidFill>
                  <a:srgbClr val="FF0000"/>
                </a:solidFill>
              </a:rPr>
              <a:t>QCD degree of freedom</a:t>
            </a:r>
            <a:endParaRPr lang="ko-KR" altLang="en-US" sz="1400" b="1" dirty="0">
              <a:solidFill>
                <a:srgbClr val="FF0000"/>
              </a:solidFill>
            </a:endParaRPr>
          </a:p>
        </p:txBody>
      </p:sp>
      <p:cxnSp>
        <p:nvCxnSpPr>
          <p:cNvPr id="48" name="꺾인 연결선 47"/>
          <p:cNvCxnSpPr>
            <a:stCxn id="1030" idx="1"/>
          </p:cNvCxnSpPr>
          <p:nvPr/>
        </p:nvCxnSpPr>
        <p:spPr>
          <a:xfrm rot="10800000" flipV="1">
            <a:off x="904587" y="3215371"/>
            <a:ext cx="12700" cy="1323532"/>
          </a:xfrm>
          <a:prstGeom prst="bentConnector3">
            <a:avLst>
              <a:gd name="adj1" fmla="val 3807693"/>
            </a:avLst>
          </a:prstGeom>
          <a:ln>
            <a:solidFill>
              <a:srgbClr val="00206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4067944" y="4329153"/>
            <a:ext cx="42441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/>
              <a:t>Equating both sides, </a:t>
            </a:r>
            <a:r>
              <a:rPr lang="en-US" altLang="ko-KR" sz="1400" dirty="0" err="1" smtClean="0">
                <a:solidFill>
                  <a:schemeClr val="tx2"/>
                </a:solidFill>
              </a:rPr>
              <a:t>hadronic</a:t>
            </a:r>
            <a:r>
              <a:rPr lang="en-US" altLang="ko-KR" sz="1400" dirty="0" smtClean="0">
                <a:solidFill>
                  <a:schemeClr val="tx2"/>
                </a:solidFill>
              </a:rPr>
              <a:t> quantum number </a:t>
            </a:r>
            <a:r>
              <a:rPr lang="en-US" altLang="ko-KR" sz="1400" dirty="0" smtClean="0"/>
              <a:t>can be expressed in </a:t>
            </a:r>
            <a:r>
              <a:rPr lang="en-US" altLang="ko-KR" sz="1400" dirty="0" smtClean="0">
                <a:solidFill>
                  <a:srgbClr val="FF0000"/>
                </a:solidFill>
              </a:rPr>
              <a:t>QCD degree of freedom</a:t>
            </a:r>
            <a:endParaRPr lang="ko-KR" altLang="en-US" sz="1400" dirty="0">
              <a:solidFill>
                <a:srgbClr val="FF0000"/>
              </a:solidFill>
            </a:endParaRPr>
          </a:p>
        </p:txBody>
      </p:sp>
      <p:sp>
        <p:nvSpPr>
          <p:cNvPr id="12" name="슬라이드 번호 개체 틀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48D88-7A6C-4EA9-8E44-5D5844BF72DF}" type="slidenum">
              <a:rPr lang="ko-KR" altLang="en-US" smtClean="0"/>
              <a:pPr/>
              <a:t>4</a:t>
            </a:fld>
            <a:endParaRPr lang="ko-KR" altLang="en-US"/>
          </a:p>
        </p:txBody>
      </p:sp>
      <p:pic>
        <p:nvPicPr>
          <p:cNvPr id="40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16496" y="5278963"/>
            <a:ext cx="2212632" cy="946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754" y="5364841"/>
            <a:ext cx="4235614" cy="740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" name="직사각형 42"/>
          <p:cNvSpPr/>
          <p:nvPr/>
        </p:nvSpPr>
        <p:spPr>
          <a:xfrm>
            <a:off x="5878184" y="5278963"/>
            <a:ext cx="2250944" cy="946443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직사각형 43"/>
          <p:cNvSpPr/>
          <p:nvPr/>
        </p:nvSpPr>
        <p:spPr>
          <a:xfrm>
            <a:off x="878754" y="5364841"/>
            <a:ext cx="4288831" cy="774688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직사각형 44"/>
          <p:cNvSpPr/>
          <p:nvPr/>
        </p:nvSpPr>
        <p:spPr>
          <a:xfrm>
            <a:off x="6309100" y="5278963"/>
            <a:ext cx="328848" cy="946443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직사각형 45"/>
          <p:cNvSpPr/>
          <p:nvPr/>
        </p:nvSpPr>
        <p:spPr>
          <a:xfrm>
            <a:off x="1778864" y="3461694"/>
            <a:ext cx="3269888" cy="255338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4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81966" y="4221088"/>
            <a:ext cx="2437906" cy="577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직사각형 54"/>
          <p:cNvSpPr/>
          <p:nvPr/>
        </p:nvSpPr>
        <p:spPr>
          <a:xfrm>
            <a:off x="2339501" y="4501411"/>
            <a:ext cx="288032" cy="297387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6" name="직사각형 55"/>
          <p:cNvSpPr/>
          <p:nvPr/>
        </p:nvSpPr>
        <p:spPr>
          <a:xfrm>
            <a:off x="3059581" y="4501411"/>
            <a:ext cx="349674" cy="297387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65782744"/>
      </p:ext>
    </p:extLst>
  </p:cSld>
  <p:clrMapOvr>
    <a:masterClrMapping/>
  </p:clrMapOvr>
  <p:transition advTm="29671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43" grpId="0" animBg="1"/>
      <p:bldP spid="44" grpId="0" animBg="1"/>
      <p:bldP spid="45" grpId="0" animBg="1"/>
      <p:bldP spid="46" grpId="0" animBg="1"/>
      <p:bldP spid="55" grpId="0" animBg="1"/>
      <p:bldP spid="5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975" y="1493071"/>
            <a:ext cx="6141735" cy="70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내용 개체 틀 9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929411"/>
          </a:xfrm>
        </p:spPr>
        <p:txBody>
          <a:bodyPr>
            <a:normAutofit/>
          </a:bodyPr>
          <a:lstStyle/>
          <a:p>
            <a:r>
              <a:rPr lang="en-US" altLang="ko-KR" sz="2000" dirty="0" smtClean="0"/>
              <a:t>Operator Product Expansion</a:t>
            </a:r>
          </a:p>
          <a:p>
            <a:endParaRPr lang="en-US" altLang="ko-KR" sz="2000" dirty="0"/>
          </a:p>
          <a:p>
            <a:endParaRPr lang="en-US" altLang="ko-KR" sz="2000" dirty="0" smtClean="0"/>
          </a:p>
          <a:p>
            <a:endParaRPr lang="en-US" altLang="ko-KR" sz="2000" dirty="0"/>
          </a:p>
          <a:p>
            <a:endParaRPr lang="en-US" altLang="ko-KR" sz="2000" dirty="0" smtClean="0"/>
          </a:p>
          <a:p>
            <a:endParaRPr lang="en-US" altLang="ko-KR" sz="2000" dirty="0"/>
          </a:p>
          <a:p>
            <a:r>
              <a:rPr lang="en-US" altLang="ko-KR" sz="2000" dirty="0" smtClean="0"/>
              <a:t>In-medium condensate</a:t>
            </a:r>
            <a:r>
              <a:rPr lang="ko-KR" altLang="en-US" sz="2000" dirty="0"/>
              <a:t> </a:t>
            </a:r>
            <a:r>
              <a:rPr lang="en-US" altLang="ko-KR" sz="2000" dirty="0" smtClean="0"/>
              <a:t>near normal nuclear density</a:t>
            </a:r>
          </a:p>
          <a:p>
            <a:endParaRPr lang="en-US" altLang="ko-KR" sz="2000" dirty="0"/>
          </a:p>
          <a:p>
            <a:endParaRPr lang="en-US" altLang="ko-KR" sz="2000" dirty="0" smtClean="0"/>
          </a:p>
          <a:p>
            <a:endParaRPr lang="en-US" altLang="ko-KR" sz="1400" dirty="0"/>
          </a:p>
          <a:p>
            <a:r>
              <a:rPr lang="en-US" altLang="ko-KR" sz="2000" dirty="0" smtClean="0"/>
              <a:t>Multi-quark operators (</a:t>
            </a:r>
            <a:r>
              <a:rPr lang="en-US" altLang="ko-KR" sz="2000" dirty="0"/>
              <a:t>T</a:t>
            </a:r>
            <a:r>
              <a:rPr lang="en-US" altLang="ko-KR" sz="2000" dirty="0" smtClean="0"/>
              <a:t>wist-4)</a:t>
            </a:r>
          </a:p>
          <a:p>
            <a:endParaRPr lang="en-US" altLang="ko-KR" dirty="0"/>
          </a:p>
        </p:txBody>
      </p:sp>
      <p:sp>
        <p:nvSpPr>
          <p:cNvPr id="2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en-US" altLang="ko-KR" sz="3200" dirty="0" smtClean="0">
                <a:solidFill>
                  <a:schemeClr val="tx2"/>
                </a:solidFill>
              </a:rPr>
              <a:t>QCD Sum Rule</a:t>
            </a:r>
            <a:endParaRPr lang="ko-KR" altLang="en-US" sz="3200" dirty="0">
              <a:solidFill>
                <a:schemeClr val="tx2"/>
              </a:solidFill>
            </a:endParaRPr>
          </a:p>
        </p:txBody>
      </p:sp>
      <p:sp>
        <p:nvSpPr>
          <p:cNvPr id="12" name="슬라이드 번호 개체 틀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48D88-7A6C-4EA9-8E44-5D5844BF72DF}" type="slidenum">
              <a:rPr lang="ko-KR" altLang="en-US" smtClean="0"/>
              <a:pPr/>
              <a:t>5</a:t>
            </a:fld>
            <a:endParaRPr lang="ko-KR" altLang="en-US"/>
          </a:p>
        </p:txBody>
      </p:sp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58628" y="2287135"/>
            <a:ext cx="1281124" cy="707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3826181" y="2998565"/>
            <a:ext cx="37823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/>
              <a:t>Non-</a:t>
            </a:r>
            <a:r>
              <a:rPr lang="en-US" altLang="ko-KR" sz="1200" b="1" dirty="0" err="1"/>
              <a:t>perturbative</a:t>
            </a:r>
            <a:r>
              <a:rPr lang="en-US" altLang="ko-KR" sz="1200" b="1" dirty="0"/>
              <a:t> contribution</a:t>
            </a:r>
          </a:p>
        </p:txBody>
      </p:sp>
      <p:sp>
        <p:nvSpPr>
          <p:cNvPr id="26" name="직사각형 25"/>
          <p:cNvSpPr/>
          <p:nvPr/>
        </p:nvSpPr>
        <p:spPr>
          <a:xfrm>
            <a:off x="6546738" y="1694967"/>
            <a:ext cx="640562" cy="315882"/>
          </a:xfrm>
          <a:prstGeom prst="rect">
            <a:avLst/>
          </a:prstGeom>
          <a:noFill/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직사각형 27"/>
          <p:cNvSpPr/>
          <p:nvPr/>
        </p:nvSpPr>
        <p:spPr>
          <a:xfrm>
            <a:off x="1328199" y="2771817"/>
            <a:ext cx="707342" cy="240797"/>
          </a:xfrm>
          <a:prstGeom prst="rect">
            <a:avLst/>
          </a:prstGeom>
          <a:noFill/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9" name="Shape 29"/>
          <p:cNvCxnSpPr>
            <a:stCxn id="33" idx="3"/>
            <a:endCxn id="26" idx="3"/>
          </p:cNvCxnSpPr>
          <p:nvPr/>
        </p:nvCxnSpPr>
        <p:spPr>
          <a:xfrm flipH="1" flipV="1">
            <a:off x="7187300" y="1852908"/>
            <a:ext cx="223788" cy="742546"/>
          </a:xfrm>
          <a:prstGeom prst="bentConnector3">
            <a:avLst>
              <a:gd name="adj1" fmla="val -102150"/>
            </a:avLst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직사각형 29"/>
          <p:cNvSpPr/>
          <p:nvPr/>
        </p:nvSpPr>
        <p:spPr>
          <a:xfrm>
            <a:off x="1328199" y="2323840"/>
            <a:ext cx="707342" cy="401941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직사각형 30"/>
          <p:cNvSpPr/>
          <p:nvPr/>
        </p:nvSpPr>
        <p:spPr>
          <a:xfrm>
            <a:off x="5704940" y="1694967"/>
            <a:ext cx="834287" cy="315882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2" name="Shape 33"/>
          <p:cNvCxnSpPr>
            <a:stCxn id="23" idx="0"/>
            <a:endCxn id="31" idx="2"/>
          </p:cNvCxnSpPr>
          <p:nvPr/>
        </p:nvCxnSpPr>
        <p:spPr>
          <a:xfrm rot="5400000" flipH="1" flipV="1">
            <a:off x="3772494" y="-62455"/>
            <a:ext cx="276286" cy="4422894"/>
          </a:xfrm>
          <a:prstGeom prst="bentConnector3">
            <a:avLst>
              <a:gd name="adj1" fmla="val 50000"/>
            </a:avLst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88541" y="2279119"/>
            <a:ext cx="3922547" cy="632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직사각형 33"/>
          <p:cNvSpPr/>
          <p:nvPr/>
        </p:nvSpPr>
        <p:spPr>
          <a:xfrm>
            <a:off x="3335523" y="2307683"/>
            <a:ext cx="4075566" cy="659891"/>
          </a:xfrm>
          <a:prstGeom prst="rect">
            <a:avLst/>
          </a:prstGeom>
          <a:noFill/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5" name="Shape 46"/>
          <p:cNvCxnSpPr>
            <a:stCxn id="28" idx="3"/>
            <a:endCxn id="34" idx="1"/>
          </p:cNvCxnSpPr>
          <p:nvPr/>
        </p:nvCxnSpPr>
        <p:spPr>
          <a:xfrm flipV="1">
            <a:off x="2035541" y="2637629"/>
            <a:ext cx="1299982" cy="254587"/>
          </a:xfrm>
          <a:prstGeom prst="bentConnector3">
            <a:avLst>
              <a:gd name="adj1" fmla="val 50000"/>
            </a:avLst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4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984" y="3819819"/>
            <a:ext cx="4025551" cy="297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직사각형 1042"/>
          <p:cNvSpPr/>
          <p:nvPr/>
        </p:nvSpPr>
        <p:spPr>
          <a:xfrm>
            <a:off x="2987824" y="3798809"/>
            <a:ext cx="2112712" cy="309041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 w="3175">
                <a:solidFill>
                  <a:schemeClr val="tx2">
                    <a:lumMod val="60000"/>
                    <a:lumOff val="40000"/>
                  </a:schemeClr>
                </a:solidFill>
              </a:ln>
              <a:noFill/>
            </a:endParaRPr>
          </a:p>
        </p:txBody>
      </p:sp>
      <p:sp>
        <p:nvSpPr>
          <p:cNvPr id="1044" name="TextBox 1043"/>
          <p:cNvSpPr txBox="1"/>
          <p:nvPr/>
        </p:nvSpPr>
        <p:spPr>
          <a:xfrm>
            <a:off x="1032238" y="4160113"/>
            <a:ext cx="64920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smtClean="0"/>
              <a:t>Medium property can be accounted by </a:t>
            </a:r>
            <a:r>
              <a:rPr lang="en-US" altLang="ko-KR" sz="1200" dirty="0" smtClean="0">
                <a:solidFill>
                  <a:srgbClr val="FF0000"/>
                </a:solidFill>
              </a:rPr>
              <a:t>nucleon expectation value </a:t>
            </a:r>
            <a:r>
              <a:rPr lang="en-US" altLang="ko-KR" sz="1200" dirty="0" smtClean="0"/>
              <a:t>x density</a:t>
            </a:r>
            <a:endParaRPr lang="ko-KR" altLang="en-US" sz="1200" dirty="0"/>
          </a:p>
        </p:txBody>
      </p:sp>
      <p:pic>
        <p:nvPicPr>
          <p:cNvPr id="1045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796" y="5182327"/>
            <a:ext cx="2264068" cy="305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6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542367"/>
            <a:ext cx="1944216" cy="262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8" name="TextBox 1047"/>
          <p:cNvSpPr txBox="1"/>
          <p:nvPr/>
        </p:nvSpPr>
        <p:spPr>
          <a:xfrm>
            <a:off x="3474052" y="5282044"/>
            <a:ext cx="21060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/>
              <a:t>can be estimated from DIS experiments data</a:t>
            </a:r>
            <a:endParaRPr lang="ko-KR" altLang="en-US" sz="14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254" y="4975123"/>
            <a:ext cx="2416175" cy="111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7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5013176"/>
            <a:ext cx="2541088" cy="1106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2660903"/>
      </p:ext>
    </p:extLst>
  </p:cSld>
  <p:clrMapOvr>
    <a:masterClrMapping/>
  </p:clrMapOvr>
  <p:transition advTm="29671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 animBg="1"/>
      <p:bldP spid="28" grpId="0" animBg="1"/>
      <p:bldP spid="30" grpId="0" animBg="1"/>
      <p:bldP spid="31" grpId="0" animBg="1"/>
      <p:bldP spid="3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내용 개체 틀 15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/>
          </a:bodyPr>
          <a:lstStyle/>
          <a:p>
            <a:r>
              <a:rPr lang="en-US" altLang="ko-KR" sz="2000" b="1" dirty="0" err="1"/>
              <a:t>Iso</a:t>
            </a:r>
            <a:r>
              <a:rPr lang="en-US" altLang="ko-KR" sz="2000" b="1" dirty="0"/>
              <a:t>-vector</a:t>
            </a:r>
            <a:r>
              <a:rPr lang="en-US" altLang="ko-KR" sz="2000" dirty="0"/>
              <a:t> </a:t>
            </a:r>
            <a:r>
              <a:rPr lang="en-US" altLang="ko-KR" sz="2000" dirty="0">
                <a:solidFill>
                  <a:schemeClr val="accent1">
                    <a:lumMod val="75000"/>
                  </a:schemeClr>
                </a:solidFill>
              </a:rPr>
              <a:t>scalar</a:t>
            </a:r>
            <a:r>
              <a:rPr lang="en-US" altLang="ko-KR" sz="2000" dirty="0"/>
              <a:t> / </a:t>
            </a:r>
            <a:r>
              <a:rPr lang="en-US" altLang="ko-KR" sz="2000" dirty="0">
                <a:solidFill>
                  <a:srgbClr val="FF0000"/>
                </a:solidFill>
              </a:rPr>
              <a:t>vector</a:t>
            </a:r>
            <a:r>
              <a:rPr lang="en-US" altLang="ko-KR" sz="2000" dirty="0"/>
              <a:t> </a:t>
            </a:r>
            <a:r>
              <a:rPr lang="en-US" altLang="ko-KR" sz="2000" dirty="0" smtClean="0"/>
              <a:t>decomposition</a:t>
            </a:r>
          </a:p>
          <a:p>
            <a:endParaRPr lang="en-US" altLang="ko-KR" sz="2000" dirty="0"/>
          </a:p>
          <a:p>
            <a:endParaRPr lang="en-US" altLang="ko-KR" sz="2000" dirty="0" smtClean="0"/>
          </a:p>
          <a:p>
            <a:endParaRPr lang="en-US" altLang="ko-KR" sz="2000" dirty="0"/>
          </a:p>
          <a:p>
            <a:endParaRPr lang="en-US" altLang="ko-KR" sz="2000" dirty="0" smtClean="0"/>
          </a:p>
          <a:p>
            <a:endParaRPr lang="en-US" altLang="ko-KR" sz="2000" dirty="0"/>
          </a:p>
          <a:p>
            <a:endParaRPr lang="en-US" altLang="ko-KR" sz="2000" dirty="0" smtClean="0"/>
          </a:p>
          <a:p>
            <a:endParaRPr lang="en-US" altLang="ko-KR" sz="2000" dirty="0"/>
          </a:p>
          <a:p>
            <a:endParaRPr lang="en-US" altLang="ko-KR" sz="2000" dirty="0" smtClean="0"/>
          </a:p>
          <a:p>
            <a:endParaRPr lang="en-US" altLang="ko-KR" sz="2000" dirty="0" smtClean="0"/>
          </a:p>
          <a:p>
            <a:endParaRPr lang="en-US" altLang="ko-KR" sz="2400" dirty="0" smtClean="0"/>
          </a:p>
          <a:p>
            <a:r>
              <a:rPr lang="en-US" altLang="ko-KR" sz="2000" dirty="0" smtClean="0"/>
              <a:t>Comparison with RMFT </a:t>
            </a:r>
            <a:r>
              <a:rPr lang="en-US" altLang="ko-KR" sz="2000" dirty="0"/>
              <a:t>result </a:t>
            </a:r>
          </a:p>
          <a:p>
            <a:endParaRPr lang="en-US" altLang="ko-KR" sz="2000" dirty="0"/>
          </a:p>
          <a:p>
            <a:endParaRPr lang="en-US" altLang="ko-KR" sz="2000" dirty="0" smtClean="0"/>
          </a:p>
          <a:p>
            <a:endParaRPr lang="en-US" altLang="ko-KR" sz="2000" dirty="0"/>
          </a:p>
          <a:p>
            <a:endParaRPr lang="en-US" altLang="ko-KR" sz="2000" dirty="0" smtClean="0"/>
          </a:p>
          <a:p>
            <a:endParaRPr lang="en-US" altLang="ko-KR" sz="2000" dirty="0"/>
          </a:p>
          <a:p>
            <a:endParaRPr lang="en-US" altLang="ko-KR" sz="2800" dirty="0" smtClean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48D88-7A6C-4EA9-8E44-5D5844BF72DF}" type="slidenum">
              <a:rPr lang="ko-KR" altLang="en-US" smtClean="0"/>
              <a:pPr/>
              <a:t>6</a:t>
            </a:fld>
            <a:endParaRPr lang="ko-KR" altLang="en-US" dirty="0"/>
          </a:p>
        </p:txBody>
      </p:sp>
      <p:sp>
        <p:nvSpPr>
          <p:cNvPr id="24" name="제목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634082"/>
          </a:xfrm>
        </p:spPr>
        <p:txBody>
          <a:bodyPr>
            <a:normAutofit/>
          </a:bodyPr>
          <a:lstStyle/>
          <a:p>
            <a:r>
              <a:rPr lang="en-US" altLang="ko-KR" sz="3200" dirty="0">
                <a:solidFill>
                  <a:schemeClr val="tx2"/>
                </a:solidFill>
              </a:rPr>
              <a:t>Nuclear Symmetry Energy from QCD SR</a:t>
            </a:r>
            <a:endParaRPr lang="ko-KR" altLang="en-US" sz="3200" dirty="0">
              <a:solidFill>
                <a:schemeClr val="tx2"/>
              </a:solidFill>
            </a:endParaRP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44" y="1800330"/>
            <a:ext cx="2731095" cy="3216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1322552" y="2257127"/>
            <a:ext cx="16716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/>
              <a:t>Twist-4 excluded</a:t>
            </a:r>
            <a:endParaRPr lang="ko-KR" altLang="en-US" sz="1400" b="1" dirty="0"/>
          </a:p>
        </p:txBody>
      </p:sp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858" y="1803426"/>
            <a:ext cx="2732049" cy="3258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1680" y="3936416"/>
            <a:ext cx="1302569" cy="212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Box 28"/>
          <p:cNvSpPr txBox="1"/>
          <p:nvPr/>
        </p:nvSpPr>
        <p:spPr>
          <a:xfrm flipV="1">
            <a:off x="323528" y="2448402"/>
            <a:ext cx="461665" cy="131144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ko-KR" dirty="0" err="1" smtClean="0">
                <a:latin typeface="Arial" pitchFamily="34" charset="0"/>
                <a:cs typeface="Arial" pitchFamily="34" charset="0"/>
              </a:rPr>
              <a:t>E</a:t>
            </a:r>
            <a:r>
              <a:rPr lang="en-US" altLang="ko-KR" sz="1200" dirty="0" err="1" smtClean="0">
                <a:latin typeface="Arial" pitchFamily="34" charset="0"/>
                <a:cs typeface="Arial" pitchFamily="34" charset="0"/>
              </a:rPr>
              <a:t>sym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altLang="ko-KR" dirty="0" err="1" smtClean="0">
                <a:latin typeface="Arial" pitchFamily="34" charset="0"/>
                <a:cs typeface="Arial" pitchFamily="34" charset="0"/>
              </a:rPr>
              <a:t>GeV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)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327279" y="2252450"/>
            <a:ext cx="16848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/>
              <a:t>Twist-4 included</a:t>
            </a:r>
            <a:endParaRPr lang="ko-KR" altLang="en-US" sz="1400" b="1" dirty="0"/>
          </a:p>
        </p:txBody>
      </p:sp>
      <p:sp>
        <p:nvSpPr>
          <p:cNvPr id="32" name="TextBox 31"/>
          <p:cNvSpPr txBox="1"/>
          <p:nvPr/>
        </p:nvSpPr>
        <p:spPr>
          <a:xfrm flipV="1">
            <a:off x="3275855" y="2453842"/>
            <a:ext cx="461665" cy="131144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ko-KR" dirty="0" err="1" smtClean="0">
                <a:latin typeface="Arial" pitchFamily="34" charset="0"/>
                <a:cs typeface="Arial" pitchFamily="34" charset="0"/>
              </a:rPr>
              <a:t>E</a:t>
            </a:r>
            <a:r>
              <a:rPr lang="en-US" altLang="ko-KR" sz="1200" dirty="0" err="1" smtClean="0">
                <a:latin typeface="Arial" pitchFamily="34" charset="0"/>
                <a:cs typeface="Arial" pitchFamily="34" charset="0"/>
              </a:rPr>
              <a:t>sym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altLang="ko-KR" dirty="0" err="1" smtClean="0">
                <a:latin typeface="Arial" pitchFamily="34" charset="0"/>
                <a:cs typeface="Arial" pitchFamily="34" charset="0"/>
              </a:rPr>
              <a:t>GeV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)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94269" y="3379447"/>
            <a:ext cx="1302569" cy="212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5621446"/>
            <a:ext cx="2355737" cy="560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직사각형 34"/>
          <p:cNvSpPr/>
          <p:nvPr/>
        </p:nvSpPr>
        <p:spPr>
          <a:xfrm>
            <a:off x="1743161" y="5765462"/>
            <a:ext cx="216024" cy="28803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직사각형 35"/>
          <p:cNvSpPr/>
          <p:nvPr/>
        </p:nvSpPr>
        <p:spPr>
          <a:xfrm>
            <a:off x="2103201" y="5765462"/>
            <a:ext cx="216024" cy="288032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TextBox 36"/>
          <p:cNvSpPr txBox="1"/>
          <p:nvPr/>
        </p:nvSpPr>
        <p:spPr>
          <a:xfrm>
            <a:off x="3199907" y="5589240"/>
            <a:ext cx="5692573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err="1"/>
              <a:t>Iso</a:t>
            </a:r>
            <a:r>
              <a:rPr lang="en-US" altLang="ko-KR" sz="1400" b="1" dirty="0"/>
              <a:t>-vector</a:t>
            </a:r>
            <a:r>
              <a:rPr lang="en-US" altLang="ko-KR" sz="1400" dirty="0"/>
              <a:t> meson </a:t>
            </a:r>
            <a:r>
              <a:rPr lang="en-US" altLang="ko-KR" sz="1400" dirty="0" smtClean="0"/>
              <a:t>exchange</a:t>
            </a:r>
          </a:p>
          <a:p>
            <a:endParaRPr lang="en-US" altLang="ko-KR" sz="300" dirty="0" smtClean="0"/>
          </a:p>
          <a:p>
            <a:r>
              <a:rPr lang="en-US" altLang="ko-KR" sz="1400" dirty="0" smtClean="0"/>
              <a:t>High density behavior  -&gt; high density dependence of condensates</a:t>
            </a:r>
            <a:endParaRPr lang="ko-KR" altLang="en-US" sz="1400" dirty="0"/>
          </a:p>
        </p:txBody>
      </p:sp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916832"/>
            <a:ext cx="2286087" cy="2344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꺾인 연결선 4"/>
          <p:cNvCxnSpPr>
            <a:stCxn id="39" idx="2"/>
          </p:cNvCxnSpPr>
          <p:nvPr/>
        </p:nvCxnSpPr>
        <p:spPr>
          <a:xfrm rot="5400000">
            <a:off x="6156321" y="4341112"/>
            <a:ext cx="829856" cy="1982274"/>
          </a:xfrm>
          <a:prstGeom prst="bentConnector2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직사각형 38"/>
          <p:cNvSpPr/>
          <p:nvPr/>
        </p:nvSpPr>
        <p:spPr>
          <a:xfrm>
            <a:off x="6376307" y="1844824"/>
            <a:ext cx="2372157" cy="3072497"/>
          </a:xfrm>
          <a:prstGeom prst="rect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7" y="1574992"/>
            <a:ext cx="2232249" cy="269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TextBox 40"/>
          <p:cNvSpPr txBox="1"/>
          <p:nvPr/>
        </p:nvSpPr>
        <p:spPr>
          <a:xfrm>
            <a:off x="6372200" y="4365104"/>
            <a:ext cx="2348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smtClean="0"/>
              <a:t>Physics Report, 410, 335 (2005)</a:t>
            </a:r>
          </a:p>
          <a:p>
            <a:r>
              <a:rPr lang="en-US" altLang="ko-KR" sz="1200" dirty="0" smtClean="0"/>
              <a:t>(V. </a:t>
            </a:r>
            <a:r>
              <a:rPr lang="en-US" altLang="ko-KR" sz="1200" dirty="0" err="1" smtClean="0"/>
              <a:t>Baran</a:t>
            </a:r>
            <a:r>
              <a:rPr lang="en-US" altLang="ko-KR" sz="1200" dirty="0" smtClean="0"/>
              <a:t> </a:t>
            </a:r>
            <a:r>
              <a:rPr lang="en-US" altLang="ko-KR" sz="1200" dirty="0"/>
              <a:t>et al</a:t>
            </a:r>
            <a:r>
              <a:rPr lang="en-US" altLang="ko-KR" sz="1200" dirty="0" smtClean="0"/>
              <a:t>.)</a:t>
            </a:r>
            <a:endParaRPr lang="en-US" altLang="ko-KR" sz="1200" dirty="0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487" y="1573471"/>
            <a:ext cx="838852" cy="226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531" y="1590739"/>
            <a:ext cx="875482" cy="21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1136148"/>
      </p:ext>
    </p:extLst>
  </p:cSld>
  <p:clrMapOvr>
    <a:masterClrMapping/>
  </p:clrMapOvr>
  <p:transition advTm="102555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내용 개체 틀 15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/>
          </a:bodyPr>
          <a:lstStyle/>
          <a:p>
            <a:r>
              <a:rPr lang="en-US" altLang="ko-KR" sz="2000" dirty="0" smtClean="0"/>
              <a:t>QCD phase transition</a:t>
            </a:r>
          </a:p>
          <a:p>
            <a:endParaRPr lang="en-US" altLang="ko-KR" dirty="0"/>
          </a:p>
          <a:p>
            <a:endParaRPr lang="en-US" altLang="ko-KR" sz="2000" dirty="0" smtClean="0"/>
          </a:p>
          <a:p>
            <a:endParaRPr lang="en-US" altLang="ko-KR" sz="2000" dirty="0"/>
          </a:p>
          <a:p>
            <a:endParaRPr lang="en-US" altLang="ko-KR" sz="2000" dirty="0" smtClean="0"/>
          </a:p>
          <a:p>
            <a:endParaRPr lang="en-US" altLang="ko-KR" sz="2000" dirty="0"/>
          </a:p>
          <a:p>
            <a:endParaRPr lang="en-US" altLang="ko-KR" sz="2000" dirty="0" smtClean="0"/>
          </a:p>
          <a:p>
            <a:r>
              <a:rPr lang="en-US" altLang="ko-KR" sz="2000" dirty="0" smtClean="0"/>
              <a:t>Euclidean </a:t>
            </a:r>
            <a:r>
              <a:rPr lang="en-US" altLang="ko-KR" sz="2000" dirty="0" err="1" smtClean="0"/>
              <a:t>Lagrangian</a:t>
            </a:r>
            <a:r>
              <a:rPr lang="en-US" altLang="ko-KR" sz="2000" dirty="0" smtClean="0"/>
              <a:t> for dense QCD </a:t>
            </a:r>
            <a:r>
              <a:rPr lang="en-US" altLang="ko-KR" sz="2000" b="1" dirty="0" smtClean="0">
                <a:solidFill>
                  <a:srgbClr val="FF0000"/>
                </a:solidFill>
              </a:rPr>
              <a:t>at normal phase</a:t>
            </a:r>
            <a:endParaRPr lang="en-US" altLang="ko-KR" sz="2400" b="1" dirty="0" smtClean="0">
              <a:solidFill>
                <a:srgbClr val="FF0000"/>
              </a:solidFill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48D88-7A6C-4EA9-8E44-5D5844BF72DF}" type="slidenum">
              <a:rPr lang="ko-KR" altLang="en-US" smtClean="0"/>
              <a:pPr/>
              <a:t>7</a:t>
            </a:fld>
            <a:endParaRPr lang="ko-KR" altLang="en-US" dirty="0"/>
          </a:p>
        </p:txBody>
      </p:sp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9100" y="1522558"/>
            <a:ext cx="1011012" cy="203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181" y="2219387"/>
            <a:ext cx="3579179" cy="1065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599" y="4254845"/>
            <a:ext cx="4865900" cy="1121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제목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634082"/>
          </a:xfrm>
        </p:spPr>
        <p:txBody>
          <a:bodyPr>
            <a:normAutofit/>
          </a:bodyPr>
          <a:lstStyle/>
          <a:p>
            <a:r>
              <a:rPr lang="en-US" altLang="ko-KR" sz="3200" dirty="0" smtClean="0">
                <a:solidFill>
                  <a:schemeClr val="tx2"/>
                </a:solidFill>
              </a:rPr>
              <a:t>At extremely high density?</a:t>
            </a:r>
            <a:endParaRPr lang="ko-KR" altLang="en-US" sz="3200" dirty="0">
              <a:solidFill>
                <a:schemeClr val="tx2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923928" y="1459810"/>
            <a:ext cx="460851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400" dirty="0" smtClean="0"/>
              <a:t>In                   region, </a:t>
            </a:r>
            <a:r>
              <a:rPr lang="en-US" altLang="ko-KR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QCD</a:t>
            </a:r>
            <a:r>
              <a:rPr lang="en-US" altLang="ko-KR" sz="1400" dirty="0" smtClean="0"/>
              <a:t> can be immediately applicable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400" dirty="0" smtClean="0"/>
              <a:t>Statistical partition function for dense QCD</a:t>
            </a:r>
            <a:endParaRPr lang="en-US" altLang="ko-KR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400" dirty="0" smtClean="0"/>
              <a:t>Normal QM phase - BCS paired phase</a:t>
            </a:r>
            <a:endParaRPr lang="en-US" altLang="ko-KR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1150599" y="5935944"/>
            <a:ext cx="6294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/>
              <a:t>Continuous energy integration -&gt; Discrete sum over Matsubara frequency</a:t>
            </a:r>
            <a:endParaRPr lang="ko-KR" altLang="en-US" sz="1400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656" y="5422042"/>
            <a:ext cx="2130141" cy="51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직사각형 29"/>
          <p:cNvSpPr/>
          <p:nvPr/>
        </p:nvSpPr>
        <p:spPr>
          <a:xfrm>
            <a:off x="1110656" y="5373216"/>
            <a:ext cx="6341664" cy="861256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301" y="5568710"/>
            <a:ext cx="1073780" cy="235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545" y="5448973"/>
            <a:ext cx="1440395" cy="456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87941" y="5382464"/>
            <a:ext cx="11369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smtClean="0"/>
              <a:t>(For fermion)</a:t>
            </a:r>
          </a:p>
          <a:p>
            <a:endParaRPr lang="en-US" altLang="ko-KR" sz="400" dirty="0" smtClean="0"/>
          </a:p>
          <a:p>
            <a:r>
              <a:rPr lang="en-US" altLang="ko-KR" sz="1200" dirty="0" smtClean="0"/>
              <a:t>(For boson)</a:t>
            </a:r>
            <a:endParaRPr lang="ko-KR" altLang="en-US" sz="1200" dirty="0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1484784"/>
            <a:ext cx="2952328" cy="2274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타원 17"/>
          <p:cNvSpPr/>
          <p:nvPr/>
        </p:nvSpPr>
        <p:spPr>
          <a:xfrm>
            <a:off x="2051826" y="2579433"/>
            <a:ext cx="1431106" cy="1055243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54683513"/>
      </p:ext>
    </p:extLst>
  </p:cSld>
  <p:clrMapOvr>
    <a:masterClrMapping/>
  </p:clrMapOvr>
  <p:transition advTm="10255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내용 개체 틀 9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929411"/>
          </a:xfrm>
        </p:spPr>
        <p:txBody>
          <a:bodyPr>
            <a:normAutofit/>
          </a:bodyPr>
          <a:lstStyle/>
          <a:p>
            <a:r>
              <a:rPr lang="en-US" altLang="ko-KR" sz="2000" dirty="0"/>
              <a:t>Q</a:t>
            </a:r>
            <a:r>
              <a:rPr lang="en-US" altLang="ko-KR" sz="2000" dirty="0" smtClean="0"/>
              <a:t>uark-hole excitation </a:t>
            </a:r>
            <a:r>
              <a:rPr lang="en-US" altLang="ko-KR" sz="2000" dirty="0"/>
              <a:t>is </a:t>
            </a:r>
            <a:r>
              <a:rPr lang="en-US" altLang="ko-KR" sz="2000" dirty="0" smtClean="0"/>
              <a:t>dominant </a:t>
            </a:r>
            <a:r>
              <a:rPr lang="en-US" altLang="ko-KR" sz="1600" dirty="0"/>
              <a:t>(</a:t>
            </a:r>
            <a:r>
              <a:rPr lang="en-US" altLang="ko-KR" sz="1600" i="1" dirty="0"/>
              <a:t>Q~T </a:t>
            </a:r>
            <a:r>
              <a:rPr lang="ko-KR" altLang="en-US" sz="1600" i="1" dirty="0"/>
              <a:t>≤ </a:t>
            </a:r>
            <a:r>
              <a:rPr lang="en-US" altLang="ko-KR" sz="1600" i="1" dirty="0"/>
              <a:t>g</a:t>
            </a:r>
            <a:r>
              <a:rPr lang="el-GR" altLang="ko-KR" sz="1600" i="1" dirty="0"/>
              <a:t>μ </a:t>
            </a:r>
            <a:r>
              <a:rPr lang="el-GR" altLang="ko-KR" sz="1600" dirty="0"/>
              <a:t>)</a:t>
            </a:r>
            <a:endParaRPr lang="en-US" altLang="ko-KR" sz="1600" dirty="0"/>
          </a:p>
          <a:p>
            <a:endParaRPr lang="en-US" altLang="ko-KR" sz="2000" dirty="0" smtClean="0"/>
          </a:p>
          <a:p>
            <a:endParaRPr lang="en-US" altLang="ko-KR" sz="2000" dirty="0"/>
          </a:p>
          <a:p>
            <a:endParaRPr lang="en-US" altLang="ko-KR" sz="2000" dirty="0" smtClean="0"/>
          </a:p>
          <a:p>
            <a:endParaRPr lang="en-US" altLang="ko-KR" sz="2000" dirty="0"/>
          </a:p>
          <a:p>
            <a:endParaRPr lang="en-US" altLang="ko-KR" sz="2000" dirty="0" smtClean="0"/>
          </a:p>
          <a:p>
            <a:endParaRPr lang="en-US" altLang="ko-KR" sz="2000" dirty="0"/>
          </a:p>
          <a:p>
            <a:r>
              <a:rPr lang="en-US" altLang="ko-KR" sz="2000" dirty="0"/>
              <a:t>Gluon self energy in cold matter </a:t>
            </a:r>
            <a:r>
              <a:rPr lang="en-US" altLang="ko-KR" sz="1600" dirty="0"/>
              <a:t>(</a:t>
            </a:r>
            <a:r>
              <a:rPr lang="en-US" altLang="ko-KR" sz="1600" i="1" dirty="0"/>
              <a:t>Q~T </a:t>
            </a:r>
            <a:r>
              <a:rPr lang="ko-KR" altLang="en-US" sz="1600" i="1" dirty="0"/>
              <a:t>≤ </a:t>
            </a:r>
            <a:r>
              <a:rPr lang="en-US" altLang="ko-KR" sz="1600" i="1" dirty="0"/>
              <a:t>g</a:t>
            </a:r>
            <a:r>
              <a:rPr lang="el-GR" altLang="ko-KR" sz="1600" i="1" dirty="0"/>
              <a:t>μ </a:t>
            </a:r>
            <a:r>
              <a:rPr lang="el-GR" altLang="ko-KR" sz="1600" dirty="0" smtClean="0"/>
              <a:t>)</a:t>
            </a:r>
          </a:p>
          <a:p>
            <a:pPr marL="0" indent="0">
              <a:buNone/>
            </a:pPr>
            <a:endParaRPr lang="en-US" altLang="ko-KR" sz="2000" dirty="0" smtClean="0"/>
          </a:p>
        </p:txBody>
      </p:sp>
      <p:sp>
        <p:nvSpPr>
          <p:cNvPr id="12" name="슬라이드 번호 개체 틀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48D88-7A6C-4EA9-8E44-5D5844BF72DF}" type="slidenum">
              <a:rPr lang="ko-KR" altLang="en-US" smtClean="0"/>
              <a:pPr/>
              <a:t>8</a:t>
            </a:fld>
            <a:endParaRPr lang="ko-KR" altLang="en-US"/>
          </a:p>
        </p:txBody>
      </p:sp>
      <p:sp>
        <p:nvSpPr>
          <p:cNvPr id="23" name="제목 1"/>
          <p:cNvSpPr txBox="1">
            <a:spLocks/>
          </p:cNvSpPr>
          <p:nvPr/>
        </p:nvSpPr>
        <p:spPr>
          <a:xfrm>
            <a:off x="467544" y="260648"/>
            <a:ext cx="82296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3200" smtClean="0">
                <a:solidFill>
                  <a:schemeClr val="tx2"/>
                </a:solidFill>
              </a:rPr>
              <a:t>Hard Dense Loop resumation</a:t>
            </a:r>
            <a:endParaRPr lang="ko-KR" altLang="en-US" sz="3200" dirty="0">
              <a:solidFill>
                <a:schemeClr val="tx2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084168" y="2761764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/>
              <a:t>Gluon/Ghost contribution is negligible at Q~</a:t>
            </a:r>
            <a:r>
              <a:rPr lang="en-US" altLang="ko-KR" sz="1400" i="1" dirty="0" smtClean="0"/>
              <a:t>T</a:t>
            </a:r>
            <a:r>
              <a:rPr lang="ko-KR" altLang="en-US" sz="1400" i="1" dirty="0" smtClean="0"/>
              <a:t> </a:t>
            </a:r>
            <a:r>
              <a:rPr lang="ko-KR" altLang="en-US" sz="1400" i="1" dirty="0"/>
              <a:t>≤ </a:t>
            </a:r>
            <a:r>
              <a:rPr lang="en-US" altLang="ko-KR" sz="1400" i="1" dirty="0"/>
              <a:t>g</a:t>
            </a:r>
            <a:r>
              <a:rPr lang="el-GR" altLang="ko-KR" sz="1400" i="1" dirty="0"/>
              <a:t>μ </a:t>
            </a:r>
            <a:endParaRPr lang="ko-KR" altLang="en-US" sz="1400" dirty="0"/>
          </a:p>
        </p:txBody>
      </p:sp>
      <p:pic>
        <p:nvPicPr>
          <p:cNvPr id="3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783144"/>
            <a:ext cx="2252770" cy="925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583" y="1714271"/>
            <a:ext cx="1052121" cy="1642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383" y="4221088"/>
            <a:ext cx="4243873" cy="898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640" y="5164578"/>
            <a:ext cx="499301" cy="246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1576861" y="5127736"/>
            <a:ext cx="18495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/>
              <a:t>~       order</a:t>
            </a:r>
            <a:endParaRPr lang="ko-KR" altLang="en-US" sz="1600" dirty="0"/>
          </a:p>
        </p:txBody>
      </p:sp>
      <p:sp>
        <p:nvSpPr>
          <p:cNvPr id="41" name="직사각형 40"/>
          <p:cNvSpPr/>
          <p:nvPr/>
        </p:nvSpPr>
        <p:spPr>
          <a:xfrm>
            <a:off x="1599471" y="5152523"/>
            <a:ext cx="1307238" cy="277837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직사각형 41"/>
          <p:cNvSpPr/>
          <p:nvPr/>
        </p:nvSpPr>
        <p:spPr>
          <a:xfrm>
            <a:off x="1599471" y="4509119"/>
            <a:ext cx="1152128" cy="597131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3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030208"/>
            <a:ext cx="1338246" cy="91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029737"/>
            <a:ext cx="1425886" cy="864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1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941168"/>
            <a:ext cx="2374814" cy="945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TextBox 45"/>
          <p:cNvSpPr txBox="1"/>
          <p:nvPr/>
        </p:nvSpPr>
        <p:spPr>
          <a:xfrm>
            <a:off x="5857025" y="5930116"/>
            <a:ext cx="26034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>
                <a:solidFill>
                  <a:srgbClr val="FF0000"/>
                </a:solidFill>
              </a:rPr>
              <a:t>All equivalent 1PI diagrams should be resumed!</a:t>
            </a:r>
            <a:endParaRPr lang="ko-KR" altLang="en-US" sz="1400" b="1" dirty="0">
              <a:solidFill>
                <a:srgbClr val="FF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93392" y="5631631"/>
            <a:ext cx="4354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smtClean="0"/>
              <a:t>Phys. Rev. D.53.5866 (1996) C. Manuel</a:t>
            </a:r>
          </a:p>
          <a:p>
            <a:r>
              <a:rPr lang="en-US" altLang="ko-KR" sz="1200" dirty="0" smtClean="0"/>
              <a:t>Phys. Rev. D.48.1390 (1993) J. P. </a:t>
            </a:r>
            <a:r>
              <a:rPr lang="en-US" altLang="ko-KR" sz="1200" dirty="0" err="1" smtClean="0"/>
              <a:t>Blaizot</a:t>
            </a:r>
            <a:r>
              <a:rPr lang="en-US" altLang="ko-KR" sz="1200" dirty="0" smtClean="0"/>
              <a:t> and J. Y. </a:t>
            </a:r>
            <a:r>
              <a:rPr lang="en-US" altLang="ko-KR" sz="1200" dirty="0" err="1" smtClean="0"/>
              <a:t>Ollitrault</a:t>
            </a:r>
            <a:endParaRPr lang="ko-KR" altLang="en-US" sz="12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453" y="1671673"/>
            <a:ext cx="1583731" cy="766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623410"/>
            <a:ext cx="1368152" cy="805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5905" y="1728382"/>
            <a:ext cx="1614487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직사각형 5"/>
          <p:cNvSpPr/>
          <p:nvPr/>
        </p:nvSpPr>
        <p:spPr>
          <a:xfrm>
            <a:off x="4595123" y="1662880"/>
            <a:ext cx="3793301" cy="1766118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TextBox 47"/>
          <p:cNvSpPr txBox="1"/>
          <p:nvPr/>
        </p:nvSpPr>
        <p:spPr>
          <a:xfrm>
            <a:off x="1979712" y="2781701"/>
            <a:ext cx="2463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/>
              <a:t>Quark-anti hole contributes to transverse mode</a:t>
            </a:r>
            <a:endParaRPr lang="ko-KR" altLang="en-US" sz="1400" dirty="0"/>
          </a:p>
        </p:txBody>
      </p:sp>
      <p:sp>
        <p:nvSpPr>
          <p:cNvPr id="24" name="직사각형 23"/>
          <p:cNvSpPr/>
          <p:nvPr/>
        </p:nvSpPr>
        <p:spPr>
          <a:xfrm>
            <a:off x="768285" y="1662880"/>
            <a:ext cx="3654270" cy="1766119"/>
          </a:xfrm>
          <a:prstGeom prst="rect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86717302"/>
      </p:ext>
    </p:extLst>
  </p:cSld>
  <p:clrMapOvr>
    <a:masterClrMapping/>
  </p:clrMapOvr>
  <p:transition advTm="29671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 animBg="1"/>
      <p:bldP spid="4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308989"/>
            <a:ext cx="4623199" cy="49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내용 개체 틀 9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929411"/>
          </a:xfrm>
        </p:spPr>
        <p:txBody>
          <a:bodyPr>
            <a:normAutofit/>
          </a:bodyPr>
          <a:lstStyle/>
          <a:p>
            <a:r>
              <a:rPr lang="en-US" altLang="ko-KR" sz="2000" dirty="0" smtClean="0"/>
              <a:t>Projection along polarization</a:t>
            </a:r>
          </a:p>
          <a:p>
            <a:endParaRPr lang="en-US" altLang="ko-KR" sz="2000" dirty="0"/>
          </a:p>
          <a:p>
            <a:endParaRPr lang="en-US" altLang="ko-KR" sz="2000" dirty="0" smtClean="0"/>
          </a:p>
          <a:p>
            <a:endParaRPr lang="en-US" altLang="ko-KR" sz="2000" dirty="0"/>
          </a:p>
          <a:p>
            <a:endParaRPr lang="en-US" altLang="ko-KR" sz="2000" dirty="0" smtClean="0"/>
          </a:p>
          <a:p>
            <a:endParaRPr lang="en-US" altLang="ko-KR" sz="2000" dirty="0"/>
          </a:p>
          <a:p>
            <a:endParaRPr lang="en-US" altLang="ko-KR" sz="2000" dirty="0" smtClean="0"/>
          </a:p>
          <a:p>
            <a:endParaRPr lang="en-US" altLang="ko-KR" sz="2000" dirty="0" smtClean="0"/>
          </a:p>
          <a:p>
            <a:endParaRPr lang="en-US" altLang="ko-KR" sz="1800" dirty="0" smtClean="0"/>
          </a:p>
          <a:p>
            <a:r>
              <a:rPr lang="en-US" altLang="ko-KR" sz="2000" dirty="0" smtClean="0"/>
              <a:t>Debye mass and effective </a:t>
            </a:r>
            <a:r>
              <a:rPr lang="en-US" altLang="ko-KR" sz="2000" dirty="0" err="1" smtClean="0"/>
              <a:t>Lagrangian</a:t>
            </a:r>
            <a:endParaRPr lang="en-US" altLang="ko-KR" sz="1600" dirty="0" smtClean="0"/>
          </a:p>
          <a:p>
            <a:endParaRPr lang="en-US" altLang="ko-KR" sz="2000" dirty="0" smtClean="0"/>
          </a:p>
        </p:txBody>
      </p:sp>
      <p:sp>
        <p:nvSpPr>
          <p:cNvPr id="12" name="슬라이드 번호 개체 틀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48D88-7A6C-4EA9-8E44-5D5844BF72DF}" type="slidenum">
              <a:rPr lang="ko-KR" altLang="en-US" smtClean="0"/>
              <a:pPr/>
              <a:t>9</a:t>
            </a:fld>
            <a:endParaRPr lang="ko-KR" altLang="en-US" dirty="0"/>
          </a:p>
        </p:txBody>
      </p:sp>
      <p:sp>
        <p:nvSpPr>
          <p:cNvPr id="23" name="제목 1"/>
          <p:cNvSpPr txBox="1">
            <a:spLocks/>
          </p:cNvSpPr>
          <p:nvPr/>
        </p:nvSpPr>
        <p:spPr>
          <a:xfrm>
            <a:off x="467544" y="260648"/>
            <a:ext cx="82296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3200" smtClean="0">
                <a:solidFill>
                  <a:schemeClr val="tx2"/>
                </a:solidFill>
              </a:rPr>
              <a:t>Hard Dense Loop resumation</a:t>
            </a:r>
            <a:endParaRPr lang="ko-KR" altLang="en-US" sz="3200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0157" y="4869160"/>
            <a:ext cx="53848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/>
              <a:t>Effective </a:t>
            </a:r>
            <a:r>
              <a:rPr lang="en-US" altLang="ko-KR" sz="1400" dirty="0" err="1" smtClean="0"/>
              <a:t>Lagrangian</a:t>
            </a:r>
            <a:r>
              <a:rPr lang="en-US" altLang="ko-KR" sz="1400" dirty="0" smtClean="0"/>
              <a:t> for soft gluon in cold dense matter</a:t>
            </a:r>
            <a:endParaRPr lang="ko-KR" altLang="en-US" sz="1400" dirty="0"/>
          </a:p>
        </p:txBody>
      </p:sp>
      <p:sp>
        <p:nvSpPr>
          <p:cNvPr id="38" name="직사각형 37"/>
          <p:cNvSpPr/>
          <p:nvPr/>
        </p:nvSpPr>
        <p:spPr>
          <a:xfrm>
            <a:off x="6063126" y="5373216"/>
            <a:ext cx="1962375" cy="307777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TextBox 38"/>
          <p:cNvSpPr txBox="1"/>
          <p:nvPr/>
        </p:nvSpPr>
        <p:spPr>
          <a:xfrm>
            <a:off x="6012160" y="5373216"/>
            <a:ext cx="22293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/>
              <a:t>Debye mass from </a:t>
            </a:r>
            <a:r>
              <a:rPr lang="en-US" altLang="ko-KR" sz="1400" dirty="0" smtClean="0">
                <a:solidFill>
                  <a:srgbClr val="FF0000"/>
                </a:solidFill>
              </a:rPr>
              <a:t>HDL</a:t>
            </a:r>
            <a:endParaRPr lang="ko-KR" altLang="en-US" sz="1400" dirty="0">
              <a:solidFill>
                <a:srgbClr val="FF0000"/>
              </a:solidFill>
            </a:endParaRPr>
          </a:p>
        </p:txBody>
      </p:sp>
      <p:pic>
        <p:nvPicPr>
          <p:cNvPr id="11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256" y="1943762"/>
            <a:ext cx="3826768" cy="436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7584" y="1583722"/>
            <a:ext cx="2304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/>
              <a:t>Euclidean propagator</a:t>
            </a:r>
            <a:endParaRPr lang="ko-KR" alt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827584" y="2591834"/>
            <a:ext cx="35283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/>
              <a:t>Longitudinal and transverse part</a:t>
            </a:r>
            <a:endParaRPr lang="ko-KR" altLang="en-US" sz="1400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449" y="3023366"/>
            <a:ext cx="3942905" cy="54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529" y="3603963"/>
            <a:ext cx="4876615" cy="545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3290543" y="5421127"/>
            <a:ext cx="586419" cy="288032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186" y="3031591"/>
            <a:ext cx="1328998" cy="469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742402"/>
            <a:ext cx="524283" cy="26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75178" y="3159691"/>
            <a:ext cx="1296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smtClean="0"/>
              <a:t>(In w-&gt;0 limit)</a:t>
            </a:r>
            <a:endParaRPr lang="ko-KR" altLang="en-US" sz="1200" dirty="0"/>
          </a:p>
        </p:txBody>
      </p:sp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815785"/>
            <a:ext cx="2322051" cy="278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073904"/>
            <a:ext cx="1872208" cy="41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6350141"/>
      </p:ext>
    </p:extLst>
  </p:cSld>
  <p:clrMapOvr>
    <a:masterClrMapping/>
  </p:clrMapOvr>
  <p:transition advTm="296713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22294</TotalTime>
  <Words>1190</Words>
  <Application>Microsoft Office PowerPoint</Application>
  <PresentationFormat>화면 슬라이드 쇼(4:3)</PresentationFormat>
  <Paragraphs>483</Paragraphs>
  <Slides>21</Slides>
  <Notes>20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21</vt:i4>
      </vt:variant>
    </vt:vector>
  </HeadingPairs>
  <TitlesOfParts>
    <vt:vector size="22" baseType="lpstr">
      <vt:lpstr>Office 테마</vt:lpstr>
      <vt:lpstr>Nuclear Symmetry Energy in QCD degree of freedom  Phys. Rev. C87 (2013) 015204 (arXiv:1209.0080) Eur. Phys. J. A50 (2014) 16 Some preliminary results  Heavy Ion Meeting 2014-12 December, 5, 2014</vt:lpstr>
      <vt:lpstr>Motivation and Outline</vt:lpstr>
      <vt:lpstr>Nuclear Symmetry Energy</vt:lpstr>
      <vt:lpstr>QCD Sum Rule</vt:lpstr>
      <vt:lpstr>QCD Sum Rule</vt:lpstr>
      <vt:lpstr>Nuclear Symmetry Energy from QCD SR</vt:lpstr>
      <vt:lpstr>At extremely high density?</vt:lpstr>
      <vt:lpstr>PowerPoint 프레젠테이션</vt:lpstr>
      <vt:lpstr>PowerPoint 프레젠테이션</vt:lpstr>
      <vt:lpstr>HDL resumed thermodynamic potential</vt:lpstr>
      <vt:lpstr>Symmetry Energy at normal phase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Recent works</vt:lpstr>
      <vt:lpstr>Recent works</vt:lpstr>
      <vt:lpstr>Summary and Future goals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Nuclear Symmetry Energy from QCD Sum Rule  The 5th APFB Problem in Physics, August 25, 2011</dc:title>
  <dc:creator>Kie Sang Jeong</dc:creator>
  <cp:lastModifiedBy>Kiesang Jeong</cp:lastModifiedBy>
  <cp:revision>601</cp:revision>
  <cp:lastPrinted>2014-12-04T05:05:39Z</cp:lastPrinted>
  <dcterms:created xsi:type="dcterms:W3CDTF">2011-08-11T07:44:45Z</dcterms:created>
  <dcterms:modified xsi:type="dcterms:W3CDTF">2014-12-04T10:40:36Z</dcterms:modified>
</cp:coreProperties>
</file>