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306" r:id="rId6"/>
    <p:sldId id="626" r:id="rId7"/>
    <p:sldId id="587" r:id="rId8"/>
    <p:sldId id="588" r:id="rId9"/>
    <p:sldId id="591" r:id="rId10"/>
    <p:sldId id="593" r:id="rId11"/>
    <p:sldId id="632" r:id="rId12"/>
    <p:sldId id="631" r:id="rId13"/>
    <p:sldId id="592" r:id="rId14"/>
    <p:sldId id="594" r:id="rId15"/>
    <p:sldId id="597" r:id="rId16"/>
    <p:sldId id="596" r:id="rId17"/>
    <p:sldId id="598" r:id="rId18"/>
    <p:sldId id="599" r:id="rId19"/>
    <p:sldId id="600" r:id="rId20"/>
    <p:sldId id="413" r:id="rId21"/>
    <p:sldId id="629" r:id="rId22"/>
    <p:sldId id="602" r:id="rId23"/>
    <p:sldId id="603" r:id="rId24"/>
    <p:sldId id="630" r:id="rId25"/>
    <p:sldId id="614" r:id="rId26"/>
    <p:sldId id="604" r:id="rId27"/>
    <p:sldId id="615" r:id="rId28"/>
    <p:sldId id="616" r:id="rId29"/>
    <p:sldId id="613" r:id="rId30"/>
    <p:sldId id="605" r:id="rId31"/>
    <p:sldId id="606" r:id="rId32"/>
    <p:sldId id="607" r:id="rId33"/>
    <p:sldId id="608" r:id="rId34"/>
    <p:sldId id="609" r:id="rId35"/>
    <p:sldId id="617" r:id="rId36"/>
    <p:sldId id="618" r:id="rId37"/>
    <p:sldId id="620" r:id="rId38"/>
    <p:sldId id="621" r:id="rId39"/>
    <p:sldId id="622" r:id="rId40"/>
    <p:sldId id="623" r:id="rId41"/>
    <p:sldId id="624" r:id="rId42"/>
    <p:sldId id="434" r:id="rId43"/>
  </p:sldIdLst>
  <p:sldSz cx="9144000" cy="6858000" type="screen4x3"/>
  <p:notesSz cx="7099300" cy="10234613"/>
  <p:embeddedFontLst>
    <p:embeddedFont>
      <p:font typeface="SimSun" panose="02010600030101010101" pitchFamily="2" charset="-122"/>
      <p:regular r:id="rId46"/>
    </p:embeddedFont>
    <p:embeddedFont>
      <p:font typeface="맑은 고딕" panose="020B0503020000020004" pitchFamily="50" charset="-127"/>
      <p:regular r:id="rId47"/>
      <p:bold r:id="rId48"/>
    </p:embeddedFont>
    <p:embeddedFont>
      <p:font typeface="Viner Hand ITC" panose="03070502030502020203" pitchFamily="66" charset="0"/>
      <p:regular r:id="rId49"/>
    </p:embeddedFont>
    <p:embeddedFont>
      <p:font typeface="Cambria Math" panose="02040503050406030204" pitchFamily="18" charset="0"/>
      <p:regular r:id="rId50"/>
    </p:embeddedFont>
    <p:embeddedFont>
      <p:font typeface="ＭＳ Ｐゴシック" panose="020B0600070205080204" pitchFamily="34" charset="-128"/>
      <p:regular r:id="rId51"/>
    </p:embeddedFont>
    <p:embeddedFont>
      <p:font typeface="Book Antiqua" panose="02040602050305030304" pitchFamily="18" charset="0"/>
      <p:regular r:id="rId52"/>
      <p:bold r:id="rId53"/>
      <p:italic r:id="rId54"/>
      <p:boldItalic r:id="rId55"/>
    </p:embeddedFont>
    <p:embeddedFont>
      <p:font typeface="휴먼모음T" panose="02030504000101010101" pitchFamily="18" charset="-127"/>
      <p:regular r:id="rId56"/>
    </p:embeddedFont>
    <p:embeddedFont>
      <p:font typeface="Tahoma" panose="020B0604030504040204" pitchFamily="34" charset="0"/>
      <p:regular r:id="rId57"/>
      <p:bold r:id="rId5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0000"/>
    <a:srgbClr val="0000FF"/>
    <a:srgbClr val="FF3399"/>
    <a:srgbClr val="FF9900"/>
    <a:srgbClr val="0000CC"/>
    <a:srgbClr val="CC6600"/>
    <a:srgbClr val="339933"/>
    <a:srgbClr val="33CC33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064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F60505B-C52F-4509-A303-B37DA158FBF7}" type="datetimeFigureOut">
              <a:rPr lang="ko-KR" altLang="en-US" smtClean="0"/>
              <a:pPr/>
              <a:t>2014-12-04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4628441-7943-440F-AF29-966DF2B4D7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48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5F4BE6-7E33-4AD9-BDF9-D91000AE7F1A}" type="datetimeFigureOut">
              <a:rPr lang="ko-KR" altLang="en-US" smtClean="0"/>
              <a:pPr/>
              <a:t>2014-12-04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4E1B325-BF75-478A-8F6F-CF5161ECCC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82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1B325-BF75-478A-8F6F-CF5161ECCC4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91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44661"/>
            <a:ext cx="7772400" cy="147002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467544" y="635795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4495" y="142852"/>
            <a:ext cx="7163722" cy="785818"/>
          </a:xfrm>
          <a:noFill/>
        </p:spPr>
        <p:txBody>
          <a:bodyPr>
            <a:normAutofit/>
          </a:bodyPr>
          <a:lstStyle>
            <a:lvl1pPr>
              <a:defRPr sz="4000" b="1" u="sng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29222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7" descr="cm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25" y="128339"/>
            <a:ext cx="639060" cy="63906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76899240" descr="EMB000004085ee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2971" y="142853"/>
            <a:ext cx="533210" cy="717518"/>
          </a:xfrm>
          <a:prstGeom prst="rect">
            <a:avLst/>
          </a:prstGeom>
          <a:noFill/>
        </p:spPr>
      </p:pic>
      <p:cxnSp>
        <p:nvCxnSpPr>
          <p:cNvPr id="11" name="직선 연결선 10"/>
          <p:cNvCxnSpPr/>
          <p:nvPr userDrawn="1"/>
        </p:nvCxnSpPr>
        <p:spPr>
          <a:xfrm>
            <a:off x="500034" y="635795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375C3D-02F9-43E2-A909-2024C2280B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8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6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10.png"/><Relationship Id="rId10" Type="http://schemas.openxmlformats.org/officeDocument/2006/relationships/image" Target="../media/image780.png"/><Relationship Id="rId4" Type="http://schemas.openxmlformats.org/officeDocument/2006/relationships/image" Target="../media/image700.png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7" Type="http://schemas.openxmlformats.org/officeDocument/2006/relationships/image" Target="../media/image93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jpeg"/><Relationship Id="rId4" Type="http://schemas.openxmlformats.org/officeDocument/2006/relationships/image" Target="../media/image4.wmf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7" Type="http://schemas.openxmlformats.org/officeDocument/2006/relationships/image" Target="../media/image11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0.png"/><Relationship Id="rId4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1042910" y="4070337"/>
            <a:ext cx="712949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Byungsik Hong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Arial" pitchFamily="34" charset="0"/>
              </a:rPr>
              <a:t>(</a:t>
            </a:r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Korea University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휴먼모음T" pitchFamily="18" charset="-127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휴먼모음T" pitchFamily="18" charset="-127"/>
              <a:cs typeface="Arial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for the  CMS  Collaboration</a:t>
            </a: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휴먼모음T" pitchFamily="18" charset="-127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1010570"/>
            <a:ext cx="8291264" cy="2850478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altLang="ko-KR" dirty="0" smtClean="0">
                <a:latin typeface="+mn-lt"/>
              </a:rPr>
              <a:t>Long-Range Correlations</a:t>
            </a:r>
            <a:r>
              <a:rPr lang="en-US" altLang="ko-KR" dirty="0">
                <a:latin typeface="+mn-lt"/>
              </a:rPr>
              <a:t> </a:t>
            </a:r>
            <a:r>
              <a:rPr lang="en-US" altLang="ko-KR" dirty="0" smtClean="0">
                <a:latin typeface="+mn-lt"/>
              </a:rPr>
              <a:t/>
            </a:r>
            <a:br>
              <a:rPr lang="en-US" altLang="ko-KR" dirty="0" smtClean="0">
                <a:latin typeface="+mn-lt"/>
              </a:rPr>
            </a:br>
            <a:r>
              <a:rPr lang="en-US" altLang="ko-KR" dirty="0" smtClean="0">
                <a:latin typeface="+mn-lt"/>
              </a:rPr>
              <a:t>and</a:t>
            </a:r>
            <a:r>
              <a:rPr lang="en-US" altLang="ko-KR" dirty="0">
                <a:latin typeface="+mn-lt"/>
              </a:rPr>
              <a:t> </a:t>
            </a:r>
            <a:r>
              <a:rPr lang="en-US" altLang="ko-KR" dirty="0" smtClean="0">
                <a:latin typeface="+mn-lt"/>
              </a:rPr>
              <a:t>Implication to Collectivity </a:t>
            </a:r>
            <a:br>
              <a:rPr lang="en-US" altLang="ko-KR" dirty="0" smtClean="0">
                <a:latin typeface="+mn-lt"/>
              </a:rPr>
            </a:br>
            <a:r>
              <a:rPr lang="en-US" altLang="ko-KR" dirty="0" smtClean="0">
                <a:latin typeface="+mn-lt"/>
              </a:rPr>
              <a:t>in </a:t>
            </a:r>
            <a:r>
              <a:rPr lang="en-US" altLang="ko-KR" dirty="0" err="1">
                <a:latin typeface="+mn-lt"/>
              </a:rPr>
              <a:t>pPb</a:t>
            </a:r>
            <a:r>
              <a:rPr lang="en-US" altLang="ko-KR" dirty="0">
                <a:latin typeface="+mn-lt"/>
              </a:rPr>
              <a:t> &amp;</a:t>
            </a:r>
            <a:r>
              <a:rPr lang="en-US" altLang="ko-KR" dirty="0" smtClean="0">
                <a:latin typeface="+mn-lt"/>
              </a:rPr>
              <a:t> </a:t>
            </a:r>
            <a:r>
              <a:rPr lang="en-US" altLang="ko-KR" dirty="0" err="1">
                <a:latin typeface="+mn-lt"/>
              </a:rPr>
              <a:t>PbPb</a:t>
            </a:r>
            <a:r>
              <a:rPr lang="en-US" altLang="ko-KR" dirty="0">
                <a:latin typeface="+mn-lt"/>
              </a:rPr>
              <a:t> from </a:t>
            </a:r>
            <a:r>
              <a:rPr lang="en-US" altLang="ko-KR" dirty="0" smtClean="0">
                <a:latin typeface="+mn-lt"/>
              </a:rPr>
              <a:t>CMS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pic>
        <p:nvPicPr>
          <p:cNvPr id="11" name="그림 10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5150457"/>
            <a:ext cx="940452" cy="9428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20083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Heavy-Ion Meeting (HIM 2014-12)</a:t>
            </a:r>
          </a:p>
          <a:p>
            <a:pPr algn="ctr"/>
            <a:r>
              <a:rPr lang="en-US" altLang="ko-K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Haeundae</a:t>
            </a:r>
            <a:r>
              <a:rPr lang="en-US" altLang="ko-K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Grand</a:t>
            </a:r>
            <a:r>
              <a:rPr lang="ko-K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Hotel, </a:t>
            </a:r>
            <a:r>
              <a:rPr lang="en-US" altLang="ko-K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Busan, Korea, 5-6 December, 2014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Proposed Interpretations ~06’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686800" cy="4968552"/>
              </a:xfrm>
            </p:spPr>
            <p:txBody>
              <a:bodyPr>
                <a:noAutofit/>
              </a:bodyPr>
              <a:lstStyle/>
              <a:p>
                <a:pPr eaLnBrk="0" hangingPunct="0"/>
                <a:r>
                  <a:rPr lang="en-US" altLang="ko-KR" sz="2400" dirty="0" smtClean="0">
                    <a:latin typeface="+mn-lt"/>
                    <a:ea typeface="굴림" panose="020B0600000101010101" pitchFamily="50" charset="-127"/>
                  </a:rPr>
                  <a:t>Ridge</a:t>
                </a:r>
              </a:p>
              <a:p>
                <a:pPr lvl="1" eaLnBrk="0" hangingPunct="0"/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QCD </a:t>
                </a:r>
                <a:r>
                  <a:rPr lang="en-US" altLang="ko-KR" sz="2000" dirty="0">
                    <a:latin typeface="+mn-lt"/>
                    <a:ea typeface="굴림" panose="020B0600000101010101" pitchFamily="50" charset="-127"/>
                  </a:rPr>
                  <a:t>bremsstrahlung radiation boosted </a:t>
                </a:r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by </a:t>
                </a:r>
                <a:r>
                  <a:rPr lang="en-US" altLang="ko-KR" sz="2000" dirty="0">
                    <a:latin typeface="+mn-lt"/>
                    <a:ea typeface="굴림" panose="020B0600000101010101" pitchFamily="50" charset="-127"/>
                  </a:rPr>
                  <a:t>transverse flow </a:t>
                </a:r>
                <a:endParaRPr lang="en-US" altLang="ko-KR" sz="2000" dirty="0" smtClean="0">
                  <a:latin typeface="+mn-lt"/>
                  <a:ea typeface="굴림" panose="020B0600000101010101" pitchFamily="50" charset="-127"/>
                </a:endParaRPr>
              </a:p>
              <a:p>
                <a:pPr lvl="1" eaLnBrk="0" hangingPunct="0"/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In-medium </a:t>
                </a:r>
                <a:r>
                  <a:rPr lang="en-US" altLang="ko-KR" sz="2000" dirty="0">
                    <a:latin typeface="+mn-lt"/>
                    <a:ea typeface="굴림" panose="020B0600000101010101" pitchFamily="50" charset="-127"/>
                  </a:rPr>
                  <a:t>radiation and longitudinal flow </a:t>
                </a:r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push</a:t>
                </a:r>
              </a:p>
              <a:p>
                <a:pPr lvl="1" eaLnBrk="0" hangingPunct="0"/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Broadening </a:t>
                </a:r>
                <a:r>
                  <a:rPr lang="en-US" altLang="ko-KR" sz="2000" dirty="0">
                    <a:latin typeface="+mn-lt"/>
                    <a:ea typeface="굴림" panose="020B0600000101010101" pitchFamily="50" charset="-127"/>
                  </a:rPr>
                  <a:t>of quenched jets in turbulent color fields </a:t>
                </a:r>
              </a:p>
              <a:p>
                <a:pPr lvl="1" eaLnBrk="0" hangingPunct="0"/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Recombination </a:t>
                </a:r>
                <a:r>
                  <a:rPr lang="en-US" altLang="ko-KR" sz="2000" dirty="0">
                    <a:latin typeface="+mn-lt"/>
                    <a:ea typeface="굴림" panose="020B0600000101010101" pitchFamily="50" charset="-127"/>
                  </a:rPr>
                  <a:t>between thermal and shower </a:t>
                </a:r>
                <a:r>
                  <a:rPr lang="en-US" altLang="ko-KR" sz="2000" dirty="0" err="1" smtClean="0">
                    <a:latin typeface="+mn-lt"/>
                    <a:ea typeface="굴림" panose="020B0600000101010101" pitchFamily="50" charset="-127"/>
                  </a:rPr>
                  <a:t>partons</a:t>
                </a:r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 </a:t>
                </a:r>
                <a:r>
                  <a:rPr lang="en-US" altLang="ko-KR" sz="2000" dirty="0">
                    <a:latin typeface="+mn-lt"/>
                    <a:ea typeface="굴림" panose="020B0600000101010101" pitchFamily="50" charset="-127"/>
                  </a:rPr>
                  <a:t>at intermediate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 </a:t>
                </a:r>
                <a:endParaRPr lang="en-US" altLang="ko-KR" sz="2000" dirty="0">
                  <a:latin typeface="+mn-lt"/>
                  <a:ea typeface="굴림" panose="020B0600000101010101" pitchFamily="50" charset="-127"/>
                </a:endParaRPr>
              </a:p>
              <a:p>
                <a:pPr lvl="1" eaLnBrk="0" hangingPunct="0"/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Momentum kick model</a:t>
                </a:r>
              </a:p>
              <a:p>
                <a:pPr eaLnBrk="0" hangingPunct="0"/>
                <a:r>
                  <a:rPr lang="en-US" altLang="ko-KR" sz="2400" dirty="0">
                    <a:latin typeface="+mn-lt"/>
                    <a:ea typeface="굴림" panose="020B0600000101010101" pitchFamily="50" charset="-127"/>
                  </a:rPr>
                  <a:t>Conical emission</a:t>
                </a:r>
              </a:p>
              <a:p>
                <a:pPr lvl="1" eaLnBrk="0" hangingPunct="0"/>
                <a:r>
                  <a:rPr lang="en-US" altLang="ko-KR" sz="2000" dirty="0">
                    <a:latin typeface="+mn-lt"/>
                    <a:ea typeface="굴림" panose="020B0600000101010101" pitchFamily="50" charset="-127"/>
                  </a:rPr>
                  <a:t>Shock-wave excitation by </a:t>
                </a:r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supersonic </a:t>
                </a:r>
                <a:r>
                  <a:rPr lang="en-US" altLang="ko-KR" sz="2000" dirty="0" err="1">
                    <a:latin typeface="+mn-lt"/>
                    <a:ea typeface="굴림" panose="020B0600000101010101" pitchFamily="50" charset="-127"/>
                  </a:rPr>
                  <a:t>partons</a:t>
                </a:r>
                <a:r>
                  <a:rPr lang="en-US" altLang="ko-KR" sz="2000" dirty="0">
                    <a:latin typeface="+mn-lt"/>
                    <a:ea typeface="굴림" panose="020B0600000101010101" pitchFamily="50" charset="-127"/>
                  </a:rPr>
                  <a:t> </a:t>
                </a:r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(QCD Mach </a:t>
                </a:r>
                <a:r>
                  <a:rPr lang="en-US" altLang="ko-KR" sz="2000" dirty="0">
                    <a:latin typeface="+mn-lt"/>
                    <a:ea typeface="굴림" panose="020B0600000101010101" pitchFamily="50" charset="-127"/>
                  </a:rPr>
                  <a:t>cone)</a:t>
                </a:r>
              </a:p>
              <a:p>
                <a:pPr marL="981075" lvl="3" indent="-174625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+mn-lt"/>
                    <a:ea typeface="굴림" panose="020B0600000101010101" pitchFamily="50" charset="-127"/>
                  </a:rPr>
                  <a:t>Hydrodynamics, Colored plasma, </a:t>
                </a:r>
                <a:r>
                  <a:rPr lang="en-US" altLang="ko-KR" dirty="0" err="1" smtClean="0">
                    <a:latin typeface="+mn-lt"/>
                    <a:ea typeface="굴림" panose="020B0600000101010101" pitchFamily="50" charset="-127"/>
                  </a:rPr>
                  <a:t>AdS</a:t>
                </a:r>
                <a:r>
                  <a:rPr lang="en-US" altLang="ko-KR" dirty="0" smtClean="0">
                    <a:latin typeface="+mn-lt"/>
                    <a:ea typeface="굴림" panose="020B0600000101010101" pitchFamily="50" charset="-127"/>
                  </a:rPr>
                  <a:t>/CFT, etc.</a:t>
                </a:r>
                <a:endParaRPr lang="en-US" altLang="ko-KR" dirty="0">
                  <a:latin typeface="+mn-lt"/>
                  <a:ea typeface="굴림" panose="020B0600000101010101" pitchFamily="50" charset="-127"/>
                </a:endParaRPr>
              </a:p>
              <a:p>
                <a:pPr lvl="1" eaLnBrk="0" hangingPunct="0"/>
                <a:r>
                  <a:rPr lang="en-US" altLang="ko-KR" sz="2000" dirty="0">
                    <a:latin typeface="+mn-lt"/>
                    <a:ea typeface="굴림" panose="020B0600000101010101" pitchFamily="50" charset="-127"/>
                  </a:rPr>
                  <a:t>Cherenkov gluon radiation</a:t>
                </a:r>
              </a:p>
              <a:p>
                <a:pPr lvl="1" eaLnBrk="0" hangingPunct="0"/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Jet </a:t>
                </a:r>
                <a:r>
                  <a:rPr lang="en-US" altLang="ko-KR" sz="2000" dirty="0">
                    <a:latin typeface="+mn-lt"/>
                    <a:ea typeface="굴림" panose="020B0600000101010101" pitchFamily="50" charset="-127"/>
                  </a:rPr>
                  <a:t>deflection</a:t>
                </a:r>
              </a:p>
              <a:p>
                <a:pPr lvl="1" eaLnBrk="0" hangingPunct="0"/>
                <a:r>
                  <a:rPr lang="en-US" altLang="ko-KR" sz="2000" dirty="0" smtClean="0">
                    <a:latin typeface="+mn-lt"/>
                    <a:ea typeface="굴림" panose="020B0600000101010101" pitchFamily="50" charset="-127"/>
                  </a:rPr>
                  <a:t>And more …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686800" cy="4968552"/>
              </a:xfrm>
              <a:blipFill rotWithShape="0">
                <a:blip r:embed="rId2"/>
                <a:stretch>
                  <a:fillRect l="-912" t="-9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02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Alternative Interpretation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 Box 6"/>
              <p:cNvSpPr txBox="1">
                <a:spLocks noChangeArrowheads="1"/>
              </p:cNvSpPr>
              <p:nvPr/>
            </p:nvSpPr>
            <p:spPr bwMode="auto">
              <a:xfrm>
                <a:off x="323528" y="908720"/>
                <a:ext cx="8784976" cy="533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wrap="square" lIns="92372" tIns="46185" rIns="92372" bIns="46185">
                <a:spAutoFit/>
              </a:bodyPr>
              <a:lstStyle>
                <a:lvl1pPr defTabSz="51435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51435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ko-KR" sz="2600" dirty="0" smtClean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F</a:t>
                </a:r>
                <a:r>
                  <a:rPr lang="en-US" altLang="ko-KR" sz="2600" dirty="0" err="1" smtClean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luctuation+Higher-order</a:t>
                </a:r>
                <a:r>
                  <a:rPr lang="en-US" altLang="ko-KR" sz="2600" dirty="0" smtClean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altLang="ko-KR" sz="2600" dirty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flow terms </a:t>
                </a:r>
                <a:r>
                  <a:rPr lang="en-US" altLang="ko-KR" sz="2600" b="0" dirty="0" smtClean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600" b="0" dirty="0" smtClean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600" b="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sz="2600" b="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ko-KR" sz="2600" b="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altLang="ko-KR" sz="2600" b="0" dirty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altLang="ko-KR" sz="2600" b="0" dirty="0" smtClean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…)</a:t>
                </a:r>
              </a:p>
            </p:txBody>
          </p:sp>
        </mc:Choice>
        <mc:Fallback xmlns="">
          <p:sp>
            <p:nvSpPr>
              <p:cNvPr id="13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908720"/>
                <a:ext cx="8784976" cy="5333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그룹 137"/>
          <p:cNvGrpSpPr/>
          <p:nvPr/>
        </p:nvGrpSpPr>
        <p:grpSpPr>
          <a:xfrm>
            <a:off x="541238" y="4071675"/>
            <a:ext cx="8063210" cy="2237645"/>
            <a:chOff x="685254" y="4005065"/>
            <a:chExt cx="8063210" cy="2237645"/>
          </a:xfrm>
        </p:grpSpPr>
        <p:grpSp>
          <p:nvGrpSpPr>
            <p:cNvPr id="107" name="Group 231"/>
            <p:cNvGrpSpPr>
              <a:grpSpLocks/>
            </p:cNvGrpSpPr>
            <p:nvPr/>
          </p:nvGrpSpPr>
          <p:grpSpPr bwMode="auto">
            <a:xfrm>
              <a:off x="685254" y="4020845"/>
              <a:ext cx="2014538" cy="2221865"/>
              <a:chOff x="938" y="2580"/>
              <a:chExt cx="1153" cy="12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9" y="3619"/>
                    <a:ext cx="910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74414" tIns="37208" rIns="74414" bIns="37208">
                    <a:spAutoFit/>
                  </a:bodyPr>
                  <a:lstStyle>
                    <a:lvl1pPr defTabSz="827088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827088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ko-KR" alt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ko-K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lang="en-US" altLang="ko-KR" sz="1800" b="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" name="TextBox 1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099" y="3619"/>
                    <a:ext cx="910" cy="19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7241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9" name="Picture 11" descr="Fourier_v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51"/>
              <a:stretch/>
            </p:blipFill>
            <p:spPr bwMode="auto">
              <a:xfrm>
                <a:off x="938" y="2651"/>
                <a:ext cx="1153" cy="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Rectangle 15"/>
              <p:cNvSpPr>
                <a:spLocks noChangeArrowheads="1"/>
              </p:cNvSpPr>
              <p:nvPr/>
            </p:nvSpPr>
            <p:spPr bwMode="auto">
              <a:xfrm>
                <a:off x="1068" y="2580"/>
                <a:ext cx="835" cy="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ko-KR" altLang="ko-KR" sz="1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017" y="3326"/>
                    <a:ext cx="283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74414" tIns="37208" rIns="74414" bIns="37208">
                    <a:spAutoFit/>
                  </a:bodyPr>
                  <a:lstStyle>
                    <a:lvl1pPr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∆</m:t>
                          </m:r>
                          <m:r>
                            <a:rPr lang="ko-KR" alt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𝜙</m:t>
                          </m:r>
                        </m:oMath>
                      </m:oMathPara>
                    </a14:m>
                    <a:endParaRPr lang="en-US" altLang="ko-KR" sz="1700" b="0" dirty="0">
                      <a:solidFill>
                        <a:schemeClr val="tx1"/>
                      </a:solidFill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11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017" y="3326"/>
                    <a:ext cx="283" cy="18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454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429"/>
                    <a:ext cx="264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74414" tIns="37208" rIns="74414" bIns="37208">
                    <a:spAutoFit/>
                  </a:bodyPr>
                  <a:lstStyle>
                    <a:lvl1pPr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ko-KR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ko-KR" altLang="el-GR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𝜂</m:t>
                          </m:r>
                        </m:oMath>
                      </m:oMathPara>
                    </a14:m>
                    <a:endParaRPr lang="en-US" altLang="ko-KR" sz="1700" b="0" dirty="0">
                      <a:solidFill>
                        <a:schemeClr val="tx1"/>
                      </a:solidFill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12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20" y="3429"/>
                    <a:ext cx="264" cy="18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9091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3" name="Group 230"/>
            <p:cNvGrpSpPr>
              <a:grpSpLocks/>
            </p:cNvGrpSpPr>
            <p:nvPr/>
          </p:nvGrpSpPr>
          <p:grpSpPr bwMode="auto">
            <a:xfrm>
              <a:off x="3304208" y="4005065"/>
              <a:ext cx="2276340" cy="1939317"/>
              <a:chOff x="3570" y="2582"/>
              <a:chExt cx="1304" cy="1078"/>
            </a:xfrm>
          </p:grpSpPr>
          <p:pic>
            <p:nvPicPr>
              <p:cNvPr id="114" name="Picture 2" descr="Fourier_v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28"/>
              <a:stretch/>
            </p:blipFill>
            <p:spPr bwMode="auto">
              <a:xfrm>
                <a:off x="3643" y="2660"/>
                <a:ext cx="1231" cy="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" name="Rectangle 9"/>
              <p:cNvSpPr>
                <a:spLocks noChangeArrowheads="1"/>
              </p:cNvSpPr>
              <p:nvPr/>
            </p:nvSpPr>
            <p:spPr bwMode="auto">
              <a:xfrm>
                <a:off x="4586" y="2713"/>
                <a:ext cx="86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4414" tIns="37208" rIns="74414" bIns="37208">
                <a:spAutoFit/>
              </a:bodyPr>
              <a:lstStyle>
                <a:lvl1pPr defTabSz="4572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/>
                <a:endParaRPr lang="ko-KR" altLang="ko-KR" sz="1700" b="0"/>
              </a:p>
            </p:txBody>
          </p:sp>
          <p:sp>
            <p:nvSpPr>
              <p:cNvPr id="117" name="Rectangle 18"/>
              <p:cNvSpPr>
                <a:spLocks noChangeArrowheads="1"/>
              </p:cNvSpPr>
              <p:nvPr/>
            </p:nvSpPr>
            <p:spPr bwMode="auto">
              <a:xfrm>
                <a:off x="3570" y="2582"/>
                <a:ext cx="834" cy="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ko-KR" altLang="ko-KR" sz="1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335"/>
                    <a:ext cx="283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74414" tIns="37208" rIns="74414" bIns="37208">
                    <a:spAutoFit/>
                  </a:bodyPr>
                  <a:lstStyle>
                    <a:lvl1pPr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ko-KR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ko-KR" altLang="el-GR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𝜙</m:t>
                          </m:r>
                        </m:oMath>
                      </m:oMathPara>
                    </a14:m>
                    <a:endParaRPr lang="en-US" altLang="ko-KR" sz="2200" b="0" dirty="0">
                      <a:solidFill>
                        <a:srgbClr val="FF0000"/>
                      </a:solidFill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18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96" y="3335"/>
                    <a:ext cx="283" cy="18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6364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3473"/>
                    <a:ext cx="264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74414" tIns="37208" rIns="74414" bIns="37208">
                    <a:spAutoFit/>
                  </a:bodyPr>
                  <a:lstStyle>
                    <a:lvl1pPr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ko-KR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ko-KR" altLang="el-GR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𝜂</m:t>
                          </m:r>
                        </m:oMath>
                      </m:oMathPara>
                    </a14:m>
                    <a:endParaRPr lang="en-US" altLang="ko-KR" sz="2200" b="0" dirty="0">
                      <a:solidFill>
                        <a:srgbClr val="FF0000"/>
                      </a:solidFill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19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46" y="3473"/>
                    <a:ext cx="264" cy="18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7273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1" name="Group 135"/>
            <p:cNvGrpSpPr>
              <a:grpSpLocks/>
            </p:cNvGrpSpPr>
            <p:nvPr/>
          </p:nvGrpSpPr>
          <p:grpSpPr bwMode="auto">
            <a:xfrm>
              <a:off x="5956052" y="4076948"/>
              <a:ext cx="2792412" cy="1892723"/>
              <a:chOff x="2017" y="2974"/>
              <a:chExt cx="1599" cy="1052"/>
            </a:xfrm>
          </p:grpSpPr>
          <p:pic>
            <p:nvPicPr>
              <p:cNvPr id="122" name="Picture 221" descr="Fourier_v2v3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99"/>
              <a:stretch/>
            </p:blipFill>
            <p:spPr bwMode="auto">
              <a:xfrm>
                <a:off x="2349" y="2974"/>
                <a:ext cx="1267" cy="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Text Box 19"/>
              <p:cNvSpPr txBox="1">
                <a:spLocks noChangeArrowheads="1"/>
              </p:cNvSpPr>
              <p:nvPr/>
            </p:nvSpPr>
            <p:spPr bwMode="auto">
              <a:xfrm>
                <a:off x="2017" y="3738"/>
                <a:ext cx="413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4414" tIns="37208" rIns="74414" bIns="37208">
                <a:spAutoFit/>
              </a:bodyPr>
              <a:lstStyle>
                <a:lvl1pPr defTabSz="4572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/>
                <a:r>
                  <a:rPr lang="en-US" altLang="ko-KR" sz="1700" b="0" dirty="0" smtClean="0"/>
                  <a:t>Ridge</a:t>
                </a:r>
                <a:endParaRPr lang="en-US" altLang="ko-KR" sz="1700" b="0" dirty="0"/>
              </a:p>
            </p:txBody>
          </p:sp>
          <p:sp>
            <p:nvSpPr>
              <p:cNvPr id="126" name="Line 20"/>
              <p:cNvSpPr>
                <a:spLocks noChangeShapeType="1"/>
              </p:cNvSpPr>
              <p:nvPr/>
            </p:nvSpPr>
            <p:spPr bwMode="auto">
              <a:xfrm flipV="1">
                <a:off x="2386" y="3603"/>
                <a:ext cx="527" cy="2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226" y="3839"/>
                    <a:ext cx="264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74414" tIns="37208" rIns="74414" bIns="37208">
                    <a:spAutoFit/>
                  </a:bodyPr>
                  <a:lstStyle>
                    <a:lvl1pPr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ko-KR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ko-KR" altLang="el-GR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𝜂</m:t>
                          </m:r>
                        </m:oMath>
                      </m:oMathPara>
                    </a14:m>
                    <a:endParaRPr lang="en-US" altLang="ko-KR" sz="2200" b="0" dirty="0">
                      <a:solidFill>
                        <a:srgbClr val="FF0000"/>
                      </a:solidFill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27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26" y="3839"/>
                    <a:ext cx="264" cy="18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9091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510" y="3790"/>
                    <a:ext cx="283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74414" tIns="37208" rIns="74414" bIns="37208">
                    <a:spAutoFit/>
                  </a:bodyPr>
                  <a:lstStyle>
                    <a:lvl1pPr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4572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ko-KR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Δ</m:t>
                          </m:r>
                          <m:r>
                            <a:rPr lang="ko-KR" altLang="el-GR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𝜙</m:t>
                          </m:r>
                        </m:oMath>
                      </m:oMathPara>
                    </a14:m>
                    <a:endParaRPr lang="en-US" altLang="ko-KR" sz="2200" b="0" dirty="0">
                      <a:solidFill>
                        <a:srgbClr val="FF0000"/>
                      </a:solidFill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28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10" y="3790"/>
                    <a:ext cx="283" cy="18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1454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9" name="Text Box 222"/>
              <p:cNvSpPr txBox="1">
                <a:spLocks noChangeArrowheads="1"/>
              </p:cNvSpPr>
              <p:nvPr/>
            </p:nvSpPr>
            <p:spPr bwMode="auto">
              <a:xfrm>
                <a:off x="2105" y="3015"/>
                <a:ext cx="480" cy="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700" b="0" dirty="0" smtClean="0"/>
                  <a:t>Cone</a:t>
                </a:r>
                <a:endParaRPr lang="en-US" altLang="ko-KR" sz="1700" b="0" dirty="0"/>
              </a:p>
            </p:txBody>
          </p:sp>
          <p:sp>
            <p:nvSpPr>
              <p:cNvPr id="124" name="Line 16"/>
              <p:cNvSpPr>
                <a:spLocks noChangeShapeType="1"/>
              </p:cNvSpPr>
              <p:nvPr/>
            </p:nvSpPr>
            <p:spPr bwMode="auto">
              <a:xfrm>
                <a:off x="2441" y="3157"/>
                <a:ext cx="367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3702115" y="5877272"/>
                  <a:ext cx="1590804" cy="3521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4414" tIns="37208" rIns="74414" bIns="37208">
                  <a:spAutoFit/>
                </a:bodyPr>
                <a:lstStyle>
                  <a:lvl1pPr defTabSz="827088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827088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ko-KR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en-US" altLang="ko-KR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ko-KR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(3</m:t>
                            </m:r>
                            <m:r>
                              <a:rPr lang="en-US" altLang="ko-KR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ko-KR" alt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ko-KR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altLang="ko-KR" sz="1800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02115" y="5877272"/>
                  <a:ext cx="1590804" cy="35214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724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TextBox 135"/>
            <p:cNvSpPr txBox="1"/>
            <p:nvPr/>
          </p:nvSpPr>
          <p:spPr>
            <a:xfrm>
              <a:off x="2749496" y="4437112"/>
              <a:ext cx="6703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5400" dirty="0"/>
                <a:t>+</a:t>
              </a:r>
              <a:endParaRPr lang="ko-KR" altLang="en-US" sz="54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773833" y="4437112"/>
              <a:ext cx="6703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5400" dirty="0" smtClean="0"/>
                <a:t>=</a:t>
              </a:r>
              <a:endParaRPr lang="ko-KR" altLang="en-US" sz="5400" dirty="0"/>
            </a:p>
          </p:txBody>
        </p:sp>
      </p:grpSp>
      <p:sp>
        <p:nvSpPr>
          <p:cNvPr id="140" name="Text Box 6"/>
          <p:cNvSpPr txBox="1">
            <a:spLocks noChangeArrowheads="1"/>
          </p:cNvSpPr>
          <p:nvPr/>
        </p:nvSpPr>
        <p:spPr bwMode="auto">
          <a:xfrm>
            <a:off x="6744471" y="2492896"/>
            <a:ext cx="2364033" cy="100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92372" tIns="46185" rIns="92372" bIns="46185">
            <a:spAutoFit/>
          </a:bodyPr>
          <a:lstStyle>
            <a:lvl1pPr defTabSz="5143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5143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ko-KR" sz="18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B. </a:t>
            </a:r>
            <a:r>
              <a:rPr lang="en-US" altLang="ko-KR" sz="1800" b="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Alver</a:t>
            </a:r>
            <a:r>
              <a:rPr lang="en-US" altLang="ko-KR" sz="18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&amp; G. Roland, Phys. Rev. C 81,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ko-KR" sz="1800" b="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054905 (2010)</a:t>
            </a:r>
            <a:endParaRPr lang="en-US" altLang="ko-KR" sz="18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41" name="그룹 340"/>
          <p:cNvGrpSpPr/>
          <p:nvPr/>
        </p:nvGrpSpPr>
        <p:grpSpPr>
          <a:xfrm>
            <a:off x="3176116" y="1622673"/>
            <a:ext cx="3484116" cy="2681362"/>
            <a:chOff x="5646738" y="2193851"/>
            <a:chExt cx="3484116" cy="2681362"/>
          </a:xfrm>
        </p:grpSpPr>
        <p:pic>
          <p:nvPicPr>
            <p:cNvPr id="340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738" y="2601913"/>
              <a:ext cx="3340100" cy="227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31360" y="2193851"/>
                  <a:ext cx="2856621" cy="637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2902" tIns="41453" rIns="82902" bIns="41453">
                  <a:spAutoFit/>
                </a:bodyPr>
                <a:lstStyle>
                  <a:lvl1pPr defTabSz="4572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ko-KR" sz="1800" b="0" dirty="0" smtClean="0"/>
                    <a:t>Triangular flow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altLang="ko-KR" sz="1800" b="0" dirty="0" smtClean="0"/>
                    <a:t>) </a:t>
                  </a:r>
                  <a:r>
                    <a:rPr lang="en-US" altLang="ko-KR" sz="1800" b="0" dirty="0"/>
                    <a:t>from </a:t>
                  </a:r>
                </a:p>
                <a:p>
                  <a:pPr eaLnBrk="1" hangingPunct="1"/>
                  <a:r>
                    <a:rPr lang="en-US" altLang="ko-KR" sz="1800" b="0" dirty="0"/>
                    <a:t>event-by-event fluctuation</a:t>
                  </a:r>
                  <a:endParaRPr lang="en-US" altLang="ko-KR" sz="2200" b="0" dirty="0"/>
                </a:p>
              </p:txBody>
            </p:sp>
          </mc:Choice>
          <mc:Fallback xmlns="">
            <p:sp>
              <p:nvSpPr>
                <p:cNvPr id="335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31360" y="2193851"/>
                  <a:ext cx="2856621" cy="63771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132" t="-5714" b="-1428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6" name="Line 22"/>
            <p:cNvSpPr>
              <a:spLocks noChangeShapeType="1"/>
            </p:cNvSpPr>
            <p:nvPr/>
          </p:nvSpPr>
          <p:spPr bwMode="auto">
            <a:xfrm flipV="1">
              <a:off x="7431087" y="3789363"/>
              <a:ext cx="1440000" cy="26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ko-KR" altLang="en-US"/>
            </a:p>
          </p:txBody>
        </p:sp>
        <p:sp>
          <p:nvSpPr>
            <p:cNvPr id="337" name="Line 23"/>
            <p:cNvSpPr>
              <a:spLocks noChangeShapeType="1"/>
            </p:cNvSpPr>
            <p:nvPr/>
          </p:nvSpPr>
          <p:spPr bwMode="auto">
            <a:xfrm flipV="1">
              <a:off x="7439025" y="2963863"/>
              <a:ext cx="0" cy="86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ko-KR" altLang="en-US"/>
            </a:p>
          </p:txBody>
        </p:sp>
        <p:sp>
          <p:nvSpPr>
            <p:cNvPr id="338" name="Text Box 24"/>
            <p:cNvSpPr txBox="1">
              <a:spLocks noChangeArrowheads="1"/>
            </p:cNvSpPr>
            <p:nvPr/>
          </p:nvSpPr>
          <p:spPr bwMode="auto">
            <a:xfrm>
              <a:off x="8854629" y="3579813"/>
              <a:ext cx="276225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02" tIns="41453" rIns="82902" bIns="41453"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ko-KR" sz="1700" b="0" dirty="0"/>
                <a:t>x</a:t>
              </a:r>
            </a:p>
          </p:txBody>
        </p:sp>
        <p:sp>
          <p:nvSpPr>
            <p:cNvPr id="339" name="Text Box 25"/>
            <p:cNvSpPr txBox="1">
              <a:spLocks noChangeArrowheads="1"/>
            </p:cNvSpPr>
            <p:nvPr/>
          </p:nvSpPr>
          <p:spPr bwMode="auto">
            <a:xfrm>
              <a:off x="7466013" y="2711450"/>
              <a:ext cx="29210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02" tIns="41453" rIns="82902" bIns="41453"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ko-KR" sz="1700" b="0"/>
                <a:t>y</a:t>
              </a:r>
            </a:p>
          </p:txBody>
        </p:sp>
      </p:grpSp>
      <p:grpSp>
        <p:nvGrpSpPr>
          <p:cNvPr id="238" name="그룹 237"/>
          <p:cNvGrpSpPr/>
          <p:nvPr/>
        </p:nvGrpSpPr>
        <p:grpSpPr>
          <a:xfrm>
            <a:off x="35496" y="1556792"/>
            <a:ext cx="3347293" cy="2504256"/>
            <a:chOff x="1259632" y="1772494"/>
            <a:chExt cx="3347293" cy="2504256"/>
          </a:xfrm>
        </p:grpSpPr>
        <p:grpSp>
          <p:nvGrpSpPr>
            <p:cNvPr id="142" name="Group 97"/>
            <p:cNvGrpSpPr>
              <a:grpSpLocks noChangeAspect="1"/>
            </p:cNvGrpSpPr>
            <p:nvPr/>
          </p:nvGrpSpPr>
          <p:grpSpPr bwMode="auto">
            <a:xfrm>
              <a:off x="1309688" y="1974875"/>
              <a:ext cx="3297237" cy="2301875"/>
              <a:chOff x="315" y="539"/>
              <a:chExt cx="2429" cy="1598"/>
            </a:xfrm>
          </p:grpSpPr>
          <p:grpSp>
            <p:nvGrpSpPr>
              <p:cNvPr id="143" name="Group 98"/>
              <p:cNvGrpSpPr>
                <a:grpSpLocks noChangeAspect="1"/>
              </p:cNvGrpSpPr>
              <p:nvPr/>
            </p:nvGrpSpPr>
            <p:grpSpPr bwMode="auto">
              <a:xfrm>
                <a:off x="315" y="539"/>
                <a:ext cx="2429" cy="1598"/>
                <a:chOff x="315" y="539"/>
                <a:chExt cx="2429" cy="1598"/>
              </a:xfrm>
            </p:grpSpPr>
            <p:sp>
              <p:nvSpPr>
                <p:cNvPr id="145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7" y="710"/>
                  <a:ext cx="862" cy="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defTabSz="506413" eaLnBrk="0" hangingPunct="0"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506413" eaLnBrk="0" hangingPunct="0"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04863" algn="l"/>
                    </a:tabLs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</a:pPr>
                  <a:r>
                    <a:rPr lang="en-GB" altLang="ko-KR" sz="1800">
                      <a:solidFill>
                        <a:srgbClr val="FFFFFF"/>
                      </a:solidFill>
                    </a:rPr>
                    <a:t>Reaction </a:t>
                  </a:r>
                </a:p>
                <a:p>
                  <a:pPr algn="l"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</a:pPr>
                  <a:r>
                    <a:rPr lang="en-GB" altLang="ko-KR" sz="1800">
                      <a:solidFill>
                        <a:srgbClr val="FFFFFF"/>
                      </a:solidFill>
                    </a:rPr>
                    <a:t>      plane</a:t>
                  </a:r>
                </a:p>
              </p:txBody>
            </p:sp>
            <p:sp>
              <p:nvSpPr>
                <p:cNvPr id="146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913" y="775"/>
                  <a:ext cx="373" cy="393"/>
                </a:xfrm>
                <a:prstGeom prst="line">
                  <a:avLst/>
                </a:prstGeom>
                <a:noFill/>
                <a:ln w="25560">
                  <a:solidFill>
                    <a:srgbClr val="0099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7" name="Freeform 101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2184" y="539"/>
                  <a:ext cx="244" cy="207"/>
                </a:xfrm>
                <a:custGeom>
                  <a:avLst/>
                  <a:gdLst>
                    <a:gd name="T0" fmla="*/ 0 w 720"/>
                    <a:gd name="T1" fmla="*/ 0 h 622"/>
                    <a:gd name="T2" fmla="*/ 0 w 720"/>
                    <a:gd name="T3" fmla="*/ 0 h 622"/>
                    <a:gd name="T4" fmla="*/ 0 w 720"/>
                    <a:gd name="T5" fmla="*/ 0 h 622"/>
                    <a:gd name="T6" fmla="*/ 0 w 720"/>
                    <a:gd name="T7" fmla="*/ 0 h 622"/>
                    <a:gd name="T8" fmla="*/ 0 w 720"/>
                    <a:gd name="T9" fmla="*/ 0 h 622"/>
                    <a:gd name="T10" fmla="*/ 0 w 720"/>
                    <a:gd name="T11" fmla="*/ 0 h 622"/>
                    <a:gd name="T12" fmla="*/ 0 w 720"/>
                    <a:gd name="T13" fmla="*/ 0 h 622"/>
                    <a:gd name="T14" fmla="*/ 0 w 720"/>
                    <a:gd name="T15" fmla="*/ 0 h 6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0"/>
                    <a:gd name="T25" fmla="*/ 0 h 622"/>
                    <a:gd name="T26" fmla="*/ 720 w 720"/>
                    <a:gd name="T27" fmla="*/ 622 h 6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0" h="622">
                      <a:moveTo>
                        <a:pt x="430" y="0"/>
                      </a:moveTo>
                      <a:lnTo>
                        <a:pt x="177" y="379"/>
                      </a:lnTo>
                      <a:lnTo>
                        <a:pt x="0" y="379"/>
                      </a:lnTo>
                      <a:lnTo>
                        <a:pt x="168" y="622"/>
                      </a:lnTo>
                      <a:lnTo>
                        <a:pt x="631" y="379"/>
                      </a:lnTo>
                      <a:lnTo>
                        <a:pt x="465" y="382"/>
                      </a:lnTo>
                      <a:lnTo>
                        <a:pt x="720" y="0"/>
                      </a:lnTo>
                      <a:lnTo>
                        <a:pt x="430" y="0"/>
                      </a:lnTo>
                    </a:path>
                  </a:pathLst>
                </a:custGeom>
                <a:solidFill>
                  <a:srgbClr val="00CC99">
                    <a:alpha val="50195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Left">
                    <a:rot lat="20099981" lon="21299981" rev="0"/>
                  </a:camera>
                  <a:lightRig rig="legacyFlat1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CC99"/>
                  </a:extrusionClr>
                  <a:contourClr>
                    <a:srgbClr val="00CC99"/>
                  </a:contourClr>
                </a:sp3d>
              </p:spPr>
              <p:txBody>
                <a:bodyPr rot="10800000" wrap="none" anchor="ctr">
                  <a:flatTx/>
                </a:bodyPr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/>
                  <a:endParaRPr lang="ko-KR" altLang="ko-KR" sz="2700" b="0"/>
                </a:p>
              </p:txBody>
            </p:sp>
            <p:sp>
              <p:nvSpPr>
                <p:cNvPr id="148" name="Line 10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28" y="754"/>
                  <a:ext cx="425" cy="615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9" name="Line 10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32" y="754"/>
                  <a:ext cx="417" cy="606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0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1264" y="883"/>
                  <a:ext cx="1393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1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1231" y="1527"/>
                  <a:ext cx="979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2" name="AutoShap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532" y="752"/>
                  <a:ext cx="2212" cy="1193"/>
                </a:xfrm>
                <a:prstGeom prst="parallelogram">
                  <a:avLst>
                    <a:gd name="adj" fmla="val 68792"/>
                  </a:avLst>
                </a:prstGeom>
                <a:noFill/>
                <a:ln w="2844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/>
                  <a:endParaRPr lang="ko-KR" altLang="ko-KR" sz="2700" b="0"/>
                </a:p>
              </p:txBody>
            </p:sp>
            <p:sp>
              <p:nvSpPr>
                <p:cNvPr id="153" name="Line 10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30" y="1688"/>
                  <a:ext cx="180" cy="259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4" name="Line 1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30" y="754"/>
                  <a:ext cx="516" cy="749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5" name="Freeform 109"/>
                <p:cNvSpPr>
                  <a:spLocks noChangeAspect="1" noChangeArrowheads="1"/>
                </p:cNvSpPr>
                <p:nvPr/>
              </p:nvSpPr>
              <p:spPr bwMode="auto">
                <a:xfrm rot="10800000" flipV="1">
                  <a:off x="1210" y="1431"/>
                  <a:ext cx="172" cy="479"/>
                </a:xfrm>
                <a:custGeom>
                  <a:avLst/>
                  <a:gdLst>
                    <a:gd name="T0" fmla="*/ 1 w 252"/>
                    <a:gd name="T1" fmla="*/ 11 h 715"/>
                    <a:gd name="T2" fmla="*/ 1 w 252"/>
                    <a:gd name="T3" fmla="*/ 9 h 715"/>
                    <a:gd name="T4" fmla="*/ 1 w 252"/>
                    <a:gd name="T5" fmla="*/ 6 h 715"/>
                    <a:gd name="T6" fmla="*/ 1 w 252"/>
                    <a:gd name="T7" fmla="*/ 4 h 715"/>
                    <a:gd name="T8" fmla="*/ 2 w 252"/>
                    <a:gd name="T9" fmla="*/ 1 h 715"/>
                    <a:gd name="T10" fmla="*/ 3 w 252"/>
                    <a:gd name="T11" fmla="*/ 1 h 715"/>
                    <a:gd name="T12" fmla="*/ 5 w 252"/>
                    <a:gd name="T13" fmla="*/ 3 h 715"/>
                    <a:gd name="T14" fmla="*/ 5 w 252"/>
                    <a:gd name="T15" fmla="*/ 6 h 715"/>
                    <a:gd name="T16" fmla="*/ 5 w 252"/>
                    <a:gd name="T17" fmla="*/ 9 h 715"/>
                    <a:gd name="T18" fmla="*/ 5 w 252"/>
                    <a:gd name="T19" fmla="*/ 11 h 715"/>
                    <a:gd name="T20" fmla="*/ 3 w 252"/>
                    <a:gd name="T21" fmla="*/ 13 h 715"/>
                    <a:gd name="T22" fmla="*/ 1 w 252"/>
                    <a:gd name="T23" fmla="*/ 11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715"/>
                    <a:gd name="T38" fmla="*/ 252 w 252"/>
                    <a:gd name="T39" fmla="*/ 715 h 7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381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/>
                  <a:endParaRPr lang="ko-KR" altLang="ko-KR" sz="2700" b="0"/>
                </a:p>
              </p:txBody>
            </p:sp>
            <p:sp>
              <p:nvSpPr>
                <p:cNvPr id="156" name="Line 1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18" y="1392"/>
                  <a:ext cx="380" cy="55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7" name="Text Box 1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83" y="1890"/>
                  <a:ext cx="219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</a:pPr>
                  <a:r>
                    <a:rPr lang="en-GB" altLang="ko-KR" sz="1800" b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58" name="Text Box 1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31" y="685"/>
                  <a:ext cx="219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</a:pPr>
                  <a:r>
                    <a:rPr lang="en-GB" altLang="ko-KR" sz="1800" b="0">
                      <a:solidFill>
                        <a:srgbClr val="000000"/>
                      </a:solidFill>
                    </a:rPr>
                    <a:t>z</a:t>
                  </a:r>
                </a:p>
              </p:txBody>
            </p:sp>
            <p:grpSp>
              <p:nvGrpSpPr>
                <p:cNvPr id="159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797" y="641"/>
                  <a:ext cx="701" cy="668"/>
                  <a:chOff x="1797" y="641"/>
                  <a:chExt cx="701" cy="668"/>
                </a:xfrm>
              </p:grpSpPr>
              <p:grpSp>
                <p:nvGrpSpPr>
                  <p:cNvPr id="229" name="Group 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97" y="641"/>
                    <a:ext cx="701" cy="668"/>
                    <a:chOff x="1797" y="641"/>
                    <a:chExt cx="701" cy="668"/>
                  </a:xfrm>
                </p:grpSpPr>
                <p:sp>
                  <p:nvSpPr>
                    <p:cNvPr id="231" name="Oval 1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13" y="642"/>
                      <a:ext cx="671" cy="6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>
                            <a:alpha val="50000"/>
                          </a:srgbClr>
                        </a:gs>
                        <a:gs pos="100000">
                          <a:srgbClr val="333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defTabSz="1016000"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1016000"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l"/>
                      <a:endParaRPr lang="ko-KR" altLang="ko-KR" sz="2700" b="0"/>
                    </a:p>
                  </p:txBody>
                </p:sp>
                <p:sp>
                  <p:nvSpPr>
                    <p:cNvPr id="232" name="Oval 1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13" y="641"/>
                      <a:ext cx="671" cy="657"/>
                    </a:xfrm>
                    <a:prstGeom prst="ellipse">
                      <a:avLst/>
                    </a:prstGeom>
                    <a:noFill/>
                    <a:ln w="1908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defTabSz="1016000"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1016000"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l"/>
                      <a:endParaRPr lang="ko-KR" altLang="ko-KR" sz="2700" b="0"/>
                    </a:p>
                  </p:txBody>
                </p:sp>
                <p:sp>
                  <p:nvSpPr>
                    <p:cNvPr id="233" name="Freeform 1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97" y="908"/>
                      <a:ext cx="702" cy="402"/>
                    </a:xfrm>
                    <a:custGeom>
                      <a:avLst/>
                      <a:gdLst>
                        <a:gd name="T0" fmla="*/ 1 w 1026"/>
                        <a:gd name="T1" fmla="*/ 2 h 600"/>
                        <a:gd name="T2" fmla="*/ 2 w 1026"/>
                        <a:gd name="T3" fmla="*/ 3 h 600"/>
                        <a:gd name="T4" fmla="*/ 5 w 1026"/>
                        <a:gd name="T5" fmla="*/ 5 h 600"/>
                        <a:gd name="T6" fmla="*/ 10 w 1026"/>
                        <a:gd name="T7" fmla="*/ 5 h 600"/>
                        <a:gd name="T8" fmla="*/ 14 w 1026"/>
                        <a:gd name="T9" fmla="*/ 5 h 600"/>
                        <a:gd name="T10" fmla="*/ 18 w 1026"/>
                        <a:gd name="T11" fmla="*/ 3 h 600"/>
                        <a:gd name="T12" fmla="*/ 21 w 1026"/>
                        <a:gd name="T13" fmla="*/ 1 h 600"/>
                        <a:gd name="T14" fmla="*/ 23 w 1026"/>
                        <a:gd name="T15" fmla="*/ 1 h 600"/>
                        <a:gd name="T16" fmla="*/ 23 w 1026"/>
                        <a:gd name="T17" fmla="*/ 3 h 600"/>
                        <a:gd name="T18" fmla="*/ 23 w 1026"/>
                        <a:gd name="T19" fmla="*/ 5 h 600"/>
                        <a:gd name="T20" fmla="*/ 21 w 1026"/>
                        <a:gd name="T21" fmla="*/ 7 h 600"/>
                        <a:gd name="T22" fmla="*/ 19 w 1026"/>
                        <a:gd name="T23" fmla="*/ 9 h 600"/>
                        <a:gd name="T24" fmla="*/ 17 w 1026"/>
                        <a:gd name="T25" fmla="*/ 10 h 600"/>
                        <a:gd name="T26" fmla="*/ 14 w 1026"/>
                        <a:gd name="T27" fmla="*/ 11 h 600"/>
                        <a:gd name="T28" fmla="*/ 10 w 1026"/>
                        <a:gd name="T29" fmla="*/ 11 h 600"/>
                        <a:gd name="T30" fmla="*/ 7 w 1026"/>
                        <a:gd name="T31" fmla="*/ 10 h 600"/>
                        <a:gd name="T32" fmla="*/ 5 w 1026"/>
                        <a:gd name="T33" fmla="*/ 9 h 600"/>
                        <a:gd name="T34" fmla="*/ 2 w 1026"/>
                        <a:gd name="T35" fmla="*/ 7 h 600"/>
                        <a:gd name="T36" fmla="*/ 1 w 1026"/>
                        <a:gd name="T37" fmla="*/ 4 h 600"/>
                        <a:gd name="T38" fmla="*/ 1 w 1026"/>
                        <a:gd name="T39" fmla="*/ 1 h 600"/>
                        <a:gd name="T40" fmla="*/ 1 w 1026"/>
                        <a:gd name="T41" fmla="*/ 2 h 6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26"/>
                        <a:gd name="T64" fmla="*/ 0 h 600"/>
                        <a:gd name="T65" fmla="*/ 1026 w 1026"/>
                        <a:gd name="T66" fmla="*/ 600 h 6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26" h="600">
                          <a:moveTo>
                            <a:pt x="43" y="123"/>
                          </a:moveTo>
                          <a:cubicBezTo>
                            <a:pt x="61" y="136"/>
                            <a:pt x="84" y="160"/>
                            <a:pt x="120" y="181"/>
                          </a:cubicBezTo>
                          <a:cubicBezTo>
                            <a:pt x="156" y="202"/>
                            <a:pt x="210" y="233"/>
                            <a:pt x="262" y="250"/>
                          </a:cubicBezTo>
                          <a:cubicBezTo>
                            <a:pt x="314" y="267"/>
                            <a:pt x="370" y="279"/>
                            <a:pt x="432" y="280"/>
                          </a:cubicBezTo>
                          <a:cubicBezTo>
                            <a:pt x="494" y="281"/>
                            <a:pt x="573" y="272"/>
                            <a:pt x="634" y="259"/>
                          </a:cubicBezTo>
                          <a:cubicBezTo>
                            <a:pt x="695" y="246"/>
                            <a:pt x="749" y="229"/>
                            <a:pt x="799" y="201"/>
                          </a:cubicBezTo>
                          <a:cubicBezTo>
                            <a:pt x="849" y="173"/>
                            <a:pt x="899" y="122"/>
                            <a:pt x="937" y="90"/>
                          </a:cubicBezTo>
                          <a:cubicBezTo>
                            <a:pt x="975" y="58"/>
                            <a:pt x="1012" y="0"/>
                            <a:pt x="1026" y="9"/>
                          </a:cubicBezTo>
                          <a:cubicBezTo>
                            <a:pt x="1021" y="13"/>
                            <a:pt x="1025" y="101"/>
                            <a:pt x="1019" y="144"/>
                          </a:cubicBezTo>
                          <a:cubicBezTo>
                            <a:pt x="1013" y="187"/>
                            <a:pt x="1007" y="227"/>
                            <a:pt x="992" y="267"/>
                          </a:cubicBezTo>
                          <a:cubicBezTo>
                            <a:pt x="978" y="307"/>
                            <a:pt x="952" y="351"/>
                            <a:pt x="929" y="384"/>
                          </a:cubicBezTo>
                          <a:cubicBezTo>
                            <a:pt x="907" y="417"/>
                            <a:pt x="886" y="440"/>
                            <a:pt x="857" y="467"/>
                          </a:cubicBezTo>
                          <a:cubicBezTo>
                            <a:pt x="827" y="493"/>
                            <a:pt x="790" y="521"/>
                            <a:pt x="749" y="542"/>
                          </a:cubicBezTo>
                          <a:cubicBezTo>
                            <a:pt x="708" y="562"/>
                            <a:pt x="659" y="580"/>
                            <a:pt x="610" y="588"/>
                          </a:cubicBezTo>
                          <a:cubicBezTo>
                            <a:pt x="561" y="596"/>
                            <a:pt x="505" y="600"/>
                            <a:pt x="455" y="594"/>
                          </a:cubicBezTo>
                          <a:cubicBezTo>
                            <a:pt x="404" y="588"/>
                            <a:pt x="353" y="572"/>
                            <a:pt x="310" y="553"/>
                          </a:cubicBezTo>
                          <a:cubicBezTo>
                            <a:pt x="267" y="533"/>
                            <a:pt x="229" y="510"/>
                            <a:pt x="193" y="479"/>
                          </a:cubicBezTo>
                          <a:cubicBezTo>
                            <a:pt x="157" y="448"/>
                            <a:pt x="121" y="408"/>
                            <a:pt x="95" y="368"/>
                          </a:cubicBezTo>
                          <a:cubicBezTo>
                            <a:pt x="69" y="328"/>
                            <a:pt x="52" y="286"/>
                            <a:pt x="36" y="237"/>
                          </a:cubicBezTo>
                          <a:cubicBezTo>
                            <a:pt x="20" y="188"/>
                            <a:pt x="0" y="92"/>
                            <a:pt x="1" y="73"/>
                          </a:cubicBezTo>
                          <a:lnTo>
                            <a:pt x="43" y="12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195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defTabSz="1016000"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1016000"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l"/>
                      <a:endParaRPr lang="ko-KR" altLang="ko-KR" sz="2700" b="0"/>
                    </a:p>
                  </p:txBody>
                </p:sp>
                <p:sp>
                  <p:nvSpPr>
                    <p:cNvPr id="234" name="Freeform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13" y="925"/>
                      <a:ext cx="670" cy="172"/>
                    </a:xfrm>
                    <a:custGeom>
                      <a:avLst/>
                      <a:gdLst>
                        <a:gd name="T0" fmla="*/ 0 w 979"/>
                        <a:gd name="T1" fmla="*/ 1 h 257"/>
                        <a:gd name="T2" fmla="*/ 2 w 979"/>
                        <a:gd name="T3" fmla="*/ 3 h 257"/>
                        <a:gd name="T4" fmla="*/ 5 w 979"/>
                        <a:gd name="T5" fmla="*/ 4 h 257"/>
                        <a:gd name="T6" fmla="*/ 9 w 979"/>
                        <a:gd name="T7" fmla="*/ 5 h 257"/>
                        <a:gd name="T8" fmla="*/ 14 w 979"/>
                        <a:gd name="T9" fmla="*/ 4 h 257"/>
                        <a:gd name="T10" fmla="*/ 18 w 979"/>
                        <a:gd name="T11" fmla="*/ 3 h 257"/>
                        <a:gd name="T12" fmla="*/ 22 w 979"/>
                        <a:gd name="T13" fmla="*/ 0 h 25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79"/>
                        <a:gd name="T22" fmla="*/ 0 h 257"/>
                        <a:gd name="T23" fmla="*/ 979 w 979"/>
                        <a:gd name="T24" fmla="*/ 257 h 25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79" h="257">
                          <a:moveTo>
                            <a:pt x="0" y="78"/>
                          </a:moveTo>
                          <a:cubicBezTo>
                            <a:pt x="17" y="92"/>
                            <a:pt x="57" y="134"/>
                            <a:pt x="101" y="160"/>
                          </a:cubicBezTo>
                          <a:cubicBezTo>
                            <a:pt x="145" y="186"/>
                            <a:pt x="213" y="216"/>
                            <a:pt x="263" y="232"/>
                          </a:cubicBezTo>
                          <a:cubicBezTo>
                            <a:pt x="313" y="248"/>
                            <a:pt x="347" y="255"/>
                            <a:pt x="404" y="256"/>
                          </a:cubicBezTo>
                          <a:cubicBezTo>
                            <a:pt x="461" y="257"/>
                            <a:pt x="542" y="254"/>
                            <a:pt x="608" y="238"/>
                          </a:cubicBezTo>
                          <a:cubicBezTo>
                            <a:pt x="674" y="222"/>
                            <a:pt x="738" y="200"/>
                            <a:pt x="800" y="160"/>
                          </a:cubicBezTo>
                          <a:cubicBezTo>
                            <a:pt x="862" y="120"/>
                            <a:pt x="942" y="33"/>
                            <a:pt x="979" y="0"/>
                          </a:cubicBez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defTabSz="1016000"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1016000"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l"/>
                      <a:endParaRPr lang="ko-KR" altLang="ko-KR" sz="2700" b="0"/>
                    </a:p>
                  </p:txBody>
                </p:sp>
              </p:grpSp>
              <p:sp>
                <p:nvSpPr>
                  <p:cNvPr id="230" name="Freeform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09" y="733"/>
                    <a:ext cx="173" cy="479"/>
                  </a:xfrm>
                  <a:custGeom>
                    <a:avLst/>
                    <a:gdLst>
                      <a:gd name="T0" fmla="*/ 2 w 252"/>
                      <a:gd name="T1" fmla="*/ 11 h 715"/>
                      <a:gd name="T2" fmla="*/ 1 w 252"/>
                      <a:gd name="T3" fmla="*/ 9 h 715"/>
                      <a:gd name="T4" fmla="*/ 1 w 252"/>
                      <a:gd name="T5" fmla="*/ 6 h 715"/>
                      <a:gd name="T6" fmla="*/ 1 w 252"/>
                      <a:gd name="T7" fmla="*/ 4 h 715"/>
                      <a:gd name="T8" fmla="*/ 2 w 252"/>
                      <a:gd name="T9" fmla="*/ 1 h 715"/>
                      <a:gd name="T10" fmla="*/ 3 w 252"/>
                      <a:gd name="T11" fmla="*/ 1 h 715"/>
                      <a:gd name="T12" fmla="*/ 5 w 252"/>
                      <a:gd name="T13" fmla="*/ 3 h 715"/>
                      <a:gd name="T14" fmla="*/ 5 w 252"/>
                      <a:gd name="T15" fmla="*/ 6 h 715"/>
                      <a:gd name="T16" fmla="*/ 5 w 252"/>
                      <a:gd name="T17" fmla="*/ 9 h 715"/>
                      <a:gd name="T18" fmla="*/ 5 w 252"/>
                      <a:gd name="T19" fmla="*/ 11 h 715"/>
                      <a:gd name="T20" fmla="*/ 3 w 252"/>
                      <a:gd name="T21" fmla="*/ 13 h 715"/>
                      <a:gd name="T22" fmla="*/ 2 w 252"/>
                      <a:gd name="T23" fmla="*/ 11 h 7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52"/>
                      <a:gd name="T37" fmla="*/ 0 h 715"/>
                      <a:gd name="T38" fmla="*/ 252 w 252"/>
                      <a:gd name="T39" fmla="*/ 715 h 7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52" h="715">
                        <a:moveTo>
                          <a:pt x="84" y="643"/>
                        </a:moveTo>
                        <a:cubicBezTo>
                          <a:pt x="64" y="611"/>
                          <a:pt x="38" y="568"/>
                          <a:pt x="24" y="519"/>
                        </a:cubicBezTo>
                        <a:cubicBezTo>
                          <a:pt x="10" y="470"/>
                          <a:pt x="0" y="403"/>
                          <a:pt x="1" y="351"/>
                        </a:cubicBezTo>
                        <a:cubicBezTo>
                          <a:pt x="2" y="299"/>
                          <a:pt x="14" y="251"/>
                          <a:pt x="30" y="205"/>
                        </a:cubicBezTo>
                        <a:cubicBezTo>
                          <a:pt x="46" y="159"/>
                          <a:pt x="77" y="106"/>
                          <a:pt x="100" y="73"/>
                        </a:cubicBezTo>
                        <a:cubicBezTo>
                          <a:pt x="123" y="40"/>
                          <a:pt x="163" y="0"/>
                          <a:pt x="166" y="4"/>
                        </a:cubicBezTo>
                        <a:cubicBezTo>
                          <a:pt x="198" y="57"/>
                          <a:pt x="212" y="120"/>
                          <a:pt x="225" y="171"/>
                        </a:cubicBezTo>
                        <a:cubicBezTo>
                          <a:pt x="239" y="226"/>
                          <a:pt x="246" y="280"/>
                          <a:pt x="249" y="337"/>
                        </a:cubicBezTo>
                        <a:cubicBezTo>
                          <a:pt x="252" y="394"/>
                          <a:pt x="249" y="464"/>
                          <a:pt x="241" y="514"/>
                        </a:cubicBezTo>
                        <a:cubicBezTo>
                          <a:pt x="233" y="564"/>
                          <a:pt x="216" y="603"/>
                          <a:pt x="199" y="636"/>
                        </a:cubicBezTo>
                        <a:cubicBezTo>
                          <a:pt x="182" y="669"/>
                          <a:pt x="142" y="715"/>
                          <a:pt x="142" y="712"/>
                        </a:cubicBezTo>
                        <a:cubicBezTo>
                          <a:pt x="142" y="711"/>
                          <a:pt x="104" y="675"/>
                          <a:pt x="84" y="6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195"/>
                    </a:srgbClr>
                  </a:solidFill>
                  <a:ln w="5724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:endParaRPr lang="ko-KR" altLang="ko-KR" sz="2700" b="0"/>
                  </a:p>
                </p:txBody>
              </p:sp>
            </p:grpSp>
            <p:sp>
              <p:nvSpPr>
                <p:cNvPr id="160" name="Line 120"/>
                <p:cNvSpPr>
                  <a:spLocks noChangeAspect="1" noChangeShapeType="1"/>
                </p:cNvSpPr>
                <p:nvPr/>
              </p:nvSpPr>
              <p:spPr bwMode="auto">
                <a:xfrm>
                  <a:off x="1362" y="752"/>
                  <a:ext cx="574" cy="1"/>
                </a:xfrm>
                <a:prstGeom prst="line">
                  <a:avLst/>
                </a:prstGeom>
                <a:noFill/>
                <a:ln w="2844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1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1571" y="883"/>
                  <a:ext cx="411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2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1173" y="1012"/>
                  <a:ext cx="816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3" name="Line 1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66" y="963"/>
                  <a:ext cx="224" cy="324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4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1085" y="1141"/>
                  <a:ext cx="1394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5" name="Line 1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20" y="752"/>
                  <a:ext cx="817" cy="1188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6" name="Line 126"/>
                <p:cNvSpPr>
                  <a:spLocks noChangeAspect="1" noChangeShapeType="1"/>
                </p:cNvSpPr>
                <p:nvPr/>
              </p:nvSpPr>
              <p:spPr bwMode="auto">
                <a:xfrm>
                  <a:off x="996" y="1270"/>
                  <a:ext cx="1395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67" name="Group 127"/>
                <p:cNvGrpSpPr>
                  <a:grpSpLocks noChangeAspect="1"/>
                </p:cNvGrpSpPr>
                <p:nvPr/>
              </p:nvGrpSpPr>
              <p:grpSpPr bwMode="auto">
                <a:xfrm>
                  <a:off x="1435" y="1015"/>
                  <a:ext cx="333" cy="659"/>
                  <a:chOff x="1435" y="1015"/>
                  <a:chExt cx="333" cy="659"/>
                </a:xfrm>
              </p:grpSpPr>
              <p:sp>
                <p:nvSpPr>
                  <p:cNvPr id="225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35" y="1016"/>
                    <a:ext cx="334" cy="65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00">
                          <a:alpha val="50000"/>
                        </a:srgbClr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:endParaRPr lang="ko-KR" altLang="ko-KR" sz="2700" b="0"/>
                  </a:p>
                </p:txBody>
              </p:sp>
              <p:sp>
                <p:nvSpPr>
                  <p:cNvPr id="226" name="Freeform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35" y="1330"/>
                    <a:ext cx="334" cy="345"/>
                  </a:xfrm>
                  <a:custGeom>
                    <a:avLst/>
                    <a:gdLst>
                      <a:gd name="T0" fmla="*/ 1 w 489"/>
                      <a:gd name="T1" fmla="*/ 1 h 515"/>
                      <a:gd name="T2" fmla="*/ 1 w 489"/>
                      <a:gd name="T3" fmla="*/ 1 h 515"/>
                      <a:gd name="T4" fmla="*/ 2 w 489"/>
                      <a:gd name="T5" fmla="*/ 2 h 515"/>
                      <a:gd name="T6" fmla="*/ 3 w 489"/>
                      <a:gd name="T7" fmla="*/ 2 h 515"/>
                      <a:gd name="T8" fmla="*/ 5 w 489"/>
                      <a:gd name="T9" fmla="*/ 2 h 515"/>
                      <a:gd name="T10" fmla="*/ 7 w 489"/>
                      <a:gd name="T11" fmla="*/ 2 h 515"/>
                      <a:gd name="T12" fmla="*/ 8 w 489"/>
                      <a:gd name="T13" fmla="*/ 1 h 515"/>
                      <a:gd name="T14" fmla="*/ 10 w 489"/>
                      <a:gd name="T15" fmla="*/ 1 h 515"/>
                      <a:gd name="T16" fmla="*/ 11 w 489"/>
                      <a:gd name="T17" fmla="*/ 1 h 515"/>
                      <a:gd name="T18" fmla="*/ 11 w 489"/>
                      <a:gd name="T19" fmla="*/ 1 h 515"/>
                      <a:gd name="T20" fmla="*/ 11 w 489"/>
                      <a:gd name="T21" fmla="*/ 3 h 515"/>
                      <a:gd name="T22" fmla="*/ 10 w 489"/>
                      <a:gd name="T23" fmla="*/ 6 h 515"/>
                      <a:gd name="T24" fmla="*/ 10 w 489"/>
                      <a:gd name="T25" fmla="*/ 7 h 515"/>
                      <a:gd name="T26" fmla="*/ 8 w 489"/>
                      <a:gd name="T27" fmla="*/ 9 h 515"/>
                      <a:gd name="T28" fmla="*/ 7 w 489"/>
                      <a:gd name="T29" fmla="*/ 9 h 515"/>
                      <a:gd name="T30" fmla="*/ 5 w 489"/>
                      <a:gd name="T31" fmla="*/ 9 h 515"/>
                      <a:gd name="T32" fmla="*/ 3 w 489"/>
                      <a:gd name="T33" fmla="*/ 9 h 515"/>
                      <a:gd name="T34" fmla="*/ 1 w 489"/>
                      <a:gd name="T35" fmla="*/ 7 h 515"/>
                      <a:gd name="T36" fmla="*/ 1 w 489"/>
                      <a:gd name="T37" fmla="*/ 5 h 515"/>
                      <a:gd name="T38" fmla="*/ 1 w 489"/>
                      <a:gd name="T39" fmla="*/ 3 h 515"/>
                      <a:gd name="T40" fmla="*/ 0 w 489"/>
                      <a:gd name="T41" fmla="*/ 1 h 515"/>
                      <a:gd name="T42" fmla="*/ 1 w 489"/>
                      <a:gd name="T43" fmla="*/ 1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89"/>
                      <a:gd name="T67" fmla="*/ 0 h 515"/>
                      <a:gd name="T68" fmla="*/ 489 w 489"/>
                      <a:gd name="T69" fmla="*/ 515 h 51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89" h="515">
                        <a:moveTo>
                          <a:pt x="13" y="46"/>
                        </a:moveTo>
                        <a:cubicBezTo>
                          <a:pt x="24" y="55"/>
                          <a:pt x="47" y="72"/>
                          <a:pt x="65" y="81"/>
                        </a:cubicBezTo>
                        <a:cubicBezTo>
                          <a:pt x="83" y="90"/>
                          <a:pt x="103" y="92"/>
                          <a:pt x="121" y="97"/>
                        </a:cubicBezTo>
                        <a:cubicBezTo>
                          <a:pt x="139" y="102"/>
                          <a:pt x="156" y="109"/>
                          <a:pt x="176" y="112"/>
                        </a:cubicBezTo>
                        <a:cubicBezTo>
                          <a:pt x="196" y="115"/>
                          <a:pt x="218" y="115"/>
                          <a:pt x="241" y="114"/>
                        </a:cubicBezTo>
                        <a:cubicBezTo>
                          <a:pt x="264" y="113"/>
                          <a:pt x="289" y="109"/>
                          <a:pt x="313" y="103"/>
                        </a:cubicBezTo>
                        <a:cubicBezTo>
                          <a:pt x="337" y="97"/>
                          <a:pt x="362" y="90"/>
                          <a:pt x="385" y="78"/>
                        </a:cubicBezTo>
                        <a:cubicBezTo>
                          <a:pt x="408" y="66"/>
                          <a:pt x="435" y="41"/>
                          <a:pt x="452" y="29"/>
                        </a:cubicBezTo>
                        <a:cubicBezTo>
                          <a:pt x="469" y="17"/>
                          <a:pt x="479" y="0"/>
                          <a:pt x="485" y="7"/>
                        </a:cubicBezTo>
                        <a:cubicBezTo>
                          <a:pt x="483" y="11"/>
                          <a:pt x="489" y="40"/>
                          <a:pt x="487" y="70"/>
                        </a:cubicBezTo>
                        <a:cubicBezTo>
                          <a:pt x="485" y="100"/>
                          <a:pt x="481" y="151"/>
                          <a:pt x="474" y="190"/>
                        </a:cubicBezTo>
                        <a:cubicBezTo>
                          <a:pt x="467" y="229"/>
                          <a:pt x="455" y="272"/>
                          <a:pt x="444" y="304"/>
                        </a:cubicBezTo>
                        <a:cubicBezTo>
                          <a:pt x="433" y="336"/>
                          <a:pt x="423" y="359"/>
                          <a:pt x="408" y="385"/>
                        </a:cubicBezTo>
                        <a:cubicBezTo>
                          <a:pt x="394" y="411"/>
                          <a:pt x="376" y="438"/>
                          <a:pt x="356" y="458"/>
                        </a:cubicBezTo>
                        <a:cubicBezTo>
                          <a:pt x="336" y="478"/>
                          <a:pt x="313" y="495"/>
                          <a:pt x="289" y="503"/>
                        </a:cubicBezTo>
                        <a:cubicBezTo>
                          <a:pt x="265" y="511"/>
                          <a:pt x="238" y="515"/>
                          <a:pt x="214" y="509"/>
                        </a:cubicBezTo>
                        <a:cubicBezTo>
                          <a:pt x="189" y="503"/>
                          <a:pt x="164" y="488"/>
                          <a:pt x="143" y="469"/>
                        </a:cubicBezTo>
                        <a:cubicBezTo>
                          <a:pt x="122" y="450"/>
                          <a:pt x="104" y="427"/>
                          <a:pt x="87" y="397"/>
                        </a:cubicBezTo>
                        <a:cubicBezTo>
                          <a:pt x="69" y="367"/>
                          <a:pt x="52" y="328"/>
                          <a:pt x="39" y="289"/>
                        </a:cubicBezTo>
                        <a:cubicBezTo>
                          <a:pt x="27" y="250"/>
                          <a:pt x="17" y="204"/>
                          <a:pt x="10" y="161"/>
                        </a:cubicBezTo>
                        <a:cubicBezTo>
                          <a:pt x="4" y="118"/>
                          <a:pt x="0" y="47"/>
                          <a:pt x="0" y="28"/>
                        </a:cubicBezTo>
                        <a:lnTo>
                          <a:pt x="13" y="46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:endParaRPr lang="ko-KR" altLang="ko-KR" sz="2700" b="0"/>
                  </a:p>
                </p:txBody>
              </p:sp>
              <p:sp>
                <p:nvSpPr>
                  <p:cNvPr id="227" name="Freeform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35" y="1331"/>
                    <a:ext cx="333" cy="74"/>
                  </a:xfrm>
                  <a:custGeom>
                    <a:avLst/>
                    <a:gdLst>
                      <a:gd name="T0" fmla="*/ 0 w 979"/>
                      <a:gd name="T1" fmla="*/ 0 h 257"/>
                      <a:gd name="T2" fmla="*/ 0 w 979"/>
                      <a:gd name="T3" fmla="*/ 0 h 257"/>
                      <a:gd name="T4" fmla="*/ 0 w 979"/>
                      <a:gd name="T5" fmla="*/ 0 h 257"/>
                      <a:gd name="T6" fmla="*/ 0 w 979"/>
                      <a:gd name="T7" fmla="*/ 0 h 257"/>
                      <a:gd name="T8" fmla="*/ 0 w 979"/>
                      <a:gd name="T9" fmla="*/ 0 h 257"/>
                      <a:gd name="T10" fmla="*/ 0 w 979"/>
                      <a:gd name="T11" fmla="*/ 0 h 257"/>
                      <a:gd name="T12" fmla="*/ 0 w 979"/>
                      <a:gd name="T13" fmla="*/ 0 h 2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79"/>
                      <a:gd name="T22" fmla="*/ 0 h 257"/>
                      <a:gd name="T23" fmla="*/ 979 w 979"/>
                      <a:gd name="T24" fmla="*/ 257 h 2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79" h="257">
                        <a:moveTo>
                          <a:pt x="0" y="78"/>
                        </a:moveTo>
                        <a:cubicBezTo>
                          <a:pt x="17" y="92"/>
                          <a:pt x="57" y="134"/>
                          <a:pt x="101" y="160"/>
                        </a:cubicBezTo>
                        <a:cubicBezTo>
                          <a:pt x="145" y="186"/>
                          <a:pt x="213" y="216"/>
                          <a:pt x="263" y="232"/>
                        </a:cubicBezTo>
                        <a:cubicBezTo>
                          <a:pt x="313" y="248"/>
                          <a:pt x="347" y="255"/>
                          <a:pt x="404" y="256"/>
                        </a:cubicBezTo>
                        <a:cubicBezTo>
                          <a:pt x="461" y="257"/>
                          <a:pt x="542" y="254"/>
                          <a:pt x="608" y="238"/>
                        </a:cubicBezTo>
                        <a:cubicBezTo>
                          <a:pt x="674" y="222"/>
                          <a:pt x="738" y="200"/>
                          <a:pt x="800" y="160"/>
                        </a:cubicBezTo>
                        <a:cubicBezTo>
                          <a:pt x="862" y="120"/>
                          <a:pt x="942" y="33"/>
                          <a:pt x="979" y="0"/>
                        </a:cubicBezTo>
                      </a:path>
                    </a:pathLst>
                  </a:cu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:endParaRPr lang="ko-KR" altLang="ko-KR" sz="2700" b="0"/>
                  </a:p>
                </p:txBody>
              </p:sp>
              <p:sp>
                <p:nvSpPr>
                  <p:cNvPr id="228" name="Oval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35" y="1015"/>
                    <a:ext cx="334" cy="658"/>
                  </a:xfrm>
                  <a:prstGeom prst="ellips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:endParaRPr lang="ko-KR" altLang="ko-KR" sz="2700" b="0"/>
                  </a:p>
                </p:txBody>
              </p:sp>
            </p:grpSp>
            <p:sp>
              <p:nvSpPr>
                <p:cNvPr id="168" name="Line 1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18" y="1050"/>
                  <a:ext cx="614" cy="893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9" name="Line 13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22" y="1100"/>
                  <a:ext cx="579" cy="840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0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1660" y="1397"/>
                  <a:ext cx="641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1" name="Line 1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91" y="683"/>
                  <a:ext cx="109" cy="155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2" name="Line 13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14" y="1382"/>
                  <a:ext cx="389" cy="563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3" name="Line 1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02" y="1391"/>
                  <a:ext cx="97" cy="138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1189" y="1399"/>
                  <a:ext cx="326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75" name="Group 139"/>
                <p:cNvGrpSpPr>
                  <a:grpSpLocks noChangeAspect="1"/>
                </p:cNvGrpSpPr>
                <p:nvPr/>
              </p:nvGrpSpPr>
              <p:grpSpPr bwMode="auto">
                <a:xfrm>
                  <a:off x="702" y="1345"/>
                  <a:ext cx="695" cy="669"/>
                  <a:chOff x="702" y="1345"/>
                  <a:chExt cx="695" cy="669"/>
                </a:xfrm>
              </p:grpSpPr>
              <p:sp>
                <p:nvSpPr>
                  <p:cNvPr id="219" name="Oval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2" y="1345"/>
                    <a:ext cx="671" cy="65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3333CC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:endParaRPr lang="ko-KR" altLang="ko-KR" sz="2700" b="0"/>
                  </a:p>
                </p:txBody>
              </p:sp>
              <p:sp>
                <p:nvSpPr>
                  <p:cNvPr id="220" name="Oval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1345"/>
                    <a:ext cx="671" cy="657"/>
                  </a:xfrm>
                  <a:prstGeom prst="ellips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:endParaRPr lang="ko-KR" altLang="ko-KR" sz="2700" b="0"/>
                  </a:p>
                </p:txBody>
              </p:sp>
              <p:sp>
                <p:nvSpPr>
                  <p:cNvPr id="221" name="Freeform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02" y="1617"/>
                    <a:ext cx="696" cy="397"/>
                  </a:xfrm>
                  <a:custGeom>
                    <a:avLst/>
                    <a:gdLst>
                      <a:gd name="T0" fmla="*/ 1 w 982"/>
                      <a:gd name="T1" fmla="*/ 3 h 568"/>
                      <a:gd name="T2" fmla="*/ 3 w 982"/>
                      <a:gd name="T3" fmla="*/ 5 h 568"/>
                      <a:gd name="T4" fmla="*/ 8 w 982"/>
                      <a:gd name="T5" fmla="*/ 7 h 568"/>
                      <a:gd name="T6" fmla="*/ 13 w 982"/>
                      <a:gd name="T7" fmla="*/ 7 h 568"/>
                      <a:gd name="T8" fmla="*/ 20 w 982"/>
                      <a:gd name="T9" fmla="*/ 7 h 568"/>
                      <a:gd name="T10" fmla="*/ 25 w 982"/>
                      <a:gd name="T11" fmla="*/ 5 h 568"/>
                      <a:gd name="T12" fmla="*/ 29 w 982"/>
                      <a:gd name="T13" fmla="*/ 2 h 568"/>
                      <a:gd name="T14" fmla="*/ 31 w 982"/>
                      <a:gd name="T15" fmla="*/ 1 h 568"/>
                      <a:gd name="T16" fmla="*/ 31 w 982"/>
                      <a:gd name="T17" fmla="*/ 3 h 568"/>
                      <a:gd name="T18" fmla="*/ 30 w 982"/>
                      <a:gd name="T19" fmla="*/ 7 h 568"/>
                      <a:gd name="T20" fmla="*/ 28 w 982"/>
                      <a:gd name="T21" fmla="*/ 10 h 568"/>
                      <a:gd name="T22" fmla="*/ 26 w 982"/>
                      <a:gd name="T23" fmla="*/ 12 h 568"/>
                      <a:gd name="T24" fmla="*/ 23 w 982"/>
                      <a:gd name="T25" fmla="*/ 14 h 568"/>
                      <a:gd name="T26" fmla="*/ 18 w 982"/>
                      <a:gd name="T27" fmla="*/ 15 h 568"/>
                      <a:gd name="T28" fmla="*/ 14 w 982"/>
                      <a:gd name="T29" fmla="*/ 15 h 568"/>
                      <a:gd name="T30" fmla="*/ 9 w 982"/>
                      <a:gd name="T31" fmla="*/ 15 h 568"/>
                      <a:gd name="T32" fmla="*/ 6 w 982"/>
                      <a:gd name="T33" fmla="*/ 12 h 568"/>
                      <a:gd name="T34" fmla="*/ 3 w 982"/>
                      <a:gd name="T35" fmla="*/ 10 h 568"/>
                      <a:gd name="T36" fmla="*/ 1 w 982"/>
                      <a:gd name="T37" fmla="*/ 6 h 568"/>
                      <a:gd name="T38" fmla="*/ 0 w 982"/>
                      <a:gd name="T39" fmla="*/ 2 h 568"/>
                      <a:gd name="T40" fmla="*/ 1 w 982"/>
                      <a:gd name="T41" fmla="*/ 3 h 56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982"/>
                      <a:gd name="T64" fmla="*/ 0 h 568"/>
                      <a:gd name="T65" fmla="*/ 982 w 982"/>
                      <a:gd name="T66" fmla="*/ 568 h 56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982" h="568">
                        <a:moveTo>
                          <a:pt x="22" y="106"/>
                        </a:moveTo>
                        <a:cubicBezTo>
                          <a:pt x="39" y="120"/>
                          <a:pt x="60" y="144"/>
                          <a:pt x="100" y="166"/>
                        </a:cubicBezTo>
                        <a:cubicBezTo>
                          <a:pt x="140" y="188"/>
                          <a:pt x="212" y="222"/>
                          <a:pt x="262" y="238"/>
                        </a:cubicBezTo>
                        <a:cubicBezTo>
                          <a:pt x="312" y="254"/>
                          <a:pt x="346" y="261"/>
                          <a:pt x="403" y="262"/>
                        </a:cubicBezTo>
                        <a:cubicBezTo>
                          <a:pt x="460" y="263"/>
                          <a:pt x="546" y="257"/>
                          <a:pt x="607" y="244"/>
                        </a:cubicBezTo>
                        <a:cubicBezTo>
                          <a:pt x="668" y="231"/>
                          <a:pt x="719" y="210"/>
                          <a:pt x="769" y="183"/>
                        </a:cubicBezTo>
                        <a:cubicBezTo>
                          <a:pt x="819" y="156"/>
                          <a:pt x="872" y="111"/>
                          <a:pt x="907" y="82"/>
                        </a:cubicBezTo>
                        <a:cubicBezTo>
                          <a:pt x="942" y="53"/>
                          <a:pt x="966" y="0"/>
                          <a:pt x="978" y="7"/>
                        </a:cubicBezTo>
                        <a:cubicBezTo>
                          <a:pt x="973" y="11"/>
                          <a:pt x="982" y="84"/>
                          <a:pt x="978" y="123"/>
                        </a:cubicBezTo>
                        <a:cubicBezTo>
                          <a:pt x="974" y="162"/>
                          <a:pt x="966" y="204"/>
                          <a:pt x="952" y="243"/>
                        </a:cubicBezTo>
                        <a:cubicBezTo>
                          <a:pt x="938" y="282"/>
                          <a:pt x="913" y="325"/>
                          <a:pt x="891" y="357"/>
                        </a:cubicBezTo>
                        <a:cubicBezTo>
                          <a:pt x="869" y="389"/>
                          <a:pt x="849" y="412"/>
                          <a:pt x="820" y="438"/>
                        </a:cubicBezTo>
                        <a:cubicBezTo>
                          <a:pt x="791" y="464"/>
                          <a:pt x="755" y="491"/>
                          <a:pt x="715" y="511"/>
                        </a:cubicBezTo>
                        <a:cubicBezTo>
                          <a:pt x="675" y="531"/>
                          <a:pt x="628" y="548"/>
                          <a:pt x="580" y="556"/>
                        </a:cubicBezTo>
                        <a:cubicBezTo>
                          <a:pt x="532" y="564"/>
                          <a:pt x="478" y="568"/>
                          <a:pt x="429" y="562"/>
                        </a:cubicBezTo>
                        <a:cubicBezTo>
                          <a:pt x="380" y="556"/>
                          <a:pt x="330" y="541"/>
                          <a:pt x="288" y="522"/>
                        </a:cubicBezTo>
                        <a:cubicBezTo>
                          <a:pt x="246" y="503"/>
                          <a:pt x="209" y="480"/>
                          <a:pt x="174" y="450"/>
                        </a:cubicBezTo>
                        <a:cubicBezTo>
                          <a:pt x="139" y="420"/>
                          <a:pt x="104" y="381"/>
                          <a:pt x="79" y="342"/>
                        </a:cubicBezTo>
                        <a:cubicBezTo>
                          <a:pt x="54" y="303"/>
                          <a:pt x="34" y="257"/>
                          <a:pt x="21" y="214"/>
                        </a:cubicBezTo>
                        <a:cubicBezTo>
                          <a:pt x="8" y="171"/>
                          <a:pt x="0" y="99"/>
                          <a:pt x="0" y="81"/>
                        </a:cubicBezTo>
                        <a:lnTo>
                          <a:pt x="22" y="106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:endParaRPr lang="ko-KR" altLang="ko-KR" sz="2700" b="0"/>
                  </a:p>
                </p:txBody>
              </p:sp>
              <p:sp>
                <p:nvSpPr>
                  <p:cNvPr id="222" name="Freeform 143"/>
                  <p:cNvSpPr>
                    <a:spLocks noChangeAspect="1" noChangeArrowheads="1"/>
                  </p:cNvSpPr>
                  <p:nvPr/>
                </p:nvSpPr>
                <p:spPr bwMode="auto">
                  <a:xfrm rot="10800000" flipV="1">
                    <a:off x="1212" y="1426"/>
                    <a:ext cx="173" cy="479"/>
                  </a:xfrm>
                  <a:custGeom>
                    <a:avLst/>
                    <a:gdLst>
                      <a:gd name="T0" fmla="*/ 2 w 252"/>
                      <a:gd name="T1" fmla="*/ 11 h 715"/>
                      <a:gd name="T2" fmla="*/ 1 w 252"/>
                      <a:gd name="T3" fmla="*/ 9 h 715"/>
                      <a:gd name="T4" fmla="*/ 1 w 252"/>
                      <a:gd name="T5" fmla="*/ 6 h 715"/>
                      <a:gd name="T6" fmla="*/ 1 w 252"/>
                      <a:gd name="T7" fmla="*/ 4 h 715"/>
                      <a:gd name="T8" fmla="*/ 2 w 252"/>
                      <a:gd name="T9" fmla="*/ 1 h 715"/>
                      <a:gd name="T10" fmla="*/ 3 w 252"/>
                      <a:gd name="T11" fmla="*/ 1 h 715"/>
                      <a:gd name="T12" fmla="*/ 5 w 252"/>
                      <a:gd name="T13" fmla="*/ 3 h 715"/>
                      <a:gd name="T14" fmla="*/ 5 w 252"/>
                      <a:gd name="T15" fmla="*/ 6 h 715"/>
                      <a:gd name="T16" fmla="*/ 5 w 252"/>
                      <a:gd name="T17" fmla="*/ 9 h 715"/>
                      <a:gd name="T18" fmla="*/ 5 w 252"/>
                      <a:gd name="T19" fmla="*/ 11 h 715"/>
                      <a:gd name="T20" fmla="*/ 3 w 252"/>
                      <a:gd name="T21" fmla="*/ 13 h 715"/>
                      <a:gd name="T22" fmla="*/ 2 w 252"/>
                      <a:gd name="T23" fmla="*/ 11 h 7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52"/>
                      <a:gd name="T37" fmla="*/ 0 h 715"/>
                      <a:gd name="T38" fmla="*/ 252 w 252"/>
                      <a:gd name="T39" fmla="*/ 715 h 7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52" h="715">
                        <a:moveTo>
                          <a:pt x="84" y="643"/>
                        </a:moveTo>
                        <a:cubicBezTo>
                          <a:pt x="64" y="611"/>
                          <a:pt x="38" y="568"/>
                          <a:pt x="24" y="519"/>
                        </a:cubicBezTo>
                        <a:cubicBezTo>
                          <a:pt x="10" y="470"/>
                          <a:pt x="0" y="403"/>
                          <a:pt x="1" y="351"/>
                        </a:cubicBezTo>
                        <a:cubicBezTo>
                          <a:pt x="2" y="299"/>
                          <a:pt x="14" y="251"/>
                          <a:pt x="30" y="205"/>
                        </a:cubicBezTo>
                        <a:cubicBezTo>
                          <a:pt x="46" y="159"/>
                          <a:pt x="77" y="106"/>
                          <a:pt x="100" y="73"/>
                        </a:cubicBezTo>
                        <a:cubicBezTo>
                          <a:pt x="123" y="40"/>
                          <a:pt x="163" y="0"/>
                          <a:pt x="166" y="4"/>
                        </a:cubicBezTo>
                        <a:cubicBezTo>
                          <a:pt x="198" y="57"/>
                          <a:pt x="212" y="120"/>
                          <a:pt x="225" y="171"/>
                        </a:cubicBezTo>
                        <a:cubicBezTo>
                          <a:pt x="239" y="226"/>
                          <a:pt x="246" y="280"/>
                          <a:pt x="249" y="337"/>
                        </a:cubicBezTo>
                        <a:cubicBezTo>
                          <a:pt x="252" y="394"/>
                          <a:pt x="249" y="464"/>
                          <a:pt x="241" y="514"/>
                        </a:cubicBezTo>
                        <a:cubicBezTo>
                          <a:pt x="233" y="564"/>
                          <a:pt x="216" y="603"/>
                          <a:pt x="199" y="636"/>
                        </a:cubicBezTo>
                        <a:cubicBezTo>
                          <a:pt x="182" y="669"/>
                          <a:pt x="142" y="715"/>
                          <a:pt x="142" y="712"/>
                        </a:cubicBezTo>
                        <a:cubicBezTo>
                          <a:pt x="142" y="711"/>
                          <a:pt x="104" y="675"/>
                          <a:pt x="84" y="64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195"/>
                    </a:srgbClr>
                  </a:solidFill>
                  <a:ln w="381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:endParaRPr lang="ko-KR" altLang="ko-KR" sz="2700" b="0"/>
                  </a:p>
                </p:txBody>
              </p:sp>
              <p:sp>
                <p:nvSpPr>
                  <p:cNvPr id="223" name="Freeform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5" y="1422"/>
                    <a:ext cx="78" cy="488"/>
                  </a:xfrm>
                  <a:custGeom>
                    <a:avLst/>
                    <a:gdLst>
                      <a:gd name="T0" fmla="*/ 2 w 114"/>
                      <a:gd name="T1" fmla="*/ 11 h 728"/>
                      <a:gd name="T2" fmla="*/ 1 w 114"/>
                      <a:gd name="T3" fmla="*/ 10 h 728"/>
                      <a:gd name="T4" fmla="*/ 1 w 114"/>
                      <a:gd name="T5" fmla="*/ 7 h 728"/>
                      <a:gd name="T6" fmla="*/ 1 w 114"/>
                      <a:gd name="T7" fmla="*/ 5 h 728"/>
                      <a:gd name="T8" fmla="*/ 1 w 114"/>
                      <a:gd name="T9" fmla="*/ 3 h 728"/>
                      <a:gd name="T10" fmla="*/ 1 w 114"/>
                      <a:gd name="T11" fmla="*/ 1 h 728"/>
                      <a:gd name="T12" fmla="*/ 1 w 114"/>
                      <a:gd name="T13" fmla="*/ 3 h 728"/>
                      <a:gd name="T14" fmla="*/ 1 w 114"/>
                      <a:gd name="T15" fmla="*/ 6 h 728"/>
                      <a:gd name="T16" fmla="*/ 1 w 114"/>
                      <a:gd name="T17" fmla="*/ 9 h 728"/>
                      <a:gd name="T18" fmla="*/ 1 w 114"/>
                      <a:gd name="T19" fmla="*/ 11 h 728"/>
                      <a:gd name="T20" fmla="*/ 2 w 114"/>
                      <a:gd name="T21" fmla="*/ 13 h 728"/>
                      <a:gd name="T22" fmla="*/ 2 w 114"/>
                      <a:gd name="T23" fmla="*/ 11 h 7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4"/>
                      <a:gd name="T37" fmla="*/ 0 h 728"/>
                      <a:gd name="T38" fmla="*/ 114 w 114"/>
                      <a:gd name="T39" fmla="*/ 728 h 72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4" h="728">
                        <a:moveTo>
                          <a:pt x="90" y="621"/>
                        </a:moveTo>
                        <a:cubicBezTo>
                          <a:pt x="86" y="592"/>
                          <a:pt x="86" y="572"/>
                          <a:pt x="84" y="540"/>
                        </a:cubicBezTo>
                        <a:cubicBezTo>
                          <a:pt x="82" y="508"/>
                          <a:pt x="78" y="467"/>
                          <a:pt x="78" y="426"/>
                        </a:cubicBezTo>
                        <a:cubicBezTo>
                          <a:pt x="78" y="385"/>
                          <a:pt x="80" y="339"/>
                          <a:pt x="81" y="291"/>
                        </a:cubicBezTo>
                        <a:cubicBezTo>
                          <a:pt x="82" y="243"/>
                          <a:pt x="83" y="185"/>
                          <a:pt x="84" y="138"/>
                        </a:cubicBezTo>
                        <a:cubicBezTo>
                          <a:pt x="85" y="91"/>
                          <a:pt x="95" y="0"/>
                          <a:pt x="86" y="6"/>
                        </a:cubicBezTo>
                        <a:cubicBezTo>
                          <a:pt x="54" y="59"/>
                          <a:pt x="40" y="122"/>
                          <a:pt x="27" y="173"/>
                        </a:cubicBezTo>
                        <a:cubicBezTo>
                          <a:pt x="13" y="228"/>
                          <a:pt x="6" y="282"/>
                          <a:pt x="3" y="339"/>
                        </a:cubicBezTo>
                        <a:cubicBezTo>
                          <a:pt x="0" y="396"/>
                          <a:pt x="3" y="465"/>
                          <a:pt x="11" y="516"/>
                        </a:cubicBezTo>
                        <a:cubicBezTo>
                          <a:pt x="19" y="567"/>
                          <a:pt x="35" y="608"/>
                          <a:pt x="52" y="643"/>
                        </a:cubicBezTo>
                        <a:cubicBezTo>
                          <a:pt x="69" y="678"/>
                          <a:pt x="108" y="728"/>
                          <a:pt x="114" y="724"/>
                        </a:cubicBezTo>
                        <a:cubicBezTo>
                          <a:pt x="114" y="723"/>
                          <a:pt x="95" y="642"/>
                          <a:pt x="90" y="621"/>
                        </a:cubicBezTo>
                        <a:close/>
                      </a:path>
                    </a:pathLst>
                  </a:custGeom>
                  <a:solidFill>
                    <a:srgbClr val="CCCCFF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:endParaRPr lang="ko-KR" altLang="ko-KR" sz="2700" b="0"/>
                  </a:p>
                </p:txBody>
              </p:sp>
              <p:sp>
                <p:nvSpPr>
                  <p:cNvPr id="224" name="Freeform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2" y="1681"/>
                    <a:ext cx="541" cy="120"/>
                  </a:xfrm>
                  <a:custGeom>
                    <a:avLst/>
                    <a:gdLst>
                      <a:gd name="T0" fmla="*/ 0 w 790"/>
                      <a:gd name="T1" fmla="*/ 0 h 179"/>
                      <a:gd name="T2" fmla="*/ 2 w 790"/>
                      <a:gd name="T3" fmla="*/ 1 h 179"/>
                      <a:gd name="T4" fmla="*/ 5 w 790"/>
                      <a:gd name="T5" fmla="*/ 3 h 179"/>
                      <a:gd name="T6" fmla="*/ 10 w 790"/>
                      <a:gd name="T7" fmla="*/ 3 h 179"/>
                      <a:gd name="T8" fmla="*/ 14 w 790"/>
                      <a:gd name="T9" fmla="*/ 3 h 179"/>
                      <a:gd name="T10" fmla="*/ 16 w 790"/>
                      <a:gd name="T11" fmla="*/ 2 h 179"/>
                      <a:gd name="T12" fmla="*/ 17 w 790"/>
                      <a:gd name="T13" fmla="*/ 1 h 179"/>
                      <a:gd name="T14" fmla="*/ 18 w 790"/>
                      <a:gd name="T15" fmla="*/ 1 h 17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90"/>
                      <a:gd name="T25" fmla="*/ 0 h 179"/>
                      <a:gd name="T26" fmla="*/ 790 w 790"/>
                      <a:gd name="T27" fmla="*/ 179 h 17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90" h="179">
                        <a:moveTo>
                          <a:pt x="0" y="0"/>
                        </a:moveTo>
                        <a:cubicBezTo>
                          <a:pt x="17" y="14"/>
                          <a:pt x="57" y="56"/>
                          <a:pt x="101" y="82"/>
                        </a:cubicBezTo>
                        <a:cubicBezTo>
                          <a:pt x="145" y="108"/>
                          <a:pt x="213" y="138"/>
                          <a:pt x="263" y="154"/>
                        </a:cubicBezTo>
                        <a:cubicBezTo>
                          <a:pt x="313" y="170"/>
                          <a:pt x="347" y="177"/>
                          <a:pt x="404" y="178"/>
                        </a:cubicBezTo>
                        <a:cubicBezTo>
                          <a:pt x="461" y="179"/>
                          <a:pt x="556" y="169"/>
                          <a:pt x="608" y="160"/>
                        </a:cubicBezTo>
                        <a:cubicBezTo>
                          <a:pt x="660" y="151"/>
                          <a:pt x="687" y="140"/>
                          <a:pt x="714" y="123"/>
                        </a:cubicBezTo>
                        <a:cubicBezTo>
                          <a:pt x="741" y="106"/>
                          <a:pt x="755" y="73"/>
                          <a:pt x="768" y="60"/>
                        </a:cubicBezTo>
                        <a:cubicBezTo>
                          <a:pt x="781" y="47"/>
                          <a:pt x="785" y="46"/>
                          <a:pt x="790" y="42"/>
                        </a:cubicBezTo>
                      </a:path>
                    </a:pathLst>
                  </a:cu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defTabSz="1016000"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l"/>
                    <a:endParaRPr lang="ko-KR" altLang="ko-KR" sz="2700" b="0"/>
                  </a:p>
                </p:txBody>
              </p:sp>
            </p:grpSp>
            <p:sp>
              <p:nvSpPr>
                <p:cNvPr id="176" name="Line 1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36" y="1271"/>
                  <a:ext cx="156" cy="224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7" name="Line 147"/>
                <p:cNvSpPr>
                  <a:spLocks noChangeAspect="1" noChangeShapeType="1"/>
                </p:cNvSpPr>
                <p:nvPr/>
              </p:nvSpPr>
              <p:spPr bwMode="auto">
                <a:xfrm>
                  <a:off x="1230" y="1528"/>
                  <a:ext cx="863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8" name="Freeform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1167" y="1783"/>
                  <a:ext cx="867" cy="2"/>
                </a:xfrm>
                <a:custGeom>
                  <a:avLst/>
                  <a:gdLst>
                    <a:gd name="T0" fmla="*/ 0 w 1266"/>
                    <a:gd name="T1" fmla="*/ 1 h 3"/>
                    <a:gd name="T2" fmla="*/ 29 w 1266"/>
                    <a:gd name="T3" fmla="*/ 0 h 3"/>
                    <a:gd name="T4" fmla="*/ 0 60000 65536"/>
                    <a:gd name="T5" fmla="*/ 0 60000 65536"/>
                    <a:gd name="T6" fmla="*/ 0 w 1266"/>
                    <a:gd name="T7" fmla="*/ 0 h 3"/>
                    <a:gd name="T8" fmla="*/ 1266 w 1266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66" h="3">
                      <a:moveTo>
                        <a:pt x="0" y="3"/>
                      </a:moveTo>
                      <a:lnTo>
                        <a:pt x="1266" y="0"/>
                      </a:lnTo>
                    </a:path>
                  </a:pathLst>
                </a:custGeom>
                <a:noFill/>
                <a:ln w="936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/>
                  <a:endParaRPr lang="ko-KR" altLang="ko-KR" sz="2700" b="0"/>
                </a:p>
              </p:txBody>
            </p:sp>
            <p:sp>
              <p:nvSpPr>
                <p:cNvPr id="179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1220" y="1655"/>
                  <a:ext cx="914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0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16" y="1520"/>
                  <a:ext cx="294" cy="425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1" name="Line 1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28" y="1806"/>
                  <a:ext cx="97" cy="139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2" name="Line 1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34" y="1775"/>
                  <a:ext cx="114" cy="167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3" name="Line 153"/>
                <p:cNvSpPr>
                  <a:spLocks noChangeAspect="1" noChangeShapeType="1"/>
                </p:cNvSpPr>
                <p:nvPr/>
              </p:nvSpPr>
              <p:spPr bwMode="auto">
                <a:xfrm>
                  <a:off x="559" y="1945"/>
                  <a:ext cx="1364" cy="1"/>
                </a:xfrm>
                <a:prstGeom prst="line">
                  <a:avLst/>
                </a:prstGeom>
                <a:noFill/>
                <a:ln w="2844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4" name="Freeform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762" y="1810"/>
                  <a:ext cx="244" cy="207"/>
                </a:xfrm>
                <a:custGeom>
                  <a:avLst/>
                  <a:gdLst>
                    <a:gd name="T0" fmla="*/ 0 w 720"/>
                    <a:gd name="T1" fmla="*/ 0 h 622"/>
                    <a:gd name="T2" fmla="*/ 0 w 720"/>
                    <a:gd name="T3" fmla="*/ 0 h 622"/>
                    <a:gd name="T4" fmla="*/ 0 w 720"/>
                    <a:gd name="T5" fmla="*/ 0 h 622"/>
                    <a:gd name="T6" fmla="*/ 0 w 720"/>
                    <a:gd name="T7" fmla="*/ 0 h 622"/>
                    <a:gd name="T8" fmla="*/ 0 w 720"/>
                    <a:gd name="T9" fmla="*/ 0 h 622"/>
                    <a:gd name="T10" fmla="*/ 0 w 720"/>
                    <a:gd name="T11" fmla="*/ 0 h 622"/>
                    <a:gd name="T12" fmla="*/ 0 w 720"/>
                    <a:gd name="T13" fmla="*/ 0 h 622"/>
                    <a:gd name="T14" fmla="*/ 0 w 720"/>
                    <a:gd name="T15" fmla="*/ 0 h 6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0"/>
                    <a:gd name="T25" fmla="*/ 0 h 622"/>
                    <a:gd name="T26" fmla="*/ 720 w 720"/>
                    <a:gd name="T27" fmla="*/ 622 h 6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0" h="622">
                      <a:moveTo>
                        <a:pt x="430" y="0"/>
                      </a:moveTo>
                      <a:lnTo>
                        <a:pt x="177" y="379"/>
                      </a:lnTo>
                      <a:lnTo>
                        <a:pt x="0" y="379"/>
                      </a:lnTo>
                      <a:lnTo>
                        <a:pt x="168" y="622"/>
                      </a:lnTo>
                      <a:lnTo>
                        <a:pt x="631" y="379"/>
                      </a:lnTo>
                      <a:lnTo>
                        <a:pt x="465" y="382"/>
                      </a:lnTo>
                      <a:lnTo>
                        <a:pt x="720" y="0"/>
                      </a:lnTo>
                      <a:lnTo>
                        <a:pt x="430" y="0"/>
                      </a:lnTo>
                    </a:path>
                  </a:pathLst>
                </a:custGeom>
                <a:solidFill>
                  <a:srgbClr val="00CC99">
                    <a:alpha val="50195"/>
                  </a:srgbClr>
                </a:solidFill>
                <a:ln w="9525">
                  <a:miter lim="800000"/>
                  <a:headEnd/>
                  <a:tailEnd/>
                </a:ln>
                <a:scene3d>
                  <a:camera prst="legacyObliqueTopLeft">
                    <a:rot lat="20099981" lon="21299981" rev="0"/>
                  </a:camera>
                  <a:lightRig rig="legacyFlat1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CC99"/>
                  </a:extrusionClr>
                  <a:contourClr>
                    <a:srgbClr val="00CC99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/>
                  <a:endParaRPr lang="ko-KR" altLang="ko-KR" sz="2700" b="0"/>
                </a:p>
              </p:txBody>
            </p:sp>
            <p:grpSp>
              <p:nvGrpSpPr>
                <p:cNvPr id="185" name="Group 155"/>
                <p:cNvGrpSpPr>
                  <a:grpSpLocks noChangeAspect="1"/>
                </p:cNvGrpSpPr>
                <p:nvPr/>
              </p:nvGrpSpPr>
              <p:grpSpPr bwMode="auto">
                <a:xfrm>
                  <a:off x="1208" y="1131"/>
                  <a:ext cx="800" cy="226"/>
                  <a:chOff x="1208" y="1131"/>
                  <a:chExt cx="800" cy="226"/>
                </a:xfrm>
              </p:grpSpPr>
              <p:sp>
                <p:nvSpPr>
                  <p:cNvPr id="206" name="Line 1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39" y="1173"/>
                    <a:ext cx="49" cy="70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7" name="Line 15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27" y="1130"/>
                    <a:ext cx="125" cy="105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8" name="Line 1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82" y="1241"/>
                    <a:ext cx="196" cy="53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9" name="Line 15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82" y="1321"/>
                    <a:ext cx="227" cy="17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0" name="Line 16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286" y="1148"/>
                    <a:ext cx="206" cy="85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1" name="Line 16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222" y="1250"/>
                    <a:ext cx="223" cy="53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2" name="Line 1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208" y="1354"/>
                    <a:ext cx="198" cy="5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3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388" y="1319"/>
                    <a:ext cx="143" cy="17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4" name="Line 16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404" y="1236"/>
                    <a:ext cx="127" cy="38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5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530" y="1189"/>
                    <a:ext cx="48" cy="55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6" name="Line 1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88" y="1231"/>
                    <a:ext cx="85" cy="31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7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80" y="1301"/>
                    <a:ext cx="141" cy="11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8" name="Line 16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507" y="1287"/>
                    <a:ext cx="81" cy="25"/>
                  </a:xfrm>
                  <a:prstGeom prst="line">
                    <a:avLst/>
                  </a:prstGeom>
                  <a:noFill/>
                  <a:ln w="9360">
                    <a:solidFill>
                      <a:srgbClr val="000099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186" name="Group 169"/>
                <p:cNvGrpSpPr>
                  <a:grpSpLocks noChangeAspect="1"/>
                </p:cNvGrpSpPr>
                <p:nvPr/>
              </p:nvGrpSpPr>
              <p:grpSpPr bwMode="auto">
                <a:xfrm>
                  <a:off x="1221" y="1423"/>
                  <a:ext cx="770" cy="228"/>
                  <a:chOff x="1221" y="1423"/>
                  <a:chExt cx="770" cy="228"/>
                </a:xfrm>
              </p:grpSpPr>
              <p:sp>
                <p:nvSpPr>
                  <p:cNvPr id="193" name="Line 17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505" y="1514"/>
                    <a:ext cx="54" cy="90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47" y="1548"/>
                    <a:ext cx="127" cy="104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5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220" y="1489"/>
                    <a:ext cx="199" cy="51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6" name="Line 17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267" y="1445"/>
                    <a:ext cx="152" cy="10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7" name="Line 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10" y="1552"/>
                    <a:ext cx="204" cy="83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55" y="1480"/>
                    <a:ext cx="221" cy="51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9" name="Line 1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96" y="1423"/>
                    <a:ext cx="196" cy="3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0" name="Line 1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70" y="1447"/>
                    <a:ext cx="141" cy="15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1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70" y="1510"/>
                    <a:ext cx="125" cy="36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2" name="Line 1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24" y="1540"/>
                    <a:ext cx="46" cy="53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3" name="Line 1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26" y="1522"/>
                    <a:ext cx="87" cy="29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4" name="Line 1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379" y="1471"/>
                    <a:ext cx="143" cy="9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5" name="Line 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13" y="1471"/>
                    <a:ext cx="79" cy="24"/>
                  </a:xfrm>
                  <a:prstGeom prst="line">
                    <a:avLst/>
                  </a:prstGeom>
                  <a:noFill/>
                  <a:ln w="9360">
                    <a:solidFill>
                      <a:srgbClr val="99CCFF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87" name="Line 183"/>
                <p:cNvSpPr>
                  <a:spLocks noChangeAspect="1" noChangeShapeType="1"/>
                </p:cNvSpPr>
                <p:nvPr/>
              </p:nvSpPr>
              <p:spPr bwMode="auto">
                <a:xfrm>
                  <a:off x="644" y="1784"/>
                  <a:ext cx="227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8" name="Line 184"/>
                <p:cNvSpPr>
                  <a:spLocks noChangeAspect="1" noChangeShapeType="1"/>
                </p:cNvSpPr>
                <p:nvPr/>
              </p:nvSpPr>
              <p:spPr bwMode="auto">
                <a:xfrm>
                  <a:off x="2394" y="1012"/>
                  <a:ext cx="170" cy="1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9" name="Line 18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66" y="751"/>
                  <a:ext cx="72" cy="102"/>
                </a:xfrm>
                <a:prstGeom prst="line">
                  <a:avLst/>
                </a:prstGeom>
                <a:noFill/>
                <a:ln w="9360">
                  <a:solidFill>
                    <a:srgbClr val="B2B2B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90" name="Line 186"/>
                <p:cNvSpPr>
                  <a:spLocks noChangeAspect="1" noChangeShapeType="1"/>
                </p:cNvSpPr>
                <p:nvPr/>
              </p:nvSpPr>
              <p:spPr bwMode="auto">
                <a:xfrm>
                  <a:off x="1760" y="1948"/>
                  <a:ext cx="284" cy="1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91" name="Text Box 1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5" y="1755"/>
                  <a:ext cx="228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</a:pPr>
                  <a:r>
                    <a:rPr lang="en-GB" altLang="ko-KR" sz="1800" b="0">
                      <a:solidFill>
                        <a:srgbClr val="000000"/>
                      </a:solidFill>
                    </a:rPr>
                    <a:t>y</a:t>
                  </a:r>
                </a:p>
              </p:txBody>
            </p:sp>
            <p:sp>
              <p:nvSpPr>
                <p:cNvPr id="192" name="Line 1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30" y="1658"/>
                  <a:ext cx="1" cy="280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44" name="Text Box 189"/>
              <p:cNvSpPr txBox="1">
                <a:spLocks noChangeAspect="1" noChangeArrowheads="1"/>
              </p:cNvSpPr>
              <p:nvPr/>
            </p:nvSpPr>
            <p:spPr bwMode="auto">
              <a:xfrm>
                <a:off x="1973" y="1783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10160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10160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endParaRPr lang="ko-KR" altLang="ko-KR" sz="2700" b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59632" y="1772494"/>
                  <a:ext cx="1362706" cy="637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2902" tIns="41453" rIns="82902" bIns="41453">
                  <a:spAutoFit/>
                </a:bodyPr>
                <a:lstStyle>
                  <a:lvl1pPr defTabSz="4572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ko-KR" sz="1800" b="0" dirty="0" smtClean="0"/>
                    <a:t>Elliptic flow </a:t>
                  </a:r>
                </a:p>
                <a:p>
                  <a:pPr algn="ctr" eaLnBrk="1" hangingPunct="1"/>
                  <a:r>
                    <a:rPr lang="en-US" altLang="ko-KR" sz="1800" b="0" dirty="0" smtClean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ko-KR" sz="1800" b="0" dirty="0" smtClean="0"/>
                    <a:t>)</a:t>
                  </a:r>
                  <a:endParaRPr lang="en-US" altLang="ko-KR" sz="1800" b="0" dirty="0"/>
                </a:p>
              </p:txBody>
            </p:sp>
          </mc:Choice>
          <mc:Fallback xmlns="">
            <p:sp>
              <p:nvSpPr>
                <p:cNvPr id="236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59632" y="1772494"/>
                  <a:ext cx="1362706" cy="63771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691" t="-5714" r="-6278" b="-152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10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 to </a:t>
            </a:r>
            <a:r>
              <a:rPr lang="en-US" altLang="ko-KR" dirty="0" err="1"/>
              <a:t>PbPb</a:t>
            </a:r>
            <a:r>
              <a:rPr lang="en-US" altLang="ko-KR" dirty="0"/>
              <a:t> Data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91680" y="800526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JHEP07, 076 (2011)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28549" y="764704"/>
            <a:ext cx="275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PbPb</a:t>
            </a:r>
            <a:r>
              <a:rPr lang="en-US" altLang="ko-KR" dirty="0" smtClean="0"/>
              <a:t> @ 2.76 </a:t>
            </a:r>
            <a:r>
              <a:rPr lang="en-US" altLang="ko-KR" dirty="0" err="1" smtClean="0"/>
              <a:t>TeV</a:t>
            </a:r>
            <a:r>
              <a:rPr lang="en-US" altLang="ko-KR" dirty="0" smtClean="0"/>
              <a:t> (0-5%)</a:t>
            </a:r>
            <a:endParaRPr lang="ko-KR" altLang="en-US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4329224"/>
            <a:ext cx="8100392" cy="1980096"/>
          </a:xfrm>
          <a:prstGeom prst="rect">
            <a:avLst/>
          </a:prstGeom>
        </p:spPr>
      </p:pic>
      <p:grpSp>
        <p:nvGrpSpPr>
          <p:cNvPr id="32" name="그룹 31"/>
          <p:cNvGrpSpPr/>
          <p:nvPr/>
        </p:nvGrpSpPr>
        <p:grpSpPr>
          <a:xfrm>
            <a:off x="827584" y="1124744"/>
            <a:ext cx="8425254" cy="2664296"/>
            <a:chOff x="827266" y="1412776"/>
            <a:chExt cx="8425254" cy="2664296"/>
          </a:xfrm>
        </p:grpSpPr>
        <p:grpSp>
          <p:nvGrpSpPr>
            <p:cNvPr id="7" name="그룹 6"/>
            <p:cNvGrpSpPr/>
            <p:nvPr/>
          </p:nvGrpSpPr>
          <p:grpSpPr>
            <a:xfrm>
              <a:off x="827266" y="1412776"/>
              <a:ext cx="8425254" cy="2664296"/>
              <a:chOff x="1003012" y="1988840"/>
              <a:chExt cx="8425254" cy="26642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003012" y="4067463"/>
                <a:ext cx="152977" cy="413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4388" tIns="37195" rIns="74388" bIns="37195">
                <a:spAutoFit/>
              </a:bodyPr>
              <a:lstStyle/>
              <a:p>
                <a:pPr defTabSz="460154"/>
                <a:endParaRPr lang="ko-KR" altLang="ko-KR" sz="2200"/>
              </a:p>
            </p:txBody>
          </p:sp>
          <p:sp>
            <p:nvSpPr>
              <p:cNvPr id="9" name="Rectangle 55"/>
              <p:cNvSpPr>
                <a:spLocks noChangeArrowheads="1"/>
              </p:cNvSpPr>
              <p:nvPr/>
            </p:nvSpPr>
            <p:spPr bwMode="auto">
              <a:xfrm>
                <a:off x="9243580" y="3050529"/>
                <a:ext cx="184686" cy="369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8" tIns="45709" rIns="91418" bIns="45709">
                <a:spAutoFit/>
              </a:bodyPr>
              <a:lstStyle/>
              <a:p>
                <a:endParaRPr lang="ko-KR" altLang="ko-KR"/>
              </a:p>
            </p:txBody>
          </p:sp>
          <p:sp>
            <p:nvSpPr>
              <p:cNvPr id="10" name="Rectangle 59"/>
              <p:cNvSpPr>
                <a:spLocks noChangeArrowheads="1"/>
              </p:cNvSpPr>
              <p:nvPr/>
            </p:nvSpPr>
            <p:spPr bwMode="auto">
              <a:xfrm>
                <a:off x="6536171" y="2539261"/>
                <a:ext cx="184686" cy="369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8" tIns="45709" rIns="91418" bIns="45709">
                <a:spAutoFit/>
              </a:bodyPr>
              <a:lstStyle/>
              <a:p>
                <a:endParaRPr lang="ko-KR" altLang="ko-KR"/>
              </a:p>
            </p:txBody>
          </p:sp>
          <p:pic>
            <p:nvPicPr>
              <p:cNvPr id="11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338" y="1988840"/>
                <a:ext cx="2833412" cy="233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그룹 11"/>
              <p:cNvGrpSpPr/>
              <p:nvPr/>
            </p:nvGrpSpPr>
            <p:grpSpPr>
              <a:xfrm>
                <a:off x="4835126" y="1988840"/>
                <a:ext cx="3744015" cy="2664296"/>
                <a:chOff x="2770910" y="2333352"/>
                <a:chExt cx="3434247" cy="2381250"/>
              </a:xfrm>
            </p:grpSpPr>
            <p:sp>
              <p:nvSpPr>
                <p:cNvPr id="14" name="Rectangle 37"/>
                <p:cNvSpPr>
                  <a:spLocks noChangeArrowheads="1"/>
                </p:cNvSpPr>
                <p:nvPr/>
              </p:nvSpPr>
              <p:spPr bwMode="auto">
                <a:xfrm>
                  <a:off x="2809875" y="3896573"/>
                  <a:ext cx="134897" cy="3444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6764" tIns="33382" rIns="66764" bIns="33382">
                  <a:spAutoFit/>
                </a:bodyPr>
                <a:lstStyle/>
                <a:p>
                  <a:pPr defTabSz="453030"/>
                  <a:endParaRPr lang="ko-KR" altLang="ko-KR" b="0"/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612535" y="3837253"/>
                  <a:ext cx="328421" cy="265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291" tIns="25146" rIns="50291" bIns="25146">
                  <a:spAutoFit/>
                </a:bodyPr>
                <a:lstStyle>
                  <a:lvl1pPr defTabSz="51276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51276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l" eaLnBrk="1" hangingPunct="1"/>
                  <a:r>
                    <a:rPr lang="en-US" altLang="ko-KR" sz="1600" dirty="0">
                      <a:solidFill>
                        <a:srgbClr val="339933"/>
                      </a:solidFill>
                    </a:rPr>
                    <a:t>V</a:t>
                  </a:r>
                  <a:r>
                    <a:rPr lang="en-US" altLang="ko-KR" sz="1600" baseline="-25000" dirty="0">
                      <a:solidFill>
                        <a:srgbClr val="339933"/>
                      </a:solidFill>
                    </a:rPr>
                    <a:t>3</a:t>
                  </a:r>
                  <a:r>
                    <a:rPr lang="en-US" altLang="ko-KR" sz="1600" baseline="30000" dirty="0">
                      <a:solidFill>
                        <a:srgbClr val="339933"/>
                      </a:solidFill>
                    </a:rPr>
                    <a:t>f</a:t>
                  </a:r>
                  <a:endParaRPr lang="en-US" altLang="ko-KR" sz="1600" dirty="0">
                    <a:solidFill>
                      <a:srgbClr val="339933"/>
                    </a:solidFill>
                  </a:endParaRP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76735" y="3638838"/>
                  <a:ext cx="328421" cy="265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291" tIns="25146" rIns="50291" bIns="25146">
                  <a:spAutoFit/>
                </a:bodyPr>
                <a:lstStyle>
                  <a:lvl1pPr defTabSz="51276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51276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l" eaLnBrk="1" hangingPunct="1"/>
                  <a:r>
                    <a:rPr lang="en-US" altLang="ko-KR" sz="1600" dirty="0">
                      <a:solidFill>
                        <a:srgbClr val="FF0000"/>
                      </a:solidFill>
                    </a:rPr>
                    <a:t>V</a:t>
                  </a:r>
                  <a:r>
                    <a:rPr lang="en-US" altLang="ko-KR" sz="1600" baseline="-25000" dirty="0">
                      <a:solidFill>
                        <a:srgbClr val="FF0000"/>
                      </a:solidFill>
                    </a:rPr>
                    <a:t>1</a:t>
                  </a:r>
                  <a:r>
                    <a:rPr lang="en-US" altLang="ko-KR" sz="1600" baseline="30000" dirty="0">
                      <a:solidFill>
                        <a:srgbClr val="FF0000"/>
                      </a:solidFill>
                    </a:rPr>
                    <a:t>f</a:t>
                  </a:r>
                  <a:endParaRPr lang="en-US" altLang="ko-KR" sz="1600" dirty="0"/>
                </a:p>
              </p:txBody>
            </p:sp>
            <p:sp>
              <p:nvSpPr>
                <p:cNvPr id="1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612535" y="3128971"/>
                  <a:ext cx="328421" cy="265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291" tIns="25146" rIns="50291" bIns="25146">
                  <a:spAutoFit/>
                </a:bodyPr>
                <a:lstStyle>
                  <a:lvl1pPr defTabSz="51276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51276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l" eaLnBrk="1" hangingPunct="1"/>
                  <a:r>
                    <a:rPr lang="en-US" altLang="ko-KR" sz="1600" dirty="0">
                      <a:solidFill>
                        <a:schemeClr val="hlink"/>
                      </a:solidFill>
                    </a:rPr>
                    <a:t>V</a:t>
                  </a:r>
                  <a:r>
                    <a:rPr lang="en-US" altLang="ko-KR" sz="1600" baseline="-25000" dirty="0">
                      <a:solidFill>
                        <a:schemeClr val="hlink"/>
                      </a:solidFill>
                    </a:rPr>
                    <a:t>2</a:t>
                  </a:r>
                  <a:r>
                    <a:rPr lang="en-US" altLang="ko-KR" sz="1600" baseline="30000" dirty="0">
                      <a:solidFill>
                        <a:schemeClr val="hlink"/>
                      </a:solidFill>
                    </a:rPr>
                    <a:t>f</a:t>
                  </a:r>
                  <a:endParaRPr lang="en-US" altLang="ko-KR" sz="1600" dirty="0"/>
                </a:p>
              </p:txBody>
            </p:sp>
            <p:sp>
              <p:nvSpPr>
                <p:cNvPr id="1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76736" y="3292857"/>
                  <a:ext cx="328421" cy="265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291" tIns="25146" rIns="50291" bIns="25146">
                  <a:spAutoFit/>
                </a:bodyPr>
                <a:lstStyle>
                  <a:lvl1pPr defTabSz="51276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51276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l" eaLnBrk="1" hangingPunct="1"/>
                  <a:r>
                    <a:rPr lang="en-US" altLang="ko-KR" sz="1600" dirty="0">
                      <a:solidFill>
                        <a:srgbClr val="FF00FF"/>
                      </a:solidFill>
                    </a:rPr>
                    <a:t>V</a:t>
                  </a:r>
                  <a:r>
                    <a:rPr lang="en-US" altLang="ko-KR" sz="1600" baseline="-25000" dirty="0">
                      <a:solidFill>
                        <a:srgbClr val="FF00FF"/>
                      </a:solidFill>
                    </a:rPr>
                    <a:t>4</a:t>
                  </a:r>
                  <a:r>
                    <a:rPr lang="en-US" altLang="ko-KR" sz="1600" baseline="30000" dirty="0">
                      <a:solidFill>
                        <a:srgbClr val="FF00FF"/>
                      </a:solidFill>
                    </a:rPr>
                    <a:t>f</a:t>
                  </a:r>
                  <a:endParaRPr lang="en-US" altLang="ko-KR" sz="22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612535" y="3476353"/>
                  <a:ext cx="328421" cy="265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291" tIns="25146" rIns="50291" bIns="25146">
                  <a:spAutoFit/>
                </a:bodyPr>
                <a:lstStyle>
                  <a:lvl1pPr defTabSz="51276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51276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l" eaLnBrk="1" hangingPunct="1"/>
                  <a:r>
                    <a:rPr lang="en-US" altLang="ko-KR" sz="1600" dirty="0">
                      <a:solidFill>
                        <a:srgbClr val="00B0F0"/>
                      </a:solidFill>
                    </a:rPr>
                    <a:t>V</a:t>
                  </a:r>
                  <a:r>
                    <a:rPr lang="en-US" altLang="ko-KR" sz="1600" baseline="-25000" dirty="0">
                      <a:solidFill>
                        <a:srgbClr val="00B0F0"/>
                      </a:solidFill>
                    </a:rPr>
                    <a:t>5</a:t>
                  </a:r>
                  <a:r>
                    <a:rPr lang="en-US" altLang="ko-KR" sz="1600" baseline="30000" dirty="0">
                      <a:solidFill>
                        <a:srgbClr val="00B0F0"/>
                      </a:solidFill>
                    </a:rPr>
                    <a:t>f</a:t>
                  </a:r>
                  <a:endParaRPr lang="en-US" altLang="ko-KR" sz="22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540251" y="2516850"/>
                  <a:ext cx="932295" cy="298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6771" tIns="33386" rIns="66771" bIns="33386">
                  <a:spAutoFit/>
                </a:bodyPr>
                <a:lstStyle>
                  <a:lvl1pPr defTabSz="4572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37931725" indent="-37474525" defTabSz="457200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l" eaLnBrk="1" hangingPunct="1"/>
                  <a:r>
                    <a:rPr lang="en-US" altLang="ko-KR" sz="1500" b="0"/>
                    <a:t>2&lt;|</a:t>
                  </a:r>
                  <a:r>
                    <a:rPr lang="en-US" altLang="ko-KR" sz="1500" b="0">
                      <a:sym typeface="Symbol" charset="2"/>
                    </a:rPr>
                    <a:t></a:t>
                  </a:r>
                  <a:r>
                    <a:rPr lang="en-US" altLang="ko-KR" sz="1500" b="0"/>
                    <a:t>|&lt;4</a:t>
                  </a:r>
                </a:p>
              </p:txBody>
            </p:sp>
            <p:grpSp>
              <p:nvGrpSpPr>
                <p:cNvPr id="21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2770910" y="2333352"/>
                  <a:ext cx="2832966" cy="2381250"/>
                  <a:chOff x="1881" y="1138"/>
                  <a:chExt cx="1868" cy="1569"/>
                </a:xfrm>
              </p:grpSpPr>
              <p:pic>
                <p:nvPicPr>
                  <p:cNvPr id="23" name="Picture 38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5" y="1138"/>
                    <a:ext cx="1624" cy="15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" name="Picture 3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81" y="1611"/>
                    <a:ext cx="240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3" name="오른쪽 화살표 12"/>
              <p:cNvSpPr/>
              <p:nvPr/>
            </p:nvSpPr>
            <p:spPr>
              <a:xfrm>
                <a:off x="4139952" y="2908571"/>
                <a:ext cx="576064" cy="412417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877473" y="1556792"/>
                  <a:ext cx="1597425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</a:rPr>
                    <a:t>Ridge region</a:t>
                  </a:r>
                </a:p>
                <a:p>
                  <a:pPr algn="ctr"/>
                  <a:r>
                    <a:rPr lang="en-US" altLang="ko-KR" dirty="0" smtClean="0">
                      <a:solidFill>
                        <a:srgbClr val="FF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ko-K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ko-KR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&lt;4</m:t>
                      </m:r>
                    </m:oMath>
                  </a14:m>
                  <a:r>
                    <a:rPr lang="en-US" altLang="ko-KR" dirty="0" smtClean="0">
                      <a:solidFill>
                        <a:srgbClr val="FF0000"/>
                      </a:solidFill>
                    </a:rPr>
                    <a:t>)</a:t>
                  </a:r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7473" y="1556792"/>
                  <a:ext cx="1597425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53" t="-4717" r="-3053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/>
          <p:cNvSpPr txBox="1"/>
          <p:nvPr/>
        </p:nvSpPr>
        <p:spPr>
          <a:xfrm>
            <a:off x="4867201" y="5530679"/>
            <a:ext cx="33772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Dashed lines: First 5 Fourier terms</a:t>
            </a:r>
            <a:endParaRPr lang="ko-KR" altLang="en-US" sz="16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0" y="3535374"/>
            <a:ext cx="4095238" cy="685714"/>
          </a:xfrm>
          <a:prstGeom prst="rect">
            <a:avLst/>
          </a:prstGeom>
        </p:spPr>
      </p:pic>
      <p:cxnSp>
        <p:nvCxnSpPr>
          <p:cNvPr id="33" name="직선 화살표 연결선 32"/>
          <p:cNvCxnSpPr/>
          <p:nvPr/>
        </p:nvCxnSpPr>
        <p:spPr>
          <a:xfrm>
            <a:off x="6516216" y="4396771"/>
            <a:ext cx="1475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56376" y="4119463"/>
                <a:ext cx="623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4119463"/>
                <a:ext cx="62382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3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 to </a:t>
            </a:r>
            <a:r>
              <a:rPr lang="en-US" altLang="ko-KR" dirty="0" err="1"/>
              <a:t>PbPb</a:t>
            </a:r>
            <a:r>
              <a:rPr lang="en-US" altLang="ko-KR" dirty="0"/>
              <a:t> Data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7" y="2376693"/>
            <a:ext cx="6123809" cy="3428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971599" y="5806445"/>
                <a:ext cx="7272809" cy="430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8" tIns="45710" rIns="91418" bIns="45710">
                <a:spAutoFit/>
              </a:bodyPr>
              <a:lstStyle>
                <a:lvl1pPr defTabSz="504825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504825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34290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ko-KR" sz="2200" b="0" dirty="0" smtClean="0">
                    <a:latin typeface="+mn-lt"/>
                  </a:rPr>
                  <a:t>Ridge in </a:t>
                </a:r>
                <a:r>
                  <a:rPr lang="en-US" altLang="ko-KR" sz="2200" b="0" dirty="0" err="1">
                    <a:latin typeface="+mn-lt"/>
                  </a:rPr>
                  <a:t>PbPb</a:t>
                </a:r>
                <a:r>
                  <a:rPr lang="en-US" altLang="ko-KR" sz="2200" b="0" dirty="0">
                    <a:latin typeface="+mn-lt"/>
                  </a:rPr>
                  <a:t> collisions tends to diminish at high</a:t>
                </a:r>
                <a:r>
                  <a:rPr lang="en-US" altLang="ko-KR" sz="22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z="2200" b="0" dirty="0" smtClean="0"/>
                  <a:t>.</a:t>
                </a:r>
                <a:endParaRPr lang="en-US" altLang="ko-KR" sz="2200" b="0" dirty="0"/>
              </a:p>
            </p:txBody>
          </p:sp>
        </mc:Choice>
        <mc:Fallback xmlns="">
          <p:sp>
            <p:nvSpPr>
              <p:cNvPr id="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99" y="5806445"/>
                <a:ext cx="7272809" cy="430867"/>
              </a:xfrm>
              <a:prstGeom prst="rect">
                <a:avLst/>
              </a:prstGeom>
              <a:blipFill rotWithShape="0">
                <a:blip r:embed="rId3"/>
                <a:stretch>
                  <a:fillRect l="-922" t="-10000" r="-2179" b="-3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91680" y="800526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JHEP07, 076 (2011)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764704"/>
            <a:ext cx="275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PbPb</a:t>
            </a:r>
            <a:r>
              <a:rPr lang="en-US" altLang="ko-KR" dirty="0" smtClean="0"/>
              <a:t> @ 2.76 </a:t>
            </a:r>
            <a:r>
              <a:rPr lang="en-US" altLang="ko-KR" dirty="0" err="1" smtClean="0"/>
              <a:t>TeV</a:t>
            </a:r>
            <a:r>
              <a:rPr lang="en-US" altLang="ko-KR" dirty="0" smtClean="0"/>
              <a:t> (0-5%)</a:t>
            </a:r>
            <a:endParaRPr lang="ko-KR" altLang="en-US" dirty="0"/>
          </a:p>
        </p:txBody>
      </p:sp>
      <p:pic>
        <p:nvPicPr>
          <p:cNvPr id="36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1495371" cy="116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151993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05522" y="4294837"/>
                <a:ext cx="12217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Jet region</a:t>
                </a:r>
              </a:p>
              <a:p>
                <a:pPr algn="ctr"/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522" y="4294837"/>
                <a:ext cx="1221745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3980" t="-5660" r="-3483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13577" y="3212976"/>
                <a:ext cx="1597425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Ridge region</a:t>
                </a:r>
              </a:p>
              <a:p>
                <a:pPr algn="ctr"/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2&lt;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577" y="3212976"/>
                <a:ext cx="1597425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3435" t="-4717" r="-2672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그룹 12"/>
          <p:cNvGrpSpPr/>
          <p:nvPr/>
        </p:nvGrpSpPr>
        <p:grpSpPr>
          <a:xfrm>
            <a:off x="107504" y="1988840"/>
            <a:ext cx="2232248" cy="3168352"/>
            <a:chOff x="107504" y="1988840"/>
            <a:chExt cx="2232248" cy="3168352"/>
          </a:xfrm>
        </p:grpSpPr>
        <p:grpSp>
          <p:nvGrpSpPr>
            <p:cNvPr id="17" name="그룹 16"/>
            <p:cNvGrpSpPr/>
            <p:nvPr/>
          </p:nvGrpSpPr>
          <p:grpSpPr>
            <a:xfrm>
              <a:off x="226121" y="1988840"/>
              <a:ext cx="1995014" cy="3024336"/>
              <a:chOff x="323528" y="3140968"/>
              <a:chExt cx="1995014" cy="3024336"/>
            </a:xfrm>
          </p:grpSpPr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323528" y="3847554"/>
                <a:ext cx="1969615" cy="2317750"/>
                <a:chOff x="258" y="2334"/>
                <a:chExt cx="1128" cy="1288"/>
              </a:xfrm>
            </p:grpSpPr>
            <p:pic>
              <p:nvPicPr>
                <p:cNvPr id="10" name="Picture 16" descr="corr1Ddphi_zyamillustration_PbPb_2011051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8" y="2499"/>
                  <a:ext cx="1128" cy="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43" y="2334"/>
                  <a:ext cx="463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 eaLnBrk="1" hangingPunct="1"/>
                  <a:r>
                    <a:rPr lang="en-US" altLang="ko-KR" sz="1800" b="0"/>
                    <a:t>ZYAM</a:t>
                  </a:r>
                  <a:endParaRPr lang="en-US" altLang="ko-KR" sz="1800"/>
                </a:p>
              </p:txBody>
            </p:sp>
            <p:sp>
              <p:nvSpPr>
                <p:cNvPr id="1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8" y="3425"/>
                  <a:ext cx="1048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 eaLnBrk="1" hangingPunct="1"/>
                  <a:r>
                    <a:rPr lang="en-US" altLang="ko-KR" sz="1700" b="0" dirty="0"/>
                    <a:t>v</a:t>
                  </a:r>
                  <a:r>
                    <a:rPr lang="en-US" altLang="ko-KR" sz="1700" b="0" baseline="-25000" dirty="0"/>
                    <a:t>2</a:t>
                  </a:r>
                  <a:r>
                    <a:rPr lang="en-US" altLang="ko-KR" sz="1700" b="0" dirty="0"/>
                    <a:t> not subtracted</a:t>
                  </a: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48927" y="3140968"/>
                <a:ext cx="19696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Definition of the associated yield</a:t>
                </a:r>
                <a:endParaRPr lang="ko-KR" altLang="en-US" dirty="0"/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107504" y="1988840"/>
              <a:ext cx="2232248" cy="3168352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45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 to </a:t>
            </a:r>
            <a:r>
              <a:rPr lang="en-US" altLang="ko-KR" dirty="0" err="1" smtClean="0"/>
              <a:t>PbPb</a:t>
            </a:r>
            <a:r>
              <a:rPr lang="en-US" altLang="ko-KR" dirty="0" smtClean="0"/>
              <a:t> </a:t>
            </a:r>
            <a:r>
              <a:rPr lang="en-US" altLang="ko-KR" dirty="0"/>
              <a:t>Data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2" y="3698086"/>
                <a:ext cx="4536504" cy="2251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f: Fourier analysis of long-range </a:t>
                </a:r>
                <a:r>
                  <a:rPr lang="en-US" altLang="ko-KR" sz="2000" dirty="0" err="1" smtClean="0"/>
                  <a:t>dihadron</a:t>
                </a:r>
                <a:r>
                  <a:rPr lang="en-US" altLang="ko-KR" sz="2000" dirty="0" smtClean="0"/>
                  <a:t> correlations</a:t>
                </a:r>
              </a:p>
              <a:p>
                <a:pPr marL="174625" indent="-174625">
                  <a:buFont typeface="Wingdings" panose="05000000000000000000" pitchFamily="2" charset="2"/>
                  <a:buChar char="§"/>
                </a:pPr>
                <a:endParaRPr lang="en-US" altLang="ko-KR" sz="900" dirty="0" smtClean="0"/>
              </a:p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Flow driven correlations: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𝑡𝑟𝑖𝑔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𝑎𝑠𝑠𝑜𝑐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𝑡𝑟𝑖𝑔</m:t>
                            </m:r>
                          </m:sup>
                        </m:sSubSup>
                      </m:e>
                    </m:d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𝑎𝑠𝑠𝑜𝑐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ko-KR" b="0" dirty="0" smtClean="0"/>
              </a:p>
              <a:p>
                <a:pPr marL="174625" indent="-174625">
                  <a:buFont typeface="Wingdings" panose="05000000000000000000" pitchFamily="2" charset="2"/>
                  <a:buChar char="§"/>
                </a:pPr>
                <a:endParaRPr lang="en-US" altLang="ko-KR" sz="900" b="0" dirty="0" smtClean="0"/>
              </a:p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Complimentary to other standard flow methods (EP, </a:t>
                </a:r>
                <a:r>
                  <a:rPr lang="en-US" altLang="ko-KR" sz="2000" dirty="0" err="1"/>
                  <a:t>c</a:t>
                </a:r>
                <a:r>
                  <a:rPr lang="en-US" altLang="ko-KR" sz="2000" dirty="0" err="1" smtClean="0"/>
                  <a:t>umulants</a:t>
                </a:r>
                <a:r>
                  <a:rPr lang="en-US" altLang="ko-KR" sz="2000" dirty="0" smtClean="0"/>
                  <a:t>, LYZ)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98086"/>
                <a:ext cx="4536504" cy="2251194"/>
              </a:xfrm>
              <a:prstGeom prst="rect">
                <a:avLst/>
              </a:prstGeom>
              <a:blipFill rotWithShape="0">
                <a:blip r:embed="rId2"/>
                <a:stretch>
                  <a:fillRect l="-1210" t="-1626" b="-40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451345" y="1124744"/>
            <a:ext cx="8225111" cy="2107163"/>
            <a:chOff x="153" y="2567"/>
            <a:chExt cx="5493" cy="1437"/>
          </a:xfrm>
        </p:grpSpPr>
        <p:pic>
          <p:nvPicPr>
            <p:cNvPr id="15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" y="2567"/>
              <a:ext cx="5493" cy="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" y="3311"/>
              <a:ext cx="235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" y="3310"/>
              <a:ext cx="33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3310"/>
              <a:ext cx="309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42"/>
            <p:cNvSpPr txBox="1">
              <a:spLocks noChangeArrowheads="1"/>
            </p:cNvSpPr>
            <p:nvPr/>
          </p:nvSpPr>
          <p:spPr bwMode="auto">
            <a:xfrm>
              <a:off x="1510" y="3464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600" b="0" dirty="0"/>
                <a:t>n=2</a:t>
              </a:r>
              <a:endParaRPr lang="en-US" altLang="ko-KR" sz="1800" dirty="0"/>
            </a:p>
          </p:txBody>
        </p:sp>
        <p:sp>
          <p:nvSpPr>
            <p:cNvPr id="20" name="Text Box 43"/>
            <p:cNvSpPr txBox="1">
              <a:spLocks noChangeArrowheads="1"/>
            </p:cNvSpPr>
            <p:nvPr/>
          </p:nvSpPr>
          <p:spPr bwMode="auto">
            <a:xfrm>
              <a:off x="2568" y="3464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600" b="0" dirty="0"/>
                <a:t>n=3</a:t>
              </a:r>
              <a:endParaRPr lang="en-US" altLang="ko-KR" sz="1800" dirty="0"/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3655" y="3466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600" b="0" dirty="0"/>
                <a:t>n=4</a:t>
              </a:r>
              <a:endParaRPr lang="en-US" altLang="ko-KR" sz="1800" dirty="0"/>
            </a:p>
          </p:txBody>
        </p:sp>
        <p:pic>
          <p:nvPicPr>
            <p:cNvPr id="24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" y="3308"/>
              <a:ext cx="39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684" y="3464"/>
              <a:ext cx="3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600" b="0" dirty="0"/>
                <a:t>n=5</a:t>
              </a:r>
              <a:endParaRPr lang="en-US" altLang="ko-KR" sz="1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76056" y="764704"/>
            <a:ext cx="275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PbPb</a:t>
            </a:r>
            <a:r>
              <a:rPr lang="en-US" altLang="ko-KR" dirty="0" smtClean="0"/>
              <a:t> @ 2.76 </a:t>
            </a:r>
            <a:r>
              <a:rPr lang="en-US" altLang="ko-KR" dirty="0" err="1" smtClean="0"/>
              <a:t>TeV</a:t>
            </a:r>
            <a:r>
              <a:rPr lang="en-US" altLang="ko-KR" dirty="0" smtClean="0"/>
              <a:t> (0-5%)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800526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JHEP07, 076 (2011)</a:t>
            </a:r>
            <a:endParaRPr lang="ko-KR" altLang="en-US" dirty="0"/>
          </a:p>
        </p:txBody>
      </p:sp>
      <p:grpSp>
        <p:nvGrpSpPr>
          <p:cNvPr id="32" name="그룹 31"/>
          <p:cNvGrpSpPr/>
          <p:nvPr/>
        </p:nvGrpSpPr>
        <p:grpSpPr>
          <a:xfrm>
            <a:off x="4932040" y="3356992"/>
            <a:ext cx="3672408" cy="3423257"/>
            <a:chOff x="5004048" y="3356992"/>
            <a:chExt cx="3672408" cy="3423257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0894"/>
            <a:stretch/>
          </p:blipFill>
          <p:spPr>
            <a:xfrm>
              <a:off x="5004048" y="3429000"/>
              <a:ext cx="3240360" cy="3351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741348" y="3356992"/>
                  <a:ext cx="235904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1&lt;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𝑎𝑠𝑠𝑜𝑐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a14:m>
                  <a:r>
                    <a:rPr lang="ko-KR" altLang="en-US" dirty="0" smtClean="0"/>
                    <a:t> </a:t>
                  </a:r>
                  <a:r>
                    <a:rPr lang="en-US" altLang="ko-KR" dirty="0" smtClean="0"/>
                    <a:t>GeV/c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1348" y="3356992"/>
                  <a:ext cx="235904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0000" r="-1550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 rot="5400000">
              <a:off x="7356511" y="4845359"/>
              <a:ext cx="2270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EPJC72, 2012 (2012)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90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 to </a:t>
            </a:r>
            <a:r>
              <a:rPr lang="en-US" altLang="ko-KR" dirty="0" smtClean="0"/>
              <a:t>pp </a:t>
            </a:r>
            <a:r>
              <a:rPr lang="en-US" altLang="ko-KR" dirty="0"/>
              <a:t>Data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7" name="Picture 4" descr="corr1Ddphi_pp_N110_ass1_eta0-1_20110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40414"/>
            <a:ext cx="8978280" cy="224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orr1Ddphi_pp_N110_ass1_eta2-4_20110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77072"/>
            <a:ext cx="9027568" cy="226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76056" y="809818"/>
            <a:ext cx="2397906" cy="36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82902" tIns="41453" rIns="82902" bIns="41453">
            <a:spAutoFit/>
          </a:bodyPr>
          <a:lstStyle>
            <a:lvl1pPr defTabSz="45878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878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800" b="0" dirty="0" smtClean="0">
                <a:solidFill>
                  <a:srgbClr val="000000"/>
                </a:solidFill>
                <a:latin typeface="+mn-lt"/>
              </a:rPr>
              <a:t>pp @ 7 </a:t>
            </a:r>
            <a:r>
              <a:rPr lang="en-US" altLang="ko-KR" sz="1800" b="0" dirty="0" err="1">
                <a:solidFill>
                  <a:srgbClr val="000000"/>
                </a:solidFill>
                <a:latin typeface="+mn-lt"/>
              </a:rPr>
              <a:t>TeV</a:t>
            </a:r>
            <a:r>
              <a:rPr lang="en-US" altLang="ko-KR" sz="1800" b="0" dirty="0">
                <a:solidFill>
                  <a:srgbClr val="000000"/>
                </a:solidFill>
                <a:latin typeface="+mn-lt"/>
              </a:rPr>
              <a:t>, N ≥ 110</a:t>
            </a:r>
          </a:p>
        </p:txBody>
      </p:sp>
      <p:pic>
        <p:nvPicPr>
          <p:cNvPr id="20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284984"/>
            <a:ext cx="1296144" cy="104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33" y="3140968"/>
            <a:ext cx="1245209" cy="97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53036" y="3268365"/>
                <a:ext cx="12217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Jet region</a:t>
                </a:r>
              </a:p>
              <a:p>
                <a:pPr algn="ctr"/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36" y="3268365"/>
                <a:ext cx="1221745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4000" t="-4717" r="-4000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7584" y="3429000"/>
                <a:ext cx="1616083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Ridge region</a:t>
                </a:r>
              </a:p>
              <a:p>
                <a:pPr algn="ctr"/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2&lt;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429000"/>
                <a:ext cx="1616083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2642" t="-5660" r="-2264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40143" y="809818"/>
            <a:ext cx="188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 HIN-11-006</a:t>
            </a:r>
            <a:endParaRPr lang="ko-KR" altLang="en-US" dirty="0"/>
          </a:p>
        </p:txBody>
      </p:sp>
      <p:cxnSp>
        <p:nvCxnSpPr>
          <p:cNvPr id="28" name="꺾인 연결선 27"/>
          <p:cNvCxnSpPr/>
          <p:nvPr/>
        </p:nvCxnSpPr>
        <p:spPr>
          <a:xfrm rot="10800000">
            <a:off x="5724128" y="3140968"/>
            <a:ext cx="2962672" cy="972520"/>
          </a:xfrm>
          <a:prstGeom prst="bentConnector3">
            <a:avLst>
              <a:gd name="adj1" fmla="val 99927"/>
            </a:avLst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꺾인 연결선 31"/>
          <p:cNvCxnSpPr/>
          <p:nvPr/>
        </p:nvCxnSpPr>
        <p:spPr>
          <a:xfrm rot="10800000" flipH="1" flipV="1">
            <a:off x="899593" y="3248567"/>
            <a:ext cx="2962672" cy="972520"/>
          </a:xfrm>
          <a:prstGeom prst="bentConnector3">
            <a:avLst>
              <a:gd name="adj1" fmla="val 99927"/>
            </a:avLst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 to pp Data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457200" y="818040"/>
            <a:ext cx="8075240" cy="3907104"/>
            <a:chOff x="-46855" y="1074620"/>
            <a:chExt cx="8075240" cy="3907104"/>
          </a:xfrm>
        </p:grpSpPr>
        <p:grpSp>
          <p:nvGrpSpPr>
            <p:cNvPr id="14" name="그룹 13"/>
            <p:cNvGrpSpPr/>
            <p:nvPr/>
          </p:nvGrpSpPr>
          <p:grpSpPr>
            <a:xfrm>
              <a:off x="4211961" y="1074620"/>
              <a:ext cx="3816424" cy="3907104"/>
              <a:chOff x="3923929" y="1340768"/>
              <a:chExt cx="3816424" cy="3907104"/>
            </a:xfrm>
          </p:grpSpPr>
          <p:pic>
            <p:nvPicPr>
              <p:cNvPr id="8" name="Picture 1029" descr="yieldvsmult_pp_trg2_ass1_eta2-4_final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9" y="1340768"/>
                <a:ext cx="3816424" cy="3907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970367" y="3911172"/>
                    <a:ext cx="1481954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600" dirty="0" smtClean="0"/>
                      <a:t>Ridge region</a:t>
                    </a:r>
                  </a:p>
                  <a:p>
                    <a:pPr algn="ctr"/>
                    <a:r>
                      <a:rPr lang="en-US" altLang="ko-KR" sz="1600" dirty="0" smtClean="0"/>
                      <a:t>(</a:t>
                    </a:r>
                    <a14:m>
                      <m:oMath xmlns:m="http://schemas.openxmlformats.org/officeDocument/2006/math"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2&lt;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ko-KR" altLang="en-US" sz="16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&lt;4</m:t>
                        </m:r>
                      </m:oMath>
                    </a14:m>
                    <a:r>
                      <a:rPr lang="en-US" altLang="ko-KR" sz="1600" dirty="0" smtClean="0"/>
                      <a:t>)</a:t>
                    </a:r>
                    <a:endParaRPr lang="ko-KR" altLang="en-US" sz="16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0367" y="3911172"/>
                    <a:ext cx="1481954" cy="58477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3125" r="-412" b="-125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그룹 12"/>
            <p:cNvGrpSpPr/>
            <p:nvPr/>
          </p:nvGrpSpPr>
          <p:grpSpPr>
            <a:xfrm>
              <a:off x="-46855" y="1074620"/>
              <a:ext cx="3826768" cy="3907104"/>
              <a:chOff x="544588" y="1412776"/>
              <a:chExt cx="3826768" cy="3907104"/>
            </a:xfrm>
          </p:grpSpPr>
          <p:pic>
            <p:nvPicPr>
              <p:cNvPr id="7" name="Picture 17" descr="yieldvsmult_pp_trg2_ass1_eta0-1_final"/>
              <p:cNvPicPr>
                <a:picLocks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8"/>
              <a:stretch/>
            </p:blipFill>
            <p:spPr bwMode="auto">
              <a:xfrm>
                <a:off x="544588" y="1412776"/>
                <a:ext cx="3826768" cy="3907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946575" y="3983180"/>
                    <a:ext cx="113674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600" dirty="0" smtClean="0"/>
                      <a:t>Jet region</a:t>
                    </a:r>
                  </a:p>
                  <a:p>
                    <a:pPr algn="ctr"/>
                    <a:r>
                      <a:rPr lang="en-US" altLang="ko-KR" sz="1600" dirty="0" smtClean="0"/>
                      <a:t>(</a:t>
                    </a:r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ko-KR" altLang="en-US" sz="16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a14:m>
                    <a:r>
                      <a:rPr lang="en-US" altLang="ko-KR" sz="1600" dirty="0" smtClean="0"/>
                      <a:t>)</a:t>
                    </a:r>
                    <a:endParaRPr lang="ko-KR" altLang="en-US" sz="16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6575" y="3983180"/>
                    <a:ext cx="1136749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070" t="-3125" r="-1070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" name="TextBox 11"/>
          <p:cNvSpPr txBox="1"/>
          <p:nvPr/>
        </p:nvSpPr>
        <p:spPr>
          <a:xfrm>
            <a:off x="3768335" y="796371"/>
            <a:ext cx="188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 HIN-11-006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1520" y="4606096"/>
                <a:ext cx="476287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rgbClr val="0000FF"/>
                    </a:solidFill>
                  </a:rPr>
                  <a:t>For the rest of time,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>
                    <a:solidFill>
                      <a:srgbClr val="0000FF"/>
                    </a:solidFill>
                  </a:rPr>
                  <a:t>Recent detailed correlation results in </a:t>
                </a:r>
                <a:r>
                  <a:rPr lang="en-US" altLang="ko-KR" sz="2000" dirty="0" err="1" smtClean="0">
                    <a:solidFill>
                      <a:srgbClr val="0000FF"/>
                    </a:solidFill>
                  </a:rPr>
                  <a:t>pPb</a:t>
                </a:r>
                <a:r>
                  <a:rPr lang="en-US" altLang="ko-KR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sz="2000" dirty="0">
                    <a:solidFill>
                      <a:srgbClr val="0000FF"/>
                    </a:solidFill>
                  </a:rPr>
                  <a:t>&amp;</a:t>
                </a:r>
                <a:r>
                  <a:rPr lang="en-US" altLang="ko-KR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sz="2000" dirty="0" err="1" smtClean="0">
                    <a:solidFill>
                      <a:srgbClr val="0000FF"/>
                    </a:solidFill>
                  </a:rPr>
                  <a:t>PbPb</a:t>
                </a:r>
                <a:r>
                  <a:rPr lang="en-US" altLang="ko-KR" sz="2000" dirty="0" smtClean="0">
                    <a:solidFill>
                      <a:srgbClr val="0000FF"/>
                    </a:solidFill>
                  </a:rPr>
                  <a:t> from CMS</a:t>
                </a:r>
              </a:p>
              <a:p>
                <a:pPr marL="444500" lvl="1" indent="-176213">
                  <a:buFont typeface="맑은 고딕" panose="020B0503020000020004" pitchFamily="50" charset="-127"/>
                  <a:buChar char="-"/>
                </a:pPr>
                <a:r>
                  <a:rPr lang="en-US" altLang="ko-KR" sz="2000" dirty="0" smtClean="0">
                    <a:solidFill>
                      <a:srgbClr val="0000FF"/>
                    </a:solidFill>
                  </a:rPr>
                  <a:t>Long-range correlation (ridge)</a:t>
                </a:r>
              </a:p>
              <a:p>
                <a:pPr marL="444500" lvl="1" indent="-176213">
                  <a:buFont typeface="맑은 고딕" panose="020B0503020000020004" pitchFamily="50" charset="-127"/>
                  <a:buChar char="-"/>
                </a:pPr>
                <a:r>
                  <a:rPr lang="en-US" altLang="ko-KR" sz="2000" dirty="0" smtClean="0">
                    <a:solidFill>
                      <a:srgbClr val="0000FF"/>
                    </a:solidFill>
                  </a:rPr>
                  <a:t>Extracted flow 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sz="2000" dirty="0">
                    <a:solidFill>
                      <a:srgbClr val="0000FF"/>
                    </a:solidFill>
                  </a:rPr>
                  <a:t>&amp;</a:t>
                </a:r>
                <a:r>
                  <a:rPr lang="en-US" altLang="ko-KR" sz="2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solidFill>
                      <a:srgbClr val="0000FF"/>
                    </a:solidFill>
                  </a:rPr>
                  <a:t>)</a:t>
                </a:r>
                <a:endParaRPr lang="ko-KR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06096"/>
                <a:ext cx="4762872" cy="1631216"/>
              </a:xfrm>
              <a:prstGeom prst="rect">
                <a:avLst/>
              </a:prstGeom>
              <a:blipFill rotWithShape="0">
                <a:blip r:embed="rId6"/>
                <a:stretch>
                  <a:fillRect l="-1279" t="-2247" r="-2941" b="-74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116324" y="4509120"/>
            <a:ext cx="47122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Ridge in pp turns on N~50 </a:t>
            </a:r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en-US" altLang="ko-KR" dirty="0" smtClean="0"/>
              <a:t>(&lt;N&gt;~15 for </a:t>
            </a:r>
            <a:r>
              <a:rPr lang="en-US" altLang="ko-KR" dirty="0" err="1" smtClean="0"/>
              <a:t>MinBias</a:t>
            </a:r>
            <a:r>
              <a:rPr lang="en-US" altLang="ko-KR" dirty="0" smtClean="0"/>
              <a:t> events)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Origin is not yet clear</a:t>
            </a:r>
          </a:p>
          <a:p>
            <a:pPr marL="450850" lvl="1" indent="-184150">
              <a:buFont typeface="맑은 고딕" panose="020B0503020000020004" pitchFamily="50" charset="-127"/>
              <a:buChar char="-"/>
            </a:pPr>
            <a:r>
              <a:rPr lang="en-US" altLang="ko-KR" dirty="0" smtClean="0"/>
              <a:t>Multi-jet correlation</a:t>
            </a:r>
          </a:p>
          <a:p>
            <a:pPr marL="450850" lvl="1" indent="-184150">
              <a:buFont typeface="맑은 고딕" panose="020B0503020000020004" pitchFamily="50" charset="-127"/>
              <a:buChar char="-"/>
            </a:pPr>
            <a:r>
              <a:rPr lang="en-US" altLang="ko-KR" dirty="0" smtClean="0"/>
              <a:t>Color connection between jets</a:t>
            </a:r>
          </a:p>
          <a:p>
            <a:pPr marL="450850" lvl="1" indent="-184150">
              <a:buFont typeface="맑은 고딕" panose="020B0503020000020004" pitchFamily="50" charset="-127"/>
              <a:buChar char="-"/>
            </a:pPr>
            <a:r>
              <a:rPr lang="en-US" altLang="ko-KR" dirty="0" smtClean="0"/>
              <a:t>Hydrodynamic flow of QGP, etc.</a:t>
            </a:r>
            <a:endParaRPr lang="ko-KR" altLang="en-US" dirty="0"/>
          </a:p>
        </p:txBody>
      </p:sp>
      <p:sp>
        <p:nvSpPr>
          <p:cNvPr id="9" name="오른쪽으로 구부러진 화살표 8"/>
          <p:cNvSpPr/>
          <p:nvPr/>
        </p:nvSpPr>
        <p:spPr>
          <a:xfrm>
            <a:off x="4644008" y="3717032"/>
            <a:ext cx="504056" cy="1152128"/>
          </a:xfrm>
          <a:prstGeom prst="curvedRightArrow">
            <a:avLst/>
          </a:prstGeom>
          <a:solidFill>
            <a:srgbClr val="FF99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Detector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"/>
          <a:stretch/>
        </p:blipFill>
        <p:spPr bwMode="auto">
          <a:xfrm>
            <a:off x="452406" y="1349179"/>
            <a:ext cx="6624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22842" y="974390"/>
            <a:ext cx="315301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Superconducting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Coil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3.8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T)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757206" y="1272979"/>
            <a:ext cx="2355850" cy="136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42446" y="933254"/>
            <a:ext cx="1713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CALORIMETERS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>
            <a:off x="3236879" y="1428736"/>
            <a:ext cx="1049368" cy="146825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740118" y="1956397"/>
            <a:ext cx="2272042" cy="104695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4342446" y="1190756"/>
            <a:ext cx="5530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ECAL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357686" y="1473004"/>
            <a:ext cx="15276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76k scintillating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PbWO</a:t>
            </a:r>
            <a:r>
              <a:rPr lang="en-US" sz="1600" baseline="-250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crystals</a:t>
            </a: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6122923" y="1665555"/>
            <a:ext cx="6059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HCAL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6122923" y="1928445"/>
            <a:ext cx="16894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Plastic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scintillator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Brass sandwich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7346658" y="2575937"/>
            <a:ext cx="11371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Steel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YOKE</a:t>
            </a:r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 flipH="1" flipV="1">
            <a:off x="5004048" y="2564904"/>
            <a:ext cx="2304256" cy="1495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1138206" y="3054154"/>
            <a:ext cx="1944688" cy="1038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142844" y="4152133"/>
            <a:ext cx="2723823" cy="1032337"/>
            <a:chOff x="142844" y="4152133"/>
            <a:chExt cx="2723823" cy="1032337"/>
          </a:xfrm>
          <a:solidFill>
            <a:schemeClr val="bg1"/>
          </a:solidFill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42844" y="4445806"/>
              <a:ext cx="2723823" cy="7386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Pixels (66M Ch.)</a:t>
              </a: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/>
              </a:r>
              <a:b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Silicon </a:t>
              </a:r>
              <a:r>
                <a:rPr lang="en-US" sz="1600" dirty="0" err="1" smtClean="0">
                  <a:solidFill>
                    <a:schemeClr val="tx2">
                      <a:lumMod val="75000"/>
                    </a:schemeClr>
                  </a:solidFill>
                </a:rPr>
                <a:t>Microstrips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 (9.6M Ch.)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220 </a:t>
              </a: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r>
                <a:rPr lang="en-US" sz="1600" baseline="30000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 of silicon 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sensors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142844" y="4152133"/>
              <a:ext cx="1015791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</a:rPr>
                <a:t>TRACKER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22" name="Line 17"/>
          <p:cNvSpPr>
            <a:spLocks noChangeShapeType="1"/>
          </p:cNvSpPr>
          <p:nvPr/>
        </p:nvSpPr>
        <p:spPr bwMode="auto">
          <a:xfrm flipH="1" flipV="1">
            <a:off x="3923928" y="4653134"/>
            <a:ext cx="648072" cy="13947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 flipV="1">
            <a:off x="5508104" y="5085183"/>
            <a:ext cx="1207036" cy="5583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6760860" y="5490224"/>
            <a:ext cx="2322212" cy="828203"/>
            <a:chOff x="6760860" y="5490224"/>
            <a:chExt cx="2322212" cy="828203"/>
          </a:xfrm>
          <a:solidFill>
            <a:schemeClr val="bg1"/>
          </a:solidFill>
        </p:grpSpPr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6763430" y="5801694"/>
              <a:ext cx="2283446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4080"/>
                  </a:solidFill>
                </a:rPr>
                <a:t>Cathode Strip </a:t>
              </a:r>
              <a:r>
                <a:rPr lang="en-US" sz="1600" dirty="0" smtClean="0">
                  <a:solidFill>
                    <a:srgbClr val="004080"/>
                  </a:solidFill>
                </a:rPr>
                <a:t>Chambers</a:t>
              </a:r>
              <a:endParaRPr lang="en-US" sz="1600" dirty="0">
                <a:solidFill>
                  <a:srgbClr val="003399"/>
                </a:solidFill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6763270" y="6072206"/>
              <a:ext cx="2319802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4080"/>
                  </a:solidFill>
                </a:rPr>
                <a:t>Resistive Plate </a:t>
              </a:r>
              <a:r>
                <a:rPr lang="en-US" sz="1600" dirty="0" smtClean="0">
                  <a:solidFill>
                    <a:srgbClr val="004080"/>
                  </a:solidFill>
                </a:rPr>
                <a:t>Chambers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6760860" y="5490224"/>
              <a:ext cx="1899559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 smtClean="0">
                  <a:solidFill>
                    <a:schemeClr val="tx2">
                      <a:lumMod val="75000"/>
                    </a:schemeClr>
                  </a:solidFill>
                </a:rPr>
                <a:t>MUON ENDCAPS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32" name="날짜 개체 틀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7164288" y="1126485"/>
            <a:ext cx="1728000" cy="646331"/>
          </a:xfrm>
          <a:prstGeom prst="rect">
            <a:avLst/>
          </a:prstGeom>
          <a:solidFill>
            <a:srgbClr val="FFFF66"/>
          </a:solidFill>
          <a:ln w="317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92075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Weight: 12,500 tons</a:t>
            </a:r>
          </a:p>
          <a:p>
            <a:pPr marL="92075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Diameter: 15 m</a:t>
            </a:r>
          </a:p>
          <a:p>
            <a:pPr marL="92075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Length: 22 m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7452320" y="3861048"/>
            <a:ext cx="1402628" cy="755765"/>
            <a:chOff x="7308304" y="4221088"/>
            <a:chExt cx="1402628" cy="755765"/>
          </a:xfrm>
          <a:solidFill>
            <a:schemeClr val="bg1"/>
          </a:solidFill>
        </p:grpSpPr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7324070" y="4221088"/>
              <a:ext cx="299762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HF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7308304" y="4484410"/>
              <a:ext cx="1402628" cy="4924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MB trigger</a:t>
              </a:r>
            </a:p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Centrality in HI</a:t>
              </a:r>
            </a:p>
          </p:txBody>
        </p:sp>
      </p:grpSp>
      <p:sp>
        <p:nvSpPr>
          <p:cNvPr id="56" name="Line 35"/>
          <p:cNvSpPr>
            <a:spLocks noChangeShapeType="1"/>
          </p:cNvSpPr>
          <p:nvPr/>
        </p:nvSpPr>
        <p:spPr bwMode="auto">
          <a:xfrm flipH="1">
            <a:off x="6353572" y="4206800"/>
            <a:ext cx="95473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H="1">
            <a:off x="5796136" y="2714436"/>
            <a:ext cx="1512168" cy="21050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타원 61"/>
          <p:cNvSpPr/>
          <p:nvPr/>
        </p:nvSpPr>
        <p:spPr>
          <a:xfrm flipH="1">
            <a:off x="3075598" y="2603154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 flipH="1">
            <a:off x="3156550" y="2893412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 flipH="1">
            <a:off x="3635896" y="2996952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 flipH="1">
            <a:off x="3867686" y="4637370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 flipH="1">
            <a:off x="5474346" y="5042482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 flipH="1">
            <a:off x="6282200" y="4158024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Line 35"/>
          <p:cNvSpPr>
            <a:spLocks noChangeShapeType="1"/>
          </p:cNvSpPr>
          <p:nvPr/>
        </p:nvSpPr>
        <p:spPr bwMode="auto">
          <a:xfrm flipH="1">
            <a:off x="6084168" y="3342704"/>
            <a:ext cx="1224136" cy="792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타원 67"/>
          <p:cNvSpPr/>
          <p:nvPr/>
        </p:nvSpPr>
        <p:spPr>
          <a:xfrm flipH="1">
            <a:off x="6012160" y="4102512"/>
            <a:ext cx="90000" cy="9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9" name="그룹 68"/>
          <p:cNvGrpSpPr/>
          <p:nvPr/>
        </p:nvGrpSpPr>
        <p:grpSpPr>
          <a:xfrm>
            <a:off x="7456952" y="3063473"/>
            <a:ext cx="1003480" cy="509543"/>
            <a:chOff x="7308304" y="4221088"/>
            <a:chExt cx="1003480" cy="509543"/>
          </a:xfrm>
          <a:solidFill>
            <a:schemeClr val="bg1"/>
          </a:solidFill>
        </p:grpSpPr>
        <p:sp>
          <p:nvSpPr>
            <p:cNvPr id="74" name="Rectangle 39"/>
            <p:cNvSpPr>
              <a:spLocks noChangeArrowheads="1"/>
            </p:cNvSpPr>
            <p:nvPr/>
          </p:nvSpPr>
          <p:spPr bwMode="auto">
            <a:xfrm>
              <a:off x="7324070" y="4221088"/>
              <a:ext cx="424796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BSC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  <p:sp>
          <p:nvSpPr>
            <p:cNvPr id="75" name="Rectangle 40"/>
            <p:cNvSpPr>
              <a:spLocks noChangeArrowheads="1"/>
            </p:cNvSpPr>
            <p:nvPr/>
          </p:nvSpPr>
          <p:spPr bwMode="auto">
            <a:xfrm>
              <a:off x="7308304" y="4484410"/>
              <a:ext cx="1003480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MB trigger</a:t>
              </a:r>
            </a:p>
          </p:txBody>
        </p:sp>
      </p:grp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275856" y="6338192"/>
            <a:ext cx="2609492" cy="37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/>
          <p:cNvGrpSpPr/>
          <p:nvPr/>
        </p:nvGrpSpPr>
        <p:grpSpPr>
          <a:xfrm>
            <a:off x="4412438" y="5993926"/>
            <a:ext cx="2319802" cy="819450"/>
            <a:chOff x="2966578" y="5912365"/>
            <a:chExt cx="2319802" cy="819450"/>
          </a:xfrm>
          <a:solidFill>
            <a:schemeClr val="bg1"/>
          </a:solidFill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967509" y="5912365"/>
              <a:ext cx="1691169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</a:rPr>
                <a:t>MUON BARREL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2966738" y="6215082"/>
              <a:ext cx="193072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004080"/>
                  </a:solidFill>
                </a:rPr>
                <a:t>Drift Tube Chambers</a:t>
              </a:r>
              <a:endParaRPr lang="en-US" sz="1600" dirty="0">
                <a:solidFill>
                  <a:srgbClr val="003399"/>
                </a:solidFill>
              </a:endParaRPr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2966578" y="6485594"/>
              <a:ext cx="2319802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4080"/>
                  </a:solidFill>
                </a:rPr>
                <a:t>Resistive Plate </a:t>
              </a:r>
              <a:r>
                <a:rPr lang="en-US" sz="1600" dirty="0" smtClean="0">
                  <a:solidFill>
                    <a:srgbClr val="004080"/>
                  </a:solidFill>
                </a:rPr>
                <a:t>Chambers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" y="5589240"/>
            <a:ext cx="3953864" cy="111264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-36512" y="5463771"/>
            <a:ext cx="4067944" cy="14936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2664000" y="5907285"/>
            <a:ext cx="648072" cy="522099"/>
          </a:xfrm>
          <a:prstGeom prst="rect">
            <a:avLst/>
          </a:prstGeom>
          <a:noFill/>
          <a:ln w="317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90000" y="5902661"/>
            <a:ext cx="648072" cy="522099"/>
          </a:xfrm>
          <a:prstGeom prst="rect">
            <a:avLst/>
          </a:prstGeom>
          <a:noFill/>
          <a:ln w="317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9807" y="5915828"/>
            <a:ext cx="734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rgbClr val="0000FF"/>
                </a:solidFill>
              </a:rPr>
              <a:t>HF(EM</a:t>
            </a:r>
          </a:p>
          <a:p>
            <a:r>
              <a:rPr lang="en-US" altLang="ko-KR" sz="1300" b="1" dirty="0" smtClean="0">
                <a:solidFill>
                  <a:srgbClr val="0000FF"/>
                </a:solidFill>
              </a:rPr>
              <a:t>+HAD)</a:t>
            </a:r>
            <a:endParaRPr lang="ko-KR" altLang="en-US" sz="1300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27784" y="5920136"/>
            <a:ext cx="734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rgbClr val="0000FF"/>
                </a:solidFill>
              </a:rPr>
              <a:t>HF(EM</a:t>
            </a:r>
          </a:p>
          <a:p>
            <a:r>
              <a:rPr lang="en-US" altLang="ko-KR" sz="1300" b="1" dirty="0" smtClean="0">
                <a:solidFill>
                  <a:srgbClr val="0000FF"/>
                </a:solidFill>
              </a:rPr>
              <a:t>+HAD)</a:t>
            </a:r>
            <a:endParaRPr lang="ko-KR" altLang="en-US" sz="13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CMS Trackers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grpSp>
        <p:nvGrpSpPr>
          <p:cNvPr id="34" name="그룹 33"/>
          <p:cNvGrpSpPr/>
          <p:nvPr/>
        </p:nvGrpSpPr>
        <p:grpSpPr>
          <a:xfrm>
            <a:off x="323528" y="1596545"/>
            <a:ext cx="8726837" cy="3416631"/>
            <a:chOff x="323528" y="1700808"/>
            <a:chExt cx="8726837" cy="3416631"/>
          </a:xfrm>
        </p:grpSpPr>
        <p:pic>
          <p:nvPicPr>
            <p:cNvPr id="12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0" b="39445"/>
            <a:stretch/>
          </p:blipFill>
          <p:spPr bwMode="auto">
            <a:xfrm>
              <a:off x="323528" y="2513423"/>
              <a:ext cx="2342034" cy="2461116"/>
            </a:xfrm>
            <a:prstGeom prst="rect">
              <a:avLst/>
            </a:prstGeom>
            <a:noFill/>
            <a:ln>
              <a:noFill/>
            </a:ln>
            <a:effectLst>
              <a:outerShdw blurRad="101600" dist="127000" dir="8100000" sx="105000" sy="105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그룹 29"/>
            <p:cNvGrpSpPr/>
            <p:nvPr/>
          </p:nvGrpSpPr>
          <p:grpSpPr>
            <a:xfrm>
              <a:off x="737998" y="2354096"/>
              <a:ext cx="2465849" cy="2214151"/>
              <a:chOff x="1246027" y="2468251"/>
              <a:chExt cx="1425808" cy="1371938"/>
            </a:xfrm>
          </p:grpSpPr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1246027" y="3840189"/>
                <a:ext cx="12391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ko-KR" altLang="en-US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H="1" flipV="1">
                <a:off x="1246028" y="2468251"/>
                <a:ext cx="2331" cy="1370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ko-KR" altLang="en-US"/>
              </a:p>
            </p:txBody>
          </p:sp>
          <p:sp>
            <p:nvSpPr>
              <p:cNvPr id="15" name="Text Box 24"/>
              <p:cNvSpPr txBox="1">
                <a:spLocks noChangeArrowheads="1"/>
              </p:cNvSpPr>
              <p:nvPr/>
            </p:nvSpPr>
            <p:spPr bwMode="auto">
              <a:xfrm>
                <a:off x="2339715" y="3254752"/>
                <a:ext cx="332120" cy="430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5" rIns="91429" bIns="45715">
                <a:spAutoFit/>
              </a:bodyPr>
              <a:lstStyle>
                <a:lvl1pPr defTabSz="10160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10160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/>
                <a:r>
                  <a:rPr lang="en-US" altLang="ko-KR" sz="2200" i="1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</a:t>
                </a:r>
                <a:endParaRPr lang="en-US" altLang="ko-KR" sz="22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 flipV="1">
                <a:off x="1250650" y="3053000"/>
                <a:ext cx="1129729" cy="787189"/>
              </a:xfrm>
              <a:prstGeom prst="line">
                <a:avLst/>
              </a:prstGeom>
              <a:noFill/>
              <a:ln w="31750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29" tIns="45715" rIns="91429" bIns="45715" anchor="ctr"/>
              <a:lstStyle/>
              <a:p>
                <a:endParaRPr lang="ko-KR" altLang="en-US"/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3131840" y="1700808"/>
              <a:ext cx="5918525" cy="3416631"/>
              <a:chOff x="1492821" y="1763445"/>
              <a:chExt cx="6946286" cy="4280727"/>
            </a:xfrm>
          </p:grpSpPr>
          <p:pic>
            <p:nvPicPr>
              <p:cNvPr id="7" name="Picture 3" descr="C:\Ariane\btau2905\rz_eta2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408" r="2614"/>
              <a:stretch>
                <a:fillRect/>
              </a:stretch>
            </p:blipFill>
            <p:spPr bwMode="auto">
              <a:xfrm>
                <a:off x="1911350" y="1916832"/>
                <a:ext cx="5990244" cy="3631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79"/>
              <p:cNvSpPr txBox="1">
                <a:spLocks noChangeArrowheads="1"/>
              </p:cNvSpPr>
              <p:nvPr/>
            </p:nvSpPr>
            <p:spPr bwMode="auto">
              <a:xfrm>
                <a:off x="7356534" y="4367511"/>
                <a:ext cx="1082573" cy="441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870" tIns="50935" rIns="101870" bIns="5093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2000" b="0" i="1" dirty="0" smtClean="0">
                    <a:latin typeface="Symbol" panose="05050102010706020507" pitchFamily="18" charset="2"/>
                  </a:rPr>
                  <a:t>h </a:t>
                </a:r>
                <a:r>
                  <a:rPr lang="en-US" altLang="ko-KR" sz="2000" b="0" dirty="0" smtClean="0"/>
                  <a:t>= 2.5</a:t>
                </a:r>
                <a:endParaRPr lang="en-US" altLang="ko-KR" sz="2000" b="0" dirty="0"/>
              </a:p>
            </p:txBody>
          </p:sp>
          <p:grpSp>
            <p:nvGrpSpPr>
              <p:cNvPr id="24" name="그룹 23"/>
              <p:cNvGrpSpPr/>
              <p:nvPr/>
            </p:nvGrpSpPr>
            <p:grpSpPr>
              <a:xfrm>
                <a:off x="1765357" y="5013176"/>
                <a:ext cx="6340294" cy="1030996"/>
                <a:chOff x="1706694" y="4462870"/>
                <a:chExt cx="6340294" cy="1030996"/>
              </a:xfrm>
            </p:grpSpPr>
            <p:sp>
              <p:nvSpPr>
                <p:cNvPr id="10" name="Text Box 26"/>
                <p:cNvSpPr txBox="1">
                  <a:spLocks noChangeArrowheads="1" noChangeShapeType="1"/>
                </p:cNvSpPr>
                <p:nvPr/>
              </p:nvSpPr>
              <p:spPr bwMode="auto">
                <a:xfrm rot="10800000">
                  <a:off x="1706694" y="5493866"/>
                  <a:ext cx="0" cy="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ko-KR" altLang="ko-KR" sz="1800"/>
                </a:p>
              </p:txBody>
            </p:sp>
            <p:sp>
              <p:nvSpPr>
                <p:cNvPr id="1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009281" y="4462870"/>
                  <a:ext cx="347663" cy="461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9" tIns="45715" rIns="91429" bIns="45715">
                  <a:spAutoFit/>
                </a:bodyPr>
                <a:lstStyle>
                  <a:lvl1pPr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10160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l" eaLnBrk="1" hangingPunct="1"/>
                  <a:r>
                    <a:rPr lang="en-US" altLang="ko-KR" i="1" dirty="0">
                      <a:solidFill>
                        <a:srgbClr val="C00000"/>
                      </a:solidFill>
                      <a:sym typeface="Symbol" panose="05050102010706020507" pitchFamily="18" charset="2"/>
                    </a:rPr>
                    <a:t></a:t>
                  </a:r>
                  <a:endParaRPr lang="en-US" altLang="ko-KR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9" name="Line 28"/>
                <p:cNvSpPr>
                  <a:spLocks noChangeShapeType="1"/>
                </p:cNvSpPr>
                <p:nvPr/>
              </p:nvSpPr>
              <p:spPr bwMode="auto">
                <a:xfrm>
                  <a:off x="1911349" y="4920676"/>
                  <a:ext cx="5715044" cy="3849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429" tIns="45715" rIns="91429" bIns="45715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7701797" y="4644637"/>
                  <a:ext cx="345191" cy="472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1870" tIns="50935" rIns="101870" bIns="5093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ko-KR" b="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z</a:t>
                  </a:r>
                  <a:endParaRPr lang="en-US" altLang="ko-KR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25" name="Text Box 79"/>
              <p:cNvSpPr txBox="1">
                <a:spLocks noChangeArrowheads="1"/>
              </p:cNvSpPr>
              <p:nvPr/>
            </p:nvSpPr>
            <p:spPr bwMode="auto">
              <a:xfrm>
                <a:off x="1492821" y="1763445"/>
                <a:ext cx="846931" cy="441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870" tIns="50935" rIns="101870" bIns="5093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2000" b="0" i="1" dirty="0" smtClean="0">
                    <a:latin typeface="Symbol" panose="05050102010706020507" pitchFamily="18" charset="2"/>
                  </a:rPr>
                  <a:t>h </a:t>
                </a:r>
                <a:r>
                  <a:rPr lang="en-US" altLang="ko-KR" sz="2000" b="0" dirty="0" smtClean="0"/>
                  <a:t>= 0</a:t>
                </a:r>
                <a:endParaRPr lang="en-US" altLang="ko-KR" sz="2000" b="0" dirty="0"/>
              </a:p>
            </p:txBody>
          </p:sp>
          <p:cxnSp>
            <p:nvCxnSpPr>
              <p:cNvPr id="27" name="직선 화살표 연결선 26"/>
              <p:cNvCxnSpPr/>
              <p:nvPr/>
            </p:nvCxnSpPr>
            <p:spPr>
              <a:xfrm flipV="1">
                <a:off x="1911350" y="4925765"/>
                <a:ext cx="3092698" cy="565855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78"/>
            <p:cNvSpPr txBox="1">
              <a:spLocks noChangeArrowheads="1"/>
            </p:cNvSpPr>
            <p:nvPr/>
          </p:nvSpPr>
          <p:spPr bwMode="auto">
            <a:xfrm>
              <a:off x="2843808" y="4293096"/>
              <a:ext cx="354809" cy="47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70" tIns="50935" rIns="101870" bIns="5093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endParaRPr lang="en-US" altLang="ko-KR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2" name="Text Box 78"/>
            <p:cNvSpPr txBox="1">
              <a:spLocks noChangeArrowheads="1"/>
            </p:cNvSpPr>
            <p:nvPr/>
          </p:nvSpPr>
          <p:spPr bwMode="auto">
            <a:xfrm>
              <a:off x="539552" y="1844824"/>
              <a:ext cx="361221" cy="47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70" tIns="50935" rIns="101870" bIns="5093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  <a:endParaRPr lang="en-US" altLang="ko-KR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33" name="Text Box 74"/>
          <p:cNvSpPr txBox="1">
            <a:spLocks noChangeArrowheads="1"/>
          </p:cNvSpPr>
          <p:nvPr/>
        </p:nvSpPr>
        <p:spPr bwMode="auto">
          <a:xfrm>
            <a:off x="2051720" y="1084595"/>
            <a:ext cx="4968552" cy="47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70" tIns="50935" rIns="101870" bIns="509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b="0" dirty="0"/>
              <a:t>L</a:t>
            </a:r>
            <a:r>
              <a:rPr lang="en-US" altLang="ko-KR" b="0" dirty="0" smtClean="0"/>
              <a:t>arge</a:t>
            </a:r>
            <a:r>
              <a:rPr lang="en-US" altLang="ko-KR" b="0" dirty="0" smtClean="0">
                <a:sym typeface="Symbol" panose="05050102010706020507" pitchFamily="18" charset="2"/>
              </a:rPr>
              <a:t> </a:t>
            </a:r>
            <a:r>
              <a:rPr lang="en-US" altLang="ko-KR" b="0" dirty="0">
                <a:sym typeface="Symbol" panose="05050102010706020507" pitchFamily="18" charset="2"/>
              </a:rPr>
              <a:t>coverage (|</a:t>
            </a:r>
            <a:r>
              <a:rPr lang="en-US" altLang="ko-KR" b="0" i="1" dirty="0">
                <a:sym typeface="Symbol" panose="05050102010706020507" pitchFamily="18" charset="2"/>
              </a:rPr>
              <a:t></a:t>
            </a:r>
            <a:r>
              <a:rPr lang="en-US" altLang="ko-KR" b="0" dirty="0">
                <a:sym typeface="Symbol" panose="05050102010706020507" pitchFamily="18" charset="2"/>
              </a:rPr>
              <a:t>| &lt; </a:t>
            </a:r>
            <a:r>
              <a:rPr lang="en-US" altLang="ko-KR" b="0" dirty="0" smtClean="0">
                <a:sym typeface="Symbol" panose="05050102010706020507" pitchFamily="18" charset="2"/>
              </a:rPr>
              <a:t>2.5)!</a:t>
            </a:r>
            <a:endParaRPr lang="en-US" altLang="ko-KR" b="0" dirty="0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738449" y="5373216"/>
            <a:ext cx="7865999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marL="269875" indent="-269875">
              <a:buFont typeface="Wingdings" panose="05000000000000000000" pitchFamily="2" charset="2"/>
              <a:buChar char="§"/>
            </a:pPr>
            <a:r>
              <a:rPr lang="en-US" sz="2200" dirty="0" smtClean="0"/>
              <a:t>Pixels (66M </a:t>
            </a:r>
            <a:r>
              <a:rPr lang="en-US" sz="2200" dirty="0" smtClean="0"/>
              <a:t>channels</a:t>
            </a:r>
            <a:r>
              <a:rPr lang="en-US" sz="2200" dirty="0" smtClean="0"/>
              <a:t>) + Silicon </a:t>
            </a:r>
            <a:r>
              <a:rPr lang="en-US" sz="2200" dirty="0" err="1" smtClean="0"/>
              <a:t>Microstrips</a:t>
            </a:r>
            <a:r>
              <a:rPr lang="en-US" sz="2200" dirty="0" smtClean="0"/>
              <a:t> (9.6M </a:t>
            </a:r>
            <a:r>
              <a:rPr lang="en-US" sz="2200" dirty="0" smtClean="0"/>
              <a:t>channels</a:t>
            </a:r>
            <a:r>
              <a:rPr lang="en-US" sz="2200" dirty="0" smtClean="0"/>
              <a:t>)</a:t>
            </a:r>
            <a:endParaRPr lang="en-US" sz="2200" dirty="0"/>
          </a:p>
          <a:p>
            <a:pPr marL="269875" indent="-269875">
              <a:buFont typeface="Wingdings" panose="05000000000000000000" pitchFamily="2" charset="2"/>
              <a:buChar char="§"/>
            </a:pPr>
            <a:r>
              <a:rPr lang="en-US" sz="2200" dirty="0" smtClean="0"/>
              <a:t>220 </a:t>
            </a:r>
            <a:r>
              <a:rPr lang="en-US" sz="2200" dirty="0"/>
              <a:t>m</a:t>
            </a:r>
            <a:r>
              <a:rPr lang="en-US" sz="2200" baseline="30000" dirty="0"/>
              <a:t>2</a:t>
            </a:r>
            <a:r>
              <a:rPr lang="en-US" sz="2200" dirty="0"/>
              <a:t> of silicon </a:t>
            </a:r>
            <a:r>
              <a:rPr lang="en-US" sz="2200" dirty="0" smtClean="0"/>
              <a:t>sensors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692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400" dirty="0" smtClean="0"/>
              <a:t>Heavy-Ion Related Data Samples</a:t>
            </a:r>
            <a:endParaRPr lang="ko-KR" altLang="en-US" sz="3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418101"/>
                  </p:ext>
                </p:extLst>
              </p:nvPr>
            </p:nvGraphicFramePr>
            <p:xfrm>
              <a:off x="617408" y="980728"/>
              <a:ext cx="7915032" cy="2225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501"/>
                    <a:gridCol w="1643195"/>
                    <a:gridCol w="1656184"/>
                    <a:gridCol w="1584176"/>
                    <a:gridCol w="1495976"/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Period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System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ko-K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altLang="ko-KR" b="1" i="1" smtClean="0">
                                          <a:latin typeface="Cambria Math" panose="02040503050406030204" pitchFamily="18" charset="0"/>
                                        </a:rPr>
                                        <m:t>𝑵𝑵</m:t>
                                      </m:r>
                                    </m:sub>
                                  </m:sSub>
                                </m:e>
                              </m:rad>
                            </m:oMath>
                          </a14:m>
                          <a:r>
                            <a:rPr lang="en-US" altLang="ko-KR" dirty="0" smtClean="0"/>
                            <a:t> (</a:t>
                          </a:r>
                          <a:r>
                            <a:rPr lang="en-US" altLang="ko-KR" dirty="0" err="1" smtClean="0"/>
                            <a:t>TeV</a:t>
                          </a:r>
                          <a:r>
                            <a:rPr lang="en-US" altLang="ko-KR" dirty="0" smtClean="0"/>
                            <a:t>)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Int. </a:t>
                          </a:r>
                          <a:r>
                            <a:rPr lang="en-US" altLang="ko-KR" dirty="0" smtClean="0">
                              <a:latin typeface="Viner Hand ITC" panose="03070502030502020203" pitchFamily="66" charset="0"/>
                            </a:rPr>
                            <a:t>L</a:t>
                          </a:r>
                          <a:endParaRPr lang="ko-KR" altLang="en-US" dirty="0">
                            <a:latin typeface="Viner Hand ITC" panose="03070502030502020203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+mn-lt"/>
                            </a:rPr>
                            <a:t>Comment</a:t>
                          </a:r>
                          <a:endParaRPr lang="ko-KR" altLang="en-US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Dec. 2010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/>
                            <a:t>Pb+Pb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2.76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7 </a:t>
                          </a:r>
                          <a:r>
                            <a:rPr lang="en-US" altLang="ko-KR" dirty="0" smtClean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ko-KR" dirty="0" smtClean="0"/>
                            <a:t>b</a:t>
                          </a:r>
                          <a:r>
                            <a:rPr lang="en-US" altLang="ko-KR" baseline="30000" dirty="0" smtClean="0"/>
                            <a:t>-1</a:t>
                          </a:r>
                          <a:r>
                            <a:rPr lang="en-US" altLang="ko-KR" dirty="0" smtClean="0"/>
                            <a:t> 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Dec. 2011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/>
                            <a:t>Pb+Pb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2.76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/>
                            <a:t>150 </a:t>
                          </a:r>
                          <a:r>
                            <a:rPr lang="en-US" altLang="ko-KR" dirty="0" smtClean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ko-KR" dirty="0" smtClean="0"/>
                            <a:t>b</a:t>
                          </a:r>
                          <a:r>
                            <a:rPr lang="en-US" altLang="ko-KR" baseline="30000" dirty="0" smtClean="0"/>
                            <a:t>-1</a:t>
                          </a:r>
                          <a:r>
                            <a:rPr lang="en-US" altLang="ko-KR" dirty="0" smtClean="0"/>
                            <a:t> </a:t>
                          </a:r>
                          <a:endParaRPr lang="ko-KR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dirty="0" smtClean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Mar. 2011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/>
                            <a:t>p+p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2.76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/>
                            <a:t>230 nb</a:t>
                          </a:r>
                          <a:r>
                            <a:rPr lang="en-US" altLang="ko-KR" baseline="30000" dirty="0" smtClean="0"/>
                            <a:t>-1</a:t>
                          </a:r>
                          <a:r>
                            <a:rPr lang="en-US" altLang="ko-KR" dirty="0" smtClean="0"/>
                            <a:t> </a:t>
                          </a:r>
                          <a:endParaRPr lang="ko-KR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/>
                            <a:t>Reference</a:t>
                          </a:r>
                          <a:endParaRPr lang="ko-KR" altLang="en-US" dirty="0" smtClean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Jan. 2013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>
                              <a:solidFill>
                                <a:srgbClr val="FF0000"/>
                              </a:solidFill>
                            </a:rPr>
                            <a:t>p+Pb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5.02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35 nb</a:t>
                          </a:r>
                          <a:r>
                            <a:rPr lang="en-US" altLang="ko-KR" baseline="30000" dirty="0" smtClean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ko-KR" alt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Feb.</a:t>
                          </a:r>
                          <a:r>
                            <a:rPr lang="en-US" altLang="ko-KR" baseline="0" dirty="0" smtClean="0">
                              <a:solidFill>
                                <a:srgbClr val="FF0000"/>
                              </a:solidFill>
                            </a:rPr>
                            <a:t> 2013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>
                              <a:solidFill>
                                <a:srgbClr val="FF0000"/>
                              </a:solidFill>
                            </a:rPr>
                            <a:t>p+p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2.76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5.4 pb</a:t>
                          </a:r>
                          <a:r>
                            <a:rPr lang="en-US" altLang="ko-KR" baseline="30000" dirty="0" smtClean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ko-KR" alt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Reference</a:t>
                          </a:r>
                          <a:endParaRPr lang="ko-KR" alt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418101"/>
                  </p:ext>
                </p:extLst>
              </p:nvPr>
            </p:nvGraphicFramePr>
            <p:xfrm>
              <a:off x="617408" y="980728"/>
              <a:ext cx="7915032" cy="2225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501"/>
                    <a:gridCol w="1643195"/>
                    <a:gridCol w="1656184"/>
                    <a:gridCol w="1584176"/>
                    <a:gridCol w="1495976"/>
                  </a:tblGrid>
                  <a:tr h="37090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Period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System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2989" t="-16393" r="-188192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Int. </a:t>
                          </a:r>
                          <a:r>
                            <a:rPr lang="en-US" altLang="ko-KR" dirty="0" smtClean="0">
                              <a:latin typeface="Viner Hand ITC" panose="03070502030502020203" pitchFamily="66" charset="0"/>
                            </a:rPr>
                            <a:t>L</a:t>
                          </a:r>
                          <a:endParaRPr lang="ko-KR" altLang="en-US" dirty="0">
                            <a:latin typeface="Viner Hand ITC" panose="03070502030502020203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+mn-lt"/>
                            </a:rPr>
                            <a:t>Comment</a:t>
                          </a:r>
                          <a:endParaRPr lang="ko-KR" altLang="en-US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Dec. 2010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/>
                            <a:t>Pb+Pb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2.76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7 </a:t>
                          </a:r>
                          <a:r>
                            <a:rPr lang="en-US" altLang="ko-KR" dirty="0" smtClean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ko-KR" dirty="0" smtClean="0"/>
                            <a:t>b</a:t>
                          </a:r>
                          <a:r>
                            <a:rPr lang="en-US" altLang="ko-KR" baseline="30000" dirty="0" smtClean="0"/>
                            <a:t>-1</a:t>
                          </a:r>
                          <a:r>
                            <a:rPr lang="en-US" altLang="ko-KR" dirty="0" smtClean="0"/>
                            <a:t> 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Dec. 2011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/>
                            <a:t>Pb+Pb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2.76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/>
                            <a:t>150 </a:t>
                          </a:r>
                          <a:r>
                            <a:rPr lang="en-US" altLang="ko-KR" dirty="0" smtClean="0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altLang="ko-KR" dirty="0" smtClean="0"/>
                            <a:t>b</a:t>
                          </a:r>
                          <a:r>
                            <a:rPr lang="en-US" altLang="ko-KR" baseline="30000" dirty="0" smtClean="0"/>
                            <a:t>-1</a:t>
                          </a:r>
                          <a:r>
                            <a:rPr lang="en-US" altLang="ko-KR" dirty="0" smtClean="0"/>
                            <a:t> </a:t>
                          </a:r>
                          <a:endParaRPr lang="ko-KR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dirty="0" smtClean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Mar. 2011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/>
                            <a:t>p+p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2.76</a:t>
                          </a:r>
                          <a:endParaRPr lang="ko-KR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/>
                            <a:t>230 nb</a:t>
                          </a:r>
                          <a:r>
                            <a:rPr lang="en-US" altLang="ko-KR" baseline="30000" dirty="0" smtClean="0"/>
                            <a:t>-1</a:t>
                          </a:r>
                          <a:r>
                            <a:rPr lang="en-US" altLang="ko-KR" dirty="0" smtClean="0"/>
                            <a:t> </a:t>
                          </a:r>
                          <a:endParaRPr lang="ko-KR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/>
                            <a:t>Reference</a:t>
                          </a:r>
                          <a:endParaRPr lang="ko-KR" altLang="en-US" dirty="0" smtClean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Jan. 2013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>
                              <a:solidFill>
                                <a:srgbClr val="FF0000"/>
                              </a:solidFill>
                            </a:rPr>
                            <a:t>p+Pb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5.02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35 nb</a:t>
                          </a:r>
                          <a:r>
                            <a:rPr lang="en-US" altLang="ko-KR" baseline="30000" dirty="0" smtClean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ko-KR" alt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Feb.</a:t>
                          </a:r>
                          <a:r>
                            <a:rPr lang="en-US" altLang="ko-KR" baseline="0" dirty="0" smtClean="0">
                              <a:solidFill>
                                <a:srgbClr val="FF0000"/>
                              </a:solidFill>
                            </a:rPr>
                            <a:t> 2013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>
                              <a:solidFill>
                                <a:srgbClr val="FF0000"/>
                              </a:solidFill>
                            </a:rPr>
                            <a:t>p+p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2.76</a:t>
                          </a:r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5.4 pb</a:t>
                          </a:r>
                          <a:r>
                            <a:rPr lang="en-US" altLang="ko-KR" baseline="30000" dirty="0" smtClean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ko-KR" alt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>
                              <a:solidFill>
                                <a:srgbClr val="FF0000"/>
                              </a:solidFill>
                            </a:rPr>
                            <a:t>Reference</a:t>
                          </a:r>
                          <a:endParaRPr lang="ko-KR" alt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72001"/>
            <a:ext cx="3586746" cy="2937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3487648"/>
                <a:ext cx="482453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200" dirty="0" smtClean="0"/>
                  <a:t>Almost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𝑐𝑜𝑙𝑙</m:t>
                        </m:r>
                      </m:sub>
                    </m:sSub>
                  </m:oMath>
                </a14:m>
                <a:r>
                  <a:rPr lang="ko-KR" altLang="en-US" sz="2200" dirty="0" smtClean="0"/>
                  <a:t> </a:t>
                </a:r>
                <a:r>
                  <a:rPr lang="en-US" altLang="ko-KR" sz="2200" dirty="0" smtClean="0"/>
                  <a:t>scaled luminosities for pp, </a:t>
                </a:r>
                <a:r>
                  <a:rPr lang="en-US" altLang="ko-KR" sz="2200" dirty="0" err="1" smtClean="0"/>
                  <a:t>pPb</a:t>
                </a:r>
                <a:r>
                  <a:rPr lang="en-US" altLang="ko-KR" sz="2200" dirty="0" smtClean="0"/>
                  <a:t> </a:t>
                </a:r>
                <a:r>
                  <a:rPr lang="en-US" altLang="ko-KR" sz="2200" dirty="0"/>
                  <a:t>&amp;</a:t>
                </a:r>
                <a:r>
                  <a:rPr lang="en-US" altLang="ko-KR" sz="2200" dirty="0" smtClean="0"/>
                  <a:t> </a:t>
                </a:r>
                <a:r>
                  <a:rPr lang="en-US" altLang="ko-KR" sz="2200" dirty="0" err="1" smtClean="0"/>
                  <a:t>PbPb</a:t>
                </a:r>
                <a:endParaRPr lang="en-US" altLang="ko-KR" sz="2200" dirty="0"/>
              </a:p>
              <a:p>
                <a:pPr marL="554038" lvl="1" indent="-285750">
                  <a:buFont typeface="맑은 고딕" panose="020B0503020000020004" pitchFamily="50" charset="-127"/>
                  <a:buChar char="-"/>
                </a:pPr>
                <a:r>
                  <a:rPr lang="en-US" altLang="ko-KR" sz="2000" dirty="0" smtClean="0"/>
                  <a:t>As many as Z’s and W’s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200" dirty="0" smtClean="0"/>
                  <a:t>Recent improvements (compared to QM2012) </a:t>
                </a:r>
              </a:p>
              <a:p>
                <a:pPr marL="554038" lvl="1" indent="-285750">
                  <a:buFont typeface="맑은 고딕" panose="020B0503020000020004" pitchFamily="50" charset="-127"/>
                  <a:buChar char="-"/>
                </a:pPr>
                <a:r>
                  <a:rPr lang="en-US" altLang="ko-KR" sz="2000" dirty="0" err="1" smtClean="0"/>
                  <a:t>PbPb</a:t>
                </a:r>
                <a:r>
                  <a:rPr lang="en-US" altLang="ko-KR" sz="2000" dirty="0" smtClean="0"/>
                  <a:t> results updated with </a:t>
                </a:r>
                <a:r>
                  <a:rPr lang="en-US" altLang="ko-KR" sz="2000" dirty="0" smtClean="0">
                    <a:solidFill>
                      <a:srgbClr val="FF0000"/>
                    </a:solidFill>
                  </a:rPr>
                  <a:t>20 times more pp reference data</a:t>
                </a:r>
              </a:p>
              <a:p>
                <a:pPr marL="554038" lvl="1" indent="-285750">
                  <a:buFont typeface="맑은 고딕" panose="020B0503020000020004" pitchFamily="50" charset="-127"/>
                  <a:buChar char="-"/>
                </a:pPr>
                <a:r>
                  <a:rPr lang="en-US" altLang="ko-KR" sz="2000" dirty="0" smtClean="0"/>
                  <a:t>New </a:t>
                </a:r>
                <a:r>
                  <a:rPr lang="en-US" altLang="ko-KR" sz="2000" dirty="0" err="1" smtClean="0">
                    <a:solidFill>
                      <a:srgbClr val="FF0000"/>
                    </a:solidFill>
                  </a:rPr>
                  <a:t>pPb</a:t>
                </a:r>
                <a:r>
                  <a:rPr lang="en-US" altLang="ko-K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2000" dirty="0" smtClean="0"/>
                  <a:t>results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87648"/>
                <a:ext cx="4824536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391" t="-1595" r="-506" b="-41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2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529208" y="1211040"/>
                <a:ext cx="8147248" cy="4882256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 smtClean="0"/>
                  <a:t>Introduction</a:t>
                </a:r>
                <a:endPara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 brief history</a:t>
                </a:r>
                <a:r>
                  <a:rPr lang="ko-KR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 near-side ridge and away-side conical emission in long-range correlations in heavy-ion collisions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CMS detector system and heavy-ion runs</a:t>
                </a:r>
                <a:endPara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 smtClean="0"/>
                  <a:t>Recent experimental data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Long-range correlations in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pPb</a:t>
                </a: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PbPb</a:t>
                </a:r>
                <a:endPara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Elliptic and triangular flows in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pPb</a:t>
                </a: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PbPb</a:t>
                </a:r>
                <a:endPara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2"/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Pseudo-rapidity dependence of flow parameters in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pPb</a:t>
                </a:r>
                <a:endPara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2"/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Flow of identified particles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ko-KR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ko-KR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endPara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 smtClean="0"/>
                  <a:t>Summary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08" y="1211040"/>
                <a:ext cx="8147248" cy="4882256"/>
              </a:xfrm>
              <a:blipFill rotWithShape="0">
                <a:blip r:embed="rId2"/>
                <a:stretch>
                  <a:fillRect l="-1572" t="-2622" r="-973" b="-1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Ridges in </a:t>
            </a:r>
            <a:r>
              <a:rPr lang="en-US" altLang="ko-KR" dirty="0" err="1" smtClean="0"/>
              <a:t>pPb</a:t>
            </a:r>
            <a:r>
              <a:rPr lang="en-US" altLang="ko-KR" dirty="0" smtClean="0"/>
              <a:t> @ LHC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4913873"/>
            <a:ext cx="4863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Ridge structure in </a:t>
            </a:r>
            <a:r>
              <a:rPr lang="en-US" altLang="ko-KR" sz="2000" dirty="0" err="1" smtClean="0"/>
              <a:t>pPb</a:t>
            </a:r>
            <a:r>
              <a:rPr lang="en-US" altLang="ko-KR" sz="2000" dirty="0" smtClean="0"/>
              <a:t> was also found by other LHC experiments</a:t>
            </a:r>
          </a:p>
          <a:p>
            <a:pPr marL="631825" lvl="1" indent="-268288">
              <a:buFont typeface="맑은 고딕" panose="020B0503020000020004" pitchFamily="50" charset="-127"/>
              <a:buChar char="-"/>
            </a:pPr>
            <a:r>
              <a:rPr lang="en-US" altLang="ko-KR" sz="2000" dirty="0" smtClean="0"/>
              <a:t>ALICE, PLB 719, 29 (2013)</a:t>
            </a:r>
          </a:p>
          <a:p>
            <a:pPr marL="631825" lvl="1" indent="-268288">
              <a:buFont typeface="맑은 고딕" panose="020B0503020000020004" pitchFamily="50" charset="-127"/>
              <a:buChar char="-"/>
            </a:pPr>
            <a:r>
              <a:rPr lang="en-US" altLang="ko-KR" sz="2000" dirty="0" smtClean="0"/>
              <a:t>ATLAS, PLB 725, 60 (2013)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15019" y="791598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CMS, PLB 724, 213 (2013)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598506" y="1268760"/>
            <a:ext cx="3613454" cy="3604507"/>
            <a:chOff x="598506" y="1268760"/>
            <a:chExt cx="3613454" cy="3604507"/>
          </a:xfrm>
        </p:grpSpPr>
        <p:grpSp>
          <p:nvGrpSpPr>
            <p:cNvPr id="19" name="그룹 18"/>
            <p:cNvGrpSpPr/>
            <p:nvPr/>
          </p:nvGrpSpPr>
          <p:grpSpPr>
            <a:xfrm>
              <a:off x="598506" y="1268760"/>
              <a:ext cx="3325422" cy="3312368"/>
              <a:chOff x="539552" y="836712"/>
              <a:chExt cx="3325422" cy="3312368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1198706"/>
                <a:ext cx="3325422" cy="295037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955165" y="836712"/>
                    <a:ext cx="28967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a14:m>
                    <a:r>
                      <a:rPr lang="en-US" altLang="ko-KR" dirty="0" smtClean="0"/>
                      <a:t> &gt; 0.4  </a:t>
                    </a:r>
                    <a:r>
                      <a:rPr lang="en-US" altLang="ko-KR" dirty="0" err="1" smtClean="0"/>
                      <a:t>GeV</a:t>
                    </a:r>
                    <a:r>
                      <a:rPr lang="en-US" altLang="ko-KR" dirty="0" smtClean="0"/>
                      <a:t>/c, </a:t>
                    </a:r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a14:m>
                    <a:r>
                      <a:rPr lang="ko-KR" altLang="en-US" dirty="0" smtClean="0"/>
                      <a:t> </a:t>
                    </a:r>
                    <a:r>
                      <a:rPr lang="en-US" altLang="ko-KR" dirty="0" smtClean="0"/>
                      <a:t>&lt; 2.4</a:t>
                    </a:r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165" y="836712"/>
                    <a:ext cx="2896755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8197" r="-1261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19428" y="4477453"/>
                  <a:ext cx="3392532" cy="3958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600" dirty="0" smtClean="0"/>
                    <a:t>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𝑡𝑟𝑘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𝑜𝑓𝑓𝑙𝑖𝑛𝑒</m:t>
                          </m:r>
                        </m:sup>
                      </m:sSubSup>
                    </m:oMath>
                  </a14:m>
                  <a:r>
                    <a:rPr lang="en-US" altLang="ko-KR" sz="1600" dirty="0" smtClean="0"/>
                    <a:t>: Offline track multiplicity)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428" y="4477453"/>
                  <a:ext cx="3392532" cy="39581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0" b="-1384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그룹 13"/>
          <p:cNvGrpSpPr/>
          <p:nvPr/>
        </p:nvGrpSpPr>
        <p:grpSpPr>
          <a:xfrm>
            <a:off x="4860032" y="881825"/>
            <a:ext cx="3346851" cy="2907215"/>
            <a:chOff x="4860032" y="881825"/>
            <a:chExt cx="3346851" cy="2907215"/>
          </a:xfrm>
        </p:grpSpPr>
        <p:grpSp>
          <p:nvGrpSpPr>
            <p:cNvPr id="16" name="그룹 15"/>
            <p:cNvGrpSpPr/>
            <p:nvPr/>
          </p:nvGrpSpPr>
          <p:grpSpPr>
            <a:xfrm>
              <a:off x="4860032" y="908720"/>
              <a:ext cx="3346851" cy="2880320"/>
              <a:chOff x="4105469" y="980728"/>
              <a:chExt cx="3346851" cy="2880320"/>
            </a:xfrm>
          </p:grpSpPr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5469" y="980728"/>
                <a:ext cx="3346851" cy="288032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814004" y="1237093"/>
                <a:ext cx="6383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 smtClean="0"/>
                  <a:t>pPb</a:t>
                </a:r>
                <a:endParaRPr lang="ko-KR" altLang="en-US" sz="2000" dirty="0"/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6516216" y="881825"/>
              <a:ext cx="901907" cy="2563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5083956" y="3892715"/>
            <a:ext cx="3088444" cy="2754225"/>
            <a:chOff x="5083956" y="3892715"/>
            <a:chExt cx="3088444" cy="2754225"/>
          </a:xfrm>
        </p:grpSpPr>
        <p:grpSp>
          <p:nvGrpSpPr>
            <p:cNvPr id="17" name="그룹 16"/>
            <p:cNvGrpSpPr/>
            <p:nvPr/>
          </p:nvGrpSpPr>
          <p:grpSpPr>
            <a:xfrm>
              <a:off x="5083956" y="3933056"/>
              <a:ext cx="3088444" cy="2713884"/>
              <a:chOff x="251520" y="980728"/>
              <a:chExt cx="3376477" cy="2929909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980728"/>
                <a:ext cx="3312368" cy="292990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43808" y="1228690"/>
                <a:ext cx="784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 smtClean="0"/>
                  <a:t>PbPb</a:t>
                </a:r>
                <a:endParaRPr lang="ko-KR" altLang="en-US" sz="2000" dirty="0"/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668616" y="3892715"/>
              <a:ext cx="901907" cy="2563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34942" y="3501008"/>
                <a:ext cx="1045570" cy="1008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chemeClr val="tx2"/>
                    </a:solidFill>
                  </a:rPr>
                  <a:t>Same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𝑡𝑟𝑘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𝑜𝑓𝑓𝑙𝑖𝑛𝑒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olidFill>
                      <a:schemeClr val="tx2"/>
                    </a:solidFill>
                  </a:rPr>
                  <a:t> range</a:t>
                </a:r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942" y="3501008"/>
                <a:ext cx="1045570" cy="1008112"/>
              </a:xfrm>
              <a:prstGeom prst="rect">
                <a:avLst/>
              </a:prstGeom>
              <a:blipFill rotWithShape="0">
                <a:blip r:embed="rId7"/>
                <a:stretch>
                  <a:fillRect t="-3012" b="-60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위로 굽은 화살표 23"/>
          <p:cNvSpPr/>
          <p:nvPr/>
        </p:nvSpPr>
        <p:spPr>
          <a:xfrm rot="16200000">
            <a:off x="8141568" y="2955776"/>
            <a:ext cx="648072" cy="4423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위로 굽은 화살표 24"/>
          <p:cNvSpPr/>
          <p:nvPr/>
        </p:nvSpPr>
        <p:spPr>
          <a:xfrm rot="5400000" flipV="1">
            <a:off x="8141568" y="4611960"/>
            <a:ext cx="648072" cy="4423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4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Relevant Formulae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7763" y="908720"/>
                <a:ext cx="8310701" cy="559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400" dirty="0" smtClean="0"/>
                  <a:t>Cumulants</a:t>
                </a:r>
                <a:r>
                  <a:rPr lang="ko-KR" altLang="en-US" sz="2400" dirty="0" smtClean="0"/>
                  <a:t> </a:t>
                </a:r>
                <a:r>
                  <a:rPr lang="en-US" altLang="ko-KR" sz="2400" dirty="0" smtClean="0"/>
                  <a:t>formed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ko-KR" altLang="en-US" sz="2400" dirty="0" smtClean="0"/>
                  <a:t> </a:t>
                </a:r>
                <a:r>
                  <a:rPr lang="en-US" altLang="ko-KR" sz="2400" dirty="0" smtClean="0"/>
                  <a:t>moments </a:t>
                </a:r>
              </a:p>
              <a:p>
                <a:pPr marL="268288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ko-KR" sz="2000" dirty="0" smtClean="0"/>
                  <a:t> </a:t>
                </a:r>
              </a:p>
              <a:p>
                <a:pPr marL="268288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dirty="0" smtClean="0"/>
                  <a:t> </a:t>
                </a:r>
              </a:p>
              <a:p>
                <a:pPr marL="268288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−9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+12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2000" dirty="0" smtClean="0"/>
                  <a:t>, etc.</a:t>
                </a:r>
              </a:p>
              <a:p>
                <a:pPr marL="268288"/>
                <a:endParaRPr lang="en-US" altLang="ko-KR" sz="800" dirty="0" smtClean="0"/>
              </a:p>
              <a:p>
                <a:pPr marL="268288"/>
                <a:r>
                  <a:rPr lang="en-US" altLang="ko-KR" sz="2000" dirty="0" smtClean="0"/>
                  <a:t>where, for example,</a:t>
                </a:r>
              </a:p>
              <a:p>
                <a:pPr marL="268288"/>
                <a:endParaRPr lang="en-US" altLang="ko-KR" sz="800" i="1" dirty="0" smtClean="0">
                  <a:latin typeface="Cambria Math" panose="02040503050406030204" pitchFamily="18" charset="0"/>
                </a:endParaRPr>
              </a:p>
              <a:p>
                <a:pPr marL="268288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d>
                              <m:d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altLang="ko-KR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268288"/>
                <a:r>
                  <a:rPr lang="en-US" altLang="ko-KR" sz="2000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,6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d>
                              <m:d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ko-KR" altLang="en-US" sz="2000" dirty="0" smtClean="0"/>
                  <a:t> </a:t>
                </a:r>
                <a:endParaRPr lang="en-US" altLang="ko-KR" sz="2000" dirty="0" smtClean="0"/>
              </a:p>
              <a:p>
                <a:pPr marL="268288"/>
                <a:r>
                  <a:rPr lang="en-US" altLang="ko-KR" sz="2000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ko-KR" sz="2000" dirty="0" smtClean="0"/>
                  <a:t> means the average of over all particles from all events within a given multiplicity range</a:t>
                </a:r>
              </a:p>
              <a:p>
                <a:pPr marL="268288"/>
                <a:endParaRPr lang="en-US" altLang="ko-KR" sz="8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400" dirty="0" smtClean="0"/>
                  <a:t>Flow coefficients from </a:t>
                </a:r>
                <a:r>
                  <a:rPr lang="en-US" altLang="ko-KR" sz="2400" dirty="0" err="1" smtClean="0"/>
                  <a:t>cumulants</a:t>
                </a:r>
                <a:endParaRPr lang="en-US" altLang="ko-KR" sz="2400" dirty="0" smtClean="0"/>
              </a:p>
              <a:p>
                <a:pPr marL="268288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rad>
                  </m:oMath>
                </a14:m>
                <a:r>
                  <a:rPr lang="en-US" altLang="ko-KR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rad>
                  </m:oMath>
                </a14:m>
                <a:r>
                  <a:rPr lang="en-US" altLang="ko-KR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g>
                      <m:e>
                        <m:f>
                          <m:f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rad>
                  </m:oMath>
                </a14:m>
                <a:r>
                  <a:rPr lang="en-US" altLang="ko-KR" sz="2000" dirty="0" smtClean="0"/>
                  <a:t>, </a:t>
                </a:r>
              </a:p>
              <a:p>
                <a:pPr marL="268288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g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den>
                        </m:f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</m:rad>
                  </m:oMath>
                </a14:m>
                <a:r>
                  <a:rPr lang="en-US" altLang="ko-KR" sz="2000" dirty="0" smtClean="0"/>
                  <a:t>, etc. </a:t>
                </a:r>
                <a:endParaRPr lang="en-US" altLang="ko-KR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63" y="908720"/>
                <a:ext cx="8310701" cy="5599290"/>
              </a:xfrm>
              <a:prstGeom prst="rect">
                <a:avLst/>
              </a:prstGeom>
              <a:blipFill rotWithShape="0">
                <a:blip r:embed="rId2"/>
                <a:stretch>
                  <a:fillRect l="-1027" t="-8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28800"/>
            <a:ext cx="2160240" cy="1829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2794" y="5674127"/>
            <a:ext cx="331366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A. </a:t>
            </a:r>
            <a:r>
              <a:rPr lang="en-US" altLang="ko-KR" dirty="0" err="1" smtClean="0">
                <a:solidFill>
                  <a:srgbClr val="0000FF"/>
                </a:solidFill>
              </a:rPr>
              <a:t>Bilandzic</a:t>
            </a:r>
            <a:r>
              <a:rPr lang="en-US" altLang="ko-KR" dirty="0" smtClean="0">
                <a:solidFill>
                  <a:srgbClr val="0000FF"/>
                </a:solidFill>
              </a:rPr>
              <a:t>, et al.,</a:t>
            </a:r>
          </a:p>
          <a:p>
            <a:r>
              <a:rPr lang="en-US" altLang="ko-KR" dirty="0" smtClean="0">
                <a:solidFill>
                  <a:srgbClr val="0000FF"/>
                </a:solidFill>
              </a:rPr>
              <a:t>Phys. Rev. C 83, 044913 (2011)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Elliptic Flow: </a:t>
            </a:r>
            <a:r>
              <a:rPr lang="en-US" altLang="ko-KR" dirty="0" err="1" smtClean="0"/>
              <a:t>PbPb</a:t>
            </a:r>
            <a:r>
              <a:rPr lang="en-US" altLang="ko-KR" dirty="0" smtClean="0"/>
              <a:t> vs. </a:t>
            </a:r>
            <a:r>
              <a:rPr lang="en-US" altLang="ko-KR" dirty="0" err="1" smtClean="0"/>
              <a:t>pPb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059235" y="836712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CMS, PLB 724</a:t>
            </a:r>
            <a:r>
              <a:rPr lang="en-US" altLang="ko-KR" dirty="0"/>
              <a:t>, 213 (2013)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4495" y="5157192"/>
                <a:ext cx="6675857" cy="1055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Fourier expansion also works well for the long-range correlations in </a:t>
                </a:r>
                <a:r>
                  <a:rPr lang="en-US" altLang="ko-KR" sz="2000" dirty="0" err="1" smtClean="0"/>
                  <a:t>pPb</a:t>
                </a:r>
                <a:r>
                  <a:rPr lang="en-US" altLang="ko-KR" sz="2000" dirty="0" smtClean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ko-KR" altLang="en-US" sz="2000" dirty="0" smtClean="0"/>
                  <a:t> </a:t>
                </a:r>
                <a:r>
                  <a:rPr lang="en-US" altLang="ko-KR" sz="2000" dirty="0" smtClean="0"/>
                  <a:t>contains some non-flow components.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95" y="5157192"/>
                <a:ext cx="6675857" cy="1055142"/>
              </a:xfrm>
              <a:prstGeom prst="rect">
                <a:avLst/>
              </a:prstGeom>
              <a:blipFill rotWithShape="0">
                <a:blip r:embed="rId2"/>
                <a:stretch>
                  <a:fillRect l="-822" t="-3468" r="-1005" b="-57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그룹 10"/>
          <p:cNvGrpSpPr/>
          <p:nvPr/>
        </p:nvGrpSpPr>
        <p:grpSpPr>
          <a:xfrm>
            <a:off x="395536" y="1268760"/>
            <a:ext cx="6121334" cy="3817015"/>
            <a:chOff x="1178332" y="1268760"/>
            <a:chExt cx="6121334" cy="381701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268760"/>
              <a:ext cx="6040034" cy="38170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6200000">
                  <a:off x="943876" y="3879480"/>
                  <a:ext cx="8382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43876" y="3879480"/>
                  <a:ext cx="8382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6660232" y="345280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</a:t>
            </a:r>
            <a:r>
              <a:rPr lang="en-US" altLang="ko-KR" dirty="0" smtClean="0"/>
              <a:t>elative fluctuation</a:t>
            </a:r>
          </a:p>
          <a:p>
            <a:r>
              <a:rPr lang="en-US" altLang="ko-KR" dirty="0" smtClean="0"/>
              <a:t>N. </a:t>
            </a:r>
            <a:r>
              <a:rPr lang="en-US" altLang="ko-KR" dirty="0" err="1" smtClean="0"/>
              <a:t>Borghini</a:t>
            </a:r>
            <a:r>
              <a:rPr lang="en-US" altLang="ko-KR" dirty="0" smtClean="0"/>
              <a:t>, P. M. </a:t>
            </a:r>
            <a:r>
              <a:rPr lang="en-US" altLang="ko-KR" dirty="0" err="1" smtClean="0"/>
              <a:t>Dinh</a:t>
            </a:r>
            <a:r>
              <a:rPr lang="en-US" altLang="ko-KR" dirty="0" smtClean="0"/>
              <a:t>, J.-Y. </a:t>
            </a:r>
            <a:r>
              <a:rPr lang="en-US" altLang="ko-KR" dirty="0" err="1" smtClean="0"/>
              <a:t>Ollitrault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arXiv:nucl-ex</a:t>
            </a:r>
            <a:r>
              <a:rPr lang="en-US" altLang="ko-KR" dirty="0" smtClean="0"/>
              <a:t>/0110016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6200000">
                <a:off x="257363" y="2066691"/>
                <a:ext cx="565539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7363" y="2066691"/>
                <a:ext cx="565539" cy="430887"/>
              </a:xfrm>
              <a:prstGeom prst="rect">
                <a:avLst/>
              </a:prstGeom>
              <a:blipFill rotWithShape="0">
                <a:blip r:embed="rId6"/>
                <a:stretch>
                  <a:fillRect r="-28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6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Elliptic Flow: </a:t>
            </a:r>
            <a:r>
              <a:rPr lang="en-US" altLang="ko-KR" dirty="0" err="1" smtClean="0"/>
              <a:t>PbPb</a:t>
            </a:r>
            <a:r>
              <a:rPr lang="en-US" altLang="ko-KR" dirty="0" smtClean="0"/>
              <a:t> vs. </a:t>
            </a:r>
            <a:r>
              <a:rPr lang="en-US" altLang="ko-KR" dirty="0" err="1" smtClean="0"/>
              <a:t>pPb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208946"/>
            <a:ext cx="7980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6- &amp; 8-particle </a:t>
            </a:r>
            <a:r>
              <a:rPr lang="en-US" altLang="ko-KR" sz="2000" dirty="0" err="1" smtClean="0"/>
              <a:t>cumulants</a:t>
            </a:r>
            <a:r>
              <a:rPr lang="en-US" altLang="ko-KR" sz="2000" dirty="0" smtClean="0"/>
              <a:t>: Insensitive to non-flow contributions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Lee-Yang Zeros (LYZ): All particle correlations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5601434"/>
                <a:ext cx="8352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8288" indent="-268288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altLang="ko-KR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altLang="ko-K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𝐿𝑌𝑍</m:t>
                        </m:r>
                      </m:e>
                    </m:d>
                  </m:oMath>
                </a14:m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are in good agreement within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ko-KR" sz="2000" dirty="0" smtClean="0"/>
                  <a:t>10%</a:t>
                </a:r>
              </a:p>
              <a:p>
                <a:pPr marL="268288" indent="-268288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True collectivity observed in </a:t>
                </a:r>
                <a:r>
                  <a:rPr lang="en-US" altLang="ko-KR" sz="2000" dirty="0" err="1" smtClean="0"/>
                  <a:t>pPb</a:t>
                </a:r>
                <a:r>
                  <a:rPr lang="en-US" altLang="ko-KR" sz="2000" dirty="0" smtClean="0"/>
                  <a:t>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01434"/>
                <a:ext cx="8352928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657" t="-5172" r="-657" b="-146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그룹 12"/>
          <p:cNvGrpSpPr/>
          <p:nvPr/>
        </p:nvGrpSpPr>
        <p:grpSpPr>
          <a:xfrm>
            <a:off x="1115616" y="2003932"/>
            <a:ext cx="6696744" cy="3585308"/>
            <a:chOff x="971600" y="2096537"/>
            <a:chExt cx="6955225" cy="363671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096537"/>
              <a:ext cx="6955225" cy="3636719"/>
            </a:xfrm>
            <a:prstGeom prst="rect">
              <a:avLst/>
            </a:prstGeom>
          </p:spPr>
        </p:pic>
        <p:grpSp>
          <p:nvGrpSpPr>
            <p:cNvPr id="12" name="그룹 11"/>
            <p:cNvGrpSpPr/>
            <p:nvPr/>
          </p:nvGrpSpPr>
          <p:grpSpPr>
            <a:xfrm>
              <a:off x="2757868" y="3541349"/>
              <a:ext cx="1878313" cy="720080"/>
              <a:chOff x="2829876" y="3501008"/>
              <a:chExt cx="1878313" cy="720080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2829876" y="3501008"/>
                <a:ext cx="1878313" cy="312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dirty="0" smtClean="0"/>
                  <a:t>PLB 724</a:t>
                </a:r>
                <a:r>
                  <a:rPr lang="en-US" altLang="ko-KR" sz="1400" dirty="0"/>
                  <a:t>, 213 (2013)</a:t>
                </a:r>
                <a:endParaRPr lang="ko-KR" altLang="en-US" sz="1400" dirty="0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838505" y="3501008"/>
                <a:ext cx="1802980" cy="720080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635896" y="796371"/>
            <a:ext cx="188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 HIN-14-006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53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Elliptic Flow: </a:t>
            </a:r>
            <a:r>
              <a:rPr lang="en-US" altLang="ko-KR" dirty="0" err="1"/>
              <a:t>PbPb</a:t>
            </a:r>
            <a:r>
              <a:rPr lang="en-US" altLang="ko-KR" dirty="0"/>
              <a:t> vs. </a:t>
            </a:r>
            <a:r>
              <a:rPr lang="en-US" altLang="ko-KR" dirty="0" err="1"/>
              <a:t>pPb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Fluctuation-driven initial-state eccentricity in hydrodynamics in </a:t>
            </a:r>
            <a:r>
              <a:rPr lang="en-US" altLang="ko-KR" sz="2000" dirty="0" err="1" smtClean="0"/>
              <a:t>pPb</a:t>
            </a:r>
            <a:endParaRPr lang="en-US" altLang="ko-KR" sz="2000" dirty="0" smtClean="0"/>
          </a:p>
          <a:p>
            <a:pPr marL="538163" lvl="1" indent="-269875">
              <a:buFont typeface="맑은 고딕" panose="020B0503020000020004" pitchFamily="50" charset="-127"/>
              <a:buChar char="-"/>
            </a:pPr>
            <a:r>
              <a:rPr lang="en-US" altLang="ko-KR" dirty="0" smtClean="0"/>
              <a:t>A. </a:t>
            </a:r>
            <a:r>
              <a:rPr lang="en-US" altLang="ko-KR" dirty="0" err="1" smtClean="0"/>
              <a:t>Bzdak</a:t>
            </a:r>
            <a:r>
              <a:rPr lang="en-US" altLang="ko-KR" dirty="0" smtClean="0"/>
              <a:t>, P. </a:t>
            </a:r>
            <a:r>
              <a:rPr lang="en-US" altLang="ko-KR" dirty="0" err="1" smtClean="0"/>
              <a:t>Bozek</a:t>
            </a:r>
            <a:r>
              <a:rPr lang="en-US" altLang="ko-KR" dirty="0" smtClean="0"/>
              <a:t>, and L. </a:t>
            </a:r>
            <a:r>
              <a:rPr lang="en-US" altLang="ko-KR" dirty="0" err="1" smtClean="0"/>
              <a:t>McLerran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arXiv</a:t>
            </a:r>
            <a:r>
              <a:rPr lang="en-US" altLang="ko-KR" dirty="0" smtClean="0"/>
              <a:t>: 1311.7325</a:t>
            </a:r>
          </a:p>
          <a:p>
            <a:pPr marL="538163" lvl="1" indent="-269875">
              <a:buFont typeface="맑은 고딕" panose="020B0503020000020004" pitchFamily="50" charset="-127"/>
              <a:buChar char="-"/>
            </a:pPr>
            <a:r>
              <a:rPr lang="en-US" altLang="ko-KR" dirty="0" smtClean="0"/>
              <a:t>L. Yan and J.-Y. </a:t>
            </a:r>
            <a:r>
              <a:rPr lang="en-US" altLang="ko-KR" dirty="0" err="1" smtClean="0"/>
              <a:t>Ollitrault</a:t>
            </a:r>
            <a:r>
              <a:rPr lang="en-US" altLang="ko-KR" dirty="0" smtClean="0"/>
              <a:t>, PRL 112, 082301 (2014)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3"/>
          <a:stretch/>
        </p:blipFill>
        <p:spPr>
          <a:xfrm>
            <a:off x="4689499" y="2420888"/>
            <a:ext cx="3698925" cy="3528392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611560" y="2420889"/>
            <a:ext cx="3686402" cy="3618674"/>
            <a:chOff x="611560" y="2420889"/>
            <a:chExt cx="3686402" cy="361867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508"/>
            <a:stretch/>
          </p:blipFill>
          <p:spPr>
            <a:xfrm>
              <a:off x="611560" y="2420889"/>
              <a:ext cx="3686402" cy="31684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08000" y="5485565"/>
                  <a:ext cx="3265638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dirty="0" smtClean="0"/>
                    <a:t>0.6            0.7           0.8           0.9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000" y="5485565"/>
                  <a:ext cx="3265638" cy="5539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60" t="-2198" b="-769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3635896" y="796371"/>
            <a:ext cx="188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 HIN-14-006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28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Triangular </a:t>
            </a:r>
            <a:r>
              <a:rPr lang="en-US" altLang="ko-KR" dirty="0"/>
              <a:t>Flow: </a:t>
            </a:r>
            <a:r>
              <a:rPr lang="en-US" altLang="ko-KR" dirty="0" err="1"/>
              <a:t>PbPb</a:t>
            </a:r>
            <a:r>
              <a:rPr lang="en-US" altLang="ko-KR" dirty="0"/>
              <a:t> vs. </a:t>
            </a:r>
            <a:r>
              <a:rPr lang="en-US" altLang="ko-KR" dirty="0" err="1"/>
              <a:t>pPb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91" y="2212267"/>
            <a:ext cx="2323357" cy="178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8478" y="5373216"/>
                <a:ext cx="76459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200" dirty="0" smtClean="0"/>
                  <a:t>Remarkable similarity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o-KR" altLang="en-US" sz="2200" dirty="0" smtClean="0"/>
                  <a:t> </a:t>
                </a:r>
                <a:r>
                  <a:rPr lang="en-US" altLang="ko-KR" sz="2200" dirty="0" smtClean="0"/>
                  <a:t>signal as a function of multiplicity in </a:t>
                </a:r>
                <a:r>
                  <a:rPr lang="en-US" altLang="ko-KR" sz="2200" dirty="0" err="1" smtClean="0"/>
                  <a:t>pPb</a:t>
                </a:r>
                <a:r>
                  <a:rPr lang="en-US" altLang="ko-KR" sz="2200" dirty="0" smtClean="0"/>
                  <a:t> and </a:t>
                </a:r>
                <a:r>
                  <a:rPr lang="en-US" altLang="ko-KR" sz="2200" dirty="0" err="1" smtClean="0"/>
                  <a:t>PbPb</a:t>
                </a:r>
                <a:endParaRPr lang="ko-KR" alt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78" y="5373216"/>
                <a:ext cx="764597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877" t="-4724" b="-149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/>
          <p:cNvSpPr/>
          <p:nvPr/>
        </p:nvSpPr>
        <p:spPr>
          <a:xfrm>
            <a:off x="3131243" y="782924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CMS, PLB 724</a:t>
            </a:r>
            <a:r>
              <a:rPr lang="en-US" altLang="ko-KR" dirty="0"/>
              <a:t>, 213 (2013)</a:t>
            </a:r>
            <a:endParaRPr lang="ko-KR" altLang="en-US" dirty="0"/>
          </a:p>
        </p:txBody>
      </p:sp>
      <p:pic>
        <p:nvPicPr>
          <p:cNvPr id="11" name="Image 4" descr="v3_Ntrk_subperiph1Pane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1184"/>
            <a:ext cx="5341560" cy="39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 smtClean="0">
                    <a:latin typeface="Symbol" panose="05050102010706020507" pitchFamily="18" charset="2"/>
                  </a:rPr>
                  <a:t>h</a:t>
                </a:r>
                <a:r>
                  <a:rPr lang="en-US" altLang="ko-KR" dirty="0" smtClean="0"/>
                  <a:t>-Dependence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ko-KR" dirty="0" smtClean="0"/>
                  <a:t> in pPb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21" t="-8527" r="-936" b="-279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grpSp>
        <p:nvGrpSpPr>
          <p:cNvPr id="23" name="Group 31"/>
          <p:cNvGrpSpPr/>
          <p:nvPr/>
        </p:nvGrpSpPr>
        <p:grpSpPr>
          <a:xfrm>
            <a:off x="4112805" y="1412776"/>
            <a:ext cx="1179275" cy="936104"/>
            <a:chOff x="5436676" y="2557472"/>
            <a:chExt cx="1060509" cy="895350"/>
          </a:xfrm>
        </p:grpSpPr>
        <p:pic>
          <p:nvPicPr>
            <p:cNvPr id="24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83"/>
            <a:stretch/>
          </p:blipFill>
          <p:spPr>
            <a:xfrm>
              <a:off x="5436676" y="2700829"/>
              <a:ext cx="424995" cy="606955"/>
            </a:xfrm>
            <a:prstGeom prst="rect">
              <a:avLst/>
            </a:prstGeom>
          </p:spPr>
        </p:pic>
        <p:pic>
          <p:nvPicPr>
            <p:cNvPr id="25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28" r="12562"/>
            <a:stretch/>
          </p:blipFill>
          <p:spPr>
            <a:xfrm>
              <a:off x="5984082" y="2557472"/>
              <a:ext cx="513103" cy="895350"/>
            </a:xfrm>
            <a:prstGeom prst="rect">
              <a:avLst/>
            </a:prstGeom>
          </p:spPr>
        </p:pic>
      </p:grpSp>
      <p:grpSp>
        <p:nvGrpSpPr>
          <p:cNvPr id="32" name="Group 40"/>
          <p:cNvGrpSpPr/>
          <p:nvPr/>
        </p:nvGrpSpPr>
        <p:grpSpPr>
          <a:xfrm>
            <a:off x="1115616" y="1142654"/>
            <a:ext cx="2133093" cy="1094235"/>
            <a:chOff x="1067307" y="3144119"/>
            <a:chExt cx="2133093" cy="1656481"/>
          </a:xfrm>
        </p:grpSpPr>
        <p:sp>
          <p:nvSpPr>
            <p:cNvPr id="33" name="Flowchart: Direct Access Storage 41"/>
            <p:cNvSpPr/>
            <p:nvPr/>
          </p:nvSpPr>
          <p:spPr bwMode="auto">
            <a:xfrm>
              <a:off x="1600200" y="3886200"/>
              <a:ext cx="1600200" cy="914400"/>
            </a:xfrm>
            <a:prstGeom prst="flowChartMagneticDrum">
              <a:avLst/>
            </a:prstGeom>
            <a:noFill/>
            <a:ln w="19050">
              <a:solidFill>
                <a:schemeClr val="tx2">
                  <a:lumMod val="95000"/>
                  <a:lumOff val="5000"/>
                </a:schemeClr>
              </a:solidFill>
            </a:ln>
            <a:effectLst/>
            <a:extLst/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Isosceles Triangle 42"/>
            <p:cNvSpPr/>
            <p:nvPr/>
          </p:nvSpPr>
          <p:spPr bwMode="auto">
            <a:xfrm rot="10800000">
              <a:off x="1752600" y="3886200"/>
              <a:ext cx="1143000" cy="41553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5" name="Straight Arrow Connector 44"/>
            <p:cNvCxnSpPr>
              <a:stCxn id="34" idx="0"/>
            </p:cNvCxnSpPr>
            <p:nvPr/>
          </p:nvCxnSpPr>
          <p:spPr bwMode="auto">
            <a:xfrm flipH="1" flipV="1">
              <a:off x="1600200" y="3733800"/>
              <a:ext cx="723900" cy="567930"/>
            </a:xfrm>
            <a:prstGeom prst="straightConnector1">
              <a:avLst/>
            </a:prstGeom>
            <a:solidFill>
              <a:schemeClr val="folHlink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Box 35"/>
            <p:cNvSpPr txBox="1"/>
            <p:nvPr/>
          </p:nvSpPr>
          <p:spPr>
            <a:xfrm>
              <a:off x="1931403" y="3159136"/>
              <a:ext cx="756938" cy="6056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000" i="1" dirty="0" err="1" smtClean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h</a:t>
              </a:r>
              <a:r>
                <a:rPr lang="en-US" sz="2000" i="1" baseline="-25000" dirty="0" err="1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assoc</a:t>
              </a:r>
              <a:endParaRPr lang="en-US" sz="2000" i="1" dirty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7" name="Rectangle 46"/>
            <p:cNvSpPr/>
            <p:nvPr/>
          </p:nvSpPr>
          <p:spPr>
            <a:xfrm>
              <a:off x="1067307" y="3144119"/>
              <a:ext cx="603050" cy="605697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en-US" sz="2000" i="1" dirty="0" err="1" smtClean="0">
                  <a:solidFill>
                    <a:srgbClr val="7030A0"/>
                  </a:solidFill>
                  <a:latin typeface="Symbol" panose="05050102010706020507" pitchFamily="18" charset="2"/>
                </a:rPr>
                <a:t>h</a:t>
              </a:r>
              <a:r>
                <a:rPr lang="en-US" sz="2000" i="1" baseline="-25000" dirty="0" err="1" smtClean="0">
                  <a:solidFill>
                    <a:srgbClr val="7030A0"/>
                  </a:solidFill>
                </a:rPr>
                <a:t>trig</a:t>
              </a:r>
              <a:endParaRPr lang="en-US" sz="2000" i="1" dirty="0">
                <a:solidFill>
                  <a:srgbClr val="7030A0"/>
                </a:solidFill>
                <a:latin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1520" y="868741"/>
                <a:ext cx="4365234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−2.4&lt;</m:t>
                        </m:r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𝑡𝑟𝑖𝑔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&lt;2.0</m:t>
                    </m:r>
                  </m:oMath>
                </a14:m>
                <a:r>
                  <a:rPr lang="en-US" altLang="ko-KR" sz="2000" dirty="0" smtClean="0"/>
                  <a:t> (</a:t>
                </a:r>
                <a:r>
                  <a:rPr lang="en-US" altLang="ko-KR" sz="2000" dirty="0" err="1" smtClean="0"/>
                  <a:t>Pb</a:t>
                </a:r>
                <a:r>
                  <a:rPr lang="en-US" altLang="ko-KR" sz="2000" dirty="0" smtClean="0"/>
                  <a:t>-going trigger)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68741"/>
                <a:ext cx="4365234" cy="425053"/>
              </a:xfrm>
              <a:prstGeom prst="rect">
                <a:avLst/>
              </a:prstGeom>
              <a:blipFill rotWithShape="0">
                <a:blip r:embed="rId4"/>
                <a:stretch>
                  <a:fillRect t="-10145" r="-559" b="-188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04048" y="868741"/>
                <a:ext cx="4098238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𝑡𝑟𝑖𝑔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&lt;2.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(</a:t>
                </a:r>
                <a:r>
                  <a:rPr lang="en-US" altLang="ko-KR" sz="2000" dirty="0"/>
                  <a:t>p</a:t>
                </a:r>
                <a:r>
                  <a:rPr lang="en-US" altLang="ko-KR" sz="2000" dirty="0" smtClean="0"/>
                  <a:t>-going trigger)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868741"/>
                <a:ext cx="4098238" cy="425053"/>
              </a:xfrm>
              <a:prstGeom prst="rect">
                <a:avLst/>
              </a:prstGeom>
              <a:blipFill rotWithShape="0">
                <a:blip r:embed="rId5"/>
                <a:stretch>
                  <a:fillRect t="-10145" r="-446" b="-188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6156176" y="1156146"/>
            <a:ext cx="2003994" cy="1120726"/>
            <a:chOff x="6156176" y="1156146"/>
            <a:chExt cx="2003994" cy="1120726"/>
          </a:xfrm>
        </p:grpSpPr>
        <p:grpSp>
          <p:nvGrpSpPr>
            <p:cNvPr id="26" name="Group 34"/>
            <p:cNvGrpSpPr/>
            <p:nvPr/>
          </p:nvGrpSpPr>
          <p:grpSpPr>
            <a:xfrm>
              <a:off x="6156176" y="1156146"/>
              <a:ext cx="2003994" cy="1120726"/>
              <a:chOff x="1447800" y="1136003"/>
              <a:chExt cx="2003994" cy="1759597"/>
            </a:xfrm>
          </p:grpSpPr>
          <p:sp>
            <p:nvSpPr>
              <p:cNvPr id="27" name="Flowchart: Direct Access Storage 35"/>
              <p:cNvSpPr/>
              <p:nvPr/>
            </p:nvSpPr>
            <p:spPr bwMode="auto">
              <a:xfrm>
                <a:off x="1447800" y="1981200"/>
                <a:ext cx="1600200" cy="914400"/>
              </a:xfrm>
              <a:prstGeom prst="flowChartMagneticDrum">
                <a:avLst/>
              </a:prstGeom>
              <a:noFill/>
              <a:ln w="19050">
                <a:solidFill>
                  <a:schemeClr val="tx2">
                    <a:lumMod val="95000"/>
                    <a:lumOff val="5000"/>
                  </a:schemeClr>
                </a:solidFill>
              </a:ln>
              <a:effectLst/>
              <a:extLst/>
            </p:spPr>
            <p:txBody>
              <a:bodyPr vert="horz" wrap="square" lIns="95891" tIns="47946" rIns="95891" bIns="47946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" name="Isosceles Triangle 36"/>
              <p:cNvSpPr/>
              <p:nvPr/>
            </p:nvSpPr>
            <p:spPr bwMode="auto">
              <a:xfrm rot="10800000">
                <a:off x="1600200" y="1981199"/>
                <a:ext cx="1143000" cy="415530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/>
            </p:spPr>
            <p:txBody>
              <a:bodyPr vert="horz" wrap="square" lIns="95891" tIns="47946" rIns="95891" bIns="47946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29" name="Straight Arrow Connector 37"/>
              <p:cNvCxnSpPr/>
              <p:nvPr/>
            </p:nvCxnSpPr>
            <p:spPr bwMode="auto">
              <a:xfrm flipV="1">
                <a:off x="2133600" y="1828800"/>
                <a:ext cx="800100" cy="567930"/>
              </a:xfrm>
              <a:prstGeom prst="straightConnector1">
                <a:avLst/>
              </a:prstGeom>
              <a:solidFill>
                <a:schemeClr val="folHlink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Rectangle 39"/>
              <p:cNvSpPr/>
              <p:nvPr/>
            </p:nvSpPr>
            <p:spPr>
              <a:xfrm>
                <a:off x="2848744" y="1136003"/>
                <a:ext cx="603050" cy="628193"/>
              </a:xfrm>
              <a:prstGeom prst="rect">
                <a:avLst/>
              </a:prstGeom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000" i="1" dirty="0" err="1" smtClean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en-US" sz="2000" i="1" baseline="-25000" dirty="0" err="1" smtClean="0">
                    <a:solidFill>
                      <a:srgbClr val="7030A0"/>
                    </a:solidFill>
                  </a:rPr>
                  <a:t>trig</a:t>
                </a:r>
                <a:endParaRPr lang="en-US" sz="2000" i="1" dirty="0">
                  <a:solidFill>
                    <a:srgbClr val="7030A0"/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485643" y="1240413"/>
              <a:ext cx="7569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000" i="1" dirty="0" err="1" smtClean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h</a:t>
              </a:r>
              <a:r>
                <a:rPr lang="en-US" sz="2000" i="1" baseline="-25000" dirty="0" err="1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assoc</a:t>
              </a:r>
              <a:endParaRPr lang="en-US" sz="2000" i="1" dirty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pic>
        <p:nvPicPr>
          <p:cNvPr id="41" name="Picture 142" descr="C:\Users\lingshan\Desktop\PAS_0518\2D_pside_N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31" y="2308319"/>
            <a:ext cx="3293873" cy="2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9" descr="C:\Users\lingshan\Desktop\PAS_0518\2D_pside_N260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 bwMode="auto">
          <a:xfrm>
            <a:off x="5450399" y="4598511"/>
            <a:ext cx="3293873" cy="221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0" descr="C:\Users\lingshan\Desktop\PAS_0518\2D_Pbside_N2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3293873" cy="2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1" descr="C:\Users\lingshan\Desktop\PAS_0518\2D_Pbside_N260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 bwMode="auto">
          <a:xfrm>
            <a:off x="342023" y="4581128"/>
            <a:ext cx="32938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775657" y="4509120"/>
            <a:ext cx="16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Near-side jet</a:t>
            </a:r>
            <a:endParaRPr lang="en-US" sz="2000" dirty="0"/>
          </a:p>
        </p:txBody>
      </p:sp>
      <p:sp>
        <p:nvSpPr>
          <p:cNvPr id="47" name="Oval 36"/>
          <p:cNvSpPr/>
          <p:nvPr/>
        </p:nvSpPr>
        <p:spPr bwMode="auto">
          <a:xfrm>
            <a:off x="1043608" y="5229200"/>
            <a:ext cx="626156" cy="370063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Oval 37"/>
          <p:cNvSpPr/>
          <p:nvPr/>
        </p:nvSpPr>
        <p:spPr bwMode="auto">
          <a:xfrm>
            <a:off x="7474236" y="6155281"/>
            <a:ext cx="626156" cy="370063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9" name="Straight Arrow Connector 65"/>
          <p:cNvCxnSpPr>
            <a:stCxn id="47" idx="7"/>
            <a:endCxn id="46" idx="1"/>
          </p:cNvCxnSpPr>
          <p:nvPr/>
        </p:nvCxnSpPr>
        <p:spPr bwMode="auto">
          <a:xfrm flipV="1">
            <a:off x="1578066" y="4709175"/>
            <a:ext cx="2197591" cy="574219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5"/>
          <p:cNvCxnSpPr>
            <a:stCxn id="48" idx="0"/>
            <a:endCxn id="46" idx="3"/>
          </p:cNvCxnSpPr>
          <p:nvPr/>
        </p:nvCxnSpPr>
        <p:spPr bwMode="auto">
          <a:xfrm flipH="1" flipV="1">
            <a:off x="5436096" y="4709175"/>
            <a:ext cx="2351218" cy="1446106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26"/>
          <p:cNvSpPr/>
          <p:nvPr/>
        </p:nvSpPr>
        <p:spPr bwMode="auto">
          <a:xfrm rot="2339222">
            <a:off x="6240981" y="5910593"/>
            <a:ext cx="1523573" cy="233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5896" y="4941168"/>
            <a:ext cx="197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Near-side </a:t>
            </a:r>
            <a:r>
              <a:rPr lang="en-US" sz="2000" dirty="0" smtClean="0"/>
              <a:t>ridge</a:t>
            </a:r>
            <a:endParaRPr lang="en-US" sz="2000" dirty="0"/>
          </a:p>
        </p:txBody>
      </p:sp>
      <p:sp>
        <p:nvSpPr>
          <p:cNvPr id="59" name="Oval 48"/>
          <p:cNvSpPr/>
          <p:nvPr/>
        </p:nvSpPr>
        <p:spPr bwMode="auto">
          <a:xfrm rot="2075737">
            <a:off x="1193980" y="5857913"/>
            <a:ext cx="1408706" cy="273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0" name="Straight Arrow Connector 53"/>
          <p:cNvCxnSpPr>
            <a:stCxn id="57" idx="2"/>
            <a:endCxn id="58" idx="3"/>
          </p:cNvCxnSpPr>
          <p:nvPr/>
        </p:nvCxnSpPr>
        <p:spPr bwMode="auto">
          <a:xfrm flipH="1" flipV="1">
            <a:off x="5610256" y="5141223"/>
            <a:ext cx="800383" cy="406839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55"/>
          <p:cNvCxnSpPr>
            <a:stCxn id="59" idx="0"/>
            <a:endCxn id="58" idx="1"/>
          </p:cNvCxnSpPr>
          <p:nvPr/>
        </p:nvCxnSpPr>
        <p:spPr bwMode="auto">
          <a:xfrm flipV="1">
            <a:off x="1975967" y="5141223"/>
            <a:ext cx="1659929" cy="740867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Freeform 18"/>
          <p:cNvSpPr/>
          <p:nvPr/>
        </p:nvSpPr>
        <p:spPr bwMode="auto">
          <a:xfrm>
            <a:off x="6300936" y="5622553"/>
            <a:ext cx="1295400" cy="947905"/>
          </a:xfrm>
          <a:custGeom>
            <a:avLst/>
            <a:gdLst>
              <a:gd name="connsiteX0" fmla="*/ 0 w 1295400"/>
              <a:gd name="connsiteY0" fmla="*/ 45265 h 947905"/>
              <a:gd name="connsiteX1" fmla="*/ 114300 w 1295400"/>
              <a:gd name="connsiteY1" fmla="*/ 7165 h 947905"/>
              <a:gd name="connsiteX2" fmla="*/ 368300 w 1295400"/>
              <a:gd name="connsiteY2" fmla="*/ 172265 h 947905"/>
              <a:gd name="connsiteX3" fmla="*/ 609600 w 1295400"/>
              <a:gd name="connsiteY3" fmla="*/ 413565 h 947905"/>
              <a:gd name="connsiteX4" fmla="*/ 838200 w 1295400"/>
              <a:gd name="connsiteY4" fmla="*/ 527865 h 947905"/>
              <a:gd name="connsiteX5" fmla="*/ 1041400 w 1295400"/>
              <a:gd name="connsiteY5" fmla="*/ 616765 h 947905"/>
              <a:gd name="connsiteX6" fmla="*/ 1181100 w 1295400"/>
              <a:gd name="connsiteY6" fmla="*/ 756465 h 947905"/>
              <a:gd name="connsiteX7" fmla="*/ 1295400 w 1295400"/>
              <a:gd name="connsiteY7" fmla="*/ 946965 h 947905"/>
              <a:gd name="connsiteX8" fmla="*/ 1295400 w 1295400"/>
              <a:gd name="connsiteY8" fmla="*/ 946965 h 947905"/>
              <a:gd name="connsiteX9" fmla="*/ 1270000 w 1295400"/>
              <a:gd name="connsiteY9" fmla="*/ 946965 h 947905"/>
              <a:gd name="connsiteX10" fmla="*/ 1244600 w 1295400"/>
              <a:gd name="connsiteY10" fmla="*/ 934265 h 9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5400" h="947905">
                <a:moveTo>
                  <a:pt x="0" y="45265"/>
                </a:moveTo>
                <a:cubicBezTo>
                  <a:pt x="26458" y="15631"/>
                  <a:pt x="52917" y="-14002"/>
                  <a:pt x="114300" y="7165"/>
                </a:cubicBezTo>
                <a:cubicBezTo>
                  <a:pt x="175683" y="28332"/>
                  <a:pt x="285750" y="104532"/>
                  <a:pt x="368300" y="172265"/>
                </a:cubicBezTo>
                <a:cubicBezTo>
                  <a:pt x="450850" y="239998"/>
                  <a:pt x="531283" y="354298"/>
                  <a:pt x="609600" y="413565"/>
                </a:cubicBezTo>
                <a:cubicBezTo>
                  <a:pt x="687917" y="472832"/>
                  <a:pt x="766233" y="493998"/>
                  <a:pt x="838200" y="527865"/>
                </a:cubicBezTo>
                <a:cubicBezTo>
                  <a:pt x="910167" y="561732"/>
                  <a:pt x="984250" y="578665"/>
                  <a:pt x="1041400" y="616765"/>
                </a:cubicBezTo>
                <a:cubicBezTo>
                  <a:pt x="1098550" y="654865"/>
                  <a:pt x="1138767" y="701432"/>
                  <a:pt x="1181100" y="756465"/>
                </a:cubicBezTo>
                <a:cubicBezTo>
                  <a:pt x="1223433" y="811498"/>
                  <a:pt x="1295400" y="946965"/>
                  <a:pt x="1295400" y="946965"/>
                </a:cubicBezTo>
                <a:lnTo>
                  <a:pt x="1295400" y="946965"/>
                </a:lnTo>
                <a:cubicBezTo>
                  <a:pt x="1291167" y="946965"/>
                  <a:pt x="1278467" y="949082"/>
                  <a:pt x="1270000" y="946965"/>
                </a:cubicBezTo>
                <a:cubicBezTo>
                  <a:pt x="1261533" y="944848"/>
                  <a:pt x="1253066" y="939556"/>
                  <a:pt x="1244600" y="934265"/>
                </a:cubicBezTo>
              </a:path>
            </a:pathLst>
          </a:cu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72345" y="5517232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 smtClean="0"/>
              <a:t>Shape~dN</a:t>
            </a:r>
            <a:r>
              <a:rPr lang="en-US" sz="2000" b="0" dirty="0" smtClean="0"/>
              <a:t>/d</a:t>
            </a:r>
            <a:r>
              <a:rPr lang="en-US" sz="2000" b="0" dirty="0" smtClean="0">
                <a:latin typeface="Symbol" panose="05050102010706020507" pitchFamily="18" charset="2"/>
              </a:rPr>
              <a:t>h</a:t>
            </a:r>
            <a:endParaRPr lang="en-US" sz="2000" b="0" dirty="0">
              <a:latin typeface="Symbol" panose="05050102010706020507" pitchFamily="18" charset="2"/>
            </a:endParaRPr>
          </a:p>
        </p:txBody>
      </p:sp>
      <p:sp>
        <p:nvSpPr>
          <p:cNvPr id="68" name="Freeform 35"/>
          <p:cNvSpPr/>
          <p:nvPr/>
        </p:nvSpPr>
        <p:spPr bwMode="auto">
          <a:xfrm>
            <a:off x="1174315" y="5574087"/>
            <a:ext cx="1295400" cy="947905"/>
          </a:xfrm>
          <a:custGeom>
            <a:avLst/>
            <a:gdLst>
              <a:gd name="connsiteX0" fmla="*/ 0 w 1295400"/>
              <a:gd name="connsiteY0" fmla="*/ 45265 h 947905"/>
              <a:gd name="connsiteX1" fmla="*/ 114300 w 1295400"/>
              <a:gd name="connsiteY1" fmla="*/ 7165 h 947905"/>
              <a:gd name="connsiteX2" fmla="*/ 368300 w 1295400"/>
              <a:gd name="connsiteY2" fmla="*/ 172265 h 947905"/>
              <a:gd name="connsiteX3" fmla="*/ 609600 w 1295400"/>
              <a:gd name="connsiteY3" fmla="*/ 413565 h 947905"/>
              <a:gd name="connsiteX4" fmla="*/ 838200 w 1295400"/>
              <a:gd name="connsiteY4" fmla="*/ 527865 h 947905"/>
              <a:gd name="connsiteX5" fmla="*/ 1041400 w 1295400"/>
              <a:gd name="connsiteY5" fmla="*/ 616765 h 947905"/>
              <a:gd name="connsiteX6" fmla="*/ 1181100 w 1295400"/>
              <a:gd name="connsiteY6" fmla="*/ 756465 h 947905"/>
              <a:gd name="connsiteX7" fmla="*/ 1295400 w 1295400"/>
              <a:gd name="connsiteY7" fmla="*/ 946965 h 947905"/>
              <a:gd name="connsiteX8" fmla="*/ 1295400 w 1295400"/>
              <a:gd name="connsiteY8" fmla="*/ 946965 h 947905"/>
              <a:gd name="connsiteX9" fmla="*/ 1270000 w 1295400"/>
              <a:gd name="connsiteY9" fmla="*/ 946965 h 947905"/>
              <a:gd name="connsiteX10" fmla="*/ 1244600 w 1295400"/>
              <a:gd name="connsiteY10" fmla="*/ 934265 h 9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5400" h="947905">
                <a:moveTo>
                  <a:pt x="0" y="45265"/>
                </a:moveTo>
                <a:cubicBezTo>
                  <a:pt x="26458" y="15631"/>
                  <a:pt x="52917" y="-14002"/>
                  <a:pt x="114300" y="7165"/>
                </a:cubicBezTo>
                <a:cubicBezTo>
                  <a:pt x="175683" y="28332"/>
                  <a:pt x="285750" y="104532"/>
                  <a:pt x="368300" y="172265"/>
                </a:cubicBezTo>
                <a:cubicBezTo>
                  <a:pt x="450850" y="239998"/>
                  <a:pt x="531283" y="354298"/>
                  <a:pt x="609600" y="413565"/>
                </a:cubicBezTo>
                <a:cubicBezTo>
                  <a:pt x="687917" y="472832"/>
                  <a:pt x="766233" y="493998"/>
                  <a:pt x="838200" y="527865"/>
                </a:cubicBezTo>
                <a:cubicBezTo>
                  <a:pt x="910167" y="561732"/>
                  <a:pt x="984250" y="578665"/>
                  <a:pt x="1041400" y="616765"/>
                </a:cubicBezTo>
                <a:cubicBezTo>
                  <a:pt x="1098550" y="654865"/>
                  <a:pt x="1138767" y="701432"/>
                  <a:pt x="1181100" y="756465"/>
                </a:cubicBezTo>
                <a:cubicBezTo>
                  <a:pt x="1223433" y="811498"/>
                  <a:pt x="1295400" y="946965"/>
                  <a:pt x="1295400" y="946965"/>
                </a:cubicBezTo>
                <a:lnTo>
                  <a:pt x="1295400" y="946965"/>
                </a:lnTo>
                <a:cubicBezTo>
                  <a:pt x="1291167" y="946965"/>
                  <a:pt x="1278467" y="949082"/>
                  <a:pt x="1270000" y="946965"/>
                </a:cubicBezTo>
                <a:cubicBezTo>
                  <a:pt x="1261533" y="944848"/>
                  <a:pt x="1253066" y="939556"/>
                  <a:pt x="1244600" y="934265"/>
                </a:cubicBezTo>
              </a:path>
            </a:pathLst>
          </a:cu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5891" tIns="47946" rIns="95891" bIns="4794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9" name="Straight Arrow Connector 38"/>
          <p:cNvCxnSpPr>
            <a:stCxn id="68" idx="4"/>
            <a:endCxn id="44" idx="3"/>
          </p:cNvCxnSpPr>
          <p:nvPr/>
        </p:nvCxnSpPr>
        <p:spPr bwMode="auto">
          <a:xfrm flipV="1">
            <a:off x="2012515" y="5697252"/>
            <a:ext cx="1623381" cy="404700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49"/>
          <p:cNvCxnSpPr>
            <a:stCxn id="66" idx="2"/>
            <a:endCxn id="67" idx="3"/>
          </p:cNvCxnSpPr>
          <p:nvPr/>
        </p:nvCxnSpPr>
        <p:spPr bwMode="auto">
          <a:xfrm flipH="1" flipV="1">
            <a:off x="5508104" y="5717287"/>
            <a:ext cx="1161132" cy="77531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"/>
              <p:cNvSpPr/>
              <p:nvPr/>
            </p:nvSpPr>
            <p:spPr>
              <a:xfrm>
                <a:off x="3413180" y="2773571"/>
                <a:ext cx="2382956" cy="1087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𝑺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l-GR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𝜟𝝓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400" b="1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𝒕𝒓𝒊𝒈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𝒔𝒂𝒎𝒆</m:t>
                            </m:r>
                          </m:sup>
                        </m:sSup>
                      </m:num>
                      <m:den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l-GR" sz="2400" b="1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𝜟𝜼𝜟𝝓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180" y="2773571"/>
                <a:ext cx="2382956" cy="10874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624319" y="6309320"/>
            <a:ext cx="18837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 HIN-14-008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5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>
                    <a:latin typeface="Symbol" panose="05050102010706020507" pitchFamily="18" charset="2"/>
                  </a:rPr>
                  <a:t>h</a:t>
                </a:r>
                <a:r>
                  <a:rPr lang="en-US" altLang="ko-KR" dirty="0"/>
                  <a:t>-Dependence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in pPb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21" t="-8527" r="-936" b="-279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pic>
        <p:nvPicPr>
          <p:cNvPr id="7" name="Picture 2" descr="C:\Users\lingshan\Desktop\PAS_0518\dphi_shortrange_ps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33" y="1859623"/>
            <a:ext cx="3610153" cy="2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lingshan\Desktop\PAS_0518\dphi_longrange_psi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15" y="4229491"/>
            <a:ext cx="3597773" cy="243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ingshan\Desktop\PAS_0518\dphi_longrange_Pbsi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9525"/>
            <a:ext cx="3597723" cy="243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lingshan\Desktop\PAS_0518\dphi_shortrange_Pbsid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3" y="1868793"/>
            <a:ext cx="3521523" cy="23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62812" y="2145050"/>
                <a:ext cx="2073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Jet region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&lt;0.2)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12" y="2145050"/>
                <a:ext cx="2073284" cy="707886"/>
              </a:xfrm>
              <a:prstGeom prst="rect">
                <a:avLst/>
              </a:prstGeom>
              <a:blipFill rotWithShape="0">
                <a:blip r:embed="rId7"/>
                <a:stretch>
                  <a:fillRect t="-5172" b="-94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15738" y="4437112"/>
                <a:ext cx="22901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Ridge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region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(2.8&lt;|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|&lt;3.0)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738" y="4437112"/>
                <a:ext cx="2290114" cy="707886"/>
              </a:xfrm>
              <a:prstGeom prst="rect">
                <a:avLst/>
              </a:prstGeom>
              <a:blipFill rotWithShape="0">
                <a:blip r:embed="rId8"/>
                <a:stretch>
                  <a:fillRect t="-5172" b="-94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1"/>
          <p:cNvGrpSpPr/>
          <p:nvPr/>
        </p:nvGrpSpPr>
        <p:grpSpPr>
          <a:xfrm>
            <a:off x="3995763" y="876691"/>
            <a:ext cx="1224309" cy="936104"/>
            <a:chOff x="5396178" y="2557472"/>
            <a:chExt cx="1101007" cy="895350"/>
          </a:xfrm>
        </p:grpSpPr>
        <p:pic>
          <p:nvPicPr>
            <p:cNvPr id="36" name="Picture 3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83"/>
            <a:stretch/>
          </p:blipFill>
          <p:spPr>
            <a:xfrm>
              <a:off x="5396178" y="2700829"/>
              <a:ext cx="465492" cy="606955"/>
            </a:xfrm>
            <a:prstGeom prst="rect">
              <a:avLst/>
            </a:prstGeom>
          </p:spPr>
        </p:pic>
        <p:pic>
          <p:nvPicPr>
            <p:cNvPr id="37" name="Picture 3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28" r="12562"/>
            <a:stretch/>
          </p:blipFill>
          <p:spPr>
            <a:xfrm>
              <a:off x="5984082" y="2557472"/>
              <a:ext cx="513103" cy="895350"/>
            </a:xfrm>
            <a:prstGeom prst="rect">
              <a:avLst/>
            </a:prstGeom>
          </p:spPr>
        </p:pic>
      </p:grpSp>
      <p:grpSp>
        <p:nvGrpSpPr>
          <p:cNvPr id="38" name="Group 34"/>
          <p:cNvGrpSpPr/>
          <p:nvPr/>
        </p:nvGrpSpPr>
        <p:grpSpPr>
          <a:xfrm>
            <a:off x="6156176" y="692696"/>
            <a:ext cx="2003994" cy="1048091"/>
            <a:chOff x="1447800" y="1250044"/>
            <a:chExt cx="2003994" cy="1645556"/>
          </a:xfrm>
        </p:grpSpPr>
        <p:sp>
          <p:nvSpPr>
            <p:cNvPr id="39" name="Flowchart: Direct Access Storage 35"/>
            <p:cNvSpPr/>
            <p:nvPr/>
          </p:nvSpPr>
          <p:spPr bwMode="auto">
            <a:xfrm>
              <a:off x="1447800" y="1981200"/>
              <a:ext cx="1600200" cy="914400"/>
            </a:xfrm>
            <a:prstGeom prst="flowChartMagneticDrum">
              <a:avLst/>
            </a:prstGeom>
            <a:noFill/>
            <a:ln w="19050">
              <a:solidFill>
                <a:schemeClr val="tx2">
                  <a:lumMod val="95000"/>
                  <a:lumOff val="5000"/>
                </a:schemeClr>
              </a:solidFill>
            </a:ln>
            <a:effectLst/>
            <a:extLst/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Isosceles Triangle 36"/>
            <p:cNvSpPr/>
            <p:nvPr/>
          </p:nvSpPr>
          <p:spPr bwMode="auto">
            <a:xfrm rot="10800000">
              <a:off x="1600200" y="1981199"/>
              <a:ext cx="1143000" cy="41553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1" name="Straight Arrow Connector 37"/>
            <p:cNvCxnSpPr/>
            <p:nvPr/>
          </p:nvCxnSpPr>
          <p:spPr bwMode="auto">
            <a:xfrm flipV="1">
              <a:off x="2133600" y="1828800"/>
              <a:ext cx="800100" cy="567930"/>
            </a:xfrm>
            <a:prstGeom prst="straightConnector1">
              <a:avLst/>
            </a:prstGeom>
            <a:solidFill>
              <a:schemeClr val="folHlink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Rectangle 39"/>
            <p:cNvSpPr/>
            <p:nvPr/>
          </p:nvSpPr>
          <p:spPr>
            <a:xfrm>
              <a:off x="2848744" y="1250044"/>
              <a:ext cx="603050" cy="628193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en-US" sz="2000" i="1" dirty="0" err="1" smtClean="0">
                  <a:solidFill>
                    <a:srgbClr val="7030A0"/>
                  </a:solidFill>
                  <a:latin typeface="Symbol" panose="05050102010706020507" pitchFamily="18" charset="2"/>
                </a:rPr>
                <a:t>h</a:t>
              </a:r>
              <a:r>
                <a:rPr lang="en-US" sz="2000" i="1" baseline="-25000" dirty="0" err="1" smtClean="0">
                  <a:solidFill>
                    <a:srgbClr val="7030A0"/>
                  </a:solidFill>
                </a:rPr>
                <a:t>trig</a:t>
              </a:r>
              <a:endParaRPr lang="en-US" sz="2000" i="1" dirty="0">
                <a:solidFill>
                  <a:srgbClr val="7030A0"/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43" name="Group 40"/>
          <p:cNvGrpSpPr/>
          <p:nvPr/>
        </p:nvGrpSpPr>
        <p:grpSpPr>
          <a:xfrm>
            <a:off x="1115616" y="661028"/>
            <a:ext cx="2133093" cy="1080119"/>
            <a:chOff x="1067307" y="3165489"/>
            <a:chExt cx="2133093" cy="1635111"/>
          </a:xfrm>
        </p:grpSpPr>
        <p:sp>
          <p:nvSpPr>
            <p:cNvPr id="44" name="Flowchart: Direct Access Storage 41"/>
            <p:cNvSpPr/>
            <p:nvPr/>
          </p:nvSpPr>
          <p:spPr bwMode="auto">
            <a:xfrm>
              <a:off x="1600200" y="3886200"/>
              <a:ext cx="1600200" cy="914400"/>
            </a:xfrm>
            <a:prstGeom prst="flowChartMagneticDrum">
              <a:avLst/>
            </a:prstGeom>
            <a:noFill/>
            <a:ln w="19050">
              <a:solidFill>
                <a:schemeClr val="tx2">
                  <a:lumMod val="95000"/>
                  <a:lumOff val="5000"/>
                </a:schemeClr>
              </a:solidFill>
            </a:ln>
            <a:effectLst/>
            <a:extLst/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Isosceles Triangle 42"/>
            <p:cNvSpPr/>
            <p:nvPr/>
          </p:nvSpPr>
          <p:spPr bwMode="auto">
            <a:xfrm rot="10800000">
              <a:off x="1752600" y="3886200"/>
              <a:ext cx="1143000" cy="41553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6" name="Straight Arrow Connector 44"/>
            <p:cNvCxnSpPr>
              <a:stCxn id="45" idx="0"/>
            </p:cNvCxnSpPr>
            <p:nvPr/>
          </p:nvCxnSpPr>
          <p:spPr bwMode="auto">
            <a:xfrm flipH="1" flipV="1">
              <a:off x="1600200" y="3733800"/>
              <a:ext cx="723900" cy="567930"/>
            </a:xfrm>
            <a:prstGeom prst="straightConnector1">
              <a:avLst/>
            </a:prstGeom>
            <a:solidFill>
              <a:schemeClr val="folHlink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46"/>
            <p:cNvSpPr txBox="1"/>
            <p:nvPr/>
          </p:nvSpPr>
          <p:spPr>
            <a:xfrm>
              <a:off x="1996739" y="3274496"/>
              <a:ext cx="756938" cy="605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000" i="1" dirty="0" err="1" smtClean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h</a:t>
              </a:r>
              <a:r>
                <a:rPr lang="en-US" sz="2000" i="1" baseline="-25000" dirty="0" err="1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assoc</a:t>
              </a:r>
              <a:endParaRPr lang="en-US" sz="2000" i="1" dirty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8" name="Rectangle 46"/>
            <p:cNvSpPr/>
            <p:nvPr/>
          </p:nvSpPr>
          <p:spPr>
            <a:xfrm>
              <a:off x="1067307" y="3165489"/>
              <a:ext cx="603050" cy="605696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en-US" sz="2000" i="1" dirty="0" err="1" smtClean="0">
                  <a:solidFill>
                    <a:srgbClr val="7030A0"/>
                  </a:solidFill>
                  <a:latin typeface="Symbol" panose="05050102010706020507" pitchFamily="18" charset="2"/>
                </a:rPr>
                <a:t>h</a:t>
              </a:r>
              <a:r>
                <a:rPr lang="en-US" sz="2000" i="1" baseline="-25000" dirty="0" err="1" smtClean="0">
                  <a:solidFill>
                    <a:srgbClr val="7030A0"/>
                  </a:solidFill>
                </a:rPr>
                <a:t>trig</a:t>
              </a:r>
              <a:endParaRPr lang="en-US" sz="2000" i="1" dirty="0">
                <a:solidFill>
                  <a:srgbClr val="7030A0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485643" y="764704"/>
            <a:ext cx="7569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sz="2000" i="1" baseline="-25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assoc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9512" y="1054477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 smtClean="0"/>
              <a:t>Pb</a:t>
            </a:r>
            <a:r>
              <a:rPr lang="en-US" altLang="ko-KR" dirty="0" smtClean="0"/>
              <a:t>-going </a:t>
            </a:r>
          </a:p>
          <a:p>
            <a:pPr algn="ctr"/>
            <a:r>
              <a:rPr lang="en-US" altLang="ko-KR" dirty="0" smtClean="0"/>
              <a:t>trigger</a:t>
            </a:r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937991" y="1052736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p-going </a:t>
            </a:r>
          </a:p>
          <a:p>
            <a:pPr algn="ctr"/>
            <a:r>
              <a:rPr lang="en-US" altLang="ko-KR" dirty="0" smtClean="0"/>
              <a:t>trigger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5939988"/>
            <a:ext cx="188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 HIN-14-008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36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>
                    <a:latin typeface="Symbol" panose="05050102010706020507" pitchFamily="18" charset="2"/>
                  </a:rPr>
                  <a:t>h</a:t>
                </a:r>
                <a:r>
                  <a:rPr lang="en-US" altLang="ko-KR" dirty="0"/>
                  <a:t>-Dependence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in pPb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21" t="-8527" r="-936" b="-279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5192" y="836712"/>
            <a:ext cx="837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Comparison of the near-side ridge yields for both direction triggers</a:t>
            </a:r>
            <a:endParaRPr lang="ko-KR" altLang="en-US" sz="2000" dirty="0"/>
          </a:p>
        </p:txBody>
      </p:sp>
      <p:pic>
        <p:nvPicPr>
          <p:cNvPr id="24" name="Picture 226" descr="C:\Users\lingshan\Desktop\PAS_0518\near_fit_N220_Pbsi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r="6814"/>
          <a:stretch/>
        </p:blipFill>
        <p:spPr bwMode="auto">
          <a:xfrm>
            <a:off x="100788" y="2608448"/>
            <a:ext cx="2382980" cy="22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직선 화살표 연결선 40"/>
          <p:cNvCxnSpPr/>
          <p:nvPr/>
        </p:nvCxnSpPr>
        <p:spPr>
          <a:xfrm flipH="1">
            <a:off x="4932040" y="4353004"/>
            <a:ext cx="3716315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/>
          <p:cNvGrpSpPr/>
          <p:nvPr/>
        </p:nvGrpSpPr>
        <p:grpSpPr>
          <a:xfrm>
            <a:off x="179512" y="1183306"/>
            <a:ext cx="8704103" cy="1165574"/>
            <a:chOff x="179512" y="1183306"/>
            <a:chExt cx="8704103" cy="1165574"/>
          </a:xfrm>
        </p:grpSpPr>
        <p:grpSp>
          <p:nvGrpSpPr>
            <p:cNvPr id="8" name="Group 31"/>
            <p:cNvGrpSpPr/>
            <p:nvPr/>
          </p:nvGrpSpPr>
          <p:grpSpPr>
            <a:xfrm>
              <a:off x="4125275" y="1412776"/>
              <a:ext cx="1166803" cy="936104"/>
              <a:chOff x="5447892" y="2557472"/>
              <a:chExt cx="1049293" cy="895350"/>
            </a:xfrm>
          </p:grpSpPr>
          <p:pic>
            <p:nvPicPr>
              <p:cNvPr id="9" name="Picture 3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183"/>
              <a:stretch/>
            </p:blipFill>
            <p:spPr>
              <a:xfrm>
                <a:off x="5447892" y="2700829"/>
                <a:ext cx="413779" cy="606955"/>
              </a:xfrm>
              <a:prstGeom prst="rect">
                <a:avLst/>
              </a:prstGeom>
            </p:spPr>
          </p:pic>
          <p:pic>
            <p:nvPicPr>
              <p:cNvPr id="10" name="Picture 3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628" r="12562"/>
              <a:stretch/>
            </p:blipFill>
            <p:spPr>
              <a:xfrm>
                <a:off x="5984082" y="2557472"/>
                <a:ext cx="513103" cy="895350"/>
              </a:xfrm>
              <a:prstGeom prst="rect">
                <a:avLst/>
              </a:prstGeom>
            </p:spPr>
          </p:pic>
        </p:grpSp>
        <p:grpSp>
          <p:nvGrpSpPr>
            <p:cNvPr id="11" name="Group 34"/>
            <p:cNvGrpSpPr/>
            <p:nvPr/>
          </p:nvGrpSpPr>
          <p:grpSpPr>
            <a:xfrm>
              <a:off x="6012160" y="1228781"/>
              <a:ext cx="2003994" cy="1048091"/>
              <a:chOff x="1447800" y="1250044"/>
              <a:chExt cx="2003994" cy="1645556"/>
            </a:xfrm>
          </p:grpSpPr>
          <p:sp>
            <p:nvSpPr>
              <p:cNvPr id="12" name="Flowchart: Direct Access Storage 35"/>
              <p:cNvSpPr/>
              <p:nvPr/>
            </p:nvSpPr>
            <p:spPr bwMode="auto">
              <a:xfrm>
                <a:off x="1447800" y="1981200"/>
                <a:ext cx="1600200" cy="914400"/>
              </a:xfrm>
              <a:prstGeom prst="flowChartMagneticDrum">
                <a:avLst/>
              </a:prstGeom>
              <a:noFill/>
              <a:ln w="19050">
                <a:solidFill>
                  <a:schemeClr val="tx2">
                    <a:lumMod val="95000"/>
                    <a:lumOff val="5000"/>
                  </a:schemeClr>
                </a:solidFill>
              </a:ln>
              <a:effectLst/>
              <a:extLst/>
            </p:spPr>
            <p:txBody>
              <a:bodyPr vert="horz" wrap="square" lIns="95891" tIns="47946" rIns="95891" bIns="47946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" name="Isosceles Triangle 36"/>
              <p:cNvSpPr/>
              <p:nvPr/>
            </p:nvSpPr>
            <p:spPr bwMode="auto">
              <a:xfrm rot="10800000">
                <a:off x="1600200" y="1981199"/>
                <a:ext cx="1143000" cy="415530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/>
            </p:spPr>
            <p:txBody>
              <a:bodyPr vert="horz" wrap="square" lIns="95891" tIns="47946" rIns="95891" bIns="47946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14" name="Straight Arrow Connector 37"/>
              <p:cNvCxnSpPr/>
              <p:nvPr/>
            </p:nvCxnSpPr>
            <p:spPr bwMode="auto">
              <a:xfrm flipV="1">
                <a:off x="2133600" y="1828800"/>
                <a:ext cx="800100" cy="567930"/>
              </a:xfrm>
              <a:prstGeom prst="straightConnector1">
                <a:avLst/>
              </a:prstGeom>
              <a:solidFill>
                <a:schemeClr val="folHlink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Rectangle 39"/>
              <p:cNvSpPr/>
              <p:nvPr/>
            </p:nvSpPr>
            <p:spPr>
              <a:xfrm>
                <a:off x="2848744" y="1250044"/>
                <a:ext cx="603050" cy="628193"/>
              </a:xfrm>
              <a:prstGeom prst="rect">
                <a:avLst/>
              </a:prstGeom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000" i="1" dirty="0" err="1" smtClean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en-US" sz="2000" i="1" baseline="-25000" dirty="0" err="1" smtClean="0">
                    <a:solidFill>
                      <a:srgbClr val="7030A0"/>
                    </a:solidFill>
                  </a:rPr>
                  <a:t>trig</a:t>
                </a:r>
                <a:endParaRPr lang="en-US" sz="2000" i="1" dirty="0">
                  <a:solidFill>
                    <a:srgbClr val="7030A0"/>
                  </a:solidFill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16" name="Group 40"/>
            <p:cNvGrpSpPr/>
            <p:nvPr/>
          </p:nvGrpSpPr>
          <p:grpSpPr>
            <a:xfrm>
              <a:off x="1358787" y="1183306"/>
              <a:ext cx="2133093" cy="1080119"/>
              <a:chOff x="1067307" y="3165489"/>
              <a:chExt cx="2133093" cy="1635111"/>
            </a:xfrm>
          </p:grpSpPr>
          <p:sp>
            <p:nvSpPr>
              <p:cNvPr id="17" name="Flowchart: Direct Access Storage 41"/>
              <p:cNvSpPr/>
              <p:nvPr/>
            </p:nvSpPr>
            <p:spPr bwMode="auto">
              <a:xfrm>
                <a:off x="1600200" y="3886200"/>
                <a:ext cx="1600200" cy="914400"/>
              </a:xfrm>
              <a:prstGeom prst="flowChartMagneticDrum">
                <a:avLst/>
              </a:prstGeom>
              <a:noFill/>
              <a:ln w="19050">
                <a:solidFill>
                  <a:schemeClr val="tx2">
                    <a:lumMod val="95000"/>
                    <a:lumOff val="5000"/>
                  </a:schemeClr>
                </a:solidFill>
              </a:ln>
              <a:effectLst/>
              <a:extLst/>
            </p:spPr>
            <p:txBody>
              <a:bodyPr vert="horz" wrap="square" lIns="95891" tIns="47946" rIns="95891" bIns="47946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" name="Isosceles Triangle 42"/>
              <p:cNvSpPr/>
              <p:nvPr/>
            </p:nvSpPr>
            <p:spPr bwMode="auto">
              <a:xfrm rot="10800000">
                <a:off x="1752600" y="3886200"/>
                <a:ext cx="1143000" cy="415530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/>
            </p:spPr>
            <p:txBody>
              <a:bodyPr vert="horz" wrap="square" lIns="95891" tIns="47946" rIns="95891" bIns="47946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19" name="Straight Arrow Connector 44"/>
              <p:cNvCxnSpPr>
                <a:stCxn id="18" idx="0"/>
              </p:cNvCxnSpPr>
              <p:nvPr/>
            </p:nvCxnSpPr>
            <p:spPr bwMode="auto">
              <a:xfrm flipH="1" flipV="1">
                <a:off x="1600200" y="3733800"/>
                <a:ext cx="723900" cy="567930"/>
              </a:xfrm>
              <a:prstGeom prst="straightConnector1">
                <a:avLst/>
              </a:prstGeom>
              <a:solidFill>
                <a:schemeClr val="folHlink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1996739" y="3274496"/>
                <a:ext cx="756938" cy="6056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sz="2000" i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Symbol" panose="05050102010706020507" pitchFamily="18" charset="2"/>
                  </a:rPr>
                  <a:t>h</a:t>
                </a:r>
                <a:r>
                  <a:rPr lang="en-US" sz="2000" i="1" baseline="-25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assoc</a:t>
                </a:r>
                <a:endParaRPr lang="en-US" sz="2000" i="1" dirty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21" name="Rectangle 46"/>
              <p:cNvSpPr/>
              <p:nvPr/>
            </p:nvSpPr>
            <p:spPr>
              <a:xfrm>
                <a:off x="1067307" y="3165489"/>
                <a:ext cx="603050" cy="605696"/>
              </a:xfrm>
              <a:prstGeom prst="rect">
                <a:avLst/>
              </a:prstGeom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000" i="1" dirty="0" err="1" smtClean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en-US" sz="2000" i="1" baseline="-25000" dirty="0" err="1" smtClean="0">
                    <a:solidFill>
                      <a:srgbClr val="7030A0"/>
                    </a:solidFill>
                  </a:rPr>
                  <a:t>trig</a:t>
                </a:r>
                <a:endParaRPr lang="en-US" sz="2000" i="1" dirty="0">
                  <a:solidFill>
                    <a:srgbClr val="7030A0"/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79512" y="1772816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err="1" smtClean="0"/>
                <a:t>Pb</a:t>
              </a:r>
              <a:r>
                <a:rPr lang="en-US" altLang="ko-KR" b="1" dirty="0" smtClean="0"/>
                <a:t>-going</a:t>
              </a:r>
              <a:r>
                <a:rPr lang="en-US" altLang="ko-KR" dirty="0" smtClean="0"/>
                <a:t>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40352" y="1772816"/>
              <a:ext cx="1143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smtClean="0"/>
                <a:t>p-going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72200" y="1268760"/>
              <a:ext cx="7569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000" i="1" dirty="0" err="1" smtClean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</a:rPr>
                <a:t>h</a:t>
              </a:r>
              <a:r>
                <a:rPr lang="en-US" sz="2000" i="1" baseline="-25000" dirty="0" err="1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assoc</a:t>
              </a:r>
              <a:endParaRPr lang="en-US" sz="2000" i="1" dirty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endParaRPr>
            </a:p>
          </p:txBody>
        </p:sp>
      </p:grpSp>
      <p:pic>
        <p:nvPicPr>
          <p:cNvPr id="7" name="Picture 2" descr="C:\Users\lingshan\Desktop\PAS_0518\ridge_2sides_05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84" y="2408788"/>
            <a:ext cx="4573488" cy="34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7" descr="C:\Users\lingshan\Desktop\PAS_0518\near_fit_N220_psid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r="7734"/>
          <a:stretch/>
        </p:blipFill>
        <p:spPr bwMode="auto">
          <a:xfrm>
            <a:off x="6663680" y="2661615"/>
            <a:ext cx="2372816" cy="22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7544" y="5877272"/>
                <a:ext cx="868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/>
                  <a:t>N</a:t>
                </a:r>
                <a:r>
                  <a:rPr lang="en-US" altLang="ko-KR" sz="2000" dirty="0" smtClean="0"/>
                  <a:t>ear-side ridge yields show different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ko-KR" sz="2000" dirty="0" smtClean="0"/>
                  <a:t> dependences for both triggers.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77272"/>
                <a:ext cx="8686800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772" t="-757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433916" y="5396938"/>
            <a:ext cx="364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solidFill>
                  <a:srgbClr val="0000FF"/>
                </a:solidFill>
              </a:rPr>
              <a:t>Shifted</a:t>
            </a:r>
            <a:r>
              <a:rPr lang="ko-KR" altLang="en-US" u="sng" dirty="0" smtClean="0">
                <a:solidFill>
                  <a:srgbClr val="0000FF"/>
                </a:solidFill>
              </a:rPr>
              <a:t> </a:t>
            </a:r>
            <a:r>
              <a:rPr lang="en-US" altLang="ko-KR" u="sng" dirty="0" smtClean="0">
                <a:solidFill>
                  <a:srgbClr val="0000FF"/>
                </a:solidFill>
              </a:rPr>
              <a:t>to single particle</a:t>
            </a:r>
            <a:endParaRPr lang="ko-KR" altLang="en-US" u="sng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80703" y="5229200"/>
            <a:ext cx="188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 HIN-14-008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136" y="4857060"/>
            <a:ext cx="2584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After jet subtraction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653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>
                    <a:latin typeface="Symbol" panose="05050102010706020507" pitchFamily="18" charset="2"/>
                  </a:rPr>
                  <a:t>h</a:t>
                </a:r>
                <a:r>
                  <a:rPr lang="en-US" altLang="ko-KR" dirty="0"/>
                  <a:t>-Dependence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ko-KR" dirty="0"/>
                  <a:t> in pPb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21" t="-8527" r="-936" b="-279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4829090"/>
                <a:ext cx="7848872" cy="1417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 </a:t>
                </a:r>
                <a:r>
                  <a:rPr lang="en-US" altLang="ko-KR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 </a:t>
                </a:r>
                <a:r>
                  <a:rPr lang="en-US" altLang="ko-KR" sz="2000" dirty="0" smtClean="0"/>
                  <a:t>from the Fourier decomposition</a:t>
                </a:r>
              </a:p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Assuming factorization,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𝑡𝑟𝑖𝑔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𝑎𝑠𝑠𝑜𝑐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𝑡𝑟𝑖𝑔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𝑎𝑠𝑠𝑜𝑐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000" dirty="0" smtClean="0"/>
              </a:p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Self-normalized single particle flow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𝑎𝑠𝑠𝑜𝑐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000" dirty="0" smtClean="0"/>
              </a:p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Practically,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𝑎𝑠𝑠𝑜𝑐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ko-KR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𝑡𝑟𝑖𝑔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𝑎𝑠𝑠𝑜𝑐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000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𝑡𝑟𝑖𝑔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ko-KR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29090"/>
                <a:ext cx="7848872" cy="1417568"/>
              </a:xfrm>
              <a:prstGeom prst="rect">
                <a:avLst/>
              </a:prstGeom>
              <a:blipFill rotWithShape="0">
                <a:blip r:embed="rId3"/>
                <a:stretch>
                  <a:fillRect l="-699" t="-2146" b="-42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612202" y="1083696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err="1" smtClean="0"/>
              <a:t>Pb</a:t>
            </a:r>
            <a:r>
              <a:rPr lang="en-US" altLang="ko-KR" b="1" dirty="0" smtClean="0"/>
              <a:t>-going</a:t>
            </a:r>
            <a:r>
              <a:rPr lang="en-US" altLang="ko-KR" dirty="0" smtClean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56929" y="1106435"/>
            <a:ext cx="114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p-going </a:t>
            </a:r>
          </a:p>
        </p:txBody>
      </p:sp>
      <p:grpSp>
        <p:nvGrpSpPr>
          <p:cNvPr id="52" name="그룹 51"/>
          <p:cNvGrpSpPr/>
          <p:nvPr/>
        </p:nvGrpSpPr>
        <p:grpSpPr>
          <a:xfrm>
            <a:off x="17811" y="1597044"/>
            <a:ext cx="3618085" cy="2624044"/>
            <a:chOff x="467544" y="1484784"/>
            <a:chExt cx="3618085" cy="2624044"/>
          </a:xfrm>
        </p:grpSpPr>
        <p:pic>
          <p:nvPicPr>
            <p:cNvPr id="26" name="Picture 4" descr="C:\Users\lingshan\Desktop\PAS_0518\V2_Pbsid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4"/>
            <a:stretch/>
          </p:blipFill>
          <p:spPr bwMode="auto">
            <a:xfrm>
              <a:off x="467544" y="1484784"/>
              <a:ext cx="3581322" cy="2624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Oval 3"/>
            <p:cNvSpPr/>
            <p:nvPr/>
          </p:nvSpPr>
          <p:spPr bwMode="auto">
            <a:xfrm>
              <a:off x="1763688" y="2794375"/>
              <a:ext cx="2321941" cy="50759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  <a:extLst/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3707904" y="1591455"/>
            <a:ext cx="3528392" cy="2539316"/>
            <a:chOff x="5004048" y="1465748"/>
            <a:chExt cx="3528392" cy="2539316"/>
          </a:xfrm>
        </p:grpSpPr>
        <p:pic>
          <p:nvPicPr>
            <p:cNvPr id="28" name="Picture 5" descr="C:\Users\lingshan\Desktop\PAS_0518\V2_pside_0518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69"/>
            <a:stretch/>
          </p:blipFill>
          <p:spPr bwMode="auto">
            <a:xfrm>
              <a:off x="5004048" y="1465748"/>
              <a:ext cx="3528392" cy="253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al 34"/>
            <p:cNvSpPr/>
            <p:nvPr/>
          </p:nvSpPr>
          <p:spPr bwMode="auto">
            <a:xfrm>
              <a:off x="5418411" y="2780928"/>
              <a:ext cx="2321941" cy="50759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  <a:extLst/>
          </p:spPr>
          <p:txBody>
            <a:bodyPr vert="horz" wrap="square" lIns="95891" tIns="47946" rIns="95891" bIns="47946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236296" y="1614279"/>
            <a:ext cx="180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Red symbols: Low-multiplicity subtraction to minimize jet contribution</a:t>
            </a:r>
          </a:p>
          <a:p>
            <a:pPr indent="-363537"/>
            <a:r>
              <a:rPr lang="en-US" altLang="ko-KR" sz="1600" dirty="0" smtClean="0"/>
              <a:t>[CMS, PLB 724, 213 (2013)]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203848" y="836712"/>
            <a:ext cx="1166803" cy="936104"/>
            <a:chOff x="5447892" y="2557472"/>
            <a:chExt cx="1049293" cy="895350"/>
          </a:xfrm>
        </p:grpSpPr>
        <p:pic>
          <p:nvPicPr>
            <p:cNvPr id="47" name="Picture 3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83"/>
            <a:stretch/>
          </p:blipFill>
          <p:spPr>
            <a:xfrm>
              <a:off x="5447892" y="2700829"/>
              <a:ext cx="413779" cy="606955"/>
            </a:xfrm>
            <a:prstGeom prst="rect">
              <a:avLst/>
            </a:prstGeom>
          </p:spPr>
        </p:pic>
        <p:pic>
          <p:nvPicPr>
            <p:cNvPr id="48" name="Picture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28" r="12562"/>
            <a:stretch/>
          </p:blipFill>
          <p:spPr>
            <a:xfrm>
              <a:off x="5984082" y="2557472"/>
              <a:ext cx="513103" cy="8953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71600" y="4325034"/>
                <a:ext cx="58992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tx1"/>
                    </a:solidFill>
                  </a:rPr>
                  <a:t>Long range data used for single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𝑎𝑠𝑠𝑜𝑐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325034"/>
                <a:ext cx="5899244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033" t="-757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꺾인 연결선 59"/>
          <p:cNvCxnSpPr>
            <a:stCxn id="49" idx="4"/>
          </p:cNvCxnSpPr>
          <p:nvPr/>
        </p:nvCxnSpPr>
        <p:spPr>
          <a:xfrm rot="16200000" flipH="1">
            <a:off x="3919507" y="1969645"/>
            <a:ext cx="12700" cy="2889162"/>
          </a:xfrm>
          <a:prstGeom prst="bentConnector4">
            <a:avLst>
              <a:gd name="adj1" fmla="val 4870591"/>
              <a:gd name="adj2" fmla="val 9988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 flipH="1">
            <a:off x="3921222" y="4018511"/>
            <a:ext cx="2706" cy="319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216607" y="827420"/>
            <a:ext cx="188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 HIN-14-008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94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Dihadron</a:t>
            </a:r>
            <a:r>
              <a:rPr lang="en-US" altLang="ko-KR" dirty="0" smtClean="0"/>
              <a:t> Correlation Technique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pSp>
        <p:nvGrpSpPr>
          <p:cNvPr id="23" name="Group 44"/>
          <p:cNvGrpSpPr>
            <a:grpSpLocks/>
          </p:cNvGrpSpPr>
          <p:nvPr/>
        </p:nvGrpSpPr>
        <p:grpSpPr bwMode="auto">
          <a:xfrm>
            <a:off x="916731" y="5089774"/>
            <a:ext cx="4879405" cy="1202927"/>
            <a:chOff x="1482" y="3211"/>
            <a:chExt cx="2835" cy="711"/>
          </a:xfrm>
        </p:grpSpPr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1482" y="3211"/>
              <a:ext cx="2835" cy="7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>
              <a:lvl1pPr defTabSz="5651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5651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ko-KR" altLang="ko-KR" sz="1800">
                <a:solidFill>
                  <a:srgbClr val="000000"/>
                </a:solidFill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1527" y="3222"/>
              <a:ext cx="268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ko-KR" sz="2200" b="0" dirty="0">
                  <a:solidFill>
                    <a:schemeClr val="accent1">
                      <a:lumMod val="50000"/>
                    </a:schemeClr>
                  </a:solidFill>
                </a:rPr>
                <a:t>Associated hadron yield per trigger:</a:t>
              </a:r>
            </a:p>
          </p:txBody>
        </p:sp>
        <p:graphicFrame>
          <p:nvGraphicFramePr>
            <p:cNvPr id="26" name="Object 4"/>
            <p:cNvGraphicFramePr>
              <a:graphicFrameLocks noChangeAspect="1"/>
            </p:cNvGraphicFramePr>
            <p:nvPr/>
          </p:nvGraphicFramePr>
          <p:xfrm>
            <a:off x="1813" y="3458"/>
            <a:ext cx="2143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3" imgW="2501900" imgH="495300" progId="Equation.3">
                    <p:embed/>
                  </p:oleObj>
                </mc:Choice>
                <mc:Fallback>
                  <p:oleObj name="Equation" r:id="rId3" imgW="2501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3" y="3458"/>
                          <a:ext cx="2143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6372200" y="5301208"/>
            <a:ext cx="1911350" cy="688975"/>
            <a:chOff x="189" y="3385"/>
            <a:chExt cx="1095" cy="383"/>
          </a:xfrm>
        </p:grpSpPr>
        <p:sp>
          <p:nvSpPr>
            <p:cNvPr id="28" name="AutoShape 37"/>
            <p:cNvSpPr>
              <a:spLocks noChangeArrowheads="1"/>
            </p:cNvSpPr>
            <p:nvPr/>
          </p:nvSpPr>
          <p:spPr bwMode="auto">
            <a:xfrm>
              <a:off x="189" y="3385"/>
              <a:ext cx="1087" cy="3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>
              <a:lvl1pPr defTabSz="5651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5651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ko-KR" altLang="ko-KR" sz="1800">
                <a:solidFill>
                  <a:srgbClr val="000000"/>
                </a:solidFill>
              </a:endParaRP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195" y="3405"/>
              <a:ext cx="1089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414" tIns="37208" rIns="74414" bIns="37208">
              <a:spAutoFit/>
            </a:bodyPr>
            <a:lstStyle>
              <a:lvl1pPr defTabSz="827088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27088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ko-KR" sz="1800" b="0">
                  <a:solidFill>
                    <a:srgbClr val="000000"/>
                  </a:solidFill>
                  <a:latin typeface="Symbol" panose="05050102010706020507" pitchFamily="18" charset="2"/>
                </a:rPr>
                <a:t>Dh</a:t>
              </a:r>
              <a:r>
                <a:rPr lang="en-US" altLang="ko-KR" sz="1800" b="0">
                  <a:solidFill>
                    <a:srgbClr val="000000"/>
                  </a:solidFill>
                  <a:latin typeface="Book Antiqua" panose="02040602050305030304" pitchFamily="18" charset="0"/>
                </a:rPr>
                <a:t> = </a:t>
              </a:r>
              <a:r>
                <a:rPr lang="en-US" altLang="ko-KR" sz="1800" b="0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r>
                <a:rPr lang="en-US" altLang="ko-KR" sz="1800" b="0" baseline="30000">
                  <a:solidFill>
                    <a:srgbClr val="000000"/>
                  </a:solidFill>
                </a:rPr>
                <a:t>assoc</a:t>
              </a:r>
              <a:r>
                <a:rPr lang="en-US" altLang="ko-KR" sz="1800" b="0">
                  <a:solidFill>
                    <a:srgbClr val="000000"/>
                  </a:solidFill>
                  <a:latin typeface="Book Antiqua" panose="02040602050305030304" pitchFamily="18" charset="0"/>
                </a:rPr>
                <a:t> – </a:t>
              </a:r>
              <a:r>
                <a:rPr lang="en-US" altLang="ko-KR" sz="1800" b="0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r>
                <a:rPr lang="en-US" altLang="ko-KR" sz="1800" b="0" baseline="30000">
                  <a:solidFill>
                    <a:srgbClr val="000000"/>
                  </a:solidFill>
                </a:rPr>
                <a:t>trig</a:t>
              </a:r>
              <a:endParaRPr lang="en-US" altLang="ko-KR" sz="1800" b="0" baseline="-25000">
                <a:solidFill>
                  <a:srgbClr val="000000"/>
                </a:solidFill>
                <a:latin typeface="Book Antiqua" panose="02040602050305030304" pitchFamily="18" charset="0"/>
              </a:endParaRPr>
            </a:p>
            <a:p>
              <a:pPr algn="l" eaLnBrk="1" hangingPunct="1"/>
              <a:r>
                <a:rPr lang="en-US" altLang="ko-KR" sz="1800" b="0">
                  <a:solidFill>
                    <a:srgbClr val="000000"/>
                  </a:solidFill>
                  <a:latin typeface="Symbol" panose="05050102010706020507" pitchFamily="18" charset="2"/>
                </a:rPr>
                <a:t>Df</a:t>
              </a:r>
              <a:r>
                <a:rPr lang="en-US" altLang="ko-KR" sz="1800" b="0">
                  <a:solidFill>
                    <a:srgbClr val="000000"/>
                  </a:solidFill>
                  <a:latin typeface="Book Antiqua" panose="02040602050305030304" pitchFamily="18" charset="0"/>
                </a:rPr>
                <a:t> = </a:t>
              </a:r>
              <a:r>
                <a:rPr lang="en-US" altLang="ko-KR" sz="1800" b="0">
                  <a:solidFill>
                    <a:srgbClr val="000000"/>
                  </a:solidFill>
                  <a:latin typeface="Symbol" panose="05050102010706020507" pitchFamily="18" charset="2"/>
                </a:rPr>
                <a:t>f</a:t>
              </a:r>
              <a:r>
                <a:rPr lang="en-US" altLang="ko-KR" sz="1800" b="0" baseline="30000">
                  <a:solidFill>
                    <a:srgbClr val="000000"/>
                  </a:solidFill>
                </a:rPr>
                <a:t>assoc</a:t>
              </a:r>
              <a:r>
                <a:rPr lang="en-US" altLang="ko-KR" sz="1800" b="0">
                  <a:solidFill>
                    <a:srgbClr val="000000"/>
                  </a:solidFill>
                  <a:latin typeface="Book Antiqua" panose="02040602050305030304" pitchFamily="18" charset="0"/>
                </a:rPr>
                <a:t> – </a:t>
              </a:r>
              <a:r>
                <a:rPr lang="en-US" altLang="ko-KR" sz="1800" b="0">
                  <a:solidFill>
                    <a:srgbClr val="000000"/>
                  </a:solidFill>
                  <a:latin typeface="Symbol" panose="05050102010706020507" pitchFamily="18" charset="2"/>
                </a:rPr>
                <a:t>f</a:t>
              </a:r>
              <a:r>
                <a:rPr lang="en-US" altLang="ko-KR" sz="1800" b="0" baseline="30000">
                  <a:solidFill>
                    <a:srgbClr val="000000"/>
                  </a:solidFill>
                </a:rPr>
                <a:t>trig</a:t>
              </a:r>
              <a:endParaRPr lang="en-US" altLang="ko-KR" sz="1800" b="0" baseline="-25000">
                <a:solidFill>
                  <a:srgbClr val="00000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5989952" y="836712"/>
            <a:ext cx="3118552" cy="42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02" tIns="41453" rIns="82902" bIns="41453">
            <a:spAutoFit/>
          </a:bodyPr>
          <a:lstStyle>
            <a:lvl1pPr defTabSz="82708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2708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ko-KR" sz="2200" b="0" dirty="0">
                <a:solidFill>
                  <a:schemeClr val="hlink"/>
                </a:solidFill>
              </a:rPr>
              <a:t>Background </a:t>
            </a:r>
            <a:r>
              <a:rPr lang="en-US" altLang="ko-KR" sz="2200" b="0" dirty="0" smtClean="0">
                <a:solidFill>
                  <a:schemeClr val="hlink"/>
                </a:solidFill>
              </a:rPr>
              <a:t>distribution</a:t>
            </a:r>
            <a:endParaRPr lang="en-US" altLang="ko-KR" sz="2200" b="0" dirty="0">
              <a:solidFill>
                <a:schemeClr val="hlink"/>
              </a:solidFill>
            </a:endParaRPr>
          </a:p>
        </p:txBody>
      </p:sp>
      <p:graphicFrame>
        <p:nvGraphicFramePr>
          <p:cNvPr id="3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88154"/>
              </p:ext>
            </p:extLst>
          </p:nvPr>
        </p:nvGraphicFramePr>
        <p:xfrm>
          <a:off x="323528" y="1268760"/>
          <a:ext cx="2932683" cy="78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1879600" imgH="495300" progId="Equation.3">
                  <p:embed/>
                </p:oleObj>
              </mc:Choice>
              <mc:Fallback>
                <p:oleObj name="Equation" r:id="rId5" imgW="1879600" imgH="495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68760"/>
                        <a:ext cx="2932683" cy="780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794315"/>
              </p:ext>
            </p:extLst>
          </p:nvPr>
        </p:nvGraphicFramePr>
        <p:xfrm>
          <a:off x="5950171" y="1268760"/>
          <a:ext cx="3014317" cy="72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7" imgW="1905000" imgH="495300" progId="Equation.3">
                  <p:embed/>
                </p:oleObj>
              </mc:Choice>
              <mc:Fallback>
                <p:oleObj name="Equation" r:id="rId7" imgW="19050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171" y="1268760"/>
                        <a:ext cx="3014317" cy="7281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36243" y="846490"/>
            <a:ext cx="2395597" cy="42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02" tIns="41453" rIns="82902" bIns="41453">
            <a:spAutoFit/>
          </a:bodyPr>
          <a:lstStyle>
            <a:lvl1pPr defTabSz="82708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2708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ko-KR" sz="2200" b="0" dirty="0">
                <a:solidFill>
                  <a:srgbClr val="FF0000"/>
                </a:solidFill>
              </a:rPr>
              <a:t>Signal </a:t>
            </a:r>
            <a:r>
              <a:rPr lang="en-US" altLang="ko-KR" sz="2200" b="0" dirty="0" smtClean="0">
                <a:solidFill>
                  <a:srgbClr val="FF0000"/>
                </a:solidFill>
              </a:rPr>
              <a:t>distribution</a:t>
            </a:r>
            <a:endParaRPr lang="en-US" altLang="ko-KR" sz="2200" b="0" dirty="0">
              <a:solidFill>
                <a:srgbClr val="FF0000"/>
              </a:solidFill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35496" y="1940243"/>
            <a:ext cx="8856984" cy="3000925"/>
            <a:chOff x="107504" y="1796227"/>
            <a:chExt cx="8856984" cy="3000925"/>
          </a:xfrm>
        </p:grpSpPr>
        <p:pic>
          <p:nvPicPr>
            <p:cNvPr id="31" name="Picture 7" descr="sigbkg_pttrg4-6_ptass2-4_cent0-1_20110104"/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9" t="4039" r="2220" b="9361"/>
            <a:stretch/>
          </p:blipFill>
          <p:spPr bwMode="auto">
            <a:xfrm>
              <a:off x="5849367" y="2132856"/>
              <a:ext cx="3115121" cy="266429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sigbkg_pttrg4-6_ptass2-4_cent0-1_2011010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3" r="52670" b="9383"/>
            <a:stretch/>
          </p:blipFill>
          <p:spPr bwMode="auto">
            <a:xfrm>
              <a:off x="107504" y="2132856"/>
              <a:ext cx="3099073" cy="266429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4023097" y="1796227"/>
              <a:ext cx="1196975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02" tIns="41453" rIns="82902" bIns="41453">
              <a:spAutoFit/>
            </a:bodyPr>
            <a:lstStyle>
              <a:lvl1pPr defTabSz="827088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27088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/>
                <a:t>Event </a:t>
              </a:r>
              <a:r>
                <a:rPr lang="en-US" altLang="ko-KR" sz="1800" b="0" dirty="0" smtClean="0"/>
                <a:t>#1</a:t>
              </a:r>
              <a:endParaRPr lang="en-US" altLang="ko-KR" sz="1800" b="0" dirty="0"/>
            </a:p>
          </p:txBody>
        </p:sp>
        <p:pic>
          <p:nvPicPr>
            <p:cNvPr id="38" name="Picture 34" descr="plot40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672" y="2151509"/>
              <a:ext cx="116840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4" descr="plot40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588816"/>
              <a:ext cx="1168400" cy="113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4024685" y="3277693"/>
              <a:ext cx="1195387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02" tIns="41453" rIns="82902" bIns="41453">
              <a:spAutoFit/>
            </a:bodyPr>
            <a:lstStyle>
              <a:lvl1pPr defTabSz="827088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27088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/>
                <a:t>Event </a:t>
              </a:r>
              <a:r>
                <a:rPr lang="en-US" altLang="ko-KR" sz="1800" b="0" dirty="0" smtClean="0"/>
                <a:t>#2</a:t>
              </a:r>
              <a:endParaRPr lang="en-US" altLang="ko-KR" sz="1800" b="0" dirty="0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4716016" y="3655912"/>
              <a:ext cx="2712467" cy="6448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ko-KR" alt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853558" y="2623313"/>
              <a:ext cx="2574925" cy="103259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ko-KR" altLang="en-US"/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 flipH="1">
              <a:off x="2195733" y="2471084"/>
              <a:ext cx="2448269" cy="73194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ko-KR" alt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H="1">
              <a:off x="2195734" y="2869996"/>
              <a:ext cx="2421283" cy="37895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ko-KR" altLang="en-US"/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953030" y="1844824"/>
              <a:ext cx="1962786" cy="36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02" tIns="41453" rIns="82902" bIns="41453">
              <a:spAutoFit/>
            </a:bodyPr>
            <a:lstStyle>
              <a:lvl1pPr defTabSz="827088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27088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ko-KR" sz="1800" b="0" dirty="0" smtClean="0"/>
                <a:t>Same </a:t>
              </a:r>
              <a:r>
                <a:rPr lang="en-US" altLang="ko-KR" sz="1800" b="0" dirty="0"/>
                <a:t>event pairs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>
              <a:off x="6556830" y="1844824"/>
              <a:ext cx="1975610" cy="36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02" tIns="41453" rIns="82902" bIns="41453">
              <a:spAutoFit/>
            </a:bodyPr>
            <a:lstStyle>
              <a:lvl1pPr defTabSz="827088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27088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ko-KR" sz="1800" b="0" dirty="0" smtClean="0"/>
                <a:t>Mixed </a:t>
              </a:r>
              <a:r>
                <a:rPr lang="en-US" altLang="ko-KR" sz="1800" b="0" dirty="0"/>
                <a:t>event pairs</a:t>
              </a:r>
            </a:p>
          </p:txBody>
        </p:sp>
      </p:grp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3456618" y="1005154"/>
            <a:ext cx="2411526" cy="7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altLang="ko-K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Particle 1: </a:t>
            </a:r>
            <a:r>
              <a:rPr lang="en-US" altLang="ko-KR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Trigger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altLang="ko-KR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Particle </a:t>
            </a:r>
            <a:r>
              <a:rPr lang="en-US" altLang="ko-K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2: </a:t>
            </a:r>
            <a:r>
              <a:rPr lang="en-US" altLang="ko-KR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Associated</a:t>
            </a:r>
            <a:endParaRPr lang="en-US" altLang="ko-K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>
                    <a:latin typeface="Symbol" panose="05050102010706020507" pitchFamily="18" charset="2"/>
                  </a:rPr>
                  <a:t>h</a:t>
                </a:r>
                <a:r>
                  <a:rPr lang="en-US" altLang="ko-KR" dirty="0"/>
                  <a:t>-Dependence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ko-KR" dirty="0"/>
                  <a:t> in pPb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21" t="-8527" r="-936" b="-279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85176" y="764704"/>
                <a:ext cx="2199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176" y="764704"/>
                <a:ext cx="219919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/>
          <p:cNvGrpSpPr/>
          <p:nvPr/>
        </p:nvGrpSpPr>
        <p:grpSpPr>
          <a:xfrm>
            <a:off x="12609" y="1295400"/>
            <a:ext cx="4775415" cy="3573760"/>
            <a:chOff x="-51015" y="1295400"/>
            <a:chExt cx="4775415" cy="3573760"/>
          </a:xfrm>
        </p:grpSpPr>
        <p:pic>
          <p:nvPicPr>
            <p:cNvPr id="11" name="Picture 3" descr="C:\Users\lingshan\Desktop\PAS_0518\v2_sing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015" y="1295400"/>
              <a:ext cx="4775415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0"/>
            <p:cNvCxnSpPr/>
            <p:nvPr/>
          </p:nvCxnSpPr>
          <p:spPr bwMode="auto">
            <a:xfrm flipV="1">
              <a:off x="2819400" y="4038600"/>
              <a:ext cx="0" cy="405825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2636168" y="4284385"/>
              <a:ext cx="13981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i="1" dirty="0" smtClean="0">
                  <a:solidFill>
                    <a:schemeClr val="tx1"/>
                  </a:solidFill>
                </a:rPr>
                <a:t>Lab frame</a:t>
              </a:r>
            </a:p>
            <a:p>
              <a:pPr algn="ctr"/>
              <a:r>
                <a:rPr lang="en-US" sz="1600" b="0" i="1" dirty="0" smtClean="0">
                  <a:solidFill>
                    <a:schemeClr val="tx1"/>
                  </a:solidFill>
                </a:rPr>
                <a:t> mid-rapidity</a:t>
              </a:r>
              <a:endParaRPr lang="en-US" sz="1600" b="0" i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2" descr="C:\Users\lingshan\Desktop\PAS_0518\v3_sin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97" y="1274338"/>
            <a:ext cx="477541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08712" y="764704"/>
                <a:ext cx="2199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12" y="764704"/>
                <a:ext cx="219919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5013176"/>
                <a:ext cx="8724900" cy="128746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n-lt"/>
                  </a:rPr>
                  <a:t> is </a:t>
                </a:r>
                <a:r>
                  <a:rPr lang="en-US" sz="2400" i="1" dirty="0" smtClean="0">
                    <a:latin typeface="Symbol" panose="05050102010706020507" pitchFamily="18" charset="2"/>
                  </a:rPr>
                  <a:t>h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+mn-lt"/>
                  </a:rPr>
                  <a:t>dependent: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+mn-lt"/>
                  </a:rPr>
                  <a:t>with higher particle density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>
                    <a:latin typeface="+mn-lt"/>
                  </a:rPr>
                  <a:t>from </a:t>
                </a:r>
                <a:r>
                  <a:rPr lang="en-US" sz="2400" dirty="0" smtClean="0">
                    <a:latin typeface="+mn-lt"/>
                  </a:rPr>
                  <a:t>low-multiplicity subtraction: asymmetric </a:t>
                </a:r>
                <a:r>
                  <a:rPr lang="en-US" sz="2400" dirty="0">
                    <a:latin typeface="+mn-lt"/>
                  </a:rPr>
                  <a:t>about </a:t>
                </a:r>
                <a:r>
                  <a:rPr lang="en-US" sz="2400" dirty="0" smtClean="0">
                    <a:latin typeface="+mn-lt"/>
                  </a:rPr>
                  <a:t>mid-rapidity</a:t>
                </a:r>
              </a:p>
              <a:p>
                <a:r>
                  <a:rPr lang="en-US" sz="2400" dirty="0" smtClean="0">
                    <a:latin typeface="+mn-lt"/>
                  </a:rPr>
                  <a:t>With large errors, we cannot draw any conclusion yet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n-lt"/>
                  </a:rPr>
                  <a:t>.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5013176"/>
                <a:ext cx="8724900" cy="1287463"/>
              </a:xfrm>
              <a:blipFill rotWithShape="0">
                <a:blip r:embed="rId7"/>
                <a:stretch>
                  <a:fillRect l="-629" t="-47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779912" y="809818"/>
            <a:ext cx="188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 HIN-14-008</a:t>
            </a:r>
            <a:endParaRPr lang="ko-KR" altLang="en-US" dirty="0"/>
          </a:p>
        </p:txBody>
      </p:sp>
      <p:pic>
        <p:nvPicPr>
          <p:cNvPr id="18" name="Resim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60" y="4533180"/>
            <a:ext cx="979789" cy="7680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Elliptic Flow of Identified Particles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05298" y="1146230"/>
            <a:ext cx="3834654" cy="3056638"/>
            <a:chOff x="305298" y="1400058"/>
            <a:chExt cx="3834654" cy="3056638"/>
          </a:xfrm>
        </p:grpSpPr>
        <p:grpSp>
          <p:nvGrpSpPr>
            <p:cNvPr id="18" name="그룹 17"/>
            <p:cNvGrpSpPr/>
            <p:nvPr/>
          </p:nvGrpSpPr>
          <p:grpSpPr>
            <a:xfrm>
              <a:off x="305298" y="1400058"/>
              <a:ext cx="3834654" cy="3056638"/>
              <a:chOff x="235147" y="2060848"/>
              <a:chExt cx="3834654" cy="3056638"/>
            </a:xfrm>
          </p:grpSpPr>
          <p:grpSp>
            <p:nvGrpSpPr>
              <p:cNvPr id="14" name="그룹 13"/>
              <p:cNvGrpSpPr/>
              <p:nvPr/>
            </p:nvGrpSpPr>
            <p:grpSpPr>
              <a:xfrm>
                <a:off x="235147" y="2060848"/>
                <a:ext cx="3834654" cy="3056638"/>
                <a:chOff x="235147" y="2060848"/>
                <a:chExt cx="3834654" cy="3056638"/>
              </a:xfrm>
            </p:grpSpPr>
            <p:pic>
              <p:nvPicPr>
                <p:cNvPr id="3" name="그림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5147" y="2060848"/>
                  <a:ext cx="3834654" cy="3024336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 rot="16200000">
                  <a:off x="-762315" y="3228738"/>
                  <a:ext cx="2366225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 smtClean="0"/>
                    <a:t>Candidates/0.0005 </a:t>
                  </a:r>
                  <a:r>
                    <a:rPr lang="en-US" altLang="ko-KR" sz="1600" dirty="0" err="1" smtClean="0"/>
                    <a:t>GeV</a:t>
                  </a:r>
                  <a:endParaRPr lang="ko-KR" alt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1490114" y="4778932"/>
                      <a:ext cx="2001766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600" dirty="0" smtClean="0"/>
                        <a:t>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r>
                        <a:rPr lang="ko-KR" altLang="en-US" sz="1600" dirty="0" smtClean="0"/>
                        <a:t> 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en-US" altLang="ko-KR" sz="1600" dirty="0" err="1" smtClean="0"/>
                        <a:t>GeV</a:t>
                      </a:r>
                      <a:r>
                        <a:rPr lang="en-US" altLang="ko-KR" sz="1600" dirty="0" smtClean="0"/>
                        <a:t>) </a:t>
                      </a:r>
                      <a:endParaRPr lang="ko-KR" altLang="en-US" sz="16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0114" y="4778932"/>
                      <a:ext cx="2001766" cy="338554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t="-5455" r="-610" b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915816" y="3060249"/>
                    <a:ext cx="74731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ko-K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ko-KR" alt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3060249"/>
                    <a:ext cx="747319" cy="5232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TextBox 19"/>
            <p:cNvSpPr txBox="1"/>
            <p:nvPr/>
          </p:nvSpPr>
          <p:spPr>
            <a:xfrm>
              <a:off x="2555776" y="1533164"/>
              <a:ext cx="12246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Preliminary</a:t>
              </a:r>
              <a:endParaRPr lang="ko-KR" altLang="en-US" sz="1600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539032" y="1086940"/>
            <a:ext cx="3993408" cy="3134148"/>
            <a:chOff x="4539032" y="1340768"/>
            <a:chExt cx="3993408" cy="3134148"/>
          </a:xfrm>
        </p:grpSpPr>
        <p:grpSp>
          <p:nvGrpSpPr>
            <p:cNvPr id="17" name="그룹 16"/>
            <p:cNvGrpSpPr/>
            <p:nvPr/>
          </p:nvGrpSpPr>
          <p:grpSpPr>
            <a:xfrm>
              <a:off x="4539032" y="1340768"/>
              <a:ext cx="3993408" cy="3134148"/>
              <a:chOff x="4572001" y="2001558"/>
              <a:chExt cx="3993408" cy="3134148"/>
            </a:xfrm>
          </p:grpSpPr>
          <p:grpSp>
            <p:nvGrpSpPr>
              <p:cNvPr id="13" name="그룹 12"/>
              <p:cNvGrpSpPr/>
              <p:nvPr/>
            </p:nvGrpSpPr>
            <p:grpSpPr>
              <a:xfrm>
                <a:off x="4572001" y="2001558"/>
                <a:ext cx="3993408" cy="3134148"/>
                <a:chOff x="4572001" y="2001558"/>
                <a:chExt cx="3993408" cy="3134148"/>
              </a:xfrm>
            </p:grpSpPr>
            <p:pic>
              <p:nvPicPr>
                <p:cNvPr id="7" name="그림 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1" y="2001558"/>
                  <a:ext cx="3960440" cy="3097515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 rot="16200000">
                  <a:off x="3579650" y="3232147"/>
                  <a:ext cx="2366225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 smtClean="0"/>
                    <a:t>Candidates/0.0005 </a:t>
                  </a:r>
                  <a:r>
                    <a:rPr lang="en-US" altLang="ko-KR" sz="1600" dirty="0" err="1" smtClean="0"/>
                    <a:t>GeV</a:t>
                  </a:r>
                  <a:endParaRPr lang="ko-KR" altLang="en-US" sz="1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5076056" y="4797152"/>
                      <a:ext cx="3489353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altLang="ko-KR" sz="1600" dirty="0" smtClean="0"/>
                        <a:t>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6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r>
                        <a:rPr lang="ko-KR" altLang="en-US" sz="1600" dirty="0" smtClean="0"/>
                        <a:t> 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en-US" altLang="ko-KR" sz="1600" dirty="0" err="1" smtClean="0"/>
                        <a:t>GeV</a:t>
                      </a:r>
                      <a:r>
                        <a:rPr lang="en-US" altLang="ko-KR" sz="1600" dirty="0" smtClean="0"/>
                        <a:t>)        </a:t>
                      </a:r>
                      <a:endParaRPr lang="ko-KR" altLang="en-US" sz="1600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76056" y="4797152"/>
                      <a:ext cx="3489353" cy="338554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t="-5455" r="-349" b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092280" y="3059094"/>
                    <a:ext cx="923650" cy="5241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ko-K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acc>
                            <m:accPr>
                              <m:chr m:val="̅"/>
                              <m:ctrlPr>
                                <a:rPr lang="ko-KR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oMath>
                      </m:oMathPara>
                    </a14:m>
                    <a:endParaRPr lang="ko-KR" alt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2280" y="3059094"/>
                    <a:ext cx="923650" cy="52411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TextBox 20"/>
            <p:cNvSpPr txBox="1"/>
            <p:nvPr/>
          </p:nvSpPr>
          <p:spPr>
            <a:xfrm>
              <a:off x="6804248" y="1484784"/>
              <a:ext cx="12246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Preliminary</a:t>
              </a:r>
              <a:endParaRPr lang="ko-KR" altLang="en-US" sz="1600" dirty="0"/>
            </a:p>
          </p:txBody>
        </p:sp>
      </p:grpSp>
      <p:pic>
        <p:nvPicPr>
          <p:cNvPr id="24" name="Picture 4" descr="signal_fraction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3040" r="4147"/>
          <a:stretch>
            <a:fillRect/>
          </a:stretch>
        </p:blipFill>
        <p:spPr bwMode="auto">
          <a:xfrm>
            <a:off x="5724128" y="4293096"/>
            <a:ext cx="268252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3603241" y="764704"/>
            <a:ext cx="1904863" cy="3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7" tIns="50939" rIns="101877" bIns="50939">
            <a:spAutoFit/>
          </a:bodyPr>
          <a:lstStyle>
            <a:lvl1pPr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800" b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PAS HIN-14-002</a:t>
            </a:r>
            <a:endParaRPr lang="en-US" altLang="ko-KR" sz="1800" b="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9208" y="4584417"/>
                <a:ext cx="5050904" cy="1220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kumimoji="1" lang="en-US" altLang="zh-CN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Clean signal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zh-CN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kumimoji="1" lang="en-US" altLang="zh-CN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reconstructed over a wide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kumimoji="1" lang="en-US" altLang="zh-CN" sz="20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endParaRPr kumimoji="1" lang="en-US" altLang="zh-CN" sz="2000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kumimoji="1" lang="en-US" altLang="zh-CN" sz="2000" baseline="-25000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kumimoji="1" lang="en-US" altLang="zh-CN" sz="20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Masses </a:t>
                </a:r>
                <a:r>
                  <a:rPr kumimoji="1" lang="en-US" altLang="zh-CN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are very close to </a:t>
                </a:r>
                <a:r>
                  <a:rPr kumimoji="1" lang="en-US" altLang="zh-CN" sz="20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PDG values.</a:t>
                </a:r>
                <a:endParaRPr kumimoji="1" lang="en-US" altLang="zh-CN" sz="20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" y="4584417"/>
                <a:ext cx="5050904" cy="1220847"/>
              </a:xfrm>
              <a:prstGeom prst="rect">
                <a:avLst/>
              </a:prstGeom>
              <a:blipFill rotWithShape="0">
                <a:blip r:embed="rId9"/>
                <a:stretch>
                  <a:fillRect l="-1087" t="-2500" r="-2174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9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Elliptic Flow of Identified Particles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32447" y="1165349"/>
            <a:ext cx="7755977" cy="3343771"/>
            <a:chOff x="-9525" y="838200"/>
            <a:chExt cx="9144000" cy="3824288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838200"/>
              <a:ext cx="9144000" cy="382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4572000" y="9144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891" tIns="47946" rIns="95891" bIns="47946" anchor="ctr"/>
            <a:lstStyle>
              <a:lvl1pPr defTabSz="1065213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65213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65213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65213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65213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1065213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1065213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1065213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1065213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ko-KR" altLang="ko-KR" sz="800">
                <a:solidFill>
                  <a:srgbClr val="000000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914400"/>
              <a:ext cx="228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891" tIns="47946" rIns="95891" bIns="47946" anchor="ctr"/>
            <a:lstStyle>
              <a:lvl1pPr defTabSz="1065213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65213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65213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65213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65213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defTabSz="1065213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defTabSz="1065213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defTabSz="1065213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defTabSz="1065213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ko-KR" altLang="ko-KR" sz="80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603241" y="764704"/>
            <a:ext cx="1904863" cy="3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7" tIns="50939" rIns="101877" bIns="50939">
            <a:spAutoFit/>
          </a:bodyPr>
          <a:lstStyle>
            <a:lvl1pPr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800" b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PAS HIN-14-002</a:t>
            </a:r>
            <a:endParaRPr lang="en-US" altLang="ko-KR" sz="1800" b="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6452" y="4941168"/>
                <a:ext cx="7513980" cy="1023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Two-particle correlation functions are constructed for </a:t>
                </a:r>
              </a:p>
              <a:p>
                <a:pPr marL="444500" lvl="1" indent="-176213">
                  <a:buFont typeface="Cambria Math" panose="02040503050406030204" pitchFamily="18" charset="0"/>
                  <a:buChar char="-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ko-KR" sz="2000" b="0" dirty="0" smtClean="0">
                    <a:latin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ko-KR" altLang="en-US" sz="2000" dirty="0" smtClean="0"/>
                  <a:t> </a:t>
                </a:r>
                <a:r>
                  <a:rPr lang="en-US" altLang="ko-KR" sz="2000" dirty="0" smtClean="0"/>
                  <a:t>as trigger, the charged hadrons as associated </a:t>
                </a:r>
              </a:p>
              <a:p>
                <a:pPr marL="444500" lvl="1" indent="-176213">
                  <a:buFont typeface="Cambria Math" panose="02040503050406030204" pitchFamily="18" charset="0"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ko-KR" sz="20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2000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ko-KR" sz="2000" dirty="0" smtClean="0"/>
                  <a:t> as </a:t>
                </a:r>
                <a:r>
                  <a:rPr lang="en-US" altLang="ko-KR" sz="2000" dirty="0"/>
                  <a:t>trigger, </a:t>
                </a:r>
                <a:r>
                  <a:rPr lang="en-US" altLang="ko-KR" sz="2000" dirty="0" smtClean="0"/>
                  <a:t>the charged </a:t>
                </a:r>
                <a:r>
                  <a:rPr lang="en-US" altLang="ko-KR" sz="2000" dirty="0"/>
                  <a:t>hadrons as associated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52" y="4941168"/>
                <a:ext cx="7513980" cy="1023485"/>
              </a:xfrm>
              <a:prstGeom prst="rect">
                <a:avLst/>
              </a:prstGeom>
              <a:blipFill rotWithShape="0">
                <a:blip r:embed="rId3"/>
                <a:stretch>
                  <a:fillRect l="-730" t="-3593" b="-101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Elliptic Flow of Identified Particles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7624" y="849045"/>
                <a:ext cx="7100203" cy="1427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Two-particle long-range correlation functions projected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Fitted by the Fourier series function to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ko-KR" sz="20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Extracted single particle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, assuming factorization:</a:t>
                </a:r>
              </a:p>
              <a:p>
                <a:pPr lvl="1"/>
                <a:r>
                  <a:rPr lang="en-US" altLang="ko-KR" sz="2000" dirty="0" smtClean="0"/>
                  <a:t>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sSubSup>
                          <m:sSubSup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sup>
                    </m:sSub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ko-KR" sz="2000" dirty="0" smtClean="0"/>
                  <a:t>,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p>
                    </m:sSubSup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altLang="ko-KR" sz="20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ko-KR" sz="20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849045"/>
                <a:ext cx="7100203" cy="1427827"/>
              </a:xfrm>
              <a:prstGeom prst="rect">
                <a:avLst/>
              </a:prstGeom>
              <a:blipFill rotWithShape="0">
                <a:blip r:embed="rId2"/>
                <a:stretch>
                  <a:fillRect l="-773" t="-2128" b="-51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71" y="2348880"/>
            <a:ext cx="6368389" cy="3904928"/>
          </a:xfrm>
          <a:prstGeom prst="rect">
            <a:avLst/>
          </a:prstGeom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 rot="5400000">
            <a:off x="6977857" y="3183384"/>
            <a:ext cx="1904863" cy="3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7" tIns="50939" rIns="101877" bIns="50939">
            <a:spAutoFit/>
          </a:bodyPr>
          <a:lstStyle>
            <a:lvl1pPr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800" b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PAS HIN-14-002</a:t>
            </a:r>
            <a:endParaRPr lang="en-US" altLang="ko-KR" sz="1800" b="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28184" y="2924944"/>
                <a:ext cx="1344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ko-KR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2.0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924944"/>
                <a:ext cx="13441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091" t="-10000" r="-3182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28184" y="4571836"/>
                <a:ext cx="1344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ko-KR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.0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571836"/>
                <a:ext cx="134415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091" t="-9836" r="-3182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 rot="16200000">
            <a:off x="107200" y="3101202"/>
            <a:ext cx="176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Ridge region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82728" y="4797882"/>
            <a:ext cx="140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Jet region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Elliptic Flow of Identified Particles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051720" y="816880"/>
            <a:ext cx="1913071" cy="3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7" tIns="50939" rIns="101877" bIns="50939">
            <a:spAutoFit/>
          </a:bodyPr>
          <a:lstStyle>
            <a:lvl1pPr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800" b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ko-KR" sz="1800" b="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Minbias</a:t>
            </a:r>
            <a:r>
              <a:rPr lang="en-US" altLang="ko-KR" sz="1800" b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events)</a:t>
            </a:r>
            <a:endParaRPr lang="en-US" altLang="ko-KR" sz="1800" b="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475656" y="764704"/>
            <a:ext cx="7200800" cy="4563398"/>
            <a:chOff x="1547664" y="764704"/>
            <a:chExt cx="7200800" cy="4563398"/>
          </a:xfrm>
        </p:grpSpPr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 rot="5400000">
              <a:off x="7606096" y="1959248"/>
              <a:ext cx="1904863" cy="379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77" tIns="50939" rIns="101877" bIns="50939">
              <a:spAutoFit/>
            </a:bodyPr>
            <a:lstStyle>
              <a:lvl1pPr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800" b="0" dirty="0" smtClean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PAS HIN-14-002</a:t>
              </a:r>
              <a:endParaRPr lang="en-US" altLang="ko-KR" sz="1800" b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1547664" y="764704"/>
              <a:ext cx="6930747" cy="4563398"/>
              <a:chOff x="1171873" y="1025842"/>
              <a:chExt cx="6930747" cy="4563398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873" y="1393220"/>
                <a:ext cx="6856511" cy="4196020"/>
              </a:xfrm>
              <a:prstGeom prst="rect">
                <a:avLst/>
              </a:prstGeom>
            </p:spPr>
          </p:pic>
          <p:cxnSp>
            <p:nvCxnSpPr>
              <p:cNvPr id="11" name="직선 화살표 연결선 10"/>
              <p:cNvCxnSpPr/>
              <p:nvPr/>
            </p:nvCxnSpPr>
            <p:spPr>
              <a:xfrm>
                <a:off x="5580112" y="1268760"/>
                <a:ext cx="14751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020272" y="1025842"/>
                    <a:ext cx="1082348" cy="4337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𝑡𝑟𝑘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𝑜𝑓𝑓𝑙𝑖𝑛𝑒</m:t>
                              </m:r>
                            </m:sup>
                          </m:sSubSup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0272" y="1025842"/>
                    <a:ext cx="1082348" cy="43370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9191" y="5237460"/>
                <a:ext cx="36729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sz="2000" dirty="0" smtClean="0"/>
                  <a:t> </a:t>
                </a:r>
                <a:r>
                  <a:rPr lang="en-US" altLang="ko-KR" sz="2000" dirty="0" smtClean="0"/>
                  <a:t>patterns almost the same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ko-KR" sz="2000" dirty="0" smtClean="0"/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ko-KR" sz="2000" dirty="0" smtClean="0"/>
                  <a:t> at low multiplicity in both collision systems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191" y="5237460"/>
                <a:ext cx="3672929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827" t="-2994" r="-1827" b="-95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1152381" cy="88571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1219048" cy="74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28184" y="5229200"/>
                <a:ext cx="2535778" cy="1087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/>
                  <a:t>Crossing over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~2 </a:t>
                </a:r>
                <a:r>
                  <a:rPr lang="en-US" altLang="ko-KR" sz="2000" dirty="0" err="1" smtClean="0"/>
                  <a:t>GeV</a:t>
                </a:r>
                <a:r>
                  <a:rPr lang="en-US" altLang="ko-KR" sz="2000" dirty="0" smtClean="0"/>
                  <a:t>/c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𝑡𝑟𝑘</m:t>
                        </m:r>
                      </m:sub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𝑜𝑓𝑓𝑙𝑖𝑛𝑒</m:t>
                        </m:r>
                      </m:sup>
                    </m:sSub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&lt;120</m:t>
                    </m:r>
                  </m:oMath>
                </a14:m>
                <a:r>
                  <a:rPr lang="en-US" altLang="ko-KR" sz="2000" dirty="0" smtClean="0"/>
                  <a:t>  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229200"/>
                <a:ext cx="2535778" cy="1087221"/>
              </a:xfrm>
              <a:prstGeom prst="rect">
                <a:avLst/>
              </a:prstGeom>
              <a:blipFill rotWithShape="0">
                <a:blip r:embed="rId7"/>
                <a:stretch>
                  <a:fillRect l="-2644" t="-3371" b="-11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7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Elliptic Flow of Identified Particles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9343"/>
            <a:ext cx="8209524" cy="21619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1651"/>
            <a:ext cx="8200000" cy="21333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39" y="778151"/>
            <a:ext cx="1152381" cy="8857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06223"/>
            <a:ext cx="1219048" cy="742857"/>
          </a:xfrm>
          <a:prstGeom prst="rect">
            <a:avLst/>
          </a:prstGeom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866937" y="764704"/>
            <a:ext cx="1904863" cy="3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7" tIns="50939" rIns="101877" bIns="50939">
            <a:spAutoFit/>
          </a:bodyPr>
          <a:lstStyle>
            <a:lvl1pPr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800" b="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PAS HIN-14-002</a:t>
            </a:r>
            <a:endParaRPr lang="en-US" altLang="ko-KR" sz="1800" b="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2038" y="5837202"/>
                <a:ext cx="7478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/>
                  <a:t>Mass ordering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&lt; 2 </a:t>
                </a:r>
                <a:r>
                  <a:rPr lang="en-US" altLang="ko-KR" sz="2000" dirty="0" err="1" smtClean="0"/>
                  <a:t>GeV</a:t>
                </a:r>
                <a:r>
                  <a:rPr lang="en-US" altLang="ko-KR" sz="2000" dirty="0" smtClean="0"/>
                  <a:t>/c and crossover </a:t>
                </a:r>
                <a:r>
                  <a:rPr lang="en-US" altLang="ko-KR" sz="20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&gt; </a:t>
                </a:r>
                <a:r>
                  <a:rPr lang="en-US" altLang="ko-KR" sz="2000" dirty="0"/>
                  <a:t>2 </a:t>
                </a:r>
                <a:r>
                  <a:rPr lang="en-US" altLang="ko-KR" sz="2000" dirty="0" err="1" smtClean="0"/>
                  <a:t>GeV</a:t>
                </a:r>
                <a:r>
                  <a:rPr lang="en-US" altLang="ko-KR" sz="2000" dirty="0" smtClean="0"/>
                  <a:t>/c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38" y="5837202"/>
                <a:ext cx="747839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815" t="-9231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화살표 연결선 11"/>
          <p:cNvCxnSpPr/>
          <p:nvPr/>
        </p:nvCxnSpPr>
        <p:spPr>
          <a:xfrm>
            <a:off x="6081940" y="1007622"/>
            <a:ext cx="14751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22100" y="764704"/>
                <a:ext cx="1082348" cy="433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𝑡𝑟𝑘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𝑜𝑓𝑓𝑙𝑖𝑛𝑒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00" y="764704"/>
                <a:ext cx="1082348" cy="433708"/>
              </a:xfrm>
              <a:prstGeom prst="rect">
                <a:avLst/>
              </a:prstGeom>
              <a:blipFill rotWithShape="0">
                <a:blip r:embed="rId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5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Mass Ordering &amp; Crossover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2213" y="1340768"/>
            <a:ext cx="4043763" cy="2530940"/>
            <a:chOff x="240205" y="1484784"/>
            <a:chExt cx="4331795" cy="2815292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05" y="1484784"/>
              <a:ext cx="4331795" cy="28152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62620" y="3356992"/>
              <a:ext cx="2265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PLB 726, 164 (2013)</a:t>
              </a:r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71" y="1268760"/>
            <a:ext cx="3739069" cy="26549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56176" y="3140968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PLB 726, 164 (2013)</a:t>
            </a:r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995936" y="3922075"/>
            <a:ext cx="3091623" cy="2819293"/>
            <a:chOff x="4860032" y="4195190"/>
            <a:chExt cx="3091623" cy="2819293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4195190"/>
              <a:ext cx="3024336" cy="22019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364088" y="6398930"/>
                  <a:ext cx="2587567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600" dirty="0" smtClean="0"/>
                    <a:t>0         1         2         3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ko-KR" altLang="en-US" dirty="0" smtClean="0"/>
                    <a:t> </a:t>
                  </a:r>
                  <a:r>
                    <a:rPr lang="en-US" altLang="ko-KR" dirty="0" smtClean="0"/>
                    <a:t>(</a:t>
                  </a:r>
                  <a:r>
                    <a:rPr lang="en-US" altLang="ko-KR" dirty="0" err="1" smtClean="0"/>
                    <a:t>GeV</a:t>
                  </a:r>
                  <a:r>
                    <a:rPr lang="en-US" altLang="ko-KR" dirty="0" smtClean="0"/>
                    <a:t>/c)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6398930"/>
                  <a:ext cx="2587567" cy="6155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06" t="-2970" r="-706" b="-148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7049214" y="4584030"/>
            <a:ext cx="1550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STAR</a:t>
            </a:r>
          </a:p>
          <a:p>
            <a:r>
              <a:rPr lang="en-US" altLang="ko-KR" sz="1600" dirty="0" err="1" smtClean="0"/>
              <a:t>Au+Au</a:t>
            </a:r>
            <a:r>
              <a:rPr lang="en-US" altLang="ko-KR" sz="1600" dirty="0" smtClean="0"/>
              <a:t>, 0-80%</a:t>
            </a:r>
          </a:p>
          <a:p>
            <a:r>
              <a:rPr lang="en-US" altLang="ko-KR" sz="1600" dirty="0" smtClean="0"/>
              <a:t>QM2014</a:t>
            </a:r>
          </a:p>
          <a:p>
            <a:r>
              <a:rPr lang="en-US" altLang="ko-KR" sz="1600" dirty="0" smtClean="0"/>
              <a:t>Preliminary</a:t>
            </a:r>
            <a:endParaRPr lang="ko-KR" altLang="en-US" sz="1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71934"/>
            <a:ext cx="3240360" cy="2764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807095"/>
            <a:ext cx="738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Also observed by other RHIC and LHC experiments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471585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/>
              <a:t>d+Au</a:t>
            </a:r>
            <a:endParaRPr lang="ko-KR" altLang="en-US" b="1" dirty="0"/>
          </a:p>
        </p:txBody>
      </p:sp>
      <p:sp>
        <p:nvSpPr>
          <p:cNvPr id="11" name="타원 10"/>
          <p:cNvSpPr/>
          <p:nvPr/>
        </p:nvSpPr>
        <p:spPr>
          <a:xfrm>
            <a:off x="1043608" y="1570239"/>
            <a:ext cx="411161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6660232" y="1248868"/>
            <a:ext cx="576064" cy="209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1160537" y="4760966"/>
            <a:ext cx="819175" cy="297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7041159" y="4855713"/>
            <a:ext cx="843209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4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NCQ Scaling in High-</a:t>
            </a:r>
            <a:r>
              <a:rPr lang="en-US" altLang="ko-KR" sz="3200" dirty="0" err="1" smtClean="0"/>
              <a:t>Mult</a:t>
            </a:r>
            <a:r>
              <a:rPr lang="en-US" altLang="ko-KR" sz="3200" dirty="0" smtClean="0"/>
              <a:t>. Events</a:t>
            </a:r>
            <a:endParaRPr lang="ko-KR" altLang="en-US" sz="3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5" y="1700808"/>
            <a:ext cx="1152381" cy="88571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1219048" cy="742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6256" y="5544126"/>
            <a:ext cx="7520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Constituent quark scaling works better in </a:t>
            </a:r>
            <a:r>
              <a:rPr lang="en-US" altLang="ko-KR" sz="2000" dirty="0" err="1" smtClean="0"/>
              <a:t>pPb</a:t>
            </a:r>
            <a:r>
              <a:rPr lang="en-US" altLang="ko-KR" sz="2000" dirty="0" smtClean="0"/>
              <a:t>. </a:t>
            </a: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Azimuthal anisotropy develops at the </a:t>
            </a:r>
            <a:r>
              <a:rPr lang="en-US" altLang="ko-KR" sz="2000" dirty="0" err="1" smtClean="0"/>
              <a:t>partonic</a:t>
            </a:r>
            <a:r>
              <a:rPr lang="en-US" altLang="ko-KR" sz="2000" dirty="0" smtClean="0"/>
              <a:t> level in </a:t>
            </a:r>
            <a:r>
              <a:rPr lang="en-US" altLang="ko-KR" sz="2000" dirty="0" err="1" smtClean="0"/>
              <a:t>pPb</a:t>
            </a:r>
            <a:r>
              <a:rPr lang="en-US" altLang="ko-KR" sz="2000" dirty="0" smtClean="0"/>
              <a:t>?</a:t>
            </a:r>
            <a:endParaRPr lang="ko-KR" altLang="en-US" sz="20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1167791" y="764704"/>
            <a:ext cx="7508665" cy="4799315"/>
            <a:chOff x="1043608" y="836712"/>
            <a:chExt cx="7508665" cy="479931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3520018"/>
              <a:ext cx="6752561" cy="2116009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285787"/>
              <a:ext cx="6752561" cy="2090264"/>
            </a:xfrm>
            <a:prstGeom prst="rect">
              <a:avLst/>
            </a:prstGeom>
          </p:spPr>
        </p:pic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 rot="5400000">
              <a:off x="7409905" y="2070608"/>
              <a:ext cx="1904863" cy="379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77" tIns="50939" rIns="101877" bIns="50939">
              <a:spAutoFit/>
            </a:bodyPr>
            <a:lstStyle>
              <a:lvl1pPr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800" b="0" dirty="0" smtClean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PAS HIN-14-002</a:t>
              </a:r>
              <a:endParaRPr lang="en-US" altLang="ko-KR" sz="1800" b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43608" y="836712"/>
                  <a:ext cx="1082348" cy="4337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𝑡𝑟𝑘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𝑜𝑓𝑓𝑙𝑖𝑛𝑒</m:t>
                          </m:r>
                        </m:sup>
                      </m:sSubSup>
                    </m:oMath>
                  </a14:m>
                  <a:r>
                    <a:rPr lang="en-US" altLang="ko-KR" dirty="0" smtClean="0"/>
                    <a:t>: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836712"/>
                  <a:ext cx="1082348" cy="43370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130" b="-1527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2105343" y="930206"/>
              <a:ext cx="1170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/>
                <a:t>(120, 150)</a:t>
              </a:r>
              <a:endParaRPr lang="ko-KR" alt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9519" y="935614"/>
              <a:ext cx="1170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/>
                <a:t>(150, 185)</a:t>
              </a:r>
              <a:endParaRPr lang="ko-KR" alt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3695" y="935614"/>
              <a:ext cx="1170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/>
                <a:t>(185, 220)</a:t>
              </a:r>
              <a:endParaRPr lang="ko-KR" alt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7871" y="930206"/>
              <a:ext cx="1170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/>
                <a:t>(220, 260)</a:t>
              </a:r>
              <a:endParaRPr lang="ko-KR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220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7752" b="-286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1" y="1340768"/>
            <a:ext cx="4228571" cy="396190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93" y="1340768"/>
            <a:ext cx="4228571" cy="3933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4692" y="5517232"/>
                <a:ext cx="75397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/>
                  <a:t>Mass ordering and crossover also exist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~ 2 </a:t>
                </a:r>
                <a:r>
                  <a:rPr lang="en-US" altLang="ko-KR" sz="2000" dirty="0" err="1" smtClean="0"/>
                  <a:t>GeV</a:t>
                </a:r>
                <a:r>
                  <a:rPr lang="en-US" altLang="ko-KR" sz="2000" dirty="0" smtClean="0"/>
                  <a:t>/c.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92" y="5517232"/>
                <a:ext cx="7539756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890" t="-7576" r="-728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35896" y="836712"/>
            <a:ext cx="188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 HIN-14-002</a:t>
            </a:r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936000" y="170080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6552000" y="1459026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2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052736"/>
                <a:ext cx="8291264" cy="5159598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 smtClean="0">
                    <a:latin typeface="+mn-lt"/>
                  </a:rPr>
                  <a:t>Long-range correlation</a:t>
                </a:r>
                <a:endParaRPr lang="en-US" altLang="ko-KR" i="1" dirty="0">
                  <a:latin typeface="+mn-lt"/>
                </a:endParaRPr>
              </a:p>
              <a:p>
                <a:pPr marL="628650" lvl="1" indent="-271463">
                  <a:buFont typeface="Arial" pitchFamily="34" charset="0"/>
                  <a:buChar char="−"/>
                </a:pP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Near-side ridge structures exist in high-multiplicity pp,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pPb</a:t>
                </a: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and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PbPb</a:t>
                </a: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at LHC.</a:t>
                </a:r>
              </a:p>
              <a:p>
                <a:pPr marL="628650" lvl="1" indent="-271463">
                  <a:buFont typeface="Arial" pitchFamily="34" charset="0"/>
                  <a:buChar char="−"/>
                </a:pP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Ridges can be caused by the initial-state geometry fluctuations in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pPb</a:t>
                </a: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as well as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PbPb</a:t>
                </a: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. </a:t>
                </a:r>
              </a:p>
              <a:p>
                <a:pPr marL="1028700" lvl="2" indent="-271463">
                  <a:buFont typeface="Arial" pitchFamily="34" charset="0"/>
                  <a:buChar char="−"/>
                </a:pPr>
                <a:r>
                  <a:rPr lang="en-US" altLang="ko-KR" sz="2800" i="1" dirty="0" smtClean="0">
                    <a:solidFill>
                      <a:srgbClr val="0000FF"/>
                    </a:solidFill>
                    <a:latin typeface="+mn-lt"/>
                  </a:rPr>
                  <a:t>What about pp?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 smtClean="0">
                    <a:latin typeface="+mn-lt"/>
                  </a:rPr>
                  <a:t>Flow</a:t>
                </a:r>
              </a:p>
              <a:p>
                <a:pPr marL="628650" lvl="1" indent="-271463">
                  <a:buFont typeface="Arial" pitchFamily="34" charset="0"/>
                  <a:buChar char="−"/>
                </a:pP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Strong elliptic and triangular flows exist in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pPb</a:t>
                </a: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and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PbPb</a:t>
                </a:r>
                <a:endPara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  <a:p>
                <a:pPr marL="628650" lvl="1" indent="-271463">
                  <a:buFont typeface="Arial" pitchFamily="34" charset="0"/>
                  <a:buChar char="−"/>
                </a:pP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Elliptic flow depends on pseudo-rapidity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in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pPb</a:t>
                </a: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: </a:t>
                </a:r>
              </a:p>
              <a:p>
                <a:pPr marL="1028700" lvl="2" indent="-271463">
                  <a:buFont typeface="Arial" pitchFamily="34" charset="0"/>
                  <a:buChar char="−"/>
                </a:pP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No conclusion yet on the triangular flow due to large errors. </a:t>
                </a:r>
                <a:endPara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  <a:p>
                <a:pPr marL="628650" lvl="1" indent="-271463">
                  <a:buFont typeface="Arial" pitchFamily="34" charset="0"/>
                  <a:buChar char="−"/>
                </a:pP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Mass ordering and crossover were observed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 for identified hadrons.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High-multiplicity </a:t>
                </a:r>
                <a:r>
                  <a:rPr lang="en-US" altLang="ko-KR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pPb</a:t>
                </a:r>
                <a:r>
                  <a:rPr lang="en-US" altLang="ko-K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 events show collectivity! </a:t>
                </a:r>
                <a:endPara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  <a:p>
                <a:pPr marL="628650" lvl="1" indent="-271463">
                  <a:buFont typeface="Arial" pitchFamily="34" charset="0"/>
                  <a:buChar char="−"/>
                </a:pPr>
                <a:endParaRPr lang="en-US" altLang="ko-KR" sz="1100" i="1" dirty="0" smtClean="0">
                  <a:solidFill>
                    <a:srgbClr val="0000FF"/>
                  </a:solidFill>
                  <a:latin typeface="+mn-lt"/>
                </a:endParaRPr>
              </a:p>
              <a:p>
                <a:pPr marL="628650" lvl="1" indent="-271463">
                  <a:buFont typeface="Arial" pitchFamily="34" charset="0"/>
                  <a:buChar char="−"/>
                </a:pPr>
                <a:r>
                  <a:rPr lang="en-US" altLang="ko-KR" i="1" dirty="0" smtClean="0">
                    <a:solidFill>
                      <a:srgbClr val="0000FF"/>
                    </a:solidFill>
                    <a:latin typeface="+mn-lt"/>
                  </a:rPr>
                  <a:t>Are these results in </a:t>
                </a:r>
                <a:r>
                  <a:rPr lang="en-US" altLang="ko-KR" i="1" dirty="0" err="1" smtClean="0">
                    <a:solidFill>
                      <a:srgbClr val="0000FF"/>
                    </a:solidFill>
                    <a:latin typeface="+mn-lt"/>
                  </a:rPr>
                  <a:t>pPb</a:t>
                </a:r>
                <a:r>
                  <a:rPr lang="en-US" altLang="ko-KR" i="1" dirty="0" smtClean="0">
                    <a:solidFill>
                      <a:srgbClr val="0000FF"/>
                    </a:solidFill>
                    <a:latin typeface="+mn-lt"/>
                  </a:rPr>
                  <a:t> related to hydrodynamic flow as in </a:t>
                </a:r>
                <a:r>
                  <a:rPr lang="en-US" altLang="ko-KR" i="1" dirty="0" err="1" smtClean="0">
                    <a:solidFill>
                      <a:srgbClr val="0000FF"/>
                    </a:solidFill>
                    <a:latin typeface="+mn-lt"/>
                  </a:rPr>
                  <a:t>PbPb</a:t>
                </a:r>
                <a:r>
                  <a:rPr lang="en-US" altLang="ko-KR" i="1" dirty="0" smtClean="0">
                    <a:solidFill>
                      <a:srgbClr val="0000FF"/>
                    </a:solidFill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052736"/>
                <a:ext cx="8291264" cy="5159598"/>
              </a:xfrm>
              <a:blipFill rotWithShape="0">
                <a:blip r:embed="rId2"/>
                <a:stretch>
                  <a:fillRect l="-1544" t="-34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6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Discovery of Ridge @ RHIC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buFont typeface="Wingdings" panose="05000000000000000000" pitchFamily="2" charset="2"/>
              <a:buChar char="§"/>
            </a:pPr>
            <a:r>
              <a:rPr lang="en-GB" altLang="ko-KR" sz="2400" dirty="0"/>
              <a:t>First observation of </a:t>
            </a:r>
            <a:r>
              <a:rPr lang="en-GB" altLang="ko-KR" sz="2400" dirty="0">
                <a:solidFill>
                  <a:srgbClr val="FF0000"/>
                </a:solidFill>
              </a:rPr>
              <a:t>near-side </a:t>
            </a:r>
            <a:r>
              <a:rPr lang="en-GB" altLang="ko-KR" sz="2400" dirty="0" smtClean="0">
                <a:solidFill>
                  <a:srgbClr val="FF0000"/>
                </a:solidFill>
              </a:rPr>
              <a:t>ridge </a:t>
            </a:r>
            <a:r>
              <a:rPr lang="en-GB" altLang="ko-KR" sz="2400" dirty="0" smtClean="0"/>
              <a:t>in central </a:t>
            </a:r>
            <a:r>
              <a:rPr lang="en-GB" altLang="ko-KR" sz="2400" dirty="0" err="1" smtClean="0"/>
              <a:t>Au+Au</a:t>
            </a:r>
            <a:r>
              <a:rPr lang="en-GB" altLang="ko-KR" sz="2400" dirty="0" smtClean="0"/>
              <a:t> at 200 </a:t>
            </a:r>
            <a:r>
              <a:rPr lang="en-GB" altLang="ko-KR" sz="2400" dirty="0" err="1" smtClean="0"/>
              <a:t>GeV</a:t>
            </a:r>
            <a:r>
              <a:rPr lang="en-GB" altLang="ko-KR" sz="2400" dirty="0" smtClean="0"/>
              <a:t> in </a:t>
            </a:r>
            <a:r>
              <a:rPr lang="en-GB" altLang="ko-KR" sz="2400" u="sng" dirty="0" smtClean="0"/>
              <a:t>QM2006</a:t>
            </a:r>
            <a:r>
              <a:rPr lang="en-GB" altLang="ko-KR" sz="2400" dirty="0" smtClean="0"/>
              <a:t> in Shanghai by two-particle correlations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406107" y="1988840"/>
            <a:ext cx="2869749" cy="2351440"/>
            <a:chOff x="4662736" y="844045"/>
            <a:chExt cx="2869749" cy="2351440"/>
          </a:xfrm>
        </p:grpSpPr>
        <p:pic>
          <p:nvPicPr>
            <p:cNvPr id="8" name="Picture 30" descr="qm_ridge_pr_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6"/>
            <a:stretch>
              <a:fillRect/>
            </a:stretch>
          </p:blipFill>
          <p:spPr bwMode="auto">
            <a:xfrm>
              <a:off x="4662736" y="1220403"/>
              <a:ext cx="2650232" cy="197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6088832" y="1154143"/>
              <a:ext cx="144365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ko-KR" sz="1200" b="1" dirty="0">
                <a:ea typeface="굴림" panose="020B0600000101010101" pitchFamily="50" charset="-127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4788024" y="844045"/>
              <a:ext cx="266896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ko-KR" sz="1300" dirty="0" err="1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Au+Au</a:t>
              </a:r>
              <a:r>
                <a:rPr lang="en-US" altLang="ko-KR" sz="1300" dirty="0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@ 200 </a:t>
              </a:r>
              <a:r>
                <a:rPr lang="en-US" altLang="ko-KR" sz="1300" dirty="0" err="1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GeV</a:t>
              </a:r>
              <a:r>
                <a:rPr lang="en-US" altLang="ko-KR" sz="1300" dirty="0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(0-10%)</a:t>
              </a:r>
            </a:p>
            <a:p>
              <a:r>
                <a:rPr lang="en-US" altLang="ko-KR" sz="1300" dirty="0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3&lt;</a:t>
              </a:r>
              <a:r>
                <a:rPr lang="en-US" altLang="ko-KR" sz="1300" dirty="0" err="1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lang="en-US" altLang="ko-KR" sz="1300" baseline="-25000" dirty="0" err="1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T,trig</a:t>
              </a:r>
              <a:r>
                <a:rPr lang="en-US" altLang="ko-KR" sz="1300" dirty="0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&lt;4 </a:t>
              </a:r>
              <a:r>
                <a:rPr lang="en-US" altLang="ko-KR" sz="1300" dirty="0" err="1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GeV</a:t>
              </a:r>
              <a:r>
                <a:rPr lang="en-US" altLang="ko-KR" sz="1300" dirty="0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, </a:t>
              </a:r>
              <a:r>
                <a:rPr lang="en-US" altLang="ko-KR" sz="1300" dirty="0" err="1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p</a:t>
              </a:r>
              <a:r>
                <a:rPr lang="en-US" altLang="ko-KR" sz="1300" baseline="-25000" dirty="0" err="1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T,assoc</a:t>
              </a:r>
              <a:r>
                <a:rPr lang="en-US" altLang="ko-KR" sz="1300" baseline="-25000" dirty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.</a:t>
              </a:r>
              <a:r>
                <a:rPr lang="en-US" altLang="ko-KR" sz="1300" dirty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&gt;2 </a:t>
              </a:r>
              <a:r>
                <a:rPr lang="en-US" altLang="ko-KR" sz="1300" dirty="0" err="1" smtClean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GeV</a:t>
              </a:r>
              <a:endParaRPr lang="en-US" altLang="ko-KR" sz="13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43518" y="2564904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STAR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367385" y="1988840"/>
            <a:ext cx="2644775" cy="2452709"/>
            <a:chOff x="3151361" y="2416451"/>
            <a:chExt cx="2644775" cy="2452709"/>
          </a:xfrm>
        </p:grpSpPr>
        <p:grpSp>
          <p:nvGrpSpPr>
            <p:cNvPr id="34" name="Group 8"/>
            <p:cNvGrpSpPr>
              <a:grpSpLocks noChangeAspect="1"/>
            </p:cNvGrpSpPr>
            <p:nvPr/>
          </p:nvGrpSpPr>
          <p:grpSpPr bwMode="auto">
            <a:xfrm>
              <a:off x="3151361" y="2416451"/>
              <a:ext cx="2644775" cy="2452709"/>
              <a:chOff x="2064" y="981"/>
              <a:chExt cx="1824" cy="1546"/>
            </a:xfrm>
          </p:grpSpPr>
          <p:pic>
            <p:nvPicPr>
              <p:cNvPr id="35" name="Picture 1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175"/>
                <a:ext cx="1824" cy="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2078" y="981"/>
                <a:ext cx="1386" cy="3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10160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10160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/>
                <a:r>
                  <a:rPr lang="en-US" altLang="ko-KR" sz="1300" b="0" dirty="0" err="1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Au+Au</a:t>
                </a:r>
                <a:r>
                  <a:rPr lang="en-US" altLang="ko-KR" sz="1300" b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(0-30%)</a:t>
                </a:r>
              </a:p>
              <a:p>
                <a:pPr algn="l" eaLnBrk="1" hangingPunct="1"/>
                <a:r>
                  <a:rPr lang="en-US" altLang="ko-KR" sz="1300" b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PRL 104, 062301 (2010)</a:t>
                </a:r>
                <a:endParaRPr lang="en-US" altLang="ko-KR" sz="1300" b="0" dirty="0">
                  <a:solidFill>
                    <a:srgbClr val="80808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Rectangle 32"/>
            <p:cNvSpPr>
              <a:spLocks noChangeAspect="1" noChangeArrowheads="1"/>
            </p:cNvSpPr>
            <p:nvPr/>
          </p:nvSpPr>
          <p:spPr bwMode="auto">
            <a:xfrm>
              <a:off x="4427984" y="2911215"/>
              <a:ext cx="118494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160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160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ko-KR" sz="18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PHOBOS</a:t>
              </a:r>
              <a:endParaRPr lang="en-US" altLang="ko-KR" sz="1800" dirty="0">
                <a:solidFill>
                  <a:srgbClr val="80808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" descr="JF_Cent_00_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09120"/>
            <a:ext cx="3343672" cy="2248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>
            <a:off x="6228184" y="1974758"/>
            <a:ext cx="2743944" cy="2678378"/>
            <a:chOff x="6228184" y="2190782"/>
            <a:chExt cx="2743944" cy="2678378"/>
          </a:xfrm>
        </p:grpSpPr>
        <p:grpSp>
          <p:nvGrpSpPr>
            <p:cNvPr id="3" name="그룹 2"/>
            <p:cNvGrpSpPr/>
            <p:nvPr/>
          </p:nvGrpSpPr>
          <p:grpSpPr>
            <a:xfrm>
              <a:off x="6228184" y="2190782"/>
              <a:ext cx="2743944" cy="2678378"/>
              <a:chOff x="3447954" y="2719953"/>
              <a:chExt cx="2743944" cy="2678378"/>
            </a:xfrm>
          </p:grpSpPr>
          <p:pic>
            <p:nvPicPr>
              <p:cNvPr id="25" name="Picture 15" descr="ForQM_dEtadPhi_dAu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170" r="8276" b="4068"/>
              <a:stretch>
                <a:fillRect/>
              </a:stretch>
            </p:blipFill>
            <p:spPr bwMode="auto">
              <a:xfrm>
                <a:off x="3447954" y="3212976"/>
                <a:ext cx="2743944" cy="2185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33"/>
              <p:cNvSpPr>
                <a:spLocks noChangeArrowheads="1"/>
              </p:cNvSpPr>
              <p:nvPr/>
            </p:nvSpPr>
            <p:spPr bwMode="auto">
              <a:xfrm>
                <a:off x="3661446" y="2719953"/>
                <a:ext cx="2162772" cy="292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ko-KR" sz="1300" dirty="0" err="1" smtClean="0"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d+Au</a:t>
                </a:r>
                <a:r>
                  <a:rPr lang="en-US" altLang="ko-KR" sz="1300" dirty="0" smtClean="0"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 @ 200 </a:t>
                </a:r>
                <a:r>
                  <a:rPr lang="en-US" altLang="ko-KR" sz="1300" dirty="0" err="1" smtClean="0"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GeV</a:t>
                </a:r>
                <a:r>
                  <a:rPr lang="en-US" altLang="ko-KR" sz="1300" dirty="0" smtClean="0"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 (0-10%)</a:t>
                </a:r>
                <a:endParaRPr lang="en-US" altLang="ko-KR" sz="1300" dirty="0"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028384" y="2699628"/>
              <a:ext cx="744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STAR</a:t>
              </a:r>
            </a:p>
          </p:txBody>
        </p:sp>
      </p:grpSp>
      <p:pic>
        <p:nvPicPr>
          <p:cNvPr id="40" name="Picture 4" descr="JF_p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6417"/>
            <a:ext cx="3312368" cy="2226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44816" y="5229200"/>
            <a:ext cx="1907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altLang="ko-KR" sz="2000" dirty="0" smtClean="0"/>
              <a:t>Ridge was absent </a:t>
            </a:r>
            <a:r>
              <a:rPr lang="en-GB" altLang="ko-KR" sz="2000" dirty="0"/>
              <a:t>in </a:t>
            </a:r>
            <a:r>
              <a:rPr lang="en-GB" altLang="ko-KR" sz="2000" dirty="0" smtClean="0"/>
              <a:t>pp </a:t>
            </a:r>
            <a:r>
              <a:rPr lang="en-GB" altLang="ko-KR" sz="2000" dirty="0"/>
              <a:t>and </a:t>
            </a:r>
            <a:r>
              <a:rPr lang="en-GB" altLang="ko-KR" sz="2000" dirty="0" err="1" smtClean="0"/>
              <a:t>dAu</a:t>
            </a:r>
            <a:endParaRPr lang="en-GB" altLang="ko-KR" sz="2000" dirty="0"/>
          </a:p>
        </p:txBody>
      </p:sp>
      <p:sp>
        <p:nvSpPr>
          <p:cNvPr id="12" name="위쪽 화살표 11"/>
          <p:cNvSpPr/>
          <p:nvPr/>
        </p:nvSpPr>
        <p:spPr>
          <a:xfrm>
            <a:off x="7900559" y="4797152"/>
            <a:ext cx="487865" cy="3722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왼쪽 화살표 13"/>
          <p:cNvSpPr/>
          <p:nvPr/>
        </p:nvSpPr>
        <p:spPr>
          <a:xfrm>
            <a:off x="7020272" y="5517232"/>
            <a:ext cx="36004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꺾인 연결선 18"/>
          <p:cNvCxnSpPr/>
          <p:nvPr/>
        </p:nvCxnSpPr>
        <p:spPr>
          <a:xfrm rot="5400000">
            <a:off x="2611602" y="3268801"/>
            <a:ext cx="4496863" cy="2448271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6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Conical Emission </a:t>
            </a:r>
            <a:r>
              <a:rPr lang="en-US" altLang="ko-KR" dirty="0"/>
              <a:t>@ RHIC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288032" y="2668850"/>
            <a:ext cx="4499992" cy="3215602"/>
            <a:chOff x="4536504" y="2308810"/>
            <a:chExt cx="4499992" cy="3215602"/>
          </a:xfrm>
        </p:grpSpPr>
        <p:sp>
          <p:nvSpPr>
            <p:cNvPr id="8" name="TextBox 7"/>
            <p:cNvSpPr txBox="1"/>
            <p:nvPr/>
          </p:nvSpPr>
          <p:spPr>
            <a:xfrm>
              <a:off x="6465898" y="2308810"/>
              <a:ext cx="113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/>
                <a:t>PHENIX</a:t>
              </a:r>
              <a:endParaRPr lang="ko-KR" altLang="en-US" sz="2000" b="1" dirty="0"/>
            </a:p>
          </p:txBody>
        </p:sp>
        <p:pic>
          <p:nvPicPr>
            <p:cNvPr id="9" name="Picture 35" descr="C:\Documents and Settings\zhangc\My Documents\QM06\talk\finalplots\gif\AuAuCY_cent0-20_Tpt25_40_Apt10_1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504" y="2780928"/>
              <a:ext cx="4499992" cy="274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38036" y="4499828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altLang="ko-KR" dirty="0" smtClean="0">
                  <a:ea typeface="굴림" panose="020B0600000101010101" pitchFamily="50" charset="-127"/>
                </a:rPr>
                <a:t>By C. Zhang</a:t>
              </a:r>
              <a:endParaRPr lang="ko-KR" alt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3568" y="105273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buFont typeface="Wingdings" panose="05000000000000000000" pitchFamily="2" charset="2"/>
              <a:buChar char="§"/>
            </a:pPr>
            <a:r>
              <a:rPr lang="en-GB" altLang="ko-KR" sz="2400" dirty="0"/>
              <a:t>First observation of </a:t>
            </a:r>
            <a:r>
              <a:rPr lang="en-GB" altLang="ko-KR" sz="2400" dirty="0" smtClean="0">
                <a:solidFill>
                  <a:srgbClr val="FF0000"/>
                </a:solidFill>
              </a:rPr>
              <a:t>away-side conical emission </a:t>
            </a:r>
            <a:r>
              <a:rPr lang="en-GB" altLang="ko-KR" sz="2400" dirty="0" smtClean="0"/>
              <a:t>in central </a:t>
            </a:r>
            <a:r>
              <a:rPr lang="en-GB" altLang="ko-KR" sz="2400" dirty="0" err="1" smtClean="0"/>
              <a:t>Au+Au</a:t>
            </a:r>
            <a:r>
              <a:rPr lang="en-GB" altLang="ko-KR" sz="2400" dirty="0" smtClean="0"/>
              <a:t> at 200 </a:t>
            </a:r>
            <a:r>
              <a:rPr lang="en-GB" altLang="ko-KR" sz="2400" dirty="0" err="1" smtClean="0"/>
              <a:t>GeV</a:t>
            </a:r>
            <a:r>
              <a:rPr lang="en-GB" altLang="ko-KR" sz="2400" dirty="0" smtClean="0"/>
              <a:t> in </a:t>
            </a:r>
            <a:r>
              <a:rPr lang="en-GB" altLang="ko-KR" sz="2400" u="sng" dirty="0"/>
              <a:t>QM2006</a:t>
            </a:r>
            <a:r>
              <a:rPr lang="en-GB" altLang="ko-KR" sz="2400" dirty="0"/>
              <a:t> </a:t>
            </a:r>
            <a:r>
              <a:rPr lang="en-GB" altLang="ko-KR" sz="2400" dirty="0" smtClean="0"/>
              <a:t>in Shanghai by </a:t>
            </a:r>
            <a:r>
              <a:rPr lang="en-GB" altLang="ko-KR" sz="2400" dirty="0"/>
              <a:t>two-particle </a:t>
            </a:r>
            <a:r>
              <a:rPr lang="en-GB" altLang="ko-KR" sz="2400" dirty="0" smtClean="0"/>
              <a:t>correlations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88224" y="3397525"/>
            <a:ext cx="178241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ko-KR" sz="1200" dirty="0" err="1">
                <a:ea typeface="굴림" panose="020B0600000101010101" pitchFamily="50" charset="-127"/>
              </a:rPr>
              <a:t>p</a:t>
            </a:r>
            <a:r>
              <a:rPr lang="en-US" altLang="ko-KR" sz="1200" baseline="-25000" dirty="0" err="1">
                <a:ea typeface="굴림" panose="020B0600000101010101" pitchFamily="50" charset="-127"/>
              </a:rPr>
              <a:t>T</a:t>
            </a:r>
            <a:r>
              <a:rPr lang="en-US" altLang="ko-KR" sz="1200" baseline="30000" dirty="0" err="1">
                <a:ea typeface="굴림" panose="020B0600000101010101" pitchFamily="50" charset="-127"/>
              </a:rPr>
              <a:t>trig</a:t>
            </a:r>
            <a:r>
              <a:rPr lang="en-US" altLang="ko-KR" sz="1200" baseline="30000" dirty="0">
                <a:ea typeface="굴림" panose="020B0600000101010101" pitchFamily="50" charset="-127"/>
              </a:rPr>
              <a:t>    </a:t>
            </a:r>
            <a:r>
              <a:rPr lang="en-US" altLang="ko-KR" sz="1200" dirty="0">
                <a:ea typeface="굴림" panose="020B0600000101010101" pitchFamily="50" charset="-127"/>
              </a:rPr>
              <a:t>= 3.0-4.0 </a:t>
            </a:r>
            <a:r>
              <a:rPr lang="en-US" altLang="ko-KR" sz="1200" dirty="0" err="1" smtClean="0">
                <a:ea typeface="굴림" panose="020B0600000101010101" pitchFamily="50" charset="-127"/>
              </a:rPr>
              <a:t>GeV</a:t>
            </a:r>
            <a:r>
              <a:rPr lang="en-US" altLang="ko-KR" sz="1200" dirty="0" smtClean="0">
                <a:ea typeface="굴림" panose="020B0600000101010101" pitchFamily="50" charset="-127"/>
              </a:rPr>
              <a:t>/c </a:t>
            </a:r>
            <a:endParaRPr lang="en-US" altLang="ko-KR" sz="1200" dirty="0">
              <a:ea typeface="굴림" panose="020B0600000101010101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1200" dirty="0" err="1">
                <a:ea typeface="굴림" panose="020B0600000101010101" pitchFamily="50" charset="-127"/>
              </a:rPr>
              <a:t>p</a:t>
            </a:r>
            <a:r>
              <a:rPr lang="en-US" altLang="ko-KR" sz="1200" baseline="-25000" dirty="0" err="1">
                <a:ea typeface="굴림" panose="020B0600000101010101" pitchFamily="50" charset="-127"/>
              </a:rPr>
              <a:t>T</a:t>
            </a:r>
            <a:r>
              <a:rPr lang="en-US" altLang="ko-KR" sz="1200" baseline="30000" dirty="0" err="1">
                <a:ea typeface="굴림" panose="020B0600000101010101" pitchFamily="50" charset="-127"/>
              </a:rPr>
              <a:t>asso</a:t>
            </a:r>
            <a:r>
              <a:rPr lang="en-US" altLang="ko-KR" sz="1200" dirty="0">
                <a:ea typeface="굴림" panose="020B0600000101010101" pitchFamily="50" charset="-127"/>
              </a:rPr>
              <a:t> = 1.0-2.5 </a:t>
            </a:r>
            <a:r>
              <a:rPr lang="en-US" altLang="ko-KR" sz="1200" dirty="0" err="1">
                <a:ea typeface="굴림" panose="020B0600000101010101" pitchFamily="50" charset="-127"/>
              </a:rPr>
              <a:t>GeV</a:t>
            </a:r>
            <a:r>
              <a:rPr lang="en-US" altLang="ko-KR" sz="1200" dirty="0">
                <a:ea typeface="굴림" panose="020B0600000101010101" pitchFamily="50" charset="-127"/>
              </a:rPr>
              <a:t>/c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4932040" y="2636912"/>
            <a:ext cx="3600400" cy="3008820"/>
            <a:chOff x="4860032" y="2276872"/>
            <a:chExt cx="3600400" cy="3008820"/>
          </a:xfrm>
        </p:grpSpPr>
        <p:pic>
          <p:nvPicPr>
            <p:cNvPr id="13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2"/>
            <a:stretch>
              <a:fillRect/>
            </a:stretch>
          </p:blipFill>
          <p:spPr bwMode="auto">
            <a:xfrm>
              <a:off x="4860032" y="2636912"/>
              <a:ext cx="3600400" cy="2648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166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588761" y="3491716"/>
              <a:ext cx="1583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altLang="ko-KR" dirty="0" smtClean="0">
                  <a:ea typeface="굴림" panose="020B0600000101010101" pitchFamily="50" charset="-127"/>
                </a:rPr>
                <a:t>By M. Horner</a:t>
              </a:r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2200" y="2276872"/>
              <a:ext cx="8096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/>
                <a:t>STAR</a:t>
              </a:r>
              <a:endParaRPr lang="ko-KR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424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Ridges in </a:t>
            </a:r>
            <a:r>
              <a:rPr lang="en-US" altLang="ko-KR" dirty="0" err="1" smtClean="0"/>
              <a:t>PbPb</a:t>
            </a:r>
            <a:r>
              <a:rPr lang="en-US" altLang="ko-KR" dirty="0" smtClean="0"/>
              <a:t> @ LHC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14" name="Picture 10" descr="etaphi_cent0to10_6_4_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36" y="3631577"/>
            <a:ext cx="3687221" cy="27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fig2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7" b="5269"/>
          <a:stretch>
            <a:fillRect/>
          </a:stretch>
        </p:blipFill>
        <p:spPr bwMode="auto">
          <a:xfrm>
            <a:off x="868577" y="3339008"/>
            <a:ext cx="3271375" cy="289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4016" y="1057960"/>
            <a:ext cx="4418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buFont typeface="Wingdings" panose="05000000000000000000" pitchFamily="2" charset="2"/>
              <a:buChar char="§"/>
            </a:pPr>
            <a:r>
              <a:rPr lang="en-GB" altLang="ko-KR" sz="2400" dirty="0" smtClean="0"/>
              <a:t>LHC experiments observed </a:t>
            </a:r>
            <a:r>
              <a:rPr lang="en-GB" altLang="ko-KR" sz="2400" dirty="0">
                <a:solidFill>
                  <a:srgbClr val="FF0000"/>
                </a:solidFill>
              </a:rPr>
              <a:t>near-side </a:t>
            </a:r>
            <a:r>
              <a:rPr lang="en-GB" altLang="ko-KR" sz="2400" dirty="0" smtClean="0">
                <a:solidFill>
                  <a:srgbClr val="FF0000"/>
                </a:solidFill>
              </a:rPr>
              <a:t>ridge </a:t>
            </a:r>
            <a:r>
              <a:rPr lang="en-GB" altLang="ko-KR" sz="2400" dirty="0" smtClean="0"/>
              <a:t>and</a:t>
            </a:r>
            <a:r>
              <a:rPr lang="en-GB" altLang="ko-KR" sz="2400" dirty="0" smtClean="0">
                <a:solidFill>
                  <a:srgbClr val="FF0000"/>
                </a:solidFill>
              </a:rPr>
              <a:t> away-side conical emission </a:t>
            </a:r>
            <a:r>
              <a:rPr lang="en-GB" altLang="ko-KR" sz="2400" dirty="0" smtClean="0"/>
              <a:t>in central </a:t>
            </a:r>
            <a:r>
              <a:rPr lang="en-GB" altLang="ko-KR" sz="2400" dirty="0" err="1" smtClean="0"/>
              <a:t>PbPb</a:t>
            </a:r>
            <a:r>
              <a:rPr lang="en-GB" altLang="ko-KR" sz="2400" dirty="0" smtClean="0"/>
              <a:t> at 2.76 </a:t>
            </a:r>
            <a:r>
              <a:rPr lang="en-GB" altLang="ko-KR" sz="2400" dirty="0" err="1"/>
              <a:t>T</a:t>
            </a:r>
            <a:r>
              <a:rPr lang="en-GB" altLang="ko-KR" sz="2400" dirty="0" err="1" smtClean="0"/>
              <a:t>eV</a:t>
            </a:r>
            <a:r>
              <a:rPr lang="en-GB" altLang="ko-KR" sz="2400" dirty="0" smtClean="0"/>
              <a:t> in </a:t>
            </a:r>
            <a:r>
              <a:rPr lang="en-GB" altLang="ko-KR" sz="2400" u="sng" dirty="0" smtClean="0"/>
              <a:t>QM2011</a:t>
            </a:r>
            <a:r>
              <a:rPr lang="en-GB" altLang="ko-KR" sz="2400" dirty="0" smtClean="0"/>
              <a:t> in Annecy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5148064" y="856662"/>
            <a:ext cx="3390286" cy="2860370"/>
            <a:chOff x="5364088" y="1126675"/>
            <a:chExt cx="3174262" cy="2662365"/>
          </a:xfrm>
        </p:grpSpPr>
        <p:grpSp>
          <p:nvGrpSpPr>
            <p:cNvPr id="13" name="그룹 12"/>
            <p:cNvGrpSpPr/>
            <p:nvPr/>
          </p:nvGrpSpPr>
          <p:grpSpPr>
            <a:xfrm>
              <a:off x="5364088" y="1126675"/>
              <a:ext cx="3174262" cy="2662365"/>
              <a:chOff x="245610" y="1126675"/>
              <a:chExt cx="3174262" cy="2662365"/>
            </a:xfrm>
          </p:grpSpPr>
          <p:pic>
            <p:nvPicPr>
              <p:cNvPr id="7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610" y="1135187"/>
                <a:ext cx="2958238" cy="2653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1879579" y="1126675"/>
                    <a:ext cx="1540293" cy="5021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𝑡𝑟𝑖𝑔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=4~6</m:t>
                        </m:r>
                      </m:oMath>
                    </a14:m>
                    <a:r>
                      <a:rPr lang="ko-KR" altLang="en-US" sz="1200" dirty="0" smtClean="0"/>
                      <a:t> </a:t>
                    </a:r>
                    <a:r>
                      <a:rPr lang="en-US" altLang="ko-KR" sz="1200" dirty="0" smtClean="0"/>
                      <a:t>GeV/c</a:t>
                    </a:r>
                  </a:p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𝑎𝑠𝑠𝑜𝑐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=2~4</m:t>
                        </m:r>
                      </m:oMath>
                    </a14:m>
                    <a:r>
                      <a:rPr lang="ko-KR" altLang="en-US" sz="1200" dirty="0" smtClean="0"/>
                      <a:t> </a:t>
                    </a:r>
                    <a:r>
                      <a:rPr lang="en-US" altLang="ko-KR" sz="1200" dirty="0" smtClean="0"/>
                      <a:t>GeV/c</a:t>
                    </a:r>
                    <a:endParaRPr lang="ko-KR" altLang="en-US" sz="1200" dirty="0"/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9579" y="1126675"/>
                    <a:ext cx="1540293" cy="50212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TextBox 17"/>
            <p:cNvSpPr txBox="1"/>
            <p:nvPr/>
          </p:nvSpPr>
          <p:spPr>
            <a:xfrm>
              <a:off x="7723779" y="16771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CMS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75856" y="3995772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ATLAS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40352" y="422108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18748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Ridge in pp @ LHC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845912"/>
            <a:ext cx="8063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buFont typeface="Wingdings" panose="05000000000000000000" pitchFamily="2" charset="2"/>
              <a:buChar char="§"/>
            </a:pPr>
            <a:r>
              <a:rPr lang="en-US" altLang="ko-KR" sz="2400" dirty="0" smtClean="0"/>
              <a:t>Striking near-side ridge in high-multiplicity pp events</a:t>
            </a:r>
          </a:p>
          <a:p>
            <a:pPr marL="444500" lvl="1" indent="-176213">
              <a:buFont typeface="맑은 고딕" panose="020B0503020000020004" pitchFamily="50" charset="-127"/>
              <a:buChar char="-"/>
            </a:pPr>
            <a:r>
              <a:rPr lang="en-US" altLang="ko-KR" sz="2000" dirty="0" smtClean="0"/>
              <a:t>Not observed before in either hadron collisions or MC models </a:t>
            </a:r>
            <a:endParaRPr lang="ko-KR" altLang="en-US" sz="2000" dirty="0"/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35496" y="5229200"/>
            <a:ext cx="2283221" cy="9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70" tIns="50935" rIns="101870" bIns="50935">
            <a:spAutoFit/>
          </a:bodyPr>
          <a:lstStyle>
            <a:lvl1pPr defTabSz="5651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5651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800" b="0" dirty="0" smtClean="0">
                <a:latin typeface="+mn-lt"/>
              </a:rPr>
              <a:t>CMS, </a:t>
            </a:r>
          </a:p>
          <a:p>
            <a:pPr eaLnBrk="1" hangingPunct="1"/>
            <a:r>
              <a:rPr lang="en-US" altLang="ko-KR" sz="1800" b="0" dirty="0" smtClean="0">
                <a:latin typeface="+mn-lt"/>
              </a:rPr>
              <a:t>JHEP 09, 091 </a:t>
            </a:r>
            <a:r>
              <a:rPr lang="en-US" altLang="ko-KR" sz="1800" b="0" dirty="0">
                <a:latin typeface="+mn-lt"/>
              </a:rPr>
              <a:t>(2010</a:t>
            </a:r>
            <a:r>
              <a:rPr lang="en-US" altLang="ko-KR" sz="1800" b="0" dirty="0" smtClean="0">
                <a:latin typeface="+mn-lt"/>
              </a:rPr>
              <a:t>)</a:t>
            </a:r>
          </a:p>
          <a:p>
            <a:pPr eaLnBrk="1" hangingPunct="1"/>
            <a:r>
              <a:rPr lang="en-US" altLang="ko-KR" sz="1800" b="0" dirty="0" smtClean="0">
                <a:latin typeface="+mn-lt"/>
              </a:rPr>
              <a:t>PAS</a:t>
            </a:r>
            <a:r>
              <a:rPr lang="ko-KR" altLang="en-US" sz="1800" b="0" dirty="0" smtClean="0">
                <a:latin typeface="+mn-lt"/>
              </a:rPr>
              <a:t> </a:t>
            </a:r>
            <a:r>
              <a:rPr lang="en-US" altLang="ko-KR" sz="1800" b="0" dirty="0" smtClean="0">
                <a:latin typeface="+mn-lt"/>
              </a:rPr>
              <a:t>HIN-11-006</a:t>
            </a:r>
            <a:endParaRPr lang="en-US" altLang="ko-KR" sz="1800" b="0" dirty="0">
              <a:latin typeface="+mn-lt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860032" y="1700808"/>
            <a:ext cx="4013775" cy="3744993"/>
            <a:chOff x="3236044" y="1484784"/>
            <a:chExt cx="4013775" cy="3744993"/>
          </a:xfrm>
        </p:grpSpPr>
        <p:pic>
          <p:nvPicPr>
            <p:cNvPr id="16" name="Picture 6" descr="corr2D_N110_201105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044" y="1782416"/>
              <a:ext cx="4013775" cy="344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212" y="3140968"/>
              <a:ext cx="1979240" cy="125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3363044" y="2132856"/>
              <a:ext cx="1449387" cy="26987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101870" tIns="50935" rIns="101870" bIns="50935" anchor="ctr"/>
            <a:lstStyle>
              <a:lvl1pPr defTabSz="5651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5651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ko-KR" altLang="ko-KR" sz="18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86678" y="1484784"/>
              <a:ext cx="3605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High-multiplicity events (N&gt;110)</a:t>
              </a:r>
              <a:endParaRPr lang="ko-KR" altLang="en-US" dirty="0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267744" y="4160596"/>
            <a:ext cx="3644528" cy="2697894"/>
            <a:chOff x="5238750" y="3273426"/>
            <a:chExt cx="4292600" cy="3384376"/>
          </a:xfrm>
        </p:grpSpPr>
        <p:pic>
          <p:nvPicPr>
            <p:cNvPr id="29" name="Picture 7" descr="corr2D_N110_highpT_201105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" b="11097"/>
            <a:stretch/>
          </p:blipFill>
          <p:spPr bwMode="auto">
            <a:xfrm>
              <a:off x="5243066" y="3273426"/>
              <a:ext cx="4288284" cy="33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5238750" y="3684588"/>
              <a:ext cx="1449388" cy="26987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101870" tIns="50935" rIns="101870" bIns="50935" anchor="ctr"/>
            <a:lstStyle>
              <a:lvl1pPr defTabSz="5651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5651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ko-KR" altLang="ko-KR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6395488" y="5229200"/>
                <a:ext cx="2569000" cy="1015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8" tIns="45710" rIns="91418" bIns="45710">
                <a:spAutoFit/>
              </a:bodyPr>
              <a:lstStyle>
                <a:lvl1pPr defTabSz="504825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504825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 sz="2000" b="0" dirty="0" smtClean="0">
                    <a:latin typeface="+mn-lt"/>
                  </a:rPr>
                  <a:t>No ridge when correlating to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z="2000" b="0" dirty="0" smtClean="0">
                    <a:latin typeface="+mn-lt"/>
                  </a:rPr>
                  <a:t> </a:t>
                </a:r>
                <a:r>
                  <a:rPr lang="en-US" altLang="ko-KR" sz="2000" b="0" dirty="0">
                    <a:latin typeface="+mn-lt"/>
                  </a:rPr>
                  <a:t>particles!</a:t>
                </a:r>
              </a:p>
            </p:txBody>
          </p:sp>
        </mc:Choice>
        <mc:Fallback xmlns="">
          <p:sp>
            <p:nvSpPr>
              <p:cNvPr id="3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5488" y="5229200"/>
                <a:ext cx="2569000" cy="1015642"/>
              </a:xfrm>
              <a:prstGeom prst="rect">
                <a:avLst/>
              </a:prstGeom>
              <a:blipFill rotWithShape="0">
                <a:blip r:embed="rId5"/>
                <a:stretch>
                  <a:fillRect t="-3614" r="-1422" b="-102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그룹 24"/>
          <p:cNvGrpSpPr/>
          <p:nvPr/>
        </p:nvGrpSpPr>
        <p:grpSpPr>
          <a:xfrm>
            <a:off x="539552" y="1645177"/>
            <a:ext cx="3273701" cy="2515419"/>
            <a:chOff x="4754683" y="1984375"/>
            <a:chExt cx="4708866" cy="3964905"/>
          </a:xfrm>
        </p:grpSpPr>
        <p:pic>
          <p:nvPicPr>
            <p:cNvPr id="21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683" y="2399953"/>
              <a:ext cx="4284367" cy="354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754683" y="1984375"/>
              <a:ext cx="4708866" cy="49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10" rIns="91418" bIns="45710">
              <a:spAutoFit/>
            </a:bodyPr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912813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ko-KR" sz="1800" b="0" dirty="0"/>
                <a:t> </a:t>
              </a:r>
              <a:r>
                <a:rPr lang="en-US" altLang="ko-KR" sz="1800" b="0" dirty="0">
                  <a:latin typeface="+mn-lt"/>
                </a:rPr>
                <a:t>Minimum Bias pp (&lt;N</a:t>
              </a:r>
              <a:r>
                <a:rPr lang="en-US" altLang="ko-KR" sz="1800" b="0" dirty="0" smtClean="0">
                  <a:latin typeface="+mn-lt"/>
                </a:rPr>
                <a:t>&gt;~15</a:t>
              </a:r>
              <a:r>
                <a:rPr lang="en-US" altLang="ko-KR" sz="1800" b="0" dirty="0">
                  <a:latin typeface="+mn-lt"/>
                </a:rPr>
                <a:t>)</a:t>
              </a:r>
            </a:p>
          </p:txBody>
        </p:sp>
      </p:grpSp>
      <p:sp>
        <p:nvSpPr>
          <p:cNvPr id="3" name="왼쪽 화살표 2"/>
          <p:cNvSpPr/>
          <p:nvPr/>
        </p:nvSpPr>
        <p:spPr>
          <a:xfrm>
            <a:off x="6099597" y="5517809"/>
            <a:ext cx="416619" cy="4314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5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High-Multiplicity pp Event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7" name="Picture 2" descr="Figure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083"/>
            <a:ext cx="914399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3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High-Multiplicity pp Events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5-6 December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2014-12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5C3D-02F9-43E2-A909-2024C2280B94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7" name="Picture 10" descr="Multiplicity_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b="4630"/>
          <a:stretch/>
        </p:blipFill>
        <p:spPr bwMode="auto">
          <a:xfrm>
            <a:off x="395536" y="1844824"/>
            <a:ext cx="5112569" cy="386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67300" y="65135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>
            <a:spAutoFit/>
          </a:bodyPr>
          <a:lstStyle>
            <a:lvl1pPr defTabSz="5048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5048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lang="ko-KR" altLang="ko-KR" sz="1800" b="0"/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5892835" y="4869160"/>
            <a:ext cx="2351573" cy="37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70" tIns="50935" rIns="101870" bIns="50935">
            <a:spAutoFit/>
          </a:bodyPr>
          <a:lstStyle>
            <a:lvl1pPr defTabSz="5651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5651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800" b="0" dirty="0"/>
              <a:t>JHEP </a:t>
            </a:r>
            <a:r>
              <a:rPr lang="en-US" altLang="ko-KR" sz="1800" b="0" dirty="0" smtClean="0"/>
              <a:t>09, 091 </a:t>
            </a:r>
            <a:r>
              <a:rPr lang="en-US" altLang="ko-KR" sz="1800" b="0" dirty="0"/>
              <a:t>(2010</a:t>
            </a:r>
            <a:r>
              <a:rPr lang="en-US" altLang="ko-KR" sz="1800" b="0" dirty="0" smtClean="0"/>
              <a:t>)</a:t>
            </a:r>
            <a:endParaRPr lang="en-US" altLang="ko-KR" sz="1800" b="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7115" y="908720"/>
            <a:ext cx="52530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200" b="0" i="1" dirty="0"/>
              <a:t>Very high particle density regime</a:t>
            </a:r>
          </a:p>
          <a:p>
            <a:pPr eaLnBrk="1" hangingPunct="1"/>
            <a:r>
              <a:rPr lang="en-US" altLang="ko-KR" sz="2200" b="0" i="1" dirty="0">
                <a:solidFill>
                  <a:schemeClr val="hlink"/>
                </a:solidFill>
              </a:rPr>
              <a:t>Is there anything interesting happening?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4968" y="5805264"/>
            <a:ext cx="80914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defTabSz="1016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016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ko-KR" sz="2200" b="0" dirty="0">
                <a:solidFill>
                  <a:schemeClr val="hlink"/>
                </a:solidFill>
              </a:rPr>
              <a:t>~</a:t>
            </a:r>
            <a:r>
              <a:rPr lang="en-US" altLang="ko-KR" sz="2200" b="0" dirty="0" smtClean="0">
                <a:solidFill>
                  <a:schemeClr val="hlink"/>
                </a:solidFill>
              </a:rPr>
              <a:t>350k </a:t>
            </a:r>
            <a:r>
              <a:rPr lang="en-US" altLang="ko-KR" sz="2200" b="0" dirty="0">
                <a:solidFill>
                  <a:schemeClr val="hlink"/>
                </a:solidFill>
              </a:rPr>
              <a:t>top multiplicity events (N&gt;110) out of 50 billion collisions!</a:t>
            </a:r>
          </a:p>
        </p:txBody>
      </p:sp>
      <p:sp>
        <p:nvSpPr>
          <p:cNvPr id="13" name="TextBox 62"/>
          <p:cNvSpPr txBox="1">
            <a:spLocks noChangeArrowheads="1"/>
          </p:cNvSpPr>
          <p:nvPr/>
        </p:nvSpPr>
        <p:spPr bwMode="auto">
          <a:xfrm>
            <a:off x="5868144" y="1844824"/>
            <a:ext cx="2917825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>
            <a:lvl1pPr defTabSz="1016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0160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ko-KR" sz="2200" b="0" dirty="0">
                <a:solidFill>
                  <a:srgbClr val="000000"/>
                </a:solidFill>
              </a:rPr>
              <a:t>Dedicated triggers</a:t>
            </a:r>
          </a:p>
          <a:p>
            <a:pPr algn="l" eaLnBrk="1" hangingPunct="1"/>
            <a:r>
              <a:rPr lang="en-US" altLang="ko-KR" sz="2200" b="0" dirty="0">
                <a:solidFill>
                  <a:srgbClr val="000000"/>
                </a:solidFill>
              </a:rPr>
              <a:t>on high multiplicity</a:t>
            </a:r>
          </a:p>
          <a:p>
            <a:pPr algn="l" eaLnBrk="1" hangingPunct="1"/>
            <a:r>
              <a:rPr lang="en-US" altLang="ko-KR" sz="2200" b="0" dirty="0">
                <a:solidFill>
                  <a:srgbClr val="000000"/>
                </a:solidFill>
              </a:rPr>
              <a:t>events from a single</a:t>
            </a:r>
          </a:p>
          <a:p>
            <a:pPr algn="l" eaLnBrk="1" hangingPunct="1"/>
            <a:r>
              <a:rPr lang="en-US" altLang="ko-KR" sz="2200" b="0" dirty="0">
                <a:solidFill>
                  <a:srgbClr val="000000"/>
                </a:solidFill>
              </a:rPr>
              <a:t>collisions (not pileup!)</a:t>
            </a:r>
          </a:p>
          <a:p>
            <a:pPr algn="l" eaLnBrk="1" hangingPunct="1"/>
            <a:endParaRPr lang="en-US" altLang="ko-KR" sz="2200" b="0" dirty="0">
              <a:solidFill>
                <a:srgbClr val="000000"/>
              </a:solidFill>
            </a:endParaRPr>
          </a:p>
          <a:p>
            <a:pPr algn="l" eaLnBrk="1" hangingPunct="1"/>
            <a:r>
              <a:rPr lang="en-US" altLang="ko-KR" sz="2200" b="0" dirty="0" err="1">
                <a:solidFill>
                  <a:srgbClr val="000000"/>
                </a:solidFill>
              </a:rPr>
              <a:t>N</a:t>
            </a:r>
            <a:r>
              <a:rPr lang="en-US" altLang="ko-KR" sz="2200" b="0" baseline="30000" dirty="0" err="1">
                <a:solidFill>
                  <a:srgbClr val="000000"/>
                </a:solidFill>
              </a:rPr>
              <a:t>online</a:t>
            </a:r>
            <a:r>
              <a:rPr lang="en-US" altLang="ko-KR" sz="2200" b="0" dirty="0">
                <a:solidFill>
                  <a:srgbClr val="000000"/>
                </a:solidFill>
              </a:rPr>
              <a:t> &gt; 85 trigger </a:t>
            </a:r>
          </a:p>
          <a:p>
            <a:pPr algn="l" eaLnBrk="1" hangingPunct="1"/>
            <a:r>
              <a:rPr lang="en-US" altLang="ko-KR" sz="2200" b="0" u="sng" dirty="0">
                <a:solidFill>
                  <a:srgbClr val="000000"/>
                </a:solidFill>
              </a:rPr>
              <a:t>un-</a:t>
            </a:r>
            <a:r>
              <a:rPr lang="en-US" altLang="ko-KR" sz="2200" b="0" u="sng" dirty="0" err="1">
                <a:solidFill>
                  <a:srgbClr val="000000"/>
                </a:solidFill>
              </a:rPr>
              <a:t>prescaled</a:t>
            </a:r>
            <a:r>
              <a:rPr lang="en-US" altLang="ko-KR" sz="2200" b="0" u="sng" dirty="0">
                <a:solidFill>
                  <a:srgbClr val="000000"/>
                </a:solidFill>
              </a:rPr>
              <a:t> </a:t>
            </a:r>
            <a:r>
              <a:rPr lang="en-US" altLang="ko-KR" sz="2200" b="0" dirty="0">
                <a:solidFill>
                  <a:srgbClr val="000000"/>
                </a:solidFill>
              </a:rPr>
              <a:t>for </a:t>
            </a:r>
          </a:p>
          <a:p>
            <a:pPr algn="l" eaLnBrk="1" hangingPunct="1"/>
            <a:r>
              <a:rPr lang="en-US" altLang="ko-KR" sz="2200" b="0" dirty="0">
                <a:solidFill>
                  <a:srgbClr val="000000"/>
                </a:solidFill>
              </a:rPr>
              <a:t>full </a:t>
            </a:r>
            <a:r>
              <a:rPr lang="en-US" altLang="ko-KR" sz="2200" b="0" dirty="0" smtClean="0">
                <a:solidFill>
                  <a:srgbClr val="000000"/>
                </a:solidFill>
              </a:rPr>
              <a:t>980 nb</a:t>
            </a:r>
            <a:r>
              <a:rPr lang="en-US" altLang="ko-KR" sz="2200" b="0" baseline="30000" dirty="0" smtClean="0">
                <a:solidFill>
                  <a:srgbClr val="000000"/>
                </a:solidFill>
              </a:rPr>
              <a:t>-1 </a:t>
            </a:r>
            <a:r>
              <a:rPr lang="en-US" altLang="ko-KR" sz="2200" b="0" dirty="0">
                <a:solidFill>
                  <a:srgbClr val="000000"/>
                </a:solidFill>
              </a:rPr>
              <a:t>data set</a:t>
            </a:r>
            <a:endParaRPr lang="en-US" altLang="ko-KR" sz="2200" b="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860032" y="1678658"/>
            <a:ext cx="0" cy="1318294"/>
          </a:xfrm>
          <a:prstGeom prst="straightConnector1">
            <a:avLst/>
          </a:prstGeom>
          <a:ln w="3175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7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1D2009-1096-427B-A3E7-44FEF49536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C16B4AD-4476-47CA-BDDD-0238D4E4B9E1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CE2CEE5-D13B-4917-9A5B-55A6118A66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13826</TotalTime>
  <Words>1718</Words>
  <Application>Microsoft Office PowerPoint</Application>
  <PresentationFormat>화면 슬라이드 쇼(4:3)</PresentationFormat>
  <Paragraphs>556</Paragraphs>
  <Slides>39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54" baseType="lpstr">
      <vt:lpstr>SimSun</vt:lpstr>
      <vt:lpstr>Symbol</vt:lpstr>
      <vt:lpstr>맑은 고딕</vt:lpstr>
      <vt:lpstr>Viner Hand ITC</vt:lpstr>
      <vt:lpstr>Cambria Math</vt:lpstr>
      <vt:lpstr>ＭＳ Ｐゴシック</vt:lpstr>
      <vt:lpstr>Book Antiqua</vt:lpstr>
      <vt:lpstr>굴림</vt:lpstr>
      <vt:lpstr>휴먼모음T</vt:lpstr>
      <vt:lpstr>Times New Roman</vt:lpstr>
      <vt:lpstr>Arial</vt:lpstr>
      <vt:lpstr>Tahoma</vt:lpstr>
      <vt:lpstr>Wingdings</vt:lpstr>
      <vt:lpstr>Office 테마</vt:lpstr>
      <vt:lpstr>Equation</vt:lpstr>
      <vt:lpstr>Long-Range Correlations  and Implication to Collectivity  in pPb &amp; PbPb from CMS</vt:lpstr>
      <vt:lpstr>Outline</vt:lpstr>
      <vt:lpstr>Dihadron Correlation Technique</vt:lpstr>
      <vt:lpstr>Discovery of Ridge @ RHIC</vt:lpstr>
      <vt:lpstr>Conical Emission @ RHIC</vt:lpstr>
      <vt:lpstr>Ridges in PbPb @ LHC</vt:lpstr>
      <vt:lpstr>Ridge in pp @ LHC</vt:lpstr>
      <vt:lpstr>High-Multiplicity pp Event</vt:lpstr>
      <vt:lpstr>High-Multiplicity pp Events</vt:lpstr>
      <vt:lpstr>Proposed Interpretations ~06’</vt:lpstr>
      <vt:lpstr>Alternative Interpretation </vt:lpstr>
      <vt:lpstr>Application to PbPb Data</vt:lpstr>
      <vt:lpstr>Application to PbPb Data</vt:lpstr>
      <vt:lpstr>Application to PbPb Data</vt:lpstr>
      <vt:lpstr>Application to pp Data</vt:lpstr>
      <vt:lpstr>Application to pp Data</vt:lpstr>
      <vt:lpstr>CMS Detector</vt:lpstr>
      <vt:lpstr>CMS Trackers</vt:lpstr>
      <vt:lpstr>Heavy-Ion Related Data Samples</vt:lpstr>
      <vt:lpstr>Ridges in pPb @ LHC</vt:lpstr>
      <vt:lpstr>Relevant Formulae</vt:lpstr>
      <vt:lpstr>Elliptic Flow: PbPb vs. pPb</vt:lpstr>
      <vt:lpstr>Elliptic Flow: PbPb vs. pPb</vt:lpstr>
      <vt:lpstr>Elliptic Flow: PbPb vs. pPb</vt:lpstr>
      <vt:lpstr>Triangular Flow: PbPb vs. pPb</vt:lpstr>
      <vt:lpstr>h-Dependence of v_n in pPb</vt:lpstr>
      <vt:lpstr>h-Dependence of v_n in pPb</vt:lpstr>
      <vt:lpstr>h-Dependence of v_n in pPb</vt:lpstr>
      <vt:lpstr>h-Dependence of v_n in pPb</vt:lpstr>
      <vt:lpstr>h-Dependence of v_n in pPb</vt:lpstr>
      <vt:lpstr>Elliptic Flow of Identified Particles</vt:lpstr>
      <vt:lpstr>Elliptic Flow of Identified Particles</vt:lpstr>
      <vt:lpstr>Elliptic Flow of Identified Particles</vt:lpstr>
      <vt:lpstr>Elliptic Flow of Identified Particles</vt:lpstr>
      <vt:lpstr>Elliptic Flow of Identified Particles</vt:lpstr>
      <vt:lpstr>Mass Ordering &amp; Crossover</vt:lpstr>
      <vt:lpstr>NCQ Scaling in High-Mult. Events</vt:lpstr>
      <vt:lpstr>v_3 of K_s^0 and Λ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High-Density QCD Matter with CMS/LHC</dc:title>
  <dc:creator>user</dc:creator>
  <cp:lastModifiedBy>Byungsik Hong</cp:lastModifiedBy>
  <cp:revision>1099</cp:revision>
  <cp:lastPrinted>2013-08-06T07:52:17Z</cp:lastPrinted>
  <dcterms:created xsi:type="dcterms:W3CDTF">2011-09-17T10:23:26Z</dcterms:created>
  <dcterms:modified xsi:type="dcterms:W3CDTF">2014-12-04T09:10:34Z</dcterms:modified>
</cp:coreProperties>
</file>