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notesSlides/notesSlide37.xml" ContentType="application/vnd.openxmlformats-officedocument.presentationml.notesSlide+xml"/>
  <Default Extension="jpeg" ContentType="image/jpeg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slideLayouts/slideLayout9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5" r:id="rId9"/>
  </p:sldMasterIdLst>
  <p:notesMasterIdLst>
    <p:notesMasterId r:id="rId84"/>
  </p:notesMasterIdLst>
  <p:handoutMasterIdLst>
    <p:handoutMasterId r:id="rId85"/>
  </p:handoutMasterIdLst>
  <p:sldIdLst>
    <p:sldId id="497" r:id="rId10"/>
    <p:sldId id="496" r:id="rId11"/>
    <p:sldId id="538" r:id="rId12"/>
    <p:sldId id="541" r:id="rId13"/>
    <p:sldId id="540" r:id="rId14"/>
    <p:sldId id="539" r:id="rId15"/>
    <p:sldId id="542" r:id="rId16"/>
    <p:sldId id="499" r:id="rId17"/>
    <p:sldId id="555" r:id="rId18"/>
    <p:sldId id="543" r:id="rId19"/>
    <p:sldId id="494" r:id="rId20"/>
    <p:sldId id="498" r:id="rId21"/>
    <p:sldId id="474" r:id="rId22"/>
    <p:sldId id="488" r:id="rId23"/>
    <p:sldId id="469" r:id="rId24"/>
    <p:sldId id="544" r:id="rId25"/>
    <p:sldId id="486" r:id="rId26"/>
    <p:sldId id="504" r:id="rId27"/>
    <p:sldId id="561" r:id="rId28"/>
    <p:sldId id="562" r:id="rId29"/>
    <p:sldId id="563" r:id="rId30"/>
    <p:sldId id="516" r:id="rId31"/>
    <p:sldId id="502" r:id="rId32"/>
    <p:sldId id="495" r:id="rId33"/>
    <p:sldId id="500" r:id="rId34"/>
    <p:sldId id="503" r:id="rId35"/>
    <p:sldId id="501" r:id="rId36"/>
    <p:sldId id="557" r:id="rId37"/>
    <p:sldId id="558" r:id="rId38"/>
    <p:sldId id="559" r:id="rId39"/>
    <p:sldId id="560" r:id="rId40"/>
    <p:sldId id="506" r:id="rId41"/>
    <p:sldId id="507" r:id="rId42"/>
    <p:sldId id="508" r:id="rId43"/>
    <p:sldId id="529" r:id="rId44"/>
    <p:sldId id="520" r:id="rId45"/>
    <p:sldId id="509" r:id="rId46"/>
    <p:sldId id="518" r:id="rId47"/>
    <p:sldId id="522" r:id="rId48"/>
    <p:sldId id="510" r:id="rId49"/>
    <p:sldId id="511" r:id="rId50"/>
    <p:sldId id="519" r:id="rId51"/>
    <p:sldId id="548" r:id="rId52"/>
    <p:sldId id="551" r:id="rId53"/>
    <p:sldId id="550" r:id="rId54"/>
    <p:sldId id="549" r:id="rId55"/>
    <p:sldId id="554" r:id="rId56"/>
    <p:sldId id="553" r:id="rId57"/>
    <p:sldId id="552" r:id="rId58"/>
    <p:sldId id="517" r:id="rId59"/>
    <p:sldId id="527" r:id="rId60"/>
    <p:sldId id="528" r:id="rId61"/>
    <p:sldId id="523" r:id="rId62"/>
    <p:sldId id="524" r:id="rId63"/>
    <p:sldId id="525" r:id="rId64"/>
    <p:sldId id="526" r:id="rId65"/>
    <p:sldId id="530" r:id="rId66"/>
    <p:sldId id="521" r:id="rId67"/>
    <p:sldId id="534" r:id="rId68"/>
    <p:sldId id="536" r:id="rId69"/>
    <p:sldId id="531" r:id="rId70"/>
    <p:sldId id="532" r:id="rId71"/>
    <p:sldId id="535" r:id="rId72"/>
    <p:sldId id="556" r:id="rId73"/>
    <p:sldId id="537" r:id="rId74"/>
    <p:sldId id="505" r:id="rId75"/>
    <p:sldId id="547" r:id="rId76"/>
    <p:sldId id="564" r:id="rId77"/>
    <p:sldId id="565" r:id="rId78"/>
    <p:sldId id="545" r:id="rId79"/>
    <p:sldId id="546" r:id="rId80"/>
    <p:sldId id="512" r:id="rId81"/>
    <p:sldId id="513" r:id="rId82"/>
    <p:sldId id="515" r:id="rId8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3399"/>
    <a:srgbClr val="DE0F10"/>
    <a:srgbClr val="FF0000"/>
    <a:srgbClr val="800000"/>
    <a:srgbClr val="804000"/>
    <a:srgbClr val="004080"/>
    <a:srgbClr val="008000"/>
    <a:srgbClr val="CD0019"/>
    <a:srgbClr val="D7001A"/>
    <a:srgbClr val="4C4C4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0" autoAdjust="0"/>
    <p:restoredTop sz="92755" autoAdjust="0"/>
  </p:normalViewPr>
  <p:slideViewPr>
    <p:cSldViewPr>
      <p:cViewPr>
        <p:scale>
          <a:sx n="100" d="100"/>
          <a:sy n="100" d="100"/>
        </p:scale>
        <p:origin x="-1188" y="588"/>
      </p:cViewPr>
      <p:guideLst>
        <p:guide orient="horz" pos="1776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26"/>
    </p:cViewPr>
  </p:sorterViewPr>
  <p:notesViewPr>
    <p:cSldViewPr snapToGrid="0" snapToObjects="1">
      <p:cViewPr varScale="1">
        <p:scale>
          <a:sx n="76" d="100"/>
          <a:sy n="76" d="100"/>
        </p:scale>
        <p:origin x="-3136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D4D3B-FCF7-B847-93E8-ECBEC0AB1402}" type="datetimeFigureOut">
              <a:rPr lang="en-US" smtClean="0"/>
              <a:pPr/>
              <a:t>6/20/2014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DB707-78F4-BB4A-8377-712E9B11C2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76997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ADFB970F-5818-524F-858F-CCD2826C1C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78061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1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10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11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12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/>
              <a:pPr/>
              <a:t>13</a:t>
            </a:fld>
            <a:endParaRPr lang="en-US" sz="1200" b="0" baseline="0"/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/>
              <a:pPr/>
              <a:t>14</a:t>
            </a:fld>
            <a:endParaRPr lang="en-US" sz="1200" b="0" baseline="0"/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/>
              <a:pPr/>
              <a:t>15</a:t>
            </a:fld>
            <a:endParaRPr lang="en-US" sz="1200" b="0" baseline="0"/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16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/>
              <a:pPr/>
              <a:t>17</a:t>
            </a:fld>
            <a:endParaRPr lang="en-US" sz="1200" b="0" baseline="0"/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18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19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2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20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21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22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23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24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25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26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27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28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29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3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30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31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32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33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34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35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36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37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38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39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4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40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41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42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43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44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45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46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47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48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49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5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50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57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58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59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60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61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62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63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64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65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6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66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67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68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69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72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73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74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7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8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53B23-AAAB-D149-9AF7-A76D977C1070}" type="slidenum">
              <a:rPr lang="en-US" sz="1200" b="0" baseline="0">
                <a:solidFill>
                  <a:prstClr val="black"/>
                </a:solidFill>
              </a:rPr>
              <a:pPr/>
              <a:t>9</a:t>
            </a:fld>
            <a:endParaRPr lang="en-US" sz="1200" b="0" baseline="0">
              <a:solidFill>
                <a:prstClr val="black"/>
              </a:solidFill>
            </a:endParaRPr>
          </a:p>
        </p:txBody>
      </p:sp>
      <p:sp>
        <p:nvSpPr>
          <p:cNvPr id="295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00" y="44786"/>
            <a:ext cx="5473700" cy="84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4805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08228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761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endParaRPr lang="en-US" sz="1800" baseline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38912"/>
            <a:ext cx="9144000" cy="319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endParaRPr lang="en-US" sz="1800" baseline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300" y="0"/>
            <a:ext cx="8177699" cy="761999"/>
          </a:xfrm>
          <a:noFill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2"/>
            <a:ext cx="2133600" cy="365125"/>
          </a:xfrm>
          <a:noFill/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26 May 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38912"/>
            <a:ext cx="4876800" cy="365125"/>
          </a:xfrm>
          <a:prstGeom prst="rect">
            <a:avLst/>
          </a:prstGeom>
          <a:noFill/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sz="1800" baseline="0" smtClean="0">
                <a:solidFill>
                  <a:srgbClr val="FFFFFF"/>
                </a:solidFill>
                <a:latin typeface="Arial" pitchFamily="34" charset="0"/>
              </a:rPr>
              <a:t>M. Floris - QM2011</a:t>
            </a:r>
            <a:endParaRPr lang="en-US" sz="1800" baseline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38912"/>
            <a:ext cx="2133600" cy="365125"/>
          </a:xfrm>
          <a:noFill/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DEB64012-6785-C44D-87D2-BE2F7704BDC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25" descr="al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2562" y="-21131"/>
            <a:ext cx="998863" cy="94892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3064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761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endParaRPr lang="en-US" sz="1800" baseline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300" y="0"/>
            <a:ext cx="8177699" cy="761999"/>
          </a:xfrm>
          <a:noFill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2"/>
            <a:ext cx="2133600" cy="365125"/>
          </a:xfrm>
          <a:noFill/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26 May 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38912"/>
            <a:ext cx="4876800" cy="365125"/>
          </a:xfrm>
          <a:prstGeom prst="rect">
            <a:avLst/>
          </a:prstGeom>
          <a:noFill/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sz="1800" baseline="0" smtClean="0">
                <a:solidFill>
                  <a:srgbClr val="FFFFFF"/>
                </a:solidFill>
                <a:latin typeface="Arial" pitchFamily="34" charset="0"/>
              </a:rPr>
              <a:t>M. Floris - QM2011</a:t>
            </a:r>
            <a:endParaRPr lang="en-US" sz="1800" baseline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38912"/>
            <a:ext cx="2133600" cy="365125"/>
          </a:xfrm>
          <a:noFill/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DEB64012-6785-C44D-87D2-BE2F7704BDC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25" descr="al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2562" y="-21131"/>
            <a:ext cx="998863" cy="94892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9266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76200"/>
            <a:ext cx="21717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76200"/>
            <a:ext cx="63627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0790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47E2-BF07-43D6-94E1-273AF818DF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QM2014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0306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EDDA-BC09-4327-AA0F-07B264F81A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QM2014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Shengli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Huang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986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A6E2-37C4-4C7C-8F38-4852420C10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2959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E78E-D156-4617-9071-9E4DBD3953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4401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0FB7-F389-47B9-AE76-20BE3AAA5B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498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BCD4-5270-4102-81B7-8FE1E1315D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930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05BE-5B4A-4313-81BE-D34B1F78C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8695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4232-70D2-4E25-A336-1F3E62064F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146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5861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32B1C-BE1B-45D6-B91C-F04983EDBC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8923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BF85-1F22-40E2-93AE-1FB134177C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250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91AD-91F5-4660-957D-6ECD94F1F0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0018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47E2-BF07-43D6-94E1-273AF818DF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QM2014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1552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EDDA-BC09-4327-AA0F-07B264F81A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QM2014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Shengli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Huang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5949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A6E2-37C4-4C7C-8F38-4852420C10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631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E78E-D156-4617-9071-9E4DBD3953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800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0FB7-F389-47B9-AE76-20BE3AAA5B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058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BCD4-5270-4102-81B7-8FE1E1315D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2354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05BE-5B4A-4313-81BE-D34B1F78C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6113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01316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4232-70D2-4E25-A336-1F3E62064F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7220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32B1C-BE1B-45D6-B91C-F04983EDBC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507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BF85-1F22-40E2-93AE-1FB134177C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5349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91AD-91F5-4660-957D-6ECD94F1F0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2469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47E2-BF07-43D6-94E1-273AF818DF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QM2014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75313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EDDA-BC09-4327-AA0F-07B264F81A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QM2014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Shengli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Huang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170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A6E2-37C4-4C7C-8F38-4852420C10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3642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E78E-D156-4617-9071-9E4DBD3953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4844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0FB7-F389-47B9-AE76-20BE3AAA5B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119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BCD4-5270-4102-81B7-8FE1E1315D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944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18483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05BE-5B4A-4313-81BE-D34B1F78C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5234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4232-70D2-4E25-A336-1F3E62064F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6925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32B1C-BE1B-45D6-B91C-F04983EDBC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5344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BF85-1F22-40E2-93AE-1FB134177C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0997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91AD-91F5-4660-957D-6ECD94F1F0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6840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47E2-BF07-43D6-94E1-273AF818DF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QM2014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33582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EDDA-BC09-4327-AA0F-07B264F81A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QM2014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Shengli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Huang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64506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A6E2-37C4-4C7C-8F38-4852420C10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2770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E78E-D156-4617-9071-9E4DBD3953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24309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0FB7-F389-47B9-AE76-20BE3AAA5B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051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44544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BCD4-5270-4102-81B7-8FE1E1315D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849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05BE-5B4A-4313-81BE-D34B1F78C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06923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4232-70D2-4E25-A336-1F3E62064F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2346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32B1C-BE1B-45D6-B91C-F04983EDBC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23632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BF85-1F22-40E2-93AE-1FB134177C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36069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91AD-91F5-4660-957D-6ECD94F1F0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9506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47E2-BF07-43D6-94E1-273AF818DF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QM2014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06538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EDDA-BC09-4327-AA0F-07B264F81A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QM2014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Shengli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Huang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15193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A6E2-37C4-4C7C-8F38-4852420C10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00002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E78E-D156-4617-9071-9E4DBD3953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3590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48922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0FB7-F389-47B9-AE76-20BE3AAA5B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98701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BCD4-5270-4102-81B7-8FE1E1315D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13835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05BE-5B4A-4313-81BE-D34B1F78C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3246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4232-70D2-4E25-A336-1F3E62064F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7307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32B1C-BE1B-45D6-B91C-F04983EDBC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35450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BF85-1F22-40E2-93AE-1FB134177C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52564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91AD-91F5-4660-957D-6ECD94F1F0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7560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47E2-BF07-43D6-94E1-273AF818DF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QM2014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58135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EDDA-BC09-4327-AA0F-07B264F81A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QM2014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</a:rPr>
              <a:t>Shengli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Huang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0680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6A6E2-37C4-4C7C-8F38-4852420C10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805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052623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E78E-D156-4617-9071-9E4DBD3953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05778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0FB7-F389-47B9-AE76-20BE3AAA5B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85201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BCD4-5270-4102-81B7-8FE1E1315D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68864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05BE-5B4A-4313-81BE-D34B1F78C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3438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C4232-70D2-4E25-A336-1F3E62064F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7583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32B1C-BE1B-45D6-B91C-F04983EDBC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87062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BF85-1F22-40E2-93AE-1FB134177C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902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91AD-91F5-4660-957D-6ECD94F1F0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5087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4868" y="46320"/>
            <a:ext cx="6546664" cy="591573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0"/>
            <a:ext cx="685800" cy="152400"/>
          </a:xfrm>
          <a:ln/>
        </p:spPr>
        <p:txBody>
          <a:bodyPr/>
          <a:lstStyle>
            <a:lvl1pPr>
              <a:defRPr sz="1400" b="1"/>
            </a:lvl1pPr>
          </a:lstStyle>
          <a:p>
            <a:pPr>
              <a:defRPr/>
            </a:pPr>
            <a:fld id="{885B4A02-1AB5-4CF9-A37E-FE983803C0E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1941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92150"/>
            <a:ext cx="4495800" cy="616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92150"/>
            <a:ext cx="4495800" cy="616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F9E48-E3E7-42DD-A0EE-A2D77EE857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7005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219727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E5B19-0852-44F6-8639-78455BCE2A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00599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82C76-B5B5-4C25-A9EB-FE898A703F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30593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094DB-52B9-4D1F-A63C-1F18D98D76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3328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7FE7C-0BF5-4CC9-BB11-551B9199B6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207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AC44D-67F5-40D3-A018-083E086D1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87071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63222-CF8C-4595-9D3C-E4315F5400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0374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4C96C-AA13-447B-8258-82F7E54E75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87042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9213"/>
            <a:ext cx="2286000" cy="6808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9213"/>
            <a:ext cx="6705600" cy="6808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950B0-9585-4A5A-96E4-4B8E1A9F35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03273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761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endParaRPr lang="en-US" sz="1800" baseline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38912"/>
            <a:ext cx="9144000" cy="319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endParaRPr lang="en-US" sz="1800" baseline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300" y="0"/>
            <a:ext cx="8177699" cy="761999"/>
          </a:xfrm>
          <a:noFill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2"/>
            <a:ext cx="2133600" cy="365125"/>
          </a:xfrm>
          <a:noFill/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26 May 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38912"/>
            <a:ext cx="4876800" cy="365125"/>
          </a:xfrm>
          <a:prstGeom prst="rect">
            <a:avLst/>
          </a:prstGeom>
          <a:noFill/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sz="1800" baseline="0" smtClean="0">
                <a:solidFill>
                  <a:srgbClr val="FFFFFF"/>
                </a:solidFill>
                <a:latin typeface="Arial" pitchFamily="34" charset="0"/>
              </a:rPr>
              <a:t>M. Floris - QM2011</a:t>
            </a:r>
            <a:endParaRPr lang="en-US" sz="1800" baseline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38912"/>
            <a:ext cx="2133600" cy="365125"/>
          </a:xfrm>
          <a:noFill/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DEB64012-6785-C44D-87D2-BE2F7704BDC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25" descr="al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2562" y="-21131"/>
            <a:ext cx="998863" cy="94892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067531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761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endParaRPr lang="en-US" sz="1800" baseline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300" y="0"/>
            <a:ext cx="8177699" cy="761999"/>
          </a:xfrm>
          <a:noFill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2"/>
            <a:ext cx="2133600" cy="365125"/>
          </a:xfrm>
          <a:noFill/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26 May 2011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0" y="6538912"/>
            <a:ext cx="4876800" cy="365125"/>
          </a:xfrm>
          <a:prstGeom prst="rect">
            <a:avLst/>
          </a:prstGeom>
          <a:noFill/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sz="1800" baseline="0" smtClean="0">
                <a:solidFill>
                  <a:srgbClr val="FFFFFF"/>
                </a:solidFill>
                <a:latin typeface="Arial" pitchFamily="34" charset="0"/>
              </a:rPr>
              <a:t>M. Floris - QM2011</a:t>
            </a:r>
            <a:endParaRPr lang="en-US" sz="1800" baseline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38912"/>
            <a:ext cx="2133600" cy="365125"/>
          </a:xfrm>
          <a:noFill/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DEB64012-6785-C44D-87D2-BE2F7704BDC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25" descr="al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2562" y="-21131"/>
            <a:ext cx="998863" cy="94892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840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4167326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4868" y="46320"/>
            <a:ext cx="6546664" cy="591573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0" y="0"/>
            <a:ext cx="685800" cy="152400"/>
          </a:xfrm>
          <a:ln/>
        </p:spPr>
        <p:txBody>
          <a:bodyPr/>
          <a:lstStyle>
            <a:lvl1pPr>
              <a:defRPr sz="1400" b="1"/>
            </a:lvl1pPr>
          </a:lstStyle>
          <a:p>
            <a:pPr>
              <a:defRPr/>
            </a:pPr>
            <a:fld id="{885B4A02-1AB5-4CF9-A37E-FE983803C0E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510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92150"/>
            <a:ext cx="4495800" cy="616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92150"/>
            <a:ext cx="4495800" cy="616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F9E48-E3E7-42DD-A0EE-A2D77EE857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5970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E5B19-0852-44F6-8639-78455BCE2A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5813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82C76-B5B5-4C25-A9EB-FE898A703F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746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094DB-52B9-4D1F-A63C-1F18D98D76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47579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7FE7C-0BF5-4CC9-BB11-551B9199B6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2371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AC44D-67F5-40D3-A018-083E086D1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19512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63222-CF8C-4595-9D3C-E4315F5400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5797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4C96C-AA13-447B-8258-82F7E54E75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43063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9213"/>
            <a:ext cx="2286000" cy="6808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49213"/>
            <a:ext cx="6705600" cy="6808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QM2011 J. Schukraft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950B0-9585-4A5A-96E4-4B8E1A9F35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481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133600" y="38100"/>
            <a:ext cx="393700" cy="6096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1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45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534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2700" y="6506746"/>
            <a:ext cx="435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4B18F5F-D14B-234F-AB95-96E1842283F4}" type="slidenum">
              <a:rPr lang="en-US" sz="1600" baseline="0" smtClean="0">
                <a:solidFill>
                  <a:srgbClr val="DE0F10"/>
                </a:solidFill>
              </a:rPr>
              <a:pPr/>
              <a:t>‹#›</a:t>
            </a:fld>
            <a:endParaRPr lang="en-US" sz="1600" baseline="0" dirty="0">
              <a:solidFill>
                <a:srgbClr val="DE0F1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rgbClr val="DE0F1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CD0019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CD0019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CD0019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CD0019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D0019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D0019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D0019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D0019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Monotype Sorts" charset="0"/>
        <a:buChar char="o"/>
        <a:defRPr sz="18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 sz="1800">
          <a:solidFill>
            <a:schemeClr val="bg2">
              <a:lumMod val="50000"/>
            </a:schemeClr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bg2">
              <a:lumMod val="50000"/>
            </a:schemeClr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bg2">
              <a:lumMod val="50000"/>
            </a:schemeClr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bg2">
              <a:lumMod val="50000"/>
            </a:schemeClr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775A8E4-41F2-4F08-8B92-6E3C02B7CA7A}" type="datetime1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6/20/2014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QM2014 </a:t>
            </a:r>
            <a:r>
              <a:rPr lang="en-US" baseline="0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Shengli</a:t>
            </a:r>
            <a:r>
              <a:rPr lang="en-US" baseline="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Huang</a:t>
            </a:r>
            <a:endParaRPr lang="en-US" baseline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35288D4-67DD-45F3-A3F8-28770E1C48CA}" type="slidenum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594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775A8E4-41F2-4F08-8B92-6E3C02B7CA7A}" type="datetime1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6/20/2014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QM2014 </a:t>
            </a:r>
            <a:r>
              <a:rPr lang="en-US" baseline="0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Shengli</a:t>
            </a:r>
            <a:r>
              <a:rPr lang="en-US" baseline="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Huang</a:t>
            </a:r>
            <a:endParaRPr lang="en-US" baseline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35288D4-67DD-45F3-A3F8-28770E1C48CA}" type="slidenum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064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775A8E4-41F2-4F08-8B92-6E3C02B7CA7A}" type="datetime1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6/20/2014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QM2014 </a:t>
            </a:r>
            <a:r>
              <a:rPr lang="en-US" baseline="0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Shengli</a:t>
            </a:r>
            <a:r>
              <a:rPr lang="en-US" baseline="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Huang</a:t>
            </a:r>
            <a:endParaRPr lang="en-US" baseline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35288D4-67DD-45F3-A3F8-28770E1C48CA}" type="slidenum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823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775A8E4-41F2-4F08-8B92-6E3C02B7CA7A}" type="datetime1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6/20/2014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QM2014 </a:t>
            </a:r>
            <a:r>
              <a:rPr lang="en-US" baseline="0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Shengli</a:t>
            </a:r>
            <a:r>
              <a:rPr lang="en-US" baseline="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Huang</a:t>
            </a:r>
            <a:endParaRPr lang="en-US" baseline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35288D4-67DD-45F3-A3F8-28770E1C48CA}" type="slidenum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191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775A8E4-41F2-4F08-8B92-6E3C02B7CA7A}" type="datetime1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6/20/2014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QM2014 </a:t>
            </a:r>
            <a:r>
              <a:rPr lang="en-US" baseline="0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Shengli</a:t>
            </a:r>
            <a:r>
              <a:rPr lang="en-US" baseline="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Huang</a:t>
            </a:r>
            <a:endParaRPr lang="en-US" baseline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35288D4-67DD-45F3-A3F8-28770E1C48CA}" type="slidenum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411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775A8E4-41F2-4F08-8B92-6E3C02B7CA7A}" type="datetime1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6/20/2014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QM2014 </a:t>
            </a:r>
            <a:r>
              <a:rPr lang="en-US" baseline="0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Shengli</a:t>
            </a:r>
            <a:r>
              <a:rPr lang="en-US" baseline="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Huang</a:t>
            </a:r>
            <a:endParaRPr lang="en-US" baseline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35288D4-67DD-45F3-A3F8-28770E1C48CA}" type="slidenum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950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78713" y="6643688"/>
            <a:ext cx="22082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baseline="0" smtClean="0">
                <a:solidFill>
                  <a:srgbClr val="919191"/>
                </a:solidFill>
                <a:latin typeface="Arial" pitchFamily="34" charset="0"/>
              </a:rPr>
              <a:t>QM2011 J. Schukraft</a:t>
            </a:r>
            <a:endParaRPr lang="en-US" baseline="0">
              <a:solidFill>
                <a:srgbClr val="919191"/>
              </a:solidFill>
              <a:latin typeface="Arial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205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65184" y="46320"/>
            <a:ext cx="2366032" cy="59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Slide Title</a:t>
            </a:r>
          </a:p>
        </p:txBody>
      </p:sp>
      <p:sp>
        <p:nvSpPr>
          <p:cNvPr id="620549" name="Line 5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  <a:defRPr/>
            </a:pPr>
            <a:endParaRPr lang="en-US" sz="1600" baseline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304800" y="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84582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055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0"/>
            <a:ext cx="685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6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65BBED3-0FE7-4934-A9E5-66ED8CFE8550}" type="slidenum">
              <a:rPr lang="en-US" baseline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baseline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69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614488" algn="l"/>
        </a:tabLst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193675" indent="-3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614488" algn="l"/>
        </a:tabLst>
        <a:defRPr>
          <a:solidFill>
            <a:schemeClr val="tx1"/>
          </a:solidFill>
          <a:latin typeface="+mn-lt"/>
        </a:defRPr>
      </a:lvl2pPr>
      <a:lvl3pPr marL="384175" indent="5302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614488" algn="l"/>
        </a:tabLst>
        <a:defRPr>
          <a:solidFill>
            <a:schemeClr val="tx1"/>
          </a:solidFill>
          <a:latin typeface="+mn-lt"/>
        </a:defRPr>
      </a:lvl3pPr>
      <a:lvl4pPr marL="576263" indent="-15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614488" algn="l"/>
        </a:tabLst>
        <a:defRPr>
          <a:solidFill>
            <a:schemeClr val="tx1"/>
          </a:solidFill>
          <a:latin typeface="+mn-lt"/>
        </a:defRPr>
      </a:lvl4pPr>
      <a:lvl5pPr marL="7667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5pPr>
      <a:lvl6pPr marL="12239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6pPr>
      <a:lvl7pPr marL="16811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7pPr>
      <a:lvl8pPr marL="21383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8pPr>
      <a:lvl9pPr marL="25955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78713" y="6643688"/>
            <a:ext cx="22082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chemeClr val="bg2"/>
                </a:solidFill>
              </a:defRPr>
            </a:lvl1pPr>
          </a:lstStyle>
          <a:p>
            <a:r>
              <a:rPr lang="en-US" baseline="0" smtClean="0">
                <a:solidFill>
                  <a:srgbClr val="919191"/>
                </a:solidFill>
                <a:latin typeface="Arial" pitchFamily="34" charset="0"/>
              </a:rPr>
              <a:t>QM2011 J. Schukraft</a:t>
            </a:r>
            <a:endParaRPr lang="en-US" baseline="0">
              <a:solidFill>
                <a:srgbClr val="919191"/>
              </a:solidFill>
              <a:latin typeface="Arial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205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465184" y="46320"/>
            <a:ext cx="2366032" cy="59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Slide Title</a:t>
            </a:r>
          </a:p>
        </p:txBody>
      </p:sp>
      <p:sp>
        <p:nvSpPr>
          <p:cNvPr id="620549" name="Line 5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  <a:defRPr/>
            </a:pPr>
            <a:endParaRPr lang="en-US" sz="1600" baseline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304800" y="0"/>
            <a:ext cx="4587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84582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055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0"/>
            <a:ext cx="685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6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65BBED3-0FE7-4934-A9E5-66ED8CFE8550}" type="slidenum">
              <a:rPr lang="en-US" baseline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baseline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55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614488" algn="l"/>
        </a:tabLst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193675" indent="-31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614488" algn="l"/>
        </a:tabLst>
        <a:defRPr>
          <a:solidFill>
            <a:schemeClr val="tx1"/>
          </a:solidFill>
          <a:latin typeface="+mn-lt"/>
        </a:defRPr>
      </a:lvl2pPr>
      <a:lvl3pPr marL="384175" indent="5302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614488" algn="l"/>
        </a:tabLst>
        <a:defRPr>
          <a:solidFill>
            <a:schemeClr val="tx1"/>
          </a:solidFill>
          <a:latin typeface="+mn-lt"/>
        </a:defRPr>
      </a:lvl3pPr>
      <a:lvl4pPr marL="576263" indent="-15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614488" algn="l"/>
        </a:tabLst>
        <a:defRPr>
          <a:solidFill>
            <a:schemeClr val="tx1"/>
          </a:solidFill>
          <a:latin typeface="+mn-lt"/>
        </a:defRPr>
      </a:lvl4pPr>
      <a:lvl5pPr marL="766763" indent="10620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5pPr>
      <a:lvl6pPr marL="12239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6pPr>
      <a:lvl7pPr marL="16811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7pPr>
      <a:lvl8pPr marL="21383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8pPr>
      <a:lvl9pPr marL="2595563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614488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8.xml"/><Relationship Id="rId4" Type="http://schemas.openxmlformats.org/officeDocument/2006/relationships/hyperlink" Target="http://prl.aps.org/pdf/PRL/v111/i20/e212301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02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3.png"/><Relationship Id="rId4" Type="http://schemas.openxmlformats.org/officeDocument/2006/relationships/image" Target="../media/image2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hyperlink" Target="https://aliceinfo.cern.ch/Figure/sites/aliceinfo.cern.ch.Figure/files/Figures/snelling/2011-May-15-v2_all.gif" TargetMode="Externa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106.png"/><Relationship Id="rId5" Type="http://schemas.openxmlformats.org/officeDocument/2006/relationships/image" Target="../media/image28.png"/><Relationship Id="rId4" Type="http://schemas.openxmlformats.org/officeDocument/2006/relationships/image" Target="../media/image10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14325" y="914400"/>
            <a:ext cx="8548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600" b="1" baseline="0" dirty="0" smtClean="0"/>
              <a:t>Experimental </a:t>
            </a:r>
            <a:r>
              <a:rPr lang="en-US" altLang="ko-KR" sz="3600" b="1" baseline="0" dirty="0"/>
              <a:t>data on collective flow and correlations</a:t>
            </a:r>
            <a:endParaRPr lang="ko-KR" altLang="en-US" sz="3600" b="1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525" y="4105275"/>
            <a:ext cx="9158288" cy="27463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457200" defTabSz="457200" eaLnBrk="0" hangingPunct="0">
              <a:spcBef>
                <a:spcPct val="20000"/>
              </a:spcBef>
              <a:tabLst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410700" algn="l"/>
              </a:tabLst>
              <a:defRPr sz="2500" b="1">
                <a:solidFill>
                  <a:schemeClr val="tx1"/>
                </a:solidFill>
                <a:latin typeface="Arial" pitchFamily="34" charset="0"/>
              </a:defRPr>
            </a:lvl1pPr>
            <a:lvl2pPr marL="268288" indent="-268288" defTabSz="457200" eaLnBrk="0" hangingPunct="0">
              <a:spcBef>
                <a:spcPct val="20000"/>
              </a:spcBef>
              <a:tabLst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410700" algn="l"/>
              </a:tabLst>
              <a:defRPr sz="3000">
                <a:solidFill>
                  <a:schemeClr val="tx1"/>
                </a:solidFill>
                <a:latin typeface="Arial" pitchFamily="34" charset="0"/>
              </a:defRPr>
            </a:lvl2pPr>
            <a:lvl3pPr marL="376238" indent="-269875" defTabSz="457200" eaLnBrk="0" hangingPunct="0">
              <a:spcBef>
                <a:spcPct val="20000"/>
              </a:spcBef>
              <a:tabLst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410700" algn="l"/>
              </a:tabLst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655638" indent="-269875" defTabSz="457200" eaLnBrk="0" hangingPunct="0">
              <a:spcBef>
                <a:spcPct val="20000"/>
              </a:spcBef>
              <a:tabLst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410700" algn="l"/>
              </a:tabLst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828675" indent="-269875" defTabSz="457200" eaLnBrk="0" hangingPunct="0">
              <a:spcBef>
                <a:spcPct val="20000"/>
              </a:spcBef>
              <a:buChar char="»"/>
              <a:tabLst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410700" algn="l"/>
              </a:tabLst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1285875" indent="-269875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410700" algn="l"/>
              </a:tabLst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1743075" indent="-269875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410700" algn="l"/>
              </a:tabLst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2200275" indent="-269875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410700" algn="l"/>
              </a:tabLst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2657475" indent="-269875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42938" algn="l"/>
                <a:tab pos="1100138" algn="l"/>
                <a:tab pos="1557338" algn="l"/>
                <a:tab pos="2014538" algn="l"/>
                <a:tab pos="2471738" algn="l"/>
                <a:tab pos="2928938" algn="l"/>
                <a:tab pos="3386138" algn="l"/>
                <a:tab pos="3843338" algn="l"/>
                <a:tab pos="4300538" algn="l"/>
                <a:tab pos="4757738" algn="l"/>
                <a:tab pos="5214938" algn="l"/>
                <a:tab pos="5672138" algn="l"/>
                <a:tab pos="6129338" algn="l"/>
                <a:tab pos="6586538" algn="l"/>
                <a:tab pos="7043738" algn="l"/>
                <a:tab pos="7500938" algn="l"/>
                <a:tab pos="7958138" algn="l"/>
                <a:tab pos="8415338" algn="l"/>
                <a:tab pos="8872538" algn="l"/>
                <a:tab pos="9329738" algn="l"/>
                <a:tab pos="9410700" algn="l"/>
              </a:tabLst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Clr>
                <a:schemeClr val="hlink"/>
              </a:buClr>
              <a:buFont typeface="Marlett" pitchFamily="2" charset="2"/>
              <a:buNone/>
              <a:defRPr/>
            </a:pPr>
            <a:r>
              <a:rPr lang="en-GB" altLang="ko-KR" sz="2800" dirty="0" err="1" smtClean="0">
                <a:latin typeface="+mn-lt"/>
                <a:ea typeface="굴림" pitchFamily="50" charset="-127"/>
              </a:rPr>
              <a:t>Ju</a:t>
            </a:r>
            <a:r>
              <a:rPr lang="en-GB" altLang="ko-KR" sz="2800" dirty="0" smtClean="0">
                <a:latin typeface="+mn-lt"/>
                <a:ea typeface="굴림" pitchFamily="50" charset="-127"/>
              </a:rPr>
              <a:t> Hwan Kang</a:t>
            </a:r>
          </a:p>
          <a:p>
            <a:pPr algn="ctr">
              <a:buClr>
                <a:schemeClr val="hlink"/>
              </a:buClr>
              <a:buFont typeface="Marlett" pitchFamily="2" charset="2"/>
              <a:buNone/>
              <a:defRPr/>
            </a:pPr>
            <a:r>
              <a:rPr lang="en-GB" altLang="ko-KR" sz="2800" dirty="0" smtClean="0">
                <a:latin typeface="+mn-lt"/>
                <a:ea typeface="굴림" pitchFamily="50" charset="-127"/>
              </a:rPr>
              <a:t>(</a:t>
            </a:r>
            <a:r>
              <a:rPr lang="en-GB" altLang="ko-KR" sz="2800" dirty="0" err="1" smtClean="0">
                <a:latin typeface="+mn-lt"/>
                <a:ea typeface="굴림" pitchFamily="50" charset="-127"/>
              </a:rPr>
              <a:t>Yonsei</a:t>
            </a:r>
            <a:r>
              <a:rPr lang="en-GB" altLang="ko-KR" sz="2800" dirty="0" smtClean="0">
                <a:latin typeface="+mn-lt"/>
                <a:ea typeface="굴림" pitchFamily="50" charset="-127"/>
              </a:rPr>
              <a:t> University)</a:t>
            </a:r>
            <a:endParaRPr lang="ko-KR" altLang="en-GB" sz="2800" dirty="0" smtClean="0">
              <a:latin typeface="+mn-lt"/>
              <a:ea typeface="굴림" pitchFamily="50" charset="-127"/>
            </a:endParaRPr>
          </a:p>
          <a:p>
            <a:pPr algn="ctr">
              <a:buClr>
                <a:schemeClr val="hlink"/>
              </a:buClr>
              <a:buSzPct val="108000"/>
              <a:buFont typeface="Marlett" pitchFamily="2" charset="2"/>
              <a:buNone/>
              <a:defRPr/>
            </a:pPr>
            <a:endParaRPr lang="en-US" altLang="ko-KR" sz="2800" dirty="0" smtClean="0">
              <a:solidFill>
                <a:schemeClr val="accent2"/>
              </a:solidFill>
              <a:latin typeface="+mn-lt"/>
              <a:ea typeface="굴림" pitchFamily="50" charset="-127"/>
            </a:endParaRPr>
          </a:p>
          <a:p>
            <a:pPr algn="ctr">
              <a:buClr>
                <a:schemeClr val="hlink"/>
              </a:buClr>
              <a:buSzPct val="108000"/>
              <a:buFont typeface="Marlett" pitchFamily="2" charset="2"/>
              <a:buNone/>
              <a:defRPr/>
            </a:pPr>
            <a:endParaRPr lang="en-US" altLang="ko-KR" sz="2800" dirty="0" smtClean="0">
              <a:solidFill>
                <a:schemeClr val="accent2"/>
              </a:solidFill>
              <a:latin typeface="+mn-lt"/>
              <a:ea typeface="굴림" pitchFamily="50" charset="-127"/>
            </a:endParaRPr>
          </a:p>
          <a:p>
            <a:pPr algn="ctr">
              <a:buClr>
                <a:schemeClr val="hlink"/>
              </a:buClr>
              <a:buSzPct val="108000"/>
              <a:buFont typeface="Marlett" pitchFamily="2" charset="2"/>
              <a:buNone/>
              <a:defRPr/>
            </a:pPr>
            <a:endParaRPr lang="ko-KR" altLang="en-GB" sz="2800" dirty="0" smtClean="0">
              <a:solidFill>
                <a:schemeClr val="accent2"/>
              </a:solidFill>
              <a:latin typeface="+mn-lt"/>
              <a:ea typeface="굴림" pitchFamily="50" charset="-127"/>
            </a:endParaRPr>
          </a:p>
          <a:p>
            <a:pPr algn="ctr">
              <a:buClr>
                <a:schemeClr val="hlink"/>
              </a:buClr>
              <a:buSzPct val="108000"/>
              <a:buFont typeface="Marlett" pitchFamily="2" charset="2"/>
              <a:buNone/>
              <a:defRPr/>
            </a:pPr>
            <a:r>
              <a:rPr lang="en-US" altLang="ko-KR" sz="2800" dirty="0"/>
              <a:t>Heavy Ion Meeting 2014-06</a:t>
            </a:r>
            <a:endParaRPr lang="en-US" altLang="ko-KR" sz="2800" dirty="0" smtClean="0">
              <a:latin typeface="+mn-lt"/>
              <a:ea typeface="굴림" pitchFamily="50" charset="-127"/>
            </a:endParaRPr>
          </a:p>
          <a:p>
            <a:pPr algn="ctr">
              <a:buClr>
                <a:schemeClr val="hlink"/>
              </a:buClr>
              <a:buSzPct val="108000"/>
              <a:buFont typeface="Marlett" pitchFamily="2" charset="2"/>
              <a:buNone/>
              <a:defRPr/>
            </a:pPr>
            <a:r>
              <a:rPr lang="en-US" altLang="ko-KR" sz="2800" dirty="0" smtClean="0">
                <a:latin typeface="+mn-lt"/>
                <a:ea typeface="굴림" pitchFamily="50" charset="-127"/>
              </a:rPr>
              <a:t>20 June 2014</a:t>
            </a:r>
            <a:endParaRPr lang="en-GB" altLang="ko-KR" sz="2800" dirty="0" smtClean="0">
              <a:latin typeface="+mn-lt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327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767344" y="152400"/>
            <a:ext cx="4649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i="1" baseline="0" dirty="0" err="1" smtClean="0"/>
              <a:t>p</a:t>
            </a:r>
            <a:r>
              <a:rPr lang="en-US" altLang="ko-KR" sz="3200" dirty="0" err="1" smtClean="0"/>
              <a:t>T</a:t>
            </a:r>
            <a:r>
              <a:rPr lang="en-US" altLang="ko-KR" sz="3200" baseline="0" dirty="0" smtClean="0"/>
              <a:t>/</a:t>
            </a:r>
            <a:r>
              <a:rPr lang="en-US" altLang="ko-KR" sz="3200" i="1" baseline="0" dirty="0" err="1" smtClean="0"/>
              <a:t>n</a:t>
            </a:r>
            <a:r>
              <a:rPr lang="en-US" altLang="ko-KR" sz="3200" dirty="0" err="1" smtClean="0"/>
              <a:t>q</a:t>
            </a:r>
            <a:r>
              <a:rPr lang="en-US" altLang="ko-KR" sz="3200" baseline="0" dirty="0" smtClean="0">
                <a:solidFill>
                  <a:srgbClr val="000000"/>
                </a:solidFill>
              </a:rPr>
              <a:t> or</a:t>
            </a:r>
            <a:r>
              <a:rPr lang="ko-KR" altLang="en-US" sz="3200" baseline="0" dirty="0" smtClean="0">
                <a:solidFill>
                  <a:srgbClr val="000000"/>
                </a:solidFill>
              </a:rPr>
              <a:t> </a:t>
            </a:r>
            <a:r>
              <a:rPr lang="en-US" altLang="ko-KR" sz="3200" i="1" baseline="0" dirty="0" smtClean="0"/>
              <a:t>KE</a:t>
            </a:r>
            <a:r>
              <a:rPr lang="en-US" altLang="ko-KR" sz="3200" dirty="0" smtClean="0"/>
              <a:t>T</a:t>
            </a:r>
            <a:r>
              <a:rPr lang="en-US" altLang="ko-KR" sz="3200" baseline="0" dirty="0" smtClean="0"/>
              <a:t>/</a:t>
            </a:r>
            <a:r>
              <a:rPr lang="en-US" altLang="ko-KR" sz="3200" i="1" baseline="0" dirty="0" err="1" smtClean="0"/>
              <a:t>n</a:t>
            </a:r>
            <a:r>
              <a:rPr lang="en-US" altLang="ko-KR" sz="3200" dirty="0" err="1" smtClean="0"/>
              <a:t>q</a:t>
            </a:r>
            <a:r>
              <a:rPr lang="en-US" altLang="ko-KR" sz="3200" baseline="0" dirty="0" smtClean="0"/>
              <a:t> scaling</a:t>
            </a:r>
            <a:r>
              <a:rPr lang="en-US" altLang="ko-KR" sz="3200" baseline="0" dirty="0">
                <a:solidFill>
                  <a:srgbClr val="000000"/>
                </a:solidFill>
              </a:rPr>
              <a:t>?</a:t>
            </a:r>
            <a:endParaRPr lang="ko-KR" altLang="en-US" sz="3200" dirty="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" y="836468"/>
            <a:ext cx="7772400" cy="299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" y="3892510"/>
            <a:ext cx="7772400" cy="283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8981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4485"/>
            <a:ext cx="4267200" cy="289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143000"/>
            <a:ext cx="4343400" cy="293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971800" y="228600"/>
            <a:ext cx="3010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i="1" baseline="0" dirty="0"/>
              <a:t>KE</a:t>
            </a:r>
            <a:r>
              <a:rPr lang="en-US" altLang="ko-KR" sz="3200" dirty="0"/>
              <a:t>T</a:t>
            </a:r>
            <a:r>
              <a:rPr lang="en-US" altLang="ko-KR" sz="3200" baseline="0" dirty="0"/>
              <a:t>/</a:t>
            </a:r>
            <a:r>
              <a:rPr lang="en-US" altLang="ko-KR" sz="3200" i="1" baseline="0" dirty="0" err="1"/>
              <a:t>n</a:t>
            </a:r>
            <a:r>
              <a:rPr lang="en-US" altLang="ko-KR" sz="3200" dirty="0" err="1"/>
              <a:t>q</a:t>
            </a:r>
            <a:r>
              <a:rPr lang="en-US" altLang="ko-KR" sz="3200" baseline="0" dirty="0"/>
              <a:t> scaling?</a:t>
            </a:r>
            <a:endParaRPr lang="ko-KR" alt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4495800"/>
            <a:ext cx="8458200" cy="18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3270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039" y="990600"/>
            <a:ext cx="855014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610693" y="88612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aseline="0" dirty="0"/>
              <a:t>Summary</a:t>
            </a:r>
            <a:endParaRPr lang="ko-KR" altLang="en-US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58" y="4572000"/>
            <a:ext cx="892301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7327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655050" cy="1066800"/>
          </a:xfrm>
        </p:spPr>
        <p:txBody>
          <a:bodyPr/>
          <a:lstStyle/>
          <a:p>
            <a:pPr eaLnBrk="1" hangingPunct="1"/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Motivation</a:t>
            </a:r>
            <a:endParaRPr lang="en-US" sz="3000" i="1" baseline="-250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789086"/>
            <a:ext cx="34290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charset="2"/>
              <a:buChar char="q"/>
            </a:pPr>
            <a:endParaRPr lang="en-US" sz="180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Double ridge observed in p-</a:t>
            </a:r>
            <a:r>
              <a:rPr lang="en-US" sz="1600" baseline="0" dirty="0" err="1" smtClean="0">
                <a:solidFill>
                  <a:schemeClr val="bg2">
                    <a:lumMod val="50000"/>
                  </a:schemeClr>
                </a:solidFill>
              </a:rPr>
              <a:t>Pb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 collisions 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Few or many particle correlations?</a:t>
            </a:r>
          </a:p>
          <a:p>
            <a:pPr marL="342900" indent="-342900">
              <a:buFont typeface="Wingdings" charset="2"/>
              <a:buChar char="q"/>
            </a:pPr>
            <a:endParaRPr lang="en-US" sz="1600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Flow cumulants sensitive to multi-particle correlations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How do they compare to </a:t>
            </a:r>
            <a:r>
              <a:rPr lang="en-US" sz="1600" baseline="0" dirty="0" err="1" smtClean="0">
                <a:solidFill>
                  <a:schemeClr val="bg2">
                    <a:lumMod val="50000"/>
                  </a:schemeClr>
                </a:solidFill>
              </a:rPr>
              <a:t>Pb-Pb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 at same multiplicity?</a:t>
            </a:r>
            <a:endParaRPr lang="en-US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charset="2"/>
              <a:buChar char="q"/>
            </a:pPr>
            <a:endParaRPr lang="en-US" sz="1600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charset="2"/>
              <a:buChar char="q"/>
            </a:pP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Mass dependence 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of v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observed in </a:t>
            </a:r>
            <a:r>
              <a:rPr lang="en-US" sz="1600" baseline="0" dirty="0" err="1" smtClean="0">
                <a:solidFill>
                  <a:schemeClr val="bg2">
                    <a:lumMod val="50000"/>
                  </a:schemeClr>
                </a:solidFill>
              </a:rPr>
              <a:t>Pb-</a:t>
            </a:r>
            <a:r>
              <a:rPr lang="en-US" sz="1600" baseline="0" dirty="0" err="1">
                <a:solidFill>
                  <a:schemeClr val="bg2">
                    <a:lumMod val="50000"/>
                  </a:schemeClr>
                </a:solidFill>
              </a:rPr>
              <a:t>Pb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collisions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Interplay of radial and elliptic flow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What happens in </a:t>
            </a:r>
            <a:r>
              <a:rPr lang="en-US" sz="1600" baseline="0" dirty="0" err="1" smtClean="0">
                <a:solidFill>
                  <a:schemeClr val="bg2">
                    <a:lumMod val="50000"/>
                  </a:schemeClr>
                </a:solidFill>
              </a:rPr>
              <a:t>pp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 and p-</a:t>
            </a:r>
            <a:r>
              <a:rPr lang="en-US" sz="1600" baseline="0" dirty="0" err="1" smtClean="0">
                <a:solidFill>
                  <a:schemeClr val="bg2">
                    <a:lumMod val="50000"/>
                  </a:schemeClr>
                </a:solidFill>
              </a:rPr>
              <a:t>Pb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 collisions?</a:t>
            </a:r>
          </a:p>
          <a:p>
            <a:endParaRPr lang="en-US" sz="1600" baseline="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 descr="2013-Aug-14-PerTriggerYield_Pions_Subtracted_Eta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265"/>
          <a:stretch/>
        </p:blipFill>
        <p:spPr>
          <a:xfrm>
            <a:off x="4876800" y="76200"/>
            <a:ext cx="3892472" cy="33817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890736"/>
            <a:ext cx="4191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baseline="0" dirty="0" smtClean="0"/>
              <a:t>Phys</a:t>
            </a:r>
            <a:r>
              <a:rPr lang="en-US" sz="1400" i="1" baseline="0" dirty="0"/>
              <a:t>. </a:t>
            </a:r>
            <a:r>
              <a:rPr lang="en-US" sz="1400" i="1" baseline="0" dirty="0" err="1"/>
              <a:t>Lett</a:t>
            </a:r>
            <a:r>
              <a:rPr lang="en-US" sz="1400" i="1" baseline="0" dirty="0"/>
              <a:t>. </a:t>
            </a:r>
            <a:r>
              <a:rPr lang="en-US" sz="1400" i="1" baseline="0" dirty="0" smtClean="0"/>
              <a:t>B726 </a:t>
            </a:r>
            <a:r>
              <a:rPr lang="en-US" sz="1400" i="1" baseline="0" dirty="0"/>
              <a:t>(2014) </a:t>
            </a:r>
            <a:r>
              <a:rPr lang="en-US" sz="1400" i="1" baseline="0" dirty="0" smtClean="0"/>
              <a:t>164 </a:t>
            </a:r>
          </a:p>
          <a:p>
            <a:r>
              <a:rPr lang="en-US" sz="1400" i="1" baseline="0" dirty="0" smtClean="0"/>
              <a:t>ALICE PID flow paper just submitted to </a:t>
            </a:r>
            <a:r>
              <a:rPr lang="en-US" sz="1400" i="1" baseline="0" dirty="0" err="1" smtClean="0"/>
              <a:t>arivx</a:t>
            </a:r>
            <a:endParaRPr lang="en-US" sz="1400" i="1" baseline="0" dirty="0" smtClean="0"/>
          </a:p>
          <a:p>
            <a:r>
              <a:rPr lang="en-US" sz="1400" i="1" baseline="0" dirty="0" smtClean="0"/>
              <a:t>p-</a:t>
            </a:r>
            <a:r>
              <a:rPr lang="en-US" sz="1400" i="1" baseline="0" dirty="0" err="1" smtClean="0"/>
              <a:t>Pb</a:t>
            </a:r>
            <a:r>
              <a:rPr lang="en-US" sz="1400" i="1" baseline="0" dirty="0" smtClean="0"/>
              <a:t> and </a:t>
            </a:r>
            <a:r>
              <a:rPr lang="en-US" sz="1400" i="1" baseline="0" dirty="0" err="1" smtClean="0"/>
              <a:t>Pb-Pb</a:t>
            </a:r>
            <a:r>
              <a:rPr lang="en-US" sz="1400" i="1" baseline="0" dirty="0" smtClean="0"/>
              <a:t> results to be submitted this week</a:t>
            </a:r>
            <a:endParaRPr lang="en-US" sz="1400" i="1" baseline="0" dirty="0"/>
          </a:p>
        </p:txBody>
      </p:sp>
      <p:pic>
        <p:nvPicPr>
          <p:cNvPr id="3" name="Picture 2" descr="2014-May-17-v2Centrality50To60PiK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3688912"/>
            <a:ext cx="4641850" cy="314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807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655050" cy="1066800"/>
          </a:xfrm>
        </p:spPr>
        <p:txBody>
          <a:bodyPr/>
          <a:lstStyle/>
          <a:p>
            <a:pPr eaLnBrk="1" hangingPunct="1"/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F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low cumulants and coefficients</a:t>
            </a:r>
            <a:endParaRPr lang="en-US" sz="3000" i="1" baseline="-250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700207"/>
            <a:ext cx="4953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charset="2"/>
              <a:buChar char="q"/>
            </a:pPr>
            <a:endParaRPr lang="en-US" sz="180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Cumulants formed from </a:t>
            </a:r>
            <a:r>
              <a:rPr lang="en-US" sz="1600" baseline="0" dirty="0" err="1" smtClean="0">
                <a:solidFill>
                  <a:schemeClr val="bg2">
                    <a:lumMod val="50000"/>
                  </a:schemeClr>
                </a:solidFill>
              </a:rPr>
              <a:t>v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n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moments. Moments from multi-particle correlations (n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=flow 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harmonic, 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&lt;</a:t>
            </a:r>
            <a:r>
              <a:rPr lang="en-US" sz="1600" baseline="0" dirty="0" err="1">
                <a:solidFill>
                  <a:schemeClr val="bg2">
                    <a:lumMod val="50000"/>
                  </a:schemeClr>
                </a:solidFill>
              </a:rPr>
              <a:t>v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n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&gt;</a:t>
            </a:r>
            <a:r>
              <a:rPr lang="en-US" sz="1600" baseline="30000" dirty="0" smtClean="0">
                <a:solidFill>
                  <a:schemeClr val="bg2">
                    <a:lumMod val="50000"/>
                  </a:schemeClr>
                </a:solidFill>
              </a:rPr>
              <a:t>m 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= 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&lt;m&gt;).</a:t>
            </a:r>
            <a:endParaRPr lang="en-US" sz="1600" dirty="0" smtClean="0">
              <a:solidFill>
                <a:schemeClr val="bg2">
                  <a:lumMod val="50000"/>
                </a:schemeClr>
              </a:solidFill>
              <a:sym typeface="Wingdings"/>
            </a:endParaRPr>
          </a:p>
          <a:p>
            <a:pPr lvl="1"/>
            <a:endParaRPr lang="en-US" sz="1800" baseline="0" dirty="0" smtClean="0">
              <a:solidFill>
                <a:schemeClr val="bg2">
                  <a:lumMod val="50000"/>
                </a:schemeClr>
              </a:solidFill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3933825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Methods have different sensitivity to flow fluctuations and 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non-flow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2209800"/>
            <a:ext cx="2590800" cy="15514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72200" y="609600"/>
            <a:ext cx="3124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charset="2"/>
              <a:buChar char="q"/>
            </a:pPr>
            <a:endParaRPr lang="en-US" sz="180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Flow coefficients formed from cumulants</a:t>
            </a:r>
            <a:endParaRPr lang="en-US" sz="1600" baseline="0" dirty="0" smtClean="0">
              <a:solidFill>
                <a:schemeClr val="bg2">
                  <a:lumMod val="50000"/>
                </a:schemeClr>
              </a:solidFill>
              <a:sym typeface="Wingdings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5257800" y="2819400"/>
            <a:ext cx="609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2384305"/>
            <a:ext cx="4876800" cy="127329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5128" y="3962400"/>
            <a:ext cx="163707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6210300" y="3933825"/>
            <a:ext cx="2895600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altLang="ko-KR" sz="1400" baseline="0" dirty="0" smtClean="0">
                <a:latin typeface=""/>
                <a:ea typeface="+mj-ea"/>
              </a:rPr>
              <a:t>v</a:t>
            </a:r>
            <a:r>
              <a:rPr lang="en-US" altLang="ko-KR" sz="1400" dirty="0" smtClean="0">
                <a:latin typeface=""/>
                <a:ea typeface="+mj-ea"/>
              </a:rPr>
              <a:t>2</a:t>
            </a:r>
            <a:r>
              <a:rPr lang="en-US" altLang="ko-KR" sz="1400" baseline="0" dirty="0" smtClean="0">
                <a:latin typeface=""/>
                <a:ea typeface="+mj-ea"/>
              </a:rPr>
              <a:t> {2} and v</a:t>
            </a:r>
            <a:r>
              <a:rPr lang="en-US" altLang="ko-KR" sz="1400" dirty="0" smtClean="0">
                <a:latin typeface=""/>
                <a:ea typeface="+mj-ea"/>
              </a:rPr>
              <a:t>2</a:t>
            </a:r>
            <a:r>
              <a:rPr lang="en-US" altLang="ko-KR" sz="1400" baseline="0" dirty="0" smtClean="0">
                <a:latin typeface=""/>
                <a:ea typeface="+mj-ea"/>
              </a:rPr>
              <a:t>{4} have different sensitivity to </a:t>
            </a:r>
            <a:r>
              <a:rPr lang="en-US" altLang="ko-KR" sz="1400" baseline="0" dirty="0" smtClean="0">
                <a:solidFill>
                  <a:srgbClr val="FF0000"/>
                </a:solidFill>
                <a:latin typeface=""/>
                <a:ea typeface="+mj-ea"/>
              </a:rPr>
              <a:t>flow fluctuations (</a:t>
            </a:r>
            <a:r>
              <a:rPr lang="el-GR" altLang="ko-KR" sz="1400" baseline="0" dirty="0" smtClean="0">
                <a:solidFill>
                  <a:srgbClr val="FF0000"/>
                </a:solidFill>
                <a:latin typeface=""/>
                <a:ea typeface="+mj-ea"/>
              </a:rPr>
              <a:t>σ</a:t>
            </a:r>
            <a:r>
              <a:rPr lang="en-US" altLang="ko-KR" sz="1400" dirty="0" smtClean="0">
                <a:solidFill>
                  <a:srgbClr val="FF0000"/>
                </a:solidFill>
                <a:latin typeface=""/>
                <a:ea typeface="+mj-ea"/>
              </a:rPr>
              <a:t>n</a:t>
            </a:r>
            <a:r>
              <a:rPr lang="en-US" altLang="ko-KR" sz="1400" baseline="0" dirty="0" smtClean="0">
                <a:solidFill>
                  <a:srgbClr val="FF0000"/>
                </a:solidFill>
                <a:latin typeface=""/>
                <a:ea typeface="+mj-ea"/>
              </a:rPr>
              <a:t>) </a:t>
            </a:r>
            <a:r>
              <a:rPr lang="en-US" altLang="ko-KR" sz="1400" baseline="0" dirty="0" smtClean="0">
                <a:latin typeface=""/>
                <a:ea typeface="+mj-ea"/>
              </a:rPr>
              <a:t>and non-flow (</a:t>
            </a:r>
            <a:r>
              <a:rPr lang="el-GR" altLang="ko-KR" sz="1400" baseline="0" dirty="0" smtClean="0">
                <a:latin typeface=""/>
                <a:ea typeface="+mj-ea"/>
              </a:rPr>
              <a:t>δ</a:t>
            </a:r>
            <a:r>
              <a:rPr lang="en-US" altLang="ko-KR" sz="1400" baseline="0" dirty="0" smtClean="0">
                <a:latin typeface=""/>
                <a:ea typeface="+mj-ea"/>
              </a:rPr>
              <a:t>)</a:t>
            </a:r>
            <a:endParaRPr lang="ko-KR" altLang="en-US" sz="1400" baseline="0" dirty="0">
              <a:latin typeface=""/>
              <a:ea typeface="+mj-ea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706326"/>
            <a:ext cx="6477000" cy="191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221053" y="4607856"/>
            <a:ext cx="277054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altLang="ko-KR" sz="1200" baseline="0" dirty="0" smtClean="0">
                <a:solidFill>
                  <a:srgbClr val="B7C6FE">
                    <a:lumMod val="50000"/>
                  </a:srgbClr>
                </a:solidFill>
                <a:latin typeface="Comic Sans MS" pitchFamily="66" charset="0"/>
              </a:rPr>
              <a:t>Plane of symmetry (</a:t>
            </a:r>
            <a:r>
              <a:rPr lang="el-GR" altLang="ko-KR" sz="1200" baseline="0" dirty="0" smtClean="0">
                <a:solidFill>
                  <a:srgbClr val="B7C6FE">
                    <a:lumMod val="50000"/>
                  </a:srgbClr>
                </a:solidFill>
                <a:latin typeface="Comic Sans MS" pitchFamily="66" charset="0"/>
              </a:rPr>
              <a:t>Ψ</a:t>
            </a:r>
            <a:r>
              <a:rPr lang="en-US" altLang="ko-KR" sz="1200" dirty="0" smtClean="0">
                <a:solidFill>
                  <a:srgbClr val="0000FF"/>
                </a:solidFill>
                <a:latin typeface="Arial" pitchFamily="34" charset="0"/>
              </a:rPr>
              <a:t>PP</a:t>
            </a:r>
            <a:r>
              <a:rPr lang="en-US" altLang="ko-KR" sz="1200" baseline="0" dirty="0" smtClean="0">
                <a:solidFill>
                  <a:srgbClr val="B7C6FE">
                    <a:lumMod val="50000"/>
                  </a:srgbClr>
                </a:solidFill>
                <a:latin typeface="Comic Sans MS" pitchFamily="66" charset="0"/>
              </a:rPr>
              <a:t>) fluctuate event-by-event around reaction plane (</a:t>
            </a:r>
            <a:r>
              <a:rPr lang="el-GR" altLang="ko-KR" sz="1200" baseline="0" dirty="0" smtClean="0">
                <a:solidFill>
                  <a:srgbClr val="B7C6FE">
                    <a:lumMod val="50000"/>
                  </a:srgbClr>
                </a:solidFill>
                <a:latin typeface="Comic Sans MS" pitchFamily="66" charset="0"/>
              </a:rPr>
              <a:t>Ψ</a:t>
            </a:r>
            <a:r>
              <a:rPr lang="en-US" altLang="ko-KR" sz="1200" dirty="0" smtClean="0">
                <a:solidFill>
                  <a:srgbClr val="0000FF"/>
                </a:solidFill>
                <a:latin typeface="Arial" pitchFamily="34" charset="0"/>
              </a:rPr>
              <a:t>RP</a:t>
            </a:r>
            <a:r>
              <a:rPr lang="en-US" altLang="ko-KR" sz="1200" baseline="0" dirty="0" smtClean="0">
                <a:solidFill>
                  <a:srgbClr val="B7C6FE">
                    <a:lumMod val="50000"/>
                  </a:srgbClr>
                </a:solidFill>
                <a:latin typeface="Comic Sans MS" pitchFamily="66" charset="0"/>
              </a:rPr>
              <a:t>) </a:t>
            </a:r>
            <a:r>
              <a:rPr lang="en-US" altLang="ko-KR" sz="1200" baseline="0" dirty="0" smtClean="0">
                <a:solidFill>
                  <a:srgbClr val="FF0000"/>
                </a:solidFill>
                <a:latin typeface="Arial" pitchFamily="34" charset="0"/>
              </a:rPr>
              <a:t>=&gt; flow fluctuation (</a:t>
            </a:r>
            <a:r>
              <a:rPr lang="el-GR" altLang="ko-KR" sz="1200" baseline="0" dirty="0" smtClean="0">
                <a:solidFill>
                  <a:srgbClr val="FF0000"/>
                </a:solidFill>
                <a:latin typeface="Arial" pitchFamily="34" charset="0"/>
              </a:rPr>
              <a:t>σ</a:t>
            </a:r>
            <a:r>
              <a:rPr lang="en-US" altLang="ko-KR" sz="1200" dirty="0" smtClean="0">
                <a:solidFill>
                  <a:srgbClr val="FF0000"/>
                </a:solidFill>
                <a:latin typeface="Arial" pitchFamily="34" charset="0"/>
              </a:rPr>
              <a:t>n</a:t>
            </a:r>
            <a:r>
              <a:rPr lang="en-US" altLang="ko-KR" sz="1200" baseline="0" dirty="0" smtClean="0">
                <a:solidFill>
                  <a:srgbClr val="FF0000"/>
                </a:solidFill>
                <a:latin typeface="Arial" pitchFamily="34" charset="0"/>
              </a:rPr>
              <a:t>)</a:t>
            </a:r>
            <a:endParaRPr lang="en-US" altLang="ko-KR" sz="1200" baseline="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5224154"/>
            <a:ext cx="2462008" cy="163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5436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8900" y="0"/>
            <a:ext cx="6007100" cy="1066800"/>
          </a:xfrm>
        </p:spPr>
        <p:txBody>
          <a:bodyPr/>
          <a:lstStyle/>
          <a:p>
            <a:pPr eaLnBrk="1" hangingPunct="1"/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c</a:t>
            </a:r>
            <a:r>
              <a:rPr lang="en-US" sz="3000" baseline="-25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{2} in p-</a:t>
            </a:r>
            <a:r>
              <a:rPr lang="en-US" sz="3000" dirty="0" err="1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Pb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and </a:t>
            </a:r>
            <a:r>
              <a:rPr lang="en-US" sz="3000" dirty="0" err="1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Pb-Pb</a:t>
            </a:r>
            <a:endParaRPr lang="en-US" sz="3000" baseline="-250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" y="5461000"/>
            <a:ext cx="8305800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p-</a:t>
            </a:r>
            <a:r>
              <a:rPr lang="en-US" sz="1600" baseline="0" dirty="0" err="1" smtClean="0">
                <a:solidFill>
                  <a:schemeClr val="bg2">
                    <a:lumMod val="50000"/>
                  </a:schemeClr>
                </a:solidFill>
              </a:rPr>
              <a:t>Pb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 c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{2} rises for large </a:t>
            </a:r>
            <a:r>
              <a:rPr lang="en-US" sz="1600" baseline="0" dirty="0" err="1" smtClean="0">
                <a:solidFill>
                  <a:schemeClr val="bg2">
                    <a:lumMod val="50000"/>
                  </a:schemeClr>
                </a:solidFill>
              </a:rPr>
              <a:t>Δη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 gap. Inconsistent with naïve expectations of non-flow</a:t>
            </a:r>
          </a:p>
          <a:p>
            <a:pPr marL="342900" indent="-342900">
              <a:buFont typeface="Arial"/>
              <a:buChar char="•"/>
            </a:pPr>
            <a:endParaRPr lang="en-US" sz="1600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600" baseline="0" dirty="0" err="1" smtClean="0">
                <a:solidFill>
                  <a:schemeClr val="bg2">
                    <a:lumMod val="50000"/>
                  </a:schemeClr>
                </a:solidFill>
              </a:rPr>
              <a:t>Pb-</a:t>
            </a:r>
            <a:r>
              <a:rPr lang="en-US" sz="1600" baseline="0" dirty="0" err="1">
                <a:solidFill>
                  <a:schemeClr val="bg2">
                    <a:lumMod val="50000"/>
                  </a:schemeClr>
                </a:solidFill>
              </a:rPr>
              <a:t>Pb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 c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{2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} values bigger at same </a:t>
            </a:r>
            <a:r>
              <a:rPr lang="en-US" sz="1600" baseline="0" dirty="0" err="1" smtClean="0">
                <a:solidFill>
                  <a:schemeClr val="bg2">
                    <a:lumMod val="50000"/>
                  </a:schemeClr>
                </a:solidFill>
              </a:rPr>
              <a:t>N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ch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. 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ε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2 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en-US" sz="1600" baseline="0" dirty="0" err="1">
                <a:solidFill>
                  <a:schemeClr val="bg2">
                    <a:lumMod val="50000"/>
                  </a:schemeClr>
                </a:solidFill>
              </a:rPr>
              <a:t>Pb-</a:t>
            </a:r>
            <a:r>
              <a:rPr lang="en-US" sz="1600" baseline="0" dirty="0" err="1" smtClean="0">
                <a:solidFill>
                  <a:schemeClr val="bg2">
                    <a:lumMod val="50000"/>
                  </a:schemeClr>
                </a:solidFill>
              </a:rPr>
              <a:t>Pb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RMS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 driven by geometry &amp; fluctuations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ε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2 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(p-</a:t>
            </a:r>
            <a:r>
              <a:rPr lang="en-US" sz="1600" baseline="0" dirty="0" err="1">
                <a:solidFill>
                  <a:schemeClr val="bg2">
                    <a:lumMod val="50000"/>
                  </a:schemeClr>
                </a:solidFill>
              </a:rPr>
              <a:t>Pb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RMS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 by just fluctuations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?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en-US" sz="15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 sz="15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9400" y="152400"/>
            <a:ext cx="2400300" cy="423582"/>
          </a:xfrm>
          <a:prstGeom prst="rect">
            <a:avLst/>
          </a:prstGeom>
        </p:spPr>
      </p:pic>
      <p:pic>
        <p:nvPicPr>
          <p:cNvPr id="3" name="Picture 2" descr="2014-May-17-c2pP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28700"/>
            <a:ext cx="4572000" cy="4370413"/>
          </a:xfrm>
          <a:prstGeom prst="rect">
            <a:avLst/>
          </a:prstGeom>
        </p:spPr>
      </p:pic>
      <p:pic>
        <p:nvPicPr>
          <p:cNvPr id="7" name="Picture 6" descr="2014-May-17-c2Com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066800"/>
            <a:ext cx="4571999" cy="432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324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778500" cy="1066800"/>
          </a:xfrm>
        </p:spPr>
        <p:txBody>
          <a:bodyPr/>
          <a:lstStyle/>
          <a:p>
            <a:pPr eaLnBrk="1" hangingPunct="1"/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c</a:t>
            </a:r>
            <a:r>
              <a:rPr lang="en-US" sz="3000" baseline="-25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{4} in p-</a:t>
            </a:r>
            <a:r>
              <a:rPr lang="en-US" sz="3000" dirty="0" err="1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Pb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and </a:t>
            </a:r>
            <a:r>
              <a:rPr lang="en-US" sz="3000" dirty="0" err="1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Pb-Pb</a:t>
            </a:r>
            <a:endParaRPr lang="en-US" sz="3000" baseline="-250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816" y="56007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p-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</a:rPr>
              <a:t>Pb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 c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</a:rPr>
              <a:t>2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{4} switches from 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pos. to neg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.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 at high </a:t>
            </a:r>
            <a:r>
              <a:rPr lang="en-US" sz="1600" i="1" baseline="0" dirty="0" err="1" smtClean="0">
                <a:solidFill>
                  <a:srgbClr val="808080">
                    <a:lumMod val="50000"/>
                  </a:srgbClr>
                </a:solidFill>
              </a:rPr>
              <a:t>N</a:t>
            </a:r>
            <a:r>
              <a:rPr lang="en-US" sz="1600" dirty="0" err="1" smtClean="0">
                <a:solidFill>
                  <a:srgbClr val="808080">
                    <a:lumMod val="50000"/>
                  </a:srgbClr>
                </a:solidFill>
              </a:rPr>
              <a:t>ch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</a:rPr>
              <a:t>.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 (v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</a:rPr>
              <a:t>2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</a:rPr>
              <a:t>{4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} becomes real)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</a:rPr>
              <a:t>. </a:t>
            </a:r>
            <a:endParaRPr lang="en-US" sz="1600" baseline="0" dirty="0" smtClean="0">
              <a:solidFill>
                <a:srgbClr val="808080">
                  <a:lumMod val="50000"/>
                </a:srgbClr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600" baseline="0" dirty="0" smtClean="0">
              <a:solidFill>
                <a:srgbClr val="808080">
                  <a:lumMod val="50000"/>
                </a:srgbClr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1600" baseline="0" dirty="0" smtClean="0">
              <a:solidFill>
                <a:srgbClr val="808080">
                  <a:lumMod val="50000"/>
                </a:srgb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</a:rPr>
              <a:t>Pb-</a:t>
            </a:r>
            <a:r>
              <a:rPr lang="en-US" sz="1600" baseline="0" dirty="0" err="1">
                <a:solidFill>
                  <a:srgbClr val="808080">
                    <a:lumMod val="50000"/>
                  </a:srgbClr>
                </a:solidFill>
              </a:rPr>
              <a:t>Pb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</a:rPr>
              <a:t> c</a:t>
            </a:r>
            <a:r>
              <a:rPr lang="en-US" sz="1600" dirty="0">
                <a:solidFill>
                  <a:srgbClr val="808080">
                    <a:lumMod val="50000"/>
                  </a:srgbClr>
                </a:solidFill>
              </a:rPr>
              <a:t>2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{4} values more neg. at same </a:t>
            </a:r>
            <a:r>
              <a:rPr lang="en-US" sz="1600" i="1" baseline="0" dirty="0" err="1" smtClean="0">
                <a:solidFill>
                  <a:srgbClr val="808080">
                    <a:lumMod val="50000"/>
                  </a:srgbClr>
                </a:solidFill>
              </a:rPr>
              <a:t>N</a:t>
            </a:r>
            <a:r>
              <a:rPr lang="en-US" sz="1600" dirty="0" err="1" smtClean="0">
                <a:solidFill>
                  <a:srgbClr val="808080">
                    <a:lumMod val="50000"/>
                  </a:srgbClr>
                </a:solidFill>
              </a:rPr>
              <a:t>ch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</a:rPr>
              <a:t> 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</a:rPr>
              <a:t>a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fter </a:t>
            </a:r>
            <a:r>
              <a:rPr lang="en-US" sz="1600" i="1" baseline="0" dirty="0" err="1" smtClean="0">
                <a:solidFill>
                  <a:srgbClr val="808080">
                    <a:lumMod val="50000"/>
                  </a:srgbClr>
                </a:solidFill>
              </a:rPr>
              <a:t>N</a:t>
            </a:r>
            <a:r>
              <a:rPr lang="en-US" sz="1600" dirty="0" err="1" smtClean="0">
                <a:solidFill>
                  <a:srgbClr val="808080">
                    <a:lumMod val="50000"/>
                  </a:srgbClr>
                </a:solidFill>
              </a:rPr>
              <a:t>ch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 &gt; 100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4102" y="190500"/>
            <a:ext cx="2582898" cy="406400"/>
          </a:xfrm>
          <a:prstGeom prst="rect">
            <a:avLst/>
          </a:prstGeom>
        </p:spPr>
      </p:pic>
      <p:pic>
        <p:nvPicPr>
          <p:cNvPr id="4" name="Picture 3" descr="2014-May-17-c4pP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18" y="1015999"/>
            <a:ext cx="4605882" cy="4329692"/>
          </a:xfrm>
          <a:prstGeom prst="rect">
            <a:avLst/>
          </a:prstGeom>
        </p:spPr>
      </p:pic>
      <p:pic>
        <p:nvPicPr>
          <p:cNvPr id="5" name="Picture 4" descr="2014-May-17-c4Com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9616" y="1066800"/>
            <a:ext cx="441690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397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8900" y="0"/>
            <a:ext cx="9055100" cy="1066800"/>
          </a:xfrm>
        </p:spPr>
        <p:txBody>
          <a:bodyPr/>
          <a:lstStyle/>
          <a:p>
            <a:pPr eaLnBrk="1" hangingPunct="1"/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v</a:t>
            </a:r>
            <a:r>
              <a:rPr lang="en-US" sz="3000" baseline="-25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{2} </a:t>
            </a: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and v</a:t>
            </a:r>
            <a:r>
              <a:rPr lang="en-US" sz="3000" baseline="-250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{4} in p-</a:t>
            </a:r>
            <a:r>
              <a:rPr lang="en-US" sz="3000" dirty="0" err="1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Pb</a:t>
            </a:r>
            <a:endParaRPr lang="en-US" sz="3000" baseline="-250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670" y="5823585"/>
            <a:ext cx="8077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v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{2} 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&gt; v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{4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} in p-</a:t>
            </a:r>
            <a:r>
              <a:rPr lang="en-US" sz="1600" baseline="0" dirty="0" err="1" smtClean="0">
                <a:solidFill>
                  <a:schemeClr val="bg2">
                    <a:lumMod val="50000"/>
                  </a:schemeClr>
                </a:solidFill>
              </a:rPr>
              <a:t>Pb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-&gt; 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ndicative of flow fluctuations? Contributions from non-flow?</a:t>
            </a:r>
            <a:endParaRPr lang="en-US" sz="1600" baseline="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600" baseline="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 approximates σ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v2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/&lt;v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&gt;. 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Fluctuations 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larger in p-</a:t>
            </a:r>
            <a:r>
              <a:rPr lang="en-US" sz="1600" baseline="0" dirty="0" err="1" smtClean="0">
                <a:solidFill>
                  <a:schemeClr val="bg2">
                    <a:lumMod val="50000"/>
                  </a:schemeClr>
                </a:solidFill>
              </a:rPr>
              <a:t>Pb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 compared to </a:t>
            </a:r>
            <a:r>
              <a:rPr lang="en-US" sz="1600" baseline="0" dirty="0" err="1" smtClean="0">
                <a:solidFill>
                  <a:schemeClr val="bg2">
                    <a:lumMod val="50000"/>
                  </a:schemeClr>
                </a:solidFill>
              </a:rPr>
              <a:t>Pb-Pb</a:t>
            </a:r>
            <a:r>
              <a:rPr lang="en-US" sz="1600" baseline="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charset="2"/>
              <a:buChar char="q"/>
            </a:pPr>
            <a:endParaRPr lang="en-US" sz="15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Picture 1" descr="2014-May-17-v2harmNoLo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99" y="1143000"/>
            <a:ext cx="4560571" cy="4343400"/>
          </a:xfrm>
          <a:prstGeom prst="rect">
            <a:avLst/>
          </a:prstGeom>
        </p:spPr>
      </p:pic>
      <p:pic>
        <p:nvPicPr>
          <p:cNvPr id="6" name="Picture 5" descr="2014-May-17-sigm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143000"/>
            <a:ext cx="4572000" cy="4313968"/>
          </a:xfrm>
          <a:prstGeom prst="rect">
            <a:avLst/>
          </a:prstGeom>
        </p:spPr>
      </p:pic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66350637"/>
              </p:ext>
            </p:extLst>
          </p:nvPr>
        </p:nvGraphicFramePr>
        <p:xfrm>
          <a:off x="1066800" y="5181600"/>
          <a:ext cx="1679418" cy="412750"/>
        </p:xfrm>
        <a:graphic>
          <a:graphicData uri="http://schemas.openxmlformats.org/presentationml/2006/ole">
            <p:oleObj spid="_x0000_s3081" name="수식" r:id="rId6" imgW="1130040" imgH="279360" progId="Equation.3">
              <p:embed/>
            </p:oleObj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81600"/>
            <a:ext cx="163707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9206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-May-17-c32pP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079500"/>
            <a:ext cx="4589732" cy="4330700"/>
          </a:xfrm>
          <a:prstGeom prst="rect">
            <a:avLst/>
          </a:prstGeom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296400" cy="1066800"/>
          </a:xfrm>
        </p:spPr>
        <p:txBody>
          <a:bodyPr/>
          <a:lstStyle/>
          <a:p>
            <a:pPr eaLnBrk="1" hangingPunct="1"/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Third harmonic in p-</a:t>
            </a:r>
            <a:r>
              <a:rPr lang="en-US" sz="3000" dirty="0" err="1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Pb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and </a:t>
            </a:r>
            <a:r>
              <a:rPr lang="en-US" sz="3000" dirty="0" err="1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Pb-Pb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collisions</a:t>
            </a:r>
            <a:endParaRPr lang="en-US" sz="3000" baseline="-250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339636"/>
            <a:ext cx="8686800" cy="1518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endParaRPr lang="en-US" sz="1800" baseline="0" dirty="0" smtClean="0">
              <a:solidFill>
                <a:srgbClr val="808080">
                  <a:lumMod val="50000"/>
                </a:srgb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Large dependence on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</a:rPr>
              <a:t>Δη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 gap for c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</a:rPr>
              <a:t>3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{2}. Increases with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</a:rPr>
              <a:t>N</a:t>
            </a:r>
            <a:r>
              <a:rPr lang="en-US" sz="1600" dirty="0" err="1" smtClean="0">
                <a:solidFill>
                  <a:srgbClr val="808080">
                    <a:lumMod val="50000"/>
                  </a:srgbClr>
                </a:solidFill>
              </a:rPr>
              <a:t>ch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</a:rPr>
              <a:t> 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for large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</a:rPr>
              <a:t>Δη</a:t>
            </a:r>
            <a:endParaRPr lang="en-US" sz="1600" dirty="0">
              <a:solidFill>
                <a:srgbClr val="808080">
                  <a:lumMod val="50000"/>
                </a:srgbClr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600" baseline="0" dirty="0" smtClean="0">
              <a:solidFill>
                <a:srgbClr val="808080">
                  <a:lumMod val="50000"/>
                </a:srgb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v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</a:rPr>
              <a:t>3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</a:rPr>
              <a:t>{2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} consistent with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</a:rPr>
              <a:t>Pb-Pb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 at same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</a:rPr>
              <a:t>N</a:t>
            </a:r>
            <a:r>
              <a:rPr lang="en-US" sz="1600" dirty="0" err="1" smtClean="0">
                <a:solidFill>
                  <a:srgbClr val="808080">
                    <a:lumMod val="50000"/>
                  </a:srgbClr>
                </a:solidFill>
              </a:rPr>
              <a:t>ch</a:t>
            </a:r>
            <a:endParaRPr lang="en-US" sz="1600" dirty="0">
              <a:solidFill>
                <a:srgbClr val="808080">
                  <a:lumMod val="50000"/>
                </a:srgbClr>
              </a:solidFill>
            </a:endParaRPr>
          </a:p>
          <a:p>
            <a:pPr marL="742950" lvl="1" indent="-285750">
              <a:buFont typeface="Wingdings" charset="2"/>
              <a:buChar char="ü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ε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</a:rPr>
              <a:t>3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(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</a:rPr>
              <a:t>p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-</a:t>
            </a:r>
            <a:r>
              <a:rPr lang="en-US" sz="1600" baseline="0" dirty="0" err="1">
                <a:solidFill>
                  <a:srgbClr val="808080">
                    <a:lumMod val="50000"/>
                  </a:srgbClr>
                </a:solidFill>
              </a:rPr>
              <a:t>Pb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)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</a:rPr>
              <a:t>RMS 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~ ε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</a:rPr>
              <a:t>3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(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</a:rPr>
              <a:t>Pb-</a:t>
            </a:r>
            <a:r>
              <a:rPr lang="en-US" sz="1600" baseline="0" dirty="0" err="1">
                <a:solidFill>
                  <a:srgbClr val="808080">
                    <a:lumMod val="50000"/>
                  </a:srgbClr>
                </a:solidFill>
              </a:rPr>
              <a:t>Pb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)</a:t>
            </a:r>
            <a:r>
              <a:rPr lang="en-US" sz="1600" dirty="0">
                <a:solidFill>
                  <a:srgbClr val="808080">
                    <a:lumMod val="50000"/>
                  </a:srgbClr>
                </a:solidFill>
              </a:rPr>
              <a:t> 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</a:rPr>
              <a:t>RMS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 and driven by fluctuations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</a:rPr>
              <a:t>?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 </a:t>
            </a:r>
            <a:endParaRPr lang="en-US" sz="1600" dirty="0">
              <a:solidFill>
                <a:srgbClr val="808080">
                  <a:lumMod val="50000"/>
                </a:srgbClr>
              </a:solidFill>
            </a:endParaRPr>
          </a:p>
          <a:p>
            <a:pPr marL="342900" indent="-342900">
              <a:buFont typeface="Wingdings" charset="2"/>
              <a:buChar char="q"/>
            </a:pPr>
            <a:endParaRPr lang="en-US" sz="1600" dirty="0">
              <a:solidFill>
                <a:srgbClr val="808080">
                  <a:lumMod val="50000"/>
                </a:srgbClr>
              </a:solidFill>
            </a:endParaRPr>
          </a:p>
        </p:txBody>
      </p:sp>
      <p:pic>
        <p:nvPicPr>
          <p:cNvPr id="2" name="Picture 1" descr="2014-May-17-v3Com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066800"/>
            <a:ext cx="4572000" cy="427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127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Aug-14-fig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96" r="6702"/>
          <a:stretch/>
        </p:blipFill>
        <p:spPr>
          <a:xfrm>
            <a:off x="63500" y="1028700"/>
            <a:ext cx="6337300" cy="5486016"/>
          </a:xfrm>
          <a:prstGeom prst="rect">
            <a:avLst/>
          </a:prstGeom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655050" cy="1066800"/>
          </a:xfrm>
        </p:spPr>
        <p:txBody>
          <a:bodyPr/>
          <a:lstStyle/>
          <a:p>
            <a:pPr eaLnBrk="1" hangingPunct="1"/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v</a:t>
            </a:r>
            <a:r>
              <a:rPr lang="en-US" sz="3000" baseline="-25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{SP} </a:t>
            </a: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and v</a:t>
            </a:r>
            <a:r>
              <a:rPr lang="en-US" sz="3000" baseline="-250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{2PC} in p-</a:t>
            </a:r>
            <a:r>
              <a:rPr lang="en-US" sz="3000" dirty="0" err="1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Pb</a:t>
            </a:r>
            <a:endParaRPr lang="en-US" sz="3000" i="1" baseline="-250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1120358"/>
            <a:ext cx="2590800" cy="542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Both v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2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{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SP} and v</a:t>
            </a:r>
            <a:r>
              <a:rPr lang="en-US" sz="160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2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{2PC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} 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equivalent for current </a:t>
            </a:r>
            <a:r>
              <a:rPr lang="en-US" sz="1600" i="1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p</a:t>
            </a:r>
            <a:r>
              <a:rPr lang="en-US" sz="1600" i="1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T</a:t>
            </a:r>
            <a:r>
              <a:rPr lang="en-US" sz="1600" i="1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 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selections</a:t>
            </a:r>
          </a:p>
          <a:p>
            <a:pPr marL="342900" indent="-342900">
              <a:buFont typeface="Wingdings" charset="2"/>
              <a:buChar char="q"/>
            </a:pPr>
            <a:endParaRPr lang="en-US" sz="1600" baseline="0" dirty="0">
              <a:solidFill>
                <a:srgbClr val="808080">
                  <a:lumMod val="50000"/>
                </a:srgbClr>
              </a:solidFill>
              <a:sym typeface="Wingdings"/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“Centrality” characterized via multiplicity in V0 (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Pb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 side)</a:t>
            </a:r>
          </a:p>
          <a:p>
            <a:pPr marL="342900" indent="-342900">
              <a:buFont typeface="Wingdings" charset="2"/>
              <a:buChar char="q"/>
            </a:pPr>
            <a:endParaRPr lang="en-US" sz="1600" baseline="0" dirty="0">
              <a:solidFill>
                <a:srgbClr val="808080">
                  <a:lumMod val="50000"/>
                </a:srgbClr>
              </a:solidFill>
              <a:sym typeface="Wingdings"/>
            </a:endParaRPr>
          </a:p>
          <a:p>
            <a:endParaRPr lang="en-US" sz="1600" baseline="0" dirty="0" smtClean="0">
              <a:solidFill>
                <a:srgbClr val="808080">
                  <a:lumMod val="50000"/>
                </a:srgbClr>
              </a:solidFill>
              <a:sym typeface="Wingdings"/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Mass ordering at high multiplicity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Different to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pp</a:t>
            </a:r>
            <a:endParaRPr lang="en-US" sz="1600" baseline="0" dirty="0" smtClean="0">
              <a:solidFill>
                <a:srgbClr val="808080">
                  <a:lumMod val="50000"/>
                </a:srgbClr>
              </a:solidFill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v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</a:rPr>
              <a:t>2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</a:rPr>
              <a:t>(p) 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&lt; 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</a:rPr>
              <a:t>v</a:t>
            </a:r>
            <a:r>
              <a:rPr lang="en-US" sz="1600" dirty="0">
                <a:solidFill>
                  <a:srgbClr val="808080">
                    <a:lumMod val="50000"/>
                  </a:srgbClr>
                </a:solidFill>
              </a:rPr>
              <a:t>2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</a:rPr>
              <a:t>(K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)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v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</a:rPr>
              <a:t>2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(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</a:rPr>
              <a:t>π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) ~ 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</a:rPr>
              <a:t>v</a:t>
            </a:r>
            <a:r>
              <a:rPr lang="en-US" sz="1600" dirty="0">
                <a:solidFill>
                  <a:srgbClr val="808080">
                    <a:lumMod val="50000"/>
                  </a:srgbClr>
                </a:solidFill>
              </a:rPr>
              <a:t>2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</a:rPr>
              <a:t>(K)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Hint of cross over in high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</a:rPr>
              <a:t>mult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. classes</a:t>
            </a:r>
            <a:endParaRPr lang="en-US" sz="1600" baseline="0" dirty="0">
              <a:solidFill>
                <a:srgbClr val="808080">
                  <a:lumMod val="50000"/>
                </a:srgbClr>
              </a:solidFill>
            </a:endParaRPr>
          </a:p>
          <a:p>
            <a:pPr lvl="1"/>
            <a:endParaRPr lang="en-US" sz="1600" baseline="0" dirty="0" smtClean="0">
              <a:solidFill>
                <a:srgbClr val="808080">
                  <a:lumMod val="50000"/>
                </a:srgbClr>
              </a:solidFill>
              <a:sym typeface="Wingdings"/>
            </a:endParaRPr>
          </a:p>
          <a:p>
            <a:pPr marL="800100" lvl="1" indent="-342900">
              <a:buFont typeface="Wingdings" charset="2"/>
              <a:buChar char="q"/>
            </a:pPr>
            <a:endParaRPr lang="en-US" sz="1600" baseline="0" dirty="0" smtClean="0">
              <a:solidFill>
                <a:srgbClr val="808080">
                  <a:lumMod val="50000"/>
                </a:srgbClr>
              </a:solidFill>
              <a:sym typeface="Wingdings"/>
            </a:endParaRPr>
          </a:p>
          <a:p>
            <a:pPr marL="342900" indent="-342900">
              <a:buFont typeface="Wingdings" charset="2"/>
              <a:buChar char="q"/>
            </a:pPr>
            <a:endParaRPr lang="en-US" sz="1600" baseline="0" dirty="0">
              <a:solidFill>
                <a:srgbClr val="004080"/>
              </a:solidFill>
            </a:endParaRPr>
          </a:p>
          <a:p>
            <a:pPr marL="342900" indent="-342900">
              <a:buFont typeface="Wingdings" charset="2"/>
              <a:buChar char="q"/>
            </a:pPr>
            <a:endParaRPr lang="en-US" sz="1600" dirty="0">
              <a:solidFill>
                <a:srgbClr val="808080">
                  <a:lumMod val="50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7919" y="6477000"/>
            <a:ext cx="2518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baseline="0" dirty="0">
                <a:solidFill>
                  <a:srgbClr val="000000"/>
                </a:solidFill>
              </a:rPr>
              <a:t>2PC = di-hadron correlations </a:t>
            </a:r>
          </a:p>
        </p:txBody>
      </p:sp>
    </p:spTree>
    <p:extLst>
      <p:ext uri="{BB962C8B-B14F-4D97-AF65-F5344CB8AC3E}">
        <p14:creationId xmlns:p14="http://schemas.microsoft.com/office/powerpoint/2010/main" xmlns="" val="182805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43000" y="30436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b="1" baseline="0" dirty="0" smtClean="0"/>
              <a:t>ALICE Results</a:t>
            </a:r>
            <a:endParaRPr lang="ko-KR" altLang="en-US" sz="3200" b="1" dirty="0"/>
          </a:p>
        </p:txBody>
      </p:sp>
      <p:sp>
        <p:nvSpPr>
          <p:cNvPr id="4" name="직사각형 3"/>
          <p:cNvSpPr/>
          <p:nvPr/>
        </p:nvSpPr>
        <p:spPr>
          <a:xfrm>
            <a:off x="1143000" y="1524000"/>
            <a:ext cx="70866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aseline="0" dirty="0" smtClean="0">
                <a:solidFill>
                  <a:srgbClr val="FF0000"/>
                </a:solidFill>
              </a:rPr>
              <a:t>Extracted from the following talks.</a:t>
            </a:r>
          </a:p>
          <a:p>
            <a:endParaRPr lang="en-US" altLang="ko-KR" baseline="0" dirty="0" smtClean="0"/>
          </a:p>
          <a:p>
            <a:pPr marL="457200" indent="-457200">
              <a:buAutoNum type="arabicPeriod"/>
            </a:pPr>
            <a:r>
              <a:rPr lang="en-US" altLang="ko-KR" baseline="0" dirty="0" smtClean="0"/>
              <a:t>“Long-range </a:t>
            </a:r>
            <a:r>
              <a:rPr lang="en-US" altLang="ko-KR" baseline="0" dirty="0"/>
              <a:t>angular correlations at the LHC with ALICE” </a:t>
            </a:r>
            <a:r>
              <a:rPr lang="en-US" altLang="ko-KR" baseline="0" dirty="0">
                <a:solidFill>
                  <a:srgbClr val="0070C0"/>
                </a:solidFill>
              </a:rPr>
              <a:t>by Leonardo </a:t>
            </a:r>
            <a:r>
              <a:rPr lang="en-US" altLang="ko-KR" baseline="0" dirty="0" smtClean="0">
                <a:solidFill>
                  <a:srgbClr val="0070C0"/>
                </a:solidFill>
              </a:rPr>
              <a:t>Milano</a:t>
            </a:r>
          </a:p>
          <a:p>
            <a:pPr marL="457200" indent="-457200">
              <a:buAutoNum type="arabicPeriod"/>
            </a:pPr>
            <a:endParaRPr lang="en-US" altLang="ko-KR" baseline="0" dirty="0"/>
          </a:p>
          <a:p>
            <a:pPr marL="457200" indent="-457200">
              <a:buFontTx/>
              <a:buAutoNum type="arabicPeriod"/>
            </a:pPr>
            <a:r>
              <a:rPr lang="en-US" altLang="ko-KR" baseline="0" dirty="0" smtClean="0"/>
              <a:t>“Elliptic </a:t>
            </a:r>
            <a:r>
              <a:rPr lang="en-US" altLang="ko-KR" baseline="0" dirty="0"/>
              <a:t>flow of identified particles in </a:t>
            </a:r>
            <a:r>
              <a:rPr lang="en-US" altLang="ko-KR" baseline="0" dirty="0" err="1"/>
              <a:t>Pb-Pb</a:t>
            </a:r>
            <a:r>
              <a:rPr lang="en-US" altLang="ko-KR" baseline="0" dirty="0"/>
              <a:t> collisions at the LHC” </a:t>
            </a:r>
            <a:r>
              <a:rPr lang="en-US" altLang="ko-KR" baseline="0" dirty="0">
                <a:solidFill>
                  <a:srgbClr val="0070C0"/>
                </a:solidFill>
              </a:rPr>
              <a:t>by</a:t>
            </a:r>
            <a:r>
              <a:rPr lang="ko-KR" altLang="en-US" baseline="0" dirty="0">
                <a:solidFill>
                  <a:srgbClr val="0070C0"/>
                </a:solidFill>
              </a:rPr>
              <a:t> </a:t>
            </a:r>
            <a:r>
              <a:rPr lang="en-US" altLang="ko-KR" baseline="0" dirty="0">
                <a:solidFill>
                  <a:srgbClr val="0070C0"/>
                </a:solidFill>
              </a:rPr>
              <a:t>A. </a:t>
            </a:r>
            <a:r>
              <a:rPr lang="en-US" altLang="ko-KR" baseline="0" dirty="0" err="1" smtClean="0">
                <a:solidFill>
                  <a:srgbClr val="0070C0"/>
                </a:solidFill>
              </a:rPr>
              <a:t>Dobrin</a:t>
            </a:r>
            <a:endParaRPr lang="en-US" altLang="ko-KR" baseline="0" dirty="0" smtClean="0">
              <a:solidFill>
                <a:srgbClr val="0070C0"/>
              </a:solidFill>
            </a:endParaRPr>
          </a:p>
          <a:p>
            <a:pPr marL="457200" indent="-457200">
              <a:buFontTx/>
              <a:buAutoNum type="arabicPeriod"/>
            </a:pPr>
            <a:endParaRPr lang="en-US" altLang="ko-KR" baseline="0" dirty="0"/>
          </a:p>
          <a:p>
            <a:pPr marL="457200" indent="-457200">
              <a:buFontTx/>
              <a:buAutoNum type="arabicPeriod"/>
            </a:pPr>
            <a:r>
              <a:rPr lang="en-US" altLang="ko-KR" baseline="0" dirty="0" smtClean="0"/>
              <a:t>“</a:t>
            </a:r>
            <a:r>
              <a:rPr lang="en-US" altLang="ko-KR" baseline="0" dirty="0"/>
              <a:t>Searchs for azimuthal flow in pp, p-</a:t>
            </a:r>
            <a:r>
              <a:rPr lang="en-US" altLang="ko-KR" baseline="0" dirty="0" err="1"/>
              <a:t>Pb</a:t>
            </a:r>
            <a:r>
              <a:rPr lang="en-US" altLang="ko-KR" baseline="0" dirty="0"/>
              <a:t> and </a:t>
            </a:r>
            <a:r>
              <a:rPr lang="en-US" altLang="ko-KR" baseline="0" dirty="0" err="1"/>
              <a:t>Pb-Pb</a:t>
            </a:r>
            <a:r>
              <a:rPr lang="en-US" altLang="ko-KR" baseline="0" dirty="0"/>
              <a:t> collisions” </a:t>
            </a:r>
            <a:r>
              <a:rPr lang="en-US" altLang="ko-KR" baseline="0" dirty="0">
                <a:solidFill>
                  <a:srgbClr val="0070C0"/>
                </a:solidFill>
              </a:rPr>
              <a:t>by Anthony Timmins </a:t>
            </a:r>
          </a:p>
          <a:p>
            <a:pPr marL="457200" indent="-457200">
              <a:buAutoNum type="arabicPeriod"/>
            </a:pPr>
            <a:endParaRPr lang="en-US" altLang="ko-KR" baseline="0" dirty="0" smtClean="0"/>
          </a:p>
        </p:txBody>
      </p:sp>
    </p:spTree>
    <p:extLst>
      <p:ext uri="{BB962C8B-B14F-4D97-AF65-F5344CB8AC3E}">
        <p14:creationId xmlns:p14="http://schemas.microsoft.com/office/powerpoint/2010/main" xmlns="" val="417327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655050" cy="1066800"/>
          </a:xfrm>
        </p:spPr>
        <p:txBody>
          <a:bodyPr/>
          <a:lstStyle/>
          <a:p>
            <a:pPr eaLnBrk="1" hangingPunct="1"/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v</a:t>
            </a:r>
            <a:r>
              <a:rPr lang="en-US" sz="3000" baseline="-25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{2PC, sub} in p-</a:t>
            </a:r>
            <a:r>
              <a:rPr lang="en-US" sz="3000" dirty="0" err="1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Pb</a:t>
            </a:r>
            <a:endParaRPr lang="en-US" sz="3000" i="1" baseline="-250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50597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v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2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{2PC, </a:t>
            </a:r>
            <a:r>
              <a:rPr lang="en-US" sz="1600" baseline="0" dirty="0" smtClean="0">
                <a:solidFill>
                  <a:srgbClr val="FF0000"/>
                </a:solidFill>
                <a:sym typeface="Wingdings"/>
              </a:rPr>
              <a:t>su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b}: Obtained via </a:t>
            </a:r>
            <a:r>
              <a:rPr lang="en-US" sz="1600" baseline="0" dirty="0">
                <a:solidFill>
                  <a:srgbClr val="FF0000"/>
                </a:solidFill>
                <a:sym typeface="Wingdings"/>
              </a:rPr>
              <a:t>c</a:t>
            </a:r>
            <a:r>
              <a:rPr lang="en-US" sz="1600" baseline="0" dirty="0" smtClean="0">
                <a:solidFill>
                  <a:srgbClr val="FF0000"/>
                </a:solidFill>
                <a:sym typeface="Wingdings"/>
              </a:rPr>
              <a:t>entral yields – peripheral </a:t>
            </a:r>
            <a:r>
              <a:rPr lang="en-US" sz="1600" baseline="0" dirty="0">
                <a:solidFill>
                  <a:srgbClr val="FF0000"/>
                </a:solidFill>
                <a:sym typeface="Wingdings"/>
              </a:rPr>
              <a:t>associated </a:t>
            </a:r>
            <a:r>
              <a:rPr lang="en-US" sz="1600" baseline="0" dirty="0" smtClean="0">
                <a:solidFill>
                  <a:srgbClr val="FF0000"/>
                </a:solidFill>
                <a:sym typeface="Wingdings"/>
              </a:rPr>
              <a:t>yields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Aims to subtract non-flow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rgbClr val="FF0000"/>
                </a:solidFill>
                <a:sym typeface="Wingdings"/>
              </a:rPr>
              <a:t>Mass dependence more pronounced.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Cross over of 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</a:rPr>
              <a:t>v</a:t>
            </a:r>
            <a:r>
              <a:rPr lang="en-US" sz="1600" dirty="0">
                <a:solidFill>
                  <a:srgbClr val="808080">
                    <a:lumMod val="50000"/>
                  </a:srgbClr>
                </a:solidFill>
              </a:rPr>
              <a:t>2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</a:rPr>
              <a:t>(π) 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&amp; 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</a:rPr>
              <a:t>v</a:t>
            </a:r>
            <a:r>
              <a:rPr lang="en-US" sz="1600" dirty="0">
                <a:solidFill>
                  <a:srgbClr val="808080">
                    <a:lumMod val="50000"/>
                  </a:srgbClr>
                </a:solidFill>
              </a:rPr>
              <a:t>2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(p)</a:t>
            </a:r>
            <a:endParaRPr lang="en-US" sz="1600" baseline="0" dirty="0">
              <a:solidFill>
                <a:srgbClr val="808080">
                  <a:lumMod val="50000"/>
                </a:srgbClr>
              </a:solidFill>
            </a:endParaRPr>
          </a:p>
          <a:p>
            <a:pPr lvl="1"/>
            <a:endParaRPr lang="en-US" sz="1600" baseline="0" dirty="0">
              <a:solidFill>
                <a:srgbClr val="808080">
                  <a:lumMod val="50000"/>
                </a:srgbClr>
              </a:solidFill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Qualitatively more similar to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Pb-Pb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. </a:t>
            </a:r>
          </a:p>
        </p:txBody>
      </p:sp>
      <p:pic>
        <p:nvPicPr>
          <p:cNvPr id="6" name="Picture 5" descr="2013-Aug-14-fig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00" y="1841500"/>
            <a:ext cx="4485807" cy="289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7100" y="7368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baseline="0" dirty="0" smtClean="0">
                <a:solidFill>
                  <a:srgbClr val="000000"/>
                </a:solidFill>
              </a:rPr>
              <a:t>See ALICE talks by Alex </a:t>
            </a:r>
            <a:r>
              <a:rPr lang="en-US" sz="1400" i="1" baseline="0" dirty="0" err="1" smtClean="0">
                <a:solidFill>
                  <a:srgbClr val="000000"/>
                </a:solidFill>
              </a:rPr>
              <a:t>Dobrin</a:t>
            </a:r>
            <a:r>
              <a:rPr lang="en-US" sz="1400" i="1" baseline="0" dirty="0" smtClean="0">
                <a:solidFill>
                  <a:srgbClr val="000000"/>
                </a:solidFill>
              </a:rPr>
              <a:t> and Leonardo Milano for more details</a:t>
            </a:r>
            <a:endParaRPr lang="en-US" sz="1400" i="1" baseline="0" dirty="0">
              <a:solidFill>
                <a:srgbClr val="000000"/>
              </a:solidFill>
            </a:endParaRPr>
          </a:p>
        </p:txBody>
      </p:sp>
      <p:pic>
        <p:nvPicPr>
          <p:cNvPr id="9" name="Picture 8" descr="2014-May-17-v2Centrality50To60PiKP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208"/>
          <a:stretch/>
        </p:blipFill>
        <p:spPr>
          <a:xfrm>
            <a:off x="4506979" y="1568012"/>
            <a:ext cx="4484621" cy="330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939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655050" cy="1066800"/>
          </a:xfrm>
        </p:spPr>
        <p:txBody>
          <a:bodyPr/>
          <a:lstStyle/>
          <a:p>
            <a:pPr eaLnBrk="1" hangingPunct="1"/>
            <a:r>
              <a:rPr lang="en-US" sz="3000" dirty="0" smtClean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Summary</a:t>
            </a:r>
            <a:endParaRPr lang="en-US" sz="3000" i="1" baseline="-250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47800"/>
            <a:ext cx="5943600" cy="5057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Experimental observations </a:t>
            </a:r>
            <a:r>
              <a:rPr lang="en-US" sz="1600" b="1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highly </a:t>
            </a:r>
            <a:r>
              <a:rPr lang="en-US" sz="1600" b="1" baseline="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suggestive of collective 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effects in</a:t>
            </a:r>
            <a:r>
              <a:rPr lang="en-US" sz="1600" b="1" baseline="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 </a:t>
            </a:r>
            <a:r>
              <a:rPr lang="en-US" sz="1600" b="1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high </a:t>
            </a:r>
            <a:r>
              <a:rPr lang="en-US" sz="1600" b="1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mult</a:t>
            </a:r>
            <a:r>
              <a:rPr lang="en-US" sz="1600" b="1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. </a:t>
            </a:r>
            <a:r>
              <a:rPr lang="en-US" sz="1600" b="1" baseline="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p-</a:t>
            </a:r>
            <a:r>
              <a:rPr lang="en-US" sz="1600" b="1" baseline="0" dirty="0" err="1">
                <a:solidFill>
                  <a:srgbClr val="808080">
                    <a:lumMod val="50000"/>
                  </a:srgbClr>
                </a:solidFill>
                <a:sym typeface="Wingdings"/>
              </a:rPr>
              <a:t>Pb</a:t>
            </a:r>
            <a:r>
              <a:rPr lang="en-US" sz="1600" b="1" baseline="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 collisions</a:t>
            </a:r>
            <a:endParaRPr lang="en-US" sz="1600" b="1" baseline="0" dirty="0" smtClean="0">
              <a:solidFill>
                <a:srgbClr val="808080">
                  <a:lumMod val="50000"/>
                </a:srgbClr>
              </a:solidFill>
              <a:sym typeface="Wingdings"/>
            </a:endParaRPr>
          </a:p>
          <a:p>
            <a:pPr marL="342900" indent="-342900">
              <a:buFont typeface="Wingdings" charset="2"/>
              <a:buChar char="q"/>
            </a:pPr>
            <a:endParaRPr lang="en-US" sz="1600" baseline="0" dirty="0">
              <a:solidFill>
                <a:srgbClr val="808080">
                  <a:lumMod val="50000"/>
                </a:srgbClr>
              </a:solidFill>
              <a:sym typeface="Wingdings"/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Integrated 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h</a:t>
            </a:r>
            <a:r>
              <a:rPr lang="en-US" sz="1600" baseline="3000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±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v</a:t>
            </a:r>
            <a:r>
              <a:rPr lang="en-US" sz="160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n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 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measurements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c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2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{2} rises in p-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Pb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 with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N</a:t>
            </a:r>
            <a:r>
              <a:rPr lang="en-US" sz="160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ch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 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for large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 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</a:rPr>
              <a:t>|</a:t>
            </a:r>
            <a:r>
              <a:rPr lang="en-US" sz="1600" baseline="0" dirty="0" err="1">
                <a:solidFill>
                  <a:srgbClr val="808080">
                    <a:lumMod val="50000"/>
                  </a:srgbClr>
                </a:solidFill>
              </a:rPr>
              <a:t>Δη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</a:rPr>
              <a:t>|. Naively inconsistent with non-flow.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c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2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{4} in p-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Pb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 transitions from pos. to neg. values. v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2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{4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} becomes real.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c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2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{m} higher in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Pb-Pb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 compared to p-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Pb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 at same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N</a:t>
            </a:r>
            <a:r>
              <a:rPr lang="en-US" sz="160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ch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.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v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3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{2} in p-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Pb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 and </a:t>
            </a:r>
            <a:r>
              <a:rPr lang="en-US" sz="1600" baseline="0" dirty="0" err="1">
                <a:solidFill>
                  <a:srgbClr val="808080">
                    <a:lumMod val="50000"/>
                  </a:srgbClr>
                </a:solidFill>
                <a:sym typeface="Wingdings"/>
              </a:rPr>
              <a:t>Pb-Pb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 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similar at same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N</a:t>
            </a:r>
            <a:r>
              <a:rPr lang="en-US" sz="160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ch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.</a:t>
            </a:r>
            <a:endParaRPr lang="en-US" sz="1600" dirty="0">
              <a:solidFill>
                <a:srgbClr val="808080">
                  <a:lumMod val="50000"/>
                </a:srgbClr>
              </a:solidFill>
              <a:sym typeface="Wingdings"/>
            </a:endParaRPr>
          </a:p>
          <a:p>
            <a:pPr marL="800100" lvl="1" indent="-342900">
              <a:buFont typeface="Wingdings" charset="2"/>
              <a:buChar char="q"/>
            </a:pPr>
            <a:endParaRPr lang="en-US" sz="1600" dirty="0" smtClean="0">
              <a:solidFill>
                <a:srgbClr val="808080">
                  <a:lumMod val="50000"/>
                </a:srgbClr>
              </a:solidFill>
              <a:sym typeface="Wingdings"/>
            </a:endParaRPr>
          </a:p>
          <a:p>
            <a:pPr marL="800100" lvl="1" indent="-342900">
              <a:buFont typeface="Wingdings" charset="2"/>
              <a:buChar char="q"/>
            </a:pPr>
            <a:endParaRPr lang="en-US" sz="1600" dirty="0">
              <a:solidFill>
                <a:srgbClr val="808080">
                  <a:lumMod val="50000"/>
                </a:srgbClr>
              </a:solidFill>
              <a:sym typeface="Wingdings"/>
            </a:endParaRPr>
          </a:p>
          <a:p>
            <a:pPr marL="800100" lvl="1" indent="-342900">
              <a:buFont typeface="Wingdings" charset="2"/>
              <a:buChar char="q"/>
            </a:pPr>
            <a:endParaRPr lang="en-US" sz="1600" dirty="0" smtClean="0">
              <a:solidFill>
                <a:srgbClr val="808080">
                  <a:lumMod val="50000"/>
                </a:srgbClr>
              </a:solidFill>
              <a:sym typeface="Wingdings"/>
            </a:endParaRPr>
          </a:p>
          <a:p>
            <a:pPr marL="800100" lvl="1" indent="-342900">
              <a:buFont typeface="Wingdings" charset="2"/>
              <a:buChar char="q"/>
            </a:pPr>
            <a:endParaRPr lang="en-US" sz="1600" dirty="0">
              <a:solidFill>
                <a:srgbClr val="808080">
                  <a:lumMod val="50000"/>
                </a:srgbClr>
              </a:solidFill>
              <a:sym typeface="Wingdings"/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Differential 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PID 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v</a:t>
            </a:r>
            <a:r>
              <a:rPr lang="en-US" sz="160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2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 measurements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Different mass ordering in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minbias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pp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 and high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mult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. p-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Pb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.</a:t>
            </a:r>
            <a:endParaRPr lang="en-US" sz="1600" baseline="0" dirty="0" smtClean="0">
              <a:solidFill>
                <a:srgbClr val="808080">
                  <a:lumMod val="50000"/>
                </a:srgbClr>
              </a:solidFill>
              <a:sym typeface="Wingdings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Mass ordering in high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mult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. p</a:t>
            </a:r>
            <a:r>
              <a:rPr lang="en-US" sz="1600" baseline="0" dirty="0">
                <a:solidFill>
                  <a:srgbClr val="808080">
                    <a:lumMod val="50000"/>
                  </a:srgbClr>
                </a:solidFill>
                <a:sym typeface="Wingdings"/>
              </a:rPr>
              <a:t>-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Pb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 more pronounced after non-flow subtraction.</a:t>
            </a:r>
            <a:endParaRPr lang="en-US" sz="1600" baseline="0" dirty="0">
              <a:solidFill>
                <a:srgbClr val="808080">
                  <a:lumMod val="50000"/>
                </a:srgbClr>
              </a:solidFill>
              <a:sym typeface="Wingdings"/>
            </a:endParaRPr>
          </a:p>
          <a:p>
            <a:pPr marL="800100" lvl="1" indent="-342900">
              <a:buFont typeface="Wingdings" charset="2"/>
              <a:buChar char="ü"/>
            </a:pP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Qualitative similar features to </a:t>
            </a:r>
            <a:r>
              <a:rPr lang="en-US" sz="1600" baseline="0" dirty="0" err="1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Pb-Pb</a:t>
            </a:r>
            <a:r>
              <a:rPr lang="en-US" sz="1600" baseline="0" dirty="0" smtClean="0">
                <a:solidFill>
                  <a:srgbClr val="808080">
                    <a:lumMod val="50000"/>
                  </a:srgbClr>
                </a:solidFill>
                <a:sym typeface="Wingdings"/>
              </a:rPr>
              <a:t> collisions.</a:t>
            </a:r>
          </a:p>
          <a:p>
            <a:pPr marL="800100" lvl="1" indent="-342900">
              <a:buFont typeface="Wingdings" charset="2"/>
              <a:buChar char="q"/>
            </a:pPr>
            <a:endParaRPr lang="en-US" sz="1800" dirty="0">
              <a:solidFill>
                <a:srgbClr val="004080"/>
              </a:solidFill>
            </a:endParaRPr>
          </a:p>
          <a:p>
            <a:pPr marL="342900" indent="-342900">
              <a:buFont typeface="Wingdings" charset="2"/>
              <a:buChar char="q"/>
            </a:pPr>
            <a:endParaRPr lang="en-US" sz="1800" dirty="0">
              <a:solidFill>
                <a:srgbClr val="808080">
                  <a:lumMod val="50000"/>
                </a:srgbClr>
              </a:solidFill>
            </a:endParaRPr>
          </a:p>
        </p:txBody>
      </p:sp>
      <p:pic>
        <p:nvPicPr>
          <p:cNvPr id="7" name="Picture 6" descr="2013-Aug-14-fig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4721242"/>
            <a:ext cx="3251200" cy="2098658"/>
          </a:xfrm>
          <a:prstGeom prst="rect">
            <a:avLst/>
          </a:prstGeom>
        </p:spPr>
      </p:pic>
      <p:pic>
        <p:nvPicPr>
          <p:cNvPr id="8" name="Picture 7" descr="c2Comp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2700" y="76200"/>
            <a:ext cx="2427269" cy="2285999"/>
          </a:xfrm>
          <a:prstGeom prst="rect">
            <a:avLst/>
          </a:prstGeom>
        </p:spPr>
      </p:pic>
      <p:pic>
        <p:nvPicPr>
          <p:cNvPr id="9" name="Picture 8" descr="v3Comp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5400" y="2387600"/>
            <a:ext cx="2438400" cy="227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020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43000" y="30436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b="1" baseline="0" dirty="0" smtClean="0"/>
              <a:t>CMS Results</a:t>
            </a:r>
            <a:endParaRPr lang="ko-KR" altLang="en-US" sz="3200" b="1" dirty="0"/>
          </a:p>
        </p:txBody>
      </p:sp>
      <p:sp>
        <p:nvSpPr>
          <p:cNvPr id="3" name="직사각형 2"/>
          <p:cNvSpPr/>
          <p:nvPr/>
        </p:nvSpPr>
        <p:spPr>
          <a:xfrm>
            <a:off x="838200" y="1371600"/>
            <a:ext cx="76962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aseline="0" dirty="0" smtClean="0">
                <a:solidFill>
                  <a:srgbClr val="FF0000"/>
                </a:solidFill>
              </a:rPr>
              <a:t>Extracted from the following talks.</a:t>
            </a:r>
          </a:p>
          <a:p>
            <a:endParaRPr lang="en-US" altLang="ko-KR" baseline="0" dirty="0" smtClean="0"/>
          </a:p>
          <a:p>
            <a:pPr marL="457200" indent="-457200">
              <a:buAutoNum type="arabicPeriod"/>
            </a:pPr>
            <a:r>
              <a:rPr lang="en-US" altLang="ko-KR" baseline="0" dirty="0" smtClean="0"/>
              <a:t>“Long </a:t>
            </a:r>
            <a:r>
              <a:rPr lang="en-US" altLang="ko-KR" baseline="0" dirty="0"/>
              <a:t>range two-particle correlations with K</a:t>
            </a:r>
            <a:r>
              <a:rPr lang="en-US" altLang="ko-KR" dirty="0"/>
              <a:t>0</a:t>
            </a:r>
            <a:r>
              <a:rPr lang="en-US" altLang="ko-KR" baseline="30000" dirty="0"/>
              <a:t>S</a:t>
            </a:r>
            <a:r>
              <a:rPr lang="en-US" altLang="ko-KR" baseline="0" dirty="0"/>
              <a:t> and Λ in </a:t>
            </a:r>
            <a:r>
              <a:rPr lang="en-US" altLang="ko-KR" baseline="0" dirty="0" err="1"/>
              <a:t>pPb</a:t>
            </a:r>
            <a:r>
              <a:rPr lang="en-US" altLang="ko-KR" baseline="0" dirty="0"/>
              <a:t> and </a:t>
            </a:r>
            <a:r>
              <a:rPr lang="en-US" altLang="ko-KR" baseline="0" dirty="0" err="1"/>
              <a:t>PbPb</a:t>
            </a:r>
            <a:r>
              <a:rPr lang="en-US" altLang="ko-KR" baseline="0" dirty="0"/>
              <a:t> collisions” </a:t>
            </a:r>
            <a:r>
              <a:rPr lang="en-US" altLang="ko-KR" baseline="0" dirty="0">
                <a:solidFill>
                  <a:srgbClr val="0070C0"/>
                </a:solidFill>
              </a:rPr>
              <a:t>by Monika </a:t>
            </a:r>
            <a:r>
              <a:rPr lang="en-US" altLang="ko-KR" baseline="0" dirty="0" smtClean="0">
                <a:solidFill>
                  <a:srgbClr val="0070C0"/>
                </a:solidFill>
              </a:rPr>
              <a:t>Sharma</a:t>
            </a:r>
          </a:p>
          <a:p>
            <a:pPr marL="457200" indent="-457200">
              <a:buAutoNum type="arabicPeriod"/>
            </a:pPr>
            <a:endParaRPr lang="en-US" altLang="ko-KR" baseline="0" dirty="0" smtClean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r>
              <a:rPr lang="en-US" altLang="ko-KR" baseline="0" dirty="0" smtClean="0"/>
              <a:t>“</a:t>
            </a:r>
            <a:r>
              <a:rPr lang="en-US" altLang="ko-KR" baseline="0" dirty="0" err="1" smtClean="0"/>
              <a:t>Pseudorapidity</a:t>
            </a:r>
            <a:r>
              <a:rPr lang="en-US" altLang="ko-KR" baseline="0" dirty="0" smtClean="0"/>
              <a:t> </a:t>
            </a:r>
            <a:r>
              <a:rPr lang="en-US" altLang="ko-KR" baseline="0" dirty="0"/>
              <a:t>dependence of long-range two-particle correlations in </a:t>
            </a:r>
            <a:r>
              <a:rPr lang="en-US" altLang="ko-KR" baseline="0" dirty="0" err="1"/>
              <a:t>pPb</a:t>
            </a:r>
            <a:r>
              <a:rPr lang="en-US" altLang="ko-KR" baseline="0" dirty="0"/>
              <a:t> collision at </a:t>
            </a:r>
            <a:r>
              <a:rPr lang="en-US" altLang="ko-KR" baseline="0" dirty="0" smtClean="0"/>
              <a:t>CMS” </a:t>
            </a:r>
            <a:r>
              <a:rPr lang="en-US" altLang="ko-KR" baseline="0" dirty="0" smtClean="0">
                <a:solidFill>
                  <a:srgbClr val="0070C0"/>
                </a:solidFill>
              </a:rPr>
              <a:t>by </a:t>
            </a:r>
            <a:r>
              <a:rPr lang="en-US" altLang="ko-KR" baseline="0" dirty="0" err="1" smtClean="0">
                <a:solidFill>
                  <a:srgbClr val="0070C0"/>
                </a:solidFill>
              </a:rPr>
              <a:t>Lingshan</a:t>
            </a:r>
            <a:r>
              <a:rPr lang="en-US" altLang="ko-KR" baseline="0" dirty="0" smtClean="0">
                <a:solidFill>
                  <a:srgbClr val="0070C0"/>
                </a:solidFill>
              </a:rPr>
              <a:t> </a:t>
            </a:r>
            <a:r>
              <a:rPr lang="en-US" altLang="ko-KR" baseline="0" dirty="0">
                <a:solidFill>
                  <a:srgbClr val="0070C0"/>
                </a:solidFill>
              </a:rPr>
              <a:t>Xu </a:t>
            </a:r>
            <a:endParaRPr lang="en-US" altLang="ko-KR" baseline="0" dirty="0" smtClean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endParaRPr lang="en-US" altLang="ko-KR" baseline="0" dirty="0" smtClean="0"/>
          </a:p>
          <a:p>
            <a:pPr marL="457200" indent="-457200">
              <a:buAutoNum type="arabicPeriod"/>
            </a:pPr>
            <a:r>
              <a:rPr lang="en-US" altLang="ko-KR" baseline="0" dirty="0" smtClean="0"/>
              <a:t>“Azimuthal </a:t>
            </a:r>
            <a:r>
              <a:rPr lang="en-US" altLang="ko-KR" baseline="0" dirty="0"/>
              <a:t>Anisotropy of Charged Particles from </a:t>
            </a:r>
            <a:r>
              <a:rPr lang="en-US" altLang="ko-KR" baseline="0" dirty="0" err="1"/>
              <a:t>Multiparticle</a:t>
            </a:r>
            <a:r>
              <a:rPr lang="en-US" altLang="ko-KR" baseline="0" dirty="0"/>
              <a:t> Correlations in </a:t>
            </a:r>
            <a:r>
              <a:rPr lang="en-US" altLang="ko-KR" baseline="0" dirty="0" err="1"/>
              <a:t>pPb</a:t>
            </a:r>
            <a:r>
              <a:rPr lang="en-US" altLang="ko-KR" baseline="0" dirty="0"/>
              <a:t> and </a:t>
            </a:r>
            <a:r>
              <a:rPr lang="en-US" altLang="ko-KR" baseline="0" dirty="0" err="1"/>
              <a:t>PbPb</a:t>
            </a:r>
            <a:r>
              <a:rPr lang="en-US" altLang="ko-KR" baseline="0" dirty="0"/>
              <a:t> Collisions” </a:t>
            </a:r>
            <a:r>
              <a:rPr lang="en-US" altLang="ko-KR" baseline="0" dirty="0">
                <a:solidFill>
                  <a:srgbClr val="0070C0"/>
                </a:solidFill>
              </a:rPr>
              <a:t>by </a:t>
            </a:r>
            <a:r>
              <a:rPr lang="en-US" altLang="ko-KR" baseline="0" dirty="0" err="1">
                <a:solidFill>
                  <a:srgbClr val="0070C0"/>
                </a:solidFill>
              </a:rPr>
              <a:t>Quan</a:t>
            </a:r>
            <a:r>
              <a:rPr lang="en-US" altLang="ko-KR" baseline="0" dirty="0">
                <a:solidFill>
                  <a:srgbClr val="0070C0"/>
                </a:solidFill>
              </a:rPr>
              <a:t> Wang</a:t>
            </a:r>
          </a:p>
        </p:txBody>
      </p:sp>
    </p:spTree>
    <p:extLst>
      <p:ext uri="{BB962C8B-B14F-4D97-AF65-F5344CB8AC3E}">
        <p14:creationId xmlns:p14="http://schemas.microsoft.com/office/powerpoint/2010/main" xmlns="" val="25416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0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990600" y="91231"/>
            <a:ext cx="731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baseline="0" dirty="0"/>
              <a:t>Low multiplicity: </a:t>
            </a:r>
            <a:r>
              <a:rPr lang="en-US" altLang="ko-KR" sz="2800" b="1" baseline="0" dirty="0" err="1"/>
              <a:t>pPb</a:t>
            </a:r>
            <a:r>
              <a:rPr lang="en-US" altLang="ko-KR" sz="2800" b="1" baseline="0" dirty="0"/>
              <a:t> and </a:t>
            </a:r>
            <a:r>
              <a:rPr lang="en-US" altLang="ko-KR" sz="2800" b="1" baseline="0" dirty="0" err="1"/>
              <a:t>PbPb</a:t>
            </a:r>
            <a:r>
              <a:rPr lang="en-US" altLang="ko-KR" sz="2800" b="1" baseline="0" dirty="0"/>
              <a:t> collisions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73199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62025"/>
            <a:ext cx="9144000" cy="582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0" y="1524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baseline="0" dirty="0"/>
              <a:t>Higher multiplicity class: </a:t>
            </a:r>
            <a:r>
              <a:rPr lang="en-US" altLang="ko-KR" sz="2800" b="1" baseline="0" dirty="0" err="1"/>
              <a:t>pPb</a:t>
            </a:r>
            <a:r>
              <a:rPr lang="en-US" altLang="ko-KR" sz="2800" b="1" baseline="0" dirty="0"/>
              <a:t> and </a:t>
            </a:r>
            <a:r>
              <a:rPr lang="en-US" altLang="ko-KR" sz="2800" b="1" baseline="0" dirty="0" err="1"/>
              <a:t>PbPb</a:t>
            </a:r>
            <a:r>
              <a:rPr lang="en-US" altLang="ko-KR" sz="2800" b="1" baseline="0" dirty="0"/>
              <a:t> collisions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417327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2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81000" y="35433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baseline="0" dirty="0"/>
              <a:t>NCQ scaling in high multiplicity </a:t>
            </a:r>
            <a:r>
              <a:rPr lang="en-US" altLang="ko-KR" sz="2800" b="1" baseline="0" dirty="0" err="1"/>
              <a:t>pPb</a:t>
            </a:r>
            <a:r>
              <a:rPr lang="en-US" altLang="ko-KR" sz="2800" b="1" baseline="0" dirty="0"/>
              <a:t> collisions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73199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55303" cy="563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362200" y="228600"/>
            <a:ext cx="4196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baseline="0" dirty="0"/>
              <a:t>v</a:t>
            </a:r>
            <a:r>
              <a:rPr lang="en-US" altLang="ko-KR" sz="2800" b="1" dirty="0"/>
              <a:t>3</a:t>
            </a:r>
            <a:r>
              <a:rPr lang="en-US" altLang="ko-KR" sz="2800" b="1" baseline="0" dirty="0"/>
              <a:t> in higher multiplicity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73199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62076"/>
            <a:ext cx="8458200" cy="500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276600" y="304800"/>
            <a:ext cx="23423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baseline="0" dirty="0"/>
              <a:t>Conclusions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73199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799" y="1219200"/>
            <a:ext cx="870791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895600" y="228600"/>
            <a:ext cx="37433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baseline="0" dirty="0" smtClean="0"/>
              <a:t>Analysis </a:t>
            </a:r>
            <a:r>
              <a:rPr lang="en-US" altLang="ko-KR" sz="3200" baseline="0" dirty="0"/>
              <a:t>procedure 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79288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575" y="21776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baseline="0" dirty="0" smtClean="0"/>
              <a:t>Fourier </a:t>
            </a:r>
            <a:r>
              <a:rPr lang="en-US" altLang="ko-KR" sz="3200" baseline="0" dirty="0"/>
              <a:t>coefficients </a:t>
            </a:r>
            <a:r>
              <a:rPr lang="en-US" altLang="ko-KR" sz="3200" baseline="0" dirty="0" err="1"/>
              <a:t>V</a:t>
            </a:r>
            <a:r>
              <a:rPr lang="en-US" altLang="ko-KR" sz="3200" dirty="0" err="1"/>
              <a:t>n</a:t>
            </a:r>
            <a:r>
              <a:rPr lang="en-US" altLang="ko-KR" sz="3200" baseline="0" dirty="0"/>
              <a:t> from </a:t>
            </a:r>
            <a:r>
              <a:rPr lang="en-US" altLang="ko-KR" sz="3200" baseline="0" dirty="0" err="1"/>
              <a:t>dihadron</a:t>
            </a:r>
            <a:r>
              <a:rPr lang="en-US" altLang="ko-KR" sz="3200" baseline="0" dirty="0"/>
              <a:t> correlation </a:t>
            </a:r>
            <a:endParaRPr lang="ko-KR" altLang="en-US" sz="32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66800"/>
            <a:ext cx="8534400" cy="554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468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75" y="990600"/>
            <a:ext cx="8925719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485900" y="137100"/>
            <a:ext cx="655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baseline="0" dirty="0"/>
              <a:t>Associated yield per trigger particle</a:t>
            </a:r>
            <a:endParaRPr lang="ko-KR" altLang="en-US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6309" y="6128501"/>
            <a:ext cx="5962650" cy="40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780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280" y="1162050"/>
            <a:ext cx="8703986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609600" y="228600"/>
            <a:ext cx="8266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baseline="0" dirty="0" smtClean="0"/>
              <a:t>Extract </a:t>
            </a:r>
            <a:r>
              <a:rPr lang="en-US" altLang="ko-KR" sz="3200" i="1" baseline="0" dirty="0" err="1" smtClean="0"/>
              <a:t>v</a:t>
            </a:r>
            <a:r>
              <a:rPr lang="en-US" altLang="ko-KR" sz="3200" dirty="0" err="1" smtClean="0"/>
              <a:t>n</a:t>
            </a:r>
            <a:r>
              <a:rPr lang="en-US" altLang="ko-KR" sz="3200" baseline="0" dirty="0" smtClean="0"/>
              <a:t>(</a:t>
            </a:r>
            <a:r>
              <a:rPr lang="el-GR" altLang="ko-KR" sz="3200" baseline="0" dirty="0" smtClean="0">
                <a:latin typeface="Arial"/>
                <a:cs typeface="Arial"/>
              </a:rPr>
              <a:t>η</a:t>
            </a:r>
            <a:r>
              <a:rPr lang="en-US" altLang="ko-KR" sz="3200" baseline="0" dirty="0" smtClean="0"/>
              <a:t>)/ </a:t>
            </a:r>
            <a:r>
              <a:rPr lang="en-US" altLang="ko-KR" sz="3200" i="1" baseline="0" dirty="0" err="1"/>
              <a:t>v</a:t>
            </a:r>
            <a:r>
              <a:rPr lang="en-US" altLang="ko-KR" sz="3200" dirty="0" err="1"/>
              <a:t>n</a:t>
            </a:r>
            <a:r>
              <a:rPr lang="en-US" altLang="ko-KR" sz="3200" baseline="0" dirty="0"/>
              <a:t>(0) from Fourier coefficient 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49083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19200"/>
            <a:ext cx="8153400" cy="508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143250" y="165675"/>
            <a:ext cx="251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baseline="0" dirty="0" smtClean="0"/>
              <a:t>Conclusions</a:t>
            </a:r>
            <a:r>
              <a:rPr lang="en-US" altLang="ko-KR" baseline="0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9083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78379"/>
            <a:ext cx="9144000" cy="566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200400" y="228600"/>
            <a:ext cx="2284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baseline="0" dirty="0"/>
              <a:t>Results – v</a:t>
            </a:r>
            <a:r>
              <a:rPr lang="en-US" altLang="ko-KR" sz="2800" b="1" dirty="0"/>
              <a:t>2</a:t>
            </a:r>
            <a:endParaRPr lang="ko-KR" altLang="en-US" sz="2800" b="1" dirty="0"/>
          </a:p>
        </p:txBody>
      </p:sp>
      <p:sp>
        <p:nvSpPr>
          <p:cNvPr id="3" name="직사각형 2"/>
          <p:cNvSpPr/>
          <p:nvPr/>
        </p:nvSpPr>
        <p:spPr>
          <a:xfrm>
            <a:off x="3581400" y="5891849"/>
            <a:ext cx="17988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aseline="0" dirty="0" smtClean="0">
                <a:solidFill>
                  <a:srgbClr val="FF0000"/>
                </a:solidFill>
                <a:latin typeface="Comic Sans MS" pitchFamily="66" charset="0"/>
              </a:rPr>
              <a:t>“Lee-Yang Zeros”</a:t>
            </a:r>
          </a:p>
          <a:p>
            <a:r>
              <a:rPr lang="en-US" altLang="ko-KR" sz="1200" baseline="0" dirty="0">
                <a:solidFill>
                  <a:srgbClr val="FF0000"/>
                </a:solidFill>
                <a:latin typeface="Comic Sans MS" pitchFamily="66" charset="0"/>
              </a:rPr>
              <a:t>all-particle correlation</a:t>
            </a:r>
            <a:endParaRPr lang="ko-KR" altLang="en-US" sz="1200" baseline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모서리가 둥근 직사각형 3"/>
          <p:cNvSpPr/>
          <p:nvPr/>
        </p:nvSpPr>
        <p:spPr bwMode="auto">
          <a:xfrm>
            <a:off x="3699795" y="6384292"/>
            <a:ext cx="1143000" cy="397508"/>
          </a:xfrm>
          <a:prstGeom prst="round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5800" b="1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732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26" y="1097911"/>
            <a:ext cx="9153525" cy="571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286000" y="119389"/>
            <a:ext cx="49199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baseline="0" dirty="0"/>
              <a:t>Result – </a:t>
            </a:r>
            <a:r>
              <a:rPr lang="en-US" altLang="ko-KR" sz="2800" b="1" baseline="0" dirty="0" err="1"/>
              <a:t>Cumulant</a:t>
            </a:r>
            <a:r>
              <a:rPr lang="en-US" altLang="ko-KR" sz="2800" b="1" baseline="0" dirty="0"/>
              <a:t> v</a:t>
            </a:r>
            <a:r>
              <a:rPr lang="en-US" altLang="ko-KR" sz="2800" b="1" dirty="0"/>
              <a:t>2</a:t>
            </a:r>
            <a:r>
              <a:rPr lang="en-US" altLang="ko-KR" sz="2800" b="1" baseline="0" dirty="0"/>
              <a:t> ratios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48732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43075"/>
            <a:ext cx="7772400" cy="387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670858" y="457200"/>
            <a:ext cx="20553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baseline="0" dirty="0"/>
              <a:t>Summary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48732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43000" y="30436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b="1" baseline="0" dirty="0" smtClean="0"/>
              <a:t>ATLAS Results</a:t>
            </a:r>
            <a:endParaRPr lang="ko-KR" altLang="en-US" sz="3200" b="1" dirty="0"/>
          </a:p>
        </p:txBody>
      </p:sp>
      <p:sp>
        <p:nvSpPr>
          <p:cNvPr id="3" name="직사각형 2"/>
          <p:cNvSpPr/>
          <p:nvPr/>
        </p:nvSpPr>
        <p:spPr>
          <a:xfrm>
            <a:off x="990600" y="1295400"/>
            <a:ext cx="72390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aseline="0" dirty="0" smtClean="0">
                <a:solidFill>
                  <a:srgbClr val="FF0000"/>
                </a:solidFill>
              </a:rPr>
              <a:t>Extracted from the following talks.</a:t>
            </a:r>
          </a:p>
          <a:p>
            <a:endParaRPr lang="en-US" altLang="ko-KR" baseline="0" dirty="0" smtClean="0"/>
          </a:p>
          <a:p>
            <a:pPr marL="457200" indent="-457200">
              <a:buAutoNum type="arabicPeriod"/>
            </a:pPr>
            <a:r>
              <a:rPr lang="en-US" altLang="ko-KR" baseline="0" dirty="0" smtClean="0"/>
              <a:t>“Measurement </a:t>
            </a:r>
            <a:r>
              <a:rPr lang="en-US" altLang="ko-KR" baseline="0" dirty="0"/>
              <a:t>of the long-range </a:t>
            </a:r>
            <a:r>
              <a:rPr lang="en-US" altLang="ko-KR" baseline="0" dirty="0" err="1"/>
              <a:t>pseudorapidity</a:t>
            </a:r>
            <a:r>
              <a:rPr lang="en-US" altLang="ko-KR" baseline="0" dirty="0"/>
              <a:t> correlations and azimuthal harmonics in √</a:t>
            </a:r>
            <a:r>
              <a:rPr lang="ko-KR" altLang="en-US" baseline="0" dirty="0"/>
              <a:t>𝑠</a:t>
            </a:r>
            <a:r>
              <a:rPr lang="en-US" altLang="ko-KR" baseline="0" dirty="0"/>
              <a:t>=5.02 </a:t>
            </a:r>
            <a:r>
              <a:rPr lang="en-US" altLang="ko-KR" baseline="0" dirty="0" err="1"/>
              <a:t>TeV</a:t>
            </a:r>
            <a:r>
              <a:rPr lang="en-US" altLang="ko-KR" baseline="0" dirty="0"/>
              <a:t> proton-lead collisions with the ATLAS detector” </a:t>
            </a:r>
            <a:r>
              <a:rPr lang="en-US" altLang="ko-KR" baseline="0" dirty="0">
                <a:solidFill>
                  <a:srgbClr val="0070C0"/>
                </a:solidFill>
              </a:rPr>
              <a:t>by </a:t>
            </a:r>
            <a:r>
              <a:rPr lang="en-US" altLang="ko-KR" baseline="0" dirty="0" err="1">
                <a:solidFill>
                  <a:srgbClr val="0070C0"/>
                </a:solidFill>
              </a:rPr>
              <a:t>Sooraj</a:t>
            </a:r>
            <a:r>
              <a:rPr lang="en-US" altLang="ko-KR" baseline="0" dirty="0">
                <a:solidFill>
                  <a:srgbClr val="0070C0"/>
                </a:solidFill>
              </a:rPr>
              <a:t> </a:t>
            </a:r>
            <a:r>
              <a:rPr lang="en-US" altLang="ko-KR" baseline="0" dirty="0" err="1" smtClean="0">
                <a:solidFill>
                  <a:srgbClr val="0070C0"/>
                </a:solidFill>
              </a:rPr>
              <a:t>Radhakrishnan</a:t>
            </a:r>
            <a:endParaRPr lang="en-US" altLang="ko-KR" baseline="0" dirty="0" smtClean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endParaRPr lang="en-US" altLang="ko-KR" baseline="0" dirty="0" smtClean="0">
              <a:solidFill>
                <a:srgbClr val="0070C0"/>
              </a:solidFill>
            </a:endParaRPr>
          </a:p>
          <a:p>
            <a:pPr marL="457200" indent="-457200">
              <a:buAutoNum type="arabicPeriod"/>
            </a:pPr>
            <a:r>
              <a:rPr lang="en-US" altLang="ko-KR" baseline="0" dirty="0" smtClean="0"/>
              <a:t>“Flow </a:t>
            </a:r>
            <a:r>
              <a:rPr lang="en-US" altLang="ko-KR" baseline="0" dirty="0"/>
              <a:t>harmonics in </a:t>
            </a:r>
            <a:r>
              <a:rPr lang="en-US" altLang="ko-KR" baseline="0" dirty="0" err="1"/>
              <a:t>Pb+Pb</a:t>
            </a:r>
            <a:r>
              <a:rPr lang="en-US" altLang="ko-KR" baseline="0" dirty="0"/>
              <a:t> collisions at energy of √</a:t>
            </a:r>
            <a:r>
              <a:rPr lang="ko-KR" altLang="en-US" baseline="0" dirty="0" smtClean="0"/>
              <a:t>𝑠</a:t>
            </a:r>
            <a:r>
              <a:rPr lang="en-US" altLang="ko-KR" dirty="0" smtClean="0"/>
              <a:t>NN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= </a:t>
            </a:r>
            <a:r>
              <a:rPr lang="en-US" altLang="ko-KR" baseline="0" dirty="0"/>
              <a:t>2.76 </a:t>
            </a:r>
            <a:r>
              <a:rPr lang="en-US" altLang="ko-KR" baseline="0" dirty="0" err="1"/>
              <a:t>TeV</a:t>
            </a:r>
            <a:r>
              <a:rPr lang="en-US" altLang="ko-KR" baseline="0" dirty="0"/>
              <a:t> with the ATLAS </a:t>
            </a:r>
            <a:r>
              <a:rPr lang="en-US" altLang="ko-KR" baseline="0" dirty="0" smtClean="0"/>
              <a:t>detector” </a:t>
            </a:r>
            <a:r>
              <a:rPr lang="en-US" altLang="ko-KR" baseline="0" dirty="0">
                <a:solidFill>
                  <a:srgbClr val="0070C0"/>
                </a:solidFill>
              </a:rPr>
              <a:t>by Dominik </a:t>
            </a:r>
            <a:r>
              <a:rPr lang="en-US" altLang="ko-KR" baseline="0" dirty="0" err="1">
                <a:solidFill>
                  <a:srgbClr val="0070C0"/>
                </a:solidFill>
              </a:rPr>
              <a:t>Derendarz</a:t>
            </a:r>
            <a:endParaRPr lang="en-US" altLang="ko-KR" baseline="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66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90939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469534"/>
            <a:ext cx="609600" cy="23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895600" y="23747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baseline="0" dirty="0" smtClean="0"/>
              <a:t>Ridge </a:t>
            </a:r>
            <a:r>
              <a:rPr lang="en-US" altLang="ko-KR" sz="2800" b="1" baseline="0" dirty="0"/>
              <a:t>at higher </a:t>
            </a:r>
            <a:r>
              <a:rPr lang="ko-KR" altLang="en-US" sz="2800" b="1" baseline="0" dirty="0"/>
              <a:t>𝑝</a:t>
            </a:r>
            <a:r>
              <a:rPr lang="ko-KR" altLang="en-US" sz="2800" b="1" dirty="0"/>
              <a:t>𝑇</a:t>
            </a:r>
            <a:r>
              <a:rPr lang="ko-KR" altLang="en-US" sz="2800" b="1" baseline="0" dirty="0"/>
              <a:t> 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155882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5" y="1371600"/>
            <a:ext cx="8634223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288286" y="3048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2800" b="1" baseline="0" dirty="0" smtClean="0"/>
              <a:t>𝑣</a:t>
            </a:r>
            <a:r>
              <a:rPr lang="ko-KR" altLang="en-US" sz="2800" b="1" dirty="0" smtClean="0"/>
              <a:t>𝑛</a:t>
            </a:r>
            <a:r>
              <a:rPr lang="ko-KR" altLang="en-US" sz="2800" b="1" baseline="0" dirty="0" smtClean="0"/>
              <a:t> </a:t>
            </a:r>
            <a:r>
              <a:rPr lang="en-US" altLang="ko-KR" sz="2800" b="1" baseline="0" dirty="0" err="1"/>
              <a:t>vs</a:t>
            </a:r>
            <a:r>
              <a:rPr lang="en-US" altLang="ko-KR" sz="2800" b="1" baseline="0" dirty="0"/>
              <a:t> </a:t>
            </a:r>
            <a:r>
              <a:rPr lang="ko-KR" altLang="en-US" sz="2800" b="1" baseline="0" dirty="0"/>
              <a:t>𝑝</a:t>
            </a:r>
            <a:r>
              <a:rPr lang="ko-KR" altLang="en-US" sz="2800" b="1" dirty="0"/>
              <a:t>𝑇</a:t>
            </a:r>
            <a:r>
              <a:rPr lang="ko-KR" altLang="en-US" sz="2800" b="1" baseline="0" dirty="0"/>
              <a:t> </a:t>
            </a:r>
            <a:r>
              <a:rPr lang="en-US" altLang="ko-KR" sz="2800" b="1" baseline="0" dirty="0"/>
              <a:t>for different n 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48732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971550"/>
            <a:ext cx="7924800" cy="527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324601"/>
            <a:ext cx="4648200" cy="28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828800" y="228600"/>
            <a:ext cx="624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baseline="0" dirty="0" err="1" smtClean="0"/>
              <a:t>v</a:t>
            </a:r>
            <a:r>
              <a:rPr lang="en-US" altLang="ko-KR" sz="2800" b="1" dirty="0" err="1" smtClean="0"/>
              <a:t>n</a:t>
            </a:r>
            <a:r>
              <a:rPr lang="en-US" altLang="ko-KR" sz="2800" b="1" baseline="0" dirty="0"/>
              <a:t>: Event activity dependence 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18740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" y="990600"/>
            <a:ext cx="9105900" cy="576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457200" y="1524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aseline="0" dirty="0" smtClean="0"/>
              <a:t>Mapping </a:t>
            </a:r>
            <a:r>
              <a:rPr lang="en-US" altLang="ko-KR" sz="2800" baseline="0" dirty="0" err="1" smtClean="0"/>
              <a:t>N</a:t>
            </a:r>
            <a:r>
              <a:rPr lang="en-US" altLang="ko-KR" sz="2800" dirty="0" err="1" smtClean="0"/>
              <a:t>ch</a:t>
            </a:r>
            <a:r>
              <a:rPr lang="en-US" altLang="ko-KR" sz="2800" baseline="30000" dirty="0" err="1" smtClean="0"/>
              <a:t>rec</a:t>
            </a:r>
            <a:r>
              <a:rPr lang="en-US" altLang="ko-KR" sz="2800" baseline="30000" dirty="0" smtClean="0"/>
              <a:t> </a:t>
            </a:r>
            <a:r>
              <a:rPr lang="en-US" altLang="ko-KR" sz="2800" baseline="0" dirty="0" smtClean="0"/>
              <a:t>- dependence </a:t>
            </a:r>
            <a:r>
              <a:rPr lang="en-US" altLang="ko-KR" sz="2800" baseline="0" dirty="0"/>
              <a:t>to </a:t>
            </a:r>
            <a:r>
              <a:rPr lang="en-US" altLang="ko-KR" sz="2800" baseline="0" dirty="0" err="1"/>
              <a:t>E</a:t>
            </a:r>
            <a:r>
              <a:rPr lang="en-US" altLang="ko-KR" sz="2800" dirty="0" err="1"/>
              <a:t>T</a:t>
            </a:r>
            <a:r>
              <a:rPr lang="en-US" altLang="ko-KR" sz="2800" baseline="30000" dirty="0" err="1"/>
              <a:t>Pb</a:t>
            </a:r>
            <a:r>
              <a:rPr lang="en-US" altLang="ko-KR" sz="2800" baseline="0" dirty="0"/>
              <a:t> dependence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5814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429" y="1143000"/>
            <a:ext cx="8951411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057400" y="228600"/>
            <a:ext cx="49648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aseline="0" dirty="0"/>
              <a:t>The subtraction procedure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75780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719" y="770690"/>
            <a:ext cx="792396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28600" y="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baseline="0" dirty="0" smtClean="0"/>
              <a:t>Comparison </a:t>
            </a:r>
            <a:r>
              <a:rPr lang="en-US" altLang="ko-KR" sz="2800" b="1" baseline="0" dirty="0"/>
              <a:t>of </a:t>
            </a:r>
            <a:r>
              <a:rPr lang="ko-KR" altLang="en-US" sz="2800" b="1" baseline="0" dirty="0"/>
              <a:t>𝑣</a:t>
            </a:r>
            <a:r>
              <a:rPr lang="ko-KR" altLang="en-US" sz="2800" b="1" dirty="0"/>
              <a:t>𝑛</a:t>
            </a:r>
            <a:r>
              <a:rPr lang="ko-KR" altLang="en-US" sz="2800" b="1" baseline="0" dirty="0"/>
              <a:t> </a:t>
            </a:r>
            <a:r>
              <a:rPr lang="en-US" altLang="ko-KR" sz="2800" b="1" baseline="0" dirty="0"/>
              <a:t>in </a:t>
            </a:r>
            <a:r>
              <a:rPr lang="en-US" altLang="ko-KR" sz="2800" b="1" baseline="0" dirty="0" err="1"/>
              <a:t>p+Pb</a:t>
            </a:r>
            <a:r>
              <a:rPr lang="en-US" altLang="ko-KR" sz="2800" b="1" baseline="0" dirty="0"/>
              <a:t> and peripheral </a:t>
            </a:r>
            <a:r>
              <a:rPr lang="en-US" altLang="ko-KR" sz="2800" b="1" baseline="0" dirty="0" err="1" smtClean="0"/>
              <a:t>Pb+Pb</a:t>
            </a:r>
            <a:endParaRPr lang="ko-KR" altLang="en-US" sz="2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188925"/>
            <a:ext cx="838200" cy="25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4191000" y="6012729"/>
            <a:ext cx="365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aseline="0" dirty="0">
                <a:solidFill>
                  <a:srgbClr val="FF3399"/>
                </a:solidFill>
              </a:rPr>
              <a:t>They both emerge from a collective response to </a:t>
            </a:r>
            <a:r>
              <a:rPr lang="en-US" altLang="ko-KR" sz="1400" baseline="0" dirty="0" smtClean="0">
                <a:solidFill>
                  <a:srgbClr val="FF3399"/>
                </a:solidFill>
              </a:rPr>
              <a:t>the geometry </a:t>
            </a:r>
            <a:r>
              <a:rPr lang="en-US" altLang="ko-KR" sz="1400" baseline="0" dirty="0">
                <a:solidFill>
                  <a:srgbClr val="FF3399"/>
                </a:solidFill>
              </a:rPr>
              <a:t>dictated by</a:t>
            </a:r>
            <a:endParaRPr lang="ko-KR" altLang="en-US" sz="1400" dirty="0">
              <a:solidFill>
                <a:srgbClr val="FF3399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3775" y="6098143"/>
            <a:ext cx="1781175" cy="35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4343400" y="651246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400" baseline="0" dirty="0"/>
              <a:t>L is the transverse size of the high multiplicity events</a:t>
            </a:r>
            <a:endParaRPr lang="ko-KR" altLang="en-US" sz="1400" dirty="0"/>
          </a:p>
        </p:txBody>
      </p:sp>
      <p:cxnSp>
        <p:nvCxnSpPr>
          <p:cNvPr id="6" name="직선 화살표 연결선 5"/>
          <p:cNvCxnSpPr/>
          <p:nvPr/>
        </p:nvCxnSpPr>
        <p:spPr bwMode="auto">
          <a:xfrm>
            <a:off x="7343775" y="4191000"/>
            <a:ext cx="890587" cy="182172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3399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직사각형 8"/>
          <p:cNvSpPr/>
          <p:nvPr/>
        </p:nvSpPr>
        <p:spPr bwMode="auto">
          <a:xfrm>
            <a:off x="4876800" y="4495800"/>
            <a:ext cx="2466975" cy="3048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5800" b="1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732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575" y="914400"/>
            <a:ext cx="826928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487030"/>
            <a:ext cx="685800" cy="21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477000"/>
            <a:ext cx="685800" cy="21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895350" y="168622"/>
            <a:ext cx="80962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800" baseline="0" dirty="0" smtClean="0"/>
              <a:t>𝑣</a:t>
            </a:r>
            <a:r>
              <a:rPr lang="ko-KR" altLang="en-US" sz="2800" dirty="0" smtClean="0"/>
              <a:t>𝑛</a:t>
            </a:r>
            <a:r>
              <a:rPr lang="ko-KR" altLang="en-US" sz="2800" baseline="0" dirty="0" smtClean="0"/>
              <a:t> </a:t>
            </a:r>
            <a:r>
              <a:rPr lang="en-US" altLang="ko-KR" sz="2800" baseline="0" dirty="0"/>
              <a:t>scaling between the </a:t>
            </a:r>
            <a:r>
              <a:rPr lang="en-US" altLang="ko-KR" sz="2800" baseline="0" dirty="0" err="1"/>
              <a:t>p+Pb</a:t>
            </a:r>
            <a:r>
              <a:rPr lang="en-US" altLang="ko-KR" sz="2800" baseline="0" dirty="0"/>
              <a:t> and </a:t>
            </a:r>
            <a:r>
              <a:rPr lang="en-US" altLang="ko-KR" sz="2800" baseline="0" dirty="0" err="1"/>
              <a:t>Pb+Pb</a:t>
            </a:r>
            <a:r>
              <a:rPr lang="en-US" altLang="ko-KR" sz="2800" baseline="0" dirty="0"/>
              <a:t> systems </a:t>
            </a:r>
            <a:endParaRPr lang="ko-KR" altLang="en-US" sz="2800" dirty="0"/>
          </a:p>
        </p:txBody>
      </p:sp>
      <p:sp>
        <p:nvSpPr>
          <p:cNvPr id="3" name="직사각형 2"/>
          <p:cNvSpPr/>
          <p:nvPr/>
        </p:nvSpPr>
        <p:spPr bwMode="auto">
          <a:xfrm>
            <a:off x="4943475" y="990600"/>
            <a:ext cx="923925" cy="2286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5800" b="1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4972050" y="2819400"/>
            <a:ext cx="685800" cy="2286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5800" b="1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4943475" y="4648200"/>
            <a:ext cx="923925" cy="2286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5800" b="1" i="0" u="none" strike="noStrike" cap="none" normalizeH="0" baseline="-2500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85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684" y="1038225"/>
            <a:ext cx="825703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684" y="4084474"/>
            <a:ext cx="7696200" cy="16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981200" y="228600"/>
            <a:ext cx="533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baseline="0" dirty="0" smtClean="0"/>
              <a:t>Summary </a:t>
            </a:r>
            <a:r>
              <a:rPr lang="en-US" altLang="ko-KR" sz="2800" b="1" baseline="0" dirty="0"/>
              <a:t>and Conclusions </a:t>
            </a:r>
            <a:endParaRPr lang="ko-KR" altLang="en-US" sz="2800" b="1" dirty="0"/>
          </a:p>
        </p:txBody>
      </p:sp>
      <p:sp>
        <p:nvSpPr>
          <p:cNvPr id="3" name="직사각형 2"/>
          <p:cNvSpPr/>
          <p:nvPr/>
        </p:nvSpPr>
        <p:spPr>
          <a:xfrm>
            <a:off x="1171575" y="5794236"/>
            <a:ext cx="7315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00" dirty="0" smtClean="0"/>
              <a:t>“Based </a:t>
            </a:r>
            <a:r>
              <a:rPr lang="en-US" altLang="ko-KR" sz="1800" dirty="0"/>
              <a:t>on an independent cluster model and a simple conformal scaling argument, where </a:t>
            </a:r>
            <a:r>
              <a:rPr lang="en-US" altLang="ko-KR" sz="1800" dirty="0">
                <a:solidFill>
                  <a:srgbClr val="FF3399"/>
                </a:solidFill>
              </a:rPr>
              <a:t>the ratio of the mean free path to the </a:t>
            </a:r>
            <a:r>
              <a:rPr lang="en-US" altLang="ko-KR" sz="1800" dirty="0" smtClean="0">
                <a:solidFill>
                  <a:srgbClr val="FF3399"/>
                </a:solidFill>
              </a:rPr>
              <a:t>system size </a:t>
            </a:r>
            <a:r>
              <a:rPr lang="en-US" altLang="ko-KR" sz="1800" dirty="0">
                <a:solidFill>
                  <a:srgbClr val="FF3399"/>
                </a:solidFill>
              </a:rPr>
              <a:t>stays constant at fixed multiplicity, </a:t>
            </a:r>
            <a:r>
              <a:rPr lang="en-US" altLang="ko-KR" sz="1800" dirty="0"/>
              <a:t>we argue that </a:t>
            </a:r>
            <a:r>
              <a:rPr lang="en-US" altLang="ko-KR" sz="1800" dirty="0">
                <a:solidFill>
                  <a:srgbClr val="FF3399"/>
                </a:solidFill>
              </a:rPr>
              <a:t>flow in </a:t>
            </a:r>
            <a:r>
              <a:rPr lang="en-US" altLang="ko-KR" sz="1800" dirty="0" err="1">
                <a:solidFill>
                  <a:srgbClr val="FF3399"/>
                </a:solidFill>
              </a:rPr>
              <a:t>p+A</a:t>
            </a:r>
            <a:r>
              <a:rPr lang="en-US" altLang="ko-KR" sz="1800" dirty="0">
                <a:solidFill>
                  <a:srgbClr val="FF3399"/>
                </a:solidFill>
              </a:rPr>
              <a:t> emerges as a collective </a:t>
            </a:r>
            <a:r>
              <a:rPr lang="en-US" altLang="ko-KR" sz="1800" dirty="0" smtClean="0">
                <a:solidFill>
                  <a:srgbClr val="FF3399"/>
                </a:solidFill>
              </a:rPr>
              <a:t>response to </a:t>
            </a:r>
            <a:r>
              <a:rPr lang="en-US" altLang="ko-KR" sz="1800" dirty="0">
                <a:solidFill>
                  <a:srgbClr val="FF3399"/>
                </a:solidFill>
              </a:rPr>
              <a:t>the fluctuations in the position of clusters, just like in A + A collisions</a:t>
            </a:r>
            <a:r>
              <a:rPr lang="en-US" altLang="ko-KR" dirty="0" smtClean="0">
                <a:solidFill>
                  <a:srgbClr val="FF3399"/>
                </a:solidFill>
              </a:rPr>
              <a:t>.”</a:t>
            </a:r>
          </a:p>
          <a:p>
            <a:r>
              <a:rPr lang="en-US" altLang="ko-KR" sz="1800" dirty="0" smtClean="0"/>
              <a:t>(arXiv:1312.6770)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18740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761" y="761999"/>
            <a:ext cx="7924800" cy="23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52800"/>
            <a:ext cx="6934200" cy="342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2743200" y="152400"/>
            <a:ext cx="34179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aseline="0" dirty="0" err="1"/>
              <a:t>Cumulant</a:t>
            </a:r>
            <a:r>
              <a:rPr lang="en-US" altLang="ko-KR" sz="3200" baseline="0" dirty="0"/>
              <a:t> method</a:t>
            </a:r>
            <a:endParaRPr lang="ko-KR" altLang="en-US" sz="3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7487" y="5181600"/>
            <a:ext cx="181896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2274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57608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798025" y="228600"/>
            <a:ext cx="77420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baseline="0" dirty="0"/>
              <a:t>Transverse momentum dependence of v</a:t>
            </a:r>
            <a:r>
              <a:rPr lang="en-US" altLang="ko-KR" sz="3200" dirty="0"/>
              <a:t>2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28052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1219200"/>
            <a:ext cx="8887997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14300" y="152400"/>
            <a:ext cx="8964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baseline="0" dirty="0"/>
              <a:t>Transverse momentum dependence of v</a:t>
            </a:r>
            <a:r>
              <a:rPr lang="en-US" altLang="ko-KR" sz="3200" dirty="0"/>
              <a:t>3</a:t>
            </a:r>
            <a:r>
              <a:rPr lang="en-US" altLang="ko-KR" sz="3200" baseline="0" dirty="0"/>
              <a:t> and </a:t>
            </a:r>
            <a:r>
              <a:rPr lang="en-US" altLang="ko-KR" sz="3200" baseline="0" dirty="0" smtClean="0"/>
              <a:t>v</a:t>
            </a:r>
            <a:r>
              <a:rPr lang="en-US" altLang="ko-KR" sz="3200" dirty="0" smtClean="0"/>
              <a:t>4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28052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885825"/>
            <a:ext cx="8534401" cy="575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914400" y="165675"/>
            <a:ext cx="7391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baseline="0" dirty="0"/>
              <a:t>Centrality dependence of </a:t>
            </a:r>
            <a:r>
              <a:rPr lang="en-US" altLang="ko-KR" sz="3200" baseline="0" dirty="0" err="1"/>
              <a:t>v</a:t>
            </a:r>
            <a:r>
              <a:rPr lang="en-US" altLang="ko-KR" sz="3200" dirty="0" err="1"/>
              <a:t>n</a:t>
            </a:r>
            <a:r>
              <a:rPr lang="en-US" altLang="ko-KR" sz="3200" baseline="0" dirty="0"/>
              <a:t> harmonics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28052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648011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990600" y="177760"/>
            <a:ext cx="7391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baseline="0" dirty="0"/>
              <a:t>Elliptic flow fluctuations </a:t>
            </a:r>
            <a:r>
              <a:rPr lang="en-US" altLang="ko-KR" sz="3200" baseline="0" dirty="0" err="1"/>
              <a:t>p</a:t>
            </a:r>
            <a:r>
              <a:rPr lang="en-US" altLang="ko-KR" sz="3200" dirty="0" err="1"/>
              <a:t>T</a:t>
            </a:r>
            <a:r>
              <a:rPr lang="en-US" altLang="ko-KR" sz="3200" baseline="0" dirty="0"/>
              <a:t> dependence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96826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610600" cy="538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028700" y="146623"/>
            <a:ext cx="731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baseline="0" dirty="0"/>
              <a:t>Fluctuations of </a:t>
            </a:r>
            <a:r>
              <a:rPr lang="en-US" altLang="ko-KR" sz="3200" baseline="0" dirty="0" err="1"/>
              <a:t>v</a:t>
            </a:r>
            <a:r>
              <a:rPr lang="en-US" altLang="ko-KR" sz="3200" dirty="0" err="1"/>
              <a:t>n</a:t>
            </a:r>
            <a:r>
              <a:rPr lang="en-US" altLang="ko-KR" sz="3200" baseline="0" dirty="0"/>
              <a:t> &lt;</a:t>
            </a:r>
            <a:r>
              <a:rPr lang="en-US" altLang="ko-KR" sz="3200" baseline="0" dirty="0" err="1"/>
              <a:t>N</a:t>
            </a:r>
            <a:r>
              <a:rPr lang="en-US" altLang="ko-KR" sz="3200" dirty="0" err="1"/>
              <a:t>part</a:t>
            </a:r>
            <a:r>
              <a:rPr lang="en-US" altLang="ko-KR" sz="3200" baseline="0" dirty="0"/>
              <a:t>&gt; dependence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96826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" y="1600200"/>
            <a:ext cx="8461089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048000" y="381000"/>
            <a:ext cx="2417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aseline="0" dirty="0"/>
              <a:t>Conclusions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96826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37684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057400" y="76200"/>
            <a:ext cx="49648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aseline="0" dirty="0"/>
              <a:t>The subtraction procedure</a:t>
            </a:r>
            <a:endParaRPr lang="ko-KR" altLang="en-US" sz="3200" dirty="0"/>
          </a:p>
        </p:txBody>
      </p:sp>
      <p:graphicFrame>
        <p:nvGraphicFramePr>
          <p:cNvPr id="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80846913"/>
              </p:ext>
            </p:extLst>
          </p:nvPr>
        </p:nvGraphicFramePr>
        <p:xfrm>
          <a:off x="2895600" y="5945832"/>
          <a:ext cx="1468437" cy="407987"/>
        </p:xfrm>
        <a:graphic>
          <a:graphicData uri="http://schemas.openxmlformats.org/presentationml/2006/ole">
            <p:oleObj spid="_x0000_s2073" name="수식" r:id="rId5" imgW="1002960" imgH="279360" progId="Equation.3">
              <p:embed/>
            </p:oleObj>
          </a:graphicData>
        </a:graphic>
      </p:graphicFrame>
      <p:sp>
        <p:nvSpPr>
          <p:cNvPr id="4" name="직사각형 3"/>
          <p:cNvSpPr/>
          <p:nvPr/>
        </p:nvSpPr>
        <p:spPr>
          <a:xfrm>
            <a:off x="6019799" y="5715000"/>
            <a:ext cx="2426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aseline="0" dirty="0" smtClean="0">
                <a:solidFill>
                  <a:srgbClr val="0070C0"/>
                </a:solidFill>
              </a:rPr>
              <a:t>(When each </a:t>
            </a:r>
            <a:r>
              <a:rPr lang="en-US" altLang="ko-KR" sz="1200" baseline="0" dirty="0">
                <a:solidFill>
                  <a:srgbClr val="0070C0"/>
                </a:solidFill>
              </a:rPr>
              <a:t>of the particles is correlated with a common </a:t>
            </a:r>
            <a:r>
              <a:rPr lang="en-US" altLang="ko-KR" sz="1200" baseline="0" dirty="0" smtClean="0">
                <a:solidFill>
                  <a:srgbClr val="0070C0"/>
                </a:solidFill>
              </a:rPr>
              <a:t>plane)</a:t>
            </a:r>
            <a:endParaRPr lang="ko-KR" alt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780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43000" y="30436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b="1" baseline="0" dirty="0" smtClean="0"/>
              <a:t>PHENIX Results</a:t>
            </a:r>
            <a:endParaRPr lang="ko-KR" altLang="en-US" sz="3200" b="1" dirty="0"/>
          </a:p>
        </p:txBody>
      </p:sp>
      <p:sp>
        <p:nvSpPr>
          <p:cNvPr id="3" name="직사각형 2"/>
          <p:cNvSpPr/>
          <p:nvPr/>
        </p:nvSpPr>
        <p:spPr>
          <a:xfrm>
            <a:off x="1066800" y="1447800"/>
            <a:ext cx="70104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aseline="0" dirty="0" smtClean="0">
                <a:solidFill>
                  <a:srgbClr val="FF0000"/>
                </a:solidFill>
              </a:rPr>
              <a:t>Extracted from the following talks.</a:t>
            </a:r>
          </a:p>
          <a:p>
            <a:endParaRPr lang="en-US" altLang="ko-KR" baseline="0" dirty="0" smtClean="0"/>
          </a:p>
          <a:p>
            <a:pPr marL="457200" indent="-457200">
              <a:buAutoNum type="arabicPeriod"/>
            </a:pPr>
            <a:r>
              <a:rPr lang="en-US" altLang="ko-KR" baseline="0" dirty="0" smtClean="0"/>
              <a:t>“Measurements </a:t>
            </a:r>
            <a:r>
              <a:rPr lang="en-US" altLang="ko-KR" baseline="0" dirty="0"/>
              <a:t>of long-range angular correlation and identified particle v2 in 200 </a:t>
            </a:r>
            <a:r>
              <a:rPr lang="en-US" altLang="ko-KR" baseline="0" dirty="0" err="1"/>
              <a:t>GeV</a:t>
            </a:r>
            <a:r>
              <a:rPr lang="en-US" altLang="ko-KR" baseline="0" dirty="0"/>
              <a:t> </a:t>
            </a:r>
            <a:r>
              <a:rPr lang="en-US" altLang="ko-KR" baseline="0" dirty="0" err="1"/>
              <a:t>d+Au</a:t>
            </a:r>
            <a:r>
              <a:rPr lang="en-US" altLang="ko-KR" baseline="0" dirty="0"/>
              <a:t> collisions from PHENIX” </a:t>
            </a:r>
            <a:r>
              <a:rPr lang="en-US" altLang="ko-KR" baseline="0" dirty="0">
                <a:solidFill>
                  <a:srgbClr val="0070C0"/>
                </a:solidFill>
              </a:rPr>
              <a:t>by </a:t>
            </a:r>
            <a:r>
              <a:rPr lang="en-US" altLang="ko-KR" baseline="0" dirty="0" err="1">
                <a:solidFill>
                  <a:srgbClr val="0070C0"/>
                </a:solidFill>
              </a:rPr>
              <a:t>Shengli</a:t>
            </a:r>
            <a:r>
              <a:rPr lang="en-US" altLang="ko-KR" baseline="0" dirty="0">
                <a:solidFill>
                  <a:srgbClr val="0070C0"/>
                </a:solidFill>
              </a:rPr>
              <a:t> Huang</a:t>
            </a:r>
            <a:endParaRPr lang="en-US" altLang="ko-KR" baseline="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383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620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“Ridge” and ”v</a:t>
            </a:r>
            <a:r>
              <a:rPr lang="en-US" baseline="-25000" dirty="0" smtClean="0"/>
              <a:t>2</a:t>
            </a:r>
            <a:r>
              <a:rPr lang="en-US" dirty="0" smtClean="0"/>
              <a:t>”  in p+Pb@5.02 </a:t>
            </a:r>
            <a:r>
              <a:rPr lang="en-US" dirty="0" err="1" smtClean="0"/>
              <a:t>TeV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90" y="1066800"/>
            <a:ext cx="402011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9902" y="685800"/>
            <a:ext cx="5415775" cy="236219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5505271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A “ridge” is observed in the central p + Pb@5.02 </a:t>
            </a:r>
            <a:r>
              <a:rPr lang="en-US" baseline="0" dirty="0" err="1" smtClean="0">
                <a:solidFill>
                  <a:prstClr val="black"/>
                </a:solidFill>
                <a:latin typeface="Calibri"/>
              </a:rPr>
              <a:t>TeV</a:t>
            </a:r>
            <a:endParaRPr lang="en-US" baseline="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aseline="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baseline="0" dirty="0">
                <a:solidFill>
                  <a:prstClr val="black"/>
                </a:solidFill>
                <a:latin typeface="Calibri"/>
                <a:sym typeface="Symbol"/>
              </a:rPr>
              <a:t> distribution shows a cos(2) </a:t>
            </a:r>
            <a:r>
              <a:rPr lang="en-US" baseline="0" dirty="0" smtClean="0">
                <a:solidFill>
                  <a:prstClr val="black"/>
                </a:solidFill>
                <a:latin typeface="Calibri"/>
                <a:sym typeface="Symbol"/>
              </a:rPr>
              <a:t>structure</a:t>
            </a:r>
            <a:endParaRPr lang="en-US" baseline="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The identified particle 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 shows a mass ordering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1798" y="4007579"/>
            <a:ext cx="34310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aseline="0" dirty="0" smtClean="0">
                <a:solidFill>
                  <a:prstClr val="black"/>
                </a:solidFill>
                <a:latin typeface="Calibri"/>
              </a:rPr>
              <a:t>ALICE</a:t>
            </a:r>
            <a:r>
              <a:rPr lang="en-US" sz="1800" baseline="0" dirty="0">
                <a:solidFill>
                  <a:prstClr val="black"/>
                </a:solidFill>
                <a:latin typeface="Calibri"/>
              </a:rPr>
              <a:t>: Physics Letters B 726 (2013)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aseline="0" dirty="0" smtClean="0">
                <a:solidFill>
                  <a:prstClr val="black"/>
                </a:solidFill>
                <a:latin typeface="Calibri"/>
              </a:rPr>
              <a:t>ATLAS: Phys. Rev. </a:t>
            </a:r>
            <a:r>
              <a:rPr lang="en-US" sz="1800" baseline="0" dirty="0" err="1" smtClean="0">
                <a:solidFill>
                  <a:prstClr val="black"/>
                </a:solidFill>
                <a:latin typeface="Calibri"/>
              </a:rPr>
              <a:t>Lett</a:t>
            </a:r>
            <a:r>
              <a:rPr lang="en-US" sz="1800" baseline="0" dirty="0" smtClean="0">
                <a:solidFill>
                  <a:prstClr val="black"/>
                </a:solidFill>
                <a:latin typeface="Calibri"/>
              </a:rPr>
              <a:t>. 110(2013)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aseline="0" dirty="0" smtClean="0">
                <a:solidFill>
                  <a:prstClr val="black"/>
                </a:solidFill>
                <a:latin typeface="Calibri"/>
              </a:rPr>
              <a:t>CMS: Phys. </a:t>
            </a:r>
            <a:r>
              <a:rPr lang="en-US" sz="1800" baseline="0" dirty="0" err="1" smtClean="0">
                <a:solidFill>
                  <a:prstClr val="black"/>
                </a:solidFill>
                <a:latin typeface="Calibri"/>
              </a:rPr>
              <a:t>Lett</a:t>
            </a:r>
            <a:r>
              <a:rPr lang="en-US" sz="1800" baseline="0" dirty="0" smtClean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800" baseline="0" dirty="0">
                <a:solidFill>
                  <a:prstClr val="black"/>
                </a:solidFill>
                <a:latin typeface="Calibri"/>
              </a:rPr>
              <a:t>B </a:t>
            </a:r>
            <a:r>
              <a:rPr lang="en-US" sz="1800" baseline="0" dirty="0" smtClean="0">
                <a:solidFill>
                  <a:prstClr val="black"/>
                </a:solidFill>
                <a:latin typeface="Calibri"/>
              </a:rPr>
              <a:t>7198(2013</a:t>
            </a:r>
            <a:endParaRPr lang="en-US" sz="1800" baseline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2884247"/>
            <a:ext cx="3810000" cy="252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64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in </a:t>
            </a:r>
            <a:r>
              <a:rPr lang="en-US" dirty="0" err="1" smtClean="0"/>
              <a:t>d+Au</a:t>
            </a:r>
            <a:r>
              <a:rPr lang="en-US" dirty="0"/>
              <a:t>@</a:t>
            </a:r>
            <a:r>
              <a:rPr lang="en-US" dirty="0" smtClean="0"/>
              <a:t> 200 </a:t>
            </a:r>
            <a:r>
              <a:rPr lang="en-US" dirty="0" err="1" smtClean="0"/>
              <a:t>GeV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762000"/>
            <a:ext cx="4114799" cy="367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2693" y="685800"/>
            <a:ext cx="5040181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419600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baseline="0" dirty="0" smtClean="0">
                <a:solidFill>
                  <a:prstClr val="black"/>
                </a:solidFill>
                <a:latin typeface="Calibri"/>
                <a:sym typeface="Symbol"/>
              </a:rPr>
              <a:t>cos(2</a:t>
            </a:r>
            <a:r>
              <a:rPr lang="en-US" baseline="0" dirty="0">
                <a:solidFill>
                  <a:prstClr val="black"/>
                </a:solidFill>
                <a:latin typeface="Calibri"/>
                <a:sym typeface="Symbol"/>
              </a:rPr>
              <a:t>) </a:t>
            </a:r>
            <a:r>
              <a:rPr lang="en-US" baseline="0" dirty="0" smtClean="0">
                <a:solidFill>
                  <a:prstClr val="black"/>
                </a:solidFill>
                <a:latin typeface="Calibri"/>
                <a:sym typeface="Symbol"/>
              </a:rPr>
              <a:t>structure is also seen in 0-5% </a:t>
            </a:r>
            <a:r>
              <a:rPr lang="en-US" baseline="0" dirty="0" err="1" smtClean="0">
                <a:solidFill>
                  <a:prstClr val="black"/>
                </a:solidFill>
                <a:latin typeface="Calibri"/>
                <a:sym typeface="Symbol"/>
              </a:rPr>
              <a:t>d+Au</a:t>
            </a:r>
            <a:r>
              <a:rPr lang="en-US" baseline="0" dirty="0" smtClean="0">
                <a:solidFill>
                  <a:prstClr val="black"/>
                </a:solidFill>
                <a:latin typeface="Calibri"/>
                <a:sym typeface="Symbol"/>
              </a:rPr>
              <a:t>. The cut of ||&gt;0.48 is the limit of our central arm acceptance</a:t>
            </a:r>
            <a:endParaRPr lang="en-US" baseline="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The 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 in 0-5% </a:t>
            </a:r>
            <a:r>
              <a:rPr lang="en-US" baseline="0" dirty="0" err="1" smtClean="0">
                <a:solidFill>
                  <a:prstClr val="black"/>
                </a:solidFill>
                <a:latin typeface="Calibri"/>
              </a:rPr>
              <a:t>d+Au</a:t>
            </a: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 is higher than that in 0-2% </a:t>
            </a:r>
            <a:r>
              <a:rPr lang="en-US" baseline="0" dirty="0" err="1" smtClean="0">
                <a:solidFill>
                  <a:prstClr val="black"/>
                </a:solidFill>
                <a:latin typeface="Calibri"/>
              </a:rPr>
              <a:t>p+Pb</a:t>
            </a:r>
            <a:r>
              <a:rPr lang="en-US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collisions, which is consistent with hydro calculation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The measurement with large </a:t>
            </a:r>
            <a:r>
              <a:rPr lang="en-US" baseline="0" dirty="0">
                <a:solidFill>
                  <a:prstClr val="black"/>
                </a:solidFill>
                <a:latin typeface="Calibri"/>
                <a:sym typeface="Symbol"/>
              </a:rPr>
              <a:t>|</a:t>
            </a:r>
            <a:r>
              <a:rPr lang="en-US" baseline="0" dirty="0" smtClean="0">
                <a:solidFill>
                  <a:prstClr val="black"/>
                </a:solidFill>
                <a:latin typeface="Calibri"/>
                <a:sym typeface="Symbol"/>
              </a:rPr>
              <a:t>| is required!</a:t>
            </a:r>
            <a:endParaRPr lang="en-US" baseline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3938669"/>
            <a:ext cx="5064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aseline="0" dirty="0" smtClean="0">
                <a:solidFill>
                  <a:prstClr val="black"/>
                </a:solidFill>
                <a:latin typeface="Calibri"/>
              </a:rPr>
              <a:t>PHENIX: </a:t>
            </a:r>
            <a:r>
              <a:rPr lang="en-US" sz="1800" baseline="0" dirty="0">
                <a:solidFill>
                  <a:prstClr val="black"/>
                </a:solidFill>
                <a:latin typeface="Calibri"/>
                <a:hlinkClick r:id="rId4"/>
              </a:rPr>
              <a:t>Phys. Rev. </a:t>
            </a:r>
            <a:r>
              <a:rPr lang="en-US" sz="1800" baseline="0" dirty="0" err="1">
                <a:solidFill>
                  <a:prstClr val="black"/>
                </a:solidFill>
                <a:latin typeface="Calibri"/>
                <a:hlinkClick r:id="rId4"/>
              </a:rPr>
              <a:t>Lett</a:t>
            </a:r>
            <a:r>
              <a:rPr lang="en-US" sz="1800" baseline="0" dirty="0">
                <a:solidFill>
                  <a:prstClr val="black"/>
                </a:solidFill>
                <a:latin typeface="Calibri"/>
                <a:hlinkClick r:id="rId4"/>
              </a:rPr>
              <a:t>. 111, 212301 (2013)</a:t>
            </a:r>
            <a:endParaRPr lang="en-US" sz="1800" baseline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255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QM2014 Shengli Huang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4638" y="5575518"/>
            <a:ext cx="72462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The charged hadron 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 measured by the event plane method in central </a:t>
            </a:r>
            <a:r>
              <a:rPr lang="en-US" baseline="0" dirty="0" err="1" smtClean="0">
                <a:solidFill>
                  <a:prstClr val="black"/>
                </a:solidFill>
                <a:latin typeface="Calibri"/>
              </a:rPr>
              <a:t>dAu</a:t>
            </a: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 is similar to that in central </a:t>
            </a:r>
            <a:r>
              <a:rPr lang="en-US" baseline="0" dirty="0" err="1" smtClean="0">
                <a:solidFill>
                  <a:prstClr val="black"/>
                </a:solidFill>
                <a:latin typeface="Calibri"/>
              </a:rPr>
              <a:t>pPb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V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(EP) of charged hadron in 0-5% </a:t>
            </a:r>
            <a:r>
              <a:rPr lang="en-US" sz="4000" dirty="0" err="1" smtClean="0"/>
              <a:t>d+Au</a:t>
            </a:r>
            <a:endParaRPr lang="en-US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13" y="762000"/>
            <a:ext cx="60642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58433" y="1459468"/>
            <a:ext cx="1733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baseline="0" dirty="0" smtClean="0">
                <a:solidFill>
                  <a:prstClr val="black"/>
                </a:solidFill>
                <a:latin typeface="Calibri"/>
              </a:rPr>
              <a:t>arXiv:1404.7461</a:t>
            </a:r>
            <a:endParaRPr lang="en-US" sz="1800" b="1" baseline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578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392897"/>
            <a:ext cx="7312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baseline="0" dirty="0" smtClean="0">
                <a:solidFill>
                  <a:srgbClr val="002060"/>
                </a:solidFill>
                <a:latin typeface="Calibri"/>
              </a:rPr>
              <a:t>Mass ordering is observed in 0-5% </a:t>
            </a:r>
            <a:r>
              <a:rPr lang="en-US" b="1" baseline="0" dirty="0" err="1" smtClean="0">
                <a:solidFill>
                  <a:srgbClr val="002060"/>
                </a:solidFill>
                <a:latin typeface="Calibri"/>
              </a:rPr>
              <a:t>d+Au</a:t>
            </a:r>
            <a:endParaRPr lang="en-US" b="1" baseline="0" dirty="0" smtClean="0">
              <a:solidFill>
                <a:srgbClr val="002060"/>
              </a:solidFill>
              <a:latin typeface="Calibri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baseline="0" dirty="0" smtClean="0">
                <a:solidFill>
                  <a:srgbClr val="002060"/>
                </a:solidFill>
                <a:latin typeface="Calibri"/>
              </a:rPr>
              <a:t>This ordering can be reproduced in hydro calculation from P. </a:t>
            </a:r>
            <a:r>
              <a:rPr lang="en-US" b="1" baseline="0" dirty="0" err="1" smtClean="0">
                <a:solidFill>
                  <a:srgbClr val="002060"/>
                </a:solidFill>
                <a:latin typeface="Calibri"/>
              </a:rPr>
              <a:t>Romatschke</a:t>
            </a:r>
            <a:r>
              <a:rPr lang="en-US" b="1" baseline="0" dirty="0" smtClean="0">
                <a:solidFill>
                  <a:srgbClr val="002060"/>
                </a:solidFill>
                <a:latin typeface="Calibri"/>
              </a:rPr>
              <a:t> et al.</a:t>
            </a:r>
            <a:endParaRPr lang="en-US" b="1" baseline="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097" y="421720"/>
            <a:ext cx="7174903" cy="485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81441"/>
            <a:ext cx="8229600" cy="680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aseline="0" smtClean="0">
                <a:solidFill>
                  <a:prstClr val="black"/>
                </a:solidFill>
              </a:rPr>
              <a:t>Identified particles’ v</a:t>
            </a:r>
            <a:r>
              <a:rPr lang="en-US" sz="4000" smtClean="0">
                <a:solidFill>
                  <a:prstClr val="black"/>
                </a:solidFill>
              </a:rPr>
              <a:t>2</a:t>
            </a:r>
            <a:r>
              <a:rPr lang="en-US" sz="4000" baseline="0" smtClean="0">
                <a:solidFill>
                  <a:prstClr val="black"/>
                </a:solidFill>
              </a:rPr>
              <a:t> from EP methods</a:t>
            </a:r>
            <a:endParaRPr lang="en-US" sz="4000" baseline="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32663" y="3517515"/>
            <a:ext cx="1733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baseline="0" dirty="0" smtClean="0">
                <a:solidFill>
                  <a:prstClr val="black"/>
                </a:solidFill>
                <a:latin typeface="Calibri"/>
              </a:rPr>
              <a:t>arXiv:1404.7461</a:t>
            </a:r>
            <a:endParaRPr lang="en-US" sz="1800" b="1" baseline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71577" y="3962400"/>
            <a:ext cx="4639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baseline="0" dirty="0" smtClean="0">
                <a:solidFill>
                  <a:prstClr val="black"/>
                </a:solidFill>
                <a:latin typeface="Calibri"/>
              </a:rPr>
              <a:t>Hydro: P</a:t>
            </a:r>
            <a:r>
              <a:rPr lang="en-US" sz="1800" b="1" baseline="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800" b="1" baseline="0" dirty="0" err="1">
                <a:solidFill>
                  <a:prstClr val="black"/>
                </a:solidFill>
                <a:latin typeface="Calibri"/>
              </a:rPr>
              <a:t>Romatschke</a:t>
            </a:r>
            <a:r>
              <a:rPr lang="en-US" sz="1800" b="1" baseline="0" dirty="0">
                <a:solidFill>
                  <a:prstClr val="black"/>
                </a:solidFill>
                <a:latin typeface="Calibri"/>
              </a:rPr>
              <a:t>, private communication</a:t>
            </a:r>
            <a:r>
              <a:rPr lang="en-US" sz="1800" b="1" baseline="0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baseline="0" dirty="0" smtClean="0">
                <a:solidFill>
                  <a:prstClr val="black"/>
                </a:solidFill>
                <a:latin typeface="Calibri"/>
              </a:rPr>
              <a:t>            J</a:t>
            </a:r>
            <a:r>
              <a:rPr lang="en-US" sz="1800" b="1" baseline="0" dirty="0">
                <a:solidFill>
                  <a:prstClr val="black"/>
                </a:solidFill>
                <a:latin typeface="Calibri"/>
              </a:rPr>
              <a:t>. Nagle et al., arXiv:1312.4565</a:t>
            </a:r>
            <a:r>
              <a:rPr lang="en-US" sz="1800" b="1" baseline="0" dirty="0" smtClean="0">
                <a:solidFill>
                  <a:prstClr val="black"/>
                </a:solidFill>
                <a:latin typeface="Calibri"/>
              </a:rPr>
              <a:t>.</a:t>
            </a:r>
            <a:endParaRPr lang="en-US" sz="1800" b="1" baseline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54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171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Weaker radial flow in </a:t>
            </a:r>
            <a:r>
              <a:rPr lang="en-US" sz="4000" dirty="0" err="1" smtClean="0"/>
              <a:t>dAu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5410200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The magnitude of mass ordering in </a:t>
            </a:r>
            <a:r>
              <a:rPr lang="en-US" baseline="0" dirty="0" err="1" smtClean="0">
                <a:solidFill>
                  <a:prstClr val="black"/>
                </a:solidFill>
                <a:latin typeface="Calibri"/>
              </a:rPr>
              <a:t>p+Pb</a:t>
            </a: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 is larger than that in </a:t>
            </a:r>
            <a:r>
              <a:rPr lang="en-US" baseline="0" dirty="0" err="1" smtClean="0">
                <a:solidFill>
                  <a:prstClr val="black"/>
                </a:solidFill>
                <a:latin typeface="Calibri"/>
              </a:rPr>
              <a:t>d+Au</a:t>
            </a:r>
            <a:endParaRPr lang="en-US" baseline="0" dirty="0" smtClean="0">
              <a:solidFill>
                <a:prstClr val="black"/>
              </a:solidFill>
              <a:latin typeface="Calibri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Weaker radial flow in </a:t>
            </a:r>
            <a:r>
              <a:rPr lang="en-US" baseline="0" dirty="0" err="1" smtClean="0">
                <a:solidFill>
                  <a:prstClr val="black"/>
                </a:solidFill>
                <a:latin typeface="Calibri"/>
              </a:rPr>
              <a:t>d+Au</a:t>
            </a: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?</a:t>
            </a:r>
            <a:endParaRPr lang="en-US" baseline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5790"/>
            <a:ext cx="8362950" cy="479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49758" y="4038600"/>
            <a:ext cx="2332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baseline="0" dirty="0" smtClean="0">
                <a:solidFill>
                  <a:srgbClr val="C00000"/>
                </a:solidFill>
                <a:latin typeface="Calibri"/>
              </a:rPr>
              <a:t>Subtract method</a:t>
            </a:r>
            <a:endParaRPr lang="en-US" b="1" baseline="0" dirty="0">
              <a:solidFill>
                <a:srgbClr val="C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200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74"/>
            <a:ext cx="8229600" cy="581526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88D4-67DD-45F3-A3F8-28770E1C48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762000"/>
            <a:ext cx="8991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aseline="0" dirty="0">
                <a:solidFill>
                  <a:prstClr val="black"/>
                </a:solidFill>
                <a:latin typeface="Calibri"/>
              </a:rPr>
              <a:t>Is there “ridge” in </a:t>
            </a:r>
            <a:r>
              <a:rPr lang="en-US" baseline="0" dirty="0" err="1">
                <a:solidFill>
                  <a:prstClr val="black"/>
                </a:solidFill>
                <a:latin typeface="Calibri"/>
              </a:rPr>
              <a:t>dAu</a:t>
            </a:r>
            <a:r>
              <a:rPr lang="en-US" baseline="0" dirty="0">
                <a:solidFill>
                  <a:prstClr val="black"/>
                </a:solidFill>
                <a:latin typeface="Calibri"/>
              </a:rPr>
              <a:t> collisions</a:t>
            </a: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 dirty="0">
              <a:solidFill>
                <a:prstClr val="black"/>
              </a:solidFill>
              <a:latin typeface="Calibri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aseline="0" dirty="0">
                <a:solidFill>
                  <a:prstClr val="black"/>
                </a:solidFill>
                <a:latin typeface="Calibri"/>
              </a:rPr>
              <a:t>How about the difference between the v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baseline="0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en-US" baseline="0" dirty="0" err="1">
                <a:solidFill>
                  <a:prstClr val="black"/>
                </a:solidFill>
                <a:latin typeface="Calibri"/>
              </a:rPr>
              <a:t>dAu</a:t>
            </a:r>
            <a:r>
              <a:rPr lang="en-US" baseline="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en-US" baseline="0" dirty="0" err="1">
                <a:solidFill>
                  <a:prstClr val="black"/>
                </a:solidFill>
                <a:latin typeface="Calibri"/>
              </a:rPr>
              <a:t>pPb</a:t>
            </a: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baseline="0" dirty="0" smtClean="0">
              <a:solidFill>
                <a:srgbClr val="C0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baseline="0" dirty="0" smtClean="0">
              <a:solidFill>
                <a:srgbClr val="C0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1" baseline="0" dirty="0">
              <a:solidFill>
                <a:srgbClr val="C00000"/>
              </a:solidFill>
              <a:latin typeface="Calibri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aseline="0" dirty="0">
                <a:solidFill>
                  <a:prstClr val="black"/>
                </a:solidFill>
                <a:latin typeface="Calibri"/>
              </a:rPr>
              <a:t>Is there mass ordering for identified </a:t>
            </a: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particle 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baseline="0" dirty="0">
                <a:solidFill>
                  <a:prstClr val="black"/>
                </a:solidFill>
                <a:latin typeface="Calibri"/>
              </a:rPr>
              <a:t>in </a:t>
            </a:r>
            <a:r>
              <a:rPr lang="en-US" baseline="0" dirty="0" err="1">
                <a:solidFill>
                  <a:prstClr val="black"/>
                </a:solidFill>
                <a:latin typeface="Calibri"/>
              </a:rPr>
              <a:t>dAu</a:t>
            </a:r>
            <a:r>
              <a:rPr lang="en-US" baseline="0" dirty="0" smtClean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257800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baseline="0" dirty="0" smtClean="0">
                <a:solidFill>
                  <a:srgbClr val="3905BB"/>
                </a:solidFill>
                <a:latin typeface="Calibri"/>
              </a:rPr>
              <a:t>The input from CGC model calculation is expected for the further understanding the physics  of “ridge” and “v</a:t>
            </a:r>
            <a:r>
              <a:rPr lang="en-US" b="1" dirty="0" smtClean="0">
                <a:solidFill>
                  <a:srgbClr val="3905BB"/>
                </a:solidFill>
                <a:latin typeface="Calibri"/>
              </a:rPr>
              <a:t>2</a:t>
            </a:r>
            <a:r>
              <a:rPr lang="en-US" b="1" baseline="0" dirty="0" smtClean="0">
                <a:solidFill>
                  <a:srgbClr val="3905BB"/>
                </a:solidFill>
                <a:latin typeface="Calibri"/>
              </a:rPr>
              <a:t>” in small collision system</a:t>
            </a:r>
            <a:endParaRPr lang="en-US" b="1" baseline="0" dirty="0">
              <a:solidFill>
                <a:srgbClr val="3905BB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211" y="1219200"/>
            <a:ext cx="574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baseline="0" dirty="0">
                <a:solidFill>
                  <a:srgbClr val="C00000"/>
                </a:solidFill>
                <a:latin typeface="Calibri"/>
              </a:rPr>
              <a:t>There is “Ridge” in </a:t>
            </a:r>
            <a:r>
              <a:rPr lang="en-US" b="1" baseline="0" dirty="0" err="1">
                <a:solidFill>
                  <a:srgbClr val="C00000"/>
                </a:solidFill>
                <a:latin typeface="Calibri"/>
              </a:rPr>
              <a:t>dAu</a:t>
            </a:r>
            <a:r>
              <a:rPr lang="en-US" b="1" baseline="0" dirty="0">
                <a:solidFill>
                  <a:srgbClr val="C00000"/>
                </a:solidFill>
                <a:latin typeface="Calibri"/>
              </a:rPr>
              <a:t> even with |</a:t>
            </a:r>
            <a:r>
              <a:rPr lang="en-US" b="1" baseline="0" dirty="0">
                <a:solidFill>
                  <a:srgbClr val="C00000"/>
                </a:solidFill>
                <a:latin typeface="Calibri"/>
                <a:sym typeface="Symbol"/>
              </a:rPr>
              <a:t>|&gt;</a:t>
            </a:r>
            <a:r>
              <a:rPr lang="en-US" b="1" baseline="0" dirty="0" smtClean="0">
                <a:solidFill>
                  <a:srgbClr val="C00000"/>
                </a:solidFill>
                <a:latin typeface="Calibri"/>
                <a:sym typeface="Symbol"/>
              </a:rPr>
              <a:t>6.0</a:t>
            </a:r>
            <a:endParaRPr lang="en-US" sz="1800" baseline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211" y="2294602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baseline="0" dirty="0">
                <a:solidFill>
                  <a:srgbClr val="C00000"/>
                </a:solidFill>
                <a:latin typeface="Calibri"/>
              </a:rPr>
              <a:t>v</a:t>
            </a:r>
            <a:r>
              <a:rPr lang="en-US" b="1" dirty="0">
                <a:solidFill>
                  <a:srgbClr val="C00000"/>
                </a:solidFill>
                <a:latin typeface="Calibri"/>
              </a:rPr>
              <a:t>2</a:t>
            </a:r>
            <a:r>
              <a:rPr lang="en-US" b="1" baseline="0" dirty="0">
                <a:solidFill>
                  <a:srgbClr val="C00000"/>
                </a:solidFill>
                <a:latin typeface="Calibri"/>
              </a:rPr>
              <a:t> in central </a:t>
            </a:r>
            <a:r>
              <a:rPr lang="en-US" b="1" baseline="0" dirty="0" err="1">
                <a:solidFill>
                  <a:srgbClr val="C00000"/>
                </a:solidFill>
                <a:latin typeface="Calibri"/>
              </a:rPr>
              <a:t>dAu</a:t>
            </a:r>
            <a:r>
              <a:rPr lang="en-US" b="1" baseline="0" dirty="0">
                <a:solidFill>
                  <a:srgbClr val="C00000"/>
                </a:solidFill>
                <a:latin typeface="Calibri"/>
              </a:rPr>
              <a:t> is similar to that in central </a:t>
            </a:r>
            <a:r>
              <a:rPr lang="en-US" b="1" baseline="0" dirty="0" err="1">
                <a:solidFill>
                  <a:srgbClr val="C00000"/>
                </a:solidFill>
                <a:latin typeface="Calibri"/>
              </a:rPr>
              <a:t>pPb</a:t>
            </a:r>
            <a:r>
              <a:rPr lang="en-US" b="1" baseline="0" dirty="0">
                <a:solidFill>
                  <a:srgbClr val="C00000"/>
                </a:solidFill>
                <a:latin typeface="Calibri"/>
              </a:rPr>
              <a:t>, while hydro calculation show a significant </a:t>
            </a:r>
            <a:r>
              <a:rPr lang="en-US" b="1" baseline="0" dirty="0" smtClean="0">
                <a:solidFill>
                  <a:srgbClr val="C00000"/>
                </a:solidFill>
                <a:latin typeface="Calibri"/>
              </a:rPr>
              <a:t>difference</a:t>
            </a:r>
            <a:endParaRPr lang="en-US" sz="1800" baseline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1905" y="3810000"/>
            <a:ext cx="87196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baseline="0" dirty="0">
                <a:solidFill>
                  <a:srgbClr val="C00000"/>
                </a:solidFill>
                <a:latin typeface="Calibri"/>
              </a:rPr>
              <a:t>The mass ordering is observed in central </a:t>
            </a:r>
            <a:r>
              <a:rPr lang="en-US" b="1" baseline="0" dirty="0" err="1">
                <a:solidFill>
                  <a:srgbClr val="C00000"/>
                </a:solidFill>
                <a:latin typeface="Calibri"/>
              </a:rPr>
              <a:t>dAu</a:t>
            </a:r>
            <a:r>
              <a:rPr lang="en-US" b="1" baseline="0" dirty="0">
                <a:solidFill>
                  <a:srgbClr val="C00000"/>
                </a:solidFill>
                <a:latin typeface="Calibri"/>
              </a:rPr>
              <a:t> , while it is smaller </a:t>
            </a:r>
            <a:endParaRPr lang="en-US" b="1" baseline="0" dirty="0" smtClean="0">
              <a:solidFill>
                <a:srgbClr val="C0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baseline="0" dirty="0" smtClean="0">
                <a:solidFill>
                  <a:srgbClr val="C00000"/>
                </a:solidFill>
                <a:latin typeface="Calibri"/>
              </a:rPr>
              <a:t>comparing </a:t>
            </a:r>
            <a:r>
              <a:rPr lang="en-US" b="1" baseline="0" dirty="0">
                <a:solidFill>
                  <a:srgbClr val="C00000"/>
                </a:solidFill>
                <a:latin typeface="Calibri"/>
              </a:rPr>
              <a:t>with central </a:t>
            </a:r>
            <a:r>
              <a:rPr lang="en-US" b="1" baseline="0" dirty="0" err="1">
                <a:solidFill>
                  <a:srgbClr val="C00000"/>
                </a:solidFill>
                <a:latin typeface="Calibri"/>
              </a:rPr>
              <a:t>pPb</a:t>
            </a:r>
            <a:r>
              <a:rPr lang="en-US" b="1" baseline="0" dirty="0">
                <a:solidFill>
                  <a:srgbClr val="C00000"/>
                </a:solidFill>
                <a:latin typeface="Calibri"/>
              </a:rPr>
              <a:t>,  it may be due to a weaker radial flow </a:t>
            </a:r>
            <a:endParaRPr lang="en-US" b="1" baseline="0" dirty="0" smtClean="0">
              <a:solidFill>
                <a:srgbClr val="C0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baseline="0" dirty="0" smtClean="0">
                <a:solidFill>
                  <a:srgbClr val="C00000"/>
                </a:solidFill>
                <a:latin typeface="Calibri"/>
              </a:rPr>
              <a:t>in </a:t>
            </a:r>
            <a:r>
              <a:rPr lang="en-US" b="1" baseline="0" dirty="0" err="1">
                <a:solidFill>
                  <a:srgbClr val="C00000"/>
                </a:solidFill>
                <a:latin typeface="Calibri"/>
              </a:rPr>
              <a:t>dAu</a:t>
            </a:r>
            <a:endParaRPr lang="en-US" baseline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95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43000" y="30436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b="1" baseline="0" dirty="0" smtClean="0">
                <a:solidFill>
                  <a:srgbClr val="000000"/>
                </a:solidFill>
              </a:rPr>
              <a:t>STAR Results</a:t>
            </a:r>
            <a:endParaRPr lang="ko-KR" altLang="en-US" sz="3200" b="1" dirty="0">
              <a:solidFill>
                <a:srgbClr val="000000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066800" y="1524000"/>
            <a:ext cx="70866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aseline="0" dirty="0" smtClean="0">
                <a:solidFill>
                  <a:srgbClr val="FF0000"/>
                </a:solidFill>
              </a:rPr>
              <a:t>Extracted from the following talks.</a:t>
            </a:r>
          </a:p>
          <a:p>
            <a:endParaRPr lang="en-US" altLang="ko-KR" baseline="0" dirty="0" smtClean="0"/>
          </a:p>
          <a:p>
            <a:pPr marL="457200" indent="-457200">
              <a:buAutoNum type="arabicPeriod"/>
            </a:pPr>
            <a:r>
              <a:rPr lang="en-US" altLang="ko-KR" baseline="0" dirty="0" smtClean="0"/>
              <a:t>“The </a:t>
            </a:r>
            <a:r>
              <a:rPr lang="en-US" altLang="ko-KR" baseline="0" dirty="0"/>
              <a:t>centrality and energy dependence of the elliptic flow of light nuclei and hadrons in STAR” </a:t>
            </a:r>
            <a:r>
              <a:rPr lang="en-US" altLang="ko-KR" baseline="0" dirty="0">
                <a:solidFill>
                  <a:srgbClr val="0070C0"/>
                </a:solidFill>
              </a:rPr>
              <a:t>by </a:t>
            </a:r>
            <a:r>
              <a:rPr lang="en-US" altLang="ko-KR" baseline="0" dirty="0" err="1">
                <a:solidFill>
                  <a:srgbClr val="0070C0"/>
                </a:solidFill>
              </a:rPr>
              <a:t>Rihan</a:t>
            </a:r>
            <a:r>
              <a:rPr lang="en-US" altLang="ko-KR" baseline="0" dirty="0">
                <a:solidFill>
                  <a:srgbClr val="0070C0"/>
                </a:solidFill>
              </a:rPr>
              <a:t> </a:t>
            </a:r>
            <a:r>
              <a:rPr lang="en-US" altLang="ko-KR" baseline="0" dirty="0" err="1">
                <a:solidFill>
                  <a:srgbClr val="0070C0"/>
                </a:solidFill>
              </a:rPr>
              <a:t>Haque</a:t>
            </a:r>
            <a:endParaRPr lang="en-US" altLang="ko-KR" baseline="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944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898974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667000" y="218420"/>
            <a:ext cx="4581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baseline="0" dirty="0"/>
              <a:t>Measurement of nuclei v</a:t>
            </a:r>
            <a:r>
              <a:rPr lang="en-US" altLang="ko-KR" sz="2800" b="1" dirty="0"/>
              <a:t>2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155882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04950"/>
            <a:ext cx="8763000" cy="458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667000" y="381000"/>
            <a:ext cx="3581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baseline="0" dirty="0"/>
              <a:t>Mass ordering of v</a:t>
            </a:r>
            <a:r>
              <a:rPr lang="en-US" altLang="ko-KR" sz="2800" b="1" dirty="0"/>
              <a:t>2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280567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990600"/>
            <a:ext cx="9153525" cy="575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295400" y="116025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baseline="0" dirty="0"/>
              <a:t>v</a:t>
            </a:r>
            <a:r>
              <a:rPr lang="en-US" altLang="ko-KR" sz="3200" dirty="0"/>
              <a:t>2</a:t>
            </a:r>
            <a:r>
              <a:rPr lang="en-US" altLang="ko-KR" sz="3200" baseline="0" dirty="0"/>
              <a:t> of π, K, p in high-multiplicity p-</a:t>
            </a:r>
            <a:r>
              <a:rPr lang="en-US" altLang="ko-KR" sz="3200" baseline="0" dirty="0" err="1"/>
              <a:t>Pb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75780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9700"/>
            <a:ext cx="8841934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752600" y="293310"/>
            <a:ext cx="617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baseline="0" dirty="0"/>
              <a:t>Centrality dependence of nuclei v</a:t>
            </a:r>
            <a:r>
              <a:rPr lang="en-US" altLang="ko-KR" sz="2800" b="1" dirty="0"/>
              <a:t>2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229024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72017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209800" y="228600"/>
            <a:ext cx="4578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baseline="0" dirty="0"/>
              <a:t>NCQ scaling of hadron v</a:t>
            </a:r>
            <a:r>
              <a:rPr lang="en-US" altLang="ko-KR" sz="2800" b="1" dirty="0"/>
              <a:t>2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280567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167764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143000" y="227945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baseline="0" dirty="0"/>
              <a:t>Precision measurement of </a:t>
            </a:r>
            <a:r>
              <a:rPr lang="en-US" altLang="ko-KR" sz="2800" b="1" i="1" baseline="0" dirty="0"/>
              <a:t>v</a:t>
            </a:r>
            <a:r>
              <a:rPr lang="en-US" altLang="ko-KR" sz="2800" b="1" i="1" dirty="0"/>
              <a:t>2</a:t>
            </a:r>
            <a:r>
              <a:rPr lang="en-US" altLang="ko-KR" sz="2800" b="1" i="1" baseline="0" dirty="0"/>
              <a:t> </a:t>
            </a:r>
            <a:r>
              <a:rPr lang="en-US" altLang="ko-KR" sz="2800" b="1" baseline="0" dirty="0"/>
              <a:t>of </a:t>
            </a:r>
            <a:r>
              <a:rPr lang="en-US" altLang="ko-KR" sz="2800" b="1" i="1" baseline="0" dirty="0"/>
              <a:t>ϕ and Ω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280567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" y="1142999"/>
            <a:ext cx="8943979" cy="512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362200" y="228600"/>
            <a:ext cx="4780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baseline="0" dirty="0"/>
              <a:t>Mass number scaling of v</a:t>
            </a:r>
            <a:r>
              <a:rPr lang="en-US" altLang="ko-KR" sz="2800" b="1" dirty="0"/>
              <a:t>2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98708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799" y="1066800"/>
            <a:ext cx="858442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905000" y="228599"/>
            <a:ext cx="5870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aseline="0" dirty="0"/>
              <a:t>v</a:t>
            </a:r>
            <a:r>
              <a:rPr lang="en-US" altLang="ko-KR" sz="3200" dirty="0"/>
              <a:t>2</a:t>
            </a:r>
            <a:r>
              <a:rPr lang="en-US" altLang="ko-KR" sz="3200" baseline="0" dirty="0"/>
              <a:t> of particles and anti-particles</a:t>
            </a:r>
            <a:endParaRPr lang="ko-KR" altLang="en-US" sz="3200" dirty="0"/>
          </a:p>
        </p:txBody>
      </p:sp>
      <p:cxnSp>
        <p:nvCxnSpPr>
          <p:cNvPr id="4" name="직선 화살표 연결선 3"/>
          <p:cNvCxnSpPr/>
          <p:nvPr/>
        </p:nvCxnSpPr>
        <p:spPr bwMode="auto">
          <a:xfrm flipH="1" flipV="1">
            <a:off x="2667000" y="2362200"/>
            <a:ext cx="609600" cy="32766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직선 화살표 연결선 5"/>
          <p:cNvCxnSpPr/>
          <p:nvPr/>
        </p:nvCxnSpPr>
        <p:spPr bwMode="auto">
          <a:xfrm flipH="1" flipV="1">
            <a:off x="2657475" y="4000500"/>
            <a:ext cx="619125" cy="20193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직선 화살표 연결선 6"/>
          <p:cNvCxnSpPr/>
          <p:nvPr/>
        </p:nvCxnSpPr>
        <p:spPr bwMode="auto">
          <a:xfrm flipH="1" flipV="1">
            <a:off x="2590800" y="5486400"/>
            <a:ext cx="676275" cy="8382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="" val="40609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05200" y="609600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aseline="0" dirty="0" smtClean="0"/>
              <a:t>Summary</a:t>
            </a:r>
            <a:endParaRPr lang="ko-KR" alt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8382000" cy="351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직선 연결선 3"/>
          <p:cNvCxnSpPr/>
          <p:nvPr/>
        </p:nvCxnSpPr>
        <p:spPr bwMode="auto">
          <a:xfrm>
            <a:off x="6553200" y="5574490"/>
            <a:ext cx="20574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6811561" y="5574490"/>
            <a:ext cx="1561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aseline="0" dirty="0" smtClean="0"/>
              <a:t>“with large </a:t>
            </a:r>
            <a:r>
              <a:rPr lang="el-GR" altLang="ko-KR" sz="1600" baseline="0" dirty="0" smtClean="0">
                <a:latin typeface="Arial"/>
                <a:cs typeface="Arial"/>
              </a:rPr>
              <a:t>Δ</a:t>
            </a:r>
            <a:r>
              <a:rPr lang="en-US" altLang="ko-KR" sz="1600" baseline="0" dirty="0" smtClean="0">
                <a:latin typeface="Arial"/>
                <a:cs typeface="Arial"/>
              </a:rPr>
              <a:t>v</a:t>
            </a:r>
            <a:r>
              <a:rPr lang="en-US" altLang="ko-KR" sz="1600" dirty="0" smtClean="0">
                <a:latin typeface="Arial"/>
                <a:cs typeface="Arial"/>
              </a:rPr>
              <a:t>2</a:t>
            </a:r>
            <a:r>
              <a:rPr lang="en-US" altLang="ko-KR" sz="1600" baseline="0" dirty="0" smtClean="0">
                <a:latin typeface="Arial"/>
                <a:cs typeface="Arial"/>
              </a:rPr>
              <a:t>”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08390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43000" y="30436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b="1" baseline="0" dirty="0" smtClean="0"/>
              <a:t>Backups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164820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63" y="1771650"/>
            <a:ext cx="83724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02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676400"/>
            <a:ext cx="3124200" cy="124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667000"/>
            <a:ext cx="2971800" cy="67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78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1828800"/>
            <a:ext cx="3733800" cy="33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533400" y="4648200"/>
            <a:ext cx="769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The nonlinear dependence of the resolution on the underlying flow is the origin of the difficulties of the event plane method, which arise when flow fluctuations are considered. A simpler quantity is the projection of the flow vector onto the underlying direction </a:t>
            </a:r>
            <a:r>
              <a:rPr lang="en-US" altLang="ko-KR" dirty="0" err="1" smtClean="0"/>
              <a:t>Φn</a:t>
            </a:r>
            <a:r>
              <a:rPr lang="en-US" altLang="ko-KR" dirty="0" smtClean="0"/>
              <a:t>, which directly gives the underlying flow:</a:t>
            </a:r>
            <a:endParaRPr lang="ko-KR" altLang="en-US" dirty="0"/>
          </a:p>
        </p:txBody>
      </p:sp>
      <p:pic>
        <p:nvPicPr>
          <p:cNvPr id="24679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5943600"/>
            <a:ext cx="21336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79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09800" y="457200"/>
            <a:ext cx="37623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직사각형 9"/>
          <p:cNvSpPr/>
          <p:nvPr/>
        </p:nvSpPr>
        <p:spPr>
          <a:xfrm>
            <a:off x="609600" y="1295400"/>
            <a:ext cx="15760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/>
              <a:t>The flow vector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533400" y="3505200"/>
            <a:ext cx="800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/>
              <a:t>The original idea behind the event-plane method is that the direction </a:t>
            </a:r>
            <a:r>
              <a:rPr lang="en-US" altLang="ko-KR" dirty="0" err="1" smtClean="0"/>
              <a:t>Ψn</a:t>
            </a:r>
            <a:r>
              <a:rPr lang="en-US" altLang="ko-KR" dirty="0" smtClean="0"/>
              <a:t> of the flow vector in a reference detector provides an estimate of the corresponding angle </a:t>
            </a:r>
            <a:r>
              <a:rPr lang="en-US" altLang="ko-KR" dirty="0" err="1" smtClean="0"/>
              <a:t>Φn</a:t>
            </a:r>
            <a:r>
              <a:rPr lang="en-US" altLang="ko-KR" dirty="0" smtClean="0"/>
              <a:t> in the underlying probability distribution. Because a finite sample of particles is used, statistical fluctuations cause </a:t>
            </a:r>
            <a:r>
              <a:rPr lang="en-US" altLang="ko-KR" dirty="0" err="1" smtClean="0"/>
              <a:t>Ψn</a:t>
            </a:r>
            <a:r>
              <a:rPr lang="en-US" altLang="ko-KR" dirty="0" smtClean="0"/>
              <a:t> to differ from </a:t>
            </a:r>
            <a:r>
              <a:rPr lang="en-US" altLang="ko-KR" dirty="0" err="1" smtClean="0"/>
              <a:t>Φn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9702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600200"/>
            <a:ext cx="6612058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702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295650" y="609600"/>
            <a:ext cx="26420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baseline="0" dirty="0"/>
              <a:t>Conclusions</a:t>
            </a:r>
            <a:endParaRPr lang="ko-KR" altLang="en-US" sz="3200" b="1" dirty="0"/>
          </a:p>
        </p:txBody>
      </p:sp>
      <p:sp>
        <p:nvSpPr>
          <p:cNvPr id="3" name="직사각형 2"/>
          <p:cNvSpPr/>
          <p:nvPr/>
        </p:nvSpPr>
        <p:spPr>
          <a:xfrm>
            <a:off x="1447800" y="2076450"/>
            <a:ext cx="640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ko-KR" baseline="0" dirty="0" smtClean="0"/>
              <a:t>experimental </a:t>
            </a:r>
            <a:r>
              <a:rPr lang="en-US" altLang="ko-KR" baseline="0" dirty="0"/>
              <a:t>observations are highly </a:t>
            </a:r>
            <a:r>
              <a:rPr lang="en-US" altLang="ko-KR" b="1" baseline="0" dirty="0"/>
              <a:t>suggestive </a:t>
            </a:r>
            <a:r>
              <a:rPr lang="en-US" altLang="ko-KR" baseline="0" dirty="0"/>
              <a:t>of collective effects in high-multiplicity p-</a:t>
            </a:r>
            <a:r>
              <a:rPr lang="en-US" altLang="ko-KR" baseline="0" dirty="0" err="1"/>
              <a:t>Pb</a:t>
            </a:r>
            <a:r>
              <a:rPr lang="en-US" altLang="ko-KR" baseline="0" dirty="0"/>
              <a:t> </a:t>
            </a:r>
            <a:r>
              <a:rPr lang="en-US" altLang="ko-KR" baseline="0" dirty="0" smtClean="0"/>
              <a:t>collisions</a:t>
            </a:r>
          </a:p>
          <a:p>
            <a:pPr marL="342900" indent="-342900">
              <a:buFontTx/>
              <a:buChar char="-"/>
            </a:pPr>
            <a:endParaRPr lang="en-US" altLang="ko-KR" baseline="0" dirty="0" smtClean="0"/>
          </a:p>
          <a:p>
            <a:pPr marL="342900" indent="-342900">
              <a:buFontTx/>
              <a:buChar char="-"/>
            </a:pPr>
            <a:r>
              <a:rPr lang="en-US" altLang="ko-KR" b="1" baseline="0" dirty="0"/>
              <a:t>mass ordering </a:t>
            </a:r>
            <a:r>
              <a:rPr lang="en-US" altLang="ko-KR" baseline="0" dirty="0"/>
              <a:t>of the second order coefficients of the double ridge</a:t>
            </a:r>
            <a:endParaRPr lang="ko-KR" altLang="en-US" dirty="0"/>
          </a:p>
          <a:p>
            <a:endParaRPr lang="en-US" altLang="ko-KR" baseline="0" dirty="0"/>
          </a:p>
        </p:txBody>
      </p:sp>
    </p:spTree>
    <p:extLst>
      <p:ext uri="{BB962C8B-B14F-4D97-AF65-F5344CB8AC3E}">
        <p14:creationId xmlns:p14="http://schemas.microsoft.com/office/powerpoint/2010/main" xmlns="" val="142613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428" name="Rectangle 4"/>
          <p:cNvSpPr>
            <a:spLocks noGrp="1" noChangeArrowheads="1"/>
          </p:cNvSpPr>
          <p:nvPr>
            <p:ph type="title"/>
          </p:nvPr>
        </p:nvSpPr>
        <p:spPr>
          <a:xfrm>
            <a:off x="2357511" y="74020"/>
            <a:ext cx="4581382" cy="536173"/>
          </a:xfrm>
        </p:spPr>
        <p:txBody>
          <a:bodyPr/>
          <a:lstStyle/>
          <a:p>
            <a:r>
              <a:rPr lang="en-US" altLang="ja-JP" sz="3200" dirty="0" smtClean="0">
                <a:ea typeface="ＭＳ Ｐゴシック" pitchFamily="34" charset="-128"/>
              </a:rPr>
              <a:t>Experimental methods</a:t>
            </a:r>
            <a:endParaRPr lang="en-US" altLang="ja-JP" sz="3200" dirty="0">
              <a:ea typeface="ＭＳ Ｐゴシック" pitchFamily="34" charset="-128"/>
            </a:endParaRPr>
          </a:p>
        </p:txBody>
      </p:sp>
      <p:pic>
        <p:nvPicPr>
          <p:cNvPr id="2478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340" y="1761308"/>
            <a:ext cx="5125319" cy="85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439" y="2874781"/>
            <a:ext cx="83629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480" y="1163410"/>
            <a:ext cx="37433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6785" name="Object 1"/>
          <p:cNvGraphicFramePr>
            <a:graphicFrameLocks noChangeAspect="1"/>
          </p:cNvGraphicFramePr>
          <p:nvPr/>
        </p:nvGraphicFramePr>
        <p:xfrm>
          <a:off x="4686938" y="5470437"/>
          <a:ext cx="2079625" cy="839788"/>
        </p:xfrm>
        <a:graphic>
          <a:graphicData uri="http://schemas.openxmlformats.org/presentationml/2006/ole">
            <p:oleObj spid="_x0000_s1103" name="Equation" r:id="rId6" imgW="1193800" imgH="482600" progId="Equation.3">
              <p:embed/>
            </p:oleObj>
          </a:graphicData>
        </a:graphic>
      </p:graphicFrame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601096" y="821961"/>
            <a:ext cx="2377440" cy="2034448"/>
            <a:chOff x="240" y="672"/>
            <a:chExt cx="2291" cy="2266"/>
          </a:xfrm>
        </p:grpSpPr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644" y="672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ko-KR" altLang="en-US" sz="1800" baseline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315" y="2688"/>
              <a:ext cx="116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endParaRPr lang="ko-KR" altLang="en-US" sz="1800" baseline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40" y="958"/>
              <a:ext cx="2291" cy="1735"/>
              <a:chOff x="349" y="958"/>
              <a:chExt cx="2291" cy="1735"/>
            </a:xfrm>
          </p:grpSpPr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 rot="-10332135">
                <a:off x="2178" y="958"/>
                <a:ext cx="246" cy="234"/>
              </a:xfrm>
              <a:custGeom>
                <a:avLst/>
                <a:gdLst>
                  <a:gd name="T0" fmla="*/ 147 w 720"/>
                  <a:gd name="T1" fmla="*/ 0 h 622"/>
                  <a:gd name="T2" fmla="*/ 60 w 720"/>
                  <a:gd name="T3" fmla="*/ 143 h 622"/>
                  <a:gd name="T4" fmla="*/ 0 w 720"/>
                  <a:gd name="T5" fmla="*/ 143 h 622"/>
                  <a:gd name="T6" fmla="*/ 57 w 720"/>
                  <a:gd name="T7" fmla="*/ 234 h 622"/>
                  <a:gd name="T8" fmla="*/ 216 w 720"/>
                  <a:gd name="T9" fmla="*/ 143 h 622"/>
                  <a:gd name="T10" fmla="*/ 159 w 720"/>
                  <a:gd name="T11" fmla="*/ 144 h 622"/>
                  <a:gd name="T12" fmla="*/ 246 w 720"/>
                  <a:gd name="T13" fmla="*/ 0 h 622"/>
                  <a:gd name="T14" fmla="*/ 147 w 720"/>
                  <a:gd name="T15" fmla="*/ 0 h 6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0"/>
                  <a:gd name="T25" fmla="*/ 0 h 622"/>
                  <a:gd name="T26" fmla="*/ 720 w 720"/>
                  <a:gd name="T27" fmla="*/ 622 h 6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round/>
                <a:headEnd/>
                <a:tailEnd/>
              </a:ln>
              <a:scene3d>
                <a:camera prst="legacyPerspectiveTopRight">
                  <a:rot lat="20099996" lon="21299996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13" name="Line 12"/>
              <p:cNvSpPr>
                <a:spLocks noChangeShapeType="1"/>
              </p:cNvSpPr>
              <p:nvPr/>
            </p:nvSpPr>
            <p:spPr bwMode="auto">
              <a:xfrm rot="467865" flipH="1">
                <a:off x="860" y="1040"/>
                <a:ext cx="426" cy="69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14" name="Line 13"/>
              <p:cNvSpPr>
                <a:spLocks noChangeShapeType="1"/>
              </p:cNvSpPr>
              <p:nvPr/>
            </p:nvSpPr>
            <p:spPr bwMode="auto">
              <a:xfrm rot="467865" flipH="1">
                <a:off x="1064" y="1068"/>
                <a:ext cx="419" cy="68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rot="467865">
                <a:off x="1217" y="1300"/>
                <a:ext cx="140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 rot="467865">
                <a:off x="1087" y="1988"/>
                <a:ext cx="987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17" name="AutoShape 16"/>
              <p:cNvSpPr>
                <a:spLocks noChangeArrowheads="1"/>
              </p:cNvSpPr>
              <p:nvPr/>
            </p:nvSpPr>
            <p:spPr bwMode="auto">
              <a:xfrm rot="467865">
                <a:off x="411" y="1102"/>
                <a:ext cx="2229" cy="1349"/>
              </a:xfrm>
              <a:prstGeom prst="parallelogram">
                <a:avLst>
                  <a:gd name="adj" fmla="val 61305"/>
                </a:avLst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18" name="Line 17"/>
              <p:cNvSpPr>
                <a:spLocks noChangeShapeType="1"/>
              </p:cNvSpPr>
              <p:nvPr/>
            </p:nvSpPr>
            <p:spPr bwMode="auto">
              <a:xfrm rot="467865" flipH="1">
                <a:off x="349" y="2015"/>
                <a:ext cx="179" cy="29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19" name="Line 18"/>
              <p:cNvSpPr>
                <a:spLocks noChangeShapeType="1"/>
              </p:cNvSpPr>
              <p:nvPr/>
            </p:nvSpPr>
            <p:spPr bwMode="auto">
              <a:xfrm rot="467865" flipH="1">
                <a:off x="1151" y="1087"/>
                <a:ext cx="518" cy="846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 rot="11267865" flipV="1">
                <a:off x="1049" y="1818"/>
                <a:ext cx="174" cy="541"/>
              </a:xfrm>
              <a:custGeom>
                <a:avLst/>
                <a:gdLst>
                  <a:gd name="T0" fmla="*/ 58 w 252"/>
                  <a:gd name="T1" fmla="*/ 487 h 715"/>
                  <a:gd name="T2" fmla="*/ 17 w 252"/>
                  <a:gd name="T3" fmla="*/ 393 h 715"/>
                  <a:gd name="T4" fmla="*/ 1 w 252"/>
                  <a:gd name="T5" fmla="*/ 266 h 715"/>
                  <a:gd name="T6" fmla="*/ 21 w 252"/>
                  <a:gd name="T7" fmla="*/ 155 h 715"/>
                  <a:gd name="T8" fmla="*/ 69 w 252"/>
                  <a:gd name="T9" fmla="*/ 55 h 715"/>
                  <a:gd name="T10" fmla="*/ 115 w 252"/>
                  <a:gd name="T11" fmla="*/ 3 h 715"/>
                  <a:gd name="T12" fmla="*/ 155 w 252"/>
                  <a:gd name="T13" fmla="*/ 129 h 715"/>
                  <a:gd name="T14" fmla="*/ 172 w 252"/>
                  <a:gd name="T15" fmla="*/ 255 h 715"/>
                  <a:gd name="T16" fmla="*/ 166 w 252"/>
                  <a:gd name="T17" fmla="*/ 389 h 715"/>
                  <a:gd name="T18" fmla="*/ 137 w 252"/>
                  <a:gd name="T19" fmla="*/ 481 h 715"/>
                  <a:gd name="T20" fmla="*/ 98 w 252"/>
                  <a:gd name="T21" fmla="*/ 539 h 715"/>
                  <a:gd name="T22" fmla="*/ 58 w 252"/>
                  <a:gd name="T23" fmla="*/ 487 h 7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2"/>
                  <a:gd name="T37" fmla="*/ 0 h 715"/>
                  <a:gd name="T38" fmla="*/ 252 w 252"/>
                  <a:gd name="T39" fmla="*/ 715 h 7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21" name="Line 20"/>
              <p:cNvSpPr>
                <a:spLocks noChangeShapeType="1"/>
              </p:cNvSpPr>
              <p:nvPr/>
            </p:nvSpPr>
            <p:spPr bwMode="auto">
              <a:xfrm rot="467865" flipH="1">
                <a:off x="956" y="1777"/>
                <a:ext cx="382" cy="62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22" name="Group 21"/>
              <p:cNvGrpSpPr>
                <a:grpSpLocks/>
              </p:cNvGrpSpPr>
              <p:nvPr/>
            </p:nvGrpSpPr>
            <p:grpSpPr bwMode="auto">
              <a:xfrm rot="240000">
                <a:off x="1738" y="1051"/>
                <a:ext cx="708" cy="756"/>
                <a:chOff x="3157" y="3025"/>
                <a:chExt cx="1026" cy="999"/>
              </a:xfrm>
            </p:grpSpPr>
            <p:grpSp>
              <p:nvGrpSpPr>
                <p:cNvPr id="95" name="Group 22"/>
                <p:cNvGrpSpPr>
                  <a:grpSpLocks/>
                </p:cNvGrpSpPr>
                <p:nvPr/>
              </p:nvGrpSpPr>
              <p:grpSpPr bwMode="auto">
                <a:xfrm>
                  <a:off x="3157" y="3025"/>
                  <a:ext cx="1026" cy="999"/>
                  <a:chOff x="4130" y="2180"/>
                  <a:chExt cx="1026" cy="999"/>
                </a:xfrm>
              </p:grpSpPr>
              <p:sp>
                <p:nvSpPr>
                  <p:cNvPr id="97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1"/>
                    <a:ext cx="981" cy="9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lnSpc>
                        <a:spcPct val="90000"/>
                      </a:lnSpc>
                      <a:spcBef>
                        <a:spcPct val="30000"/>
                      </a:spcBef>
                      <a:buClr>
                        <a:srgbClr val="FC0128"/>
                      </a:buClr>
                      <a:buFont typeface="Wingdings" pitchFamily="2" charset="2"/>
                      <a:buNone/>
                    </a:pPr>
                    <a:endParaRPr lang="ko-KR" altLang="en-US" sz="1800" baseline="0">
                      <a:solidFill>
                        <a:srgbClr val="0000FF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98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0"/>
                    <a:ext cx="981" cy="98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lnSpc>
                        <a:spcPct val="90000"/>
                      </a:lnSpc>
                      <a:spcBef>
                        <a:spcPct val="30000"/>
                      </a:spcBef>
                      <a:buClr>
                        <a:srgbClr val="FC0128"/>
                      </a:buClr>
                      <a:buFont typeface="Wingdings" pitchFamily="2" charset="2"/>
                      <a:buNone/>
                    </a:pPr>
                    <a:endParaRPr lang="ko-KR" altLang="en-US" sz="1800" baseline="0">
                      <a:solidFill>
                        <a:srgbClr val="0000FF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99" name="Freeform 25"/>
                  <p:cNvSpPr>
                    <a:spLocks/>
                  </p:cNvSpPr>
                  <p:nvPr/>
                </p:nvSpPr>
                <p:spPr bwMode="auto">
                  <a:xfrm>
                    <a:off x="4130" y="2579"/>
                    <a:ext cx="1026" cy="600"/>
                  </a:xfrm>
                  <a:custGeom>
                    <a:avLst/>
                    <a:gdLst>
                      <a:gd name="T0" fmla="*/ 43 w 1026"/>
                      <a:gd name="T1" fmla="*/ 123 h 600"/>
                      <a:gd name="T2" fmla="*/ 120 w 1026"/>
                      <a:gd name="T3" fmla="*/ 181 h 600"/>
                      <a:gd name="T4" fmla="*/ 262 w 1026"/>
                      <a:gd name="T5" fmla="*/ 250 h 600"/>
                      <a:gd name="T6" fmla="*/ 432 w 1026"/>
                      <a:gd name="T7" fmla="*/ 280 h 600"/>
                      <a:gd name="T8" fmla="*/ 634 w 1026"/>
                      <a:gd name="T9" fmla="*/ 259 h 600"/>
                      <a:gd name="T10" fmla="*/ 799 w 1026"/>
                      <a:gd name="T11" fmla="*/ 201 h 600"/>
                      <a:gd name="T12" fmla="*/ 937 w 1026"/>
                      <a:gd name="T13" fmla="*/ 90 h 600"/>
                      <a:gd name="T14" fmla="*/ 1026 w 1026"/>
                      <a:gd name="T15" fmla="*/ 9 h 600"/>
                      <a:gd name="T16" fmla="*/ 1019 w 1026"/>
                      <a:gd name="T17" fmla="*/ 144 h 600"/>
                      <a:gd name="T18" fmla="*/ 992 w 1026"/>
                      <a:gd name="T19" fmla="*/ 267 h 600"/>
                      <a:gd name="T20" fmla="*/ 929 w 1026"/>
                      <a:gd name="T21" fmla="*/ 384 h 600"/>
                      <a:gd name="T22" fmla="*/ 857 w 1026"/>
                      <a:gd name="T23" fmla="*/ 467 h 600"/>
                      <a:gd name="T24" fmla="*/ 749 w 1026"/>
                      <a:gd name="T25" fmla="*/ 542 h 600"/>
                      <a:gd name="T26" fmla="*/ 610 w 1026"/>
                      <a:gd name="T27" fmla="*/ 588 h 600"/>
                      <a:gd name="T28" fmla="*/ 455 w 1026"/>
                      <a:gd name="T29" fmla="*/ 594 h 600"/>
                      <a:gd name="T30" fmla="*/ 310 w 1026"/>
                      <a:gd name="T31" fmla="*/ 553 h 600"/>
                      <a:gd name="T32" fmla="*/ 193 w 1026"/>
                      <a:gd name="T33" fmla="*/ 479 h 600"/>
                      <a:gd name="T34" fmla="*/ 95 w 1026"/>
                      <a:gd name="T35" fmla="*/ 368 h 600"/>
                      <a:gd name="T36" fmla="*/ 36 w 1026"/>
                      <a:gd name="T37" fmla="*/ 237 h 600"/>
                      <a:gd name="T38" fmla="*/ 1 w 1026"/>
                      <a:gd name="T39" fmla="*/ 73 h 600"/>
                      <a:gd name="T40" fmla="*/ 43 w 1026"/>
                      <a:gd name="T41" fmla="*/ 123 h 600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026"/>
                      <a:gd name="T64" fmla="*/ 0 h 600"/>
                      <a:gd name="T65" fmla="*/ 1026 w 1026"/>
                      <a:gd name="T66" fmla="*/ 600 h 600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026" h="600">
                        <a:moveTo>
                          <a:pt x="43" y="123"/>
                        </a:moveTo>
                        <a:cubicBezTo>
                          <a:pt x="61" y="136"/>
                          <a:pt x="84" y="160"/>
                          <a:pt x="120" y="181"/>
                        </a:cubicBezTo>
                        <a:cubicBezTo>
                          <a:pt x="156" y="202"/>
                          <a:pt x="210" y="233"/>
                          <a:pt x="262" y="250"/>
                        </a:cubicBezTo>
                        <a:cubicBezTo>
                          <a:pt x="314" y="267"/>
                          <a:pt x="370" y="279"/>
                          <a:pt x="432" y="280"/>
                        </a:cubicBezTo>
                        <a:cubicBezTo>
                          <a:pt x="494" y="281"/>
                          <a:pt x="573" y="272"/>
                          <a:pt x="634" y="259"/>
                        </a:cubicBezTo>
                        <a:cubicBezTo>
                          <a:pt x="695" y="246"/>
                          <a:pt x="749" y="229"/>
                          <a:pt x="799" y="201"/>
                        </a:cubicBezTo>
                        <a:cubicBezTo>
                          <a:pt x="849" y="173"/>
                          <a:pt x="899" y="122"/>
                          <a:pt x="937" y="90"/>
                        </a:cubicBezTo>
                        <a:cubicBezTo>
                          <a:pt x="975" y="58"/>
                          <a:pt x="1012" y="0"/>
                          <a:pt x="1026" y="9"/>
                        </a:cubicBezTo>
                        <a:cubicBezTo>
                          <a:pt x="1021" y="13"/>
                          <a:pt x="1025" y="101"/>
                          <a:pt x="1019" y="144"/>
                        </a:cubicBezTo>
                        <a:cubicBezTo>
                          <a:pt x="1013" y="187"/>
                          <a:pt x="1007" y="227"/>
                          <a:pt x="992" y="267"/>
                        </a:cubicBezTo>
                        <a:cubicBezTo>
                          <a:pt x="978" y="307"/>
                          <a:pt x="952" y="351"/>
                          <a:pt x="929" y="384"/>
                        </a:cubicBezTo>
                        <a:cubicBezTo>
                          <a:pt x="907" y="417"/>
                          <a:pt x="886" y="440"/>
                          <a:pt x="857" y="467"/>
                        </a:cubicBezTo>
                        <a:cubicBezTo>
                          <a:pt x="827" y="493"/>
                          <a:pt x="790" y="521"/>
                          <a:pt x="749" y="542"/>
                        </a:cubicBezTo>
                        <a:cubicBezTo>
                          <a:pt x="708" y="562"/>
                          <a:pt x="659" y="580"/>
                          <a:pt x="610" y="588"/>
                        </a:cubicBezTo>
                        <a:cubicBezTo>
                          <a:pt x="561" y="596"/>
                          <a:pt x="505" y="600"/>
                          <a:pt x="455" y="594"/>
                        </a:cubicBezTo>
                        <a:cubicBezTo>
                          <a:pt x="404" y="588"/>
                          <a:pt x="353" y="572"/>
                          <a:pt x="310" y="553"/>
                        </a:cubicBezTo>
                        <a:cubicBezTo>
                          <a:pt x="267" y="533"/>
                          <a:pt x="229" y="510"/>
                          <a:pt x="193" y="479"/>
                        </a:cubicBezTo>
                        <a:cubicBezTo>
                          <a:pt x="157" y="448"/>
                          <a:pt x="121" y="408"/>
                          <a:pt x="95" y="368"/>
                        </a:cubicBezTo>
                        <a:cubicBezTo>
                          <a:pt x="69" y="328"/>
                          <a:pt x="52" y="286"/>
                          <a:pt x="36" y="237"/>
                        </a:cubicBezTo>
                        <a:cubicBezTo>
                          <a:pt x="20" y="188"/>
                          <a:pt x="0" y="92"/>
                          <a:pt x="1" y="73"/>
                        </a:cubicBezTo>
                        <a:lnTo>
                          <a:pt x="43" y="123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50195"/>
                    </a:schemeClr>
                  </a:soli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lnSpc>
                        <a:spcPct val="90000"/>
                      </a:lnSpc>
                      <a:spcBef>
                        <a:spcPct val="30000"/>
                      </a:spcBef>
                      <a:buClr>
                        <a:srgbClr val="FC0128"/>
                      </a:buClr>
                      <a:buFont typeface="Wingdings" pitchFamily="2" charset="2"/>
                      <a:buNone/>
                    </a:pPr>
                    <a:endParaRPr lang="ko-KR" altLang="en-US" sz="1800" baseline="0">
                      <a:solidFill>
                        <a:srgbClr val="0000FF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100" name="Freeform 26"/>
                  <p:cNvSpPr>
                    <a:spLocks/>
                  </p:cNvSpPr>
                  <p:nvPr/>
                </p:nvSpPr>
                <p:spPr bwMode="auto">
                  <a:xfrm>
                    <a:off x="4153" y="2604"/>
                    <a:ext cx="979" cy="257"/>
                  </a:xfrm>
                  <a:custGeom>
                    <a:avLst/>
                    <a:gdLst>
                      <a:gd name="T0" fmla="*/ 0 w 979"/>
                      <a:gd name="T1" fmla="*/ 78 h 257"/>
                      <a:gd name="T2" fmla="*/ 101 w 979"/>
                      <a:gd name="T3" fmla="*/ 160 h 257"/>
                      <a:gd name="T4" fmla="*/ 263 w 979"/>
                      <a:gd name="T5" fmla="*/ 232 h 257"/>
                      <a:gd name="T6" fmla="*/ 404 w 979"/>
                      <a:gd name="T7" fmla="*/ 256 h 257"/>
                      <a:gd name="T8" fmla="*/ 608 w 979"/>
                      <a:gd name="T9" fmla="*/ 238 h 257"/>
                      <a:gd name="T10" fmla="*/ 800 w 979"/>
                      <a:gd name="T11" fmla="*/ 160 h 257"/>
                      <a:gd name="T12" fmla="*/ 979 w 979"/>
                      <a:gd name="T13" fmla="*/ 0 h 25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979"/>
                      <a:gd name="T22" fmla="*/ 0 h 257"/>
                      <a:gd name="T23" fmla="*/ 979 w 979"/>
                      <a:gd name="T24" fmla="*/ 257 h 25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979" h="257">
                        <a:moveTo>
                          <a:pt x="0" y="78"/>
                        </a:moveTo>
                        <a:cubicBezTo>
                          <a:pt x="17" y="92"/>
                          <a:pt x="57" y="134"/>
                          <a:pt x="101" y="160"/>
                        </a:cubicBezTo>
                        <a:cubicBezTo>
                          <a:pt x="145" y="186"/>
                          <a:pt x="213" y="216"/>
                          <a:pt x="263" y="232"/>
                        </a:cubicBezTo>
                        <a:cubicBezTo>
                          <a:pt x="313" y="248"/>
                          <a:pt x="347" y="255"/>
                          <a:pt x="404" y="256"/>
                        </a:cubicBezTo>
                        <a:cubicBezTo>
                          <a:pt x="461" y="257"/>
                          <a:pt x="542" y="254"/>
                          <a:pt x="608" y="238"/>
                        </a:cubicBezTo>
                        <a:cubicBezTo>
                          <a:pt x="674" y="222"/>
                          <a:pt x="738" y="200"/>
                          <a:pt x="800" y="160"/>
                        </a:cubicBezTo>
                        <a:cubicBezTo>
                          <a:pt x="862" y="120"/>
                          <a:pt x="942" y="33"/>
                          <a:pt x="979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lnSpc>
                        <a:spcPct val="90000"/>
                      </a:lnSpc>
                      <a:spcBef>
                        <a:spcPct val="30000"/>
                      </a:spcBef>
                      <a:buClr>
                        <a:srgbClr val="FC0128"/>
                      </a:buClr>
                      <a:buFont typeface="Wingdings" pitchFamily="2" charset="2"/>
                      <a:buNone/>
                    </a:pPr>
                    <a:endParaRPr lang="ko-KR" altLang="en-US" sz="1800" baseline="0">
                      <a:solidFill>
                        <a:srgbClr val="0000FF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96" name="Freeform 27"/>
                <p:cNvSpPr>
                  <a:spLocks/>
                </p:cNvSpPr>
                <p:nvPr/>
              </p:nvSpPr>
              <p:spPr bwMode="auto">
                <a:xfrm>
                  <a:off x="3175" y="3162"/>
                  <a:ext cx="252" cy="715"/>
                </a:xfrm>
                <a:custGeom>
                  <a:avLst/>
                  <a:gdLst>
                    <a:gd name="T0" fmla="*/ 84 w 252"/>
                    <a:gd name="T1" fmla="*/ 643 h 715"/>
                    <a:gd name="T2" fmla="*/ 24 w 252"/>
                    <a:gd name="T3" fmla="*/ 519 h 715"/>
                    <a:gd name="T4" fmla="*/ 1 w 252"/>
                    <a:gd name="T5" fmla="*/ 351 h 715"/>
                    <a:gd name="T6" fmla="*/ 30 w 252"/>
                    <a:gd name="T7" fmla="*/ 205 h 715"/>
                    <a:gd name="T8" fmla="*/ 100 w 252"/>
                    <a:gd name="T9" fmla="*/ 73 h 715"/>
                    <a:gd name="T10" fmla="*/ 166 w 252"/>
                    <a:gd name="T11" fmla="*/ 4 h 715"/>
                    <a:gd name="T12" fmla="*/ 225 w 252"/>
                    <a:gd name="T13" fmla="*/ 171 h 715"/>
                    <a:gd name="T14" fmla="*/ 249 w 252"/>
                    <a:gd name="T15" fmla="*/ 337 h 715"/>
                    <a:gd name="T16" fmla="*/ 241 w 252"/>
                    <a:gd name="T17" fmla="*/ 514 h 715"/>
                    <a:gd name="T18" fmla="*/ 199 w 252"/>
                    <a:gd name="T19" fmla="*/ 636 h 715"/>
                    <a:gd name="T20" fmla="*/ 142 w 252"/>
                    <a:gd name="T21" fmla="*/ 712 h 715"/>
                    <a:gd name="T22" fmla="*/ 84 w 252"/>
                    <a:gd name="T23" fmla="*/ 643 h 71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52"/>
                    <a:gd name="T37" fmla="*/ 0 h 715"/>
                    <a:gd name="T38" fmla="*/ 252 w 252"/>
                    <a:gd name="T39" fmla="*/ 715 h 71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715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23" name="Line 28"/>
              <p:cNvSpPr>
                <a:spLocks noChangeShapeType="1"/>
              </p:cNvSpPr>
              <p:nvPr/>
            </p:nvSpPr>
            <p:spPr bwMode="auto">
              <a:xfrm rot="467865">
                <a:off x="1338" y="1110"/>
                <a:ext cx="579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24" name="Line 29"/>
              <p:cNvSpPr>
                <a:spLocks noChangeShapeType="1"/>
              </p:cNvSpPr>
              <p:nvPr/>
            </p:nvSpPr>
            <p:spPr bwMode="auto">
              <a:xfrm rot="467865">
                <a:off x="1528" y="1275"/>
                <a:ext cx="41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25" name="Line 30"/>
              <p:cNvSpPr>
                <a:spLocks noChangeShapeType="1"/>
              </p:cNvSpPr>
              <p:nvPr/>
            </p:nvSpPr>
            <p:spPr bwMode="auto">
              <a:xfrm rot="467865">
                <a:off x="1109" y="1391"/>
                <a:ext cx="82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26" name="Line 31"/>
              <p:cNvSpPr>
                <a:spLocks noChangeShapeType="1"/>
              </p:cNvSpPr>
              <p:nvPr/>
            </p:nvSpPr>
            <p:spPr bwMode="auto">
              <a:xfrm rot="467865" flipH="1">
                <a:off x="1687" y="1375"/>
                <a:ext cx="224" cy="36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27" name="Line 32"/>
              <p:cNvSpPr>
                <a:spLocks noChangeShapeType="1"/>
              </p:cNvSpPr>
              <p:nvPr/>
            </p:nvSpPr>
            <p:spPr bwMode="auto">
              <a:xfrm rot="467865">
                <a:off x="999" y="1563"/>
                <a:ext cx="140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28" name="Line 33"/>
              <p:cNvSpPr>
                <a:spLocks noChangeShapeType="1"/>
              </p:cNvSpPr>
              <p:nvPr/>
            </p:nvSpPr>
            <p:spPr bwMode="auto">
              <a:xfrm rot="467865" flipH="1">
                <a:off x="1006" y="1087"/>
                <a:ext cx="822" cy="134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Line 34"/>
              <p:cNvSpPr>
                <a:spLocks noChangeShapeType="1"/>
              </p:cNvSpPr>
              <p:nvPr/>
            </p:nvSpPr>
            <p:spPr bwMode="auto">
              <a:xfrm rot="467865">
                <a:off x="891" y="1696"/>
                <a:ext cx="140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30" name="Group 35"/>
              <p:cNvGrpSpPr>
                <a:grpSpLocks/>
              </p:cNvGrpSpPr>
              <p:nvPr/>
            </p:nvGrpSpPr>
            <p:grpSpPr bwMode="auto">
              <a:xfrm rot="240000">
                <a:off x="1296" y="1390"/>
                <a:ext cx="363" cy="749"/>
                <a:chOff x="3811" y="2604"/>
                <a:chExt cx="489" cy="985"/>
              </a:xfrm>
            </p:grpSpPr>
            <p:sp>
              <p:nvSpPr>
                <p:cNvPr id="91" name="Oval 36"/>
                <p:cNvSpPr>
                  <a:spLocks noChangeArrowheads="1"/>
                </p:cNvSpPr>
                <p:nvPr/>
              </p:nvSpPr>
              <p:spPr bwMode="auto">
                <a:xfrm>
                  <a:off x="3811" y="2605"/>
                  <a:ext cx="488" cy="9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33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92" name="Freeform 37"/>
                <p:cNvSpPr>
                  <a:spLocks/>
                </p:cNvSpPr>
                <p:nvPr/>
              </p:nvSpPr>
              <p:spPr bwMode="auto">
                <a:xfrm>
                  <a:off x="3811" y="3074"/>
                  <a:ext cx="489" cy="515"/>
                </a:xfrm>
                <a:custGeom>
                  <a:avLst/>
                  <a:gdLst>
                    <a:gd name="T0" fmla="*/ 13 w 489"/>
                    <a:gd name="T1" fmla="*/ 46 h 515"/>
                    <a:gd name="T2" fmla="*/ 65 w 489"/>
                    <a:gd name="T3" fmla="*/ 81 h 515"/>
                    <a:gd name="T4" fmla="*/ 121 w 489"/>
                    <a:gd name="T5" fmla="*/ 97 h 515"/>
                    <a:gd name="T6" fmla="*/ 176 w 489"/>
                    <a:gd name="T7" fmla="*/ 112 h 515"/>
                    <a:gd name="T8" fmla="*/ 241 w 489"/>
                    <a:gd name="T9" fmla="*/ 114 h 515"/>
                    <a:gd name="T10" fmla="*/ 313 w 489"/>
                    <a:gd name="T11" fmla="*/ 103 h 515"/>
                    <a:gd name="T12" fmla="*/ 385 w 489"/>
                    <a:gd name="T13" fmla="*/ 78 h 515"/>
                    <a:gd name="T14" fmla="*/ 452 w 489"/>
                    <a:gd name="T15" fmla="*/ 29 h 515"/>
                    <a:gd name="T16" fmla="*/ 485 w 489"/>
                    <a:gd name="T17" fmla="*/ 7 h 515"/>
                    <a:gd name="T18" fmla="*/ 487 w 489"/>
                    <a:gd name="T19" fmla="*/ 70 h 515"/>
                    <a:gd name="T20" fmla="*/ 474 w 489"/>
                    <a:gd name="T21" fmla="*/ 190 h 515"/>
                    <a:gd name="T22" fmla="*/ 444 w 489"/>
                    <a:gd name="T23" fmla="*/ 304 h 515"/>
                    <a:gd name="T24" fmla="*/ 408 w 489"/>
                    <a:gd name="T25" fmla="*/ 385 h 515"/>
                    <a:gd name="T26" fmla="*/ 356 w 489"/>
                    <a:gd name="T27" fmla="*/ 458 h 515"/>
                    <a:gd name="T28" fmla="*/ 289 w 489"/>
                    <a:gd name="T29" fmla="*/ 503 h 515"/>
                    <a:gd name="T30" fmla="*/ 214 w 489"/>
                    <a:gd name="T31" fmla="*/ 509 h 515"/>
                    <a:gd name="T32" fmla="*/ 143 w 489"/>
                    <a:gd name="T33" fmla="*/ 469 h 515"/>
                    <a:gd name="T34" fmla="*/ 87 w 489"/>
                    <a:gd name="T35" fmla="*/ 397 h 515"/>
                    <a:gd name="T36" fmla="*/ 39 w 489"/>
                    <a:gd name="T37" fmla="*/ 289 h 515"/>
                    <a:gd name="T38" fmla="*/ 10 w 489"/>
                    <a:gd name="T39" fmla="*/ 161 h 515"/>
                    <a:gd name="T40" fmla="*/ 0 w 489"/>
                    <a:gd name="T41" fmla="*/ 28 h 515"/>
                    <a:gd name="T42" fmla="*/ 13 w 489"/>
                    <a:gd name="T43" fmla="*/ 46 h 51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489"/>
                    <a:gd name="T67" fmla="*/ 0 h 515"/>
                    <a:gd name="T68" fmla="*/ 489 w 489"/>
                    <a:gd name="T69" fmla="*/ 515 h 51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489" h="515">
                      <a:moveTo>
                        <a:pt x="13" y="46"/>
                      </a:moveTo>
                      <a:cubicBezTo>
                        <a:pt x="24" y="55"/>
                        <a:pt x="47" y="72"/>
                        <a:pt x="65" y="81"/>
                      </a:cubicBezTo>
                      <a:cubicBezTo>
                        <a:pt x="83" y="90"/>
                        <a:pt x="103" y="92"/>
                        <a:pt x="121" y="97"/>
                      </a:cubicBezTo>
                      <a:cubicBezTo>
                        <a:pt x="139" y="102"/>
                        <a:pt x="156" y="109"/>
                        <a:pt x="176" y="112"/>
                      </a:cubicBezTo>
                      <a:cubicBezTo>
                        <a:pt x="196" y="115"/>
                        <a:pt x="218" y="115"/>
                        <a:pt x="241" y="114"/>
                      </a:cubicBezTo>
                      <a:cubicBezTo>
                        <a:pt x="264" y="113"/>
                        <a:pt x="289" y="109"/>
                        <a:pt x="313" y="103"/>
                      </a:cubicBezTo>
                      <a:cubicBezTo>
                        <a:pt x="337" y="97"/>
                        <a:pt x="362" y="90"/>
                        <a:pt x="385" y="78"/>
                      </a:cubicBezTo>
                      <a:cubicBezTo>
                        <a:pt x="408" y="66"/>
                        <a:pt x="435" y="41"/>
                        <a:pt x="452" y="29"/>
                      </a:cubicBezTo>
                      <a:cubicBezTo>
                        <a:pt x="469" y="17"/>
                        <a:pt x="479" y="0"/>
                        <a:pt x="485" y="7"/>
                      </a:cubicBezTo>
                      <a:cubicBezTo>
                        <a:pt x="483" y="11"/>
                        <a:pt x="489" y="40"/>
                        <a:pt x="487" y="70"/>
                      </a:cubicBezTo>
                      <a:cubicBezTo>
                        <a:pt x="485" y="100"/>
                        <a:pt x="481" y="151"/>
                        <a:pt x="474" y="190"/>
                      </a:cubicBezTo>
                      <a:cubicBezTo>
                        <a:pt x="467" y="229"/>
                        <a:pt x="455" y="272"/>
                        <a:pt x="444" y="304"/>
                      </a:cubicBezTo>
                      <a:cubicBezTo>
                        <a:pt x="433" y="336"/>
                        <a:pt x="423" y="359"/>
                        <a:pt x="408" y="385"/>
                      </a:cubicBezTo>
                      <a:cubicBezTo>
                        <a:pt x="394" y="411"/>
                        <a:pt x="376" y="438"/>
                        <a:pt x="356" y="458"/>
                      </a:cubicBezTo>
                      <a:cubicBezTo>
                        <a:pt x="336" y="478"/>
                        <a:pt x="313" y="495"/>
                        <a:pt x="289" y="503"/>
                      </a:cubicBezTo>
                      <a:cubicBezTo>
                        <a:pt x="265" y="511"/>
                        <a:pt x="238" y="515"/>
                        <a:pt x="214" y="509"/>
                      </a:cubicBezTo>
                      <a:cubicBezTo>
                        <a:pt x="189" y="503"/>
                        <a:pt x="164" y="488"/>
                        <a:pt x="143" y="469"/>
                      </a:cubicBezTo>
                      <a:cubicBezTo>
                        <a:pt x="122" y="450"/>
                        <a:pt x="104" y="427"/>
                        <a:pt x="87" y="397"/>
                      </a:cubicBezTo>
                      <a:cubicBezTo>
                        <a:pt x="69" y="367"/>
                        <a:pt x="52" y="328"/>
                        <a:pt x="39" y="289"/>
                      </a:cubicBezTo>
                      <a:cubicBezTo>
                        <a:pt x="27" y="250"/>
                        <a:pt x="17" y="204"/>
                        <a:pt x="10" y="161"/>
                      </a:cubicBezTo>
                      <a:cubicBezTo>
                        <a:pt x="4" y="118"/>
                        <a:pt x="0" y="47"/>
                        <a:pt x="0" y="28"/>
                      </a:cubicBezTo>
                      <a:lnTo>
                        <a:pt x="13" y="46"/>
                      </a:lnTo>
                      <a:close/>
                    </a:path>
                  </a:pathLst>
                </a:custGeom>
                <a:solidFill>
                  <a:schemeClr val="bg1">
                    <a:alpha val="50195"/>
                  </a:schemeClr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93" name="Freeform 38"/>
                <p:cNvSpPr>
                  <a:spLocks/>
                </p:cNvSpPr>
                <p:nvPr/>
              </p:nvSpPr>
              <p:spPr bwMode="auto">
                <a:xfrm>
                  <a:off x="3811" y="3076"/>
                  <a:ext cx="487" cy="110"/>
                </a:xfrm>
                <a:custGeom>
                  <a:avLst/>
                  <a:gdLst>
                    <a:gd name="T0" fmla="*/ 0 w 979"/>
                    <a:gd name="T1" fmla="*/ 33 h 257"/>
                    <a:gd name="T2" fmla="*/ 50 w 979"/>
                    <a:gd name="T3" fmla="*/ 68 h 257"/>
                    <a:gd name="T4" fmla="*/ 131 w 979"/>
                    <a:gd name="T5" fmla="*/ 99 h 257"/>
                    <a:gd name="T6" fmla="*/ 201 w 979"/>
                    <a:gd name="T7" fmla="*/ 110 h 257"/>
                    <a:gd name="T8" fmla="*/ 302 w 979"/>
                    <a:gd name="T9" fmla="*/ 102 h 257"/>
                    <a:gd name="T10" fmla="*/ 398 w 979"/>
                    <a:gd name="T11" fmla="*/ 68 h 257"/>
                    <a:gd name="T12" fmla="*/ 487 w 979"/>
                    <a:gd name="T13" fmla="*/ 0 h 2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79"/>
                    <a:gd name="T22" fmla="*/ 0 h 257"/>
                    <a:gd name="T23" fmla="*/ 979 w 979"/>
                    <a:gd name="T24" fmla="*/ 257 h 25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94" name="Oval 39"/>
                <p:cNvSpPr>
                  <a:spLocks noChangeArrowheads="1"/>
                </p:cNvSpPr>
                <p:nvPr/>
              </p:nvSpPr>
              <p:spPr bwMode="auto">
                <a:xfrm>
                  <a:off x="3811" y="2604"/>
                  <a:ext cx="488" cy="98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31" name="Line 40"/>
              <p:cNvSpPr>
                <a:spLocks noChangeShapeType="1"/>
              </p:cNvSpPr>
              <p:nvPr/>
            </p:nvSpPr>
            <p:spPr bwMode="auto">
              <a:xfrm rot="467865" flipH="1">
                <a:off x="1582" y="1491"/>
                <a:ext cx="617" cy="1009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32" name="Line 41"/>
              <p:cNvSpPr>
                <a:spLocks noChangeShapeType="1"/>
              </p:cNvSpPr>
              <p:nvPr/>
            </p:nvSpPr>
            <p:spPr bwMode="auto">
              <a:xfrm rot="467865" flipH="1">
                <a:off x="1382" y="1517"/>
                <a:ext cx="582" cy="95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33" name="Line 42"/>
              <p:cNvSpPr>
                <a:spLocks noChangeShapeType="1"/>
              </p:cNvSpPr>
              <p:nvPr/>
            </p:nvSpPr>
            <p:spPr bwMode="auto">
              <a:xfrm rot="467865">
                <a:off x="1537" y="1878"/>
                <a:ext cx="64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34" name="Line 43"/>
              <p:cNvSpPr>
                <a:spLocks noChangeShapeType="1"/>
              </p:cNvSpPr>
              <p:nvPr/>
            </p:nvSpPr>
            <p:spPr bwMode="auto">
              <a:xfrm rot="467865" flipH="1">
                <a:off x="1153" y="1793"/>
                <a:ext cx="390" cy="637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35" name="Line 44"/>
              <p:cNvSpPr>
                <a:spLocks noChangeShapeType="1"/>
              </p:cNvSpPr>
              <p:nvPr/>
            </p:nvSpPr>
            <p:spPr bwMode="auto">
              <a:xfrm rot="467865" flipH="1">
                <a:off x="1274" y="1798"/>
                <a:ext cx="96" cy="157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36" name="Line 45"/>
              <p:cNvSpPr>
                <a:spLocks noChangeShapeType="1"/>
              </p:cNvSpPr>
              <p:nvPr/>
            </p:nvSpPr>
            <p:spPr bwMode="auto">
              <a:xfrm rot="467865">
                <a:off x="1068" y="1793"/>
                <a:ext cx="32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37" name="Group 46"/>
              <p:cNvGrpSpPr>
                <a:grpSpLocks/>
              </p:cNvGrpSpPr>
              <p:nvPr/>
            </p:nvGrpSpPr>
            <p:grpSpPr bwMode="auto">
              <a:xfrm rot="240000">
                <a:off x="546" y="1690"/>
                <a:ext cx="702" cy="757"/>
                <a:chOff x="3424" y="1488"/>
                <a:chExt cx="776" cy="764"/>
              </a:xfrm>
            </p:grpSpPr>
            <p:sp>
              <p:nvSpPr>
                <p:cNvPr id="85" name="Oval 47"/>
                <p:cNvSpPr>
                  <a:spLocks noChangeArrowheads="1"/>
                </p:cNvSpPr>
                <p:nvPr/>
              </p:nvSpPr>
              <p:spPr bwMode="auto">
                <a:xfrm>
                  <a:off x="3435" y="1489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86" name="Oval 48"/>
                <p:cNvSpPr>
                  <a:spLocks noChangeArrowheads="1"/>
                </p:cNvSpPr>
                <p:nvPr/>
              </p:nvSpPr>
              <p:spPr bwMode="auto">
                <a:xfrm>
                  <a:off x="3433" y="1488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87" name="Freeform 49"/>
                <p:cNvSpPr>
                  <a:spLocks/>
                </p:cNvSpPr>
                <p:nvPr/>
              </p:nvSpPr>
              <p:spPr bwMode="auto">
                <a:xfrm>
                  <a:off x="3424" y="1799"/>
                  <a:ext cx="776" cy="453"/>
                </a:xfrm>
                <a:custGeom>
                  <a:avLst/>
                  <a:gdLst>
                    <a:gd name="T0" fmla="*/ 17 w 982"/>
                    <a:gd name="T1" fmla="*/ 85 h 568"/>
                    <a:gd name="T2" fmla="*/ 79 w 982"/>
                    <a:gd name="T3" fmla="*/ 132 h 568"/>
                    <a:gd name="T4" fmla="*/ 207 w 982"/>
                    <a:gd name="T5" fmla="*/ 190 h 568"/>
                    <a:gd name="T6" fmla="*/ 318 w 982"/>
                    <a:gd name="T7" fmla="*/ 209 h 568"/>
                    <a:gd name="T8" fmla="*/ 480 w 982"/>
                    <a:gd name="T9" fmla="*/ 195 h 568"/>
                    <a:gd name="T10" fmla="*/ 608 w 982"/>
                    <a:gd name="T11" fmla="*/ 146 h 568"/>
                    <a:gd name="T12" fmla="*/ 717 w 982"/>
                    <a:gd name="T13" fmla="*/ 65 h 568"/>
                    <a:gd name="T14" fmla="*/ 773 w 982"/>
                    <a:gd name="T15" fmla="*/ 6 h 568"/>
                    <a:gd name="T16" fmla="*/ 773 w 982"/>
                    <a:gd name="T17" fmla="*/ 98 h 568"/>
                    <a:gd name="T18" fmla="*/ 752 w 982"/>
                    <a:gd name="T19" fmla="*/ 194 h 568"/>
                    <a:gd name="T20" fmla="*/ 704 w 982"/>
                    <a:gd name="T21" fmla="*/ 285 h 568"/>
                    <a:gd name="T22" fmla="*/ 648 w 982"/>
                    <a:gd name="T23" fmla="*/ 349 h 568"/>
                    <a:gd name="T24" fmla="*/ 565 w 982"/>
                    <a:gd name="T25" fmla="*/ 408 h 568"/>
                    <a:gd name="T26" fmla="*/ 458 w 982"/>
                    <a:gd name="T27" fmla="*/ 443 h 568"/>
                    <a:gd name="T28" fmla="*/ 339 w 982"/>
                    <a:gd name="T29" fmla="*/ 448 h 568"/>
                    <a:gd name="T30" fmla="*/ 228 w 982"/>
                    <a:gd name="T31" fmla="*/ 416 h 568"/>
                    <a:gd name="T32" fmla="*/ 137 w 982"/>
                    <a:gd name="T33" fmla="*/ 359 h 568"/>
                    <a:gd name="T34" fmla="*/ 62 w 982"/>
                    <a:gd name="T35" fmla="*/ 273 h 568"/>
                    <a:gd name="T36" fmla="*/ 17 w 982"/>
                    <a:gd name="T37" fmla="*/ 171 h 568"/>
                    <a:gd name="T38" fmla="*/ 0 w 982"/>
                    <a:gd name="T39" fmla="*/ 65 h 568"/>
                    <a:gd name="T40" fmla="*/ 17 w 982"/>
                    <a:gd name="T41" fmla="*/ 85 h 56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82"/>
                    <a:gd name="T64" fmla="*/ 0 h 568"/>
                    <a:gd name="T65" fmla="*/ 982 w 982"/>
                    <a:gd name="T66" fmla="*/ 568 h 56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82" h="568">
                      <a:moveTo>
                        <a:pt x="22" y="106"/>
                      </a:moveTo>
                      <a:cubicBezTo>
                        <a:pt x="39" y="120"/>
                        <a:pt x="60" y="144"/>
                        <a:pt x="100" y="166"/>
                      </a:cubicBezTo>
                      <a:cubicBezTo>
                        <a:pt x="140" y="188"/>
                        <a:pt x="212" y="222"/>
                        <a:pt x="262" y="238"/>
                      </a:cubicBezTo>
                      <a:cubicBezTo>
                        <a:pt x="312" y="254"/>
                        <a:pt x="346" y="261"/>
                        <a:pt x="403" y="262"/>
                      </a:cubicBezTo>
                      <a:cubicBezTo>
                        <a:pt x="460" y="263"/>
                        <a:pt x="546" y="257"/>
                        <a:pt x="607" y="244"/>
                      </a:cubicBezTo>
                      <a:cubicBezTo>
                        <a:pt x="668" y="231"/>
                        <a:pt x="719" y="210"/>
                        <a:pt x="769" y="183"/>
                      </a:cubicBezTo>
                      <a:cubicBezTo>
                        <a:pt x="819" y="156"/>
                        <a:pt x="872" y="111"/>
                        <a:pt x="907" y="82"/>
                      </a:cubicBezTo>
                      <a:cubicBezTo>
                        <a:pt x="942" y="53"/>
                        <a:pt x="966" y="0"/>
                        <a:pt x="978" y="7"/>
                      </a:cubicBezTo>
                      <a:cubicBezTo>
                        <a:pt x="973" y="11"/>
                        <a:pt x="982" y="84"/>
                        <a:pt x="978" y="123"/>
                      </a:cubicBezTo>
                      <a:cubicBezTo>
                        <a:pt x="974" y="162"/>
                        <a:pt x="966" y="204"/>
                        <a:pt x="952" y="243"/>
                      </a:cubicBezTo>
                      <a:cubicBezTo>
                        <a:pt x="938" y="282"/>
                        <a:pt x="913" y="325"/>
                        <a:pt x="891" y="357"/>
                      </a:cubicBezTo>
                      <a:cubicBezTo>
                        <a:pt x="869" y="389"/>
                        <a:pt x="849" y="412"/>
                        <a:pt x="820" y="438"/>
                      </a:cubicBezTo>
                      <a:cubicBezTo>
                        <a:pt x="791" y="464"/>
                        <a:pt x="755" y="491"/>
                        <a:pt x="715" y="511"/>
                      </a:cubicBezTo>
                      <a:cubicBezTo>
                        <a:pt x="675" y="531"/>
                        <a:pt x="628" y="548"/>
                        <a:pt x="580" y="556"/>
                      </a:cubicBezTo>
                      <a:cubicBezTo>
                        <a:pt x="532" y="564"/>
                        <a:pt x="478" y="568"/>
                        <a:pt x="429" y="562"/>
                      </a:cubicBezTo>
                      <a:cubicBezTo>
                        <a:pt x="380" y="556"/>
                        <a:pt x="330" y="541"/>
                        <a:pt x="288" y="522"/>
                      </a:cubicBezTo>
                      <a:cubicBezTo>
                        <a:pt x="246" y="503"/>
                        <a:pt x="209" y="480"/>
                        <a:pt x="174" y="450"/>
                      </a:cubicBezTo>
                      <a:cubicBezTo>
                        <a:pt x="139" y="420"/>
                        <a:pt x="104" y="381"/>
                        <a:pt x="79" y="342"/>
                      </a:cubicBezTo>
                      <a:cubicBezTo>
                        <a:pt x="54" y="303"/>
                        <a:pt x="34" y="257"/>
                        <a:pt x="21" y="214"/>
                      </a:cubicBezTo>
                      <a:cubicBezTo>
                        <a:pt x="8" y="171"/>
                        <a:pt x="0" y="99"/>
                        <a:pt x="0" y="81"/>
                      </a:cubicBezTo>
                      <a:lnTo>
                        <a:pt x="22" y="106"/>
                      </a:lnTo>
                      <a:close/>
                    </a:path>
                  </a:pathLst>
                </a:custGeom>
                <a:solidFill>
                  <a:schemeClr val="bg1">
                    <a:alpha val="50195"/>
                  </a:schemeClr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88" name="Freeform 50"/>
                <p:cNvSpPr>
                  <a:spLocks/>
                </p:cNvSpPr>
                <p:nvPr/>
              </p:nvSpPr>
              <p:spPr bwMode="auto">
                <a:xfrm rot="10800000" flipV="1">
                  <a:off x="3992" y="1580"/>
                  <a:ext cx="193" cy="546"/>
                </a:xfrm>
                <a:custGeom>
                  <a:avLst/>
                  <a:gdLst>
                    <a:gd name="T0" fmla="*/ 64 w 252"/>
                    <a:gd name="T1" fmla="*/ 491 h 715"/>
                    <a:gd name="T2" fmla="*/ 18 w 252"/>
                    <a:gd name="T3" fmla="*/ 396 h 715"/>
                    <a:gd name="T4" fmla="*/ 1 w 252"/>
                    <a:gd name="T5" fmla="*/ 268 h 715"/>
                    <a:gd name="T6" fmla="*/ 23 w 252"/>
                    <a:gd name="T7" fmla="*/ 157 h 715"/>
                    <a:gd name="T8" fmla="*/ 77 w 252"/>
                    <a:gd name="T9" fmla="*/ 56 h 715"/>
                    <a:gd name="T10" fmla="*/ 127 w 252"/>
                    <a:gd name="T11" fmla="*/ 3 h 715"/>
                    <a:gd name="T12" fmla="*/ 172 w 252"/>
                    <a:gd name="T13" fmla="*/ 131 h 715"/>
                    <a:gd name="T14" fmla="*/ 191 w 252"/>
                    <a:gd name="T15" fmla="*/ 257 h 715"/>
                    <a:gd name="T16" fmla="*/ 185 w 252"/>
                    <a:gd name="T17" fmla="*/ 393 h 715"/>
                    <a:gd name="T18" fmla="*/ 152 w 252"/>
                    <a:gd name="T19" fmla="*/ 486 h 715"/>
                    <a:gd name="T20" fmla="*/ 109 w 252"/>
                    <a:gd name="T21" fmla="*/ 544 h 715"/>
                    <a:gd name="T22" fmla="*/ 64 w 252"/>
                    <a:gd name="T23" fmla="*/ 491 h 71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52"/>
                    <a:gd name="T37" fmla="*/ 0 h 715"/>
                    <a:gd name="T38" fmla="*/ 252 w 252"/>
                    <a:gd name="T39" fmla="*/ 715 h 71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89" name="Freeform 51"/>
                <p:cNvSpPr>
                  <a:spLocks/>
                </p:cNvSpPr>
                <p:nvPr/>
              </p:nvSpPr>
              <p:spPr bwMode="auto">
                <a:xfrm>
                  <a:off x="3974" y="1576"/>
                  <a:ext cx="87" cy="556"/>
                </a:xfrm>
                <a:custGeom>
                  <a:avLst/>
                  <a:gdLst>
                    <a:gd name="T0" fmla="*/ 69 w 114"/>
                    <a:gd name="T1" fmla="*/ 474 h 728"/>
                    <a:gd name="T2" fmla="*/ 64 w 114"/>
                    <a:gd name="T3" fmla="*/ 412 h 728"/>
                    <a:gd name="T4" fmla="*/ 60 w 114"/>
                    <a:gd name="T5" fmla="*/ 325 h 728"/>
                    <a:gd name="T6" fmla="*/ 62 w 114"/>
                    <a:gd name="T7" fmla="*/ 222 h 728"/>
                    <a:gd name="T8" fmla="*/ 64 w 114"/>
                    <a:gd name="T9" fmla="*/ 105 h 728"/>
                    <a:gd name="T10" fmla="*/ 66 w 114"/>
                    <a:gd name="T11" fmla="*/ 5 h 728"/>
                    <a:gd name="T12" fmla="*/ 21 w 114"/>
                    <a:gd name="T13" fmla="*/ 132 h 728"/>
                    <a:gd name="T14" fmla="*/ 2 w 114"/>
                    <a:gd name="T15" fmla="*/ 259 h 728"/>
                    <a:gd name="T16" fmla="*/ 8 w 114"/>
                    <a:gd name="T17" fmla="*/ 394 h 728"/>
                    <a:gd name="T18" fmla="*/ 40 w 114"/>
                    <a:gd name="T19" fmla="*/ 491 h 728"/>
                    <a:gd name="T20" fmla="*/ 87 w 114"/>
                    <a:gd name="T21" fmla="*/ 553 h 728"/>
                    <a:gd name="T22" fmla="*/ 69 w 114"/>
                    <a:gd name="T23" fmla="*/ 474 h 72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14"/>
                    <a:gd name="T37" fmla="*/ 0 h 728"/>
                    <a:gd name="T38" fmla="*/ 114 w 114"/>
                    <a:gd name="T39" fmla="*/ 728 h 72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14" h="728">
                      <a:moveTo>
                        <a:pt x="90" y="621"/>
                      </a:moveTo>
                      <a:cubicBezTo>
                        <a:pt x="86" y="592"/>
                        <a:pt x="86" y="572"/>
                        <a:pt x="84" y="540"/>
                      </a:cubicBezTo>
                      <a:cubicBezTo>
                        <a:pt x="82" y="508"/>
                        <a:pt x="78" y="467"/>
                        <a:pt x="78" y="426"/>
                      </a:cubicBezTo>
                      <a:cubicBezTo>
                        <a:pt x="78" y="385"/>
                        <a:pt x="80" y="339"/>
                        <a:pt x="81" y="291"/>
                      </a:cubicBezTo>
                      <a:cubicBezTo>
                        <a:pt x="82" y="243"/>
                        <a:pt x="83" y="185"/>
                        <a:pt x="84" y="138"/>
                      </a:cubicBezTo>
                      <a:cubicBezTo>
                        <a:pt x="85" y="91"/>
                        <a:pt x="95" y="0"/>
                        <a:pt x="86" y="6"/>
                      </a:cubicBezTo>
                      <a:cubicBezTo>
                        <a:pt x="54" y="59"/>
                        <a:pt x="40" y="122"/>
                        <a:pt x="27" y="173"/>
                      </a:cubicBezTo>
                      <a:cubicBezTo>
                        <a:pt x="13" y="228"/>
                        <a:pt x="6" y="282"/>
                        <a:pt x="3" y="339"/>
                      </a:cubicBezTo>
                      <a:cubicBezTo>
                        <a:pt x="0" y="396"/>
                        <a:pt x="3" y="465"/>
                        <a:pt x="11" y="516"/>
                      </a:cubicBezTo>
                      <a:cubicBezTo>
                        <a:pt x="19" y="567"/>
                        <a:pt x="35" y="608"/>
                        <a:pt x="52" y="643"/>
                      </a:cubicBezTo>
                      <a:cubicBezTo>
                        <a:pt x="69" y="678"/>
                        <a:pt x="108" y="728"/>
                        <a:pt x="114" y="724"/>
                      </a:cubicBezTo>
                      <a:cubicBezTo>
                        <a:pt x="114" y="723"/>
                        <a:pt x="95" y="642"/>
                        <a:pt x="90" y="621"/>
                      </a:cubicBezTo>
                      <a:close/>
                    </a:path>
                  </a:pathLst>
                </a:custGeom>
                <a:solidFill>
                  <a:schemeClr val="hlink"/>
                </a:solidFill>
                <a:ln w="38100" cap="flat" cmpd="sng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90" name="Freeform 52"/>
                <p:cNvSpPr>
                  <a:spLocks/>
                </p:cNvSpPr>
                <p:nvPr/>
              </p:nvSpPr>
              <p:spPr bwMode="auto">
                <a:xfrm>
                  <a:off x="3435" y="1872"/>
                  <a:ext cx="603" cy="136"/>
                </a:xfrm>
                <a:custGeom>
                  <a:avLst/>
                  <a:gdLst>
                    <a:gd name="T0" fmla="*/ 0 w 790"/>
                    <a:gd name="T1" fmla="*/ 0 h 179"/>
                    <a:gd name="T2" fmla="*/ 77 w 790"/>
                    <a:gd name="T3" fmla="*/ 62 h 179"/>
                    <a:gd name="T4" fmla="*/ 201 w 790"/>
                    <a:gd name="T5" fmla="*/ 117 h 179"/>
                    <a:gd name="T6" fmla="*/ 308 w 790"/>
                    <a:gd name="T7" fmla="*/ 135 h 179"/>
                    <a:gd name="T8" fmla="*/ 464 w 790"/>
                    <a:gd name="T9" fmla="*/ 122 h 179"/>
                    <a:gd name="T10" fmla="*/ 545 w 790"/>
                    <a:gd name="T11" fmla="*/ 93 h 179"/>
                    <a:gd name="T12" fmla="*/ 586 w 790"/>
                    <a:gd name="T13" fmla="*/ 46 h 179"/>
                    <a:gd name="T14" fmla="*/ 603 w 790"/>
                    <a:gd name="T15" fmla="*/ 32 h 17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90"/>
                    <a:gd name="T25" fmla="*/ 0 h 179"/>
                    <a:gd name="T26" fmla="*/ 790 w 790"/>
                    <a:gd name="T27" fmla="*/ 179 h 17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90" h="179">
                      <a:moveTo>
                        <a:pt x="0" y="0"/>
                      </a:moveTo>
                      <a:cubicBezTo>
                        <a:pt x="17" y="14"/>
                        <a:pt x="57" y="56"/>
                        <a:pt x="101" y="82"/>
                      </a:cubicBezTo>
                      <a:cubicBezTo>
                        <a:pt x="145" y="108"/>
                        <a:pt x="213" y="138"/>
                        <a:pt x="263" y="154"/>
                      </a:cubicBezTo>
                      <a:cubicBezTo>
                        <a:pt x="313" y="170"/>
                        <a:pt x="347" y="177"/>
                        <a:pt x="404" y="178"/>
                      </a:cubicBezTo>
                      <a:cubicBezTo>
                        <a:pt x="461" y="179"/>
                        <a:pt x="556" y="169"/>
                        <a:pt x="608" y="160"/>
                      </a:cubicBezTo>
                      <a:cubicBezTo>
                        <a:pt x="660" y="151"/>
                        <a:pt x="687" y="140"/>
                        <a:pt x="714" y="123"/>
                      </a:cubicBezTo>
                      <a:cubicBezTo>
                        <a:pt x="741" y="106"/>
                        <a:pt x="755" y="73"/>
                        <a:pt x="768" y="60"/>
                      </a:cubicBezTo>
                      <a:cubicBezTo>
                        <a:pt x="781" y="47"/>
                        <a:pt x="785" y="46"/>
                        <a:pt x="790" y="4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38" name="Line 53"/>
              <p:cNvSpPr>
                <a:spLocks noChangeShapeType="1"/>
              </p:cNvSpPr>
              <p:nvPr/>
            </p:nvSpPr>
            <p:spPr bwMode="auto">
              <a:xfrm rot="467865" flipH="1">
                <a:off x="1119" y="1645"/>
                <a:ext cx="156" cy="25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39" name="Line 54"/>
              <p:cNvSpPr>
                <a:spLocks noChangeShapeType="1"/>
              </p:cNvSpPr>
              <p:nvPr/>
            </p:nvSpPr>
            <p:spPr bwMode="auto">
              <a:xfrm rot="467865">
                <a:off x="1086" y="1981"/>
                <a:ext cx="87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40" name="Freeform 55"/>
              <p:cNvSpPr>
                <a:spLocks/>
              </p:cNvSpPr>
              <p:nvPr/>
            </p:nvSpPr>
            <p:spPr bwMode="auto">
              <a:xfrm rot="467865">
                <a:off x="985" y="2257"/>
                <a:ext cx="874" cy="2"/>
              </a:xfrm>
              <a:custGeom>
                <a:avLst/>
                <a:gdLst>
                  <a:gd name="T0" fmla="*/ 0 w 1266"/>
                  <a:gd name="T1" fmla="*/ 2 h 3"/>
                  <a:gd name="T2" fmla="*/ 874 w 1266"/>
                  <a:gd name="T3" fmla="*/ 0 h 3"/>
                  <a:gd name="T4" fmla="*/ 0 60000 65536"/>
                  <a:gd name="T5" fmla="*/ 0 60000 65536"/>
                  <a:gd name="T6" fmla="*/ 0 w 1266"/>
                  <a:gd name="T7" fmla="*/ 0 h 3"/>
                  <a:gd name="T8" fmla="*/ 1266 w 1266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66" h="3">
                    <a:moveTo>
                      <a:pt x="0" y="3"/>
                    </a:moveTo>
                    <a:lnTo>
                      <a:pt x="1266" y="0"/>
                    </a:ln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41" name="Line 56"/>
              <p:cNvSpPr>
                <a:spLocks noChangeShapeType="1"/>
              </p:cNvSpPr>
              <p:nvPr/>
            </p:nvSpPr>
            <p:spPr bwMode="auto">
              <a:xfrm rot="467865">
                <a:off x="1057" y="2125"/>
                <a:ext cx="92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42" name="Line 57"/>
              <p:cNvSpPr>
                <a:spLocks noChangeShapeType="1"/>
              </p:cNvSpPr>
              <p:nvPr/>
            </p:nvSpPr>
            <p:spPr bwMode="auto">
              <a:xfrm rot="467865" flipH="1">
                <a:off x="946" y="1915"/>
                <a:ext cx="294" cy="481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43" name="Line 58"/>
              <p:cNvSpPr>
                <a:spLocks noChangeShapeType="1"/>
              </p:cNvSpPr>
              <p:nvPr/>
            </p:nvSpPr>
            <p:spPr bwMode="auto">
              <a:xfrm rot="467865" flipH="1">
                <a:off x="736" y="2197"/>
                <a:ext cx="96" cy="15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44" name="Line 59"/>
              <p:cNvSpPr>
                <a:spLocks noChangeShapeType="1"/>
              </p:cNvSpPr>
              <p:nvPr/>
            </p:nvSpPr>
            <p:spPr bwMode="auto">
              <a:xfrm rot="467865" flipH="1">
                <a:off x="545" y="2138"/>
                <a:ext cx="114" cy="18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45" name="Line 60"/>
              <p:cNvSpPr>
                <a:spLocks noChangeShapeType="1"/>
              </p:cNvSpPr>
              <p:nvPr/>
            </p:nvSpPr>
            <p:spPr bwMode="auto">
              <a:xfrm rot="467865">
                <a:off x="350" y="2391"/>
                <a:ext cx="1374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46" name="Freeform 61"/>
              <p:cNvSpPr>
                <a:spLocks/>
              </p:cNvSpPr>
              <p:nvPr/>
            </p:nvSpPr>
            <p:spPr bwMode="auto">
              <a:xfrm rot="467865">
                <a:off x="564" y="2188"/>
                <a:ext cx="246" cy="234"/>
              </a:xfrm>
              <a:custGeom>
                <a:avLst/>
                <a:gdLst>
                  <a:gd name="T0" fmla="*/ 147 w 720"/>
                  <a:gd name="T1" fmla="*/ 0 h 622"/>
                  <a:gd name="T2" fmla="*/ 60 w 720"/>
                  <a:gd name="T3" fmla="*/ 143 h 622"/>
                  <a:gd name="T4" fmla="*/ 0 w 720"/>
                  <a:gd name="T5" fmla="*/ 143 h 622"/>
                  <a:gd name="T6" fmla="*/ 57 w 720"/>
                  <a:gd name="T7" fmla="*/ 234 h 622"/>
                  <a:gd name="T8" fmla="*/ 216 w 720"/>
                  <a:gd name="T9" fmla="*/ 143 h 622"/>
                  <a:gd name="T10" fmla="*/ 159 w 720"/>
                  <a:gd name="T11" fmla="*/ 144 h 622"/>
                  <a:gd name="T12" fmla="*/ 246 w 720"/>
                  <a:gd name="T13" fmla="*/ 0 h 622"/>
                  <a:gd name="T14" fmla="*/ 147 w 720"/>
                  <a:gd name="T15" fmla="*/ 0 h 6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20"/>
                  <a:gd name="T25" fmla="*/ 0 h 622"/>
                  <a:gd name="T26" fmla="*/ 720 w 720"/>
                  <a:gd name="T27" fmla="*/ 622 h 6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round/>
                <a:headEnd/>
                <a:tailEnd/>
              </a:ln>
              <a:scene3d>
                <a:camera prst="legacyPerspectiveTopRight">
                  <a:rot lat="20099996" lon="21299996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47" name="Group 62"/>
              <p:cNvGrpSpPr>
                <a:grpSpLocks/>
              </p:cNvGrpSpPr>
              <p:nvPr/>
            </p:nvGrpSpPr>
            <p:grpSpPr bwMode="auto">
              <a:xfrm rot="467865">
                <a:off x="1110" y="1518"/>
                <a:ext cx="808" cy="257"/>
                <a:chOff x="4074" y="2980"/>
                <a:chExt cx="1170" cy="341"/>
              </a:xfrm>
            </p:grpSpPr>
            <p:sp>
              <p:nvSpPr>
                <p:cNvPr id="72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4703" y="3046"/>
                  <a:ext cx="71" cy="10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3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4831" y="2980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4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4912" y="3148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5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4912" y="3268"/>
                  <a:ext cx="332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6" name="Line 67"/>
                <p:cNvSpPr>
                  <a:spLocks noChangeShapeType="1"/>
                </p:cNvSpPr>
                <p:nvPr/>
              </p:nvSpPr>
              <p:spPr bwMode="auto">
                <a:xfrm flipH="1" flipV="1">
                  <a:off x="4189" y="3007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7" name="Line 68"/>
                <p:cNvSpPr>
                  <a:spLocks noChangeShapeType="1"/>
                </p:cNvSpPr>
                <p:nvPr/>
              </p:nvSpPr>
              <p:spPr bwMode="auto">
                <a:xfrm flipH="1" flipV="1">
                  <a:off x="4096" y="3161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8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4074" y="3316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9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4338" y="3264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80" name="Line 71"/>
                <p:cNvSpPr>
                  <a:spLocks noChangeShapeType="1"/>
                </p:cNvSpPr>
                <p:nvPr/>
              </p:nvSpPr>
              <p:spPr bwMode="auto">
                <a:xfrm flipH="1" flipV="1">
                  <a:off x="4361" y="3139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81" name="Line 72"/>
                <p:cNvSpPr>
                  <a:spLocks noChangeShapeType="1"/>
                </p:cNvSpPr>
                <p:nvPr/>
              </p:nvSpPr>
              <p:spPr bwMode="auto">
                <a:xfrm flipH="1" flipV="1">
                  <a:off x="4544" y="3069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82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4774" y="3131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83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4763" y="3237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84" name="Line 75"/>
                <p:cNvSpPr>
                  <a:spLocks noChangeShapeType="1"/>
                </p:cNvSpPr>
                <p:nvPr/>
              </p:nvSpPr>
              <p:spPr bwMode="auto">
                <a:xfrm flipH="1" flipV="1">
                  <a:off x="4512" y="3215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48" name="Group 76"/>
              <p:cNvGrpSpPr>
                <a:grpSpLocks/>
              </p:cNvGrpSpPr>
              <p:nvPr/>
            </p:nvGrpSpPr>
            <p:grpSpPr bwMode="auto">
              <a:xfrm rot="467865">
                <a:off x="1053" y="1849"/>
                <a:ext cx="770" cy="259"/>
                <a:chOff x="3886" y="3532"/>
                <a:chExt cx="1125" cy="341"/>
              </a:xfrm>
            </p:grpSpPr>
            <p:sp>
              <p:nvSpPr>
                <p:cNvPr id="59" name="Line 77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302" y="3667"/>
                  <a:ext cx="76" cy="13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0" name="Line 78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071" y="3718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1" name="Line 79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886" y="3630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2" name="Line 80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955" y="3564"/>
                  <a:ext cx="219" cy="1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3" name="Line 81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99" y="3723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4" name="Line 82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666" y="3617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5" name="Line 83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724" y="3532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6" name="Line 84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2" y="3568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7" name="Line 85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1" y="3661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8" name="Line 86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74" y="3705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9" name="Line 87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86" y="3679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0" name="Line 88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17" y="3603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1" name="Line 89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58" y="3603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49" name="Line 90"/>
              <p:cNvSpPr>
                <a:spLocks noChangeShapeType="1"/>
              </p:cNvSpPr>
              <p:nvPr/>
            </p:nvSpPr>
            <p:spPr bwMode="auto">
              <a:xfrm rot="467865">
                <a:off x="466" y="2143"/>
                <a:ext cx="22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50" name="Line 91"/>
              <p:cNvSpPr>
                <a:spLocks noChangeShapeType="1"/>
              </p:cNvSpPr>
              <p:nvPr/>
            </p:nvSpPr>
            <p:spPr bwMode="auto">
              <a:xfrm rot="467865">
                <a:off x="2332" y="1514"/>
                <a:ext cx="17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51" name="Line 92"/>
              <p:cNvSpPr>
                <a:spLocks noChangeShapeType="1"/>
              </p:cNvSpPr>
              <p:nvPr/>
            </p:nvSpPr>
            <p:spPr bwMode="auto">
              <a:xfrm rot="467865" flipH="1">
                <a:off x="2437" y="1225"/>
                <a:ext cx="70" cy="116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52" name="Group 93"/>
              <p:cNvGrpSpPr>
                <a:grpSpLocks/>
              </p:cNvGrpSpPr>
              <p:nvPr/>
            </p:nvGrpSpPr>
            <p:grpSpPr bwMode="auto">
              <a:xfrm>
                <a:off x="1520" y="2112"/>
                <a:ext cx="608" cy="581"/>
                <a:chOff x="1520" y="2112"/>
                <a:chExt cx="608" cy="581"/>
              </a:xfrm>
            </p:grpSpPr>
            <p:sp>
              <p:nvSpPr>
                <p:cNvPr id="53" name="Line 94"/>
                <p:cNvSpPr>
                  <a:spLocks noChangeShapeType="1"/>
                </p:cNvSpPr>
                <p:nvPr/>
              </p:nvSpPr>
              <p:spPr bwMode="auto">
                <a:xfrm rot="467865" flipH="1">
                  <a:off x="1722" y="2167"/>
                  <a:ext cx="198" cy="33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4" name="Line 95"/>
                <p:cNvSpPr>
                  <a:spLocks noChangeShapeType="1"/>
                </p:cNvSpPr>
                <p:nvPr/>
              </p:nvSpPr>
              <p:spPr bwMode="auto">
                <a:xfrm rot="467865">
                  <a:off x="1679" y="2497"/>
                  <a:ext cx="336" cy="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5" name="Line 96"/>
                <p:cNvSpPr>
                  <a:spLocks noChangeShapeType="1"/>
                </p:cNvSpPr>
                <p:nvPr/>
              </p:nvSpPr>
              <p:spPr bwMode="auto">
                <a:xfrm rot="16667865" flipH="1">
                  <a:off x="1516" y="2294"/>
                  <a:ext cx="384" cy="1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spcBef>
                      <a:spcPct val="3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endParaRPr lang="ko-KR" altLang="en-US" sz="1800" baseline="0">
                    <a:solidFill>
                      <a:srgbClr val="0000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6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728" y="2496"/>
                  <a:ext cx="192" cy="19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r>
                    <a:rPr lang="en-US" altLang="ko-KR" sz="1600" b="1" baseline="0">
                      <a:solidFill>
                        <a:srgbClr val="0000FF"/>
                      </a:solidFill>
                      <a:latin typeface="Helvetica"/>
                    </a:rPr>
                    <a:t>x</a:t>
                  </a:r>
                </a:p>
              </p:txBody>
            </p:sp>
            <p:sp>
              <p:nvSpPr>
                <p:cNvPr id="57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1520" y="2256"/>
                  <a:ext cx="192" cy="19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r>
                    <a:rPr lang="en-US" altLang="ko-KR" sz="1600" b="1" baseline="0" dirty="0">
                      <a:solidFill>
                        <a:srgbClr val="0000FF"/>
                      </a:solidFill>
                      <a:latin typeface="Helvetica"/>
                    </a:rPr>
                    <a:t>y</a:t>
                  </a:r>
                </a:p>
              </p:txBody>
            </p:sp>
            <p:sp>
              <p:nvSpPr>
                <p:cNvPr id="58" name="Text Box 99"/>
                <p:cNvSpPr txBox="1">
                  <a:spLocks noChangeArrowheads="1"/>
                </p:cNvSpPr>
                <p:nvPr/>
              </p:nvSpPr>
              <p:spPr bwMode="auto">
                <a:xfrm>
                  <a:off x="1936" y="2160"/>
                  <a:ext cx="192" cy="19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FC0128"/>
                    </a:buClr>
                    <a:buFont typeface="Wingdings" pitchFamily="2" charset="2"/>
                    <a:buNone/>
                  </a:pPr>
                  <a:r>
                    <a:rPr lang="en-US" altLang="ko-KR" sz="1600" b="1" baseline="0">
                      <a:solidFill>
                        <a:srgbClr val="0000FF"/>
                      </a:solidFill>
                      <a:latin typeface="Helvetica"/>
                    </a:rPr>
                    <a:t>z</a:t>
                  </a:r>
                </a:p>
              </p:txBody>
            </p:sp>
          </p:grpSp>
        </p:grpSp>
      </p:grpSp>
      <p:grpSp>
        <p:nvGrpSpPr>
          <p:cNvPr id="101" name="Group 104"/>
          <p:cNvGrpSpPr>
            <a:grpSpLocks/>
          </p:cNvGrpSpPr>
          <p:nvPr/>
        </p:nvGrpSpPr>
        <p:grpSpPr bwMode="auto">
          <a:xfrm>
            <a:off x="7750449" y="1532706"/>
            <a:ext cx="888453" cy="435153"/>
            <a:chOff x="1108" y="3134"/>
            <a:chExt cx="936" cy="516"/>
          </a:xfrm>
        </p:grpSpPr>
        <p:grpSp>
          <p:nvGrpSpPr>
            <p:cNvPr id="102" name="Group 105"/>
            <p:cNvGrpSpPr>
              <a:grpSpLocks/>
            </p:cNvGrpSpPr>
            <p:nvPr/>
          </p:nvGrpSpPr>
          <p:grpSpPr bwMode="auto">
            <a:xfrm>
              <a:off x="1108" y="3134"/>
              <a:ext cx="936" cy="506"/>
              <a:chOff x="1108" y="3134"/>
              <a:chExt cx="936" cy="506"/>
            </a:xfrm>
          </p:grpSpPr>
          <p:sp>
            <p:nvSpPr>
              <p:cNvPr id="104" name="Line 106"/>
              <p:cNvSpPr>
                <a:spLocks noChangeShapeType="1"/>
              </p:cNvSpPr>
              <p:nvPr/>
            </p:nvSpPr>
            <p:spPr bwMode="auto">
              <a:xfrm>
                <a:off x="1108" y="3496"/>
                <a:ext cx="93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105" name="Line 107"/>
              <p:cNvSpPr>
                <a:spLocks noChangeShapeType="1"/>
              </p:cNvSpPr>
              <p:nvPr/>
            </p:nvSpPr>
            <p:spPr bwMode="auto">
              <a:xfrm flipV="1">
                <a:off x="1132" y="3134"/>
                <a:ext cx="398" cy="35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  <p:sp>
            <p:nvSpPr>
              <p:cNvPr id="106" name="Freeform 108"/>
              <p:cNvSpPr>
                <a:spLocks/>
              </p:cNvSpPr>
              <p:nvPr/>
            </p:nvSpPr>
            <p:spPr bwMode="auto">
              <a:xfrm>
                <a:off x="1228" y="3364"/>
                <a:ext cx="182" cy="180"/>
              </a:xfrm>
              <a:custGeom>
                <a:avLst/>
                <a:gdLst>
                  <a:gd name="T0" fmla="*/ 0 w 182"/>
                  <a:gd name="T1" fmla="*/ 0 h 180"/>
                  <a:gd name="T2" fmla="*/ 92 w 182"/>
                  <a:gd name="T3" fmla="*/ 20 h 180"/>
                  <a:gd name="T4" fmla="*/ 147 w 182"/>
                  <a:gd name="T5" fmla="*/ 54 h 180"/>
                  <a:gd name="T6" fmla="*/ 177 w 182"/>
                  <a:gd name="T7" fmla="*/ 107 h 180"/>
                  <a:gd name="T8" fmla="*/ 180 w 182"/>
                  <a:gd name="T9" fmla="*/ 180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"/>
                  <a:gd name="T16" fmla="*/ 0 h 180"/>
                  <a:gd name="T17" fmla="*/ 182 w 182"/>
                  <a:gd name="T18" fmla="*/ 180 h 1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" h="180">
                    <a:moveTo>
                      <a:pt x="0" y="0"/>
                    </a:moveTo>
                    <a:cubicBezTo>
                      <a:pt x="14" y="3"/>
                      <a:pt x="68" y="11"/>
                      <a:pt x="92" y="20"/>
                    </a:cubicBezTo>
                    <a:cubicBezTo>
                      <a:pt x="116" y="29"/>
                      <a:pt x="133" y="40"/>
                      <a:pt x="147" y="54"/>
                    </a:cubicBezTo>
                    <a:cubicBezTo>
                      <a:pt x="161" y="68"/>
                      <a:pt x="172" y="86"/>
                      <a:pt x="177" y="107"/>
                    </a:cubicBezTo>
                    <a:cubicBezTo>
                      <a:pt x="182" y="128"/>
                      <a:pt x="180" y="165"/>
                      <a:pt x="180" y="180"/>
                    </a:cubicBezTo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ct val="30000"/>
                  </a:spcBef>
                  <a:buClr>
                    <a:srgbClr val="FC0128"/>
                  </a:buClr>
                  <a:buFont typeface="Wingdings" pitchFamily="2" charset="2"/>
                  <a:buNone/>
                </a:pPr>
                <a:endParaRPr lang="ko-KR" altLang="en-US" sz="1800" baseline="0">
                  <a:solidFill>
                    <a:srgbClr val="0000FF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03" name="Text Box 109"/>
            <p:cNvSpPr txBox="1">
              <a:spLocks noChangeArrowheads="1"/>
            </p:cNvSpPr>
            <p:nvPr/>
          </p:nvSpPr>
          <p:spPr bwMode="auto">
            <a:xfrm>
              <a:off x="1350" y="3245"/>
              <a:ext cx="321" cy="40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ko-KR" altLang="en-US" sz="1800" baseline="0" dirty="0">
                  <a:solidFill>
                    <a:srgbClr val="FF0000"/>
                  </a:solidFill>
                  <a:latin typeface="Arial Narrow" pitchFamily="34" charset="0"/>
                  <a:sym typeface="Symbol" pitchFamily="18" charset="2"/>
                </a:rPr>
                <a:t></a:t>
              </a:r>
            </a:p>
          </p:txBody>
        </p:sp>
      </p:grpSp>
      <p:graphicFrame>
        <p:nvGraphicFramePr>
          <p:cNvPr id="246786" name="Object 2"/>
          <p:cNvGraphicFramePr>
            <a:graphicFrameLocks noChangeAspect="1"/>
          </p:cNvGraphicFramePr>
          <p:nvPr/>
        </p:nvGraphicFramePr>
        <p:xfrm>
          <a:off x="159659" y="5468485"/>
          <a:ext cx="2182947" cy="1031302"/>
        </p:xfrm>
        <a:graphic>
          <a:graphicData uri="http://schemas.openxmlformats.org/presentationml/2006/ole">
            <p:oleObj spid="_x0000_s1104" name="수식" r:id="rId7" imgW="1422400" imgH="673100" progId="Equation.3">
              <p:embed/>
            </p:oleObj>
          </a:graphicData>
        </a:graphic>
      </p:graphicFrame>
      <p:graphicFrame>
        <p:nvGraphicFramePr>
          <p:cNvPr id="246787" name="Object 3"/>
          <p:cNvGraphicFramePr>
            <a:graphicFrameLocks noChangeAspect="1"/>
          </p:cNvGraphicFramePr>
          <p:nvPr/>
        </p:nvGraphicFramePr>
        <p:xfrm>
          <a:off x="2605089" y="5471115"/>
          <a:ext cx="1836737" cy="927100"/>
        </p:xfrm>
        <a:graphic>
          <a:graphicData uri="http://schemas.openxmlformats.org/presentationml/2006/ole">
            <p:oleObj spid="_x0000_s1105" name="수식" r:id="rId8" imgW="1054100" imgH="533400" progId="Equation.3">
              <p:embed/>
            </p:oleObj>
          </a:graphicData>
        </a:graphic>
      </p:graphicFrame>
      <p:sp>
        <p:nvSpPr>
          <p:cNvPr id="109" name="직사각형 108"/>
          <p:cNvSpPr/>
          <p:nvPr/>
        </p:nvSpPr>
        <p:spPr>
          <a:xfrm>
            <a:off x="6910252" y="5414669"/>
            <a:ext cx="195507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altLang="ko-KR" sz="1800" baseline="0" dirty="0" smtClean="0">
                <a:solidFill>
                  <a:srgbClr val="FF0000"/>
                </a:solidFill>
                <a:latin typeface=""/>
                <a:ea typeface="+mj-ea"/>
              </a:rPr>
              <a:t>v</a:t>
            </a:r>
            <a:r>
              <a:rPr lang="en-US" altLang="ko-KR" sz="1800" dirty="0" smtClean="0">
                <a:solidFill>
                  <a:srgbClr val="FF0000"/>
                </a:solidFill>
                <a:latin typeface=""/>
                <a:ea typeface="+mj-ea"/>
              </a:rPr>
              <a:t>2</a:t>
            </a:r>
            <a:r>
              <a:rPr lang="en-US" altLang="ko-KR" sz="1800" baseline="0" dirty="0" smtClean="0">
                <a:solidFill>
                  <a:srgbClr val="FF0000"/>
                </a:solidFill>
                <a:latin typeface=""/>
                <a:ea typeface="+mj-ea"/>
              </a:rPr>
              <a:t> {2} and v</a:t>
            </a:r>
            <a:r>
              <a:rPr lang="en-US" altLang="ko-KR" sz="1800" dirty="0" smtClean="0">
                <a:solidFill>
                  <a:srgbClr val="FF0000"/>
                </a:solidFill>
                <a:latin typeface=""/>
                <a:ea typeface="+mj-ea"/>
              </a:rPr>
              <a:t>2</a:t>
            </a:r>
            <a:r>
              <a:rPr lang="en-US" altLang="ko-KR" sz="1800" baseline="0" dirty="0" smtClean="0">
                <a:solidFill>
                  <a:srgbClr val="FF0000"/>
                </a:solidFill>
                <a:latin typeface=""/>
                <a:ea typeface="+mj-ea"/>
              </a:rPr>
              <a:t>{4} have different sensitivity to flow fluctuations (</a:t>
            </a:r>
            <a:r>
              <a:rPr lang="el-GR" altLang="ko-KR" sz="1800" baseline="0" dirty="0" smtClean="0">
                <a:solidFill>
                  <a:srgbClr val="FF0000"/>
                </a:solidFill>
                <a:latin typeface=""/>
                <a:ea typeface="+mj-ea"/>
              </a:rPr>
              <a:t>σ</a:t>
            </a:r>
            <a:r>
              <a:rPr lang="en-US" altLang="ko-KR" sz="1800" dirty="0" smtClean="0">
                <a:solidFill>
                  <a:srgbClr val="FF0000"/>
                </a:solidFill>
                <a:latin typeface=""/>
                <a:ea typeface="+mj-ea"/>
              </a:rPr>
              <a:t>n</a:t>
            </a:r>
            <a:r>
              <a:rPr lang="en-US" altLang="ko-KR" sz="1800" baseline="0" dirty="0" smtClean="0">
                <a:solidFill>
                  <a:srgbClr val="FF0000"/>
                </a:solidFill>
                <a:latin typeface=""/>
                <a:ea typeface="+mj-ea"/>
              </a:rPr>
              <a:t>) and non-flow (</a:t>
            </a:r>
            <a:r>
              <a:rPr lang="el-GR" altLang="ko-KR" sz="1800" baseline="0" dirty="0" smtClean="0">
                <a:solidFill>
                  <a:srgbClr val="FF0000"/>
                </a:solidFill>
                <a:latin typeface=""/>
                <a:ea typeface="+mj-ea"/>
              </a:rPr>
              <a:t>δ</a:t>
            </a:r>
            <a:r>
              <a:rPr lang="en-US" altLang="ko-KR" sz="1800" baseline="0" dirty="0" smtClean="0">
                <a:solidFill>
                  <a:srgbClr val="FF0000"/>
                </a:solidFill>
                <a:latin typeface=""/>
                <a:ea typeface="+mj-ea"/>
              </a:rPr>
              <a:t>)</a:t>
            </a:r>
            <a:endParaRPr lang="ko-KR" altLang="en-US" sz="1800" baseline="0" dirty="0">
              <a:solidFill>
                <a:srgbClr val="FF0000"/>
              </a:solidFill>
              <a:latin typeface=""/>
              <a:ea typeface="+mj-ea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8597055" y="1872342"/>
            <a:ext cx="54694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l-GR" altLang="ko-KR" sz="1600" baseline="0" dirty="0" smtClean="0">
                <a:solidFill>
                  <a:srgbClr val="FF0000"/>
                </a:solidFill>
                <a:latin typeface="Arial" pitchFamily="34" charset="0"/>
              </a:rPr>
              <a:t>Ψ</a:t>
            </a:r>
            <a:r>
              <a:rPr lang="en-US" altLang="ko-KR" sz="1600" dirty="0" smtClean="0">
                <a:solidFill>
                  <a:srgbClr val="FF0000"/>
                </a:solidFill>
                <a:latin typeface="Arial" pitchFamily="34" charset="0"/>
              </a:rPr>
              <a:t>RP</a:t>
            </a:r>
            <a:endParaRPr lang="ko-KR" altLang="en-US" sz="1600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7536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3" name="Picture 3" descr="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3288" t="2326" r="2211" b="7364"/>
          <a:stretch>
            <a:fillRect/>
          </a:stretch>
        </p:blipFill>
        <p:spPr bwMode="auto">
          <a:xfrm>
            <a:off x="0" y="633048"/>
            <a:ext cx="4731997" cy="322384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8106" y="46320"/>
            <a:ext cx="3520194" cy="591573"/>
          </a:xfrm>
        </p:spPr>
        <p:txBody>
          <a:bodyPr/>
          <a:lstStyle/>
          <a:p>
            <a:r>
              <a:rPr lang="en-US" dirty="0" smtClean="0"/>
              <a:t>Elliptic Flow 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8094DB-52B9-4D1F-A63C-1F18D98D762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09835" y="259875"/>
            <a:ext cx="2615425" cy="342274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sz="1800" baseline="0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800" baseline="0" dirty="0" smtClean="0">
                <a:solidFill>
                  <a:srgbClr val="0000FF"/>
                </a:solidFill>
                <a:latin typeface="Arial" pitchFamily="34" charset="0"/>
              </a:rPr>
              <a:t>Non-Flow corrections</a:t>
            </a:r>
            <a:endParaRPr lang="en-US" sz="1800" baseline="0" dirty="0">
              <a:solidFill>
                <a:srgbClr val="0000FF"/>
              </a:solidFill>
              <a:latin typeface="Symbol" pitchFamily="18" charset="2"/>
            </a:endParaRPr>
          </a:p>
        </p:txBody>
      </p:sp>
      <p:grpSp>
        <p:nvGrpSpPr>
          <p:cNvPr id="6" name="Group 51"/>
          <p:cNvGrpSpPr/>
          <p:nvPr/>
        </p:nvGrpSpPr>
        <p:grpSpPr>
          <a:xfrm>
            <a:off x="4406537" y="937846"/>
            <a:ext cx="3725556" cy="377148"/>
            <a:chOff x="4406537" y="937846"/>
            <a:chExt cx="3725556" cy="377148"/>
          </a:xfrm>
        </p:grpSpPr>
        <p:sp>
          <p:nvSpPr>
            <p:cNvPr id="15" name="TextBox 14"/>
            <p:cNvSpPr txBox="1"/>
            <p:nvPr/>
          </p:nvSpPr>
          <p:spPr>
            <a:xfrm>
              <a:off x="4690125" y="937846"/>
              <a:ext cx="3441968" cy="3416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800" baseline="0" dirty="0" smtClean="0">
                  <a:solidFill>
                    <a:srgbClr val="0000FF"/>
                  </a:solidFill>
                  <a:latin typeface="Arial" pitchFamily="34" charset="0"/>
                </a:rPr>
                <a:t>v</a:t>
              </a:r>
              <a:r>
                <a:rPr lang="en-US" sz="1800" dirty="0" smtClean="0">
                  <a:solidFill>
                    <a:srgbClr val="0000FF"/>
                  </a:solidFill>
                  <a:latin typeface="Arial" pitchFamily="34" charset="0"/>
                </a:rPr>
                <a:t>2</a:t>
              </a:r>
              <a:r>
                <a:rPr lang="en-US" sz="1800" baseline="0" dirty="0" smtClean="0">
                  <a:solidFill>
                    <a:srgbClr val="0000FF"/>
                  </a:solidFill>
                  <a:latin typeface="Arial" pitchFamily="34" charset="0"/>
                </a:rPr>
                <a:t> no eta gap between particles</a:t>
              </a:r>
              <a:endParaRPr lang="en-US" sz="1800" baseline="0" dirty="0">
                <a:solidFill>
                  <a:srgbClr val="0000FF"/>
                </a:solidFill>
                <a:latin typeface="Arial" pitchFamily="34" charset="0"/>
              </a:endParaRPr>
            </a:p>
          </p:txBody>
        </p:sp>
        <p:cxnSp>
          <p:nvCxnSpPr>
            <p:cNvPr id="21" name="Straight Arrow Connector 20"/>
            <p:cNvCxnSpPr>
              <a:stCxn id="15" idx="1"/>
            </p:cNvCxnSpPr>
            <p:nvPr/>
          </p:nvCxnSpPr>
          <p:spPr bwMode="auto">
            <a:xfrm rot="10800000" flipV="1">
              <a:off x="4406537" y="1108662"/>
              <a:ext cx="283588" cy="206332"/>
            </a:xfrm>
            <a:prstGeom prst="straightConnector1">
              <a:avLst/>
            </a:prstGeom>
            <a:noFill/>
            <a:ln w="38100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52"/>
          <p:cNvGrpSpPr/>
          <p:nvPr/>
        </p:nvGrpSpPr>
        <p:grpSpPr>
          <a:xfrm>
            <a:off x="4380412" y="1468066"/>
            <a:ext cx="4371702" cy="341632"/>
            <a:chOff x="2771102" y="1441940"/>
            <a:chExt cx="4539845" cy="341632"/>
          </a:xfrm>
        </p:grpSpPr>
        <p:sp>
          <p:nvSpPr>
            <p:cNvPr id="16" name="TextBox 15"/>
            <p:cNvSpPr txBox="1"/>
            <p:nvPr/>
          </p:nvSpPr>
          <p:spPr>
            <a:xfrm>
              <a:off x="3096332" y="1441940"/>
              <a:ext cx="4214615" cy="3416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800" baseline="0" dirty="0" smtClean="0">
                  <a:solidFill>
                    <a:srgbClr val="0000FF"/>
                  </a:solidFill>
                  <a:latin typeface="Arial" pitchFamily="34" charset="0"/>
                </a:rPr>
                <a:t>v</a:t>
              </a:r>
              <a:r>
                <a:rPr lang="en-US" sz="1800" dirty="0" smtClean="0">
                  <a:solidFill>
                    <a:srgbClr val="0000FF"/>
                  </a:solidFill>
                  <a:latin typeface="Arial" pitchFamily="34" charset="0"/>
                </a:rPr>
                <a:t>2</a:t>
              </a:r>
              <a:r>
                <a:rPr lang="en-US" sz="1800" baseline="0" dirty="0" smtClean="0">
                  <a:solidFill>
                    <a:srgbClr val="0000FF"/>
                  </a:solidFill>
                  <a:latin typeface="Arial" pitchFamily="34" charset="0"/>
                </a:rPr>
                <a:t> |</a:t>
              </a:r>
              <a:r>
                <a:rPr lang="en-US" sz="1800" baseline="0" dirty="0" smtClean="0">
                  <a:solidFill>
                    <a:srgbClr val="0000FF"/>
                  </a:solidFill>
                  <a:latin typeface="Symbol" pitchFamily="18" charset="2"/>
                </a:rPr>
                <a:t>h</a:t>
              </a:r>
              <a:r>
                <a:rPr lang="en-US" sz="1800" baseline="0" dirty="0" smtClean="0">
                  <a:solidFill>
                    <a:srgbClr val="0000FF"/>
                  </a:solidFill>
                  <a:latin typeface="Arial" pitchFamily="34" charset="0"/>
                </a:rPr>
                <a:t>|&gt;1 to reduce non-flow such as jets</a:t>
              </a:r>
              <a:endParaRPr lang="en-US" sz="1800" baseline="0" dirty="0">
                <a:solidFill>
                  <a:srgbClr val="0000FF"/>
                </a:solidFill>
                <a:latin typeface="Arial" pitchFamily="34" charset="0"/>
              </a:endParaRPr>
            </a:p>
          </p:txBody>
        </p:sp>
        <p:cxnSp>
          <p:nvCxnSpPr>
            <p:cNvPr id="22" name="Straight Arrow Connector 21"/>
            <p:cNvCxnSpPr>
              <a:stCxn id="16" idx="1"/>
            </p:cNvCxnSpPr>
            <p:nvPr/>
          </p:nvCxnSpPr>
          <p:spPr bwMode="auto">
            <a:xfrm rot="10800000" flipV="1">
              <a:off x="2771102" y="1612756"/>
              <a:ext cx="325231" cy="7038"/>
            </a:xfrm>
            <a:prstGeom prst="straightConnector1">
              <a:avLst/>
            </a:prstGeom>
            <a:noFill/>
            <a:ln w="38100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8" name="Group 53"/>
          <p:cNvGrpSpPr/>
          <p:nvPr/>
        </p:nvGrpSpPr>
        <p:grpSpPr>
          <a:xfrm>
            <a:off x="4407877" y="1840525"/>
            <a:ext cx="4642977" cy="1096685"/>
            <a:chOff x="4407877" y="1840525"/>
            <a:chExt cx="4642977" cy="1096685"/>
          </a:xfrm>
        </p:grpSpPr>
        <p:sp>
          <p:nvSpPr>
            <p:cNvPr id="17" name="TextBox 16"/>
            <p:cNvSpPr txBox="1"/>
            <p:nvPr/>
          </p:nvSpPr>
          <p:spPr>
            <a:xfrm>
              <a:off x="4674335" y="2004647"/>
              <a:ext cx="4376519" cy="93256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800" baseline="0" dirty="0" smtClean="0">
                  <a:solidFill>
                    <a:srgbClr val="0000FF"/>
                  </a:solidFill>
                  <a:latin typeface="Arial" pitchFamily="34" charset="0"/>
                </a:rPr>
                <a:t>both v</a:t>
              </a:r>
              <a:r>
                <a:rPr lang="en-US" sz="1800" dirty="0" smtClean="0">
                  <a:solidFill>
                    <a:srgbClr val="0000FF"/>
                  </a:solidFill>
                  <a:latin typeface="Arial" pitchFamily="34" charset="0"/>
                </a:rPr>
                <a:t>2</a:t>
              </a:r>
              <a:r>
                <a:rPr lang="en-US" sz="1800" baseline="0" dirty="0" smtClean="0">
                  <a:solidFill>
                    <a:srgbClr val="0000FF"/>
                  </a:solidFill>
                  <a:latin typeface="Arial" pitchFamily="34" charset="0"/>
                </a:rPr>
                <a:t> corrected for remaining non-flow</a:t>
              </a:r>
            </a:p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baseline="0" dirty="0" smtClean="0">
                  <a:solidFill>
                    <a:srgbClr val="0000FF"/>
                  </a:solidFill>
                  <a:latin typeface="Arial" pitchFamily="34" charset="0"/>
                </a:rPr>
                <a:t>using </a:t>
              </a:r>
              <a:r>
                <a:rPr lang="en-US" sz="1600" baseline="0" dirty="0" err="1" smtClean="0">
                  <a:solidFill>
                    <a:srgbClr val="0000FF"/>
                  </a:solidFill>
                  <a:latin typeface="Arial" pitchFamily="34" charset="0"/>
                </a:rPr>
                <a:t>Hijing</a:t>
              </a:r>
              <a:r>
                <a:rPr lang="en-US" sz="1600" baseline="0" dirty="0" smtClean="0">
                  <a:solidFill>
                    <a:srgbClr val="0000FF"/>
                  </a:solidFill>
                  <a:latin typeface="Arial" pitchFamily="34" charset="0"/>
                </a:rPr>
                <a:t> or scaled pp</a:t>
              </a:r>
            </a:p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baseline="0" dirty="0" smtClean="0">
                  <a:solidFill>
                    <a:srgbClr val="FF0000"/>
                  </a:solidFill>
                  <a:latin typeface="Arial" pitchFamily="34" charset="0"/>
                </a:rPr>
                <a:t>With this, we can remove most of non-flow (</a:t>
              </a:r>
              <a:r>
                <a:rPr lang="el-GR" sz="1600" baseline="0" dirty="0" smtClean="0">
                  <a:solidFill>
                    <a:srgbClr val="FF0000"/>
                  </a:solidFill>
                  <a:latin typeface="Arial" pitchFamily="34" charset="0"/>
                </a:rPr>
                <a:t>δ</a:t>
              </a:r>
              <a:r>
                <a:rPr lang="en-US" sz="1600" baseline="0" dirty="0" smtClean="0">
                  <a:solidFill>
                    <a:srgbClr val="FF0000"/>
                  </a:solidFill>
                  <a:latin typeface="Arial" pitchFamily="34" charset="0"/>
                </a:rPr>
                <a:t>)</a:t>
              </a:r>
              <a:endParaRPr lang="en-US" sz="1600" baseline="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cxnSp>
          <p:nvCxnSpPr>
            <p:cNvPr id="24" name="Straight Arrow Connector 23"/>
            <p:cNvCxnSpPr>
              <a:stCxn id="17" idx="1"/>
            </p:cNvCxnSpPr>
            <p:nvPr/>
          </p:nvCxnSpPr>
          <p:spPr bwMode="auto">
            <a:xfrm rot="10800000">
              <a:off x="4407877" y="1840525"/>
              <a:ext cx="266458" cy="630404"/>
            </a:xfrm>
            <a:prstGeom prst="straightConnector1">
              <a:avLst/>
            </a:prstGeom>
            <a:noFill/>
            <a:ln w="38100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8" name="Group 34"/>
          <p:cNvGrpSpPr/>
          <p:nvPr/>
        </p:nvGrpSpPr>
        <p:grpSpPr>
          <a:xfrm>
            <a:off x="5364481" y="3918857"/>
            <a:ext cx="3779519" cy="2799807"/>
            <a:chOff x="-1" y="3577505"/>
            <a:chExt cx="4603389" cy="3280495"/>
          </a:xfrm>
        </p:grpSpPr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1" y="3845169"/>
              <a:ext cx="4603389" cy="3012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690481" y="3577505"/>
              <a:ext cx="2029273" cy="376786"/>
            </a:xfrm>
            <a:prstGeom prst="rect">
              <a:avLst/>
            </a:prstGeom>
            <a:solidFill>
              <a:srgbClr val="CC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rgbClr val="FC0128"/>
                </a:buClr>
                <a:buFont typeface="Wingdings" pitchFamily="2" charset="2"/>
                <a:buNone/>
              </a:pPr>
              <a:r>
                <a:rPr lang="en-US" sz="1600" baseline="0" dirty="0">
                  <a:solidFill>
                    <a:srgbClr val="0000FF"/>
                  </a:solidFill>
                  <a:latin typeface="Arial" pitchFamily="34" charset="0"/>
                </a:rPr>
                <a:t> </a:t>
              </a:r>
              <a:r>
                <a:rPr lang="en-US" sz="1600" baseline="0" dirty="0" smtClean="0">
                  <a:solidFill>
                    <a:srgbClr val="0000FF"/>
                  </a:solidFill>
                  <a:latin typeface="Arial" pitchFamily="34" charset="0"/>
                </a:rPr>
                <a:t>v</a:t>
              </a:r>
              <a:r>
                <a:rPr lang="en-US" sz="1600" dirty="0" smtClean="0">
                  <a:solidFill>
                    <a:srgbClr val="0000FF"/>
                  </a:solidFill>
                  <a:latin typeface="Arial" pitchFamily="34" charset="0"/>
                </a:rPr>
                <a:t>2</a:t>
              </a:r>
              <a:r>
                <a:rPr lang="en-US" sz="1600" baseline="0" dirty="0" smtClean="0">
                  <a:solidFill>
                    <a:srgbClr val="0000FF"/>
                  </a:solidFill>
                  <a:latin typeface="Arial" pitchFamily="34" charset="0"/>
                </a:rPr>
                <a:t> Fluctuations</a:t>
              </a:r>
              <a:endParaRPr lang="en-US" sz="1600" baseline="0" dirty="0">
                <a:solidFill>
                  <a:srgbClr val="0000FF"/>
                </a:solidFill>
                <a:latin typeface="Symbol" pitchFamily="18" charset="2"/>
              </a:endParaRPr>
            </a:p>
          </p:txBody>
        </p:sp>
      </p:grpSp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70962"/>
            <a:ext cx="2843540" cy="188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4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9478" y="4985250"/>
            <a:ext cx="2353081" cy="1610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75636" y="4113910"/>
            <a:ext cx="505246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r>
              <a:rPr lang="en-US" altLang="ko-KR" sz="1600" baseline="0" dirty="0" smtClean="0">
                <a:solidFill>
                  <a:srgbClr val="B7C6FE">
                    <a:lumMod val="50000"/>
                  </a:srgbClr>
                </a:solidFill>
                <a:latin typeface="Comic Sans MS" pitchFamily="66" charset="0"/>
              </a:rPr>
              <a:t>Plane of symmetry (</a:t>
            </a:r>
            <a:r>
              <a:rPr lang="el-GR" altLang="ko-KR" sz="1600" baseline="0" dirty="0" smtClean="0">
                <a:solidFill>
                  <a:srgbClr val="B7C6FE">
                    <a:lumMod val="50000"/>
                  </a:srgbClr>
                </a:solidFill>
                <a:latin typeface="Comic Sans MS" pitchFamily="66" charset="0"/>
              </a:rPr>
              <a:t>Ψ</a:t>
            </a: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</a:rPr>
              <a:t>PP</a:t>
            </a:r>
            <a:r>
              <a:rPr lang="en-US" altLang="ko-KR" sz="1600" baseline="0" dirty="0" smtClean="0">
                <a:solidFill>
                  <a:srgbClr val="B7C6FE">
                    <a:lumMod val="50000"/>
                  </a:srgbClr>
                </a:solidFill>
                <a:latin typeface="Comic Sans MS" pitchFamily="66" charset="0"/>
              </a:rPr>
              <a:t>) fluctuate event-by-event around reaction plane (</a:t>
            </a:r>
            <a:r>
              <a:rPr lang="el-GR" altLang="ko-KR" sz="1600" baseline="0" dirty="0" smtClean="0">
                <a:solidFill>
                  <a:srgbClr val="B7C6FE">
                    <a:lumMod val="50000"/>
                  </a:srgbClr>
                </a:solidFill>
                <a:latin typeface="Comic Sans MS" pitchFamily="66" charset="0"/>
              </a:rPr>
              <a:t>Ψ</a:t>
            </a:r>
            <a:r>
              <a:rPr lang="en-US" altLang="ko-KR" sz="1600" dirty="0" smtClean="0">
                <a:solidFill>
                  <a:srgbClr val="0000FF"/>
                </a:solidFill>
                <a:latin typeface="Arial" pitchFamily="34" charset="0"/>
              </a:rPr>
              <a:t>RP</a:t>
            </a:r>
            <a:r>
              <a:rPr lang="en-US" altLang="ko-KR" sz="1600" baseline="0" dirty="0" smtClean="0">
                <a:solidFill>
                  <a:srgbClr val="B7C6FE">
                    <a:lumMod val="50000"/>
                  </a:srgbClr>
                </a:solidFill>
                <a:latin typeface="Comic Sans MS" pitchFamily="66" charset="0"/>
              </a:rPr>
              <a:t>) </a:t>
            </a:r>
            <a:r>
              <a:rPr lang="en-US" altLang="ko-KR" sz="1600" baseline="0" dirty="0" smtClean="0">
                <a:solidFill>
                  <a:srgbClr val="FF0000"/>
                </a:solidFill>
                <a:latin typeface="Arial" pitchFamily="34" charset="0"/>
              </a:rPr>
              <a:t>=&gt; flow fluctuation (</a:t>
            </a:r>
            <a:r>
              <a:rPr lang="el-GR" altLang="ko-KR" sz="1600" baseline="0" dirty="0" smtClean="0">
                <a:solidFill>
                  <a:srgbClr val="FF0000"/>
                </a:solidFill>
                <a:latin typeface="Arial" pitchFamily="34" charset="0"/>
              </a:rPr>
              <a:t>σ</a:t>
            </a:r>
            <a:r>
              <a:rPr lang="en-US" altLang="ko-KR" sz="1600" dirty="0" smtClean="0">
                <a:solidFill>
                  <a:srgbClr val="FF0000"/>
                </a:solidFill>
                <a:latin typeface="Arial" pitchFamily="34" charset="0"/>
              </a:rPr>
              <a:t>n</a:t>
            </a:r>
            <a:r>
              <a:rPr lang="en-US" altLang="ko-KR" sz="1600" baseline="0" dirty="0" smtClean="0">
                <a:solidFill>
                  <a:srgbClr val="FF0000"/>
                </a:solidFill>
                <a:latin typeface="Arial" pitchFamily="34" charset="0"/>
              </a:rPr>
              <a:t>)</a:t>
            </a:r>
            <a:endParaRPr lang="en-US" altLang="ko-KR" sz="1600" baseline="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Oval 44"/>
          <p:cNvSpPr>
            <a:spLocks noChangeArrowheads="1"/>
          </p:cNvSpPr>
          <p:nvPr/>
        </p:nvSpPr>
        <p:spPr bwMode="auto">
          <a:xfrm>
            <a:off x="2577738" y="6171387"/>
            <a:ext cx="2987040" cy="481302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square" lIns="92075" tIns="46038" rIns="92075" bIns="46038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endParaRPr lang="ko-KR" altLang="en-US" sz="1800" baseline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26" name="Line 45"/>
          <p:cNvSpPr>
            <a:spLocks noChangeShapeType="1"/>
          </p:cNvSpPr>
          <p:nvPr/>
        </p:nvSpPr>
        <p:spPr bwMode="auto">
          <a:xfrm flipV="1">
            <a:off x="5251267" y="5355770"/>
            <a:ext cx="226423" cy="8534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 lIns="92075" tIns="46038" rIns="92075" bIns="46038">
            <a:spAutoFit/>
          </a:bodyPr>
          <a:lstStyle/>
          <a:p>
            <a:pPr algn="ctr">
              <a:lnSpc>
                <a:spcPct val="90000"/>
              </a:lnSpc>
              <a:spcBef>
                <a:spcPct val="30000"/>
              </a:spcBef>
              <a:buClr>
                <a:srgbClr val="FC0128"/>
              </a:buClr>
              <a:buFont typeface="Wingdings" pitchFamily="2" charset="2"/>
              <a:buNone/>
            </a:pPr>
            <a:endParaRPr lang="ko-KR" altLang="en-US" sz="1800" baseline="0">
              <a:solidFill>
                <a:srgbClr val="0000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42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  <p:bldP spid="2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49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819400" y="304800"/>
            <a:ext cx="3735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baseline="0" dirty="0"/>
              <a:t>Analysis Techniques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32185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199"/>
            <a:ext cx="8458200" cy="501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514600" y="304800"/>
            <a:ext cx="4059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baseline="0" dirty="0" err="1"/>
              <a:t>Multiparticle</a:t>
            </a:r>
            <a:r>
              <a:rPr lang="en-US" altLang="ko-KR" sz="2800" b="1" baseline="0" dirty="0"/>
              <a:t> </a:t>
            </a:r>
            <a:r>
              <a:rPr lang="en-US" altLang="ko-KR" sz="2800" b="1" baseline="0" dirty="0" err="1"/>
              <a:t>Cumulant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32185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534400" cy="524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667000" y="304800"/>
            <a:ext cx="4241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baseline="0" dirty="0"/>
              <a:t>Lee-Yang Zeros Method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23109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525" y="1066800"/>
            <a:ext cx="4305299" cy="29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0125" y="1066800"/>
            <a:ext cx="4305300" cy="29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2767344" y="152400"/>
            <a:ext cx="3837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aseline="0" dirty="0" smtClean="0"/>
              <a:t>Identified </a:t>
            </a:r>
            <a:r>
              <a:rPr lang="en-US" altLang="ko-KR" sz="3200" baseline="0" dirty="0"/>
              <a:t>particle v</a:t>
            </a:r>
            <a:r>
              <a:rPr lang="en-US" altLang="ko-KR" sz="3200" dirty="0"/>
              <a:t>2</a:t>
            </a:r>
            <a:endParaRPr lang="ko-KR" altLang="en-US" sz="3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754" y="4114800"/>
            <a:ext cx="7617090" cy="24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7327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10600" cy="447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0" y="152400"/>
            <a:ext cx="845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baseline="0" dirty="0"/>
              <a:t>Comparison with </a:t>
            </a:r>
            <a:r>
              <a:rPr lang="en-US" altLang="ko-KR" sz="3200" baseline="0" dirty="0" err="1" smtClean="0"/>
              <a:t>hydrodynamical</a:t>
            </a:r>
            <a:r>
              <a:rPr lang="en-US" altLang="ko-KR" sz="3200" baseline="0" dirty="0"/>
              <a:t> </a:t>
            </a:r>
            <a:r>
              <a:rPr lang="en-US" altLang="ko-KR" sz="3200" baseline="0" dirty="0" smtClean="0"/>
              <a:t>calculations </a:t>
            </a:r>
            <a:r>
              <a:rPr lang="en-US" altLang="ko-KR" sz="3200" baseline="0" dirty="0"/>
              <a:t>(</a:t>
            </a:r>
            <a:r>
              <a:rPr lang="el-GR" altLang="ko-KR" sz="3200" baseline="0" dirty="0"/>
              <a:t>π±, </a:t>
            </a:r>
            <a:r>
              <a:rPr lang="en-US" altLang="ko-KR" sz="3200" baseline="0" dirty="0"/>
              <a:t>p, </a:t>
            </a:r>
            <a:r>
              <a:rPr lang="el-GR" altLang="ko-KR" sz="3200" baseline="0" dirty="0"/>
              <a:t>Λ)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6235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1" i="0" u="none" strike="noStrike" cap="none" normalizeH="0" baseline="-2500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1" i="0" u="none" strike="noStrike" cap="none" normalizeH="0" baseline="-2500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spDef>
    <a:lnDef>
      <a:spPr bwMode="auto">
        <a:noFill/>
        <a:ln w="12700" cap="flat" cmpd="sng" algn="ctr">
          <a:solidFill>
            <a:srgbClr val="000099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sz="16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spDef>
    <a:lnDef>
      <a:spPr bwMode="auto">
        <a:noFill/>
        <a:ln w="12700" cap="flat" cmpd="sng" algn="ctr">
          <a:solidFill>
            <a:srgbClr val="000099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60142</TotalTime>
  <Words>1815</Words>
  <Application>Microsoft Office PowerPoint</Application>
  <PresentationFormat>화면 슬라이드 쇼(4:3)</PresentationFormat>
  <Paragraphs>318</Paragraphs>
  <Slides>74</Slides>
  <Notes>66</Notes>
  <HiddenSlides>0</HiddenSlides>
  <MMClips>0</MMClips>
  <ScaleCrop>false</ScaleCrop>
  <HeadingPairs>
    <vt:vector size="6" baseType="variant">
      <vt:variant>
        <vt:lpstr>테마</vt:lpstr>
      </vt:variant>
      <vt:variant>
        <vt:i4>9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74</vt:i4>
      </vt:variant>
    </vt:vector>
  </HeadingPairs>
  <TitlesOfParts>
    <vt:vector size="85" baseType="lpstr">
      <vt:lpstr>Blank Presentation</vt:lpstr>
      <vt:lpstr>Office Theme</vt:lpstr>
      <vt:lpstr>1_Office Theme</vt:lpstr>
      <vt:lpstr>2_Office Theme</vt:lpstr>
      <vt:lpstr>3_Office Theme</vt:lpstr>
      <vt:lpstr>4_Office Theme</vt:lpstr>
      <vt:lpstr>5_Office Theme</vt:lpstr>
      <vt:lpstr>Paper Presentation 1</vt:lpstr>
      <vt:lpstr>1_Paper Presentation 1</vt:lpstr>
      <vt:lpstr>수식</vt:lpstr>
      <vt:lpstr>Equation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Motivation</vt:lpstr>
      <vt:lpstr>Flow cumulants and coefficients</vt:lpstr>
      <vt:lpstr>c2{2} in p-Pb and Pb-Pb</vt:lpstr>
      <vt:lpstr>c2{4} in p-Pb and Pb-Pb</vt:lpstr>
      <vt:lpstr>v2{2} and v2{4} in p-Pb</vt:lpstr>
      <vt:lpstr>Third harmonic in p-Pb and Pb-Pb collisions</vt:lpstr>
      <vt:lpstr>v2{SP} and v2{2PC} in p-Pb</vt:lpstr>
      <vt:lpstr>v2{2PC, sub} in p-Pb</vt:lpstr>
      <vt:lpstr>Summary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“Ridge” and ”v2”  in p+Pb@5.02 TeV</vt:lpstr>
      <vt:lpstr>V2 in d+Au@ 200 GeV</vt:lpstr>
      <vt:lpstr>V2(EP) of charged hadron in 0-5% d+Au</vt:lpstr>
      <vt:lpstr>슬라이드 54</vt:lpstr>
      <vt:lpstr>Weaker radial flow in dAu?</vt:lpstr>
      <vt:lpstr>Summary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  <vt:lpstr>슬라이드 64</vt:lpstr>
      <vt:lpstr>슬라이드 65</vt:lpstr>
      <vt:lpstr>슬라이드 66</vt:lpstr>
      <vt:lpstr>슬라이드 67</vt:lpstr>
      <vt:lpstr>슬라이드 68</vt:lpstr>
      <vt:lpstr>슬라이드 69</vt:lpstr>
      <vt:lpstr>Experimental methods</vt:lpstr>
      <vt:lpstr>Elliptic Flow v2</vt:lpstr>
      <vt:lpstr>슬라이드 72</vt:lpstr>
      <vt:lpstr>슬라이드 73</vt:lpstr>
      <vt:lpstr>슬라이드 74</vt:lpstr>
    </vt:vector>
  </TitlesOfParts>
  <Company>Anthony Timmins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on correlations in p+p 7 TeV</dc:title>
  <dc:creator>Anthony Timmins</dc:creator>
  <cp:lastModifiedBy>강주환교수님</cp:lastModifiedBy>
  <cp:revision>1268</cp:revision>
  <cp:lastPrinted>2012-04-20T02:49:44Z</cp:lastPrinted>
  <dcterms:created xsi:type="dcterms:W3CDTF">2010-10-14T16:05:14Z</dcterms:created>
  <dcterms:modified xsi:type="dcterms:W3CDTF">2014-06-19T19:58:33Z</dcterms:modified>
</cp:coreProperties>
</file>