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45"/>
  </p:notesMasterIdLst>
  <p:sldIdLst>
    <p:sldId id="390" r:id="rId2"/>
    <p:sldId id="384" r:id="rId3"/>
    <p:sldId id="373" r:id="rId4"/>
    <p:sldId id="413" r:id="rId5"/>
    <p:sldId id="410" r:id="rId6"/>
    <p:sldId id="411" r:id="rId7"/>
    <p:sldId id="436" r:id="rId8"/>
    <p:sldId id="417" r:id="rId9"/>
    <p:sldId id="448" r:id="rId10"/>
    <p:sldId id="418" r:id="rId11"/>
    <p:sldId id="420" r:id="rId12"/>
    <p:sldId id="422" r:id="rId13"/>
    <p:sldId id="424" r:id="rId14"/>
    <p:sldId id="426" r:id="rId15"/>
    <p:sldId id="427" r:id="rId16"/>
    <p:sldId id="428" r:id="rId17"/>
    <p:sldId id="429" r:id="rId18"/>
    <p:sldId id="431" r:id="rId19"/>
    <p:sldId id="442" r:id="rId20"/>
    <p:sldId id="434" r:id="rId21"/>
    <p:sldId id="437" r:id="rId22"/>
    <p:sldId id="444" r:id="rId23"/>
    <p:sldId id="445" r:id="rId24"/>
    <p:sldId id="446" r:id="rId25"/>
    <p:sldId id="447" r:id="rId26"/>
    <p:sldId id="457" r:id="rId27"/>
    <p:sldId id="458" r:id="rId28"/>
    <p:sldId id="459" r:id="rId29"/>
    <p:sldId id="360" r:id="rId30"/>
    <p:sldId id="408" r:id="rId31"/>
    <p:sldId id="409" r:id="rId32"/>
    <p:sldId id="414" r:id="rId33"/>
    <p:sldId id="415" r:id="rId34"/>
    <p:sldId id="416" r:id="rId35"/>
    <p:sldId id="419" r:id="rId36"/>
    <p:sldId id="423" r:id="rId37"/>
    <p:sldId id="432" r:id="rId38"/>
    <p:sldId id="441" r:id="rId39"/>
    <p:sldId id="451" r:id="rId40"/>
    <p:sldId id="452" r:id="rId41"/>
    <p:sldId id="449" r:id="rId42"/>
    <p:sldId id="454" r:id="rId43"/>
    <p:sldId id="450" r:id="rId44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4400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alibri" pitchFamily="34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4400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alibri" pitchFamily="34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4400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alibri" pitchFamily="34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4400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alibri" pitchFamily="34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4400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alibri" pitchFamily="34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sz="4400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alibri" pitchFamily="34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sz="4400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alibri" pitchFamily="34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sz="4400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alibri" pitchFamily="34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sz="4400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alibri" pitchFamily="34" charset="0"/>
        <a:ea typeface="ＭＳ Ｐゴシック" pitchFamily="5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96969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中間スタイル 1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中間スタイル 1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50" autoAdjust="0"/>
    <p:restoredTop sz="92720" autoAdjust="0"/>
  </p:normalViewPr>
  <p:slideViewPr>
    <p:cSldViewPr>
      <p:cViewPr>
        <p:scale>
          <a:sx n="70" d="100"/>
          <a:sy n="70" d="100"/>
        </p:scale>
        <p:origin x="-47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endParaRPr lang="en-US" altLang="ja-JP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endParaRPr lang="en-US" altLang="ja-JP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endParaRPr lang="en-US" altLang="ja-JP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fld id="{A5E9E094-DA24-45AD-A28B-96F3C9172BC9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820249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9E094-DA24-45AD-A28B-96F3C9172BC9}" type="slidenum">
              <a:rPr lang="en-US" altLang="ja-JP" smtClean="0"/>
              <a:pPr/>
              <a:t>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797198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B339B-919C-47A7-996E-9D285A2E2A60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0643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B339B-919C-47A7-996E-9D285A2E2A60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07455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B339B-919C-47A7-996E-9D285A2E2A60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32409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B339B-919C-47A7-996E-9D285A2E2A60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04772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9E094-DA24-45AD-A28B-96F3C9172BC9}" type="slidenum">
              <a:rPr lang="en-US" altLang="ja-JP" smtClean="0"/>
              <a:pPr/>
              <a:t>14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360550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9E094-DA24-45AD-A28B-96F3C9172BC9}" type="slidenum">
              <a:rPr lang="en-US" altLang="ja-JP" smtClean="0"/>
              <a:pPr/>
              <a:t>15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221186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B339B-919C-47A7-996E-9D285A2E2A60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29147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9E094-DA24-45AD-A28B-96F3C9172BC9}" type="slidenum">
              <a:rPr lang="en-US" altLang="ja-JP" smtClean="0"/>
              <a:pPr/>
              <a:t>17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609542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9E094-DA24-45AD-A28B-96F3C9172BC9}" type="slidenum">
              <a:rPr lang="en-US" altLang="ja-JP" smtClean="0"/>
              <a:pPr/>
              <a:t>18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012967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9E094-DA24-45AD-A28B-96F3C9172BC9}" type="slidenum">
              <a:rPr lang="en-US" altLang="ja-JP" smtClean="0"/>
              <a:pPr/>
              <a:t>19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06848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9E094-DA24-45AD-A28B-96F3C9172BC9}" type="slidenum">
              <a:rPr lang="en-US" altLang="ja-JP" smtClean="0"/>
              <a:pPr/>
              <a:t>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93334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B339B-919C-47A7-996E-9D285A2E2A60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83687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9E094-DA24-45AD-A28B-96F3C9172BC9}" type="slidenum">
              <a:rPr lang="en-US" altLang="ja-JP" smtClean="0"/>
              <a:pPr/>
              <a:t>21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271415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26C96-B0C2-4231-A1D2-691E4A6DE172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62518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9E094-DA24-45AD-A28B-96F3C9172BC9}" type="slidenum">
              <a:rPr lang="en-US" altLang="ja-JP" smtClean="0"/>
              <a:pPr/>
              <a:t>23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370197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26C96-B0C2-4231-A1D2-691E4A6DE172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22927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26C96-B0C2-4231-A1D2-691E4A6DE172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87149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9E094-DA24-45AD-A28B-96F3C9172BC9}" type="slidenum">
              <a:rPr lang="en-US" altLang="ja-JP" smtClean="0"/>
              <a:pPr/>
              <a:t>26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098639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9E094-DA24-45AD-A28B-96F3C9172BC9}" type="slidenum">
              <a:rPr lang="en-US" altLang="ja-JP" smtClean="0"/>
              <a:pPr/>
              <a:t>27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4637786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9E094-DA24-45AD-A28B-96F3C9172BC9}" type="slidenum">
              <a:rPr lang="en-US" altLang="ja-JP" smtClean="0"/>
              <a:pPr/>
              <a:t>28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715846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9E094-DA24-45AD-A28B-96F3C9172BC9}" type="slidenum">
              <a:rPr lang="en-US" altLang="ja-JP" smtClean="0"/>
              <a:pPr/>
              <a:t>29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35979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B339B-919C-47A7-996E-9D285A2E2A60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848955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B339B-919C-47A7-996E-9D285A2E2A60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369561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B339B-919C-47A7-996E-9D285A2E2A60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702824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B339B-919C-47A7-996E-9D285A2E2A60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384751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B339B-919C-47A7-996E-9D285A2E2A60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390335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B339B-919C-47A7-996E-9D285A2E2A60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377718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B339B-919C-47A7-996E-9D285A2E2A60}" type="slidenum">
              <a:rPr kumimoji="1" lang="ja-JP" altLang="en-US" smtClean="0"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416248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B339B-919C-47A7-996E-9D285A2E2A60}" type="slidenum">
              <a:rPr kumimoji="1" lang="ja-JP" altLang="en-US" smtClean="0"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246416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9E094-DA24-45AD-A28B-96F3C9172BC9}" type="slidenum">
              <a:rPr lang="en-US" altLang="ja-JP" smtClean="0"/>
              <a:pPr/>
              <a:t>37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8500446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B339B-919C-47A7-996E-9D285A2E2A60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836878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9E094-DA24-45AD-A28B-96F3C9172BC9}" type="slidenum">
              <a:rPr lang="en-US" altLang="ja-JP" smtClean="0"/>
              <a:pPr/>
              <a:t>39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921221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B339B-919C-47A7-996E-9D285A2E2A60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047726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9E094-DA24-45AD-A28B-96F3C9172BC9}" type="slidenum">
              <a:rPr lang="en-US" altLang="ja-JP" smtClean="0"/>
              <a:pPr/>
              <a:t>40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6936644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9E094-DA24-45AD-A28B-96F3C9172BC9}" type="slidenum">
              <a:rPr lang="en-US" altLang="ja-JP" smtClean="0"/>
              <a:pPr/>
              <a:t>41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3094828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9E094-DA24-45AD-A28B-96F3C9172BC9}" type="slidenum">
              <a:rPr lang="en-US" altLang="ja-JP" smtClean="0"/>
              <a:pPr/>
              <a:t>42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4246093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9E094-DA24-45AD-A28B-96F3C9172BC9}" type="slidenum">
              <a:rPr lang="en-US" altLang="ja-JP" smtClean="0"/>
              <a:pPr/>
              <a:t>43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475039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B339B-919C-47A7-996E-9D285A2E2A60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10582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B339B-919C-47A7-996E-9D285A2E2A60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39857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9E094-DA24-45AD-A28B-96F3C9172BC9}" type="slidenum">
              <a:rPr lang="en-US" altLang="ja-JP" smtClean="0"/>
              <a:pPr/>
              <a:t>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927225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B339B-919C-47A7-996E-9D285A2E2A60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71251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9E094-DA24-45AD-A28B-96F3C9172BC9}" type="slidenum">
              <a:rPr lang="en-US" altLang="ja-JP" smtClean="0"/>
              <a:pPr/>
              <a:t>9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75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520731"/>
            <a:ext cx="9144000" cy="3435579"/>
          </a:xfrm>
          <a:custGeom>
            <a:avLst/>
            <a:gdLst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19794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7466" y="25350"/>
                  <a:pt x="0" y="19794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28000"/>
                  <a:satMod val="2000000"/>
                  <a:alpha val="30000"/>
                </a:schemeClr>
              </a:gs>
              <a:gs pos="35000">
                <a:schemeClr val="bg2">
                  <a:shade val="100000"/>
                  <a:satMod val="600000"/>
                  <a:alpha val="0"/>
                </a:schemeClr>
              </a:gs>
            </a:gsLst>
            <a:lin ang="54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02920" y="2775745"/>
            <a:ext cx="8229600" cy="2167128"/>
          </a:xfrm>
        </p:spPr>
        <p:txBody>
          <a:bodyPr tIns="0" bIns="0" anchor="t"/>
          <a:lstStyle>
            <a:lvl1pPr>
              <a:defRPr sz="5000" cap="all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  <a:reflection blurRad="12000" stA="25000" endPos="49000" dist="5000" dir="5400000" sy="-100000" algn="bl" rotWithShape="0"/>
                </a:effectLst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00064" y="1559720"/>
            <a:ext cx="5105400" cy="1219200"/>
          </a:xfrm>
        </p:spPr>
        <p:txBody>
          <a:bodyPr lIns="0" tIns="0" rIns="0" bIns="0" anchor="b"/>
          <a:lstStyle>
            <a:lvl1pPr marL="0" indent="0" algn="l">
              <a:buNone/>
              <a:defRPr sz="19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87E4D-31DF-4EEC-9581-4CC741F26D7B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973E1-B546-455C-BF7F-55B8AAC98E56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59B4D-8A20-42C6-B7DE-5BC74112D2C4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A676F-C006-492A-9D43-E141B70EF941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990600"/>
            <a:ext cx="7772400" cy="1362456"/>
          </a:xfrm>
        </p:spPr>
        <p:txBody>
          <a:bodyPr>
            <a:noAutofit/>
          </a:bodyPr>
          <a:lstStyle>
            <a:lvl1pPr algn="l">
              <a:buNone/>
              <a:defRPr sz="4800" b="1" cap="none" baseline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352677"/>
            <a:ext cx="7772400" cy="1509712"/>
          </a:xfrm>
        </p:spPr>
        <p:txBody>
          <a:bodyPr anchor="t"/>
          <a:lstStyle>
            <a:lvl1pPr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D0D78-5466-41EE-92C4-817D5B5D5CA1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 tIns="9144" bIns="9144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58AE4-9475-4048-A741-611A04A7AFFE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 tIns="9144" bIns="9144" anchor="b"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12168"/>
            <a:ext cx="4040188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8000" dist="38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2112168"/>
            <a:ext cx="4041775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667000"/>
            <a:ext cx="4040188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67000"/>
            <a:ext cx="4041775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9A59D-DDD1-4BEE-86D8-7C2BCB2E22A5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effectLst/>
        </p:spPr>
        <p:txBody>
          <a:bodyPr tIns="9144" bIns="9144" anchor="b"/>
          <a:lstStyle>
            <a:lvl1pPr>
              <a:defRPr sz="4800" cap="none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A4FBB-4D56-464A-9476-B3B26BA5FD33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014F5-8E9A-43EA-8253-F4AA99434946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40"/>
            <a:ext cx="8229600" cy="914400"/>
          </a:xfrm>
        </p:spPr>
        <p:txBody>
          <a:bodyPr tIns="0" bIns="0" anchor="b"/>
          <a:lstStyle>
            <a:lvl1pPr algn="l">
              <a:buNone/>
              <a:defRPr sz="5000" b="1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133856"/>
            <a:ext cx="2590800" cy="5181600"/>
          </a:xfrm>
        </p:spPr>
        <p:txBody>
          <a:bodyPr lIns="45720" tIns="45720" rIns="0"/>
          <a:lstStyle>
            <a:lvl1pPr marL="0" indent="0">
              <a:spcBef>
                <a:spcPts val="300"/>
              </a:spcBef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133472"/>
            <a:ext cx="5257800" cy="5191128"/>
          </a:xfrm>
        </p:spPr>
        <p:txBody>
          <a:bodyPr/>
          <a:lstStyle>
            <a:lvl1pPr algn="l">
              <a:defRPr sz="3000"/>
            </a:lvl1pPr>
            <a:lvl2pPr algn="l">
              <a:defRPr sz="2800"/>
            </a:lvl2pPr>
            <a:lvl3pPr algn="l">
              <a:defRPr sz="2400"/>
            </a:lvl3pPr>
            <a:lvl4pPr algn="l">
              <a:defRPr sz="2000"/>
            </a:lvl4pPr>
            <a:lvl5pPr algn="l">
              <a:defRPr sz="2000"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313B0-6DAE-45DF-9D65-FB382733F090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40" y="1981200"/>
            <a:ext cx="3429000" cy="522288"/>
          </a:xfrm>
        </p:spPr>
        <p:txBody>
          <a:bodyPr tIns="0" bIns="0" anchor="b"/>
          <a:lstStyle>
            <a:lvl1pPr algn="r">
              <a:buNone/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93368" y="1066800"/>
            <a:ext cx="4572000" cy="4572000"/>
          </a:xfrm>
          <a:solidFill>
            <a:schemeClr val="bg2">
              <a:shade val="75000"/>
            </a:schemeClr>
          </a:solidFill>
          <a:ln w="60325">
            <a:solidFill>
              <a:srgbClr val="FFFFFF"/>
            </a:solidFill>
            <a:miter lim="800000"/>
          </a:ln>
          <a:effectLst>
            <a:outerShdw blurRad="36195" dist="10000" dir="5400000" algn="tl" rotWithShape="0">
              <a:srgbClr val="000000">
                <a:alpha val="75000"/>
              </a:srgbClr>
            </a:outerShdw>
            <a:reflection stA="21000" endA="500" endPos="10000" dist="20000" dir="5400000" sy="-100000" algn="bl" rotWithShape="0"/>
          </a:effectLst>
        </p:spPr>
        <p:txBody>
          <a:bodyPr/>
          <a:lstStyle>
            <a:lvl1pPr>
              <a:buNone/>
              <a:defRPr sz="3200"/>
            </a:lvl1pPr>
          </a:lstStyle>
          <a:p>
            <a:r>
              <a:rPr lang="ja-JP" altLang="en-US" smtClean="0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6240" y="2543176"/>
            <a:ext cx="3429000" cy="914400"/>
          </a:xfrm>
        </p:spPr>
        <p:txBody>
          <a:bodyPr lIns="0" tIns="0" rIns="0" bIns="0" anchor="t"/>
          <a:lstStyle>
            <a:lvl1pPr indent="0" algn="r">
              <a:spcBef>
                <a:spcPts val="300"/>
              </a:spcBef>
              <a:buFontTx/>
              <a:buNone/>
              <a:defRPr sz="1400" baseline="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fld id="{017E2318-ED10-4C7A-8649-9C3C9D3892F3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142899"/>
            <a:ext cx="9144000" cy="5562705"/>
          </a:xfrm>
          <a:custGeom>
            <a:avLst/>
            <a:gdLst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25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10056" y="24231"/>
                  <a:pt x="0" y="2025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55000"/>
                  <a:satMod val="1800000"/>
                  <a:alpha val="55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Flowchart: Document 7"/>
          <p:cNvSpPr/>
          <p:nvPr/>
        </p:nvSpPr>
        <p:spPr>
          <a:xfrm rot="10800000">
            <a:off x="1" y="1341133"/>
            <a:ext cx="9144000" cy="4480425"/>
          </a:xfrm>
          <a:custGeom>
            <a:avLst/>
            <a:gdLst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03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8684" y="24776"/>
                  <a:pt x="0" y="2003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40000"/>
                  <a:satMod val="1900000"/>
                  <a:alpha val="30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524000"/>
          </a:xfrm>
          <a:prstGeom prst="rect">
            <a:avLst/>
          </a:prstGeom>
        </p:spPr>
        <p:txBody>
          <a:bodyPr vert="horz" lIns="0" tIns="9144" rIns="0" bIns="9144" anchor="b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2179637"/>
            <a:ext cx="8229600" cy="4114800"/>
          </a:xfrm>
          <a:prstGeom prst="rect">
            <a:avLst/>
          </a:prstGeom>
        </p:spPr>
        <p:txBody>
          <a:bodyPr vert="horz" lIns="9144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981200" cy="365125"/>
          </a:xfrm>
          <a:prstGeom prst="rect">
            <a:avLst/>
          </a:prstGeom>
        </p:spPr>
        <p:txBody>
          <a:bodyPr vert="horz" anchor="b"/>
          <a:lstStyle>
            <a:lvl1pPr algn="ctr">
              <a:defRPr sz="1200">
                <a:solidFill>
                  <a:schemeClr val="tx2">
                    <a:shade val="50000"/>
                  </a:schemeClr>
                </a:solidFill>
                <a:latin typeface="Corbel" pitchFamily="34" charset="0"/>
              </a:defRPr>
            </a:lvl1pPr>
          </a:lstStyle>
          <a:p>
            <a:endParaRPr lang="en-US" altLang="ja-JP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438400" y="6356350"/>
            <a:ext cx="2895600" cy="365125"/>
          </a:xfrm>
          <a:prstGeom prst="rect">
            <a:avLst/>
          </a:prstGeom>
        </p:spPr>
        <p:txBody>
          <a:bodyPr vert="horz" lIns="0" anchor="b"/>
          <a:lstStyle>
            <a:lvl1pPr algn="l">
              <a:defRPr sz="1200">
                <a:solidFill>
                  <a:schemeClr val="tx2">
                    <a:shade val="50000"/>
                  </a:schemeClr>
                </a:solidFill>
                <a:latin typeface="Corbel" pitchFamily="34" charset="0"/>
              </a:defRPr>
            </a:lvl1pPr>
          </a:lstStyle>
          <a:p>
            <a:endParaRPr lang="en-US" altLang="ja-JP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533400" cy="365125"/>
          </a:xfrm>
          <a:prstGeom prst="rect">
            <a:avLst/>
          </a:prstGeom>
        </p:spPr>
        <p:txBody>
          <a:bodyPr vert="horz" lIns="91440" rIns="0" anchor="b"/>
          <a:lstStyle>
            <a:lvl1pPr algn="r">
              <a:defRPr sz="1400">
                <a:solidFill>
                  <a:schemeClr val="tx2">
                    <a:shade val="50000"/>
                  </a:schemeClr>
                </a:solidFill>
                <a:latin typeface="Corbel" pitchFamily="34" charset="0"/>
              </a:defRPr>
            </a:lvl1pPr>
          </a:lstStyle>
          <a:p>
            <a:fld id="{842ECCF2-9663-44A3-80CB-67C5C47529D5}" type="slidenum">
              <a:rPr lang="en-US" altLang="ja-JP" smtClean="0"/>
              <a:pPr/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1" sz="4800" b="1" kern="1200">
          <a:ln w="500">
            <a:solidFill>
              <a:schemeClr val="tx2">
                <a:shade val="20000"/>
                <a:satMod val="350000"/>
              </a:schemeClr>
            </a:solidFill>
          </a:ln>
          <a:solidFill>
            <a:schemeClr val="tx2">
              <a:tint val="100000"/>
              <a:satMod val="250000"/>
            </a:schemeClr>
          </a:solidFill>
          <a:effectLst>
            <a:outerShdw blurRad="30000" dist="30000" dir="2700000" algn="tl" rotWithShape="0">
              <a:schemeClr val="bg2">
                <a:shade val="45000"/>
                <a:satMod val="150000"/>
                <a:alpha val="9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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30936" indent="-27432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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23544" indent="-274320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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2860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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228600" algn="l" rtl="0" eaLnBrk="1" latinLnBrk="0" hangingPunct="1">
        <a:spcBef>
          <a:spcPct val="20000"/>
        </a:spcBef>
        <a:buClr>
          <a:schemeClr val="accent5"/>
        </a:buClr>
        <a:buFont typeface="Wingdings 2"/>
        <a:buChar char="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73352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1096" indent="-228600" algn="l" rtl="0" eaLnBrk="1" latinLnBrk="0" hangingPunct="1">
        <a:spcBef>
          <a:spcPct val="20000"/>
        </a:spcBef>
        <a:buClr>
          <a:schemeClr val="tx2"/>
        </a:buClr>
        <a:buFont typeface="Wingdings 2"/>
        <a:buChar char="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21408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22576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5.png"/><Relationship Id="rId5" Type="http://schemas.openxmlformats.org/officeDocument/2006/relationships/image" Target="../media/image45.png"/><Relationship Id="rId4" Type="http://schemas.openxmlformats.org/officeDocument/2006/relationships/image" Target="../media/image5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0.png"/><Relationship Id="rId4" Type="http://schemas.openxmlformats.org/officeDocument/2006/relationships/image" Target="../media/image5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0.png"/><Relationship Id="rId4" Type="http://schemas.openxmlformats.org/officeDocument/2006/relationships/image" Target="../media/image6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7" Type="http://schemas.openxmlformats.org/officeDocument/2006/relationships/image" Target="../media/image20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0.png"/><Relationship Id="rId5" Type="http://schemas.openxmlformats.org/officeDocument/2006/relationships/image" Target="../media/image180.png"/><Relationship Id="rId4" Type="http://schemas.openxmlformats.org/officeDocument/2006/relationships/image" Target="../media/image17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0.png"/><Relationship Id="rId3" Type="http://schemas.openxmlformats.org/officeDocument/2006/relationships/image" Target="../media/image490.png"/><Relationship Id="rId7" Type="http://schemas.openxmlformats.org/officeDocument/2006/relationships/image" Target="../media/image53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0.png"/><Relationship Id="rId5" Type="http://schemas.openxmlformats.org/officeDocument/2006/relationships/image" Target="../media/image510.png"/><Relationship Id="rId4" Type="http://schemas.openxmlformats.org/officeDocument/2006/relationships/image" Target="../media/image500.png"/><Relationship Id="rId9" Type="http://schemas.openxmlformats.org/officeDocument/2006/relationships/image" Target="../media/image550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0.png"/><Relationship Id="rId5" Type="http://schemas.openxmlformats.org/officeDocument/2006/relationships/image" Target="../media/image250.png"/><Relationship Id="rId4" Type="http://schemas.openxmlformats.org/officeDocument/2006/relationships/image" Target="../media/image290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320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12" Type="http://schemas.openxmlformats.org/officeDocument/2006/relationships/image" Target="../media/image310.png"/><Relationship Id="rId2" Type="http://schemas.openxmlformats.org/officeDocument/2006/relationships/notesSlide" Target="../notesSlides/notesSlide41.xml"/><Relationship Id="rId16" Type="http://schemas.openxmlformats.org/officeDocument/2006/relationships/image" Target="../media/image35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6.png"/><Relationship Id="rId11" Type="http://schemas.openxmlformats.org/officeDocument/2006/relationships/image" Target="../media/image300.png"/><Relationship Id="rId5" Type="http://schemas.openxmlformats.org/officeDocument/2006/relationships/image" Target="../media/image65.png"/><Relationship Id="rId15" Type="http://schemas.openxmlformats.org/officeDocument/2006/relationships/image" Target="../media/image340.png"/><Relationship Id="rId10" Type="http://schemas.openxmlformats.org/officeDocument/2006/relationships/image" Target="../media/image29.png"/><Relationship Id="rId4" Type="http://schemas.openxmlformats.org/officeDocument/2006/relationships/image" Target="../media/image64.png"/><Relationship Id="rId9" Type="http://schemas.openxmlformats.org/officeDocument/2006/relationships/image" Target="../media/image71.png"/><Relationship Id="rId14" Type="http://schemas.openxmlformats.org/officeDocument/2006/relationships/image" Target="../media/image33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02920" y="1916832"/>
            <a:ext cx="8029520" cy="2167128"/>
          </a:xfrm>
        </p:spPr>
        <p:txBody>
          <a:bodyPr>
            <a:normAutofit/>
          </a:bodyPr>
          <a:lstStyle/>
          <a:p>
            <a:r>
              <a:rPr lang="en-US" altLang="ja-JP" dirty="0" smtClean="0">
                <a:latin typeface="Calibri" pitchFamily="34" charset="0"/>
              </a:rPr>
              <a:t>Review of recent development in hydro</a:t>
            </a:r>
            <a:endParaRPr kumimoji="1" lang="ja-JP" altLang="en-US" sz="3100" dirty="0">
              <a:latin typeface="Calibri" pitchFamily="34" charset="0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500064" y="188640"/>
            <a:ext cx="6160168" cy="931168"/>
          </a:xfrm>
        </p:spPr>
        <p:txBody>
          <a:bodyPr>
            <a:normAutofit/>
          </a:bodyPr>
          <a:lstStyle/>
          <a:p>
            <a:r>
              <a:rPr lang="en-US" altLang="ja-JP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Heavy Ion Meeting </a:t>
            </a:r>
            <a:r>
              <a:rPr lang="en-US" altLang="ja-JP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2013-10,</a:t>
            </a:r>
            <a:endParaRPr lang="en-US" altLang="ja-JP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r>
              <a:rPr lang="en-US" altLang="ja-JP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Inha</a:t>
            </a:r>
            <a:r>
              <a:rPr lang="en-US" altLang="ja-JP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Univ.</a:t>
            </a:r>
            <a:r>
              <a:rPr kumimoji="1" lang="en-US" altLang="ja-JP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, </a:t>
            </a:r>
            <a:r>
              <a:rPr lang="en-US" altLang="ja-JP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Korea</a:t>
            </a:r>
            <a:r>
              <a:rPr kumimoji="1" lang="en-US" altLang="ja-JP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, </a:t>
            </a:r>
            <a:r>
              <a:rPr lang="en-US" altLang="ja-JP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Nov.2</a:t>
            </a:r>
            <a:r>
              <a:rPr kumimoji="1" lang="en-US" altLang="ja-JP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, 2013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063209" y="4077072"/>
            <a:ext cx="274915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err="1" smtClean="0">
                <a:solidFill>
                  <a:schemeClr val="tx1"/>
                </a:solidFill>
              </a:rPr>
              <a:t>Tetsufumi</a:t>
            </a:r>
            <a:r>
              <a:rPr kumimoji="1" lang="en-US" altLang="ja-JP" sz="2800" dirty="0" smtClean="0">
                <a:solidFill>
                  <a:schemeClr val="tx1"/>
                </a:solidFill>
              </a:rPr>
              <a:t> Hirano</a:t>
            </a:r>
          </a:p>
          <a:p>
            <a:r>
              <a:rPr lang="en-US" altLang="ja-JP" sz="2800" dirty="0" smtClean="0">
                <a:solidFill>
                  <a:schemeClr val="tx1"/>
                </a:solidFill>
              </a:rPr>
              <a:t>Sophia Univ.</a:t>
            </a:r>
            <a:endParaRPr kumimoji="1" lang="ja-JP" altLang="en-US" sz="2800" dirty="0" smtClean="0">
              <a:solidFill>
                <a:schemeClr val="tx1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050811" y="5273913"/>
            <a:ext cx="540962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000" dirty="0" err="1" smtClean="0">
                <a:solidFill>
                  <a:schemeClr val="tx1"/>
                </a:solidFill>
              </a:rPr>
              <a:t>K.Murase</a:t>
            </a:r>
            <a:r>
              <a:rPr lang="en-US" altLang="ja-JP" sz="2000" dirty="0" smtClean="0">
                <a:solidFill>
                  <a:schemeClr val="tx1"/>
                </a:solidFill>
              </a:rPr>
              <a:t>, TH, arXiv:1304.3243</a:t>
            </a:r>
            <a:endParaRPr kumimoji="1" lang="en-US" altLang="ja-JP" sz="2000" dirty="0" smtClean="0">
              <a:solidFill>
                <a:schemeClr val="tx1"/>
              </a:solidFill>
            </a:endParaRPr>
          </a:p>
          <a:p>
            <a:pPr algn="r"/>
            <a:r>
              <a:rPr kumimoji="1" lang="en-US" altLang="ja-JP" sz="2000" dirty="0" err="1" smtClean="0">
                <a:solidFill>
                  <a:schemeClr val="tx1"/>
                </a:solidFill>
              </a:rPr>
              <a:t>Y.Tachibana</a:t>
            </a:r>
            <a:r>
              <a:rPr kumimoji="1" lang="en-US" altLang="ja-JP" sz="2000" dirty="0" smtClean="0">
                <a:solidFill>
                  <a:schemeClr val="tx1"/>
                </a:solidFill>
              </a:rPr>
              <a:t>, TH, </a:t>
            </a:r>
            <a:r>
              <a:rPr lang="en-US" altLang="ja-JP" sz="2000" dirty="0" smtClean="0">
                <a:solidFill>
                  <a:schemeClr val="tx1"/>
                </a:solidFill>
              </a:rPr>
              <a:t>Nucl.Phys.A904-905(2013)1023c</a:t>
            </a:r>
          </a:p>
          <a:p>
            <a:pPr algn="r"/>
            <a:r>
              <a:rPr lang="en-US" altLang="ja-JP" sz="2000" dirty="0" err="1" smtClean="0">
                <a:solidFill>
                  <a:schemeClr val="tx1"/>
                </a:solidFill>
              </a:rPr>
              <a:t>Y.Tachibana</a:t>
            </a:r>
            <a:r>
              <a:rPr lang="en-US" altLang="ja-JP" sz="2000" dirty="0" smtClean="0">
                <a:solidFill>
                  <a:schemeClr val="tx1"/>
                </a:solidFill>
              </a:rPr>
              <a:t>, talk at Hard Probes 2013</a:t>
            </a:r>
            <a:endParaRPr kumimoji="1" lang="en-US" altLang="ja-JP" sz="2000" dirty="0" smtClean="0">
              <a:solidFill>
                <a:schemeClr val="tx1"/>
              </a:solidFill>
            </a:endParaRPr>
          </a:p>
          <a:p>
            <a:pPr algn="r"/>
            <a:r>
              <a:rPr lang="en-US" altLang="ja-JP" sz="2000" dirty="0" err="1" smtClean="0">
                <a:solidFill>
                  <a:schemeClr val="tx1"/>
                </a:solidFill>
              </a:rPr>
              <a:t>M.Hongo</a:t>
            </a:r>
            <a:r>
              <a:rPr lang="en-US" altLang="ja-JP" sz="2000" dirty="0" smtClean="0">
                <a:solidFill>
                  <a:schemeClr val="tx1"/>
                </a:solidFill>
              </a:rPr>
              <a:t>, </a:t>
            </a:r>
            <a:r>
              <a:rPr lang="en-US" altLang="ja-JP" sz="2000" dirty="0" err="1" smtClean="0">
                <a:solidFill>
                  <a:schemeClr val="tx1"/>
                </a:solidFill>
              </a:rPr>
              <a:t>Y.Hirono</a:t>
            </a:r>
            <a:r>
              <a:rPr lang="en-US" altLang="ja-JP" sz="2000" dirty="0" smtClean="0">
                <a:solidFill>
                  <a:schemeClr val="tx1"/>
                </a:solidFill>
              </a:rPr>
              <a:t>, TH, arXiv:1309.2823</a:t>
            </a:r>
            <a:endParaRPr kumimoji="1" lang="ja-JP" altLang="en-US" sz="2000" dirty="0" smtClean="0">
              <a:solidFill>
                <a:schemeClr val="tx1"/>
              </a:solidFill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4005064"/>
            <a:ext cx="1072902" cy="1072902"/>
          </a:xfrm>
          <a:prstGeom prst="rect">
            <a:avLst/>
          </a:prstGeom>
        </p:spPr>
      </p:pic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87E4D-31DF-4EEC-9581-4CC741F26D7B}" type="slidenum">
              <a:rPr lang="en-US" altLang="ja-JP" smtClean="0"/>
              <a:pPr/>
              <a:t>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4780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ja-JP" dirty="0">
                <a:latin typeface="Calibri" pitchFamily="34" charset="0"/>
              </a:rPr>
              <a:t>Relativistic </a:t>
            </a:r>
            <a:r>
              <a:rPr kumimoji="1" lang="en-US" altLang="ja-JP" dirty="0" smtClean="0">
                <a:latin typeface="Calibri" pitchFamily="34" charset="0"/>
              </a:rPr>
              <a:t>Fluctuating Hydrodynamics (RFH)</a:t>
            </a:r>
            <a:endParaRPr kumimoji="1" lang="ja-JP" altLang="en-US" dirty="0">
              <a:latin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971600" y="2348880"/>
                <a:ext cx="7999306" cy="15454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l-GR" altLang="ja-JP" sz="36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Π</m:t>
                      </m:r>
                      <m:d>
                        <m:dPr>
                          <m:ctrlPr>
                            <a:rPr kumimoji="1" lang="en-US" altLang="ja-JP" sz="36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kumimoji="1" lang="en-US" altLang="ja-JP" sz="36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  <m:r>
                        <a:rPr kumimoji="1" lang="en-US" altLang="ja-JP" sz="3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 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kumimoji="1" lang="en-US" altLang="ja-JP" sz="36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kumimoji="1" lang="en-US" altLang="ja-JP" sz="3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3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kumimoji="1" lang="en-US" altLang="ja-JP" sz="3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</m:sup>
                          </m:sSup>
                          <m:sSup>
                            <m:sSupPr>
                              <m:ctrlPr>
                                <a:rPr kumimoji="1" lang="en-US" altLang="ja-JP" sz="3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3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kumimoji="1" lang="en-US" altLang="ja-JP" sz="3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sup>
                          </m:sSup>
                          <m:sSub>
                            <m:sSubPr>
                              <m:ctrlPr>
                                <a:rPr kumimoji="1" lang="en-US" altLang="ja-JP" sz="3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sz="36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kumimoji="1" lang="en-US" altLang="ja-JP" sz="3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𝑅</m:t>
                              </m:r>
                            </m:sub>
                          </m:sSub>
                          <m:d>
                            <m:dPr>
                              <m:ctrlPr>
                                <a:rPr kumimoji="1" lang="en-US" altLang="ja-JP" sz="3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kumimoji="1" lang="en-US" altLang="ja-JP" sz="3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kumimoji="1" lang="en-US" altLang="ja-JP" sz="3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kumimoji="1" lang="en-US" altLang="ja-JP" sz="3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3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kumimoji="1" lang="en-US" altLang="ja-JP" sz="3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kumimoji="1" lang="en-US" altLang="ja-JP" sz="36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𝐹</m:t>
                          </m:r>
                          <m:d>
                            <m:dPr>
                              <m:ctrlPr>
                                <a:rPr kumimoji="1" lang="en-US" altLang="ja-JP" sz="3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1" lang="en-US" altLang="ja-JP" sz="3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3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kumimoji="1" lang="en-US" altLang="ja-JP" sz="3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kumimoji="1" lang="en-US" altLang="ja-JP" sz="36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kumimoji="1" lang="ja-JP" altLang="en-US" sz="36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𝛿</m:t>
                          </m:r>
                          <m:r>
                            <m:rPr>
                              <m:sty m:val="p"/>
                            </m:rPr>
                            <a:rPr kumimoji="1" lang="el-GR" altLang="ja-JP" sz="36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Π</m:t>
                          </m:r>
                          <m:r>
                            <a:rPr kumimoji="1" lang="en-US" altLang="ja-JP" sz="36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kumimoji="1" lang="en-US" altLang="ja-JP" sz="36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kumimoji="1" lang="en-US" altLang="ja-JP" sz="36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kumimoji="1" lang="ja-JP" alt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2348880"/>
                <a:ext cx="7999306" cy="154542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1673559" y="4293096"/>
                <a:ext cx="577876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kumimoji="1" lang="en-US" altLang="ja-JP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kumimoji="1" lang="ja-JP" alt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𝛿</m:t>
                          </m:r>
                          <m:r>
                            <m:rPr>
                              <m:sty m:val="p"/>
                            </m:rPr>
                            <a:rPr kumimoji="1" lang="el-GR" altLang="ja-JP" sz="36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Π</m:t>
                          </m:r>
                          <m:r>
                            <a:rPr kumimoji="1" lang="en-US" altLang="ja-JP" sz="3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kumimoji="1" lang="en-US" altLang="ja-JP" sz="3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kumimoji="1" lang="en-US" altLang="ja-JP" sz="3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  <m:r>
                            <a:rPr kumimoji="1" lang="ja-JP" altLang="en-US" sz="3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𝛿</m:t>
                          </m:r>
                          <m:r>
                            <m:rPr>
                              <m:sty m:val="p"/>
                            </m:rPr>
                            <a:rPr kumimoji="1" lang="el-GR" altLang="ja-JP" sz="36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Π</m:t>
                          </m:r>
                          <m:r>
                            <a:rPr kumimoji="1" lang="en-US" altLang="ja-JP" sz="3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sSup>
                            <m:sSupPr>
                              <m:ctrlPr>
                                <a:rPr kumimoji="1" lang="en-US" altLang="ja-JP" sz="3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3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kumimoji="1" lang="en-US" altLang="ja-JP" sz="3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kumimoji="1" lang="en-US" altLang="ja-JP" sz="3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d>
                      <m:r>
                        <a:rPr kumimoji="1" lang="en-US" altLang="ja-JP" sz="3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kumimoji="1" lang="en-US" altLang="ja-JP" sz="3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𝑇</m:t>
                      </m:r>
                      <m:sSup>
                        <m:sSupPr>
                          <m:ctrlPr>
                            <a:rPr kumimoji="1" lang="en-US" altLang="ja-JP" sz="3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ja-JP" sz="3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𝐺</m:t>
                          </m:r>
                        </m:e>
                        <m:sup>
                          <m:r>
                            <a:rPr kumimoji="1" lang="en-US" altLang="ja-JP" sz="3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kumimoji="1" lang="en-US" altLang="ja-JP" sz="3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kumimoji="1" lang="en-US" altLang="ja-JP" sz="3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kumimoji="1" lang="en-US" altLang="ja-JP" sz="3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  <m:sSup>
                        <m:sSupPr>
                          <m:ctrlPr>
                            <a:rPr kumimoji="1" lang="en-US" altLang="ja-JP" sz="3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kumimoji="1" lang="en-US" altLang="ja-JP" sz="3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kumimoji="1" lang="en-US" altLang="ja-JP" sz="3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kumimoji="1" lang="en-US" altLang="ja-JP" sz="3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kumimoji="1" lang="ja-JP" alt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3559" y="4293096"/>
                <a:ext cx="5778761" cy="6463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テキスト ボックス 6"/>
          <p:cNvSpPr txBox="1"/>
          <p:nvPr/>
        </p:nvSpPr>
        <p:spPr>
          <a:xfrm>
            <a:off x="683568" y="1844824"/>
            <a:ext cx="7992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>
                <a:solidFill>
                  <a:schemeClr val="tx1"/>
                </a:solidFill>
              </a:rPr>
              <a:t>Generalized </a:t>
            </a:r>
            <a:r>
              <a:rPr lang="en-US" altLang="ja-JP" sz="3200" dirty="0" err="1" smtClean="0">
                <a:solidFill>
                  <a:schemeClr val="tx1"/>
                </a:solidFill>
              </a:rPr>
              <a:t>Langevin</a:t>
            </a:r>
            <a:r>
              <a:rPr lang="en-US" altLang="ja-JP" sz="3200" dirty="0" smtClean="0">
                <a:solidFill>
                  <a:schemeClr val="tx1"/>
                </a:solidFill>
              </a:rPr>
              <a:t> Eq. for fields</a:t>
            </a:r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043602" y="6093296"/>
            <a:ext cx="79928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tx1"/>
                </a:solidFill>
              </a:rPr>
              <a:t>For non-relativistic case, see Landau-</a:t>
            </a:r>
            <a:r>
              <a:rPr kumimoji="1" lang="en-US" altLang="ja-JP" sz="2400" dirty="0" err="1" smtClean="0">
                <a:solidFill>
                  <a:schemeClr val="tx1"/>
                </a:solidFill>
              </a:rPr>
              <a:t>Lifshitz</a:t>
            </a:r>
            <a:r>
              <a:rPr kumimoji="1" lang="en-US" altLang="ja-JP" sz="2400" dirty="0" smtClean="0">
                <a:solidFill>
                  <a:schemeClr val="tx1"/>
                </a:solidFill>
              </a:rPr>
              <a:t>, Fluid Mechanics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707908" y="3708321"/>
            <a:ext cx="66724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chemeClr val="tx1"/>
                </a:solidFill>
              </a:rPr>
              <a:t>Fluctuation-</a:t>
            </a:r>
            <a:r>
              <a:rPr kumimoji="1" lang="en-US" altLang="ja-JP" sz="3200" dirty="0" smtClean="0">
                <a:solidFill>
                  <a:schemeClr val="tx1"/>
                </a:solidFill>
                <a:sym typeface="Wingdings" pitchFamily="2" charset="2"/>
              </a:rPr>
              <a:t>Dissipation Relation (FDR)</a:t>
            </a:r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860032" y="44624"/>
            <a:ext cx="4226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 err="1" smtClean="0">
                <a:solidFill>
                  <a:schemeClr val="tx1"/>
                </a:solidFill>
              </a:rPr>
              <a:t>K.Murase</a:t>
            </a:r>
            <a:r>
              <a:rPr kumimoji="1" lang="en-US" altLang="ja-JP" sz="1800" dirty="0" smtClean="0">
                <a:solidFill>
                  <a:schemeClr val="tx1"/>
                </a:solidFill>
              </a:rPr>
              <a:t> and TH, arXiv:1304.3243[</a:t>
            </a:r>
            <a:r>
              <a:rPr kumimoji="1" lang="en-US" altLang="ja-JP" sz="1800" dirty="0" err="1" smtClean="0">
                <a:solidFill>
                  <a:schemeClr val="tx1"/>
                </a:solidFill>
              </a:rPr>
              <a:t>nucl-th</a:t>
            </a:r>
            <a:r>
              <a:rPr kumimoji="1" lang="en-US" altLang="ja-JP" sz="1800" dirty="0" smtClean="0">
                <a:solidFill>
                  <a:schemeClr val="tx1"/>
                </a:solidFill>
              </a:rPr>
              <a:t>]</a:t>
            </a:r>
            <a:endParaRPr kumimoji="1" lang="ja-JP" altLang="en-US" sz="18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/>
              <p:cNvSpPr txBox="1"/>
              <p:nvPr/>
            </p:nvSpPr>
            <p:spPr>
              <a:xfrm>
                <a:off x="1043608" y="5013176"/>
                <a:ext cx="72205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32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kumimoji="1" lang="en-US" altLang="ja-JP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𝐺</m:t>
                          </m:r>
                        </m:e>
                        <m:sup>
                          <m:r>
                            <a:rPr kumimoji="1" lang="en-US" altLang="ja-JP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kumimoji="1" lang="ja-JP" alt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テキスト ボックス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5013176"/>
                <a:ext cx="722057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テキスト ボックス 16"/>
          <p:cNvSpPr txBox="1"/>
          <p:nvPr/>
        </p:nvSpPr>
        <p:spPr>
          <a:xfrm>
            <a:off x="1619672" y="5013176"/>
            <a:ext cx="60753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>
                <a:solidFill>
                  <a:schemeClr val="tx1"/>
                </a:solidFill>
              </a:rPr>
              <a:t>: Symmetrized correlation function</a:t>
            </a:r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60B9B-22F6-4CFE-A013-7E457D57B400}" type="slidenum">
              <a:rPr kumimoji="1" lang="ja-JP" altLang="en-US" smtClean="0"/>
              <a:t>10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/>
              <p:cNvSpPr txBox="1"/>
              <p:nvPr/>
            </p:nvSpPr>
            <p:spPr>
              <a:xfrm>
                <a:off x="1043608" y="5508521"/>
                <a:ext cx="77617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32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𝛿</m:t>
                      </m:r>
                      <m:r>
                        <m:rPr>
                          <m:sty m:val="p"/>
                        </m:rPr>
                        <a:rPr kumimoji="1" lang="el-GR" altLang="ja-JP" sz="32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Π</m:t>
                      </m:r>
                    </m:oMath>
                  </m:oMathPara>
                </a14:m>
                <a:endParaRPr kumimoji="1" lang="ja-JP" alt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テキスト ボックス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5508521"/>
                <a:ext cx="776175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テキスト ボックス 20"/>
          <p:cNvSpPr txBox="1"/>
          <p:nvPr/>
        </p:nvSpPr>
        <p:spPr>
          <a:xfrm>
            <a:off x="1619672" y="5508521"/>
            <a:ext cx="47219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>
                <a:solidFill>
                  <a:schemeClr val="tx1"/>
                </a:solidFill>
              </a:rPr>
              <a:t>: Hydrodynamic fluctuation</a:t>
            </a:r>
            <a:endParaRPr kumimoji="1" lang="ja-JP" alt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57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69776"/>
            <a:ext cx="8629374" cy="1143000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>
                <a:latin typeface="Calibri" pitchFamily="34" charset="0"/>
              </a:rPr>
              <a:t>Colored Noise in Relativistic System</a:t>
            </a:r>
            <a:endParaRPr kumimoji="1" lang="ja-JP" altLang="en-US" dirty="0">
              <a:latin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/>
              <p:cNvSpPr txBox="1"/>
              <p:nvPr/>
            </p:nvSpPr>
            <p:spPr>
              <a:xfrm>
                <a:off x="-36512" y="3717032"/>
                <a:ext cx="8930137" cy="11235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kumimoji="1" lang="en-US" altLang="ja-JP" sz="32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kumimoji="1" lang="ja-JP" altLang="en-US" sz="32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𝛿</m:t>
                          </m:r>
                          <m:sSubSup>
                            <m:sSubSupPr>
                              <m:ctrlPr>
                                <a:rPr kumimoji="1" lang="en-US" altLang="ja-JP" sz="32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kumimoji="1" lang="el-GR" altLang="ja-JP" sz="32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Π</m:t>
                              </m:r>
                            </m:e>
                            <m:sub>
                              <m:r>
                                <a:rPr kumimoji="1" lang="ja-JP" altLang="en-US" sz="32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𝜔</m:t>
                              </m:r>
                              <m:r>
                                <a:rPr kumimoji="1" lang="en-US" altLang="ja-JP" sz="3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kumimoji="1" lang="en-US" altLang="ja-JP" sz="32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𝒌</m:t>
                              </m:r>
                            </m:sub>
                            <m:sup>
                              <m:r>
                                <a:rPr kumimoji="1" lang="en-US" altLang="ja-JP" sz="3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∗</m:t>
                              </m:r>
                            </m:sup>
                          </m:sSubSup>
                          <m:r>
                            <a:rPr kumimoji="1" lang="ja-JP" altLang="en-US" sz="32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𝛿</m:t>
                          </m:r>
                          <m:sSub>
                            <m:sSubPr>
                              <m:ctrlPr>
                                <a:rPr kumimoji="1" lang="en-US" altLang="ja-JP" sz="32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kumimoji="1" lang="el-GR" altLang="ja-JP" sz="32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Π</m:t>
                              </m:r>
                            </m:e>
                            <m:sub>
                              <m:r>
                                <a:rPr kumimoji="1" lang="ja-JP" altLang="en-US" sz="32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𝜔</m:t>
                              </m:r>
                              <m:r>
                                <a:rPr kumimoji="1" lang="en-US" altLang="ja-JP" sz="3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′,</m:t>
                              </m:r>
                              <m:r>
                                <a:rPr kumimoji="1" lang="en-US" altLang="ja-JP" sz="32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𝒌</m:t>
                              </m:r>
                              <m:r>
                                <a:rPr kumimoji="1" lang="en-US" altLang="ja-JP" sz="32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′</m:t>
                              </m:r>
                            </m:sub>
                          </m:sSub>
                        </m:e>
                      </m:d>
                      <m:r>
                        <a:rPr kumimoji="1" lang="en-US" altLang="ja-JP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=2</m:t>
                      </m:r>
                      <m:r>
                        <a:rPr kumimoji="1" lang="ja-JP" altLang="en-U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𝜅</m:t>
                      </m:r>
                      <m:f>
                        <m:fPr>
                          <m:ctrlPr>
                            <a:rPr kumimoji="1" lang="en-US" altLang="ja-JP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1" lang="en-US" altLang="ja-JP" sz="3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ja-JP" sz="3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3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ja-JP" altLang="en-US" sz="3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𝜋</m:t>
                                  </m:r>
                                </m:e>
                              </m:d>
                            </m:e>
                            <m:sup>
                              <m:r>
                                <a:rPr kumimoji="1" lang="en-US" altLang="ja-JP" sz="3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  <m:r>
                            <a:rPr kumimoji="1" lang="ja-JP" alt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𝛿</m:t>
                          </m:r>
                          <m:r>
                            <a:rPr kumimoji="1" lang="en-US" altLang="ja-JP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kumimoji="1" lang="ja-JP" alt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𝜔</m:t>
                          </m:r>
                          <m:r>
                            <a:rPr kumimoji="1" lang="en-US" altLang="ja-JP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kumimoji="1" lang="en-US" altLang="ja-JP" sz="3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kumimoji="1" lang="ja-JP" altLang="en-US" sz="3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𝜔</m:t>
                              </m:r>
                            </m:e>
                            <m:sup>
                              <m:r>
                                <a:rPr kumimoji="1" lang="en-US" altLang="ja-JP" sz="3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kumimoji="1" lang="en-US" altLang="ja-JP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  <m:r>
                            <a:rPr lang="ja-JP" altLang="en-US" sz="32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sSup>
                            <m:sSupPr>
                              <m:ctrlPr>
                                <a:rPr kumimoji="1" lang="en-US" altLang="ja-JP" sz="3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ja-JP" altLang="en-US" sz="32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𝛿</m:t>
                              </m:r>
                            </m:e>
                            <m:sup>
                              <m:d>
                                <m:dPr>
                                  <m:ctrlPr>
                                    <a:rPr kumimoji="1" lang="en-US" altLang="ja-JP" sz="32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ja-JP" sz="32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d>
                            </m:sup>
                          </m:sSup>
                          <m:r>
                            <a:rPr kumimoji="1" lang="en-US" altLang="ja-JP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kumimoji="1" lang="en-US" altLang="ja-JP" sz="32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𝒌</m:t>
                          </m:r>
                          <m:r>
                            <a:rPr kumimoji="1" lang="en-US" altLang="ja-JP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kumimoji="1" lang="en-US" altLang="ja-JP" sz="3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32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𝒌</m:t>
                              </m:r>
                            </m:e>
                            <m:sup>
                              <m:r>
                                <a:rPr kumimoji="1" lang="en-US" altLang="ja-JP" sz="3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kumimoji="1" lang="en-US" altLang="ja-JP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kumimoji="1" lang="en-US" altLang="ja-JP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1+</m:t>
                          </m:r>
                          <m:sSup>
                            <m:sSupPr>
                              <m:ctrlPr>
                                <a:rPr kumimoji="1" lang="en-US" altLang="ja-JP" sz="3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ja-JP" altLang="en-US" sz="32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𝜔</m:t>
                              </m:r>
                            </m:e>
                            <m:sup>
                              <m:r>
                                <a:rPr kumimoji="1" lang="en-US" altLang="ja-JP" sz="3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kumimoji="1" lang="en-US" altLang="ja-JP" sz="3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ja-JP" altLang="en-US" sz="32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𝜏</m:t>
                              </m:r>
                            </m:e>
                            <m:sup>
                              <m:r>
                                <a:rPr kumimoji="1" lang="en-US" altLang="ja-JP" sz="3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kumimoji="1" lang="ja-JP" alt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3717032"/>
                <a:ext cx="8930137" cy="1123577"/>
              </a:xfrm>
              <a:prstGeom prst="rect">
                <a:avLst/>
              </a:prstGeom>
              <a:blipFill rotWithShape="1">
                <a:blip r:embed="rId3"/>
                <a:stretch>
                  <a:fillRect b="-163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1587446" y="1628800"/>
                <a:ext cx="5936882" cy="10604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8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ja-JP" sz="28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altLang="ja-JP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𝑅</m:t>
                          </m:r>
                        </m:sub>
                      </m:sSub>
                      <m:d>
                        <m:dPr>
                          <m:ctrlPr>
                            <a:rPr lang="en-US" altLang="ja-JP" sz="28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en-US" altLang="ja-JP" sz="28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ja-JP" sz="28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ja-JP" sz="28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ja-JP" sz="28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altLang="ja-JP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 </m:t>
                      </m:r>
                      <m:f>
                        <m:fPr>
                          <m:ctrlPr>
                            <a:rPr lang="en-US" altLang="ja-JP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ja-JP" sz="28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𝜅</m:t>
                          </m:r>
                        </m:num>
                        <m:den>
                          <m:r>
                            <a:rPr lang="ja-JP" alt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𝜏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altLang="ja-JP" sz="2800" b="0" i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exp</m:t>
                      </m:r>
                      <m:d>
                        <m:dPr>
                          <m:ctrlPr>
                            <a:rPr lang="en-US" altLang="ja-JP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ja-JP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ja-JP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ja-JP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  <m:r>
                                <a:rPr lang="en-US" altLang="ja-JP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altLang="ja-JP" sz="28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8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altLang="ja-JP" sz="28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ja-JP" alt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</m:den>
                          </m:f>
                        </m:e>
                      </m:d>
                      <m:r>
                        <a:rPr lang="ja-JP" altLang="en-US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US" altLang="ja-JP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altLang="ja-JP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altLang="ja-JP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sSup>
                        <m:sSupPr>
                          <m:ctrlPr>
                            <a:rPr lang="en-US" altLang="ja-JP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ja-JP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US" altLang="ja-JP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r>
                        <a:rPr lang="en-US" altLang="ja-JP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kumimoji="1" lang="ja-JP" alt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7446" y="1628800"/>
                <a:ext cx="5936882" cy="1060483"/>
              </a:xfrm>
              <a:prstGeom prst="rect">
                <a:avLst/>
              </a:prstGeom>
              <a:blipFill rotWithShape="1">
                <a:blip r:embed="rId4"/>
                <a:stretch>
                  <a:fillRect b="-172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下矢印 4"/>
          <p:cNvSpPr/>
          <p:nvPr/>
        </p:nvSpPr>
        <p:spPr>
          <a:xfrm>
            <a:off x="2699792" y="2780928"/>
            <a:ext cx="936104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3957977" y="2636912"/>
                <a:ext cx="4214423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8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𝐺</m:t>
                        </m:r>
                      </m:e>
                      <m:sup>
                        <m:r>
                          <a:rPr lang="en-US" altLang="ja-JP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ja-JP" sz="2800" dirty="0" smtClean="0">
                    <a:solidFill>
                      <a:schemeClr val="tx1"/>
                    </a:solidFill>
                  </a:rPr>
                  <a:t>: </a:t>
                </a:r>
                <a:r>
                  <a:rPr lang="en-US" altLang="ja-JP" sz="2800" dirty="0" err="1" smtClean="0">
                    <a:solidFill>
                      <a:schemeClr val="tx1"/>
                    </a:solidFill>
                  </a:rPr>
                  <a:t>E</a:t>
                </a:r>
                <a:r>
                  <a:rPr kumimoji="1" lang="en-US" altLang="ja-JP" sz="2800" dirty="0" err="1" smtClean="0">
                    <a:solidFill>
                      <a:schemeClr val="tx1"/>
                    </a:solidFill>
                  </a:rPr>
                  <a:t>xtention</a:t>
                </a:r>
                <a:r>
                  <a:rPr kumimoji="1" lang="en-US" altLang="ja-JP" sz="2800" dirty="0" smtClean="0">
                    <a:solidFill>
                      <a:schemeClr val="tx1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𝑡</m:t>
                    </m:r>
                    <m:r>
                      <a:rPr kumimoji="1" lang="en-US" altLang="ja-JP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&lt;</m:t>
                    </m:r>
                    <m:r>
                      <a:rPr kumimoji="1" lang="en-US" altLang="ja-JP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𝑡</m:t>
                    </m:r>
                    <m:r>
                      <a:rPr kumimoji="1" lang="en-US" altLang="ja-JP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′</m:t>
                    </m:r>
                  </m:oMath>
                </a14:m>
                <a:endParaRPr kumimoji="1" lang="en-US" altLang="ja-JP" sz="2800" dirty="0" smtClean="0">
                  <a:solidFill>
                    <a:schemeClr val="tx1"/>
                  </a:solidFill>
                </a:endParaRPr>
              </a:p>
              <a:p>
                <a:r>
                  <a:rPr kumimoji="1" lang="en-US" altLang="ja-JP" sz="2800" dirty="0" smtClean="0">
                    <a:solidFill>
                      <a:schemeClr val="tx1"/>
                    </a:solidFill>
                  </a:rPr>
                  <a:t>Correlation in Fourier space</a:t>
                </a:r>
                <a:endParaRPr kumimoji="1" lang="ja-JP" alt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7977" y="2636912"/>
                <a:ext cx="4214423" cy="954107"/>
              </a:xfrm>
              <a:prstGeom prst="rect">
                <a:avLst/>
              </a:prstGeom>
              <a:blipFill rotWithShape="1">
                <a:blip r:embed="rId5"/>
                <a:stretch>
                  <a:fillRect l="-3035" t="-6410" r="-2601" b="-2115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円/楕円 6"/>
          <p:cNvSpPr/>
          <p:nvPr/>
        </p:nvSpPr>
        <p:spPr>
          <a:xfrm>
            <a:off x="6156176" y="4293096"/>
            <a:ext cx="864096" cy="7343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115616" y="4941168"/>
            <a:ext cx="687239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/>
              <a:buChar char="à"/>
            </a:pPr>
            <a:r>
              <a:rPr lang="en-US" altLang="ja-JP" sz="3200" dirty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kumimoji="1" lang="en-US" altLang="ja-JP" sz="3200" dirty="0" smtClean="0">
                <a:solidFill>
                  <a:srgbClr val="FF0000"/>
                </a:solidFill>
                <a:sym typeface="Wingdings" pitchFamily="2" charset="2"/>
              </a:rPr>
              <a:t>C</a:t>
            </a:r>
            <a:r>
              <a:rPr kumimoji="1" lang="en-US" altLang="ja-JP" sz="3200" dirty="0" smtClean="0">
                <a:solidFill>
                  <a:srgbClr val="FFC000"/>
                </a:solidFill>
                <a:sym typeface="Wingdings" pitchFamily="2" charset="2"/>
              </a:rPr>
              <a:t>o</a:t>
            </a:r>
            <a:r>
              <a:rPr kumimoji="1" lang="en-US" altLang="ja-JP" sz="3200" dirty="0" smtClean="0">
                <a:solidFill>
                  <a:srgbClr val="00B050"/>
                </a:solidFill>
                <a:sym typeface="Wingdings" pitchFamily="2" charset="2"/>
              </a:rPr>
              <a:t>l</a:t>
            </a:r>
            <a:r>
              <a:rPr kumimoji="1" lang="en-US" altLang="ja-JP" sz="3200" dirty="0" smtClean="0">
                <a:solidFill>
                  <a:srgbClr val="00B0F0"/>
                </a:solidFill>
                <a:sym typeface="Wingdings" pitchFamily="2" charset="2"/>
              </a:rPr>
              <a:t>o</a:t>
            </a:r>
            <a:r>
              <a:rPr kumimoji="1" lang="en-US" altLang="ja-JP" sz="3200" dirty="0" smtClean="0">
                <a:solidFill>
                  <a:srgbClr val="0070C0"/>
                </a:solidFill>
                <a:sym typeface="Wingdings" pitchFamily="2" charset="2"/>
              </a:rPr>
              <a:t>r</a:t>
            </a:r>
            <a:r>
              <a:rPr kumimoji="1" lang="en-US" altLang="ja-JP" sz="3200" dirty="0" smtClean="0">
                <a:solidFill>
                  <a:srgbClr val="002060"/>
                </a:solidFill>
                <a:sym typeface="Wingdings" pitchFamily="2" charset="2"/>
              </a:rPr>
              <a:t>e</a:t>
            </a:r>
            <a:r>
              <a:rPr kumimoji="1" lang="en-US" altLang="ja-JP" sz="3200" dirty="0" smtClean="0">
                <a:solidFill>
                  <a:schemeClr val="tx1"/>
                </a:solidFill>
                <a:sym typeface="Wingdings" pitchFamily="2" charset="2"/>
              </a:rPr>
              <a:t>d noise!</a:t>
            </a:r>
            <a:r>
              <a:rPr kumimoji="1" lang="en-US" altLang="ja-JP" sz="3200" dirty="0" smtClean="0">
                <a:sym typeface="Wingdings" pitchFamily="2" charset="2"/>
              </a:rPr>
              <a:t> </a:t>
            </a:r>
          </a:p>
          <a:p>
            <a:pPr marL="457200" indent="-457200">
              <a:buFont typeface="Wingdings"/>
              <a:buChar char="à"/>
            </a:pPr>
            <a:r>
              <a:rPr lang="en-US" altLang="ja-JP" sz="3200" dirty="0" smtClean="0">
                <a:solidFill>
                  <a:schemeClr val="tx1"/>
                </a:solidFill>
                <a:sym typeface="Wingdings" pitchFamily="2" charset="2"/>
              </a:rPr>
              <a:t>As a c</a:t>
            </a:r>
            <a:r>
              <a:rPr kumimoji="1" lang="en-US" altLang="ja-JP" sz="3200" dirty="0" smtClean="0">
                <a:solidFill>
                  <a:schemeClr val="tx1"/>
                </a:solidFill>
                <a:sym typeface="Wingdings" pitchFamily="2" charset="2"/>
              </a:rPr>
              <a:t>onsequence of causality</a:t>
            </a:r>
          </a:p>
          <a:p>
            <a:pPr marL="457200" indent="-457200">
              <a:buFont typeface="Wingdings"/>
              <a:buChar char="à"/>
            </a:pPr>
            <a:r>
              <a:rPr lang="en-US" altLang="ja-JP" sz="3200" dirty="0" smtClean="0">
                <a:solidFill>
                  <a:schemeClr val="tx1"/>
                </a:solidFill>
                <a:sym typeface="Wingdings" pitchFamily="2" charset="2"/>
              </a:rPr>
              <a:t>Note:</a:t>
            </a:r>
            <a:r>
              <a:rPr lang="en-US" altLang="ja-JP" sz="3200" dirty="0" smtClean="0">
                <a:sym typeface="Wingdings" pitchFamily="2" charset="2"/>
              </a:rPr>
              <a:t> </a:t>
            </a:r>
            <a:r>
              <a:rPr lang="en-US" altLang="ja-JP" sz="3200" dirty="0" smtClean="0">
                <a:solidFill>
                  <a:schemeClr val="bg1"/>
                </a:solidFill>
                <a:sym typeface="Wingdings" pitchFamily="2" charset="2"/>
              </a:rPr>
              <a:t>white</a:t>
            </a:r>
            <a:r>
              <a:rPr lang="en-US" altLang="ja-JP" sz="3200" dirty="0" smtClean="0">
                <a:sym typeface="Wingdings" pitchFamily="2" charset="2"/>
              </a:rPr>
              <a:t> </a:t>
            </a:r>
            <a:r>
              <a:rPr lang="en-US" altLang="ja-JP" sz="3200" dirty="0" smtClean="0">
                <a:solidFill>
                  <a:schemeClr val="tx1"/>
                </a:solidFill>
                <a:sym typeface="Wingdings" pitchFamily="2" charset="2"/>
              </a:rPr>
              <a:t>noise in differential form</a:t>
            </a:r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860032" y="44624"/>
            <a:ext cx="4226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 err="1" smtClean="0">
                <a:solidFill>
                  <a:schemeClr val="tx1"/>
                </a:solidFill>
              </a:rPr>
              <a:t>K.Murase</a:t>
            </a:r>
            <a:r>
              <a:rPr kumimoji="1" lang="en-US" altLang="ja-JP" sz="1800" dirty="0" smtClean="0">
                <a:solidFill>
                  <a:schemeClr val="tx1"/>
                </a:solidFill>
              </a:rPr>
              <a:t> and TH, arXiv:1304.3243[</a:t>
            </a:r>
            <a:r>
              <a:rPr kumimoji="1" lang="en-US" altLang="ja-JP" sz="1800" dirty="0" err="1" smtClean="0">
                <a:solidFill>
                  <a:schemeClr val="tx1"/>
                </a:solidFill>
              </a:rPr>
              <a:t>nucl-th</a:t>
            </a:r>
            <a:r>
              <a:rPr kumimoji="1" lang="en-US" altLang="ja-JP" sz="1800" dirty="0" smtClean="0">
                <a:solidFill>
                  <a:schemeClr val="tx1"/>
                </a:solidFill>
              </a:rPr>
              <a:t>]</a:t>
            </a:r>
            <a:endParaRPr kumimoji="1" lang="ja-JP" altLang="en-US" sz="1800" dirty="0">
              <a:solidFill>
                <a:schemeClr val="tx1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60B9B-22F6-4CFE-A013-7E457D57B400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644008" y="6413266"/>
            <a:ext cx="32518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tx1"/>
                </a:solidFill>
              </a:rPr>
              <a:t>cf.) C. Young, arXiv</a:t>
            </a:r>
            <a:r>
              <a:rPr lang="en-US" altLang="ja-JP" sz="2000" dirty="0" smtClean="0">
                <a:solidFill>
                  <a:schemeClr val="tx1"/>
                </a:solidFill>
              </a:rPr>
              <a:t>:1306.0472</a:t>
            </a:r>
            <a:endParaRPr kumimoji="1" lang="ja-JP" altLang="en-US" sz="2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47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>
                <a:latin typeface="Calibri" pitchFamily="34" charset="0"/>
              </a:rPr>
              <a:t>Fluctuation in Non-Linear Equation</a:t>
            </a:r>
            <a:endParaRPr kumimoji="1" lang="ja-JP" altLang="en-US" dirty="0">
              <a:latin typeface="Calibri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690584" y="5180201"/>
            <a:ext cx="38794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chemeClr val="tx1"/>
                </a:solidFill>
              </a:rPr>
              <a:t>Rayleigh-Taylor instability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11560" y="6093296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>
                <a:solidFill>
                  <a:schemeClr val="tx1"/>
                </a:solidFill>
              </a:rPr>
              <a:t>Need numerical implementation of fluctuating hydro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21" t="5974" r="17978" b="2269"/>
          <a:stretch/>
        </p:blipFill>
        <p:spPr bwMode="auto">
          <a:xfrm>
            <a:off x="539552" y="2132856"/>
            <a:ext cx="3469098" cy="337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168807" y="5441811"/>
            <a:ext cx="41965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chemeClr val="tx1"/>
                </a:solidFill>
              </a:rPr>
              <a:t>Kelvin-</a:t>
            </a:r>
            <a:r>
              <a:rPr kumimoji="1" lang="en-US" altLang="ja-JP" sz="2800" dirty="0" err="1" smtClean="0">
                <a:solidFill>
                  <a:schemeClr val="tx1"/>
                </a:solidFill>
              </a:rPr>
              <a:t>Helmhortz</a:t>
            </a:r>
            <a:r>
              <a:rPr kumimoji="1" lang="en-US" altLang="ja-JP" sz="2800" dirty="0" smtClean="0">
                <a:solidFill>
                  <a:schemeClr val="tx1"/>
                </a:solidFill>
              </a:rPr>
              <a:t> instability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7" t="15945" r="11902" b="11178"/>
          <a:stretch/>
        </p:blipFill>
        <p:spPr bwMode="auto">
          <a:xfrm>
            <a:off x="4468464" y="2276872"/>
            <a:ext cx="4496024" cy="2903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4093349" y="44624"/>
            <a:ext cx="5015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 smtClean="0">
                <a:solidFill>
                  <a:schemeClr val="tx1"/>
                </a:solidFill>
              </a:rPr>
              <a:t>Figures fr</a:t>
            </a:r>
            <a:r>
              <a:rPr lang="en-US" altLang="ja-JP" sz="1800" dirty="0" smtClean="0">
                <a:solidFill>
                  <a:schemeClr val="tx1"/>
                </a:solidFill>
              </a:rPr>
              <a:t>om </a:t>
            </a:r>
            <a:r>
              <a:rPr lang="en-US" altLang="ja-JP" sz="1800" dirty="0" err="1" smtClean="0">
                <a:solidFill>
                  <a:schemeClr val="tx1"/>
                </a:solidFill>
              </a:rPr>
              <a:t>J.B.Bell</a:t>
            </a:r>
            <a:r>
              <a:rPr lang="en-US" altLang="ja-JP" sz="1800" dirty="0" smtClean="0">
                <a:solidFill>
                  <a:schemeClr val="tx1"/>
                </a:solidFill>
              </a:rPr>
              <a:t> </a:t>
            </a:r>
            <a:r>
              <a:rPr lang="en-US" altLang="ja-JP" sz="1800" i="1" dirty="0" smtClean="0">
                <a:solidFill>
                  <a:schemeClr val="tx1"/>
                </a:solidFill>
              </a:rPr>
              <a:t>et al</a:t>
            </a:r>
            <a:r>
              <a:rPr lang="en-US" altLang="ja-JP" sz="1800" dirty="0" smtClean="0">
                <a:solidFill>
                  <a:schemeClr val="tx1"/>
                </a:solidFill>
              </a:rPr>
              <a:t>., ESAIM 44-5 (2010)1085 </a:t>
            </a:r>
            <a:endParaRPr kumimoji="1" lang="ja-JP" altLang="en-US" sz="1800" dirty="0">
              <a:solidFill>
                <a:schemeClr val="tx1"/>
              </a:solidFill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60B9B-22F6-4CFE-A013-7E457D57B400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887205" y="1628800"/>
            <a:ext cx="38780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chemeClr val="tx1"/>
                </a:solidFill>
              </a:rPr>
              <a:t>Ex.) Seeds for instabilities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96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>
                <a:latin typeface="Calibri" pitchFamily="34" charset="0"/>
              </a:rPr>
              <a:t>Medium Response to</a:t>
            </a:r>
            <a:br>
              <a:rPr lang="en-US" altLang="ja-JP" dirty="0" smtClean="0">
                <a:latin typeface="Calibri" pitchFamily="34" charset="0"/>
              </a:rPr>
            </a:br>
            <a:r>
              <a:rPr lang="en-US" altLang="ja-JP" dirty="0" smtClean="0">
                <a:latin typeface="Calibri" pitchFamily="34" charset="0"/>
              </a:rPr>
              <a:t>Jet Propagation</a:t>
            </a:r>
            <a:endParaRPr kumimoji="1" lang="ja-JP" altLang="en-US" dirty="0">
              <a:latin typeface="Calibri" pitchFamily="34" charset="0"/>
            </a:endParaRPr>
          </a:p>
        </p:txBody>
      </p:sp>
      <p:sp>
        <p:nvSpPr>
          <p:cNvPr id="4" name="サブタイトル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60B9B-22F6-4CFE-A013-7E457D57B400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680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/>
          <a:lstStyle/>
          <a:p>
            <a:r>
              <a:rPr kumimoji="1" lang="en-US" altLang="ja-JP" dirty="0" smtClean="0">
                <a:latin typeface="Calibri" pitchFamily="34" charset="0"/>
              </a:rPr>
              <a:t>Jet Quenching as Missing </a:t>
            </a:r>
            <a:r>
              <a:rPr kumimoji="1" lang="en-US" altLang="ja-JP" dirty="0" err="1" smtClean="0">
                <a:latin typeface="Calibri" pitchFamily="34" charset="0"/>
              </a:rPr>
              <a:t>p</a:t>
            </a:r>
            <a:r>
              <a:rPr kumimoji="1" lang="en-US" altLang="ja-JP" baseline="-25000" dirty="0" err="1" smtClean="0">
                <a:latin typeface="Calibri" pitchFamily="34" charset="0"/>
              </a:rPr>
              <a:t>T</a:t>
            </a:r>
            <a:endParaRPr kumimoji="1" lang="ja-JP" altLang="en-US" baseline="-25000" dirty="0">
              <a:latin typeface="Calibri" pitchFamily="34" charset="0"/>
            </a:endParaRPr>
          </a:p>
        </p:txBody>
      </p:sp>
      <p:pic>
        <p:nvPicPr>
          <p:cNvPr id="2549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9"/>
            <a:ext cx="5143500" cy="326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5039766" y="5715"/>
            <a:ext cx="40687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2000" dirty="0" smtClean="0">
                <a:solidFill>
                  <a:schemeClr val="tx1"/>
                </a:solidFill>
              </a:rPr>
              <a:t>Figures adapted from talk</a:t>
            </a:r>
          </a:p>
          <a:p>
            <a:pPr algn="r"/>
            <a:r>
              <a:rPr lang="en-US" altLang="ja-JP" sz="2000" dirty="0" smtClean="0">
                <a:solidFill>
                  <a:schemeClr val="tx1"/>
                </a:solidFill>
              </a:rPr>
              <a:t>by </a:t>
            </a:r>
            <a:r>
              <a:rPr lang="en-US" altLang="ja-JP" sz="2000" dirty="0" err="1" smtClean="0">
                <a:solidFill>
                  <a:schemeClr val="tx1"/>
                </a:solidFill>
              </a:rPr>
              <a:t>C.Roland</a:t>
            </a:r>
            <a:r>
              <a:rPr lang="en-US" altLang="ja-JP" sz="2000" dirty="0" smtClean="0">
                <a:solidFill>
                  <a:schemeClr val="tx1"/>
                </a:solidFill>
              </a:rPr>
              <a:t> (CMS)  at QM2011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pic>
        <p:nvPicPr>
          <p:cNvPr id="254981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701251" y="1831999"/>
            <a:ext cx="1619250" cy="440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539552" y="5013176"/>
            <a:ext cx="90730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 smtClean="0">
                <a:solidFill>
                  <a:schemeClr val="tx1"/>
                </a:solidFill>
              </a:rPr>
              <a:t>Jet momentum balanced by low </a:t>
            </a:r>
            <a:r>
              <a:rPr kumimoji="1" lang="en-US" altLang="ja-JP" sz="3600" dirty="0" err="1" smtClean="0">
                <a:solidFill>
                  <a:schemeClr val="tx1"/>
                </a:solidFill>
              </a:rPr>
              <a:t>p</a:t>
            </a:r>
            <a:r>
              <a:rPr kumimoji="1" lang="en-US" altLang="ja-JP" sz="3600" baseline="-25000" dirty="0" err="1" smtClean="0">
                <a:solidFill>
                  <a:schemeClr val="tx1"/>
                </a:solidFill>
              </a:rPr>
              <a:t>T</a:t>
            </a:r>
            <a:r>
              <a:rPr kumimoji="1" lang="en-US" altLang="ja-JP" sz="3600" dirty="0" smtClean="0">
                <a:solidFill>
                  <a:schemeClr val="tx1"/>
                </a:solidFill>
              </a:rPr>
              <a:t> hadrons </a:t>
            </a:r>
          </a:p>
          <a:p>
            <a:r>
              <a:rPr lang="en-US" altLang="ja-JP" sz="3600" dirty="0" smtClean="0">
                <a:solidFill>
                  <a:schemeClr val="tx1"/>
                </a:solidFill>
              </a:rPr>
              <a:t>outside the jet cone</a:t>
            </a:r>
            <a:r>
              <a:rPr kumimoji="1" lang="en-US" altLang="ja-JP" sz="3600" dirty="0" smtClean="0">
                <a:solidFill>
                  <a:schemeClr val="tx1"/>
                </a:solidFill>
              </a:rPr>
              <a:t>!</a:t>
            </a:r>
          </a:p>
          <a:p>
            <a:r>
              <a:rPr lang="en-US" altLang="ja-JP" sz="3600" dirty="0" smtClean="0">
                <a:solidFill>
                  <a:schemeClr val="tx1"/>
                </a:solidFill>
                <a:sym typeface="Wingdings" pitchFamily="2" charset="2"/>
              </a:rPr>
              <a:t> Medium response?</a:t>
            </a:r>
            <a:endParaRPr kumimoji="1" lang="ja-JP" altLang="en-US" sz="3600" dirty="0" smtClean="0">
              <a:solidFill>
                <a:schemeClr val="tx1"/>
              </a:solidFill>
            </a:endParaRPr>
          </a:p>
        </p:txBody>
      </p:sp>
      <p:cxnSp>
        <p:nvCxnSpPr>
          <p:cNvPr id="6" name="直線矢印コネクタ 5"/>
          <p:cNvCxnSpPr/>
          <p:nvPr/>
        </p:nvCxnSpPr>
        <p:spPr>
          <a:xfrm flipH="1">
            <a:off x="7528414" y="2636913"/>
            <a:ext cx="504056" cy="63204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/>
          <p:cNvCxnSpPr/>
          <p:nvPr/>
        </p:nvCxnSpPr>
        <p:spPr>
          <a:xfrm flipH="1">
            <a:off x="7528414" y="2636913"/>
            <a:ext cx="504056" cy="21602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7528413" y="2060849"/>
            <a:ext cx="12907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chemeClr val="tx1"/>
                </a:solidFill>
              </a:rPr>
              <a:t>in-cone</a:t>
            </a:r>
            <a:endParaRPr kumimoji="1" lang="ja-JP" altLang="en-US" sz="2800" dirty="0" smtClean="0">
              <a:solidFill>
                <a:schemeClr val="tx1"/>
              </a:solidFill>
            </a:endParaRPr>
          </a:p>
        </p:txBody>
      </p:sp>
      <p:cxnSp>
        <p:nvCxnSpPr>
          <p:cNvPr id="11" name="直線矢印コネクタ 10"/>
          <p:cNvCxnSpPr/>
          <p:nvPr/>
        </p:nvCxnSpPr>
        <p:spPr>
          <a:xfrm>
            <a:off x="6880341" y="3573017"/>
            <a:ext cx="216024" cy="88209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/>
          <p:nvPr/>
        </p:nvCxnSpPr>
        <p:spPr>
          <a:xfrm>
            <a:off x="6880341" y="3573017"/>
            <a:ext cx="971524" cy="88209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6300192" y="2636913"/>
            <a:ext cx="122822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chemeClr val="tx1"/>
                </a:solidFill>
              </a:rPr>
              <a:t>out-of-</a:t>
            </a:r>
          </a:p>
          <a:p>
            <a:r>
              <a:rPr lang="en-US" altLang="ja-JP" sz="2800" dirty="0" smtClean="0">
                <a:solidFill>
                  <a:schemeClr val="tx1"/>
                </a:solidFill>
              </a:rPr>
              <a:t>cone</a:t>
            </a:r>
            <a:endParaRPr kumimoji="1" lang="ja-JP" altLang="en-US" sz="2800" dirty="0" smtClean="0">
              <a:solidFill>
                <a:schemeClr val="tx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60B9B-22F6-4CFE-A013-7E457D57B400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291570" y="6165304"/>
            <a:ext cx="22408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tx1"/>
                </a:solidFill>
              </a:rPr>
              <a:t>See </a:t>
            </a:r>
            <a:r>
              <a:rPr lang="en-US" altLang="ja-JP" sz="2000" dirty="0" smtClean="0">
                <a:solidFill>
                  <a:schemeClr val="tx1"/>
                </a:solidFill>
              </a:rPr>
              <a:t>talk by Y.-S. Kim</a:t>
            </a:r>
            <a:endParaRPr kumimoji="1" lang="ja-JP" altLang="en-US" sz="2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150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69776"/>
            <a:ext cx="8229600" cy="1143000"/>
          </a:xfrm>
        </p:spPr>
        <p:txBody>
          <a:bodyPr>
            <a:normAutofit/>
          </a:bodyPr>
          <a:lstStyle/>
          <a:p>
            <a:r>
              <a:rPr kumimoji="1" lang="en-US" altLang="ja-JP" dirty="0" smtClean="0">
                <a:latin typeface="Calibri" pitchFamily="34" charset="0"/>
              </a:rPr>
              <a:t>Momentum Balance Restored</a:t>
            </a:r>
            <a:endParaRPr kumimoji="1" lang="ja-JP" altLang="en-US" dirty="0">
              <a:latin typeface="Calibri" pitchFamily="34" charset="0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251520" y="1528564"/>
            <a:ext cx="8647652" cy="3196580"/>
            <a:chOff x="1252940" y="952500"/>
            <a:chExt cx="12608092" cy="4953000"/>
          </a:xfrm>
        </p:grpSpPr>
        <p:pic>
          <p:nvPicPr>
            <p:cNvPr id="25600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2940" y="952500"/>
              <a:ext cx="4219575" cy="4953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6003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0457" y="952500"/>
              <a:ext cx="8410575" cy="4953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" name="テキスト ボックス 3"/>
          <p:cNvSpPr txBox="1"/>
          <p:nvPr/>
        </p:nvSpPr>
        <p:spPr>
          <a:xfrm>
            <a:off x="676824" y="5949280"/>
            <a:ext cx="76395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chemeClr val="tx1"/>
                </a:solidFill>
              </a:rPr>
              <a:t>Lost energy </a:t>
            </a:r>
            <a:r>
              <a:rPr lang="en-US" altLang="ja-JP" sz="3200" dirty="0" smtClean="0">
                <a:solidFill>
                  <a:schemeClr val="tx1"/>
                </a:solidFill>
                <a:sym typeface="Wingdings" pitchFamily="2" charset="2"/>
              </a:rPr>
              <a:t></a:t>
            </a:r>
            <a:r>
              <a:rPr kumimoji="1" lang="en-US" altLang="ja-JP" sz="3200" dirty="0" smtClean="0">
                <a:solidFill>
                  <a:schemeClr val="tx1"/>
                </a:solidFill>
              </a:rPr>
              <a:t> low </a:t>
            </a:r>
            <a:r>
              <a:rPr kumimoji="1" lang="en-US" altLang="ja-JP" sz="3200" dirty="0" err="1" smtClean="0">
                <a:solidFill>
                  <a:schemeClr val="tx1"/>
                </a:solidFill>
              </a:rPr>
              <a:t>p</a:t>
            </a:r>
            <a:r>
              <a:rPr kumimoji="1" lang="en-US" altLang="ja-JP" sz="3200" baseline="-25000" dirty="0" err="1" smtClean="0">
                <a:solidFill>
                  <a:schemeClr val="tx1"/>
                </a:solidFill>
              </a:rPr>
              <a:t>T</a:t>
            </a:r>
            <a:r>
              <a:rPr kumimoji="1" lang="en-US" altLang="ja-JP" sz="3200" dirty="0" smtClean="0">
                <a:solidFill>
                  <a:schemeClr val="tx1"/>
                </a:solidFill>
              </a:rPr>
              <a:t> particles at large angle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771629" y="0"/>
            <a:ext cx="33368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000" dirty="0" smtClean="0">
                <a:solidFill>
                  <a:schemeClr val="tx1"/>
                </a:solidFill>
              </a:rPr>
              <a:t>Figure adapted from talk </a:t>
            </a:r>
          </a:p>
          <a:p>
            <a:pPr algn="r"/>
            <a:r>
              <a:rPr lang="en-US" altLang="ja-JP" sz="2000" dirty="0" smtClean="0">
                <a:solidFill>
                  <a:schemeClr val="tx1"/>
                </a:solidFill>
              </a:rPr>
              <a:t>by </a:t>
            </a:r>
            <a:r>
              <a:rPr lang="en-US" altLang="ja-JP" sz="2000" dirty="0" err="1" smtClean="0">
                <a:solidFill>
                  <a:schemeClr val="tx1"/>
                </a:solidFill>
              </a:rPr>
              <a:t>C.Roland</a:t>
            </a:r>
            <a:r>
              <a:rPr lang="en-US" altLang="ja-JP" sz="2000" dirty="0" smtClean="0">
                <a:solidFill>
                  <a:schemeClr val="tx1"/>
                </a:solidFill>
              </a:rPr>
              <a:t> (CMS) at QM2011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pic>
        <p:nvPicPr>
          <p:cNvPr id="25600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0531" y="2996952"/>
            <a:ext cx="1685925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60B9B-22F6-4CFE-A013-7E457D57B400}" type="slidenum">
              <a:rPr kumimoji="1" lang="ja-JP" altLang="en-US" smtClean="0"/>
              <a:t>15</a:t>
            </a:fld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38138" y="4869160"/>
            <a:ext cx="813831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>
                <a:solidFill>
                  <a:schemeClr val="tx1"/>
                </a:solidFill>
              </a:rPr>
              <a:t>Horizontal: Jet asymmetry</a:t>
            </a:r>
            <a:endParaRPr lang="ja-JP" altLang="en-US" sz="2800" dirty="0">
              <a:solidFill>
                <a:schemeClr val="tx1"/>
              </a:solidFill>
            </a:endParaRPr>
          </a:p>
          <a:p>
            <a:r>
              <a:rPr kumimoji="1" lang="en-US" altLang="ja-JP" sz="2800" dirty="0" smtClean="0">
                <a:solidFill>
                  <a:schemeClr val="tx1"/>
                </a:solidFill>
              </a:rPr>
              <a:t>Vertical: Transverse momenta (anti-)parallel to jet axis</a:t>
            </a:r>
          </a:p>
        </p:txBody>
      </p:sp>
    </p:spTree>
    <p:extLst>
      <p:ext uri="{BB962C8B-B14F-4D97-AF65-F5344CB8AC3E}">
        <p14:creationId xmlns:p14="http://schemas.microsoft.com/office/powerpoint/2010/main" val="384549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正方形/長方形 2"/>
              <p:cNvSpPr/>
              <p:nvPr/>
            </p:nvSpPr>
            <p:spPr>
              <a:xfrm>
                <a:off x="1437480" y="4071184"/>
                <a:ext cx="3566568" cy="7525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360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a:rPr lang="ja-JP" altLang="en-US" sz="3600" i="1">
                              <a:solidFill>
                                <a:schemeClr val="tx1"/>
                              </a:solidFill>
                              <a:latin typeface="Cambria Math"/>
                              <a:cs typeface="Calibri" pitchFamily="34" charset="0"/>
                            </a:rPr>
                            <m:t>𝜕</m:t>
                          </m:r>
                        </m:e>
                        <m:sub>
                          <m:r>
                            <a:rPr lang="ja-JP" altLang="en-US" sz="3600" i="1">
                              <a:solidFill>
                                <a:schemeClr val="tx1"/>
                              </a:solidFill>
                              <a:latin typeface="Cambria Math"/>
                              <a:cs typeface="Calibri" pitchFamily="34" charset="0"/>
                            </a:rPr>
                            <m:t>𝜇</m:t>
                          </m:r>
                        </m:sub>
                      </m:sSub>
                      <m:sSubSup>
                        <m:sSubSupPr>
                          <m:ctrlPr>
                            <a:rPr lang="en-US" altLang="ja-JP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altLang="ja-JP" sz="3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ja-JP" sz="36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fluid</m:t>
                          </m:r>
                        </m:sub>
                        <m:sup>
                          <m:r>
                            <a:rPr lang="ja-JP" altLang="en-US" sz="3600" i="1">
                              <a:solidFill>
                                <a:schemeClr val="tx1"/>
                              </a:solidFill>
                              <a:latin typeface="Cambria Math"/>
                              <a:cs typeface="Calibri" pitchFamily="34" charset="0"/>
                            </a:rPr>
                            <m:t>𝜇𝜈</m:t>
                          </m:r>
                        </m:sup>
                      </m:sSubSup>
                      <m:r>
                        <a:rPr lang="en-US" altLang="ja-JP" sz="3600" i="1">
                          <a:solidFill>
                            <a:schemeClr val="tx1"/>
                          </a:solidFill>
                          <a:latin typeface="Cambria Math"/>
                          <a:cs typeface="Calibri" pitchFamily="34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ja-JP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altLang="ja-JP" sz="3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𝐽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ja-JP" sz="36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jet</m:t>
                          </m:r>
                        </m:sub>
                        <m:sup>
                          <m:r>
                            <a:rPr lang="ja-JP" alt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𝜈</m:t>
                          </m:r>
                        </m:sup>
                      </m:sSubSup>
                    </m:oMath>
                  </m:oMathPara>
                </a14:m>
                <a:endParaRPr lang="ja-JP" alt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正方形/長方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7480" y="4071184"/>
                <a:ext cx="3566568" cy="75251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>
                <a:latin typeface="Calibri" pitchFamily="34" charset="0"/>
              </a:rPr>
              <a:t>Energy and Momentum Flowing into QGP</a:t>
            </a:r>
            <a:endParaRPr kumimoji="1" lang="ja-JP" altLang="en-US" dirty="0">
              <a:latin typeface="Calibri" pitchFamily="34" charset="0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11560" y="1700808"/>
            <a:ext cx="785597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altLang="ja-JP" sz="3200" dirty="0" smtClean="0">
                <a:solidFill>
                  <a:schemeClr val="tx1"/>
                </a:solidFill>
              </a:rPr>
              <a:t>Jet quenching could affect QGP expansion at </a:t>
            </a:r>
            <a:r>
              <a:rPr lang="en-US" altLang="ja-JP" sz="3200" smtClean="0">
                <a:solidFill>
                  <a:schemeClr val="tx1"/>
                </a:solidFill>
              </a:rPr>
              <a:t>LHC  (and even at RHIC?)</a:t>
            </a:r>
            <a:endParaRPr kumimoji="1" lang="en-US" altLang="ja-JP" sz="3200" dirty="0" smtClean="0">
              <a:solidFill>
                <a:schemeClr val="tx1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altLang="ja-JP" sz="3200" dirty="0" smtClean="0">
                <a:solidFill>
                  <a:schemeClr val="tx1"/>
                </a:solidFill>
              </a:rPr>
              <a:t>Relativistic hydrodynamics with a source term due to propagation of jets</a:t>
            </a:r>
            <a:endParaRPr kumimoji="1" lang="en-US" altLang="ja-JP" sz="3200" dirty="0" smtClean="0">
              <a:solidFill>
                <a:schemeClr val="tx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7927032" y="5996310"/>
            <a:ext cx="533400" cy="365125"/>
          </a:xfrm>
        </p:spPr>
        <p:txBody>
          <a:bodyPr/>
          <a:lstStyle/>
          <a:p>
            <a:fld id="{EFF60B9B-22F6-4CFE-A013-7E457D57B400}" type="slidenum">
              <a:rPr kumimoji="1" lang="ja-JP" altLang="en-US" smtClean="0"/>
              <a:t>16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2051720" y="4678863"/>
                <a:ext cx="4920514" cy="9103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ja-JP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altLang="ja-JP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𝐽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ja-JP" sz="28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jet</m:t>
                          </m:r>
                        </m:sub>
                        <m:sup>
                          <m:r>
                            <a:rPr lang="en-US" altLang="ja-JP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0</m:t>
                          </m:r>
                        </m:sup>
                      </m:sSubSup>
                      <m:d>
                        <m:dPr>
                          <m:ctrlP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 −</m:t>
                      </m:r>
                      <m:f>
                        <m:fPr>
                          <m:ctrlP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kumimoji="1" lang="en-US" altLang="ja-JP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kumimoji="1" lang="en-US" altLang="ja-JP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𝑑𝑡</m:t>
                          </m:r>
                        </m:den>
                      </m:f>
                      <m:sSup>
                        <m:sSupPr>
                          <m:ctrlP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kumimoji="1" lang="ja-JP" alt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𝛿</m:t>
                          </m:r>
                        </m:e>
                        <m:sup>
                          <m:d>
                            <m:dPr>
                              <m:ctrlPr>
                                <a:rPr kumimoji="1" lang="en-US" altLang="ja-JP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</m:d>
                        </m:sup>
                      </m:sSup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kumimoji="1" lang="en-US" altLang="ja-JP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𝒙</m:t>
                      </m:r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kumimoji="1" lang="en-US" altLang="ja-JP" sz="2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𝒙</m:t>
                      </m:r>
                      <m:d>
                        <m:dPr>
                          <m:ctrlP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kumimoji="1" lang="ja-JP" alt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4678863"/>
                <a:ext cx="4920514" cy="910377"/>
              </a:xfrm>
              <a:prstGeom prst="rect">
                <a:avLst/>
              </a:prstGeom>
              <a:blipFill rotWithShape="1">
                <a:blip r:embed="rId4"/>
                <a:stretch>
                  <a:fillRect b="-67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2051720" y="5445224"/>
                <a:ext cx="5277214" cy="10446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ja-JP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altLang="ja-JP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𝐽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ja-JP" sz="28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jet</m:t>
                          </m:r>
                        </m:sub>
                        <m:sup>
                          <m:r>
                            <a:rPr lang="en-US" altLang="ja-JP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</m:t>
                          </m:r>
                        </m:sup>
                      </m:sSubSup>
                      <m:d>
                        <m:dPr>
                          <m:ctrlP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ja-JP" sz="2800" i="1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altLang="ja-JP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altLang="ja-JP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ja-JP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altLang="ja-JP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𝑑𝑡</m:t>
                          </m:r>
                        </m:den>
                      </m:f>
                      <m:f>
                        <m:fPr>
                          <m:ctrlPr>
                            <a:rPr lang="en-US" altLang="ja-JP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ja-JP" sz="28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ja-JP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altLang="ja-JP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altLang="ja-JP" sz="28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ja-JP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altLang="ja-JP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altLang="ja-JP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ja-JP" altLang="en-US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𝛿</m:t>
                          </m:r>
                        </m:e>
                        <m:sup>
                          <m:d>
                            <m:dPr>
                              <m:ctrlPr>
                                <a:rPr lang="en-US" altLang="ja-JP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</m:d>
                        </m:sup>
                      </m:sSup>
                      <m:r>
                        <a:rPr lang="en-US" altLang="ja-JP" sz="2800" i="1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ja-JP" sz="2800" b="1" i="1">
                          <a:solidFill>
                            <a:schemeClr val="tx1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altLang="ja-JP" sz="2800" i="1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en-US" altLang="ja-JP" sz="2800" b="1" i="1">
                          <a:solidFill>
                            <a:schemeClr val="tx1"/>
                          </a:solidFill>
                          <a:latin typeface="Cambria Math"/>
                        </a:rPr>
                        <m:t>𝒙</m:t>
                      </m:r>
                      <m:d>
                        <m:dPr>
                          <m:ctrlPr>
                            <a:rPr lang="en-US" altLang="ja-JP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ja-JP" sz="2800" i="1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kumimoji="1" lang="ja-JP" alt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5445224"/>
                <a:ext cx="5277214" cy="1044645"/>
              </a:xfrm>
              <a:prstGeom prst="rect">
                <a:avLst/>
              </a:prstGeom>
              <a:blipFill rotWithShape="1">
                <a:blip r:embed="rId5"/>
                <a:stretch>
                  <a:fillRect b="-58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角丸四角形 8"/>
          <p:cNvSpPr/>
          <p:nvPr/>
        </p:nvSpPr>
        <p:spPr>
          <a:xfrm>
            <a:off x="817240" y="3967322"/>
            <a:ext cx="7423319" cy="2522548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023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QGP</a:t>
            </a:r>
            <a:r>
              <a:rPr kumimoji="1" lang="en-US" altLang="ja-JP" dirty="0" smtClean="0"/>
              <a:t> Wake by Jet</a:t>
            </a:r>
            <a:endParaRPr kumimoji="1" lang="ja-JP" altLang="en-US" dirty="0"/>
          </a:p>
        </p:txBody>
      </p:sp>
      <p:pic>
        <p:nvPicPr>
          <p:cNvPr id="2529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24" y="1988840"/>
            <a:ext cx="3627120" cy="2834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104943" y="5085184"/>
            <a:ext cx="439504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chemeClr val="tx1"/>
                </a:solidFill>
              </a:rPr>
              <a:t>A 50 </a:t>
            </a:r>
            <a:r>
              <a:rPr kumimoji="1" lang="en-US" altLang="ja-JP" sz="2800" dirty="0" err="1" smtClean="0">
                <a:solidFill>
                  <a:schemeClr val="tx1"/>
                </a:solidFill>
              </a:rPr>
              <a:t>GeV</a:t>
            </a:r>
            <a:r>
              <a:rPr kumimoji="1" lang="en-US" altLang="ja-JP" sz="2800" dirty="0" smtClean="0">
                <a:solidFill>
                  <a:schemeClr val="tx1"/>
                </a:solidFill>
              </a:rPr>
              <a:t> jet traverses a </a:t>
            </a:r>
          </a:p>
          <a:p>
            <a:r>
              <a:rPr kumimoji="1" lang="en-US" altLang="ja-JP" sz="2800" dirty="0" smtClean="0">
                <a:solidFill>
                  <a:schemeClr val="tx1"/>
                </a:solidFill>
              </a:rPr>
              <a:t>background with T=0.5 </a:t>
            </a:r>
            <a:r>
              <a:rPr kumimoji="1" lang="en-US" altLang="ja-JP" sz="2800" dirty="0" err="1" smtClean="0">
                <a:solidFill>
                  <a:schemeClr val="tx1"/>
                </a:solidFill>
              </a:rPr>
              <a:t>GeV</a:t>
            </a:r>
            <a:r>
              <a:rPr kumimoji="1" lang="en-US" altLang="ja-JP" sz="2800" dirty="0" smtClean="0">
                <a:solidFill>
                  <a:schemeClr val="tx1"/>
                </a:solidFill>
              </a:rPr>
              <a:t> </a:t>
            </a:r>
          </a:p>
          <a:p>
            <a:r>
              <a:rPr kumimoji="1" lang="en-US" altLang="ja-JP" sz="2800" dirty="0" smtClean="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kumimoji="1" lang="en-US" altLang="ja-JP" sz="2800" dirty="0" smtClean="0">
                <a:solidFill>
                  <a:schemeClr val="tx1"/>
                </a:solidFill>
              </a:rPr>
              <a:t>Mach-cone like structure</a:t>
            </a:r>
            <a:endParaRPr kumimoji="1" lang="ja-JP" altLang="en-US" sz="2800" dirty="0" smtClean="0">
              <a:solidFill>
                <a:schemeClr val="tx1"/>
              </a:solidFill>
            </a:endParaRPr>
          </a:p>
        </p:txBody>
      </p:sp>
      <p:pic>
        <p:nvPicPr>
          <p:cNvPr id="25293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988840"/>
            <a:ext cx="4813935" cy="2773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4974544" y="5373216"/>
            <a:ext cx="36299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chemeClr val="tx1"/>
                </a:solidFill>
              </a:rPr>
              <a:t>Vortex ring </a:t>
            </a:r>
            <a:r>
              <a:rPr lang="en-US" altLang="ja-JP" sz="2800" dirty="0" smtClean="0">
                <a:solidFill>
                  <a:schemeClr val="tx1"/>
                </a:solidFill>
              </a:rPr>
              <a:t>behind a jet</a:t>
            </a:r>
            <a:endParaRPr kumimoji="1" lang="ja-JP" altLang="en-US" sz="2800" dirty="0" smtClean="0">
              <a:solidFill>
                <a:schemeClr val="tx1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851920" y="44624"/>
            <a:ext cx="5308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800" dirty="0" err="1" smtClean="0">
                <a:solidFill>
                  <a:schemeClr val="tx1"/>
                </a:solidFill>
              </a:rPr>
              <a:t>Y.Tachibana</a:t>
            </a:r>
            <a:r>
              <a:rPr kumimoji="1" lang="en-US" altLang="ja-JP" sz="1800" dirty="0" smtClean="0">
                <a:solidFill>
                  <a:schemeClr val="tx1"/>
                </a:solidFill>
              </a:rPr>
              <a:t> and TH, Nucl.Phys.A904-905(2013)1023c</a:t>
            </a:r>
            <a:endParaRPr kumimoji="1" lang="ja-JP" altLang="en-US" sz="1800" dirty="0">
              <a:solidFill>
                <a:schemeClr val="tx1"/>
              </a:solidFill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60B9B-22F6-4CFE-A013-7E457D57B400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316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69776"/>
            <a:ext cx="8229600" cy="1143000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>
                <a:latin typeface="Calibri" pitchFamily="34" charset="0"/>
              </a:rPr>
              <a:t>QGP Mach Cone Induced by a Jet </a:t>
            </a:r>
            <a:endParaRPr kumimoji="1" lang="ja-JP" altLang="en-US" dirty="0">
              <a:latin typeface="Calibri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013"/>
          <a:stretch/>
        </p:blipFill>
        <p:spPr bwMode="auto">
          <a:xfrm>
            <a:off x="812344" y="563920"/>
            <a:ext cx="5510964" cy="558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218"/>
          <a:stretch/>
        </p:blipFill>
        <p:spPr bwMode="auto">
          <a:xfrm>
            <a:off x="827584" y="548680"/>
            <a:ext cx="5495724" cy="558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072"/>
          <a:stretch/>
        </p:blipFill>
        <p:spPr bwMode="auto">
          <a:xfrm>
            <a:off x="816729" y="556151"/>
            <a:ext cx="5506579" cy="558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072"/>
          <a:stretch/>
        </p:blipFill>
        <p:spPr bwMode="auto">
          <a:xfrm>
            <a:off x="816729" y="556151"/>
            <a:ext cx="5506579" cy="558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072"/>
          <a:stretch/>
        </p:blipFill>
        <p:spPr bwMode="auto">
          <a:xfrm>
            <a:off x="816729" y="556151"/>
            <a:ext cx="5506579" cy="558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1216556" y="5661248"/>
            <a:ext cx="67179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3600" u="sng" dirty="0">
                <a:solidFill>
                  <a:schemeClr val="tx1"/>
                </a:solidFill>
              </a:rPr>
              <a:t>F</a:t>
            </a:r>
            <a:r>
              <a:rPr kumimoji="1" lang="en-US" altLang="ja-JP" sz="3600" u="sng" dirty="0" smtClean="0">
                <a:solidFill>
                  <a:schemeClr val="tx1"/>
                </a:solidFill>
              </a:rPr>
              <a:t>ully non-linear </a:t>
            </a:r>
            <a:r>
              <a:rPr kumimoji="1" lang="en-US" altLang="ja-JP" sz="3600" dirty="0" smtClean="0">
                <a:solidFill>
                  <a:schemeClr val="tx1"/>
                </a:solidFill>
              </a:rPr>
              <a:t>and fully 3D hydro </a:t>
            </a:r>
          </a:p>
          <a:p>
            <a:pPr algn="ctr"/>
            <a:r>
              <a:rPr kumimoji="1" lang="en-US" altLang="ja-JP" sz="3600" dirty="0" smtClean="0">
                <a:solidFill>
                  <a:schemeClr val="tx1"/>
                </a:solidFill>
              </a:rPr>
              <a:t>simulation of Mach cone</a:t>
            </a:r>
            <a:endParaRPr kumimoji="1" lang="ja-JP" altLang="en-US" sz="3600" dirty="0" smtClean="0">
              <a:solidFill>
                <a:schemeClr val="tx1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851920" y="44624"/>
            <a:ext cx="5126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800" dirty="0" err="1" smtClean="0">
                <a:solidFill>
                  <a:schemeClr val="tx1"/>
                </a:solidFill>
              </a:rPr>
              <a:t>Y.Tachibana</a:t>
            </a:r>
            <a:r>
              <a:rPr kumimoji="1" lang="en-US" altLang="ja-JP" sz="1800" dirty="0" smtClean="0">
                <a:solidFill>
                  <a:schemeClr val="tx1"/>
                </a:solidFill>
              </a:rPr>
              <a:t> and TH, Nucl.Phys.A904-905(2013)1023c</a:t>
            </a:r>
            <a:endParaRPr kumimoji="1" lang="ja-JP" altLang="en-US" sz="1800" dirty="0">
              <a:solidFill>
                <a:schemeClr val="tx1"/>
              </a:solidFill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60B9B-22F6-4CFE-A013-7E457D57B400}" type="slidenum">
              <a:rPr kumimoji="1" lang="ja-JP" altLang="en-US" smtClean="0"/>
              <a:t>18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6372200" y="2636912"/>
                <a:ext cx="2649571" cy="18158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800" dirty="0" smtClean="0">
                    <a:solidFill>
                      <a:schemeClr val="tx1"/>
                    </a:solidFill>
                  </a:rPr>
                  <a:t>Central collision</a:t>
                </a:r>
              </a:p>
              <a:p>
                <a:r>
                  <a:rPr lang="en-US" altLang="ja-JP" sz="2800" dirty="0" smtClean="0">
                    <a:solidFill>
                      <a:schemeClr val="tx1"/>
                    </a:solidFill>
                  </a:rPr>
                  <a:t>at LHC</a:t>
                </a:r>
                <a:endParaRPr kumimoji="1" lang="en-US" altLang="ja-JP" sz="2800" dirty="0" smtClean="0">
                  <a:solidFill>
                    <a:schemeClr val="tx1"/>
                  </a:solidFill>
                </a:endParaRPr>
              </a:p>
              <a:p>
                <a:r>
                  <a:rPr kumimoji="1" lang="en-US" altLang="ja-JP" sz="2800" dirty="0" smtClean="0">
                    <a:solidFill>
                      <a:schemeClr val="tx1"/>
                    </a:solidFill>
                  </a:rPr>
                  <a:t>Jet momentum: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=−200</m:t>
                      </m:r>
                      <m:r>
                        <m:rPr>
                          <m:sty m:val="p"/>
                        </m:rPr>
                        <a:rPr kumimoji="1" lang="en-US" altLang="ja-JP" sz="28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GeV</m:t>
                      </m:r>
                    </m:oMath>
                  </m:oMathPara>
                </a14:m>
                <a:endParaRPr kumimoji="1" lang="en-US" altLang="ja-JP" sz="2800" dirty="0" smtClean="0">
                  <a:solidFill>
                    <a:schemeClr val="tx1"/>
                  </a:solidFill>
                  <a:latin typeface="Corbel" pitchFamily="34" charset="0"/>
                </a:endParaRPr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200" y="2636912"/>
                <a:ext cx="2649571" cy="1815882"/>
              </a:xfrm>
              <a:prstGeom prst="rect">
                <a:avLst/>
              </a:prstGeom>
              <a:blipFill rotWithShape="1">
                <a:blip r:embed="rId8"/>
                <a:stretch>
                  <a:fillRect l="-4828" t="-33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4383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Energy Balance in and out-of</a:t>
            </a:r>
            <a:br>
              <a:rPr kumimoji="1" lang="en-US" altLang="ja-JP" dirty="0" smtClean="0"/>
            </a:br>
            <a:r>
              <a:rPr kumimoji="1" lang="en-US" altLang="ja-JP" dirty="0" smtClean="0"/>
              <a:t>Jet Cone </a:t>
            </a:r>
            <a:r>
              <a:rPr lang="en-US" altLang="ja-JP" dirty="0" smtClean="0"/>
              <a:t>in</a:t>
            </a:r>
            <a:r>
              <a:rPr kumimoji="1" lang="en-US" altLang="ja-JP" dirty="0" smtClean="0"/>
              <a:t> Hydro + Jet Model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A4FBB-4D56-464A-9476-B3B26BA5FD33}" type="slidenum">
              <a:rPr lang="en-US" altLang="ja-JP" smtClean="0"/>
              <a:pPr/>
              <a:t>19</a:t>
            </a:fld>
            <a:endParaRPr lang="en-US" altLang="ja-JP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14" b="1"/>
          <a:stretch/>
        </p:blipFill>
        <p:spPr bwMode="auto">
          <a:xfrm>
            <a:off x="360040" y="1772816"/>
            <a:ext cx="8388424" cy="3482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1043608" y="5426060"/>
            <a:ext cx="24561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chemeClr val="tx1"/>
                </a:solidFill>
                <a:latin typeface="Corbel" pitchFamily="34" charset="0"/>
              </a:rPr>
              <a:t>Energy balance</a:t>
            </a:r>
            <a:endParaRPr kumimoji="1" lang="ja-JP" altLang="en-US" sz="2800" dirty="0" smtClean="0">
              <a:solidFill>
                <a:schemeClr val="tx1"/>
              </a:solidFill>
              <a:latin typeface="Corbel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880227" y="5445224"/>
            <a:ext cx="19159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chemeClr val="tx1"/>
                </a:solidFill>
                <a:latin typeface="Corbel" pitchFamily="34" charset="0"/>
              </a:rPr>
              <a:t>Leading jet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6238220" y="5229200"/>
                <a:ext cx="2150204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800" dirty="0" smtClean="0">
                    <a:solidFill>
                      <a:schemeClr val="tx1"/>
                    </a:solidFill>
                    <a:latin typeface="Corbel" pitchFamily="34" charset="0"/>
                  </a:rPr>
                  <a:t>Soft particle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𝑇</m:t>
                          </m:r>
                        </m:sub>
                      </m:sSub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&lt;2</m:t>
                      </m:r>
                      <m:r>
                        <m:rPr>
                          <m:sty m:val="p"/>
                        </m:rPr>
                        <a:rPr kumimoji="1" lang="en-US" altLang="ja-JP" sz="28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GeV</m:t>
                      </m:r>
                      <m:r>
                        <a:rPr kumimoji="1" lang="en-US" altLang="ja-JP" sz="28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kumimoji="1" lang="ja-JP" altLang="en-US" sz="2800" dirty="0" smtClean="0">
                  <a:solidFill>
                    <a:schemeClr val="tx1"/>
                  </a:solidFill>
                  <a:latin typeface="Corbel" pitchFamily="34" charset="0"/>
                </a:endParaRPr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8220" y="5229200"/>
                <a:ext cx="2150204" cy="954107"/>
              </a:xfrm>
              <a:prstGeom prst="rect">
                <a:avLst/>
              </a:prstGeom>
              <a:blipFill rotWithShape="1">
                <a:blip r:embed="rId4"/>
                <a:stretch>
                  <a:fillRect l="-5949" t="-641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テキスト ボックス 6"/>
          <p:cNvSpPr txBox="1"/>
          <p:nvPr/>
        </p:nvSpPr>
        <p:spPr>
          <a:xfrm>
            <a:off x="1433560" y="6237312"/>
            <a:ext cx="6234784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chemeClr val="tx1"/>
                </a:solidFill>
                <a:latin typeface="Corbel" pitchFamily="34" charset="0"/>
              </a:rPr>
              <a:t>Qualitatively consistent with CMS results</a:t>
            </a:r>
            <a:endParaRPr kumimoji="1" lang="ja-JP" altLang="en-US" sz="2800" dirty="0" smtClean="0">
              <a:solidFill>
                <a:schemeClr val="tx1"/>
              </a:solidFill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91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524000"/>
          </a:xfrm>
        </p:spPr>
        <p:txBody>
          <a:bodyPr/>
          <a:lstStyle/>
          <a:p>
            <a:r>
              <a:rPr lang="en-US" altLang="ja-JP" dirty="0" smtClean="0">
                <a:latin typeface="Calibri" pitchFamily="34" charset="0"/>
              </a:rPr>
              <a:t>Outline</a:t>
            </a:r>
            <a:endParaRPr kumimoji="1" lang="ja-JP" altLang="en-US" dirty="0">
              <a:latin typeface="Calibri" pitchFamily="34" charset="0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824536"/>
          </a:xfrm>
        </p:spPr>
        <p:txBody>
          <a:bodyPr>
            <a:normAutofit/>
          </a:bodyPr>
          <a:lstStyle/>
          <a:p>
            <a:r>
              <a:rPr lang="en-US" altLang="ja-JP" sz="3600" dirty="0" smtClean="0">
                <a:latin typeface="Calibri" pitchFamily="34" charset="0"/>
              </a:rPr>
              <a:t>Introduction</a:t>
            </a:r>
            <a:endParaRPr lang="en-US" altLang="ja-JP" sz="3200" dirty="0" smtClean="0">
              <a:latin typeface="Calibri" pitchFamily="34" charset="0"/>
            </a:endParaRPr>
          </a:p>
          <a:p>
            <a:r>
              <a:rPr lang="en-US" altLang="ja-JP" sz="3600" dirty="0" smtClean="0">
                <a:latin typeface="Calibri" pitchFamily="34" charset="0"/>
              </a:rPr>
              <a:t>Relativistic fluctuating hydrodynamics</a:t>
            </a:r>
          </a:p>
          <a:p>
            <a:r>
              <a:rPr lang="en-US" altLang="ja-JP" sz="3600" dirty="0" smtClean="0">
                <a:latin typeface="Calibri" pitchFamily="34" charset="0"/>
              </a:rPr>
              <a:t>Medium response to jet propagation</a:t>
            </a:r>
          </a:p>
          <a:p>
            <a:r>
              <a:rPr kumimoji="1" lang="en-US" altLang="ja-JP" sz="3600" dirty="0" smtClean="0">
                <a:latin typeface="Calibri" pitchFamily="34" charset="0"/>
              </a:rPr>
              <a:t>Anomalous </a:t>
            </a:r>
            <a:r>
              <a:rPr lang="en-US" altLang="ja-JP" sz="3600" dirty="0" smtClean="0">
                <a:latin typeface="Calibri" pitchFamily="34" charset="0"/>
              </a:rPr>
              <a:t>h</a:t>
            </a:r>
            <a:r>
              <a:rPr kumimoji="1" lang="en-US" altLang="ja-JP" sz="3600" dirty="0" smtClean="0">
                <a:latin typeface="Calibri" pitchFamily="34" charset="0"/>
              </a:rPr>
              <a:t>ydrodynamics and chiral magnetic effect</a:t>
            </a:r>
          </a:p>
          <a:p>
            <a:r>
              <a:rPr lang="en-US" altLang="ja-JP" sz="3600" dirty="0" smtClean="0">
                <a:latin typeface="Calibri" pitchFamily="34" charset="0"/>
              </a:rPr>
              <a:t>Summary</a:t>
            </a:r>
            <a:endParaRPr kumimoji="1" lang="ja-JP" altLang="en-US" sz="3600" dirty="0">
              <a:latin typeface="Calibri" pitchFamily="34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A676F-C006-492A-9D43-E141B70EF941}" type="slidenum">
              <a:rPr lang="en-US" altLang="ja-JP" smtClean="0"/>
              <a:pPr/>
              <a:t>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9457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>
                <a:latin typeface="Calibri" pitchFamily="34" charset="0"/>
              </a:rPr>
              <a:t>Another Channel to Constrain Shear Viscosity?</a:t>
            </a:r>
            <a:endParaRPr kumimoji="1" lang="ja-JP" altLang="en-US" dirty="0">
              <a:latin typeface="Calibri" pitchFamily="34" charset="0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899593" y="1628800"/>
            <a:ext cx="77048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kumimoji="1" lang="en-US" altLang="ja-JP" sz="3200" dirty="0" smtClean="0">
                <a:solidFill>
                  <a:schemeClr val="tx1"/>
                </a:solidFill>
              </a:rPr>
              <a:t>Jet propagation induces large flow velocity along jet axis.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altLang="ja-JP" sz="3200" dirty="0" smtClean="0">
                <a:solidFill>
                  <a:schemeClr val="tx1"/>
                </a:solidFill>
              </a:rPr>
              <a:t>How much momentum diffuses perp. to jet axis?</a:t>
            </a:r>
            <a:endParaRPr kumimoji="1" lang="en-US" altLang="ja-JP" sz="3200" dirty="0" smtClean="0">
              <a:solidFill>
                <a:schemeClr val="tx1"/>
              </a:solidFill>
            </a:endParaRPr>
          </a:p>
        </p:txBody>
      </p:sp>
      <p:sp>
        <p:nvSpPr>
          <p:cNvPr id="4" name="右矢印 3"/>
          <p:cNvSpPr/>
          <p:nvPr/>
        </p:nvSpPr>
        <p:spPr>
          <a:xfrm>
            <a:off x="6009197" y="4725144"/>
            <a:ext cx="2088232" cy="2880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右矢印 4"/>
          <p:cNvSpPr/>
          <p:nvPr/>
        </p:nvSpPr>
        <p:spPr>
          <a:xfrm>
            <a:off x="6009197" y="5013176"/>
            <a:ext cx="1044116" cy="2880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右矢印 5"/>
          <p:cNvSpPr/>
          <p:nvPr/>
        </p:nvSpPr>
        <p:spPr>
          <a:xfrm>
            <a:off x="6009197" y="4422598"/>
            <a:ext cx="1044116" cy="2880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右矢印 6"/>
          <p:cNvSpPr/>
          <p:nvPr/>
        </p:nvSpPr>
        <p:spPr>
          <a:xfrm>
            <a:off x="6009197" y="4106100"/>
            <a:ext cx="522058" cy="2880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右矢印 7"/>
          <p:cNvSpPr/>
          <p:nvPr/>
        </p:nvSpPr>
        <p:spPr>
          <a:xfrm>
            <a:off x="6009197" y="5301208"/>
            <a:ext cx="522058" cy="2880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" name="直線矢印コネクタ 13"/>
          <p:cNvCxnSpPr/>
          <p:nvPr/>
        </p:nvCxnSpPr>
        <p:spPr>
          <a:xfrm flipV="1">
            <a:off x="5750058" y="4077072"/>
            <a:ext cx="0" cy="7465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/>
          <p:nvPr/>
        </p:nvCxnSpPr>
        <p:spPr>
          <a:xfrm rot="10800000" flipV="1">
            <a:off x="5750058" y="4914738"/>
            <a:ext cx="0" cy="7465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スライド番号プレースホルダー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60B9B-22F6-4CFE-A013-7E457D57B400}" type="slidenum">
              <a:rPr kumimoji="1" lang="ja-JP" altLang="en-US" smtClean="0"/>
              <a:t>20</a:t>
            </a:fld>
            <a:endParaRPr kumimoji="1" lang="ja-JP" altLang="en-US"/>
          </a:p>
        </p:txBody>
      </p:sp>
      <p:pic>
        <p:nvPicPr>
          <p:cNvPr id="1026" name="Picture 2" descr="C:\Users\tetsu\Documents\tex\QM2012Tachibana\e_xy_map.e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73017"/>
            <a:ext cx="4639605" cy="3240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テキスト ボックス 16"/>
          <p:cNvSpPr txBox="1"/>
          <p:nvPr/>
        </p:nvSpPr>
        <p:spPr>
          <a:xfrm>
            <a:off x="3851920" y="44624"/>
            <a:ext cx="5308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800" dirty="0" err="1" smtClean="0">
                <a:solidFill>
                  <a:schemeClr val="tx1"/>
                </a:solidFill>
              </a:rPr>
              <a:t>Y.Tachibana</a:t>
            </a:r>
            <a:r>
              <a:rPr kumimoji="1" lang="en-US" altLang="ja-JP" sz="1800" dirty="0" smtClean="0">
                <a:solidFill>
                  <a:schemeClr val="tx1"/>
                </a:solidFill>
              </a:rPr>
              <a:t> and TH, Nucl.Phys.A904-905 (2013)1023c</a:t>
            </a:r>
            <a:endParaRPr kumimoji="1" lang="ja-JP" altLang="en-US" sz="1800" dirty="0">
              <a:solidFill>
                <a:schemeClr val="tx1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217109" y="5666998"/>
            <a:ext cx="33153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chemeClr val="tx1"/>
                </a:solidFill>
                <a:latin typeface="Corbel" pitchFamily="34" charset="0"/>
              </a:rPr>
              <a:t>Momentum diffusion</a:t>
            </a:r>
            <a:endParaRPr kumimoji="1" lang="ja-JP" altLang="en-US" sz="2800" dirty="0" smtClean="0">
              <a:solidFill>
                <a:schemeClr val="tx1"/>
              </a:solidFill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79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>
                <a:latin typeface="Calibri" pitchFamily="34" charset="0"/>
              </a:rPr>
              <a:t>ANOMALOUS HYDRODYNAMICS AND </a:t>
            </a:r>
            <a:r>
              <a:rPr kumimoji="1" lang="en-US" altLang="ja-JP" dirty="0" smtClean="0">
                <a:latin typeface="Calibri" pitchFamily="34" charset="0"/>
              </a:rPr>
              <a:t>CHIRAL MAGNETIC EFFECT</a:t>
            </a:r>
            <a:endParaRPr kumimoji="1" lang="ja-JP" altLang="en-US" dirty="0">
              <a:latin typeface="Calibri" pitchFamily="34" charset="0"/>
            </a:endParaRPr>
          </a:p>
        </p:txBody>
      </p:sp>
      <p:sp>
        <p:nvSpPr>
          <p:cNvPr id="4" name="サブタイトル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87E4D-31DF-4EEC-9581-4CC741F26D7B}" type="slidenum">
              <a:rPr lang="en-US" altLang="ja-JP" smtClean="0"/>
              <a:pPr/>
              <a:t>21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0013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Strong EM fields in Heavy Ion Collisions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467544" y="5877272"/>
            <a:ext cx="4392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dirty="0" smtClean="0">
                <a:solidFill>
                  <a:schemeClr val="tx1"/>
                </a:solidFill>
              </a:rPr>
              <a:t>Figure taken from http</a:t>
            </a:r>
            <a:r>
              <a:rPr lang="en-US" altLang="ja-JP" sz="2000" dirty="0">
                <a:solidFill>
                  <a:schemeClr val="tx1"/>
                </a:solidFill>
              </a:rPr>
              <a:t>://physics.aps.org/articles/v2/104</a:t>
            </a:r>
            <a:endParaRPr lang="ja-JP" altLang="en-US" sz="2000" dirty="0">
              <a:solidFill>
                <a:schemeClr val="tx1"/>
              </a:solidFill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2" t="4635" r="3351" b="4536"/>
          <a:stretch/>
        </p:blipFill>
        <p:spPr>
          <a:xfrm>
            <a:off x="387911" y="1705970"/>
            <a:ext cx="4685478" cy="41786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5604336" y="4356393"/>
                <a:ext cx="328814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3200" b="0" i="1" smtClean="0">
                        <a:solidFill>
                          <a:schemeClr val="tx1"/>
                        </a:solidFill>
                        <a:latin typeface="Cambria Math"/>
                      </a:rPr>
                      <m:t>𝑒𝐵</m:t>
                    </m:r>
                    <m:r>
                      <a:rPr kumimoji="1" lang="en-US" altLang="ja-JP" sz="32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~</m:t>
                    </m:r>
                    <m:sSup>
                      <m:sSupPr>
                        <m:ctrlPr>
                          <a:rPr kumimoji="1" lang="en-US" altLang="ja-JP" sz="32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kumimoji="1" lang="en-US" altLang="ja-JP" sz="32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kumimoji="1" lang="en-US" altLang="ja-JP" sz="32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17</m:t>
                        </m:r>
                      </m:sup>
                    </m:sSup>
                    <m:r>
                      <a:rPr kumimoji="1" lang="en-US" altLang="ja-JP" sz="3200" b="0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kumimoji="1" lang="en-US" altLang="ja-JP" sz="3200" b="0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Gauss</m:t>
                    </m:r>
                  </m:oMath>
                </a14:m>
                <a:r>
                  <a:rPr kumimoji="1" lang="en-US" altLang="ja-JP" sz="3200" dirty="0" smtClean="0">
                    <a:solidFill>
                      <a:schemeClr val="tx1"/>
                    </a:solidFill>
                  </a:rPr>
                  <a:t>!!!</a:t>
                </a:r>
                <a:endParaRPr kumimoji="1" lang="ja-JP" alt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4336" y="4356393"/>
                <a:ext cx="3288144" cy="584775"/>
              </a:xfrm>
              <a:prstGeom prst="rect">
                <a:avLst/>
              </a:prstGeom>
              <a:blipFill rotWithShape="1">
                <a:blip r:embed="rId4"/>
                <a:stretch>
                  <a:fillRect t="-13542" r="-5000" b="-4062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/>
              <p:cNvSpPr txBox="1"/>
              <p:nvPr/>
            </p:nvSpPr>
            <p:spPr>
              <a:xfrm rot="18460833">
                <a:off x="3360366" y="3156980"/>
                <a:ext cx="24219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 smtClean="0">
                    <a:solidFill>
                      <a:schemeClr val="tx1"/>
                    </a:solidFill>
                  </a:rPr>
                  <a:t>Electric current</a:t>
                </a:r>
                <a:r>
                  <a:rPr lang="en-US" altLang="ja-JP" sz="2400" dirty="0">
                    <a:solidFill>
                      <a:schemeClr val="tx1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⇒</m:t>
                    </m:r>
                  </m:oMath>
                </a14:m>
                <a:endParaRPr kumimoji="1" lang="ja-JP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テキスト ボックス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460833">
                <a:off x="3360366" y="3156980"/>
                <a:ext cx="2421945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4934" b="-745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/>
              <p:cNvSpPr txBox="1"/>
              <p:nvPr/>
            </p:nvSpPr>
            <p:spPr>
              <a:xfrm rot="18809118">
                <a:off x="-375554" y="4226449"/>
                <a:ext cx="244919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4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⟸</m:t>
                    </m:r>
                  </m:oMath>
                </a14:m>
                <a:r>
                  <a:rPr kumimoji="1" lang="en-US" altLang="ja-JP" sz="2400" dirty="0" smtClean="0">
                    <a:solidFill>
                      <a:schemeClr val="tx1"/>
                    </a:solidFill>
                  </a:rPr>
                  <a:t>Electric current</a:t>
                </a:r>
                <a:endParaRPr kumimoji="1" lang="ja-JP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テキスト ボックス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809118">
                <a:off x="-375554" y="4226449"/>
                <a:ext cx="2449197" cy="461665"/>
              </a:xfrm>
              <a:prstGeom prst="rect">
                <a:avLst/>
              </a:prstGeom>
              <a:blipFill rotWithShape="1">
                <a:blip r:embed="rId6"/>
                <a:stretch>
                  <a:fillRect t="-4651" r="-873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テキスト ボックス 13"/>
          <p:cNvSpPr txBox="1"/>
          <p:nvPr/>
        </p:nvSpPr>
        <p:spPr>
          <a:xfrm>
            <a:off x="5436096" y="1772816"/>
            <a:ext cx="366369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chemeClr val="tx1"/>
                </a:solidFill>
              </a:rPr>
              <a:t>Positively charged </a:t>
            </a:r>
          </a:p>
          <a:p>
            <a:r>
              <a:rPr kumimoji="1" lang="en-US" altLang="ja-JP" sz="2800" dirty="0" smtClean="0">
                <a:solidFill>
                  <a:schemeClr val="tx1"/>
                </a:solidFill>
              </a:rPr>
              <a:t>heavy ion as a source </a:t>
            </a:r>
            <a:r>
              <a:rPr lang="en-US" altLang="ja-JP" sz="2800" dirty="0" smtClean="0">
                <a:solidFill>
                  <a:schemeClr val="tx1"/>
                </a:solidFill>
              </a:rPr>
              <a:t>of</a:t>
            </a:r>
          </a:p>
          <a:p>
            <a:r>
              <a:rPr lang="en-US" altLang="ja-JP" sz="2800" dirty="0" smtClean="0">
                <a:solidFill>
                  <a:schemeClr val="tx1"/>
                </a:solidFill>
              </a:rPr>
              <a:t>electro magnetic field</a:t>
            </a:r>
          </a:p>
          <a:p>
            <a:r>
              <a:rPr kumimoji="1" lang="en-US" altLang="ja-JP" sz="28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Ampere’s law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734602" y="1948770"/>
            <a:ext cx="16821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chemeClr val="tx1"/>
                </a:solidFill>
              </a:rPr>
              <a:t>Magnetic field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A4FBB-4D56-464A-9476-B3B26BA5FD33}" type="slidenum">
              <a:rPr lang="en-US" altLang="ja-JP" smtClean="0"/>
              <a:pPr/>
              <a:t>22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8377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タイトル 3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269776"/>
                <a:ext cx="8229600" cy="1143000"/>
              </a:xfrm>
            </p:spPr>
            <p:txBody>
              <a:bodyPr>
                <a:normAutofit/>
              </a:bodyPr>
              <a:lstStyle/>
              <a:p>
                <a:r>
                  <a:rPr kumimoji="1" lang="en-US" altLang="ja-JP" dirty="0" smtClean="0">
                    <a:latin typeface="Calibri" pitchFamily="34" charset="0"/>
                  </a:rPr>
                  <a:t>Charge Asymmetry of Pion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en-US" altLang="ja-JP" b="1" i="1" smtClean="0">
                            <a:latin typeface="Cambria Math"/>
                          </a:rPr>
                          <m:t>𝒗</m:t>
                        </m:r>
                      </m:e>
                      <m:sub>
                        <m:r>
                          <a:rPr kumimoji="1" lang="en-US" altLang="ja-JP" b="1" i="1" smtClean="0"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endParaRPr kumimoji="1" lang="ja-JP" altLang="en-US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4" name="タイトル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269776"/>
                <a:ext cx="8229600" cy="1143000"/>
              </a:xfrm>
              <a:blipFill rotWithShape="1">
                <a:blip r:embed="rId3"/>
                <a:stretch>
                  <a:fillRect l="-4593" b="-3510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5148064" y="4333188"/>
                <a:ext cx="2470292" cy="10400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  <m:sup>
                          <m:r>
                            <a:rPr kumimoji="1" lang="en-US" altLang="ja-JP" sz="28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±</m:t>
                          </m:r>
                        </m:sup>
                      </m:sSup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kumimoji="1" lang="en-US" altLang="ja-JP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kumimoji="1" lang="en-US" altLang="ja-JP" sz="28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8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kumimoji="1" lang="en-US" altLang="ja-JP" sz="28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</m:sub>
                              </m:sSub>
                            </m:e>
                          </m:acc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kumimoji="1" lang="en-US" altLang="ja-JP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kumimoji="1" lang="en-US" altLang="ja-JP" sz="28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8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kumimoji="1" lang="en-US" altLang="ja-JP" sz="28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</m:sub>
                              </m:sSub>
                            </m:e>
                          </m:acc>
                        </m:num>
                        <m:den>
                          <m:acc>
                            <m:accPr>
                              <m:chr m:val="̅"/>
                              <m:ctrlPr>
                                <a:rPr lang="en-US" altLang="ja-JP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altLang="ja-JP" sz="2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altLang="ja-JP" sz="2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</m:sub>
                              </m:sSub>
                            </m:e>
                          </m:acc>
                          <m:r>
                            <a:rPr lang="en-US" altLang="ja-JP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acc>
                            <m:accPr>
                              <m:chr m:val="̅"/>
                              <m:ctrlPr>
                                <a:rPr lang="en-US" altLang="ja-JP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altLang="ja-JP" sz="2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altLang="ja-JP" sz="2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</m:sub>
                              </m:sSub>
                            </m:e>
                          </m:acc>
                        </m:den>
                      </m:f>
                    </m:oMath>
                  </m:oMathPara>
                </a14:m>
                <a:endParaRPr kumimoji="1" lang="ja-JP" altLang="en-US" sz="2800" dirty="0" smtClean="0">
                  <a:solidFill>
                    <a:schemeClr val="tx1"/>
                  </a:solidFill>
                  <a:latin typeface="Corbel" pitchFamily="34" charset="0"/>
                </a:endParaRPr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4333188"/>
                <a:ext cx="2470292" cy="1040028"/>
              </a:xfrm>
              <a:prstGeom prst="rect">
                <a:avLst/>
              </a:prstGeom>
              <a:blipFill rotWithShape="1">
                <a:blip r:embed="rId4"/>
                <a:stretch>
                  <a:fillRect b="-117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テキスト ボックス 5"/>
          <p:cNvSpPr txBox="1"/>
          <p:nvPr/>
        </p:nvSpPr>
        <p:spPr>
          <a:xfrm>
            <a:off x="2842708" y="1428745"/>
            <a:ext cx="35294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err="1" smtClean="0">
                <a:solidFill>
                  <a:schemeClr val="tx1"/>
                </a:solidFill>
              </a:rPr>
              <a:t>G.Wang</a:t>
            </a:r>
            <a:r>
              <a:rPr lang="en-US" altLang="ja-JP" sz="2000" dirty="0" smtClean="0">
                <a:solidFill>
                  <a:schemeClr val="tx1"/>
                </a:solidFill>
              </a:rPr>
              <a:t> (STAR), arXiv:1210.5498</a:t>
            </a:r>
            <a:endParaRPr kumimoji="1" lang="ja-JP" altLang="en-US" sz="2000" dirty="0" smtClean="0">
              <a:solidFill>
                <a:schemeClr val="tx1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259632" y="5373216"/>
            <a:ext cx="666599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dirty="0" smtClean="0">
                <a:solidFill>
                  <a:schemeClr val="tx1"/>
                </a:solidFill>
              </a:rPr>
              <a:t>Charge </a:t>
            </a:r>
            <a:r>
              <a:rPr lang="en-US" altLang="ja-JP" sz="2800" dirty="0" err="1" smtClean="0">
                <a:solidFill>
                  <a:schemeClr val="tx1"/>
                </a:solidFill>
              </a:rPr>
              <a:t>asymmetic</a:t>
            </a:r>
            <a:r>
              <a:rPr lang="en-US" altLang="ja-JP" sz="2800" dirty="0" smtClean="0">
                <a:solidFill>
                  <a:schemeClr val="tx1"/>
                </a:solidFill>
              </a:rPr>
              <a:t> results indicate existence</a:t>
            </a:r>
          </a:p>
          <a:p>
            <a:pPr algn="ctr"/>
            <a:r>
              <a:rPr lang="en-US" altLang="ja-JP" sz="2800" dirty="0" smtClean="0">
                <a:solidFill>
                  <a:schemeClr val="tx1"/>
                </a:solidFill>
              </a:rPr>
              <a:t>of electromagnetic effects of transport?</a:t>
            </a:r>
            <a:endParaRPr kumimoji="1" lang="ja-JP" altLang="en-US" sz="2800" dirty="0" smtClean="0">
              <a:solidFill>
                <a:schemeClr val="tx1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839923"/>
            <a:ext cx="5994240" cy="2525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A4FBB-4D56-464A-9476-B3B26BA5FD33}" type="slidenum">
              <a:rPr lang="en-US" altLang="ja-JP" smtClean="0"/>
              <a:pPr/>
              <a:t>23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1293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69776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Chiral Magnetic Wave</a:t>
            </a:r>
            <a:endParaRPr kumimoji="1" lang="ja-JP" alt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7" t="26642" r="4526" b="6427"/>
          <a:stretch/>
        </p:blipFill>
        <p:spPr bwMode="auto">
          <a:xfrm>
            <a:off x="625456" y="1549180"/>
            <a:ext cx="7834976" cy="4317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正方形/長方形 4"/>
          <p:cNvSpPr/>
          <p:nvPr/>
        </p:nvSpPr>
        <p:spPr>
          <a:xfrm>
            <a:off x="2339752" y="5837202"/>
            <a:ext cx="62646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dirty="0">
                <a:solidFill>
                  <a:schemeClr val="tx1"/>
                </a:solidFill>
              </a:rPr>
              <a:t>S</a:t>
            </a:r>
            <a:r>
              <a:rPr lang="en-US" altLang="ja-JP" sz="2000" dirty="0" smtClean="0">
                <a:solidFill>
                  <a:schemeClr val="tx1"/>
                </a:solidFill>
              </a:rPr>
              <a:t>lide taken from a seminar talk by </a:t>
            </a:r>
            <a:r>
              <a:rPr lang="en-US" altLang="ja-JP" sz="2000" dirty="0" err="1" smtClean="0">
                <a:solidFill>
                  <a:schemeClr val="tx1"/>
                </a:solidFill>
              </a:rPr>
              <a:t>M.Hongo</a:t>
            </a:r>
            <a:r>
              <a:rPr lang="en-US" altLang="ja-JP" sz="2000" dirty="0" smtClean="0">
                <a:solidFill>
                  <a:schemeClr val="tx1"/>
                </a:solidFill>
              </a:rPr>
              <a:t> at </a:t>
            </a:r>
            <a:r>
              <a:rPr lang="en-US" altLang="ja-JP" sz="2000" dirty="0">
                <a:solidFill>
                  <a:schemeClr val="tx1"/>
                </a:solidFill>
              </a:rPr>
              <a:t>BNL (2013)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534125" y="5261138"/>
            <a:ext cx="5638275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>
                <a:solidFill>
                  <a:schemeClr val="tx1"/>
                </a:solidFill>
              </a:rPr>
              <a:t>D.Kharzeev</a:t>
            </a:r>
            <a:r>
              <a:rPr kumimoji="1" lang="en-US" altLang="ja-JP" sz="2000" dirty="0" smtClean="0">
                <a:solidFill>
                  <a:schemeClr val="tx1"/>
                </a:solidFill>
              </a:rPr>
              <a:t> and </a:t>
            </a:r>
            <a:r>
              <a:rPr kumimoji="1" lang="en-US" altLang="ja-JP" sz="2000" dirty="0" err="1" smtClean="0">
                <a:solidFill>
                  <a:schemeClr val="tx1"/>
                </a:solidFill>
              </a:rPr>
              <a:t>H.U.Yee</a:t>
            </a:r>
            <a:r>
              <a:rPr kumimoji="1" lang="en-US" altLang="ja-JP" sz="2000" dirty="0" smtClean="0">
                <a:solidFill>
                  <a:schemeClr val="tx1"/>
                </a:solidFill>
              </a:rPr>
              <a:t>(2011);</a:t>
            </a:r>
            <a:r>
              <a:rPr kumimoji="1" lang="en-US" altLang="ja-JP" sz="2000" dirty="0" err="1" smtClean="0">
                <a:solidFill>
                  <a:schemeClr val="tx1"/>
                </a:solidFill>
              </a:rPr>
              <a:t>Y.Burnier</a:t>
            </a:r>
            <a:r>
              <a:rPr kumimoji="1" lang="en-US" altLang="ja-JP" sz="2000" dirty="0" smtClean="0">
                <a:solidFill>
                  <a:schemeClr val="tx1"/>
                </a:solidFill>
              </a:rPr>
              <a:t> et al.(2011)</a:t>
            </a:r>
            <a:endParaRPr kumimoji="1" lang="ja-JP" altLang="en-US" sz="2000" dirty="0" smtClean="0">
              <a:solidFill>
                <a:schemeClr val="tx1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142979" y="6269250"/>
            <a:ext cx="72454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chemeClr val="tx1"/>
                </a:solidFill>
              </a:rPr>
              <a:t>For introduction of CME and CSE, see </a:t>
            </a:r>
            <a:r>
              <a:rPr lang="en-US" altLang="ja-JP" sz="2000" dirty="0" err="1" smtClean="0">
                <a:solidFill>
                  <a:schemeClr val="tx1"/>
                </a:solidFill>
              </a:rPr>
              <a:t>K.Fukushima</a:t>
            </a:r>
            <a:r>
              <a:rPr lang="en-US" altLang="ja-JP" sz="2000" dirty="0" smtClean="0">
                <a:solidFill>
                  <a:schemeClr val="tx1"/>
                </a:solidFill>
              </a:rPr>
              <a:t>, arXiv:1209.5064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-36512" y="1556792"/>
            <a:ext cx="176041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>
                <a:solidFill>
                  <a:schemeClr val="tx1"/>
                </a:solidFill>
              </a:rPr>
              <a:t>chiral</a:t>
            </a:r>
          </a:p>
          <a:p>
            <a:pPr algn="ctr"/>
            <a:r>
              <a:rPr lang="en-US" altLang="ja-JP" sz="2800" dirty="0" smtClean="0">
                <a:solidFill>
                  <a:schemeClr val="tx1"/>
                </a:solidFill>
              </a:rPr>
              <a:t>separation</a:t>
            </a:r>
          </a:p>
          <a:p>
            <a:pPr algn="ctr"/>
            <a:r>
              <a:rPr kumimoji="1" lang="en-US" altLang="ja-JP" sz="2800" dirty="0" smtClean="0">
                <a:solidFill>
                  <a:schemeClr val="tx1"/>
                </a:solidFill>
              </a:rPr>
              <a:t>effect</a:t>
            </a:r>
            <a:endParaRPr kumimoji="1" lang="ja-JP" altLang="en-US" sz="2800" dirty="0" smtClean="0">
              <a:solidFill>
                <a:schemeClr val="tx1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877946" y="1556792"/>
            <a:ext cx="158248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>
                <a:solidFill>
                  <a:schemeClr val="tx1"/>
                </a:solidFill>
              </a:rPr>
              <a:t>chiral</a:t>
            </a:r>
          </a:p>
          <a:p>
            <a:pPr algn="ctr"/>
            <a:r>
              <a:rPr lang="en-US" altLang="ja-JP" sz="2800" dirty="0" smtClean="0">
                <a:solidFill>
                  <a:schemeClr val="tx1"/>
                </a:solidFill>
              </a:rPr>
              <a:t>magnetic</a:t>
            </a:r>
          </a:p>
          <a:p>
            <a:pPr algn="ctr"/>
            <a:r>
              <a:rPr kumimoji="1" lang="en-US" altLang="ja-JP" sz="2800" dirty="0" smtClean="0">
                <a:solidFill>
                  <a:schemeClr val="tx1"/>
                </a:solidFill>
              </a:rPr>
              <a:t>effect</a:t>
            </a:r>
            <a:endParaRPr kumimoji="1" lang="ja-JP" altLang="en-US" sz="2800" dirty="0" smtClean="0">
              <a:solidFill>
                <a:schemeClr val="tx1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A4FBB-4D56-464A-9476-B3B26BA5FD33}" type="slidenum">
              <a:rPr lang="en-US" altLang="ja-JP" smtClean="0"/>
              <a:pPr/>
              <a:t>24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9606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69776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Anomalous Hydro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/>
              <p:cNvSpPr txBox="1"/>
              <p:nvPr/>
            </p:nvSpPr>
            <p:spPr>
              <a:xfrm>
                <a:off x="1524655" y="2162571"/>
                <a:ext cx="6098977" cy="17704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ja-JP" alt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𝜕</m:t>
                          </m:r>
                        </m:e>
                        <m:sub>
                          <m:r>
                            <a:rPr kumimoji="1" lang="ja-JP" alt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𝜇</m:t>
                          </m:r>
                        </m:sub>
                      </m:sSub>
                      <m:sSup>
                        <m:sSupPr>
                          <m:ctrlPr>
                            <a:rPr kumimoji="1" lang="en-US" altLang="ja-JP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kumimoji="1" lang="en-US" altLang="ja-JP" sz="3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  <m:sup>
                          <m:r>
                            <a:rPr kumimoji="1" lang="ja-JP" alt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𝜇𝜈</m:t>
                          </m:r>
                        </m:sup>
                      </m:sSup>
                      <m:r>
                        <a:rPr kumimoji="1" lang="en-US" altLang="ja-JP" sz="3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kumimoji="1" lang="en-US" altLang="ja-JP" sz="3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kumimoji="1" lang="en-US" altLang="ja-JP" sz="3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𝐹</m:t>
                          </m:r>
                        </m:e>
                        <m:sup>
                          <m:r>
                            <a:rPr kumimoji="1" lang="ja-JP" altLang="en-US" sz="3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𝜈𝜆</m:t>
                          </m:r>
                        </m:sup>
                      </m:sSup>
                      <m:sSub>
                        <m:sSubPr>
                          <m:ctrlPr>
                            <a:rPr kumimoji="1" lang="en-US" altLang="ja-JP" sz="3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sz="3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𝑗</m:t>
                          </m:r>
                        </m:e>
                        <m:sub>
                          <m:r>
                            <a:rPr kumimoji="1" lang="ja-JP" altLang="en-US" sz="3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𝜆</m:t>
                          </m:r>
                        </m:sub>
                      </m:sSub>
                    </m:oMath>
                  </m:oMathPara>
                </a14:m>
                <a:endParaRPr kumimoji="1" lang="en-US" altLang="ja-JP" sz="3600" dirty="0" smtClean="0">
                  <a:solidFill>
                    <a:schemeClr val="tx1"/>
                  </a:solidFill>
                  <a:latin typeface="Corbel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36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ja-JP" altLang="en-US" sz="36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𝜕</m:t>
                          </m:r>
                        </m:e>
                        <m:sub>
                          <m:r>
                            <a:rPr kumimoji="1" lang="ja-JP" altLang="en-US" sz="36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𝜇</m:t>
                          </m:r>
                        </m:sub>
                      </m:sSub>
                      <m:sSup>
                        <m:sSupPr>
                          <m:ctrlPr>
                            <a:rPr kumimoji="1" lang="en-US" altLang="ja-JP" sz="36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kumimoji="1" lang="en-US" altLang="ja-JP" sz="36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𝑗</m:t>
                          </m:r>
                        </m:e>
                        <m:sup>
                          <m:r>
                            <a:rPr kumimoji="1" lang="ja-JP" altLang="en-US" sz="36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𝜇</m:t>
                          </m:r>
                        </m:sup>
                      </m:sSup>
                      <m:r>
                        <a:rPr kumimoji="1" lang="en-US" altLang="ja-JP" sz="36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=0, </m:t>
                      </m:r>
                      <m:sSub>
                        <m:sSubPr>
                          <m:ctrlPr>
                            <a:rPr lang="en-US" altLang="ja-JP" sz="3600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ja-JP" altLang="en-US" sz="3600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𝜕</m:t>
                          </m:r>
                        </m:e>
                        <m:sub>
                          <m:r>
                            <a:rPr lang="ja-JP" altLang="en-US" sz="3600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𝜇</m:t>
                          </m:r>
                        </m:sub>
                      </m:sSub>
                      <m:sSubSup>
                        <m:sSubSupPr>
                          <m:ctrlPr>
                            <a:rPr lang="en-US" altLang="ja-JP" sz="36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altLang="ja-JP" sz="36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𝑗</m:t>
                          </m:r>
                        </m:e>
                        <m:sub>
                          <m:r>
                            <a:rPr lang="en-US" altLang="ja-JP" sz="36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ja-JP" altLang="en-US" sz="36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𝜇</m:t>
                          </m:r>
                        </m:sup>
                      </m:sSubSup>
                      <m:r>
                        <a:rPr lang="en-US" altLang="ja-JP" sz="3600" i="1" dirty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ja-JP" sz="36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altLang="ja-JP" sz="36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36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ja-JP" sz="36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altLang="ja-JP" sz="36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ja-JP" altLang="en-US" sz="36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ja-JP" sz="36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b>
                        <m:sSubPr>
                          <m:ctrlPr>
                            <a:rPr lang="en-US" altLang="ja-JP" sz="36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36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ja-JP" altLang="en-US" sz="36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𝜇</m:t>
                          </m:r>
                        </m:sub>
                      </m:sSub>
                      <m:sSup>
                        <m:sSupPr>
                          <m:ctrlPr>
                            <a:rPr lang="en-US" altLang="ja-JP" sz="36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ja-JP" sz="36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𝐵</m:t>
                          </m:r>
                        </m:e>
                        <m:sup>
                          <m:r>
                            <a:rPr lang="ja-JP" altLang="en-US" sz="36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𝜇</m:t>
                          </m:r>
                        </m:sup>
                      </m:sSup>
                      <m:r>
                        <a:rPr lang="en-US" altLang="ja-JP" sz="3600" i="1" dirty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kumimoji="1" lang="ja-JP" altLang="en-US" sz="3600" dirty="0" smtClean="0">
                  <a:solidFill>
                    <a:schemeClr val="tx1"/>
                  </a:solidFill>
                  <a:latin typeface="Corbel" pitchFamily="34" charset="0"/>
                </a:endParaRPr>
              </a:p>
            </p:txBody>
          </p:sp>
        </mc:Choice>
        <mc:Fallback xmlns="">
          <p:sp>
            <p:nvSpPr>
              <p:cNvPr id="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655" y="2162571"/>
                <a:ext cx="6098977" cy="1770485"/>
              </a:xfrm>
              <a:prstGeom prst="rect">
                <a:avLst/>
              </a:prstGeom>
              <a:blipFill rotWithShape="1">
                <a:blip r:embed="rId3"/>
                <a:stretch>
                  <a:fillRect b="-69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/>
          <p:cNvSpPr txBox="1"/>
          <p:nvPr/>
        </p:nvSpPr>
        <p:spPr>
          <a:xfrm>
            <a:off x="683568" y="1556792"/>
            <a:ext cx="69521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chemeClr val="tx1"/>
                </a:solidFill>
              </a:rPr>
              <a:t>Hydrodynamic </a:t>
            </a:r>
            <a:r>
              <a:rPr kumimoji="1" lang="en-US" altLang="ja-JP" sz="2800" dirty="0" err="1" smtClean="0">
                <a:solidFill>
                  <a:schemeClr val="tx1"/>
                </a:solidFill>
              </a:rPr>
              <a:t>eqs</a:t>
            </a:r>
            <a:r>
              <a:rPr kumimoji="1" lang="en-US" altLang="ja-JP" sz="2800" dirty="0" smtClean="0">
                <a:solidFill>
                  <a:schemeClr val="tx1"/>
                </a:solidFill>
              </a:rPr>
              <a:t>. under EM fields + anomaly</a:t>
            </a:r>
            <a:endParaRPr kumimoji="1" lang="ja-JP" altLang="en-US" sz="2800" dirty="0" smtClean="0">
              <a:solidFill>
                <a:schemeClr val="tx1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83568" y="4057908"/>
            <a:ext cx="52986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chemeClr val="tx1"/>
                </a:solidFill>
              </a:rPr>
              <a:t>Constitutive </a:t>
            </a:r>
            <a:r>
              <a:rPr kumimoji="1" lang="en-US" altLang="ja-JP" sz="2800" dirty="0" err="1" smtClean="0">
                <a:solidFill>
                  <a:schemeClr val="tx1"/>
                </a:solidFill>
              </a:rPr>
              <a:t>eqs</a:t>
            </a:r>
            <a:r>
              <a:rPr kumimoji="1" lang="en-US" altLang="ja-JP" sz="2800" dirty="0" smtClean="0">
                <a:solidFill>
                  <a:schemeClr val="tx1"/>
                </a:solidFill>
              </a:rPr>
              <a:t>. incl. CME and CSE</a:t>
            </a:r>
            <a:endParaRPr kumimoji="1" lang="ja-JP" altLang="en-US" sz="2800" dirty="0" smtClean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1979920" y="4689448"/>
                <a:ext cx="5184368" cy="1259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36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kumimoji="1" lang="en-US" altLang="ja-JP" sz="3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𝑗</m:t>
                        </m:r>
                      </m:e>
                      <m:sup>
                        <m:r>
                          <a:rPr kumimoji="1" lang="ja-JP" altLang="en-US" sz="36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𝜇</m:t>
                        </m:r>
                      </m:sup>
                    </m:sSup>
                    <m:r>
                      <a:rPr kumimoji="1" lang="en-US" altLang="ja-JP" sz="36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kumimoji="1" lang="en-US" altLang="ja-JP" sz="3600" b="0" i="1" smtClean="0">
                        <a:solidFill>
                          <a:schemeClr val="tx1"/>
                        </a:solidFill>
                        <a:latin typeface="Cambria Math"/>
                      </a:rPr>
                      <m:t>𝑛</m:t>
                    </m:r>
                    <m:sSup>
                      <m:sSupPr>
                        <m:ctrlPr>
                          <a:rPr kumimoji="1" lang="en-US" altLang="ja-JP" sz="3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kumimoji="1" lang="en-US" altLang="ja-JP" sz="3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𝑢</m:t>
                        </m:r>
                      </m:e>
                      <m:sup>
                        <m:r>
                          <a:rPr kumimoji="1" lang="ja-JP" altLang="en-US" sz="3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𝜇</m:t>
                        </m:r>
                      </m:sup>
                    </m:sSup>
                    <m:r>
                      <a:rPr kumimoji="1" lang="en-US" altLang="ja-JP" sz="3600" b="0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kumimoji="1" lang="en-US" altLang="ja-JP" sz="3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ja-JP" altLang="en-US" sz="3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𝜅</m:t>
                        </m:r>
                      </m:e>
                      <m:sub>
                        <m:r>
                          <a:rPr kumimoji="1" lang="en-US" altLang="ja-JP" sz="3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𝐵</m:t>
                        </m:r>
                      </m:sub>
                    </m:sSub>
                    <m:d>
                      <m:dPr>
                        <m:ctrlPr>
                          <a:rPr kumimoji="1" lang="en-US" altLang="ja-JP" sz="3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kumimoji="1" lang="ja-JP" altLang="en-US" sz="3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𝜇</m:t>
                        </m:r>
                        <m:r>
                          <a:rPr kumimoji="1" lang="en-US" altLang="ja-JP" sz="3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kumimoji="1" lang="en-US" altLang="ja-JP" sz="3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kumimoji="1" lang="ja-JP" altLang="en-US" sz="3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kumimoji="1" lang="en-US" altLang="ja-JP" sz="3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e>
                    </m:d>
                    <m:sSup>
                      <m:sSupPr>
                        <m:ctrlPr>
                          <a:rPr kumimoji="1" lang="en-US" altLang="ja-JP" sz="3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kumimoji="1" lang="en-US" altLang="ja-JP" sz="3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𝐵</m:t>
                        </m:r>
                      </m:e>
                      <m:sup>
                        <m:r>
                          <a:rPr kumimoji="1" lang="ja-JP" altLang="en-US" sz="3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𝜇</m:t>
                        </m:r>
                      </m:sup>
                    </m:sSup>
                  </m:oMath>
                </a14:m>
                <a:r>
                  <a:rPr kumimoji="1" lang="ja-JP" altLang="en-US" sz="3600" dirty="0" smtClean="0">
                    <a:solidFill>
                      <a:schemeClr val="tx1"/>
                    </a:solidFill>
                    <a:latin typeface="Corbel" pitchFamily="34" charset="0"/>
                  </a:rPr>
                  <a:t> </a:t>
                </a:r>
                <a:endParaRPr kumimoji="1" lang="en-US" altLang="ja-JP" sz="3600" dirty="0" smtClean="0">
                  <a:solidFill>
                    <a:schemeClr val="tx1"/>
                  </a:solidFill>
                  <a:latin typeface="Corbel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sz="36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kumimoji="1" lang="en-US" altLang="ja-JP" sz="36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𝑗</m:t>
                          </m:r>
                        </m:e>
                        <m:sub>
                          <m:r>
                            <a:rPr kumimoji="1" lang="en-US" altLang="ja-JP" sz="36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kumimoji="1" lang="ja-JP" altLang="en-US" sz="36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𝜇</m:t>
                          </m:r>
                        </m:sup>
                      </m:sSubSup>
                      <m:r>
                        <a:rPr kumimoji="1" lang="en-US" altLang="ja-JP" sz="36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36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sz="36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kumimoji="1" lang="en-US" altLang="ja-JP" sz="36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</m:sSub>
                      <m:sSup>
                        <m:sSupPr>
                          <m:ctrlPr>
                            <a:rPr kumimoji="1" lang="en-US" altLang="ja-JP" sz="36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kumimoji="1" lang="en-US" altLang="ja-JP" sz="36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𝑢</m:t>
                          </m:r>
                        </m:e>
                        <m:sup>
                          <m:r>
                            <a:rPr kumimoji="1" lang="ja-JP" altLang="en-US" sz="36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𝜇</m:t>
                          </m:r>
                        </m:sup>
                      </m:sSup>
                      <m:r>
                        <a:rPr kumimoji="1" lang="en-US" altLang="ja-JP" sz="36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ja-JP" sz="3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ja-JP" alt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𝜉</m:t>
                          </m:r>
                        </m:e>
                        <m:sub>
                          <m:r>
                            <a:rPr lang="en-US" altLang="ja-JP" sz="3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𝐵</m:t>
                          </m:r>
                        </m:sub>
                      </m:sSub>
                      <m:d>
                        <m:dPr>
                          <m:ctrlPr>
                            <a:rPr lang="en-US" altLang="ja-JP" sz="3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ja-JP" altLang="en-US" sz="3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𝜇</m:t>
                          </m:r>
                          <m:r>
                            <a:rPr lang="en-US" altLang="ja-JP" sz="3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altLang="ja-JP" sz="3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ja-JP" altLang="en-US" sz="3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ja-JP" sz="3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en-US" altLang="ja-JP" sz="3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ja-JP" sz="3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𝐵</m:t>
                          </m:r>
                        </m:e>
                        <m:sup>
                          <m:r>
                            <a:rPr lang="ja-JP" altLang="en-US" sz="3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𝜇</m:t>
                          </m:r>
                        </m:sup>
                      </m:sSup>
                    </m:oMath>
                  </m:oMathPara>
                </a14:m>
                <a:endParaRPr kumimoji="1" lang="ja-JP" altLang="en-US" sz="3600" dirty="0" smtClean="0">
                  <a:solidFill>
                    <a:schemeClr val="tx1"/>
                  </a:solidFill>
                  <a:latin typeface="Corbel" pitchFamily="34" charset="0"/>
                </a:endParaRPr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920" y="4689448"/>
                <a:ext cx="5184368" cy="12598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テキスト ボックス 6"/>
          <p:cNvSpPr txBox="1"/>
          <p:nvPr/>
        </p:nvSpPr>
        <p:spPr>
          <a:xfrm>
            <a:off x="3347864" y="6165304"/>
            <a:ext cx="48937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>
                <a:solidFill>
                  <a:schemeClr val="tx1"/>
                </a:solidFill>
              </a:rPr>
              <a:t>D.T.Son</a:t>
            </a:r>
            <a:r>
              <a:rPr kumimoji="1" lang="en-US" altLang="ja-JP" sz="2000" dirty="0" smtClean="0">
                <a:solidFill>
                  <a:schemeClr val="tx1"/>
                </a:solidFill>
              </a:rPr>
              <a:t> and P.Surowka,PRL103(2009)191601</a:t>
            </a:r>
            <a:endParaRPr kumimoji="1" lang="ja-JP" altLang="en-US" sz="2000" dirty="0" smtClean="0">
              <a:solidFill>
                <a:schemeClr val="tx1"/>
              </a:solidFill>
            </a:endParaRPr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>
          <a:xfrm>
            <a:off x="8153400" y="6304235"/>
            <a:ext cx="533400" cy="365125"/>
          </a:xfrm>
        </p:spPr>
        <p:txBody>
          <a:bodyPr/>
          <a:lstStyle/>
          <a:p>
            <a:fld id="{491A4FBB-4D56-464A-9476-B3B26BA5FD33}" type="slidenum">
              <a:rPr lang="en-US" altLang="ja-JP" smtClean="0"/>
              <a:pPr/>
              <a:t>25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528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Source of Axial Charge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A4FBB-4D56-464A-9476-B3B26BA5FD33}" type="slidenum">
              <a:rPr lang="en-US" altLang="ja-JP" smtClean="0"/>
              <a:pPr/>
              <a:t>26</a:t>
            </a:fld>
            <a:endParaRPr lang="en-US" altLang="ja-JP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" t="18945" r="3703" b="43139"/>
          <a:stretch/>
        </p:blipFill>
        <p:spPr bwMode="auto">
          <a:xfrm>
            <a:off x="532263" y="1772816"/>
            <a:ext cx="8065827" cy="2470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正方形/長方形 4"/>
              <p:cNvSpPr/>
              <p:nvPr/>
            </p:nvSpPr>
            <p:spPr>
              <a:xfrm>
                <a:off x="1781944" y="4437112"/>
                <a:ext cx="5526360" cy="13644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ja-JP" altLang="en-US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𝜕</m:t>
                          </m:r>
                        </m:e>
                        <m:sub>
                          <m:r>
                            <a:rPr lang="ja-JP" altLang="en-US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𝜇</m:t>
                          </m:r>
                        </m:sub>
                      </m:sSub>
                      <m:sSubSup>
                        <m:sSubSupPr>
                          <m:ctrlPr>
                            <a:rPr lang="en-US" altLang="ja-JP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altLang="ja-JP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𝑗</m:t>
                          </m:r>
                        </m:e>
                        <m:sub>
                          <m:r>
                            <a:rPr lang="en-US" altLang="ja-JP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ja-JP" altLang="en-US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𝜇</m:t>
                          </m:r>
                        </m:sup>
                      </m:sSubSup>
                      <m:r>
                        <a:rPr lang="en-US" altLang="ja-JP" i="1" dirty="0">
                          <a:solidFill>
                            <a:schemeClr val="tx1"/>
                          </a:solidFill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altLang="ja-JP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ja-JP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altLang="ja-JP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ja-JP" altLang="en-US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ja-JP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b>
                        <m:sSubPr>
                          <m:ctrlPr>
                            <a:rPr lang="en-US" altLang="ja-JP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ja-JP" altLang="en-US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𝜇</m:t>
                          </m:r>
                        </m:sub>
                      </m:sSub>
                      <m:sSup>
                        <m:sSupPr>
                          <m:ctrlPr>
                            <a:rPr lang="en-US" altLang="ja-JP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ja-JP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𝐵</m:t>
                          </m:r>
                        </m:e>
                        <m:sup>
                          <m:r>
                            <a:rPr lang="ja-JP" altLang="en-US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𝜇</m:t>
                          </m:r>
                        </m:sup>
                      </m:sSup>
                      <m:r>
                        <a:rPr lang="en-US" altLang="ja-JP" i="1" dirty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5" name="正方形/長方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1944" y="4437112"/>
                <a:ext cx="5526360" cy="1364412"/>
              </a:xfrm>
              <a:prstGeom prst="rect">
                <a:avLst/>
              </a:prstGeom>
              <a:blipFill rotWithShape="1">
                <a:blip r:embed="rId4"/>
                <a:stretch>
                  <a:fillRect b="-223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円/楕円 5"/>
          <p:cNvSpPr/>
          <p:nvPr/>
        </p:nvSpPr>
        <p:spPr>
          <a:xfrm>
            <a:off x="4139952" y="4437112"/>
            <a:ext cx="2664296" cy="1364412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851920" y="6093296"/>
            <a:ext cx="41717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kumimoji="1" lang="en-US" altLang="ja-JP" sz="2800" dirty="0" smtClean="0">
                <a:solidFill>
                  <a:schemeClr val="tx1"/>
                </a:solidFill>
              </a:rPr>
              <a:t>Quantum anomaly term</a:t>
            </a:r>
            <a:endParaRPr kumimoji="1" lang="ja-JP" altLang="en-US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715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1191128" y="5661248"/>
            <a:ext cx="683725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chemeClr val="tx1"/>
                </a:solidFill>
              </a:rPr>
              <a:t>Charge density and axial charge density in the</a:t>
            </a:r>
          </a:p>
          <a:p>
            <a:r>
              <a:rPr lang="en-US" altLang="ja-JP" sz="2800" dirty="0" smtClean="0">
                <a:solidFill>
                  <a:schemeClr val="tx1"/>
                </a:solidFill>
              </a:rPr>
              <a:t>transverse plane at </a:t>
            </a:r>
            <a:endParaRPr kumimoji="1" lang="ja-JP" altLang="en-US" sz="2800" dirty="0" smtClean="0">
              <a:solidFill>
                <a:schemeClr val="tx1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Charge and Axial Charge in Expanding Case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A4FBB-4D56-464A-9476-B3B26BA5FD33}" type="slidenum">
              <a:rPr lang="en-US" altLang="ja-JP" smtClean="0"/>
              <a:pPr/>
              <a:t>27</a:t>
            </a:fld>
            <a:endParaRPr lang="en-US" altLang="ja-JP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0" t="22506" r="7470" b="28476"/>
          <a:stretch/>
        </p:blipFill>
        <p:spPr bwMode="auto">
          <a:xfrm>
            <a:off x="827584" y="2395664"/>
            <a:ext cx="7533564" cy="3193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4071448" y="6093296"/>
                <a:ext cx="181485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=6</m:t>
                      </m:r>
                      <m:r>
                        <m:rPr>
                          <m:sty m:val="p"/>
                        </m:rPr>
                        <a:rPr kumimoji="1" lang="en-US" altLang="ja-JP" sz="28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fm</m:t>
                      </m:r>
                      <m:r>
                        <a:rPr kumimoji="1" lang="en-US" altLang="ja-JP" sz="28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/</m:t>
                      </m:r>
                      <m:r>
                        <m:rPr>
                          <m:sty m:val="p"/>
                        </m:rPr>
                        <a:rPr kumimoji="1" lang="en-US" altLang="ja-JP" sz="28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c</m:t>
                      </m:r>
                    </m:oMath>
                  </m:oMathPara>
                </a14:m>
                <a:endParaRPr kumimoji="1" lang="ja-JP" altLang="en-US" sz="2800" dirty="0" smtClean="0">
                  <a:solidFill>
                    <a:schemeClr val="tx1"/>
                  </a:solidFill>
                  <a:latin typeface="Corbel" pitchFamily="34" charset="0"/>
                </a:endParaRPr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1448" y="6093296"/>
                <a:ext cx="1814856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正方形/長方形 8"/>
          <p:cNvSpPr/>
          <p:nvPr/>
        </p:nvSpPr>
        <p:spPr>
          <a:xfrm>
            <a:off x="4464496" y="116632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altLang="ja-JP" sz="2000" dirty="0" err="1">
                <a:solidFill>
                  <a:schemeClr val="tx1"/>
                </a:solidFill>
              </a:rPr>
              <a:t>M.Hongo</a:t>
            </a:r>
            <a:r>
              <a:rPr lang="en-US" altLang="ja-JP" sz="2000" dirty="0">
                <a:solidFill>
                  <a:schemeClr val="tx1"/>
                </a:solidFill>
              </a:rPr>
              <a:t>, </a:t>
            </a:r>
            <a:r>
              <a:rPr lang="en-US" altLang="ja-JP" sz="2000" dirty="0" err="1">
                <a:solidFill>
                  <a:schemeClr val="tx1"/>
                </a:solidFill>
              </a:rPr>
              <a:t>Y.Hirono</a:t>
            </a:r>
            <a:r>
              <a:rPr lang="en-US" altLang="ja-JP" sz="2000" dirty="0">
                <a:solidFill>
                  <a:schemeClr val="tx1"/>
                </a:solidFill>
              </a:rPr>
              <a:t>, TH, arXiv:1309.2823</a:t>
            </a:r>
            <a:endParaRPr lang="ja-JP" alt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05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548680"/>
                <a:ext cx="8229600" cy="1143000"/>
              </a:xfrm>
            </p:spPr>
            <p:txBody>
              <a:bodyPr>
                <a:normAutofit fontScale="90000"/>
              </a:bodyPr>
              <a:lstStyle/>
              <a:p>
                <a:r>
                  <a:rPr kumimoji="1" lang="en-US" altLang="ja-JP" dirty="0" smtClean="0"/>
                  <a:t>Difference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en-US" altLang="ja-JP" b="1" i="1" smtClean="0">
                            <a:latin typeface="Cambria Math"/>
                          </a:rPr>
                          <m:t>𝒗</m:t>
                        </m:r>
                      </m:e>
                      <m:sub>
                        <m:r>
                          <a:rPr kumimoji="1" lang="en-US" altLang="ja-JP" b="1" i="1" smtClean="0"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kumimoji="1" lang="ja-JP" altLang="en-US" dirty="0" smtClean="0"/>
                  <a:t> </a:t>
                </a:r>
                <a:r>
                  <a:rPr kumimoji="1" lang="en-US" altLang="ja-JP" dirty="0" smtClean="0"/>
                  <a:t>btw. Positive and Negative </a:t>
                </a:r>
                <a:r>
                  <a:rPr kumimoji="1" lang="en-US" altLang="ja-JP" dirty="0" err="1" smtClean="0"/>
                  <a:t>pions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548680"/>
                <a:ext cx="8229600" cy="1143000"/>
              </a:xfrm>
              <a:blipFill rotWithShape="1">
                <a:blip r:embed="rId3"/>
                <a:stretch>
                  <a:fillRect l="-4074" t="-30319" r="-1704" b="-3085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A4FBB-4D56-464A-9476-B3B26BA5FD33}" type="slidenum">
              <a:rPr lang="en-US" altLang="ja-JP" smtClean="0"/>
              <a:pPr/>
              <a:t>28</a:t>
            </a:fld>
            <a:endParaRPr lang="en-US" altLang="ja-JP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37" t="24284" r="6938" b="28882"/>
          <a:stretch/>
        </p:blipFill>
        <p:spPr bwMode="auto">
          <a:xfrm>
            <a:off x="4435522" y="2204864"/>
            <a:ext cx="4339988" cy="2988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827584" y="2436702"/>
            <a:ext cx="2997120" cy="2525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1529929" y="5085184"/>
            <a:ext cx="17459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chemeClr val="tx1"/>
                </a:solidFill>
                <a:latin typeface="Corbel" pitchFamily="34" charset="0"/>
              </a:rPr>
              <a:t>STAR data</a:t>
            </a:r>
            <a:endParaRPr kumimoji="1" lang="ja-JP" altLang="en-US" sz="2800" dirty="0" smtClean="0">
              <a:solidFill>
                <a:schemeClr val="tx1"/>
              </a:solidFill>
              <a:latin typeface="Corbe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4283968" y="5157192"/>
                <a:ext cx="4766048" cy="9637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28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∆</m:t>
                    </m:r>
                    <m:sSub>
                      <m:sSubPr>
                        <m:ctrlPr>
                          <a:rPr lang="en-US" altLang="ja-JP" sz="280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ja-JP" sz="28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𝑣</m:t>
                        </m:r>
                      </m:e>
                      <m:sub>
                        <m:r>
                          <a:rPr lang="en-US" altLang="ja-JP" sz="28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n-US" altLang="ja-JP" sz="28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∝</m:t>
                    </m:r>
                    <m:sSub>
                      <m:sSubPr>
                        <m:ctrlPr>
                          <a:rPr lang="en-US" altLang="ja-JP" sz="280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ja-JP" sz="28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  <m:sub>
                        <m:r>
                          <a:rPr lang="en-US" altLang="ja-JP" sz="280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±</m:t>
                        </m:r>
                      </m:sub>
                    </m:sSub>
                  </m:oMath>
                </a14:m>
                <a:r>
                  <a:rPr lang="en-US" altLang="ja-JP" sz="2800" dirty="0" smtClean="0">
                    <a:solidFill>
                      <a:schemeClr val="tx1"/>
                    </a:solidFill>
                    <a:latin typeface="Corbel" pitchFamily="34" charset="0"/>
                  </a:rPr>
                  <a:t> w</a:t>
                </a:r>
                <a:r>
                  <a:rPr kumimoji="1" lang="en-US" altLang="ja-JP" sz="2800" dirty="0" smtClean="0">
                    <a:solidFill>
                      <a:schemeClr val="tx1"/>
                    </a:solidFill>
                    <a:latin typeface="Corbel" pitchFamily="34" charset="0"/>
                  </a:rPr>
                  <a:t>ithout anomaly</a:t>
                </a:r>
              </a:p>
              <a:p>
                <a:r>
                  <a:rPr lang="en-US" altLang="ja-JP" sz="2800" dirty="0" smtClean="0">
                    <a:solidFill>
                      <a:schemeClr val="tx1"/>
                    </a:solidFill>
                    <a:latin typeface="Corbel" pitchFamily="34" charset="0"/>
                  </a:rPr>
                  <a:t>Intercept is finite with anomaly</a:t>
                </a:r>
                <a:endParaRPr kumimoji="1" lang="ja-JP" altLang="en-US" sz="2800" dirty="0" smtClean="0">
                  <a:solidFill>
                    <a:schemeClr val="tx1"/>
                  </a:solidFill>
                  <a:latin typeface="Corbel" pitchFamily="34" charset="0"/>
                </a:endParaRPr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5157192"/>
                <a:ext cx="4766048" cy="963790"/>
              </a:xfrm>
              <a:prstGeom prst="rect">
                <a:avLst/>
              </a:prstGeom>
              <a:blipFill rotWithShape="1">
                <a:blip r:embed="rId6"/>
                <a:stretch>
                  <a:fillRect l="-2813" t="-6329" r="-2046" b="-208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テキスト ボックス 6"/>
          <p:cNvSpPr txBox="1"/>
          <p:nvPr/>
        </p:nvSpPr>
        <p:spPr>
          <a:xfrm>
            <a:off x="478760" y="6165304"/>
            <a:ext cx="79816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chemeClr val="tx1"/>
                </a:solidFill>
                <a:latin typeface="Corbel" pitchFamily="34" charset="0"/>
              </a:rPr>
              <a:t>Need more quantitative analysis of anomalous hydro</a:t>
            </a:r>
            <a:endParaRPr kumimoji="1" lang="ja-JP" altLang="en-US" sz="2800" dirty="0" smtClean="0">
              <a:solidFill>
                <a:schemeClr val="tx1"/>
              </a:solidFill>
              <a:latin typeface="Corbel" pitchFamily="34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4464496" y="116632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altLang="ja-JP" sz="2000" dirty="0" err="1">
                <a:solidFill>
                  <a:schemeClr val="tx1"/>
                </a:solidFill>
              </a:rPr>
              <a:t>M.Hongo</a:t>
            </a:r>
            <a:r>
              <a:rPr lang="en-US" altLang="ja-JP" sz="2000" dirty="0">
                <a:solidFill>
                  <a:schemeClr val="tx1"/>
                </a:solidFill>
              </a:rPr>
              <a:t>, </a:t>
            </a:r>
            <a:r>
              <a:rPr lang="en-US" altLang="ja-JP" sz="2000" dirty="0" err="1">
                <a:solidFill>
                  <a:schemeClr val="tx1"/>
                </a:solidFill>
              </a:rPr>
              <a:t>Y.Hirono</a:t>
            </a:r>
            <a:r>
              <a:rPr lang="en-US" altLang="ja-JP" sz="2000" dirty="0">
                <a:solidFill>
                  <a:schemeClr val="tx1"/>
                </a:solidFill>
              </a:rPr>
              <a:t>, TH, arXiv:1309.2823</a:t>
            </a:r>
            <a:endParaRPr lang="ja-JP" alt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37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/>
          <a:lstStyle/>
          <a:p>
            <a:r>
              <a:rPr lang="en-US" altLang="ja-JP" dirty="0" smtClean="0">
                <a:latin typeface="Calibri" pitchFamily="34" charset="0"/>
              </a:rPr>
              <a:t>Summary</a:t>
            </a:r>
            <a:endParaRPr lang="ja-JP" altLang="en-US" dirty="0">
              <a:latin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/>
              <p:cNvSpPr txBox="1"/>
              <p:nvPr/>
            </p:nvSpPr>
            <p:spPr>
              <a:xfrm>
                <a:off x="899592" y="1387541"/>
                <a:ext cx="7416824" cy="60739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3200" dirty="0" smtClean="0">
                    <a:solidFill>
                      <a:schemeClr val="tx1"/>
                    </a:solidFill>
                  </a:rPr>
                  <a:t>Hydrodynamic framework/simulation extended in three directions</a:t>
                </a:r>
              </a:p>
              <a:p>
                <a:pPr marL="514350" indent="-514350">
                  <a:buFont typeface="Arial" panose="020B0604020202020204" pitchFamily="34" charset="0"/>
                  <a:buChar char="•"/>
                </a:pPr>
                <a:r>
                  <a:rPr lang="en-US" altLang="ja-JP" sz="3200" dirty="0" smtClean="0">
                    <a:solidFill>
                      <a:schemeClr val="tx1"/>
                    </a:solidFill>
                  </a:rPr>
                  <a:t>Relativistic fluctuating hydrodynamics</a:t>
                </a:r>
                <a:endParaRPr lang="en-US" altLang="ja-JP" sz="3200" i="1" dirty="0" smtClean="0">
                  <a:solidFill>
                    <a:schemeClr val="tx1"/>
                  </a:solidFill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ja-JP" sz="32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Π</m:t>
                      </m:r>
                      <m:d>
                        <m:dPr>
                          <m:ctrlPr>
                            <a:rPr lang="en-US" altLang="ja-JP" sz="32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ja-JP" sz="32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ja-JP" sz="32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 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altLang="ja-JP" sz="32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altLang="ja-JP" sz="32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ja-JP" sz="32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ja-JP" sz="32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ja-JP" sz="32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ja-JP" sz="32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ja-JP" sz="32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ja-JP" sz="32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sz="32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altLang="ja-JP" sz="32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𝑅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ja-JP" sz="32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sz="32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altLang="ja-JP" sz="32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altLang="ja-JP" sz="3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3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ja-JP" sz="3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altLang="ja-JP" sz="32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𝐹</m:t>
                          </m:r>
                          <m:d>
                            <m:dPr>
                              <m:ctrlPr>
                                <a:rPr lang="en-US" altLang="ja-JP" sz="32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ja-JP" sz="3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3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ja-JP" sz="3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altLang="ja-JP" sz="32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ja-JP" altLang="en-US" sz="32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𝛿</m:t>
                          </m:r>
                          <m:r>
                            <m:rPr>
                              <m:sty m:val="p"/>
                            </m:rPr>
                            <a:rPr lang="el-GR" altLang="ja-JP" sz="32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Π</m:t>
                          </m:r>
                          <m:r>
                            <a:rPr lang="en-US" altLang="ja-JP" sz="32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altLang="ja-JP" sz="32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altLang="ja-JP" sz="32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altLang="ja-JP" sz="3200" dirty="0" smtClean="0">
                  <a:solidFill>
                    <a:schemeClr val="tx1"/>
                  </a:solidFill>
                </a:endParaRPr>
              </a:p>
              <a:p>
                <a:pPr marL="514350" indent="-514350">
                  <a:buFont typeface="Arial" panose="020B0604020202020204" pitchFamily="34" charset="0"/>
                  <a:buChar char="•"/>
                </a:pPr>
                <a:r>
                  <a:rPr lang="en-US" altLang="ja-JP" sz="3200" dirty="0" smtClean="0">
                    <a:solidFill>
                      <a:schemeClr val="tx1"/>
                    </a:solidFill>
                  </a:rPr>
                  <a:t>Source term from jet propagation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3200" i="1">
                              <a:solidFill>
                                <a:schemeClr val="tx1"/>
                              </a:solidFill>
                              <a:latin typeface="Cambria Math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a:rPr lang="ja-JP" altLang="en-US" sz="3200" i="1">
                              <a:solidFill>
                                <a:schemeClr val="tx1"/>
                              </a:solidFill>
                              <a:latin typeface="Cambria Math"/>
                              <a:cs typeface="Calibri" pitchFamily="34" charset="0"/>
                            </a:rPr>
                            <m:t>𝜕</m:t>
                          </m:r>
                        </m:e>
                        <m:sub>
                          <m:r>
                            <a:rPr lang="ja-JP" altLang="en-US" sz="3200" i="1">
                              <a:solidFill>
                                <a:schemeClr val="tx1"/>
                              </a:solidFill>
                              <a:latin typeface="Cambria Math"/>
                              <a:cs typeface="Calibri" pitchFamily="34" charset="0"/>
                            </a:rPr>
                            <m:t>𝜇</m:t>
                          </m:r>
                        </m:sub>
                      </m:sSub>
                      <m:sSubSup>
                        <m:sSubSupPr>
                          <m:ctrlPr>
                            <a:rPr lang="en-US" altLang="ja-JP" sz="3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altLang="ja-JP" sz="3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ja-JP" sz="32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fluid</m:t>
                          </m:r>
                        </m:sub>
                        <m:sup>
                          <m:r>
                            <a:rPr lang="ja-JP" altLang="en-US" sz="3200" i="1">
                              <a:solidFill>
                                <a:schemeClr val="tx1"/>
                              </a:solidFill>
                              <a:latin typeface="Cambria Math"/>
                              <a:cs typeface="Calibri" pitchFamily="34" charset="0"/>
                            </a:rPr>
                            <m:t>𝜇𝜈</m:t>
                          </m:r>
                        </m:sup>
                      </m:sSubSup>
                      <m:r>
                        <a:rPr lang="en-US" altLang="ja-JP" sz="3200" i="1">
                          <a:solidFill>
                            <a:schemeClr val="tx1"/>
                          </a:solidFill>
                          <a:latin typeface="Cambria Math"/>
                          <a:cs typeface="Calibri" pitchFamily="34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ja-JP" sz="32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altLang="ja-JP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𝐽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ja-JP" sz="32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jet</m:t>
                          </m:r>
                        </m:sub>
                        <m:sup>
                          <m:r>
                            <a:rPr lang="ja-JP" altLang="en-US" sz="32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𝜈</m:t>
                          </m:r>
                        </m:sup>
                      </m:sSubSup>
                    </m:oMath>
                  </m:oMathPara>
                </a14:m>
                <a:endParaRPr lang="en-US" altLang="ja-JP" sz="3200" dirty="0" smtClean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altLang="ja-JP" sz="3200" dirty="0" smtClean="0">
                    <a:solidFill>
                      <a:schemeClr val="tx1"/>
                    </a:solidFill>
                  </a:rPr>
                  <a:t>Quantum anomalous effects</a:t>
                </a:r>
                <a:endParaRPr lang="en-US" altLang="ja-JP" sz="3200" i="1" dirty="0" smtClean="0">
                  <a:solidFill>
                    <a:schemeClr val="tx1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sz="3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ja-JP" sz="3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𝑗</m:t>
                          </m:r>
                        </m:e>
                        <m:sup>
                          <m:r>
                            <a:rPr lang="ja-JP" altLang="en-US" sz="3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𝜇</m:t>
                          </m:r>
                        </m:sup>
                      </m:sSup>
                      <m:r>
                        <a:rPr lang="en-US" altLang="ja-JP" sz="32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∝</m:t>
                      </m:r>
                      <m:sSub>
                        <m:sSubPr>
                          <m:ctrlPr>
                            <a:rPr lang="en-US" altLang="ja-JP" sz="32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ja-JP" altLang="en-US" sz="32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𝜇</m:t>
                          </m:r>
                        </m:e>
                        <m:sub>
                          <m:r>
                            <a:rPr lang="en-US" altLang="ja-JP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5</m:t>
                          </m:r>
                        </m:sub>
                      </m:sSub>
                      <m:sSup>
                        <m:sSupPr>
                          <m:ctrlPr>
                            <a:rPr lang="en-US" altLang="ja-JP" sz="3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ja-JP" sz="3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𝐵</m:t>
                          </m:r>
                        </m:e>
                        <m:sup>
                          <m:r>
                            <a:rPr lang="ja-JP" altLang="en-US" sz="3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𝜇</m:t>
                          </m:r>
                        </m:sup>
                      </m:sSup>
                      <m:r>
                        <a:rPr lang="en-US" altLang="ja-JP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  <m:r>
                        <m:rPr>
                          <m:nor/>
                        </m:rPr>
                        <a:rPr lang="ja-JP" altLang="en-US" sz="3200" dirty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m:t>  </m:t>
                      </m:r>
                      <m:sSubSup>
                        <m:sSubSupPr>
                          <m:ctrlPr>
                            <a:rPr lang="en-US" altLang="ja-JP" sz="3200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altLang="ja-JP" sz="3200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𝑗</m:t>
                          </m:r>
                        </m:e>
                        <m:sub>
                          <m:r>
                            <a:rPr lang="en-US" altLang="ja-JP" sz="3200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ja-JP" altLang="en-US" sz="3200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𝜇</m:t>
                          </m:r>
                        </m:sup>
                      </m:sSubSup>
                      <m:r>
                        <a:rPr lang="en-US" altLang="ja-JP" sz="3200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∝</m:t>
                      </m:r>
                      <m:r>
                        <a:rPr lang="ja-JP" altLang="en-US" sz="32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𝜇</m:t>
                      </m:r>
                      <m:sSup>
                        <m:sSupPr>
                          <m:ctrlPr>
                            <a:rPr lang="en-US" altLang="ja-JP" sz="3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ja-JP" sz="3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𝐵</m:t>
                          </m:r>
                        </m:e>
                        <m:sup>
                          <m:r>
                            <a:rPr lang="ja-JP" altLang="en-US" sz="3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𝜇</m:t>
                          </m:r>
                        </m:sup>
                      </m:sSup>
                    </m:oMath>
                  </m:oMathPara>
                </a14:m>
                <a:endParaRPr lang="ja-JP" altLang="en-US" sz="3200" dirty="0">
                  <a:solidFill>
                    <a:schemeClr val="tx1"/>
                  </a:solidFill>
                  <a:latin typeface="Corbel" pitchFamily="34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ja-JP" altLang="en-US" sz="3200" dirty="0">
                  <a:solidFill>
                    <a:schemeClr val="tx1"/>
                  </a:solidFill>
                </a:endParaRPr>
              </a:p>
              <a:p>
                <a:pPr marL="514350" indent="-514350">
                  <a:buFont typeface="Arial" panose="020B0604020202020204" pitchFamily="34" charset="0"/>
                  <a:buChar char="•"/>
                </a:pPr>
                <a:endParaRPr lang="en-US" altLang="ja-JP" sz="32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1387541"/>
                <a:ext cx="7416824" cy="6073907"/>
              </a:xfrm>
              <a:prstGeom prst="rect">
                <a:avLst/>
              </a:prstGeom>
              <a:blipFill rotWithShape="1">
                <a:blip r:embed="rId3"/>
                <a:stretch>
                  <a:fillRect l="-2220" t="-140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A4FBB-4D56-464A-9476-B3B26BA5FD33}" type="slidenum">
              <a:rPr lang="en-US" altLang="ja-JP" smtClean="0"/>
              <a:pPr/>
              <a:t>29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8651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69776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dirty="0" smtClean="0">
                <a:latin typeface="Calibri" pitchFamily="34" charset="0"/>
              </a:rPr>
              <a:t>Introduction</a:t>
            </a:r>
            <a:endParaRPr kumimoji="1" lang="ja-JP" altLang="en-US" dirty="0">
              <a:latin typeface="Calibri" pitchFamily="34" charset="0"/>
            </a:endParaRPr>
          </a:p>
        </p:txBody>
      </p:sp>
      <p:sp>
        <p:nvSpPr>
          <p:cNvPr id="3" name="Line 3"/>
          <p:cNvSpPr>
            <a:spLocks noChangeAspect="1" noChangeShapeType="1"/>
          </p:cNvSpPr>
          <p:nvPr/>
        </p:nvSpPr>
        <p:spPr bwMode="auto">
          <a:xfrm flipV="1">
            <a:off x="4545447" y="2046064"/>
            <a:ext cx="0" cy="3040062"/>
          </a:xfrm>
          <a:prstGeom prst="line">
            <a:avLst/>
          </a:prstGeom>
          <a:ln>
            <a:headEnd/>
            <a:tailEnd type="arrow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</a:endParaRPr>
          </a:p>
        </p:txBody>
      </p:sp>
      <p:sp>
        <p:nvSpPr>
          <p:cNvPr id="4" name="Line 4"/>
          <p:cNvSpPr>
            <a:spLocks noChangeAspect="1" noChangeShapeType="1"/>
          </p:cNvSpPr>
          <p:nvPr/>
        </p:nvSpPr>
        <p:spPr bwMode="auto">
          <a:xfrm>
            <a:off x="2518210" y="4713064"/>
            <a:ext cx="4000500" cy="0"/>
          </a:xfrm>
          <a:prstGeom prst="line">
            <a:avLst/>
          </a:prstGeom>
          <a:ln>
            <a:headEnd/>
            <a:tailEnd type="arrow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</a:endParaRPr>
          </a:p>
        </p:txBody>
      </p:sp>
      <p:sp>
        <p:nvSpPr>
          <p:cNvPr id="5" name="Freeform 5"/>
          <p:cNvSpPr>
            <a:spLocks noChangeAspect="1"/>
          </p:cNvSpPr>
          <p:nvPr/>
        </p:nvSpPr>
        <p:spPr bwMode="auto">
          <a:xfrm>
            <a:off x="4131110" y="2484214"/>
            <a:ext cx="2644775" cy="2655887"/>
          </a:xfrm>
          <a:custGeom>
            <a:avLst/>
            <a:gdLst>
              <a:gd name="T0" fmla="*/ 0 w 2148"/>
              <a:gd name="T1" fmla="*/ 2160 h 2160"/>
              <a:gd name="T2" fmla="*/ 2148 w 2148"/>
              <a:gd name="T3" fmla="*/ 0 h 216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148" h="2160">
                <a:moveTo>
                  <a:pt x="0" y="2160"/>
                </a:moveTo>
                <a:lnTo>
                  <a:pt x="2148" y="0"/>
                </a:lnTo>
              </a:path>
            </a:pathLst>
          </a:custGeom>
          <a:ln>
            <a:headEnd/>
            <a:tailEnd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</a:endParaRPr>
          </a:p>
        </p:txBody>
      </p:sp>
      <p:sp>
        <p:nvSpPr>
          <p:cNvPr id="6" name="Freeform 6"/>
          <p:cNvSpPr>
            <a:spLocks noChangeAspect="1"/>
          </p:cNvSpPr>
          <p:nvPr/>
        </p:nvSpPr>
        <p:spPr bwMode="auto">
          <a:xfrm>
            <a:off x="2295960" y="2484214"/>
            <a:ext cx="2674937" cy="2655887"/>
          </a:xfrm>
          <a:custGeom>
            <a:avLst/>
            <a:gdLst>
              <a:gd name="T0" fmla="*/ 2164 w 2164"/>
              <a:gd name="T1" fmla="*/ 2157 h 2157"/>
              <a:gd name="T2" fmla="*/ 0 w 2164"/>
              <a:gd name="T3" fmla="*/ 0 h 215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164" h="2157">
                <a:moveTo>
                  <a:pt x="2164" y="2157"/>
                </a:moveTo>
                <a:lnTo>
                  <a:pt x="0" y="0"/>
                </a:lnTo>
              </a:path>
            </a:pathLst>
          </a:custGeom>
          <a:ln>
            <a:headEnd/>
            <a:tailEnd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</a:endParaRPr>
          </a:p>
        </p:txBody>
      </p:sp>
      <p:sp>
        <p:nvSpPr>
          <p:cNvPr id="7" name="Freeform 7"/>
          <p:cNvSpPr>
            <a:spLocks noChangeAspect="1"/>
          </p:cNvSpPr>
          <p:nvPr/>
        </p:nvSpPr>
        <p:spPr bwMode="auto">
          <a:xfrm>
            <a:off x="2761097" y="2315939"/>
            <a:ext cx="3651250" cy="1992312"/>
          </a:xfrm>
          <a:custGeom>
            <a:avLst/>
            <a:gdLst>
              <a:gd name="T0" fmla="*/ 90 w 3286"/>
              <a:gd name="T1" fmla="*/ 458 h 1793"/>
              <a:gd name="T2" fmla="*/ 650 w 3286"/>
              <a:gd name="T3" fmla="*/ 1126 h 1793"/>
              <a:gd name="T4" fmla="*/ 1221 w 3286"/>
              <a:gd name="T5" fmla="*/ 1629 h 1793"/>
              <a:gd name="T6" fmla="*/ 1401 w 3286"/>
              <a:gd name="T7" fmla="*/ 1752 h 1793"/>
              <a:gd name="T8" fmla="*/ 1601 w 3286"/>
              <a:gd name="T9" fmla="*/ 1793 h 1793"/>
              <a:gd name="T10" fmla="*/ 1793 w 3286"/>
              <a:gd name="T11" fmla="*/ 1752 h 1793"/>
              <a:gd name="T12" fmla="*/ 1985 w 3286"/>
              <a:gd name="T13" fmla="*/ 1626 h 1793"/>
              <a:gd name="T14" fmla="*/ 2528 w 3286"/>
              <a:gd name="T15" fmla="*/ 1151 h 1793"/>
              <a:gd name="T16" fmla="*/ 3169 w 3286"/>
              <a:gd name="T17" fmla="*/ 399 h 1793"/>
              <a:gd name="T18" fmla="*/ 3228 w 3286"/>
              <a:gd name="T19" fmla="*/ 161 h 1793"/>
              <a:gd name="T20" fmla="*/ 2960 w 3286"/>
              <a:gd name="T21" fmla="*/ 31 h 1793"/>
              <a:gd name="T22" fmla="*/ 2364 w 3286"/>
              <a:gd name="T23" fmla="*/ 309 h 1793"/>
              <a:gd name="T24" fmla="*/ 1600 w 3286"/>
              <a:gd name="T25" fmla="*/ 518 h 1793"/>
              <a:gd name="T26" fmla="*/ 915 w 3286"/>
              <a:gd name="T27" fmla="*/ 319 h 1793"/>
              <a:gd name="T28" fmla="*/ 279 w 3286"/>
              <a:gd name="T29" fmla="*/ 21 h 1793"/>
              <a:gd name="T30" fmla="*/ 31 w 3286"/>
              <a:gd name="T31" fmla="*/ 190 h 1793"/>
              <a:gd name="T32" fmla="*/ 90 w 3286"/>
              <a:gd name="T33" fmla="*/ 458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286" h="1793">
                <a:moveTo>
                  <a:pt x="90" y="458"/>
                </a:moveTo>
                <a:cubicBezTo>
                  <a:pt x="193" y="614"/>
                  <a:pt x="462" y="931"/>
                  <a:pt x="650" y="1126"/>
                </a:cubicBezTo>
                <a:lnTo>
                  <a:pt x="1221" y="1629"/>
                </a:lnTo>
                <a:cubicBezTo>
                  <a:pt x="1346" y="1733"/>
                  <a:pt x="1338" y="1725"/>
                  <a:pt x="1401" y="1752"/>
                </a:cubicBezTo>
                <a:cubicBezTo>
                  <a:pt x="1464" y="1779"/>
                  <a:pt x="1536" y="1793"/>
                  <a:pt x="1601" y="1793"/>
                </a:cubicBezTo>
                <a:cubicBezTo>
                  <a:pt x="1666" y="1793"/>
                  <a:pt x="1729" y="1780"/>
                  <a:pt x="1793" y="1752"/>
                </a:cubicBezTo>
                <a:cubicBezTo>
                  <a:pt x="1857" y="1724"/>
                  <a:pt x="1863" y="1726"/>
                  <a:pt x="1985" y="1626"/>
                </a:cubicBezTo>
                <a:lnTo>
                  <a:pt x="2528" y="1151"/>
                </a:lnTo>
                <a:cubicBezTo>
                  <a:pt x="2725" y="947"/>
                  <a:pt x="3052" y="564"/>
                  <a:pt x="3169" y="399"/>
                </a:cubicBezTo>
                <a:cubicBezTo>
                  <a:pt x="3286" y="234"/>
                  <a:pt x="3263" y="222"/>
                  <a:pt x="3228" y="161"/>
                </a:cubicBezTo>
                <a:cubicBezTo>
                  <a:pt x="3193" y="100"/>
                  <a:pt x="3104" y="6"/>
                  <a:pt x="2960" y="31"/>
                </a:cubicBezTo>
                <a:cubicBezTo>
                  <a:pt x="2816" y="56"/>
                  <a:pt x="2591" y="228"/>
                  <a:pt x="2364" y="309"/>
                </a:cubicBezTo>
                <a:cubicBezTo>
                  <a:pt x="2137" y="390"/>
                  <a:pt x="1841" y="516"/>
                  <a:pt x="1600" y="518"/>
                </a:cubicBezTo>
                <a:cubicBezTo>
                  <a:pt x="1359" y="520"/>
                  <a:pt x="1135" y="402"/>
                  <a:pt x="915" y="319"/>
                </a:cubicBezTo>
                <a:cubicBezTo>
                  <a:pt x="695" y="236"/>
                  <a:pt x="426" y="42"/>
                  <a:pt x="279" y="21"/>
                </a:cubicBezTo>
                <a:cubicBezTo>
                  <a:pt x="132" y="0"/>
                  <a:pt x="62" y="117"/>
                  <a:pt x="31" y="190"/>
                </a:cubicBezTo>
                <a:cubicBezTo>
                  <a:pt x="0" y="263"/>
                  <a:pt x="78" y="402"/>
                  <a:pt x="90" y="458"/>
                </a:cubicBez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49000">
                <a:srgbClr val="FF0000">
                  <a:alpha val="70000"/>
                  <a:lumMod val="73000"/>
                </a:srgb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ja-JP" altLang="en-US" dirty="0">
              <a:latin typeface="+mn-lt"/>
            </a:endParaRPr>
          </a:p>
        </p:txBody>
      </p:sp>
      <p:sp>
        <p:nvSpPr>
          <p:cNvPr id="8" name="Text Box 8"/>
          <p:cNvSpPr txBox="1">
            <a:spLocks noChangeAspect="1" noChangeArrowheads="1"/>
          </p:cNvSpPr>
          <p:nvPr/>
        </p:nvSpPr>
        <p:spPr bwMode="auto">
          <a:xfrm>
            <a:off x="4704197" y="4682901"/>
            <a:ext cx="3433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800">
                <a:solidFill>
                  <a:schemeClr val="tx2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2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2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2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2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algn="l" eaLnBrk="1" hangingPunct="1"/>
            <a:r>
              <a:rPr lang="en-US" altLang="ja-JP" sz="2400">
                <a:solidFill>
                  <a:schemeClr val="tx1"/>
                </a:solidFill>
                <a:effectLst/>
                <a:latin typeface="+mn-lt"/>
                <a:cs typeface="Arial" charset="0"/>
              </a:rPr>
              <a:t>0</a:t>
            </a:r>
          </a:p>
        </p:txBody>
      </p:sp>
      <p:sp>
        <p:nvSpPr>
          <p:cNvPr id="9" name="AutoShape 9"/>
          <p:cNvSpPr>
            <a:spLocks noChangeAspect="1" noChangeArrowheads="1"/>
          </p:cNvSpPr>
          <p:nvPr/>
        </p:nvSpPr>
        <p:spPr bwMode="auto">
          <a:xfrm rot="2704117">
            <a:off x="3969184" y="4794027"/>
            <a:ext cx="341313" cy="633412"/>
          </a:xfrm>
          <a:prstGeom prst="upArrow">
            <a:avLst>
              <a:gd name="adj1" fmla="val 50000"/>
              <a:gd name="adj2" fmla="val 46395"/>
            </a:avLst>
          </a:prstGeom>
          <a:ln>
            <a:headEnd/>
            <a:tailEnd/>
          </a:ln>
          <a:ex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>
              <a:defRPr/>
            </a:pPr>
            <a:endParaRPr lang="ja-JP" altLang="en-US">
              <a:latin typeface="+mn-lt"/>
            </a:endParaRPr>
          </a:p>
        </p:txBody>
      </p:sp>
      <p:sp>
        <p:nvSpPr>
          <p:cNvPr id="10" name="Text Box 10"/>
          <p:cNvSpPr txBox="1">
            <a:spLocks noChangeAspect="1" noChangeArrowheads="1"/>
          </p:cNvSpPr>
          <p:nvPr/>
        </p:nvSpPr>
        <p:spPr bwMode="auto">
          <a:xfrm>
            <a:off x="4771319" y="4335487"/>
            <a:ext cx="173733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800">
                <a:solidFill>
                  <a:schemeClr val="tx2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2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2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2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2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algn="l" eaLnBrk="1" hangingPunct="1"/>
            <a:r>
              <a:rPr kumimoji="0" lang="en-US" altLang="ja-JP" sz="2400" dirty="0">
                <a:solidFill>
                  <a:schemeClr val="tx1"/>
                </a:solidFill>
                <a:effectLst/>
                <a:cs typeface="Arial" charset="0"/>
              </a:rPr>
              <a:t>collision axis</a:t>
            </a:r>
          </a:p>
        </p:txBody>
      </p:sp>
      <p:sp>
        <p:nvSpPr>
          <p:cNvPr id="11" name="Text Box 11"/>
          <p:cNvSpPr txBox="1">
            <a:spLocks noChangeAspect="1" noChangeArrowheads="1"/>
          </p:cNvSpPr>
          <p:nvPr/>
        </p:nvSpPr>
        <p:spPr bwMode="auto">
          <a:xfrm rot="-5400000">
            <a:off x="3939887" y="1701726"/>
            <a:ext cx="77296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800">
                <a:solidFill>
                  <a:schemeClr val="tx2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2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2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2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2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algn="l" eaLnBrk="1" hangingPunct="1"/>
            <a:r>
              <a:rPr kumimoji="0" lang="en-US" altLang="ja-JP" sz="2400" dirty="0">
                <a:solidFill>
                  <a:schemeClr val="tx1"/>
                </a:solidFill>
                <a:effectLst/>
                <a:cs typeface="Arial" charset="0"/>
              </a:rPr>
              <a:t>time</a:t>
            </a:r>
          </a:p>
        </p:txBody>
      </p:sp>
      <p:sp>
        <p:nvSpPr>
          <p:cNvPr id="12" name="Oval 12"/>
          <p:cNvSpPr>
            <a:spLocks noChangeAspect="1" noChangeArrowheads="1"/>
          </p:cNvSpPr>
          <p:nvPr/>
        </p:nvSpPr>
        <p:spPr bwMode="auto">
          <a:xfrm>
            <a:off x="3600885" y="2377851"/>
            <a:ext cx="107950" cy="106363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72390" h="72390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</a:endParaRPr>
          </a:p>
        </p:txBody>
      </p:sp>
      <p:sp>
        <p:nvSpPr>
          <p:cNvPr id="13" name="Oval 13"/>
          <p:cNvSpPr>
            <a:spLocks noChangeAspect="1" noChangeArrowheads="1"/>
          </p:cNvSpPr>
          <p:nvPr/>
        </p:nvSpPr>
        <p:spPr bwMode="auto">
          <a:xfrm>
            <a:off x="4366060" y="2392139"/>
            <a:ext cx="106362" cy="106362"/>
          </a:xfrm>
          <a:prstGeom prst="ellipse">
            <a:avLst/>
          </a:prstGeom>
          <a:solidFill>
            <a:srgbClr val="339966"/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72390" h="72390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</a:endParaRPr>
          </a:p>
        </p:txBody>
      </p:sp>
      <p:sp>
        <p:nvSpPr>
          <p:cNvPr id="14" name="Oval 14"/>
          <p:cNvSpPr>
            <a:spLocks noChangeAspect="1" noChangeArrowheads="1"/>
          </p:cNvSpPr>
          <p:nvPr/>
        </p:nvSpPr>
        <p:spPr bwMode="auto">
          <a:xfrm>
            <a:off x="4420035" y="2658839"/>
            <a:ext cx="106362" cy="106362"/>
          </a:xfrm>
          <a:prstGeom prst="ellipse">
            <a:avLst/>
          </a:prstGeom>
          <a:solidFill>
            <a:srgbClr val="333399"/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72390" h="72390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</a:endParaRPr>
          </a:p>
        </p:txBody>
      </p:sp>
      <p:sp>
        <p:nvSpPr>
          <p:cNvPr id="15" name="Oval 15"/>
          <p:cNvSpPr>
            <a:spLocks noChangeAspect="1" noChangeArrowheads="1"/>
          </p:cNvSpPr>
          <p:nvPr/>
        </p:nvSpPr>
        <p:spPr bwMode="auto">
          <a:xfrm>
            <a:off x="4205722" y="2579464"/>
            <a:ext cx="106363" cy="106362"/>
          </a:xfrm>
          <a:prstGeom prst="ellipse">
            <a:avLst/>
          </a:prstGeom>
          <a:solidFill>
            <a:srgbClr val="00FFFF"/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72390" h="72390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</a:endParaRPr>
          </a:p>
        </p:txBody>
      </p:sp>
      <p:sp>
        <p:nvSpPr>
          <p:cNvPr id="16" name="Oval 16"/>
          <p:cNvSpPr>
            <a:spLocks noChangeAspect="1" noChangeArrowheads="1"/>
          </p:cNvSpPr>
          <p:nvPr/>
        </p:nvSpPr>
        <p:spPr bwMode="auto">
          <a:xfrm>
            <a:off x="4759760" y="2630264"/>
            <a:ext cx="107950" cy="106362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72390" h="72390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</a:endParaRPr>
          </a:p>
        </p:txBody>
      </p:sp>
      <p:sp>
        <p:nvSpPr>
          <p:cNvPr id="17" name="Oval 17"/>
          <p:cNvSpPr>
            <a:spLocks noChangeAspect="1" noChangeArrowheads="1"/>
          </p:cNvSpPr>
          <p:nvPr/>
        </p:nvSpPr>
        <p:spPr bwMode="auto">
          <a:xfrm>
            <a:off x="4578785" y="2392139"/>
            <a:ext cx="106362" cy="106362"/>
          </a:xfrm>
          <a:prstGeom prst="ellipse">
            <a:avLst/>
          </a:prstGeom>
          <a:solidFill>
            <a:srgbClr val="CCFFCC"/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72390" h="72390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</a:endParaRPr>
          </a:p>
        </p:txBody>
      </p:sp>
      <p:sp>
        <p:nvSpPr>
          <p:cNvPr id="18" name="Oval 18"/>
          <p:cNvSpPr>
            <a:spLocks noChangeAspect="1" noChangeArrowheads="1"/>
          </p:cNvSpPr>
          <p:nvPr/>
        </p:nvSpPr>
        <p:spPr bwMode="auto">
          <a:xfrm>
            <a:off x="3802497" y="2377851"/>
            <a:ext cx="106363" cy="106363"/>
          </a:xfrm>
          <a:prstGeom prst="ellipse">
            <a:avLst/>
          </a:prstGeom>
          <a:solidFill>
            <a:srgbClr val="00FF00"/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72390" h="72390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</a:endParaRPr>
          </a:p>
        </p:txBody>
      </p:sp>
      <p:sp>
        <p:nvSpPr>
          <p:cNvPr id="19" name="Oval 19"/>
          <p:cNvSpPr>
            <a:spLocks noChangeAspect="1" noChangeArrowheads="1"/>
          </p:cNvSpPr>
          <p:nvPr/>
        </p:nvSpPr>
        <p:spPr bwMode="auto">
          <a:xfrm>
            <a:off x="4104122" y="2327051"/>
            <a:ext cx="107950" cy="106363"/>
          </a:xfrm>
          <a:prstGeom prst="ellipse">
            <a:avLst/>
          </a:prstGeom>
          <a:solidFill>
            <a:srgbClr val="CC99FF"/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72390" h="72390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</a:endParaRPr>
          </a:p>
        </p:txBody>
      </p:sp>
      <p:sp>
        <p:nvSpPr>
          <p:cNvPr id="20" name="Oval 20"/>
          <p:cNvSpPr>
            <a:spLocks noChangeAspect="1" noChangeArrowheads="1"/>
          </p:cNvSpPr>
          <p:nvPr/>
        </p:nvSpPr>
        <p:spPr bwMode="auto">
          <a:xfrm>
            <a:off x="3953310" y="2579464"/>
            <a:ext cx="106362" cy="106362"/>
          </a:xfrm>
          <a:prstGeom prst="ellipse">
            <a:avLst/>
          </a:prstGeom>
          <a:solidFill>
            <a:srgbClr val="666699"/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72390" h="72390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</a:endParaRPr>
          </a:p>
        </p:txBody>
      </p:sp>
      <p:sp>
        <p:nvSpPr>
          <p:cNvPr id="21" name="Oval 21"/>
          <p:cNvSpPr>
            <a:spLocks noChangeAspect="1" noChangeArrowheads="1"/>
          </p:cNvSpPr>
          <p:nvPr/>
        </p:nvSpPr>
        <p:spPr bwMode="auto">
          <a:xfrm>
            <a:off x="5012172" y="2428651"/>
            <a:ext cx="106363" cy="106363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72390" h="72390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</a:endParaRPr>
          </a:p>
        </p:txBody>
      </p:sp>
      <p:sp>
        <p:nvSpPr>
          <p:cNvPr id="22" name="Oval 22"/>
          <p:cNvSpPr>
            <a:spLocks noChangeAspect="1" noChangeArrowheads="1"/>
          </p:cNvSpPr>
          <p:nvPr/>
        </p:nvSpPr>
        <p:spPr bwMode="auto">
          <a:xfrm>
            <a:off x="5062972" y="2630264"/>
            <a:ext cx="106363" cy="106362"/>
          </a:xfrm>
          <a:prstGeom prst="ellipse">
            <a:avLst/>
          </a:prstGeom>
          <a:solidFill>
            <a:srgbClr val="FF00FF"/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72390" h="72390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</a:endParaRPr>
          </a:p>
        </p:txBody>
      </p:sp>
      <p:sp>
        <p:nvSpPr>
          <p:cNvPr id="23" name="Oval 23"/>
          <p:cNvSpPr>
            <a:spLocks noChangeAspect="1" noChangeArrowheads="1"/>
          </p:cNvSpPr>
          <p:nvPr/>
        </p:nvSpPr>
        <p:spPr bwMode="auto">
          <a:xfrm>
            <a:off x="5315385" y="2377851"/>
            <a:ext cx="106362" cy="106363"/>
          </a:xfrm>
          <a:prstGeom prst="ellipse">
            <a:avLst/>
          </a:prstGeom>
          <a:solidFill>
            <a:srgbClr val="CC99FF"/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72390" h="72390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</a:endParaRPr>
          </a:p>
        </p:txBody>
      </p:sp>
      <p:sp>
        <p:nvSpPr>
          <p:cNvPr id="24" name="Oval 24"/>
          <p:cNvSpPr>
            <a:spLocks noChangeAspect="1" noChangeArrowheads="1"/>
          </p:cNvSpPr>
          <p:nvPr/>
        </p:nvSpPr>
        <p:spPr bwMode="auto">
          <a:xfrm>
            <a:off x="5213785" y="2523901"/>
            <a:ext cx="106362" cy="106363"/>
          </a:xfrm>
          <a:prstGeom prst="ellipse">
            <a:avLst/>
          </a:prstGeom>
          <a:solidFill>
            <a:srgbClr val="00FF00"/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72390" h="72390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</a:endParaRPr>
          </a:p>
        </p:txBody>
      </p:sp>
      <p:sp>
        <p:nvSpPr>
          <p:cNvPr id="25" name="Oval 25"/>
          <p:cNvSpPr>
            <a:spLocks noChangeAspect="1" noChangeArrowheads="1"/>
          </p:cNvSpPr>
          <p:nvPr/>
        </p:nvSpPr>
        <p:spPr bwMode="auto">
          <a:xfrm>
            <a:off x="4810560" y="2276251"/>
            <a:ext cx="106362" cy="10795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72390" h="72390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</a:endParaRPr>
          </a:p>
        </p:txBody>
      </p:sp>
      <p:sp>
        <p:nvSpPr>
          <p:cNvPr id="26" name="Oval 26"/>
          <p:cNvSpPr>
            <a:spLocks noChangeAspect="1" noChangeArrowheads="1"/>
          </p:cNvSpPr>
          <p:nvPr/>
        </p:nvSpPr>
        <p:spPr bwMode="auto">
          <a:xfrm>
            <a:off x="3299260" y="2227039"/>
            <a:ext cx="106362" cy="106362"/>
          </a:xfrm>
          <a:prstGeom prst="ellipse">
            <a:avLst/>
          </a:prstGeom>
          <a:solidFill>
            <a:srgbClr val="00FFFF"/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72390" h="72390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</a:endParaRPr>
          </a:p>
        </p:txBody>
      </p:sp>
      <p:sp>
        <p:nvSpPr>
          <p:cNvPr id="27" name="Oval 27"/>
          <p:cNvSpPr>
            <a:spLocks noChangeAspect="1" noChangeArrowheads="1"/>
          </p:cNvSpPr>
          <p:nvPr/>
        </p:nvSpPr>
        <p:spPr bwMode="auto">
          <a:xfrm>
            <a:off x="4653397" y="2125439"/>
            <a:ext cx="106363" cy="106362"/>
          </a:xfrm>
          <a:prstGeom prst="ellipse">
            <a:avLst/>
          </a:prstGeom>
          <a:solidFill>
            <a:srgbClr val="00FF00"/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72390" h="72390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</a:endParaRPr>
          </a:p>
        </p:txBody>
      </p:sp>
      <p:sp>
        <p:nvSpPr>
          <p:cNvPr id="28" name="Oval 28"/>
          <p:cNvSpPr>
            <a:spLocks noChangeAspect="1" noChangeArrowheads="1"/>
          </p:cNvSpPr>
          <p:nvPr/>
        </p:nvSpPr>
        <p:spPr bwMode="auto">
          <a:xfrm>
            <a:off x="3550085" y="2176239"/>
            <a:ext cx="106362" cy="106362"/>
          </a:xfrm>
          <a:prstGeom prst="ellipse">
            <a:avLst/>
          </a:prstGeom>
          <a:solidFill>
            <a:srgbClr val="333399"/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72390" h="72390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</a:endParaRPr>
          </a:p>
        </p:txBody>
      </p:sp>
      <p:sp>
        <p:nvSpPr>
          <p:cNvPr id="29" name="Oval 29"/>
          <p:cNvSpPr>
            <a:spLocks noChangeAspect="1" noChangeArrowheads="1"/>
          </p:cNvSpPr>
          <p:nvPr/>
        </p:nvSpPr>
        <p:spPr bwMode="auto">
          <a:xfrm>
            <a:off x="3948547" y="2220689"/>
            <a:ext cx="106363" cy="106362"/>
          </a:xfrm>
          <a:prstGeom prst="ellipse">
            <a:avLst/>
          </a:prstGeom>
          <a:solidFill>
            <a:srgbClr val="339966"/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72390" h="72390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</a:endParaRPr>
          </a:p>
        </p:txBody>
      </p:sp>
      <p:sp>
        <p:nvSpPr>
          <p:cNvPr id="30" name="Oval 30"/>
          <p:cNvSpPr>
            <a:spLocks noChangeAspect="1" noChangeArrowheads="1"/>
          </p:cNvSpPr>
          <p:nvPr/>
        </p:nvSpPr>
        <p:spPr bwMode="auto">
          <a:xfrm>
            <a:off x="5062972" y="2169889"/>
            <a:ext cx="106363" cy="106362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72390" h="72390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</a:endParaRPr>
          </a:p>
        </p:txBody>
      </p:sp>
      <p:sp>
        <p:nvSpPr>
          <p:cNvPr id="31" name="Oval 31"/>
          <p:cNvSpPr>
            <a:spLocks noChangeAspect="1" noChangeArrowheads="1"/>
          </p:cNvSpPr>
          <p:nvPr/>
        </p:nvSpPr>
        <p:spPr bwMode="auto">
          <a:xfrm>
            <a:off x="5612247" y="2327051"/>
            <a:ext cx="106363" cy="106363"/>
          </a:xfrm>
          <a:prstGeom prst="ellipse">
            <a:avLst/>
          </a:prstGeom>
          <a:solidFill>
            <a:srgbClr val="00FFFF"/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72390" h="72390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</a:endParaRPr>
          </a:p>
        </p:txBody>
      </p:sp>
      <p:sp>
        <p:nvSpPr>
          <p:cNvPr id="32" name="Oval 32"/>
          <p:cNvSpPr>
            <a:spLocks noChangeAspect="1" noChangeArrowheads="1"/>
          </p:cNvSpPr>
          <p:nvPr/>
        </p:nvSpPr>
        <p:spPr bwMode="auto">
          <a:xfrm>
            <a:off x="5359835" y="2176239"/>
            <a:ext cx="106362" cy="106362"/>
          </a:xfrm>
          <a:prstGeom prst="ellipse">
            <a:avLst/>
          </a:prstGeom>
          <a:solidFill>
            <a:srgbClr val="333399"/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72000" h="72390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</a:endParaRPr>
          </a:p>
        </p:txBody>
      </p:sp>
      <p:sp>
        <p:nvSpPr>
          <p:cNvPr id="33" name="AutoShape 33"/>
          <p:cNvSpPr>
            <a:spLocks noChangeAspect="1" noChangeArrowheads="1"/>
          </p:cNvSpPr>
          <p:nvPr/>
        </p:nvSpPr>
        <p:spPr bwMode="auto">
          <a:xfrm>
            <a:off x="4363591" y="4506689"/>
            <a:ext cx="352425" cy="403225"/>
          </a:xfrm>
          <a:prstGeom prst="irregularSeal1">
            <a:avLst/>
          </a:prstGeom>
          <a:gradFill rotWithShape="1">
            <a:gsLst>
              <a:gs pos="0">
                <a:srgbClr val="A603AB"/>
              </a:gs>
              <a:gs pos="12000">
                <a:srgbClr val="E81766"/>
              </a:gs>
              <a:gs pos="27000">
                <a:srgbClr val="EE3F17"/>
              </a:gs>
              <a:gs pos="48000">
                <a:srgbClr val="FFFF00"/>
              </a:gs>
              <a:gs pos="64999">
                <a:srgbClr val="1A8D48"/>
              </a:gs>
              <a:gs pos="78999">
                <a:srgbClr val="0819FB"/>
              </a:gs>
              <a:gs pos="100000">
                <a:srgbClr val="A603AB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80000" h="180340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</a:endParaRPr>
          </a:p>
        </p:txBody>
      </p:sp>
      <p:sp>
        <p:nvSpPr>
          <p:cNvPr id="34" name="Oval 34"/>
          <p:cNvSpPr>
            <a:spLocks noChangeAspect="1" noChangeArrowheads="1"/>
          </p:cNvSpPr>
          <p:nvPr/>
        </p:nvSpPr>
        <p:spPr bwMode="auto">
          <a:xfrm>
            <a:off x="3500872" y="5351239"/>
            <a:ext cx="452438" cy="454025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216000" h="215900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altLang="ja-JP" sz="2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Arial" charset="0"/>
            </a:endParaRPr>
          </a:p>
        </p:txBody>
      </p:sp>
      <p:sp>
        <p:nvSpPr>
          <p:cNvPr id="36" name="Text Box 36"/>
          <p:cNvSpPr txBox="1">
            <a:spLocks noChangeArrowheads="1"/>
          </p:cNvSpPr>
          <p:nvPr/>
        </p:nvSpPr>
        <p:spPr bwMode="auto">
          <a:xfrm>
            <a:off x="6609992" y="3193812"/>
            <a:ext cx="19271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800">
                <a:solidFill>
                  <a:schemeClr val="tx2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2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2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2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2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algn="l" eaLnBrk="1" hangingPunct="1"/>
            <a:r>
              <a:rPr lang="en-US" altLang="ja-JP" dirty="0" smtClean="0">
                <a:solidFill>
                  <a:schemeClr val="tx1"/>
                </a:solidFill>
                <a:cs typeface="Arial" charset="0"/>
              </a:rPr>
              <a:t>3. QGP </a:t>
            </a:r>
            <a:r>
              <a:rPr lang="en-US" altLang="ja-JP" dirty="0">
                <a:solidFill>
                  <a:schemeClr val="tx1"/>
                </a:solidFill>
                <a:cs typeface="Arial" charset="0"/>
              </a:rPr>
              <a:t>fluid</a:t>
            </a:r>
          </a:p>
        </p:txBody>
      </p:sp>
      <p:sp>
        <p:nvSpPr>
          <p:cNvPr id="38" name="Text Box 38"/>
          <p:cNvSpPr txBox="1">
            <a:spLocks noChangeArrowheads="1"/>
          </p:cNvSpPr>
          <p:nvPr/>
        </p:nvSpPr>
        <p:spPr bwMode="auto">
          <a:xfrm>
            <a:off x="6588224" y="1844824"/>
            <a:ext cx="223170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800">
                <a:solidFill>
                  <a:schemeClr val="tx2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2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2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2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2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algn="l" eaLnBrk="1" hangingPunct="1"/>
            <a:r>
              <a:rPr lang="en-US" altLang="ja-JP" dirty="0" smtClean="0">
                <a:solidFill>
                  <a:schemeClr val="tx1"/>
                </a:solidFill>
                <a:cs typeface="Arial" charset="0"/>
              </a:rPr>
              <a:t>4. Hadron </a:t>
            </a:r>
            <a:r>
              <a:rPr lang="en-US" altLang="ja-JP" dirty="0">
                <a:solidFill>
                  <a:schemeClr val="tx1"/>
                </a:solidFill>
                <a:cs typeface="Arial" charset="0"/>
              </a:rPr>
              <a:t>gas</a:t>
            </a:r>
          </a:p>
        </p:txBody>
      </p:sp>
      <p:sp>
        <p:nvSpPr>
          <p:cNvPr id="39" name="AutoShape 39"/>
          <p:cNvSpPr>
            <a:spLocks noChangeAspect="1" noChangeArrowheads="1"/>
          </p:cNvSpPr>
          <p:nvPr/>
        </p:nvSpPr>
        <p:spPr bwMode="auto">
          <a:xfrm rot="18900000">
            <a:off x="4789922" y="4811489"/>
            <a:ext cx="341313" cy="561975"/>
          </a:xfrm>
          <a:prstGeom prst="upArrow">
            <a:avLst>
              <a:gd name="adj1" fmla="val 50000"/>
              <a:gd name="adj2" fmla="val 41163"/>
            </a:avLst>
          </a:prstGeom>
          <a:ln>
            <a:headEnd/>
            <a:tailEnd/>
          </a:ln>
          <a:ex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>
              <a:defRPr/>
            </a:pPr>
            <a:endParaRPr lang="ja-JP" altLang="en-US">
              <a:latin typeface="+mn-lt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53754" y="5013176"/>
            <a:ext cx="29340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>
                <a:solidFill>
                  <a:schemeClr val="tx1"/>
                </a:solidFill>
              </a:rPr>
              <a:t>1. QCD aspects of nuclear structure</a:t>
            </a: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23551" y="4005064"/>
            <a:ext cx="296427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chemeClr val="tx1"/>
                </a:solidFill>
              </a:rPr>
              <a:t>2. </a:t>
            </a:r>
            <a:r>
              <a:rPr lang="en-US" altLang="ja-JP" sz="2800" dirty="0" smtClean="0">
                <a:solidFill>
                  <a:schemeClr val="tx1"/>
                </a:solidFill>
              </a:rPr>
              <a:t>Non-</a:t>
            </a:r>
            <a:r>
              <a:rPr kumimoji="1" lang="en-US" altLang="ja-JP" sz="2800" dirty="0" smtClean="0">
                <a:solidFill>
                  <a:schemeClr val="tx1"/>
                </a:solidFill>
              </a:rPr>
              <a:t>equilibrium</a:t>
            </a:r>
          </a:p>
          <a:p>
            <a:r>
              <a:rPr lang="en-US" altLang="ja-JP" sz="2800" dirty="0" smtClean="0">
                <a:solidFill>
                  <a:schemeClr val="tx1"/>
                </a:solidFill>
              </a:rPr>
              <a:t>statistical physics</a:t>
            </a:r>
            <a:endParaRPr kumimoji="1" lang="ja-JP" altLang="en-US" sz="2800" dirty="0" smtClean="0">
              <a:solidFill>
                <a:schemeClr val="tx1"/>
              </a:solidFill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19632" y="2996952"/>
            <a:ext cx="246413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chemeClr val="tx1"/>
                </a:solidFill>
              </a:rPr>
              <a:t>3. </a:t>
            </a:r>
            <a:r>
              <a:rPr lang="en-US" altLang="ja-JP" sz="2800" dirty="0" smtClean="0">
                <a:solidFill>
                  <a:schemeClr val="tx1"/>
                </a:solidFill>
              </a:rPr>
              <a:t>R</a:t>
            </a:r>
            <a:r>
              <a:rPr kumimoji="1" lang="en-US" altLang="ja-JP" sz="2800" dirty="0" smtClean="0">
                <a:solidFill>
                  <a:schemeClr val="tx1"/>
                </a:solidFill>
              </a:rPr>
              <a:t>elativistic</a:t>
            </a:r>
          </a:p>
          <a:p>
            <a:r>
              <a:rPr kumimoji="1" lang="en-US" altLang="ja-JP" sz="2800" dirty="0" smtClean="0">
                <a:solidFill>
                  <a:schemeClr val="tx1"/>
                </a:solidFill>
              </a:rPr>
              <a:t>hydrodynamics</a:t>
            </a:r>
            <a:endParaRPr kumimoji="1" lang="ja-JP" altLang="en-US" sz="2800" dirty="0" smtClean="0">
              <a:solidFill>
                <a:schemeClr val="tx1"/>
              </a:solidFill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29189" y="1754813"/>
            <a:ext cx="28146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solidFill>
                  <a:schemeClr val="tx1"/>
                </a:solidFill>
              </a:rPr>
              <a:t>4. Relativistic kinetic theory</a:t>
            </a:r>
            <a:endParaRPr kumimoji="1" lang="ja-JP" altLang="en-US" sz="2800" dirty="0" smtClean="0">
              <a:solidFill>
                <a:schemeClr val="tx1"/>
              </a:solidFill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6609993" y="4994012"/>
            <a:ext cx="2160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solidFill>
                  <a:schemeClr val="tx1"/>
                </a:solidFill>
              </a:rPr>
              <a:t>1. Color glass condensate</a:t>
            </a: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6609992" y="4129916"/>
            <a:ext cx="16405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chemeClr val="tx1"/>
                </a:solidFill>
              </a:rPr>
              <a:t>2. </a:t>
            </a:r>
            <a:r>
              <a:rPr kumimoji="1" lang="en-US" altLang="ja-JP" sz="2800" dirty="0" err="1" smtClean="0">
                <a:solidFill>
                  <a:schemeClr val="tx1"/>
                </a:solidFill>
              </a:rPr>
              <a:t>Glasma</a:t>
            </a:r>
            <a:endParaRPr kumimoji="1" lang="ja-JP" altLang="en-US" sz="2800" dirty="0" smtClean="0">
              <a:solidFill>
                <a:schemeClr val="tx1"/>
              </a:solidFill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6379872" y="1340768"/>
            <a:ext cx="27286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u="sng" dirty="0" smtClean="0">
                <a:solidFill>
                  <a:schemeClr val="tx1"/>
                </a:solidFill>
              </a:rPr>
              <a:t>“Form” of matter</a:t>
            </a:r>
            <a:endParaRPr kumimoji="1" lang="ja-JP" altLang="en-US" sz="2800" u="sng" dirty="0" smtClean="0">
              <a:solidFill>
                <a:schemeClr val="tx1"/>
              </a:solidFill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395536" y="1340768"/>
            <a:ext cx="16289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u="sng" dirty="0" smtClean="0">
                <a:solidFill>
                  <a:schemeClr val="tx1"/>
                </a:solidFill>
              </a:rPr>
              <a:t>Approach</a:t>
            </a:r>
            <a:endParaRPr kumimoji="1" lang="ja-JP" altLang="en-US" sz="2800" u="sng" dirty="0" smtClean="0">
              <a:solidFill>
                <a:schemeClr val="tx1"/>
              </a:solidFill>
            </a:endParaRPr>
          </a:p>
        </p:txBody>
      </p:sp>
      <p:sp>
        <p:nvSpPr>
          <p:cNvPr id="48" name="Oval 34"/>
          <p:cNvSpPr>
            <a:spLocks noChangeAspect="1" noChangeArrowheads="1"/>
          </p:cNvSpPr>
          <p:nvPr/>
        </p:nvSpPr>
        <p:spPr bwMode="auto">
          <a:xfrm>
            <a:off x="5076056" y="5328918"/>
            <a:ext cx="452438" cy="454025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216000" h="215900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altLang="ja-JP" sz="2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Arial" charset="0"/>
            </a:endParaRPr>
          </a:p>
        </p:txBody>
      </p:sp>
      <p:sp>
        <p:nvSpPr>
          <p:cNvPr id="35" name="円/楕円 34"/>
          <p:cNvSpPr/>
          <p:nvPr/>
        </p:nvSpPr>
        <p:spPr>
          <a:xfrm>
            <a:off x="39892" y="2996952"/>
            <a:ext cx="2478318" cy="1008112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-36512" y="6021288"/>
            <a:ext cx="92480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chemeClr val="tx1"/>
                </a:solidFill>
              </a:rPr>
              <a:t>Hydrodynamics as a central framework of heavy ion collisions</a:t>
            </a:r>
            <a:endParaRPr kumimoji="1" lang="ja-JP" altLang="en-US" sz="2800" dirty="0" smtClean="0">
              <a:solidFill>
                <a:schemeClr val="tx1"/>
              </a:solidFill>
            </a:endParaRPr>
          </a:p>
        </p:txBody>
      </p:sp>
      <p:sp>
        <p:nvSpPr>
          <p:cNvPr id="49" name="スライド番号プレースホルダー 4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A4FBB-4D56-464A-9476-B3B26BA5FD33}" type="slidenum">
              <a:rPr lang="en-US" altLang="ja-JP" smtClean="0"/>
              <a:pPr/>
              <a:t>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97906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Eccentricity Fluctuation </a:t>
            </a:r>
            <a:br>
              <a:rPr kumimoji="1" lang="en-US" altLang="ja-JP" dirty="0" smtClean="0"/>
            </a:br>
            <a:r>
              <a:rPr kumimoji="1" lang="en-US" altLang="ja-JP" dirty="0" smtClean="0"/>
              <a:t>in Small System</a:t>
            </a:r>
            <a:endParaRPr kumimoji="1" lang="ja-JP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6" r="2865"/>
          <a:stretch/>
        </p:blipFill>
        <p:spPr bwMode="auto">
          <a:xfrm>
            <a:off x="4744844" y="2095073"/>
            <a:ext cx="4075628" cy="4646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74" r="3313"/>
          <a:stretch/>
        </p:blipFill>
        <p:spPr bwMode="auto">
          <a:xfrm>
            <a:off x="375044" y="2067419"/>
            <a:ext cx="4077951" cy="2865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/>
              <p:cNvSpPr txBox="1"/>
              <p:nvPr/>
            </p:nvSpPr>
            <p:spPr>
              <a:xfrm>
                <a:off x="1362230" y="4941168"/>
                <a:ext cx="2347887" cy="6227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32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ja-JP" altLang="en-US" sz="3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𝜀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altLang="ja-JP" sz="32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part</m:t>
                          </m:r>
                        </m:sub>
                      </m:sSub>
                      <m:r>
                        <a:rPr kumimoji="1" lang="en-US" altLang="ja-JP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kumimoji="1" lang="en-US" altLang="ja-JP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ja-JP" alt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𝜀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altLang="ja-JP" sz="32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std</m:t>
                          </m:r>
                        </m:sub>
                      </m:sSub>
                    </m:oMath>
                  </m:oMathPara>
                </a14:m>
                <a:endParaRPr kumimoji="1" lang="ja-JP" alt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2230" y="4941168"/>
                <a:ext cx="2347887" cy="62273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テキスト ボックス 5"/>
          <p:cNvSpPr txBox="1"/>
          <p:nvPr/>
        </p:nvSpPr>
        <p:spPr>
          <a:xfrm>
            <a:off x="138094" y="5910371"/>
            <a:ext cx="44339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chemeClr val="tx1"/>
                </a:solidFill>
              </a:rPr>
              <a:t>PHOBOS</a:t>
            </a:r>
            <a:r>
              <a:rPr kumimoji="1" lang="en-US" altLang="ja-JP" sz="2400" dirty="0" smtClean="0">
                <a:solidFill>
                  <a:schemeClr val="tx1"/>
                </a:solidFill>
              </a:rPr>
              <a:t>, </a:t>
            </a:r>
          </a:p>
          <a:p>
            <a:r>
              <a:rPr kumimoji="1" lang="en-US" altLang="ja-JP" sz="2400" dirty="0" smtClean="0">
                <a:solidFill>
                  <a:schemeClr val="tx1"/>
                </a:solidFill>
              </a:rPr>
              <a:t>Phys. Rev. </a:t>
            </a:r>
            <a:r>
              <a:rPr kumimoji="1" lang="en-US" altLang="ja-JP" sz="2400" dirty="0" err="1" smtClean="0">
                <a:solidFill>
                  <a:schemeClr val="tx1"/>
                </a:solidFill>
              </a:rPr>
              <a:t>Lett</a:t>
            </a:r>
            <a:r>
              <a:rPr kumimoji="1" lang="en-US" altLang="ja-JP" sz="2400" dirty="0" smtClean="0">
                <a:solidFill>
                  <a:schemeClr val="tx1"/>
                </a:solidFill>
              </a:rPr>
              <a:t>. 98, 242302 (2007)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60B9B-22F6-4CFE-A013-7E457D57B400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903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Fluctuation in Initial Conditions</a:t>
            </a:r>
            <a:endParaRPr kumimoji="1" lang="ja-JP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76872"/>
            <a:ext cx="4448175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297492" y="5661248"/>
            <a:ext cx="39864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err="1">
                <a:solidFill>
                  <a:schemeClr val="tx1"/>
                </a:solidFill>
              </a:rPr>
              <a:t>B</a:t>
            </a:r>
            <a:r>
              <a:rPr kumimoji="1" lang="en-US" altLang="ja-JP" sz="2400" dirty="0" err="1" smtClean="0">
                <a:solidFill>
                  <a:schemeClr val="tx1"/>
                </a:solidFill>
              </a:rPr>
              <a:t>.Alver</a:t>
            </a:r>
            <a:r>
              <a:rPr kumimoji="1" lang="en-US" altLang="ja-JP" sz="2400" dirty="0" smtClean="0">
                <a:solidFill>
                  <a:schemeClr val="tx1"/>
                </a:solidFill>
              </a:rPr>
              <a:t> </a:t>
            </a:r>
            <a:r>
              <a:rPr kumimoji="1" lang="en-US" altLang="ja-JP" sz="2400" i="1" dirty="0" smtClean="0">
                <a:solidFill>
                  <a:schemeClr val="tx1"/>
                </a:solidFill>
              </a:rPr>
              <a:t>et al.</a:t>
            </a:r>
            <a:r>
              <a:rPr kumimoji="1" lang="en-US" altLang="ja-JP" sz="2400" dirty="0" smtClean="0">
                <a:solidFill>
                  <a:schemeClr val="tx1"/>
                </a:solidFill>
              </a:rPr>
              <a:t>, </a:t>
            </a:r>
          </a:p>
          <a:p>
            <a:r>
              <a:rPr kumimoji="1" lang="en-US" altLang="ja-JP" sz="2400" dirty="0" smtClean="0">
                <a:solidFill>
                  <a:schemeClr val="tx1"/>
                </a:solidFill>
              </a:rPr>
              <a:t>Phys. </a:t>
            </a:r>
            <a:r>
              <a:rPr lang="en-US" altLang="ja-JP" sz="2400" dirty="0" smtClean="0">
                <a:solidFill>
                  <a:schemeClr val="tx1"/>
                </a:solidFill>
              </a:rPr>
              <a:t>Rev</a:t>
            </a:r>
            <a:r>
              <a:rPr kumimoji="1" lang="en-US" altLang="ja-JP" sz="2400" dirty="0" smtClean="0">
                <a:solidFill>
                  <a:schemeClr val="tx1"/>
                </a:solidFill>
              </a:rPr>
              <a:t>. </a:t>
            </a:r>
            <a:r>
              <a:rPr lang="en-US" altLang="ja-JP" sz="2400" dirty="0">
                <a:solidFill>
                  <a:schemeClr val="tx1"/>
                </a:solidFill>
              </a:rPr>
              <a:t>C</a:t>
            </a:r>
            <a:r>
              <a:rPr kumimoji="1" lang="en-US" altLang="ja-JP" sz="2400" dirty="0" smtClean="0">
                <a:solidFill>
                  <a:schemeClr val="tx1"/>
                </a:solidFill>
              </a:rPr>
              <a:t> 77, 014906 (2008)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5292080" y="2518877"/>
                <a:ext cx="2990691" cy="13058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ja-JP" alt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𝜀</m:t>
                          </m:r>
                        </m:e>
                        <m:sub>
                          <m:r>
                            <a:rPr lang="en-US" altLang="ja-JP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altLang="ja-JP" sz="36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ja-JP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ja-JP" sz="36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ja-JP" sz="3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3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altLang="ja-JP" sz="3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altLang="ja-JP" sz="3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3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ja-JP" sz="3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𝑖𝑛</m:t>
                                  </m:r>
                                  <m:r>
                                    <a:rPr lang="ja-JP" altLang="en-US" sz="3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𝜙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ja-JP" sz="36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ja-JP" sz="3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3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altLang="ja-JP" sz="3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den>
                      </m:f>
                    </m:oMath>
                  </m:oMathPara>
                </a14:m>
                <a:endParaRPr lang="ja-JP" altLang="en-US" sz="3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2518877"/>
                <a:ext cx="2990691" cy="130580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5677806" y="4406071"/>
                <a:ext cx="2806538" cy="12740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36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ja-JP" alt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𝜀</m:t>
                          </m:r>
                        </m:e>
                        <m:sub>
                          <m:r>
                            <a:rPr lang="en-US" altLang="ja-JP" sz="3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altLang="ja-JP" sz="3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altLang="ja-JP" sz="3600" b="0" i="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std</m:t>
                          </m:r>
                        </m:sub>
                      </m:sSub>
                      <m:r>
                        <a:rPr lang="en-US" altLang="ja-JP" sz="36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ja-JP" sz="36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ℜ</m:t>
                      </m:r>
                      <m:sSub>
                        <m:sSubPr>
                          <m:ctrlPr>
                            <a:rPr lang="en-US" altLang="ja-JP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ja-JP" alt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𝜀</m:t>
                          </m:r>
                        </m:e>
                        <m:sub>
                          <m:r>
                            <a:rPr lang="en-US" altLang="ja-JP" sz="3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altLang="ja-JP" sz="3600" dirty="0" smtClean="0">
                  <a:solidFill>
                    <a:prstClr val="black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ja-JP" alt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𝜀</m:t>
                          </m:r>
                        </m:e>
                        <m:sub>
                          <m:r>
                            <a:rPr lang="en-US" altLang="ja-JP" sz="3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altLang="ja-JP" sz="36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altLang="ja-JP" sz="3600" b="0" i="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part</m:t>
                          </m:r>
                        </m:sub>
                      </m:sSub>
                      <m:r>
                        <a:rPr lang="en-US" altLang="ja-JP" sz="36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ja-JP" sz="36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36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ja-JP" altLang="en-US" sz="36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altLang="ja-JP" sz="36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ja-JP" sz="3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7806" y="4406071"/>
                <a:ext cx="2806538" cy="127406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60B9B-22F6-4CFE-A013-7E457D57B400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560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角丸四角形 87"/>
          <p:cNvSpPr/>
          <p:nvPr/>
        </p:nvSpPr>
        <p:spPr>
          <a:xfrm>
            <a:off x="5076056" y="3119397"/>
            <a:ext cx="3384376" cy="6696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角丸四角形 86"/>
          <p:cNvSpPr/>
          <p:nvPr/>
        </p:nvSpPr>
        <p:spPr>
          <a:xfrm>
            <a:off x="5100565" y="4162399"/>
            <a:ext cx="2927819" cy="10139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Fluctuation Appears Everywhere</a:t>
            </a:r>
            <a:endParaRPr kumimoji="1" lang="ja-JP" altLang="en-US" dirty="0"/>
          </a:p>
        </p:txBody>
      </p:sp>
      <p:sp>
        <p:nvSpPr>
          <p:cNvPr id="46" name="Line 3"/>
          <p:cNvSpPr>
            <a:spLocks noChangeAspect="1" noChangeShapeType="1"/>
          </p:cNvSpPr>
          <p:nvPr/>
        </p:nvSpPr>
        <p:spPr bwMode="auto">
          <a:xfrm flipV="1">
            <a:off x="2573015" y="2478112"/>
            <a:ext cx="0" cy="3040062"/>
          </a:xfrm>
          <a:prstGeom prst="line">
            <a:avLst/>
          </a:prstGeom>
          <a:ln>
            <a:headEnd/>
            <a:tailEnd type="arrow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</a:endParaRPr>
          </a:p>
        </p:txBody>
      </p:sp>
      <p:sp>
        <p:nvSpPr>
          <p:cNvPr id="47" name="Line 4"/>
          <p:cNvSpPr>
            <a:spLocks noChangeAspect="1" noChangeShapeType="1"/>
          </p:cNvSpPr>
          <p:nvPr/>
        </p:nvSpPr>
        <p:spPr bwMode="auto">
          <a:xfrm>
            <a:off x="545778" y="5145112"/>
            <a:ext cx="4000500" cy="0"/>
          </a:xfrm>
          <a:prstGeom prst="line">
            <a:avLst/>
          </a:prstGeom>
          <a:ln>
            <a:headEnd/>
            <a:tailEnd type="arrow" w="med" len="med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</a:endParaRPr>
          </a:p>
        </p:txBody>
      </p:sp>
      <p:sp>
        <p:nvSpPr>
          <p:cNvPr id="48" name="Freeform 5"/>
          <p:cNvSpPr>
            <a:spLocks noChangeAspect="1"/>
          </p:cNvSpPr>
          <p:nvPr/>
        </p:nvSpPr>
        <p:spPr bwMode="auto">
          <a:xfrm>
            <a:off x="2158678" y="2916262"/>
            <a:ext cx="2644775" cy="2655887"/>
          </a:xfrm>
          <a:custGeom>
            <a:avLst/>
            <a:gdLst>
              <a:gd name="T0" fmla="*/ 0 w 2148"/>
              <a:gd name="T1" fmla="*/ 2160 h 2160"/>
              <a:gd name="T2" fmla="*/ 2148 w 2148"/>
              <a:gd name="T3" fmla="*/ 0 h 216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148" h="2160">
                <a:moveTo>
                  <a:pt x="0" y="2160"/>
                </a:moveTo>
                <a:lnTo>
                  <a:pt x="2148" y="0"/>
                </a:lnTo>
              </a:path>
            </a:pathLst>
          </a:custGeom>
          <a:ln>
            <a:headEnd/>
            <a:tailEnd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</a:endParaRPr>
          </a:p>
        </p:txBody>
      </p:sp>
      <p:sp>
        <p:nvSpPr>
          <p:cNvPr id="50" name="Freeform 6"/>
          <p:cNvSpPr>
            <a:spLocks noChangeAspect="1"/>
          </p:cNvSpPr>
          <p:nvPr/>
        </p:nvSpPr>
        <p:spPr bwMode="auto">
          <a:xfrm>
            <a:off x="323528" y="2916262"/>
            <a:ext cx="2674937" cy="2655887"/>
          </a:xfrm>
          <a:custGeom>
            <a:avLst/>
            <a:gdLst>
              <a:gd name="T0" fmla="*/ 2164 w 2164"/>
              <a:gd name="T1" fmla="*/ 2157 h 2157"/>
              <a:gd name="T2" fmla="*/ 0 w 2164"/>
              <a:gd name="T3" fmla="*/ 0 h 215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164" h="2157">
                <a:moveTo>
                  <a:pt x="2164" y="2157"/>
                </a:moveTo>
                <a:lnTo>
                  <a:pt x="0" y="0"/>
                </a:lnTo>
              </a:path>
            </a:pathLst>
          </a:custGeom>
          <a:ln>
            <a:headEnd/>
            <a:tailEnd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</a:endParaRPr>
          </a:p>
        </p:txBody>
      </p:sp>
      <p:sp>
        <p:nvSpPr>
          <p:cNvPr id="51" name="Freeform 7"/>
          <p:cNvSpPr>
            <a:spLocks noChangeAspect="1"/>
          </p:cNvSpPr>
          <p:nvPr/>
        </p:nvSpPr>
        <p:spPr bwMode="auto">
          <a:xfrm>
            <a:off x="788665" y="2747987"/>
            <a:ext cx="3651250" cy="1992312"/>
          </a:xfrm>
          <a:custGeom>
            <a:avLst/>
            <a:gdLst>
              <a:gd name="T0" fmla="*/ 90 w 3286"/>
              <a:gd name="T1" fmla="*/ 458 h 1793"/>
              <a:gd name="T2" fmla="*/ 650 w 3286"/>
              <a:gd name="T3" fmla="*/ 1126 h 1793"/>
              <a:gd name="T4" fmla="*/ 1221 w 3286"/>
              <a:gd name="T5" fmla="*/ 1629 h 1793"/>
              <a:gd name="T6" fmla="*/ 1401 w 3286"/>
              <a:gd name="T7" fmla="*/ 1752 h 1793"/>
              <a:gd name="T8" fmla="*/ 1601 w 3286"/>
              <a:gd name="T9" fmla="*/ 1793 h 1793"/>
              <a:gd name="T10" fmla="*/ 1793 w 3286"/>
              <a:gd name="T11" fmla="*/ 1752 h 1793"/>
              <a:gd name="T12" fmla="*/ 1985 w 3286"/>
              <a:gd name="T13" fmla="*/ 1626 h 1793"/>
              <a:gd name="T14" fmla="*/ 2528 w 3286"/>
              <a:gd name="T15" fmla="*/ 1151 h 1793"/>
              <a:gd name="T16" fmla="*/ 3169 w 3286"/>
              <a:gd name="T17" fmla="*/ 399 h 1793"/>
              <a:gd name="T18" fmla="*/ 3228 w 3286"/>
              <a:gd name="T19" fmla="*/ 161 h 1793"/>
              <a:gd name="T20" fmla="*/ 2960 w 3286"/>
              <a:gd name="T21" fmla="*/ 31 h 1793"/>
              <a:gd name="T22" fmla="*/ 2364 w 3286"/>
              <a:gd name="T23" fmla="*/ 309 h 1793"/>
              <a:gd name="T24" fmla="*/ 1600 w 3286"/>
              <a:gd name="T25" fmla="*/ 518 h 1793"/>
              <a:gd name="T26" fmla="*/ 915 w 3286"/>
              <a:gd name="T27" fmla="*/ 319 h 1793"/>
              <a:gd name="T28" fmla="*/ 279 w 3286"/>
              <a:gd name="T29" fmla="*/ 21 h 1793"/>
              <a:gd name="T30" fmla="*/ 31 w 3286"/>
              <a:gd name="T31" fmla="*/ 190 h 1793"/>
              <a:gd name="T32" fmla="*/ 90 w 3286"/>
              <a:gd name="T33" fmla="*/ 458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286" h="1793">
                <a:moveTo>
                  <a:pt x="90" y="458"/>
                </a:moveTo>
                <a:cubicBezTo>
                  <a:pt x="193" y="614"/>
                  <a:pt x="462" y="931"/>
                  <a:pt x="650" y="1126"/>
                </a:cubicBezTo>
                <a:lnTo>
                  <a:pt x="1221" y="1629"/>
                </a:lnTo>
                <a:cubicBezTo>
                  <a:pt x="1346" y="1733"/>
                  <a:pt x="1338" y="1725"/>
                  <a:pt x="1401" y="1752"/>
                </a:cubicBezTo>
                <a:cubicBezTo>
                  <a:pt x="1464" y="1779"/>
                  <a:pt x="1536" y="1793"/>
                  <a:pt x="1601" y="1793"/>
                </a:cubicBezTo>
                <a:cubicBezTo>
                  <a:pt x="1666" y="1793"/>
                  <a:pt x="1729" y="1780"/>
                  <a:pt x="1793" y="1752"/>
                </a:cubicBezTo>
                <a:cubicBezTo>
                  <a:pt x="1857" y="1724"/>
                  <a:pt x="1863" y="1726"/>
                  <a:pt x="1985" y="1626"/>
                </a:cubicBezTo>
                <a:lnTo>
                  <a:pt x="2528" y="1151"/>
                </a:lnTo>
                <a:cubicBezTo>
                  <a:pt x="2725" y="947"/>
                  <a:pt x="3052" y="564"/>
                  <a:pt x="3169" y="399"/>
                </a:cubicBezTo>
                <a:cubicBezTo>
                  <a:pt x="3286" y="234"/>
                  <a:pt x="3263" y="222"/>
                  <a:pt x="3228" y="161"/>
                </a:cubicBezTo>
                <a:cubicBezTo>
                  <a:pt x="3193" y="100"/>
                  <a:pt x="3104" y="6"/>
                  <a:pt x="2960" y="31"/>
                </a:cubicBezTo>
                <a:cubicBezTo>
                  <a:pt x="2816" y="56"/>
                  <a:pt x="2591" y="228"/>
                  <a:pt x="2364" y="309"/>
                </a:cubicBezTo>
                <a:cubicBezTo>
                  <a:pt x="2137" y="390"/>
                  <a:pt x="1841" y="516"/>
                  <a:pt x="1600" y="518"/>
                </a:cubicBezTo>
                <a:cubicBezTo>
                  <a:pt x="1359" y="520"/>
                  <a:pt x="1135" y="402"/>
                  <a:pt x="915" y="319"/>
                </a:cubicBezTo>
                <a:cubicBezTo>
                  <a:pt x="695" y="236"/>
                  <a:pt x="426" y="42"/>
                  <a:pt x="279" y="21"/>
                </a:cubicBezTo>
                <a:cubicBezTo>
                  <a:pt x="132" y="0"/>
                  <a:pt x="62" y="117"/>
                  <a:pt x="31" y="190"/>
                </a:cubicBezTo>
                <a:cubicBezTo>
                  <a:pt x="0" y="263"/>
                  <a:pt x="78" y="402"/>
                  <a:pt x="90" y="458"/>
                </a:cubicBez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49000">
                <a:srgbClr val="FF0000">
                  <a:alpha val="70000"/>
                  <a:lumMod val="73000"/>
                </a:srgb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ja-JP" altLang="en-US" dirty="0">
              <a:latin typeface="+mn-lt"/>
            </a:endParaRPr>
          </a:p>
        </p:txBody>
      </p:sp>
      <p:sp>
        <p:nvSpPr>
          <p:cNvPr id="52" name="Text Box 8"/>
          <p:cNvSpPr txBox="1">
            <a:spLocks noChangeAspect="1" noChangeArrowheads="1"/>
          </p:cNvSpPr>
          <p:nvPr/>
        </p:nvSpPr>
        <p:spPr bwMode="auto">
          <a:xfrm>
            <a:off x="2731765" y="5114949"/>
            <a:ext cx="3433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800">
                <a:solidFill>
                  <a:schemeClr val="tx2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2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2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2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2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algn="l" eaLnBrk="1" hangingPunct="1"/>
            <a:r>
              <a:rPr lang="en-US" altLang="ja-JP" sz="2400">
                <a:solidFill>
                  <a:schemeClr val="tx1"/>
                </a:solidFill>
                <a:effectLst/>
                <a:latin typeface="+mn-lt"/>
                <a:cs typeface="Arial" charset="0"/>
              </a:rPr>
              <a:t>0</a:t>
            </a:r>
          </a:p>
        </p:txBody>
      </p:sp>
      <p:sp>
        <p:nvSpPr>
          <p:cNvPr id="53" name="AutoShape 9"/>
          <p:cNvSpPr>
            <a:spLocks noChangeAspect="1" noChangeArrowheads="1"/>
          </p:cNvSpPr>
          <p:nvPr/>
        </p:nvSpPr>
        <p:spPr bwMode="auto">
          <a:xfrm rot="2704117">
            <a:off x="1996752" y="5226075"/>
            <a:ext cx="341313" cy="633412"/>
          </a:xfrm>
          <a:prstGeom prst="upArrow">
            <a:avLst>
              <a:gd name="adj1" fmla="val 50000"/>
              <a:gd name="adj2" fmla="val 46395"/>
            </a:avLst>
          </a:prstGeom>
          <a:ln>
            <a:headEnd/>
            <a:tailEnd/>
          </a:ln>
          <a:ex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>
              <a:defRPr/>
            </a:pPr>
            <a:endParaRPr lang="ja-JP" altLang="en-US">
              <a:latin typeface="+mn-lt"/>
            </a:endParaRPr>
          </a:p>
        </p:txBody>
      </p:sp>
      <p:sp>
        <p:nvSpPr>
          <p:cNvPr id="54" name="Text Box 10"/>
          <p:cNvSpPr txBox="1">
            <a:spLocks noChangeAspect="1" noChangeArrowheads="1"/>
          </p:cNvSpPr>
          <p:nvPr/>
        </p:nvSpPr>
        <p:spPr bwMode="auto">
          <a:xfrm>
            <a:off x="2798887" y="4653136"/>
            <a:ext cx="203292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800">
                <a:solidFill>
                  <a:schemeClr val="tx2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2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2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2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2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algn="l" eaLnBrk="1" hangingPunct="1"/>
            <a:r>
              <a:rPr kumimoji="0" lang="en-US" altLang="ja-JP" dirty="0">
                <a:solidFill>
                  <a:schemeClr val="tx1"/>
                </a:solidFill>
                <a:effectLst/>
                <a:latin typeface="+mn-lt"/>
                <a:cs typeface="Arial" charset="0"/>
              </a:rPr>
              <a:t>collision axis</a:t>
            </a:r>
          </a:p>
        </p:txBody>
      </p:sp>
      <p:sp>
        <p:nvSpPr>
          <p:cNvPr id="55" name="Text Box 11"/>
          <p:cNvSpPr txBox="1">
            <a:spLocks noChangeAspect="1" noChangeArrowheads="1"/>
          </p:cNvSpPr>
          <p:nvPr/>
        </p:nvSpPr>
        <p:spPr bwMode="auto">
          <a:xfrm rot="-5400000">
            <a:off x="1968076" y="2133774"/>
            <a:ext cx="77296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800">
                <a:solidFill>
                  <a:schemeClr val="tx2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2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2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2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2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algn="l" eaLnBrk="1" hangingPunct="1"/>
            <a:r>
              <a:rPr kumimoji="0" lang="en-US" altLang="ja-JP" sz="2400" dirty="0">
                <a:solidFill>
                  <a:schemeClr val="tx1"/>
                </a:solidFill>
                <a:effectLst/>
                <a:latin typeface="+mn-lt"/>
                <a:cs typeface="Arial" charset="0"/>
              </a:rPr>
              <a:t>time</a:t>
            </a:r>
          </a:p>
        </p:txBody>
      </p:sp>
      <p:sp>
        <p:nvSpPr>
          <p:cNvPr id="56" name="Oval 12"/>
          <p:cNvSpPr>
            <a:spLocks noChangeAspect="1" noChangeArrowheads="1"/>
          </p:cNvSpPr>
          <p:nvPr/>
        </p:nvSpPr>
        <p:spPr bwMode="auto">
          <a:xfrm>
            <a:off x="1628453" y="2809899"/>
            <a:ext cx="107950" cy="106363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72390" h="72390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</a:endParaRPr>
          </a:p>
        </p:txBody>
      </p:sp>
      <p:sp>
        <p:nvSpPr>
          <p:cNvPr id="57" name="Oval 13"/>
          <p:cNvSpPr>
            <a:spLocks noChangeAspect="1" noChangeArrowheads="1"/>
          </p:cNvSpPr>
          <p:nvPr/>
        </p:nvSpPr>
        <p:spPr bwMode="auto">
          <a:xfrm>
            <a:off x="2393628" y="2824187"/>
            <a:ext cx="106362" cy="106362"/>
          </a:xfrm>
          <a:prstGeom prst="ellipse">
            <a:avLst/>
          </a:prstGeom>
          <a:solidFill>
            <a:srgbClr val="339966"/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72390" h="72390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</a:endParaRPr>
          </a:p>
        </p:txBody>
      </p:sp>
      <p:sp>
        <p:nvSpPr>
          <p:cNvPr id="58" name="Oval 14"/>
          <p:cNvSpPr>
            <a:spLocks noChangeAspect="1" noChangeArrowheads="1"/>
          </p:cNvSpPr>
          <p:nvPr/>
        </p:nvSpPr>
        <p:spPr bwMode="auto">
          <a:xfrm>
            <a:off x="2447603" y="3090887"/>
            <a:ext cx="106362" cy="106362"/>
          </a:xfrm>
          <a:prstGeom prst="ellipse">
            <a:avLst/>
          </a:prstGeom>
          <a:solidFill>
            <a:srgbClr val="333399"/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72390" h="72390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</a:endParaRPr>
          </a:p>
        </p:txBody>
      </p:sp>
      <p:sp>
        <p:nvSpPr>
          <p:cNvPr id="59" name="Oval 15"/>
          <p:cNvSpPr>
            <a:spLocks noChangeAspect="1" noChangeArrowheads="1"/>
          </p:cNvSpPr>
          <p:nvPr/>
        </p:nvSpPr>
        <p:spPr bwMode="auto">
          <a:xfrm>
            <a:off x="2233290" y="3011512"/>
            <a:ext cx="106363" cy="106362"/>
          </a:xfrm>
          <a:prstGeom prst="ellipse">
            <a:avLst/>
          </a:prstGeom>
          <a:solidFill>
            <a:srgbClr val="00FFFF"/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72390" h="72390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</a:endParaRPr>
          </a:p>
        </p:txBody>
      </p:sp>
      <p:sp>
        <p:nvSpPr>
          <p:cNvPr id="60" name="Oval 16"/>
          <p:cNvSpPr>
            <a:spLocks noChangeAspect="1" noChangeArrowheads="1"/>
          </p:cNvSpPr>
          <p:nvPr/>
        </p:nvSpPr>
        <p:spPr bwMode="auto">
          <a:xfrm>
            <a:off x="2787328" y="3062312"/>
            <a:ext cx="107950" cy="106362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72390" h="72390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</a:endParaRPr>
          </a:p>
        </p:txBody>
      </p:sp>
      <p:sp>
        <p:nvSpPr>
          <p:cNvPr id="61" name="Oval 17"/>
          <p:cNvSpPr>
            <a:spLocks noChangeAspect="1" noChangeArrowheads="1"/>
          </p:cNvSpPr>
          <p:nvPr/>
        </p:nvSpPr>
        <p:spPr bwMode="auto">
          <a:xfrm>
            <a:off x="2606353" y="2824187"/>
            <a:ext cx="106362" cy="106362"/>
          </a:xfrm>
          <a:prstGeom prst="ellipse">
            <a:avLst/>
          </a:prstGeom>
          <a:solidFill>
            <a:srgbClr val="CCFFCC"/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72390" h="72390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</a:endParaRPr>
          </a:p>
        </p:txBody>
      </p:sp>
      <p:sp>
        <p:nvSpPr>
          <p:cNvPr id="62" name="Oval 18"/>
          <p:cNvSpPr>
            <a:spLocks noChangeAspect="1" noChangeArrowheads="1"/>
          </p:cNvSpPr>
          <p:nvPr/>
        </p:nvSpPr>
        <p:spPr bwMode="auto">
          <a:xfrm>
            <a:off x="1830065" y="2809899"/>
            <a:ext cx="106363" cy="106363"/>
          </a:xfrm>
          <a:prstGeom prst="ellipse">
            <a:avLst/>
          </a:prstGeom>
          <a:solidFill>
            <a:srgbClr val="00FF00"/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72390" h="72390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</a:endParaRPr>
          </a:p>
        </p:txBody>
      </p:sp>
      <p:sp>
        <p:nvSpPr>
          <p:cNvPr id="63" name="Oval 19"/>
          <p:cNvSpPr>
            <a:spLocks noChangeAspect="1" noChangeArrowheads="1"/>
          </p:cNvSpPr>
          <p:nvPr/>
        </p:nvSpPr>
        <p:spPr bwMode="auto">
          <a:xfrm>
            <a:off x="2131690" y="2759099"/>
            <a:ext cx="107950" cy="106363"/>
          </a:xfrm>
          <a:prstGeom prst="ellipse">
            <a:avLst/>
          </a:prstGeom>
          <a:solidFill>
            <a:srgbClr val="CC99FF"/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72390" h="72390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</a:endParaRPr>
          </a:p>
        </p:txBody>
      </p:sp>
      <p:sp>
        <p:nvSpPr>
          <p:cNvPr id="64" name="Oval 20"/>
          <p:cNvSpPr>
            <a:spLocks noChangeAspect="1" noChangeArrowheads="1"/>
          </p:cNvSpPr>
          <p:nvPr/>
        </p:nvSpPr>
        <p:spPr bwMode="auto">
          <a:xfrm>
            <a:off x="1980878" y="3011512"/>
            <a:ext cx="106362" cy="106362"/>
          </a:xfrm>
          <a:prstGeom prst="ellipse">
            <a:avLst/>
          </a:prstGeom>
          <a:solidFill>
            <a:srgbClr val="666699"/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72390" h="72390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</a:endParaRPr>
          </a:p>
        </p:txBody>
      </p:sp>
      <p:sp>
        <p:nvSpPr>
          <p:cNvPr id="65" name="Oval 21"/>
          <p:cNvSpPr>
            <a:spLocks noChangeAspect="1" noChangeArrowheads="1"/>
          </p:cNvSpPr>
          <p:nvPr/>
        </p:nvSpPr>
        <p:spPr bwMode="auto">
          <a:xfrm>
            <a:off x="3039740" y="2860699"/>
            <a:ext cx="106363" cy="106363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72390" h="72390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</a:endParaRPr>
          </a:p>
        </p:txBody>
      </p:sp>
      <p:sp>
        <p:nvSpPr>
          <p:cNvPr id="66" name="Oval 22"/>
          <p:cNvSpPr>
            <a:spLocks noChangeAspect="1" noChangeArrowheads="1"/>
          </p:cNvSpPr>
          <p:nvPr/>
        </p:nvSpPr>
        <p:spPr bwMode="auto">
          <a:xfrm>
            <a:off x="3090540" y="3062312"/>
            <a:ext cx="106363" cy="106362"/>
          </a:xfrm>
          <a:prstGeom prst="ellipse">
            <a:avLst/>
          </a:prstGeom>
          <a:solidFill>
            <a:srgbClr val="FF00FF"/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72390" h="72390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</a:endParaRPr>
          </a:p>
        </p:txBody>
      </p:sp>
      <p:sp>
        <p:nvSpPr>
          <p:cNvPr id="67" name="Oval 23"/>
          <p:cNvSpPr>
            <a:spLocks noChangeAspect="1" noChangeArrowheads="1"/>
          </p:cNvSpPr>
          <p:nvPr/>
        </p:nvSpPr>
        <p:spPr bwMode="auto">
          <a:xfrm>
            <a:off x="3342953" y="2809899"/>
            <a:ext cx="106362" cy="106363"/>
          </a:xfrm>
          <a:prstGeom prst="ellipse">
            <a:avLst/>
          </a:prstGeom>
          <a:solidFill>
            <a:srgbClr val="CC99FF"/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72390" h="72390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</a:endParaRPr>
          </a:p>
        </p:txBody>
      </p:sp>
      <p:sp>
        <p:nvSpPr>
          <p:cNvPr id="68" name="Oval 24"/>
          <p:cNvSpPr>
            <a:spLocks noChangeAspect="1" noChangeArrowheads="1"/>
          </p:cNvSpPr>
          <p:nvPr/>
        </p:nvSpPr>
        <p:spPr bwMode="auto">
          <a:xfrm>
            <a:off x="3241353" y="2955949"/>
            <a:ext cx="106362" cy="106363"/>
          </a:xfrm>
          <a:prstGeom prst="ellipse">
            <a:avLst/>
          </a:prstGeom>
          <a:solidFill>
            <a:srgbClr val="00FF00"/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72390" h="72390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</a:endParaRPr>
          </a:p>
        </p:txBody>
      </p:sp>
      <p:sp>
        <p:nvSpPr>
          <p:cNvPr id="69" name="Oval 25"/>
          <p:cNvSpPr>
            <a:spLocks noChangeAspect="1" noChangeArrowheads="1"/>
          </p:cNvSpPr>
          <p:nvPr/>
        </p:nvSpPr>
        <p:spPr bwMode="auto">
          <a:xfrm>
            <a:off x="2838128" y="2708299"/>
            <a:ext cx="106362" cy="10795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72390" h="72390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</a:endParaRPr>
          </a:p>
        </p:txBody>
      </p:sp>
      <p:sp>
        <p:nvSpPr>
          <p:cNvPr id="70" name="Oval 26"/>
          <p:cNvSpPr>
            <a:spLocks noChangeAspect="1" noChangeArrowheads="1"/>
          </p:cNvSpPr>
          <p:nvPr/>
        </p:nvSpPr>
        <p:spPr bwMode="auto">
          <a:xfrm>
            <a:off x="1326828" y="2659087"/>
            <a:ext cx="106362" cy="106362"/>
          </a:xfrm>
          <a:prstGeom prst="ellipse">
            <a:avLst/>
          </a:prstGeom>
          <a:solidFill>
            <a:srgbClr val="00FFFF"/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72390" h="72390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</a:endParaRPr>
          </a:p>
        </p:txBody>
      </p:sp>
      <p:sp>
        <p:nvSpPr>
          <p:cNvPr id="71" name="Oval 27"/>
          <p:cNvSpPr>
            <a:spLocks noChangeAspect="1" noChangeArrowheads="1"/>
          </p:cNvSpPr>
          <p:nvPr/>
        </p:nvSpPr>
        <p:spPr bwMode="auto">
          <a:xfrm>
            <a:off x="2680965" y="2557487"/>
            <a:ext cx="106363" cy="106362"/>
          </a:xfrm>
          <a:prstGeom prst="ellipse">
            <a:avLst/>
          </a:prstGeom>
          <a:solidFill>
            <a:srgbClr val="00FF00"/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72390" h="72390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</a:endParaRPr>
          </a:p>
        </p:txBody>
      </p:sp>
      <p:sp>
        <p:nvSpPr>
          <p:cNvPr id="72" name="Oval 28"/>
          <p:cNvSpPr>
            <a:spLocks noChangeAspect="1" noChangeArrowheads="1"/>
          </p:cNvSpPr>
          <p:nvPr/>
        </p:nvSpPr>
        <p:spPr bwMode="auto">
          <a:xfrm>
            <a:off x="1577653" y="2608287"/>
            <a:ext cx="106362" cy="106362"/>
          </a:xfrm>
          <a:prstGeom prst="ellipse">
            <a:avLst/>
          </a:prstGeom>
          <a:solidFill>
            <a:srgbClr val="333399"/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72390" h="72390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</a:endParaRPr>
          </a:p>
        </p:txBody>
      </p:sp>
      <p:sp>
        <p:nvSpPr>
          <p:cNvPr id="73" name="Oval 29"/>
          <p:cNvSpPr>
            <a:spLocks noChangeAspect="1" noChangeArrowheads="1"/>
          </p:cNvSpPr>
          <p:nvPr/>
        </p:nvSpPr>
        <p:spPr bwMode="auto">
          <a:xfrm>
            <a:off x="1976115" y="2652737"/>
            <a:ext cx="106363" cy="106362"/>
          </a:xfrm>
          <a:prstGeom prst="ellipse">
            <a:avLst/>
          </a:prstGeom>
          <a:solidFill>
            <a:srgbClr val="339966"/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72390" h="72390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</a:endParaRPr>
          </a:p>
        </p:txBody>
      </p:sp>
      <p:sp>
        <p:nvSpPr>
          <p:cNvPr id="74" name="Oval 30"/>
          <p:cNvSpPr>
            <a:spLocks noChangeAspect="1" noChangeArrowheads="1"/>
          </p:cNvSpPr>
          <p:nvPr/>
        </p:nvSpPr>
        <p:spPr bwMode="auto">
          <a:xfrm>
            <a:off x="3090540" y="2601937"/>
            <a:ext cx="106363" cy="106362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72390" h="72390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</a:endParaRPr>
          </a:p>
        </p:txBody>
      </p:sp>
      <p:sp>
        <p:nvSpPr>
          <p:cNvPr id="75" name="Oval 31"/>
          <p:cNvSpPr>
            <a:spLocks noChangeAspect="1" noChangeArrowheads="1"/>
          </p:cNvSpPr>
          <p:nvPr/>
        </p:nvSpPr>
        <p:spPr bwMode="auto">
          <a:xfrm>
            <a:off x="3639815" y="2759099"/>
            <a:ext cx="106363" cy="106363"/>
          </a:xfrm>
          <a:prstGeom prst="ellipse">
            <a:avLst/>
          </a:prstGeom>
          <a:solidFill>
            <a:srgbClr val="00FFFF"/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72390" h="72390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</a:endParaRPr>
          </a:p>
        </p:txBody>
      </p:sp>
      <p:sp>
        <p:nvSpPr>
          <p:cNvPr id="76" name="Oval 32"/>
          <p:cNvSpPr>
            <a:spLocks noChangeAspect="1" noChangeArrowheads="1"/>
          </p:cNvSpPr>
          <p:nvPr/>
        </p:nvSpPr>
        <p:spPr bwMode="auto">
          <a:xfrm>
            <a:off x="3387403" y="2608287"/>
            <a:ext cx="106362" cy="106362"/>
          </a:xfrm>
          <a:prstGeom prst="ellipse">
            <a:avLst/>
          </a:prstGeom>
          <a:solidFill>
            <a:srgbClr val="333399"/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72000" h="72390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</a:endParaRPr>
          </a:p>
        </p:txBody>
      </p:sp>
      <p:sp>
        <p:nvSpPr>
          <p:cNvPr id="77" name="AutoShape 33"/>
          <p:cNvSpPr>
            <a:spLocks noChangeAspect="1" noChangeArrowheads="1"/>
          </p:cNvSpPr>
          <p:nvPr/>
        </p:nvSpPr>
        <p:spPr bwMode="auto">
          <a:xfrm>
            <a:off x="2391159" y="4938737"/>
            <a:ext cx="352425" cy="403225"/>
          </a:xfrm>
          <a:prstGeom prst="irregularSeal1">
            <a:avLst/>
          </a:prstGeom>
          <a:gradFill rotWithShape="1">
            <a:gsLst>
              <a:gs pos="0">
                <a:srgbClr val="A603AB"/>
              </a:gs>
              <a:gs pos="12000">
                <a:srgbClr val="E81766"/>
              </a:gs>
              <a:gs pos="27000">
                <a:srgbClr val="EE3F17"/>
              </a:gs>
              <a:gs pos="48000">
                <a:srgbClr val="FFFF00"/>
              </a:gs>
              <a:gs pos="64999">
                <a:srgbClr val="1A8D48"/>
              </a:gs>
              <a:gs pos="78999">
                <a:srgbClr val="0819FB"/>
              </a:gs>
              <a:gs pos="100000">
                <a:srgbClr val="A603AB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80000" h="180340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+mn-lt"/>
            </a:endParaRPr>
          </a:p>
        </p:txBody>
      </p:sp>
      <p:sp>
        <p:nvSpPr>
          <p:cNvPr id="78" name="Oval 34"/>
          <p:cNvSpPr>
            <a:spLocks noChangeAspect="1" noChangeArrowheads="1"/>
          </p:cNvSpPr>
          <p:nvPr/>
        </p:nvSpPr>
        <p:spPr bwMode="auto">
          <a:xfrm>
            <a:off x="1528440" y="5783287"/>
            <a:ext cx="452438" cy="454025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216000" h="215900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altLang="ja-JP" sz="2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Arial" charset="0"/>
            </a:endParaRPr>
          </a:p>
        </p:txBody>
      </p:sp>
      <p:sp>
        <p:nvSpPr>
          <p:cNvPr id="79" name="AutoShape 39"/>
          <p:cNvSpPr>
            <a:spLocks noChangeAspect="1" noChangeArrowheads="1"/>
          </p:cNvSpPr>
          <p:nvPr/>
        </p:nvSpPr>
        <p:spPr bwMode="auto">
          <a:xfrm rot="18900000">
            <a:off x="2817490" y="5243537"/>
            <a:ext cx="341313" cy="561975"/>
          </a:xfrm>
          <a:prstGeom prst="upArrow">
            <a:avLst>
              <a:gd name="adj1" fmla="val 50000"/>
              <a:gd name="adj2" fmla="val 41163"/>
            </a:avLst>
          </a:prstGeom>
          <a:ln>
            <a:headEnd/>
            <a:tailEnd/>
          </a:ln>
          <a:ex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>
              <a:defRPr/>
            </a:pPr>
            <a:endParaRPr lang="ja-JP" altLang="en-US">
              <a:latin typeface="+mn-lt"/>
            </a:endParaRPr>
          </a:p>
        </p:txBody>
      </p:sp>
      <p:sp>
        <p:nvSpPr>
          <p:cNvPr id="80" name="Oval 34"/>
          <p:cNvSpPr>
            <a:spLocks noChangeAspect="1" noChangeArrowheads="1"/>
          </p:cNvSpPr>
          <p:nvPr/>
        </p:nvSpPr>
        <p:spPr bwMode="auto">
          <a:xfrm>
            <a:off x="3103624" y="5760966"/>
            <a:ext cx="452438" cy="454025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216000" h="215900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altLang="ja-JP" sz="2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Arial" charset="0"/>
            </a:endParaRPr>
          </a:p>
        </p:txBody>
      </p:sp>
      <p:cxnSp>
        <p:nvCxnSpPr>
          <p:cNvPr id="84" name="直線矢印コネクタ 83"/>
          <p:cNvCxnSpPr/>
          <p:nvPr/>
        </p:nvCxnSpPr>
        <p:spPr>
          <a:xfrm flipV="1">
            <a:off x="2567371" y="2364606"/>
            <a:ext cx="377119" cy="27805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5" name="直線矢印コネクタ 84"/>
          <p:cNvCxnSpPr/>
          <p:nvPr/>
        </p:nvCxnSpPr>
        <p:spPr>
          <a:xfrm flipH="1">
            <a:off x="2354560" y="1978122"/>
            <a:ext cx="2721496" cy="10333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" name="直線矢印コネクタ 2"/>
          <p:cNvCxnSpPr>
            <a:stCxn id="88" idx="1"/>
          </p:cNvCxnSpPr>
          <p:nvPr/>
        </p:nvCxnSpPr>
        <p:spPr>
          <a:xfrm flipH="1">
            <a:off x="2743585" y="3454219"/>
            <a:ext cx="2332471" cy="3348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直線矢印コネクタ 42"/>
          <p:cNvCxnSpPr>
            <a:stCxn id="87" idx="1"/>
          </p:cNvCxnSpPr>
          <p:nvPr/>
        </p:nvCxnSpPr>
        <p:spPr>
          <a:xfrm flipH="1" flipV="1">
            <a:off x="3103624" y="3998143"/>
            <a:ext cx="1996941" cy="6712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直線矢印コネクタ 44"/>
          <p:cNvCxnSpPr/>
          <p:nvPr/>
        </p:nvCxnSpPr>
        <p:spPr>
          <a:xfrm flipH="1" flipV="1">
            <a:off x="2606353" y="5198287"/>
            <a:ext cx="2390230" cy="6618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2" name="テキスト ボックス 41"/>
          <p:cNvSpPr txBox="1"/>
          <p:nvPr/>
        </p:nvSpPr>
        <p:spPr>
          <a:xfrm>
            <a:off x="5076056" y="1700808"/>
            <a:ext cx="399593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solidFill>
                  <a:schemeClr val="tx1"/>
                </a:solidFill>
              </a:rPr>
              <a:t>Finite number of hadrons</a:t>
            </a:r>
          </a:p>
          <a:p>
            <a:endParaRPr lang="en-US" altLang="ja-JP" sz="3200" dirty="0" smtClean="0">
              <a:solidFill>
                <a:schemeClr val="tx1"/>
              </a:solidFill>
            </a:endParaRPr>
          </a:p>
          <a:p>
            <a:r>
              <a:rPr lang="en-US" altLang="ja-JP" sz="3200" dirty="0" smtClean="0">
                <a:solidFill>
                  <a:schemeClr val="tx1"/>
                </a:solidFill>
              </a:rPr>
              <a:t>Propagation of jets</a:t>
            </a:r>
          </a:p>
          <a:p>
            <a:endParaRPr lang="en-US" altLang="ja-JP" sz="3200" dirty="0">
              <a:solidFill>
                <a:schemeClr val="tx1"/>
              </a:solidFill>
            </a:endParaRPr>
          </a:p>
          <a:p>
            <a:r>
              <a:rPr lang="en-US" altLang="ja-JP" sz="3200" dirty="0" smtClean="0">
                <a:solidFill>
                  <a:schemeClr val="tx1"/>
                </a:solidFill>
              </a:rPr>
              <a:t>Hydrodynamic fluctuation</a:t>
            </a:r>
            <a:endParaRPr kumimoji="1" lang="en-US" altLang="ja-JP" sz="3200" dirty="0" smtClean="0">
              <a:solidFill>
                <a:schemeClr val="tx1"/>
              </a:solidFill>
            </a:endParaRPr>
          </a:p>
          <a:p>
            <a:endParaRPr lang="en-US" altLang="ja-JP" sz="3200" dirty="0">
              <a:solidFill>
                <a:schemeClr val="tx1"/>
              </a:solidFill>
            </a:endParaRPr>
          </a:p>
          <a:p>
            <a:r>
              <a:rPr lang="en-US" altLang="ja-JP" sz="3200" dirty="0" smtClean="0">
                <a:solidFill>
                  <a:schemeClr val="tx1"/>
                </a:solidFill>
              </a:rPr>
              <a:t>Initial fluctuation and</a:t>
            </a:r>
          </a:p>
          <a:p>
            <a:r>
              <a:rPr lang="en-US" altLang="ja-JP" sz="3200" dirty="0" smtClean="0">
                <a:solidFill>
                  <a:schemeClr val="tx1"/>
                </a:solidFill>
              </a:rPr>
              <a:t>particle production</a:t>
            </a:r>
            <a:endParaRPr lang="en-US" altLang="ja-JP" sz="3200" dirty="0">
              <a:solidFill>
                <a:schemeClr val="tx1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60B9B-22F6-4CFE-A013-7E457D57B400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869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>
            <a:normAutofit/>
          </a:bodyPr>
          <a:lstStyle/>
          <a:p>
            <a:r>
              <a:rPr kumimoji="1" lang="en-US" altLang="ja-JP" dirty="0" smtClean="0">
                <a:latin typeface="Calibri" pitchFamily="34" charset="0"/>
              </a:rPr>
              <a:t>Green-Kubo Formula</a:t>
            </a:r>
            <a:endParaRPr kumimoji="1" lang="ja-JP" altLang="en-US" dirty="0">
              <a:latin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1628227" y="1766433"/>
                <a:ext cx="5896101" cy="19505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32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𝜂</m:t>
                      </m:r>
                      <m:r>
                        <a:rPr kumimoji="1" lang="en-US" altLang="ja-JP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kumimoji="1" lang="en-US" altLang="ja-JP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1" lang="en-US" altLang="ja-JP" sz="3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1" lang="en-US" altLang="ja-JP" sz="32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kumimoji="1" lang="ja-JP" altLang="en-US" sz="3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𝜔</m:t>
                              </m:r>
                              <m:r>
                                <a:rPr kumimoji="1" lang="ja-JP" altLang="en-US" sz="3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→0</m:t>
                              </m:r>
                            </m:lim>
                          </m:limLow>
                          <m:limLow>
                            <m:limLowPr>
                              <m:ctrlPr>
                                <a:rPr lang="en-US" altLang="ja-JP" sz="32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ja-JP" sz="320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altLang="ja-JP" sz="3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𝑞</m:t>
                              </m:r>
                              <m:r>
                                <a:rPr lang="ja-JP" altLang="en-US" sz="32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kumimoji="1" lang="en-US" altLang="ja-JP" sz="3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kumimoji="1" lang="en-US" altLang="ja-JP" sz="3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1" lang="en-US" altLang="ja-JP" sz="3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kumimoji="1" lang="ja-JP" altLang="en-US" sz="3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𝜔</m:t>
                              </m:r>
                            </m:den>
                          </m:f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kumimoji="1" lang="en-US" altLang="ja-JP" sz="3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kumimoji="1" lang="en-US" altLang="ja-JP" sz="3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𝑑𝑡𝑑𝑥</m:t>
                              </m:r>
                            </m:e>
                          </m:nary>
                          <m:sSup>
                            <m:sSupPr>
                              <m:ctrlPr>
                                <a:rPr kumimoji="1" lang="en-US" altLang="ja-JP" sz="3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3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kumimoji="1" lang="en-US" altLang="ja-JP" sz="3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kumimoji="1" lang="en-US" altLang="ja-JP" sz="3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kumimoji="1" lang="el-GR" altLang="ja-JP" sz="3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𝜔</m:t>
                              </m:r>
                              <m:r>
                                <a:rPr kumimoji="1" lang="en-US" altLang="ja-JP" sz="3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𝑡</m:t>
                              </m:r>
                              <m:r>
                                <a:rPr kumimoji="1" lang="en-US" altLang="ja-JP" sz="3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kumimoji="1" lang="en-US" altLang="ja-JP" sz="3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𝑞𝑥</m:t>
                              </m:r>
                              <m:r>
                                <a:rPr kumimoji="1" lang="en-US" altLang="ja-JP" sz="3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)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kumimoji="1" lang="en-US" altLang="ja-JP" sz="3200" b="0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2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ja-JP" sz="3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ja-JP" sz="32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ja-JP" sz="3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3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altLang="ja-JP" sz="3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𝑥𝑦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ja-JP" sz="3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3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lang="en-US" altLang="ja-JP" sz="3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altLang="ja-JP" sz="3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altLang="ja-JP" sz="32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ja-JP" sz="3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3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altLang="ja-JP" sz="32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𝑥𝑦</m:t>
                                  </m:r>
                                </m:sub>
                              </m:sSub>
                              <m:r>
                                <a:rPr lang="en-US" altLang="ja-JP" sz="32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(0,0)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kumimoji="1" lang="ja-JP" alt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8227" y="1766433"/>
                <a:ext cx="5896101" cy="195059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611560" y="3898791"/>
                <a:ext cx="7920880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3200" dirty="0" smtClean="0">
                    <a:solidFill>
                      <a:schemeClr val="tx1"/>
                    </a:solidFill>
                  </a:rPr>
                  <a:t>S</a:t>
                </a:r>
                <a:r>
                  <a:rPr kumimoji="1" lang="en-US" altLang="ja-JP" sz="3200" dirty="0" smtClean="0">
                    <a:solidFill>
                      <a:schemeClr val="tx1"/>
                    </a:solidFill>
                  </a:rPr>
                  <a:t>low dynamics </a:t>
                </a:r>
                <a:r>
                  <a:rPr kumimoji="1" lang="en-US" altLang="ja-JP" sz="3200" dirty="0" smtClean="0">
                    <a:solidFill>
                      <a:schemeClr val="tx1"/>
                    </a:solidFill>
                    <a:sym typeface="Wingdings" pitchFamily="2" charset="2"/>
                  </a:rPr>
                  <a:t> </a:t>
                </a:r>
                <a:r>
                  <a:rPr lang="en-US" altLang="ja-JP" sz="3200" dirty="0" smtClean="0">
                    <a:solidFill>
                      <a:schemeClr val="tx1"/>
                    </a:solidFill>
                  </a:rPr>
                  <a:t>How slow?</a:t>
                </a:r>
              </a:p>
              <a:p>
                <a:pPr lvl="1"/>
                <a:r>
                  <a:rPr lang="en-US" altLang="ja-JP" sz="3200" dirty="0" smtClean="0">
                    <a:solidFill>
                      <a:schemeClr val="tx1"/>
                    </a:solidFill>
                  </a:rPr>
                  <a:t>Macroscopic time scale ~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ja-JP" altLang="en-US" sz="3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ja-JP" sz="3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ja-JP" altLang="en-US" sz="3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𝜔</m:t>
                        </m:r>
                      </m:den>
                    </m:f>
                  </m:oMath>
                </a14:m>
                <a:r>
                  <a:rPr lang="en-US" altLang="ja-JP" sz="32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altLang="ja-JP" sz="3200" dirty="0" smtClean="0">
                    <a:solidFill>
                      <a:schemeClr val="tx1"/>
                    </a:solidFill>
                    <a:sym typeface="Wingdings" pitchFamily="2" charset="2"/>
                  </a:rPr>
                  <a:t>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3200" i="1" smtClean="0">
                            <a:solidFill>
                              <a:schemeClr val="tx1"/>
                            </a:solidFill>
                            <a:latin typeface="Cambria Math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altLang="ja-JP" sz="3200" b="0" i="1" smtClean="0">
                            <a:solidFill>
                              <a:schemeClr val="tx1"/>
                            </a:solidFill>
                            <a:latin typeface="Cambria Math"/>
                            <a:sym typeface="Wingdings" pitchFamily="2" charset="2"/>
                          </a:rPr>
                          <m:t>𝑡</m:t>
                        </m:r>
                      </m:e>
                      <m:sub>
                        <m:r>
                          <a:rPr lang="en-US" altLang="ja-JP" sz="3200" b="0" i="0" smtClean="0">
                            <a:solidFill>
                              <a:schemeClr val="tx1"/>
                            </a:solidFill>
                            <a:latin typeface="Cambria Math"/>
                            <a:sym typeface="Wingdings" pitchFamily="2" charset="2"/>
                          </a:rPr>
                          <m:t>"</m:t>
                        </m:r>
                        <m:r>
                          <m:rPr>
                            <m:sty m:val="p"/>
                          </m:rPr>
                          <a:rPr lang="en-US" altLang="ja-JP" sz="3200" b="0" i="0" smtClean="0">
                            <a:solidFill>
                              <a:schemeClr val="tx1"/>
                            </a:solidFill>
                            <a:latin typeface="Cambria Math"/>
                            <a:sym typeface="Wingdings" pitchFamily="2" charset="2"/>
                          </a:rPr>
                          <m:t>macro</m:t>
                        </m:r>
                        <m:r>
                          <a:rPr lang="en-US" altLang="ja-JP" sz="3200" b="0" i="0" smtClean="0">
                            <a:solidFill>
                              <a:schemeClr val="tx1"/>
                            </a:solidFill>
                            <a:latin typeface="Cambria Math"/>
                            <a:sym typeface="Wingdings" pitchFamily="2" charset="2"/>
                          </a:rPr>
                          <m:t>"</m:t>
                        </m:r>
                      </m:sub>
                    </m:sSub>
                  </m:oMath>
                </a14:m>
                <a:endParaRPr lang="en-US" altLang="ja-JP" sz="3200" dirty="0" smtClean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altLang="ja-JP" sz="3200" dirty="0" smtClean="0">
                    <a:solidFill>
                      <a:schemeClr val="tx1"/>
                    </a:solidFill>
                  </a:rPr>
                  <a:t>Microscopic time scale ~ </a:t>
                </a:r>
                <a14:m>
                  <m:oMath xmlns:m="http://schemas.openxmlformats.org/officeDocument/2006/math">
                    <m:r>
                      <a:rPr lang="ja-JP" altLang="en-US" sz="3200" i="1" smtClean="0">
                        <a:solidFill>
                          <a:schemeClr val="tx1"/>
                        </a:solidFill>
                        <a:latin typeface="Cambria Math"/>
                      </a:rPr>
                      <m:t>𝜏</m:t>
                    </m:r>
                  </m:oMath>
                </a14:m>
                <a:endParaRPr lang="en-US" altLang="ja-JP" sz="3200" dirty="0" smtClean="0">
                  <a:solidFill>
                    <a:schemeClr val="tx1"/>
                  </a:solidFill>
                </a:endParaRPr>
              </a:p>
              <a:p>
                <a:r>
                  <a:rPr lang="en-US" altLang="ja-JP" sz="3200" dirty="0" smtClean="0">
                    <a:solidFill>
                      <a:schemeClr val="tx1"/>
                    </a:solidFill>
                  </a:rPr>
                  <a:t>cf.) Long tail problem (</a:t>
                </a:r>
                <a:r>
                  <a:rPr lang="en-US" altLang="ja-JP" sz="3200" dirty="0">
                    <a:solidFill>
                      <a:schemeClr val="tx1"/>
                    </a:solidFill>
                  </a:rPr>
                  <a:t>liquid in 2D, g</a:t>
                </a:r>
                <a:r>
                  <a:rPr lang="en-US" altLang="ja-JP" sz="3200" dirty="0" smtClean="0">
                    <a:solidFill>
                      <a:schemeClr val="tx1"/>
                    </a:solidFill>
                  </a:rPr>
                  <a:t>lassy </a:t>
                </a:r>
                <a:r>
                  <a:rPr lang="en-US" altLang="ja-JP" sz="3200" dirty="0">
                    <a:solidFill>
                      <a:schemeClr val="tx1"/>
                    </a:solidFill>
                  </a:rPr>
                  <a:t>system, </a:t>
                </a:r>
                <a:r>
                  <a:rPr lang="en-US" altLang="ja-JP" sz="3200" dirty="0" smtClean="0">
                    <a:solidFill>
                      <a:schemeClr val="tx1"/>
                    </a:solidFill>
                  </a:rPr>
                  <a:t>super-cooling, etc</a:t>
                </a:r>
                <a:r>
                  <a:rPr lang="en-US" altLang="ja-JP" sz="3200" dirty="0">
                    <a:solidFill>
                      <a:schemeClr val="tx1"/>
                    </a:solidFill>
                  </a:rPr>
                  <a:t>. </a:t>
                </a:r>
                <a:r>
                  <a:rPr lang="en-US" altLang="ja-JP" sz="3200" dirty="0" smtClean="0">
                    <a:solidFill>
                      <a:schemeClr val="tx1"/>
                    </a:solidFill>
                  </a:rPr>
                  <a:t>)</a:t>
                </a:r>
                <a:endParaRPr lang="en-US" altLang="ja-JP" sz="3200" dirty="0">
                  <a:solidFill>
                    <a:schemeClr val="tx1"/>
                  </a:solidFill>
                </a:endParaRPr>
              </a:p>
              <a:p>
                <a:endParaRPr kumimoji="1" lang="ja-JP" alt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3898791"/>
                <a:ext cx="7920880" cy="3046988"/>
              </a:xfrm>
              <a:prstGeom prst="rect">
                <a:avLst/>
              </a:prstGeom>
              <a:blipFill rotWithShape="1">
                <a:blip r:embed="rId4"/>
                <a:stretch>
                  <a:fillRect l="-2000" t="-320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60B9B-22F6-4CFE-A013-7E457D57B400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849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/>
          <a:lstStyle/>
          <a:p>
            <a:r>
              <a:rPr kumimoji="1" lang="en-US" altLang="ja-JP" dirty="0" smtClean="0">
                <a:latin typeface="Calibri" pitchFamily="34" charset="0"/>
              </a:rPr>
              <a:t>Relaxation and Causality</a:t>
            </a:r>
            <a:endParaRPr kumimoji="1" lang="ja-JP" altLang="en-US" dirty="0">
              <a:latin typeface="Calibri" pitchFamily="34" charset="0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67544" y="1970837"/>
            <a:ext cx="37444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solidFill>
                  <a:schemeClr val="tx1"/>
                </a:solidFill>
              </a:rPr>
              <a:t>Constitutive equations at </a:t>
            </a:r>
            <a:r>
              <a:rPr kumimoji="1" lang="en-US" altLang="ja-JP" sz="2800" dirty="0" err="1" smtClean="0">
                <a:solidFill>
                  <a:schemeClr val="tx1"/>
                </a:solidFill>
              </a:rPr>
              <a:t>Navier</a:t>
            </a:r>
            <a:r>
              <a:rPr kumimoji="1" lang="en-US" altLang="ja-JP" sz="2800" dirty="0" smtClean="0">
                <a:solidFill>
                  <a:schemeClr val="tx1"/>
                </a:solidFill>
              </a:rPr>
              <a:t>-Stokes leve</a:t>
            </a:r>
            <a:r>
              <a:rPr lang="en-US" altLang="ja-JP" sz="2800" dirty="0">
                <a:solidFill>
                  <a:schemeClr val="tx1"/>
                </a:solidFill>
              </a:rPr>
              <a:t>l</a:t>
            </a:r>
            <a:endParaRPr kumimoji="1" lang="ja-JP" altLang="en-US" sz="2800" dirty="0" smtClean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611560" y="3212976"/>
                <a:ext cx="3070152" cy="14196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ja-JP" altLang="en-US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𝜋</m:t>
                          </m:r>
                        </m:e>
                        <m:sup>
                          <m:r>
                            <a:rPr kumimoji="1" lang="ja-JP" alt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𝜇𝜈</m:t>
                          </m:r>
                        </m:sup>
                      </m:sSup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=2</m:t>
                      </m:r>
                      <m:r>
                        <a:rPr kumimoji="1" lang="ja-JP" alt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𝜂</m:t>
                      </m:r>
                      <m:sSup>
                        <m:sSupPr>
                          <m:ctrlP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kumimoji="1" lang="ja-JP" alt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𝜕</m:t>
                          </m:r>
                        </m:e>
                        <m:sup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&lt;</m:t>
                          </m:r>
                          <m:r>
                            <a:rPr kumimoji="1" lang="ja-JP" alt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𝜇</m:t>
                          </m:r>
                        </m:sup>
                      </m:sSup>
                      <m:sSup>
                        <m:sSupPr>
                          <m:ctrlP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𝑢</m:t>
                          </m:r>
                        </m:e>
                        <m:sup>
                          <m:r>
                            <a:rPr kumimoji="1" lang="ja-JP" alt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𝜈</m:t>
                          </m:r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&gt;</m:t>
                          </m:r>
                        </m:sup>
                      </m:sSup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, </m:t>
                      </m:r>
                    </m:oMath>
                  </m:oMathPara>
                </a14:m>
                <a:endParaRPr kumimoji="1" lang="en-US" altLang="ja-JP" sz="2800" b="0" i="1" dirty="0" smtClean="0">
                  <a:solidFill>
                    <a:schemeClr val="tx1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l-GR" altLang="ja-JP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Π</m:t>
                      </m:r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=−</m:t>
                      </m:r>
                      <m:r>
                        <a:rPr kumimoji="1" lang="ja-JP" altLang="en-US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𝜍</m:t>
                      </m:r>
                      <m:sSub>
                        <m:sSubPr>
                          <m:ctrlP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ja-JP" altLang="en-US" sz="28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𝜕</m:t>
                          </m:r>
                        </m:e>
                        <m:sub>
                          <m:r>
                            <a:rPr kumimoji="1" lang="ja-JP" alt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𝜇</m:t>
                          </m:r>
                        </m:sub>
                      </m:sSub>
                      <m:sSup>
                        <m:sSupPr>
                          <m:ctrlP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𝑢</m:t>
                          </m:r>
                        </m:e>
                        <m:sup>
                          <m:r>
                            <a:rPr kumimoji="1" lang="ja-JP" alt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𝜇</m:t>
                          </m:r>
                        </m:sup>
                      </m:sSup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</m:oMath>
                  </m:oMathPara>
                </a14:m>
                <a:endParaRPr kumimoji="1" lang="en-US" altLang="ja-JP" sz="2800" b="0" dirty="0" smtClean="0">
                  <a:solidFill>
                    <a:schemeClr val="tx1"/>
                  </a:solidFill>
                  <a:ea typeface="Cambria Math"/>
                </a:endParaRPr>
              </a:p>
              <a:p>
                <a:pPr algn="ctr"/>
                <a:r>
                  <a:rPr kumimoji="1" lang="en-US" altLang="ja-JP" sz="2800" dirty="0" smtClean="0">
                    <a:solidFill>
                      <a:schemeClr val="tx1"/>
                    </a:solidFill>
                  </a:rPr>
                  <a:t>…</a:t>
                </a:r>
                <a:endParaRPr kumimoji="1" lang="ja-JP" altLang="en-US" sz="28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3212976"/>
                <a:ext cx="3070152" cy="1419684"/>
              </a:xfrm>
              <a:prstGeom prst="rect">
                <a:avLst/>
              </a:prstGeom>
              <a:blipFill rotWithShape="1">
                <a:blip r:embed="rId3"/>
                <a:stretch>
                  <a:fillRect b="-1373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直線矢印コネクタ 5"/>
          <p:cNvCxnSpPr/>
          <p:nvPr/>
        </p:nvCxnSpPr>
        <p:spPr>
          <a:xfrm flipV="1">
            <a:off x="3212856" y="5066020"/>
            <a:ext cx="0" cy="122413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/>
              <p:cNvSpPr txBox="1"/>
              <p:nvPr/>
            </p:nvSpPr>
            <p:spPr>
              <a:xfrm>
                <a:off x="5542510" y="6028546"/>
                <a:ext cx="41626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kumimoji="1" lang="ja-JP" altLang="en-US" sz="28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2510" y="6028546"/>
                <a:ext cx="416268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直線コネクタ 10"/>
          <p:cNvCxnSpPr/>
          <p:nvPr/>
        </p:nvCxnSpPr>
        <p:spPr>
          <a:xfrm flipV="1">
            <a:off x="3212856" y="5454277"/>
            <a:ext cx="2329654" cy="835879"/>
          </a:xfrm>
          <a:prstGeom prst="bentConnector3">
            <a:avLst>
              <a:gd name="adj1" fmla="val 28817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4076952" y="4994012"/>
            <a:ext cx="25811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tx1"/>
                </a:solidFill>
              </a:rPr>
              <a:t>thermodynamics force</a:t>
            </a:r>
            <a:endParaRPr kumimoji="1" lang="ja-JP" altLang="en-US" sz="2000" dirty="0" smtClean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/>
              <p:cNvSpPr txBox="1"/>
              <p:nvPr/>
            </p:nvSpPr>
            <p:spPr>
              <a:xfrm>
                <a:off x="3716912" y="6270992"/>
                <a:ext cx="56938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kumimoji="1" lang="ja-JP" altLang="en-US" sz="28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テキスト ボックス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6912" y="6270992"/>
                <a:ext cx="569387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/>
              <p:cNvSpPr txBox="1"/>
              <p:nvPr/>
            </p:nvSpPr>
            <p:spPr>
              <a:xfrm rot="16200000">
                <a:off x="2138508" y="5387170"/>
                <a:ext cx="159756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𝐹</m:t>
                      </m:r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1" lang="en-US" altLang="ja-JP" sz="28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or</m:t>
                      </m:r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𝑅</m:t>
                      </m:r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/</m:t>
                      </m:r>
                      <m:r>
                        <a:rPr kumimoji="1" lang="ja-JP" alt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𝜅</m:t>
                      </m:r>
                    </m:oMath>
                  </m:oMathPara>
                </a14:m>
                <a:endParaRPr kumimoji="1" lang="ja-JP" altLang="en-US" sz="28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テキスト ボックス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2138508" y="5387170"/>
                <a:ext cx="1597568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フリーフォーム 19"/>
          <p:cNvSpPr/>
          <p:nvPr/>
        </p:nvSpPr>
        <p:spPr>
          <a:xfrm>
            <a:off x="3921667" y="5454277"/>
            <a:ext cx="1620843" cy="856343"/>
          </a:xfrm>
          <a:custGeom>
            <a:avLst/>
            <a:gdLst>
              <a:gd name="connsiteX0" fmla="*/ 0 w 2757715"/>
              <a:gd name="connsiteY0" fmla="*/ 856343 h 856343"/>
              <a:gd name="connsiteX1" fmla="*/ 159658 w 2757715"/>
              <a:gd name="connsiteY1" fmla="*/ 508000 h 856343"/>
              <a:gd name="connsiteX2" fmla="*/ 348343 w 2757715"/>
              <a:gd name="connsiteY2" fmla="*/ 319314 h 856343"/>
              <a:gd name="connsiteX3" fmla="*/ 769258 w 2757715"/>
              <a:gd name="connsiteY3" fmla="*/ 116114 h 856343"/>
              <a:gd name="connsiteX4" fmla="*/ 1175658 w 2757715"/>
              <a:gd name="connsiteY4" fmla="*/ 58057 h 856343"/>
              <a:gd name="connsiteX5" fmla="*/ 1828800 w 2757715"/>
              <a:gd name="connsiteY5" fmla="*/ 29029 h 856343"/>
              <a:gd name="connsiteX6" fmla="*/ 2757715 w 2757715"/>
              <a:gd name="connsiteY6" fmla="*/ 0 h 856343"/>
              <a:gd name="connsiteX0" fmla="*/ 0 w 2757715"/>
              <a:gd name="connsiteY0" fmla="*/ 856343 h 856343"/>
              <a:gd name="connsiteX1" fmla="*/ 159658 w 2757715"/>
              <a:gd name="connsiteY1" fmla="*/ 508000 h 856343"/>
              <a:gd name="connsiteX2" fmla="*/ 406400 w 2757715"/>
              <a:gd name="connsiteY2" fmla="*/ 290286 h 856343"/>
              <a:gd name="connsiteX3" fmla="*/ 769258 w 2757715"/>
              <a:gd name="connsiteY3" fmla="*/ 116114 h 856343"/>
              <a:gd name="connsiteX4" fmla="*/ 1175658 w 2757715"/>
              <a:gd name="connsiteY4" fmla="*/ 58057 h 856343"/>
              <a:gd name="connsiteX5" fmla="*/ 1828800 w 2757715"/>
              <a:gd name="connsiteY5" fmla="*/ 29029 h 856343"/>
              <a:gd name="connsiteX6" fmla="*/ 2757715 w 2757715"/>
              <a:gd name="connsiteY6" fmla="*/ 0 h 856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57715" h="856343">
                <a:moveTo>
                  <a:pt x="0" y="856343"/>
                </a:moveTo>
                <a:cubicBezTo>
                  <a:pt x="50800" y="726924"/>
                  <a:pt x="91925" y="602343"/>
                  <a:pt x="159658" y="508000"/>
                </a:cubicBezTo>
                <a:cubicBezTo>
                  <a:pt x="227391" y="413657"/>
                  <a:pt x="304800" y="355600"/>
                  <a:pt x="406400" y="290286"/>
                </a:cubicBezTo>
                <a:cubicBezTo>
                  <a:pt x="508000" y="224972"/>
                  <a:pt x="641048" y="154819"/>
                  <a:pt x="769258" y="116114"/>
                </a:cubicBezTo>
                <a:cubicBezTo>
                  <a:pt x="897468" y="77409"/>
                  <a:pt x="999068" y="72571"/>
                  <a:pt x="1175658" y="58057"/>
                </a:cubicBezTo>
                <a:cubicBezTo>
                  <a:pt x="1352248" y="43543"/>
                  <a:pt x="1828800" y="29029"/>
                  <a:pt x="1828800" y="29029"/>
                </a:cubicBezTo>
                <a:lnTo>
                  <a:pt x="2757715" y="0"/>
                </a:lnTo>
              </a:path>
            </a:pathLst>
          </a:cu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581008" y="5746030"/>
            <a:ext cx="20792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tx1"/>
                </a:solidFill>
              </a:rPr>
              <a:t>Realistic response</a:t>
            </a:r>
            <a:endParaRPr kumimoji="1" lang="ja-JP" altLang="en-US" sz="2000" dirty="0" smtClean="0">
              <a:solidFill>
                <a:schemeClr val="tx1"/>
              </a:solidFill>
            </a:endParaRPr>
          </a:p>
        </p:txBody>
      </p:sp>
      <p:cxnSp>
        <p:nvCxnSpPr>
          <p:cNvPr id="23" name="直線矢印コネクタ 22"/>
          <p:cNvCxnSpPr/>
          <p:nvPr/>
        </p:nvCxnSpPr>
        <p:spPr>
          <a:xfrm flipH="1" flipV="1">
            <a:off x="4343433" y="5570076"/>
            <a:ext cx="420480" cy="2015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4" name="テキスト ボックス 23"/>
          <p:cNvSpPr txBox="1"/>
          <p:nvPr/>
        </p:nvSpPr>
        <p:spPr>
          <a:xfrm>
            <a:off x="4827811" y="1993483"/>
            <a:ext cx="431618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solidFill>
                  <a:schemeClr val="tx1"/>
                </a:solidFill>
              </a:rPr>
              <a:t>Instantaneous response violates causality</a:t>
            </a:r>
          </a:p>
          <a:p>
            <a:pPr marL="457200" indent="-457200">
              <a:buFont typeface="Wingdings"/>
              <a:buChar char="à"/>
            </a:pPr>
            <a:r>
              <a:rPr lang="en-US" altLang="ja-JP" sz="2800" dirty="0" smtClean="0">
                <a:solidFill>
                  <a:schemeClr val="tx1"/>
                </a:solidFill>
                <a:sym typeface="Wingdings" pitchFamily="2" charset="2"/>
              </a:rPr>
              <a:t>Critical issue in relativistic theory</a:t>
            </a:r>
          </a:p>
          <a:p>
            <a:pPr marL="457200" indent="-457200">
              <a:buFont typeface="Wingdings"/>
              <a:buChar char="à"/>
            </a:pPr>
            <a:r>
              <a:rPr lang="en-US" altLang="ja-JP" sz="2800" dirty="0" smtClean="0">
                <a:solidFill>
                  <a:schemeClr val="tx1"/>
                </a:solidFill>
              </a:rPr>
              <a:t>Relaxation plays an essential role</a:t>
            </a:r>
            <a:endParaRPr kumimoji="1" lang="ja-JP" altLang="en-US" sz="2800" dirty="0" smtClean="0">
              <a:solidFill>
                <a:schemeClr val="tx1"/>
              </a:solidFill>
            </a:endParaRPr>
          </a:p>
        </p:txBody>
      </p:sp>
      <p:cxnSp>
        <p:nvCxnSpPr>
          <p:cNvPr id="28" name="直線矢印コネクタ 27"/>
          <p:cNvCxnSpPr/>
          <p:nvPr/>
        </p:nvCxnSpPr>
        <p:spPr>
          <a:xfrm flipV="1">
            <a:off x="3212856" y="6290156"/>
            <a:ext cx="2407764" cy="2046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矢印コネクタ 6"/>
          <p:cNvCxnSpPr/>
          <p:nvPr/>
        </p:nvCxnSpPr>
        <p:spPr>
          <a:xfrm flipH="1" flipV="1">
            <a:off x="3899817" y="5858108"/>
            <a:ext cx="401232" cy="769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フリーフォーム 9"/>
          <p:cNvSpPr/>
          <p:nvPr/>
        </p:nvSpPr>
        <p:spPr>
          <a:xfrm>
            <a:off x="4078790" y="5871382"/>
            <a:ext cx="696685" cy="638629"/>
          </a:xfrm>
          <a:custGeom>
            <a:avLst/>
            <a:gdLst>
              <a:gd name="connsiteX0" fmla="*/ 0 w 696685"/>
              <a:gd name="connsiteY0" fmla="*/ 0 h 638629"/>
              <a:gd name="connsiteX1" fmla="*/ 246742 w 696685"/>
              <a:gd name="connsiteY1" fmla="*/ 319315 h 638629"/>
              <a:gd name="connsiteX2" fmla="*/ 348342 w 696685"/>
              <a:gd name="connsiteY2" fmla="*/ 188686 h 638629"/>
              <a:gd name="connsiteX3" fmla="*/ 696685 w 696685"/>
              <a:gd name="connsiteY3" fmla="*/ 638629 h 638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6685" h="638629">
                <a:moveTo>
                  <a:pt x="0" y="0"/>
                </a:moveTo>
                <a:cubicBezTo>
                  <a:pt x="94342" y="143933"/>
                  <a:pt x="188685" y="287867"/>
                  <a:pt x="246742" y="319315"/>
                </a:cubicBezTo>
                <a:cubicBezTo>
                  <a:pt x="304799" y="350763"/>
                  <a:pt x="273352" y="135467"/>
                  <a:pt x="348342" y="188686"/>
                </a:cubicBezTo>
                <a:cubicBezTo>
                  <a:pt x="423332" y="241905"/>
                  <a:pt x="560008" y="440267"/>
                  <a:pt x="696685" y="638629"/>
                </a:cubicBezTo>
              </a:path>
            </a:pathLst>
          </a:custGeom>
          <a:ln>
            <a:head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/>
              <p:cNvSpPr txBox="1"/>
              <p:nvPr/>
            </p:nvSpPr>
            <p:spPr>
              <a:xfrm>
                <a:off x="4691905" y="6362164"/>
                <a:ext cx="43922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28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𝜏</m:t>
                      </m:r>
                    </m:oMath>
                  </m:oMathPara>
                </a14:m>
                <a:endParaRPr kumimoji="1" lang="ja-JP" altLang="en-US" sz="28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テキスト ボックス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1905" y="6362164"/>
                <a:ext cx="439223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60B9B-22F6-4CFE-A013-7E457D57B400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874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Coarse-Graining in Time</a:t>
            </a:r>
            <a:endParaRPr kumimoji="1" lang="ja-JP" altLang="en-US" dirty="0"/>
          </a:p>
        </p:txBody>
      </p:sp>
      <p:cxnSp>
        <p:nvCxnSpPr>
          <p:cNvPr id="4" name="直線矢印コネクタ 3"/>
          <p:cNvCxnSpPr/>
          <p:nvPr/>
        </p:nvCxnSpPr>
        <p:spPr>
          <a:xfrm flipV="1">
            <a:off x="1206209" y="2106434"/>
            <a:ext cx="0" cy="288032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3726489" y="4895582"/>
                <a:ext cx="41626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kumimoji="1" lang="ja-JP" altLang="en-US" sz="28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6489" y="4895582"/>
                <a:ext cx="416268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611560" y="1844824"/>
                <a:ext cx="67627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kumimoji="1" lang="ja-JP" altLang="en-US" sz="28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844824"/>
                <a:ext cx="676275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フリーフォーム 8"/>
          <p:cNvSpPr/>
          <p:nvPr/>
        </p:nvSpPr>
        <p:spPr>
          <a:xfrm>
            <a:off x="1212700" y="3898835"/>
            <a:ext cx="1901372" cy="1090465"/>
          </a:xfrm>
          <a:custGeom>
            <a:avLst/>
            <a:gdLst>
              <a:gd name="connsiteX0" fmla="*/ 0 w 1901372"/>
              <a:gd name="connsiteY0" fmla="*/ 0 h 2180929"/>
              <a:gd name="connsiteX1" fmla="*/ 159658 w 1901372"/>
              <a:gd name="connsiteY1" fmla="*/ 551543 h 2180929"/>
              <a:gd name="connsiteX2" fmla="*/ 333829 w 1901372"/>
              <a:gd name="connsiteY2" fmla="*/ 1001486 h 2180929"/>
              <a:gd name="connsiteX3" fmla="*/ 624115 w 1901372"/>
              <a:gd name="connsiteY3" fmla="*/ 1451429 h 2180929"/>
              <a:gd name="connsiteX4" fmla="*/ 1016000 w 1901372"/>
              <a:gd name="connsiteY4" fmla="*/ 1843314 h 2180929"/>
              <a:gd name="connsiteX5" fmla="*/ 1524000 w 1901372"/>
              <a:gd name="connsiteY5" fmla="*/ 2133600 h 2180929"/>
              <a:gd name="connsiteX6" fmla="*/ 1901372 w 1901372"/>
              <a:gd name="connsiteY6" fmla="*/ 2177143 h 2180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1372" h="2180929">
                <a:moveTo>
                  <a:pt x="0" y="0"/>
                </a:moveTo>
                <a:cubicBezTo>
                  <a:pt x="52010" y="192314"/>
                  <a:pt x="104020" y="384629"/>
                  <a:pt x="159658" y="551543"/>
                </a:cubicBezTo>
                <a:cubicBezTo>
                  <a:pt x="215296" y="718457"/>
                  <a:pt x="256420" y="851505"/>
                  <a:pt x="333829" y="1001486"/>
                </a:cubicBezTo>
                <a:cubicBezTo>
                  <a:pt x="411239" y="1151467"/>
                  <a:pt x="510420" y="1311125"/>
                  <a:pt x="624115" y="1451429"/>
                </a:cubicBezTo>
                <a:cubicBezTo>
                  <a:pt x="737810" y="1591733"/>
                  <a:pt x="866019" y="1729619"/>
                  <a:pt x="1016000" y="1843314"/>
                </a:cubicBezTo>
                <a:cubicBezTo>
                  <a:pt x="1165981" y="1957009"/>
                  <a:pt x="1376438" y="2077962"/>
                  <a:pt x="1524000" y="2133600"/>
                </a:cubicBezTo>
                <a:cubicBezTo>
                  <a:pt x="1671562" y="2189238"/>
                  <a:pt x="1786467" y="2183190"/>
                  <a:pt x="1901372" y="2177143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" name="直線矢印コネクタ 10"/>
          <p:cNvCxnSpPr/>
          <p:nvPr/>
        </p:nvCxnSpPr>
        <p:spPr>
          <a:xfrm>
            <a:off x="1212700" y="4986754"/>
            <a:ext cx="2801821" cy="254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/>
          <p:nvPr/>
        </p:nvCxnSpPr>
        <p:spPr>
          <a:xfrm flipV="1">
            <a:off x="5533502" y="2106434"/>
            <a:ext cx="0" cy="288032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/>
              <p:cNvSpPr txBox="1"/>
              <p:nvPr/>
            </p:nvSpPr>
            <p:spPr>
              <a:xfrm>
                <a:off x="8053782" y="4895582"/>
                <a:ext cx="50045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′</m:t>
                      </m:r>
                    </m:oMath>
                  </m:oMathPara>
                </a14:m>
                <a:endParaRPr kumimoji="1" lang="ja-JP" altLang="en-US" sz="28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テキスト ボックス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3782" y="4895582"/>
                <a:ext cx="500457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/>
              <p:cNvSpPr txBox="1"/>
              <p:nvPr/>
            </p:nvSpPr>
            <p:spPr>
              <a:xfrm>
                <a:off x="4938853" y="1844824"/>
                <a:ext cx="67627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kumimoji="1" lang="ja-JP" altLang="en-US" sz="28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テキスト ボックス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8853" y="1844824"/>
                <a:ext cx="676275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フリーフォーム 14"/>
          <p:cNvSpPr/>
          <p:nvPr/>
        </p:nvSpPr>
        <p:spPr>
          <a:xfrm>
            <a:off x="5533503" y="2368045"/>
            <a:ext cx="131317" cy="2621256"/>
          </a:xfrm>
          <a:custGeom>
            <a:avLst/>
            <a:gdLst>
              <a:gd name="connsiteX0" fmla="*/ 0 w 1901372"/>
              <a:gd name="connsiteY0" fmla="*/ 0 h 2180929"/>
              <a:gd name="connsiteX1" fmla="*/ 159658 w 1901372"/>
              <a:gd name="connsiteY1" fmla="*/ 551543 h 2180929"/>
              <a:gd name="connsiteX2" fmla="*/ 333829 w 1901372"/>
              <a:gd name="connsiteY2" fmla="*/ 1001486 h 2180929"/>
              <a:gd name="connsiteX3" fmla="*/ 624115 w 1901372"/>
              <a:gd name="connsiteY3" fmla="*/ 1451429 h 2180929"/>
              <a:gd name="connsiteX4" fmla="*/ 1016000 w 1901372"/>
              <a:gd name="connsiteY4" fmla="*/ 1843314 h 2180929"/>
              <a:gd name="connsiteX5" fmla="*/ 1524000 w 1901372"/>
              <a:gd name="connsiteY5" fmla="*/ 2133600 h 2180929"/>
              <a:gd name="connsiteX6" fmla="*/ 1901372 w 1901372"/>
              <a:gd name="connsiteY6" fmla="*/ 2177143 h 2180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1372" h="2180929">
                <a:moveTo>
                  <a:pt x="0" y="0"/>
                </a:moveTo>
                <a:cubicBezTo>
                  <a:pt x="52010" y="192314"/>
                  <a:pt x="104020" y="384629"/>
                  <a:pt x="159658" y="551543"/>
                </a:cubicBezTo>
                <a:cubicBezTo>
                  <a:pt x="215296" y="718457"/>
                  <a:pt x="256420" y="851505"/>
                  <a:pt x="333829" y="1001486"/>
                </a:cubicBezTo>
                <a:cubicBezTo>
                  <a:pt x="411239" y="1151467"/>
                  <a:pt x="510420" y="1311125"/>
                  <a:pt x="624115" y="1451429"/>
                </a:cubicBezTo>
                <a:cubicBezTo>
                  <a:pt x="737810" y="1591733"/>
                  <a:pt x="866019" y="1729619"/>
                  <a:pt x="1016000" y="1843314"/>
                </a:cubicBezTo>
                <a:cubicBezTo>
                  <a:pt x="1165981" y="1957009"/>
                  <a:pt x="1376438" y="2077962"/>
                  <a:pt x="1524000" y="2133600"/>
                </a:cubicBezTo>
                <a:cubicBezTo>
                  <a:pt x="1671562" y="2189238"/>
                  <a:pt x="1786467" y="2183190"/>
                  <a:pt x="1901372" y="2177143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6" name="直線矢印コネクタ 15"/>
          <p:cNvCxnSpPr/>
          <p:nvPr/>
        </p:nvCxnSpPr>
        <p:spPr>
          <a:xfrm>
            <a:off x="5539993" y="4986754"/>
            <a:ext cx="2801821" cy="254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/>
              <p:cNvSpPr txBox="1"/>
              <p:nvPr/>
            </p:nvSpPr>
            <p:spPr>
              <a:xfrm>
                <a:off x="1834235" y="2479444"/>
                <a:ext cx="1938864" cy="8775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𝑅</m:t>
                          </m:r>
                        </m:sub>
                      </m:sSub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kumimoji="1" lang="ja-JP" alt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𝜅</m:t>
                          </m:r>
                        </m:num>
                        <m:den>
                          <m:r>
                            <a:rPr kumimoji="1" lang="ja-JP" alt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𝜏</m:t>
                          </m:r>
                        </m:den>
                      </m:f>
                      <m:sSup>
                        <m:sSupPr>
                          <m:ctrlP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kumimoji="1" lang="en-US" altLang="ja-JP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kumimoji="1" lang="en-US" altLang="ja-JP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num>
                            <m:den>
                              <m:r>
                                <a:rPr kumimoji="1" lang="ja-JP" alt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𝜏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kumimoji="1" lang="ja-JP" altLang="en-US" sz="28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テキスト ボックス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4235" y="2479444"/>
                <a:ext cx="1938864" cy="877548"/>
              </a:xfrm>
              <a:prstGeom prst="rect">
                <a:avLst/>
              </a:prstGeom>
              <a:blipFill rotWithShape="1">
                <a:blip r:embed="rId7"/>
                <a:stretch>
                  <a:fillRect b="-69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右矢印 17"/>
          <p:cNvSpPr/>
          <p:nvPr/>
        </p:nvSpPr>
        <p:spPr>
          <a:xfrm>
            <a:off x="4370828" y="3566018"/>
            <a:ext cx="48920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/>
              <p:cNvSpPr txBox="1"/>
              <p:nvPr/>
            </p:nvSpPr>
            <p:spPr>
              <a:xfrm>
                <a:off x="6109271" y="2617748"/>
                <a:ext cx="206312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𝑅</m:t>
                          </m:r>
                        </m:sub>
                      </m:sSub>
                      <m:r>
                        <a:rPr lang="en-US" altLang="ja-JP" sz="28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kumimoji="1" lang="ja-JP" alt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𝜅𝛿</m:t>
                      </m:r>
                      <m:d>
                        <m:dPr>
                          <m:ctrlP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′</m:t>
                          </m:r>
                        </m:e>
                      </m:d>
                    </m:oMath>
                  </m:oMathPara>
                </a14:m>
                <a:endParaRPr kumimoji="1" lang="ja-JP" altLang="en-US" sz="28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テキスト ボックス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9271" y="2617748"/>
                <a:ext cx="2063129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テキスト ボックス 19"/>
          <p:cNvSpPr txBox="1"/>
          <p:nvPr/>
        </p:nvSpPr>
        <p:spPr>
          <a:xfrm>
            <a:off x="4067944" y="2636912"/>
            <a:ext cx="105670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 smtClean="0">
                <a:solidFill>
                  <a:schemeClr val="tx1"/>
                </a:solidFill>
              </a:rPr>
              <a:t>coarse</a:t>
            </a:r>
          </a:p>
          <a:p>
            <a:pPr algn="ctr"/>
            <a:r>
              <a:rPr lang="en-US" altLang="ja-JP" sz="2000" dirty="0" smtClean="0">
                <a:solidFill>
                  <a:schemeClr val="tx1"/>
                </a:solidFill>
              </a:rPr>
              <a:t>graining</a:t>
            </a:r>
            <a:endParaRPr kumimoji="1" lang="en-US" altLang="ja-JP" sz="2000" dirty="0" smtClean="0">
              <a:solidFill>
                <a:schemeClr val="tx1"/>
              </a:solidFill>
            </a:endParaRPr>
          </a:p>
          <a:p>
            <a:pPr algn="ctr"/>
            <a:r>
              <a:rPr kumimoji="1" lang="en-US" altLang="ja-JP" sz="2000" dirty="0" smtClean="0">
                <a:solidFill>
                  <a:schemeClr val="tx1"/>
                </a:solidFill>
              </a:rPr>
              <a:t>???</a:t>
            </a:r>
            <a:endParaRPr kumimoji="1" lang="ja-JP" altLang="en-US" sz="2000" dirty="0" smtClean="0">
              <a:solidFill>
                <a:schemeClr val="tx1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07900" y="5373216"/>
            <a:ext cx="799654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>
                <a:solidFill>
                  <a:schemeClr val="tx1"/>
                </a:solidFill>
              </a:rPr>
              <a:t>Existence of </a:t>
            </a:r>
            <a:r>
              <a:rPr lang="en-US" altLang="ja-JP" sz="2800" dirty="0" smtClean="0">
                <a:solidFill>
                  <a:schemeClr val="tx1"/>
                </a:solidFill>
              </a:rPr>
              <a:t>upper</a:t>
            </a:r>
            <a:r>
              <a:rPr kumimoji="1" lang="en-US" altLang="ja-JP" sz="2800" dirty="0" smtClean="0">
                <a:solidFill>
                  <a:schemeClr val="tx1"/>
                </a:solidFill>
              </a:rPr>
              <a:t> bound in coarse-graining time </a:t>
            </a:r>
          </a:p>
          <a:p>
            <a:pPr algn="ctr"/>
            <a:r>
              <a:rPr kumimoji="1" lang="en-US" altLang="ja-JP" sz="2800" dirty="0" smtClean="0">
                <a:solidFill>
                  <a:schemeClr val="tx1"/>
                </a:solidFill>
              </a:rPr>
              <a:t>(or lower bound of frequency) in relativistic theory???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156176" y="3284984"/>
            <a:ext cx="19376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err="1" smtClean="0">
                <a:solidFill>
                  <a:schemeClr val="tx1"/>
                </a:solidFill>
                <a:sym typeface="Wingdings" pitchFamily="2" charset="2"/>
              </a:rPr>
              <a:t>Navier</a:t>
            </a:r>
            <a:r>
              <a:rPr lang="en-US" altLang="ja-JP" sz="2400" dirty="0" smtClean="0">
                <a:solidFill>
                  <a:schemeClr val="tx1"/>
                </a:solidFill>
                <a:sym typeface="Wingdings" pitchFamily="2" charset="2"/>
              </a:rPr>
              <a:t> Stokes</a:t>
            </a:r>
            <a:endParaRPr kumimoji="1" lang="en-US" altLang="ja-JP" sz="2400" dirty="0" smtClean="0">
              <a:solidFill>
                <a:schemeClr val="tx1"/>
              </a:solidFill>
              <a:sym typeface="Wingdings" pitchFamily="2" charset="2"/>
            </a:endParaRPr>
          </a:p>
          <a:p>
            <a:r>
              <a:rPr kumimoji="1" lang="en-US" altLang="ja-JP" sz="2400" dirty="0" smtClean="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kumimoji="1" lang="en-US" altLang="ja-JP" sz="2400" dirty="0" smtClean="0">
                <a:solidFill>
                  <a:schemeClr val="tx1"/>
                </a:solidFill>
              </a:rPr>
              <a:t>causality</a:t>
            </a:r>
            <a:endParaRPr kumimoji="1" lang="ja-JP" altLang="en-US" sz="2400" dirty="0" smtClean="0">
              <a:solidFill>
                <a:schemeClr val="tx1"/>
              </a:solidFill>
            </a:endParaRPr>
          </a:p>
        </p:txBody>
      </p:sp>
      <p:cxnSp>
        <p:nvCxnSpPr>
          <p:cNvPr id="24" name="直線コネクタ 23"/>
          <p:cNvCxnSpPr/>
          <p:nvPr/>
        </p:nvCxnSpPr>
        <p:spPr>
          <a:xfrm flipV="1">
            <a:off x="6682890" y="3645024"/>
            <a:ext cx="846882" cy="52322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テキスト ボックス 2"/>
          <p:cNvSpPr txBox="1"/>
          <p:nvPr/>
        </p:nvSpPr>
        <p:spPr>
          <a:xfrm>
            <a:off x="1507087" y="2020778"/>
            <a:ext cx="2497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solidFill>
                  <a:schemeClr val="tx1"/>
                </a:solidFill>
              </a:rPr>
              <a:t>Non-</a:t>
            </a:r>
            <a:r>
              <a:rPr lang="en-US" altLang="ja-JP" sz="2800" dirty="0" err="1" smtClean="0">
                <a:solidFill>
                  <a:schemeClr val="tx1"/>
                </a:solidFill>
              </a:rPr>
              <a:t>Markovian</a:t>
            </a:r>
            <a:endParaRPr kumimoji="1" lang="ja-JP" altLang="en-US" sz="2800" dirty="0" smtClean="0">
              <a:solidFill>
                <a:schemeClr val="tx1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6228184" y="2020778"/>
            <a:ext cx="17486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err="1" smtClean="0">
                <a:solidFill>
                  <a:schemeClr val="tx1"/>
                </a:solidFill>
              </a:rPr>
              <a:t>Markovian</a:t>
            </a:r>
            <a:endParaRPr kumimoji="1" lang="ja-JP" altLang="en-US" sz="2800" dirty="0" smtClean="0">
              <a:solidFill>
                <a:schemeClr val="tx1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468843" y="3356992"/>
            <a:ext cx="2525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tx1"/>
                </a:solidFill>
              </a:rPr>
              <a:t>Maxwell-</a:t>
            </a:r>
            <a:r>
              <a:rPr kumimoji="1" lang="en-US" altLang="ja-JP" sz="2400" dirty="0" err="1" smtClean="0">
                <a:solidFill>
                  <a:schemeClr val="tx1"/>
                </a:solidFill>
              </a:rPr>
              <a:t>Cattaneo</a:t>
            </a:r>
            <a:endParaRPr kumimoji="1" lang="ja-JP" altLang="en-US" sz="2400" dirty="0" smtClean="0">
              <a:solidFill>
                <a:schemeClr val="tx1"/>
              </a:solidFill>
            </a:endParaRPr>
          </a:p>
        </p:txBody>
      </p:sp>
      <p:cxnSp>
        <p:nvCxnSpPr>
          <p:cNvPr id="10" name="直線コネクタ 9"/>
          <p:cNvCxnSpPr/>
          <p:nvPr/>
        </p:nvCxnSpPr>
        <p:spPr>
          <a:xfrm>
            <a:off x="1324827" y="4887631"/>
            <a:ext cx="0" cy="9371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>
            <a:off x="1477227" y="4888210"/>
            <a:ext cx="0" cy="9371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>
            <a:off x="1629627" y="4888181"/>
            <a:ext cx="0" cy="9371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>
            <a:off x="1782027" y="4884422"/>
            <a:ext cx="0" cy="9371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>
          <a:xfrm>
            <a:off x="1934427" y="4882541"/>
            <a:ext cx="0" cy="9371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/>
          <p:nvPr/>
        </p:nvCxnSpPr>
        <p:spPr>
          <a:xfrm>
            <a:off x="2086827" y="4887931"/>
            <a:ext cx="0" cy="9371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/>
        </p:nvCxnSpPr>
        <p:spPr>
          <a:xfrm>
            <a:off x="2239227" y="4888181"/>
            <a:ext cx="0" cy="9371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/>
          <p:cNvCxnSpPr/>
          <p:nvPr/>
        </p:nvCxnSpPr>
        <p:spPr>
          <a:xfrm>
            <a:off x="2391627" y="4891132"/>
            <a:ext cx="0" cy="9371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/>
          <p:nvPr/>
        </p:nvCxnSpPr>
        <p:spPr>
          <a:xfrm>
            <a:off x="2544027" y="4888210"/>
            <a:ext cx="0" cy="9371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/>
        </p:nvCxnSpPr>
        <p:spPr>
          <a:xfrm>
            <a:off x="2696427" y="4888210"/>
            <a:ext cx="0" cy="9371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/>
          <p:nvPr/>
        </p:nvCxnSpPr>
        <p:spPr>
          <a:xfrm>
            <a:off x="2848827" y="4895005"/>
            <a:ext cx="0" cy="9371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/>
          <p:nvPr/>
        </p:nvCxnSpPr>
        <p:spPr>
          <a:xfrm>
            <a:off x="3001227" y="4890882"/>
            <a:ext cx="0" cy="9371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/>
          <p:cNvCxnSpPr/>
          <p:nvPr/>
        </p:nvCxnSpPr>
        <p:spPr>
          <a:xfrm>
            <a:off x="3153627" y="4892373"/>
            <a:ext cx="0" cy="9371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/>
          <p:cNvCxnSpPr/>
          <p:nvPr/>
        </p:nvCxnSpPr>
        <p:spPr>
          <a:xfrm>
            <a:off x="3306027" y="4892289"/>
            <a:ext cx="0" cy="936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/>
          <p:cNvCxnSpPr/>
          <p:nvPr/>
        </p:nvCxnSpPr>
        <p:spPr>
          <a:xfrm>
            <a:off x="3458427" y="4886424"/>
            <a:ext cx="0" cy="9371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/>
          <p:cNvCxnSpPr/>
          <p:nvPr/>
        </p:nvCxnSpPr>
        <p:spPr>
          <a:xfrm>
            <a:off x="3610827" y="4890882"/>
            <a:ext cx="0" cy="9371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/>
          <p:cNvCxnSpPr/>
          <p:nvPr/>
        </p:nvCxnSpPr>
        <p:spPr>
          <a:xfrm>
            <a:off x="3763227" y="4895005"/>
            <a:ext cx="0" cy="9371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/>
          <p:cNvCxnSpPr/>
          <p:nvPr/>
        </p:nvCxnSpPr>
        <p:spPr>
          <a:xfrm>
            <a:off x="5713536" y="4894722"/>
            <a:ext cx="0" cy="9371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/>
          <p:cNvCxnSpPr/>
          <p:nvPr/>
        </p:nvCxnSpPr>
        <p:spPr>
          <a:xfrm>
            <a:off x="5865936" y="4895301"/>
            <a:ext cx="0" cy="9371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/>
          <p:cNvCxnSpPr/>
          <p:nvPr/>
        </p:nvCxnSpPr>
        <p:spPr>
          <a:xfrm>
            <a:off x="6018336" y="4895272"/>
            <a:ext cx="0" cy="9371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/>
          <p:cNvCxnSpPr/>
          <p:nvPr/>
        </p:nvCxnSpPr>
        <p:spPr>
          <a:xfrm>
            <a:off x="6170736" y="4891513"/>
            <a:ext cx="0" cy="9371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/>
          <p:cNvCxnSpPr/>
          <p:nvPr/>
        </p:nvCxnSpPr>
        <p:spPr>
          <a:xfrm>
            <a:off x="6323136" y="4889632"/>
            <a:ext cx="0" cy="9371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/>
          <p:cNvCxnSpPr/>
          <p:nvPr/>
        </p:nvCxnSpPr>
        <p:spPr>
          <a:xfrm>
            <a:off x="6475536" y="4895022"/>
            <a:ext cx="0" cy="9371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コネクタ 46"/>
          <p:cNvCxnSpPr/>
          <p:nvPr/>
        </p:nvCxnSpPr>
        <p:spPr>
          <a:xfrm>
            <a:off x="6627936" y="4895272"/>
            <a:ext cx="0" cy="9371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/>
          <p:cNvCxnSpPr/>
          <p:nvPr/>
        </p:nvCxnSpPr>
        <p:spPr>
          <a:xfrm>
            <a:off x="6780336" y="4898223"/>
            <a:ext cx="0" cy="9371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コネクタ 48"/>
          <p:cNvCxnSpPr/>
          <p:nvPr/>
        </p:nvCxnSpPr>
        <p:spPr>
          <a:xfrm>
            <a:off x="6932736" y="4895301"/>
            <a:ext cx="0" cy="9371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コネクタ 49"/>
          <p:cNvCxnSpPr/>
          <p:nvPr/>
        </p:nvCxnSpPr>
        <p:spPr>
          <a:xfrm>
            <a:off x="7085136" y="4895301"/>
            <a:ext cx="0" cy="9371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/>
          <p:cNvCxnSpPr/>
          <p:nvPr/>
        </p:nvCxnSpPr>
        <p:spPr>
          <a:xfrm>
            <a:off x="7237536" y="4902096"/>
            <a:ext cx="0" cy="9371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コネクタ 51"/>
          <p:cNvCxnSpPr/>
          <p:nvPr/>
        </p:nvCxnSpPr>
        <p:spPr>
          <a:xfrm>
            <a:off x="7389936" y="4897973"/>
            <a:ext cx="0" cy="9371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52"/>
          <p:cNvCxnSpPr/>
          <p:nvPr/>
        </p:nvCxnSpPr>
        <p:spPr>
          <a:xfrm>
            <a:off x="7542336" y="4899464"/>
            <a:ext cx="0" cy="9371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53"/>
          <p:cNvCxnSpPr/>
          <p:nvPr/>
        </p:nvCxnSpPr>
        <p:spPr>
          <a:xfrm>
            <a:off x="7694736" y="4899380"/>
            <a:ext cx="0" cy="936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コネクタ 54"/>
          <p:cNvCxnSpPr/>
          <p:nvPr/>
        </p:nvCxnSpPr>
        <p:spPr>
          <a:xfrm>
            <a:off x="7847136" y="4893515"/>
            <a:ext cx="0" cy="9371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コネクタ 55"/>
          <p:cNvCxnSpPr/>
          <p:nvPr/>
        </p:nvCxnSpPr>
        <p:spPr>
          <a:xfrm>
            <a:off x="7999536" y="4897973"/>
            <a:ext cx="0" cy="9371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コネクタ 56"/>
          <p:cNvCxnSpPr/>
          <p:nvPr/>
        </p:nvCxnSpPr>
        <p:spPr>
          <a:xfrm>
            <a:off x="8151936" y="4902096"/>
            <a:ext cx="0" cy="9371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4067944" y="4031486"/>
                <a:ext cx="114159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′</m:t>
                      </m:r>
                    </m:oMath>
                  </m:oMathPara>
                </a14:m>
                <a:endParaRPr kumimoji="1" lang="ja-JP" altLang="en-US" sz="28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4031486"/>
                <a:ext cx="1141595" cy="52322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スライド番号プレースホルダー 5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60B9B-22F6-4CFE-A013-7E457D57B400}" type="slidenum">
              <a:rPr kumimoji="1" lang="ja-JP" altLang="en-US" smtClean="0"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330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Outlook for RFH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60B9B-22F6-4CFE-A013-7E457D57B400}" type="slidenum">
              <a:rPr kumimoji="1" lang="ja-JP" altLang="en-US" smtClean="0"/>
              <a:t>36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83568" y="2026583"/>
            <a:ext cx="78488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ja-JP" sz="3200" dirty="0" smtClean="0">
                <a:solidFill>
                  <a:schemeClr val="tx1"/>
                </a:solidFill>
              </a:rPr>
              <a:t>Numerical implementation in full hydro equation (not linearized one) and its consequences in observables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ja-JP" sz="3200" dirty="0" err="1" smtClean="0">
                <a:solidFill>
                  <a:schemeClr val="tx1"/>
                </a:solidFill>
              </a:rPr>
              <a:t>Langevin</a:t>
            </a:r>
            <a:r>
              <a:rPr lang="en-US" altLang="ja-JP" sz="3200" dirty="0" smtClean="0">
                <a:solidFill>
                  <a:schemeClr val="tx1"/>
                </a:solidFill>
              </a:rPr>
              <a:t> simulation in constrained system?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kumimoji="1" lang="en-US" altLang="ja-JP" sz="3200" dirty="0" smtClean="0">
                <a:solidFill>
                  <a:schemeClr val="tx1"/>
                </a:solidFill>
              </a:rPr>
              <a:t>Dynamic critical phenomena</a:t>
            </a:r>
          </a:p>
          <a:p>
            <a:pPr lvl="1"/>
            <a:r>
              <a:rPr lang="en-US" altLang="ja-JP" sz="3200" dirty="0" smtClean="0">
                <a:solidFill>
                  <a:schemeClr val="tx1"/>
                </a:solidFill>
                <a:sym typeface="Wingdings" pitchFamily="2" charset="2"/>
              </a:rPr>
              <a:t> Need further formulation of RFH</a:t>
            </a:r>
            <a:endParaRPr lang="en-US" altLang="ja-JP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27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5" t="7036" r="3515"/>
          <a:stretch/>
        </p:blipFill>
        <p:spPr bwMode="auto">
          <a:xfrm>
            <a:off x="4861128" y="2924944"/>
            <a:ext cx="3383280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>
                <a:latin typeface="Calibri" pitchFamily="34" charset="0"/>
              </a:rPr>
              <a:t>Large Angle Emission from Expanding Medium</a:t>
            </a:r>
            <a:endParaRPr kumimoji="1" lang="ja-JP" altLang="en-US" dirty="0">
              <a:latin typeface="Calibri" pitchFamily="34" charset="0"/>
            </a:endParaRPr>
          </a:p>
        </p:txBody>
      </p:sp>
      <p:sp>
        <p:nvSpPr>
          <p:cNvPr id="3" name="円/楕円 2"/>
          <p:cNvSpPr/>
          <p:nvPr/>
        </p:nvSpPr>
        <p:spPr>
          <a:xfrm>
            <a:off x="1475856" y="2853136"/>
            <a:ext cx="1800000" cy="1800000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900000" h="90043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/>
        </p:nvSpPr>
        <p:spPr>
          <a:xfrm>
            <a:off x="1475656" y="2852936"/>
            <a:ext cx="1800000" cy="1800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900000" h="90043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971600" y="5013176"/>
            <a:ext cx="297549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chemeClr val="tx1"/>
                </a:solidFill>
              </a:rPr>
              <a:t>Jet pair created at</a:t>
            </a:r>
          </a:p>
          <a:p>
            <a:r>
              <a:rPr lang="en-US" altLang="ja-JP" sz="2800" dirty="0" smtClean="0">
                <a:solidFill>
                  <a:schemeClr val="tx1"/>
                </a:solidFill>
              </a:rPr>
              <a:t>off central position</a:t>
            </a:r>
            <a:endParaRPr kumimoji="1" lang="ja-JP" altLang="en-US" sz="2800" dirty="0" smtClean="0">
              <a:solidFill>
                <a:schemeClr val="tx1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716016" y="5356373"/>
            <a:ext cx="41044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solidFill>
                  <a:schemeClr val="tx1"/>
                </a:solidFill>
              </a:rPr>
              <a:t>Enhancement of low</a:t>
            </a:r>
          </a:p>
          <a:p>
            <a:r>
              <a:rPr kumimoji="1" lang="en-US" altLang="ja-JP" sz="2800" dirty="0" smtClean="0">
                <a:solidFill>
                  <a:schemeClr val="tx1"/>
                </a:solidFill>
              </a:rPr>
              <a:t>momentum </a:t>
            </a:r>
            <a:r>
              <a:rPr lang="en-US" altLang="ja-JP" sz="2800" dirty="0" smtClean="0">
                <a:solidFill>
                  <a:schemeClr val="tx1"/>
                </a:solidFill>
              </a:rPr>
              <a:t>particles at large angle from jet axis </a:t>
            </a:r>
            <a:endParaRPr kumimoji="1" lang="ja-JP" altLang="en-US" sz="2800" dirty="0" smtClean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/>
              <p:cNvSpPr txBox="1"/>
              <p:nvPr/>
            </p:nvSpPr>
            <p:spPr>
              <a:xfrm>
                <a:off x="4139952" y="2002768"/>
                <a:ext cx="5112568" cy="1035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l-GR" altLang="ja-JP" sz="24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Δ</m:t>
                      </m:r>
                      <m:d>
                        <m:dPr>
                          <m:ctrlPr>
                            <a:rPr kumimoji="1" lang="el-GR" altLang="ja-JP" sz="24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l-GR" altLang="ja-JP" sz="2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ja-JP" sz="2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US" altLang="ja-JP" sz="2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altLang="ja-JP" sz="2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∥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ja-JP" sz="2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  <m:func>
                                <m:funcPr>
                                  <m:ctrlPr>
                                    <a:rPr lang="en-US" altLang="ja-JP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ja-JP" sz="240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ja-JP" altLang="en-US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</m:func>
                            </m:den>
                          </m:f>
                          <m:r>
                            <m:rPr>
                              <m:nor/>
                            </m:rPr>
                            <a:rPr lang="ja-JP" altLang="en-US" sz="2400" dirty="0">
                              <a:solidFill>
                                <a:schemeClr val="tx1"/>
                              </a:solidFill>
                              <a:latin typeface="Corbel" pitchFamily="34" charset="0"/>
                            </a:rPr>
                            <m:t> </m:t>
                          </m:r>
                        </m:e>
                      </m:d>
                      <m:r>
                        <a:rPr kumimoji="1" lang="en-US" altLang="ja-JP" sz="2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l-GR" altLang="ja-JP" sz="24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sz="24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US" altLang="ja-JP" sz="2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4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altLang="ja-JP" sz="2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∥</m:t>
                                  </m:r>
                                </m:sup>
                              </m:sSup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ja-JP" sz="24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w</m:t>
                              </m:r>
                              <m:r>
                                <a:rPr lang="en-US" altLang="ja-JP" sz="24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en-US" altLang="ja-JP" sz="24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jet</m:t>
                              </m:r>
                            </m:sub>
                          </m:sSub>
                        </m:num>
                        <m:den>
                          <m: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𝑑</m:t>
                          </m:r>
                          <m:func>
                            <m:funcPr>
                              <m:ctrlPr>
                                <a:rPr lang="en-US" altLang="ja-JP" sz="2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ja-JP" sz="240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ja-JP" altLang="en-US" sz="2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</m:func>
                        </m:den>
                      </m:f>
                      <m:r>
                        <a:rPr lang="en-US" altLang="ja-JP" sz="2400" b="0" i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el-GR" altLang="ja-JP" sz="24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sz="24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US" altLang="ja-JP" sz="240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altLang="ja-JP" sz="240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∥</m:t>
                                  </m:r>
                                </m:sup>
                              </m:sSup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ja-JP" sz="24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w</m:t>
                              </m:r>
                              <m:r>
                                <a:rPr lang="en-US" altLang="ja-JP" sz="24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en-US" altLang="ja-JP" sz="24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o</m:t>
                              </m:r>
                              <m:r>
                                <a:rPr lang="en-US" altLang="ja-JP" sz="24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en-US" altLang="ja-JP" sz="24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jet</m:t>
                              </m:r>
                            </m:sub>
                          </m:sSub>
                        </m:num>
                        <m:den>
                          <m:r>
                            <a:rPr lang="en-US" altLang="ja-JP" sz="24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𝑑</m:t>
                          </m:r>
                          <m:func>
                            <m:funcPr>
                              <m:ctrlPr>
                                <a:rPr lang="en-US" altLang="ja-JP" sz="2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ja-JP" sz="240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ja-JP" altLang="en-US" sz="2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ja-JP" altLang="en-US" sz="2400" dirty="0">
                  <a:solidFill>
                    <a:schemeClr val="tx1"/>
                  </a:solidFill>
                  <a:latin typeface="Corbel" pitchFamily="34" charset="0"/>
                </a:endParaRPr>
              </a:p>
            </p:txBody>
          </p:sp>
        </mc:Choice>
        <mc:Fallback xmlns="">
          <p:sp>
            <p:nvSpPr>
              <p:cNvPr id="15" name="テキスト ボックス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2002768"/>
                <a:ext cx="5112568" cy="103509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直線コネクタ 19"/>
          <p:cNvCxnSpPr/>
          <p:nvPr/>
        </p:nvCxnSpPr>
        <p:spPr>
          <a:xfrm>
            <a:off x="5868144" y="2978249"/>
            <a:ext cx="0" cy="201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/>
          <p:nvPr/>
        </p:nvCxnSpPr>
        <p:spPr>
          <a:xfrm>
            <a:off x="5868144" y="3753136"/>
            <a:ext cx="64807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/>
          <p:cNvSpPr txBox="1"/>
          <p:nvPr/>
        </p:nvSpPr>
        <p:spPr>
          <a:xfrm>
            <a:off x="6156176" y="3717032"/>
            <a:ext cx="19431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chemeClr val="tx1"/>
                </a:solidFill>
              </a:rPr>
              <a:t>out-of-cone</a:t>
            </a:r>
            <a:endParaRPr kumimoji="1" lang="ja-JP" altLang="en-US" sz="2800" dirty="0" smtClean="0">
              <a:solidFill>
                <a:schemeClr val="tx1"/>
              </a:solidFill>
            </a:endParaRPr>
          </a:p>
        </p:txBody>
      </p:sp>
      <p:cxnSp>
        <p:nvCxnSpPr>
          <p:cNvPr id="8" name="直線矢印コネクタ 7"/>
          <p:cNvCxnSpPr/>
          <p:nvPr/>
        </p:nvCxnSpPr>
        <p:spPr>
          <a:xfrm rot="5400000">
            <a:off x="1841984" y="2896408"/>
            <a:ext cx="0" cy="17407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直線矢印コネクタ 9"/>
          <p:cNvCxnSpPr/>
          <p:nvPr/>
        </p:nvCxnSpPr>
        <p:spPr>
          <a:xfrm rot="5400000" flipV="1">
            <a:off x="3210036" y="3269124"/>
            <a:ext cx="200" cy="9955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 rot="10800000" flipV="1">
            <a:off x="2727502" y="3068961"/>
            <a:ext cx="576064" cy="6839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3135333" y="3247065"/>
            <a:ext cx="372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chemeClr val="tx1"/>
                </a:solidFill>
                <a:latin typeface="Symbol" pitchFamily="18" charset="2"/>
              </a:rPr>
              <a:t>q</a:t>
            </a:r>
            <a:endParaRPr kumimoji="1" lang="ja-JP" altLang="en-US" sz="2800" dirty="0" smtClean="0">
              <a:solidFill>
                <a:schemeClr val="tx1"/>
              </a:solidFill>
              <a:latin typeface="Symbol" pitchFamily="18" charset="2"/>
            </a:endParaRPr>
          </a:p>
        </p:txBody>
      </p:sp>
      <p:sp>
        <p:nvSpPr>
          <p:cNvPr id="12" name="爆発 1 11"/>
          <p:cNvSpPr/>
          <p:nvPr/>
        </p:nvSpPr>
        <p:spPr>
          <a:xfrm rot="5400000">
            <a:off x="2483768" y="3550768"/>
            <a:ext cx="457200" cy="457200"/>
          </a:xfrm>
          <a:prstGeom prst="irregularSeal1">
            <a:avLst/>
          </a:prstGeom>
          <a:solidFill>
            <a:schemeClr val="bg2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905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107504" y="3308620"/>
                <a:ext cx="14610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1" lang="en-US" altLang="ja-JP" sz="2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ja-JP" sz="200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kumimoji="1" lang="ja-JP" altLang="en-US" sz="2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𝜃</m:t>
                          </m:r>
                        </m:e>
                      </m:func>
                      <m:r>
                        <a:rPr kumimoji="1" lang="en-US" altLang="ja-JP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=−1</m:t>
                      </m:r>
                    </m:oMath>
                  </m:oMathPara>
                </a14:m>
                <a:endParaRPr kumimoji="1" lang="ja-JP" altLang="en-US" sz="2000" dirty="0" smtClean="0">
                  <a:solidFill>
                    <a:schemeClr val="tx1"/>
                  </a:solidFill>
                  <a:latin typeface="Corbel" pitchFamily="34" charset="0"/>
                </a:endParaRPr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3308620"/>
                <a:ext cx="1461041" cy="4001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/>
              <p:cNvSpPr txBox="1"/>
              <p:nvPr/>
            </p:nvSpPr>
            <p:spPr>
              <a:xfrm>
                <a:off x="3366944" y="3861048"/>
                <a:ext cx="126868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1" lang="en-US" altLang="ja-JP" sz="2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ja-JP" sz="200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kumimoji="1" lang="ja-JP" altLang="en-US" sz="2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𝜃</m:t>
                          </m:r>
                        </m:e>
                      </m:func>
                      <m:r>
                        <a:rPr kumimoji="1" lang="en-US" altLang="ja-JP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kumimoji="1" lang="ja-JP" altLang="en-US" sz="2000" dirty="0" smtClean="0">
                  <a:solidFill>
                    <a:schemeClr val="tx1"/>
                  </a:solidFill>
                  <a:latin typeface="Corbel" pitchFamily="34" charset="0"/>
                </a:endParaRPr>
              </a:p>
            </p:txBody>
          </p:sp>
        </mc:Choice>
        <mc:Fallback xmlns="">
          <p:sp>
            <p:nvSpPr>
              <p:cNvPr id="21" name="テキスト ボックス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6944" y="3861048"/>
                <a:ext cx="1268681" cy="4001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テキスト ボックス 23"/>
          <p:cNvSpPr txBox="1"/>
          <p:nvPr/>
        </p:nvSpPr>
        <p:spPr>
          <a:xfrm>
            <a:off x="3851920" y="44624"/>
            <a:ext cx="5308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800" dirty="0" err="1" smtClean="0">
                <a:solidFill>
                  <a:schemeClr val="tx1"/>
                </a:solidFill>
              </a:rPr>
              <a:t>Y.Tachibana</a:t>
            </a:r>
            <a:r>
              <a:rPr kumimoji="1" lang="en-US" altLang="ja-JP" sz="1800" dirty="0" smtClean="0">
                <a:solidFill>
                  <a:schemeClr val="tx1"/>
                </a:solidFill>
              </a:rPr>
              <a:t> and TH, Nucl.Phys.A904-905 (2013)1023c</a:t>
            </a:r>
            <a:endParaRPr kumimoji="1" lang="ja-JP" altLang="en-US" sz="1800" dirty="0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60B9B-22F6-4CFE-A013-7E457D57B400}" type="slidenum">
              <a:rPr kumimoji="1" lang="ja-JP" altLang="en-US" smtClean="0"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9057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3" grpId="0"/>
      <p:bldP spid="15" grpId="0"/>
      <p:bldP spid="23" grpId="0"/>
      <p:bldP spid="18" grpId="0"/>
      <p:bldP spid="12" grpId="0" animBg="1"/>
      <p:bldP spid="7" grpId="0"/>
      <p:bldP spid="2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円/楕円 35"/>
          <p:cNvSpPr/>
          <p:nvPr/>
        </p:nvSpPr>
        <p:spPr>
          <a:xfrm>
            <a:off x="4615115" y="5528270"/>
            <a:ext cx="1685077" cy="114109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>
                <a:latin typeface="Calibri" pitchFamily="34" charset="0"/>
              </a:rPr>
              <a:t>Outlook for Interplay </a:t>
            </a:r>
            <a:br>
              <a:rPr kumimoji="1" lang="en-US" altLang="ja-JP" dirty="0" smtClean="0">
                <a:latin typeface="Calibri" pitchFamily="34" charset="0"/>
              </a:rPr>
            </a:br>
            <a:r>
              <a:rPr kumimoji="1" lang="en-US" altLang="ja-JP" dirty="0" smtClean="0">
                <a:latin typeface="Calibri" pitchFamily="34" charset="0"/>
              </a:rPr>
              <a:t>between Soft and Hard</a:t>
            </a:r>
            <a:endParaRPr kumimoji="1" lang="ja-JP" altLang="en-US" dirty="0">
              <a:latin typeface="Calibri" pitchFamily="34" charset="0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899593" y="1628800"/>
            <a:ext cx="77048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altLang="ja-JP" sz="3200" dirty="0" smtClean="0">
                <a:solidFill>
                  <a:schemeClr val="tx1"/>
                </a:solidFill>
              </a:rPr>
              <a:t>Alternative constraint for shear viscosity</a:t>
            </a:r>
          </a:p>
          <a:p>
            <a:r>
              <a:rPr kumimoji="1" lang="en-US" altLang="ja-JP" sz="3200" dirty="0" smtClean="0">
                <a:solidFill>
                  <a:schemeClr val="tx1"/>
                </a:solidFill>
              </a:rPr>
              <a:t>through propagation of jets?</a:t>
            </a:r>
          </a:p>
          <a:p>
            <a:endParaRPr lang="en-US" altLang="ja-JP" sz="3200" dirty="0">
              <a:solidFill>
                <a:schemeClr val="tx1"/>
              </a:solidFill>
            </a:endParaRPr>
          </a:p>
          <a:p>
            <a:endParaRPr kumimoji="1" lang="en-US" altLang="ja-JP" sz="3200" dirty="0" smtClean="0">
              <a:solidFill>
                <a:schemeClr val="tx1"/>
              </a:solidFill>
            </a:endParaRPr>
          </a:p>
          <a:p>
            <a:endParaRPr kumimoji="1" lang="en-US" altLang="ja-JP" sz="3200" dirty="0" smtClean="0">
              <a:solidFill>
                <a:schemeClr val="tx1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endParaRPr kumimoji="1" lang="en-US" altLang="ja-JP" sz="3200" dirty="0" smtClean="0">
              <a:solidFill>
                <a:schemeClr val="tx1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kumimoji="1" lang="en-US" altLang="ja-JP" sz="3200" dirty="0" smtClean="0">
                <a:solidFill>
                  <a:schemeClr val="tx1"/>
                </a:solidFill>
              </a:rPr>
              <a:t>Heat-up </a:t>
            </a:r>
            <a:r>
              <a:rPr lang="en-US" altLang="ja-JP" sz="3200" dirty="0" smtClean="0">
                <a:solidFill>
                  <a:schemeClr val="tx1"/>
                </a:solidFill>
              </a:rPr>
              <a:t>due to</a:t>
            </a:r>
            <a:r>
              <a:rPr kumimoji="1" lang="en-US" altLang="ja-JP" sz="3200" dirty="0" smtClean="0">
                <a:solidFill>
                  <a:schemeClr val="tx1"/>
                </a:solidFill>
              </a:rPr>
              <a:t> mini-jets propagation similar to neutrino reheating in Super Nova Explosion?</a:t>
            </a:r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4" name="右矢印 3"/>
          <p:cNvSpPr/>
          <p:nvPr/>
        </p:nvSpPr>
        <p:spPr>
          <a:xfrm>
            <a:off x="3318971" y="3501008"/>
            <a:ext cx="2088232" cy="2880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右矢印 4"/>
          <p:cNvSpPr/>
          <p:nvPr/>
        </p:nvSpPr>
        <p:spPr>
          <a:xfrm>
            <a:off x="3318971" y="3789040"/>
            <a:ext cx="1044116" cy="2880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右矢印 5"/>
          <p:cNvSpPr/>
          <p:nvPr/>
        </p:nvSpPr>
        <p:spPr>
          <a:xfrm>
            <a:off x="3318971" y="3198462"/>
            <a:ext cx="1044116" cy="2880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右矢印 6"/>
          <p:cNvSpPr/>
          <p:nvPr/>
        </p:nvSpPr>
        <p:spPr>
          <a:xfrm>
            <a:off x="3318971" y="2881964"/>
            <a:ext cx="522058" cy="2880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右矢印 7"/>
          <p:cNvSpPr/>
          <p:nvPr/>
        </p:nvSpPr>
        <p:spPr>
          <a:xfrm>
            <a:off x="3318971" y="4077072"/>
            <a:ext cx="522058" cy="2880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652120" y="3429000"/>
            <a:ext cx="2185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tx1"/>
                </a:solidFill>
              </a:rPr>
              <a:t>Jet propagation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827584" y="3020759"/>
            <a:ext cx="22246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>
                <a:solidFill>
                  <a:schemeClr val="tx1"/>
                </a:solidFill>
              </a:rPr>
              <a:t>m</a:t>
            </a:r>
            <a:r>
              <a:rPr kumimoji="1" lang="en-US" altLang="ja-JP" sz="2400" dirty="0" smtClean="0">
                <a:solidFill>
                  <a:schemeClr val="tx1"/>
                </a:solidFill>
              </a:rPr>
              <a:t>omentum</a:t>
            </a:r>
          </a:p>
          <a:p>
            <a:pPr algn="ctr"/>
            <a:r>
              <a:rPr lang="en-US" altLang="ja-JP" sz="2400" dirty="0" smtClean="0">
                <a:solidFill>
                  <a:schemeClr val="tx1"/>
                </a:solidFill>
              </a:rPr>
              <a:t>transfer </a:t>
            </a:r>
            <a:r>
              <a:rPr kumimoji="1" lang="en-US" altLang="ja-JP" sz="2400" dirty="0" smtClean="0">
                <a:solidFill>
                  <a:schemeClr val="tx1"/>
                </a:solidFill>
              </a:rPr>
              <a:t>perp. to</a:t>
            </a:r>
          </a:p>
          <a:p>
            <a:pPr algn="ctr"/>
            <a:r>
              <a:rPr lang="en-US" altLang="ja-JP" sz="2400" dirty="0" smtClean="0">
                <a:solidFill>
                  <a:schemeClr val="tx1"/>
                </a:solidFill>
              </a:rPr>
              <a:t>jet propagation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cxnSp>
        <p:nvCxnSpPr>
          <p:cNvPr id="14" name="直線矢印コネクタ 13"/>
          <p:cNvCxnSpPr/>
          <p:nvPr/>
        </p:nvCxnSpPr>
        <p:spPr>
          <a:xfrm flipV="1">
            <a:off x="3059832" y="2852936"/>
            <a:ext cx="0" cy="7465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/>
          <p:nvPr/>
        </p:nvCxnSpPr>
        <p:spPr>
          <a:xfrm rot="10800000" flipV="1">
            <a:off x="3059832" y="3690602"/>
            <a:ext cx="0" cy="7465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/>
          <p:nvPr/>
        </p:nvCxnSpPr>
        <p:spPr>
          <a:xfrm flipV="1">
            <a:off x="5417152" y="5706826"/>
            <a:ext cx="378984" cy="5927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 flipH="1" flipV="1">
            <a:off x="5697277" y="5914999"/>
            <a:ext cx="291197" cy="3845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/>
          <p:nvPr/>
        </p:nvCxnSpPr>
        <p:spPr>
          <a:xfrm>
            <a:off x="5076056" y="5949280"/>
            <a:ext cx="133126" cy="4011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直線矢印コネクタ 23"/>
          <p:cNvCxnSpPr/>
          <p:nvPr/>
        </p:nvCxnSpPr>
        <p:spPr>
          <a:xfrm flipV="1">
            <a:off x="5508104" y="6361799"/>
            <a:ext cx="428884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直線矢印コネクタ 25"/>
          <p:cNvCxnSpPr/>
          <p:nvPr/>
        </p:nvCxnSpPr>
        <p:spPr>
          <a:xfrm flipH="1" flipV="1">
            <a:off x="5074607" y="5769984"/>
            <a:ext cx="228363" cy="14614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直線矢印コネクタ 29"/>
          <p:cNvCxnSpPr/>
          <p:nvPr/>
        </p:nvCxnSpPr>
        <p:spPr>
          <a:xfrm>
            <a:off x="5417152" y="5791831"/>
            <a:ext cx="0" cy="3440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スライド番号プレースホルダー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60B9B-22F6-4CFE-A013-7E457D57B400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066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A4FBB-4D56-464A-9476-B3B26BA5FD33}" type="slidenum">
              <a:rPr lang="en-US" altLang="ja-JP" smtClean="0"/>
              <a:pPr/>
              <a:t>39</a:t>
            </a:fld>
            <a:endParaRPr lang="en-US" altLang="ja-JP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1450"/>
            <a:ext cx="8696325" cy="651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84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>
                <a:latin typeface="Calibri" pitchFamily="34" charset="0"/>
              </a:rPr>
              <a:t>Relativistic Fluctuating Hydrodynamics</a:t>
            </a:r>
            <a:endParaRPr kumimoji="1" lang="ja-JP" altLang="en-US" dirty="0">
              <a:latin typeface="Calibri" pitchFamily="34" charset="0"/>
            </a:endParaRPr>
          </a:p>
        </p:txBody>
      </p:sp>
      <p:sp>
        <p:nvSpPr>
          <p:cNvPr id="4" name="サブタイトル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60B9B-22F6-4CFE-A013-7E457D57B400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087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A4FBB-4D56-464A-9476-B3B26BA5FD33}" type="slidenum">
              <a:rPr lang="en-US" altLang="ja-JP" smtClean="0"/>
              <a:pPr/>
              <a:t>40</a:t>
            </a:fld>
            <a:endParaRPr lang="en-US" altLang="ja-JP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8" y="171450"/>
            <a:ext cx="8696325" cy="651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244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Full 3D Anomalous Hydro Simulation</a:t>
            </a:r>
            <a:endParaRPr kumimoji="1" lang="ja-JP" altLang="en-US" dirty="0"/>
          </a:p>
        </p:txBody>
      </p:sp>
      <p:pic>
        <p:nvPicPr>
          <p:cNvPr id="1026" name="Picture 2" descr="C:\Users\tetsu\Dropbox\miniHIC\hongo\cmhd-animation\png\n_cmhd_B1_t90_z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700224"/>
            <a:ext cx="3886200" cy="271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tetsu\Dropbox\miniHIC\hongo\cmhd-animation\png\n_cmhd_B1_t75_z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016" y="1700224"/>
            <a:ext cx="3886200" cy="271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tetsu\Dropbox\miniHIC\hongo\cmhd-animation\png\n_cmhd_B1_t60_z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016" y="1700223"/>
            <a:ext cx="3886200" cy="271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tetsu\Dropbox\miniHIC\hongo\cmhd-animation\png\n_cmhd_B1_t45_z0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016" y="1700224"/>
            <a:ext cx="3886200" cy="271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tetsu\Dropbox\miniHIC\hongo\cmhd-animation\png\n_cmhd_B1_t30_z0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016" y="1700224"/>
            <a:ext cx="3886200" cy="271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tetsu\Dropbox\miniHIC\hongo\cmhd-animation\png\n_cmhd_B1_t15_z0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016" y="1700223"/>
            <a:ext cx="3886200" cy="271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tetsu\Dropbox\miniHIC\hongo\cmhd-animation\png\n_cmhd_B1_t00_z0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016" y="1700224"/>
            <a:ext cx="3886200" cy="271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右矢印 3"/>
          <p:cNvSpPr/>
          <p:nvPr/>
        </p:nvSpPr>
        <p:spPr>
          <a:xfrm>
            <a:off x="3851920" y="1772231"/>
            <a:ext cx="144016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5436096" y="1628800"/>
                <a:ext cx="502061" cy="5754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kumimoji="1" lang="ja-JP" alt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𝐵</m:t>
                          </m:r>
                        </m:e>
                      </m:acc>
                    </m:oMath>
                  </m:oMathPara>
                </a14:m>
                <a:endParaRPr kumimoji="1" lang="ja-JP" altLang="en-US" sz="2800" dirty="0" smtClean="0">
                  <a:solidFill>
                    <a:schemeClr val="tx1"/>
                  </a:solidFill>
                  <a:latin typeface="Corbel" pitchFamily="34" charset="0"/>
                </a:endParaRPr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1628800"/>
                <a:ext cx="502061" cy="57547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5580112" y="4364519"/>
                <a:ext cx="65793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kumimoji="1" lang="ja-JP" altLang="en-US" sz="2800" dirty="0" smtClean="0">
                  <a:solidFill>
                    <a:schemeClr val="tx1"/>
                  </a:solidFill>
                  <a:latin typeface="Corbel" pitchFamily="34" charset="0"/>
                </a:endParaRPr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4364519"/>
                <a:ext cx="657937" cy="52322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/>
              <p:cNvSpPr txBox="1"/>
              <p:nvPr/>
            </p:nvSpPr>
            <p:spPr>
              <a:xfrm>
                <a:off x="3131840" y="4364519"/>
                <a:ext cx="62818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kumimoji="1" lang="ja-JP" altLang="en-US" sz="2800" dirty="0" smtClean="0">
                  <a:solidFill>
                    <a:schemeClr val="tx1"/>
                  </a:solidFill>
                  <a:latin typeface="Corbel" pitchFamily="34" charset="0"/>
                </a:endParaRPr>
              </a:p>
            </p:txBody>
          </p:sp>
        </mc:Choice>
        <mc:Fallback xmlns="">
          <p:sp>
            <p:nvSpPr>
              <p:cNvPr id="14" name="テキスト ボックス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4364519"/>
                <a:ext cx="628185" cy="52322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直線矢印コネクタ 7"/>
          <p:cNvCxnSpPr>
            <a:stCxn id="14" idx="0"/>
          </p:cNvCxnSpPr>
          <p:nvPr/>
        </p:nvCxnSpPr>
        <p:spPr>
          <a:xfrm flipV="1">
            <a:off x="3445933" y="3428415"/>
            <a:ext cx="550003" cy="936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>
            <a:stCxn id="6" idx="0"/>
          </p:cNvCxnSpPr>
          <p:nvPr/>
        </p:nvCxnSpPr>
        <p:spPr>
          <a:xfrm flipH="1" flipV="1">
            <a:off x="5125590" y="3428415"/>
            <a:ext cx="783491" cy="936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/>
              <p:cNvSpPr txBox="1"/>
              <p:nvPr/>
            </p:nvSpPr>
            <p:spPr>
              <a:xfrm rot="16200000">
                <a:off x="1336271" y="2867022"/>
                <a:ext cx="21367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𝑛</m:t>
                      </m:r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𝑅</m:t>
                          </m:r>
                        </m:sub>
                      </m:sSub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kumimoji="1" lang="ja-JP" altLang="en-US" sz="2800" dirty="0" smtClean="0">
                  <a:solidFill>
                    <a:schemeClr val="tx1"/>
                  </a:solidFill>
                  <a:latin typeface="Corbel" pitchFamily="34" charset="0"/>
                </a:endParaRPr>
              </a:p>
            </p:txBody>
          </p:sp>
        </mc:Choice>
        <mc:Fallback xmlns="">
          <p:sp>
            <p:nvSpPr>
              <p:cNvPr id="10" name="テキスト ボックス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336271" y="2867022"/>
                <a:ext cx="2136739" cy="52322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テキスト ボックス 10"/>
          <p:cNvSpPr txBox="1"/>
          <p:nvPr/>
        </p:nvSpPr>
        <p:spPr>
          <a:xfrm>
            <a:off x="4211960" y="148570"/>
            <a:ext cx="48605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err="1" smtClean="0">
                <a:solidFill>
                  <a:schemeClr val="tx1"/>
                </a:solidFill>
              </a:rPr>
              <a:t>M.Hongo</a:t>
            </a:r>
            <a:r>
              <a:rPr lang="en-US" altLang="ja-JP" sz="2000" dirty="0" smtClean="0">
                <a:solidFill>
                  <a:schemeClr val="tx1"/>
                </a:solidFill>
              </a:rPr>
              <a:t>, </a:t>
            </a:r>
            <a:r>
              <a:rPr lang="en-US" altLang="ja-JP" sz="2000" dirty="0" err="1" smtClean="0">
                <a:solidFill>
                  <a:schemeClr val="tx1"/>
                </a:solidFill>
              </a:rPr>
              <a:t>Y.Hirono</a:t>
            </a:r>
            <a:r>
              <a:rPr lang="en-US" altLang="ja-JP" sz="2000" dirty="0" smtClean="0">
                <a:solidFill>
                  <a:schemeClr val="tx1"/>
                </a:solidFill>
              </a:rPr>
              <a:t> and TH, arXiv:1309.2823 </a:t>
            </a:r>
            <a:r>
              <a:rPr kumimoji="1" lang="en-US" altLang="ja-JP" sz="2000" dirty="0" smtClean="0">
                <a:solidFill>
                  <a:schemeClr val="tx1"/>
                </a:solidFill>
              </a:rPr>
              <a:t> </a:t>
            </a:r>
            <a:endParaRPr kumimoji="1" lang="ja-JP" altLang="en-US" sz="2000" dirty="0" smtClean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/>
              <p:cNvSpPr txBox="1"/>
              <p:nvPr/>
            </p:nvSpPr>
            <p:spPr>
              <a:xfrm>
                <a:off x="6516216" y="1628800"/>
                <a:ext cx="2588594" cy="5658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𝑒</m:t>
                      </m:r>
                      <m:sSub>
                        <m:sSubPr>
                          <m:ctrlP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𝑦</m:t>
                          </m:r>
                        </m:sub>
                      </m:sSub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=1.0</m:t>
                      </m:r>
                      <m:sSup>
                        <m:sSupPr>
                          <m:ctrlP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kumimoji="1" lang="en-US" altLang="ja-JP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GeV</m:t>
                          </m:r>
                        </m:e>
                        <m:sup>
                          <m:r>
                            <a:rPr kumimoji="1" lang="en-US" altLang="ja-JP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ja-JP" altLang="en-US" sz="2800" dirty="0" smtClean="0">
                  <a:solidFill>
                    <a:schemeClr val="tx1"/>
                  </a:solidFill>
                  <a:latin typeface="Corbel" pitchFamily="34" charset="0"/>
                </a:endParaRPr>
              </a:p>
            </p:txBody>
          </p:sp>
        </mc:Choice>
        <mc:Fallback xmlns="">
          <p:sp>
            <p:nvSpPr>
              <p:cNvPr id="12" name="テキスト ボックス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6" y="1628800"/>
                <a:ext cx="2588594" cy="565861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/>
              <p:cNvSpPr txBox="1"/>
              <p:nvPr/>
            </p:nvSpPr>
            <p:spPr>
              <a:xfrm>
                <a:off x="990689" y="5068341"/>
                <a:ext cx="7127016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800" dirty="0" smtClean="0">
                    <a:solidFill>
                      <a:schemeClr val="tx1"/>
                    </a:solidFill>
                  </a:rPr>
                  <a:t>“Group velocity”</a:t>
                </a:r>
                <a:r>
                  <a:rPr kumimoji="1" lang="en-US" altLang="ja-JP" sz="2800" dirty="0" smtClean="0">
                    <a:solidFill>
                      <a:schemeClr val="tx1"/>
                    </a:solidFill>
                  </a:rPr>
                  <a:t> of chiral magnetic wave</a:t>
                </a:r>
                <a:r>
                  <a:rPr kumimoji="1" lang="en-US" altLang="ja-JP" sz="2800" dirty="0" smtClean="0">
                    <a:solidFill>
                      <a:schemeClr val="tx1"/>
                    </a:solidFill>
                    <a:latin typeface="Corbe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ja-JP" sz="28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~</m:t>
                    </m:r>
                    <m:r>
                      <a:rPr kumimoji="1" lang="en-US" altLang="ja-JP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0.58</m:t>
                    </m:r>
                  </m:oMath>
                </a14:m>
                <a:endParaRPr kumimoji="1" lang="en-US" altLang="ja-JP" sz="2800" dirty="0" smtClean="0">
                  <a:solidFill>
                    <a:schemeClr val="tx1"/>
                  </a:solidFill>
                  <a:latin typeface="Corbel" pitchFamily="34" charset="0"/>
                </a:endParaRPr>
              </a:p>
              <a:p>
                <a:pPr marL="457200" indent="-457200">
                  <a:buFont typeface="Wingdings"/>
                  <a:buChar char="à"/>
                </a:pPr>
                <a:r>
                  <a:rPr lang="en-US" altLang="ja-JP" sz="2800" dirty="0" smtClean="0">
                    <a:solidFill>
                      <a:schemeClr val="tx1"/>
                    </a:solidFill>
                  </a:rPr>
                  <a:t>CME under expanding background?</a:t>
                </a:r>
              </a:p>
              <a:p>
                <a:pPr marL="457200" indent="-457200">
                  <a:buFont typeface="Wingdings"/>
                  <a:buChar char="à"/>
                </a:pPr>
                <a:r>
                  <a:rPr kumimoji="1" lang="en-US" altLang="ja-JP" sz="2800" dirty="0" smtClean="0">
                    <a:solidFill>
                      <a:schemeClr val="tx1"/>
                    </a:solidFill>
                  </a:rPr>
                  <a:t>Source of charge asymmetric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en-US" altLang="ja-JP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kumimoji="1" lang="en-US" altLang="ja-JP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1" lang="en-US" altLang="ja-JP" sz="2800" dirty="0" smtClean="0">
                    <a:solidFill>
                      <a:schemeClr val="tx1"/>
                    </a:solidFill>
                  </a:rPr>
                  <a:t>?</a:t>
                </a:r>
                <a:endParaRPr kumimoji="1" lang="ja-JP" altLang="en-US" sz="28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テキスト ボックス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89" y="5068341"/>
                <a:ext cx="7127016" cy="1384995"/>
              </a:xfrm>
              <a:prstGeom prst="rect">
                <a:avLst/>
              </a:prstGeom>
              <a:blipFill rotWithShape="1">
                <a:blip r:embed="rId15"/>
                <a:stretch>
                  <a:fillRect l="-1796" t="-3947" b="-1140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/>
              <p:cNvSpPr txBox="1"/>
              <p:nvPr/>
            </p:nvSpPr>
            <p:spPr>
              <a:xfrm>
                <a:off x="6660232" y="3553852"/>
                <a:ext cx="205620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𝑇</m:t>
                      </m:r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=0.5</m:t>
                      </m:r>
                      <m:r>
                        <m:rPr>
                          <m:sty m:val="p"/>
                        </m:rPr>
                        <a:rPr kumimoji="1" lang="en-US" altLang="ja-JP" sz="28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GeV</m:t>
                      </m:r>
                    </m:oMath>
                  </m:oMathPara>
                </a14:m>
                <a:endParaRPr kumimoji="1" lang="ja-JP" altLang="en-US" sz="2800" dirty="0" smtClean="0">
                  <a:solidFill>
                    <a:schemeClr val="tx1"/>
                  </a:solidFill>
                  <a:latin typeface="Corbel" pitchFamily="34" charset="0"/>
                </a:endParaRPr>
              </a:p>
            </p:txBody>
          </p:sp>
        </mc:Choice>
        <mc:Fallback xmlns="">
          <p:sp>
            <p:nvSpPr>
              <p:cNvPr id="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232" y="3553852"/>
                <a:ext cx="2056204" cy="523220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テキスト ボックス 6"/>
          <p:cNvSpPr txBox="1"/>
          <p:nvPr/>
        </p:nvSpPr>
        <p:spPr>
          <a:xfrm>
            <a:off x="6660232" y="2618909"/>
            <a:ext cx="206017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chemeClr val="tx1"/>
                </a:solidFill>
              </a:rPr>
              <a:t>Background</a:t>
            </a:r>
          </a:p>
          <a:p>
            <a:r>
              <a:rPr lang="en-US" altLang="ja-JP" sz="2800" dirty="0" smtClean="0">
                <a:solidFill>
                  <a:schemeClr val="tx1"/>
                </a:solidFill>
              </a:rPr>
              <a:t>temperature</a:t>
            </a:r>
            <a:endParaRPr kumimoji="1" lang="ja-JP" altLang="en-US" sz="2800" dirty="0" smtClean="0">
              <a:solidFill>
                <a:schemeClr val="tx1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A4FBB-4D56-464A-9476-B3B26BA5FD33}" type="slidenum">
              <a:rPr lang="en-US" altLang="ja-JP" smtClean="0"/>
              <a:pPr/>
              <a:t>41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14202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1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A4FBB-4D56-464A-9476-B3B26BA5FD33}" type="slidenum">
              <a:rPr lang="en-US" altLang="ja-JP" smtClean="0"/>
              <a:pPr/>
              <a:t>42</a:t>
            </a:fld>
            <a:endParaRPr lang="en-US" altLang="ja-JP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8" y="171450"/>
            <a:ext cx="8696325" cy="651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938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A4FBB-4D56-464A-9476-B3B26BA5FD33}" type="slidenum">
              <a:rPr lang="en-US" altLang="ja-JP" smtClean="0"/>
              <a:pPr/>
              <a:t>43</a:t>
            </a:fld>
            <a:endParaRPr lang="en-US" altLang="ja-JP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2" y="404664"/>
            <a:ext cx="8532440" cy="6022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387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69776"/>
            <a:ext cx="8229600" cy="1143000"/>
          </a:xfrm>
        </p:spPr>
        <p:txBody>
          <a:bodyPr/>
          <a:lstStyle/>
          <a:p>
            <a:r>
              <a:rPr kumimoji="1" lang="en-US" altLang="ja-JP" dirty="0" smtClean="0">
                <a:latin typeface="Calibri" pitchFamily="34" charset="0"/>
              </a:rPr>
              <a:t>Higher Harmonics is Finite!</a:t>
            </a:r>
            <a:endParaRPr kumimoji="1" lang="ja-JP" altLang="en-US" dirty="0">
              <a:latin typeface="Calibri" pitchFamily="34" charset="0"/>
            </a:endParaRPr>
          </a:p>
        </p:txBody>
      </p:sp>
      <p:grpSp>
        <p:nvGrpSpPr>
          <p:cNvPr id="3" name="Group 1"/>
          <p:cNvGrpSpPr>
            <a:grpSpLocks/>
          </p:cNvGrpSpPr>
          <p:nvPr/>
        </p:nvGrpSpPr>
        <p:grpSpPr bwMode="auto">
          <a:xfrm>
            <a:off x="971600" y="1988840"/>
            <a:ext cx="2902022" cy="2109816"/>
            <a:chOff x="366713" y="3479772"/>
            <a:chExt cx="2902022" cy="2109816"/>
          </a:xfrm>
        </p:grpSpPr>
        <p:pic>
          <p:nvPicPr>
            <p:cNvPr id="4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713" y="3587750"/>
              <a:ext cx="2819400" cy="2001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" name="Group 47"/>
            <p:cNvGrpSpPr>
              <a:grpSpLocks/>
            </p:cNvGrpSpPr>
            <p:nvPr/>
          </p:nvGrpSpPr>
          <p:grpSpPr bwMode="auto">
            <a:xfrm>
              <a:off x="886874" y="3479772"/>
              <a:ext cx="2381861" cy="1941989"/>
              <a:chOff x="346959" y="838200"/>
              <a:chExt cx="3816499" cy="2783305"/>
            </a:xfrm>
          </p:grpSpPr>
          <p:sp>
            <p:nvSpPr>
              <p:cNvPr id="6" name="Freeform 54"/>
              <p:cNvSpPr>
                <a:spLocks/>
              </p:cNvSpPr>
              <p:nvPr/>
            </p:nvSpPr>
            <p:spPr bwMode="auto">
              <a:xfrm rot="-4547805">
                <a:off x="798381" y="994660"/>
                <a:ext cx="1908437" cy="2811281"/>
              </a:xfrm>
              <a:custGeom>
                <a:avLst/>
                <a:gdLst>
                  <a:gd name="T0" fmla="*/ 19586382 w 1492584"/>
                  <a:gd name="T1" fmla="*/ 2147483647 h 1437373"/>
                  <a:gd name="T2" fmla="*/ 124322752 w 1492584"/>
                  <a:gd name="T3" fmla="*/ 2147483647 h 1437373"/>
                  <a:gd name="T4" fmla="*/ 225318292 w 1492584"/>
                  <a:gd name="T5" fmla="*/ 1473391800 h 1437373"/>
                  <a:gd name="T6" fmla="*/ 371200764 w 1492584"/>
                  <a:gd name="T7" fmla="*/ 24150018 h 1437373"/>
                  <a:gd name="T8" fmla="*/ 498380842 w 1492584"/>
                  <a:gd name="T9" fmla="*/ 1618306506 h 1437373"/>
                  <a:gd name="T10" fmla="*/ 573192427 w 1492584"/>
                  <a:gd name="T11" fmla="*/ 2147483647 h 1437373"/>
                  <a:gd name="T12" fmla="*/ 539527163 w 1492584"/>
                  <a:gd name="T13" fmla="*/ 2147483647 h 1437373"/>
                  <a:gd name="T14" fmla="*/ 408607082 w 1492584"/>
                  <a:gd name="T15" fmla="*/ 2147483647 h 1437373"/>
                  <a:gd name="T16" fmla="*/ 270205244 w 1492584"/>
                  <a:gd name="T17" fmla="*/ 2147483647 h 1437373"/>
                  <a:gd name="T18" fmla="*/ 135543873 w 1492584"/>
                  <a:gd name="T19" fmla="*/ 2147483647 h 1437373"/>
                  <a:gd name="T20" fmla="*/ 45770298 w 1492584"/>
                  <a:gd name="T21" fmla="*/ 2147483647 h 1437373"/>
                  <a:gd name="T22" fmla="*/ 2493994 w 1492584"/>
                  <a:gd name="T23" fmla="*/ 2147483647 h 1437373"/>
                  <a:gd name="T24" fmla="*/ 19586382 w 1492584"/>
                  <a:gd name="T25" fmla="*/ 2147483647 h 1437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92584"/>
                  <a:gd name="T40" fmla="*/ 0 h 1437373"/>
                  <a:gd name="T41" fmla="*/ 1492584 w 1492584"/>
                  <a:gd name="T42" fmla="*/ 1437373 h 1437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92584" h="1437373">
                    <a:moveTo>
                      <a:pt x="50399" y="752374"/>
                    </a:moveTo>
                    <a:cubicBezTo>
                      <a:pt x="94381" y="650640"/>
                      <a:pt x="231675" y="437949"/>
                      <a:pt x="319907" y="328863"/>
                    </a:cubicBezTo>
                    <a:cubicBezTo>
                      <a:pt x="408139" y="219777"/>
                      <a:pt x="473911" y="152400"/>
                      <a:pt x="579789" y="97857"/>
                    </a:cubicBezTo>
                    <a:cubicBezTo>
                      <a:pt x="685667" y="43314"/>
                      <a:pt x="838067" y="0"/>
                      <a:pt x="955174" y="1604"/>
                    </a:cubicBezTo>
                    <a:cubicBezTo>
                      <a:pt x="1072281" y="3208"/>
                      <a:pt x="1195806" y="40105"/>
                      <a:pt x="1282433" y="107482"/>
                    </a:cubicBezTo>
                    <a:cubicBezTo>
                      <a:pt x="1369060" y="174859"/>
                      <a:pt x="1457292" y="280737"/>
                      <a:pt x="1474938" y="405865"/>
                    </a:cubicBezTo>
                    <a:cubicBezTo>
                      <a:pt x="1492584" y="530993"/>
                      <a:pt x="1458896" y="715477"/>
                      <a:pt x="1388311" y="858252"/>
                    </a:cubicBezTo>
                    <a:cubicBezTo>
                      <a:pt x="1317726" y="1001027"/>
                      <a:pt x="1166930" y="1169469"/>
                      <a:pt x="1051427" y="1262513"/>
                    </a:cubicBezTo>
                    <a:cubicBezTo>
                      <a:pt x="935924" y="1355557"/>
                      <a:pt x="812400" y="1395663"/>
                      <a:pt x="695292" y="1416518"/>
                    </a:cubicBezTo>
                    <a:cubicBezTo>
                      <a:pt x="578185" y="1437373"/>
                      <a:pt x="445035" y="1427747"/>
                      <a:pt x="348782" y="1387642"/>
                    </a:cubicBezTo>
                    <a:cubicBezTo>
                      <a:pt x="252529" y="1347537"/>
                      <a:pt x="174837" y="1254760"/>
                      <a:pt x="117776" y="1175886"/>
                    </a:cubicBezTo>
                    <a:cubicBezTo>
                      <a:pt x="60715" y="1097012"/>
                      <a:pt x="12834" y="991402"/>
                      <a:pt x="6417" y="914400"/>
                    </a:cubicBezTo>
                    <a:cubicBezTo>
                      <a:pt x="0" y="837398"/>
                      <a:pt x="37699" y="882984"/>
                      <a:pt x="50399" y="752374"/>
                    </a:cubicBezTo>
                    <a:close/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+mn-cs"/>
                  </a:defRPr>
                </a:lvl9pPr>
              </a:lstStyle>
              <a:p>
                <a:endParaRPr lang="ja-JP" altLang="en-US"/>
              </a:p>
            </p:txBody>
          </p:sp>
          <p:sp>
            <p:nvSpPr>
              <p:cNvPr id="7" name="Freeform 55"/>
              <p:cNvSpPr>
                <a:spLocks/>
              </p:cNvSpPr>
              <p:nvPr/>
            </p:nvSpPr>
            <p:spPr bwMode="auto">
              <a:xfrm rot="-4393937">
                <a:off x="749279" y="699392"/>
                <a:ext cx="2367788" cy="3043499"/>
              </a:xfrm>
              <a:custGeom>
                <a:avLst/>
                <a:gdLst>
                  <a:gd name="T0" fmla="*/ 143374432 w 1645920"/>
                  <a:gd name="T1" fmla="*/ 2147483647 h 1719714"/>
                  <a:gd name="T2" fmla="*/ 337621477 w 1645920"/>
                  <a:gd name="T3" fmla="*/ 2147483647 h 1719714"/>
                  <a:gd name="T4" fmla="*/ 587366864 w 1645920"/>
                  <a:gd name="T5" fmla="*/ 2147483647 h 1719714"/>
                  <a:gd name="T6" fmla="*/ 670615200 w 1645920"/>
                  <a:gd name="T7" fmla="*/ 2147483647 h 1719714"/>
                  <a:gd name="T8" fmla="*/ 698364547 w 1645920"/>
                  <a:gd name="T9" fmla="*/ 2147483647 h 1719714"/>
                  <a:gd name="T10" fmla="*/ 587366864 w 1645920"/>
                  <a:gd name="T11" fmla="*/ 2004198008 h 1719714"/>
                  <a:gd name="T12" fmla="*/ 337621477 w 1645920"/>
                  <a:gd name="T13" fmla="*/ 1606892982 h 1719714"/>
                  <a:gd name="T14" fmla="*/ 171123623 w 1645920"/>
                  <a:gd name="T15" fmla="*/ 1050659478 h 1719714"/>
                  <a:gd name="T16" fmla="*/ 198872527 w 1645920"/>
                  <a:gd name="T17" fmla="*/ 653350299 h 1719714"/>
                  <a:gd name="T18" fmla="*/ 393119957 w 1645920"/>
                  <a:gd name="T19" fmla="*/ 282529096 h 1719714"/>
                  <a:gd name="T20" fmla="*/ 670615200 w 1645920"/>
                  <a:gd name="T21" fmla="*/ 44146016 h 1719714"/>
                  <a:gd name="T22" fmla="*/ 1059110514 w 1645920"/>
                  <a:gd name="T23" fmla="*/ 17658235 h 1719714"/>
                  <a:gd name="T24" fmla="*/ 1503102661 w 1645920"/>
                  <a:gd name="T25" fmla="*/ 123605939 h 1719714"/>
                  <a:gd name="T26" fmla="*/ 1919346135 w 1645920"/>
                  <a:gd name="T27" fmla="*/ 441454175 h 1719714"/>
                  <a:gd name="T28" fmla="*/ 2147483647 w 1645920"/>
                  <a:gd name="T29" fmla="*/ 891734590 h 1719714"/>
                  <a:gd name="T30" fmla="*/ 2147483647 w 1645920"/>
                  <a:gd name="T31" fmla="*/ 1368504812 h 1719714"/>
                  <a:gd name="T32" fmla="*/ 2147483647 w 1645920"/>
                  <a:gd name="T33" fmla="*/ 1474455213 h 1719714"/>
                  <a:gd name="T34" fmla="*/ 2147483647 w 1645920"/>
                  <a:gd name="T35" fmla="*/ 1500940893 h 1719714"/>
                  <a:gd name="T36" fmla="*/ 2147483647 w 1645920"/>
                  <a:gd name="T37" fmla="*/ 1765814584 h 1719714"/>
                  <a:gd name="T38" fmla="*/ 2147483647 w 1645920"/>
                  <a:gd name="T39" fmla="*/ 2147483647 h 1719714"/>
                  <a:gd name="T40" fmla="*/ 2147483647 w 1645920"/>
                  <a:gd name="T41" fmla="*/ 2147483647 h 1719714"/>
                  <a:gd name="T42" fmla="*/ 2147483647 w 1645920"/>
                  <a:gd name="T43" fmla="*/ 2147483647 h 1719714"/>
                  <a:gd name="T44" fmla="*/ 2147483647 w 1645920"/>
                  <a:gd name="T45" fmla="*/ 2147483647 h 1719714"/>
                  <a:gd name="T46" fmla="*/ 2147483647 w 1645920"/>
                  <a:gd name="T47" fmla="*/ 2147483647 h 1719714"/>
                  <a:gd name="T48" fmla="*/ 2147483647 w 1645920"/>
                  <a:gd name="T49" fmla="*/ 2147483647 h 1719714"/>
                  <a:gd name="T50" fmla="*/ 2147483647 w 1645920"/>
                  <a:gd name="T51" fmla="*/ 2147483647 h 1719714"/>
                  <a:gd name="T52" fmla="*/ 1780596702 w 1645920"/>
                  <a:gd name="T53" fmla="*/ 2147483647 h 1719714"/>
                  <a:gd name="T54" fmla="*/ 1086859055 w 1645920"/>
                  <a:gd name="T55" fmla="*/ 2147483647 h 1719714"/>
                  <a:gd name="T56" fmla="*/ 642866876 w 1645920"/>
                  <a:gd name="T57" fmla="*/ 2147483647 h 1719714"/>
                  <a:gd name="T58" fmla="*/ 87873370 w 1645920"/>
                  <a:gd name="T59" fmla="*/ 2147483647 h 1719714"/>
                  <a:gd name="T60" fmla="*/ 143374432 w 1645920"/>
                  <a:gd name="T61" fmla="*/ 2147483647 h 171971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645920"/>
                  <a:gd name="T94" fmla="*/ 0 h 1719714"/>
                  <a:gd name="T95" fmla="*/ 1645920 w 1645920"/>
                  <a:gd name="T96" fmla="*/ 1719714 h 1719714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645920" h="1719714">
                    <a:moveTo>
                      <a:pt x="49731" y="1161448"/>
                    </a:moveTo>
                    <a:cubicBezTo>
                      <a:pt x="64169" y="1081238"/>
                      <a:pt x="91441" y="1084446"/>
                      <a:pt x="117108" y="1045945"/>
                    </a:cubicBezTo>
                    <a:cubicBezTo>
                      <a:pt x="142775" y="1007444"/>
                      <a:pt x="184485" y="960922"/>
                      <a:pt x="203735" y="930442"/>
                    </a:cubicBezTo>
                    <a:cubicBezTo>
                      <a:pt x="222985" y="899962"/>
                      <a:pt x="226194" y="882315"/>
                      <a:pt x="232611" y="863065"/>
                    </a:cubicBezTo>
                    <a:cubicBezTo>
                      <a:pt x="239028" y="843815"/>
                      <a:pt x="247049" y="837398"/>
                      <a:pt x="242236" y="814939"/>
                    </a:cubicBezTo>
                    <a:cubicBezTo>
                      <a:pt x="237423" y="792480"/>
                      <a:pt x="224590" y="766812"/>
                      <a:pt x="203735" y="728311"/>
                    </a:cubicBezTo>
                    <a:cubicBezTo>
                      <a:pt x="182880" y="689810"/>
                      <a:pt x="141171" y="641684"/>
                      <a:pt x="117108" y="583933"/>
                    </a:cubicBezTo>
                    <a:cubicBezTo>
                      <a:pt x="93045" y="526182"/>
                      <a:pt x="67377" y="439554"/>
                      <a:pt x="59356" y="381802"/>
                    </a:cubicBezTo>
                    <a:cubicBezTo>
                      <a:pt x="51335" y="324050"/>
                      <a:pt x="56147" y="283945"/>
                      <a:pt x="68981" y="237423"/>
                    </a:cubicBezTo>
                    <a:cubicBezTo>
                      <a:pt x="81815" y="190901"/>
                      <a:pt x="109086" y="139566"/>
                      <a:pt x="136358" y="102669"/>
                    </a:cubicBezTo>
                    <a:cubicBezTo>
                      <a:pt x="163630" y="65772"/>
                      <a:pt x="194110" y="32084"/>
                      <a:pt x="232611" y="16042"/>
                    </a:cubicBezTo>
                    <a:cubicBezTo>
                      <a:pt x="271112" y="0"/>
                      <a:pt x="319239" y="1604"/>
                      <a:pt x="367365" y="6417"/>
                    </a:cubicBezTo>
                    <a:cubicBezTo>
                      <a:pt x="415491" y="11230"/>
                      <a:pt x="471639" y="19251"/>
                      <a:pt x="521369" y="44918"/>
                    </a:cubicBezTo>
                    <a:cubicBezTo>
                      <a:pt x="571099" y="70585"/>
                      <a:pt x="620830" y="113899"/>
                      <a:pt x="665748" y="160421"/>
                    </a:cubicBezTo>
                    <a:cubicBezTo>
                      <a:pt x="710666" y="206943"/>
                      <a:pt x="757188" y="267903"/>
                      <a:pt x="790876" y="324050"/>
                    </a:cubicBezTo>
                    <a:cubicBezTo>
                      <a:pt x="824564" y="380197"/>
                      <a:pt x="837398" y="462012"/>
                      <a:pt x="867878" y="497305"/>
                    </a:cubicBezTo>
                    <a:cubicBezTo>
                      <a:pt x="898358" y="532598"/>
                      <a:pt x="911192" y="527785"/>
                      <a:pt x="973756" y="535806"/>
                    </a:cubicBezTo>
                    <a:cubicBezTo>
                      <a:pt x="1036320" y="543827"/>
                      <a:pt x="1158241" y="527785"/>
                      <a:pt x="1243264" y="545431"/>
                    </a:cubicBezTo>
                    <a:cubicBezTo>
                      <a:pt x="1328287" y="563077"/>
                      <a:pt x="1419727" y="591953"/>
                      <a:pt x="1483895" y="641684"/>
                    </a:cubicBezTo>
                    <a:cubicBezTo>
                      <a:pt x="1548063" y="691415"/>
                      <a:pt x="1610628" y="774834"/>
                      <a:pt x="1628274" y="843815"/>
                    </a:cubicBezTo>
                    <a:cubicBezTo>
                      <a:pt x="1645920" y="912796"/>
                      <a:pt x="1628274" y="996214"/>
                      <a:pt x="1589773" y="1055570"/>
                    </a:cubicBezTo>
                    <a:cubicBezTo>
                      <a:pt x="1551272" y="1114926"/>
                      <a:pt x="1487104" y="1169469"/>
                      <a:pt x="1397268" y="1199949"/>
                    </a:cubicBezTo>
                    <a:cubicBezTo>
                      <a:pt x="1307432" y="1230429"/>
                      <a:pt x="1132573" y="1233637"/>
                      <a:pt x="1050758" y="1238450"/>
                    </a:cubicBezTo>
                    <a:lnTo>
                      <a:pt x="906379" y="1228825"/>
                    </a:lnTo>
                    <a:cubicBezTo>
                      <a:pt x="874295" y="1227221"/>
                      <a:pt x="880712" y="1209575"/>
                      <a:pt x="858253" y="1228825"/>
                    </a:cubicBezTo>
                    <a:cubicBezTo>
                      <a:pt x="835794" y="1248075"/>
                      <a:pt x="811731" y="1286576"/>
                      <a:pt x="771626" y="1344328"/>
                    </a:cubicBezTo>
                    <a:cubicBezTo>
                      <a:pt x="731521" y="1402080"/>
                      <a:pt x="683394" y="1515979"/>
                      <a:pt x="617621" y="1575335"/>
                    </a:cubicBezTo>
                    <a:cubicBezTo>
                      <a:pt x="551848" y="1634691"/>
                      <a:pt x="442762" y="1681213"/>
                      <a:pt x="376990" y="1700463"/>
                    </a:cubicBezTo>
                    <a:cubicBezTo>
                      <a:pt x="311218" y="1719713"/>
                      <a:pt x="280738" y="1719714"/>
                      <a:pt x="222986" y="1690838"/>
                    </a:cubicBezTo>
                    <a:cubicBezTo>
                      <a:pt x="165234" y="1661962"/>
                      <a:pt x="60960" y="1615440"/>
                      <a:pt x="30480" y="1527208"/>
                    </a:cubicBezTo>
                    <a:cubicBezTo>
                      <a:pt x="0" y="1438976"/>
                      <a:pt x="35293" y="1241659"/>
                      <a:pt x="49731" y="1161448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+mn-cs"/>
                  </a:defRPr>
                </a:lvl9pPr>
              </a:lstStyle>
              <a:p>
                <a:endParaRPr lang="ja-JP" altLang="en-US"/>
              </a:p>
            </p:txBody>
          </p:sp>
          <p:sp>
            <p:nvSpPr>
              <p:cNvPr id="8" name="Freeform 56"/>
              <p:cNvSpPr>
                <a:spLocks/>
              </p:cNvSpPr>
              <p:nvPr/>
            </p:nvSpPr>
            <p:spPr bwMode="auto">
              <a:xfrm rot="-2314612">
                <a:off x="457200" y="1066801"/>
                <a:ext cx="2608446" cy="2554704"/>
              </a:xfrm>
              <a:custGeom>
                <a:avLst/>
                <a:gdLst>
                  <a:gd name="T0" fmla="*/ 160286098 w 1621857"/>
                  <a:gd name="T1" fmla="*/ 1697918840 h 1613835"/>
                  <a:gd name="T2" fmla="*/ 5169685 w 1621857"/>
                  <a:gd name="T3" fmla="*/ 1342540652 h 1613835"/>
                  <a:gd name="T4" fmla="*/ 191309182 w 1621857"/>
                  <a:gd name="T5" fmla="*/ 892393847 h 1613835"/>
                  <a:gd name="T6" fmla="*/ 811780503 w 1621857"/>
                  <a:gd name="T7" fmla="*/ 750242310 h 1613835"/>
                  <a:gd name="T8" fmla="*/ 1556344533 w 1621857"/>
                  <a:gd name="T9" fmla="*/ 797626612 h 1613835"/>
                  <a:gd name="T10" fmla="*/ 2145789917 w 1621857"/>
                  <a:gd name="T11" fmla="*/ 845011508 h 1613835"/>
                  <a:gd name="T12" fmla="*/ 2147483647 w 1621857"/>
                  <a:gd name="T13" fmla="*/ 371171222 h 1613835"/>
                  <a:gd name="T14" fmla="*/ 2147483647 w 1621857"/>
                  <a:gd name="T15" fmla="*/ 39487114 h 1613835"/>
                  <a:gd name="T16" fmla="*/ 2147483647 w 1621857"/>
                  <a:gd name="T17" fmla="*/ 134254559 h 1613835"/>
                  <a:gd name="T18" fmla="*/ 2147483647 w 1621857"/>
                  <a:gd name="T19" fmla="*/ 418555337 h 1613835"/>
                  <a:gd name="T20" fmla="*/ 2147483647 w 1621857"/>
                  <a:gd name="T21" fmla="*/ 845011508 h 1613835"/>
                  <a:gd name="T22" fmla="*/ 2147483647 w 1621857"/>
                  <a:gd name="T23" fmla="*/ 1389925258 h 1613835"/>
                  <a:gd name="T24" fmla="*/ 2147483647 w 1621857"/>
                  <a:gd name="T25" fmla="*/ 1650535290 h 1613835"/>
                  <a:gd name="T26" fmla="*/ 2147483647 w 1621857"/>
                  <a:gd name="T27" fmla="*/ 2053296704 h 1613835"/>
                  <a:gd name="T28" fmla="*/ 2147483647 w 1621857"/>
                  <a:gd name="T29" fmla="*/ 2147483647 h 1613835"/>
                  <a:gd name="T30" fmla="*/ 2147483647 w 1621857"/>
                  <a:gd name="T31" fmla="*/ 2147483647 h 1613835"/>
                  <a:gd name="T32" fmla="*/ 2147483647 w 1621857"/>
                  <a:gd name="T33" fmla="*/ 2147483647 h 1613835"/>
                  <a:gd name="T34" fmla="*/ 2147483647 w 1621857"/>
                  <a:gd name="T35" fmla="*/ 2147483647 h 1613835"/>
                  <a:gd name="T36" fmla="*/ 2147483647 w 1621857"/>
                  <a:gd name="T37" fmla="*/ 2147483647 h 1613835"/>
                  <a:gd name="T38" fmla="*/ 2147483647 w 1621857"/>
                  <a:gd name="T39" fmla="*/ 2147483647 h 1613835"/>
                  <a:gd name="T40" fmla="*/ 2147483647 w 1621857"/>
                  <a:gd name="T41" fmla="*/ 2147483647 h 1613835"/>
                  <a:gd name="T42" fmla="*/ 2147483647 w 1621857"/>
                  <a:gd name="T43" fmla="*/ 2147483647 h 1613835"/>
                  <a:gd name="T44" fmla="*/ 1432249448 w 1621857"/>
                  <a:gd name="T45" fmla="*/ 2147483647 h 1613835"/>
                  <a:gd name="T46" fmla="*/ 904851706 w 1621857"/>
                  <a:gd name="T47" fmla="*/ 2147483647 h 1613835"/>
                  <a:gd name="T48" fmla="*/ 966898545 w 1621857"/>
                  <a:gd name="T49" fmla="*/ 2147483647 h 1613835"/>
                  <a:gd name="T50" fmla="*/ 997920502 w 1621857"/>
                  <a:gd name="T51" fmla="*/ 2147483647 h 1613835"/>
                  <a:gd name="T52" fmla="*/ 1028944925 w 1621857"/>
                  <a:gd name="T53" fmla="*/ 2147483647 h 1613835"/>
                  <a:gd name="T54" fmla="*/ 656662380 w 1621857"/>
                  <a:gd name="T55" fmla="*/ 2076990545 h 1613835"/>
                  <a:gd name="T56" fmla="*/ 160286098 w 1621857"/>
                  <a:gd name="T57" fmla="*/ 1697918840 h 161383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621857"/>
                  <a:gd name="T88" fmla="*/ 0 h 1613835"/>
                  <a:gd name="T89" fmla="*/ 1621857 w 1621857"/>
                  <a:gd name="T90" fmla="*/ 1613835 h 1613835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621857" h="1613835">
                    <a:moveTo>
                      <a:pt x="49730" y="689810"/>
                    </a:moveTo>
                    <a:cubicBezTo>
                      <a:pt x="16042" y="640080"/>
                      <a:pt x="0" y="599974"/>
                      <a:pt x="1604" y="545431"/>
                    </a:cubicBezTo>
                    <a:cubicBezTo>
                      <a:pt x="3208" y="490888"/>
                      <a:pt x="17646" y="402656"/>
                      <a:pt x="59355" y="362551"/>
                    </a:cubicBezTo>
                    <a:cubicBezTo>
                      <a:pt x="101064" y="322446"/>
                      <a:pt x="181276" y="311216"/>
                      <a:pt x="251861" y="304799"/>
                    </a:cubicBezTo>
                    <a:lnTo>
                      <a:pt x="482867" y="324050"/>
                    </a:lnTo>
                    <a:cubicBezTo>
                      <a:pt x="551848" y="330467"/>
                      <a:pt x="604787" y="372177"/>
                      <a:pt x="665747" y="343301"/>
                    </a:cubicBezTo>
                    <a:cubicBezTo>
                      <a:pt x="726707" y="314425"/>
                      <a:pt x="778042" y="205338"/>
                      <a:pt x="848627" y="150795"/>
                    </a:cubicBezTo>
                    <a:cubicBezTo>
                      <a:pt x="919212" y="96252"/>
                      <a:pt x="1025091" y="32084"/>
                      <a:pt x="1089259" y="16042"/>
                    </a:cubicBezTo>
                    <a:cubicBezTo>
                      <a:pt x="1153427" y="0"/>
                      <a:pt x="1195137" y="28876"/>
                      <a:pt x="1233638" y="54543"/>
                    </a:cubicBezTo>
                    <a:cubicBezTo>
                      <a:pt x="1272139" y="80210"/>
                      <a:pt x="1301015" y="121920"/>
                      <a:pt x="1320265" y="170046"/>
                    </a:cubicBezTo>
                    <a:cubicBezTo>
                      <a:pt x="1339515" y="218172"/>
                      <a:pt x="1353954" y="277528"/>
                      <a:pt x="1349141" y="343301"/>
                    </a:cubicBezTo>
                    <a:cubicBezTo>
                      <a:pt x="1344328" y="409074"/>
                      <a:pt x="1301014" y="510139"/>
                      <a:pt x="1291389" y="564682"/>
                    </a:cubicBezTo>
                    <a:cubicBezTo>
                      <a:pt x="1281764" y="619225"/>
                      <a:pt x="1260909" y="625641"/>
                      <a:pt x="1291389" y="670559"/>
                    </a:cubicBezTo>
                    <a:cubicBezTo>
                      <a:pt x="1321869" y="715477"/>
                      <a:pt x="1421330" y="768416"/>
                      <a:pt x="1474269" y="834189"/>
                    </a:cubicBezTo>
                    <a:cubicBezTo>
                      <a:pt x="1527208" y="899962"/>
                      <a:pt x="1596189" y="991401"/>
                      <a:pt x="1609023" y="1065195"/>
                    </a:cubicBezTo>
                    <a:cubicBezTo>
                      <a:pt x="1621857" y="1138989"/>
                      <a:pt x="1604210" y="1233637"/>
                      <a:pt x="1551271" y="1276951"/>
                    </a:cubicBezTo>
                    <a:cubicBezTo>
                      <a:pt x="1498332" y="1320265"/>
                      <a:pt x="1371599" y="1321869"/>
                      <a:pt x="1291389" y="1325077"/>
                    </a:cubicBezTo>
                    <a:cubicBezTo>
                      <a:pt x="1211179" y="1328285"/>
                      <a:pt x="1116530" y="1305827"/>
                      <a:pt x="1070008" y="1296202"/>
                    </a:cubicBezTo>
                    <a:cubicBezTo>
                      <a:pt x="1023486" y="1286577"/>
                      <a:pt x="1037924" y="1267326"/>
                      <a:pt x="1012257" y="1267326"/>
                    </a:cubicBezTo>
                    <a:cubicBezTo>
                      <a:pt x="986590" y="1267326"/>
                      <a:pt x="944880" y="1273743"/>
                      <a:pt x="916004" y="1296202"/>
                    </a:cubicBezTo>
                    <a:cubicBezTo>
                      <a:pt x="887128" y="1318661"/>
                      <a:pt x="879107" y="1357161"/>
                      <a:pt x="839002" y="1402079"/>
                    </a:cubicBezTo>
                    <a:cubicBezTo>
                      <a:pt x="798897" y="1446997"/>
                      <a:pt x="741144" y="1533625"/>
                      <a:pt x="675372" y="1565709"/>
                    </a:cubicBezTo>
                    <a:cubicBezTo>
                      <a:pt x="609600" y="1597793"/>
                      <a:pt x="510138" y="1613835"/>
                      <a:pt x="444366" y="1594585"/>
                    </a:cubicBezTo>
                    <a:cubicBezTo>
                      <a:pt x="378594" y="1575335"/>
                      <a:pt x="304800" y="1527208"/>
                      <a:pt x="280737" y="1450206"/>
                    </a:cubicBezTo>
                    <a:cubicBezTo>
                      <a:pt x="256674" y="1373204"/>
                      <a:pt x="295175" y="1199949"/>
                      <a:pt x="299987" y="1132572"/>
                    </a:cubicBezTo>
                    <a:cubicBezTo>
                      <a:pt x="304799" y="1065195"/>
                      <a:pt x="306404" y="1071612"/>
                      <a:pt x="309612" y="1045945"/>
                    </a:cubicBezTo>
                    <a:cubicBezTo>
                      <a:pt x="312820" y="1020278"/>
                      <a:pt x="336884" y="1012256"/>
                      <a:pt x="319238" y="978568"/>
                    </a:cubicBezTo>
                    <a:cubicBezTo>
                      <a:pt x="301592" y="944880"/>
                      <a:pt x="250256" y="895149"/>
                      <a:pt x="203734" y="843814"/>
                    </a:cubicBezTo>
                    <a:cubicBezTo>
                      <a:pt x="157212" y="792479"/>
                      <a:pt x="83418" y="739540"/>
                      <a:pt x="49730" y="689810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+mn-cs"/>
                  </a:defRPr>
                </a:lvl9pPr>
              </a:lstStyle>
              <a:p>
                <a:endParaRPr lang="ja-JP" altLang="en-US"/>
              </a:p>
            </p:txBody>
          </p:sp>
          <p:sp>
            <p:nvSpPr>
              <p:cNvPr id="9" name="Rectangle 57"/>
              <p:cNvSpPr>
                <a:spLocks noChangeArrowheads="1"/>
              </p:cNvSpPr>
              <p:nvPr/>
            </p:nvSpPr>
            <p:spPr bwMode="auto">
              <a:xfrm>
                <a:off x="1676400" y="2286000"/>
                <a:ext cx="152400" cy="15240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+mn-cs"/>
                  </a:defRPr>
                </a:lvl9pPr>
              </a:lstStyle>
              <a:p>
                <a:pPr algn="ctr"/>
                <a:endParaRPr lang="ja-JP" altLang="ja-JP" sz="2400">
                  <a:latin typeface="Tahoma" pitchFamily="34" charset="0"/>
                  <a:ea typeface="SimSun" pitchFamily="2" charset="-122"/>
                </a:endParaRPr>
              </a:p>
            </p:txBody>
          </p:sp>
          <p:cxnSp>
            <p:nvCxnSpPr>
              <p:cNvPr id="10" name="Straight Arrow Connector 58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676400" y="990600"/>
                <a:ext cx="1447800" cy="1143000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" name="Straight Arrow Connector 59"/>
              <p:cNvCxnSpPr>
                <a:cxnSpLocks noChangeShapeType="1"/>
              </p:cNvCxnSpPr>
              <p:nvPr/>
            </p:nvCxnSpPr>
            <p:spPr bwMode="auto">
              <a:xfrm flipV="1">
                <a:off x="1828800" y="2357735"/>
                <a:ext cx="2334658" cy="4466"/>
              </a:xfrm>
              <a:prstGeom prst="straightConnector1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" name="Straight Arrow Connector 60"/>
              <p:cNvCxnSpPr>
                <a:cxnSpLocks noChangeShapeType="1"/>
                <a:stCxn id="9" idx="3"/>
              </p:cNvCxnSpPr>
              <p:nvPr/>
            </p:nvCxnSpPr>
            <p:spPr bwMode="auto">
              <a:xfrm>
                <a:off x="1828800" y="2362200"/>
                <a:ext cx="1752600" cy="1066800"/>
              </a:xfrm>
              <a:prstGeom prst="straightConnector1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pic>
        <p:nvPicPr>
          <p:cNvPr id="13" name="Picture 46" descr="fig2a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98" t="4546"/>
          <a:stretch>
            <a:fillRect/>
          </a:stretch>
        </p:blipFill>
        <p:spPr bwMode="auto">
          <a:xfrm>
            <a:off x="5126360" y="2074488"/>
            <a:ext cx="2743200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テキスト ボックス 13"/>
          <p:cNvSpPr txBox="1"/>
          <p:nvPr/>
        </p:nvSpPr>
        <p:spPr>
          <a:xfrm>
            <a:off x="5407672" y="4592263"/>
            <a:ext cx="29807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tx1"/>
                </a:solidFill>
              </a:rPr>
              <a:t>Figures adapted from talk</a:t>
            </a:r>
          </a:p>
          <a:p>
            <a:r>
              <a:rPr kumimoji="1" lang="en-US" altLang="ja-JP" sz="2000" dirty="0" smtClean="0">
                <a:solidFill>
                  <a:schemeClr val="tx1"/>
                </a:solidFill>
              </a:rPr>
              <a:t>by </a:t>
            </a:r>
            <a:r>
              <a:rPr kumimoji="1" lang="en-US" altLang="ja-JP" sz="2000" dirty="0" err="1" smtClean="0">
                <a:solidFill>
                  <a:schemeClr val="tx1"/>
                </a:solidFill>
              </a:rPr>
              <a:t>J.Jia</a:t>
            </a:r>
            <a:r>
              <a:rPr kumimoji="1" lang="en-US" altLang="ja-JP" sz="2000" dirty="0" smtClean="0">
                <a:solidFill>
                  <a:schemeClr val="tx1"/>
                </a:solidFill>
              </a:rPr>
              <a:t> (ATLAS) at QM2011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971600" y="5229200"/>
            <a:ext cx="71339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dirty="0" smtClean="0">
                <a:solidFill>
                  <a:schemeClr val="tx1"/>
                </a:solidFill>
              </a:rPr>
              <a:t>Two particle correlation function is composed solely of higher harmonics</a:t>
            </a:r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16" name="スライド番号プレースホルダー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60B9B-22F6-4CFE-A013-7E457D57B400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355976" y="6309320"/>
            <a:ext cx="40527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tx1"/>
                </a:solidFill>
              </a:rPr>
              <a:t>See talks by Y.-</a:t>
            </a:r>
            <a:r>
              <a:rPr kumimoji="1" lang="en-US" altLang="ja-JP" sz="2000" dirty="0" err="1" smtClean="0">
                <a:solidFill>
                  <a:schemeClr val="tx1"/>
                </a:solidFill>
              </a:rPr>
              <a:t>S.Kim</a:t>
            </a:r>
            <a:r>
              <a:rPr kumimoji="1" lang="en-US" altLang="ja-JP" sz="2000" dirty="0" smtClean="0">
                <a:solidFill>
                  <a:schemeClr val="tx1"/>
                </a:solidFill>
              </a:rPr>
              <a:t> and </a:t>
            </a:r>
            <a:r>
              <a:rPr lang="en-US" altLang="ja-JP" sz="2000" dirty="0" smtClean="0">
                <a:solidFill>
                  <a:schemeClr val="tx1"/>
                </a:solidFill>
              </a:rPr>
              <a:t>M.-J. </a:t>
            </a:r>
            <a:r>
              <a:rPr lang="en-US" altLang="ja-JP" sz="2000" dirty="0" err="1" smtClean="0">
                <a:solidFill>
                  <a:schemeClr val="tx1"/>
                </a:solidFill>
              </a:rPr>
              <a:t>Kweon</a:t>
            </a:r>
            <a:endParaRPr kumimoji="1" lang="ja-JP" altLang="en-US" sz="2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11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69776"/>
            <a:ext cx="8229600" cy="1143000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>
                <a:latin typeface="Calibri" pitchFamily="34" charset="0"/>
              </a:rPr>
              <a:t>Impact of </a:t>
            </a:r>
            <a:r>
              <a:rPr lang="en-US" altLang="ja-JP" dirty="0" smtClean="0">
                <a:latin typeface="Calibri" pitchFamily="34" charset="0"/>
              </a:rPr>
              <a:t>Finite Higher Harmonics</a:t>
            </a:r>
            <a:endParaRPr kumimoji="1" lang="ja-JP" altLang="en-US" dirty="0">
              <a:latin typeface="Calibri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67544" y="1556792"/>
            <a:ext cx="460851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kumimoji="1" lang="en-US" altLang="ja-JP" sz="2800" dirty="0" smtClean="0">
                <a:solidFill>
                  <a:schemeClr val="tx1"/>
                </a:solidFill>
              </a:rPr>
              <a:t>Most of the people did not believe hydro description of the QGP (~ 1995)</a:t>
            </a:r>
          </a:p>
          <a:p>
            <a:endParaRPr kumimoji="1" lang="en-US" altLang="ja-JP" sz="2800" dirty="0" smtClean="0">
              <a:solidFill>
                <a:schemeClr val="tx1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kumimoji="1" lang="en-US" altLang="ja-JP" sz="2800" dirty="0" smtClean="0">
                <a:solidFill>
                  <a:schemeClr val="tx1"/>
                </a:solidFill>
              </a:rPr>
              <a:t>Hydro at work to describe elliptic flow (~ 2001)</a:t>
            </a:r>
          </a:p>
          <a:p>
            <a:endParaRPr lang="en-US" altLang="ja-JP" sz="2800" dirty="0">
              <a:solidFill>
                <a:schemeClr val="tx1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altLang="ja-JP" sz="2800" dirty="0" smtClean="0">
                <a:solidFill>
                  <a:schemeClr val="tx1"/>
                </a:solidFill>
              </a:rPr>
              <a:t>E-by-e hydro at work to describe higher harmonics (~ 2010)</a:t>
            </a:r>
            <a:endParaRPr kumimoji="1" lang="ja-JP" altLang="en-US" sz="2800" dirty="0" smtClean="0">
              <a:solidFill>
                <a:schemeClr val="tx1"/>
              </a:solidFill>
            </a:endParaRPr>
          </a:p>
        </p:txBody>
      </p:sp>
      <p:pic>
        <p:nvPicPr>
          <p:cNvPr id="6" name="Picture 14" descr="default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581128"/>
            <a:ext cx="1703070" cy="1434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6" descr="00-05_befor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117" y="3068960"/>
            <a:ext cx="1703070" cy="1434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/>
              <p:cNvSpPr txBox="1"/>
              <p:nvPr/>
            </p:nvSpPr>
            <p:spPr>
              <a:xfrm>
                <a:off x="5364088" y="3429000"/>
                <a:ext cx="162833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𝑑</m:t>
                      </m:r>
                      <m:r>
                        <a:rPr kumimoji="1" lang="en-US" altLang="ja-JP" sz="28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≲</m:t>
                      </m:r>
                      <m:r>
                        <a:rPr kumimoji="1" lang="en-US" altLang="ja-JP" sz="2800" b="0" i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5 </m:t>
                      </m:r>
                      <m:r>
                        <m:rPr>
                          <m:sty m:val="p"/>
                        </m:rPr>
                        <a:rPr kumimoji="1" lang="en-US" altLang="ja-JP" sz="2800" b="0" i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fm</m:t>
                      </m:r>
                    </m:oMath>
                  </m:oMathPara>
                </a14:m>
                <a:endParaRPr kumimoji="1" lang="ja-JP" altLang="en-US" sz="28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3429000"/>
                <a:ext cx="1628331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テキスト ボックス 10"/>
          <p:cNvSpPr txBox="1"/>
          <p:nvPr/>
        </p:nvSpPr>
        <p:spPr>
          <a:xfrm>
            <a:off x="5463828" y="1412776"/>
            <a:ext cx="135229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>
                <a:solidFill>
                  <a:schemeClr val="tx1"/>
                </a:solidFill>
              </a:rPr>
              <a:t>coarse</a:t>
            </a:r>
          </a:p>
          <a:p>
            <a:pPr algn="ctr"/>
            <a:r>
              <a:rPr lang="en-US" altLang="ja-JP" sz="2800" dirty="0" smtClean="0">
                <a:solidFill>
                  <a:schemeClr val="tx1"/>
                </a:solidFill>
              </a:rPr>
              <a:t>graining</a:t>
            </a:r>
          </a:p>
          <a:p>
            <a:pPr algn="ctr"/>
            <a:r>
              <a:rPr kumimoji="1" lang="en-US" altLang="ja-JP" sz="2800" dirty="0" smtClean="0">
                <a:solidFill>
                  <a:schemeClr val="tx1"/>
                </a:solidFill>
              </a:rPr>
              <a:t>size</a:t>
            </a:r>
            <a:endParaRPr kumimoji="1" lang="ja-JP" altLang="en-US" sz="2800" dirty="0" smtClean="0">
              <a:solidFill>
                <a:schemeClr val="tx1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164288" y="1610797"/>
            <a:ext cx="11448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dirty="0">
                <a:solidFill>
                  <a:schemeClr val="tx1"/>
                </a:solidFill>
              </a:rPr>
              <a:t>i</a:t>
            </a:r>
            <a:r>
              <a:rPr kumimoji="1" lang="en-US" altLang="ja-JP" sz="2800" dirty="0" smtClean="0">
                <a:solidFill>
                  <a:schemeClr val="tx1"/>
                </a:solidFill>
              </a:rPr>
              <a:t>nitial</a:t>
            </a:r>
          </a:p>
          <a:p>
            <a:pPr algn="ctr"/>
            <a:r>
              <a:rPr lang="en-US" altLang="ja-JP" sz="2800" dirty="0" smtClean="0">
                <a:solidFill>
                  <a:schemeClr val="tx1"/>
                </a:solidFill>
              </a:rPr>
              <a:t>profile</a:t>
            </a:r>
            <a:endParaRPr kumimoji="1" lang="ja-JP" altLang="en-US" sz="2800" dirty="0" smtClean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/>
              <p:cNvSpPr txBox="1"/>
              <p:nvPr/>
            </p:nvSpPr>
            <p:spPr>
              <a:xfrm>
                <a:off x="5364088" y="4844301"/>
                <a:ext cx="162833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𝑑</m:t>
                      </m:r>
                      <m:r>
                        <a:rPr kumimoji="1" lang="en-US" altLang="ja-JP" sz="28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≲</m:t>
                      </m:r>
                      <m:r>
                        <a:rPr kumimoji="1" lang="en-US" altLang="ja-JP" sz="2800" b="0" i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1 </m:t>
                      </m:r>
                      <m:r>
                        <m:rPr>
                          <m:sty m:val="p"/>
                        </m:rPr>
                        <a:rPr kumimoji="1" lang="en-US" altLang="ja-JP" sz="2800" b="0" i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fm</m:t>
                      </m:r>
                    </m:oMath>
                  </m:oMathPara>
                </a14:m>
                <a:endParaRPr kumimoji="1" lang="ja-JP" altLang="en-US" sz="28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テキスト ボックス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4844301"/>
                <a:ext cx="1628331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8143056" y="6376243"/>
            <a:ext cx="533400" cy="365125"/>
          </a:xfrm>
        </p:spPr>
        <p:txBody>
          <a:bodyPr/>
          <a:lstStyle/>
          <a:p>
            <a:fld id="{EFF60B9B-22F6-4CFE-A013-7E457D57B400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4" name="角丸四角形 3"/>
          <p:cNvSpPr/>
          <p:nvPr/>
        </p:nvSpPr>
        <p:spPr>
          <a:xfrm>
            <a:off x="1616031" y="5898976"/>
            <a:ext cx="5908297" cy="9144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Is fluctuation important </a:t>
            </a:r>
          </a:p>
          <a:p>
            <a:pPr algn="ctr"/>
            <a:r>
              <a:rPr kumimoji="1" lang="en-US" altLang="ja-JP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in such a small system?</a:t>
            </a:r>
            <a:endParaRPr kumimoji="1" lang="ja-JP" altLang="en-US" sz="3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27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/>
          <a:lstStyle/>
          <a:p>
            <a:r>
              <a:rPr lang="en-US" altLang="ja-JP" dirty="0" smtClean="0">
                <a:latin typeface="Calibri" pitchFamily="34" charset="0"/>
              </a:rPr>
              <a:t>Thermal Fluctuation </a:t>
            </a:r>
            <a:endParaRPr kumimoji="1" lang="ja-JP" altLang="en-US" dirty="0">
              <a:latin typeface="Calibri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55576" y="1340768"/>
            <a:ext cx="76328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altLang="ja-JP" sz="3200" dirty="0" smtClean="0">
                <a:solidFill>
                  <a:schemeClr val="tx1"/>
                </a:solidFill>
              </a:rPr>
              <a:t>Conventional hydro describes space-time evolution of (coarse-gained) thermodynamic quantities.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altLang="ja-JP" sz="3200" dirty="0" smtClean="0">
                <a:solidFill>
                  <a:schemeClr val="tx1"/>
                </a:solidFill>
              </a:rPr>
              <a:t>Some of microscopic i</a:t>
            </a:r>
            <a:r>
              <a:rPr kumimoji="1" lang="en-US" altLang="ja-JP" sz="3200" dirty="0" smtClean="0">
                <a:solidFill>
                  <a:schemeClr val="tx1"/>
                </a:solidFill>
              </a:rPr>
              <a:t>nformation must be lost through coarse-graining process.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altLang="ja-JP" sz="3200" dirty="0" smtClean="0">
                <a:solidFill>
                  <a:schemeClr val="tx1"/>
                </a:solidFill>
              </a:rPr>
              <a:t>Does the lost information play an important role in dynamics </a:t>
            </a:r>
            <a:r>
              <a:rPr lang="en-US" altLang="ja-JP" sz="3200" u="sng" dirty="0" smtClean="0">
                <a:solidFill>
                  <a:schemeClr val="tx1"/>
                </a:solidFill>
              </a:rPr>
              <a:t>on an e-by-e basis</a:t>
            </a:r>
            <a:r>
              <a:rPr lang="en-US" altLang="ja-JP" sz="3200" dirty="0" smtClean="0">
                <a:solidFill>
                  <a:schemeClr val="tx1"/>
                </a:solidFill>
              </a:rPr>
              <a:t>?</a:t>
            </a:r>
          </a:p>
          <a:p>
            <a:pPr lvl="1"/>
            <a:r>
              <a:rPr kumimoji="1" lang="en-US" altLang="ja-JP" sz="3200" dirty="0" smtClean="0">
                <a:solidFill>
                  <a:schemeClr val="tx1"/>
                </a:solidFill>
                <a:sym typeface="Wingdings" pitchFamily="2" charset="2"/>
              </a:rPr>
              <a:t> Thermal (Hydrodynamic) fluctuation!</a:t>
            </a:r>
            <a:endParaRPr kumimoji="1" lang="ja-JP" altLang="en-US" sz="3200" dirty="0" smtClean="0">
              <a:solidFill>
                <a:schemeClr val="tx1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059832" y="5733256"/>
            <a:ext cx="56278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800" dirty="0" err="1" smtClean="0">
                <a:solidFill>
                  <a:schemeClr val="tx1"/>
                </a:solidFill>
              </a:rPr>
              <a:t>J.Kapusta</a:t>
            </a:r>
            <a:r>
              <a:rPr lang="en-US" altLang="ja-JP" sz="1800" dirty="0" smtClean="0">
                <a:solidFill>
                  <a:schemeClr val="tx1"/>
                </a:solidFill>
              </a:rPr>
              <a:t>, </a:t>
            </a:r>
            <a:r>
              <a:rPr lang="en-US" altLang="ja-JP" sz="1800" dirty="0" err="1" smtClean="0">
                <a:solidFill>
                  <a:schemeClr val="tx1"/>
                </a:solidFill>
              </a:rPr>
              <a:t>B.Muller</a:t>
            </a:r>
            <a:r>
              <a:rPr lang="en-US" altLang="ja-JP" sz="1800" dirty="0" smtClean="0">
                <a:solidFill>
                  <a:schemeClr val="tx1"/>
                </a:solidFill>
              </a:rPr>
              <a:t>, </a:t>
            </a:r>
            <a:r>
              <a:rPr lang="en-US" altLang="ja-JP" sz="1800" dirty="0" err="1" smtClean="0">
                <a:solidFill>
                  <a:schemeClr val="tx1"/>
                </a:solidFill>
              </a:rPr>
              <a:t>M.Stephanov</a:t>
            </a:r>
            <a:r>
              <a:rPr lang="en-US" altLang="ja-JP" sz="1800" dirty="0" smtClean="0">
                <a:solidFill>
                  <a:schemeClr val="tx1"/>
                </a:solidFill>
              </a:rPr>
              <a:t>, PRC85(2012)054906.</a:t>
            </a:r>
          </a:p>
          <a:p>
            <a:r>
              <a:rPr kumimoji="1" lang="en-US" altLang="ja-JP" sz="1800" dirty="0" err="1" smtClean="0">
                <a:solidFill>
                  <a:schemeClr val="tx1"/>
                </a:solidFill>
              </a:rPr>
              <a:t>J.Kapusta</a:t>
            </a:r>
            <a:r>
              <a:rPr kumimoji="1" lang="en-US" altLang="ja-JP" sz="1800" dirty="0" smtClean="0">
                <a:solidFill>
                  <a:schemeClr val="tx1"/>
                </a:solidFill>
              </a:rPr>
              <a:t>, </a:t>
            </a:r>
            <a:r>
              <a:rPr kumimoji="1" lang="en-US" altLang="ja-JP" sz="1800" dirty="0" err="1" smtClean="0">
                <a:solidFill>
                  <a:schemeClr val="tx1"/>
                </a:solidFill>
              </a:rPr>
              <a:t>J.M.Torres</a:t>
            </a:r>
            <a:r>
              <a:rPr kumimoji="1" lang="en-US" altLang="ja-JP" sz="1800" dirty="0" smtClean="0">
                <a:solidFill>
                  <a:schemeClr val="tx1"/>
                </a:solidFill>
              </a:rPr>
              <a:t>-Rincon, PRC86(2012)054911.</a:t>
            </a:r>
          </a:p>
          <a:p>
            <a:r>
              <a:rPr kumimoji="1" lang="en-US" altLang="ja-JP" sz="1800" dirty="0" err="1" smtClean="0">
                <a:solidFill>
                  <a:schemeClr val="tx1"/>
                </a:solidFill>
              </a:rPr>
              <a:t>P.Kovtun</a:t>
            </a:r>
            <a:r>
              <a:rPr kumimoji="1" lang="en-US" altLang="ja-JP" sz="1800" dirty="0" smtClean="0">
                <a:solidFill>
                  <a:schemeClr val="tx1"/>
                </a:solidFill>
              </a:rPr>
              <a:t>, </a:t>
            </a:r>
            <a:r>
              <a:rPr kumimoji="1" lang="en-US" altLang="ja-JP" sz="1800" dirty="0" err="1" smtClean="0">
                <a:solidFill>
                  <a:schemeClr val="tx1"/>
                </a:solidFill>
              </a:rPr>
              <a:t>G.D.Moore</a:t>
            </a:r>
            <a:r>
              <a:rPr kumimoji="1" lang="en-US" altLang="ja-JP" sz="1800" dirty="0" smtClean="0">
                <a:solidFill>
                  <a:schemeClr val="tx1"/>
                </a:solidFill>
              </a:rPr>
              <a:t>, </a:t>
            </a:r>
            <a:r>
              <a:rPr kumimoji="1" lang="en-US" altLang="ja-JP" sz="1800" dirty="0" err="1" smtClean="0">
                <a:solidFill>
                  <a:schemeClr val="tx1"/>
                </a:solidFill>
              </a:rPr>
              <a:t>P.Romatschke</a:t>
            </a:r>
            <a:r>
              <a:rPr kumimoji="1" lang="en-US" altLang="ja-JP" sz="1800" dirty="0" smtClean="0">
                <a:solidFill>
                  <a:schemeClr val="tx1"/>
                </a:solidFill>
              </a:rPr>
              <a:t>, PRD84(2011)025006.</a:t>
            </a:r>
          </a:p>
          <a:p>
            <a:r>
              <a:rPr kumimoji="1" lang="en-US" altLang="ja-JP" sz="1800" dirty="0" err="1" smtClean="0">
                <a:solidFill>
                  <a:schemeClr val="tx1"/>
                </a:solidFill>
              </a:rPr>
              <a:t>J.Peralta</a:t>
            </a:r>
            <a:r>
              <a:rPr kumimoji="1" lang="en-US" altLang="ja-JP" sz="1800" dirty="0" smtClean="0">
                <a:solidFill>
                  <a:schemeClr val="tx1"/>
                </a:solidFill>
              </a:rPr>
              <a:t>-Ramos, </a:t>
            </a:r>
            <a:r>
              <a:rPr kumimoji="1" lang="en-US" altLang="ja-JP" sz="1800" dirty="0" err="1" smtClean="0">
                <a:solidFill>
                  <a:schemeClr val="tx1"/>
                </a:solidFill>
              </a:rPr>
              <a:t>E.Calzetta</a:t>
            </a:r>
            <a:r>
              <a:rPr kumimoji="1" lang="en-US" altLang="ja-JP" sz="1800" dirty="0" smtClean="0">
                <a:solidFill>
                  <a:schemeClr val="tx1"/>
                </a:solidFill>
              </a:rPr>
              <a:t>, JHEP1202(2012)085.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A4FBB-4D56-464A-9476-B3B26BA5FD33}" type="slidenum">
              <a:rPr lang="en-US" altLang="ja-JP" smtClean="0"/>
              <a:pPr/>
              <a:t>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8734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69776"/>
            <a:ext cx="8229600" cy="1143000"/>
          </a:xfrm>
        </p:spPr>
        <p:txBody>
          <a:bodyPr/>
          <a:lstStyle/>
          <a:p>
            <a:r>
              <a:rPr kumimoji="1" lang="en-US" altLang="ja-JP" dirty="0" smtClean="0">
                <a:latin typeface="Calibri" pitchFamily="34" charset="0"/>
              </a:rPr>
              <a:t>Causal Hydrodynamics</a:t>
            </a:r>
            <a:endParaRPr kumimoji="1" lang="ja-JP" altLang="en-US" dirty="0">
              <a:latin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/>
              <p:cNvSpPr txBox="1"/>
              <p:nvPr/>
            </p:nvSpPr>
            <p:spPr>
              <a:xfrm>
                <a:off x="2063276" y="2188983"/>
                <a:ext cx="5101012" cy="13840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l-GR" altLang="ja-JP" sz="3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Π</m:t>
                      </m:r>
                      <m:d>
                        <m:dPr>
                          <m:ctrlPr>
                            <a:rPr kumimoji="1" lang="en-US" altLang="ja-JP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kumimoji="1" lang="en-US" altLang="ja-JP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  <m:r>
                        <a:rPr kumimoji="1" lang="en-US" altLang="ja-JP" sz="3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 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kumimoji="1" lang="en-US" altLang="ja-JP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kumimoji="1" lang="en-US" altLang="ja-JP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kumimoji="1" lang="en-US" altLang="ja-JP" sz="3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3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kumimoji="1" lang="en-US" altLang="ja-JP" sz="3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sup>
                          </m:sSup>
                          <m:sSub>
                            <m:sSubPr>
                              <m:ctrlPr>
                                <a:rPr kumimoji="1" lang="en-US" altLang="ja-JP" sz="3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sz="32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kumimoji="1" lang="en-US" altLang="ja-JP" sz="3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𝑅</m:t>
                              </m:r>
                            </m:sub>
                          </m:sSub>
                          <m:d>
                            <m:dPr>
                              <m:ctrlPr>
                                <a:rPr kumimoji="1" lang="en-US" altLang="ja-JP" sz="3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kumimoji="1" lang="en-US" altLang="ja-JP" sz="3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  <m:r>
                                <a:rPr kumimoji="1" lang="en-US" altLang="ja-JP" sz="3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kumimoji="1" lang="en-US" altLang="ja-JP" sz="32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32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kumimoji="1" lang="en-US" altLang="ja-JP" sz="32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kumimoji="1" lang="en-US" altLang="ja-JP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𝐹</m:t>
                          </m:r>
                          <m:d>
                            <m:dPr>
                              <m:ctrlPr>
                                <a:rPr kumimoji="1" lang="en-US" altLang="ja-JP" sz="3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1" lang="en-US" altLang="ja-JP" sz="32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32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kumimoji="1" lang="en-US" altLang="ja-JP" sz="32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kumimoji="1" lang="en-US" altLang="ja-JP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kumimoji="1" lang="ja-JP" alt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3276" y="2188983"/>
                <a:ext cx="5101012" cy="138403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/>
          <p:cNvSpPr txBox="1"/>
          <p:nvPr/>
        </p:nvSpPr>
        <p:spPr>
          <a:xfrm>
            <a:off x="611560" y="1692097"/>
            <a:ext cx="69525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>
                <a:solidFill>
                  <a:schemeClr val="tx1"/>
                </a:solidFill>
              </a:rPr>
              <a:t>L</a:t>
            </a:r>
            <a:r>
              <a:rPr kumimoji="1" lang="en-US" altLang="ja-JP" sz="3200" dirty="0" smtClean="0">
                <a:solidFill>
                  <a:schemeClr val="tx1"/>
                </a:solidFill>
              </a:rPr>
              <a:t>inear response to thermodynamic force</a:t>
            </a:r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12" name="スライド番号プレースホルダー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60B9B-22F6-4CFE-A013-7E457D57B400}" type="slidenum">
              <a:rPr kumimoji="1" lang="ja-JP" altLang="en-US" smtClean="0"/>
              <a:t>8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表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4894684"/>
                  </p:ext>
                </p:extLst>
              </p:nvPr>
            </p:nvGraphicFramePr>
            <p:xfrm>
              <a:off x="395535" y="3521928"/>
              <a:ext cx="8424937" cy="2499360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1512168"/>
                    <a:gridCol w="3312368"/>
                    <a:gridCol w="3600401"/>
                  </a:tblGrid>
                  <a:tr h="370840">
                    <a:tc>
                      <a:txBody>
                        <a:bodyPr/>
                        <a:lstStyle/>
                        <a:p>
                          <a:endParaRPr kumimoji="1" lang="ja-JP" alt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800" dirty="0" smtClean="0">
                              <a:latin typeface="Calibri" panose="020F0502020204030204" pitchFamily="34" charset="0"/>
                            </a:rPr>
                            <a:t>Dissipative current</a:t>
                          </a:r>
                          <a:r>
                            <a:rPr kumimoji="1" lang="en-US" altLang="ja-JP" sz="2800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1" lang="ja-JP" altLang="en-US" sz="2800" i="1" smtClean="0">
                                  <a:latin typeface="Cambria Math"/>
                                </a:rPr>
                                <m:t>𝚷</m:t>
                              </m:r>
                            </m:oMath>
                          </a14:m>
                          <a:endParaRPr kumimoji="1" lang="ja-JP" alt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800" b="1" dirty="0" err="1" smtClean="0">
                              <a:latin typeface="Calibri" panose="020F0502020204030204" pitchFamily="34" charset="0"/>
                            </a:rPr>
                            <a:t>Themodynamic</a:t>
                          </a:r>
                          <a:r>
                            <a:rPr kumimoji="1" lang="en-US" altLang="ja-JP" sz="2800" b="1" dirty="0" smtClean="0">
                              <a:latin typeface="Calibri" panose="020F0502020204030204" pitchFamily="34" charset="0"/>
                            </a:rPr>
                            <a:t> force</a:t>
                          </a:r>
                          <a:r>
                            <a:rPr kumimoji="1" lang="en-US" altLang="ja-JP" sz="2800" b="1" baseline="0" dirty="0" smtClean="0">
                              <a:latin typeface="Calibri" panose="020F0502020204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2800" b="1" i="1" smtClean="0">
                                  <a:latin typeface="Cambria Math"/>
                                </a:rPr>
                                <m:t>𝑭</m:t>
                              </m:r>
                            </m:oMath>
                          </a14:m>
                          <a:endParaRPr kumimoji="1" lang="ja-JP" altLang="en-US" sz="28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dirty="0" smtClean="0">
                              <a:latin typeface="Calibri" panose="020F0502020204030204" pitchFamily="34" charset="0"/>
                            </a:rPr>
                            <a:t>Shear</a:t>
                          </a:r>
                          <a:endParaRPr kumimoji="1" lang="ja-JP" altLang="en-US" sz="2800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dirty="0" smtClean="0">
                              <a:latin typeface="Calibri" panose="020F0502020204030204" pitchFamily="34" charset="0"/>
                            </a:rPr>
                            <a:t>Shear stress tensor</a:t>
                          </a:r>
                          <a:endParaRPr kumimoji="1" lang="ja-JP" altLang="en-US" sz="2800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dirty="0" smtClean="0">
                              <a:latin typeface="Calibri" panose="020F0502020204030204" pitchFamily="34" charset="0"/>
                            </a:rPr>
                            <a:t>Gradient of flow</a:t>
                          </a:r>
                          <a:endParaRPr kumimoji="1" lang="ja-JP" altLang="en-US" sz="2800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dirty="0" smtClean="0">
                              <a:latin typeface="Calibri" panose="020F0502020204030204" pitchFamily="34" charset="0"/>
                            </a:rPr>
                            <a:t>Bulk</a:t>
                          </a:r>
                          <a:endParaRPr kumimoji="1" lang="ja-JP" altLang="en-US" sz="2800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dirty="0" smtClean="0">
                              <a:latin typeface="Calibri" panose="020F0502020204030204" pitchFamily="34" charset="0"/>
                            </a:rPr>
                            <a:t>Bulk pressure</a:t>
                          </a:r>
                          <a:endParaRPr kumimoji="1" lang="ja-JP" altLang="en-US" sz="2800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dirty="0" smtClean="0">
                              <a:latin typeface="Calibri" panose="020F0502020204030204" pitchFamily="34" charset="0"/>
                            </a:rPr>
                            <a:t>Divergence of flow</a:t>
                          </a:r>
                          <a:endParaRPr kumimoji="1" lang="ja-JP" altLang="en-US" sz="2800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dirty="0" smtClean="0">
                              <a:latin typeface="Calibri" panose="020F0502020204030204" pitchFamily="34" charset="0"/>
                            </a:rPr>
                            <a:t>Diffusion</a:t>
                          </a:r>
                          <a:endParaRPr kumimoji="1" lang="ja-JP" altLang="en-US" sz="2800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dirty="0" smtClean="0">
                              <a:latin typeface="Calibri" panose="020F0502020204030204" pitchFamily="34" charset="0"/>
                            </a:rPr>
                            <a:t>Diffusion current</a:t>
                          </a:r>
                          <a:endParaRPr kumimoji="1" lang="ja-JP" altLang="en-US" sz="2800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dirty="0" smtClean="0">
                              <a:latin typeface="Calibri" panose="020F0502020204030204" pitchFamily="34" charset="0"/>
                            </a:rPr>
                            <a:t>Gradient of chemical potential</a:t>
                          </a:r>
                          <a:endParaRPr kumimoji="1" lang="ja-JP" altLang="en-US" sz="2800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表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4894684"/>
                  </p:ext>
                </p:extLst>
              </p:nvPr>
            </p:nvGraphicFramePr>
            <p:xfrm>
              <a:off x="395535" y="3521928"/>
              <a:ext cx="8424937" cy="2499360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1512168"/>
                    <a:gridCol w="3312368"/>
                    <a:gridCol w="3600401"/>
                  </a:tblGrid>
                  <a:tr h="518160">
                    <a:tc>
                      <a:txBody>
                        <a:bodyPr/>
                        <a:lstStyle/>
                        <a:p>
                          <a:endParaRPr kumimoji="1" lang="ja-JP" alt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45856" t="-10588" r="-108840" b="-416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134010" t="-10588" b="-416471"/>
                          </a:stretch>
                        </a:blipFill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dirty="0" smtClean="0">
                              <a:latin typeface="Calibri" panose="020F0502020204030204" pitchFamily="34" charset="0"/>
                            </a:rPr>
                            <a:t>Shear</a:t>
                          </a:r>
                          <a:endParaRPr kumimoji="1" lang="ja-JP" altLang="en-US" sz="2800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dirty="0" smtClean="0">
                              <a:latin typeface="Calibri" panose="020F0502020204030204" pitchFamily="34" charset="0"/>
                            </a:rPr>
                            <a:t>Shear stress tensor</a:t>
                          </a:r>
                          <a:endParaRPr kumimoji="1" lang="ja-JP" altLang="en-US" sz="2800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dirty="0" smtClean="0">
                              <a:latin typeface="Calibri" panose="020F0502020204030204" pitchFamily="34" charset="0"/>
                            </a:rPr>
                            <a:t>Gradient of flow</a:t>
                          </a:r>
                          <a:endParaRPr kumimoji="1" lang="ja-JP" altLang="en-US" sz="2800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dirty="0" smtClean="0">
                              <a:latin typeface="Calibri" panose="020F0502020204030204" pitchFamily="34" charset="0"/>
                            </a:rPr>
                            <a:t>Bulk</a:t>
                          </a:r>
                          <a:endParaRPr kumimoji="1" lang="ja-JP" altLang="en-US" sz="2800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dirty="0" smtClean="0">
                              <a:latin typeface="Calibri" panose="020F0502020204030204" pitchFamily="34" charset="0"/>
                            </a:rPr>
                            <a:t>Bulk pressure</a:t>
                          </a:r>
                          <a:endParaRPr kumimoji="1" lang="ja-JP" altLang="en-US" sz="2800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dirty="0" smtClean="0">
                              <a:latin typeface="Calibri" panose="020F0502020204030204" pitchFamily="34" charset="0"/>
                            </a:rPr>
                            <a:t>Divergence of flow</a:t>
                          </a:r>
                          <a:endParaRPr kumimoji="1" lang="ja-JP" altLang="en-US" sz="2800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</a:tr>
                  <a:tr h="9448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dirty="0" smtClean="0">
                              <a:latin typeface="Calibri" panose="020F0502020204030204" pitchFamily="34" charset="0"/>
                            </a:rPr>
                            <a:t>Diffusion</a:t>
                          </a:r>
                          <a:endParaRPr kumimoji="1" lang="ja-JP" altLang="en-US" sz="2800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dirty="0" smtClean="0">
                              <a:latin typeface="Calibri" panose="020F0502020204030204" pitchFamily="34" charset="0"/>
                            </a:rPr>
                            <a:t>Diffusion current</a:t>
                          </a:r>
                          <a:endParaRPr kumimoji="1" lang="ja-JP" altLang="en-US" sz="2800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800" dirty="0" smtClean="0">
                              <a:latin typeface="Calibri" panose="020F0502020204030204" pitchFamily="34" charset="0"/>
                            </a:rPr>
                            <a:t>Gradient of chemical potential</a:t>
                          </a:r>
                          <a:endParaRPr kumimoji="1" lang="ja-JP" altLang="en-US" sz="2800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18812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Causal Hydrodynamics (contd.)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A4FBB-4D56-464A-9476-B3B26BA5FD33}" type="slidenum">
              <a:rPr lang="en-US" altLang="ja-JP" smtClean="0"/>
              <a:pPr/>
              <a:t>9</a:t>
            </a:fld>
            <a:endParaRPr lang="en-US" altLang="ja-JP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971600" y="4417948"/>
            <a:ext cx="26645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>
                <a:solidFill>
                  <a:schemeClr val="tx1"/>
                </a:solidFill>
              </a:rPr>
              <a:t>D</a:t>
            </a:r>
            <a:r>
              <a:rPr lang="en-US" altLang="ja-JP" sz="2800" dirty="0" smtClean="0">
                <a:solidFill>
                  <a:schemeClr val="tx1"/>
                </a:solidFill>
              </a:rPr>
              <a:t>ifferential form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1113626" y="4941168"/>
                <a:ext cx="4034438" cy="9285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kumimoji="1" lang="el-GR" altLang="ja-JP" sz="28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kumimoji="1" lang="el-GR" altLang="ja-JP" sz="28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Π</m:t>
                          </m:r>
                        </m:e>
                      </m:acc>
                      <m:d>
                        <m:dPr>
                          <m:ctrlP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=−</m:t>
                      </m:r>
                      <m:f>
                        <m:fPr>
                          <m:ctrlP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kumimoji="1" lang="el-GR" altLang="ja-JP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Π</m:t>
                          </m:r>
                          <m:d>
                            <m:dPr>
                              <m:ctrlPr>
                                <a:rPr kumimoji="1" lang="en-US" altLang="ja-JP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</m:d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kumimoji="1" lang="ja-JP" alt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𝜅</m:t>
                          </m:r>
                          <m: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𝐹</m:t>
                          </m:r>
                          <m:d>
                            <m:dPr>
                              <m:ctrlPr>
                                <a:rPr kumimoji="1" lang="en-US" altLang="ja-JP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kumimoji="1" lang="ja-JP" alt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𝜏</m:t>
                          </m:r>
                        </m:den>
                      </m:f>
                      <m:r>
                        <a:rPr kumimoji="1" lang="en-US" altLang="ja-JP" sz="2800" b="0" i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 ,</m:t>
                      </m:r>
                    </m:oMath>
                  </m:oMathPara>
                </a14:m>
                <a:endParaRPr kumimoji="1" lang="ja-JP" alt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3626" y="4941168"/>
                <a:ext cx="4034438" cy="928524"/>
              </a:xfrm>
              <a:prstGeom prst="rect">
                <a:avLst/>
              </a:prstGeom>
              <a:blipFill rotWithShape="1">
                <a:blip r:embed="rId3"/>
                <a:stretch>
                  <a:fillRect b="-6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右矢印 5"/>
          <p:cNvSpPr/>
          <p:nvPr/>
        </p:nvSpPr>
        <p:spPr>
          <a:xfrm>
            <a:off x="539552" y="5930116"/>
            <a:ext cx="48920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115616" y="5930116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>
                <a:solidFill>
                  <a:schemeClr val="tx1"/>
                </a:solidFill>
              </a:rPr>
              <a:t>Maxwell-</a:t>
            </a:r>
            <a:r>
              <a:rPr lang="en-US" altLang="ja-JP" sz="2800" dirty="0" err="1" smtClean="0">
                <a:solidFill>
                  <a:schemeClr val="tx1"/>
                </a:solidFill>
              </a:rPr>
              <a:t>Cattaneo</a:t>
            </a:r>
            <a:r>
              <a:rPr lang="en-US" altLang="ja-JP" sz="2800" dirty="0" smtClean="0">
                <a:solidFill>
                  <a:schemeClr val="tx1"/>
                </a:solidFill>
              </a:rPr>
              <a:t> Eq. (simplified Israel-Stewart Eq.)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5217102" y="4921744"/>
                <a:ext cx="2883290" cy="9691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altLang="ja-JP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signal</m:t>
                          </m:r>
                        </m:sub>
                      </m:sSub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kumimoji="1" lang="en-US" altLang="ja-JP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kumimoji="1" lang="en-US" altLang="ja-JP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kumimoji="1" lang="ja-JP" alt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𝜅</m:t>
                              </m:r>
                            </m:num>
                            <m:den>
                              <m:r>
                                <a:rPr kumimoji="1" lang="ja-JP" altLang="en-US" sz="2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𝜏</m:t>
                              </m:r>
                            </m:den>
                          </m:f>
                        </m:e>
                      </m:rad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&lt;</m:t>
                      </m:r>
                      <m:r>
                        <a:rPr kumimoji="1" lang="en-US" altLang="ja-JP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𝑐</m:t>
                      </m:r>
                    </m:oMath>
                  </m:oMathPara>
                </a14:m>
                <a:endParaRPr kumimoji="1" lang="ja-JP" altLang="en-US" sz="28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7102" y="4921744"/>
                <a:ext cx="2883290" cy="969176"/>
              </a:xfrm>
              <a:prstGeom prst="rect">
                <a:avLst/>
              </a:prstGeom>
              <a:blipFill rotWithShape="1">
                <a:blip r:embed="rId4"/>
                <a:stretch>
                  <a:fillRect b="-6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テキスト ボックス 8"/>
          <p:cNvSpPr txBox="1"/>
          <p:nvPr/>
        </p:nvSpPr>
        <p:spPr>
          <a:xfrm>
            <a:off x="643748" y="3041085"/>
            <a:ext cx="77553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solidFill>
                  <a:schemeClr val="tx1"/>
                </a:solidFill>
              </a:rPr>
              <a:t>2. Retarded Green function (causal, 2</a:t>
            </a:r>
            <a:r>
              <a:rPr lang="en-US" altLang="ja-JP" sz="2800" baseline="30000" dirty="0" smtClean="0">
                <a:solidFill>
                  <a:schemeClr val="tx1"/>
                </a:solidFill>
              </a:rPr>
              <a:t>nd</a:t>
            </a:r>
            <a:r>
              <a:rPr lang="en-US" altLang="ja-JP" sz="2800" dirty="0" smtClean="0">
                <a:solidFill>
                  <a:schemeClr val="tx1"/>
                </a:solidFill>
              </a:rPr>
              <a:t> order hydro)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/>
              <p:cNvSpPr txBox="1"/>
              <p:nvPr/>
            </p:nvSpPr>
            <p:spPr>
              <a:xfrm>
                <a:off x="1619672" y="3520645"/>
                <a:ext cx="5936882" cy="10604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800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ja-JP" sz="2800" i="1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altLang="ja-JP" sz="2800" b="0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𝑅</m:t>
                          </m:r>
                        </m:sub>
                      </m:sSub>
                      <m:d>
                        <m:dPr>
                          <m:ctrlPr>
                            <a:rPr lang="en-US" altLang="ja-JP" sz="2800" i="1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en-US" altLang="ja-JP" sz="2800" i="1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ja-JP" sz="2800" i="1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ja-JP" sz="2800" i="1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ja-JP" sz="2800" i="1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altLang="ja-JP" sz="28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= </m:t>
                      </m:r>
                      <m:f>
                        <m:fPr>
                          <m:ctrlPr>
                            <a:rPr lang="en-US" altLang="ja-JP" sz="2800" b="0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ja-JP" sz="2800" i="1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𝜅</m:t>
                          </m:r>
                        </m:num>
                        <m:den>
                          <m:r>
                            <a:rPr lang="ja-JP" altLang="en-US" sz="2800" b="0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𝜏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altLang="ja-JP" sz="2800" b="0" i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exp</m:t>
                      </m:r>
                      <m:d>
                        <m:dPr>
                          <m:ctrlPr>
                            <a:rPr lang="en-US" altLang="ja-JP" sz="2800" b="0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ja-JP" sz="2800" b="0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ja-JP" sz="2800" b="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ja-JP" sz="2800" b="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  <m:r>
                                <a:rPr lang="en-US" altLang="ja-JP" sz="2800" b="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altLang="ja-JP" sz="2800" b="0" i="1" smtClean="0"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800" b="0" i="1" smtClean="0"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ea typeface="Cambria Math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altLang="ja-JP" sz="2800" b="0" i="1" smtClean="0"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ja-JP" altLang="en-US" sz="2800" b="0" i="1" smtClean="0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</m:den>
                          </m:f>
                        </m:e>
                      </m:d>
                      <m:r>
                        <a:rPr lang="ja-JP" altLang="en-US" sz="28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US" altLang="ja-JP" sz="28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altLang="ja-JP" sz="28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altLang="ja-JP" sz="28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−</m:t>
                      </m:r>
                      <m:sSup>
                        <m:sSupPr>
                          <m:ctrlPr>
                            <a:rPr lang="en-US" altLang="ja-JP" sz="2800" b="0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ja-JP" sz="2800" b="0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US" altLang="ja-JP" sz="2800" b="0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r>
                        <a:rPr lang="en-US" altLang="ja-JP" sz="28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kumimoji="1" lang="ja-JP" altLang="en-US" sz="28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0" name="テキスト ボックス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3520645"/>
                <a:ext cx="5936882" cy="1060483"/>
              </a:xfrm>
              <a:prstGeom prst="rect">
                <a:avLst/>
              </a:prstGeom>
              <a:blipFill rotWithShape="1">
                <a:blip r:embed="rId5"/>
                <a:stretch>
                  <a:fillRect b="-173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テキスト ボックス 10"/>
          <p:cNvSpPr txBox="1"/>
          <p:nvPr/>
        </p:nvSpPr>
        <p:spPr>
          <a:xfrm>
            <a:off x="661186" y="1700808"/>
            <a:ext cx="63133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>
                <a:solidFill>
                  <a:schemeClr val="tx1"/>
                </a:solidFill>
              </a:rPr>
              <a:t>1</a:t>
            </a:r>
            <a:r>
              <a:rPr lang="en-US" altLang="ja-JP" sz="2800" dirty="0" smtClean="0">
                <a:solidFill>
                  <a:schemeClr val="tx1"/>
                </a:solidFill>
              </a:rPr>
              <a:t>. Delta function (</a:t>
            </a:r>
            <a:r>
              <a:rPr lang="en-US" altLang="ja-JP" sz="2800" dirty="0" err="1" smtClean="0">
                <a:solidFill>
                  <a:schemeClr val="tx1"/>
                </a:solidFill>
              </a:rPr>
              <a:t>acausal</a:t>
            </a:r>
            <a:r>
              <a:rPr lang="en-US" altLang="ja-JP" sz="2800" dirty="0" smtClean="0">
                <a:solidFill>
                  <a:schemeClr val="tx1"/>
                </a:solidFill>
              </a:rPr>
              <a:t>, 1</a:t>
            </a:r>
            <a:r>
              <a:rPr lang="en-US" altLang="ja-JP" sz="2800" baseline="30000" dirty="0" smtClean="0">
                <a:solidFill>
                  <a:schemeClr val="tx1"/>
                </a:solidFill>
              </a:rPr>
              <a:t>st</a:t>
            </a:r>
            <a:r>
              <a:rPr lang="en-US" altLang="ja-JP" sz="2800" dirty="0" smtClean="0">
                <a:solidFill>
                  <a:schemeClr val="tx1"/>
                </a:solidFill>
              </a:rPr>
              <a:t> order hydro)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/>
              <p:cNvSpPr txBox="1"/>
              <p:nvPr/>
            </p:nvSpPr>
            <p:spPr>
              <a:xfrm>
                <a:off x="1365722" y="2329716"/>
                <a:ext cx="637463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800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ja-JP" sz="2800" i="1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altLang="ja-JP" sz="2800" b="0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𝑅</m:t>
                          </m:r>
                        </m:sub>
                      </m:sSub>
                      <m:d>
                        <m:dPr>
                          <m:ctrlPr>
                            <a:rPr lang="en-US" altLang="ja-JP" sz="2800" i="1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en-US" altLang="ja-JP" sz="2800" i="1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ja-JP" sz="2800" i="1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ja-JP" sz="2800" i="1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ja-JP" sz="2800" i="1">
                                  <a:solidFill>
                                    <a:schemeClr val="tx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altLang="ja-JP" sz="28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ja-JP" altLang="en-US" sz="28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𝜅𝛿</m:t>
                      </m:r>
                      <m:d>
                        <m:dPr>
                          <m:ctrlPr>
                            <a:rPr lang="en-US" altLang="ja-JP" sz="2800" b="0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ja-JP" sz="2800" b="0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en-US" altLang="ja-JP" sz="2800" b="0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altLang="ja-JP" sz="2800" b="0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en-US" altLang="ja-JP" sz="2800" b="0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′</m:t>
                          </m:r>
                        </m:e>
                      </m:d>
                      <m:r>
                        <a:rPr lang="en-US" altLang="ja-JP" sz="28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 → </m:t>
                      </m:r>
                      <m:r>
                        <m:rPr>
                          <m:sty m:val="p"/>
                        </m:rPr>
                        <a:rPr lang="el-GR" altLang="ja-JP" sz="28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Π</m:t>
                      </m:r>
                      <m:d>
                        <m:dPr>
                          <m:ctrlPr>
                            <a:rPr lang="el-GR" altLang="ja-JP" sz="2800" b="0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ja-JP" sz="2800" b="0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ja-JP" sz="28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ja-JP" altLang="en-US" sz="28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𝜅</m:t>
                      </m:r>
                      <m:r>
                        <a:rPr lang="en-US" altLang="ja-JP" sz="28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𝐹</m:t>
                      </m:r>
                      <m:d>
                        <m:dPr>
                          <m:ctrlPr>
                            <a:rPr lang="en-US" altLang="ja-JP" sz="2800" b="0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ja-JP" sz="2800" b="0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kumimoji="1" lang="ja-JP" altLang="en-US" sz="28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2" name="テキスト ボックス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5722" y="2329716"/>
                <a:ext cx="6374630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790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テーマ1">
  <a:themeElements>
    <a:clrScheme name="Deluxe">
      <a:dk1>
        <a:sysClr val="windowText" lastClr="000000"/>
      </a:dk1>
      <a:lt1>
        <a:sysClr val="window" lastClr="FFFFFF"/>
      </a:lt1>
      <a:dk2>
        <a:srgbClr val="30356E"/>
      </a:dk2>
      <a:lt2>
        <a:srgbClr val="FFF9E5"/>
      </a:lt2>
      <a:accent1>
        <a:srgbClr val="CC4757"/>
      </a:accent1>
      <a:accent2>
        <a:srgbClr val="FF6F61"/>
      </a:accent2>
      <a:accent3>
        <a:srgbClr val="FF953E"/>
      </a:accent3>
      <a:accent4>
        <a:srgbClr val="F8BD52"/>
      </a:accent4>
      <a:accent5>
        <a:srgbClr val="46A6BD"/>
      </a:accent5>
      <a:accent6>
        <a:srgbClr val="5488BC"/>
      </a:accent6>
      <a:hlink>
        <a:srgbClr val="FA7D7A"/>
      </a:hlink>
      <a:folHlink>
        <a:srgbClr val="FFCF3E"/>
      </a:folHlink>
    </a:clrScheme>
    <a:fontScheme name="Deluxe">
      <a:maj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Deluxe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280000"/>
              </a:schemeClr>
            </a:gs>
            <a:gs pos="14000">
              <a:schemeClr val="phClr">
                <a:tint val="37000"/>
                <a:satMod val="250000"/>
              </a:schemeClr>
            </a:gs>
            <a:gs pos="45000">
              <a:schemeClr val="phClr">
                <a:tint val="53000"/>
                <a:satMod val="220000"/>
              </a:schemeClr>
            </a:gs>
            <a:gs pos="65000">
              <a:schemeClr val="phClr">
                <a:tint val="53000"/>
                <a:satMod val="220000"/>
              </a:schemeClr>
            </a:gs>
            <a:gs pos="86000">
              <a:schemeClr val="phClr">
                <a:tint val="42000"/>
                <a:satMod val="240000"/>
              </a:schemeClr>
            </a:gs>
            <a:gs pos="100000">
              <a:schemeClr val="phClr">
                <a:tint val="20000"/>
                <a:satMod val="23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0000">
              <a:schemeClr val="phClr">
                <a:satMod val="150000"/>
              </a:schemeClr>
            </a:gs>
            <a:gs pos="100000">
              <a:schemeClr val="phClr">
                <a:tint val="75000"/>
                <a:satMod val="20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atMod val="14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52400"/>
            <a:contourClr>
              <a:schemeClr val="phClr"/>
            </a:contourClr>
          </a:sp3d>
        </a:effectStyle>
        <a:effectStyle>
          <a:effectLst>
            <a:reflection blurRad="12700" stA="26000" endPos="28000" dist="38100" dir="5400000" sy="-100000"/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90500" h="1016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3000"/>
                <a:satMod val="1550000"/>
              </a:schemeClr>
            </a:gs>
            <a:gs pos="1000">
              <a:schemeClr val="phClr">
                <a:tint val="48000"/>
                <a:satMod val="155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r="210000" b="300000"/>
          </a:path>
        </a:gradFill>
        <a:gradFill rotWithShape="1">
          <a:gsLst>
            <a:gs pos="5000">
              <a:schemeClr val="phClr">
                <a:tint val="38000"/>
                <a:satMod val="1800000"/>
              </a:schemeClr>
            </a:gs>
            <a:gs pos="5000">
              <a:schemeClr val="phClr">
                <a:tint val="40000"/>
                <a:satMod val="180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l="20000" t="30000" r="135000" b="10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kumimoji="1" sz="2800" dirty="0" smtClean="0">
            <a:solidFill>
              <a:schemeClr val="tx1"/>
            </a:solidFill>
            <a:latin typeface="Corbe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6072</TotalTime>
  <Words>1996</Words>
  <Application>Microsoft Office PowerPoint</Application>
  <PresentationFormat>画面に合わせる (4:3)</PresentationFormat>
  <Paragraphs>404</Paragraphs>
  <Slides>43</Slides>
  <Notes>43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43</vt:i4>
      </vt:variant>
    </vt:vector>
  </HeadingPairs>
  <TitlesOfParts>
    <vt:vector size="44" baseType="lpstr">
      <vt:lpstr>テーマ1</vt:lpstr>
      <vt:lpstr>Review of recent development in hydro</vt:lpstr>
      <vt:lpstr>Outline</vt:lpstr>
      <vt:lpstr>Introduction</vt:lpstr>
      <vt:lpstr>Relativistic Fluctuating Hydrodynamics</vt:lpstr>
      <vt:lpstr>Higher Harmonics is Finite!</vt:lpstr>
      <vt:lpstr>Impact of Finite Higher Harmonics</vt:lpstr>
      <vt:lpstr>Thermal Fluctuation </vt:lpstr>
      <vt:lpstr>Causal Hydrodynamics</vt:lpstr>
      <vt:lpstr>Causal Hydrodynamics (contd.)</vt:lpstr>
      <vt:lpstr>Relativistic Fluctuating Hydrodynamics (RFH)</vt:lpstr>
      <vt:lpstr>Colored Noise in Relativistic System</vt:lpstr>
      <vt:lpstr>Fluctuation in Non-Linear Equation</vt:lpstr>
      <vt:lpstr>Medium Response to Jet Propagation</vt:lpstr>
      <vt:lpstr>Jet Quenching as Missing pT</vt:lpstr>
      <vt:lpstr>Momentum Balance Restored</vt:lpstr>
      <vt:lpstr>Energy and Momentum Flowing into QGP</vt:lpstr>
      <vt:lpstr>QGP Wake by Jet</vt:lpstr>
      <vt:lpstr>QGP Mach Cone Induced by a Jet </vt:lpstr>
      <vt:lpstr>Energy Balance in and out-of Jet Cone in Hydro + Jet Model</vt:lpstr>
      <vt:lpstr>Another Channel to Constrain Shear Viscosity?</vt:lpstr>
      <vt:lpstr>ANOMALOUS HYDRODYNAMICS AND CHIRAL MAGNETIC EFFECT</vt:lpstr>
      <vt:lpstr>Strong EM fields in Heavy Ion Collisions</vt:lpstr>
      <vt:lpstr>Charge Asymmetry of Pion v_2</vt:lpstr>
      <vt:lpstr>Chiral Magnetic Wave</vt:lpstr>
      <vt:lpstr>Anomalous Hydro</vt:lpstr>
      <vt:lpstr>Source of Axial Charge</vt:lpstr>
      <vt:lpstr>Charge and Axial Charge in Expanding Case</vt:lpstr>
      <vt:lpstr>Difference of v_2 btw. Positive and Negative pions</vt:lpstr>
      <vt:lpstr>Summary</vt:lpstr>
      <vt:lpstr>Eccentricity Fluctuation  in Small System</vt:lpstr>
      <vt:lpstr>Fluctuation in Initial Conditions</vt:lpstr>
      <vt:lpstr>Fluctuation Appears Everywhere</vt:lpstr>
      <vt:lpstr>Green-Kubo Formula</vt:lpstr>
      <vt:lpstr>Relaxation and Causality</vt:lpstr>
      <vt:lpstr>Coarse-Graining in Time</vt:lpstr>
      <vt:lpstr>Outlook for RFH</vt:lpstr>
      <vt:lpstr>Large Angle Emission from Expanding Medium</vt:lpstr>
      <vt:lpstr>Outlook for Interplay  between Soft and Hard</vt:lpstr>
      <vt:lpstr>PowerPoint プレゼンテーション</vt:lpstr>
      <vt:lpstr>PowerPoint プレゼンテーション</vt:lpstr>
      <vt:lpstr>Full 3D Anomalous Hydro Simulation</vt:lpstr>
      <vt:lpstr>PowerPoint プレゼンテーション</vt:lpstr>
      <vt:lpstr>PowerPoint プレゼンテーション</vt:lpstr>
    </vt:vector>
  </TitlesOfParts>
  <Company>東京大学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 of Relativistic Heavy Ion Collisions at LHC</dc:title>
  <dc:creator>平野哲文</dc:creator>
  <cp:lastModifiedBy>tetsu</cp:lastModifiedBy>
  <cp:revision>323</cp:revision>
  <dcterms:created xsi:type="dcterms:W3CDTF">2009-02-06T05:04:53Z</dcterms:created>
  <dcterms:modified xsi:type="dcterms:W3CDTF">2013-11-02T07:11:10Z</dcterms:modified>
</cp:coreProperties>
</file>