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88" r:id="rId4"/>
    <p:sldId id="258" r:id="rId5"/>
    <p:sldId id="285" r:id="rId6"/>
    <p:sldId id="355" r:id="rId7"/>
    <p:sldId id="356" r:id="rId8"/>
    <p:sldId id="357" r:id="rId9"/>
    <p:sldId id="314" r:id="rId10"/>
    <p:sldId id="311" r:id="rId11"/>
    <p:sldId id="315" r:id="rId12"/>
    <p:sldId id="310" r:id="rId13"/>
    <p:sldId id="358" r:id="rId14"/>
    <p:sldId id="359" r:id="rId15"/>
    <p:sldId id="360" r:id="rId16"/>
    <p:sldId id="293" r:id="rId17"/>
    <p:sldId id="313" r:id="rId18"/>
    <p:sldId id="304" r:id="rId19"/>
    <p:sldId id="317" r:id="rId20"/>
    <p:sldId id="321" r:id="rId21"/>
    <p:sldId id="306" r:id="rId22"/>
    <p:sldId id="307" r:id="rId23"/>
    <p:sldId id="322" r:id="rId24"/>
    <p:sldId id="319" r:id="rId25"/>
    <p:sldId id="278" r:id="rId26"/>
    <p:sldId id="326" r:id="rId27"/>
    <p:sldId id="325" r:id="rId28"/>
    <p:sldId id="332" r:id="rId29"/>
    <p:sldId id="348" r:id="rId30"/>
    <p:sldId id="349" r:id="rId31"/>
    <p:sldId id="331" r:id="rId32"/>
    <p:sldId id="334" r:id="rId33"/>
    <p:sldId id="333" r:id="rId34"/>
    <p:sldId id="336" r:id="rId35"/>
    <p:sldId id="337" r:id="rId36"/>
    <p:sldId id="339" r:id="rId37"/>
    <p:sldId id="346" r:id="rId38"/>
    <p:sldId id="342" r:id="rId39"/>
    <p:sldId id="345" r:id="rId40"/>
    <p:sldId id="347" r:id="rId41"/>
    <p:sldId id="354" r:id="rId42"/>
    <p:sldId id="284" r:id="rId43"/>
    <p:sldId id="263" r:id="rId44"/>
    <p:sldId id="297" r:id="rId45"/>
    <p:sldId id="299" r:id="rId46"/>
    <p:sldId id="277" r:id="rId47"/>
    <p:sldId id="282" r:id="rId48"/>
    <p:sldId id="283" r:id="rId49"/>
    <p:sldId id="295" r:id="rId50"/>
    <p:sldId id="350" r:id="rId51"/>
    <p:sldId id="351" r:id="rId52"/>
    <p:sldId id="352" r:id="rId53"/>
    <p:sldId id="361" r:id="rId54"/>
    <p:sldId id="362" r:id="rId55"/>
    <p:sldId id="364" r:id="rId56"/>
    <p:sldId id="366" r:id="rId57"/>
    <p:sldId id="367" r:id="rId58"/>
    <p:sldId id="368" r:id="rId59"/>
    <p:sldId id="369" r:id="rId60"/>
    <p:sldId id="370" r:id="rId61"/>
    <p:sldId id="37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12EE7-1512-674F-A90A-6249E5B7E763}" type="datetimeFigureOut">
              <a:rPr kumimoji="1" lang="ja-JP" altLang="en-US" smtClean="0"/>
              <a:t>13/11/02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45FCE-4487-0146-ACD7-3108A385D6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598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06556-266B-E148-8D55-737377EA983E}" type="datetimeFigureOut">
              <a:rPr kumimoji="1" lang="ja-JP" altLang="en-US" smtClean="0"/>
              <a:t>13/11/02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4EC64-301B-B344-93A7-26EA44722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788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889F-5BB4-4346-A333-924E9993A3E2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B01-42E5-DB4F-A347-8E93DA65588F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ADAE-7750-A942-BD44-990A9EA417AB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FE5DABA9-3FAB-1447-9E40-D8747C4D5C16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、図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324C35FC-2353-F743-86CF-2E9123E46A5A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93B5CD2-8624-A64F-B34B-269418069879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446A-807D-474E-956A-042C2D672DEE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86FE3-0037-9540-AC06-BCF2FB8659DE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0FED-9CEA-8045-B474-EE55BDE02FA3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D1FD-741E-9540-97FE-13C9B7210D5E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09C7-ECED-DE47-A5AC-E2018D080B70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43A8-8D9E-5C4F-8DEC-335E8CEF11A0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上下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C40D3-41B4-AF4F-A1F5-BD698B20F379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F9F7-E2C8-BF4E-869D-2D0227B2D87E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8FE0-A8F0-F542-B2EC-177081E8DADF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BF52-67D5-5A4C-8859-C0D58F377472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B4D2687-0919-9B45-8AED-476473197D07}" type="datetime1">
              <a:rPr lang="ja-JP" altLang="en-US" smtClean="0"/>
              <a:t>13/11/02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kumimoji="1"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kumimoji="1"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kumimoji="1"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kumimoji="1"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kumimoji="1"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9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8752" y="1167941"/>
            <a:ext cx="8277227" cy="2794460"/>
          </a:xfrm>
        </p:spPr>
        <p:txBody>
          <a:bodyPr/>
          <a:lstStyle/>
          <a:p>
            <a:r>
              <a:rPr lang="en-US" altLang="ja-JP" dirty="0"/>
              <a:t>Future </a:t>
            </a:r>
            <a:r>
              <a:rPr lang="en-US" altLang="ja-JP" dirty="0" smtClean="0"/>
              <a:t>ALICE Physics Perspectives and </a:t>
            </a:r>
            <a:br>
              <a:rPr lang="en-US" altLang="ja-JP" dirty="0" smtClean="0"/>
            </a:br>
            <a:r>
              <a:rPr lang="en-US" altLang="ja-JP" dirty="0" smtClean="0"/>
              <a:t>ALICE GEM-TPC upgrade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000" i="1" u="sng" dirty="0" smtClean="0"/>
              <a:t>Taku Gunji</a:t>
            </a:r>
          </a:p>
          <a:p>
            <a:r>
              <a:rPr lang="en-US" altLang="ja-JP" sz="2400" i="1" dirty="0" smtClean="0"/>
              <a:t>Center for Nuclear Study</a:t>
            </a:r>
          </a:p>
          <a:p>
            <a:r>
              <a:rPr kumimoji="1" lang="en-US" altLang="ja-JP" sz="2400" i="1" dirty="0" smtClean="0"/>
              <a:t>The University of Tokyo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kumimoji="1" lang="en-US" altLang="ja-JP" i="1" u="sng" dirty="0" smtClean="0"/>
              <a:t>Heavy Quarks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Heavy flavors</a:t>
            </a:r>
          </a:p>
          <a:p>
            <a:pPr lvl="1"/>
            <a:r>
              <a:rPr kumimoji="1" lang="en-US" altLang="ja-JP" dirty="0" smtClean="0"/>
              <a:t>Strong suppression like other hadrons. </a:t>
            </a:r>
            <a:r>
              <a:rPr lang="en-US" altLang="ja-JP" dirty="0" smtClean="0"/>
              <a:t>Hint of 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(B) &gt; 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(D)</a:t>
            </a:r>
          </a:p>
          <a:p>
            <a:pPr marL="330200" indent="-342900"/>
            <a:r>
              <a:rPr kumimoji="1" lang="en-US" altLang="ja-JP" dirty="0" smtClean="0">
                <a:solidFill>
                  <a:srgbClr val="FFFF00"/>
                </a:solidFill>
              </a:rPr>
              <a:t>More precision measurements needed!</a:t>
            </a:r>
          </a:p>
          <a:p>
            <a:pPr marL="625475" lvl="1" indent="-342900"/>
            <a:r>
              <a:rPr lang="en-US" altLang="ja-JP" dirty="0" smtClean="0">
                <a:solidFill>
                  <a:srgbClr val="FFFF00"/>
                </a:solidFill>
              </a:rPr>
              <a:t>Separation of D/B. Flow of heavy quarks (D, B).  </a:t>
            </a:r>
            <a:r>
              <a:rPr lang="en-US" altLang="ja-JP" dirty="0" err="1">
                <a:solidFill>
                  <a:srgbClr val="FFFF00"/>
                </a:solidFill>
              </a:rPr>
              <a:t>v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n</a:t>
            </a:r>
            <a:r>
              <a:rPr lang="en-US" altLang="ja-JP" dirty="0" smtClean="0">
                <a:solidFill>
                  <a:srgbClr val="FFFF00"/>
                </a:solidFill>
              </a:rPr>
              <a:t> measurements </a:t>
            </a:r>
          </a:p>
          <a:p>
            <a:pPr marL="625475" lvl="1" indent="-342900"/>
            <a:r>
              <a:rPr lang="en-US" altLang="ja-JP" dirty="0" smtClean="0">
                <a:solidFill>
                  <a:srgbClr val="FFFF00"/>
                </a:solidFill>
              </a:rPr>
              <a:t>Low </a:t>
            </a:r>
            <a:r>
              <a:rPr lang="en-US" altLang="ja-JP" dirty="0" err="1" smtClean="0">
                <a:solidFill>
                  <a:srgbClr val="FFFF0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T</a:t>
            </a:r>
            <a:r>
              <a:rPr lang="en-US" altLang="ja-JP" dirty="0" smtClean="0">
                <a:solidFill>
                  <a:srgbClr val="FFFF00"/>
                </a:solidFill>
              </a:rPr>
              <a:t> HQ R</a:t>
            </a:r>
            <a:r>
              <a:rPr lang="en-US" altLang="ja-JP" baseline="-25000" dirty="0" smtClean="0">
                <a:solidFill>
                  <a:srgbClr val="FFFF00"/>
                </a:solidFill>
              </a:rPr>
              <a:t>AA</a:t>
            </a:r>
            <a:r>
              <a:rPr lang="en-US" altLang="ja-JP" dirty="0" smtClean="0">
                <a:solidFill>
                  <a:srgbClr val="FFFF00"/>
                </a:solidFill>
              </a:rPr>
              <a:t>. Violation of binary scaling??? Wide </a:t>
            </a:r>
            <a:r>
              <a:rPr lang="en-US" altLang="ja-JP" dirty="0" err="1" smtClean="0">
                <a:solidFill>
                  <a:srgbClr val="FFFF00"/>
                </a:solidFill>
              </a:rPr>
              <a:t>pT</a:t>
            </a:r>
            <a:r>
              <a:rPr lang="en-US" altLang="ja-JP" dirty="0" smtClean="0">
                <a:solidFill>
                  <a:srgbClr val="FFFF00"/>
                </a:solidFill>
              </a:rPr>
              <a:t> range (</a:t>
            </a:r>
            <a:r>
              <a:rPr lang="en-US" altLang="ja-JP" dirty="0" smtClean="0">
                <a:solidFill>
                  <a:srgbClr val="FFFF00"/>
                </a:solidFill>
                <a:sym typeface="Wingdings"/>
              </a:rPr>
              <a:t> collisional/</a:t>
            </a:r>
            <a:r>
              <a:rPr lang="en-US" altLang="ja-JP" dirty="0" err="1" smtClean="0">
                <a:solidFill>
                  <a:srgbClr val="FFFF00"/>
                </a:solidFill>
                <a:sym typeface="Wingdings"/>
              </a:rPr>
              <a:t>Radiative</a:t>
            </a:r>
            <a:r>
              <a:rPr lang="en-US" altLang="ja-JP" dirty="0" smtClean="0">
                <a:solidFill>
                  <a:srgbClr val="FFFF00"/>
                </a:solidFill>
                <a:sym typeface="Wingdings"/>
              </a:rPr>
              <a:t> energy loss.  </a:t>
            </a:r>
            <a:r>
              <a:rPr lang="en-US" altLang="ja-JP" dirty="0" smtClean="0">
                <a:solidFill>
                  <a:srgbClr val="FFFF00"/>
                </a:solidFill>
              </a:rPr>
              <a:t>transport properties) </a:t>
            </a:r>
          </a:p>
          <a:p>
            <a:pPr marL="625475" lvl="1" indent="-34290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10</a:t>
            </a:fld>
            <a:endParaRPr lang="en-US"/>
          </a:p>
        </p:txBody>
      </p:sp>
      <p:pic>
        <p:nvPicPr>
          <p:cNvPr id="8" name="図 7" descr="スクリーンショット（2013-10-18 23.29.35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02" y="3842912"/>
            <a:ext cx="3817267" cy="3015088"/>
          </a:xfrm>
          <a:prstGeom prst="rect">
            <a:avLst/>
          </a:prstGeom>
        </p:spPr>
      </p:pic>
      <p:pic>
        <p:nvPicPr>
          <p:cNvPr id="9" name="図 8" descr="スクリーンショット（2013-10-18 23.30.00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7" y="3842912"/>
            <a:ext cx="3649571" cy="28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5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lang="en-US" altLang="ja-JP" i="1" u="sng" dirty="0" smtClean="0"/>
              <a:t>Jet measurements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High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 Jets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Jet energy </a:t>
            </a:r>
            <a:r>
              <a:rPr kumimoji="1" lang="en-US" altLang="ja-JP" dirty="0" smtClean="0">
                <a:solidFill>
                  <a:srgbClr val="FFFF00"/>
                </a:solidFill>
                <a:sym typeface="Wingdings"/>
              </a:rPr>
              <a:t>spatial resolution of the medium</a:t>
            </a:r>
          </a:p>
          <a:p>
            <a:pPr lvl="1"/>
            <a:r>
              <a:rPr kumimoji="1" lang="en-US" altLang="ja-JP" dirty="0" smtClean="0">
                <a:solidFill>
                  <a:srgbClr val="FFFF00"/>
                </a:solidFill>
              </a:rPr>
              <a:t>E-by-E jet analysis(?). Jet-Fluid interaction. Propagation of lost energy in the medium. 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11</a:t>
            </a:fld>
            <a:endParaRPr lang="en-US"/>
          </a:p>
        </p:txBody>
      </p:sp>
      <p:pic>
        <p:nvPicPr>
          <p:cNvPr id="5" name="図 4" descr="スクリーンショット（2013-10-26 20.58.11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7" y="3095141"/>
            <a:ext cx="7779157" cy="35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4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lang="en-US" altLang="ja-JP" i="1" u="sng" dirty="0" smtClean="0"/>
              <a:t>Photons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Enhancement of low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 photon yield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Production is well-understood???</a:t>
            </a:r>
          </a:p>
          <a:p>
            <a:pPr lvl="1"/>
            <a:r>
              <a:rPr lang="en-US" altLang="ja-JP" dirty="0" smtClean="0">
                <a:solidFill>
                  <a:srgbClr val="FFFF00"/>
                </a:solidFill>
              </a:rPr>
              <a:t>Origin of large photon v2?</a:t>
            </a:r>
          </a:p>
          <a:p>
            <a:pPr lvl="2"/>
            <a:r>
              <a:rPr kumimoji="1" lang="en-US" altLang="ja-JP" dirty="0" err="1" smtClean="0">
                <a:solidFill>
                  <a:srgbClr val="FFFF00"/>
                </a:solidFill>
              </a:rPr>
              <a:t>Hadronic</a:t>
            </a:r>
            <a:r>
              <a:rPr kumimoji="1" lang="en-US" altLang="ja-JP" dirty="0" smtClean="0">
                <a:solidFill>
                  <a:srgbClr val="FFFF00"/>
                </a:solidFill>
              </a:rPr>
              <a:t> phase?</a:t>
            </a:r>
            <a:r>
              <a:rPr lang="en-US" altLang="ja-JP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Strong EM field?</a:t>
            </a:r>
          </a:p>
          <a:p>
            <a:pPr lvl="1"/>
            <a:r>
              <a:rPr lang="en-US" altLang="ja-JP" dirty="0" err="1" smtClean="0">
                <a:solidFill>
                  <a:srgbClr val="FFFF00"/>
                </a:solidFill>
              </a:rPr>
              <a:t>v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n</a:t>
            </a:r>
            <a:r>
              <a:rPr kumimoji="1" lang="en-US" altLang="ja-JP" dirty="0" smtClean="0">
                <a:solidFill>
                  <a:srgbClr val="FFFF00"/>
                </a:solidFill>
              </a:rPr>
              <a:t> of photon production. </a:t>
            </a:r>
            <a:r>
              <a:rPr lang="en-US" altLang="ja-JP" dirty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dirty="0" smtClean="0">
                <a:solidFill>
                  <a:srgbClr val="FFFF00"/>
                </a:solidFill>
              </a:rPr>
              <a:t>-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dirty="0" smtClean="0">
                <a:solidFill>
                  <a:srgbClr val="FFFF00"/>
                </a:solidFill>
              </a:rPr>
              <a:t> HBT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12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71" y="3696821"/>
            <a:ext cx="4465164" cy="31611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412" y="3617068"/>
            <a:ext cx="3347191" cy="3240931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779463" y="4002644"/>
            <a:ext cx="881529" cy="171823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41940" y="6031335"/>
            <a:ext cx="6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NLO</a:t>
            </a:r>
            <a:endParaRPr kumimoji="1" lang="ja-JP" altLang="en-US" baseline="-25000" dirty="0">
              <a:solidFill>
                <a:srgbClr val="0000FF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13" name="図 12" descr="スクリーンショット（2013-10-31 14.34.34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81" y="219635"/>
            <a:ext cx="2494330" cy="33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lang="en-US" altLang="ja-JP" i="1" u="sng" dirty="0" err="1" smtClean="0"/>
              <a:t>Dileptons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Inconsistent between STAR and PHENIX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ALICE is important!!</a:t>
            </a:r>
          </a:p>
          <a:p>
            <a:pPr lvl="1"/>
            <a:r>
              <a:rPr lang="en-US" altLang="ja-JP" dirty="0" smtClean="0">
                <a:solidFill>
                  <a:srgbClr val="FFFF00"/>
                </a:solidFill>
              </a:rPr>
              <a:t>Mass modification of LVM</a:t>
            </a:r>
          </a:p>
          <a:p>
            <a:pPr lvl="1"/>
            <a:r>
              <a:rPr lang="en-US" altLang="ja-JP" dirty="0" smtClean="0">
                <a:solidFill>
                  <a:srgbClr val="FFFF00"/>
                </a:solidFill>
              </a:rPr>
              <a:t>Virtual photons, radiation from EM field</a:t>
            </a:r>
          </a:p>
          <a:p>
            <a:pPr lvl="1"/>
            <a:r>
              <a:rPr lang="en-US" altLang="ja-JP" dirty="0" smtClean="0">
                <a:solidFill>
                  <a:srgbClr val="FFFF00"/>
                </a:solidFill>
              </a:rPr>
              <a:t>direct thermal </a:t>
            </a:r>
            <a:r>
              <a:rPr lang="en-US" altLang="ja-JP" dirty="0" err="1" smtClean="0">
                <a:solidFill>
                  <a:srgbClr val="FFFF00"/>
                </a:solidFill>
              </a:rPr>
              <a:t>dielectrons</a:t>
            </a:r>
            <a:r>
              <a:rPr lang="en-US" altLang="ja-JP" dirty="0" smtClean="0">
                <a:solidFill>
                  <a:srgbClr val="FFFF00"/>
                </a:solidFill>
              </a:rPr>
              <a:t> (</a:t>
            </a:r>
            <a:r>
              <a:rPr lang="en-US" altLang="ja-JP" dirty="0" err="1" smtClean="0">
                <a:solidFill>
                  <a:srgbClr val="FFFF00"/>
                </a:solidFill>
              </a:rPr>
              <a:t>M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ee</a:t>
            </a:r>
            <a:r>
              <a:rPr lang="en-US" altLang="ja-JP" dirty="0" smtClean="0">
                <a:solidFill>
                  <a:srgbClr val="FFFF00"/>
                </a:solidFill>
              </a:rPr>
              <a:t>, </a:t>
            </a:r>
            <a:r>
              <a:rPr lang="en-US" altLang="ja-JP" dirty="0" err="1" smtClean="0">
                <a:solidFill>
                  <a:srgbClr val="FFFF0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T</a:t>
            </a:r>
            <a:r>
              <a:rPr lang="en-US" altLang="ja-JP" dirty="0" smtClean="0">
                <a:solidFill>
                  <a:srgbClr val="FFFF00"/>
                </a:solidFill>
              </a:rPr>
              <a:t>, </a:t>
            </a:r>
            <a:r>
              <a:rPr lang="en-US" altLang="ja-JP" dirty="0" err="1" smtClean="0">
                <a:solidFill>
                  <a:srgbClr val="FFFF00"/>
                </a:solidFill>
              </a:rPr>
              <a:t>v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n</a:t>
            </a:r>
            <a:r>
              <a:rPr lang="en-US" altLang="ja-JP" dirty="0" smtClean="0">
                <a:solidFill>
                  <a:srgbClr val="FFFF00"/>
                </a:solidFill>
              </a:rPr>
              <a:t>).</a:t>
            </a:r>
          </a:p>
          <a:p>
            <a:pPr lvl="1"/>
            <a:r>
              <a:rPr lang="en-US" altLang="ja-JP" dirty="0" smtClean="0">
                <a:solidFill>
                  <a:srgbClr val="FFFF00"/>
                </a:solidFill>
              </a:rPr>
              <a:t>Energy loss (angular de-correlation) of HQ</a:t>
            </a:r>
          </a:p>
          <a:p>
            <a:endParaRPr kumimoji="1" lang="en-US" altLang="ja-JP" dirty="0" smtClean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13</a:t>
            </a:fld>
            <a:endParaRPr lang="en-US"/>
          </a:p>
        </p:txBody>
      </p:sp>
      <p:pic>
        <p:nvPicPr>
          <p:cNvPr id="10" name="図 9" descr="Fig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58" y="4176620"/>
            <a:ext cx="3684241" cy="268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スクリーンショット（2013-10-12 13.11.58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93" y="584760"/>
            <a:ext cx="3122006" cy="3573164"/>
          </a:xfrm>
          <a:prstGeom prst="rect">
            <a:avLst/>
          </a:prstGeom>
        </p:spPr>
      </p:pic>
      <p:pic>
        <p:nvPicPr>
          <p:cNvPr id="9" name="図 8" descr="スクリーンショット（2013-10-31 15.26.04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9" y="3864994"/>
            <a:ext cx="3308056" cy="29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3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kumimoji="1" lang="en-US" altLang="ja-JP" i="1" u="sng" dirty="0" smtClean="0"/>
              <a:t>What we have to understand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Initial conditions </a:t>
            </a:r>
          </a:p>
          <a:p>
            <a:pPr lvl="1"/>
            <a:r>
              <a:rPr lang="en-US" altLang="ja-JP" dirty="0" smtClean="0"/>
              <a:t>E-by-E, higher order flow not only from soft sectors but also from hard probes, p</a:t>
            </a:r>
            <a:r>
              <a:rPr kumimoji="1" lang="en-US" altLang="ja-JP" dirty="0" smtClean="0"/>
              <a:t>-p/p-</a:t>
            </a:r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collisions</a:t>
            </a:r>
          </a:p>
          <a:p>
            <a:r>
              <a:rPr kumimoji="1" lang="en-US" altLang="ja-JP" dirty="0" smtClean="0"/>
              <a:t>Temperature dependence of the medium properties</a:t>
            </a:r>
          </a:p>
          <a:p>
            <a:pPr lvl="1"/>
            <a:r>
              <a:rPr lang="en-US" altLang="ja-JP" dirty="0"/>
              <a:t>E-by-E, higher order flow not only from soft sectors but also from hard </a:t>
            </a:r>
            <a:r>
              <a:rPr lang="en-US" altLang="ja-JP" dirty="0" smtClean="0"/>
              <a:t>probes, </a:t>
            </a:r>
            <a:r>
              <a:rPr kumimoji="1" lang="en-US" altLang="ja-JP" dirty="0" smtClean="0"/>
              <a:t>Leptons &amp; Photons  </a:t>
            </a:r>
          </a:p>
          <a:p>
            <a:r>
              <a:rPr lang="en-US" altLang="ja-JP" dirty="0" err="1" smtClean="0"/>
              <a:t>Thermalization</a:t>
            </a:r>
            <a:r>
              <a:rPr lang="en-US" altLang="ja-JP" dirty="0" smtClean="0"/>
              <a:t> mechanism, Dynamics of non-equilibrium  QCD</a:t>
            </a:r>
          </a:p>
          <a:p>
            <a:pPr lvl="1"/>
            <a:r>
              <a:rPr lang="en-US" altLang="ja-JP" dirty="0" err="1" smtClean="0"/>
              <a:t>Longidudinal</a:t>
            </a:r>
            <a:r>
              <a:rPr lang="en-US" altLang="ja-JP" dirty="0" smtClean="0"/>
              <a:t> correlation, </a:t>
            </a:r>
            <a:r>
              <a:rPr kumimoji="1" lang="en-US" altLang="ja-JP" dirty="0" smtClean="0"/>
              <a:t>Leptons &amp; Photons, </a:t>
            </a:r>
            <a:r>
              <a:rPr lang="en-US" altLang="ja-JP" dirty="0" smtClean="0"/>
              <a:t>p-p and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en-US" altLang="ja-JP" dirty="0" smtClean="0"/>
          </a:p>
          <a:p>
            <a:r>
              <a:rPr kumimoji="1" lang="en-US" altLang="ja-JP" dirty="0" smtClean="0"/>
              <a:t>What we need are: </a:t>
            </a:r>
          </a:p>
          <a:p>
            <a:pPr lvl="1"/>
            <a:r>
              <a:rPr lang="en-US" altLang="ja-JP" dirty="0" smtClean="0"/>
              <a:t>High luminosity </a:t>
            </a:r>
          </a:p>
          <a:p>
            <a:pPr lvl="1"/>
            <a:r>
              <a:rPr kumimoji="1" lang="en-US" altLang="ja-JP" dirty="0" smtClean="0"/>
              <a:t>High rate capability (for being able to  inspect all MB collisions)</a:t>
            </a:r>
          </a:p>
          <a:p>
            <a:pPr lvl="1"/>
            <a:r>
              <a:rPr lang="en-US" altLang="ja-JP" dirty="0" smtClean="0"/>
              <a:t>High performance detectors (jet, HQ, photons, leptons)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8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15</a:t>
            </a:fld>
            <a:endParaRPr lang="en-US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ALUCE upgrade plans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784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7471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ALICE upgrade strategy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2941" y="1201270"/>
            <a:ext cx="8374529" cy="5470590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</a:rPr>
              <a:t>Need to accumulate not only soft probes but also wide </a:t>
            </a:r>
            <a:r>
              <a:rPr lang="en-US" altLang="ja-JP" sz="2400" dirty="0" err="1" smtClean="0">
                <a:solidFill>
                  <a:srgbClr val="FFFFFF"/>
                </a:solidFill>
              </a:rPr>
              <a:t>p</a:t>
            </a:r>
            <a:r>
              <a:rPr lang="en-US" altLang="ja-JP" sz="2400" baseline="-25000" dirty="0" err="1" smtClean="0">
                <a:solidFill>
                  <a:srgbClr val="FFFFFF"/>
                </a:solidFill>
              </a:rPr>
              <a:t>T</a:t>
            </a:r>
            <a:r>
              <a:rPr lang="en-US" altLang="ja-JP" sz="2400" dirty="0" smtClean="0">
                <a:solidFill>
                  <a:srgbClr val="FFFFFF"/>
                </a:solidFill>
              </a:rPr>
              <a:t> jets, photons, </a:t>
            </a:r>
            <a:r>
              <a:rPr lang="en-US" altLang="ja-JP" sz="2400" dirty="0" err="1" smtClean="0">
                <a:solidFill>
                  <a:srgbClr val="FFFFFF"/>
                </a:solidFill>
              </a:rPr>
              <a:t>dileptons</a:t>
            </a:r>
            <a:r>
              <a:rPr lang="en-US" altLang="ja-JP" sz="2400" dirty="0" smtClean="0">
                <a:solidFill>
                  <a:srgbClr val="FFFFFF"/>
                </a:solidFill>
              </a:rPr>
              <a:t>, heavy quarks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</a:rPr>
              <a:t>Some of them = </a:t>
            </a:r>
            <a:r>
              <a:rPr lang="en-US" altLang="ja-JP" dirty="0" err="1" smtClean="0">
                <a:solidFill>
                  <a:srgbClr val="FFFFFF"/>
                </a:solidFill>
              </a:rPr>
              <a:t>untriggerable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lvl="2"/>
            <a:r>
              <a:rPr lang="en-US" altLang="ja-JP" dirty="0" smtClean="0">
                <a:solidFill>
                  <a:srgbClr val="FFFFFF"/>
                </a:solidFill>
              </a:rPr>
              <a:t>Require a large event samples on tape</a:t>
            </a:r>
          </a:p>
          <a:p>
            <a:pPr lvl="1"/>
            <a:r>
              <a:rPr lang="en-US" altLang="ja-JP" dirty="0" smtClean="0"/>
              <a:t>Increase </a:t>
            </a:r>
            <a:r>
              <a:rPr lang="en-US" altLang="ja-JP" dirty="0"/>
              <a:t>rate capabilities </a:t>
            </a:r>
            <a:r>
              <a:rPr lang="en-US" altLang="ja-JP" dirty="0" smtClean="0"/>
              <a:t>to inspect all MB heavy</a:t>
            </a:r>
            <a:r>
              <a:rPr lang="en-US" altLang="ja-JP" dirty="0"/>
              <a:t>-ion </a:t>
            </a:r>
            <a:r>
              <a:rPr lang="en-US" altLang="ja-JP" dirty="0" smtClean="0"/>
              <a:t>collision</a:t>
            </a:r>
          </a:p>
          <a:p>
            <a:pPr lvl="2"/>
            <a:r>
              <a:rPr lang="en-GB" altLang="ja-JP" dirty="0">
                <a:latin typeface="+mj-lt"/>
                <a:cs typeface="Calibri" pitchFamily="34" charset="0"/>
              </a:rPr>
              <a:t>read out all </a:t>
            </a:r>
            <a:r>
              <a:rPr lang="en-GB" altLang="ja-JP" dirty="0" err="1">
                <a:latin typeface="+mj-lt"/>
                <a:cs typeface="Calibri" pitchFamily="34" charset="0"/>
              </a:rPr>
              <a:t>Pb-Pb</a:t>
            </a:r>
            <a:r>
              <a:rPr lang="en-GB" altLang="ja-JP" dirty="0">
                <a:latin typeface="+mj-lt"/>
                <a:cs typeface="Calibri" pitchFamily="34" charset="0"/>
              </a:rPr>
              <a:t> interactions at a maximum rate of                                              </a:t>
            </a:r>
            <a:r>
              <a:rPr lang="en-GB" altLang="ja-JP" dirty="0" smtClean="0">
                <a:latin typeface="+mj-lt"/>
                <a:cs typeface="Calibri" pitchFamily="34" charset="0"/>
              </a:rPr>
              <a:t>50~100kHz </a:t>
            </a:r>
            <a:r>
              <a:rPr lang="en-GB" altLang="ja-JP" dirty="0">
                <a:latin typeface="+mj-lt"/>
                <a:cs typeface="Calibri" pitchFamily="34" charset="0"/>
              </a:rPr>
              <a:t>(i.e. L = 6x10</a:t>
            </a:r>
            <a:r>
              <a:rPr lang="en-GB" altLang="ja-JP" baseline="30000" dirty="0">
                <a:latin typeface="+mj-lt"/>
                <a:cs typeface="Calibri" pitchFamily="34" charset="0"/>
              </a:rPr>
              <a:t>27</a:t>
            </a:r>
            <a:r>
              <a:rPr lang="en-GB" altLang="ja-JP" dirty="0">
                <a:latin typeface="+mj-lt"/>
                <a:cs typeface="Calibri" pitchFamily="34" charset="0"/>
              </a:rPr>
              <a:t> cm</a:t>
            </a:r>
            <a:r>
              <a:rPr lang="en-GB" altLang="ja-JP" baseline="30000" dirty="0" smtClean="0">
                <a:latin typeface="+mj-lt"/>
                <a:cs typeface="Calibri" pitchFamily="34" charset="0"/>
              </a:rPr>
              <a:t>-2</a:t>
            </a:r>
            <a:r>
              <a:rPr lang="en-GB" altLang="ja-JP" dirty="0" smtClean="0">
                <a:latin typeface="+mj-lt"/>
                <a:cs typeface="Calibri" pitchFamily="34" charset="0"/>
              </a:rPr>
              <a:t>s</a:t>
            </a:r>
            <a:r>
              <a:rPr lang="en-GB" altLang="ja-JP" baseline="30000" dirty="0">
                <a:latin typeface="+mj-lt"/>
                <a:cs typeface="Calibri" pitchFamily="34" charset="0"/>
              </a:rPr>
              <a:t>-1</a:t>
            </a:r>
            <a:r>
              <a:rPr lang="en-GB" altLang="ja-JP" dirty="0">
                <a:latin typeface="+mj-lt"/>
                <a:cs typeface="Calibri" pitchFamily="34" charset="0"/>
              </a:rPr>
              <a:t>), with a minimum bias trigger  </a:t>
            </a:r>
            <a:endParaRPr lang="en-US" altLang="ja-JP" dirty="0">
              <a:latin typeface="+mj-lt"/>
            </a:endParaRPr>
          </a:p>
          <a:p>
            <a:pPr lvl="2"/>
            <a:r>
              <a:rPr lang="en-US" altLang="ja-JP" dirty="0" smtClean="0"/>
              <a:t>Replace dead-time detectors (TPC, SDD) or detector front-ends (</a:t>
            </a:r>
            <a:r>
              <a:rPr lang="en-US" altLang="ja-JP" dirty="0" err="1" smtClean="0"/>
              <a:t>pilepined</a:t>
            </a:r>
            <a:r>
              <a:rPr lang="en-US" altLang="ja-JP" dirty="0" smtClean="0"/>
              <a:t> readout, multi-event buffering)</a:t>
            </a:r>
          </a:p>
          <a:p>
            <a:pPr lvl="2"/>
            <a:r>
              <a:rPr lang="en-US" altLang="ja-JP" dirty="0" smtClean="0"/>
              <a:t>DAQ (online tracking, data compression, HLT, event building)</a:t>
            </a:r>
          </a:p>
          <a:p>
            <a:r>
              <a:rPr lang="en-US" altLang="ja-JP" dirty="0" smtClean="0"/>
              <a:t>This is </a:t>
            </a:r>
            <a:r>
              <a:rPr lang="en-US" altLang="ja-JP" dirty="0" smtClean="0"/>
              <a:t>AL</a:t>
            </a:r>
            <a:r>
              <a:rPr lang="en-US" altLang="ja-JP" dirty="0" smtClean="0"/>
              <a:t>ICE </a:t>
            </a:r>
            <a:r>
              <a:rPr lang="en-US" altLang="ja-JP" dirty="0" smtClean="0"/>
              <a:t>major upgrade </a:t>
            </a:r>
            <a:r>
              <a:rPr lang="en-US" altLang="ja-JP" dirty="0"/>
              <a:t>in </a:t>
            </a:r>
            <a:r>
              <a:rPr lang="en-US" altLang="ja-JP" dirty="0" smtClean="0"/>
              <a:t>LS2 (2018)</a:t>
            </a:r>
          </a:p>
          <a:p>
            <a:pPr lvl="1"/>
            <a:r>
              <a:rPr lang="en-US" altLang="ja-JP" dirty="0" smtClean="0"/>
              <a:t>ALICE upgrade proposal endorsed by LHCC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6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7471"/>
            <a:ext cx="8242276" cy="1044388"/>
          </a:xfrm>
        </p:spPr>
        <p:txBody>
          <a:bodyPr/>
          <a:lstStyle/>
          <a:p>
            <a:r>
              <a:rPr kumimoji="1" lang="en-US" altLang="ja-JP" i="1" u="sng" dirty="0" smtClean="0"/>
              <a:t>Core upgrade plans and Motivation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2941" y="1201270"/>
            <a:ext cx="837452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New ITS </a:t>
            </a:r>
          </a:p>
          <a:p>
            <a:pPr lvl="1"/>
            <a:r>
              <a:rPr lang="en-US" altLang="ja-JP" dirty="0" smtClean="0"/>
              <a:t>7 layers of </a:t>
            </a:r>
            <a:r>
              <a:rPr lang="en-US" altLang="ja-JP" dirty="0" err="1" smtClean="0"/>
              <a:t>Silion</a:t>
            </a:r>
            <a:r>
              <a:rPr lang="en-US" altLang="ja-JP" dirty="0" smtClean="0"/>
              <a:t> Pixel Detector </a:t>
            </a:r>
            <a:endParaRPr lang="en-US" altLang="ja-JP" dirty="0"/>
          </a:p>
          <a:p>
            <a:pPr lvl="1"/>
            <a:r>
              <a:rPr lang="en-US" altLang="ja-JP" dirty="0" smtClean="0"/>
              <a:t>Improvement vertex resolution </a:t>
            </a:r>
            <a:r>
              <a:rPr lang="en-US" altLang="ja-JP" dirty="0" smtClean="0">
                <a:sym typeface="Wingdings"/>
              </a:rPr>
              <a:t> Heavy Flavor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Improvement low </a:t>
            </a:r>
            <a:r>
              <a:rPr lang="en-US" altLang="ja-JP" dirty="0" err="1" smtClean="0"/>
              <a:t>pT</a:t>
            </a:r>
            <a:r>
              <a:rPr lang="en-US" altLang="ja-JP" dirty="0" smtClean="0"/>
              <a:t> tracking efficiency </a:t>
            </a:r>
            <a:r>
              <a:rPr lang="en-US" altLang="ja-JP" dirty="0" smtClean="0">
                <a:sym typeface="Wingdings"/>
              </a:rPr>
              <a:t> </a:t>
            </a:r>
            <a:r>
              <a:rPr lang="en-US" altLang="ja-JP" dirty="0" err="1" smtClean="0">
                <a:sym typeface="Wingdings"/>
              </a:rPr>
              <a:t>Dielectron</a:t>
            </a:r>
            <a:endParaRPr lang="en-US" altLang="ja-JP" dirty="0" smtClean="0"/>
          </a:p>
          <a:p>
            <a:r>
              <a:rPr lang="en-US" altLang="ja-JP" dirty="0" smtClean="0"/>
              <a:t>TPC upgrade</a:t>
            </a:r>
          </a:p>
          <a:p>
            <a:pPr lvl="1"/>
            <a:r>
              <a:rPr lang="en-US" altLang="ja-JP" dirty="0" smtClean="0"/>
              <a:t>Replacing MWPC readout chambers to GEM based readout chambers. No gating Grid operation</a:t>
            </a:r>
          </a:p>
          <a:p>
            <a:pPr lvl="1"/>
            <a:r>
              <a:rPr lang="en-US" altLang="ja-JP" dirty="0" smtClean="0"/>
              <a:t>Improve rate capability </a:t>
            </a:r>
            <a:r>
              <a:rPr lang="en-US" altLang="ja-JP" dirty="0" smtClean="0">
                <a:sym typeface="Wingdings"/>
              </a:rPr>
              <a:t> Heavy Flavor, </a:t>
            </a:r>
            <a:r>
              <a:rPr lang="en-US" altLang="ja-JP" dirty="0" err="1" smtClean="0">
                <a:sym typeface="Wingdings"/>
              </a:rPr>
              <a:t>Dielectrons</a:t>
            </a:r>
            <a:r>
              <a:rPr lang="en-US" altLang="ja-JP" dirty="0" smtClean="0">
                <a:sym typeface="Wingdings"/>
              </a:rPr>
              <a:t>, Jets, </a:t>
            </a:r>
            <a:endParaRPr lang="en-US" altLang="ja-JP" dirty="0" smtClean="0"/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</a:t>
            </a:r>
          </a:p>
          <a:p>
            <a:pPr lvl="1"/>
            <a:r>
              <a:rPr lang="en-US" altLang="ja-JP" dirty="0" smtClean="0"/>
              <a:t>4 layers of </a:t>
            </a:r>
            <a:r>
              <a:rPr lang="en-US" altLang="ja-JP" dirty="0" err="1" smtClean="0"/>
              <a:t>Silion</a:t>
            </a:r>
            <a:r>
              <a:rPr lang="en-US" altLang="ja-JP" dirty="0" smtClean="0"/>
              <a:t> Pixel detector in front of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Absorber at forward rapidity</a:t>
            </a:r>
          </a:p>
          <a:p>
            <a:pPr lvl="1"/>
            <a:r>
              <a:rPr lang="en-US" altLang="ja-JP" dirty="0" smtClean="0"/>
              <a:t>Improve secondary vertex and momentum resolution </a:t>
            </a:r>
            <a:r>
              <a:rPr lang="en-US" altLang="ja-JP" dirty="0" smtClean="0">
                <a:sym typeface="Wingdings"/>
              </a:rPr>
              <a:t> Heavy Flavors, </a:t>
            </a:r>
            <a:r>
              <a:rPr lang="en-US" altLang="ja-JP" dirty="0" err="1" smtClean="0">
                <a:sym typeface="Wingdings"/>
              </a:rPr>
              <a:t>Quarkonia</a:t>
            </a:r>
            <a:r>
              <a:rPr lang="en-US" altLang="ja-JP" dirty="0" smtClean="0">
                <a:sym typeface="Wingdings"/>
              </a:rPr>
              <a:t>, Low Mas </a:t>
            </a:r>
            <a:r>
              <a:rPr lang="en-US" altLang="ja-JP" dirty="0" err="1" smtClean="0">
                <a:sym typeface="Wingdings"/>
              </a:rPr>
              <a:t>dimuons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Heavy </a:t>
            </a:r>
            <a:r>
              <a:rPr lang="en-US" altLang="ja-JP" i="1" u="sng" dirty="0"/>
              <a:t>F</a:t>
            </a:r>
            <a:r>
              <a:rPr lang="en-US" altLang="ja-JP" i="1" u="sng" dirty="0" smtClean="0"/>
              <a:t>lavor Measurements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7538" y="1212518"/>
            <a:ext cx="7583487" cy="4208930"/>
          </a:xfrm>
        </p:spPr>
        <p:txBody>
          <a:bodyPr/>
          <a:lstStyle/>
          <a:p>
            <a:r>
              <a:rPr lang="en-US" altLang="ja-JP" dirty="0" smtClean="0"/>
              <a:t>Improvement of secondary vertex resolution by x2</a:t>
            </a:r>
          </a:p>
          <a:p>
            <a:pPr lvl="1"/>
            <a:r>
              <a:rPr lang="en-US" altLang="ja-JP" dirty="0" smtClean="0"/>
              <a:t>Measurement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c</a:t>
            </a:r>
            <a:r>
              <a:rPr lang="en-US" altLang="ja-JP" dirty="0" smtClean="0"/>
              <a:t>, D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, </a:t>
            </a:r>
            <a:r>
              <a:rPr lang="en-US" altLang="ja-JP" dirty="0" err="1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b</a:t>
            </a:r>
            <a:endParaRPr lang="en-US" altLang="ja-JP" baseline="-25000" dirty="0" smtClean="0"/>
          </a:p>
          <a:p>
            <a:pPr lvl="1"/>
            <a:r>
              <a:rPr lang="en-US" altLang="ja-JP" dirty="0"/>
              <a:t>v</a:t>
            </a:r>
            <a:r>
              <a:rPr kumimoji="1" lang="en-US" altLang="ja-JP" dirty="0" smtClean="0"/>
              <a:t>2 and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for wide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 range (down to low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18</a:t>
            </a:fld>
            <a:endParaRPr lang="en-US"/>
          </a:p>
        </p:txBody>
      </p:sp>
      <p:pic>
        <p:nvPicPr>
          <p:cNvPr id="6" name="図 5" descr="スクリーンショット（2013-10-18 23.44.43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6" y="2643040"/>
            <a:ext cx="4318000" cy="3937000"/>
          </a:xfrm>
          <a:prstGeom prst="rect">
            <a:avLst/>
          </a:prstGeom>
        </p:spPr>
      </p:pic>
      <p:pic>
        <p:nvPicPr>
          <p:cNvPr id="11" name="図 10" descr="スクリーンショット（2013-10-18 23.45.09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41" y="2643040"/>
            <a:ext cx="4336412" cy="38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Heavy </a:t>
            </a:r>
            <a:r>
              <a:rPr lang="en-US" altLang="ja-JP" i="1" u="sng" dirty="0"/>
              <a:t>F</a:t>
            </a:r>
            <a:r>
              <a:rPr lang="en-US" altLang="ja-JP" i="1" u="sng" dirty="0" smtClean="0"/>
              <a:t>lavor Measurements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7538" y="1212518"/>
            <a:ext cx="7583487" cy="4208930"/>
          </a:xfrm>
        </p:spPr>
        <p:txBody>
          <a:bodyPr/>
          <a:lstStyle/>
          <a:p>
            <a:r>
              <a:rPr lang="en-US" altLang="ja-JP" dirty="0" smtClean="0"/>
              <a:t>Improvement of secondary vertex resolution by x2</a:t>
            </a:r>
          </a:p>
          <a:p>
            <a:pPr lvl="1"/>
            <a:r>
              <a:rPr lang="en-US" altLang="ja-JP" dirty="0" smtClean="0"/>
              <a:t>Measurement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c</a:t>
            </a:r>
            <a:r>
              <a:rPr lang="en-US" altLang="ja-JP" dirty="0" smtClean="0"/>
              <a:t>, D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, </a:t>
            </a:r>
            <a:r>
              <a:rPr lang="en-US" altLang="ja-JP" dirty="0" err="1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b</a:t>
            </a:r>
            <a:endParaRPr lang="en-US" altLang="ja-JP" baseline="-25000" dirty="0" smtClean="0"/>
          </a:p>
          <a:p>
            <a:pPr lvl="1"/>
            <a:r>
              <a:rPr lang="en-US" altLang="ja-JP" dirty="0"/>
              <a:t>v</a:t>
            </a:r>
            <a:r>
              <a:rPr kumimoji="1" lang="en-US" altLang="ja-JP" dirty="0" smtClean="0"/>
              <a:t>2 and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for wide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 range (down to low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B measurements (B-&gt;D + displaced vertex, B-&gt;J/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19</a:t>
            </a:fld>
            <a:endParaRPr lang="en-US"/>
          </a:p>
        </p:txBody>
      </p:sp>
      <p:pic>
        <p:nvPicPr>
          <p:cNvPr id="11" name="図 10" descr="スクリーンショット（2013-10-18 23.50.30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" y="2994706"/>
            <a:ext cx="4419600" cy="3746500"/>
          </a:xfrm>
          <a:prstGeom prst="rect">
            <a:avLst/>
          </a:prstGeom>
        </p:spPr>
      </p:pic>
      <p:pic>
        <p:nvPicPr>
          <p:cNvPr id="12" name="図 11" descr="スクリーンショット（2013-10-18 23.45.24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70" y="2882900"/>
            <a:ext cx="4368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7475"/>
            <a:ext cx="7583487" cy="1044388"/>
          </a:xfrm>
        </p:spPr>
        <p:txBody>
          <a:bodyPr>
            <a:normAutofit/>
          </a:bodyPr>
          <a:lstStyle/>
          <a:p>
            <a:r>
              <a:rPr kumimoji="1" lang="en-US" altLang="ja-JP" i="1" u="sng" dirty="0" smtClean="0"/>
              <a:t>Outline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9463" y="1350688"/>
            <a:ext cx="7583487" cy="4208930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600" i="1" dirty="0" smtClean="0">
                <a:latin typeface="Trebuchet MS"/>
                <a:ea typeface="メイリオ"/>
                <a:cs typeface="Trebuchet MS"/>
              </a:rPr>
              <a:t>Heavy ion </a:t>
            </a:r>
            <a:r>
              <a:rPr lang="en-US" altLang="ja-JP" sz="2600" i="1" dirty="0">
                <a:latin typeface="Trebuchet MS"/>
                <a:ea typeface="メイリオ"/>
                <a:cs typeface="Trebuchet MS"/>
              </a:rPr>
              <a:t>p</a:t>
            </a:r>
            <a:r>
              <a:rPr kumimoji="1" lang="en-US" altLang="ja-JP" sz="2600" i="1" dirty="0" smtClean="0">
                <a:latin typeface="Trebuchet MS"/>
                <a:ea typeface="メイリオ"/>
                <a:cs typeface="Trebuchet MS"/>
              </a:rPr>
              <a:t>hysics at LHC energy</a:t>
            </a:r>
          </a:p>
          <a:p>
            <a:r>
              <a:rPr lang="en-US" altLang="ja-JP" sz="2600" i="1" dirty="0">
                <a:latin typeface="Trebuchet MS"/>
                <a:ea typeface="メイリオ"/>
                <a:cs typeface="Trebuchet MS"/>
              </a:rPr>
              <a:t>Current status of ALICE</a:t>
            </a:r>
          </a:p>
          <a:p>
            <a:r>
              <a:rPr lang="en-US" altLang="ja-JP" sz="2600" i="1" dirty="0">
                <a:latin typeface="Trebuchet MS"/>
                <a:ea typeface="メイリオ"/>
                <a:cs typeface="Trebuchet MS"/>
              </a:rPr>
              <a:t>E</a:t>
            </a:r>
            <a:r>
              <a:rPr lang="en-US" altLang="ja-JP" sz="2600" i="1" dirty="0" smtClean="0">
                <a:latin typeface="Trebuchet MS"/>
                <a:ea typeface="メイリオ"/>
                <a:cs typeface="Trebuchet MS"/>
              </a:rPr>
              <a:t>xperimental results (inputs for the upgrade)</a:t>
            </a:r>
            <a:endParaRPr kumimoji="1" lang="en-US" altLang="ja-JP" sz="2600" i="1" dirty="0" smtClean="0">
              <a:latin typeface="Trebuchet MS"/>
              <a:ea typeface="メイリオ"/>
              <a:cs typeface="Trebuchet MS"/>
            </a:endParaRPr>
          </a:p>
          <a:p>
            <a:r>
              <a:rPr lang="en-US" altLang="ja-JP" sz="2600" i="1" dirty="0" smtClean="0">
                <a:latin typeface="Trebuchet MS"/>
                <a:ea typeface="メイリオ"/>
                <a:cs typeface="Trebuchet MS"/>
              </a:rPr>
              <a:t>ALICE upgrade plans</a:t>
            </a:r>
          </a:p>
          <a:p>
            <a:r>
              <a:rPr lang="en-US" altLang="ja-JP" sz="2600" i="1" dirty="0" smtClean="0">
                <a:latin typeface="Trebuchet MS"/>
                <a:ea typeface="メイリオ"/>
                <a:cs typeface="Trebuchet MS"/>
              </a:rPr>
              <a:t>Physics </a:t>
            </a:r>
            <a:r>
              <a:rPr lang="en-US" altLang="ja-JP" sz="2600" i="1" dirty="0">
                <a:latin typeface="Trebuchet MS"/>
                <a:ea typeface="メイリオ"/>
                <a:cs typeface="Trebuchet MS"/>
              </a:rPr>
              <a:t>perspectives</a:t>
            </a:r>
          </a:p>
          <a:p>
            <a:r>
              <a:rPr lang="en-US" altLang="ja-JP" sz="2800" i="1" dirty="0" smtClean="0">
                <a:latin typeface="Trebuchet MS"/>
                <a:ea typeface="メイリオ"/>
                <a:cs typeface="Trebuchet MS"/>
              </a:rPr>
              <a:t>GEM-TPC upgrades</a:t>
            </a:r>
          </a:p>
          <a:p>
            <a:r>
              <a:rPr lang="en-US" altLang="ja-JP" sz="2800" i="1" dirty="0" smtClean="0">
                <a:latin typeface="Trebuchet MS"/>
                <a:ea typeface="メイリオ"/>
                <a:cs typeface="Trebuchet MS"/>
              </a:rPr>
              <a:t>Summary and Outlook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Heavy </a:t>
            </a:r>
            <a:r>
              <a:rPr lang="en-US" altLang="ja-JP" i="1" u="sng" dirty="0"/>
              <a:t>F</a:t>
            </a:r>
            <a:r>
              <a:rPr lang="en-US" altLang="ja-JP" i="1" u="sng" dirty="0" smtClean="0"/>
              <a:t>lavor Measurements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7538" y="1212518"/>
            <a:ext cx="7583487" cy="4208930"/>
          </a:xfrm>
        </p:spPr>
        <p:txBody>
          <a:bodyPr/>
          <a:lstStyle/>
          <a:p>
            <a:r>
              <a:rPr lang="en-US" altLang="ja-JP" dirty="0" smtClean="0"/>
              <a:t>Improvement of secondary vertex resolution by x2</a:t>
            </a:r>
          </a:p>
          <a:p>
            <a:pPr lvl="1"/>
            <a:r>
              <a:rPr lang="en-US" altLang="ja-JP" dirty="0" smtClean="0"/>
              <a:t>Measurement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c</a:t>
            </a:r>
            <a:r>
              <a:rPr lang="en-US" altLang="ja-JP" dirty="0" smtClean="0"/>
              <a:t>, D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, </a:t>
            </a:r>
            <a:r>
              <a:rPr lang="en-US" altLang="ja-JP" dirty="0" err="1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b</a:t>
            </a:r>
            <a:endParaRPr lang="en-US" altLang="ja-JP" baseline="-25000" dirty="0" smtClean="0"/>
          </a:p>
          <a:p>
            <a:pPr lvl="1"/>
            <a:r>
              <a:rPr lang="en-US" altLang="ja-JP" dirty="0"/>
              <a:t>v</a:t>
            </a:r>
            <a:r>
              <a:rPr kumimoji="1" lang="en-US" altLang="ja-JP" dirty="0" smtClean="0"/>
              <a:t>2 and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for wide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 range (down to low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/>
              <a:t>B measurements (B-&gt;D + displaced vertex, B-&gt;J/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)</a:t>
            </a:r>
          </a:p>
          <a:p>
            <a:pPr lvl="1"/>
            <a:r>
              <a:rPr kumimoji="1" lang="en-US" altLang="ja-JP" dirty="0" smtClean="0"/>
              <a:t>Prevision measurements </a:t>
            </a:r>
          </a:p>
          <a:p>
            <a:pPr marL="282575" lvl="1" indent="0">
              <a:buNone/>
            </a:pPr>
            <a:r>
              <a:rPr lang="en-US" altLang="ja-JP" dirty="0" smtClean="0"/>
              <a:t>of direct B meson flow!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20</a:t>
            </a:fld>
            <a:endParaRPr lang="en-US"/>
          </a:p>
        </p:txBody>
      </p:sp>
      <p:pic>
        <p:nvPicPr>
          <p:cNvPr id="9" name="図 8" descr="スクリーンショット（2013-10-18 23.45.17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11" y="2842906"/>
            <a:ext cx="4377988" cy="38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8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Di-electron Measurements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1112" y="1216211"/>
            <a:ext cx="7583487" cy="532802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Unique Physics and Measurement at the  LHC</a:t>
            </a:r>
          </a:p>
          <a:p>
            <a:pPr marL="638175" lvl="1" indent="-342900"/>
            <a:r>
              <a:rPr lang="en-US" altLang="ja-JP" dirty="0" smtClean="0"/>
              <a:t>Chiral symmetry restoration</a:t>
            </a:r>
          </a:p>
          <a:p>
            <a:pPr marL="638175" lvl="1" indent="-342900"/>
            <a:r>
              <a:rPr lang="en-US" altLang="ja-JP" dirty="0" smtClean="0"/>
              <a:t>Virtual photons </a:t>
            </a:r>
          </a:p>
          <a:p>
            <a:pPr marL="638175" lvl="1" indent="-342900"/>
            <a:r>
              <a:rPr lang="en-US" altLang="ja-JP" dirty="0" smtClean="0"/>
              <a:t>Thermal radiation, Radiation from EM field 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Need to fight with:</a:t>
            </a:r>
            <a:r>
              <a:rPr kumimoji="1" lang="en-US" altLang="ja-JP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Conversion/</a:t>
            </a:r>
            <a:r>
              <a:rPr lang="en-US" altLang="ja-JP" dirty="0" err="1" smtClean="0"/>
              <a:t>Dalitz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S/N (combinatorial)</a:t>
            </a:r>
          </a:p>
          <a:p>
            <a:pPr lvl="1"/>
            <a:r>
              <a:rPr lang="en-US" altLang="ja-JP" dirty="0" smtClean="0"/>
              <a:t>Charm contributions</a:t>
            </a:r>
          </a:p>
          <a:p>
            <a:pPr lvl="2"/>
            <a:r>
              <a:rPr kumimoji="1" lang="en-US" altLang="ja-JP" dirty="0" smtClean="0"/>
              <a:t>Charm yield</a:t>
            </a:r>
          </a:p>
          <a:p>
            <a:pPr lvl="2"/>
            <a:r>
              <a:rPr lang="en-US" altLang="ja-JP" dirty="0" smtClean="0"/>
              <a:t>Correlation of pairs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21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60" y="2801166"/>
            <a:ext cx="5564940" cy="39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Di-electron Measurements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1112" y="1216211"/>
            <a:ext cx="8043299" cy="5328024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Current scenario on statistics, tracking and PID capability, </a:t>
            </a:r>
            <a:r>
              <a:rPr lang="en-US" altLang="ja-JP" dirty="0"/>
              <a:t>b</a:t>
            </a:r>
            <a:r>
              <a:rPr lang="en-US" altLang="ja-JP" dirty="0" smtClean="0"/>
              <a:t>ut B=0.2 T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Electron ID by TPC/TOF</a:t>
            </a:r>
          </a:p>
          <a:p>
            <a:pPr lvl="1"/>
            <a:r>
              <a:rPr lang="en-US" altLang="ja-JP" dirty="0" smtClean="0"/>
              <a:t>High rate TPC required</a:t>
            </a:r>
          </a:p>
          <a:p>
            <a:r>
              <a:rPr kumimoji="1" lang="en-US" altLang="ja-JP" dirty="0" smtClean="0"/>
              <a:t>BG rejection (conversion,</a:t>
            </a:r>
          </a:p>
          <a:p>
            <a:pPr marL="0" indent="0">
              <a:buNone/>
            </a:pPr>
            <a:r>
              <a:rPr lang="en-US" altLang="ja-JP" dirty="0" err="1" smtClean="0"/>
              <a:t>Dalitz</a:t>
            </a:r>
            <a:r>
              <a:rPr lang="en-US" altLang="ja-JP" dirty="0" smtClean="0"/>
              <a:t>, charm pairs)</a:t>
            </a:r>
          </a:p>
          <a:p>
            <a:pPr marL="638175" lvl="1" indent="-342900"/>
            <a:r>
              <a:rPr kumimoji="1" lang="en-US" altLang="ja-JP" dirty="0" smtClean="0"/>
              <a:t>New ITS upgrade </a:t>
            </a:r>
          </a:p>
          <a:p>
            <a:pPr marL="295275" lvl="1" indent="0">
              <a:buNone/>
            </a:pPr>
            <a:r>
              <a:rPr lang="en-US" altLang="ja-JP" dirty="0" smtClean="0"/>
              <a:t>required (especially, </a:t>
            </a:r>
          </a:p>
          <a:p>
            <a:pPr marL="295275" lvl="1" indent="0">
              <a:buNone/>
            </a:pPr>
            <a:r>
              <a:rPr lang="en-US" altLang="ja-JP" dirty="0" smtClean="0"/>
              <a:t>to suppress conversions and</a:t>
            </a:r>
          </a:p>
          <a:p>
            <a:pPr marL="295275" lvl="1" indent="0">
              <a:buNone/>
            </a:pPr>
            <a:r>
              <a:rPr lang="en-US" altLang="ja-JP" dirty="0" smtClean="0"/>
              <a:t>systematic uncertainties of</a:t>
            </a:r>
          </a:p>
          <a:p>
            <a:pPr marL="295275" lvl="1" indent="0">
              <a:buNone/>
            </a:pPr>
            <a:r>
              <a:rPr lang="en-US" altLang="ja-JP" dirty="0" smtClean="0"/>
              <a:t>charm)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22</a:t>
            </a:fld>
            <a:endParaRPr lang="en-US"/>
          </a:p>
        </p:txBody>
      </p:sp>
      <p:pic>
        <p:nvPicPr>
          <p:cNvPr id="6" name="図 5" descr="スクリーンショット（2013-10-19 0.12.39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2" y="2396941"/>
            <a:ext cx="8582260" cy="41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2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Di-electron Measurements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1112" y="1216211"/>
            <a:ext cx="8536358" cy="532802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sz="3100" dirty="0" smtClean="0"/>
              <a:t>New ITS + GEM-TPC (keep current tracking &amp; PID capability)</a:t>
            </a:r>
          </a:p>
          <a:p>
            <a:pPr lvl="1"/>
            <a:r>
              <a:rPr lang="en-US" altLang="ja-JP" sz="2900" dirty="0" smtClean="0"/>
              <a:t>Improve tracking efficiency, rejection of conversion and </a:t>
            </a:r>
            <a:r>
              <a:rPr lang="en-US" altLang="ja-JP" sz="2900" dirty="0" err="1" smtClean="0"/>
              <a:t>Dalitz</a:t>
            </a:r>
            <a:endParaRPr lang="en-US" altLang="ja-JP" sz="2900" dirty="0" smtClean="0"/>
          </a:p>
          <a:p>
            <a:r>
              <a:rPr lang="en-US" altLang="ja-JP" sz="3100" dirty="0" smtClean="0"/>
              <a:t>50kHz data taking. B</a:t>
            </a:r>
            <a:r>
              <a:rPr lang="en-US" altLang="ja-JP" sz="3100" dirty="0"/>
              <a:t>=0.2 T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Electron ID by TPC/TOF</a:t>
            </a:r>
          </a:p>
          <a:p>
            <a:pPr lvl="1"/>
            <a:r>
              <a:rPr lang="en-US" altLang="ja-JP" dirty="0" smtClean="0"/>
              <a:t>High rate TPC required</a:t>
            </a:r>
          </a:p>
          <a:p>
            <a:r>
              <a:rPr kumimoji="1" lang="en-US" altLang="ja-JP" dirty="0" smtClean="0"/>
              <a:t>BG rejection (conversion,</a:t>
            </a:r>
          </a:p>
          <a:p>
            <a:pPr marL="0" indent="0">
              <a:buNone/>
            </a:pPr>
            <a:r>
              <a:rPr lang="en-US" altLang="ja-JP" dirty="0" err="1" smtClean="0"/>
              <a:t>Dalitz</a:t>
            </a:r>
            <a:r>
              <a:rPr lang="en-US" altLang="ja-JP" dirty="0" smtClean="0"/>
              <a:t>, charm pairs)</a:t>
            </a:r>
          </a:p>
          <a:p>
            <a:pPr marL="638175" lvl="1" indent="-342900"/>
            <a:r>
              <a:rPr kumimoji="1" lang="en-US" altLang="ja-JP" dirty="0" smtClean="0"/>
              <a:t>New ITS upgrade </a:t>
            </a:r>
          </a:p>
          <a:p>
            <a:pPr marL="295275" lvl="1" indent="0">
              <a:buNone/>
            </a:pPr>
            <a:r>
              <a:rPr lang="en-US" altLang="ja-JP" dirty="0" smtClean="0"/>
              <a:t>required (especially, </a:t>
            </a:r>
          </a:p>
          <a:p>
            <a:pPr marL="295275" lvl="1" indent="0">
              <a:buNone/>
            </a:pPr>
            <a:r>
              <a:rPr lang="en-US" altLang="ja-JP" dirty="0" smtClean="0"/>
              <a:t>to suppress conversions and</a:t>
            </a:r>
          </a:p>
          <a:p>
            <a:pPr marL="295275" lvl="1" indent="0">
              <a:buNone/>
            </a:pPr>
            <a:r>
              <a:rPr lang="en-US" altLang="ja-JP" dirty="0" smtClean="0"/>
              <a:t>systematic uncertainties of</a:t>
            </a:r>
          </a:p>
          <a:p>
            <a:pPr marL="295275" lvl="1" indent="0">
              <a:buNone/>
            </a:pPr>
            <a:r>
              <a:rPr lang="en-US" altLang="ja-JP" dirty="0" smtClean="0"/>
              <a:t>charm)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23</a:t>
            </a:fld>
            <a:endParaRPr lang="en-US"/>
          </a:p>
        </p:txBody>
      </p:sp>
      <p:pic>
        <p:nvPicPr>
          <p:cNvPr id="6" name="図 5" descr="スクリーンショット（2013-10-19 0.12.29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2" y="2502817"/>
            <a:ext cx="8381128" cy="408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24</a:t>
            </a:fld>
            <a:endParaRPr lang="en-US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ALICE GEM-TPC upgrade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37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ALCIE TPC - I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38872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>
                <a:cs typeface="Helvetica Neue"/>
              </a:rPr>
              <a:t>Diameter: 5.6</a:t>
            </a:r>
            <a:r>
              <a:rPr lang="ja-JP" altLang="en-US" sz="2400" dirty="0">
                <a:cs typeface="Helvetica Neue"/>
              </a:rPr>
              <a:t> </a:t>
            </a:r>
            <a:r>
              <a:rPr lang="en-US" altLang="ja-JP" sz="2400" dirty="0">
                <a:cs typeface="Helvetica Neue"/>
              </a:rPr>
              <a:t>m, length: 5.2 m</a:t>
            </a:r>
          </a:p>
          <a:p>
            <a:r>
              <a:rPr lang="en-US" altLang="ja-JP" sz="2400" dirty="0">
                <a:cs typeface="Helvetica Neue"/>
              </a:rPr>
              <a:t>Acceptance: |</a:t>
            </a:r>
            <a:r>
              <a:rPr lang="en-US" altLang="ja-JP" sz="2400" dirty="0" err="1">
                <a:cs typeface="Helvetica Neue"/>
              </a:rPr>
              <a:t>η</a:t>
            </a:r>
            <a:r>
              <a:rPr lang="en-US" altLang="ja-JP" sz="2400" dirty="0">
                <a:cs typeface="Helvetica Neue"/>
              </a:rPr>
              <a:t>|&lt;0.9, </a:t>
            </a:r>
            <a:r>
              <a:rPr lang="en-US" altLang="ja-JP" sz="2400" dirty="0" err="1">
                <a:latin typeface="Symbol" charset="2"/>
                <a:cs typeface="Symbol" charset="2"/>
              </a:rPr>
              <a:t>Df</a:t>
            </a:r>
            <a:r>
              <a:rPr lang="en-US" altLang="ja-JP" sz="2400" dirty="0">
                <a:cs typeface="Helvetica Neue"/>
              </a:rPr>
              <a:t>=2</a:t>
            </a:r>
            <a:r>
              <a:rPr lang="en-US" altLang="ja-JP" sz="2400" dirty="0">
                <a:latin typeface="Symbol" charset="2"/>
                <a:cs typeface="Symbol" charset="2"/>
              </a:rPr>
              <a:t>p</a:t>
            </a:r>
          </a:p>
          <a:p>
            <a:r>
              <a:rPr lang="en-US" altLang="ja-JP" sz="2400" dirty="0">
                <a:cs typeface="Helvetica Neue"/>
              </a:rPr>
              <a:t>Readout Chambers: total = 72</a:t>
            </a:r>
          </a:p>
          <a:p>
            <a:pPr lvl="1"/>
            <a:r>
              <a:rPr lang="en-US" altLang="ja-JP" dirty="0">
                <a:cs typeface="Helvetica Neue"/>
              </a:rPr>
              <a:t>Outer: 18 x 2, Inner: 18 x 2</a:t>
            </a:r>
          </a:p>
          <a:p>
            <a:pPr lvl="1"/>
            <a:r>
              <a:rPr lang="en-US" altLang="ja-JP" dirty="0">
                <a:cs typeface="Helvetica Neue"/>
              </a:rPr>
              <a:t>Pad size</a:t>
            </a:r>
          </a:p>
          <a:p>
            <a:pPr lvl="2"/>
            <a:r>
              <a:rPr lang="en-US" altLang="ja-JP" dirty="0">
                <a:cs typeface="Helvetica Neue"/>
              </a:rPr>
              <a:t>Inner: 4×7.5 mm</a:t>
            </a:r>
            <a:r>
              <a:rPr lang="en-US" altLang="ja-JP" baseline="30000" dirty="0">
                <a:cs typeface="Helvetica Neue"/>
              </a:rPr>
              <a:t>2</a:t>
            </a:r>
            <a:endParaRPr lang="en-US" altLang="ja-JP" dirty="0">
              <a:cs typeface="Helvetica Neue"/>
            </a:endParaRPr>
          </a:p>
          <a:p>
            <a:pPr lvl="2"/>
            <a:r>
              <a:rPr lang="en-US" altLang="ja-JP" dirty="0">
                <a:cs typeface="Helvetica Neue"/>
              </a:rPr>
              <a:t>Outer:  6×10 mm</a:t>
            </a:r>
            <a:r>
              <a:rPr lang="en-US" altLang="ja-JP" baseline="30000" dirty="0">
                <a:cs typeface="Helvetica Neue"/>
              </a:rPr>
              <a:t>2</a:t>
            </a:r>
          </a:p>
          <a:p>
            <a:pPr lvl="1"/>
            <a:r>
              <a:rPr lang="en-US" altLang="ja-JP" dirty="0">
                <a:cs typeface="Helvetica Neue"/>
              </a:rPr>
              <a:t>Pad channel number = 557,568</a:t>
            </a:r>
            <a:endParaRPr lang="en-US" altLang="ja-JP" sz="2400" b="1" dirty="0">
              <a:cs typeface="Helvetica Neue"/>
            </a:endParaRPr>
          </a:p>
          <a:p>
            <a:r>
              <a:rPr lang="en-US" altLang="ja-JP" sz="2400" dirty="0">
                <a:cs typeface="Helvetica Neue"/>
              </a:rPr>
              <a:t>Gas:  Ne-CO</a:t>
            </a:r>
            <a:r>
              <a:rPr lang="en-US" altLang="ja-JP" sz="2400" baseline="-25000" dirty="0">
                <a:cs typeface="Helvetica Neue"/>
              </a:rPr>
              <a:t>2</a:t>
            </a:r>
            <a:r>
              <a:rPr lang="en-US" altLang="ja-JP" sz="2400" dirty="0">
                <a:cs typeface="Helvetica Neue"/>
              </a:rPr>
              <a:t>-</a:t>
            </a:r>
            <a:r>
              <a:rPr lang="en-US" altLang="ja-JP" sz="2400" dirty="0" smtClean="0">
                <a:cs typeface="Helvetica Neue"/>
              </a:rPr>
              <a:t>N</a:t>
            </a:r>
            <a:r>
              <a:rPr lang="en-US" altLang="ja-JP" sz="2400" baseline="-25000" dirty="0" smtClean="0">
                <a:cs typeface="Helvetica Neue"/>
              </a:rPr>
              <a:t>2 </a:t>
            </a:r>
            <a:r>
              <a:rPr lang="en-US" altLang="ja-JP" sz="2400" dirty="0" smtClean="0">
                <a:cs typeface="Helvetica Neue"/>
              </a:rPr>
              <a:t>(90-10-5)</a:t>
            </a:r>
            <a:endParaRPr lang="ja-JP" altLang="en-US" sz="2400" dirty="0">
              <a:cs typeface="Helvetica Neue"/>
            </a:endParaRPr>
          </a:p>
          <a:p>
            <a:pPr marL="363538" lvl="1" indent="0">
              <a:buNone/>
            </a:pPr>
            <a:r>
              <a:rPr lang="en-US" altLang="ja-JP" dirty="0">
                <a:cs typeface="Helvetica Neue"/>
              </a:rPr>
              <a:t>at Drift field = 400V/cm</a:t>
            </a:r>
            <a:endParaRPr lang="ja-JP" altLang="en-US" dirty="0">
              <a:cs typeface="Helvetica Neue"/>
            </a:endParaRPr>
          </a:p>
          <a:p>
            <a:pPr marL="566738" lvl="1" indent="-285750"/>
            <a:r>
              <a:rPr lang="en-US" altLang="ja-JP" dirty="0">
                <a:cs typeface="Helvetica Neue"/>
              </a:rPr>
              <a:t>Diffusion ~0.2mm /1cm</a:t>
            </a:r>
          </a:p>
          <a:p>
            <a:pPr marL="566738" lvl="1" indent="-285750"/>
            <a:r>
              <a:rPr lang="en-US" altLang="ja-JP" dirty="0">
                <a:cs typeface="Helvetica Neue"/>
              </a:rPr>
              <a:t>Drift velocity ~0.8cm/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dirty="0" err="1">
                <a:cs typeface="Helvetica Neue"/>
              </a:rPr>
              <a:t>s</a:t>
            </a:r>
            <a:endParaRPr lang="en-US" altLang="ja-JP" sz="2400" dirty="0">
              <a:cs typeface="Helvetica Neue"/>
            </a:endParaRPr>
          </a:p>
          <a:p>
            <a:r>
              <a:rPr lang="en-US" altLang="ja-JP" sz="2400" dirty="0">
                <a:cs typeface="Helvetica Neue"/>
              </a:rPr>
              <a:t>Total drift time: </a:t>
            </a:r>
            <a:r>
              <a:rPr lang="en-US" altLang="ja-JP" sz="2400" dirty="0" smtClean="0">
                <a:cs typeface="Helvetica Neue"/>
              </a:rPr>
              <a:t>92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400" dirty="0" smtClean="0">
                <a:cs typeface="Helvetica Neue"/>
              </a:rPr>
              <a:t>s</a:t>
            </a:r>
            <a:endParaRPr lang="ja-JP" altLang="en-US" sz="2400" dirty="0">
              <a:cs typeface="Helvetica Neu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25</a:t>
            </a:fld>
            <a:endParaRPr lang="en-US"/>
          </a:p>
        </p:txBody>
      </p:sp>
      <p:grpSp>
        <p:nvGrpSpPr>
          <p:cNvPr id="7" name="グループ化 29"/>
          <p:cNvGrpSpPr>
            <a:grpSpLocks/>
          </p:cNvGrpSpPr>
          <p:nvPr/>
        </p:nvGrpSpPr>
        <p:grpSpPr bwMode="auto">
          <a:xfrm>
            <a:off x="5299996" y="4315226"/>
            <a:ext cx="3812929" cy="2357437"/>
            <a:chOff x="4475984" y="4214794"/>
            <a:chExt cx="4220487" cy="264320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84" y="4214794"/>
              <a:ext cx="3864767" cy="2643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464367" y="4671939"/>
              <a:ext cx="1232104" cy="1657269"/>
              <a:chOff x="3545" y="1204"/>
              <a:chExt cx="942" cy="1259"/>
            </a:xfrm>
          </p:grpSpPr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3545" y="1204"/>
                <a:ext cx="769" cy="1259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3939" y="1884"/>
                <a:ext cx="54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GB" altLang="ja-JP" sz="1600" dirty="0" smtClean="0">
                    <a:solidFill>
                      <a:srgbClr val="000000"/>
                    </a:solidFill>
                  </a:rPr>
                  <a:t>114cm</a:t>
                </a:r>
                <a:endParaRPr lang="en-GB" altLang="ja-JP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7150466" y="6367083"/>
              <a:ext cx="1051604" cy="439658"/>
              <a:chOff x="3389" y="2383"/>
              <a:chExt cx="804" cy="334"/>
            </a:xfrm>
          </p:grpSpPr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 flipH="1">
                <a:off x="3389" y="2384"/>
                <a:ext cx="220" cy="33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3599" y="2383"/>
                <a:ext cx="594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GB" altLang="ja-JP" sz="1600" dirty="0" smtClean="0">
                    <a:solidFill>
                      <a:srgbClr val="000000"/>
                    </a:solidFill>
                  </a:rPr>
                  <a:t>50cm</a:t>
                </a:r>
                <a:endParaRPr lang="en-GB" altLang="ja-JP" sz="16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" name="テキスト ボックス 47"/>
          <p:cNvSpPr txBox="1">
            <a:spLocks noChangeArrowheads="1"/>
          </p:cNvSpPr>
          <p:nvPr/>
        </p:nvSpPr>
        <p:spPr bwMode="auto">
          <a:xfrm>
            <a:off x="5115130" y="5027511"/>
            <a:ext cx="1142976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Readout chamber</a:t>
            </a:r>
            <a:endParaRPr lang="ja-JP" altLang="en-US" sz="1800"/>
          </a:p>
        </p:txBody>
      </p:sp>
      <p:sp>
        <p:nvSpPr>
          <p:cNvPr id="18" name="テキスト ボックス 48"/>
          <p:cNvSpPr txBox="1">
            <a:spLocks noChangeArrowheads="1"/>
          </p:cNvSpPr>
          <p:nvPr/>
        </p:nvSpPr>
        <p:spPr bwMode="auto">
          <a:xfrm>
            <a:off x="5175766" y="379038"/>
            <a:ext cx="2071688" cy="6463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Central Electrode  (-100kV)</a:t>
            </a:r>
            <a:endParaRPr lang="ja-JP" altLang="en-US" sz="180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4967018" y="817374"/>
            <a:ext cx="4560871" cy="3529964"/>
            <a:chOff x="888584" y="600363"/>
            <a:chExt cx="4560871" cy="3529964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0" t="5027" r="5008"/>
            <a:stretch/>
          </p:blipFill>
          <p:spPr bwMode="auto">
            <a:xfrm>
              <a:off x="1145202" y="600363"/>
              <a:ext cx="4304253" cy="3490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1" name="直線矢印コネクタ 20"/>
            <p:cNvCxnSpPr/>
            <p:nvPr/>
          </p:nvCxnSpPr>
          <p:spPr bwMode="auto">
            <a:xfrm rot="16200000" flipH="1">
              <a:off x="484592" y="2302320"/>
              <a:ext cx="2741612" cy="666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 bwMode="auto">
            <a:xfrm rot="10800000" flipV="1">
              <a:off x="2290373" y="3227039"/>
              <a:ext cx="2406650" cy="7651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5"/>
            <p:cNvSpPr txBox="1">
              <a:spLocks noChangeArrowheads="1"/>
            </p:cNvSpPr>
            <p:nvPr/>
          </p:nvSpPr>
          <p:spPr bwMode="auto">
            <a:xfrm>
              <a:off x="888584" y="2058631"/>
              <a:ext cx="1737812" cy="40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dirty="0"/>
                <a:t>5.6 m</a:t>
              </a:r>
              <a:endParaRPr lang="ja-JP" altLang="en-US" sz="2000" b="1" dirty="0"/>
            </a:p>
          </p:txBody>
        </p:sp>
        <p:sp>
          <p:nvSpPr>
            <p:cNvPr id="24" name="テキスト ボックス 27"/>
            <p:cNvSpPr txBox="1">
              <a:spLocks noChangeArrowheads="1"/>
            </p:cNvSpPr>
            <p:nvPr/>
          </p:nvSpPr>
          <p:spPr bwMode="auto">
            <a:xfrm>
              <a:off x="3158993" y="3775792"/>
              <a:ext cx="1737812" cy="354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</a:rPr>
                <a:t>5.2 m</a:t>
              </a:r>
              <a:endParaRPr lang="ja-JP" altLang="en-US" sz="1800" b="1">
                <a:solidFill>
                  <a:srgbClr val="FF0000"/>
                </a:solidFill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 bwMode="auto">
            <a:xfrm flipV="1">
              <a:off x="1888735" y="1307753"/>
              <a:ext cx="1136650" cy="13652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37"/>
            <p:cNvSpPr txBox="1">
              <a:spLocks noChangeArrowheads="1"/>
            </p:cNvSpPr>
            <p:nvPr/>
          </p:nvSpPr>
          <p:spPr bwMode="auto">
            <a:xfrm>
              <a:off x="2156379" y="964185"/>
              <a:ext cx="467872" cy="44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>
                  <a:solidFill>
                    <a:srgbClr val="002060"/>
                  </a:solidFill>
                </a:rPr>
                <a:t>E</a:t>
              </a:r>
              <a:endParaRPr lang="ja-JP" altLang="en-US" b="1">
                <a:solidFill>
                  <a:srgbClr val="002060"/>
                </a:solidFill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 bwMode="auto">
            <a:xfrm rot="10800000" flipV="1">
              <a:off x="3092060" y="1169640"/>
              <a:ext cx="1003300" cy="13811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43"/>
            <p:cNvSpPr txBox="1">
              <a:spLocks noChangeArrowheads="1"/>
            </p:cNvSpPr>
            <p:nvPr/>
          </p:nvSpPr>
          <p:spPr bwMode="auto">
            <a:xfrm>
              <a:off x="3345221" y="856292"/>
              <a:ext cx="467872" cy="44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>
                  <a:solidFill>
                    <a:srgbClr val="002060"/>
                  </a:solidFill>
                </a:rPr>
                <a:t>E</a:t>
              </a:r>
              <a:endParaRPr lang="ja-JP" altLang="en-U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43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Current Rate limitation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Gating Grid operation</a:t>
            </a:r>
            <a:endParaRPr lang="en-US" altLang="ja-JP" sz="2800" dirty="0"/>
          </a:p>
          <a:p>
            <a:pPr lvl="1"/>
            <a:r>
              <a:rPr lang="en-US" altLang="ja-JP" sz="2400" dirty="0"/>
              <a:t>Gating Grid (GG) is used to prevent ion back flow into the drift region</a:t>
            </a:r>
          </a:p>
          <a:p>
            <a:pPr lvl="1"/>
            <a:r>
              <a:rPr lang="en-US" altLang="ja-JP" sz="2400" dirty="0"/>
              <a:t>It takes ~180 </a:t>
            </a:r>
            <a:r>
              <a:rPr lang="en-US" altLang="ja-JP" sz="2400" dirty="0" err="1">
                <a:latin typeface="Symbol" charset="2"/>
                <a:cs typeface="Symbol" charset="2"/>
              </a:rPr>
              <a:t>m</a:t>
            </a:r>
            <a:r>
              <a:rPr lang="en-US" altLang="ja-JP" sz="2400" dirty="0" err="1"/>
              <a:t>s</a:t>
            </a:r>
            <a:r>
              <a:rPr lang="en-US" altLang="ja-JP" sz="2400" dirty="0"/>
              <a:t> for the ions generated in the MWPC to reach the GG </a:t>
            </a:r>
            <a:r>
              <a:rPr lang="en-US" altLang="ja-JP" sz="2400" dirty="0">
                <a:sym typeface="Wingdings"/>
              </a:rPr>
              <a:t> unavoidable </a:t>
            </a:r>
            <a:r>
              <a:rPr lang="en-US" altLang="ja-JP" sz="2400" dirty="0"/>
              <a:t>dead time after each triggered event</a:t>
            </a:r>
          </a:p>
          <a:p>
            <a:pPr lvl="1"/>
            <a:r>
              <a:rPr lang="en-US" altLang="ja-JP" sz="2400" dirty="0"/>
              <a:t>Additional 100 </a:t>
            </a:r>
            <a:r>
              <a:rPr lang="en-US" altLang="ja-JP" sz="2400" dirty="0" err="1">
                <a:latin typeface="Symbol" charset="2"/>
                <a:cs typeface="Symbol" charset="2"/>
              </a:rPr>
              <a:t>m</a:t>
            </a:r>
            <a:r>
              <a:rPr lang="en-US" altLang="ja-JP" sz="2400" dirty="0" err="1"/>
              <a:t>s</a:t>
            </a:r>
            <a:r>
              <a:rPr lang="en-US" altLang="ja-JP" sz="2400" dirty="0"/>
              <a:t> for suppression of event pile-up</a:t>
            </a:r>
          </a:p>
          <a:p>
            <a:pPr marL="0" indent="0">
              <a:buNone/>
            </a:pPr>
            <a:r>
              <a:rPr lang="en-US" altLang="ja-JP" sz="2800" dirty="0">
                <a:sym typeface="Wingdings"/>
              </a:rPr>
              <a:t>  </a:t>
            </a:r>
            <a:r>
              <a:rPr lang="en-US" altLang="ja-JP" sz="2800" dirty="0">
                <a:solidFill>
                  <a:srgbClr val="FFFF00"/>
                </a:solidFill>
                <a:sym typeface="Wingdings"/>
              </a:rPr>
              <a:t>--&gt; Maximum GG </a:t>
            </a:r>
            <a:r>
              <a:rPr lang="en-US" altLang="ja-JP" sz="2800" dirty="0">
                <a:solidFill>
                  <a:srgbClr val="FFFF00"/>
                </a:solidFill>
              </a:rPr>
              <a:t>trigger rate is ~3.5 </a:t>
            </a:r>
            <a:r>
              <a:rPr lang="en-US" altLang="ja-JP" sz="2800" dirty="0" smtClean="0">
                <a:solidFill>
                  <a:srgbClr val="FFFF00"/>
                </a:solidFill>
              </a:rPr>
              <a:t>kHz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26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988407"/>
            <a:ext cx="78105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TPC Core Upgrade and strategy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Goal, Requirements</a:t>
            </a:r>
          </a:p>
          <a:p>
            <a:pPr lvl="1"/>
            <a:r>
              <a:rPr lang="en-US" altLang="ja-JP" dirty="0"/>
              <a:t>No gating grid operation but keep small ion back flow capability to avoid a field distortion in the drift space</a:t>
            </a:r>
          </a:p>
          <a:p>
            <a:pPr lvl="2"/>
            <a:r>
              <a:rPr lang="en-US" altLang="ja-JP" dirty="0"/>
              <a:t>0.25-1% of IBF at the gain of 2000 (= 5~20 ions per one seed)</a:t>
            </a:r>
          </a:p>
          <a:p>
            <a:pPr lvl="1"/>
            <a:r>
              <a:rPr lang="en-US" altLang="ja-JP" dirty="0" smtClean="0"/>
              <a:t>Maintain the gain stability under 100 kHz/cm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particle rate</a:t>
            </a:r>
          </a:p>
          <a:p>
            <a:pPr lvl="2"/>
            <a:r>
              <a:rPr lang="en-US" altLang="ja-JP" dirty="0" smtClean="0"/>
              <a:t>This is not possible with MWPC. Gain decreases by ~20%. </a:t>
            </a:r>
          </a:p>
          <a:p>
            <a:pPr lvl="1"/>
            <a:r>
              <a:rPr lang="en-US" altLang="ja-JP" dirty="0" smtClean="0"/>
              <a:t>Keep current PID and tracking capabilities </a:t>
            </a:r>
          </a:p>
          <a:p>
            <a:r>
              <a:rPr lang="en-US" altLang="ja-JP" dirty="0" smtClean="0"/>
              <a:t>Strategy </a:t>
            </a:r>
            <a:endParaRPr lang="en-US" altLang="ja-JP" dirty="0"/>
          </a:p>
          <a:p>
            <a:pPr lvl="1"/>
            <a:r>
              <a:rPr lang="en-US" altLang="ja-JP" dirty="0" smtClean="0"/>
              <a:t>TPC Continuous readout without gating grid</a:t>
            </a:r>
          </a:p>
          <a:p>
            <a:pPr lvl="2"/>
            <a:r>
              <a:rPr lang="en-US" altLang="ja-JP" dirty="0" smtClean="0"/>
              <a:t>No trigger, No </a:t>
            </a:r>
            <a:r>
              <a:rPr lang="en-US" altLang="ja-JP" dirty="0" err="1" smtClean="0"/>
              <a:t>deadtime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Replace MWPC readout by GEM readout</a:t>
            </a:r>
          </a:p>
          <a:p>
            <a:pPr lvl="2"/>
            <a:r>
              <a:rPr lang="en-US" altLang="ja-JP" dirty="0" smtClean="0"/>
              <a:t>Efficient to block back-drifting ions</a:t>
            </a:r>
          </a:p>
          <a:p>
            <a:pPr lvl="2"/>
            <a:r>
              <a:rPr lang="en-US" altLang="ja-JP" dirty="0" smtClean="0"/>
              <a:t>High rate capability </a:t>
            </a:r>
          </a:p>
          <a:p>
            <a:pPr lvl="2"/>
            <a:r>
              <a:rPr lang="en-US" altLang="ja-JP" dirty="0" smtClean="0"/>
              <a:t>Preserve PID and tracking capability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27</a:t>
            </a:fld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64" y="4605098"/>
            <a:ext cx="2812013" cy="21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What is GEM?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58555"/>
            <a:ext cx="8685699" cy="5567083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Invented b F. </a:t>
            </a:r>
            <a:r>
              <a:rPr lang="en-US" altLang="ja-JP" dirty="0" err="1" smtClean="0"/>
              <a:t>Sauli</a:t>
            </a:r>
            <a:r>
              <a:rPr lang="en-US" altLang="ja-JP" dirty="0" smtClean="0"/>
              <a:t> (~1997)</a:t>
            </a:r>
          </a:p>
          <a:p>
            <a:r>
              <a:rPr lang="en-US" altLang="ja-JP" dirty="0" smtClean="0"/>
              <a:t>Standard GEM foil</a:t>
            </a:r>
          </a:p>
          <a:p>
            <a:pPr lvl="1"/>
            <a:r>
              <a:rPr lang="en-US" altLang="ja-JP" dirty="0" smtClean="0"/>
              <a:t>50um thick </a:t>
            </a:r>
            <a:r>
              <a:rPr lang="en-US" altLang="ja-JP" dirty="0" err="1" smtClean="0"/>
              <a:t>kapton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5um Cu electrode </a:t>
            </a:r>
          </a:p>
          <a:p>
            <a:pPr lvl="1"/>
            <a:r>
              <a:rPr lang="en-US" altLang="ja-JP" dirty="0" smtClean="0"/>
              <a:t>Pierce the hole </a:t>
            </a:r>
          </a:p>
          <a:p>
            <a:pPr marL="282575" lvl="1" indent="0">
              <a:buNone/>
            </a:pPr>
            <a:r>
              <a:rPr lang="en-US" altLang="ja-JP" dirty="0" smtClean="0"/>
              <a:t>(by chemical, laser, plasma etching)</a:t>
            </a:r>
          </a:p>
          <a:p>
            <a:r>
              <a:rPr lang="en-US" altLang="ja-JP" dirty="0" smtClean="0"/>
              <a:t>Potential between upper and lower electrode </a:t>
            </a:r>
          </a:p>
          <a:p>
            <a:pPr lvl="1"/>
            <a:r>
              <a:rPr lang="en-US" altLang="ja-JP" dirty="0" smtClean="0"/>
              <a:t>Avalanche inside of the hole </a:t>
            </a:r>
          </a:p>
          <a:p>
            <a:r>
              <a:rPr lang="en-US" altLang="ja-JP" dirty="0" smtClean="0"/>
              <a:t>Merit of the GEM (compared to MWPC)</a:t>
            </a:r>
          </a:p>
          <a:p>
            <a:pPr lvl="1"/>
            <a:r>
              <a:rPr lang="en-US" altLang="ja-JP" dirty="0" smtClean="0"/>
              <a:t>Stable operation by stack configuration</a:t>
            </a:r>
          </a:p>
          <a:p>
            <a:pPr lvl="1"/>
            <a:r>
              <a:rPr lang="en-US" altLang="ja-JP" dirty="0"/>
              <a:t>High rate capability</a:t>
            </a:r>
          </a:p>
          <a:p>
            <a:pPr lvl="1"/>
            <a:r>
              <a:rPr lang="en-US" altLang="ja-JP" dirty="0" smtClean="0"/>
              <a:t>Good IBF capability with asymmetric field </a:t>
            </a:r>
          </a:p>
          <a:p>
            <a:pPr lvl="1"/>
            <a:r>
              <a:rPr lang="en-US" altLang="ja-JP" dirty="0" smtClean="0"/>
              <a:t>No </a:t>
            </a:r>
            <a:r>
              <a:rPr lang="en-US" altLang="ja-JP" dirty="0" err="1" smtClean="0"/>
              <a:t>ExB</a:t>
            </a:r>
            <a:r>
              <a:rPr lang="en-US" altLang="ja-JP" dirty="0" smtClean="0"/>
              <a:t> effect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28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492" y="219635"/>
            <a:ext cx="2875458" cy="1913977"/>
          </a:xfrm>
          <a:prstGeom prst="rect">
            <a:avLst/>
          </a:prstGeom>
        </p:spPr>
      </p:pic>
      <p:pic>
        <p:nvPicPr>
          <p:cNvPr id="9" name="図 8" descr="スクリーンショット（2013-10-26 21.51.42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90" y="4248056"/>
            <a:ext cx="2888610" cy="2609944"/>
          </a:xfrm>
          <a:prstGeom prst="rect">
            <a:avLst/>
          </a:prstGeom>
        </p:spPr>
      </p:pic>
      <p:pic>
        <p:nvPicPr>
          <p:cNvPr id="8" name="図 7" descr="スクリーンショット（2013-10-27 11.00.05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39" y="2124406"/>
            <a:ext cx="2464462" cy="2010688"/>
          </a:xfrm>
          <a:prstGeom prst="rect">
            <a:avLst/>
          </a:prstGeom>
        </p:spPr>
      </p:pic>
      <p:pic>
        <p:nvPicPr>
          <p:cNvPr id="10" name="図 9" descr="スクリーンショット（2013-10-27 11.03.56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37" y="2289266"/>
            <a:ext cx="1697024" cy="13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1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Experience of GEM in CNS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58555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We started GEM R&amp;D since 2002.</a:t>
            </a:r>
          </a:p>
          <a:p>
            <a:r>
              <a:rPr lang="en-US" altLang="ja-JP" dirty="0" smtClean="0"/>
              <a:t>Fabrication of GEM in Japan (</a:t>
            </a:r>
            <a:r>
              <a:rPr lang="en-US" altLang="ja-JP" dirty="0" err="1" smtClean="0"/>
              <a:t>SciEnergy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Plasma + Laser etching </a:t>
            </a:r>
          </a:p>
          <a:p>
            <a:pPr lvl="1"/>
            <a:r>
              <a:rPr lang="en-US" altLang="ja-JP" dirty="0" smtClean="0"/>
              <a:t>Cylindrical holes</a:t>
            </a:r>
          </a:p>
          <a:p>
            <a:pPr lvl="2"/>
            <a:r>
              <a:rPr lang="en-US" altLang="ja-JP" dirty="0">
                <a:sym typeface="Wingdings"/>
              </a:rPr>
              <a:t>N</a:t>
            </a:r>
            <a:r>
              <a:rPr lang="en-US" altLang="ja-JP" dirty="0" smtClean="0">
                <a:sym typeface="Wingdings"/>
              </a:rPr>
              <a:t>o charge up  stable operation</a:t>
            </a:r>
          </a:p>
          <a:p>
            <a:pPr lvl="2"/>
            <a:r>
              <a:rPr lang="en-US" altLang="ja-JP" dirty="0" smtClean="0">
                <a:sym typeface="Wingdings"/>
              </a:rPr>
              <a:t>Thicker GEM (100um, 125um GEM)  stable operation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29</a:t>
            </a:fld>
            <a:endParaRPr lang="en-US"/>
          </a:p>
        </p:txBody>
      </p:sp>
      <p:pic>
        <p:nvPicPr>
          <p:cNvPr id="5" name="図 4" descr="スクリーンショット（2013-10-27 11.11.47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044388"/>
            <a:ext cx="2921000" cy="2336800"/>
          </a:xfrm>
          <a:prstGeom prst="rect">
            <a:avLst/>
          </a:prstGeom>
        </p:spPr>
      </p:pic>
      <p:pic>
        <p:nvPicPr>
          <p:cNvPr id="7" name="図 6" descr="スクリーンショット（2013-10-27 11.13.36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3754556"/>
            <a:ext cx="3831627" cy="3103444"/>
          </a:xfrm>
          <a:prstGeom prst="rect">
            <a:avLst/>
          </a:prstGeom>
        </p:spPr>
      </p:pic>
      <p:pic>
        <p:nvPicPr>
          <p:cNvPr id="11" name="図 10" descr="スクリーンショット（2013-10-27 11.13.54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28" y="3693526"/>
            <a:ext cx="3213922" cy="31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802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Heavy Ion Physics at LHC Energy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8235" y="1275976"/>
            <a:ext cx="8576236" cy="540366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altLang="ja-JP" sz="2400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To fully exploit scientific potential of the LHC – unique </a:t>
            </a:r>
            <a:r>
              <a:rPr lang="en-US" altLang="ja-JP" sz="2400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in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Large </a:t>
            </a:r>
            <a:r>
              <a:rPr lang="en-US" altLang="ja-JP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cross sections for hard </a:t>
            </a:r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probes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High </a:t>
            </a:r>
            <a:r>
              <a:rPr lang="en-US" altLang="ja-JP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initial </a:t>
            </a:r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temperature/long space-time evolution</a:t>
            </a:r>
          </a:p>
          <a:p>
            <a:pPr lvl="2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Observables are more sensitive to the properties of QGP</a:t>
            </a:r>
            <a:endParaRPr lang="en-US" altLang="ja-JP" dirty="0">
              <a:solidFill>
                <a:srgbClr val="FFFFFF"/>
              </a:solidFill>
              <a:latin typeface="Trebuchet MS"/>
              <a:ea typeface="メイリオ"/>
              <a:cs typeface="Trebuchet MS"/>
            </a:endParaRP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Gluon saturation</a:t>
            </a:r>
            <a:r>
              <a:rPr lang="en-US" altLang="ja-JP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 </a:t>
            </a:r>
            <a:endParaRPr lang="en-US" altLang="ja-JP" dirty="0" smtClean="0">
              <a:solidFill>
                <a:srgbClr val="FFFFFF"/>
              </a:solidFill>
              <a:latin typeface="Trebuchet MS"/>
              <a:ea typeface="メイリオ"/>
              <a:cs typeface="Trebuchet MS"/>
            </a:endParaRPr>
          </a:p>
          <a:p>
            <a:pPr lvl="2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less complexity in initial conditions???</a:t>
            </a:r>
            <a:endParaRPr lang="en-US" altLang="ja-JP" dirty="0">
              <a:solidFill>
                <a:srgbClr val="FFFFFF"/>
              </a:solidFill>
              <a:latin typeface="Trebuchet MS"/>
              <a:ea typeface="メイリオ"/>
              <a:cs typeface="Trebuchet MS"/>
            </a:endParaRP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Strongest (Color) EM field shortly after the collisions</a:t>
            </a:r>
          </a:p>
          <a:p>
            <a:pPr lvl="2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Key to understand the dynamics just after the collisions 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Collectivity in high multiplicity p-p and p-</a:t>
            </a:r>
            <a:r>
              <a:rPr lang="en-US" altLang="ja-JP" dirty="0" err="1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Pb</a:t>
            </a:r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 collisions?</a:t>
            </a:r>
            <a:endParaRPr lang="en-US" altLang="ja-JP" dirty="0">
              <a:solidFill>
                <a:srgbClr val="FFFFFF"/>
              </a:solidFill>
              <a:latin typeface="Trebuchet MS"/>
              <a:ea typeface="メイリオ"/>
              <a:cs typeface="Trebuchet MS"/>
            </a:endParaRPr>
          </a:p>
          <a:p>
            <a:r>
              <a:rPr lang="en-US" altLang="ja-JP" sz="2400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Precision </a:t>
            </a:r>
            <a:r>
              <a:rPr lang="en-US" altLang="ja-JP" sz="2400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measurement of the QGP parameters at </a:t>
            </a:r>
            <a:r>
              <a:rPr lang="en-US" altLang="ja-JP" sz="2400" dirty="0" err="1" smtClean="0">
                <a:solidFill>
                  <a:srgbClr val="FFFFFF"/>
                </a:solidFill>
                <a:latin typeface="Symbol" charset="2"/>
                <a:ea typeface="メイリオ"/>
                <a:cs typeface="Symbol" charset="2"/>
              </a:rPr>
              <a:t>m</a:t>
            </a:r>
            <a:r>
              <a:rPr lang="en-US" altLang="ja-JP" sz="2400" baseline="-25000" dirty="0" err="1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b</a:t>
            </a:r>
            <a:r>
              <a:rPr lang="en-US" altLang="ja-JP" sz="2400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=0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Quantitative </a:t>
            </a:r>
            <a:r>
              <a:rPr lang="en-US" altLang="ja-JP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study of QGP in conjunction with </a:t>
            </a:r>
            <a:r>
              <a:rPr lang="en-US" altLang="ja-JP" sz="2400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RHIC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Experiments need to have the capability to measure: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Soft probes(PID flow</a:t>
            </a:r>
            <a:r>
              <a:rPr lang="en-US" altLang="ja-JP" dirty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&amp; spectra, correlation)/EM probes (ALICE)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  <a:latin typeface="Trebuchet MS"/>
                <a:ea typeface="メイリオ"/>
                <a:cs typeface="Trebuchet MS"/>
              </a:rPr>
              <a:t>Hard probes through jets (ATLAS/CMS and ALICE)</a:t>
            </a:r>
          </a:p>
          <a:p>
            <a:pPr marL="504825" indent="-342900">
              <a:buFont typeface="Arial" pitchFamily="34" charset="0"/>
              <a:buChar char="•"/>
            </a:pPr>
            <a:endParaRPr lang="en-US" altLang="ja-JP" sz="2600" dirty="0">
              <a:solidFill>
                <a:srgbClr val="FFFFFF"/>
              </a:solidFill>
              <a:latin typeface="Trebuchet MS"/>
              <a:ea typeface="メイリオ"/>
              <a:cs typeface="Trebuchet MS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altLang="ja-JP" sz="2400" dirty="0" smtClean="0">
              <a:solidFill>
                <a:srgbClr val="FFFFFF"/>
              </a:solidFill>
              <a:latin typeface="Trebuchet MS"/>
              <a:ea typeface="メイリオ"/>
              <a:cs typeface="Trebuchet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7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Experience of GEM in CNS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58555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ym typeface="Wingdings"/>
              </a:rPr>
              <a:t>Another type of GEM</a:t>
            </a:r>
          </a:p>
          <a:p>
            <a:pPr lvl="1"/>
            <a:r>
              <a:rPr lang="en-US" altLang="ja-JP" dirty="0" smtClean="0">
                <a:sym typeface="Wingdings"/>
              </a:rPr>
              <a:t>COBRA-GEM for ion feedback suppression</a:t>
            </a:r>
          </a:p>
          <a:p>
            <a:pPr lvl="1"/>
            <a:r>
              <a:rPr lang="en-US" altLang="ja-JP" dirty="0" smtClean="0">
                <a:sym typeface="Wingdings"/>
              </a:rPr>
              <a:t>Glass-GEM (no out gas, no neutron reaction with H,  long term stability)  </a:t>
            </a:r>
          </a:p>
          <a:p>
            <a:pPr lvl="1"/>
            <a:r>
              <a:rPr lang="en-US" altLang="ja-JP" dirty="0" err="1" smtClean="0">
                <a:sym typeface="Wingdings"/>
              </a:rPr>
              <a:t>Telfon</a:t>
            </a:r>
            <a:r>
              <a:rPr lang="en-US" altLang="ja-JP" dirty="0" smtClean="0">
                <a:sym typeface="Wingdings"/>
              </a:rPr>
              <a:t> GEM (large arc resistance, robust against discharge/spark)</a:t>
            </a:r>
          </a:p>
          <a:p>
            <a:pPr lvl="2"/>
            <a:r>
              <a:rPr lang="en-US" altLang="ja-JP" dirty="0" smtClean="0">
                <a:sym typeface="Wingdings"/>
              </a:rPr>
              <a:t>No short of GEM even after </a:t>
            </a:r>
            <a:r>
              <a:rPr lang="en-US" altLang="ja-JP" dirty="0">
                <a:sym typeface="Wingdings"/>
              </a:rPr>
              <a:t>1</a:t>
            </a:r>
            <a:r>
              <a:rPr lang="en-US" altLang="ja-JP" dirty="0" smtClean="0">
                <a:sym typeface="Wingdings"/>
              </a:rPr>
              <a:t>0</a:t>
            </a:r>
            <a:r>
              <a:rPr lang="en-US" altLang="ja-JP" baseline="30000" dirty="0" smtClean="0">
                <a:sym typeface="Wingdings"/>
              </a:rPr>
              <a:t>4</a:t>
            </a:r>
            <a:r>
              <a:rPr lang="en-US" altLang="ja-JP" dirty="0" smtClean="0">
                <a:sym typeface="Wingdings"/>
              </a:rPr>
              <a:t> times discharges (at single GEM gain~10</a:t>
            </a:r>
            <a:r>
              <a:rPr lang="en-US" altLang="ja-JP" baseline="30000" dirty="0">
                <a:sym typeface="Wingdings"/>
              </a:rPr>
              <a:t>4</a:t>
            </a:r>
            <a:r>
              <a:rPr lang="en-US" altLang="ja-JP" dirty="0" smtClean="0">
                <a:sym typeface="Wingdings"/>
              </a:rPr>
              <a:t>)!</a:t>
            </a:r>
          </a:p>
          <a:p>
            <a:r>
              <a:rPr lang="en-US" altLang="ja-JP" dirty="0" smtClean="0">
                <a:sym typeface="Wingdings"/>
              </a:rPr>
              <a:t>Application</a:t>
            </a:r>
          </a:p>
          <a:p>
            <a:pPr lvl="1"/>
            <a:r>
              <a:rPr lang="en-US" altLang="ja-JP" dirty="0" smtClean="0">
                <a:sym typeface="Wingdings"/>
              </a:rPr>
              <a:t>GEM-TPC (CF</a:t>
            </a:r>
            <a:r>
              <a:rPr lang="en-US" altLang="ja-JP" baseline="-25000" dirty="0" smtClean="0">
                <a:sym typeface="Wingdings"/>
              </a:rPr>
              <a:t>4</a:t>
            </a:r>
            <a:r>
              <a:rPr lang="en-US" altLang="ja-JP" dirty="0" smtClean="0">
                <a:sym typeface="Wingdings"/>
              </a:rPr>
              <a:t>)</a:t>
            </a:r>
          </a:p>
          <a:p>
            <a:pPr lvl="1"/>
            <a:r>
              <a:rPr lang="en-US" altLang="ja-JP" dirty="0" smtClean="0">
                <a:sym typeface="Wingdings"/>
              </a:rPr>
              <a:t>X-ray Imaging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5" descr="Field_C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79" y="3543659"/>
            <a:ext cx="2171837" cy="320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6176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087051"/>
            <a:ext cx="2497629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nergyL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25" y="3699559"/>
            <a:ext cx="3176725" cy="30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1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R&amp;D items of GEM-TPC upgrade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Gain stability of GEM under Ne/CO</a:t>
            </a:r>
            <a:r>
              <a:rPr lang="en-US" altLang="ja-JP" baseline="-25000" dirty="0" smtClean="0"/>
              <a:t>2</a:t>
            </a:r>
          </a:p>
          <a:p>
            <a:r>
              <a:rPr lang="en-US" altLang="ja-JP" dirty="0" smtClean="0"/>
              <a:t>Systematic study of Ion back flow </a:t>
            </a:r>
          </a:p>
          <a:p>
            <a:pPr lvl="1"/>
            <a:r>
              <a:rPr lang="en-US" altLang="ja-JP" dirty="0" smtClean="0"/>
              <a:t>3-4 GEM layers (pitch, hole, transfer field dependence)</a:t>
            </a:r>
          </a:p>
          <a:p>
            <a:pPr lvl="1"/>
            <a:r>
              <a:rPr lang="en-US" altLang="ja-JP" dirty="0" smtClean="0"/>
              <a:t>Another type of GEM (Cobra GEM)</a:t>
            </a:r>
          </a:p>
          <a:p>
            <a:pPr lvl="1"/>
            <a:r>
              <a:rPr lang="en-US" altLang="ja-JP" dirty="0" err="1" smtClean="0"/>
              <a:t>Micromegas</a:t>
            </a:r>
            <a:r>
              <a:rPr lang="en-US" altLang="ja-JP" dirty="0" smtClean="0"/>
              <a:t> + 2 GEM systems</a:t>
            </a:r>
          </a:p>
          <a:p>
            <a:pPr lvl="1"/>
            <a:r>
              <a:rPr lang="en-US" altLang="ja-JP" dirty="0" smtClean="0"/>
              <a:t>Garfield simulation</a:t>
            </a:r>
          </a:p>
          <a:p>
            <a:r>
              <a:rPr lang="en-US" altLang="ja-JP" dirty="0" smtClean="0"/>
              <a:t>Large size foil R&amp;D, IROC </a:t>
            </a:r>
            <a:r>
              <a:rPr lang="en-US" altLang="ja-JP" dirty="0"/>
              <a:t>Prototype and </a:t>
            </a:r>
            <a:r>
              <a:rPr lang="en-US" altLang="ja-JP" dirty="0" err="1"/>
              <a:t>Beamtest</a:t>
            </a:r>
            <a:endParaRPr lang="en-US" altLang="ja-JP" dirty="0" smtClean="0"/>
          </a:p>
          <a:p>
            <a:r>
              <a:rPr lang="en-US" altLang="ja-JP" dirty="0" smtClean="0"/>
              <a:t>Electronics R&amp;D</a:t>
            </a:r>
          </a:p>
          <a:p>
            <a:pPr lvl="1"/>
            <a:r>
              <a:rPr lang="en-US" altLang="ja-JP" dirty="0" smtClean="0"/>
              <a:t>SAMPA chip, </a:t>
            </a:r>
            <a:r>
              <a:rPr lang="en-US" altLang="ja-JP" dirty="0" err="1" smtClean="0"/>
              <a:t>GdSP</a:t>
            </a:r>
            <a:r>
              <a:rPr lang="en-US" altLang="ja-JP" dirty="0" smtClean="0"/>
              <a:t> chip</a:t>
            </a:r>
          </a:p>
          <a:p>
            <a:r>
              <a:rPr lang="en-US" altLang="ja-JP" dirty="0" smtClean="0"/>
              <a:t>Performance evaluation, reconstruct strategy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9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Expected Performance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Position Resolution</a:t>
            </a:r>
          </a:p>
          <a:p>
            <a:pPr lvl="1"/>
            <a:r>
              <a:rPr lang="en-US" altLang="ja-JP" dirty="0" smtClean="0"/>
              <a:t>Slightly worse than MWPC due to lack of a Pad Response function in GEMs (narrow spread of signal over pads)</a:t>
            </a:r>
          </a:p>
          <a:p>
            <a:pPr lvl="1"/>
            <a:r>
              <a:rPr lang="en-US" altLang="ja-JP" dirty="0" smtClean="0"/>
              <a:t> Near the chamber worse resolution due to low diffusion and narrow PRF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32</a:t>
            </a:fld>
            <a:endParaRPr lang="en-US"/>
          </a:p>
        </p:txBody>
      </p:sp>
      <p:pic>
        <p:nvPicPr>
          <p:cNvPr id="5" name="図 4" descr="スクリーンショット（2013-10-27 16.21.05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609"/>
            <a:ext cx="9144000" cy="27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6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Expected Performance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Momentum Resolution</a:t>
            </a:r>
          </a:p>
          <a:p>
            <a:pPr lvl="1"/>
            <a:r>
              <a:rPr lang="en-US" altLang="ja-JP" dirty="0" smtClean="0"/>
              <a:t>Very little deterioration  for TPC standalone and 6 pile-up events</a:t>
            </a:r>
          </a:p>
          <a:p>
            <a:pPr lvl="2"/>
            <a:r>
              <a:rPr lang="en-US" altLang="ja-JP" dirty="0" smtClean="0"/>
              <a:t>Less merged cluster in case of GEMs: lack of PFR</a:t>
            </a:r>
          </a:p>
          <a:p>
            <a:pPr lvl="1"/>
            <a:r>
              <a:rPr lang="en-US" altLang="ja-JP" dirty="0" smtClean="0"/>
              <a:t>No difference between MWPC and GEM in case of ITS vertex +TPC tracking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33</a:t>
            </a:fld>
            <a:endParaRPr lang="en-US"/>
          </a:p>
        </p:txBody>
      </p:sp>
      <p:pic>
        <p:nvPicPr>
          <p:cNvPr id="5" name="図 4" descr="スクリーンショット（2013-10-27 16.34.26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" y="3219336"/>
            <a:ext cx="8131820" cy="35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IBF studies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Dedicated test setup at CERN, TUM, FRA, Tokyo</a:t>
            </a:r>
          </a:p>
          <a:p>
            <a:r>
              <a:rPr lang="en-US" altLang="ja-JP" dirty="0" smtClean="0"/>
              <a:t>Systematic studies as a function of:</a:t>
            </a:r>
          </a:p>
          <a:p>
            <a:pPr lvl="1"/>
            <a:r>
              <a:rPr lang="en-US" altLang="ja-JP" dirty="0" smtClean="0"/>
              <a:t>rate </a:t>
            </a:r>
            <a:r>
              <a:rPr lang="en-US" altLang="ja-JP" dirty="0" smtClean="0">
                <a:sym typeface="Wingdings"/>
              </a:rPr>
              <a:t> space-charge effect to the IBF</a:t>
            </a:r>
          </a:p>
          <a:p>
            <a:pPr lvl="1"/>
            <a:r>
              <a:rPr lang="en-US" altLang="ja-JP" dirty="0" smtClean="0"/>
              <a:t>Field configuration, number of GEM layers, large pitch foil</a:t>
            </a:r>
          </a:p>
          <a:p>
            <a:r>
              <a:rPr lang="en-US" altLang="ja-JP" dirty="0" smtClean="0"/>
              <a:t>Measure the current </a:t>
            </a:r>
          </a:p>
          <a:p>
            <a:pPr marL="0" indent="0">
              <a:buNone/>
            </a:pPr>
            <a:r>
              <a:rPr lang="en-US" altLang="ja-JP" dirty="0" smtClean="0"/>
              <a:t>at cathode and anode pad. </a:t>
            </a:r>
          </a:p>
          <a:p>
            <a:pPr marL="0" indent="0">
              <a:buNone/>
            </a:pPr>
            <a:r>
              <a:rPr lang="en-US" altLang="ja-JP" dirty="0" smtClean="0"/>
              <a:t>IBF=(I</a:t>
            </a:r>
            <a:r>
              <a:rPr lang="en-US" altLang="ja-JP" baseline="-25000" dirty="0" smtClean="0"/>
              <a:t>c</a:t>
            </a:r>
            <a:r>
              <a:rPr lang="en-US" altLang="ja-JP" dirty="0" smtClean="0"/>
              <a:t>-I</a:t>
            </a:r>
            <a:r>
              <a:rPr lang="en-US" altLang="ja-JP" baseline="-25000" dirty="0" smtClean="0"/>
              <a:t>c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)/</a:t>
            </a:r>
            <a:r>
              <a:rPr lang="en-US" altLang="ja-JP" dirty="0" err="1" smtClean="0"/>
              <a:t>I</a:t>
            </a:r>
            <a:r>
              <a:rPr lang="en-US" altLang="ja-JP" baseline="-25000" dirty="0" err="1" smtClean="0"/>
              <a:t>a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34</a:t>
            </a:fld>
            <a:endParaRPr lang="en-US"/>
          </a:p>
        </p:txBody>
      </p:sp>
      <p:pic>
        <p:nvPicPr>
          <p:cNvPr id="7" name="図 6" descr="スクリーンショット（2013-10-31 17.12.47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37" y="3196575"/>
            <a:ext cx="4955933" cy="3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IBF studies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3 standard GEM setups ~ 2% of IBF</a:t>
            </a:r>
          </a:p>
          <a:p>
            <a:r>
              <a:rPr lang="en-US" altLang="ja-JP" dirty="0" smtClean="0"/>
              <a:t>4 GEM setup with large pitch foils on GEM1 and GEM3</a:t>
            </a:r>
          </a:p>
          <a:p>
            <a:pPr lvl="1"/>
            <a:r>
              <a:rPr lang="en-US" altLang="ja-JP" dirty="0" smtClean="0"/>
              <a:t>LP-S-LP-S: LP=280um pitch (S=140um pitch)</a:t>
            </a:r>
          </a:p>
          <a:p>
            <a:pPr lvl="1"/>
            <a:r>
              <a:rPr lang="en-US" altLang="ja-JP" dirty="0" smtClean="0"/>
              <a:t>Reach 0.8% of IBF and secured some flexibility</a:t>
            </a:r>
          </a:p>
          <a:p>
            <a:r>
              <a:rPr lang="en-US" altLang="ja-JP" dirty="0" smtClean="0"/>
              <a:t>Further studies are on going</a:t>
            </a:r>
          </a:p>
          <a:p>
            <a:pPr lvl="1"/>
            <a:r>
              <a:rPr lang="en-US" altLang="ja-JP" dirty="0" smtClean="0"/>
              <a:t>S-LP-LP-S setup</a:t>
            </a:r>
          </a:p>
          <a:p>
            <a:pPr lvl="1"/>
            <a:r>
              <a:rPr lang="en-US" altLang="ja-JP" dirty="0" smtClean="0"/>
              <a:t>Resolution</a:t>
            </a:r>
          </a:p>
          <a:p>
            <a:pPr lvl="1"/>
            <a:r>
              <a:rPr lang="en-US" altLang="ja-JP" dirty="0" smtClean="0"/>
              <a:t>Smaller pitch GEM</a:t>
            </a:r>
          </a:p>
          <a:p>
            <a:pPr lvl="1"/>
            <a:r>
              <a:rPr lang="en-US" altLang="ja-JP" dirty="0" smtClean="0"/>
              <a:t>Conical GEM</a:t>
            </a:r>
          </a:p>
          <a:p>
            <a:pPr lvl="1"/>
            <a:r>
              <a:rPr lang="en-US" altLang="ja-JP" dirty="0"/>
              <a:t>e</a:t>
            </a:r>
            <a:r>
              <a:rPr lang="en-US" altLang="ja-JP" dirty="0" smtClean="0"/>
              <a:t>tc…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35</a:t>
            </a:fld>
            <a:endParaRPr lang="en-US"/>
          </a:p>
        </p:txBody>
      </p:sp>
      <p:pic>
        <p:nvPicPr>
          <p:cNvPr id="5" name="図 4" descr="スクリーンショット（2013-10-27 16.37.04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65" y="3139422"/>
            <a:ext cx="4589335" cy="35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5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IBF studies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Alternative options = “COBRA” GEMs</a:t>
            </a:r>
          </a:p>
          <a:p>
            <a:pPr lvl="1"/>
            <a:r>
              <a:rPr lang="en-US" altLang="ja-JP" dirty="0" smtClean="0"/>
              <a:t>Additional electrode and potential difference to absorb ions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36</a:t>
            </a:fld>
            <a:endParaRPr lang="en-US"/>
          </a:p>
        </p:txBody>
      </p:sp>
      <p:pic>
        <p:nvPicPr>
          <p:cNvPr id="5" name="図 4" descr="スクリーンショット（2013-10-27 17.07.35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" y="2197595"/>
            <a:ext cx="2246327" cy="1684745"/>
          </a:xfrm>
          <a:prstGeom prst="rect">
            <a:avLst/>
          </a:prstGeom>
        </p:spPr>
      </p:pic>
      <p:pic>
        <p:nvPicPr>
          <p:cNvPr id="6" name="図 5" descr="スクリーンショット（2013-10-27 17.07.45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42" y="2189256"/>
            <a:ext cx="4767192" cy="1693084"/>
          </a:xfrm>
          <a:prstGeom prst="rect">
            <a:avLst/>
          </a:prstGeom>
        </p:spPr>
      </p:pic>
      <p:pic>
        <p:nvPicPr>
          <p:cNvPr id="7" name="図 6" descr="スクリーンショット（2013-10-27 17.09.01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4" y="3959999"/>
            <a:ext cx="6167495" cy="27123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50833" y="4098568"/>
            <a:ext cx="275357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Standard - Cobra – Cobra</a:t>
            </a:r>
          </a:p>
          <a:p>
            <a:r>
              <a:rPr kumimoji="1" lang="en-US" altLang="ja-JP" dirty="0" smtClean="0"/>
              <a:t>IBF&lt;1% is reached!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41397" y="4933714"/>
            <a:ext cx="150225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COBRA-GEM</a:t>
            </a:r>
          </a:p>
          <a:p>
            <a:r>
              <a:rPr kumimoji="1" lang="en-US" altLang="ja-JP" dirty="0">
                <a:solidFill>
                  <a:schemeClr val="bg1"/>
                </a:solidFill>
                <a:latin typeface="Symbol" charset="2"/>
                <a:cs typeface="Symbol" charset="2"/>
              </a:rPr>
              <a:t>f</a:t>
            </a:r>
            <a:r>
              <a:rPr kumimoji="1" lang="en-US" altLang="ja-JP" dirty="0" smtClean="0">
                <a:solidFill>
                  <a:schemeClr val="bg1"/>
                </a:solidFill>
              </a:rPr>
              <a:t>=150um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t</a:t>
            </a:r>
            <a:r>
              <a:rPr kumimoji="1" lang="en-US" altLang="ja-JP" dirty="0" smtClean="0">
                <a:solidFill>
                  <a:schemeClr val="bg1"/>
                </a:solidFill>
              </a:rPr>
              <a:t>=200um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Pitch=400um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Rim=50um</a:t>
            </a: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4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Stability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GEM detector system and wire chamber system in one gas loop system. (common on gas concentration and P/T)</a:t>
            </a:r>
          </a:p>
          <a:p>
            <a:pPr lvl="1"/>
            <a:r>
              <a:rPr lang="en-US" altLang="ja-JP" dirty="0" smtClean="0"/>
              <a:t>Wire-chamber is reference. Stability = 0.45%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37</a:t>
            </a:fld>
            <a:endParaRPr lang="en-US"/>
          </a:p>
        </p:txBody>
      </p:sp>
      <p:pic>
        <p:nvPicPr>
          <p:cNvPr id="5" name="図 4" descr="スクリーンショット（2013-10-27 16.37.40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78" y="2420355"/>
            <a:ext cx="5471506" cy="42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IROC Prototype and </a:t>
            </a:r>
            <a:r>
              <a:rPr kumimoji="1" lang="en-US" altLang="ja-JP" i="1" u="sng" dirty="0" err="1" smtClean="0"/>
              <a:t>beamtest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Large size GEM by “single” mask technology</a:t>
            </a:r>
          </a:p>
          <a:p>
            <a:pPr lvl="1"/>
            <a:r>
              <a:rPr lang="en-US" altLang="ja-JP" dirty="0" smtClean="0"/>
              <a:t>3 GEM layers for IROC size and prototype </a:t>
            </a:r>
          </a:p>
          <a:p>
            <a:pPr lvl="1"/>
            <a:r>
              <a:rPr lang="en-US" altLang="ja-JP" dirty="0" err="1" smtClean="0"/>
              <a:t>Beamtest</a:t>
            </a:r>
            <a:r>
              <a:rPr lang="en-US" altLang="ja-JP" dirty="0" smtClean="0"/>
              <a:t> at CERN-PS T10 </a:t>
            </a:r>
            <a:r>
              <a:rPr lang="en-US" altLang="ja-JP" dirty="0" err="1" smtClean="0"/>
              <a:t>beamine</a:t>
            </a:r>
            <a:r>
              <a:rPr lang="en-US" altLang="ja-JP" dirty="0" smtClean="0"/>
              <a:t> (10-11. 2012)</a:t>
            </a:r>
          </a:p>
          <a:p>
            <a:pPr lvl="2"/>
            <a:r>
              <a:rPr lang="en-US" altLang="ja-JP" dirty="0" smtClean="0"/>
              <a:t>PCA16 + ALTRO electronics (from LCTPC) + ALICE DAQ system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38</a:t>
            </a:fld>
            <a:endParaRPr lang="en-US"/>
          </a:p>
        </p:txBody>
      </p:sp>
      <p:pic>
        <p:nvPicPr>
          <p:cNvPr id="80" name="図 79" descr="スクリーンショット（2013-10-27 16.38.16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8" y="3054310"/>
            <a:ext cx="2773557" cy="2107904"/>
          </a:xfrm>
          <a:prstGeom prst="rect">
            <a:avLst/>
          </a:prstGeom>
        </p:spPr>
      </p:pic>
      <p:pic>
        <p:nvPicPr>
          <p:cNvPr id="82" name="図 81" descr="スクリーンショット（2013-10-27 17.30.09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97" y="3211110"/>
            <a:ext cx="5258473" cy="3402541"/>
          </a:xfrm>
          <a:prstGeom prst="rect">
            <a:avLst/>
          </a:prstGeom>
        </p:spPr>
      </p:pic>
      <p:pic>
        <p:nvPicPr>
          <p:cNvPr id="83" name="図 82" descr="スクリーンショット（2013-10-27 17.31.21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5" y="5143010"/>
            <a:ext cx="1699043" cy="1624169"/>
          </a:xfrm>
          <a:prstGeom prst="rect">
            <a:avLst/>
          </a:prstGeom>
        </p:spPr>
      </p:pic>
      <p:pic>
        <p:nvPicPr>
          <p:cNvPr id="84" name="図 83" descr="スクリーンショット（2013-10-27 17.31.28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76" y="5412840"/>
            <a:ext cx="1710121" cy="12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IROC Prototype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dE</a:t>
            </a:r>
            <a:r>
              <a:rPr lang="en-US" altLang="ja-JP" dirty="0" smtClean="0"/>
              <a:t>/dx resolution</a:t>
            </a:r>
          </a:p>
          <a:p>
            <a:pPr lvl="1"/>
            <a:r>
              <a:rPr lang="en-US" altLang="ja-JP" dirty="0" smtClean="0"/>
              <a:t>Only 46 rows are used.</a:t>
            </a:r>
          </a:p>
          <a:p>
            <a:pPr lvl="1"/>
            <a:r>
              <a:rPr lang="en-US" altLang="ja-JP" dirty="0" smtClean="0"/>
              <a:t>Almost equal to the </a:t>
            </a:r>
          </a:p>
          <a:p>
            <a:pPr marL="282575" lvl="1" indent="0">
              <a:buNone/>
            </a:pPr>
            <a:r>
              <a:rPr lang="en-US" altLang="ja-JP" dirty="0"/>
              <a:t>e</a:t>
            </a:r>
            <a:r>
              <a:rPr lang="en-US" altLang="ja-JP" dirty="0" smtClean="0"/>
              <a:t>xpected for MWPC.</a:t>
            </a:r>
          </a:p>
          <a:p>
            <a:pPr marL="282575" lvl="1" indent="0">
              <a:buNone/>
            </a:pPr>
            <a:r>
              <a:rPr lang="en-US" altLang="ja-JP" dirty="0" smtClean="0"/>
              <a:t>Performance is preserved.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39</a:t>
            </a:fld>
            <a:endParaRPr lang="en-US"/>
          </a:p>
        </p:txBody>
      </p:sp>
      <p:pic>
        <p:nvPicPr>
          <p:cNvPr id="5" name="図 4" descr="スクリーンショット（2013-10-27 16.38.27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59" y="1290916"/>
            <a:ext cx="5135441" cy="5567084"/>
          </a:xfrm>
          <a:prstGeom prst="rect">
            <a:avLst/>
          </a:prstGeom>
        </p:spPr>
      </p:pic>
      <p:pic>
        <p:nvPicPr>
          <p:cNvPr id="6" name="図 5" descr="スクリーンショット（2013-10-27 16.38.21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9" y="3716138"/>
            <a:ext cx="3788806" cy="23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3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-747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ALICE detector system</a:t>
            </a:r>
            <a:endParaRPr kumimoji="1" lang="ja-JP" altLang="en-US" i="1" u="sng" dirty="0"/>
          </a:p>
        </p:txBody>
      </p:sp>
      <p:pic>
        <p:nvPicPr>
          <p:cNvPr id="8" name="Picture 4" descr="alice_technical_paper_ALICE-couleur-OK06_cut_named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3646" y="1210236"/>
            <a:ext cx="6872518" cy="498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5767293" y="4347882"/>
            <a:ext cx="3337995" cy="2510118"/>
            <a:chOff x="3734" y="0"/>
            <a:chExt cx="2026" cy="1495"/>
          </a:xfrm>
        </p:grpSpPr>
        <p:pic>
          <p:nvPicPr>
            <p:cNvPr id="14" name="Picture 9" descr="ALIce_SETUP_final_cf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819" y="131"/>
              <a:ext cx="1941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ALIce_SETUP_final_cf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419" y="787"/>
              <a:ext cx="337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1" descr="ALIce_SETUP_final_cf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734" y="0"/>
              <a:ext cx="1486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6291033" y="436753"/>
            <a:ext cx="2845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17 kinds of detectors</a:t>
            </a:r>
          </a:p>
          <a:p>
            <a:r>
              <a:rPr kumimoji="1" lang="en-US" altLang="ja-JP" dirty="0" smtClean="0"/>
              <a:t>Dedicated to HI collisions</a:t>
            </a:r>
          </a:p>
          <a:p>
            <a:r>
              <a:rPr kumimoji="1" lang="en-US" altLang="ja-JP" dirty="0" smtClean="0"/>
              <a:t>Measure </a:t>
            </a:r>
            <a:r>
              <a:rPr kumimoji="1" lang="en-US" altLang="ja-JP" dirty="0" err="1" smtClean="0"/>
              <a:t>soft~hard</a:t>
            </a:r>
            <a:r>
              <a:rPr kumimoji="1" lang="en-US" altLang="ja-JP" dirty="0" smtClean="0"/>
              <a:t> probes</a:t>
            </a:r>
          </a:p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nd EM probes.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69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Readout system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Readout system </a:t>
            </a:r>
          </a:p>
          <a:p>
            <a:pPr lvl="1"/>
            <a:r>
              <a:rPr lang="en-US" altLang="ja-JP" dirty="0" smtClean="0"/>
              <a:t>Replace existing PASA+ALTRO to SAMPA system</a:t>
            </a:r>
          </a:p>
          <a:p>
            <a:pPr lvl="1"/>
            <a:r>
              <a:rPr lang="en-US" altLang="ja-JP" dirty="0" smtClean="0"/>
              <a:t>SAMPA = 32channel PASA (dual polarity) + ALTRO in same die</a:t>
            </a:r>
          </a:p>
          <a:p>
            <a:pPr lvl="2"/>
            <a:r>
              <a:rPr lang="en-US" altLang="ja-JP" dirty="0" smtClean="0"/>
              <a:t>10~20MHz ADC capability, DSP, support trigger/continuous readout</a:t>
            </a:r>
          </a:p>
          <a:p>
            <a:pPr lvl="1"/>
            <a:r>
              <a:rPr lang="en-US" altLang="ja-JP" dirty="0" smtClean="0"/>
              <a:t>Option = “</a:t>
            </a:r>
            <a:r>
              <a:rPr lang="en-US" altLang="ja-JP" dirty="0" err="1" smtClean="0"/>
              <a:t>GdSP</a:t>
            </a:r>
            <a:r>
              <a:rPr lang="en-US" altLang="ja-JP" dirty="0" smtClean="0"/>
              <a:t>” chip being developed at CERN</a:t>
            </a:r>
          </a:p>
          <a:p>
            <a:pPr lvl="2"/>
            <a:r>
              <a:rPr lang="en-US" altLang="ja-JP" dirty="0" smtClean="0"/>
              <a:t>40MHz, 128channel input, DSP, high speed data transmission via GBT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40</a:t>
            </a:fld>
            <a:endParaRPr lang="en-US"/>
          </a:p>
        </p:txBody>
      </p:sp>
      <p:pic>
        <p:nvPicPr>
          <p:cNvPr id="6" name="図 5" descr="スクリーンショット（2013-10-27 17.45.45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55" y="3749842"/>
            <a:ext cx="5810315" cy="2867428"/>
          </a:xfrm>
          <a:prstGeom prst="rect">
            <a:avLst/>
          </a:prstGeom>
        </p:spPr>
      </p:pic>
      <p:pic>
        <p:nvPicPr>
          <p:cNvPr id="7" name="図 6" descr="スクリーンショット（2013-10-27 17.48.52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5" y="3688794"/>
            <a:ext cx="2036643" cy="1563975"/>
          </a:xfrm>
          <a:prstGeom prst="rect">
            <a:avLst/>
          </a:prstGeom>
        </p:spPr>
      </p:pic>
      <p:pic>
        <p:nvPicPr>
          <p:cNvPr id="8" name="図 7" descr="スクリーンショット（2013-10-27 17.48.58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8" y="5252769"/>
            <a:ext cx="221615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Status and Plans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Technical Design Report will be submitted soon.</a:t>
            </a:r>
          </a:p>
          <a:p>
            <a:r>
              <a:rPr lang="en-US" altLang="ja-JP" sz="2400" dirty="0" smtClean="0"/>
              <a:t>2013-2014: design and prototyping</a:t>
            </a:r>
          </a:p>
          <a:p>
            <a:r>
              <a:rPr lang="en-US" altLang="ja-JP" sz="2400" dirty="0" smtClean="0"/>
              <a:t>2015-2016: production of GEMs (chambers) and FEE</a:t>
            </a:r>
          </a:p>
          <a:p>
            <a:r>
              <a:rPr lang="en-US" altLang="ja-JP" sz="2400" dirty="0" smtClean="0"/>
              <a:t>2017-2018: Construction of ROCs, Installation and commissioning</a:t>
            </a:r>
          </a:p>
          <a:p>
            <a:pPr lvl="1"/>
            <a:r>
              <a:rPr lang="en-US" altLang="ja-JP" dirty="0" smtClean="0"/>
              <a:t>Depending on  shutdown schedule </a:t>
            </a:r>
          </a:p>
          <a:p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Summary and Outlook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9463" y="1290917"/>
            <a:ext cx="8118007" cy="5134324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ALICE upgrades have been proposed to strengthen physics programs for precision QGP studies.  </a:t>
            </a:r>
          </a:p>
          <a:p>
            <a:pPr lvl="1"/>
            <a:r>
              <a:rPr lang="en-US" altLang="ja-JP" sz="2200" dirty="0" smtClean="0"/>
              <a:t>E-by-E flow, higher order flow for </a:t>
            </a:r>
            <a:r>
              <a:rPr lang="en-US" altLang="ja-JP" sz="2200" dirty="0" err="1" smtClean="0"/>
              <a:t>soft~hard</a:t>
            </a:r>
            <a:r>
              <a:rPr lang="en-US" altLang="ja-JP" sz="2200" dirty="0" smtClean="0"/>
              <a:t> probes, lepton, photons</a:t>
            </a:r>
          </a:p>
          <a:p>
            <a:pPr lvl="1"/>
            <a:r>
              <a:rPr lang="en-US" altLang="ja-JP" sz="2200" dirty="0" smtClean="0"/>
              <a:t>ALICE is unique in low </a:t>
            </a:r>
            <a:r>
              <a:rPr lang="en-US" altLang="ja-JP" sz="2200" dirty="0" err="1" smtClean="0"/>
              <a:t>p</a:t>
            </a:r>
            <a:r>
              <a:rPr lang="en-US" altLang="ja-JP" sz="2200" baseline="-25000" dirty="0" err="1" smtClean="0"/>
              <a:t>T</a:t>
            </a:r>
            <a:r>
              <a:rPr lang="en-US" altLang="ja-JP" sz="2200" dirty="0" smtClean="0"/>
              <a:t> physics, HQ measurements, </a:t>
            </a:r>
            <a:r>
              <a:rPr lang="en-US" altLang="ja-JP" sz="2200" dirty="0" err="1" smtClean="0"/>
              <a:t>dielectron</a:t>
            </a:r>
            <a:r>
              <a:rPr lang="en-US" altLang="ja-JP" sz="2200" dirty="0" smtClean="0"/>
              <a:t> measurement </a:t>
            </a:r>
          </a:p>
          <a:p>
            <a:pPr lvl="1"/>
            <a:r>
              <a:rPr lang="en-US" altLang="ja-JP" sz="2200" dirty="0" smtClean="0"/>
              <a:t>Inspecting 50kHz of minimum bias </a:t>
            </a:r>
            <a:r>
              <a:rPr lang="en-US" altLang="ja-JP" sz="2200" dirty="0" err="1" smtClean="0"/>
              <a:t>Pb-Pb</a:t>
            </a:r>
            <a:r>
              <a:rPr lang="en-US" altLang="ja-JP" sz="2200" dirty="0" smtClean="0"/>
              <a:t> collisions </a:t>
            </a:r>
          </a:p>
          <a:p>
            <a:pPr lvl="1"/>
            <a:r>
              <a:rPr lang="en-US" altLang="ja-JP" sz="2200" dirty="0" smtClean="0"/>
              <a:t>Require core upgrades (ITS, TPC, electronics, and DAQ), enhanced rate capabilities , and running beyond LS2/LS3.</a:t>
            </a:r>
          </a:p>
          <a:p>
            <a:pPr lvl="2"/>
            <a:r>
              <a:rPr lang="en-US" altLang="ja-JP" sz="2000" dirty="0" smtClean="0"/>
              <a:t>Significant R&amp;D efforts are on-going</a:t>
            </a:r>
          </a:p>
          <a:p>
            <a:pPr lvl="1"/>
            <a:r>
              <a:rPr lang="en-US" altLang="ja-JP" sz="2400" dirty="0" smtClean="0"/>
              <a:t>GEM-TPC R&amp;D is ongoing</a:t>
            </a:r>
          </a:p>
          <a:p>
            <a:pPr lvl="2"/>
            <a:r>
              <a:rPr lang="en-US" altLang="ja-JP" sz="2200" dirty="0" smtClean="0"/>
              <a:t>To prove the principle, low IBF, space-charge distortion, online-offline corrections, continuous running.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Backup slides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847454"/>
          </a:xfrm>
        </p:spPr>
        <p:txBody>
          <a:bodyPr anchor="ctr"/>
          <a:lstStyle/>
          <a:p>
            <a:r>
              <a:rPr lang="en-US" dirty="0" smtClean="0"/>
              <a:t>Run at 50 kHz </a:t>
            </a:r>
            <a:r>
              <a:rPr lang="en-US" dirty="0" err="1" smtClean="0"/>
              <a:t>Pb-Pb</a:t>
            </a:r>
            <a:r>
              <a:rPr lang="en-US" dirty="0" smtClean="0"/>
              <a:t> after LS2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74" y="1464415"/>
            <a:ext cx="2671656" cy="329321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With present MWPC readout, space-charge leads to unbearable distortions (order 1 m) and deterioration of </a:t>
            </a:r>
            <a:r>
              <a:rPr lang="en-US" sz="2000" dirty="0" err="1" smtClean="0"/>
              <a:t>dE</a:t>
            </a:r>
            <a:r>
              <a:rPr lang="en-US" sz="2000" dirty="0" smtClean="0"/>
              <a:t>/dx (10-20% gain drop)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50" y="1417637"/>
            <a:ext cx="5594084" cy="3339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557" y="5161831"/>
            <a:ext cx="7790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☞"/>
            </a:pPr>
            <a:r>
              <a:rPr lang="en-US" dirty="0" smtClean="0">
                <a:solidFill>
                  <a:schemeClr val="bg1"/>
                </a:solidFill>
              </a:rPr>
              <a:t>GEMs offer the possibility to sustain continuous readout under high rates at a lower gain, while efficiently blocking ions to the % level</a:t>
            </a:r>
          </a:p>
          <a:p>
            <a:pPr marL="285750" indent="-285750">
              <a:buFont typeface="Lucida Grande"/>
              <a:buChar char="☞"/>
            </a:pPr>
            <a:r>
              <a:rPr lang="en-US" dirty="0" smtClean="0">
                <a:solidFill>
                  <a:schemeClr val="bg1"/>
                </a:solidFill>
              </a:rPr>
              <a:t>100 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of large size foils, long drifts, high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4EAD-A407-1842-BADB-4F090E6C0D1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8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868275"/>
          </a:xfrm>
        </p:spPr>
        <p:txBody>
          <a:bodyPr anchor="ctr"/>
          <a:lstStyle/>
          <a:p>
            <a:pPr algn="ctr"/>
            <a:r>
              <a:rPr lang="en-US" sz="3600" dirty="0" smtClean="0"/>
              <a:t>Ongoing R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lang="en-US" sz="3600" dirty="0" smtClean="0"/>
              <a:t>D: Ion Back Flow (IBF)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113069"/>
            <a:ext cx="7583487" cy="23849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 rates and long drifts: ‘standard’ GEM operation results in too large distortions (IBF 5-10%).</a:t>
            </a:r>
          </a:p>
          <a:p>
            <a:r>
              <a:rPr lang="en-US" dirty="0" smtClean="0"/>
              <a:t>IBF can be </a:t>
            </a:r>
            <a:r>
              <a:rPr lang="en-US" dirty="0" err="1" smtClean="0"/>
              <a:t>minimised</a:t>
            </a:r>
            <a:r>
              <a:rPr lang="en-US" dirty="0" smtClean="0"/>
              <a:t> by </a:t>
            </a:r>
            <a:r>
              <a:rPr lang="en-US" dirty="0" err="1" smtClean="0"/>
              <a:t>optimising</a:t>
            </a:r>
            <a:r>
              <a:rPr lang="en-US" dirty="0" smtClean="0"/>
              <a:t> electric fields, GEM geometry, gain sharing*: for IBF </a:t>
            </a:r>
            <a:r>
              <a:rPr lang="en-US" dirty="0"/>
              <a:t>~ </a:t>
            </a:r>
            <a:r>
              <a:rPr lang="en-US" dirty="0" smtClean="0"/>
              <a:t>0.25% distortions stay well below 10 cm, as shown in simulations below</a:t>
            </a:r>
          </a:p>
          <a:p>
            <a:r>
              <a:rPr lang="en-US" dirty="0" smtClean="0"/>
              <a:t>Target value is IBF ~ 0.25% at gain 1000-2000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24.09.2012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TPC - LHC upgrade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4EAD-A407-1842-BADB-4F090E6C0D11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61" y="3425093"/>
            <a:ext cx="9462192" cy="2439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492" y="6010376"/>
            <a:ext cx="81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*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1">
                    <a:lumMod val="85000"/>
                  </a:schemeClr>
                </a:solidFill>
              </a:rPr>
              <a:t>Killenberg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et al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NIM A530, 251 (2004)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B.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Ketzer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et al. arXiv:1207.0013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1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7471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Core Detector Upgrades - ITS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6213" y="1246093"/>
            <a:ext cx="8410169" cy="4208930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6-&gt;7 Si layers</a:t>
            </a:r>
          </a:p>
          <a:p>
            <a:pPr lvl="1"/>
            <a:r>
              <a:rPr lang="en-US" altLang="ja-JP" dirty="0" smtClean="0"/>
              <a:t>7 pixels or 3(pixel)+4(strip)</a:t>
            </a:r>
          </a:p>
          <a:p>
            <a:pPr lvl="1"/>
            <a:r>
              <a:rPr kumimoji="1" lang="en-US" altLang="ja-JP" dirty="0" smtClean="0"/>
              <a:t>Inner most at R=2.2cm</a:t>
            </a:r>
          </a:p>
          <a:p>
            <a:pPr lvl="1"/>
            <a:r>
              <a:rPr lang="en-US" altLang="ja-JP" dirty="0" smtClean="0"/>
              <a:t>Low material 0.3%X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/lay (</a:t>
            </a:r>
            <a:r>
              <a:rPr lang="en-US" altLang="ja-JP" dirty="0" smtClean="0">
                <a:sym typeface="Wingdings"/>
              </a:rPr>
              <a:t></a:t>
            </a:r>
            <a:r>
              <a:rPr lang="en-US" altLang="ja-JP" dirty="0" smtClean="0"/>
              <a:t>1.14%X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Hybrid-pixel or MAPS(MIMOSA, </a:t>
            </a:r>
            <a:r>
              <a:rPr lang="en-US" altLang="ja-JP" dirty="0" err="1" smtClean="0"/>
              <a:t>LePIX</a:t>
            </a:r>
            <a:r>
              <a:rPr lang="en-US" altLang="ja-JP" dirty="0" smtClean="0"/>
              <a:t>, INMAPS). Extensive R&amp;D.</a:t>
            </a:r>
          </a:p>
          <a:p>
            <a:pPr lvl="1"/>
            <a:r>
              <a:rPr kumimoji="1" lang="en-US" altLang="ja-JP" dirty="0" smtClean="0"/>
              <a:t>Improve vertex resolution by factor of 3 </a:t>
            </a:r>
          </a:p>
          <a:p>
            <a:pPr lvl="1"/>
            <a:r>
              <a:rPr lang="en-US" altLang="ja-JP" dirty="0" smtClean="0"/>
              <a:t>Improve low </a:t>
            </a:r>
            <a:r>
              <a:rPr lang="en-US" altLang="ja-JP" dirty="0" err="1" smtClean="0"/>
              <a:t>pT</a:t>
            </a:r>
            <a:r>
              <a:rPr lang="en-US" altLang="ja-JP" dirty="0" smtClean="0"/>
              <a:t> tracking efficiency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46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3" y="4126007"/>
            <a:ext cx="3810732" cy="264234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451" y="4111062"/>
            <a:ext cx="3854931" cy="2642347"/>
          </a:xfrm>
          <a:prstGeom prst="rect">
            <a:avLst/>
          </a:prstGeom>
        </p:spPr>
      </p:pic>
      <p:pic>
        <p:nvPicPr>
          <p:cNvPr id="5" name="図 4" descr="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1051859"/>
            <a:ext cx="37846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7471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Other upgrades - FOCAL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7949" y="1275975"/>
            <a:ext cx="7925001" cy="5357907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FOCAL(Forward Calorimeter)</a:t>
            </a:r>
          </a:p>
          <a:p>
            <a:pPr lvl="1"/>
            <a:r>
              <a:rPr lang="en-US" altLang="ja-JP" dirty="0" smtClean="0"/>
              <a:t>Gluon saturation at small-x </a:t>
            </a:r>
          </a:p>
          <a:p>
            <a:pPr lvl="1"/>
            <a:r>
              <a:rPr lang="en-US" altLang="ja-JP" dirty="0" smtClean="0"/>
              <a:t>Early stage dynamics of HI collisions</a:t>
            </a:r>
          </a:p>
          <a:p>
            <a:r>
              <a:rPr lang="en-US" altLang="ja-JP" dirty="0" smtClean="0"/>
              <a:t>Unique opportunity for ALICE</a:t>
            </a:r>
          </a:p>
          <a:p>
            <a:pPr lvl="1"/>
            <a:r>
              <a:rPr lang="en-US" altLang="ja-JP" dirty="0" smtClean="0"/>
              <a:t>highest eta(&gt;3) with wide </a:t>
            </a:r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coverage</a:t>
            </a:r>
          </a:p>
          <a:p>
            <a:pPr lvl="1"/>
            <a:r>
              <a:rPr lang="en-US" altLang="ja-JP" dirty="0" smtClean="0"/>
              <a:t>Prompt photon,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, jets, (</a:t>
            </a:r>
            <a:r>
              <a:rPr lang="en-US" altLang="ja-JP" dirty="0" err="1" smtClean="0"/>
              <a:t>quarkonia</a:t>
            </a:r>
            <a:r>
              <a:rPr lang="en-US" altLang="ja-JP" dirty="0" smtClean="0"/>
              <a:t>)</a:t>
            </a:r>
          </a:p>
          <a:p>
            <a:pPr marL="282575" lvl="1" indent="0">
              <a:buNone/>
            </a:pPr>
            <a:r>
              <a:rPr lang="en-US" altLang="ja-JP" dirty="0"/>
              <a:t>a</a:t>
            </a:r>
            <a:r>
              <a:rPr lang="en-US" altLang="ja-JP" dirty="0" smtClean="0"/>
              <a:t>nd correlation with rapidity gap</a:t>
            </a:r>
          </a:p>
          <a:p>
            <a:pPr marL="330200" indent="-342900"/>
            <a:r>
              <a:rPr lang="en-US" altLang="ja-JP" dirty="0" err="1" smtClean="0"/>
              <a:t>W+Si</a:t>
            </a:r>
            <a:r>
              <a:rPr lang="en-US" altLang="ja-JP" dirty="0" smtClean="0"/>
              <a:t> EM Sampling Calorimeter</a:t>
            </a:r>
          </a:p>
          <a:p>
            <a:pPr marL="625475" lvl="1" indent="-342900"/>
            <a:r>
              <a:rPr lang="en-US" altLang="ja-JP" dirty="0" smtClean="0"/>
              <a:t>+ H-CAL behind under consideration</a:t>
            </a:r>
          </a:p>
          <a:p>
            <a:pPr marL="625475" lvl="1" indent="-342900"/>
            <a:r>
              <a:rPr lang="en-US" altLang="ja-JP" dirty="0" smtClean="0"/>
              <a:t>Two possibilities on location</a:t>
            </a:r>
          </a:p>
          <a:p>
            <a:pPr marL="908050" lvl="2" indent="-342900"/>
            <a:r>
              <a:rPr lang="en-US" altLang="ja-JP" dirty="0" smtClean="0"/>
              <a:t>3m (2.5&lt;eta&lt;4.2) from IP</a:t>
            </a:r>
          </a:p>
          <a:p>
            <a:pPr marL="908050" lvl="2" indent="-342900"/>
            <a:r>
              <a:rPr lang="en-US" altLang="ja-JP" dirty="0" smtClean="0"/>
              <a:t>8m (3.3&lt;eta&lt;5.0) from IP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47</a:t>
            </a:fld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2" y="1051859"/>
            <a:ext cx="3137647" cy="30948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Rectangle 3"/>
          <p:cNvSpPr>
            <a:spLocks/>
          </p:cNvSpPr>
          <p:nvPr/>
        </p:nvSpPr>
        <p:spPr bwMode="auto">
          <a:xfrm>
            <a:off x="6496050" y="696259"/>
            <a:ext cx="3733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ja-JP" sz="1200" dirty="0">
                <a:solidFill>
                  <a:schemeClr val="tx1"/>
                </a:solidFill>
                <a:ea typeface="ＭＳ Ｐゴシック" charset="0"/>
                <a:cs typeface="Gill Sans Light" charset="0"/>
              </a:rPr>
              <a:t>C.A. Salgado, JPG 38 (2011) 124036</a:t>
            </a:r>
          </a:p>
        </p:txBody>
      </p:sp>
      <p:pic>
        <p:nvPicPr>
          <p:cNvPr id="5" name="図 4" descr="rpa.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80" y="4227292"/>
            <a:ext cx="3683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2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focal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16" y="1051859"/>
            <a:ext cx="2778284" cy="34412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7471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Other upgrades - FOCAL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3177" y="1122830"/>
            <a:ext cx="7899774" cy="4208930"/>
          </a:xfrm>
        </p:spPr>
        <p:txBody>
          <a:bodyPr/>
          <a:lstStyle/>
          <a:p>
            <a:r>
              <a:rPr lang="en-US" altLang="ja-JP" dirty="0" smtClean="0"/>
              <a:t>FOCAL detector design </a:t>
            </a:r>
          </a:p>
          <a:p>
            <a:pPr lvl="1"/>
            <a:r>
              <a:rPr lang="en-US" altLang="ja-JP" dirty="0" smtClean="0"/>
              <a:t>Two combination of the detector</a:t>
            </a:r>
          </a:p>
          <a:p>
            <a:pPr lvl="2"/>
            <a:r>
              <a:rPr lang="en-US" altLang="ja-JP" dirty="0" smtClean="0"/>
              <a:t>Low granularity  Si-Pad layers</a:t>
            </a:r>
          </a:p>
          <a:p>
            <a:pPr lvl="2"/>
            <a:r>
              <a:rPr lang="en-US" altLang="ja-JP" dirty="0" smtClean="0"/>
              <a:t>High granularity Si pixel layers</a:t>
            </a:r>
          </a:p>
          <a:p>
            <a:pPr lvl="3"/>
            <a:r>
              <a:rPr lang="en-US" altLang="ja-JP" dirty="0" smtClean="0"/>
              <a:t>Separation of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>
                <a:sym typeface="Wingdings"/>
              </a:rPr>
              <a:t>2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altLang="ja-JP" dirty="0" smtClean="0">
                <a:sym typeface="Wingdings"/>
              </a:rPr>
              <a:t> and prompt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altLang="ja-JP" dirty="0" smtClean="0">
              <a:latin typeface="+mj-lt"/>
              <a:cs typeface="Symbol" charset="2"/>
              <a:sym typeface="Wingdings"/>
            </a:endParaRPr>
          </a:p>
          <a:p>
            <a:r>
              <a:rPr lang="en-US" altLang="ja-JP" dirty="0" smtClean="0">
                <a:latin typeface="+mj-lt"/>
                <a:cs typeface="Symbol" charset="2"/>
                <a:sym typeface="Wingdings"/>
              </a:rPr>
              <a:t>Prototype R&amp;D</a:t>
            </a:r>
          </a:p>
          <a:p>
            <a:pPr lvl="1"/>
            <a:r>
              <a:rPr lang="en-US" altLang="ja-JP" dirty="0" smtClean="0">
                <a:latin typeface="+mj-lt"/>
                <a:cs typeface="Symbol" charset="2"/>
                <a:sym typeface="Wingdings"/>
              </a:rPr>
              <a:t>Si-Pad and electronics </a:t>
            </a:r>
          </a:p>
          <a:p>
            <a:pPr marL="282575" lvl="1" indent="0">
              <a:buNone/>
            </a:pPr>
            <a:r>
              <a:rPr lang="en-US" altLang="ja-JP" dirty="0" smtClean="0">
                <a:latin typeface="+mj-lt"/>
                <a:cs typeface="Symbol" charset="2"/>
                <a:sym typeface="Wingdings"/>
              </a:rPr>
              <a:t>ASIC development (CNS et al.) </a:t>
            </a:r>
          </a:p>
          <a:p>
            <a:pPr lvl="1"/>
            <a:r>
              <a:rPr lang="en-US" altLang="ja-JP" dirty="0" smtClean="0">
                <a:latin typeface="+mj-lt"/>
                <a:cs typeface="Symbol" charset="2"/>
                <a:sym typeface="Wingdings"/>
              </a:rPr>
              <a:t>Si-Pixel (MAPS) development </a:t>
            </a:r>
            <a:endParaRPr lang="en-US" altLang="ja-JP" dirty="0" smtClean="0">
              <a:latin typeface="+mj-lt"/>
              <a:cs typeface="Symbol" charset="2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48</a:t>
            </a:fld>
            <a:endParaRPr lang="en-US"/>
          </a:p>
        </p:txBody>
      </p:sp>
      <p:pic>
        <p:nvPicPr>
          <p:cNvPr id="6" name="図 5" descr="esum_3_4_5_GeV_pad_13_20_21_2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" y="4964720"/>
            <a:ext cx="5693923" cy="177102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6070" y="4860132"/>
            <a:ext cx="3371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Beamtest</a:t>
            </a:r>
            <a:r>
              <a:rPr kumimoji="1" lang="en-US" altLang="ja-JP" sz="1400" dirty="0" smtClean="0"/>
              <a:t> of CNS </a:t>
            </a:r>
            <a:r>
              <a:rPr kumimoji="1" lang="en-US" altLang="ja-JP" sz="1400" dirty="0" err="1" smtClean="0"/>
              <a:t>FoCAL</a:t>
            </a:r>
            <a:r>
              <a:rPr kumimoji="1" lang="en-US" altLang="ja-JP" sz="1400" dirty="0" smtClean="0"/>
              <a:t> (Si-Pad) in 2011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9109" y="5167909"/>
            <a:ext cx="8386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pedestal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Electron 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3 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GeV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78815" y="5167909"/>
            <a:ext cx="8386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pedestal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Electron 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</a:rPr>
              <a:t>4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GeV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14076" y="5167909"/>
            <a:ext cx="8386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pedestal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Electron 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5 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GeV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9473" y="1529977"/>
            <a:ext cx="1389787" cy="10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3398" y="4595937"/>
            <a:ext cx="3220602" cy="221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04" y="3098959"/>
            <a:ext cx="2263804" cy="14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2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Core Upgrade - DAQ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615" y="1261034"/>
            <a:ext cx="8686385" cy="4208930"/>
          </a:xfrm>
        </p:spPr>
        <p:txBody>
          <a:bodyPr/>
          <a:lstStyle/>
          <a:p>
            <a:r>
              <a:rPr kumimoji="1" lang="en-US" altLang="ja-JP" dirty="0" smtClean="0"/>
              <a:t>DAQ upgrade</a:t>
            </a:r>
          </a:p>
          <a:p>
            <a:pPr lvl="1"/>
            <a:r>
              <a:rPr lang="en-US" altLang="ja-JP" dirty="0" smtClean="0"/>
              <a:t>Requirements: ~1TByte/s detector readout, 20GB/s in storage</a:t>
            </a:r>
          </a:p>
          <a:p>
            <a:pPr lvl="1"/>
            <a:r>
              <a:rPr lang="en-US" altLang="ja-JP" dirty="0" smtClean="0"/>
              <a:t>Strategy:  </a:t>
            </a:r>
          </a:p>
          <a:p>
            <a:pPr lvl="2"/>
            <a:r>
              <a:rPr lang="en-US" altLang="ja-JP" dirty="0"/>
              <a:t>D</a:t>
            </a:r>
            <a:r>
              <a:rPr lang="en-US" altLang="ja-JP" dirty="0" smtClean="0"/>
              <a:t>ata reduction by (partial) online reconstruction and compression.</a:t>
            </a:r>
          </a:p>
          <a:p>
            <a:pPr lvl="2"/>
            <a:r>
              <a:rPr lang="en-US" altLang="ja-JP" dirty="0" smtClean="0"/>
              <a:t>Store only reconstructed data (tight coupling between online and offline)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49</a:t>
            </a:fld>
            <a:endParaRPr 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07002" y="3186668"/>
            <a:ext cx="399821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FTP (Fast Trigger Processor)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CLK/L0/L1, data tagging (ITS/TPC)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DDL/RORC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DDL3(10GB/s)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10-12 DDL3,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PCIe</a:t>
            </a:r>
            <a:r>
              <a:rPr kumimoji="1" lang="en-US" altLang="ja-JP" sz="1600" dirty="0">
                <a:solidFill>
                  <a:srgbClr val="FFFF00"/>
                </a:solidFill>
              </a:rPr>
              <a:t> 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GEN3 in RORC3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Network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10/100GBit Ethernet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QDR/FDR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Infiniband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 (42/50GBit)</a:t>
            </a:r>
          </a:p>
          <a:p>
            <a:r>
              <a:rPr kumimoji="1" lang="en-US" altLang="ja-JP" sz="1600" dirty="0">
                <a:solidFill>
                  <a:srgbClr val="FFFF00"/>
                </a:solidFill>
              </a:rPr>
              <a:t>F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LP (First Level Processor)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ZS, data compression/localized </a:t>
            </a:r>
          </a:p>
          <a:p>
            <a:r>
              <a:rPr kumimoji="1" lang="en-US" altLang="ja-JP" sz="1600" dirty="0">
                <a:solidFill>
                  <a:srgbClr val="FFFF00"/>
                </a:solidFill>
              </a:rPr>
              <a:t>r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econstruction 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EPN (Event building and Processing Node)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Event building/final data compression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(CPU/GPU)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75730"/>
            <a:ext cx="5207002" cy="357152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5716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802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Detector Performance</a:t>
            </a:r>
            <a:endParaRPr kumimoji="1" lang="ja-JP" altLang="en-US" i="1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</a:t>
            </a:fld>
            <a:endParaRPr 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9463" y="5223586"/>
            <a:ext cx="6904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Particle Identification (pi/K/P/e/mu)  for wide </a:t>
            </a:r>
            <a:r>
              <a:rPr kumimoji="1" lang="en-US" altLang="ja-JP" dirty="0" err="1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p</a:t>
            </a:r>
            <a:r>
              <a:rPr kumimoji="1" lang="en-US" altLang="ja-JP" baseline="-25000" dirty="0" err="1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T</a:t>
            </a: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 region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Efficient low-momentum tracking – down to ~ 100MeV/c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Excellent </a:t>
            </a:r>
            <a:r>
              <a:rPr kumimoji="1" lang="en-US" altLang="ja-JP" dirty="0" err="1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vertexing</a:t>
            </a: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 capability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Low material budget (10% of X</a:t>
            </a:r>
            <a:r>
              <a:rPr kumimoji="1" lang="en-US" altLang="ja-JP" baseline="-25000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0</a:t>
            </a: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)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FFFF"/>
                </a:solidFill>
                <a:latin typeface="メイリオ"/>
                <a:ea typeface="メイリオ"/>
                <a:cs typeface="メイリオ"/>
              </a:rPr>
              <a:t>good reconstruction capability of photon conversions </a:t>
            </a:r>
            <a:endParaRPr kumimoji="1" lang="ja-JP" altLang="en-US" dirty="0">
              <a:solidFill>
                <a:srgbClr val="FFFFFF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3" y="1047191"/>
            <a:ext cx="3008735" cy="2096712"/>
          </a:xfrm>
          <a:prstGeom prst="rect">
            <a:avLst/>
          </a:prstGeom>
        </p:spPr>
      </p:pic>
      <p:grpSp>
        <p:nvGrpSpPr>
          <p:cNvPr id="7" name="Group 28"/>
          <p:cNvGrpSpPr/>
          <p:nvPr/>
        </p:nvGrpSpPr>
        <p:grpSpPr>
          <a:xfrm>
            <a:off x="6130845" y="3211213"/>
            <a:ext cx="2736304" cy="2003004"/>
            <a:chOff x="6704961" y="3466026"/>
            <a:chExt cx="1899487" cy="1835182"/>
          </a:xfrm>
        </p:grpSpPr>
        <p:pic>
          <p:nvPicPr>
            <p:cNvPr id="8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961" y="3466026"/>
              <a:ext cx="1899487" cy="1835182"/>
            </a:xfrm>
            <a:prstGeom prst="rect">
              <a:avLst/>
            </a:prstGeom>
          </p:spPr>
        </p:pic>
        <p:sp>
          <p:nvSpPr>
            <p:cNvPr id="9" name="TextBox 27"/>
            <p:cNvSpPr txBox="1"/>
            <p:nvPr/>
          </p:nvSpPr>
          <p:spPr>
            <a:xfrm>
              <a:off x="6907563" y="4725144"/>
              <a:ext cx="1120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vertexing</a:t>
              </a:r>
              <a:endParaRPr lang="en-GB" dirty="0"/>
            </a:p>
          </p:txBody>
        </p:sp>
      </p:grpSp>
      <p:pic>
        <p:nvPicPr>
          <p:cNvPr id="10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6" y="1162661"/>
            <a:ext cx="2843038" cy="1981242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34" y="1162661"/>
            <a:ext cx="2843037" cy="1981242"/>
          </a:xfrm>
          <a:prstGeom prst="rect">
            <a:avLst/>
          </a:prstGeom>
        </p:spPr>
      </p:pic>
      <p:pic>
        <p:nvPicPr>
          <p:cNvPr id="13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6" y="3211213"/>
            <a:ext cx="2844322" cy="1982137"/>
          </a:xfrm>
          <a:prstGeom prst="rect">
            <a:avLst/>
          </a:prstGeom>
        </p:spPr>
      </p:pic>
      <p:sp>
        <p:nvSpPr>
          <p:cNvPr id="15" name="TextBox 33"/>
          <p:cNvSpPr txBox="1"/>
          <p:nvPr/>
        </p:nvSpPr>
        <p:spPr>
          <a:xfrm>
            <a:off x="1691680" y="1306677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ITS</a:t>
            </a:r>
            <a:endParaRPr lang="en-GB" b="1" dirty="0"/>
          </a:p>
        </p:txBody>
      </p:sp>
      <p:sp>
        <p:nvSpPr>
          <p:cNvPr id="16" name="TextBox 34"/>
          <p:cNvSpPr txBox="1"/>
          <p:nvPr/>
        </p:nvSpPr>
        <p:spPr>
          <a:xfrm>
            <a:off x="7670084" y="1297385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TPC</a:t>
            </a:r>
            <a:endParaRPr lang="en-GB" b="1" dirty="0"/>
          </a:p>
        </p:txBody>
      </p:sp>
      <p:sp>
        <p:nvSpPr>
          <p:cNvPr id="17" name="TextBox 35"/>
          <p:cNvSpPr txBox="1"/>
          <p:nvPr/>
        </p:nvSpPr>
        <p:spPr>
          <a:xfrm>
            <a:off x="1464573" y="325089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TRD</a:t>
            </a:r>
            <a:endParaRPr lang="en-GB" b="1" dirty="0"/>
          </a:p>
        </p:txBody>
      </p:sp>
      <p:sp>
        <p:nvSpPr>
          <p:cNvPr id="18" name="TextBox 36"/>
          <p:cNvSpPr txBox="1"/>
          <p:nvPr/>
        </p:nvSpPr>
        <p:spPr>
          <a:xfrm>
            <a:off x="5153973" y="2521521"/>
            <a:ext cx="64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TOF</a:t>
            </a:r>
            <a:endParaRPr lang="en-GB" b="1" dirty="0"/>
          </a:p>
        </p:txBody>
      </p:sp>
      <p:pic>
        <p:nvPicPr>
          <p:cNvPr id="3" name="図 2" descr="conv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52480"/>
            <a:ext cx="2794131" cy="21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mask</a:t>
            </a:r>
            <a:r>
              <a:rPr lang="de-DE" dirty="0" smtClean="0"/>
              <a:t> GEM</a:t>
            </a:r>
            <a:endParaRPr lang="de-DE" dirty="0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6156179" y="3212976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440015" y="3212976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156179" y="3563659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6156179" y="3283113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7440015" y="3283113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943046" y="3283113"/>
            <a:ext cx="82828" cy="280546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7357186" y="3283113"/>
            <a:ext cx="165656" cy="280546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168484" y="3790911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452320" y="3790911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168484" y="4141594"/>
            <a:ext cx="782082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68484" y="3861048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6955352" y="3861048"/>
            <a:ext cx="82828" cy="280546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>
            <a:off x="7369492" y="3861048"/>
            <a:ext cx="165656" cy="280546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7452317" y="4135024"/>
            <a:ext cx="798016" cy="65754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162104" y="446650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6941369" y="4466502"/>
            <a:ext cx="90431" cy="19399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 flipV="1">
            <a:off x="6930557" y="4667335"/>
            <a:ext cx="90914" cy="82173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 flipH="1">
            <a:off x="7466807" y="4463563"/>
            <a:ext cx="775979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 flipH="1">
            <a:off x="7385125" y="4463563"/>
            <a:ext cx="89180" cy="19399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 flipH="1" flipV="1">
            <a:off x="7395310" y="4664396"/>
            <a:ext cx="89656" cy="82173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6162104" y="439636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162104" y="4747048"/>
            <a:ext cx="782082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 flipH="1">
            <a:off x="7466807" y="4393426"/>
            <a:ext cx="775979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 flipH="1">
            <a:off x="7471526" y="4744109"/>
            <a:ext cx="771261" cy="5918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7452320" y="3861048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168484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452320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6168484" y="2989466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6168484" y="2708920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6876256" y="2708920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6168484" y="2062719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6948264" y="2062719"/>
            <a:ext cx="1290923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6168484" y="2413402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6168484" y="2132856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Rectangle 19"/>
          <p:cNvSpPr>
            <a:spLocks noChangeArrowheads="1"/>
          </p:cNvSpPr>
          <p:nvPr/>
        </p:nvSpPr>
        <p:spPr bwMode="auto">
          <a:xfrm>
            <a:off x="6876256" y="2132856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780192" y="328685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2064028" y="3286855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780192" y="335699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2064028" y="3356992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767884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2051720" y="2638783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Rectangle 18"/>
          <p:cNvSpPr>
            <a:spLocks noChangeArrowheads="1"/>
          </p:cNvSpPr>
          <p:nvPr/>
        </p:nvSpPr>
        <p:spPr bwMode="auto">
          <a:xfrm>
            <a:off x="767884" y="2708920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475656" y="2708920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767884" y="2062719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1547664" y="2062719"/>
            <a:ext cx="1290923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767884" y="2413402"/>
            <a:ext cx="2070702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767884" y="2132856"/>
            <a:ext cx="786867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1475656" y="2132856"/>
            <a:ext cx="1362931" cy="280546"/>
          </a:xfrm>
          <a:prstGeom prst="rect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2064028" y="2996952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767884" y="2996952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Rectangle 16"/>
          <p:cNvSpPr>
            <a:spLocks noChangeArrowheads="1"/>
          </p:cNvSpPr>
          <p:nvPr/>
        </p:nvSpPr>
        <p:spPr bwMode="auto">
          <a:xfrm>
            <a:off x="2064028" y="3645024"/>
            <a:ext cx="786867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767884" y="3645024"/>
            <a:ext cx="802604" cy="7013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AutoShape 20"/>
          <p:cNvSpPr>
            <a:spLocks noChangeArrowheads="1"/>
          </p:cNvSpPr>
          <p:nvPr/>
        </p:nvSpPr>
        <p:spPr bwMode="auto">
          <a:xfrm flipV="1">
            <a:off x="1559976" y="3501008"/>
            <a:ext cx="141586" cy="133502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sp>
        <p:nvSpPr>
          <p:cNvPr id="57" name="AutoShape 20"/>
          <p:cNvSpPr>
            <a:spLocks noChangeArrowheads="1"/>
          </p:cNvSpPr>
          <p:nvPr/>
        </p:nvSpPr>
        <p:spPr bwMode="auto">
          <a:xfrm rot="16200000" flipV="1">
            <a:off x="1560024" y="3356939"/>
            <a:ext cx="141742" cy="141847"/>
          </a:xfrm>
          <a:prstGeom prst="rtTriangle">
            <a:avLst/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CC33"/>
              </a:solidFill>
            </a:endParaRPr>
          </a:p>
        </p:txBody>
      </p:sp>
      <p:grpSp>
        <p:nvGrpSpPr>
          <p:cNvPr id="58" name="Group 112"/>
          <p:cNvGrpSpPr/>
          <p:nvPr/>
        </p:nvGrpSpPr>
        <p:grpSpPr>
          <a:xfrm rot="10800000">
            <a:off x="1920012" y="3356992"/>
            <a:ext cx="141847" cy="277518"/>
            <a:chOff x="1628055" y="3221360"/>
            <a:chExt cx="141847" cy="277518"/>
          </a:xfrm>
        </p:grpSpPr>
        <p:sp>
          <p:nvSpPr>
            <p:cNvPr id="59" name="AutoShape 20"/>
            <p:cNvSpPr>
              <a:spLocks noChangeArrowheads="1"/>
            </p:cNvSpPr>
            <p:nvPr/>
          </p:nvSpPr>
          <p:spPr bwMode="auto">
            <a:xfrm flipV="1">
              <a:off x="1628060" y="3365376"/>
              <a:ext cx="141586" cy="133502"/>
            </a:xfrm>
            <a:prstGeom prst="rtTriangl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CC33"/>
                </a:solidFill>
              </a:endParaRPr>
            </a:p>
          </p:txBody>
        </p:sp>
        <p:sp>
          <p:nvSpPr>
            <p:cNvPr id="60" name="AutoShape 20"/>
            <p:cNvSpPr>
              <a:spLocks noChangeArrowheads="1"/>
            </p:cNvSpPr>
            <p:nvPr/>
          </p:nvSpPr>
          <p:spPr bwMode="auto">
            <a:xfrm rot="16200000" flipV="1">
              <a:off x="1628108" y="3221307"/>
              <a:ext cx="141742" cy="141847"/>
            </a:xfrm>
            <a:prstGeom prst="rtTriangl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CC33"/>
                </a:solidFill>
              </a:endParaRPr>
            </a:p>
          </p:txBody>
        </p:sp>
      </p:grpSp>
      <p:sp>
        <p:nvSpPr>
          <p:cNvPr id="61" name="Rectangle 76"/>
          <p:cNvSpPr/>
          <p:nvPr/>
        </p:nvSpPr>
        <p:spPr>
          <a:xfrm>
            <a:off x="3275856" y="206084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Same base material </a:t>
            </a:r>
          </a:p>
        </p:txBody>
      </p:sp>
      <p:sp>
        <p:nvSpPr>
          <p:cNvPr id="62" name="Rectangle 77"/>
          <p:cNvSpPr/>
          <p:nvPr/>
        </p:nvSpPr>
        <p:spPr>
          <a:xfrm>
            <a:off x="3275856" y="263691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Hole patterning in Cu </a:t>
            </a:r>
          </a:p>
        </p:txBody>
      </p:sp>
      <p:sp>
        <p:nvSpPr>
          <p:cNvPr id="63" name="Rectangle 78"/>
          <p:cNvSpPr/>
          <p:nvPr/>
        </p:nvSpPr>
        <p:spPr>
          <a:xfrm>
            <a:off x="3275856" y="328498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Polyimide etch </a:t>
            </a:r>
          </a:p>
        </p:txBody>
      </p:sp>
      <p:sp>
        <p:nvSpPr>
          <p:cNvPr id="64" name="Rectangle 79"/>
          <p:cNvSpPr/>
          <p:nvPr/>
        </p:nvSpPr>
        <p:spPr>
          <a:xfrm>
            <a:off x="3275856" y="378904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Bottom electro etch </a:t>
            </a:r>
          </a:p>
        </p:txBody>
      </p:sp>
      <p:sp>
        <p:nvSpPr>
          <p:cNvPr id="65" name="Rectangle 80"/>
          <p:cNvSpPr/>
          <p:nvPr/>
        </p:nvSpPr>
        <p:spPr>
          <a:xfrm>
            <a:off x="3275856" y="436510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Second Polyimide Etch </a:t>
            </a:r>
          </a:p>
        </p:txBody>
      </p:sp>
      <p:sp>
        <p:nvSpPr>
          <p:cNvPr id="66" name="Rectangle 81"/>
          <p:cNvSpPr/>
          <p:nvPr/>
        </p:nvSpPr>
        <p:spPr>
          <a:xfrm>
            <a:off x="611559" y="5085184"/>
            <a:ext cx="3924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to 40cm x 40cm due to</a:t>
            </a:r>
          </a:p>
          <a:p>
            <a:pPr lvl="1"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Mask  precision and alignment</a:t>
            </a:r>
          </a:p>
        </p:txBody>
      </p:sp>
      <p:sp>
        <p:nvSpPr>
          <p:cNvPr id="67" name="Rectangle 82"/>
          <p:cNvSpPr/>
          <p:nvPr/>
        </p:nvSpPr>
        <p:spPr>
          <a:xfrm>
            <a:off x="5580112" y="5085184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to 2m x 60cm due to</a:t>
            </a:r>
          </a:p>
          <a:p>
            <a:pPr lvl="1"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Base material </a:t>
            </a:r>
          </a:p>
          <a:p>
            <a:pPr lvl="1"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Equipment</a:t>
            </a:r>
          </a:p>
        </p:txBody>
      </p:sp>
      <p:cxnSp>
        <p:nvCxnSpPr>
          <p:cNvPr id="68" name="Straight Arrow Connector 75"/>
          <p:cNvCxnSpPr/>
          <p:nvPr/>
        </p:nvCxnSpPr>
        <p:spPr>
          <a:xfrm>
            <a:off x="5652120" y="2276872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86"/>
          <p:cNvCxnSpPr/>
          <p:nvPr/>
        </p:nvCxnSpPr>
        <p:spPr>
          <a:xfrm>
            <a:off x="5652120" y="2852936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87"/>
          <p:cNvCxnSpPr/>
          <p:nvPr/>
        </p:nvCxnSpPr>
        <p:spPr>
          <a:xfrm>
            <a:off x="5652120" y="3429000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88"/>
          <p:cNvCxnSpPr/>
          <p:nvPr/>
        </p:nvCxnSpPr>
        <p:spPr>
          <a:xfrm>
            <a:off x="5652120" y="4005064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89"/>
          <p:cNvCxnSpPr/>
          <p:nvPr/>
        </p:nvCxnSpPr>
        <p:spPr>
          <a:xfrm>
            <a:off x="5652120" y="4581128"/>
            <a:ext cx="5040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90"/>
          <p:cNvCxnSpPr/>
          <p:nvPr/>
        </p:nvCxnSpPr>
        <p:spPr>
          <a:xfrm rot="10800000">
            <a:off x="2843808" y="2276872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92"/>
          <p:cNvCxnSpPr/>
          <p:nvPr/>
        </p:nvCxnSpPr>
        <p:spPr>
          <a:xfrm rot="10800000">
            <a:off x="2843808" y="2852936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93"/>
          <p:cNvCxnSpPr/>
          <p:nvPr/>
        </p:nvCxnSpPr>
        <p:spPr>
          <a:xfrm rot="10800000">
            <a:off x="2843808" y="3501008"/>
            <a:ext cx="43204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96"/>
          <p:cNvSpPr/>
          <p:nvPr/>
        </p:nvSpPr>
        <p:spPr>
          <a:xfrm>
            <a:off x="971600" y="162880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Double mask </a:t>
            </a:r>
          </a:p>
        </p:txBody>
      </p:sp>
      <p:sp>
        <p:nvSpPr>
          <p:cNvPr id="77" name="Rectangle 113"/>
          <p:cNvSpPr/>
          <p:nvPr/>
        </p:nvSpPr>
        <p:spPr>
          <a:xfrm>
            <a:off x="6444208" y="162880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Single mask </a:t>
            </a:r>
          </a:p>
        </p:txBody>
      </p:sp>
      <p:sp>
        <p:nvSpPr>
          <p:cNvPr id="78" name="TextBox 3"/>
          <p:cNvSpPr txBox="1">
            <a:spLocks noChangeArrowheads="1"/>
          </p:cNvSpPr>
          <p:nvPr/>
        </p:nvSpPr>
        <p:spPr bwMode="auto">
          <a:xfrm>
            <a:off x="3812659" y="6038307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7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/>
              <a:t>m</a:t>
            </a:r>
            <a:r>
              <a:rPr lang="de-DE" dirty="0" err="1" smtClean="0"/>
              <a:t>ask</a:t>
            </a:r>
            <a:r>
              <a:rPr lang="de-DE" dirty="0" smtClean="0"/>
              <a:t> GEM</a:t>
            </a:r>
            <a:endParaRPr lang="de-D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357" b="5035"/>
          <a:stretch>
            <a:fillRect/>
          </a:stretch>
        </p:blipFill>
        <p:spPr bwMode="auto">
          <a:xfrm>
            <a:off x="4716016" y="1963267"/>
            <a:ext cx="4231933" cy="32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X500-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224469" cy="3168352"/>
          </a:xfrm>
          <a:prstGeom prst="rect">
            <a:avLst/>
          </a:prstGeom>
        </p:spPr>
      </p:pic>
      <p:sp>
        <p:nvSpPr>
          <p:cNvPr id="7" name="Rectangle 10"/>
          <p:cNvSpPr/>
          <p:nvPr/>
        </p:nvSpPr>
        <p:spPr>
          <a:xfrm>
            <a:off x="323528" y="537321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Similar patterns , similar behavior, same material.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Angles can be adjusted  in both structure (Typ. value : 70um copper hole , 50um polyimide hole) 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Steeper angles give lower gain but also reduced charging up ( similar as RIM in THGEM)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444208" y="1268760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1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/>
              <a:t>m</a:t>
            </a:r>
            <a:r>
              <a:rPr lang="de-DE" dirty="0" err="1" smtClean="0"/>
              <a:t>ask</a:t>
            </a:r>
            <a:r>
              <a:rPr lang="de-DE" dirty="0" smtClean="0"/>
              <a:t> GEM</a:t>
            </a:r>
            <a:endParaRPr lang="de-D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888546-7AC5-46E9-927F-045826FB854A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357" b="5035"/>
          <a:stretch>
            <a:fillRect/>
          </a:stretch>
        </p:blipFill>
        <p:spPr bwMode="auto">
          <a:xfrm>
            <a:off x="4716016" y="1963267"/>
            <a:ext cx="4231933" cy="32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X500-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224469" cy="3168352"/>
          </a:xfrm>
          <a:prstGeom prst="rect">
            <a:avLst/>
          </a:prstGeom>
        </p:spPr>
      </p:pic>
      <p:sp>
        <p:nvSpPr>
          <p:cNvPr id="7" name="Rectangle 10"/>
          <p:cNvSpPr/>
          <p:nvPr/>
        </p:nvSpPr>
        <p:spPr>
          <a:xfrm>
            <a:off x="323528" y="537321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Similar patterns , similar behavior, same material.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Angles can be adjusted  in both structure (Typ. value : 70um copper hole , 50um polyimide hole) 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Steeper angles give lower gain but also reduced charging up ( similar as RIM in THGEM)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444208" y="1268760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  <p:pic>
        <p:nvPicPr>
          <p:cNvPr id="8" name="Picture 131" descr="DSCN2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313746" y="1840216"/>
            <a:ext cx="5098197" cy="38236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50351" y="6406505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WILL BE USED FOR CMS FORWARD MUON TRACKER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001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Heavy </a:t>
            </a:r>
            <a:r>
              <a:rPr lang="en-US" altLang="ja-JP" i="1" u="sng" dirty="0"/>
              <a:t>F</a:t>
            </a:r>
            <a:r>
              <a:rPr lang="en-US" altLang="ja-JP" i="1" u="sng" dirty="0" smtClean="0"/>
              <a:t>lavor Measurements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7538" y="1212518"/>
            <a:ext cx="7583487" cy="4208930"/>
          </a:xfrm>
        </p:spPr>
        <p:txBody>
          <a:bodyPr/>
          <a:lstStyle/>
          <a:p>
            <a:r>
              <a:rPr lang="en-US" altLang="ja-JP" dirty="0" smtClean="0"/>
              <a:t>Improvement of secondary vertex resolution by x2</a:t>
            </a:r>
          </a:p>
          <a:p>
            <a:pPr lvl="1"/>
            <a:r>
              <a:rPr lang="en-US" altLang="ja-JP" dirty="0" smtClean="0"/>
              <a:t>Measurement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c</a:t>
            </a:r>
            <a:r>
              <a:rPr lang="en-US" altLang="ja-JP" dirty="0" smtClean="0"/>
              <a:t>, D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, </a:t>
            </a:r>
            <a:r>
              <a:rPr lang="en-US" altLang="ja-JP" dirty="0" err="1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b</a:t>
            </a:r>
            <a:endParaRPr lang="en-US" altLang="ja-JP" baseline="-25000" dirty="0" smtClean="0"/>
          </a:p>
          <a:p>
            <a:pPr lvl="1"/>
            <a:r>
              <a:rPr lang="en-US" altLang="ja-JP" dirty="0"/>
              <a:t>v</a:t>
            </a:r>
            <a:r>
              <a:rPr kumimoji="1" lang="en-US" altLang="ja-JP" dirty="0" smtClean="0"/>
              <a:t>2 and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for wide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 range (down to low </a:t>
            </a:r>
            <a:r>
              <a:rPr kumimoji="1" lang="en-US" altLang="ja-JP" dirty="0" err="1" smtClean="0"/>
              <a:t>pT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Better feasibility to measure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baseline="-25000" dirty="0" err="1" smtClean="0"/>
              <a:t>c</a:t>
            </a:r>
            <a:endParaRPr kumimoji="1" lang="en-US" altLang="ja-JP" baseline="-25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53</a:t>
            </a:fld>
            <a:endParaRPr lang="en-US"/>
          </a:p>
        </p:txBody>
      </p:sp>
      <p:pic>
        <p:nvPicPr>
          <p:cNvPr id="9" name="図 8" descr="スクリーンショット（2013-10-18 23.44.58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99" y="3149600"/>
            <a:ext cx="4876800" cy="3708400"/>
          </a:xfrm>
          <a:prstGeom prst="rect">
            <a:avLst/>
          </a:prstGeom>
        </p:spPr>
      </p:pic>
      <p:pic>
        <p:nvPicPr>
          <p:cNvPr id="5" name="図 4" descr="スクリーンショット（2013-10-18 23.44.07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" y="3570867"/>
            <a:ext cx="4031725" cy="29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17743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ALICE Status with the upgrades</a:t>
            </a:r>
            <a:endParaRPr kumimoji="1" lang="ja-JP" altLang="en-US" i="1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54</a:t>
            </a:fld>
            <a:endParaRPr lang="en-US"/>
          </a:p>
        </p:txBody>
      </p:sp>
      <p:pic>
        <p:nvPicPr>
          <p:cNvPr id="3" name="図 2" descr="fut_me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198195"/>
            <a:ext cx="8326581" cy="55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ALCIE TPC - II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388725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cs typeface="Helvetica Neue"/>
              </a:rPr>
              <a:t>Gating wire</a:t>
            </a:r>
          </a:p>
          <a:p>
            <a:pPr lvl="1"/>
            <a:r>
              <a:rPr lang="en-US" altLang="ja-JP" dirty="0" smtClean="0">
                <a:cs typeface="Helvetica Neue"/>
              </a:rPr>
              <a:t>Prevent ions from drifting </a:t>
            </a:r>
          </a:p>
          <a:p>
            <a:pPr marL="282575" lvl="1" indent="0">
              <a:buNone/>
            </a:pPr>
            <a:r>
              <a:rPr lang="en-US" altLang="ja-JP" dirty="0">
                <a:cs typeface="Helvetica Neue"/>
              </a:rPr>
              <a:t>b</a:t>
            </a:r>
            <a:r>
              <a:rPr lang="en-US" altLang="ja-JP" dirty="0" smtClean="0">
                <a:cs typeface="Helvetica Neue"/>
              </a:rPr>
              <a:t>ack to the drift space</a:t>
            </a:r>
          </a:p>
          <a:p>
            <a:pPr lvl="1"/>
            <a:r>
              <a:rPr lang="en-US" altLang="ja-JP" dirty="0" smtClean="0">
                <a:cs typeface="Helvetica Neue"/>
              </a:rPr>
              <a:t>Important to avoid field </a:t>
            </a:r>
          </a:p>
          <a:p>
            <a:pPr marL="282575" lvl="1" indent="0">
              <a:buNone/>
            </a:pPr>
            <a:r>
              <a:rPr lang="en-US" altLang="ja-JP" dirty="0">
                <a:cs typeface="Helvetica Neue"/>
              </a:rPr>
              <a:t>d</a:t>
            </a:r>
            <a:r>
              <a:rPr lang="en-US" altLang="ja-JP" dirty="0" smtClean="0">
                <a:cs typeface="Helvetica Neue"/>
              </a:rPr>
              <a:t>istortion</a:t>
            </a:r>
          </a:p>
          <a:p>
            <a:r>
              <a:rPr lang="en-US" altLang="ja-JP" dirty="0" err="1" smtClean="0">
                <a:cs typeface="Helvetica Neue"/>
              </a:rPr>
              <a:t>Cathod</a:t>
            </a:r>
            <a:r>
              <a:rPr lang="en-US" altLang="ja-JP" dirty="0" smtClean="0">
                <a:cs typeface="Helvetica Neue"/>
              </a:rPr>
              <a:t>, anode wire planes</a:t>
            </a:r>
          </a:p>
          <a:p>
            <a:r>
              <a:rPr lang="en-US" altLang="ja-JP" dirty="0" smtClean="0">
                <a:cs typeface="Helvetica Neue"/>
              </a:rPr>
              <a:t>Gas gain ~ 2x10</a:t>
            </a:r>
            <a:r>
              <a:rPr lang="en-US" altLang="ja-JP" baseline="30000" dirty="0" smtClean="0">
                <a:cs typeface="Helvetica Neue"/>
              </a:rPr>
              <a:t>4</a:t>
            </a:r>
          </a:p>
          <a:p>
            <a:r>
              <a:rPr lang="en-US" altLang="ja-JP" dirty="0" smtClean="0">
                <a:cs typeface="Helvetica Neue"/>
              </a:rPr>
              <a:t>Multiplication of drift </a:t>
            </a:r>
          </a:p>
          <a:p>
            <a:pPr marL="0" indent="0">
              <a:buNone/>
            </a:pPr>
            <a:r>
              <a:rPr lang="en-US" altLang="ja-JP" dirty="0">
                <a:cs typeface="Helvetica Neue"/>
              </a:rPr>
              <a:t>e</a:t>
            </a:r>
            <a:r>
              <a:rPr lang="en-US" altLang="ja-JP" dirty="0" smtClean="0">
                <a:cs typeface="Helvetica Neue"/>
              </a:rPr>
              <a:t>lectrons at anode</a:t>
            </a:r>
          </a:p>
          <a:p>
            <a:r>
              <a:rPr lang="en-US" altLang="ja-JP" dirty="0" smtClean="0">
                <a:cs typeface="Helvetica Neue"/>
              </a:rPr>
              <a:t>Induced current on the readout pad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55</a:t>
            </a:fld>
            <a:endParaRPr lang="en-US"/>
          </a:p>
        </p:txBody>
      </p:sp>
      <p:pic>
        <p:nvPicPr>
          <p:cNvPr id="5" name="図 4" descr="スクリーンショット（2013-10-19 16.57.03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32" y="1662069"/>
            <a:ext cx="4703067" cy="38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4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Current Limitations - II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Current readout capability is worse</a:t>
            </a:r>
          </a:p>
          <a:p>
            <a:pPr lvl="1"/>
            <a:r>
              <a:rPr lang="en-US" altLang="ja-JP" sz="2400" dirty="0"/>
              <a:t>Maximum is </a:t>
            </a:r>
            <a:r>
              <a:rPr lang="en-US" altLang="ja-JP" sz="2400" dirty="0" smtClean="0"/>
              <a:t>~300 </a:t>
            </a:r>
            <a:r>
              <a:rPr lang="en-US" altLang="ja-JP" sz="2400" dirty="0"/>
              <a:t>Hz due to TPC readout </a:t>
            </a:r>
            <a:r>
              <a:rPr lang="en-US" altLang="ja-JP" sz="2400" dirty="0" smtClean="0"/>
              <a:t>capability</a:t>
            </a:r>
          </a:p>
          <a:p>
            <a:pPr lvl="1"/>
            <a:r>
              <a:rPr lang="en-US" altLang="ja-JP" sz="2400" dirty="0" smtClean="0"/>
              <a:t>LS1 upgrade (RCU upgrade) </a:t>
            </a:r>
            <a:r>
              <a:rPr lang="en-US" altLang="ja-JP" sz="2400" dirty="0" smtClean="0">
                <a:sym typeface="Wingdings"/>
              </a:rPr>
              <a:t> 1kHz BW</a:t>
            </a:r>
          </a:p>
          <a:p>
            <a:r>
              <a:rPr lang="en-US" altLang="ja-JP" sz="2600" dirty="0" smtClean="0">
                <a:sym typeface="Wingdings"/>
              </a:rPr>
              <a:t>Rate tolerance of wire amplification. O(10kHz/cm</a:t>
            </a:r>
            <a:r>
              <a:rPr lang="en-US" altLang="ja-JP" sz="2600" baseline="30000" dirty="0" smtClean="0">
                <a:sym typeface="Wingdings"/>
              </a:rPr>
              <a:t>2</a:t>
            </a:r>
            <a:r>
              <a:rPr lang="en-US" altLang="ja-JP" sz="2600" dirty="0" smtClean="0">
                <a:sym typeface="Wingdings"/>
              </a:rPr>
              <a:t>)</a:t>
            </a:r>
            <a:endParaRPr lang="en-US" altLang="ja-JP" sz="2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56</a:t>
            </a:fld>
            <a:endParaRPr lang="en-US"/>
          </a:p>
        </p:txBody>
      </p:sp>
      <p:pic>
        <p:nvPicPr>
          <p:cNvPr id="6" name="図 5" descr="スクリーンショット（2013-10-19 17.00.44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0" y="3904297"/>
            <a:ext cx="3996549" cy="2833374"/>
          </a:xfrm>
          <a:prstGeom prst="rect">
            <a:avLst/>
          </a:prstGeom>
        </p:spPr>
      </p:pic>
      <p:pic>
        <p:nvPicPr>
          <p:cNvPr id="8" name="図 7" descr="スクリーンショット（2013-10-19 17.12.10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72" y="3904297"/>
            <a:ext cx="3741399" cy="2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lang="en-US" altLang="ja-JP" i="1" u="sng" dirty="0" smtClean="0"/>
              <a:t>Exotics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1112" y="1216211"/>
            <a:ext cx="7583487" cy="532802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10</a:t>
            </a:r>
            <a:r>
              <a:rPr lang="en-US" altLang="ja-JP" baseline="30000" dirty="0" smtClean="0"/>
              <a:t>10</a:t>
            </a:r>
            <a:r>
              <a:rPr lang="en-US" altLang="ja-JP" dirty="0" smtClean="0"/>
              <a:t> central events.</a:t>
            </a:r>
            <a:r>
              <a:rPr lang="en-US" altLang="ja-JP" dirty="0"/>
              <a:t> </a:t>
            </a:r>
            <a:r>
              <a:rPr kumimoji="1" lang="en-US" altLang="ja-JP" dirty="0" smtClean="0"/>
              <a:t>Feasible for these measurements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57</a:t>
            </a:fld>
            <a:endParaRPr lang="en-US"/>
          </a:p>
        </p:txBody>
      </p:sp>
      <p:pic>
        <p:nvPicPr>
          <p:cNvPr id="5" name="図 4" descr="スクリーンショット（2013-10-19 0.16.04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29" y="1710205"/>
            <a:ext cx="4871685" cy="5022356"/>
          </a:xfrm>
          <a:prstGeom prst="rect">
            <a:avLst/>
          </a:prstGeom>
        </p:spPr>
      </p:pic>
      <p:pic>
        <p:nvPicPr>
          <p:cNvPr id="9" name="図 8" descr="スクリーンショット（2013-10-19 0.18.14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0" y="2963503"/>
            <a:ext cx="3798295" cy="35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5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kumimoji="1" lang="en-US" altLang="ja-JP" i="1" u="sng" dirty="0" smtClean="0"/>
              <a:t>Future ALICE Program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2800" dirty="0"/>
              <a:t>ALICE heavy-ion </a:t>
            </a:r>
            <a:r>
              <a:rPr lang="en-US" altLang="ja-JP" sz="2800" dirty="0" smtClean="0"/>
              <a:t>program </a:t>
            </a:r>
            <a:r>
              <a:rPr lang="en-US" altLang="ja-JP" sz="2800" dirty="0"/>
              <a:t>approved for </a:t>
            </a:r>
            <a:r>
              <a:rPr lang="en-US" altLang="ja-JP" sz="2800" dirty="0" smtClean="0"/>
              <a:t>1~10nb</a:t>
            </a:r>
            <a:r>
              <a:rPr lang="en-US" altLang="ja-JP" sz="2800" baseline="30000" dirty="0"/>
              <a:t>-1</a:t>
            </a:r>
            <a:r>
              <a:rPr lang="en-US" altLang="ja-JP" sz="2800" dirty="0" smtClean="0"/>
              <a:t>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ja-JP" sz="2800" dirty="0" smtClean="0"/>
              <a:t>Possible scenario</a:t>
            </a:r>
            <a:endParaRPr lang="en-US" altLang="ja-JP" sz="28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/>
              <a:t>2013–14 Long Shutdown 1 (LS1)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altLang="ja-JP" sz="2400" dirty="0"/>
              <a:t> </a:t>
            </a:r>
            <a:r>
              <a:rPr lang="en-US" altLang="ja-JP" sz="2200" dirty="0"/>
              <a:t> completion of TRD and </a:t>
            </a:r>
            <a:r>
              <a:rPr lang="en-US" altLang="ja-JP" sz="2200" dirty="0" smtClean="0"/>
              <a:t>installation of Di-jet CAL</a:t>
            </a:r>
            <a:endParaRPr lang="en-US" altLang="ja-JP" sz="22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/>
              <a:t>2015 </a:t>
            </a:r>
            <a:r>
              <a:rPr lang="en-US" altLang="ja-JP" sz="2400" dirty="0" err="1"/>
              <a:t>Pb</a:t>
            </a:r>
            <a:r>
              <a:rPr lang="en-US" altLang="ja-JP" sz="2400" dirty="0"/>
              <a:t>–</a:t>
            </a:r>
            <a:r>
              <a:rPr lang="en-US" altLang="ja-JP" sz="2400" dirty="0" err="1"/>
              <a:t>Pb</a:t>
            </a:r>
            <a:r>
              <a:rPr lang="en-US" altLang="ja-JP" sz="2400" dirty="0"/>
              <a:t>  at √</a:t>
            </a:r>
            <a:r>
              <a:rPr lang="en-US" altLang="ja-JP" sz="2400" dirty="0" err="1"/>
              <a:t>s</a:t>
            </a:r>
            <a:r>
              <a:rPr lang="en-US" altLang="ja-JP" sz="2400" baseline="-25000" dirty="0" err="1"/>
              <a:t>NN</a:t>
            </a:r>
            <a:r>
              <a:rPr lang="en-US" altLang="ja-JP" sz="2400" dirty="0"/>
              <a:t> = 5.1 </a:t>
            </a:r>
            <a:r>
              <a:rPr lang="en-US" altLang="ja-JP" sz="2400" dirty="0" err="1"/>
              <a:t>TeV</a:t>
            </a:r>
            <a:r>
              <a:rPr lang="en-US" altLang="ja-JP" sz="2400" dirty="0"/>
              <a:t>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/>
              <a:t>2016–17  </a:t>
            </a:r>
            <a:r>
              <a:rPr lang="en-US" altLang="ja-JP" sz="2400" dirty="0" err="1" smtClean="0"/>
              <a:t>Pb</a:t>
            </a:r>
            <a:r>
              <a:rPr lang="en-US" altLang="ja-JP" sz="2400" dirty="0"/>
              <a:t>–</a:t>
            </a:r>
            <a:r>
              <a:rPr lang="en-US" altLang="ja-JP" sz="2400" dirty="0" err="1"/>
              <a:t>Pb</a:t>
            </a:r>
            <a:r>
              <a:rPr lang="en-US" altLang="ja-JP" sz="2400" dirty="0"/>
              <a:t> at √</a:t>
            </a:r>
            <a:r>
              <a:rPr lang="en-US" altLang="ja-JP" sz="2400" dirty="0" err="1"/>
              <a:t>s</a:t>
            </a:r>
            <a:r>
              <a:rPr lang="en-US" altLang="ja-JP" sz="2400" baseline="-25000" dirty="0" err="1"/>
              <a:t>NN</a:t>
            </a:r>
            <a:r>
              <a:rPr lang="en-US" altLang="ja-JP" sz="2400" dirty="0"/>
              <a:t> = 5.5 </a:t>
            </a:r>
            <a:r>
              <a:rPr lang="en-US" altLang="ja-JP" sz="2400" dirty="0" err="1" smtClean="0"/>
              <a:t>TeV</a:t>
            </a:r>
            <a:endParaRPr lang="en-US" altLang="ja-JP" sz="2400" baseline="300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/>
              <a:t>2018 Long Shutdown 2 (LS2)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 smtClean="0"/>
              <a:t>2019 </a:t>
            </a:r>
            <a:r>
              <a:rPr lang="en-US" altLang="ja-JP" sz="2400" dirty="0" err="1" smtClean="0"/>
              <a:t>Pb-Pb</a:t>
            </a:r>
            <a:r>
              <a:rPr lang="en-US" altLang="ja-JP" sz="2400" dirty="0" smtClean="0"/>
              <a:t> 2.85nb</a:t>
            </a:r>
            <a:r>
              <a:rPr lang="en-US" altLang="ja-JP" sz="2400" baseline="30000" dirty="0" smtClean="0"/>
              <a:t>-1</a:t>
            </a:r>
            <a:endParaRPr lang="en-US" altLang="ja-JP" sz="2400" baseline="300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/>
              <a:t>2020 </a:t>
            </a:r>
            <a:r>
              <a:rPr lang="en-US" altLang="ja-JP" sz="2400" dirty="0" err="1" smtClean="0"/>
              <a:t>Pb-Pb</a:t>
            </a:r>
            <a:r>
              <a:rPr lang="en-US" altLang="ja-JP" sz="2400" dirty="0" smtClean="0"/>
              <a:t> 2.85nb</a:t>
            </a:r>
            <a:r>
              <a:rPr lang="en-US" altLang="ja-JP" sz="2400" baseline="30000" dirty="0" smtClean="0"/>
              <a:t>-1</a:t>
            </a:r>
            <a:r>
              <a:rPr lang="en-US" altLang="ja-JP" sz="2400" dirty="0" smtClean="0"/>
              <a:t> (low magnetic field)</a:t>
            </a:r>
            <a:endParaRPr lang="en-US" altLang="ja-JP" sz="24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 smtClean="0"/>
              <a:t>2021 p-p reference run </a:t>
            </a:r>
            <a:endParaRPr lang="en-US" altLang="ja-JP" sz="24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 smtClean="0"/>
              <a:t>2022-2023 </a:t>
            </a:r>
            <a:r>
              <a:rPr lang="en-US" altLang="ja-JP" sz="2400" dirty="0"/>
              <a:t>Long Shutdown 3 (LS3</a:t>
            </a:r>
            <a:r>
              <a:rPr lang="en-US" altLang="ja-JP" sz="2400" dirty="0" smtClean="0"/>
              <a:t>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400" dirty="0" smtClean="0"/>
              <a:t>2024-2026: </a:t>
            </a:r>
            <a:r>
              <a:rPr lang="en-US" altLang="ja-JP" sz="2400" dirty="0" err="1" smtClean="0"/>
              <a:t>Pb-Pb</a:t>
            </a:r>
            <a:r>
              <a:rPr lang="en-US" altLang="ja-JP" sz="2400" dirty="0" smtClean="0"/>
              <a:t>/p-</a:t>
            </a:r>
            <a:r>
              <a:rPr lang="en-US" altLang="ja-JP" sz="2400" dirty="0" err="1" smtClean="0"/>
              <a:t>Pb</a:t>
            </a:r>
            <a:r>
              <a:rPr lang="en-US" altLang="ja-JP" sz="2400" dirty="0" smtClean="0"/>
              <a:t> run with ALICE upgrade</a:t>
            </a:r>
          </a:p>
          <a:p>
            <a:pPr marL="457200" lvl="1" indent="0">
              <a:buNone/>
            </a:pPr>
            <a:r>
              <a:rPr lang="en-US" altLang="ja-JP" sz="2400" dirty="0" smtClean="0"/>
              <a:t>                       (3.5 month/year for HI, 1 month with low B)</a:t>
            </a: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7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Space-charge distortion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Maximum radial and azimuthal distortions for various gas mixtures at IBF=1% and gain=2000</a:t>
            </a:r>
          </a:p>
          <a:p>
            <a:r>
              <a:rPr lang="en-US" altLang="ja-JP" dirty="0" smtClean="0"/>
              <a:t>Ne-CO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-N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is baseline gas mixture. </a:t>
            </a:r>
          </a:p>
          <a:p>
            <a:pPr lvl="1"/>
            <a:r>
              <a:rPr lang="en-US" altLang="ja-JP" dirty="0" smtClean="0"/>
              <a:t>Online corrections to 0.01% (0.02cm) are required</a:t>
            </a:r>
          </a:p>
          <a:p>
            <a:pPr lvl="1"/>
            <a:r>
              <a:rPr lang="en-US" altLang="ja-JP" dirty="0" smtClean="0"/>
              <a:t>Space-charge map, fluctuation map (from 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raw data)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59</a:t>
            </a:fld>
            <a:endParaRPr lang="en-US"/>
          </a:p>
        </p:txBody>
      </p:sp>
      <p:pic>
        <p:nvPicPr>
          <p:cNvPr id="5" name="図 4" descr="スクリーンショット（2013-10-27 16.33.08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3509412"/>
            <a:ext cx="7624948" cy="31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6</a:t>
            </a:fld>
            <a:endParaRPr lang="en-US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1600200" y="1771831"/>
            <a:ext cx="6762749" cy="2190570"/>
          </a:xfrm>
        </p:spPr>
        <p:txBody>
          <a:bodyPr/>
          <a:lstStyle/>
          <a:p>
            <a:r>
              <a:rPr lang="en-US" altLang="ja-JP" dirty="0"/>
              <a:t>E</a:t>
            </a:r>
            <a:r>
              <a:rPr kumimoji="1" lang="en-US" altLang="ja-JP" dirty="0" smtClean="0"/>
              <a:t>xperimental results (motivate the ALICE upgrades) 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 smtClean="0"/>
              <a:t>Higher order Flow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altLang="ja-JP" dirty="0" smtClean="0"/>
              <a:t>Event-by-event flow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altLang="ja-JP" dirty="0" smtClean="0"/>
              <a:t>Heavy flavor measurements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altLang="ja-JP" dirty="0" smtClean="0"/>
              <a:t>jets </a:t>
            </a: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 smtClean="0"/>
              <a:t>Photon puzzle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altLang="ja-JP" dirty="0" err="1" smtClean="0"/>
              <a:t>Dielectron</a:t>
            </a:r>
            <a:r>
              <a:rPr lang="en-US" altLang="ja-JP" dirty="0" smtClean="0"/>
              <a:t> puzzle and thermal </a:t>
            </a:r>
            <a:r>
              <a:rPr lang="en-US" altLang="ja-JP" dirty="0" err="1" smtClean="0"/>
              <a:t>dilepton</a:t>
            </a:r>
            <a:r>
              <a:rPr lang="en-US" altLang="ja-JP" dirty="0" smtClean="0"/>
              <a:t> measurement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249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IBF studies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/>
              <a:t>3</a:t>
            </a:r>
            <a:r>
              <a:rPr lang="en-US" altLang="ja-JP" dirty="0" smtClean="0"/>
              <a:t> standard GEM setup</a:t>
            </a:r>
          </a:p>
          <a:p>
            <a:pPr lvl="1"/>
            <a:r>
              <a:rPr lang="en-US" altLang="ja-JP" dirty="0" smtClean="0"/>
              <a:t>Measurement at gain = 2000</a:t>
            </a:r>
          </a:p>
          <a:p>
            <a:pPr lvl="1"/>
            <a:r>
              <a:rPr lang="en-US" altLang="ja-JP" dirty="0" smtClean="0"/>
              <a:t>Better IBF with high Et1 and low Et2  but IBF=2%! Not enough!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60</a:t>
            </a:fld>
            <a:endParaRPr lang="en-US"/>
          </a:p>
        </p:txBody>
      </p:sp>
      <p:pic>
        <p:nvPicPr>
          <p:cNvPr id="7" name="図 6" descr="スクリーンショット（2013-10-27 17.17.38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89" y="2465456"/>
            <a:ext cx="5910481" cy="42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</p:spPr>
        <p:txBody>
          <a:bodyPr/>
          <a:lstStyle/>
          <a:p>
            <a:r>
              <a:rPr kumimoji="1" lang="en-US" altLang="ja-JP" i="1" u="sng" dirty="0" smtClean="0"/>
              <a:t>IBF studies 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301" y="1290916"/>
            <a:ext cx="8685699" cy="5567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Another option = “2 GEM + </a:t>
            </a:r>
            <a:r>
              <a:rPr lang="en-US" altLang="ja-JP" dirty="0" err="1" smtClean="0"/>
              <a:t>Micromegas</a:t>
            </a:r>
            <a:r>
              <a:rPr lang="en-US" altLang="ja-JP" dirty="0" smtClean="0"/>
              <a:t>”</a:t>
            </a:r>
          </a:p>
          <a:p>
            <a:pPr lvl="1"/>
            <a:r>
              <a:rPr lang="en-US" altLang="ja-JP" dirty="0" smtClean="0"/>
              <a:t>MMG has good IBF capability.  </a:t>
            </a:r>
          </a:p>
          <a:p>
            <a:pPr lvl="1"/>
            <a:r>
              <a:rPr lang="en-US" altLang="ja-JP" dirty="0" smtClean="0"/>
              <a:t>With 1000LPI mesh, IBF ~ E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/E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~ 1%.</a:t>
            </a:r>
          </a:p>
          <a:p>
            <a:pPr lvl="1"/>
            <a:r>
              <a:rPr lang="en-US" altLang="ja-JP" dirty="0" smtClean="0"/>
              <a:t>Further IBF suppression with 2 GEMs x 10, IBF~0.1% can be possible.</a:t>
            </a:r>
          </a:p>
          <a:p>
            <a:pPr lvl="1"/>
            <a:r>
              <a:rPr lang="en-US" altLang="ja-JP" dirty="0" smtClean="0"/>
              <a:t>On-going</a:t>
            </a:r>
          </a:p>
          <a:p>
            <a:pPr marL="282575" lvl="1" indent="0">
              <a:buNone/>
            </a:pPr>
            <a:r>
              <a:rPr lang="en-US" altLang="ja-JP" dirty="0"/>
              <a:t>m</a:t>
            </a:r>
            <a:r>
              <a:rPr lang="en-US" altLang="ja-JP" dirty="0" smtClean="0"/>
              <a:t>easurements!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61</a:t>
            </a:fld>
            <a:endParaRPr lang="en-US"/>
          </a:p>
        </p:txBody>
      </p:sp>
      <p:pic>
        <p:nvPicPr>
          <p:cNvPr id="5" name="図 4" descr="スクリーンショット（2013-10-27 17.12.27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02" y="3053403"/>
            <a:ext cx="6059812" cy="36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2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lang="en-US" altLang="ja-JP" i="1" u="sng" dirty="0" smtClean="0"/>
              <a:t>Higher Order Flow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Trebuchet MS"/>
                <a:ea typeface="メイリオ"/>
                <a:cs typeface="Trebuchet MS"/>
              </a:rPr>
              <a:t>Higher order Flow measurements</a:t>
            </a:r>
          </a:p>
          <a:p>
            <a:pPr lvl="1"/>
            <a:r>
              <a:rPr lang="en-US" altLang="ja-JP" dirty="0" smtClean="0">
                <a:latin typeface="Trebuchet MS"/>
                <a:ea typeface="メイリオ"/>
                <a:cs typeface="Trebuchet MS"/>
              </a:rPr>
              <a:t>Initial conditions (correlation length, fluctuation), Viscosity</a:t>
            </a:r>
          </a:p>
          <a:p>
            <a:pPr lvl="1"/>
            <a:endParaRPr kumimoji="1" lang="en-US" altLang="ja-JP" dirty="0" smtClean="0">
              <a:latin typeface="Trebuchet MS"/>
              <a:ea typeface="メイリオ"/>
              <a:cs typeface="Trebuchet MS"/>
            </a:endParaRPr>
          </a:p>
          <a:p>
            <a:endParaRPr kumimoji="1" lang="ja-JP" altLang="en-US" dirty="0">
              <a:latin typeface="Trebuchet MS"/>
              <a:ea typeface="メイリオ"/>
              <a:cs typeface="Trebuchet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7</a:t>
            </a:fld>
            <a:endParaRPr 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836" y="22416"/>
            <a:ext cx="2019083" cy="1528735"/>
          </a:xfrm>
          <a:prstGeom prst="rect">
            <a:avLst/>
          </a:prstGeom>
        </p:spPr>
      </p:pic>
      <p:pic>
        <p:nvPicPr>
          <p:cNvPr id="12" name="図 11" descr="スクリーンショット（2013-10-31 14.08.46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" y="4092330"/>
            <a:ext cx="8077638" cy="276567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08829" y="2161777"/>
            <a:ext cx="2105447" cy="188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49"/>
          <p:cNvGrpSpPr/>
          <p:nvPr/>
        </p:nvGrpSpPr>
        <p:grpSpPr>
          <a:xfrm>
            <a:off x="6076410" y="2119267"/>
            <a:ext cx="1971135" cy="1919543"/>
            <a:chOff x="-4098408" y="-729381"/>
            <a:chExt cx="4456108" cy="427521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-4098408" y="-651632"/>
              <a:ext cx="4456108" cy="4197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Oval 48"/>
            <p:cNvSpPr/>
            <p:nvPr/>
          </p:nvSpPr>
          <p:spPr bwMode="auto">
            <a:xfrm>
              <a:off x="-1690109" y="-729381"/>
              <a:ext cx="1288473" cy="4572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7" name="Group 47"/>
          <p:cNvGrpSpPr/>
          <p:nvPr/>
        </p:nvGrpSpPr>
        <p:grpSpPr>
          <a:xfrm>
            <a:off x="3872384" y="2132856"/>
            <a:ext cx="1968090" cy="1911737"/>
            <a:chOff x="4544291" y="2473036"/>
            <a:chExt cx="4599709" cy="431916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544291" y="2524548"/>
              <a:ext cx="4599709" cy="426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val 46"/>
            <p:cNvSpPr/>
            <p:nvPr/>
          </p:nvSpPr>
          <p:spPr bwMode="auto">
            <a:xfrm>
              <a:off x="7096991" y="2473036"/>
              <a:ext cx="800100" cy="4468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28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lang="en-US" altLang="ja-JP" i="1" u="sng" dirty="0" smtClean="0"/>
              <a:t>Higher Order Flow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Trebuchet MS"/>
                <a:ea typeface="メイリオ"/>
                <a:cs typeface="Trebuchet MS"/>
              </a:rPr>
              <a:t>Higher order Flow measurements</a:t>
            </a:r>
          </a:p>
          <a:p>
            <a:pPr lvl="1"/>
            <a:r>
              <a:rPr lang="en-US" altLang="ja-JP" dirty="0" smtClean="0">
                <a:latin typeface="Trebuchet MS"/>
                <a:ea typeface="メイリオ"/>
                <a:cs typeface="Trebuchet MS"/>
                <a:sym typeface="Wingdings"/>
              </a:rPr>
              <a:t>IP-</a:t>
            </a:r>
            <a:r>
              <a:rPr lang="en-US" altLang="ja-JP" dirty="0" err="1" smtClean="0">
                <a:latin typeface="Trebuchet MS"/>
                <a:ea typeface="メイリオ"/>
                <a:cs typeface="Trebuchet MS"/>
                <a:sym typeface="Wingdings"/>
              </a:rPr>
              <a:t>Glasma</a:t>
            </a:r>
            <a:r>
              <a:rPr lang="en-US" altLang="ja-JP" dirty="0" smtClean="0">
                <a:latin typeface="Trebuchet MS"/>
                <a:ea typeface="メイリオ"/>
                <a:cs typeface="Trebuchet MS"/>
                <a:sym typeface="Wingdings"/>
              </a:rPr>
              <a:t> model (1/Q</a:t>
            </a:r>
            <a:r>
              <a:rPr lang="en-US" altLang="ja-JP" baseline="-25000" dirty="0" smtClean="0">
                <a:latin typeface="Trebuchet MS"/>
                <a:ea typeface="メイリオ"/>
                <a:cs typeface="Trebuchet MS"/>
                <a:sym typeface="Wingdings"/>
              </a:rPr>
              <a:t>s</a:t>
            </a:r>
            <a:r>
              <a:rPr lang="en-US" altLang="ja-JP" dirty="0" smtClean="0">
                <a:latin typeface="Trebuchet MS"/>
                <a:ea typeface="メイリオ"/>
                <a:cs typeface="Trebuchet MS"/>
                <a:sym typeface="Wingdings"/>
              </a:rPr>
              <a:t>)</a:t>
            </a:r>
          </a:p>
          <a:p>
            <a:pPr lvl="2"/>
            <a:r>
              <a:rPr lang="en-US" altLang="ja-JP" dirty="0" smtClean="0">
                <a:latin typeface="Symbol" charset="2"/>
                <a:ea typeface="メイリオ"/>
                <a:cs typeface="Symbol" charset="2"/>
                <a:sym typeface="Wingdings"/>
              </a:rPr>
              <a:t>h</a:t>
            </a:r>
            <a:r>
              <a:rPr lang="en-US" altLang="ja-JP" dirty="0">
                <a:latin typeface="Trebuchet MS"/>
                <a:ea typeface="メイリオ"/>
                <a:cs typeface="Trebuchet MS"/>
                <a:sym typeface="Wingdings"/>
              </a:rPr>
              <a:t>/s=0.12(RHIC), 0.2(LHC) </a:t>
            </a:r>
          </a:p>
          <a:p>
            <a:pPr lvl="1"/>
            <a:r>
              <a:rPr lang="en-US" altLang="ja-JP" dirty="0" err="1">
                <a:latin typeface="Trebuchet MS"/>
                <a:ea typeface="メイリオ"/>
                <a:cs typeface="Trebuchet MS"/>
                <a:sym typeface="Wingdings"/>
              </a:rPr>
              <a:t>v</a:t>
            </a:r>
            <a:r>
              <a:rPr lang="en-US" altLang="ja-JP" baseline="-25000" dirty="0" err="1">
                <a:latin typeface="Trebuchet MS"/>
                <a:ea typeface="メイリオ"/>
                <a:cs typeface="Trebuchet MS"/>
                <a:sym typeface="Wingdings"/>
              </a:rPr>
              <a:t>n</a:t>
            </a:r>
            <a:r>
              <a:rPr lang="en-US" altLang="ja-JP" dirty="0">
                <a:latin typeface="Trebuchet MS"/>
                <a:ea typeface="メイリオ"/>
                <a:cs typeface="Trebuchet MS"/>
                <a:sym typeface="Wingdings"/>
              </a:rPr>
              <a:t>∝ </a:t>
            </a:r>
            <a:r>
              <a:rPr lang="en-US" altLang="ja-JP" dirty="0" err="1">
                <a:latin typeface="Trebuchet MS"/>
                <a:ea typeface="メイリオ"/>
                <a:cs typeface="Trebuchet MS"/>
                <a:sym typeface="Wingdings"/>
              </a:rPr>
              <a:t>exp</a:t>
            </a:r>
            <a:r>
              <a:rPr lang="en-US" altLang="ja-JP" dirty="0">
                <a:latin typeface="Trebuchet MS"/>
                <a:ea typeface="メイリオ"/>
                <a:cs typeface="Trebuchet MS"/>
                <a:sym typeface="Wingdings"/>
              </a:rPr>
              <a:t>(-βn</a:t>
            </a:r>
            <a:r>
              <a:rPr lang="en-US" altLang="ja-JP" baseline="30000" dirty="0">
                <a:latin typeface="Trebuchet MS"/>
                <a:ea typeface="メイリオ"/>
                <a:cs typeface="Trebuchet MS"/>
                <a:sym typeface="Wingdings"/>
              </a:rPr>
              <a:t>2</a:t>
            </a:r>
            <a:r>
              <a:rPr lang="en-US" altLang="ja-JP" dirty="0">
                <a:latin typeface="Trebuchet MS"/>
                <a:ea typeface="メイリオ"/>
                <a:cs typeface="Trebuchet MS"/>
                <a:sym typeface="Wingdings"/>
              </a:rPr>
              <a:t>), β∝</a:t>
            </a:r>
            <a:r>
              <a:rPr lang="en-US" altLang="ja-JP" dirty="0" err="1">
                <a:latin typeface="Trebuchet MS"/>
                <a:ea typeface="メイリオ"/>
                <a:cs typeface="Trebuchet MS"/>
                <a:sym typeface="Wingdings"/>
              </a:rPr>
              <a:t>η</a:t>
            </a:r>
            <a:r>
              <a:rPr lang="en-US" altLang="ja-JP" dirty="0">
                <a:latin typeface="Trebuchet MS"/>
                <a:ea typeface="メイリオ"/>
                <a:cs typeface="Trebuchet MS"/>
                <a:sym typeface="Wingdings"/>
              </a:rPr>
              <a:t>/</a:t>
            </a:r>
            <a:r>
              <a:rPr lang="en-US" altLang="ja-JP" dirty="0" smtClean="0">
                <a:latin typeface="Trebuchet MS"/>
                <a:ea typeface="メイリオ"/>
                <a:cs typeface="Trebuchet MS"/>
                <a:sym typeface="Wingdings"/>
              </a:rPr>
              <a:t>s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Temperature dependence of </a:t>
            </a:r>
            <a:r>
              <a:rPr lang="en-US" altLang="ja-JP" dirty="0" smtClean="0">
                <a:solidFill>
                  <a:srgbClr val="FFFF00"/>
                </a:solidFill>
                <a:latin typeface="Symbol" charset="2"/>
                <a:ea typeface="メイリオ"/>
                <a:cs typeface="Symbol" charset="2"/>
                <a:sym typeface="Wingdings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/s???</a:t>
            </a:r>
          </a:p>
          <a:p>
            <a:pPr lvl="1"/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Sensitivity to QGP </a:t>
            </a:r>
            <a:r>
              <a:rPr lang="en-US" altLang="ja-JP" dirty="0" smtClean="0">
                <a:solidFill>
                  <a:srgbClr val="FFFF00"/>
                </a:solidFill>
                <a:latin typeface="Symbol" charset="2"/>
                <a:ea typeface="メイリオ"/>
                <a:cs typeface="Symbol" charset="2"/>
                <a:sym typeface="Wingdings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/s or </a:t>
            </a:r>
            <a:r>
              <a:rPr lang="en-US" altLang="ja-JP" dirty="0" err="1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hadronics</a:t>
            </a:r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Symbol" charset="2"/>
                <a:ea typeface="メイリオ"/>
                <a:cs typeface="Symbol" charset="2"/>
                <a:sym typeface="Wingdings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メイリオ"/>
                <a:cs typeface="Trebuchet MS"/>
                <a:sym typeface="Wingdings"/>
              </a:rPr>
              <a:t>/s??? Can differentiate???</a:t>
            </a:r>
            <a:endParaRPr lang="en-US" altLang="ja-JP" dirty="0">
              <a:solidFill>
                <a:srgbClr val="FFFF00"/>
              </a:solidFill>
              <a:latin typeface="Trebuchet MS"/>
              <a:ea typeface="メイリオ"/>
              <a:cs typeface="Trebuchet MS"/>
              <a:sym typeface="Wingdings"/>
            </a:endParaRPr>
          </a:p>
          <a:p>
            <a:endParaRPr kumimoji="1" lang="ja-JP" altLang="en-US" dirty="0">
              <a:latin typeface="Trebuchet MS"/>
              <a:ea typeface="メイリオ"/>
              <a:cs typeface="Trebuchet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26" y="3927252"/>
            <a:ext cx="4376748" cy="292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521089" y="3927200"/>
            <a:ext cx="4189677" cy="2930800"/>
            <a:chOff x="32" y="0"/>
            <a:chExt cx="3120" cy="1832"/>
          </a:xfrm>
        </p:grpSpPr>
        <p:pic>
          <p:nvPicPr>
            <p:cNvPr id="7" name="Picture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0"/>
              <a:ext cx="310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" name="Picture 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1424"/>
              <a:ext cx="3120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9" name="Rectangle 32"/>
          <p:cNvSpPr>
            <a:spLocks/>
          </p:cNvSpPr>
          <p:nvPr/>
        </p:nvSpPr>
        <p:spPr bwMode="auto">
          <a:xfrm>
            <a:off x="2667340" y="6527959"/>
            <a:ext cx="4762635" cy="303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28574" bIns="0"/>
          <a:lstStyle/>
          <a:p>
            <a:pPr marL="27905" algn="ctr"/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Gale,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Jeon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Schenke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Tribedy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Venugopalan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endParaRPr lang="en-US" altLang="ja-JP" sz="1200" dirty="0" smtClean="0"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pPr marL="27905" algn="ctr"/>
            <a:r>
              <a:rPr lang="en-US" altLang="ja-JP" sz="1200" dirty="0" smtClean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arXiv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:1209.6330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258" y="219635"/>
            <a:ext cx="1976567" cy="14965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411" y="584760"/>
            <a:ext cx="740973" cy="37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6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463" y="22416"/>
            <a:ext cx="8118007" cy="1044388"/>
          </a:xfrm>
        </p:spPr>
        <p:txBody>
          <a:bodyPr/>
          <a:lstStyle/>
          <a:p>
            <a:r>
              <a:rPr lang="en-US" altLang="ja-JP" i="1" u="sng" dirty="0" smtClean="0"/>
              <a:t>E-by-E Flow</a:t>
            </a:r>
            <a:endParaRPr kumimoji="1" lang="ja-JP" altLang="en-US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118" y="1305858"/>
            <a:ext cx="8665882" cy="5552142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Event</a:t>
            </a:r>
            <a:r>
              <a:rPr lang="en-US" altLang="ja-JP" dirty="0">
                <a:latin typeface="メイリオ"/>
                <a:ea typeface="メイリオ"/>
                <a:cs typeface="メイリオ"/>
              </a:rPr>
              <a:t>-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by-event flow</a:t>
            </a:r>
          </a:p>
          <a:p>
            <a:pPr lvl="1"/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Better understanding of initial conditions </a:t>
            </a:r>
          </a:p>
          <a:p>
            <a:pPr lvl="1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Central: MC-KLN, IP-</a:t>
            </a:r>
            <a:r>
              <a:rPr kumimoji="1" lang="en-US" altLang="ja-JP" dirty="0" err="1" smtClean="0">
                <a:latin typeface="メイリオ"/>
                <a:ea typeface="メイリオ"/>
                <a:cs typeface="メイリオ"/>
              </a:rPr>
              <a:t>Glasma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lvl="1"/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Peripheral: MC-</a:t>
            </a:r>
            <a:r>
              <a:rPr lang="en-US" altLang="ja-JP" dirty="0" err="1" smtClean="0">
                <a:latin typeface="メイリオ"/>
                <a:ea typeface="メイリオ"/>
                <a:cs typeface="メイリオ"/>
              </a:rPr>
              <a:t>Glauber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, IP-</a:t>
            </a:r>
            <a:r>
              <a:rPr lang="en-US" altLang="ja-JP" dirty="0" err="1" smtClean="0">
                <a:latin typeface="メイリオ"/>
                <a:ea typeface="メイリオ"/>
                <a:cs typeface="メイリオ"/>
              </a:rPr>
              <a:t>Glasma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 smtClean="0">
                <a:solidFill>
                  <a:srgbClr val="FFFF00"/>
                </a:solidFill>
                <a:latin typeface="メイリオ"/>
                <a:ea typeface="メイリオ"/>
                <a:cs typeface="メイリオ"/>
              </a:rPr>
              <a:t>Firm conclusion???</a:t>
            </a:r>
            <a:r>
              <a:rPr kumimoji="1" lang="en-US" altLang="ja-JP" dirty="0" smtClean="0">
                <a:solidFill>
                  <a:srgbClr val="FFFF00"/>
                </a:solidFill>
                <a:latin typeface="メイリオ"/>
                <a:ea typeface="メイリオ"/>
                <a:cs typeface="メイリオ"/>
              </a:rPr>
              <a:t> Another cross-check???</a:t>
            </a:r>
            <a:endParaRPr kumimoji="1" lang="ja-JP" altLang="en-US" dirty="0">
              <a:solidFill>
                <a:srgbClr val="FFFF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9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7" y="3572031"/>
            <a:ext cx="5901763" cy="32560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31" y="3527311"/>
            <a:ext cx="2355798" cy="16554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731" y="5182736"/>
            <a:ext cx="2355796" cy="16307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730482" y="6591266"/>
            <a:ext cx="1701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ATLAS</a:t>
            </a:r>
            <a:r>
              <a:rPr lang="en-US" altLang="ja-JP" sz="1200" dirty="0"/>
              <a:t>-CONF-2012-114</a:t>
            </a:r>
            <a:endParaRPr kumimoji="1" lang="ja-JP" altLang="en-US" sz="12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621" y="625235"/>
            <a:ext cx="2381908" cy="21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8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革命">
  <a:themeElements>
    <a:clrScheme name="革命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革命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革命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革命.thmx</Template>
  <TotalTime>16378</TotalTime>
  <Words>3605</Words>
  <Application>Microsoft Macintosh PowerPoint</Application>
  <PresentationFormat>画面に合わせる (4:3)</PresentationFormat>
  <Paragraphs>552</Paragraphs>
  <Slides>61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2" baseType="lpstr">
      <vt:lpstr>革命</vt:lpstr>
      <vt:lpstr>Future ALICE Physics Perspectives and  ALICE GEM-TPC upgrade</vt:lpstr>
      <vt:lpstr>Outline</vt:lpstr>
      <vt:lpstr>Heavy Ion Physics at LHC Energy</vt:lpstr>
      <vt:lpstr>ALICE detector system</vt:lpstr>
      <vt:lpstr>Detector Performance</vt:lpstr>
      <vt:lpstr>Experimental results (motivate the ALICE upgrades) </vt:lpstr>
      <vt:lpstr>Higher Order Flow</vt:lpstr>
      <vt:lpstr>Higher Order Flow</vt:lpstr>
      <vt:lpstr>E-by-E Flow</vt:lpstr>
      <vt:lpstr>Heavy Quarks</vt:lpstr>
      <vt:lpstr>Jet measurements</vt:lpstr>
      <vt:lpstr>Photons</vt:lpstr>
      <vt:lpstr>Dileptons</vt:lpstr>
      <vt:lpstr>What we have to understand </vt:lpstr>
      <vt:lpstr>ALUCE upgrade plans</vt:lpstr>
      <vt:lpstr>ALICE upgrade strategy </vt:lpstr>
      <vt:lpstr>Core upgrade plans and Motivation </vt:lpstr>
      <vt:lpstr>Heavy Flavor Measurements</vt:lpstr>
      <vt:lpstr>Heavy Flavor Measurements</vt:lpstr>
      <vt:lpstr>Heavy Flavor Measurements</vt:lpstr>
      <vt:lpstr>Di-electron Measurements </vt:lpstr>
      <vt:lpstr>Di-electron Measurements </vt:lpstr>
      <vt:lpstr>Di-electron Measurements </vt:lpstr>
      <vt:lpstr>ALICE GEM-TPC upgrade</vt:lpstr>
      <vt:lpstr>ALCIE TPC - I</vt:lpstr>
      <vt:lpstr>Current Rate limitation</vt:lpstr>
      <vt:lpstr>TPC Core Upgrade and strategy </vt:lpstr>
      <vt:lpstr>What is GEM?</vt:lpstr>
      <vt:lpstr>Experience of GEM in CNS</vt:lpstr>
      <vt:lpstr>Experience of GEM in CNS</vt:lpstr>
      <vt:lpstr>R&amp;D items of GEM-TPC upgrade</vt:lpstr>
      <vt:lpstr>Expected Performance</vt:lpstr>
      <vt:lpstr>Expected Performance</vt:lpstr>
      <vt:lpstr>IBF studies </vt:lpstr>
      <vt:lpstr>IBF studies </vt:lpstr>
      <vt:lpstr>IBF studies </vt:lpstr>
      <vt:lpstr>Stability</vt:lpstr>
      <vt:lpstr>IROC Prototype and beamtest</vt:lpstr>
      <vt:lpstr>IROC Prototype</vt:lpstr>
      <vt:lpstr>Readout system</vt:lpstr>
      <vt:lpstr>Status and Plans</vt:lpstr>
      <vt:lpstr>Summary and Outlook</vt:lpstr>
      <vt:lpstr>Backup slides</vt:lpstr>
      <vt:lpstr>Run at 50 kHz Pb-Pb after LS2</vt:lpstr>
      <vt:lpstr>Ongoing R&amp;D: Ion Back Flow (IBF)</vt:lpstr>
      <vt:lpstr>Core Detector Upgrades - ITS</vt:lpstr>
      <vt:lpstr>Other upgrades - FOCAL</vt:lpstr>
      <vt:lpstr>Other upgrades - FOCAL</vt:lpstr>
      <vt:lpstr>Core Upgrade - DAQ</vt:lpstr>
      <vt:lpstr>Single mask GEM</vt:lpstr>
      <vt:lpstr>Single mask GEM</vt:lpstr>
      <vt:lpstr>Single mask GEM</vt:lpstr>
      <vt:lpstr>Heavy Flavor Measurements</vt:lpstr>
      <vt:lpstr>ALICE Status with the upgrades</vt:lpstr>
      <vt:lpstr>ALCIE TPC - II</vt:lpstr>
      <vt:lpstr>Current Limitations - II</vt:lpstr>
      <vt:lpstr>Exotics</vt:lpstr>
      <vt:lpstr>Future ALICE Program</vt:lpstr>
      <vt:lpstr>Space-charge distortion</vt:lpstr>
      <vt:lpstr>IBF studies </vt:lpstr>
      <vt:lpstr>IBF studies </vt:lpstr>
    </vt:vector>
  </TitlesOfParts>
  <Company>東京大学原子核科学研究センター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Perspectives of the ALICE Experiment and  ALICE detector upgrades</dc:title>
  <dc:creator>Taku Gunji</dc:creator>
  <cp:lastModifiedBy>Taku Gunji</cp:lastModifiedBy>
  <cp:revision>185</cp:revision>
  <cp:lastPrinted>2012-11-16T03:06:06Z</cp:lastPrinted>
  <dcterms:created xsi:type="dcterms:W3CDTF">2012-10-20T14:14:03Z</dcterms:created>
  <dcterms:modified xsi:type="dcterms:W3CDTF">2013-11-02T02:13:40Z</dcterms:modified>
</cp:coreProperties>
</file>