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3" r:id="rId1"/>
  </p:sldMasterIdLst>
  <p:notesMasterIdLst>
    <p:notesMasterId r:id="rId26"/>
  </p:notesMasterIdLst>
  <p:handoutMasterIdLst>
    <p:handoutMasterId r:id="rId27"/>
  </p:handoutMasterIdLst>
  <p:sldIdLst>
    <p:sldId id="274" r:id="rId2"/>
    <p:sldId id="275" r:id="rId3"/>
    <p:sldId id="259" r:id="rId4"/>
    <p:sldId id="285" r:id="rId5"/>
    <p:sldId id="286" r:id="rId6"/>
    <p:sldId id="287" r:id="rId7"/>
    <p:sldId id="282" r:id="rId8"/>
    <p:sldId id="264" r:id="rId9"/>
    <p:sldId id="288" r:id="rId10"/>
    <p:sldId id="270" r:id="rId11"/>
    <p:sldId id="293" r:id="rId12"/>
    <p:sldId id="265" r:id="rId13"/>
    <p:sldId id="277" r:id="rId14"/>
    <p:sldId id="258" r:id="rId15"/>
    <p:sldId id="257" r:id="rId16"/>
    <p:sldId id="276" r:id="rId17"/>
    <p:sldId id="269" r:id="rId18"/>
    <p:sldId id="279" r:id="rId19"/>
    <p:sldId id="280" r:id="rId20"/>
    <p:sldId id="267" r:id="rId21"/>
    <p:sldId id="284" r:id="rId22"/>
    <p:sldId id="289" r:id="rId23"/>
    <p:sldId id="290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5" d="100"/>
          <a:sy n="105" d="100"/>
        </p:scale>
        <p:origin x="-3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797C9-B150-5E47-9DDE-37940EDE61EE}" type="datetimeFigureOut">
              <a:rPr lang="en-US" smtClean="0"/>
              <a:t>6/28/13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BE37D-D84B-384B-9039-E5812D1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353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74E60-EE40-194D-A8C0-201604B2AC1D}" type="datetimeFigureOut">
              <a:rPr lang="en-US" smtClean="0"/>
              <a:t>6/28/13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AACCC-0B92-454D-A178-A289A92B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724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그림에 대한 간단한 설명을 드리면 앞의 그림은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	- </a:t>
            </a:r>
            <a:r>
              <a:rPr lang="en-US" altLang="ko-KR" dirty="0" err="1" smtClean="0"/>
              <a:t>pp</a:t>
            </a:r>
            <a:r>
              <a:rPr lang="ko-KR" altLang="en-US" dirty="0" smtClean="0"/>
              <a:t>와 </a:t>
            </a:r>
            <a:r>
              <a:rPr lang="en-US" altLang="ko-KR" dirty="0" err="1" smtClean="0"/>
              <a:t>PbPb</a:t>
            </a:r>
            <a:r>
              <a:rPr lang="en-US" altLang="ko-KR" dirty="0" smtClean="0"/>
              <a:t> 2.76 </a:t>
            </a:r>
            <a:r>
              <a:rPr lang="en-US" altLang="ko-KR" dirty="0" err="1" smtClean="0"/>
              <a:t>TeV</a:t>
            </a:r>
            <a:r>
              <a:rPr lang="en-US" altLang="ko-KR" dirty="0" smtClean="0"/>
              <a:t> </a:t>
            </a:r>
            <a:r>
              <a:rPr lang="ko-KR" altLang="en-US" dirty="0" smtClean="0"/>
              <a:t>충돌에서의 </a:t>
            </a:r>
            <a:r>
              <a:rPr lang="en-US" altLang="ko-KR" dirty="0" smtClean="0"/>
              <a:t>0.8~6.0 </a:t>
            </a:r>
            <a:r>
              <a:rPr lang="en-US" altLang="ko-KR" dirty="0" err="1" smtClean="0"/>
              <a:t>GeV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Dielectron</a:t>
            </a:r>
            <a:r>
              <a:rPr lang="en-US" altLang="ko-KR" dirty="0" smtClean="0"/>
              <a:t> and </a:t>
            </a:r>
            <a:r>
              <a:rPr lang="en-US" altLang="ko-KR" dirty="0" err="1" smtClean="0"/>
              <a:t>Dalitz</a:t>
            </a:r>
            <a:r>
              <a:rPr lang="en-US" altLang="ko-KR" dirty="0" smtClean="0"/>
              <a:t> electrons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impact parameter </a:t>
            </a:r>
            <a:r>
              <a:rPr lang="ko-KR" altLang="en-US" dirty="0" smtClean="0"/>
              <a:t>분포입니다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	- </a:t>
            </a:r>
            <a:r>
              <a:rPr lang="ko-KR" altLang="en-US" dirty="0" smtClean="0"/>
              <a:t>그림에서 블루는 업그레이드 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레드는 업그레이드 후입니다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	- 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개의 그래프가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개씩 겹쳐 있는데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위의 그래프 두개가 </a:t>
            </a:r>
            <a:r>
              <a:rPr lang="en-US" altLang="ko-KR" dirty="0" err="1" smtClean="0"/>
              <a:t>PbPb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결과이고 아래의 결과가 권민정 교수님께서 하셨던 </a:t>
            </a:r>
            <a:r>
              <a:rPr lang="en-US" altLang="ko-KR" dirty="0" err="1" smtClean="0"/>
              <a:t>pp</a:t>
            </a:r>
            <a:r>
              <a:rPr lang="ko-KR" altLang="en-US" dirty="0" smtClean="0"/>
              <a:t>에서의 결과입니다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	- </a:t>
            </a:r>
            <a:r>
              <a:rPr lang="ko-KR" altLang="en-US" dirty="0" smtClean="0"/>
              <a:t>왼쪽위의 블루 시그마는 업그레이드 전의 </a:t>
            </a:r>
            <a:r>
              <a:rPr lang="en-US" altLang="ko-KR" dirty="0" err="1" smtClean="0"/>
              <a:t>PbPb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결과의 가우시간 피팅의 시그마 값이고 레드는 업그레이드 후입니다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	- </a:t>
            </a:r>
            <a:r>
              <a:rPr lang="ko-KR" altLang="en-US" dirty="0" smtClean="0"/>
              <a:t>그림의 </a:t>
            </a:r>
            <a:r>
              <a:rPr lang="en-US" altLang="ko-KR" dirty="0" smtClean="0"/>
              <a:t>X</a:t>
            </a:r>
            <a:r>
              <a:rPr lang="ko-KR" altLang="en-US" dirty="0" smtClean="0"/>
              <a:t>축은 </a:t>
            </a:r>
            <a:r>
              <a:rPr lang="en-US" altLang="ko-KR" dirty="0" smtClean="0"/>
              <a:t>impact parameter over impact parameter resolution</a:t>
            </a:r>
            <a:r>
              <a:rPr lang="ko-KR" altLang="en-US" dirty="0" smtClean="0"/>
              <a:t>으로 업그레이드 전</a:t>
            </a:r>
            <a:r>
              <a:rPr lang="en-US" altLang="ko-KR" dirty="0" smtClean="0"/>
              <a:t>/</a:t>
            </a:r>
            <a:r>
              <a:rPr lang="ko-KR" altLang="en-US" dirty="0" smtClean="0"/>
              <a:t>후 같은 값이 나오기를 기대하였고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결과도 그러합니다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두번째 그림은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	- B </a:t>
            </a:r>
            <a:r>
              <a:rPr lang="ko-KR" altLang="en-US" dirty="0" smtClean="0"/>
              <a:t>메존에서 붕괴된 전자의 분포입니다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	- </a:t>
            </a:r>
            <a:r>
              <a:rPr lang="ko-KR" altLang="en-US" dirty="0" smtClean="0"/>
              <a:t>업그레이드 후 피크가 더 브로드 해지길 기대하였고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그렇게 되는 것을 시물레이션을 통해서 확인하였습니다</a:t>
            </a:r>
            <a:r>
              <a:rPr lang="en-US" altLang="ko-KR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ACCC-0B92-454D-A178-A289A92BD4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8187"/>
            <a:ext cx="6400800" cy="2328626"/>
          </a:xfrm>
        </p:spPr>
        <p:txBody>
          <a:bodyPr/>
          <a:lstStyle>
            <a:lvl1pPr marL="0" indent="0" algn="ctr">
              <a:buNone/>
              <a:defRPr b="0" cap="none">
                <a:solidFill>
                  <a:schemeClr val="bg1">
                    <a:lumMod val="50000"/>
                  </a:schemeClr>
                </a:solidFill>
                <a:latin typeface="Candara"/>
                <a:ea typeface="NanumGothic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 altLang="ko-KR" dirty="0" smtClean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1398884"/>
            <a:ext cx="8229600" cy="2028529"/>
          </a:xfrm>
        </p:spPr>
        <p:txBody>
          <a:bodyPr>
            <a:normAutofit/>
          </a:bodyPr>
          <a:lstStyle>
            <a:lvl1pPr>
              <a:defRPr sz="3600" b="1" i="1" cap="none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HIM 2013-06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01F62A0-92D0-5B48-A867-90F0E360E8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6489656"/>
            <a:ext cx="9143999" cy="379483"/>
          </a:xfrm>
          <a:prstGeom prst="rect">
            <a:avLst/>
          </a:prstGeom>
          <a:gradFill>
            <a:gsLst>
              <a:gs pos="95000">
                <a:schemeClr val="bg1"/>
              </a:gs>
              <a:gs pos="50000">
                <a:srgbClr val="008000"/>
              </a:gs>
              <a:gs pos="5000">
                <a:schemeClr val="bg1"/>
              </a:gs>
              <a:gs pos="25000">
                <a:schemeClr val="tx2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873" y="688295"/>
            <a:ext cx="9114253" cy="0"/>
          </a:xfrm>
          <a:prstGeom prst="line">
            <a:avLst/>
          </a:prstGeom>
          <a:ln w="38100" cmpd="sng">
            <a:gradFill flip="none" rotWithShape="1">
              <a:gsLst>
                <a:gs pos="25000">
                  <a:schemeClr val="tx2"/>
                </a:gs>
                <a:gs pos="50000">
                  <a:srgbClr val="00800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8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6489656"/>
            <a:ext cx="9143999" cy="379483"/>
          </a:xfrm>
          <a:prstGeom prst="rect">
            <a:avLst/>
          </a:prstGeom>
          <a:gradFill>
            <a:gsLst>
              <a:gs pos="95000">
                <a:schemeClr val="bg1"/>
              </a:gs>
              <a:gs pos="50000">
                <a:srgbClr val="008000"/>
              </a:gs>
              <a:gs pos="5000">
                <a:schemeClr val="bg1"/>
              </a:gs>
              <a:gs pos="25000">
                <a:schemeClr val="tx2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873" y="688295"/>
            <a:ext cx="9114253" cy="0"/>
          </a:xfrm>
          <a:prstGeom prst="line">
            <a:avLst/>
          </a:prstGeom>
          <a:ln w="38100" cmpd="sng">
            <a:gradFill flip="none" rotWithShape="1">
              <a:gsLst>
                <a:gs pos="25000">
                  <a:schemeClr val="tx2"/>
                </a:gs>
                <a:gs pos="50000">
                  <a:srgbClr val="00800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NUlogo-01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841" y="16692"/>
            <a:ext cx="659285" cy="633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68"/>
          <a:stretch/>
        </p:blipFill>
        <p:spPr>
          <a:xfrm>
            <a:off x="36879" y="21536"/>
            <a:ext cx="461817" cy="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8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-3204234" y="3247605"/>
            <a:ext cx="6841310" cy="379483"/>
          </a:xfrm>
          <a:prstGeom prst="rect">
            <a:avLst/>
          </a:prstGeom>
          <a:gradFill>
            <a:gsLst>
              <a:gs pos="95000">
                <a:schemeClr val="bg1"/>
              </a:gs>
              <a:gs pos="50000">
                <a:srgbClr val="008000"/>
              </a:gs>
              <a:gs pos="5000">
                <a:schemeClr val="bg1"/>
              </a:gs>
              <a:gs pos="25000">
                <a:schemeClr val="tx2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45445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45445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486271" y="579113"/>
            <a:ext cx="1405386" cy="280552"/>
          </a:xfrm>
        </p:spPr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759319" y="3279196"/>
            <a:ext cx="3951482" cy="280552"/>
          </a:xfrm>
        </p:spPr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120750" y="6131544"/>
            <a:ext cx="650300" cy="280552"/>
          </a:xfrm>
        </p:spPr>
        <p:txBody>
          <a:bodyPr/>
          <a:lstStyle/>
          <a:p>
            <a:fld id="{501F62A0-92D0-5B48-A867-90F0E360E8EC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NUlogo-01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81789" y="6050228"/>
            <a:ext cx="659285" cy="63326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629400" y="649952"/>
            <a:ext cx="0" cy="6046547"/>
          </a:xfrm>
          <a:prstGeom prst="line">
            <a:avLst/>
          </a:prstGeom>
          <a:ln w="38100" cmpd="sng">
            <a:gradFill flip="none" rotWithShape="1">
              <a:gsLst>
                <a:gs pos="25000">
                  <a:schemeClr val="tx2"/>
                </a:gs>
                <a:gs pos="50000">
                  <a:srgbClr val="00800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reflection stA="50000" endPos="90000" dir="5400000" sy="-100000" algn="bl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68"/>
          <a:stretch/>
        </p:blipFill>
        <p:spPr>
          <a:xfrm rot="5400000">
            <a:off x="8578101" y="62829"/>
            <a:ext cx="461817" cy="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7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1398884"/>
            <a:ext cx="8229600" cy="222233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8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6489656"/>
            <a:ext cx="9143999" cy="379483"/>
          </a:xfrm>
          <a:prstGeom prst="rect">
            <a:avLst/>
          </a:prstGeom>
          <a:gradFill>
            <a:gsLst>
              <a:gs pos="95000">
                <a:schemeClr val="bg1"/>
              </a:gs>
              <a:gs pos="50000">
                <a:srgbClr val="008000"/>
              </a:gs>
              <a:gs pos="5000">
                <a:schemeClr val="bg1"/>
              </a:gs>
              <a:gs pos="25000">
                <a:schemeClr val="tx2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873" y="688295"/>
            <a:ext cx="9114253" cy="0"/>
          </a:xfrm>
          <a:prstGeom prst="line">
            <a:avLst/>
          </a:prstGeom>
          <a:ln w="38100" cmpd="sng">
            <a:gradFill flip="none" rotWithShape="1">
              <a:gsLst>
                <a:gs pos="25000">
                  <a:schemeClr val="tx2"/>
                </a:gs>
                <a:gs pos="50000">
                  <a:srgbClr val="00800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latin typeface="Candara"/>
                <a:ea typeface="NanumGothic Bold"/>
                <a:cs typeface="Candara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/>
                <a:ea typeface="NanumGothic Bold"/>
              </a:defRPr>
            </a:lvl1pPr>
            <a:lvl2pPr>
              <a:defRPr>
                <a:latin typeface="Candara"/>
                <a:ea typeface="NanumGothic Bold"/>
              </a:defRPr>
            </a:lvl2pPr>
            <a:lvl3pPr>
              <a:defRPr>
                <a:latin typeface="Candara"/>
                <a:ea typeface="NanumGothic Bold"/>
              </a:defRPr>
            </a:lvl3pPr>
            <a:lvl4pPr>
              <a:defRPr>
                <a:latin typeface="Candara"/>
                <a:ea typeface="NanumGothic Bold"/>
              </a:defRPr>
            </a:lvl4pPr>
            <a:lvl5pPr>
              <a:defRPr>
                <a:latin typeface="Candara"/>
                <a:ea typeface="NanumGothic Bold"/>
              </a:defRPr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PNUlogo-01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841" y="16692"/>
            <a:ext cx="659285" cy="633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68"/>
          <a:stretch/>
        </p:blipFill>
        <p:spPr>
          <a:xfrm>
            <a:off x="36879" y="21536"/>
            <a:ext cx="461817" cy="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0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small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" y="6489656"/>
            <a:ext cx="9143999" cy="379483"/>
          </a:xfrm>
          <a:prstGeom prst="rect">
            <a:avLst/>
          </a:prstGeom>
          <a:gradFill>
            <a:gsLst>
              <a:gs pos="95000">
                <a:schemeClr val="bg1"/>
              </a:gs>
              <a:gs pos="50000">
                <a:srgbClr val="008000"/>
              </a:gs>
              <a:gs pos="5000">
                <a:schemeClr val="bg1"/>
              </a:gs>
              <a:gs pos="25000">
                <a:schemeClr val="tx2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22313" y="4406900"/>
            <a:ext cx="7772400" cy="0"/>
          </a:xfrm>
          <a:prstGeom prst="line">
            <a:avLst/>
          </a:prstGeom>
          <a:ln w="38100" cmpd="sng">
            <a:gradFill flip="none" rotWithShape="1">
              <a:gsLst>
                <a:gs pos="25000">
                  <a:schemeClr val="tx2"/>
                </a:gs>
                <a:gs pos="50000">
                  <a:srgbClr val="00800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91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6489656"/>
            <a:ext cx="9143999" cy="379483"/>
          </a:xfrm>
          <a:prstGeom prst="rect">
            <a:avLst/>
          </a:prstGeom>
          <a:gradFill>
            <a:gsLst>
              <a:gs pos="95000">
                <a:schemeClr val="bg1"/>
              </a:gs>
              <a:gs pos="50000">
                <a:srgbClr val="008000"/>
              </a:gs>
              <a:gs pos="5000">
                <a:schemeClr val="bg1"/>
              </a:gs>
              <a:gs pos="25000">
                <a:schemeClr val="tx2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873" y="688295"/>
            <a:ext cx="9114253" cy="0"/>
          </a:xfrm>
          <a:prstGeom prst="line">
            <a:avLst/>
          </a:prstGeom>
          <a:ln w="38100" cmpd="sng">
            <a:gradFill flip="none" rotWithShape="1">
              <a:gsLst>
                <a:gs pos="25000">
                  <a:schemeClr val="tx2"/>
                </a:gs>
                <a:gs pos="50000">
                  <a:srgbClr val="00800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962" y="824352"/>
            <a:ext cx="4261838" cy="56479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24352"/>
            <a:ext cx="4309188" cy="56479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PNUlogo-01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841" y="16692"/>
            <a:ext cx="659285" cy="633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68"/>
          <a:stretch/>
        </p:blipFill>
        <p:spPr>
          <a:xfrm>
            <a:off x="36879" y="21536"/>
            <a:ext cx="461817" cy="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6489656"/>
            <a:ext cx="9143999" cy="379483"/>
          </a:xfrm>
          <a:prstGeom prst="rect">
            <a:avLst/>
          </a:prstGeom>
          <a:gradFill>
            <a:gsLst>
              <a:gs pos="95000">
                <a:schemeClr val="bg1"/>
              </a:gs>
              <a:gs pos="50000">
                <a:srgbClr val="008000"/>
              </a:gs>
              <a:gs pos="5000">
                <a:schemeClr val="bg1"/>
              </a:gs>
              <a:gs pos="25000">
                <a:schemeClr val="tx2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873" y="688295"/>
            <a:ext cx="9114253" cy="0"/>
          </a:xfrm>
          <a:prstGeom prst="line">
            <a:avLst/>
          </a:prstGeom>
          <a:ln w="38100" cmpd="sng">
            <a:gradFill flip="none" rotWithShape="1">
              <a:gsLst>
                <a:gs pos="25000">
                  <a:schemeClr val="tx2"/>
                </a:gs>
                <a:gs pos="50000">
                  <a:srgbClr val="00800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53" y="821385"/>
            <a:ext cx="4392435" cy="7845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53" y="1710888"/>
            <a:ext cx="4392435" cy="47758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21385"/>
            <a:ext cx="4370408" cy="7845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10888"/>
            <a:ext cx="4370408" cy="47758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PNUlogo-01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841" y="16692"/>
            <a:ext cx="659285" cy="6332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68"/>
          <a:stretch/>
        </p:blipFill>
        <p:spPr>
          <a:xfrm>
            <a:off x="36879" y="21536"/>
            <a:ext cx="461817" cy="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2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489656"/>
            <a:ext cx="9143999" cy="379483"/>
          </a:xfrm>
          <a:prstGeom prst="rect">
            <a:avLst/>
          </a:prstGeom>
          <a:gradFill>
            <a:gsLst>
              <a:gs pos="95000">
                <a:schemeClr val="bg1"/>
              </a:gs>
              <a:gs pos="50000">
                <a:srgbClr val="008000"/>
              </a:gs>
              <a:gs pos="5000">
                <a:schemeClr val="bg1"/>
              </a:gs>
              <a:gs pos="25000">
                <a:schemeClr val="tx2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873" y="688295"/>
            <a:ext cx="9114253" cy="0"/>
          </a:xfrm>
          <a:prstGeom prst="line">
            <a:avLst/>
          </a:prstGeom>
          <a:ln w="38100" cmpd="sng">
            <a:gradFill flip="none" rotWithShape="1">
              <a:gsLst>
                <a:gs pos="25000">
                  <a:schemeClr val="tx2"/>
                </a:gs>
                <a:gs pos="50000">
                  <a:srgbClr val="00800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PNUlogo-01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841" y="16692"/>
            <a:ext cx="659285" cy="633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68"/>
          <a:stretch/>
        </p:blipFill>
        <p:spPr>
          <a:xfrm>
            <a:off x="36879" y="21536"/>
            <a:ext cx="461817" cy="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489656"/>
            <a:ext cx="9143999" cy="379483"/>
          </a:xfrm>
          <a:prstGeom prst="rect">
            <a:avLst/>
          </a:prstGeom>
          <a:gradFill>
            <a:gsLst>
              <a:gs pos="95000">
                <a:schemeClr val="bg1"/>
              </a:gs>
              <a:gs pos="50000">
                <a:srgbClr val="008000"/>
              </a:gs>
              <a:gs pos="5000">
                <a:schemeClr val="bg1"/>
              </a:gs>
              <a:gs pos="25000">
                <a:schemeClr val="tx2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4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489656"/>
            <a:ext cx="9143999" cy="379483"/>
          </a:xfrm>
          <a:prstGeom prst="rect">
            <a:avLst/>
          </a:prstGeom>
          <a:gradFill>
            <a:gsLst>
              <a:gs pos="95000">
                <a:schemeClr val="bg1"/>
              </a:gs>
              <a:gs pos="50000">
                <a:srgbClr val="008000"/>
              </a:gs>
              <a:gs pos="5000">
                <a:schemeClr val="bg1"/>
              </a:gs>
              <a:gs pos="25000">
                <a:schemeClr val="tx2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5496" y="1438203"/>
            <a:ext cx="3479555" cy="0"/>
          </a:xfrm>
          <a:prstGeom prst="line">
            <a:avLst/>
          </a:prstGeom>
          <a:ln w="38100" cmpd="sng">
            <a:gradFill flip="none" rotWithShape="1">
              <a:gsLst>
                <a:gs pos="25000">
                  <a:schemeClr val="tx2"/>
                </a:gs>
                <a:gs pos="50000">
                  <a:srgbClr val="00800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96" y="311918"/>
            <a:ext cx="3370018" cy="11326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1918"/>
            <a:ext cx="5111750" cy="61478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96" y="1526166"/>
            <a:ext cx="3370017" cy="49335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PNUlogo-01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841" y="16692"/>
            <a:ext cx="659285" cy="633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68"/>
          <a:stretch/>
        </p:blipFill>
        <p:spPr>
          <a:xfrm>
            <a:off x="36879" y="21536"/>
            <a:ext cx="461817" cy="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7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489656"/>
            <a:ext cx="9143999" cy="379483"/>
          </a:xfrm>
          <a:prstGeom prst="rect">
            <a:avLst/>
          </a:prstGeom>
          <a:gradFill>
            <a:gsLst>
              <a:gs pos="95000">
                <a:schemeClr val="bg1"/>
              </a:gs>
              <a:gs pos="50000">
                <a:srgbClr val="008000"/>
              </a:gs>
              <a:gs pos="5000">
                <a:schemeClr val="bg1"/>
              </a:gs>
              <a:gs pos="25000">
                <a:schemeClr val="tx2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944940"/>
            <a:ext cx="9114253" cy="0"/>
          </a:xfrm>
          <a:prstGeom prst="line">
            <a:avLst/>
          </a:prstGeom>
          <a:ln w="38100" cmpd="sng">
            <a:gradFill flip="none" rotWithShape="1">
              <a:gsLst>
                <a:gs pos="25000">
                  <a:schemeClr val="tx2"/>
                </a:gs>
                <a:gs pos="50000">
                  <a:srgbClr val="00800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383" y="4975784"/>
            <a:ext cx="643733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59206" y="100260"/>
            <a:ext cx="6439515" cy="4802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9206" y="5542522"/>
            <a:ext cx="6439514" cy="9471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PNUlogo-01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2779" y="5856396"/>
            <a:ext cx="659285" cy="633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68"/>
          <a:stretch/>
        </p:blipFill>
        <p:spPr>
          <a:xfrm>
            <a:off x="99867" y="5856396"/>
            <a:ext cx="461817" cy="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8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92"/>
            <a:ext cx="8229600" cy="63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54007"/>
            <a:ext cx="8229600" cy="5724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95" y="6559975"/>
            <a:ext cx="2249189" cy="2805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1">
                <a:solidFill>
                  <a:schemeClr val="tx1">
                    <a:lumMod val="50000"/>
                    <a:lumOff val="50000"/>
                  </a:schemeClr>
                </a:solidFill>
                <a:latin typeface="Candara"/>
                <a:cs typeface="Candara"/>
              </a:defRPr>
            </a:lvl1pPr>
          </a:lstStyle>
          <a:p>
            <a:r>
              <a:rPr lang="en-US" smtClean="0"/>
              <a:t>In-Kwon Yoo &lt;yoo@pusan.ac.kr&gt;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7510" y="6559975"/>
            <a:ext cx="4128980" cy="2805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rgbClr val="FFFFFF"/>
                </a:solidFill>
                <a:latin typeface="Candara"/>
                <a:cs typeface="Candara"/>
              </a:defRPr>
            </a:lvl1pPr>
          </a:lstStyle>
          <a:p>
            <a:r>
              <a:rPr lang="en-US" smtClean="0"/>
              <a:t>HIM 2013-06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2779" y="6570471"/>
            <a:ext cx="650300" cy="2805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>
                    <a:lumMod val="50000"/>
                    <a:lumOff val="50000"/>
                  </a:schemeClr>
                </a:solidFill>
                <a:latin typeface="Candara"/>
                <a:cs typeface="Candara"/>
              </a:defRPr>
            </a:lvl1pPr>
          </a:lstStyle>
          <a:p>
            <a:fld id="{501F62A0-92D0-5B48-A867-90F0E360E8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3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b="0" i="1" kern="1200" cap="none">
          <a:solidFill>
            <a:schemeClr val="tx2"/>
          </a:solidFill>
          <a:latin typeface="Candara"/>
          <a:ea typeface="NanumGothic Bold"/>
          <a:cs typeface="Candar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i="1" kern="1200">
          <a:solidFill>
            <a:schemeClr val="tx1"/>
          </a:solidFill>
          <a:latin typeface="Candara"/>
          <a:ea typeface="NanumGothic Bold"/>
          <a:cs typeface="Book Antiqu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i="1" kern="1200">
          <a:solidFill>
            <a:schemeClr val="tx1"/>
          </a:solidFill>
          <a:latin typeface="Candara"/>
          <a:ea typeface="NanumGothic Bold"/>
          <a:cs typeface="Book Antiqu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i="1" kern="1200">
          <a:solidFill>
            <a:schemeClr val="tx1"/>
          </a:solidFill>
          <a:latin typeface="Candara"/>
          <a:ea typeface="NanumGothic Bold"/>
          <a:cs typeface="Book Antiqu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i="1" kern="1200">
          <a:solidFill>
            <a:schemeClr val="tx1"/>
          </a:solidFill>
          <a:latin typeface="Candara"/>
          <a:ea typeface="NanumGothic Bold"/>
          <a:cs typeface="Book Antiqu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i="1" kern="1200">
          <a:solidFill>
            <a:schemeClr val="tx1"/>
          </a:solidFill>
          <a:latin typeface="Candara"/>
          <a:ea typeface="NanumGothic Bold"/>
          <a:cs typeface="Book Antiqu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8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5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6-28 at 4.31.00 PM.png"/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876982"/>
            <a:ext cx="9156700" cy="53296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4196"/>
            <a:ext cx="6400800" cy="1790242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In-Kwon </a:t>
            </a:r>
            <a:r>
              <a:rPr lang="en-US" dirty="0" err="1" smtClean="0">
                <a:solidFill>
                  <a:schemeClr val="tx1"/>
                </a:solidFill>
              </a:rPr>
              <a:t>Yoo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Pusan National University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Heavy Ion Meeting 2013-06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1074"/>
            <a:ext cx="8229600" cy="1491884"/>
          </a:xfrm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Korean </a:t>
            </a:r>
            <a:r>
              <a:rPr lang="en-US" dirty="0" smtClean="0">
                <a:solidFill>
                  <a:schemeClr val="tx2"/>
                </a:solidFill>
              </a:rPr>
              <a:t>participation </a:t>
            </a:r>
            <a:r>
              <a:rPr lang="en-US" dirty="0">
                <a:solidFill>
                  <a:schemeClr val="tx2"/>
                </a:solidFill>
              </a:rPr>
              <a:t>in ALICE Upgrade </a:t>
            </a:r>
            <a:r>
              <a:rPr lang="en-US" dirty="0" smtClean="0">
                <a:solidFill>
                  <a:schemeClr val="tx2"/>
                </a:solidFill>
              </a:rPr>
              <a:t>Ⅱ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685"/>
          <a:stretch/>
        </p:blipFill>
        <p:spPr>
          <a:xfrm>
            <a:off x="1067723" y="4088539"/>
            <a:ext cx="1169896" cy="111968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763" l="0" r="100000">
                        <a14:foregroundMark x1="64355" y1="71544" x2="64355" y2="71544"/>
                        <a14:foregroundMark x1="89194" y1="68718" x2="89194" y2="68718"/>
                        <a14:foregroundMark x1="51129" y1="69223" x2="51129" y2="69223"/>
                        <a14:foregroundMark x1="26613" y1="68718" x2="26613" y2="68718"/>
                        <a14:foregroundMark x1="15000" y1="70232" x2="15000" y2="70232"/>
                        <a14:foregroundMark x1="80323" y1="28052" x2="80323" y2="28052"/>
                        <a14:foregroundMark x1="79355" y1="38244" x2="79355" y2="38244"/>
                        <a14:foregroundMark x1="33065" y1="49748" x2="33065" y2="49748"/>
                        <a14:foregroundMark x1="16774" y1="38547" x2="16774" y2="38547"/>
                        <a14:foregroundMark x1="45323" y1="15237" x2="45323" y2="15237"/>
                        <a14:foregroundMark x1="69839" y1="15943" x2="69839" y2="15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4868"/>
          <a:stretch/>
        </p:blipFill>
        <p:spPr>
          <a:xfrm>
            <a:off x="7146569" y="4088539"/>
            <a:ext cx="822844" cy="1119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37" t="21409" r="32842" b="2212"/>
          <a:stretch/>
        </p:blipFill>
        <p:spPr bwMode="auto">
          <a:xfrm>
            <a:off x="5399931" y="654796"/>
            <a:ext cx="2792848" cy="2757042"/>
          </a:xfrm>
          <a:prstGeom prst="snip2DiagRect">
            <a:avLst>
              <a:gd name="adj1" fmla="val 34965"/>
              <a:gd name="adj2" fmla="val 25595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ITS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Barrel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46" y="3067596"/>
            <a:ext cx="4377636" cy="20117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3 innermost layers at r= 22, 28 and 36 mm</a:t>
            </a:r>
          </a:p>
          <a:p>
            <a:r>
              <a:rPr lang="en-US" sz="1800" dirty="0" smtClean="0"/>
              <a:t>Same z-length: 27 cm</a:t>
            </a:r>
          </a:p>
          <a:p>
            <a:r>
              <a:rPr lang="en-US" sz="1800" dirty="0" smtClean="0"/>
              <a:t>Assumed chip size: 15 mm x 30 </a:t>
            </a:r>
            <a:r>
              <a:rPr lang="en-US" sz="1800" dirty="0" smtClean="0"/>
              <a:t>mm</a:t>
            </a:r>
          </a:p>
          <a:p>
            <a:r>
              <a:rPr lang="en-US" sz="1800" dirty="0" smtClean="0"/>
              <a:t>9 </a:t>
            </a:r>
            <a:r>
              <a:rPr lang="en-US" sz="1800" dirty="0" smtClean="0"/>
              <a:t>chips/module</a:t>
            </a:r>
          </a:p>
          <a:p>
            <a:r>
              <a:rPr lang="en-US" sz="1800" dirty="0" smtClean="0"/>
              <a:t>X/X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≤ 0.3%</a:t>
            </a:r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1EA-D356-4F46-B5A4-84E3001D93A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340125"/>
              </p:ext>
            </p:extLst>
          </p:nvPr>
        </p:nvGraphicFramePr>
        <p:xfrm>
          <a:off x="964988" y="4757274"/>
          <a:ext cx="3085044" cy="1676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28348"/>
                <a:gridCol w="1028348"/>
                <a:gridCol w="1028348"/>
              </a:tblGrid>
              <a:tr h="297597">
                <a:tc>
                  <a:txBody>
                    <a:bodyPr/>
                    <a:lstStyle/>
                    <a:p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Modules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Chips</a:t>
                      </a:r>
                      <a:endParaRPr lang="en-US" sz="1600" i="1" dirty="0"/>
                    </a:p>
                  </a:txBody>
                  <a:tcPr/>
                </a:tc>
              </a:tr>
              <a:tr h="297597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Layer 1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12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108</a:t>
                      </a:r>
                      <a:endParaRPr lang="en-US" sz="1600" i="1" dirty="0"/>
                    </a:p>
                  </a:txBody>
                  <a:tcPr/>
                </a:tc>
              </a:tr>
              <a:tr h="297597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Layer 2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16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144</a:t>
                      </a:r>
                      <a:endParaRPr lang="en-US" sz="1600" i="1" dirty="0"/>
                    </a:p>
                  </a:txBody>
                  <a:tcPr/>
                </a:tc>
              </a:tr>
              <a:tr h="297597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Layer 3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20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180</a:t>
                      </a:r>
                      <a:endParaRPr lang="en-US" sz="1600" i="1" dirty="0"/>
                    </a:p>
                  </a:txBody>
                  <a:tcPr/>
                </a:tc>
              </a:tr>
              <a:tr h="297597"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solidFill>
                            <a:schemeClr val="tx2"/>
                          </a:solidFill>
                        </a:rPr>
                        <a:t>Total</a:t>
                      </a:r>
                      <a:endParaRPr lang="en-US" sz="1600" b="1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2"/>
                          </a:solidFill>
                        </a:rPr>
                        <a:t>48</a:t>
                      </a:r>
                      <a:endParaRPr lang="en-US" sz="1600" b="1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2"/>
                          </a:solidFill>
                        </a:rPr>
                        <a:t>432</a:t>
                      </a:r>
                      <a:endParaRPr lang="en-US" sz="1600" b="1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>
          <a:xfrm>
            <a:off x="4572000" y="3273858"/>
            <a:ext cx="4593017" cy="140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i="1" kern="1200">
                <a:solidFill>
                  <a:schemeClr val="tx1"/>
                </a:solidFill>
                <a:latin typeface="Candara"/>
                <a:ea typeface="NanumGothic Bold"/>
                <a:cs typeface="Book Antiqu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i="1" kern="1200">
                <a:solidFill>
                  <a:schemeClr val="tx1"/>
                </a:solidFill>
                <a:latin typeface="Candara"/>
                <a:ea typeface="NanumGothic Bold"/>
                <a:cs typeface="Book Antiqu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i="1" kern="1200">
                <a:solidFill>
                  <a:schemeClr val="tx1"/>
                </a:solidFill>
                <a:latin typeface="Candara"/>
                <a:ea typeface="NanumGothic Bold"/>
                <a:cs typeface="Book Antiqu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i="1" kern="1200">
                <a:solidFill>
                  <a:schemeClr val="tx1"/>
                </a:solidFill>
                <a:latin typeface="Candara"/>
                <a:ea typeface="NanumGothic Bold"/>
                <a:cs typeface="Book Antiqu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i="1" kern="1200">
                <a:solidFill>
                  <a:schemeClr val="tx1"/>
                </a:solidFill>
                <a:latin typeface="Candara"/>
                <a:ea typeface="NanumGothic Bold"/>
                <a:cs typeface="Book Antiqu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4 outermost layers at r= 48, 52, 96, 102 mm</a:t>
            </a:r>
          </a:p>
          <a:p>
            <a:r>
              <a:rPr lang="en-US" sz="1800" dirty="0" smtClean="0"/>
              <a:t>84 cm &lt; z-length &lt; 150 cm</a:t>
            </a:r>
          </a:p>
          <a:p>
            <a:r>
              <a:rPr lang="en-US" sz="1800" dirty="0" smtClean="0"/>
              <a:t>Double chip rows per module</a:t>
            </a:r>
          </a:p>
          <a:p>
            <a:r>
              <a:rPr lang="en-US" sz="1800" dirty="0" smtClean="0"/>
              <a:t>X/X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≤ 0.8%</a:t>
            </a:r>
            <a:endParaRPr lang="en-US" sz="18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571931"/>
              </p:ext>
            </p:extLst>
          </p:nvPr>
        </p:nvGraphicFramePr>
        <p:xfrm>
          <a:off x="5303171" y="4708893"/>
          <a:ext cx="3418143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9381"/>
                <a:gridCol w="1139381"/>
                <a:gridCol w="1139381"/>
              </a:tblGrid>
              <a:tr h="282201">
                <a:tc>
                  <a:txBody>
                    <a:bodyPr/>
                    <a:lstStyle/>
                    <a:p>
                      <a:endParaRPr lang="en-US" sz="16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Modules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Chips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/>
                </a:tc>
              </a:tr>
              <a:tr h="282201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Layer 4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48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2688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/>
                </a:tc>
              </a:tr>
              <a:tr h="282201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Layer 5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52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2912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/>
                </a:tc>
              </a:tr>
              <a:tr h="282201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Layer 6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96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9600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/>
                </a:tc>
              </a:tr>
              <a:tr h="282201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Layer 7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102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10200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/>
                </a:tc>
              </a:tr>
              <a:tr h="282201"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solidFill>
                            <a:schemeClr val="accent2"/>
                          </a:solidFill>
                        </a:rPr>
                        <a:t>Total</a:t>
                      </a:r>
                      <a:endParaRPr lang="en-US" sz="1600" b="1" i="1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accent2"/>
                          </a:solidFill>
                        </a:rPr>
                        <a:t>298</a:t>
                      </a:r>
                      <a:endParaRPr lang="en-US" sz="1600" b="1" i="1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accent2"/>
                          </a:solidFill>
                        </a:rPr>
                        <a:t>25400</a:t>
                      </a:r>
                      <a:endParaRPr lang="en-US" sz="1600" b="1" i="1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12" y="764918"/>
            <a:ext cx="3321200" cy="235409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236895" y="1563364"/>
            <a:ext cx="1268583" cy="899182"/>
            <a:chOff x="2218652" y="2716149"/>
            <a:chExt cx="1933521" cy="1370496"/>
          </a:xfrm>
        </p:grpSpPr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33" b="991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652" y="2716149"/>
              <a:ext cx="1933521" cy="1370496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2545848" y="2889423"/>
              <a:ext cx="1116000" cy="1116000"/>
            </a:xfrm>
            <a:prstGeom prst="ellipse">
              <a:avLst/>
            </a:prstGeom>
            <a:noFill/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663292" y="3005924"/>
              <a:ext cx="900000" cy="900000"/>
            </a:xfrm>
            <a:prstGeom prst="ellipse">
              <a:avLst/>
            </a:prstGeom>
            <a:noFill/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792388" y="3135022"/>
              <a:ext cx="648000" cy="648000"/>
            </a:xfrm>
            <a:prstGeom prst="ellipse">
              <a:avLst/>
            </a:prstGeom>
            <a:noFill/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2945" y="764918"/>
            <a:ext cx="135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</a:rPr>
              <a:t>Inner Barrel layers</a:t>
            </a:r>
            <a:endParaRPr lang="en-US" sz="1400" i="1" dirty="0" smtClean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23594" y="778818"/>
            <a:ext cx="135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</a:rPr>
              <a:t>Middle &amp; Outer Barrel layers</a:t>
            </a:r>
            <a:endParaRPr lang="en-US" sz="1400" i="1" dirty="0" smtClean="0">
              <a:solidFill>
                <a:srgbClr val="000000"/>
              </a:solidFill>
            </a:endParaRPr>
          </a:p>
        </p:txBody>
      </p:sp>
      <p:cxnSp>
        <p:nvCxnSpPr>
          <p:cNvPr id="34" name="Straight Connector 33"/>
          <p:cNvCxnSpPr>
            <a:stCxn id="28" idx="0"/>
          </p:cNvCxnSpPr>
          <p:nvPr/>
        </p:nvCxnSpPr>
        <p:spPr>
          <a:xfrm flipH="1" flipV="1">
            <a:off x="3096381" y="870857"/>
            <a:ext cx="3721291" cy="80619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8" idx="4"/>
          </p:cNvCxnSpPr>
          <p:nvPr/>
        </p:nvCxnSpPr>
        <p:spPr>
          <a:xfrm flipH="1">
            <a:off x="2914952" y="2409256"/>
            <a:ext cx="3902720" cy="65834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9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Pixel Detector – </a:t>
            </a:r>
            <a:r>
              <a:rPr lang="en-US" dirty="0" smtClean="0">
                <a:solidFill>
                  <a:schemeClr val="tx2"/>
                </a:solidFill>
              </a:rPr>
              <a:t>‘Expolrer-0/1’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11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83" b="-23383"/>
          <a:stretch>
            <a:fillRect/>
          </a:stretch>
        </p:blipFill>
        <p:spPr>
          <a:xfrm>
            <a:off x="95498" y="707407"/>
            <a:ext cx="4727993" cy="3288792"/>
          </a:xfrm>
          <a:prstGeom prst="rect">
            <a:avLst/>
          </a:prstGeom>
        </p:spPr>
      </p:pic>
      <p:pic>
        <p:nvPicPr>
          <p:cNvPr id="8" name="Picture 7" descr="Screen shot 2013-06-20 at 10.53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86" y="841577"/>
            <a:ext cx="3852993" cy="30497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825" y="771671"/>
            <a:ext cx="19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</a:rPr>
              <a:t>Assembly layout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3889" y="778036"/>
            <a:ext cx="254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</a:rPr>
              <a:t>Hybrid Pixel Layout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14083" y="1096023"/>
            <a:ext cx="3116192" cy="639174"/>
          </a:xfrm>
          <a:prstGeom prst="rect">
            <a:avLst/>
          </a:prstGeom>
        </p:spPr>
        <p:txBody>
          <a:bodyPr vert="horz" lIns="91407" tIns="45705" rIns="91407" bIns="45705" rtlCol="0">
            <a:normAutofit fontScale="85000" lnSpcReduction="20000"/>
          </a:bodyPr>
          <a:lstStyle>
            <a:lvl1pPr marL="342777" indent="-342777" algn="l" defTabSz="457035" rtl="0" eaLnBrk="1" latinLnBrk="0" hangingPunct="1">
              <a:spcBef>
                <a:spcPct val="20000"/>
              </a:spcBef>
              <a:buFont typeface="Arial"/>
              <a:buChar char="•"/>
              <a:defRPr sz="2800" i="1" kern="1200">
                <a:solidFill>
                  <a:schemeClr val="tx1"/>
                </a:solidFill>
                <a:latin typeface="+mn-lt"/>
                <a:ea typeface="NanumGothic Bold"/>
                <a:cs typeface="Arial"/>
              </a:defRPr>
            </a:lvl1pPr>
            <a:lvl2pPr marL="742683" indent="-285646" algn="l" defTabSz="457035" rtl="0" eaLnBrk="1" latinLnBrk="0" hangingPunct="1">
              <a:spcBef>
                <a:spcPct val="20000"/>
              </a:spcBef>
              <a:buFont typeface="Arial"/>
              <a:buChar char="–"/>
              <a:defRPr sz="2400" i="1" kern="1200">
                <a:solidFill>
                  <a:schemeClr val="tx1"/>
                </a:solidFill>
                <a:latin typeface="+mn-lt"/>
                <a:ea typeface="NanumGothic Bold"/>
                <a:cs typeface="Arial"/>
              </a:defRPr>
            </a:lvl2pPr>
            <a:lvl3pPr marL="1142589" indent="-228518" algn="l" defTabSz="457035" rtl="0" eaLnBrk="1" latinLnBrk="0" hangingPunct="1">
              <a:spcBef>
                <a:spcPct val="20000"/>
              </a:spcBef>
              <a:buFont typeface="Arial"/>
              <a:buChar char="•"/>
              <a:defRPr sz="2000" i="1" kern="1200">
                <a:solidFill>
                  <a:schemeClr val="tx1"/>
                </a:solidFill>
                <a:latin typeface="+mn-lt"/>
                <a:ea typeface="NanumGothic Bold"/>
                <a:cs typeface="Arial"/>
              </a:defRPr>
            </a:lvl3pPr>
            <a:lvl4pPr marL="1599624" indent="-228518" algn="l" defTabSz="457035" rtl="0" eaLnBrk="1" latinLnBrk="0" hangingPunct="1">
              <a:spcBef>
                <a:spcPct val="20000"/>
              </a:spcBef>
              <a:buFont typeface="Arial"/>
              <a:buChar char="–"/>
              <a:defRPr sz="1800" i="1" kern="1200">
                <a:solidFill>
                  <a:schemeClr val="tx1"/>
                </a:solidFill>
                <a:latin typeface="+mn-lt"/>
                <a:ea typeface="NanumGothic Bold"/>
                <a:cs typeface="Arial"/>
              </a:defRPr>
            </a:lvl4pPr>
            <a:lvl5pPr marL="2056659" indent="-228518" algn="l" defTabSz="457035" rtl="0" eaLnBrk="1" latinLnBrk="0" hangingPunct="1">
              <a:spcBef>
                <a:spcPct val="20000"/>
              </a:spcBef>
              <a:buFont typeface="Arial"/>
              <a:buChar char="»"/>
              <a:defRPr sz="1600" i="1" kern="1200">
                <a:solidFill>
                  <a:schemeClr val="tx1"/>
                </a:solidFill>
                <a:latin typeface="+mn-lt"/>
                <a:ea typeface="NanumGothic Bold"/>
                <a:cs typeface="Arial"/>
              </a:defRPr>
            </a:lvl5pPr>
            <a:lvl6pPr marL="2513694" indent="-228518" algn="l" defTabSz="457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29" indent="-228518" algn="l" defTabSz="457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66" indent="-228518" algn="l" defTabSz="457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02" indent="-228518" algn="l" defTabSz="457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Lucida Grande"/>
              <a:buChar char="-"/>
            </a:pPr>
            <a:r>
              <a:rPr lang="en-US" sz="1400" dirty="0" smtClean="0"/>
              <a:t>Assumed chip size: 15 mm x 30 mm </a:t>
            </a:r>
          </a:p>
          <a:p>
            <a:pPr>
              <a:buFont typeface="Lucida Grande"/>
              <a:buChar char="-"/>
            </a:pPr>
            <a:r>
              <a:rPr lang="en-US" sz="1400" dirty="0" smtClean="0"/>
              <a:t>9 chips/module</a:t>
            </a:r>
          </a:p>
          <a:p>
            <a:pPr>
              <a:buFont typeface="Lucida Grande"/>
              <a:buChar char="-"/>
            </a:pPr>
            <a:r>
              <a:rPr lang="en-US" sz="1400" dirty="0" smtClean="0"/>
              <a:t>X/X0 ≤ 0.3%</a:t>
            </a:r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4990086" y="3798132"/>
            <a:ext cx="3467100" cy="2656768"/>
            <a:chOff x="3969" y="1366"/>
            <a:chExt cx="1791" cy="1312"/>
          </a:xfrm>
        </p:grpSpPr>
        <p:pic>
          <p:nvPicPr>
            <p:cNvPr id="13" name="Picture 10" descr="MAPS_cross_section_NS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7" t="13412" r="3337" b="5191"/>
            <a:stretch>
              <a:fillRect/>
            </a:stretch>
          </p:blipFill>
          <p:spPr bwMode="auto">
            <a:xfrm>
              <a:off x="3969" y="1475"/>
              <a:ext cx="1791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928" y="1366"/>
              <a:ext cx="72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27" tIns="45713" rIns="91427" bIns="45713">
              <a:spAutoFit/>
            </a:bodyPr>
            <a:lstStyle>
              <a:lvl1pPr marL="263525" indent="-263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buFont typeface="Wingdings" charset="0"/>
                <a:buNone/>
              </a:pPr>
              <a:r>
                <a:rPr lang="en-GB" sz="1000" dirty="0">
                  <a:solidFill>
                    <a:srgbClr val="FF0000"/>
                  </a:solidFill>
                </a:rPr>
                <a:t>Ionizing Particle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13889" y="3656010"/>
            <a:ext cx="230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</a:rPr>
              <a:t>CMOS Pixel Sensors</a:t>
            </a:r>
          </a:p>
        </p:txBody>
      </p:sp>
      <p:pic>
        <p:nvPicPr>
          <p:cNvPr id="18" name="Picture 17" descr="Screen shot 2013-06-20 at 12.32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3" y="3509749"/>
            <a:ext cx="3957334" cy="296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6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4494398"/>
            <a:ext cx="8534400" cy="20313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GB" sz="1600" b="0" i="1" dirty="0">
                <a:solidFill>
                  <a:srgbClr val="C00000"/>
                </a:solidFill>
                <a:latin typeface="+mn-lt"/>
                <a:cs typeface="Calibri" charset="0"/>
              </a:rPr>
              <a:t>Option A: </a:t>
            </a:r>
            <a:r>
              <a:rPr lang="en-GB" sz="1600" b="0" i="1" dirty="0" smtClean="0">
                <a:solidFill>
                  <a:srgbClr val="C00000"/>
                </a:solidFill>
                <a:latin typeface="+mn-lt"/>
                <a:cs typeface="Calibri" charset="0"/>
              </a:rPr>
              <a:t>7 </a:t>
            </a:r>
            <a:r>
              <a:rPr lang="en-GB" sz="1600" b="0" i="1" dirty="0">
                <a:solidFill>
                  <a:srgbClr val="C00000"/>
                </a:solidFill>
                <a:latin typeface="+mn-lt"/>
                <a:cs typeface="Calibri" charset="0"/>
              </a:rPr>
              <a:t>pixel </a:t>
            </a:r>
            <a:r>
              <a:rPr lang="en-GB" sz="1600" b="0" i="1" dirty="0" smtClean="0">
                <a:solidFill>
                  <a:srgbClr val="C00000"/>
                </a:solidFill>
                <a:latin typeface="+mn-lt"/>
                <a:cs typeface="Calibri" charset="0"/>
              </a:rPr>
              <a:t>layers</a:t>
            </a:r>
            <a:endParaRPr lang="en-GB" sz="1600" b="0" i="1" dirty="0">
              <a:solidFill>
                <a:srgbClr val="C00000"/>
              </a:solidFill>
              <a:latin typeface="+mn-lt"/>
              <a:cs typeface="Calibri" charset="0"/>
            </a:endParaRP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GB" sz="1600" b="0" i="1" dirty="0">
                <a:solidFill>
                  <a:srgbClr val="002060"/>
                </a:solidFill>
                <a:latin typeface="+mn-lt"/>
                <a:cs typeface="Calibri" charset="0"/>
              </a:rPr>
              <a:t>Resolutions: 	</a:t>
            </a:r>
            <a:r>
              <a:rPr lang="en-GB" sz="1600" b="0" i="1" dirty="0" err="1">
                <a:solidFill>
                  <a:srgbClr val="002060"/>
                </a:solidFill>
                <a:latin typeface="+mn-lt"/>
                <a:cs typeface="Calibri" charset="0"/>
              </a:rPr>
              <a:t>s</a:t>
            </a:r>
            <a:r>
              <a:rPr lang="en-GB" sz="1600" b="0" i="1" baseline="-25000" dirty="0" err="1">
                <a:solidFill>
                  <a:srgbClr val="002060"/>
                </a:solidFill>
                <a:latin typeface="+mn-lt"/>
                <a:cs typeface="Calibri" charset="0"/>
              </a:rPr>
              <a:t>rf</a:t>
            </a:r>
            <a:r>
              <a:rPr lang="en-GB" sz="1600" b="0" i="1" dirty="0">
                <a:solidFill>
                  <a:srgbClr val="002060"/>
                </a:solidFill>
                <a:latin typeface="+mn-lt"/>
                <a:cs typeface="Calibri" charset="0"/>
              </a:rPr>
              <a:t> = 4 mm, </a:t>
            </a:r>
            <a:r>
              <a:rPr lang="en-GB" sz="1600" b="0" i="1" dirty="0" err="1">
                <a:solidFill>
                  <a:srgbClr val="002060"/>
                </a:solidFill>
                <a:latin typeface="+mn-lt"/>
                <a:cs typeface="Calibri" charset="0"/>
              </a:rPr>
              <a:t>s</a:t>
            </a:r>
            <a:r>
              <a:rPr lang="en-GB" sz="1600" b="0" i="1" baseline="-25000" dirty="0" err="1">
                <a:solidFill>
                  <a:srgbClr val="002060"/>
                </a:solidFill>
                <a:latin typeface="+mn-lt"/>
                <a:cs typeface="Calibri" charset="0"/>
              </a:rPr>
              <a:t>z</a:t>
            </a:r>
            <a:r>
              <a:rPr lang="en-GB" sz="1600" b="0" i="1" dirty="0">
                <a:solidFill>
                  <a:srgbClr val="002060"/>
                </a:solidFill>
                <a:latin typeface="+mn-lt"/>
                <a:cs typeface="Calibri" charset="0"/>
              </a:rPr>
              <a:t> = 4 mm for all layers  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GB" sz="1600" b="0" i="1" dirty="0">
                <a:solidFill>
                  <a:srgbClr val="002060"/>
                </a:solidFill>
                <a:latin typeface="+mn-lt"/>
                <a:cs typeface="Calibri" charset="0"/>
              </a:rPr>
              <a:t>Material budget: 	X/X</a:t>
            </a:r>
            <a:r>
              <a:rPr lang="en-GB" sz="1600" b="0" i="1" baseline="-25000" dirty="0">
                <a:solidFill>
                  <a:srgbClr val="002060"/>
                </a:solidFill>
                <a:latin typeface="+mn-lt"/>
                <a:cs typeface="Calibri" charset="0"/>
              </a:rPr>
              <a:t>0</a:t>
            </a:r>
            <a:r>
              <a:rPr lang="en-GB" sz="1600" b="0" i="1" dirty="0">
                <a:solidFill>
                  <a:srgbClr val="002060"/>
                </a:solidFill>
                <a:latin typeface="+mn-lt"/>
                <a:cs typeface="Calibri" charset="0"/>
              </a:rPr>
              <a:t> = 0.3% for all layers  </a:t>
            </a:r>
            <a:endParaRPr lang="en-GB" sz="1600" i="1" dirty="0">
              <a:solidFill>
                <a:srgbClr val="002060"/>
              </a:solidFill>
              <a:latin typeface="+mn-lt"/>
              <a:cs typeface="Calibri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GB" sz="1600" b="0" i="1" dirty="0">
                <a:solidFill>
                  <a:srgbClr val="24BB00"/>
                </a:solidFill>
                <a:latin typeface="+mn-lt"/>
                <a:cs typeface="Calibri" charset="0"/>
              </a:rPr>
              <a:t>Option B: </a:t>
            </a:r>
            <a:r>
              <a:rPr lang="en-GB" sz="1600" b="0" i="1" dirty="0" smtClean="0">
                <a:solidFill>
                  <a:srgbClr val="24BB00"/>
                </a:solidFill>
                <a:latin typeface="+mn-lt"/>
                <a:cs typeface="Calibri" charset="0"/>
              </a:rPr>
              <a:t>3 </a:t>
            </a:r>
            <a:r>
              <a:rPr lang="en-GB" sz="1600" b="0" i="1" dirty="0">
                <a:solidFill>
                  <a:srgbClr val="24BB00"/>
                </a:solidFill>
                <a:latin typeface="+mn-lt"/>
                <a:cs typeface="Calibri" charset="0"/>
              </a:rPr>
              <a:t>layers of pixels + 4 layers of </a:t>
            </a:r>
            <a:r>
              <a:rPr lang="en-GB" sz="1600" b="0" i="1" dirty="0" smtClean="0">
                <a:solidFill>
                  <a:srgbClr val="24BB00"/>
                </a:solidFill>
                <a:latin typeface="+mn-lt"/>
                <a:cs typeface="Calibri" charset="0"/>
              </a:rPr>
              <a:t>strips</a:t>
            </a:r>
            <a:endParaRPr lang="en-GB" sz="1600" b="0" i="1" dirty="0">
              <a:solidFill>
                <a:srgbClr val="24BB00"/>
              </a:solidFill>
              <a:latin typeface="+mn-lt"/>
              <a:cs typeface="Calibri" charset="0"/>
            </a:endParaRP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GB" sz="1600" b="0" i="1" dirty="0">
                <a:solidFill>
                  <a:srgbClr val="002060"/>
                </a:solidFill>
                <a:latin typeface="+mn-lt"/>
                <a:cs typeface="Calibri" charset="0"/>
              </a:rPr>
              <a:t>Resolutions: 	</a:t>
            </a:r>
            <a:r>
              <a:rPr lang="en-GB" sz="1600" b="0" i="1" dirty="0" err="1">
                <a:solidFill>
                  <a:srgbClr val="002060"/>
                </a:solidFill>
                <a:latin typeface="+mn-lt"/>
                <a:cs typeface="Calibri" charset="0"/>
              </a:rPr>
              <a:t>s</a:t>
            </a:r>
            <a:r>
              <a:rPr lang="en-GB" sz="1600" b="0" i="1" baseline="-25000" dirty="0" err="1">
                <a:solidFill>
                  <a:srgbClr val="002060"/>
                </a:solidFill>
                <a:latin typeface="+mn-lt"/>
                <a:cs typeface="Calibri" charset="0"/>
              </a:rPr>
              <a:t>rf</a:t>
            </a:r>
            <a:r>
              <a:rPr lang="en-GB" sz="1600" b="0" i="1" dirty="0">
                <a:solidFill>
                  <a:srgbClr val="002060"/>
                </a:solidFill>
                <a:latin typeface="+mn-lt"/>
                <a:cs typeface="Calibri" charset="0"/>
              </a:rPr>
              <a:t> = 4 mm, </a:t>
            </a:r>
            <a:r>
              <a:rPr lang="en-GB" sz="1600" b="0" i="1" dirty="0" err="1">
                <a:solidFill>
                  <a:srgbClr val="002060"/>
                </a:solidFill>
                <a:latin typeface="+mn-lt"/>
                <a:cs typeface="Calibri" charset="0"/>
              </a:rPr>
              <a:t>s</a:t>
            </a:r>
            <a:r>
              <a:rPr lang="en-GB" sz="1600" b="0" i="1" baseline="-25000" dirty="0" err="1">
                <a:solidFill>
                  <a:srgbClr val="002060"/>
                </a:solidFill>
                <a:latin typeface="+mn-lt"/>
                <a:cs typeface="Calibri" charset="0"/>
              </a:rPr>
              <a:t>z</a:t>
            </a:r>
            <a:r>
              <a:rPr lang="en-GB" sz="1600" b="0" i="1" dirty="0">
                <a:solidFill>
                  <a:srgbClr val="002060"/>
                </a:solidFill>
                <a:latin typeface="+mn-lt"/>
                <a:cs typeface="Calibri" charset="0"/>
              </a:rPr>
              <a:t> = 4 mm for pixels	</a:t>
            </a:r>
            <a:r>
              <a:rPr lang="en-GB" sz="1600" b="0" i="1" dirty="0" smtClean="0">
                <a:solidFill>
                  <a:srgbClr val="002060"/>
                </a:solidFill>
                <a:latin typeface="+mn-lt"/>
                <a:cs typeface="Calibri" charset="0"/>
              </a:rPr>
              <a:t>    	</a:t>
            </a:r>
            <a:r>
              <a:rPr lang="en-GB" sz="1600" b="0" i="1" dirty="0" err="1" smtClean="0">
                <a:solidFill>
                  <a:srgbClr val="002060"/>
                </a:solidFill>
                <a:latin typeface="+mn-lt"/>
                <a:cs typeface="Calibri" charset="0"/>
              </a:rPr>
              <a:t>s</a:t>
            </a:r>
            <a:r>
              <a:rPr lang="en-GB" sz="1600" b="0" i="1" baseline="-25000" dirty="0" err="1" smtClean="0">
                <a:solidFill>
                  <a:srgbClr val="002060"/>
                </a:solidFill>
                <a:latin typeface="+mn-lt"/>
                <a:cs typeface="Calibri" charset="0"/>
              </a:rPr>
              <a:t>rf</a:t>
            </a:r>
            <a:r>
              <a:rPr lang="en-GB" sz="1600" b="0" i="1" dirty="0" smtClean="0">
                <a:solidFill>
                  <a:srgbClr val="002060"/>
                </a:solidFill>
                <a:latin typeface="+mn-lt"/>
                <a:cs typeface="Calibri" charset="0"/>
              </a:rPr>
              <a:t> </a:t>
            </a:r>
            <a:r>
              <a:rPr lang="en-GB" sz="1600" b="0" i="1" dirty="0">
                <a:solidFill>
                  <a:srgbClr val="002060"/>
                </a:solidFill>
                <a:latin typeface="+mn-lt"/>
                <a:cs typeface="Calibri" charset="0"/>
              </a:rPr>
              <a:t>= 20 mm, </a:t>
            </a:r>
            <a:r>
              <a:rPr lang="en-GB" sz="1600" b="0" i="1" dirty="0" err="1">
                <a:solidFill>
                  <a:srgbClr val="002060"/>
                </a:solidFill>
                <a:latin typeface="+mn-lt"/>
                <a:cs typeface="Calibri" charset="0"/>
              </a:rPr>
              <a:t>s</a:t>
            </a:r>
            <a:r>
              <a:rPr lang="en-GB" sz="1600" b="0" i="1" baseline="-25000" dirty="0" err="1">
                <a:solidFill>
                  <a:srgbClr val="002060"/>
                </a:solidFill>
                <a:latin typeface="+mn-lt"/>
                <a:cs typeface="Calibri" charset="0"/>
              </a:rPr>
              <a:t>z</a:t>
            </a:r>
            <a:r>
              <a:rPr lang="en-GB" sz="1600" b="0" i="1" dirty="0">
                <a:solidFill>
                  <a:srgbClr val="002060"/>
                </a:solidFill>
                <a:latin typeface="+mn-lt"/>
                <a:cs typeface="Calibri" charset="0"/>
              </a:rPr>
              <a:t> = 830 mm for strips  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GB" sz="1600" b="0" i="1" dirty="0">
                <a:solidFill>
                  <a:srgbClr val="002060"/>
                </a:solidFill>
                <a:latin typeface="+mn-lt"/>
                <a:cs typeface="Calibri" charset="0"/>
              </a:rPr>
              <a:t>Material budget: 	X/X</a:t>
            </a:r>
            <a:r>
              <a:rPr lang="en-GB" sz="1600" b="0" i="1" baseline="-25000" dirty="0">
                <a:solidFill>
                  <a:srgbClr val="002060"/>
                </a:solidFill>
                <a:latin typeface="+mn-lt"/>
                <a:cs typeface="Calibri" charset="0"/>
              </a:rPr>
              <a:t>0</a:t>
            </a:r>
            <a:r>
              <a:rPr lang="en-GB" sz="1600" b="0" i="1" dirty="0">
                <a:solidFill>
                  <a:srgbClr val="002060"/>
                </a:solidFill>
                <a:latin typeface="+mn-lt"/>
                <a:cs typeface="Calibri" charset="0"/>
              </a:rPr>
              <a:t> = 0.3% for pixels 		</a:t>
            </a:r>
            <a:r>
              <a:rPr lang="en-GB" sz="1600" b="0" i="1" dirty="0" smtClean="0">
                <a:solidFill>
                  <a:srgbClr val="002060"/>
                </a:solidFill>
                <a:latin typeface="+mn-lt"/>
                <a:cs typeface="Calibri" charset="0"/>
              </a:rPr>
              <a:t>	X</a:t>
            </a:r>
            <a:r>
              <a:rPr lang="en-GB" sz="1600" b="0" i="1" dirty="0">
                <a:solidFill>
                  <a:srgbClr val="002060"/>
                </a:solidFill>
                <a:latin typeface="+mn-lt"/>
                <a:cs typeface="Calibri" charset="0"/>
              </a:rPr>
              <a:t>/X</a:t>
            </a:r>
            <a:r>
              <a:rPr lang="en-GB" sz="1600" b="0" i="1" baseline="-25000" dirty="0">
                <a:solidFill>
                  <a:srgbClr val="002060"/>
                </a:solidFill>
                <a:latin typeface="+mn-lt"/>
                <a:cs typeface="Calibri" charset="0"/>
              </a:rPr>
              <a:t>0</a:t>
            </a:r>
            <a:r>
              <a:rPr lang="en-GB" sz="1600" b="0" i="1" dirty="0">
                <a:solidFill>
                  <a:srgbClr val="002060"/>
                </a:solidFill>
                <a:latin typeface="+mn-lt"/>
                <a:cs typeface="Calibri" charset="0"/>
              </a:rPr>
              <a:t> = 0.83% for strips</a:t>
            </a: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4572001" y="4556310"/>
            <a:ext cx="4419602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GB" sz="1600" i="1" dirty="0">
                <a:latin typeface="+mn-lt"/>
                <a:cs typeface="Calibri" charset="0"/>
              </a:rPr>
              <a:t>radial positions</a:t>
            </a:r>
            <a:r>
              <a:rPr lang="en-GB" sz="1600" b="0" i="1" dirty="0">
                <a:latin typeface="+mn-lt"/>
                <a:cs typeface="Calibri" charset="0"/>
              </a:rPr>
              <a:t> </a:t>
            </a:r>
            <a:r>
              <a:rPr lang="en-GB" sz="1600" b="0" i="1" dirty="0">
                <a:latin typeface="+mn-lt"/>
                <a:cs typeface="Calibri" charset="0"/>
              </a:rPr>
              <a:t>(mm)</a:t>
            </a:r>
            <a:r>
              <a:rPr lang="en-GB" sz="1600" b="0" i="1" dirty="0" smtClean="0">
                <a:latin typeface="+mn-lt"/>
                <a:cs typeface="Calibri" charset="0"/>
              </a:rPr>
              <a:t>: 22</a:t>
            </a:r>
            <a:r>
              <a:rPr lang="en-GB" sz="1600" b="0" i="1" dirty="0">
                <a:latin typeface="+mn-lt"/>
                <a:cs typeface="Calibri" charset="0"/>
              </a:rPr>
              <a:t>, </a:t>
            </a:r>
            <a:r>
              <a:rPr lang="en-GB" sz="1600" b="0" i="1" dirty="0" smtClean="0">
                <a:latin typeface="+mn-lt"/>
                <a:cs typeface="Calibri" charset="0"/>
              </a:rPr>
              <a:t>28</a:t>
            </a:r>
            <a:r>
              <a:rPr lang="en-GB" sz="1600" b="0" i="1" dirty="0">
                <a:latin typeface="+mn-lt"/>
                <a:cs typeface="Calibri" charset="0"/>
              </a:rPr>
              <a:t>, </a:t>
            </a:r>
            <a:r>
              <a:rPr lang="en-GB" sz="1600" b="0" i="1" dirty="0" smtClean="0">
                <a:latin typeface="+mn-lt"/>
                <a:cs typeface="Calibri" charset="0"/>
              </a:rPr>
              <a:t>36</a:t>
            </a:r>
            <a:r>
              <a:rPr lang="en-GB" sz="1600" b="0" i="1" dirty="0">
                <a:latin typeface="+mn-lt"/>
                <a:cs typeface="Calibri" charset="0"/>
              </a:rPr>
              <a:t>, </a:t>
            </a:r>
            <a:r>
              <a:rPr lang="en-GB" sz="1600" b="0" i="1" dirty="0" smtClean="0">
                <a:latin typeface="+mn-lt"/>
                <a:cs typeface="Calibri" charset="0"/>
              </a:rPr>
              <a:t>200, 220, 410, 430</a:t>
            </a:r>
          </a:p>
          <a:p>
            <a:pPr eaLnBrk="1" hangingPunct="1">
              <a:spcBef>
                <a:spcPts val="600"/>
              </a:spcBef>
            </a:pPr>
            <a:r>
              <a:rPr lang="en-GB" sz="1600" b="0" i="1" dirty="0" smtClean="0">
                <a:latin typeface="+mn-lt"/>
                <a:cs typeface="Calibri" charset="0"/>
              </a:rPr>
              <a:t>Same </a:t>
            </a:r>
            <a:r>
              <a:rPr lang="en-GB" sz="1600" b="0" i="1" dirty="0">
                <a:latin typeface="+mn-lt"/>
                <a:cs typeface="Calibri" charset="0"/>
              </a:rPr>
              <a:t>for both layouts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Physics Performance </a:t>
            </a:r>
            <a:r>
              <a:rPr lang="en-US" sz="3200" dirty="0" smtClean="0"/>
              <a:t>Study </a:t>
            </a:r>
            <a:endParaRPr lang="en-US" sz="32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15F9-2AD0-044F-BB80-F9D71DAC45B9}" type="slidenum">
              <a:rPr lang="en-US" smtClean="0"/>
              <a:t>12</a:t>
            </a:fld>
            <a:endParaRPr lang="en-US" dirty="0"/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372536" y="4037198"/>
            <a:ext cx="3323546" cy="338554"/>
          </a:xfrm>
          <a:prstGeom prst="rect">
            <a:avLst/>
          </a:prstGeom>
          <a:solidFill>
            <a:srgbClr val="FFFFCC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b="0" i="1" dirty="0">
                <a:solidFill>
                  <a:srgbClr val="C0504D"/>
                </a:solidFill>
                <a:latin typeface="+mn-lt"/>
                <a:cs typeface="Calibri" charset="0"/>
              </a:rPr>
              <a:t>Simulations</a:t>
            </a:r>
            <a:r>
              <a:rPr lang="en-GB" sz="1600" b="0" i="1" dirty="0">
                <a:solidFill>
                  <a:srgbClr val="0070C0"/>
                </a:solidFill>
                <a:latin typeface="+mn-lt"/>
                <a:cs typeface="Calibri" charset="0"/>
              </a:rPr>
              <a:t> for two upgrade layouts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1" y="1147147"/>
            <a:ext cx="3895133" cy="263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13500000" algn="ctr" rotWithShape="0">
                    <a:srgbClr val="2F4D71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925111" y="2161264"/>
            <a:ext cx="0" cy="6926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39411" y="1495030"/>
            <a:ext cx="0" cy="147320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2771" y="2161264"/>
            <a:ext cx="45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x</a:t>
            </a:r>
            <a:r>
              <a:rPr lang="en-US" dirty="0" smtClean="0">
                <a:solidFill>
                  <a:srgbClr val="002060"/>
                </a:solidFill>
              </a:rPr>
              <a:t> 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9411" y="1976598"/>
            <a:ext cx="45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x</a:t>
            </a:r>
            <a:r>
              <a:rPr lang="en-US" dirty="0" smtClean="0">
                <a:solidFill>
                  <a:srgbClr val="002060"/>
                </a:solidFill>
              </a:rPr>
              <a:t> 5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68" y="1098767"/>
            <a:ext cx="3950532" cy="270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13500000" algn="ctr" rotWithShape="0">
                    <a:srgbClr val="2F4D71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297" y="3827224"/>
            <a:ext cx="8791305" cy="2662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90062" y="3932082"/>
            <a:ext cx="1293385" cy="5623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Key !!</a:t>
            </a:r>
            <a:endParaRPr lang="en-US" sz="1600" i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2392" y="729435"/>
            <a:ext cx="565992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C0504D"/>
                </a:solidFill>
                <a:cs typeface="Calibri" charset="0"/>
              </a:rPr>
              <a:t>Motivation : Improvement </a:t>
            </a:r>
            <a:r>
              <a:rPr lang="en-US" i="1" dirty="0">
                <a:solidFill>
                  <a:srgbClr val="C0504D"/>
                </a:solidFill>
                <a:cs typeface="Calibri" charset="0"/>
              </a:rPr>
              <a:t>of impact parameter resolution</a:t>
            </a:r>
            <a:endParaRPr lang="en-US" i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0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Physics Performance Study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2" name="Content Placeholder 21" descr="backgrounds.eps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9" r="-1209" b="3759"/>
          <a:stretch/>
        </p:blipFill>
        <p:spPr>
          <a:xfrm>
            <a:off x="233962" y="1496403"/>
            <a:ext cx="3932248" cy="5015244"/>
          </a:xfrm>
        </p:spPr>
      </p:pic>
      <p:pic>
        <p:nvPicPr>
          <p:cNvPr id="23" name="Content Placeholder 22" descr="beautyelectrons.eps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7" r="-1267" b="4047"/>
          <a:stretch/>
        </p:blipFill>
        <p:spPr>
          <a:xfrm>
            <a:off x="4910503" y="1496401"/>
            <a:ext cx="3451973" cy="501524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13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89695" y="870573"/>
            <a:ext cx="688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 </a:t>
            </a:r>
            <a:r>
              <a:rPr lang="en-US" sz="2400" i="1" dirty="0" smtClean="0"/>
              <a:t>An Example : </a:t>
            </a:r>
            <a:r>
              <a:rPr lang="en-US" sz="2400" i="1" dirty="0" smtClean="0"/>
              <a:t>Impact parameter distribution for,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05380" y="1371085"/>
            <a:ext cx="27682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i="1" dirty="0" err="1"/>
              <a:t>Dielectron</a:t>
            </a:r>
            <a:r>
              <a:rPr lang="en-US" altLang="ko-KR" sz="1600" i="1" dirty="0"/>
              <a:t> and </a:t>
            </a:r>
            <a:r>
              <a:rPr lang="en-US" altLang="ko-KR" sz="1600" i="1" dirty="0" err="1"/>
              <a:t>Dalitz</a:t>
            </a:r>
            <a:r>
              <a:rPr lang="en-US" altLang="ko-KR" sz="1600" i="1" dirty="0"/>
              <a:t> </a:t>
            </a:r>
            <a:r>
              <a:rPr lang="en-US" altLang="ko-KR" sz="1600" i="1" dirty="0" smtClean="0"/>
              <a:t>electrons</a:t>
            </a:r>
            <a:endParaRPr lang="en-US" sz="1600" i="1" dirty="0"/>
          </a:p>
        </p:txBody>
      </p:sp>
      <p:sp>
        <p:nvSpPr>
          <p:cNvPr id="26" name="Rectangle 25"/>
          <p:cNvSpPr/>
          <p:nvPr/>
        </p:nvSpPr>
        <p:spPr>
          <a:xfrm>
            <a:off x="5424542" y="1354208"/>
            <a:ext cx="2200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electrons from B meson</a:t>
            </a:r>
            <a:endParaRPr lang="en-US" sz="16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975641" y="2523762"/>
            <a:ext cx="97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FF"/>
                </a:solidFill>
              </a:rPr>
              <a:t>Current</a:t>
            </a:r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Upgraded</a:t>
            </a:r>
            <a:endParaRPr lang="en-US" sz="1400" b="1" i="1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26842" y="2216582"/>
            <a:ext cx="97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FF"/>
                </a:solidFill>
              </a:rPr>
              <a:t>Current</a:t>
            </a:r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Upgraded</a:t>
            </a:r>
            <a:endParaRPr lang="en-US" sz="1400" b="1" i="1" dirty="0" smtClean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100667" y="2872847"/>
            <a:ext cx="145143" cy="138865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00667" y="3168952"/>
            <a:ext cx="145143" cy="169334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85336" y="2788182"/>
            <a:ext cx="616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</a:rPr>
              <a:t>PbPb</a:t>
            </a:r>
            <a:endParaRPr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7433" y="3099012"/>
            <a:ext cx="616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</a:rPr>
              <a:t>pp</a:t>
            </a:r>
            <a:endParaRPr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81994" y="878407"/>
            <a:ext cx="216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</a:rPr>
              <a:t>work with Prof. </a:t>
            </a:r>
            <a:r>
              <a:rPr lang="en-US" sz="1400" i="1" dirty="0" err="1" smtClean="0">
                <a:solidFill>
                  <a:srgbClr val="000000"/>
                </a:solidFill>
              </a:rPr>
              <a:t>M.Kweon</a:t>
            </a:r>
            <a:endParaRPr lang="en-US" sz="1400" i="1" dirty="0" smtClean="0">
              <a:solidFill>
                <a:srgbClr val="000000"/>
              </a:solidFill>
            </a:endParaRPr>
          </a:p>
          <a:p>
            <a:r>
              <a:rPr lang="en-US" sz="1400" i="1" dirty="0" err="1" smtClean="0">
                <a:solidFill>
                  <a:srgbClr val="000000"/>
                </a:solidFill>
              </a:rPr>
              <a:t>K.Choi</a:t>
            </a:r>
            <a:r>
              <a:rPr lang="en-US" sz="1400" i="1" dirty="0" smtClean="0">
                <a:solidFill>
                  <a:srgbClr val="000000"/>
                </a:solidFill>
              </a:rPr>
              <a:t>, </a:t>
            </a:r>
            <a:r>
              <a:rPr lang="en-US" sz="1400" i="1" dirty="0" err="1" smtClean="0">
                <a:solidFill>
                  <a:srgbClr val="000000"/>
                </a:solidFill>
              </a:rPr>
              <a:t>K,Oh</a:t>
            </a:r>
            <a:endParaRPr lang="en-US" sz="140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3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</a:t>
            </a:r>
            <a:r>
              <a:rPr lang="en-US" dirty="0" smtClean="0"/>
              <a:t>Organization of Asian groups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489886"/>
              </p:ext>
            </p:extLst>
          </p:nvPr>
        </p:nvGraphicFramePr>
        <p:xfrm>
          <a:off x="222250" y="880110"/>
          <a:ext cx="8699500" cy="50977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1967"/>
                <a:gridCol w="2611967"/>
                <a:gridCol w="3475566"/>
              </a:tblGrid>
              <a:tr h="57150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800000"/>
                          </a:solidFill>
                        </a:rPr>
                        <a:t>Activity</a:t>
                      </a:r>
                      <a:endParaRPr lang="en-US" i="1" dirty="0">
                        <a:solidFill>
                          <a:srgbClr val="80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800000"/>
                          </a:solidFill>
                        </a:rPr>
                        <a:t>Participants</a:t>
                      </a:r>
                      <a:endParaRPr lang="en-US" i="1" dirty="0">
                        <a:solidFill>
                          <a:srgbClr val="80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800000"/>
                          </a:solidFill>
                        </a:rPr>
                        <a:t>Comments</a:t>
                      </a:r>
                      <a:endParaRPr lang="en-US" i="1" dirty="0">
                        <a:solidFill>
                          <a:srgbClr val="800000"/>
                        </a:solidFill>
                      </a:endParaRPr>
                    </a:p>
                  </a:txBody>
                  <a:tcPr anchor="ctr" anchorCtr="1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Detector simulation and reconstruction, physics performance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solidFill>
                            <a:srgbClr val="004080"/>
                          </a:solidFill>
                        </a:rPr>
                        <a:t>Inha</a:t>
                      </a:r>
                      <a:r>
                        <a:rPr lang="en-US" i="1" dirty="0" smtClean="0">
                          <a:solidFill>
                            <a:srgbClr val="004080"/>
                          </a:solidFill>
                        </a:rPr>
                        <a:t>, SUT, CCNU (?)</a:t>
                      </a:r>
                      <a:endParaRPr lang="en-US" i="1" dirty="0">
                        <a:solidFill>
                          <a:srgbClr val="00408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WP physics</a:t>
                      </a:r>
                      <a:r>
                        <a:rPr lang="en-US" i="1" baseline="0" dirty="0" smtClean="0"/>
                        <a:t> (A. </a:t>
                      </a:r>
                      <a:r>
                        <a:rPr lang="en-US" i="1" baseline="0" dirty="0" err="1" smtClean="0"/>
                        <a:t>Dainese</a:t>
                      </a:r>
                      <a:r>
                        <a:rPr lang="en-US" i="1" baseline="0" dirty="0" smtClean="0"/>
                        <a:t>)</a:t>
                      </a:r>
                    </a:p>
                    <a:p>
                      <a:r>
                        <a:rPr lang="en-US" i="1" baseline="0" dirty="0" smtClean="0"/>
                        <a:t>WP </a:t>
                      </a:r>
                      <a:r>
                        <a:rPr lang="en-US" i="1" baseline="0" dirty="0" err="1" smtClean="0"/>
                        <a:t>simul</a:t>
                      </a:r>
                      <a:r>
                        <a:rPr lang="en-US" i="1" baseline="0" dirty="0" smtClean="0"/>
                        <a:t>. and rec. (M. </a:t>
                      </a:r>
                      <a:r>
                        <a:rPr lang="en-US" i="1" baseline="0" dirty="0" err="1" smtClean="0"/>
                        <a:t>Masera</a:t>
                      </a:r>
                      <a:r>
                        <a:rPr lang="en-US" i="1" baseline="0" dirty="0" smtClean="0"/>
                        <a:t>, J. </a:t>
                      </a:r>
                      <a:r>
                        <a:rPr lang="en-US" i="1" baseline="0" dirty="0" err="1" smtClean="0"/>
                        <a:t>Belikov</a:t>
                      </a:r>
                      <a:r>
                        <a:rPr lang="en-US" i="1" baseline="0" dirty="0" smtClean="0"/>
                        <a:t>)</a:t>
                      </a:r>
                      <a:endParaRPr lang="en-US" i="1" dirty="0"/>
                    </a:p>
                  </a:txBody>
                  <a:tcPr anchor="ctr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Design of pixel</a:t>
                      </a:r>
                      <a:r>
                        <a:rPr lang="en-US" i="1" baseline="0" dirty="0" smtClean="0"/>
                        <a:t> chip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4080"/>
                          </a:solidFill>
                        </a:rPr>
                        <a:t>CCNU, </a:t>
                      </a:r>
                      <a:r>
                        <a:rPr lang="en-US" i="1" dirty="0" err="1" smtClean="0">
                          <a:solidFill>
                            <a:srgbClr val="004080"/>
                          </a:solidFill>
                        </a:rPr>
                        <a:t>Yonsei</a:t>
                      </a:r>
                      <a:r>
                        <a:rPr lang="en-US" i="1" dirty="0" smtClean="0">
                          <a:solidFill>
                            <a:srgbClr val="004080"/>
                          </a:solidFill>
                        </a:rPr>
                        <a:t>, TMEC </a:t>
                      </a:r>
                      <a:endParaRPr lang="en-US" i="1" dirty="0">
                        <a:solidFill>
                          <a:srgbClr val="00408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WP chip</a:t>
                      </a:r>
                      <a:r>
                        <a:rPr lang="en-US" i="1" baseline="0" dirty="0" smtClean="0"/>
                        <a:t> design (W. </a:t>
                      </a:r>
                      <a:r>
                        <a:rPr lang="en-US" i="1" baseline="0" dirty="0" err="1" smtClean="0"/>
                        <a:t>Snoeys</a:t>
                      </a:r>
                      <a:r>
                        <a:rPr lang="en-US" i="1" baseline="0" dirty="0" smtClean="0"/>
                        <a:t>)</a:t>
                      </a:r>
                      <a:endParaRPr lang="en-US" i="1" dirty="0"/>
                    </a:p>
                  </a:txBody>
                  <a:tcPr anchor="ctr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Characterization of pixel chip (radioactive source, test beam)</a:t>
                      </a:r>
                      <a:endParaRPr lang="en-US" i="1" dirty="0"/>
                    </a:p>
                  </a:txBody>
                  <a:tcPr anchor="ctr"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4080"/>
                          </a:solidFill>
                        </a:rPr>
                        <a:t>CCNU , </a:t>
                      </a:r>
                      <a:r>
                        <a:rPr lang="en-US" i="1" dirty="0" err="1" smtClean="0">
                          <a:solidFill>
                            <a:srgbClr val="004080"/>
                          </a:solidFill>
                        </a:rPr>
                        <a:t>Inha</a:t>
                      </a:r>
                      <a:r>
                        <a:rPr lang="en-US" i="1" dirty="0" smtClean="0">
                          <a:solidFill>
                            <a:srgbClr val="004080"/>
                          </a:solidFill>
                        </a:rPr>
                        <a:t>,</a:t>
                      </a:r>
                      <a:r>
                        <a:rPr lang="en-US" i="1" baseline="0" dirty="0" smtClean="0">
                          <a:solidFill>
                            <a:srgbClr val="004080"/>
                          </a:solidFill>
                        </a:rPr>
                        <a:t> </a:t>
                      </a:r>
                      <a:r>
                        <a:rPr lang="en-US" i="1" baseline="0" dirty="0" smtClean="0">
                          <a:solidFill>
                            <a:srgbClr val="004080"/>
                          </a:solidFill>
                        </a:rPr>
                        <a:t>Pusan, </a:t>
                      </a:r>
                      <a:r>
                        <a:rPr lang="en-US" i="1" baseline="0" dirty="0" smtClean="0">
                          <a:solidFill>
                            <a:srgbClr val="004080"/>
                          </a:solidFill>
                        </a:rPr>
                        <a:t>SLRI</a:t>
                      </a:r>
                      <a:endParaRPr lang="en-US" i="1" dirty="0">
                        <a:solidFill>
                          <a:srgbClr val="00408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WP characterization and qualification (M. </a:t>
                      </a:r>
                      <a:r>
                        <a:rPr lang="en-US" i="1" dirty="0" err="1" smtClean="0"/>
                        <a:t>Mager</a:t>
                      </a:r>
                      <a:r>
                        <a:rPr lang="en-US" i="1" dirty="0" smtClean="0"/>
                        <a:t>)</a:t>
                      </a:r>
                      <a:endParaRPr lang="en-US" i="1" dirty="0"/>
                    </a:p>
                  </a:txBody>
                  <a:tcPr anchor="ctr">
                    <a:solidFill>
                      <a:schemeClr val="tx2">
                        <a:alpha val="5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Characterization of pixel chip (laser)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solidFill>
                            <a:srgbClr val="004080"/>
                          </a:solidFill>
                        </a:rPr>
                        <a:t>Yonsei</a:t>
                      </a:r>
                      <a:endParaRPr lang="en-US" i="1" dirty="0">
                        <a:solidFill>
                          <a:srgbClr val="00408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WP characterization and qualification (M. </a:t>
                      </a:r>
                      <a:r>
                        <a:rPr lang="en-US" i="1" dirty="0" err="1" smtClean="0"/>
                        <a:t>Mager</a:t>
                      </a:r>
                      <a:r>
                        <a:rPr lang="en-US" i="1" dirty="0" smtClean="0"/>
                        <a:t>)</a:t>
                      </a:r>
                    </a:p>
                  </a:txBody>
                  <a:tcPr anchor="ctr"/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Pixel</a:t>
                      </a:r>
                      <a:r>
                        <a:rPr lang="en-US" i="1" baseline="0" dirty="0" smtClean="0"/>
                        <a:t> c</a:t>
                      </a:r>
                      <a:r>
                        <a:rPr lang="en-US" i="1" dirty="0" smtClean="0"/>
                        <a:t>hip mass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4080"/>
                          </a:solidFill>
                        </a:rPr>
                        <a:t>CCNU, </a:t>
                      </a:r>
                      <a:r>
                        <a:rPr lang="en-US" i="1" dirty="0" err="1" smtClean="0">
                          <a:solidFill>
                            <a:srgbClr val="004080"/>
                          </a:solidFill>
                        </a:rPr>
                        <a:t>Yonsei</a:t>
                      </a:r>
                      <a:r>
                        <a:rPr lang="en-US" i="1" dirty="0" smtClean="0">
                          <a:solidFill>
                            <a:srgbClr val="004080"/>
                          </a:solidFill>
                        </a:rPr>
                        <a:t>, TMEC</a:t>
                      </a:r>
                      <a:endParaRPr lang="en-US" i="1" dirty="0">
                        <a:solidFill>
                          <a:srgbClr val="00408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WP wafer </a:t>
                      </a:r>
                      <a:r>
                        <a:rPr lang="en-US" i="1" dirty="0" err="1" smtClean="0"/>
                        <a:t>pp</a:t>
                      </a:r>
                      <a:r>
                        <a:rPr lang="en-US" i="1" dirty="0" smtClean="0"/>
                        <a:t> and test (P. </a:t>
                      </a:r>
                      <a:r>
                        <a:rPr lang="en-US" i="1" dirty="0" err="1" smtClean="0"/>
                        <a:t>Riedler</a:t>
                      </a:r>
                      <a:r>
                        <a:rPr lang="en-US" i="1" dirty="0" smtClean="0"/>
                        <a:t>)</a:t>
                      </a:r>
                    </a:p>
                  </a:txBody>
                  <a:tcPr anchor="ctr"/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Assembly and qualification of hybrid structures</a:t>
                      </a:r>
                    </a:p>
                  </a:txBody>
                  <a:tcPr anchor="ctr">
                    <a:solidFill>
                      <a:srgbClr val="00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4080"/>
                          </a:solidFill>
                        </a:rPr>
                        <a:t>CCNU, Pusan, </a:t>
                      </a:r>
                      <a:r>
                        <a:rPr lang="en-US" i="1" dirty="0" err="1" smtClean="0">
                          <a:solidFill>
                            <a:srgbClr val="004080"/>
                          </a:solidFill>
                        </a:rPr>
                        <a:t>Inha</a:t>
                      </a:r>
                      <a:endParaRPr lang="en-US" i="1" dirty="0">
                        <a:solidFill>
                          <a:srgbClr val="004080"/>
                        </a:solidFill>
                      </a:endParaRPr>
                    </a:p>
                  </a:txBody>
                  <a:tcPr anchor="ctr">
                    <a:solidFill>
                      <a:srgbClr val="00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WP</a:t>
                      </a:r>
                      <a:r>
                        <a:rPr lang="en-US" i="1" baseline="0" dirty="0" smtClean="0"/>
                        <a:t> middle/outer layers (other institutes involved: Berkeley/INFN-</a:t>
                      </a:r>
                      <a:r>
                        <a:rPr lang="en-US" i="1" baseline="0" dirty="0" err="1" smtClean="0"/>
                        <a:t>Nikhef</a:t>
                      </a:r>
                      <a:r>
                        <a:rPr lang="en-US" i="1" baseline="0" dirty="0" smtClean="0"/>
                        <a:t>)</a:t>
                      </a:r>
                      <a:endParaRPr lang="en-US" i="1" dirty="0" smtClean="0"/>
                    </a:p>
                  </a:txBody>
                  <a:tcPr anchor="ctr">
                    <a:solidFill>
                      <a:srgbClr val="008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9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Outlook : PNU Task for ITS upgrade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2013/15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: Characterization &amp; Qualification of pixel </a:t>
            </a:r>
            <a:r>
              <a:rPr lang="en-US" dirty="0">
                <a:solidFill>
                  <a:schemeClr val="accent2"/>
                </a:solidFill>
              </a:rPr>
              <a:t>chips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  <a:sym typeface="Wingdings"/>
            </a:endParaRPr>
          </a:p>
          <a:p>
            <a:pPr marL="685800" lvl="1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This July/August : Learn Test System (Procedure, Device)</a:t>
            </a:r>
          </a:p>
          <a:p>
            <a:pPr marL="685800" lvl="1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In advance : Build a Test System in Pusan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 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: Physics Performance study (with </a:t>
            </a:r>
            <a:r>
              <a:rPr lang="en-US" dirty="0" err="1" smtClean="0">
                <a:solidFill>
                  <a:srgbClr val="C0504D"/>
                </a:solidFill>
                <a:sym typeface="Wingdings"/>
              </a:rPr>
              <a:t>Inha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 Univ.)</a:t>
            </a:r>
            <a:endParaRPr lang="en-US" dirty="0" smtClean="0">
              <a:solidFill>
                <a:srgbClr val="C0504D"/>
              </a:solidFill>
              <a:sym typeface="Wingdings"/>
            </a:endParaRPr>
          </a:p>
          <a:p>
            <a:pPr marL="400050" lvl="1" indent="0">
              <a:spcBef>
                <a:spcPts val="600"/>
              </a:spcBef>
              <a:buNone/>
            </a:pPr>
            <a:endParaRPr lang="en-US" dirty="0">
              <a:solidFill>
                <a:srgbClr val="000000"/>
              </a:solidFill>
              <a:sym typeface="Wingdings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2015/2017 : Assembly </a:t>
            </a:r>
            <a:r>
              <a:rPr lang="en-US" dirty="0">
                <a:solidFill>
                  <a:srgbClr val="000000"/>
                </a:solidFill>
              </a:rPr>
              <a:t>and qualification of hybrid structures (pixel chips + </a:t>
            </a:r>
            <a:r>
              <a:rPr lang="en-US" dirty="0" err="1">
                <a:solidFill>
                  <a:srgbClr val="000000"/>
                </a:solidFill>
              </a:rPr>
              <a:t>kapton</a:t>
            </a:r>
            <a:r>
              <a:rPr lang="en-US" dirty="0">
                <a:solidFill>
                  <a:srgbClr val="000000"/>
                </a:solidFill>
              </a:rPr>
              <a:t> printed circuit board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Test environment preparation: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Probing (including mechanical tooling, probe-card design, …)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Visual inspection system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Define test areas (clean room)</a:t>
            </a:r>
          </a:p>
          <a:p>
            <a:pPr lvl="1"/>
            <a:r>
              <a:rPr lang="en-US" b="1" dirty="0" err="1">
                <a:solidFill>
                  <a:srgbClr val="000000"/>
                </a:solidFill>
              </a:rPr>
              <a:t>Automatisation</a:t>
            </a:r>
            <a:r>
              <a:rPr lang="en-US" b="1" dirty="0">
                <a:solidFill>
                  <a:srgbClr val="000000"/>
                </a:solidFill>
              </a:rPr>
              <a:t> of test-system</a:t>
            </a:r>
            <a:r>
              <a:rPr lang="en-US" dirty="0">
                <a:solidFill>
                  <a:srgbClr val="000000"/>
                </a:solidFill>
              </a:rPr>
              <a:t>: movements, pattern recognition.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Define </a:t>
            </a:r>
            <a:r>
              <a:rPr lang="en-US" b="1" dirty="0">
                <a:solidFill>
                  <a:srgbClr val="000000"/>
                </a:solidFill>
              </a:rPr>
              <a:t>Database</a:t>
            </a:r>
            <a:r>
              <a:rPr lang="en-US" dirty="0">
                <a:solidFill>
                  <a:srgbClr val="000000"/>
                </a:solidFill>
              </a:rPr>
              <a:t> for test-results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Component tracking</a:t>
            </a:r>
            <a:r>
              <a:rPr lang="en-US" dirty="0">
                <a:solidFill>
                  <a:srgbClr val="000000"/>
                </a:solidFill>
              </a:rPr>
              <a:t> – investigate technical options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2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7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1942732" y="4001660"/>
            <a:ext cx="0" cy="688403"/>
          </a:xfrm>
          <a:prstGeom prst="line">
            <a:avLst/>
          </a:prstGeom>
          <a:ln>
            <a:solidFill>
              <a:srgbClr val="604A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47913" y="2402903"/>
            <a:ext cx="0" cy="68840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4077" y="3098465"/>
            <a:ext cx="3207679" cy="107721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Project Coordination</a:t>
            </a:r>
          </a:p>
          <a:p>
            <a:pPr algn="ctr"/>
            <a:r>
              <a:rPr lang="en-US" dirty="0" smtClean="0"/>
              <a:t>(PL, DPL, SPL, TC, RC,  </a:t>
            </a:r>
          </a:p>
          <a:p>
            <a:pPr algn="ctr"/>
            <a:r>
              <a:rPr lang="en-US" dirty="0" smtClean="0"/>
              <a:t>Upgrade Tasks Coordinators)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7844" y="1602684"/>
            <a:ext cx="3200140" cy="80021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Institute Board</a:t>
            </a:r>
          </a:p>
          <a:p>
            <a:pPr algn="ctr"/>
            <a:r>
              <a:rPr lang="en-US" dirty="0" smtClean="0"/>
              <a:t>(PL, DPL, SPL, TC, Team Leaders)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90336" y="1230163"/>
            <a:ext cx="2353253" cy="430887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  <a:r>
              <a:rPr lang="en-US" sz="2200" dirty="0" smtClean="0"/>
              <a:t>. Pixel chip design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0336" y="1797626"/>
            <a:ext cx="4584230" cy="430887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r>
              <a:rPr lang="en-US" sz="2200" dirty="0" smtClean="0"/>
              <a:t>. Wafers post-processing and testing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90336" y="2365089"/>
            <a:ext cx="4367827" cy="430887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  <a:r>
              <a:rPr lang="en-US" sz="2200" dirty="0" smtClean="0"/>
              <a:t>. Characterization and Qualification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90336" y="2932552"/>
            <a:ext cx="2818600" cy="430887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6</a:t>
            </a:r>
            <a:r>
              <a:rPr lang="en-US" sz="2200" dirty="0" smtClean="0"/>
              <a:t>. Inner Layers Module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90336" y="3500015"/>
            <a:ext cx="3019865" cy="430887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7</a:t>
            </a:r>
            <a:r>
              <a:rPr lang="en-US" sz="2200" dirty="0" smtClean="0"/>
              <a:t>. Middle Layers Module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90336" y="4067478"/>
            <a:ext cx="2880591" cy="430887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8</a:t>
            </a:r>
            <a:r>
              <a:rPr lang="en-US" sz="2200" dirty="0" smtClean="0"/>
              <a:t>. Outer Layers Module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90336" y="5202404"/>
            <a:ext cx="2820529" cy="430887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/>
              <a:t>10.Readout Electronics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90336" y="5769867"/>
            <a:ext cx="3250196" cy="430887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/>
              <a:t>11. Mechanics and Cooling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90336" y="6337330"/>
            <a:ext cx="2690898" cy="430887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/>
              <a:t>12. DCS and Database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90336" y="662700"/>
            <a:ext cx="3980727" cy="430887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/>
              <a:t>2. Simulation and Reconstruction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90336" y="95237"/>
            <a:ext cx="1289072" cy="430887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/>
              <a:t>1. Physics</a:t>
            </a:r>
          </a:p>
        </p:txBody>
      </p:sp>
      <p:sp>
        <p:nvSpPr>
          <p:cNvPr id="40" name="Left Bracket 39"/>
          <p:cNvSpPr/>
          <p:nvPr/>
        </p:nvSpPr>
        <p:spPr>
          <a:xfrm>
            <a:off x="4042416" y="199607"/>
            <a:ext cx="168463" cy="656861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55355" y="199607"/>
            <a:ext cx="28883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PROJECT 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ORGANIZATION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148" y="4708280"/>
            <a:ext cx="3009996" cy="107721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ITS Operation</a:t>
            </a:r>
          </a:p>
          <a:p>
            <a:pPr algn="ctr"/>
            <a:r>
              <a:rPr lang="en-US" dirty="0" smtClean="0"/>
              <a:t>(RC, PL, DPL, SPL, TC, QAC, CC,</a:t>
            </a:r>
          </a:p>
          <a:p>
            <a:pPr algn="ctr"/>
            <a:r>
              <a:rPr lang="en-US" dirty="0" smtClean="0"/>
              <a:t>experts)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390336" y="4634941"/>
            <a:ext cx="4383532" cy="430887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/>
              <a:t>9. Layers Integration/Commissioning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8921" y="2795976"/>
            <a:ext cx="553998" cy="1327797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UPGRADE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660" y="6334204"/>
            <a:ext cx="241935" cy="277652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8595" y="6286114"/>
            <a:ext cx="233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Conveners nominated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3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ITS Upgrade </a:t>
            </a:r>
            <a:r>
              <a:rPr lang="en-US" dirty="0" smtClean="0"/>
              <a:t>layout</a:t>
            </a:r>
            <a:endParaRPr lang="en-US" dirty="0"/>
          </a:p>
        </p:txBody>
      </p:sp>
      <p:pic>
        <p:nvPicPr>
          <p:cNvPr id="7" name="Content Placeholder 6" descr="Screen shot 2013-06-20 at 11.06.2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r="14252" b="9013"/>
          <a:stretch/>
        </p:blipFill>
        <p:spPr>
          <a:xfrm>
            <a:off x="67037" y="1185776"/>
            <a:ext cx="4605470" cy="529211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18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2227" y="847222"/>
            <a:ext cx="2930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00"/>
                </a:solidFill>
              </a:rPr>
              <a:t>Current Layout (SPD)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8786" y="5112384"/>
            <a:ext cx="1465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Inner Radius</a:t>
            </a:r>
          </a:p>
          <a:p>
            <a:pPr marL="285750" indent="-285750">
              <a:buFontTx/>
              <a:buChar char="-"/>
            </a:pPr>
            <a:r>
              <a:rPr lang="en-US" sz="1600" b="1" i="1" dirty="0" smtClean="0"/>
              <a:t>R 50</a:t>
            </a:r>
          </a:p>
          <a:p>
            <a:pPr marL="285750" indent="-285750">
              <a:buFontTx/>
              <a:buChar char="-"/>
            </a:pPr>
            <a:r>
              <a:rPr lang="en-US" sz="1600" b="1" i="1" dirty="0" smtClean="0"/>
              <a:t>R 78.89</a:t>
            </a:r>
          </a:p>
          <a:p>
            <a:pPr marL="285750" indent="-285750">
              <a:buFontTx/>
              <a:buChar char="-"/>
            </a:pPr>
            <a:r>
              <a:rPr lang="en-US" sz="1600" b="1" i="1" dirty="0" smtClean="0"/>
              <a:t>R 157.4</a:t>
            </a:r>
          </a:p>
        </p:txBody>
      </p:sp>
    </p:spTree>
    <p:extLst>
      <p:ext uri="{BB962C8B-B14F-4D97-AF65-F5344CB8AC3E}">
        <p14:creationId xmlns:p14="http://schemas.microsoft.com/office/powerpoint/2010/main" val="37688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6" descr="Screen shot 2013-06-20 at 11.06.2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r="14252" b="9013"/>
          <a:stretch/>
        </p:blipFill>
        <p:spPr>
          <a:xfrm>
            <a:off x="67037" y="1185776"/>
            <a:ext cx="4605470" cy="5292115"/>
          </a:xfrm>
        </p:spPr>
      </p:pic>
      <p:sp>
        <p:nvSpPr>
          <p:cNvPr id="17" name="TextBox 16"/>
          <p:cNvSpPr txBox="1"/>
          <p:nvPr/>
        </p:nvSpPr>
        <p:spPr>
          <a:xfrm>
            <a:off x="942227" y="847222"/>
            <a:ext cx="2930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00"/>
                </a:solidFill>
              </a:rPr>
              <a:t>Current Layout (SPD)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ITS Upgrade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19</a:t>
            </a:fld>
            <a:endParaRPr lang="en-US"/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92" y="1559961"/>
            <a:ext cx="4423403" cy="3135344"/>
          </a:xfrm>
          <a:prstGeom prst="rect">
            <a:avLst/>
          </a:prstGeom>
          <a:ln>
            <a:noFill/>
          </a:ln>
        </p:spPr>
      </p:pic>
      <p:grpSp>
        <p:nvGrpSpPr>
          <p:cNvPr id="18" name="Group 17"/>
          <p:cNvGrpSpPr/>
          <p:nvPr/>
        </p:nvGrpSpPr>
        <p:grpSpPr>
          <a:xfrm>
            <a:off x="1507662" y="2716149"/>
            <a:ext cx="1933521" cy="1370496"/>
            <a:chOff x="2218652" y="2716149"/>
            <a:chExt cx="1933521" cy="137049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33" b="991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652" y="2716149"/>
              <a:ext cx="1933521" cy="1370496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2545848" y="2889423"/>
              <a:ext cx="1116000" cy="1116000"/>
            </a:xfrm>
            <a:prstGeom prst="ellipse">
              <a:avLst/>
            </a:prstGeom>
            <a:noFill/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663292" y="3005924"/>
              <a:ext cx="900000" cy="900000"/>
            </a:xfrm>
            <a:prstGeom prst="ellipse">
              <a:avLst/>
            </a:prstGeom>
            <a:noFill/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792388" y="3135022"/>
              <a:ext cx="648000" cy="648000"/>
            </a:xfrm>
            <a:prstGeom prst="ellipse">
              <a:avLst/>
            </a:prstGeom>
            <a:noFill/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V="1">
            <a:off x="2409817" y="1759283"/>
            <a:ext cx="4226673" cy="1048580"/>
          </a:xfrm>
          <a:prstGeom prst="line">
            <a:avLst/>
          </a:prstGeom>
          <a:ln w="12700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2"/>
          </p:cNvCxnSpPr>
          <p:nvPr/>
        </p:nvCxnSpPr>
        <p:spPr>
          <a:xfrm>
            <a:off x="2474423" y="4086645"/>
            <a:ext cx="4015589" cy="608660"/>
          </a:xfrm>
          <a:prstGeom prst="line">
            <a:avLst/>
          </a:prstGeom>
          <a:ln w="12700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36555" y="847222"/>
            <a:ext cx="2930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FF"/>
                </a:solidFill>
              </a:rPr>
              <a:t>Upgrade Layout (Inner)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21473" y="5112384"/>
            <a:ext cx="1465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00FF"/>
                </a:solidFill>
              </a:rPr>
              <a:t>Mean Radius</a:t>
            </a:r>
          </a:p>
          <a:p>
            <a:pPr marL="285750" indent="-285750">
              <a:buFontTx/>
              <a:buChar char="-"/>
            </a:pPr>
            <a:r>
              <a:rPr lang="en-US" sz="1600" b="1" i="1" dirty="0" smtClean="0">
                <a:solidFill>
                  <a:srgbClr val="0000FF"/>
                </a:solidFill>
              </a:rPr>
              <a:t>R 39.04</a:t>
            </a:r>
          </a:p>
          <a:p>
            <a:pPr marL="285750" indent="-285750">
              <a:buFontTx/>
              <a:buChar char="-"/>
            </a:pPr>
            <a:r>
              <a:rPr lang="en-US" sz="1600" b="1" i="1" dirty="0" smtClean="0">
                <a:solidFill>
                  <a:srgbClr val="0000FF"/>
                </a:solidFill>
              </a:rPr>
              <a:t>R 31.32</a:t>
            </a:r>
          </a:p>
          <a:p>
            <a:pPr marL="285750" indent="-285750">
              <a:buFontTx/>
              <a:buChar char="-"/>
            </a:pPr>
            <a:r>
              <a:rPr lang="en-US" sz="1600" b="1" i="1" dirty="0" smtClean="0">
                <a:solidFill>
                  <a:srgbClr val="0000FF"/>
                </a:solidFill>
              </a:rPr>
              <a:t>R 23.35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68786" y="5112384"/>
            <a:ext cx="1465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Inner Radius</a:t>
            </a:r>
          </a:p>
          <a:p>
            <a:pPr marL="285750" indent="-285750">
              <a:buFontTx/>
              <a:buChar char="-"/>
            </a:pPr>
            <a:r>
              <a:rPr lang="en-US" sz="1600" b="1" i="1" dirty="0" smtClean="0"/>
              <a:t>R 50</a:t>
            </a:r>
          </a:p>
          <a:p>
            <a:pPr marL="285750" indent="-285750">
              <a:buFontTx/>
              <a:buChar char="-"/>
            </a:pPr>
            <a:r>
              <a:rPr lang="en-US" sz="1600" b="1" i="1" dirty="0" smtClean="0"/>
              <a:t>R 78.89</a:t>
            </a:r>
          </a:p>
          <a:p>
            <a:pPr marL="285750" indent="-285750">
              <a:buFontTx/>
              <a:buChar char="-"/>
            </a:pPr>
            <a:r>
              <a:rPr lang="en-US" sz="1600" b="1" i="1" dirty="0" smtClean="0"/>
              <a:t>R 157.4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904025" y="5650678"/>
            <a:ext cx="0" cy="209715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781532" y="5756474"/>
            <a:ext cx="263241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32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6-28 at 4.31.00 PM.png"/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876982"/>
            <a:ext cx="9156700" cy="53296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</a:rPr>
              <a:t>Outline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542"/>
            <a:ext cx="8229600" cy="4910647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ALICE &amp; Inner Tracking System</a:t>
            </a:r>
          </a:p>
          <a:p>
            <a:r>
              <a:rPr lang="en-US" dirty="0" smtClean="0"/>
              <a:t>ALICE upgrade Strategy</a:t>
            </a:r>
          </a:p>
          <a:p>
            <a:pPr lvl="1"/>
            <a:r>
              <a:rPr lang="en-US" dirty="0" smtClean="0"/>
              <a:t>ITS Physics Motivation</a:t>
            </a:r>
          </a:p>
          <a:p>
            <a:r>
              <a:rPr lang="en-US" dirty="0" smtClean="0"/>
              <a:t>New ITS design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Upgrade options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Physics Performance Study</a:t>
            </a:r>
            <a:endParaRPr lang="en-US" dirty="0"/>
          </a:p>
          <a:p>
            <a:r>
              <a:rPr lang="en-US" dirty="0" smtClean="0"/>
              <a:t>Korean contribution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3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080"/>
                </a:solidFill>
                <a:latin typeface="+mj-lt"/>
                <a:cs typeface="Calibri" charset="0"/>
              </a:rPr>
              <a:t>CMOS Pixel </a:t>
            </a:r>
            <a:r>
              <a:rPr lang="en-US" dirty="0" smtClean="0">
                <a:solidFill>
                  <a:srgbClr val="004080"/>
                </a:solidFill>
                <a:latin typeface="+mj-lt"/>
                <a:cs typeface="Calibri" charset="0"/>
              </a:rPr>
              <a:t>Sensors</a:t>
            </a:r>
            <a:endParaRPr lang="en-US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E6F5-10FA-ED4C-9A07-E46BE23F95E5}" type="slidenum">
              <a:rPr lang="en-US" smtClean="0"/>
              <a:t>20</a:t>
            </a:fld>
            <a:endParaRPr lang="en-US"/>
          </a:p>
        </p:txBody>
      </p:sp>
      <p:grpSp>
        <p:nvGrpSpPr>
          <p:cNvPr id="391" name="Group 25"/>
          <p:cNvGrpSpPr>
            <a:grpSpLocks/>
          </p:cNvGrpSpPr>
          <p:nvPr/>
        </p:nvGrpSpPr>
        <p:grpSpPr bwMode="auto">
          <a:xfrm>
            <a:off x="317500" y="662754"/>
            <a:ext cx="3467100" cy="2656768"/>
            <a:chOff x="3969" y="1366"/>
            <a:chExt cx="1791" cy="1312"/>
          </a:xfrm>
        </p:grpSpPr>
        <p:pic>
          <p:nvPicPr>
            <p:cNvPr id="392" name="Picture 10" descr="MAPS_cross_section_N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7" t="13412" r="3337" b="5191"/>
            <a:stretch>
              <a:fillRect/>
            </a:stretch>
          </p:blipFill>
          <p:spPr bwMode="auto">
            <a:xfrm>
              <a:off x="3969" y="1475"/>
              <a:ext cx="1791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3" name="Text Box 11"/>
            <p:cNvSpPr txBox="1">
              <a:spLocks noChangeArrowheads="1"/>
            </p:cNvSpPr>
            <p:nvPr/>
          </p:nvSpPr>
          <p:spPr bwMode="auto">
            <a:xfrm>
              <a:off x="4928" y="1366"/>
              <a:ext cx="72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27" tIns="45713" rIns="91427" bIns="45713">
              <a:spAutoFit/>
            </a:bodyPr>
            <a:lstStyle>
              <a:lvl1pPr marL="263525" indent="-263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buFont typeface="Wingdings" charset="0"/>
                <a:buNone/>
              </a:pPr>
              <a:r>
                <a:rPr lang="en-GB" sz="1000">
                  <a:solidFill>
                    <a:srgbClr val="FF0000"/>
                  </a:solidFill>
                </a:rPr>
                <a:t>Ionizing Particle</a:t>
              </a:r>
            </a:p>
          </p:txBody>
        </p:sp>
      </p:grpSp>
      <p:pic>
        <p:nvPicPr>
          <p:cNvPr id="3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587841"/>
            <a:ext cx="3263836" cy="319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5" name="Rounded Rectangle 394"/>
          <p:cNvSpPr/>
          <p:nvPr/>
        </p:nvSpPr>
        <p:spPr>
          <a:xfrm>
            <a:off x="5500509" y="1511301"/>
            <a:ext cx="3200400" cy="3526367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6" name="Group 395"/>
          <p:cNvGrpSpPr/>
          <p:nvPr/>
        </p:nvGrpSpPr>
        <p:grpSpPr>
          <a:xfrm>
            <a:off x="6173609" y="5473702"/>
            <a:ext cx="2349500" cy="567266"/>
            <a:chOff x="5346700" y="4893734"/>
            <a:chExt cx="2349500" cy="567266"/>
          </a:xfrm>
        </p:grpSpPr>
        <p:cxnSp>
          <p:nvCxnSpPr>
            <p:cNvPr id="397" name="Straight Connector 396"/>
            <p:cNvCxnSpPr/>
            <p:nvPr/>
          </p:nvCxnSpPr>
          <p:spPr>
            <a:xfrm flipH="1">
              <a:off x="5346700" y="4893734"/>
              <a:ext cx="12700" cy="529166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flipH="1">
              <a:off x="6108700" y="4906434"/>
              <a:ext cx="12700" cy="529166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H="1">
              <a:off x="6896100" y="4906434"/>
              <a:ext cx="12700" cy="529166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flipH="1">
              <a:off x="7683500" y="4931834"/>
              <a:ext cx="12700" cy="529166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400"/>
          <p:cNvGrpSpPr/>
          <p:nvPr/>
        </p:nvGrpSpPr>
        <p:grpSpPr>
          <a:xfrm>
            <a:off x="5995809" y="1511302"/>
            <a:ext cx="228600" cy="3962400"/>
            <a:chOff x="5232400" y="952500"/>
            <a:chExt cx="228600" cy="3962400"/>
          </a:xfrm>
        </p:grpSpPr>
        <p:cxnSp>
          <p:nvCxnSpPr>
            <p:cNvPr id="402" name="Straight Connector 401"/>
            <p:cNvCxnSpPr/>
            <p:nvPr/>
          </p:nvCxnSpPr>
          <p:spPr>
            <a:xfrm rot="16200000" flipV="1">
              <a:off x="3429000" y="2933700"/>
              <a:ext cx="3962400" cy="0"/>
            </a:xfrm>
            <a:prstGeom prst="line">
              <a:avLst/>
            </a:prstGeom>
            <a:ln w="12700" cmpd="sng">
              <a:solidFill>
                <a:srgbClr val="0040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3" name="Group 402"/>
            <p:cNvGrpSpPr/>
            <p:nvPr/>
          </p:nvGrpSpPr>
          <p:grpSpPr>
            <a:xfrm rot="16200000" flipV="1">
              <a:off x="5302250" y="3854450"/>
              <a:ext cx="88900" cy="228600"/>
              <a:chOff x="5029200" y="1117600"/>
              <a:chExt cx="88900" cy="228600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4" name="Oval 413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4" name="Group 403"/>
            <p:cNvGrpSpPr/>
            <p:nvPr/>
          </p:nvGrpSpPr>
          <p:grpSpPr>
            <a:xfrm rot="16200000" flipV="1">
              <a:off x="5302250" y="3003550"/>
              <a:ext cx="88900" cy="228600"/>
              <a:chOff x="5029200" y="1117600"/>
              <a:chExt cx="88900" cy="228600"/>
            </a:xfrm>
          </p:grpSpPr>
          <p:cxnSp>
            <p:nvCxnSpPr>
              <p:cNvPr id="411" name="Straight Connector 410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" name="Oval 411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5" name="Group 404"/>
            <p:cNvGrpSpPr/>
            <p:nvPr/>
          </p:nvGrpSpPr>
          <p:grpSpPr>
            <a:xfrm rot="16200000" flipV="1">
              <a:off x="5302250" y="2165350"/>
              <a:ext cx="88900" cy="228600"/>
              <a:chOff x="5029200" y="1117600"/>
              <a:chExt cx="88900" cy="228600"/>
            </a:xfrm>
          </p:grpSpPr>
          <p:cxnSp>
            <p:nvCxnSpPr>
              <p:cNvPr id="409" name="Straight Connector 408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" name="Oval 409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6" name="Group 405"/>
            <p:cNvGrpSpPr/>
            <p:nvPr/>
          </p:nvGrpSpPr>
          <p:grpSpPr>
            <a:xfrm rot="16200000" flipV="1">
              <a:off x="5302250" y="1339850"/>
              <a:ext cx="88900" cy="228600"/>
              <a:chOff x="5029200" y="1117600"/>
              <a:chExt cx="88900" cy="228600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8" name="Oval 407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5" name="Group 414"/>
          <p:cNvGrpSpPr/>
          <p:nvPr/>
        </p:nvGrpSpPr>
        <p:grpSpPr>
          <a:xfrm flipV="1">
            <a:off x="4776609" y="2129368"/>
            <a:ext cx="3962400" cy="228600"/>
            <a:chOff x="3962400" y="1117600"/>
            <a:chExt cx="3962400" cy="228600"/>
          </a:xfrm>
        </p:grpSpPr>
        <p:cxnSp>
          <p:nvCxnSpPr>
            <p:cNvPr id="416" name="Straight Connector 415"/>
            <p:cNvCxnSpPr/>
            <p:nvPr/>
          </p:nvCxnSpPr>
          <p:spPr>
            <a:xfrm>
              <a:off x="3962400" y="1168400"/>
              <a:ext cx="3962400" cy="0"/>
            </a:xfrm>
            <a:prstGeom prst="line">
              <a:avLst/>
            </a:prstGeom>
            <a:ln w="12700" cmpd="sng">
              <a:solidFill>
                <a:srgbClr val="0040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7" name="Group 416"/>
            <p:cNvGrpSpPr/>
            <p:nvPr/>
          </p:nvGrpSpPr>
          <p:grpSpPr>
            <a:xfrm>
              <a:off x="5029200" y="1117600"/>
              <a:ext cx="88900" cy="228600"/>
              <a:chOff x="5029200" y="1117600"/>
              <a:chExt cx="88900" cy="228600"/>
            </a:xfrm>
          </p:grpSpPr>
          <p:cxnSp>
            <p:nvCxnSpPr>
              <p:cNvPr id="427" name="Straight Connector 426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8" name="Oval 427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8" name="Group 417"/>
            <p:cNvGrpSpPr/>
            <p:nvPr/>
          </p:nvGrpSpPr>
          <p:grpSpPr>
            <a:xfrm>
              <a:off x="5791200" y="1117600"/>
              <a:ext cx="88900" cy="228600"/>
              <a:chOff x="5029200" y="1117600"/>
              <a:chExt cx="88900" cy="228600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9" name="Group 418"/>
            <p:cNvGrpSpPr/>
            <p:nvPr/>
          </p:nvGrpSpPr>
          <p:grpSpPr>
            <a:xfrm>
              <a:off x="6604000" y="1117600"/>
              <a:ext cx="88900" cy="228600"/>
              <a:chOff x="5029200" y="1117600"/>
              <a:chExt cx="88900" cy="228600"/>
            </a:xfrm>
          </p:grpSpPr>
          <p:cxnSp>
            <p:nvCxnSpPr>
              <p:cNvPr id="423" name="Straight Connector 422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Oval 423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0" name="Group 419"/>
            <p:cNvGrpSpPr/>
            <p:nvPr/>
          </p:nvGrpSpPr>
          <p:grpSpPr>
            <a:xfrm>
              <a:off x="7366000" y="1117600"/>
              <a:ext cx="88900" cy="228600"/>
              <a:chOff x="5029200" y="1117600"/>
              <a:chExt cx="88900" cy="228600"/>
            </a:xfrm>
          </p:grpSpPr>
          <p:cxnSp>
            <p:nvCxnSpPr>
              <p:cNvPr id="421" name="Straight Connector 420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2" name="Oval 421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9" name="Group 428"/>
          <p:cNvGrpSpPr/>
          <p:nvPr/>
        </p:nvGrpSpPr>
        <p:grpSpPr>
          <a:xfrm>
            <a:off x="4763909" y="1697568"/>
            <a:ext cx="3962400" cy="228600"/>
            <a:chOff x="3962400" y="1117600"/>
            <a:chExt cx="3962400" cy="228600"/>
          </a:xfrm>
        </p:grpSpPr>
        <p:cxnSp>
          <p:nvCxnSpPr>
            <p:cNvPr id="430" name="Straight Connector 429"/>
            <p:cNvCxnSpPr/>
            <p:nvPr/>
          </p:nvCxnSpPr>
          <p:spPr>
            <a:xfrm>
              <a:off x="3962400" y="1168400"/>
              <a:ext cx="3962400" cy="0"/>
            </a:xfrm>
            <a:prstGeom prst="line">
              <a:avLst/>
            </a:prstGeom>
            <a:ln w="12700" cmpd="sng">
              <a:solidFill>
                <a:srgbClr val="0040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1" name="Group 430"/>
            <p:cNvGrpSpPr/>
            <p:nvPr/>
          </p:nvGrpSpPr>
          <p:grpSpPr>
            <a:xfrm>
              <a:off x="5029200" y="1117600"/>
              <a:ext cx="88900" cy="228600"/>
              <a:chOff x="5029200" y="1117600"/>
              <a:chExt cx="88900" cy="228600"/>
            </a:xfrm>
          </p:grpSpPr>
          <p:cxnSp>
            <p:nvCxnSpPr>
              <p:cNvPr id="441" name="Straight Connector 440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2" name="Oval 441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2" name="Group 431"/>
            <p:cNvGrpSpPr/>
            <p:nvPr/>
          </p:nvGrpSpPr>
          <p:grpSpPr>
            <a:xfrm>
              <a:off x="5791200" y="1117600"/>
              <a:ext cx="88900" cy="228600"/>
              <a:chOff x="5029200" y="1117600"/>
              <a:chExt cx="88900" cy="228600"/>
            </a:xfrm>
          </p:grpSpPr>
          <p:cxnSp>
            <p:nvCxnSpPr>
              <p:cNvPr id="439" name="Straight Connector 438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0" name="Oval 439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3" name="Group 432"/>
            <p:cNvGrpSpPr/>
            <p:nvPr/>
          </p:nvGrpSpPr>
          <p:grpSpPr>
            <a:xfrm>
              <a:off x="6604000" y="1117600"/>
              <a:ext cx="88900" cy="228600"/>
              <a:chOff x="5029200" y="1117600"/>
              <a:chExt cx="88900" cy="228600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4" name="Group 433"/>
            <p:cNvGrpSpPr/>
            <p:nvPr/>
          </p:nvGrpSpPr>
          <p:grpSpPr>
            <a:xfrm>
              <a:off x="7366000" y="1117600"/>
              <a:ext cx="88900" cy="228600"/>
              <a:chOff x="5029200" y="1117600"/>
              <a:chExt cx="88900" cy="228600"/>
            </a:xfrm>
          </p:grpSpPr>
          <p:cxnSp>
            <p:nvCxnSpPr>
              <p:cNvPr id="435" name="Straight Connector 434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6" name="Oval 435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3" name="Group 442"/>
          <p:cNvGrpSpPr/>
          <p:nvPr/>
        </p:nvGrpSpPr>
        <p:grpSpPr>
          <a:xfrm>
            <a:off x="5652909" y="1837268"/>
            <a:ext cx="2730500" cy="393700"/>
            <a:chOff x="4851400" y="1257300"/>
            <a:chExt cx="2730500" cy="393700"/>
          </a:xfrm>
        </p:grpSpPr>
        <p:sp>
          <p:nvSpPr>
            <p:cNvPr id="444" name="Rectangle 443"/>
            <p:cNvSpPr/>
            <p:nvPr/>
          </p:nvSpPr>
          <p:spPr>
            <a:xfrm>
              <a:off x="4851400" y="1257300"/>
              <a:ext cx="393700" cy="3937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 cmpd="sng">
              <a:solidFill>
                <a:srgbClr val="004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630333" y="1257300"/>
              <a:ext cx="393700" cy="3937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 cmpd="sng">
              <a:solidFill>
                <a:srgbClr val="004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6409266" y="1257300"/>
              <a:ext cx="393700" cy="3937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 cmpd="sng">
              <a:solidFill>
                <a:srgbClr val="004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7188200" y="1257300"/>
              <a:ext cx="393700" cy="3937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 cmpd="sng">
              <a:solidFill>
                <a:srgbClr val="004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Group 447"/>
          <p:cNvGrpSpPr/>
          <p:nvPr/>
        </p:nvGrpSpPr>
        <p:grpSpPr>
          <a:xfrm>
            <a:off x="4763909" y="2544235"/>
            <a:ext cx="3975100" cy="660400"/>
            <a:chOff x="3962400" y="1117600"/>
            <a:chExt cx="3975100" cy="660400"/>
          </a:xfrm>
        </p:grpSpPr>
        <p:grpSp>
          <p:nvGrpSpPr>
            <p:cNvPr id="449" name="Group 448"/>
            <p:cNvGrpSpPr/>
            <p:nvPr/>
          </p:nvGrpSpPr>
          <p:grpSpPr>
            <a:xfrm flipV="1">
              <a:off x="3975100" y="1549400"/>
              <a:ext cx="3962400" cy="228600"/>
              <a:chOff x="3962400" y="1117600"/>
              <a:chExt cx="3962400" cy="228600"/>
            </a:xfrm>
          </p:grpSpPr>
          <p:cxnSp>
            <p:nvCxnSpPr>
              <p:cNvPr id="469" name="Straight Connector 468"/>
              <p:cNvCxnSpPr/>
              <p:nvPr/>
            </p:nvCxnSpPr>
            <p:spPr>
              <a:xfrm>
                <a:off x="3962400" y="1168400"/>
                <a:ext cx="3962400" cy="0"/>
              </a:xfrm>
              <a:prstGeom prst="line">
                <a:avLst/>
              </a:prstGeom>
              <a:ln w="12700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0" name="Group 469"/>
              <p:cNvGrpSpPr/>
              <p:nvPr/>
            </p:nvGrpSpPr>
            <p:grpSpPr>
              <a:xfrm>
                <a:off x="50292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480" name="Straight Connector 479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1" name="Oval 480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1" name="Group 470"/>
              <p:cNvGrpSpPr/>
              <p:nvPr/>
            </p:nvGrpSpPr>
            <p:grpSpPr>
              <a:xfrm>
                <a:off x="57912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478" name="Straight Connector 477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9" name="Oval 478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2" name="Group 471"/>
              <p:cNvGrpSpPr/>
              <p:nvPr/>
            </p:nvGrpSpPr>
            <p:grpSpPr>
              <a:xfrm>
                <a:off x="66040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476" name="Straight Connector 475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7" name="Oval 476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3" name="Group 472"/>
              <p:cNvGrpSpPr/>
              <p:nvPr/>
            </p:nvGrpSpPr>
            <p:grpSpPr>
              <a:xfrm>
                <a:off x="73660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474" name="Straight Connector 473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5" name="Oval 474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50" name="Group 449"/>
            <p:cNvGrpSpPr/>
            <p:nvPr/>
          </p:nvGrpSpPr>
          <p:grpSpPr>
            <a:xfrm>
              <a:off x="3962400" y="1117600"/>
              <a:ext cx="3962400" cy="228600"/>
              <a:chOff x="3962400" y="1117600"/>
              <a:chExt cx="3962400" cy="228600"/>
            </a:xfrm>
          </p:grpSpPr>
          <p:cxnSp>
            <p:nvCxnSpPr>
              <p:cNvPr id="456" name="Straight Connector 455"/>
              <p:cNvCxnSpPr/>
              <p:nvPr/>
            </p:nvCxnSpPr>
            <p:spPr>
              <a:xfrm>
                <a:off x="3962400" y="1168400"/>
                <a:ext cx="3962400" cy="0"/>
              </a:xfrm>
              <a:prstGeom prst="line">
                <a:avLst/>
              </a:prstGeom>
              <a:ln w="12700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7" name="Group 456"/>
              <p:cNvGrpSpPr/>
              <p:nvPr/>
            </p:nvGrpSpPr>
            <p:grpSpPr>
              <a:xfrm>
                <a:off x="50292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467" name="Straight Connector 466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8" name="Oval 467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8" name="Group 457"/>
              <p:cNvGrpSpPr/>
              <p:nvPr/>
            </p:nvGrpSpPr>
            <p:grpSpPr>
              <a:xfrm>
                <a:off x="57912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465" name="Straight Connector 464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6" name="Oval 465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9" name="Group 458"/>
              <p:cNvGrpSpPr/>
              <p:nvPr/>
            </p:nvGrpSpPr>
            <p:grpSpPr>
              <a:xfrm>
                <a:off x="66040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463" name="Straight Connector 462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4" name="Oval 463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0" name="Group 459"/>
              <p:cNvGrpSpPr/>
              <p:nvPr/>
            </p:nvGrpSpPr>
            <p:grpSpPr>
              <a:xfrm>
                <a:off x="73660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461" name="Straight Connector 460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2" name="Oval 461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51" name="Group 450"/>
            <p:cNvGrpSpPr/>
            <p:nvPr/>
          </p:nvGrpSpPr>
          <p:grpSpPr>
            <a:xfrm>
              <a:off x="4851400" y="1257300"/>
              <a:ext cx="2730500" cy="393700"/>
              <a:chOff x="4851400" y="1257300"/>
              <a:chExt cx="2730500" cy="393700"/>
            </a:xfrm>
          </p:grpSpPr>
          <p:sp>
            <p:nvSpPr>
              <p:cNvPr id="452" name="Rectangle 451"/>
              <p:cNvSpPr/>
              <p:nvPr/>
            </p:nvSpPr>
            <p:spPr>
              <a:xfrm>
                <a:off x="4851400" y="1257300"/>
                <a:ext cx="393700" cy="3937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 cmpd="sng">
                <a:solidFill>
                  <a:srgbClr val="0040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5630333" y="1257300"/>
                <a:ext cx="393700" cy="3937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 cmpd="sng">
                <a:solidFill>
                  <a:srgbClr val="0040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6409266" y="1257300"/>
                <a:ext cx="393700" cy="3937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 cmpd="sng">
                <a:solidFill>
                  <a:srgbClr val="0040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7188200" y="1257300"/>
                <a:ext cx="393700" cy="3937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 cmpd="sng">
                <a:solidFill>
                  <a:srgbClr val="0040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2" name="Group 481"/>
          <p:cNvGrpSpPr/>
          <p:nvPr/>
        </p:nvGrpSpPr>
        <p:grpSpPr>
          <a:xfrm>
            <a:off x="4763909" y="3390902"/>
            <a:ext cx="3975100" cy="660400"/>
            <a:chOff x="3962400" y="1117600"/>
            <a:chExt cx="3975100" cy="660400"/>
          </a:xfrm>
        </p:grpSpPr>
        <p:grpSp>
          <p:nvGrpSpPr>
            <p:cNvPr id="483" name="Group 482"/>
            <p:cNvGrpSpPr/>
            <p:nvPr/>
          </p:nvGrpSpPr>
          <p:grpSpPr>
            <a:xfrm flipV="1">
              <a:off x="3975100" y="1549400"/>
              <a:ext cx="3962400" cy="228600"/>
              <a:chOff x="3962400" y="1117600"/>
              <a:chExt cx="3962400" cy="228600"/>
            </a:xfrm>
          </p:grpSpPr>
          <p:cxnSp>
            <p:nvCxnSpPr>
              <p:cNvPr id="503" name="Straight Connector 502"/>
              <p:cNvCxnSpPr/>
              <p:nvPr/>
            </p:nvCxnSpPr>
            <p:spPr>
              <a:xfrm>
                <a:off x="3962400" y="1168400"/>
                <a:ext cx="3962400" cy="0"/>
              </a:xfrm>
              <a:prstGeom prst="line">
                <a:avLst/>
              </a:prstGeom>
              <a:ln w="12700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4" name="Group 503"/>
              <p:cNvGrpSpPr/>
              <p:nvPr/>
            </p:nvGrpSpPr>
            <p:grpSpPr>
              <a:xfrm>
                <a:off x="50292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514" name="Straight Connector 513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5" name="Oval 514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5" name="Group 504"/>
              <p:cNvGrpSpPr/>
              <p:nvPr/>
            </p:nvGrpSpPr>
            <p:grpSpPr>
              <a:xfrm>
                <a:off x="57912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512" name="Straight Connector 511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3" name="Oval 512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6" name="Group 505"/>
              <p:cNvGrpSpPr/>
              <p:nvPr/>
            </p:nvGrpSpPr>
            <p:grpSpPr>
              <a:xfrm>
                <a:off x="66040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510" name="Straight Connector 509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1" name="Oval 510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7" name="Group 506"/>
              <p:cNvGrpSpPr/>
              <p:nvPr/>
            </p:nvGrpSpPr>
            <p:grpSpPr>
              <a:xfrm>
                <a:off x="73660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508" name="Straight Connector 507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9" name="Oval 508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84" name="Group 483"/>
            <p:cNvGrpSpPr/>
            <p:nvPr/>
          </p:nvGrpSpPr>
          <p:grpSpPr>
            <a:xfrm>
              <a:off x="3962400" y="1117600"/>
              <a:ext cx="3962400" cy="228600"/>
              <a:chOff x="3962400" y="1117600"/>
              <a:chExt cx="3962400" cy="228600"/>
            </a:xfrm>
          </p:grpSpPr>
          <p:cxnSp>
            <p:nvCxnSpPr>
              <p:cNvPr id="490" name="Straight Connector 489"/>
              <p:cNvCxnSpPr/>
              <p:nvPr/>
            </p:nvCxnSpPr>
            <p:spPr>
              <a:xfrm>
                <a:off x="3962400" y="1168400"/>
                <a:ext cx="3962400" cy="0"/>
              </a:xfrm>
              <a:prstGeom prst="line">
                <a:avLst/>
              </a:prstGeom>
              <a:ln w="12700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1" name="Group 490"/>
              <p:cNvGrpSpPr/>
              <p:nvPr/>
            </p:nvGrpSpPr>
            <p:grpSpPr>
              <a:xfrm>
                <a:off x="50292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501" name="Straight Connector 500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2" name="Oval 501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2" name="Group 491"/>
              <p:cNvGrpSpPr/>
              <p:nvPr/>
            </p:nvGrpSpPr>
            <p:grpSpPr>
              <a:xfrm>
                <a:off x="57912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499" name="Straight Connector 498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0" name="Oval 499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3" name="Group 492"/>
              <p:cNvGrpSpPr/>
              <p:nvPr/>
            </p:nvGrpSpPr>
            <p:grpSpPr>
              <a:xfrm>
                <a:off x="66040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497" name="Straight Connector 496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8" name="Oval 497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4" name="Group 493"/>
              <p:cNvGrpSpPr/>
              <p:nvPr/>
            </p:nvGrpSpPr>
            <p:grpSpPr>
              <a:xfrm>
                <a:off x="73660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495" name="Straight Connector 494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6" name="Oval 495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85" name="Group 484"/>
            <p:cNvGrpSpPr/>
            <p:nvPr/>
          </p:nvGrpSpPr>
          <p:grpSpPr>
            <a:xfrm>
              <a:off x="4851400" y="1257300"/>
              <a:ext cx="2730500" cy="393700"/>
              <a:chOff x="4851400" y="1257300"/>
              <a:chExt cx="2730500" cy="393700"/>
            </a:xfrm>
          </p:grpSpPr>
          <p:sp>
            <p:nvSpPr>
              <p:cNvPr id="486" name="Rectangle 485"/>
              <p:cNvSpPr/>
              <p:nvPr/>
            </p:nvSpPr>
            <p:spPr>
              <a:xfrm>
                <a:off x="4851400" y="1257300"/>
                <a:ext cx="393700" cy="3937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 cmpd="sng">
                <a:solidFill>
                  <a:srgbClr val="0040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/>
              <p:cNvSpPr/>
              <p:nvPr/>
            </p:nvSpPr>
            <p:spPr>
              <a:xfrm>
                <a:off x="5630333" y="1257300"/>
                <a:ext cx="393700" cy="3937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 cmpd="sng">
                <a:solidFill>
                  <a:srgbClr val="0040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6409266" y="1257300"/>
                <a:ext cx="393700" cy="3937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 cmpd="sng">
                <a:solidFill>
                  <a:srgbClr val="0040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/>
              <p:cNvSpPr/>
              <p:nvPr/>
            </p:nvSpPr>
            <p:spPr>
              <a:xfrm>
                <a:off x="7188200" y="1257300"/>
                <a:ext cx="393700" cy="3937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 cmpd="sng">
                <a:solidFill>
                  <a:srgbClr val="0040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6" name="Group 515"/>
          <p:cNvGrpSpPr/>
          <p:nvPr/>
        </p:nvGrpSpPr>
        <p:grpSpPr>
          <a:xfrm>
            <a:off x="4763909" y="4237568"/>
            <a:ext cx="3975100" cy="660400"/>
            <a:chOff x="3962400" y="1117600"/>
            <a:chExt cx="3975100" cy="660400"/>
          </a:xfrm>
        </p:grpSpPr>
        <p:grpSp>
          <p:nvGrpSpPr>
            <p:cNvPr id="517" name="Group 516"/>
            <p:cNvGrpSpPr/>
            <p:nvPr/>
          </p:nvGrpSpPr>
          <p:grpSpPr>
            <a:xfrm flipV="1">
              <a:off x="3975100" y="1549400"/>
              <a:ext cx="3962400" cy="228600"/>
              <a:chOff x="3962400" y="1117600"/>
              <a:chExt cx="3962400" cy="228600"/>
            </a:xfrm>
          </p:grpSpPr>
          <p:cxnSp>
            <p:nvCxnSpPr>
              <p:cNvPr id="537" name="Straight Connector 536"/>
              <p:cNvCxnSpPr/>
              <p:nvPr/>
            </p:nvCxnSpPr>
            <p:spPr>
              <a:xfrm>
                <a:off x="3962400" y="1168400"/>
                <a:ext cx="3962400" cy="0"/>
              </a:xfrm>
              <a:prstGeom prst="line">
                <a:avLst/>
              </a:prstGeom>
              <a:ln w="12700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8" name="Group 537"/>
              <p:cNvGrpSpPr/>
              <p:nvPr/>
            </p:nvGrpSpPr>
            <p:grpSpPr>
              <a:xfrm>
                <a:off x="50292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548" name="Straight Connector 547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9" name="Oval 548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9" name="Group 538"/>
              <p:cNvGrpSpPr/>
              <p:nvPr/>
            </p:nvGrpSpPr>
            <p:grpSpPr>
              <a:xfrm>
                <a:off x="57912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546" name="Straight Connector 545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7" name="Oval 546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0" name="Group 539"/>
              <p:cNvGrpSpPr/>
              <p:nvPr/>
            </p:nvGrpSpPr>
            <p:grpSpPr>
              <a:xfrm>
                <a:off x="66040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544" name="Straight Connector 543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5" name="Oval 544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1" name="Group 540"/>
              <p:cNvGrpSpPr/>
              <p:nvPr/>
            </p:nvGrpSpPr>
            <p:grpSpPr>
              <a:xfrm>
                <a:off x="73660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542" name="Straight Connector 541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3" name="Oval 542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8" name="Group 517"/>
            <p:cNvGrpSpPr/>
            <p:nvPr/>
          </p:nvGrpSpPr>
          <p:grpSpPr>
            <a:xfrm>
              <a:off x="3962400" y="1117600"/>
              <a:ext cx="3962400" cy="228600"/>
              <a:chOff x="3962400" y="1117600"/>
              <a:chExt cx="3962400" cy="228600"/>
            </a:xfrm>
          </p:grpSpPr>
          <p:cxnSp>
            <p:nvCxnSpPr>
              <p:cNvPr id="524" name="Straight Connector 523"/>
              <p:cNvCxnSpPr/>
              <p:nvPr/>
            </p:nvCxnSpPr>
            <p:spPr>
              <a:xfrm>
                <a:off x="3962400" y="1168400"/>
                <a:ext cx="3962400" cy="0"/>
              </a:xfrm>
              <a:prstGeom prst="line">
                <a:avLst/>
              </a:prstGeom>
              <a:ln w="12700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5" name="Group 524"/>
              <p:cNvGrpSpPr/>
              <p:nvPr/>
            </p:nvGrpSpPr>
            <p:grpSpPr>
              <a:xfrm>
                <a:off x="50292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535" name="Straight Connector 534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6" name="Oval 535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6" name="Group 525"/>
              <p:cNvGrpSpPr/>
              <p:nvPr/>
            </p:nvGrpSpPr>
            <p:grpSpPr>
              <a:xfrm>
                <a:off x="57912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533" name="Straight Connector 532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4" name="Oval 533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7" name="Group 526"/>
              <p:cNvGrpSpPr/>
              <p:nvPr/>
            </p:nvGrpSpPr>
            <p:grpSpPr>
              <a:xfrm>
                <a:off x="66040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531" name="Straight Connector 530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2" name="Oval 531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8" name="Group 527"/>
              <p:cNvGrpSpPr/>
              <p:nvPr/>
            </p:nvGrpSpPr>
            <p:grpSpPr>
              <a:xfrm>
                <a:off x="7366000" y="1117600"/>
                <a:ext cx="88900" cy="228600"/>
                <a:chOff x="5029200" y="1117600"/>
                <a:chExt cx="88900" cy="228600"/>
              </a:xfrm>
            </p:grpSpPr>
            <p:cxnSp>
              <p:nvCxnSpPr>
                <p:cNvPr id="529" name="Straight Connector 528"/>
                <p:cNvCxnSpPr/>
                <p:nvPr/>
              </p:nvCxnSpPr>
              <p:spPr>
                <a:xfrm flipV="1">
                  <a:off x="5067300" y="1155700"/>
                  <a:ext cx="0" cy="190500"/>
                </a:xfrm>
                <a:prstGeom prst="line">
                  <a:avLst/>
                </a:prstGeom>
                <a:ln w="3175" cmpd="sng">
                  <a:solidFill>
                    <a:srgbClr val="00408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0" name="Oval 529"/>
                <p:cNvSpPr/>
                <p:nvPr/>
              </p:nvSpPr>
              <p:spPr>
                <a:xfrm>
                  <a:off x="5029200" y="1117600"/>
                  <a:ext cx="889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9" name="Group 518"/>
            <p:cNvGrpSpPr/>
            <p:nvPr/>
          </p:nvGrpSpPr>
          <p:grpSpPr>
            <a:xfrm>
              <a:off x="4851400" y="1257300"/>
              <a:ext cx="2730500" cy="393700"/>
              <a:chOff x="4851400" y="1257300"/>
              <a:chExt cx="2730500" cy="393700"/>
            </a:xfrm>
          </p:grpSpPr>
          <p:sp>
            <p:nvSpPr>
              <p:cNvPr id="520" name="Rectangle 519"/>
              <p:cNvSpPr/>
              <p:nvPr/>
            </p:nvSpPr>
            <p:spPr>
              <a:xfrm>
                <a:off x="4851400" y="1257300"/>
                <a:ext cx="393700" cy="3937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 cmpd="sng">
                <a:solidFill>
                  <a:srgbClr val="0040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5630333" y="1257300"/>
                <a:ext cx="393700" cy="3937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 cmpd="sng">
                <a:solidFill>
                  <a:srgbClr val="0040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6409266" y="1257300"/>
                <a:ext cx="393700" cy="3937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 cmpd="sng">
                <a:solidFill>
                  <a:srgbClr val="0040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7188200" y="1257300"/>
                <a:ext cx="393700" cy="3937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 cmpd="sng">
                <a:solidFill>
                  <a:srgbClr val="0040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0" name="Group 549"/>
          <p:cNvGrpSpPr/>
          <p:nvPr/>
        </p:nvGrpSpPr>
        <p:grpSpPr>
          <a:xfrm>
            <a:off x="6776153" y="1511302"/>
            <a:ext cx="228600" cy="3962400"/>
            <a:chOff x="5232400" y="952500"/>
            <a:chExt cx="228600" cy="3962400"/>
          </a:xfrm>
        </p:grpSpPr>
        <p:cxnSp>
          <p:nvCxnSpPr>
            <p:cNvPr id="551" name="Straight Connector 550"/>
            <p:cNvCxnSpPr/>
            <p:nvPr/>
          </p:nvCxnSpPr>
          <p:spPr>
            <a:xfrm rot="16200000" flipV="1">
              <a:off x="3429000" y="2933700"/>
              <a:ext cx="3962400" cy="0"/>
            </a:xfrm>
            <a:prstGeom prst="line">
              <a:avLst/>
            </a:prstGeom>
            <a:ln w="12700" cmpd="sng">
              <a:solidFill>
                <a:srgbClr val="0040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2" name="Group 551"/>
            <p:cNvGrpSpPr/>
            <p:nvPr/>
          </p:nvGrpSpPr>
          <p:grpSpPr>
            <a:xfrm rot="16200000" flipV="1">
              <a:off x="5302250" y="3854450"/>
              <a:ext cx="88900" cy="228600"/>
              <a:chOff x="5029200" y="1117600"/>
              <a:chExt cx="88900" cy="228600"/>
            </a:xfrm>
          </p:grpSpPr>
          <p:cxnSp>
            <p:nvCxnSpPr>
              <p:cNvPr id="562" name="Straight Connector 561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3" name="Oval 562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3" name="Group 552"/>
            <p:cNvGrpSpPr/>
            <p:nvPr/>
          </p:nvGrpSpPr>
          <p:grpSpPr>
            <a:xfrm rot="16200000" flipV="1">
              <a:off x="5302250" y="3003550"/>
              <a:ext cx="88900" cy="228600"/>
              <a:chOff x="5029200" y="1117600"/>
              <a:chExt cx="88900" cy="228600"/>
            </a:xfrm>
          </p:grpSpPr>
          <p:cxnSp>
            <p:nvCxnSpPr>
              <p:cNvPr id="560" name="Straight Connector 559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1" name="Oval 560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4" name="Group 553"/>
            <p:cNvGrpSpPr/>
            <p:nvPr/>
          </p:nvGrpSpPr>
          <p:grpSpPr>
            <a:xfrm rot="16200000" flipV="1">
              <a:off x="5302250" y="2165350"/>
              <a:ext cx="88900" cy="228600"/>
              <a:chOff x="5029200" y="1117600"/>
              <a:chExt cx="88900" cy="228600"/>
            </a:xfrm>
          </p:grpSpPr>
          <p:cxnSp>
            <p:nvCxnSpPr>
              <p:cNvPr id="558" name="Straight Connector 557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9" name="Oval 558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5" name="Group 554"/>
            <p:cNvGrpSpPr/>
            <p:nvPr/>
          </p:nvGrpSpPr>
          <p:grpSpPr>
            <a:xfrm rot="16200000" flipV="1">
              <a:off x="5302250" y="1339850"/>
              <a:ext cx="88900" cy="228600"/>
              <a:chOff x="5029200" y="1117600"/>
              <a:chExt cx="88900" cy="228600"/>
            </a:xfrm>
          </p:grpSpPr>
          <p:cxnSp>
            <p:nvCxnSpPr>
              <p:cNvPr id="556" name="Straight Connector 555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7" name="Oval 556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64" name="Group 563"/>
          <p:cNvGrpSpPr/>
          <p:nvPr/>
        </p:nvGrpSpPr>
        <p:grpSpPr>
          <a:xfrm>
            <a:off x="7556497" y="1511302"/>
            <a:ext cx="228600" cy="3962400"/>
            <a:chOff x="5232400" y="952500"/>
            <a:chExt cx="228600" cy="3962400"/>
          </a:xfrm>
        </p:grpSpPr>
        <p:cxnSp>
          <p:nvCxnSpPr>
            <p:cNvPr id="565" name="Straight Connector 564"/>
            <p:cNvCxnSpPr/>
            <p:nvPr/>
          </p:nvCxnSpPr>
          <p:spPr>
            <a:xfrm rot="16200000" flipV="1">
              <a:off x="3429000" y="2933700"/>
              <a:ext cx="3962400" cy="0"/>
            </a:xfrm>
            <a:prstGeom prst="line">
              <a:avLst/>
            </a:prstGeom>
            <a:ln w="12700" cmpd="sng">
              <a:solidFill>
                <a:srgbClr val="0040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6" name="Group 565"/>
            <p:cNvGrpSpPr/>
            <p:nvPr/>
          </p:nvGrpSpPr>
          <p:grpSpPr>
            <a:xfrm rot="16200000" flipV="1">
              <a:off x="5302250" y="3854450"/>
              <a:ext cx="88900" cy="228600"/>
              <a:chOff x="5029200" y="1117600"/>
              <a:chExt cx="88900" cy="228600"/>
            </a:xfrm>
          </p:grpSpPr>
          <p:cxnSp>
            <p:nvCxnSpPr>
              <p:cNvPr id="576" name="Straight Connector 575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7" name="Oval 576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7" name="Group 566"/>
            <p:cNvGrpSpPr/>
            <p:nvPr/>
          </p:nvGrpSpPr>
          <p:grpSpPr>
            <a:xfrm rot="16200000" flipV="1">
              <a:off x="5302250" y="3003550"/>
              <a:ext cx="88900" cy="228600"/>
              <a:chOff x="5029200" y="1117600"/>
              <a:chExt cx="88900" cy="228600"/>
            </a:xfrm>
          </p:grpSpPr>
          <p:cxnSp>
            <p:nvCxnSpPr>
              <p:cNvPr id="574" name="Straight Connector 573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5" name="Oval 574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8" name="Group 567"/>
            <p:cNvGrpSpPr/>
            <p:nvPr/>
          </p:nvGrpSpPr>
          <p:grpSpPr>
            <a:xfrm rot="16200000" flipV="1">
              <a:off x="5302250" y="2165350"/>
              <a:ext cx="88900" cy="228600"/>
              <a:chOff x="5029200" y="1117600"/>
              <a:chExt cx="88900" cy="228600"/>
            </a:xfrm>
          </p:grpSpPr>
          <p:cxnSp>
            <p:nvCxnSpPr>
              <p:cNvPr id="572" name="Straight Connector 571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3" name="Oval 572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9" name="Group 568"/>
            <p:cNvGrpSpPr/>
            <p:nvPr/>
          </p:nvGrpSpPr>
          <p:grpSpPr>
            <a:xfrm rot="16200000" flipV="1">
              <a:off x="5302250" y="1339850"/>
              <a:ext cx="88900" cy="228600"/>
              <a:chOff x="5029200" y="1117600"/>
              <a:chExt cx="88900" cy="228600"/>
            </a:xfrm>
          </p:grpSpPr>
          <p:cxnSp>
            <p:nvCxnSpPr>
              <p:cNvPr id="570" name="Straight Connector 569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1" name="Oval 570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8" name="Group 577"/>
          <p:cNvGrpSpPr/>
          <p:nvPr/>
        </p:nvGrpSpPr>
        <p:grpSpPr>
          <a:xfrm>
            <a:off x="8336842" y="1511302"/>
            <a:ext cx="228600" cy="3962400"/>
            <a:chOff x="5232400" y="952500"/>
            <a:chExt cx="228600" cy="3962400"/>
          </a:xfrm>
        </p:grpSpPr>
        <p:cxnSp>
          <p:nvCxnSpPr>
            <p:cNvPr id="579" name="Straight Connector 578"/>
            <p:cNvCxnSpPr/>
            <p:nvPr/>
          </p:nvCxnSpPr>
          <p:spPr>
            <a:xfrm rot="16200000" flipV="1">
              <a:off x="3429000" y="2933700"/>
              <a:ext cx="3962400" cy="0"/>
            </a:xfrm>
            <a:prstGeom prst="line">
              <a:avLst/>
            </a:prstGeom>
            <a:ln w="12700" cmpd="sng">
              <a:solidFill>
                <a:srgbClr val="0040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0" name="Group 579"/>
            <p:cNvGrpSpPr/>
            <p:nvPr/>
          </p:nvGrpSpPr>
          <p:grpSpPr>
            <a:xfrm rot="16200000" flipV="1">
              <a:off x="5302250" y="3854450"/>
              <a:ext cx="88900" cy="228600"/>
              <a:chOff x="5029200" y="1117600"/>
              <a:chExt cx="88900" cy="228600"/>
            </a:xfrm>
          </p:grpSpPr>
          <p:cxnSp>
            <p:nvCxnSpPr>
              <p:cNvPr id="590" name="Straight Connector 589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Oval 590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1" name="Group 580"/>
            <p:cNvGrpSpPr/>
            <p:nvPr/>
          </p:nvGrpSpPr>
          <p:grpSpPr>
            <a:xfrm rot="16200000" flipV="1">
              <a:off x="5302250" y="3003550"/>
              <a:ext cx="88900" cy="228600"/>
              <a:chOff x="5029200" y="1117600"/>
              <a:chExt cx="88900" cy="228600"/>
            </a:xfrm>
          </p:grpSpPr>
          <p:cxnSp>
            <p:nvCxnSpPr>
              <p:cNvPr id="588" name="Straight Connector 587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9" name="Oval 588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2" name="Group 581"/>
            <p:cNvGrpSpPr/>
            <p:nvPr/>
          </p:nvGrpSpPr>
          <p:grpSpPr>
            <a:xfrm rot="16200000" flipV="1">
              <a:off x="5302250" y="2165350"/>
              <a:ext cx="88900" cy="228600"/>
              <a:chOff x="5029200" y="1117600"/>
              <a:chExt cx="88900" cy="228600"/>
            </a:xfrm>
          </p:grpSpPr>
          <p:cxnSp>
            <p:nvCxnSpPr>
              <p:cNvPr id="586" name="Straight Connector 585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7" name="Oval 586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3" name="Group 582"/>
            <p:cNvGrpSpPr/>
            <p:nvPr/>
          </p:nvGrpSpPr>
          <p:grpSpPr>
            <a:xfrm rot="16200000" flipV="1">
              <a:off x="5302250" y="1339850"/>
              <a:ext cx="88900" cy="228600"/>
              <a:chOff x="5029200" y="1117600"/>
              <a:chExt cx="88900" cy="228600"/>
            </a:xfrm>
          </p:grpSpPr>
          <p:cxnSp>
            <p:nvCxnSpPr>
              <p:cNvPr id="584" name="Straight Connector 583"/>
              <p:cNvCxnSpPr/>
              <p:nvPr/>
            </p:nvCxnSpPr>
            <p:spPr>
              <a:xfrm flipV="1">
                <a:off x="5067300" y="1155700"/>
                <a:ext cx="0" cy="190500"/>
              </a:xfrm>
              <a:prstGeom prst="line">
                <a:avLst/>
              </a:prstGeom>
              <a:ln w="3175" cmpd="sng">
                <a:solidFill>
                  <a:srgbClr val="004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5" name="Oval 584"/>
              <p:cNvSpPr/>
              <p:nvPr/>
            </p:nvSpPr>
            <p:spPr>
              <a:xfrm>
                <a:off x="5029200" y="1117600"/>
                <a:ext cx="889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92" name="Rectangle 591"/>
          <p:cNvSpPr/>
          <p:nvPr/>
        </p:nvSpPr>
        <p:spPr>
          <a:xfrm>
            <a:off x="5652909" y="5139268"/>
            <a:ext cx="30861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COLUMN DISCRIMINATORS</a:t>
            </a:r>
            <a:endParaRPr lang="en-US" dirty="0"/>
          </a:p>
        </p:txBody>
      </p:sp>
      <p:sp>
        <p:nvSpPr>
          <p:cNvPr id="593" name="Rectangle 592"/>
          <p:cNvSpPr/>
          <p:nvPr/>
        </p:nvSpPr>
        <p:spPr>
          <a:xfrm>
            <a:off x="5652909" y="5850468"/>
            <a:ext cx="30861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SCANNER &amp; ENCODER</a:t>
            </a:r>
            <a:endParaRPr lang="en-US" dirty="0"/>
          </a:p>
        </p:txBody>
      </p:sp>
      <p:sp>
        <p:nvSpPr>
          <p:cNvPr id="594" name="Rectangle 593"/>
          <p:cNvSpPr/>
          <p:nvPr/>
        </p:nvSpPr>
        <p:spPr>
          <a:xfrm>
            <a:off x="4306709" y="1697568"/>
            <a:ext cx="1028700" cy="3200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Row Address Decoder</a:t>
            </a:r>
            <a:endParaRPr lang="en-US" dirty="0"/>
          </a:p>
        </p:txBody>
      </p:sp>
      <p:sp>
        <p:nvSpPr>
          <p:cNvPr id="595" name="Rectangle 594"/>
          <p:cNvSpPr/>
          <p:nvPr/>
        </p:nvSpPr>
        <p:spPr>
          <a:xfrm>
            <a:off x="4306709" y="5672668"/>
            <a:ext cx="1231900" cy="711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Address </a:t>
            </a:r>
          </a:p>
          <a:p>
            <a:pPr algn="ctr"/>
            <a:r>
              <a:rPr lang="en-US" dirty="0" smtClean="0"/>
              <a:t>Generator</a:t>
            </a:r>
            <a:endParaRPr lang="en-US" dirty="0"/>
          </a:p>
        </p:txBody>
      </p:sp>
      <p:cxnSp>
        <p:nvCxnSpPr>
          <p:cNvPr id="596" name="Straight Arrow Connector 595"/>
          <p:cNvCxnSpPr/>
          <p:nvPr/>
        </p:nvCxnSpPr>
        <p:spPr>
          <a:xfrm flipV="1">
            <a:off x="4535309" y="4897968"/>
            <a:ext cx="0" cy="774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Arrow Connector 596"/>
          <p:cNvCxnSpPr/>
          <p:nvPr/>
        </p:nvCxnSpPr>
        <p:spPr>
          <a:xfrm flipV="1">
            <a:off x="5119509" y="4910668"/>
            <a:ext cx="0" cy="774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8" name="TextBox 597"/>
          <p:cNvSpPr txBox="1"/>
          <p:nvPr/>
        </p:nvSpPr>
        <p:spPr>
          <a:xfrm>
            <a:off x="6585651" y="1104900"/>
            <a:ext cx="118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4080"/>
                </a:solidFill>
              </a:rPr>
              <a:t>Pixel Array</a:t>
            </a:r>
            <a:endParaRPr lang="en-US" dirty="0">
              <a:solidFill>
                <a:srgbClr val="004080"/>
              </a:solidFill>
            </a:endParaRPr>
          </a:p>
        </p:txBody>
      </p:sp>
      <p:sp>
        <p:nvSpPr>
          <p:cNvPr id="599" name="TextBox 598"/>
          <p:cNvSpPr txBox="1"/>
          <p:nvPr/>
        </p:nvSpPr>
        <p:spPr>
          <a:xfrm>
            <a:off x="4001049" y="5135036"/>
            <a:ext cx="118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4080"/>
                </a:solidFill>
              </a:rPr>
              <a:t>Res    </a:t>
            </a:r>
            <a:r>
              <a:rPr lang="en-US" dirty="0" err="1" smtClean="0">
                <a:solidFill>
                  <a:srgbClr val="004080"/>
                </a:solidFill>
              </a:rPr>
              <a:t>Addr</a:t>
            </a:r>
            <a:endParaRPr lang="en-US" dirty="0">
              <a:solidFill>
                <a:srgbClr val="004080"/>
              </a:solidFill>
            </a:endParaRPr>
          </a:p>
        </p:txBody>
      </p:sp>
      <p:sp>
        <p:nvSpPr>
          <p:cNvPr id="600" name="TextBox 599"/>
          <p:cNvSpPr txBox="1"/>
          <p:nvPr/>
        </p:nvSpPr>
        <p:spPr>
          <a:xfrm>
            <a:off x="4306709" y="904845"/>
            <a:ext cx="2121093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ROLLING SHUTTER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885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5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21"/>
          <p:cNvSpPr/>
          <p:nvPr/>
        </p:nvSpPr>
        <p:spPr>
          <a:xfrm>
            <a:off x="598180" y="4172144"/>
            <a:ext cx="3825325" cy="2600712"/>
          </a:xfrm>
          <a:prstGeom prst="rect">
            <a:avLst/>
          </a:prstGeom>
          <a:solidFill>
            <a:srgbClr val="FFFFFF"/>
          </a:solidFill>
          <a:ln w="3175" cmpd="sng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Inner Barrel</a:t>
            </a:r>
            <a:r>
              <a:rPr lang="en-US" sz="16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(IB): 3 layers pixels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Radial position (mm): 22,28,36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Length in z (mm): 270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Nr. of modules: 12, 16, 20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Nr. </a:t>
            </a:r>
            <a:r>
              <a:rPr lang="en-US" sz="1600" dirty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16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 chips/module:  9 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16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r. of chips/layer: 108, 144, 180 </a:t>
            </a:r>
            <a:endParaRPr lang="en-US" sz="1600" dirty="0">
              <a:solidFill>
                <a:srgbClr val="004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Material thickness: ~ 0.3% X</a:t>
            </a:r>
            <a:r>
              <a:rPr lang="en-US" sz="1600" baseline="-250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Throughput: &lt; 200 Mbit / sec</a:t>
            </a:r>
            <a:r>
              <a:rPr lang="en-US" sz="1600" dirty="0" smtClean="0">
                <a:solidFill>
                  <a:srgbClr val="00408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cm</a:t>
            </a:r>
            <a:r>
              <a:rPr lang="en-US" sz="1600" baseline="300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ettangolo 21"/>
          <p:cNvSpPr/>
          <p:nvPr/>
        </p:nvSpPr>
        <p:spPr>
          <a:xfrm>
            <a:off x="4849507" y="4172144"/>
            <a:ext cx="4029073" cy="2600712"/>
          </a:xfrm>
          <a:prstGeom prst="rect">
            <a:avLst/>
          </a:prstGeom>
          <a:solidFill>
            <a:srgbClr val="FFFFFF"/>
          </a:solidFill>
          <a:ln w="3175" cmpd="sng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Ou</a:t>
            </a:r>
            <a:r>
              <a:rPr lang="en-US" sz="1600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er Barrel</a:t>
            </a:r>
            <a:r>
              <a:rPr lang="en-US" sz="16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(OB): 4 layers pixels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Radial position (mm): 200, 220, 410, 430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Length in z (mm): 843, 1475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Nr. of modules: 48, 52, 96, 102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Nr. </a:t>
            </a:r>
            <a:r>
              <a:rPr lang="en-US" sz="1600" dirty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16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 chips/module:  56, 56, 98, 98 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Nr. of chips/layer: 2688, 2912, 9408, 9996</a:t>
            </a:r>
            <a:endParaRPr lang="en-US" sz="1600" dirty="0">
              <a:solidFill>
                <a:srgbClr val="004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Material thickness: ~ 0.8% X</a:t>
            </a:r>
            <a:r>
              <a:rPr lang="en-US" sz="1600" baseline="-250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Throughput: &lt; 6</a:t>
            </a:r>
            <a:r>
              <a:rPr lang="en-US" sz="1600" dirty="0" smtClean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Mbit / sec</a:t>
            </a:r>
            <a:r>
              <a:rPr lang="en-US" sz="1600" dirty="0">
                <a:solidFill>
                  <a:srgbClr val="00408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cm</a:t>
            </a:r>
            <a:r>
              <a:rPr lang="en-US" sz="1600" baseline="30000" dirty="0">
                <a:solidFill>
                  <a:srgbClr val="004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corrado\Desktop\sergey_foto\DSCF337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51519" y="1193215"/>
            <a:ext cx="7416825" cy="566478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9392" y="246565"/>
            <a:ext cx="2685728" cy="95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59" t="8421" r="27320" b="21020"/>
          <a:stretch>
            <a:fillRect/>
          </a:stretch>
        </p:blipFill>
        <p:spPr bwMode="auto">
          <a:xfrm>
            <a:off x="179512" y="260648"/>
            <a:ext cx="2771800" cy="218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563888" y="524933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CLAMP</a:t>
            </a:r>
            <a:endParaRPr lang="it-IT" sz="2000" dirty="0"/>
          </a:p>
        </p:txBody>
      </p:sp>
      <p:pic>
        <p:nvPicPr>
          <p:cNvPr id="2050" name="Picture 2" descr="C:\Documents and Settings\corrado\Desktop\Immagine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438" y="3140969"/>
            <a:ext cx="2197330" cy="1440160"/>
          </a:xfrm>
          <a:prstGeom prst="rect">
            <a:avLst/>
          </a:prstGeom>
          <a:noFill/>
        </p:spPr>
      </p:pic>
      <p:pic>
        <p:nvPicPr>
          <p:cNvPr id="11" name="Picture 2" descr="C:\Documents and Settings\corrado\Desktop\Immagine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8962">
            <a:off x="1987331" y="2084482"/>
            <a:ext cx="1977598" cy="1296144"/>
          </a:xfrm>
          <a:prstGeom prst="rect">
            <a:avLst/>
          </a:prstGeom>
          <a:noFill/>
        </p:spPr>
      </p:pic>
      <p:pic>
        <p:nvPicPr>
          <p:cNvPr id="12" name="Picture 2" descr="C:\Documents and Settings\corrado\Desktop\Immagine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55957">
            <a:off x="3537226" y="1202744"/>
            <a:ext cx="1573946" cy="1031585"/>
          </a:xfrm>
          <a:prstGeom prst="rect">
            <a:avLst/>
          </a:prstGeom>
          <a:noFill/>
        </p:spPr>
      </p:pic>
      <p:pic>
        <p:nvPicPr>
          <p:cNvPr id="13" name="Picture 2" descr="C:\Documents and Settings\corrado\Desktop\Immagine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640" y="3356992"/>
            <a:ext cx="3240360" cy="3501008"/>
          </a:xfrm>
          <a:prstGeom prst="rect">
            <a:avLst/>
          </a:prstGeom>
          <a:noFill/>
        </p:spPr>
      </p:pic>
      <p:sp>
        <p:nvSpPr>
          <p:cNvPr id="17" name="CasellaDiTesto 16"/>
          <p:cNvSpPr txBox="1"/>
          <p:nvPr/>
        </p:nvSpPr>
        <p:spPr>
          <a:xfrm>
            <a:off x="899592" y="2266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PROTOTYPE</a:t>
            </a:r>
            <a:endParaRPr lang="it-IT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8225367" y="524933"/>
            <a:ext cx="457200" cy="76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/>
          <p:cNvSpPr/>
          <p:nvPr/>
        </p:nvSpPr>
        <p:spPr>
          <a:xfrm>
            <a:off x="8225367" y="1105546"/>
            <a:ext cx="457200" cy="76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8132241" y="440269"/>
            <a:ext cx="801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Carbon </a:t>
            </a:r>
            <a:r>
              <a:rPr lang="it-IT" sz="800" dirty="0" err="1" smtClean="0"/>
              <a:t>clamps</a:t>
            </a:r>
            <a:endParaRPr lang="it-IT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8132243" y="1015103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err="1" smtClean="0"/>
              <a:t>Silicon</a:t>
            </a:r>
            <a:endParaRPr lang="it-IT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8132255" y="1146338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Bus</a:t>
            </a:r>
            <a:endParaRPr lang="it-IT" sz="800" dirty="0"/>
          </a:p>
        </p:txBody>
      </p:sp>
      <p:cxnSp>
        <p:nvCxnSpPr>
          <p:cNvPr id="8" name="Straight Arrow Connector 7"/>
          <p:cNvCxnSpPr>
            <a:stCxn id="27" idx="1"/>
          </p:cNvCxnSpPr>
          <p:nvPr/>
        </p:nvCxnSpPr>
        <p:spPr>
          <a:xfrm flipH="1" flipV="1">
            <a:off x="7814733" y="1071034"/>
            <a:ext cx="370800" cy="183600"/>
          </a:xfrm>
          <a:prstGeom prst="straightConnector1">
            <a:avLst/>
          </a:prstGeom>
          <a:ln w="9525" cmpd="sng">
            <a:solidFill>
              <a:schemeClr val="tx1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619344"/>
            <a:ext cx="2895600" cy="22234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7F7F7F"/>
                </a:solidFill>
                <a:latin typeface="Times New Roman"/>
                <a:cs typeface="Times New Roman"/>
              </a:rPr>
              <a:t>LHCC meeting - March 12</a:t>
            </a:r>
            <a:r>
              <a:rPr lang="en-US" sz="1200" baseline="30000" dirty="0" smtClean="0">
                <a:solidFill>
                  <a:srgbClr val="7F7F7F"/>
                </a:solidFill>
                <a:latin typeface="Times New Roman"/>
                <a:cs typeface="Times New Roman"/>
              </a:rPr>
              <a:t>th</a:t>
            </a:r>
            <a:r>
              <a:rPr lang="en-US" sz="1200" dirty="0" smtClean="0">
                <a:solidFill>
                  <a:srgbClr val="7F7F7F"/>
                </a:solidFill>
                <a:latin typeface="Times New Roman"/>
                <a:cs typeface="Times New Roman"/>
              </a:rPr>
              <a:t>, 2013</a:t>
            </a:r>
            <a:endParaRPr lang="en-US" sz="12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04248" y="6619344"/>
            <a:ext cx="2133600" cy="222347"/>
          </a:xfrm>
          <a:prstGeom prst="rect">
            <a:avLst/>
          </a:prstGeom>
        </p:spPr>
        <p:txBody>
          <a:bodyPr/>
          <a:lstStyle/>
          <a:p>
            <a:pPr algn="r"/>
            <a:fld id="{1AD43CCC-A7CC-4ABA-9D32-69ABA54BAB03}" type="slidenum">
              <a:rPr lang="en-US" sz="1200" smtClean="0">
                <a:solidFill>
                  <a:srgbClr val="7F7F7F"/>
                </a:solidFill>
                <a:latin typeface="Times New Roman"/>
                <a:cs typeface="Times New Roman"/>
              </a:rPr>
              <a:pPr algn="r"/>
              <a:t>22</a:t>
            </a:fld>
            <a:endParaRPr lang="en-US" sz="12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623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p\pijzerma\Desktop\New folder (2)\CIMG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" y="-3"/>
            <a:ext cx="9205514" cy="690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" y="0"/>
            <a:ext cx="4172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Chip </a:t>
            </a:r>
            <a:r>
              <a:rPr lang="it-IT" sz="2400" dirty="0" err="1" smtClean="0">
                <a:solidFill>
                  <a:schemeClr val="bg1"/>
                </a:solidFill>
              </a:rPr>
              <a:t>aligner</a:t>
            </a:r>
            <a:r>
              <a:rPr lang="it-IT" sz="2400" dirty="0" smtClean="0">
                <a:solidFill>
                  <a:schemeClr val="bg1"/>
                </a:solidFill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</a:rPr>
              <a:t>gluing</a:t>
            </a:r>
            <a:r>
              <a:rPr lang="it-IT" sz="2400" dirty="0" smtClean="0">
                <a:solidFill>
                  <a:schemeClr val="bg1"/>
                </a:solidFill>
              </a:rPr>
              <a:t> machine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619344"/>
            <a:ext cx="2895600" cy="22234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LHCC meeting - March 12</a:t>
            </a:r>
            <a:r>
              <a:rPr lang="en-US" sz="1200" baseline="30000" dirty="0" smtClean="0">
                <a:latin typeface="Times New Roman"/>
                <a:cs typeface="Times New Roman"/>
              </a:rPr>
              <a:t>th</a:t>
            </a:r>
            <a:r>
              <a:rPr lang="en-US" sz="1200" dirty="0" smtClean="0">
                <a:latin typeface="Times New Roman"/>
                <a:cs typeface="Times New Roman"/>
              </a:rPr>
              <a:t>, 2013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04248" y="6619344"/>
            <a:ext cx="2133600" cy="222347"/>
          </a:xfrm>
          <a:prstGeom prst="rect">
            <a:avLst/>
          </a:prstGeom>
        </p:spPr>
        <p:txBody>
          <a:bodyPr/>
          <a:lstStyle/>
          <a:p>
            <a:pPr algn="r"/>
            <a:fld id="{1AD43CCC-A7CC-4ABA-9D32-69ABA54BAB03}" type="slidenum">
              <a:rPr lang="en-US" sz="1200" smtClean="0">
                <a:latin typeface="Times New Roman"/>
                <a:cs typeface="Times New Roman"/>
              </a:rPr>
              <a:pPr algn="r"/>
              <a:t>23</a:t>
            </a:fld>
            <a:endParaRPr 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634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513" y="-36385"/>
            <a:ext cx="9241027" cy="693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619344"/>
            <a:ext cx="2895600" cy="22234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LHCC meeting - March 12</a:t>
            </a:r>
            <a:r>
              <a:rPr lang="en-US" sz="1200" baseline="30000" dirty="0" smtClean="0">
                <a:latin typeface="Times New Roman"/>
                <a:cs typeface="Times New Roman"/>
              </a:rPr>
              <a:t>th</a:t>
            </a:r>
            <a:r>
              <a:rPr lang="en-US" sz="1200" dirty="0" smtClean="0">
                <a:latin typeface="Times New Roman"/>
                <a:cs typeface="Times New Roman"/>
              </a:rPr>
              <a:t>, 2013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04248" y="6619344"/>
            <a:ext cx="2133600" cy="222347"/>
          </a:xfrm>
          <a:prstGeom prst="rect">
            <a:avLst/>
          </a:prstGeom>
        </p:spPr>
        <p:txBody>
          <a:bodyPr/>
          <a:lstStyle/>
          <a:p>
            <a:pPr algn="r"/>
            <a:fld id="{1AD43CCC-A7CC-4ABA-9D32-69ABA54BAB03}" type="slidenum">
              <a:rPr lang="en-US" sz="1200" smtClean="0">
                <a:latin typeface="Times New Roman"/>
                <a:cs typeface="Times New Roman"/>
              </a:rPr>
              <a:pPr algn="r"/>
              <a:t>24</a:t>
            </a:fld>
            <a:endParaRPr 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39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</a:rPr>
              <a:t>ALICE</a:t>
            </a:r>
            <a:r>
              <a:rPr lang="en-US" dirty="0" smtClean="0">
                <a:solidFill>
                  <a:srgbClr val="17375E"/>
                </a:solidFill>
              </a:rPr>
              <a:t> Detector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4" descr="alice_technical_paper_ALICE-couleur-OK06_cut_named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30" r="-213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03373" y="3509821"/>
            <a:ext cx="8821263" cy="2958549"/>
            <a:chOff x="103373" y="3509821"/>
            <a:chExt cx="8821263" cy="2958549"/>
          </a:xfrm>
        </p:grpSpPr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103373" y="4375489"/>
              <a:ext cx="4808273" cy="2092881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FFFF00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0" i="1" dirty="0">
                  <a:solidFill>
                    <a:srgbClr val="002060"/>
                  </a:solidFill>
                  <a:latin typeface="+mn-lt"/>
                </a:rPr>
                <a:t>C</a:t>
              </a:r>
              <a:r>
                <a:rPr lang="en-GB" sz="1800" b="0" i="1" dirty="0" smtClean="0">
                  <a:solidFill>
                    <a:srgbClr val="002060"/>
                  </a:solidFill>
                  <a:latin typeface="+mn-lt"/>
                </a:rPr>
                <a:t>urrent ITS </a:t>
              </a:r>
            </a:p>
            <a:p>
              <a:pPr eaLnBrk="1" hangingPunct="1">
                <a:spcBef>
                  <a:spcPts val="1200"/>
                </a:spcBef>
              </a:pPr>
              <a:r>
                <a:rPr lang="en-GB" sz="1800" b="0" i="1" dirty="0" smtClean="0">
                  <a:solidFill>
                    <a:srgbClr val="002060"/>
                  </a:solidFill>
                  <a:latin typeface="+mn-lt"/>
                </a:rPr>
                <a:t>6 concentric barrels, 3 </a:t>
              </a:r>
              <a:r>
                <a:rPr lang="en-GB" sz="1800" b="0" i="1" dirty="0">
                  <a:solidFill>
                    <a:srgbClr val="002060"/>
                  </a:solidFill>
                  <a:latin typeface="+mn-lt"/>
                </a:rPr>
                <a:t>different technologies</a:t>
              </a:r>
            </a:p>
            <a:p>
              <a:pPr eaLnBrk="1" hangingPunct="1">
                <a:spcBef>
                  <a:spcPts val="1200"/>
                </a:spcBef>
                <a:buFont typeface="Arial" charset="0"/>
                <a:buChar char="•"/>
              </a:pPr>
              <a:r>
                <a:rPr lang="en-GB" sz="1800" b="0" i="1" dirty="0">
                  <a:solidFill>
                    <a:srgbClr val="002060"/>
                  </a:solidFill>
                  <a:latin typeface="+mn-lt"/>
                </a:rPr>
                <a:t> 2 layers of silicon pixel (SPD)</a:t>
              </a:r>
            </a:p>
            <a:p>
              <a:pPr eaLnBrk="1" hangingPunct="1">
                <a:spcBef>
                  <a:spcPts val="1200"/>
                </a:spcBef>
                <a:buFont typeface="Arial" charset="0"/>
                <a:buChar char="•"/>
              </a:pPr>
              <a:r>
                <a:rPr lang="en-GB" sz="1800" b="0" i="1" dirty="0">
                  <a:solidFill>
                    <a:srgbClr val="002060"/>
                  </a:solidFill>
                  <a:latin typeface="+mn-lt"/>
                </a:rPr>
                <a:t> 2 layers of silicon drift (SDD)</a:t>
              </a:r>
            </a:p>
            <a:p>
              <a:pPr eaLnBrk="1" hangingPunct="1">
                <a:spcBef>
                  <a:spcPts val="1200"/>
                </a:spcBef>
                <a:buFont typeface="Arial" charset="0"/>
                <a:buChar char="•"/>
              </a:pPr>
              <a:r>
                <a:rPr lang="en-GB" sz="1800" b="0" i="1" dirty="0">
                  <a:solidFill>
                    <a:srgbClr val="002060"/>
                  </a:solidFill>
                  <a:latin typeface="+mn-lt"/>
                </a:rPr>
                <a:t> 2 layers of silicon strips (SSD)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758297" y="3509821"/>
              <a:ext cx="4166339" cy="2945608"/>
              <a:chOff x="4758297" y="3532911"/>
              <a:chExt cx="4166339" cy="2945608"/>
            </a:xfrm>
          </p:grpSpPr>
          <p:sp>
            <p:nvSpPr>
              <p:cNvPr id="14" name="Rectangular Callout 13"/>
              <p:cNvSpPr/>
              <p:nvPr/>
            </p:nvSpPr>
            <p:spPr>
              <a:xfrm>
                <a:off x="4758298" y="3532911"/>
                <a:ext cx="4166338" cy="2945608"/>
              </a:xfrm>
              <a:prstGeom prst="wedgeRectCallout">
                <a:avLst>
                  <a:gd name="adj1" fmla="val -65124"/>
                  <a:gd name="adj2" fmla="val -50212"/>
                </a:avLst>
              </a:prstGeom>
              <a:solidFill>
                <a:srgbClr val="FFFFFF"/>
              </a:solidFill>
              <a:ln w="381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4758297" y="3567545"/>
                <a:ext cx="4084782" cy="2807064"/>
                <a:chOff x="3734" y="0"/>
                <a:chExt cx="2026" cy="1495"/>
              </a:xfrm>
            </p:grpSpPr>
            <p:pic>
              <p:nvPicPr>
                <p:cNvPr id="10" name="Picture 9" descr="ALIce_SETUP_final_cf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9" y="131"/>
                  <a:ext cx="1941" cy="1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10" descr="ALIce_SETUP_final_cf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19" y="787"/>
                  <a:ext cx="337" cy="4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1" descr="ALIce_SETUP_final_cf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4" y="0"/>
                  <a:ext cx="1486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9065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</a:rPr>
              <a:t>ALICE Upgrade Strategy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60" y="754007"/>
            <a:ext cx="8593819" cy="5724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High precision measurements of rare probes at low </a:t>
            </a:r>
            <a:r>
              <a:rPr lang="en-US" sz="2400" b="1" dirty="0" err="1" smtClean="0">
                <a:latin typeface="+mn-lt"/>
              </a:rPr>
              <a:t>p</a:t>
            </a:r>
            <a:r>
              <a:rPr lang="en-US" sz="2400" b="1" baseline="-25000" dirty="0" err="1" smtClean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, which can not be selected with a trigger, require a large sample of events.</a:t>
            </a:r>
            <a:endParaRPr lang="en-US" sz="2400" dirty="0" smtClean="0"/>
          </a:p>
          <a:p>
            <a:pPr marL="0" indent="0">
              <a:buNone/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Target</a:t>
            </a:r>
            <a:endParaRPr lang="en-US" sz="2600" dirty="0" smtClean="0"/>
          </a:p>
          <a:p>
            <a:r>
              <a:rPr lang="en-US" sz="2400" dirty="0"/>
              <a:t>G</a:t>
            </a:r>
            <a:r>
              <a:rPr lang="en-US" sz="2400" dirty="0" smtClean="0"/>
              <a:t>ain a factor </a:t>
            </a:r>
            <a:r>
              <a:rPr lang="en-US" sz="2400" b="1" dirty="0" smtClean="0"/>
              <a:t>100</a:t>
            </a:r>
            <a:r>
              <a:rPr lang="en-US" sz="2400" dirty="0" smtClean="0"/>
              <a:t> in statistics over approved program.</a:t>
            </a:r>
          </a:p>
          <a:p>
            <a:pPr lvl="1"/>
            <a:r>
              <a:rPr lang="en-US" dirty="0" err="1" smtClean="0"/>
              <a:t>Pb-Pb</a:t>
            </a:r>
            <a:r>
              <a:rPr lang="en-US" dirty="0" smtClean="0"/>
              <a:t> recorded luminosity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≥ 10 nb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-1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 8 x 10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10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 events</a:t>
            </a:r>
          </a:p>
          <a:p>
            <a:pPr lvl="1"/>
            <a:r>
              <a:rPr lang="en-US" dirty="0" err="1" smtClean="0">
                <a:sym typeface="Wingdings"/>
              </a:rPr>
              <a:t>pp</a:t>
            </a:r>
            <a:r>
              <a:rPr lang="en-US" dirty="0" smtClean="0">
                <a:sym typeface="Wingdings"/>
              </a:rPr>
              <a:t> (@5.5 </a:t>
            </a:r>
            <a:r>
              <a:rPr lang="en-US" dirty="0" err="1" smtClean="0">
                <a:sym typeface="Wingdings"/>
              </a:rPr>
              <a:t>TeV</a:t>
            </a:r>
            <a:r>
              <a:rPr lang="en-US" dirty="0" smtClean="0">
                <a:sym typeface="Wingdings"/>
              </a:rPr>
              <a:t>) recorded luminosity </a:t>
            </a:r>
            <a:r>
              <a:rPr lang="en-US" dirty="0" smtClean="0">
                <a:solidFill>
                  <a:srgbClr val="953735"/>
                </a:solidFill>
              </a:rPr>
              <a:t>≥ 6 pb</a:t>
            </a:r>
            <a:r>
              <a:rPr lang="en-US" baseline="30000" dirty="0" smtClean="0">
                <a:solidFill>
                  <a:srgbClr val="953735"/>
                </a:solidFill>
              </a:rPr>
              <a:t>-1</a:t>
            </a:r>
            <a:r>
              <a:rPr lang="en-US" dirty="0" smtClean="0">
                <a:solidFill>
                  <a:srgbClr val="953735"/>
                </a:solidFill>
              </a:rPr>
              <a:t> </a:t>
            </a:r>
            <a:r>
              <a:rPr lang="en-US" dirty="0" smtClean="0">
                <a:solidFill>
                  <a:srgbClr val="953735"/>
                </a:solidFill>
                <a:sym typeface="Wingdings"/>
              </a:rPr>
              <a:t> 1.4 x 10</a:t>
            </a:r>
            <a:r>
              <a:rPr lang="en-US" baseline="30000" dirty="0" smtClean="0">
                <a:solidFill>
                  <a:srgbClr val="953735"/>
                </a:solidFill>
                <a:sym typeface="Wingdings"/>
              </a:rPr>
              <a:t>11</a:t>
            </a:r>
            <a:r>
              <a:rPr lang="en-US" dirty="0" smtClean="0">
                <a:solidFill>
                  <a:srgbClr val="953735"/>
                </a:solidFill>
                <a:sym typeface="Wingdings"/>
              </a:rPr>
              <a:t> events</a:t>
            </a:r>
            <a:endParaRPr lang="en-US" dirty="0" smtClean="0">
              <a:sym typeface="Wingdings"/>
            </a:endParaRPr>
          </a:p>
          <a:p>
            <a:r>
              <a:rPr lang="en-US" sz="2400" dirty="0" smtClean="0"/>
              <a:t>Significant improvement of </a:t>
            </a:r>
            <a:r>
              <a:rPr lang="en-US" sz="2400" dirty="0" err="1" smtClean="0"/>
              <a:t>vertexing</a:t>
            </a:r>
            <a:r>
              <a:rPr lang="en-US" sz="2400" dirty="0" smtClean="0"/>
              <a:t> &amp; tracking capabilities.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953735"/>
                </a:solidFill>
              </a:rPr>
              <a:t>Goals</a:t>
            </a:r>
          </a:p>
          <a:p>
            <a:r>
              <a:rPr lang="en-US" dirty="0" smtClean="0"/>
              <a:t>Upgrade the ALICE readout system &amp; online system</a:t>
            </a:r>
          </a:p>
          <a:p>
            <a:r>
              <a:rPr lang="en-US" u="sng" dirty="0" smtClean="0"/>
              <a:t>Improve </a:t>
            </a:r>
            <a:r>
              <a:rPr lang="en-US" u="sng" dirty="0" err="1" smtClean="0"/>
              <a:t>vertexing</a:t>
            </a:r>
            <a:r>
              <a:rPr lang="en-US" u="sng" dirty="0" smtClean="0"/>
              <a:t> &amp; tracking at low </a:t>
            </a:r>
            <a:r>
              <a:rPr lang="en-US" u="sng" dirty="0" err="1" smtClean="0"/>
              <a:t>pT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 New ITS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62A0-92D0-5B48-A867-90F0E360E8EC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9260" y="754007"/>
            <a:ext cx="8593819" cy="903041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8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03538" y="57150"/>
            <a:ext cx="3487737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  <a:ea typeface="ＭＳ Ｐゴシック" charset="-128"/>
                <a:cs typeface="+mn-cs"/>
              </a:rPr>
              <a:t>ALICE ITS (present detector)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charset="0"/>
              </a:rPr>
              <a:t>ITS performance - Tracking and vertex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Calibri" charset="0"/>
              </a:rPr>
              <a:t>determination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15F9-2AD0-044F-BB80-F9D71DAC45B9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-2384635" y="1207328"/>
            <a:ext cx="8513233" cy="7645618"/>
            <a:chOff x="2281767" y="939582"/>
            <a:chExt cx="8513233" cy="7645618"/>
          </a:xfrm>
        </p:grpSpPr>
        <p:sp>
          <p:nvSpPr>
            <p:cNvPr id="128" name="Arc 127"/>
            <p:cNvSpPr/>
            <p:nvPr/>
          </p:nvSpPr>
          <p:spPr>
            <a:xfrm>
              <a:off x="2345267" y="1409700"/>
              <a:ext cx="4914900" cy="7175500"/>
            </a:xfrm>
            <a:prstGeom prst="arc">
              <a:avLst>
                <a:gd name="adj1" fmla="val 18595105"/>
                <a:gd name="adj2" fmla="val 0"/>
              </a:avLst>
            </a:prstGeom>
            <a:ln w="19050" cmpd="sng">
              <a:solidFill>
                <a:srgbClr val="800000"/>
              </a:solidFill>
              <a:prstDash val="dot"/>
              <a:headEnd type="non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Arc 128"/>
            <p:cNvSpPr/>
            <p:nvPr/>
          </p:nvSpPr>
          <p:spPr>
            <a:xfrm flipH="1">
              <a:off x="6208444" y="1634067"/>
              <a:ext cx="4586556" cy="5791200"/>
            </a:xfrm>
            <a:prstGeom prst="arc">
              <a:avLst>
                <a:gd name="adj1" fmla="val 18815581"/>
                <a:gd name="adj2" fmla="val 0"/>
              </a:avLst>
            </a:prstGeom>
            <a:ln w="19050" cmpd="sng">
              <a:solidFill>
                <a:srgbClr val="0000FF"/>
              </a:solidFill>
              <a:prstDash val="sysDash"/>
              <a:headEnd type="non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Arc 129"/>
            <p:cNvSpPr/>
            <p:nvPr/>
          </p:nvSpPr>
          <p:spPr>
            <a:xfrm flipH="1">
              <a:off x="6208444" y="1634067"/>
              <a:ext cx="4586556" cy="5791200"/>
            </a:xfrm>
            <a:prstGeom prst="arc">
              <a:avLst>
                <a:gd name="adj1" fmla="val 16200000"/>
                <a:gd name="adj2" fmla="val 18890719"/>
              </a:avLst>
            </a:prstGeom>
            <a:ln w="19050" cmpd="sng">
              <a:solidFill>
                <a:srgbClr val="0000FF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Arc 130"/>
            <p:cNvSpPr/>
            <p:nvPr/>
          </p:nvSpPr>
          <p:spPr>
            <a:xfrm>
              <a:off x="2281767" y="1308100"/>
              <a:ext cx="4914900" cy="7175500"/>
            </a:xfrm>
            <a:prstGeom prst="arc">
              <a:avLst>
                <a:gd name="adj1" fmla="val 16200000"/>
                <a:gd name="adj2" fmla="val 18735237"/>
              </a:avLst>
            </a:prstGeom>
            <a:ln w="19050" cmpd="sng">
              <a:solidFill>
                <a:srgbClr val="800000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H="1">
              <a:off x="6692900" y="1216480"/>
              <a:ext cx="152400" cy="1574800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solid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endCxn id="134" idx="4"/>
            </p:cNvCxnSpPr>
            <p:nvPr/>
          </p:nvCxnSpPr>
          <p:spPr>
            <a:xfrm>
              <a:off x="6680200" y="1231900"/>
              <a:ext cx="14605" cy="153585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6654800" y="2696634"/>
              <a:ext cx="8001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876800" y="1473200"/>
              <a:ext cx="351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K</a:t>
              </a:r>
              <a:r>
                <a:rPr lang="en-US" baseline="30000" dirty="0" smtClean="0">
                  <a:solidFill>
                    <a:srgbClr val="800000"/>
                  </a:solidFill>
                </a:rPr>
                <a:t>-</a:t>
              </a:r>
              <a:endParaRPr lang="en-US" baseline="30000" dirty="0">
                <a:solidFill>
                  <a:srgbClr val="80000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068398" y="1810266"/>
              <a:ext cx="405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0000FF"/>
                  </a:solidFill>
                </a:rPr>
                <a:t>π</a:t>
              </a:r>
              <a:r>
                <a:rPr lang="en-US" baseline="30000" dirty="0" smtClean="0">
                  <a:solidFill>
                    <a:srgbClr val="0000FF"/>
                  </a:solidFill>
                </a:rPr>
                <a:t>+</a:t>
              </a:r>
              <a:endParaRPr lang="en-US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343590" y="3154166"/>
              <a:ext cx="400110" cy="99001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400" dirty="0" smtClean="0"/>
                <a:t>D</a:t>
              </a:r>
              <a:r>
                <a:rPr lang="en-US" sz="1400" baseline="30000" dirty="0" smtClean="0"/>
                <a:t>0</a:t>
              </a:r>
              <a:r>
                <a:rPr lang="en-US" sz="1400" dirty="0" smtClean="0"/>
                <a:t> flight line</a:t>
              </a:r>
              <a:endParaRPr lang="en-US" sz="14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053322" y="939582"/>
              <a:ext cx="1420205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8000"/>
                  </a:solidFill>
                </a:rPr>
                <a:t>D</a:t>
              </a:r>
              <a:r>
                <a:rPr lang="en-US" sz="1400" baseline="30000" dirty="0" smtClean="0">
                  <a:solidFill>
                    <a:srgbClr val="008000"/>
                  </a:solidFill>
                </a:rPr>
                <a:t>0</a:t>
              </a:r>
              <a:r>
                <a:rPr lang="en-US" sz="1400" dirty="0" smtClean="0">
                  <a:solidFill>
                    <a:srgbClr val="008000"/>
                  </a:solidFill>
                </a:rPr>
                <a:t> reconstructed </a:t>
              </a:r>
            </a:p>
            <a:p>
              <a:pPr algn="ctr"/>
              <a:r>
                <a:rPr lang="en-US" sz="1400" dirty="0" smtClean="0">
                  <a:solidFill>
                    <a:srgbClr val="008000"/>
                  </a:solidFill>
                </a:rPr>
                <a:t>momentum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6888857" y="1305380"/>
              <a:ext cx="388243" cy="179690"/>
            </a:xfrm>
            <a:prstGeom prst="line">
              <a:avLst/>
            </a:prstGeom>
            <a:ln w="3175" cmpd="sng">
              <a:solidFill>
                <a:srgbClr val="008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6004858" y="5206909"/>
              <a:ext cx="1255309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sz="1400" dirty="0" smtClean="0"/>
                <a:t>Primary vertex</a:t>
              </a:r>
              <a:endParaRPr lang="en-US" sz="1400" dirty="0"/>
            </a:p>
          </p:txBody>
        </p:sp>
        <p:sp>
          <p:nvSpPr>
            <p:cNvPr id="141" name="AutoShape 23"/>
            <p:cNvSpPr>
              <a:spLocks noChangeArrowheads="1"/>
            </p:cNvSpPr>
            <p:nvPr/>
          </p:nvSpPr>
          <p:spPr bwMode="auto">
            <a:xfrm rot="19942423">
              <a:off x="6591014" y="4593930"/>
              <a:ext cx="203200" cy="15716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42" name="Straight Arrow Connector 141"/>
            <p:cNvCxnSpPr/>
            <p:nvPr/>
          </p:nvCxnSpPr>
          <p:spPr>
            <a:xfrm rot="19942423" flipV="1">
              <a:off x="5664249" y="4939061"/>
              <a:ext cx="1068656" cy="12700"/>
            </a:xfrm>
            <a:prstGeom prst="straightConnector1">
              <a:avLst/>
            </a:prstGeom>
            <a:ln w="57150" cmpd="sng">
              <a:solidFill>
                <a:schemeClr val="tx2">
                  <a:lumMod val="50000"/>
                </a:scheme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rot="19942423" flipH="1" flipV="1">
              <a:off x="6665684" y="4414939"/>
              <a:ext cx="1068656" cy="12700"/>
            </a:xfrm>
            <a:prstGeom prst="straightConnector1">
              <a:avLst/>
            </a:prstGeom>
            <a:ln w="57150" cmpd="sng">
              <a:solidFill>
                <a:schemeClr val="tx2">
                  <a:lumMod val="50000"/>
                </a:scheme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 rot="19942423">
              <a:off x="5723541" y="4661002"/>
              <a:ext cx="42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2060"/>
                  </a:solidFill>
                </a:rPr>
                <a:t>Pb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 rot="19942423">
              <a:off x="7181706" y="3892935"/>
              <a:ext cx="42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2060"/>
                  </a:solidFill>
                </a:rPr>
                <a:t>Pb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6774099" y="4726116"/>
              <a:ext cx="486068" cy="355999"/>
            </a:xfrm>
            <a:prstGeom prst="line">
              <a:avLst/>
            </a:prstGeom>
            <a:ln w="3175" cmpd="sng">
              <a:solidFill>
                <a:srgbClr val="8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208444" y="4262712"/>
              <a:ext cx="408272" cy="345282"/>
            </a:xfrm>
            <a:prstGeom prst="line">
              <a:avLst/>
            </a:prstGeom>
            <a:ln w="3175" cmpd="sng">
              <a:solidFill>
                <a:srgbClr val="0000FF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6666379" y="4823113"/>
              <a:ext cx="22287" cy="417662"/>
            </a:xfrm>
            <a:prstGeom prst="line">
              <a:avLst/>
            </a:prstGeom>
            <a:ln w="3175" cmpd="sng"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6892679" y="4595294"/>
              <a:ext cx="394066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800000"/>
                  </a:solidFill>
                </a:rPr>
                <a:t>d</a:t>
              </a:r>
              <a:r>
                <a:rPr lang="en-US" sz="1400" baseline="-25000" dirty="0" smtClean="0">
                  <a:solidFill>
                    <a:srgbClr val="800000"/>
                  </a:solidFill>
                </a:rPr>
                <a:t>0</a:t>
              </a:r>
              <a:r>
                <a:rPr lang="en-US" sz="1400" baseline="30000" dirty="0" smtClean="0">
                  <a:solidFill>
                    <a:srgbClr val="800000"/>
                  </a:solidFill>
                </a:rPr>
                <a:t>k</a:t>
              </a:r>
              <a:endParaRPr lang="en-US" sz="1400" baseline="30000" dirty="0">
                <a:solidFill>
                  <a:srgbClr val="800000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292361" y="4133699"/>
              <a:ext cx="405813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d</a:t>
              </a:r>
              <a:r>
                <a:rPr lang="en-US" sz="1400" baseline="-25000" dirty="0" smtClean="0">
                  <a:solidFill>
                    <a:srgbClr val="0000FF"/>
                  </a:solidFill>
                </a:rPr>
                <a:t>0</a:t>
              </a:r>
              <a:r>
                <a:rPr lang="en-US" sz="1400" baseline="30000" dirty="0" smtClean="0">
                  <a:solidFill>
                    <a:srgbClr val="0000FF"/>
                  </a:solidFill>
                </a:rPr>
                <a:t>π</a:t>
              </a:r>
              <a:endParaRPr lang="en-US" sz="1400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064447" y="2473124"/>
              <a:ext cx="933318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sz="1400" dirty="0" smtClean="0"/>
                <a:t>secondary </a:t>
              </a:r>
            </a:p>
            <a:p>
              <a:pPr algn="ctr"/>
              <a:r>
                <a:rPr lang="en-US" sz="1400" dirty="0" smtClean="0"/>
                <a:t>vertex</a:t>
              </a:r>
              <a:endParaRPr lang="en-US" sz="1400" dirty="0"/>
            </a:p>
          </p:txBody>
        </p:sp>
        <p:cxnSp>
          <p:nvCxnSpPr>
            <p:cNvPr id="152" name="Straight Connector 151"/>
            <p:cNvCxnSpPr>
              <a:endCxn id="151" idx="1"/>
            </p:cNvCxnSpPr>
            <p:nvPr/>
          </p:nvCxnSpPr>
          <p:spPr>
            <a:xfrm>
              <a:off x="6802137" y="2728220"/>
              <a:ext cx="262310" cy="6514"/>
            </a:xfrm>
            <a:prstGeom prst="line">
              <a:avLst/>
            </a:prstGeom>
            <a:ln w="3175" cmpd="sng"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Arc 152"/>
            <p:cNvSpPr/>
            <p:nvPr/>
          </p:nvSpPr>
          <p:spPr>
            <a:xfrm>
              <a:off x="6567849" y="1343480"/>
              <a:ext cx="250102" cy="77083"/>
            </a:xfrm>
            <a:prstGeom prst="arc">
              <a:avLst/>
            </a:prstGeom>
            <a:ln w="12700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678077" y="1056470"/>
              <a:ext cx="786481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sz="1400" dirty="0" smtClean="0"/>
                <a:t>Pointing </a:t>
              </a:r>
            </a:p>
            <a:p>
              <a:pPr algn="ctr"/>
              <a:r>
                <a:rPr lang="en-US" sz="1400" dirty="0" smtClean="0"/>
                <a:t>Angle</a:t>
              </a:r>
              <a:r>
                <a:rPr lang="en-US" sz="1400" baseline="30000" dirty="0" smtClean="0"/>
                <a:t> </a:t>
              </a:r>
              <a:r>
                <a:rPr lang="en-US" sz="1400" dirty="0" err="1" smtClean="0"/>
                <a:t>θ</a:t>
              </a:r>
              <a:endParaRPr lang="en-US" sz="1400" dirty="0" smtClean="0"/>
            </a:p>
          </p:txBody>
        </p:sp>
        <p:cxnSp>
          <p:nvCxnSpPr>
            <p:cNvPr id="155" name="Straight Arrow Connector 154"/>
            <p:cNvCxnSpPr>
              <a:endCxn id="153" idx="0"/>
            </p:cNvCxnSpPr>
            <p:nvPr/>
          </p:nvCxnSpPr>
          <p:spPr>
            <a:xfrm>
              <a:off x="6391275" y="1343480"/>
              <a:ext cx="301625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>
              <a:off x="5228504" y="2728220"/>
              <a:ext cx="1339345" cy="99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>
              <a:off x="5228504" y="4635500"/>
              <a:ext cx="1352045" cy="20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444404" y="2753180"/>
              <a:ext cx="0" cy="1864620"/>
            </a:xfrm>
            <a:prstGeom prst="line">
              <a:avLst/>
            </a:prstGeom>
            <a:ln w="3175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 rot="5400000">
              <a:off x="5269129" y="3308076"/>
              <a:ext cx="400110" cy="778043"/>
            </a:xfrm>
            <a:prstGeom prst="rect">
              <a:avLst/>
            </a:prstGeom>
            <a:solidFill>
              <a:srgbClr val="FFFFFF"/>
            </a:solidFill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US" sz="1400" dirty="0" smtClean="0"/>
                <a:t>~ 100 </a:t>
              </a:r>
              <a:r>
                <a:rPr lang="en-US" sz="1400" dirty="0" err="1" smtClean="0"/>
                <a:t>μm</a:t>
              </a:r>
              <a:endParaRPr lang="en-US" sz="1400" dirty="0"/>
            </a:p>
          </p:txBody>
        </p:sp>
        <p:cxnSp>
          <p:nvCxnSpPr>
            <p:cNvPr id="160" name="Straight Connector 159"/>
            <p:cNvCxnSpPr>
              <a:endCxn id="141" idx="0"/>
            </p:cNvCxnSpPr>
            <p:nvPr/>
          </p:nvCxnSpPr>
          <p:spPr>
            <a:xfrm flipH="1">
              <a:off x="6687198" y="2791280"/>
              <a:ext cx="5702" cy="1795373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178096" y="680493"/>
            <a:ext cx="2226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800000"/>
                </a:solidFill>
              </a:rPr>
              <a:t>Example: D</a:t>
            </a:r>
            <a:r>
              <a:rPr lang="en-US" sz="2000" i="1" baseline="30000" dirty="0" smtClean="0">
                <a:solidFill>
                  <a:srgbClr val="800000"/>
                </a:solidFill>
              </a:rPr>
              <a:t>0</a:t>
            </a:r>
            <a:r>
              <a:rPr lang="en-US" sz="2000" i="1" dirty="0" smtClean="0">
                <a:solidFill>
                  <a:srgbClr val="800000"/>
                </a:solidFill>
              </a:rPr>
              <a:t> meson</a:t>
            </a:r>
            <a:endParaRPr lang="en-US" sz="2000" i="1" dirty="0">
              <a:solidFill>
                <a:srgbClr val="800000"/>
              </a:solidFill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5052482" y="3267876"/>
            <a:ext cx="3384423" cy="3175508"/>
            <a:chOff x="971553" y="3349836"/>
            <a:chExt cx="3384423" cy="3175508"/>
          </a:xfrm>
        </p:grpSpPr>
        <p:pic>
          <p:nvPicPr>
            <p:cNvPr id="163" name="Picture 162" descr="2012-Apr-12-d0resrphi_PbPb_LHC10h_LHC11h_p2.pd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553" y="3349836"/>
              <a:ext cx="3384423" cy="3175508"/>
            </a:xfrm>
            <a:prstGeom prst="rect">
              <a:avLst/>
            </a:prstGeom>
          </p:spPr>
        </p:pic>
        <p:sp>
          <p:nvSpPr>
            <p:cNvPr id="164" name="Rectangle 163"/>
            <p:cNvSpPr/>
            <p:nvPr/>
          </p:nvSpPr>
          <p:spPr>
            <a:xfrm>
              <a:off x="1043608" y="6237312"/>
              <a:ext cx="111083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000" dirty="0">
                  <a:latin typeface="Times New Roman"/>
                  <a:ea typeface="SimSun-ExtB"/>
                  <a:cs typeface="Times New Roman"/>
                </a:rPr>
                <a:t>ALI-PERF-12878</a:t>
              </a:r>
            </a:p>
          </p:txBody>
        </p:sp>
      </p:grpSp>
      <p:sp>
        <p:nvSpPr>
          <p:cNvPr id="165" name="Rectangle 9"/>
          <p:cNvSpPr>
            <a:spLocks noChangeArrowheads="1"/>
          </p:cNvSpPr>
          <p:nvPr/>
        </p:nvSpPr>
        <p:spPr bwMode="auto">
          <a:xfrm>
            <a:off x="180120" y="5832186"/>
            <a:ext cx="4324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>
                <a:solidFill>
                  <a:srgbClr val="004080"/>
                </a:solidFill>
                <a:latin typeface="Calibri" charset="0"/>
                <a:ea typeface="ヒラギノ角ゴ Pro W3" charset="0"/>
                <a:cs typeface="Calibri" charset="0"/>
              </a:rPr>
              <a:t> Analysis based on decay topology and invariant mass </a:t>
            </a:r>
            <a:r>
              <a:rPr lang="en-US" sz="1800" b="0" dirty="0" smtClean="0">
                <a:solidFill>
                  <a:srgbClr val="004080"/>
                </a:solidFill>
                <a:latin typeface="Calibri" charset="0"/>
                <a:ea typeface="ヒラギノ角ゴ Pro W3" charset="0"/>
                <a:cs typeface="Calibri" charset="0"/>
              </a:rPr>
              <a:t>technique</a:t>
            </a:r>
            <a:endParaRPr lang="en-US" sz="1800" b="0" dirty="0">
              <a:solidFill>
                <a:srgbClr val="004080"/>
              </a:solidFill>
              <a:latin typeface="Calibri" charset="0"/>
              <a:ea typeface="ヒラギノ角ゴ Pro W3" charset="0"/>
              <a:cs typeface="Calibri" charset="0"/>
            </a:endParaRPr>
          </a:p>
        </p:txBody>
      </p:sp>
      <p:graphicFrame>
        <p:nvGraphicFramePr>
          <p:cNvPr id="16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480857"/>
              </p:ext>
            </p:extLst>
          </p:nvPr>
        </p:nvGraphicFramePr>
        <p:xfrm>
          <a:off x="4790368" y="1102184"/>
          <a:ext cx="3867150" cy="1981201"/>
        </p:xfrm>
        <a:graphic>
          <a:graphicData uri="http://schemas.openxmlformats.org/drawingml/2006/table">
            <a:tbl>
              <a:tblPr/>
              <a:tblGrid>
                <a:gridCol w="1049662"/>
                <a:gridCol w="1694070"/>
                <a:gridCol w="1123418"/>
              </a:tblGrid>
              <a:tr h="48704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b="1" dirty="0">
                          <a:latin typeface="Arial"/>
                          <a:ea typeface="Times New Roman"/>
                          <a:cs typeface="Times New Roman"/>
                        </a:rPr>
                        <a:t>Particle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b="1" dirty="0">
                          <a:latin typeface="Arial"/>
                          <a:ea typeface="Times New Roman"/>
                          <a:cs typeface="Times New Roman"/>
                        </a:rPr>
                        <a:t>Decay Channel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b="1" dirty="0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x-none" sz="1400" b="1" dirty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</a:t>
                      </a:r>
                      <a:r>
                        <a:rPr lang="x-none" sz="1400" b="1" dirty="0">
                          <a:latin typeface="Arial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x-none" sz="1400" b="1" dirty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x-none" sz="1400" b="1" dirty="0">
                          <a:latin typeface="Arial"/>
                          <a:ea typeface="Times New Roman"/>
                          <a:cs typeface="Times New Roman"/>
                        </a:rPr>
                        <a:t>m)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b="1"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x-none" sz="1400" b="1" baseline="30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>
                          <a:latin typeface="Arial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x-none" sz="1200" baseline="3000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x-none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x-none" sz="120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x-none" sz="1200" baseline="30000">
                          <a:latin typeface="Arial"/>
                          <a:ea typeface="Times New Roman"/>
                          <a:cs typeface="Times New Roman"/>
                        </a:rPr>
                        <a:t>+         </a:t>
                      </a:r>
                      <a:r>
                        <a:rPr lang="x-none" sz="1200">
                          <a:latin typeface="Arial"/>
                          <a:ea typeface="Times New Roman"/>
                          <a:cs typeface="Times New Roman"/>
                        </a:rPr>
                        <a:t>(3.8%)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>
                          <a:latin typeface="Arial"/>
                          <a:ea typeface="Times New Roman"/>
                          <a:cs typeface="Times New Roman"/>
                        </a:rPr>
                        <a:t>123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063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b="1"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x-none" sz="1400" b="1" baseline="30000"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>
                          <a:latin typeface="Arial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x-none" sz="1200" baseline="3000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x-none" sz="1200" baseline="300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x-none" sz="120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x-none" sz="1200" baseline="30000">
                          <a:latin typeface="Arial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x-none" sz="120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x-none" sz="1200" baseline="30000">
                          <a:latin typeface="Arial"/>
                          <a:ea typeface="Times New Roman"/>
                          <a:cs typeface="Times New Roman"/>
                        </a:rPr>
                        <a:t>+   </a:t>
                      </a:r>
                      <a:r>
                        <a:rPr lang="x-none" sz="1200">
                          <a:latin typeface="Arial"/>
                          <a:ea typeface="Times New Roman"/>
                          <a:cs typeface="Times New Roman"/>
                        </a:rPr>
                        <a:t>(9.5%)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>
                          <a:latin typeface="Arial"/>
                          <a:ea typeface="Times New Roman"/>
                          <a:cs typeface="Times New Roman"/>
                        </a:rPr>
                        <a:t>312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8958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>
                          <a:latin typeface="Arial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x-none" sz="1200" baseline="30000">
                          <a:latin typeface="Arial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x-none" sz="1200">
                          <a:latin typeface="Arial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x-none" sz="1200" baseline="3000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x-none" sz="1200" baseline="300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x-none" sz="120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x-none" sz="1200" baseline="30000">
                          <a:latin typeface="Arial"/>
                          <a:ea typeface="Times New Roman"/>
                          <a:cs typeface="Times New Roman"/>
                        </a:rPr>
                        <a:t>+   </a:t>
                      </a:r>
                      <a:r>
                        <a:rPr lang="x-none" sz="1200">
                          <a:latin typeface="Arial"/>
                          <a:ea typeface="Times New Roman"/>
                          <a:cs typeface="Times New Roman"/>
                        </a:rPr>
                        <a:t>(5.2</a:t>
                      </a:r>
                      <a:r>
                        <a:rPr lang="x-none" sz="1200" smtClean="0">
                          <a:latin typeface="Arial"/>
                          <a:ea typeface="Times New Roman"/>
                          <a:cs typeface="Times New Roman"/>
                        </a:rPr>
                        <a:t>%)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>
                          <a:latin typeface="Arial"/>
                          <a:ea typeface="Times New Roman"/>
                          <a:cs typeface="Times New Roman"/>
                        </a:rPr>
                        <a:t>150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>
                          <a:latin typeface="Arial"/>
                          <a:ea typeface="Times New Roman"/>
                          <a:cs typeface="Times New Roman"/>
                        </a:rPr>
                        <a:t>p K</a:t>
                      </a:r>
                      <a:r>
                        <a:rPr lang="x-none" sz="1200" baseline="3000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x-none" sz="1200" baseline="300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x-none" sz="120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x-none" sz="1200" baseline="30000">
                          <a:latin typeface="Arial"/>
                          <a:ea typeface="Times New Roman"/>
                          <a:cs typeface="Times New Roman"/>
                        </a:rPr>
                        <a:t>+     </a:t>
                      </a:r>
                      <a:r>
                        <a:rPr lang="x-none" sz="1200">
                          <a:latin typeface="Arial"/>
                          <a:ea typeface="Times New Roman"/>
                          <a:cs typeface="Times New Roman"/>
                        </a:rPr>
                        <a:t>(5.0%)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396511"/>
              </p:ext>
            </p:extLst>
          </p:nvPr>
        </p:nvGraphicFramePr>
        <p:xfrm>
          <a:off x="5199943" y="2378534"/>
          <a:ext cx="2286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5" imgW="228898" imgH="254287" progId="Equation.DSMT4">
                  <p:embed/>
                </p:oleObj>
              </mc:Choice>
              <mc:Fallback>
                <p:oleObj r:id="rId5" imgW="228898" imgH="25428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943" y="2378534"/>
                        <a:ext cx="2286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702718"/>
              </p:ext>
            </p:extLst>
          </p:nvPr>
        </p:nvGraphicFramePr>
        <p:xfrm>
          <a:off x="5174543" y="2759534"/>
          <a:ext cx="2476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7" imgW="241592" imgH="254287" progId="Equation.3">
                  <p:embed/>
                </p:oleObj>
              </mc:Choice>
              <mc:Fallback>
                <p:oleObj name="Equation" r:id="rId7" imgW="241592" imgH="25428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4543" y="2759534"/>
                        <a:ext cx="2476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" name="TextBox 168"/>
          <p:cNvSpPr txBox="1"/>
          <p:nvPr/>
        </p:nvSpPr>
        <p:spPr>
          <a:xfrm>
            <a:off x="4790368" y="646627"/>
            <a:ext cx="1493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800000"/>
                </a:solidFill>
              </a:rPr>
              <a:t>Open charm</a:t>
            </a:r>
            <a:endParaRPr lang="en-US" sz="2000" i="1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30598217"/>
              </p:ext>
            </p:extLst>
          </p:nvPr>
        </p:nvGraphicFramePr>
        <p:xfrm>
          <a:off x="2819400" y="3360739"/>
          <a:ext cx="1836728" cy="704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3" imgW="1270000" imgH="508000" progId="Equation.3">
                  <p:embed/>
                </p:oleObj>
              </mc:Choice>
              <mc:Fallback>
                <p:oleObj name="Equation" r:id="rId3" imgW="1270000" imgH="508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60739"/>
                        <a:ext cx="1836728" cy="70484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03351244"/>
              </p:ext>
            </p:extLst>
          </p:nvPr>
        </p:nvGraphicFramePr>
        <p:xfrm>
          <a:off x="5029200" y="3095480"/>
          <a:ext cx="2133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5" imgW="1270000" imgH="419100" progId="Equation.3">
                  <p:embed/>
                </p:oleObj>
              </mc:Choice>
              <mc:Fallback>
                <p:oleObj name="Equation" r:id="rId5" imgW="1270000" imgH="4191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095480"/>
                        <a:ext cx="2133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Grp="1" noChangeAspect="1"/>
          </p:cNvGraphicFramePr>
          <p:nvPr/>
        </p:nvGraphicFramePr>
        <p:xfrm>
          <a:off x="5105400" y="4114800"/>
          <a:ext cx="15240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7" imgW="672808" imgH="228501" progId="Equation.3">
                  <p:embed/>
                </p:oleObj>
              </mc:Choice>
              <mc:Fallback>
                <p:oleObj name="Equation" r:id="rId7" imgW="672808" imgH="228501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14800"/>
                        <a:ext cx="15240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29"/>
          <p:cNvSpPr txBox="1">
            <a:spLocks noChangeArrowheads="1"/>
          </p:cNvSpPr>
          <p:nvPr/>
        </p:nvSpPr>
        <p:spPr bwMode="auto">
          <a:xfrm>
            <a:off x="46038" y="4800600"/>
            <a:ext cx="1319212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i="1">
                <a:solidFill>
                  <a:srgbClr val="000000"/>
                </a:solidFill>
                <a:latin typeface="+mn-lt"/>
              </a:rPr>
              <a:t>detector layer 1</a:t>
            </a:r>
            <a:endParaRPr lang="en-US" b="0" i="1">
              <a:latin typeface="+mn-lt"/>
            </a:endParaRPr>
          </a:p>
        </p:txBody>
      </p:sp>
      <p:sp>
        <p:nvSpPr>
          <p:cNvPr id="12294" name="Text Box 30"/>
          <p:cNvSpPr txBox="1">
            <a:spLocks noChangeArrowheads="1"/>
          </p:cNvSpPr>
          <p:nvPr/>
        </p:nvSpPr>
        <p:spPr bwMode="auto">
          <a:xfrm>
            <a:off x="46038" y="3962400"/>
            <a:ext cx="12811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i="1" dirty="0">
                <a:solidFill>
                  <a:srgbClr val="000000"/>
                </a:solidFill>
                <a:latin typeface="+mn-lt"/>
              </a:rPr>
              <a:t>detector layer 2</a:t>
            </a:r>
            <a:endParaRPr lang="en-US" b="0" i="1" dirty="0">
              <a:latin typeface="+mn-lt"/>
            </a:endParaRPr>
          </a:p>
        </p:txBody>
      </p:sp>
      <p:sp>
        <p:nvSpPr>
          <p:cNvPr id="12295" name="Rectangle 35"/>
          <p:cNvSpPr>
            <a:spLocks noChangeArrowheads="1"/>
          </p:cNvSpPr>
          <p:nvPr/>
        </p:nvSpPr>
        <p:spPr bwMode="auto">
          <a:xfrm>
            <a:off x="2805113" y="1169988"/>
            <a:ext cx="4130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b="0" i="1" dirty="0"/>
              <a:t>pointing resolution = (13 </a:t>
            </a:r>
            <a:r>
              <a:rPr kumimoji="1" lang="en-US" b="0" i="1" dirty="0">
                <a:sym typeface="Symbol" charset="0"/>
              </a:rPr>
              <a:t> 22GeV/</a:t>
            </a:r>
            <a:r>
              <a:rPr kumimoji="1" lang="en-US" b="0" i="1" dirty="0" err="1">
                <a:sym typeface="Symbol" charset="0"/>
              </a:rPr>
              <a:t>pc</a:t>
            </a:r>
            <a:r>
              <a:rPr kumimoji="1" lang="en-US" b="0" i="1" dirty="0">
                <a:sym typeface="Symbol" charset="0"/>
              </a:rPr>
              <a:t>) m</a:t>
            </a:r>
          </a:p>
        </p:txBody>
      </p:sp>
      <p:sp>
        <p:nvSpPr>
          <p:cNvPr id="12296" name="Text Box 36"/>
          <p:cNvSpPr txBox="1">
            <a:spLocks noChangeArrowheads="1"/>
          </p:cNvSpPr>
          <p:nvPr/>
        </p:nvSpPr>
        <p:spPr bwMode="auto">
          <a:xfrm>
            <a:off x="3394075" y="2112963"/>
            <a:ext cx="7489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i="1">
                <a:latin typeface="+mn-lt"/>
              </a:rPr>
              <a:t>from</a:t>
            </a:r>
          </a:p>
          <a:p>
            <a:pPr eaLnBrk="1" hangingPunct="1"/>
            <a:r>
              <a:rPr lang="en-US" b="0" i="1">
                <a:latin typeface="+mn-lt"/>
              </a:rPr>
              <a:t>detector</a:t>
            </a:r>
          </a:p>
          <a:p>
            <a:pPr eaLnBrk="1" hangingPunct="1"/>
            <a:r>
              <a:rPr lang="en-US" b="0" i="1">
                <a:latin typeface="+mn-lt"/>
              </a:rPr>
              <a:t>position</a:t>
            </a:r>
          </a:p>
          <a:p>
            <a:pPr eaLnBrk="1" hangingPunct="1"/>
            <a:r>
              <a:rPr lang="en-US" b="0" i="1">
                <a:latin typeface="+mn-lt"/>
              </a:rPr>
              <a:t>error</a:t>
            </a:r>
          </a:p>
        </p:txBody>
      </p:sp>
      <p:sp>
        <p:nvSpPr>
          <p:cNvPr id="12297" name="Line 59"/>
          <p:cNvSpPr>
            <a:spLocks noChangeShapeType="1"/>
          </p:cNvSpPr>
          <p:nvPr/>
        </p:nvSpPr>
        <p:spPr bwMode="auto">
          <a:xfrm flipH="1">
            <a:off x="4048124" y="1524000"/>
            <a:ext cx="892175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Text Box 60"/>
          <p:cNvSpPr txBox="1">
            <a:spLocks noChangeArrowheads="1"/>
          </p:cNvSpPr>
          <p:nvPr/>
        </p:nvSpPr>
        <p:spPr bwMode="auto">
          <a:xfrm>
            <a:off x="5105400" y="2057400"/>
            <a:ext cx="849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i="1" dirty="0">
                <a:latin typeface="+mn-lt"/>
              </a:rPr>
              <a:t>from</a:t>
            </a:r>
          </a:p>
          <a:p>
            <a:pPr eaLnBrk="1" hangingPunct="1"/>
            <a:r>
              <a:rPr lang="en-US" b="0" i="1" dirty="0">
                <a:latin typeface="+mn-lt"/>
              </a:rPr>
              <a:t>coulomb</a:t>
            </a:r>
          </a:p>
          <a:p>
            <a:pPr eaLnBrk="1" hangingPunct="1"/>
            <a:r>
              <a:rPr lang="en-US" b="0" i="1" dirty="0">
                <a:latin typeface="+mn-lt"/>
              </a:rPr>
              <a:t>scattering</a:t>
            </a:r>
          </a:p>
        </p:txBody>
      </p:sp>
      <p:sp>
        <p:nvSpPr>
          <p:cNvPr id="12299" name="Line 61"/>
          <p:cNvSpPr>
            <a:spLocks noChangeShapeType="1"/>
          </p:cNvSpPr>
          <p:nvPr/>
        </p:nvSpPr>
        <p:spPr bwMode="auto">
          <a:xfrm flipH="1">
            <a:off x="5334000" y="1562100"/>
            <a:ext cx="26670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0" name="Group 66"/>
          <p:cNvGrpSpPr>
            <a:grpSpLocks/>
          </p:cNvGrpSpPr>
          <p:nvPr/>
        </p:nvGrpSpPr>
        <p:grpSpPr bwMode="auto">
          <a:xfrm>
            <a:off x="274638" y="2992438"/>
            <a:ext cx="2544762" cy="2952750"/>
            <a:chOff x="39" y="1116"/>
            <a:chExt cx="1603" cy="1860"/>
          </a:xfrm>
        </p:grpSpPr>
        <p:sp>
          <p:nvSpPr>
            <p:cNvPr id="12340" name="Text Box 67"/>
            <p:cNvSpPr txBox="1">
              <a:spLocks noChangeArrowheads="1"/>
            </p:cNvSpPr>
            <p:nvPr/>
          </p:nvSpPr>
          <p:spPr bwMode="auto">
            <a:xfrm>
              <a:off x="1386" y="2406"/>
              <a:ext cx="256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 i="1">
                  <a:solidFill>
                    <a:srgbClr val="000000"/>
                  </a:solidFill>
                  <a:latin typeface="+mn-lt"/>
                </a:rPr>
                <a:t>r</a:t>
              </a:r>
              <a:r>
                <a:rPr lang="en-US" b="0" i="1" baseline="-25000">
                  <a:solidFill>
                    <a:srgbClr val="000000"/>
                  </a:solidFill>
                  <a:latin typeface="+mn-lt"/>
                </a:rPr>
                <a:t>2</a:t>
              </a:r>
              <a:endParaRPr lang="en-US" b="0" i="1">
                <a:latin typeface="+mn-lt"/>
              </a:endParaRPr>
            </a:p>
          </p:txBody>
        </p:sp>
        <p:sp>
          <p:nvSpPr>
            <p:cNvPr id="12341" name="Text Box 68"/>
            <p:cNvSpPr txBox="1">
              <a:spLocks noChangeArrowheads="1"/>
            </p:cNvSpPr>
            <p:nvPr/>
          </p:nvSpPr>
          <p:spPr bwMode="auto">
            <a:xfrm>
              <a:off x="972" y="2406"/>
              <a:ext cx="2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 i="1">
                  <a:solidFill>
                    <a:srgbClr val="000000"/>
                  </a:solidFill>
                  <a:latin typeface="+mn-lt"/>
                </a:rPr>
                <a:t>r</a:t>
              </a:r>
              <a:r>
                <a:rPr lang="en-US" b="0" i="1" baseline="-25000">
                  <a:solidFill>
                    <a:srgbClr val="000000"/>
                  </a:solidFill>
                  <a:latin typeface="+mn-lt"/>
                </a:rPr>
                <a:t>1</a:t>
              </a:r>
              <a:endParaRPr lang="en-US" b="0" i="1">
                <a:latin typeface="+mn-lt"/>
              </a:endParaRPr>
            </a:p>
          </p:txBody>
        </p:sp>
        <p:sp>
          <p:nvSpPr>
            <p:cNvPr id="12342" name="Text Box 69"/>
            <p:cNvSpPr txBox="1">
              <a:spLocks noChangeArrowheads="1"/>
            </p:cNvSpPr>
            <p:nvPr/>
          </p:nvSpPr>
          <p:spPr bwMode="auto">
            <a:xfrm>
              <a:off x="831" y="2773"/>
              <a:ext cx="56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 i="1">
                  <a:solidFill>
                    <a:srgbClr val="000000"/>
                  </a:solidFill>
                  <a:latin typeface="+mn-lt"/>
                </a:rPr>
                <a:t>true vertex</a:t>
              </a:r>
              <a:endParaRPr lang="en-US" b="0" i="1">
                <a:latin typeface="+mn-lt"/>
              </a:endParaRPr>
            </a:p>
          </p:txBody>
        </p:sp>
        <p:sp>
          <p:nvSpPr>
            <p:cNvPr id="12343" name="Text Box 70"/>
            <p:cNvSpPr txBox="1">
              <a:spLocks noChangeArrowheads="1"/>
            </p:cNvSpPr>
            <p:nvPr/>
          </p:nvSpPr>
          <p:spPr bwMode="auto">
            <a:xfrm>
              <a:off x="39" y="2648"/>
              <a:ext cx="5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 i="1">
                  <a:solidFill>
                    <a:srgbClr val="000000"/>
                  </a:solidFill>
                  <a:latin typeface="+mn-lt"/>
                </a:rPr>
                <a:t>perceived</a:t>
              </a:r>
            </a:p>
            <a:p>
              <a:pPr eaLnBrk="1" hangingPunct="1"/>
              <a:r>
                <a:rPr lang="en-US" b="0" i="1">
                  <a:solidFill>
                    <a:srgbClr val="000000"/>
                  </a:solidFill>
                  <a:latin typeface="+mn-lt"/>
                </a:rPr>
                <a:t> vertex</a:t>
              </a:r>
              <a:endParaRPr lang="en-US" b="0" i="1">
                <a:latin typeface="+mn-lt"/>
              </a:endParaRPr>
            </a:p>
          </p:txBody>
        </p:sp>
        <p:sp>
          <p:nvSpPr>
            <p:cNvPr id="12344" name="Line 71"/>
            <p:cNvSpPr>
              <a:spLocks noChangeShapeType="1"/>
            </p:cNvSpPr>
            <p:nvPr/>
          </p:nvSpPr>
          <p:spPr bwMode="auto">
            <a:xfrm>
              <a:off x="183" y="2814"/>
              <a:ext cx="14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/>
            </a:p>
          </p:txBody>
        </p:sp>
        <p:sp>
          <p:nvSpPr>
            <p:cNvPr id="12345" name="Line 72"/>
            <p:cNvSpPr>
              <a:spLocks noChangeShapeType="1"/>
            </p:cNvSpPr>
            <p:nvPr/>
          </p:nvSpPr>
          <p:spPr bwMode="auto">
            <a:xfrm>
              <a:off x="461" y="2200"/>
              <a:ext cx="69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/>
            </a:p>
          </p:txBody>
        </p:sp>
        <p:sp>
          <p:nvSpPr>
            <p:cNvPr id="12346" name="Line 73"/>
            <p:cNvSpPr>
              <a:spLocks noChangeShapeType="1"/>
            </p:cNvSpPr>
            <p:nvPr/>
          </p:nvSpPr>
          <p:spPr bwMode="auto">
            <a:xfrm>
              <a:off x="461" y="1632"/>
              <a:ext cx="104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/>
            </a:p>
          </p:txBody>
        </p:sp>
        <p:grpSp>
          <p:nvGrpSpPr>
            <p:cNvPr id="12347" name="Group 74"/>
            <p:cNvGrpSpPr>
              <a:grpSpLocks/>
            </p:cNvGrpSpPr>
            <p:nvPr/>
          </p:nvGrpSpPr>
          <p:grpSpPr bwMode="auto">
            <a:xfrm>
              <a:off x="667" y="2149"/>
              <a:ext cx="91" cy="95"/>
              <a:chOff x="1362" y="2832"/>
              <a:chExt cx="126" cy="96"/>
            </a:xfrm>
          </p:grpSpPr>
          <p:sp>
            <p:nvSpPr>
              <p:cNvPr id="12373" name="Line 75"/>
              <p:cNvSpPr>
                <a:spLocks noChangeShapeType="1"/>
              </p:cNvSpPr>
              <p:nvPr/>
            </p:nvSpPr>
            <p:spPr bwMode="auto">
              <a:xfrm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i="1"/>
              </a:p>
            </p:txBody>
          </p:sp>
          <p:sp>
            <p:nvSpPr>
              <p:cNvPr id="12374" name="Line 76"/>
              <p:cNvSpPr>
                <a:spLocks noChangeShapeType="1"/>
              </p:cNvSpPr>
              <p:nvPr/>
            </p:nvSpPr>
            <p:spPr bwMode="auto">
              <a:xfrm flipH="1"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i="1"/>
              </a:p>
            </p:txBody>
          </p:sp>
        </p:grpSp>
        <p:grpSp>
          <p:nvGrpSpPr>
            <p:cNvPr id="12348" name="Group 77"/>
            <p:cNvGrpSpPr>
              <a:grpSpLocks/>
            </p:cNvGrpSpPr>
            <p:nvPr/>
          </p:nvGrpSpPr>
          <p:grpSpPr bwMode="auto">
            <a:xfrm>
              <a:off x="473" y="2771"/>
              <a:ext cx="91" cy="95"/>
              <a:chOff x="1362" y="2832"/>
              <a:chExt cx="126" cy="96"/>
            </a:xfrm>
          </p:grpSpPr>
          <p:sp>
            <p:nvSpPr>
              <p:cNvPr id="12371" name="Line 78"/>
              <p:cNvSpPr>
                <a:spLocks noChangeShapeType="1"/>
              </p:cNvSpPr>
              <p:nvPr/>
            </p:nvSpPr>
            <p:spPr bwMode="auto">
              <a:xfrm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0099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i="1"/>
              </a:p>
            </p:txBody>
          </p:sp>
          <p:sp>
            <p:nvSpPr>
              <p:cNvPr id="12372" name="Line 79"/>
              <p:cNvSpPr>
                <a:spLocks noChangeShapeType="1"/>
              </p:cNvSpPr>
              <p:nvPr/>
            </p:nvSpPr>
            <p:spPr bwMode="auto">
              <a:xfrm flipH="1"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0099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i="1"/>
              </a:p>
            </p:txBody>
          </p:sp>
        </p:grpSp>
        <p:grpSp>
          <p:nvGrpSpPr>
            <p:cNvPr id="12349" name="Group 80"/>
            <p:cNvGrpSpPr>
              <a:grpSpLocks/>
            </p:cNvGrpSpPr>
            <p:nvPr/>
          </p:nvGrpSpPr>
          <p:grpSpPr bwMode="auto">
            <a:xfrm>
              <a:off x="849" y="1582"/>
              <a:ext cx="91" cy="95"/>
              <a:chOff x="1362" y="2832"/>
              <a:chExt cx="126" cy="96"/>
            </a:xfrm>
          </p:grpSpPr>
          <p:sp>
            <p:nvSpPr>
              <p:cNvPr id="12369" name="Line 81"/>
              <p:cNvSpPr>
                <a:spLocks noChangeShapeType="1"/>
              </p:cNvSpPr>
              <p:nvPr/>
            </p:nvSpPr>
            <p:spPr bwMode="auto">
              <a:xfrm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i="1"/>
              </a:p>
            </p:txBody>
          </p:sp>
          <p:sp>
            <p:nvSpPr>
              <p:cNvPr id="12370" name="Line 82"/>
              <p:cNvSpPr>
                <a:spLocks noChangeShapeType="1"/>
              </p:cNvSpPr>
              <p:nvPr/>
            </p:nvSpPr>
            <p:spPr bwMode="auto">
              <a:xfrm flipH="1"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i="1"/>
              </a:p>
            </p:txBody>
          </p:sp>
        </p:grpSp>
        <p:grpSp>
          <p:nvGrpSpPr>
            <p:cNvPr id="12350" name="Group 83"/>
            <p:cNvGrpSpPr>
              <a:grpSpLocks/>
            </p:cNvGrpSpPr>
            <p:nvPr/>
          </p:nvGrpSpPr>
          <p:grpSpPr bwMode="auto">
            <a:xfrm>
              <a:off x="764" y="2771"/>
              <a:ext cx="91" cy="94"/>
              <a:chOff x="1362" y="2832"/>
              <a:chExt cx="126" cy="96"/>
            </a:xfrm>
          </p:grpSpPr>
          <p:sp>
            <p:nvSpPr>
              <p:cNvPr id="12367" name="Line 84"/>
              <p:cNvSpPr>
                <a:spLocks noChangeShapeType="1"/>
              </p:cNvSpPr>
              <p:nvPr/>
            </p:nvSpPr>
            <p:spPr bwMode="auto">
              <a:xfrm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i="1"/>
              </a:p>
            </p:txBody>
          </p:sp>
          <p:sp>
            <p:nvSpPr>
              <p:cNvPr id="12368" name="Line 85"/>
              <p:cNvSpPr>
                <a:spLocks noChangeShapeType="1"/>
              </p:cNvSpPr>
              <p:nvPr/>
            </p:nvSpPr>
            <p:spPr bwMode="auto">
              <a:xfrm flipH="1"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i="1"/>
              </a:p>
            </p:txBody>
          </p:sp>
        </p:grpSp>
        <p:sp>
          <p:nvSpPr>
            <p:cNvPr id="12351" name="Line 86"/>
            <p:cNvSpPr>
              <a:spLocks noChangeShapeType="1"/>
            </p:cNvSpPr>
            <p:nvPr/>
          </p:nvSpPr>
          <p:spPr bwMode="auto">
            <a:xfrm flipV="1">
              <a:off x="809" y="1116"/>
              <a:ext cx="2" cy="16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/>
            </a:p>
          </p:txBody>
        </p:sp>
        <p:sp>
          <p:nvSpPr>
            <p:cNvPr id="12352" name="Line 87"/>
            <p:cNvSpPr>
              <a:spLocks noChangeShapeType="1"/>
            </p:cNvSpPr>
            <p:nvPr/>
          </p:nvSpPr>
          <p:spPr bwMode="auto">
            <a:xfrm flipV="1">
              <a:off x="519" y="1175"/>
              <a:ext cx="516" cy="1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/>
            </a:p>
          </p:txBody>
        </p:sp>
        <p:sp>
          <p:nvSpPr>
            <p:cNvPr id="12353" name="Line 88"/>
            <p:cNvSpPr>
              <a:spLocks noChangeShapeType="1"/>
            </p:cNvSpPr>
            <p:nvPr/>
          </p:nvSpPr>
          <p:spPr bwMode="auto">
            <a:xfrm flipV="1">
              <a:off x="1017" y="2200"/>
              <a:ext cx="0" cy="6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/>
            </a:p>
          </p:txBody>
        </p:sp>
        <p:sp>
          <p:nvSpPr>
            <p:cNvPr id="12354" name="Line 89"/>
            <p:cNvSpPr>
              <a:spLocks noChangeShapeType="1"/>
            </p:cNvSpPr>
            <p:nvPr/>
          </p:nvSpPr>
          <p:spPr bwMode="auto">
            <a:xfrm flipV="1">
              <a:off x="1399" y="1632"/>
              <a:ext cx="0" cy="1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/>
            </a:p>
          </p:txBody>
        </p:sp>
        <p:sp>
          <p:nvSpPr>
            <p:cNvPr id="12355" name="Rectangle 90"/>
            <p:cNvSpPr>
              <a:spLocks noChangeArrowheads="1"/>
            </p:cNvSpPr>
            <p:nvPr/>
          </p:nvSpPr>
          <p:spPr bwMode="auto">
            <a:xfrm>
              <a:off x="1208" y="1533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b="0" i="1">
                  <a:cs typeface="Times New Roman" charset="0"/>
                </a:rPr>
                <a:t>         </a:t>
              </a:r>
              <a:endParaRPr lang="en-US" b="0" i="1"/>
            </a:p>
          </p:txBody>
        </p:sp>
        <p:grpSp>
          <p:nvGrpSpPr>
            <p:cNvPr id="12356" name="Group 91"/>
            <p:cNvGrpSpPr>
              <a:grpSpLocks/>
            </p:cNvGrpSpPr>
            <p:nvPr/>
          </p:nvGrpSpPr>
          <p:grpSpPr bwMode="auto">
            <a:xfrm>
              <a:off x="764" y="2151"/>
              <a:ext cx="91" cy="95"/>
              <a:chOff x="1362" y="2832"/>
              <a:chExt cx="126" cy="96"/>
            </a:xfrm>
          </p:grpSpPr>
          <p:sp>
            <p:nvSpPr>
              <p:cNvPr id="12365" name="Line 92"/>
              <p:cNvSpPr>
                <a:spLocks noChangeShapeType="1"/>
              </p:cNvSpPr>
              <p:nvPr/>
            </p:nvSpPr>
            <p:spPr bwMode="auto">
              <a:xfrm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i="1"/>
              </a:p>
            </p:txBody>
          </p:sp>
          <p:sp>
            <p:nvSpPr>
              <p:cNvPr id="12366" name="Line 93"/>
              <p:cNvSpPr>
                <a:spLocks noChangeShapeType="1"/>
              </p:cNvSpPr>
              <p:nvPr/>
            </p:nvSpPr>
            <p:spPr bwMode="auto">
              <a:xfrm flipH="1"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i="1"/>
              </a:p>
            </p:txBody>
          </p:sp>
        </p:grpSp>
        <p:grpSp>
          <p:nvGrpSpPr>
            <p:cNvPr id="12357" name="Group 94"/>
            <p:cNvGrpSpPr>
              <a:grpSpLocks/>
            </p:cNvGrpSpPr>
            <p:nvPr/>
          </p:nvGrpSpPr>
          <p:grpSpPr bwMode="auto">
            <a:xfrm>
              <a:off x="764" y="1581"/>
              <a:ext cx="91" cy="95"/>
              <a:chOff x="1362" y="2832"/>
              <a:chExt cx="126" cy="96"/>
            </a:xfrm>
          </p:grpSpPr>
          <p:sp>
            <p:nvSpPr>
              <p:cNvPr id="12363" name="Line 95"/>
              <p:cNvSpPr>
                <a:spLocks noChangeShapeType="1"/>
              </p:cNvSpPr>
              <p:nvPr/>
            </p:nvSpPr>
            <p:spPr bwMode="auto">
              <a:xfrm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i="1"/>
              </a:p>
            </p:txBody>
          </p:sp>
          <p:sp>
            <p:nvSpPr>
              <p:cNvPr id="12364" name="Line 96"/>
              <p:cNvSpPr>
                <a:spLocks noChangeShapeType="1"/>
              </p:cNvSpPr>
              <p:nvPr/>
            </p:nvSpPr>
            <p:spPr bwMode="auto">
              <a:xfrm flipH="1"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i="1"/>
              </a:p>
            </p:txBody>
          </p:sp>
        </p:grpSp>
        <p:sp>
          <p:nvSpPr>
            <p:cNvPr id="12358" name="Text Box 98"/>
            <p:cNvSpPr txBox="1">
              <a:spLocks noChangeArrowheads="1"/>
            </p:cNvSpPr>
            <p:nvPr/>
          </p:nvSpPr>
          <p:spPr bwMode="auto">
            <a:xfrm>
              <a:off x="567" y="1923"/>
              <a:ext cx="24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 i="1">
                  <a:latin typeface="+mn-lt"/>
                  <a:sym typeface="Symbol" charset="0"/>
                </a:rPr>
                <a:t>x</a:t>
              </a:r>
            </a:p>
          </p:txBody>
        </p:sp>
        <p:sp>
          <p:nvSpPr>
            <p:cNvPr id="12359" name="Text Box 101"/>
            <p:cNvSpPr txBox="1">
              <a:spLocks noChangeArrowheads="1"/>
            </p:cNvSpPr>
            <p:nvPr/>
          </p:nvSpPr>
          <p:spPr bwMode="auto">
            <a:xfrm>
              <a:off x="769" y="1341"/>
              <a:ext cx="24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 i="1">
                  <a:latin typeface="+mn-lt"/>
                  <a:sym typeface="Symbol" charset="0"/>
                </a:rPr>
                <a:t>x</a:t>
              </a:r>
            </a:p>
          </p:txBody>
        </p:sp>
        <p:grpSp>
          <p:nvGrpSpPr>
            <p:cNvPr id="12360" name="Group 103"/>
            <p:cNvGrpSpPr>
              <a:grpSpLocks/>
            </p:cNvGrpSpPr>
            <p:nvPr/>
          </p:nvGrpSpPr>
          <p:grpSpPr bwMode="auto">
            <a:xfrm>
              <a:off x="513" y="2772"/>
              <a:ext cx="267" cy="204"/>
              <a:chOff x="1203" y="3117"/>
              <a:chExt cx="267" cy="204"/>
            </a:xfrm>
          </p:grpSpPr>
          <p:sp>
            <p:nvSpPr>
              <p:cNvPr id="12361" name="Text Box 104"/>
              <p:cNvSpPr txBox="1">
                <a:spLocks noChangeArrowheads="1"/>
              </p:cNvSpPr>
              <p:nvPr/>
            </p:nvSpPr>
            <p:spPr bwMode="auto">
              <a:xfrm>
                <a:off x="1205" y="3117"/>
                <a:ext cx="24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b="0" i="1">
                    <a:latin typeface="+mn-lt"/>
                    <a:sym typeface="Symbol" charset="0"/>
                  </a:rPr>
                  <a:t>v</a:t>
                </a:r>
              </a:p>
            </p:txBody>
          </p:sp>
          <p:sp>
            <p:nvSpPr>
              <p:cNvPr id="12362" name="Line 105"/>
              <p:cNvSpPr>
                <a:spLocks noChangeShapeType="1"/>
              </p:cNvSpPr>
              <p:nvPr/>
            </p:nvSpPr>
            <p:spPr bwMode="auto">
              <a:xfrm>
                <a:off x="1203" y="3321"/>
                <a:ext cx="2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i="1"/>
              </a:p>
            </p:txBody>
          </p:sp>
        </p:grpSp>
      </p:grpSp>
      <p:grpSp>
        <p:nvGrpSpPr>
          <p:cNvPr id="12301" name="Group 109"/>
          <p:cNvGrpSpPr>
            <a:grpSpLocks/>
          </p:cNvGrpSpPr>
          <p:nvPr/>
        </p:nvGrpSpPr>
        <p:grpSpPr bwMode="auto">
          <a:xfrm>
            <a:off x="6096000" y="3657600"/>
            <a:ext cx="2749550" cy="2471738"/>
            <a:chOff x="3870" y="2634"/>
            <a:chExt cx="1732" cy="1557"/>
          </a:xfrm>
        </p:grpSpPr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 flipV="1">
              <a:off x="4413" y="3419"/>
              <a:ext cx="351" cy="6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Line 106"/>
            <p:cNvSpPr>
              <a:spLocks noChangeShapeType="1"/>
            </p:cNvSpPr>
            <p:nvPr/>
          </p:nvSpPr>
          <p:spPr bwMode="auto">
            <a:xfrm flipV="1">
              <a:off x="4770" y="2634"/>
              <a:ext cx="447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Text Box 25"/>
            <p:cNvSpPr txBox="1">
              <a:spLocks noChangeArrowheads="1"/>
            </p:cNvSpPr>
            <p:nvPr/>
          </p:nvSpPr>
          <p:spPr bwMode="auto">
            <a:xfrm>
              <a:off x="5346" y="3621"/>
              <a:ext cx="256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rgbClr val="000000"/>
                  </a:solidFill>
                </a:rPr>
                <a:t>r</a:t>
              </a:r>
              <a:r>
                <a:rPr lang="en-US" b="0" baseline="-25000">
                  <a:solidFill>
                    <a:srgbClr val="000000"/>
                  </a:solidFill>
                </a:rPr>
                <a:t>2</a:t>
              </a:r>
              <a:endParaRPr lang="en-US" b="0"/>
            </a:p>
          </p:txBody>
        </p:sp>
        <p:sp>
          <p:nvSpPr>
            <p:cNvPr id="12313" name="Text Box 26"/>
            <p:cNvSpPr txBox="1">
              <a:spLocks noChangeArrowheads="1"/>
            </p:cNvSpPr>
            <p:nvPr/>
          </p:nvSpPr>
          <p:spPr bwMode="auto">
            <a:xfrm>
              <a:off x="4932" y="3621"/>
              <a:ext cx="2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rgbClr val="000000"/>
                  </a:solidFill>
                </a:rPr>
                <a:t>r</a:t>
              </a:r>
              <a:r>
                <a:rPr lang="en-US" b="0" baseline="-25000">
                  <a:solidFill>
                    <a:srgbClr val="000000"/>
                  </a:solidFill>
                </a:rPr>
                <a:t>1</a:t>
              </a:r>
              <a:endParaRPr lang="en-US" b="0"/>
            </a:p>
          </p:txBody>
        </p:sp>
        <p:sp>
          <p:nvSpPr>
            <p:cNvPr id="12314" name="Text Box 32"/>
            <p:cNvSpPr txBox="1">
              <a:spLocks noChangeArrowheads="1"/>
            </p:cNvSpPr>
            <p:nvPr/>
          </p:nvSpPr>
          <p:spPr bwMode="auto">
            <a:xfrm>
              <a:off x="4791" y="3988"/>
              <a:ext cx="56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rgbClr val="000000"/>
                  </a:solidFill>
                </a:rPr>
                <a:t>true vertex</a:t>
              </a:r>
              <a:endParaRPr lang="en-US" b="0"/>
            </a:p>
          </p:txBody>
        </p:sp>
        <p:sp>
          <p:nvSpPr>
            <p:cNvPr id="12315" name="Text Box 33"/>
            <p:cNvSpPr txBox="1">
              <a:spLocks noChangeArrowheads="1"/>
            </p:cNvSpPr>
            <p:nvPr/>
          </p:nvSpPr>
          <p:spPr bwMode="auto">
            <a:xfrm>
              <a:off x="3870" y="3884"/>
              <a:ext cx="5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rgbClr val="000000"/>
                  </a:solidFill>
                </a:rPr>
                <a:t>perceived</a:t>
              </a:r>
            </a:p>
            <a:p>
              <a:pPr eaLnBrk="1" hangingPunct="1"/>
              <a:r>
                <a:rPr lang="en-US" b="0">
                  <a:solidFill>
                    <a:srgbClr val="000000"/>
                  </a:solidFill>
                </a:rPr>
                <a:t> vertex</a:t>
              </a:r>
              <a:endParaRPr lang="en-US" b="0"/>
            </a:p>
          </p:txBody>
        </p:sp>
        <p:sp>
          <p:nvSpPr>
            <p:cNvPr id="12316" name="Line 4"/>
            <p:cNvSpPr>
              <a:spLocks noChangeShapeType="1"/>
            </p:cNvSpPr>
            <p:nvPr/>
          </p:nvSpPr>
          <p:spPr bwMode="auto">
            <a:xfrm>
              <a:off x="4143" y="4029"/>
              <a:ext cx="14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5"/>
            <p:cNvSpPr>
              <a:spLocks noChangeShapeType="1"/>
            </p:cNvSpPr>
            <p:nvPr/>
          </p:nvSpPr>
          <p:spPr bwMode="auto">
            <a:xfrm>
              <a:off x="4421" y="3415"/>
              <a:ext cx="69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6"/>
            <p:cNvSpPr>
              <a:spLocks noChangeShapeType="1"/>
            </p:cNvSpPr>
            <p:nvPr/>
          </p:nvSpPr>
          <p:spPr bwMode="auto">
            <a:xfrm>
              <a:off x="4421" y="2847"/>
              <a:ext cx="104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19" name="Group 10"/>
            <p:cNvGrpSpPr>
              <a:grpSpLocks/>
            </p:cNvGrpSpPr>
            <p:nvPr/>
          </p:nvGrpSpPr>
          <p:grpSpPr bwMode="auto">
            <a:xfrm>
              <a:off x="4370" y="3986"/>
              <a:ext cx="91" cy="95"/>
              <a:chOff x="1362" y="2832"/>
              <a:chExt cx="126" cy="96"/>
            </a:xfrm>
          </p:grpSpPr>
          <p:sp>
            <p:nvSpPr>
              <p:cNvPr id="12338" name="Line 11"/>
              <p:cNvSpPr>
                <a:spLocks noChangeShapeType="1"/>
              </p:cNvSpPr>
              <p:nvPr/>
            </p:nvSpPr>
            <p:spPr bwMode="auto">
              <a:xfrm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0099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" name="Line 12"/>
              <p:cNvSpPr>
                <a:spLocks noChangeShapeType="1"/>
              </p:cNvSpPr>
              <p:nvPr/>
            </p:nvSpPr>
            <p:spPr bwMode="auto">
              <a:xfrm flipH="1"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0099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0" name="Group 16"/>
            <p:cNvGrpSpPr>
              <a:grpSpLocks/>
            </p:cNvGrpSpPr>
            <p:nvPr/>
          </p:nvGrpSpPr>
          <p:grpSpPr bwMode="auto">
            <a:xfrm>
              <a:off x="4724" y="3986"/>
              <a:ext cx="91" cy="94"/>
              <a:chOff x="1362" y="2832"/>
              <a:chExt cx="126" cy="96"/>
            </a:xfrm>
          </p:grpSpPr>
          <p:sp>
            <p:nvSpPr>
              <p:cNvPr id="12336" name="Line 17"/>
              <p:cNvSpPr>
                <a:spLocks noChangeShapeType="1"/>
              </p:cNvSpPr>
              <p:nvPr/>
            </p:nvSpPr>
            <p:spPr bwMode="auto">
              <a:xfrm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Line 18"/>
              <p:cNvSpPr>
                <a:spLocks noChangeShapeType="1"/>
              </p:cNvSpPr>
              <p:nvPr/>
            </p:nvSpPr>
            <p:spPr bwMode="auto">
              <a:xfrm flipH="1"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21" name="Line 19"/>
            <p:cNvSpPr>
              <a:spLocks noChangeShapeType="1"/>
            </p:cNvSpPr>
            <p:nvPr/>
          </p:nvSpPr>
          <p:spPr bwMode="auto">
            <a:xfrm flipH="1" flipV="1">
              <a:off x="4765" y="3414"/>
              <a:ext cx="4" cy="6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23"/>
            <p:cNvSpPr>
              <a:spLocks noChangeShapeType="1"/>
            </p:cNvSpPr>
            <p:nvPr/>
          </p:nvSpPr>
          <p:spPr bwMode="auto">
            <a:xfrm flipV="1">
              <a:off x="4977" y="3415"/>
              <a:ext cx="0" cy="6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24"/>
            <p:cNvSpPr>
              <a:spLocks noChangeShapeType="1"/>
            </p:cNvSpPr>
            <p:nvPr/>
          </p:nvSpPr>
          <p:spPr bwMode="auto">
            <a:xfrm flipV="1">
              <a:off x="5359" y="2847"/>
              <a:ext cx="0" cy="1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Rectangle 34"/>
            <p:cNvSpPr>
              <a:spLocks noChangeArrowheads="1"/>
            </p:cNvSpPr>
            <p:nvPr/>
          </p:nvSpPr>
          <p:spPr bwMode="auto">
            <a:xfrm>
              <a:off x="5168" y="2778"/>
              <a:ext cx="3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b="0">
                  <a:cs typeface="Times New Roman" charset="0"/>
                </a:rPr>
                <a:t>         </a:t>
              </a:r>
              <a:endParaRPr lang="en-US" b="0"/>
            </a:p>
          </p:txBody>
        </p:sp>
        <p:grpSp>
          <p:nvGrpSpPr>
            <p:cNvPr id="12325" name="Group 38"/>
            <p:cNvGrpSpPr>
              <a:grpSpLocks/>
            </p:cNvGrpSpPr>
            <p:nvPr/>
          </p:nvGrpSpPr>
          <p:grpSpPr bwMode="auto">
            <a:xfrm>
              <a:off x="4724" y="3366"/>
              <a:ext cx="91" cy="95"/>
              <a:chOff x="1362" y="2832"/>
              <a:chExt cx="126" cy="96"/>
            </a:xfrm>
          </p:grpSpPr>
          <p:sp>
            <p:nvSpPr>
              <p:cNvPr id="12334" name="Line 39"/>
              <p:cNvSpPr>
                <a:spLocks noChangeShapeType="1"/>
              </p:cNvSpPr>
              <p:nvPr/>
            </p:nvSpPr>
            <p:spPr bwMode="auto">
              <a:xfrm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Line 40"/>
              <p:cNvSpPr>
                <a:spLocks noChangeShapeType="1"/>
              </p:cNvSpPr>
              <p:nvPr/>
            </p:nvSpPr>
            <p:spPr bwMode="auto">
              <a:xfrm flipH="1"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6" name="Group 41"/>
            <p:cNvGrpSpPr>
              <a:grpSpLocks/>
            </p:cNvGrpSpPr>
            <p:nvPr/>
          </p:nvGrpSpPr>
          <p:grpSpPr bwMode="auto">
            <a:xfrm>
              <a:off x="5054" y="2796"/>
              <a:ext cx="91" cy="95"/>
              <a:chOff x="1362" y="2832"/>
              <a:chExt cx="126" cy="96"/>
            </a:xfrm>
          </p:grpSpPr>
          <p:sp>
            <p:nvSpPr>
              <p:cNvPr id="12332" name="Line 42"/>
              <p:cNvSpPr>
                <a:spLocks noChangeShapeType="1"/>
              </p:cNvSpPr>
              <p:nvPr/>
            </p:nvSpPr>
            <p:spPr bwMode="auto">
              <a:xfrm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Line 43"/>
              <p:cNvSpPr>
                <a:spLocks noChangeShapeType="1"/>
              </p:cNvSpPr>
              <p:nvPr/>
            </p:nvSpPr>
            <p:spPr bwMode="auto">
              <a:xfrm flipH="1">
                <a:off x="1362" y="2832"/>
                <a:ext cx="126" cy="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7" name="Group 57"/>
            <p:cNvGrpSpPr>
              <a:grpSpLocks/>
            </p:cNvGrpSpPr>
            <p:nvPr/>
          </p:nvGrpSpPr>
          <p:grpSpPr bwMode="auto">
            <a:xfrm>
              <a:off x="4473" y="3987"/>
              <a:ext cx="267" cy="204"/>
              <a:chOff x="1203" y="3117"/>
              <a:chExt cx="267" cy="204"/>
            </a:xfrm>
          </p:grpSpPr>
          <p:sp>
            <p:nvSpPr>
              <p:cNvPr id="12330" name="Text Box 55"/>
              <p:cNvSpPr txBox="1">
                <a:spLocks noChangeArrowheads="1"/>
              </p:cNvSpPr>
              <p:nvPr/>
            </p:nvSpPr>
            <p:spPr bwMode="auto">
              <a:xfrm>
                <a:off x="1205" y="3117"/>
                <a:ext cx="22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b="0">
                    <a:sym typeface="Symbol" charset="0"/>
                  </a:rPr>
                  <a:t>v</a:t>
                </a:r>
              </a:p>
            </p:txBody>
          </p:sp>
          <p:sp>
            <p:nvSpPr>
              <p:cNvPr id="12331" name="Line 56"/>
              <p:cNvSpPr>
                <a:spLocks noChangeShapeType="1"/>
              </p:cNvSpPr>
              <p:nvPr/>
            </p:nvSpPr>
            <p:spPr bwMode="auto">
              <a:xfrm>
                <a:off x="1203" y="3321"/>
                <a:ext cx="2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28" name="Line 107"/>
            <p:cNvSpPr>
              <a:spLocks noChangeShapeType="1"/>
            </p:cNvSpPr>
            <p:nvPr/>
          </p:nvSpPr>
          <p:spPr bwMode="auto">
            <a:xfrm flipV="1">
              <a:off x="4767" y="2964"/>
              <a:ext cx="0" cy="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Text Box 108"/>
            <p:cNvSpPr txBox="1">
              <a:spLocks noChangeArrowheads="1"/>
            </p:cNvSpPr>
            <p:nvPr/>
          </p:nvSpPr>
          <p:spPr bwMode="auto">
            <a:xfrm>
              <a:off x="4724" y="2877"/>
              <a:ext cx="2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sym typeface="Symbol" charset="0"/>
                </a:rPr>
                <a:t></a:t>
              </a:r>
              <a:r>
                <a:rPr lang="en-US" b="0" baseline="-25000">
                  <a:sym typeface="Symbol" charset="0"/>
                </a:rPr>
                <a:t>m</a:t>
              </a:r>
            </a:p>
          </p:txBody>
        </p:sp>
      </p:grpSp>
      <p:sp>
        <p:nvSpPr>
          <p:cNvPr id="12302" name="Text Box 112"/>
          <p:cNvSpPr txBox="1">
            <a:spLocks noChangeArrowheads="1"/>
          </p:cNvSpPr>
          <p:nvPr/>
        </p:nvSpPr>
        <p:spPr bwMode="auto">
          <a:xfrm>
            <a:off x="1343460" y="1207403"/>
            <a:ext cx="1502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i="1" dirty="0" smtClean="0">
                <a:solidFill>
                  <a:srgbClr val="002060"/>
                </a:solidFill>
                <a:latin typeface="+mn-lt"/>
              </a:rPr>
              <a:t>current </a:t>
            </a:r>
            <a:r>
              <a:rPr lang="en-US" sz="1800" b="0" i="1" dirty="0">
                <a:solidFill>
                  <a:srgbClr val="002060"/>
                </a:solidFill>
                <a:latin typeface="+mn-lt"/>
              </a:rPr>
              <a:t>ITS </a:t>
            </a:r>
            <a:r>
              <a:rPr lang="en-US" sz="1800" b="0" i="1" dirty="0" smtClean="0">
                <a:solidFill>
                  <a:srgbClr val="002060"/>
                </a:solidFill>
                <a:latin typeface="+mn-lt"/>
                <a:sym typeface="Wingdings 3" charset="0"/>
              </a:rPr>
              <a:t></a:t>
            </a:r>
            <a:endParaRPr lang="en-US" sz="1800" b="0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2303" name="Object 5"/>
          <p:cNvGraphicFramePr>
            <a:graphicFrameLocks noGrp="1" noChangeAspect="1"/>
          </p:cNvGraphicFramePr>
          <p:nvPr/>
        </p:nvGraphicFramePr>
        <p:xfrm>
          <a:off x="6934200" y="1981200"/>
          <a:ext cx="16033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9" imgW="698500" imgH="228600" progId="Equation.3">
                  <p:embed/>
                </p:oleObj>
              </mc:Choice>
              <mc:Fallback>
                <p:oleObj name="Equation" r:id="rId9" imgW="6985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981200"/>
                        <a:ext cx="16033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Text Box 115"/>
          <p:cNvSpPr txBox="1">
            <a:spLocks noChangeArrowheads="1"/>
          </p:cNvSpPr>
          <p:nvPr/>
        </p:nvSpPr>
        <p:spPr bwMode="auto">
          <a:xfrm>
            <a:off x="7140575" y="1600200"/>
            <a:ext cx="1165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i="1" dirty="0">
                <a:latin typeface="+mn-lt"/>
              </a:rPr>
              <a:t>first pixel layer</a:t>
            </a:r>
          </a:p>
        </p:txBody>
      </p:sp>
      <p:sp>
        <p:nvSpPr>
          <p:cNvPr id="88" name="Rectangle 2"/>
          <p:cNvSpPr txBox="1">
            <a:spLocks noChangeArrowheads="1"/>
          </p:cNvSpPr>
          <p:nvPr/>
        </p:nvSpPr>
        <p:spPr>
          <a:xfrm>
            <a:off x="685800" y="25400"/>
            <a:ext cx="7620000" cy="457200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0" hangingPunct="0">
              <a:defRPr/>
            </a:pPr>
            <a:r>
              <a:rPr lang="en-US" sz="2000" b="0" kern="0" dirty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rPr>
              <a:t>What determines the impact parameter resolution?</a:t>
            </a:r>
          </a:p>
        </p:txBody>
      </p:sp>
      <p:sp>
        <p:nvSpPr>
          <p:cNvPr id="12306" name="Line 111"/>
          <p:cNvSpPr>
            <a:spLocks noChangeShapeType="1"/>
          </p:cNvSpPr>
          <p:nvPr/>
        </p:nvSpPr>
        <p:spPr bwMode="auto">
          <a:xfrm>
            <a:off x="4724400" y="1524000"/>
            <a:ext cx="0" cy="4648200"/>
          </a:xfrm>
          <a:prstGeom prst="line">
            <a:avLst/>
          </a:prstGeom>
          <a:noFill/>
          <a:ln w="9525">
            <a:solidFill>
              <a:srgbClr val="00206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307" name="Straight Arrow Connector 90"/>
          <p:cNvCxnSpPr>
            <a:cxnSpLocks noChangeShapeType="1"/>
          </p:cNvCxnSpPr>
          <p:nvPr/>
        </p:nvCxnSpPr>
        <p:spPr bwMode="auto">
          <a:xfrm>
            <a:off x="1470025" y="36576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8" name="Straight Arrow Connector 92"/>
          <p:cNvCxnSpPr>
            <a:cxnSpLocks noChangeShapeType="1"/>
          </p:cNvCxnSpPr>
          <p:nvPr/>
        </p:nvCxnSpPr>
        <p:spPr bwMode="auto">
          <a:xfrm>
            <a:off x="1265238" y="457041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9" name="Text Box 112"/>
          <p:cNvSpPr txBox="1">
            <a:spLocks noChangeArrowheads="1"/>
          </p:cNvSpPr>
          <p:nvPr/>
        </p:nvSpPr>
        <p:spPr bwMode="auto">
          <a:xfrm>
            <a:off x="381000" y="682625"/>
            <a:ext cx="8388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i="1" dirty="0">
                <a:solidFill>
                  <a:srgbClr val="C00000"/>
                </a:solidFill>
                <a:latin typeface="+mn-lt"/>
              </a:rPr>
              <a:t>Vertex projection from two points: a simplified approach (telescope equation)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060"/>
                </a:solidFill>
                <a:latin typeface="+mn-lt"/>
                <a:cs typeface="Calibri" charset="0"/>
              </a:rPr>
              <a:t>What determines the impact parameter 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Calibri" charset="0"/>
              </a:rPr>
              <a:t>resolution</a:t>
            </a:r>
            <a:endParaRPr lang="en-US" sz="2800" dirty="0">
              <a:latin typeface="+mn-lt"/>
            </a:endParaRPr>
          </a:p>
        </p:txBody>
      </p:sp>
      <p:sp>
        <p:nvSpPr>
          <p:cNvPr id="8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15F9-2AD0-044F-BB80-F9D71DAC45B9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25899" y="4700815"/>
            <a:ext cx="3330576" cy="17543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For higher Pointing resolution,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altLang="ko-KR" i="1" u="sng" dirty="0" smtClean="0">
                <a:solidFill>
                  <a:schemeClr val="accent2"/>
                </a:solidFill>
              </a:rPr>
              <a:t>Smaller pixel size</a:t>
            </a:r>
          </a:p>
          <a:p>
            <a:pPr marL="171450" indent="-171450">
              <a:buFontTx/>
              <a:buChar char="-"/>
            </a:pPr>
            <a:r>
              <a:rPr lang="en-US" altLang="ko-KR" i="1" u="sng" dirty="0" smtClean="0">
                <a:solidFill>
                  <a:schemeClr val="accent2"/>
                </a:solidFill>
              </a:rPr>
              <a:t>less material budget</a:t>
            </a:r>
            <a:endParaRPr lang="en-US" altLang="ko-KR" i="1" u="sng" dirty="0" smtClean="0">
              <a:solidFill>
                <a:schemeClr val="accent2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altLang="ko-KR" i="1" u="sng" dirty="0" smtClean="0">
                <a:solidFill>
                  <a:schemeClr val="accent2"/>
                </a:solidFill>
              </a:rPr>
              <a:t>Add layer</a:t>
            </a:r>
            <a:r>
              <a:rPr lang="en-US" altLang="ko-KR" i="1" u="sng" dirty="0">
                <a:solidFill>
                  <a:schemeClr val="accent2"/>
                </a:solidFill>
              </a:rPr>
              <a:t>s</a:t>
            </a:r>
            <a:endParaRPr lang="en-US" altLang="ko-KR" i="1" u="sng" dirty="0" smtClean="0">
              <a:solidFill>
                <a:schemeClr val="accent2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altLang="ko-KR" i="1" u="sng" dirty="0" smtClean="0">
                <a:solidFill>
                  <a:schemeClr val="accent2"/>
                </a:solidFill>
              </a:rPr>
              <a:t>Reduce distance between layers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  <a:cs typeface="Calibri" charset="0"/>
              </a:rPr>
              <a:t>New ITS Design </a:t>
            </a:r>
            <a:r>
              <a:rPr lang="en-US" dirty="0" smtClean="0">
                <a:solidFill>
                  <a:srgbClr val="002060"/>
                </a:solidFill>
                <a:latin typeface="+mn-lt"/>
                <a:cs typeface="Calibri" charset="0"/>
              </a:rPr>
              <a:t>goals</a:t>
            </a:r>
            <a:endParaRPr lang="en-US" dirty="0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953735"/>
                </a:solidFill>
                <a:latin typeface="+mn-lt"/>
                <a:cs typeface="Calibri" charset="0"/>
              </a:rPr>
              <a:t>1. Improve impact parameter </a:t>
            </a:r>
            <a:r>
              <a:rPr lang="en-GB" sz="1800" dirty="0" smtClean="0">
                <a:solidFill>
                  <a:srgbClr val="953735"/>
                </a:solidFill>
                <a:latin typeface="+mn-lt"/>
                <a:cs typeface="Calibri" charset="0"/>
              </a:rPr>
              <a:t>resolution by </a:t>
            </a:r>
            <a:r>
              <a:rPr lang="en-GB" sz="1800" dirty="0">
                <a:solidFill>
                  <a:srgbClr val="953735"/>
                </a:solidFill>
                <a:latin typeface="+mn-lt"/>
                <a:cs typeface="Calibri" charset="0"/>
              </a:rPr>
              <a:t>a factor of ~3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800" dirty="0">
                <a:latin typeface="+mn-lt"/>
                <a:cs typeface="Calibri" charset="0"/>
              </a:rPr>
              <a:t> </a:t>
            </a:r>
            <a:r>
              <a:rPr lang="en-GB" sz="1800" dirty="0" smtClean="0">
                <a:latin typeface="+mn-lt"/>
                <a:cs typeface="Calibri" charset="0"/>
              </a:rPr>
              <a:t>- Get </a:t>
            </a:r>
            <a:r>
              <a:rPr lang="en-GB" sz="1800" dirty="0">
                <a:latin typeface="+mn-lt"/>
                <a:cs typeface="Calibri" charset="0"/>
              </a:rPr>
              <a:t>closer to IP (position of first layer</a:t>
            </a:r>
            <a:r>
              <a:rPr lang="en-GB" sz="1800" dirty="0" smtClean="0">
                <a:latin typeface="+mn-lt"/>
                <a:cs typeface="Calibri" charset="0"/>
              </a:rPr>
              <a:t>)</a:t>
            </a:r>
            <a:br>
              <a:rPr lang="en-GB" sz="1800" dirty="0" smtClean="0">
                <a:latin typeface="+mn-lt"/>
                <a:cs typeface="Calibri" charset="0"/>
              </a:rPr>
            </a:br>
            <a:r>
              <a:rPr lang="en-GB" sz="1800" dirty="0" smtClean="0">
                <a:latin typeface="+mn-lt"/>
                <a:cs typeface="Calibri" charset="0"/>
              </a:rPr>
              <a:t>: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charset="0"/>
              </a:rPr>
              <a:t>39mm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charset="0"/>
                <a:sym typeface="Wingdings 3" charset="0"/>
              </a:rPr>
              <a:t>22mm</a:t>
            </a:r>
            <a:r>
              <a:rPr lang="en-GB" sz="1800" dirty="0">
                <a:latin typeface="+mn-lt"/>
                <a:cs typeface="Calibri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800" dirty="0">
                <a:latin typeface="+mn-lt"/>
                <a:cs typeface="Calibri" charset="0"/>
              </a:rPr>
              <a:t> </a:t>
            </a:r>
            <a:r>
              <a:rPr lang="en-GB" sz="1800" dirty="0" smtClean="0">
                <a:latin typeface="+mn-lt"/>
                <a:cs typeface="Calibri" charset="0"/>
              </a:rPr>
              <a:t>- Reduce </a:t>
            </a:r>
            <a:r>
              <a:rPr lang="en-GB" sz="1800" dirty="0">
                <a:latin typeface="+mn-lt"/>
                <a:cs typeface="Calibri" charset="0"/>
              </a:rPr>
              <a:t>material </a:t>
            </a:r>
            <a:r>
              <a:rPr lang="en-GB" sz="1800" dirty="0" smtClean="0">
                <a:latin typeface="+mn-lt"/>
                <a:cs typeface="Calibri" charset="0"/>
              </a:rPr>
              <a:t>budget (</a:t>
            </a:r>
            <a:r>
              <a:rPr lang="en-GB" sz="1800" dirty="0" smtClean="0">
                <a:solidFill>
                  <a:srgbClr val="953735"/>
                </a:solidFill>
                <a:latin typeface="+mn-lt"/>
                <a:cs typeface="Calibri" charset="0"/>
              </a:rPr>
              <a:t>X</a:t>
            </a:r>
            <a:r>
              <a:rPr lang="en-GB" sz="1800" dirty="0">
                <a:solidFill>
                  <a:srgbClr val="953735"/>
                </a:solidFill>
                <a:latin typeface="+mn-lt"/>
                <a:cs typeface="Calibri" charset="0"/>
              </a:rPr>
              <a:t>/X</a:t>
            </a:r>
            <a:r>
              <a:rPr lang="en-GB" sz="1800" baseline="-25000" dirty="0">
                <a:solidFill>
                  <a:srgbClr val="953735"/>
                </a:solidFill>
                <a:latin typeface="+mn-lt"/>
                <a:cs typeface="Calibri" charset="0"/>
              </a:rPr>
              <a:t>0</a:t>
            </a:r>
            <a:r>
              <a:rPr lang="en-GB" sz="1800" dirty="0">
                <a:solidFill>
                  <a:srgbClr val="953735"/>
                </a:solidFill>
                <a:latin typeface="+mn-lt"/>
                <a:cs typeface="Calibri" charset="0"/>
              </a:rPr>
              <a:t> /</a:t>
            </a:r>
            <a:r>
              <a:rPr lang="en-GB" sz="1800" dirty="0" smtClean="0">
                <a:solidFill>
                  <a:srgbClr val="953735"/>
                </a:solidFill>
                <a:latin typeface="+mn-lt"/>
                <a:cs typeface="Calibri" charset="0"/>
              </a:rPr>
              <a:t>layer)</a:t>
            </a:r>
            <a:br>
              <a:rPr lang="en-GB" sz="1800" dirty="0" smtClean="0">
                <a:solidFill>
                  <a:srgbClr val="953735"/>
                </a:solidFill>
                <a:latin typeface="+mn-lt"/>
                <a:cs typeface="Calibri" charset="0"/>
              </a:rPr>
            </a:br>
            <a:r>
              <a:rPr lang="en-GB" sz="1800" dirty="0" smtClean="0">
                <a:solidFill>
                  <a:srgbClr val="953735"/>
                </a:solidFill>
                <a:latin typeface="+mn-lt"/>
                <a:cs typeface="Calibri" charset="0"/>
              </a:rPr>
              <a:t>: ~</a:t>
            </a:r>
            <a:r>
              <a:rPr lang="en-GB" sz="1800" dirty="0">
                <a:solidFill>
                  <a:srgbClr val="953735"/>
                </a:solidFill>
                <a:latin typeface="+mn-lt"/>
                <a:cs typeface="Calibri" charset="0"/>
              </a:rPr>
              <a:t>1.14% </a:t>
            </a:r>
            <a:r>
              <a:rPr lang="en-GB" sz="1800" dirty="0">
                <a:solidFill>
                  <a:srgbClr val="953735"/>
                </a:solidFill>
                <a:latin typeface="+mn-lt"/>
                <a:cs typeface="Calibri" charset="0"/>
                <a:sym typeface="Wingdings 3" charset="0"/>
              </a:rPr>
              <a:t> </a:t>
            </a:r>
            <a:r>
              <a:rPr lang="en-GB" sz="1800" dirty="0">
                <a:solidFill>
                  <a:srgbClr val="953735"/>
                </a:solidFill>
                <a:latin typeface="+mn-lt"/>
                <a:cs typeface="ＭＳ Ｐゴシック" charset="0"/>
              </a:rPr>
              <a:t>~ 0.3% (for inner layers)</a:t>
            </a:r>
            <a:endParaRPr lang="en-GB" sz="1800" dirty="0">
              <a:solidFill>
                <a:srgbClr val="953735"/>
              </a:solidFill>
              <a:latin typeface="+mn-lt"/>
              <a:cs typeface="Calibri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800" dirty="0">
                <a:latin typeface="+mn-lt"/>
                <a:cs typeface="Calibri" charset="0"/>
              </a:rPr>
              <a:t> </a:t>
            </a:r>
            <a:r>
              <a:rPr lang="en-GB" sz="1800" dirty="0" smtClean="0">
                <a:latin typeface="+mn-lt"/>
                <a:cs typeface="Calibri" charset="0"/>
              </a:rPr>
              <a:t>- Reduce </a:t>
            </a:r>
            <a:r>
              <a:rPr lang="en-GB" sz="1800" dirty="0">
                <a:latin typeface="+mn-lt"/>
                <a:cs typeface="Calibri" charset="0"/>
              </a:rPr>
              <a:t>pixel </a:t>
            </a:r>
            <a:r>
              <a:rPr lang="en-GB" sz="1800" dirty="0" smtClean="0">
                <a:latin typeface="+mn-lt"/>
                <a:cs typeface="Calibri" charset="0"/>
              </a:rPr>
              <a:t>size</a:t>
            </a:r>
            <a:br>
              <a:rPr lang="en-GB" sz="1800" dirty="0" smtClean="0">
                <a:latin typeface="+mn-lt"/>
                <a:cs typeface="Calibri" charset="0"/>
              </a:rPr>
            </a:br>
            <a:r>
              <a:rPr lang="en-GB" sz="1800" dirty="0" smtClean="0">
                <a:latin typeface="+mn-lt"/>
                <a:cs typeface="Calibri" charset="0"/>
              </a:rPr>
              <a:t>:  </a:t>
            </a:r>
            <a:r>
              <a:rPr lang="en-GB" sz="1800" dirty="0" smtClean="0">
                <a:cs typeface="ＭＳ Ｐゴシック" charset="0"/>
              </a:rPr>
              <a:t>currently </a:t>
            </a:r>
            <a:r>
              <a:rPr lang="en-GB" sz="1800" dirty="0">
                <a:cs typeface="ＭＳ Ｐゴシック" charset="0"/>
              </a:rPr>
              <a:t>50mm x </a:t>
            </a:r>
            <a:r>
              <a:rPr lang="en-GB" sz="1800" dirty="0" smtClean="0">
                <a:cs typeface="ＭＳ Ｐゴシック" charset="0"/>
              </a:rPr>
              <a:t>425mm</a:t>
            </a:r>
            <a:endParaRPr lang="en-GB" sz="1800" dirty="0">
              <a:latin typeface="+mn-lt"/>
              <a:cs typeface="ＭＳ Ｐゴシック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800" dirty="0" smtClean="0">
                <a:latin typeface="+mn-lt"/>
                <a:cs typeface="ＭＳ Ｐゴシック" charset="0"/>
              </a:rPr>
              <a:t>	monolithic </a:t>
            </a:r>
            <a:r>
              <a:rPr lang="en-GB" sz="1800" dirty="0">
                <a:latin typeface="+mn-lt"/>
                <a:cs typeface="ＭＳ Ｐゴシック" charset="0"/>
              </a:rPr>
              <a:t>pixels </a:t>
            </a:r>
            <a:r>
              <a:rPr lang="en-GB" sz="1800" dirty="0">
                <a:solidFill>
                  <a:srgbClr val="953735"/>
                </a:solidFill>
                <a:latin typeface="+mn-lt"/>
                <a:cs typeface="ＭＳ Ｐゴシック" charset="0"/>
                <a:sym typeface="Wingdings 3" charset="0"/>
              </a:rPr>
              <a:t></a:t>
            </a:r>
            <a:r>
              <a:rPr lang="en-GB" sz="1800" dirty="0">
                <a:solidFill>
                  <a:srgbClr val="953735"/>
                </a:solidFill>
                <a:latin typeface="+mn-lt"/>
                <a:cs typeface="ＭＳ Ｐゴシック" charset="0"/>
              </a:rPr>
              <a:t> </a:t>
            </a:r>
            <a:r>
              <a:rPr lang="en-GB" sz="1800" dirty="0" smtClean="0">
                <a:solidFill>
                  <a:srgbClr val="953735"/>
                </a:solidFill>
                <a:latin typeface="+mn-lt"/>
                <a:cs typeface="ＭＳ Ｐゴシック" charset="0"/>
              </a:rPr>
              <a:t>20 mm </a:t>
            </a:r>
            <a:r>
              <a:rPr lang="en-GB" sz="1800" dirty="0">
                <a:solidFill>
                  <a:srgbClr val="953735"/>
                </a:solidFill>
                <a:latin typeface="+mn-lt"/>
                <a:cs typeface="ＭＳ Ｐゴシック" charset="0"/>
              </a:rPr>
              <a:t>x </a:t>
            </a:r>
            <a:r>
              <a:rPr lang="en-GB" sz="1800" dirty="0" smtClean="0">
                <a:solidFill>
                  <a:srgbClr val="953735"/>
                </a:solidFill>
                <a:latin typeface="+mn-lt"/>
                <a:cs typeface="ＭＳ Ｐゴシック" charset="0"/>
              </a:rPr>
              <a:t>20 mm</a:t>
            </a:r>
            <a:endParaRPr lang="en-GB" sz="1800" dirty="0">
              <a:solidFill>
                <a:srgbClr val="953735"/>
              </a:solidFill>
              <a:latin typeface="+mn-lt"/>
              <a:cs typeface="ＭＳ Ｐゴシック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800" dirty="0" smtClean="0">
                <a:latin typeface="+mn-lt"/>
                <a:cs typeface="ＭＳ Ｐゴシック" charset="0"/>
              </a:rPr>
              <a:t>	hybrid </a:t>
            </a:r>
            <a:r>
              <a:rPr lang="en-GB" sz="1800" dirty="0">
                <a:latin typeface="+mn-lt"/>
                <a:cs typeface="ＭＳ Ｐゴシック" charset="0"/>
              </a:rPr>
              <a:t>pixels </a:t>
            </a:r>
            <a:r>
              <a:rPr lang="en-GB" sz="1800" dirty="0">
                <a:solidFill>
                  <a:srgbClr val="953735"/>
                </a:solidFill>
                <a:latin typeface="+mn-lt"/>
                <a:cs typeface="ＭＳ Ｐゴシック" charset="0"/>
                <a:sym typeface="Wingdings 3" charset="0"/>
              </a:rPr>
              <a:t> </a:t>
            </a:r>
            <a:r>
              <a:rPr lang="en-GB" sz="1800" dirty="0">
                <a:solidFill>
                  <a:srgbClr val="953735"/>
                </a:solidFill>
                <a:latin typeface="+mn-lt"/>
                <a:cs typeface="ＭＳ Ｐゴシック" charset="0"/>
              </a:rPr>
              <a:t>state-of-the-art </a:t>
            </a:r>
            <a:r>
              <a:rPr lang="en-GB" sz="1800" dirty="0" smtClean="0">
                <a:solidFill>
                  <a:srgbClr val="953735"/>
                </a:solidFill>
                <a:latin typeface="+mn-lt"/>
                <a:cs typeface="ＭＳ Ｐゴシック" charset="0"/>
              </a:rPr>
              <a:t>, 50 mm </a:t>
            </a:r>
            <a:r>
              <a:rPr lang="en-GB" sz="1800" dirty="0">
                <a:solidFill>
                  <a:srgbClr val="953735"/>
                </a:solidFill>
                <a:latin typeface="+mn-lt"/>
                <a:cs typeface="ＭＳ Ｐゴシック" charset="0"/>
              </a:rPr>
              <a:t>x </a:t>
            </a:r>
            <a:r>
              <a:rPr lang="en-GB" sz="1800" dirty="0" smtClean="0">
                <a:solidFill>
                  <a:srgbClr val="953735"/>
                </a:solidFill>
                <a:latin typeface="+mn-lt"/>
                <a:cs typeface="ＭＳ Ｐゴシック" charset="0"/>
              </a:rPr>
              <a:t>50 mm</a:t>
            </a:r>
            <a:endParaRPr lang="en-GB" sz="1800" dirty="0">
              <a:solidFill>
                <a:srgbClr val="953735"/>
              </a:solidFill>
              <a:latin typeface="+mn-lt"/>
              <a:cs typeface="Calibri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GB" sz="1800" dirty="0">
                <a:solidFill>
                  <a:srgbClr val="953735"/>
                </a:solidFill>
                <a:latin typeface="+mn-lt"/>
                <a:cs typeface="Calibri" charset="0"/>
              </a:rPr>
              <a:t>2. Improve tracking efficiency and </a:t>
            </a:r>
            <a:r>
              <a:rPr lang="en-GB" sz="1800" dirty="0" err="1">
                <a:solidFill>
                  <a:srgbClr val="953735"/>
                </a:solidFill>
                <a:latin typeface="+mn-lt"/>
                <a:cs typeface="Calibri" charset="0"/>
              </a:rPr>
              <a:t>p</a:t>
            </a:r>
            <a:r>
              <a:rPr lang="en-GB" sz="1800" baseline="-25000" dirty="0" err="1">
                <a:solidFill>
                  <a:srgbClr val="953735"/>
                </a:solidFill>
                <a:latin typeface="+mn-lt"/>
                <a:cs typeface="Calibri" charset="0"/>
              </a:rPr>
              <a:t>T</a:t>
            </a:r>
            <a:r>
              <a:rPr lang="en-GB" sz="1800" dirty="0">
                <a:solidFill>
                  <a:srgbClr val="953735"/>
                </a:solidFill>
                <a:latin typeface="+mn-lt"/>
                <a:cs typeface="Calibri" charset="0"/>
              </a:rPr>
              <a:t> resolution at low </a:t>
            </a:r>
            <a:r>
              <a:rPr lang="en-GB" sz="1800" dirty="0" err="1">
                <a:solidFill>
                  <a:srgbClr val="953735"/>
                </a:solidFill>
                <a:latin typeface="+mn-lt"/>
                <a:cs typeface="Calibri" charset="0"/>
              </a:rPr>
              <a:t>p</a:t>
            </a:r>
            <a:r>
              <a:rPr lang="en-GB" sz="1800" baseline="-25000" dirty="0" err="1">
                <a:solidFill>
                  <a:srgbClr val="953735"/>
                </a:solidFill>
                <a:latin typeface="+mn-lt"/>
                <a:cs typeface="Calibri" charset="0"/>
              </a:rPr>
              <a:t>T</a:t>
            </a:r>
            <a:endParaRPr lang="en-GB" sz="1800" baseline="-25000" dirty="0">
              <a:solidFill>
                <a:srgbClr val="953735"/>
              </a:solidFill>
              <a:latin typeface="+mn-lt"/>
              <a:cs typeface="Calibri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800" dirty="0">
                <a:latin typeface="+mn-lt"/>
                <a:cs typeface="Calibri" charset="0"/>
              </a:rPr>
              <a:t> </a:t>
            </a:r>
            <a:r>
              <a:rPr lang="en-GB" sz="1800" dirty="0" smtClean="0">
                <a:latin typeface="+mn-lt"/>
                <a:cs typeface="Calibri" charset="0"/>
              </a:rPr>
              <a:t>- Increase </a:t>
            </a:r>
            <a:r>
              <a:rPr lang="en-GB" sz="1800" dirty="0">
                <a:latin typeface="+mn-lt"/>
                <a:cs typeface="Calibri" charset="0"/>
              </a:rPr>
              <a:t>granularity: </a:t>
            </a:r>
            <a:r>
              <a:rPr lang="en-GB" sz="1800" dirty="0">
                <a:solidFill>
                  <a:srgbClr val="953735"/>
                </a:solidFill>
                <a:latin typeface="+mn-lt"/>
                <a:cs typeface="Calibri" charset="0"/>
              </a:rPr>
              <a:t>6 layers </a:t>
            </a:r>
            <a:r>
              <a:rPr lang="en-GB" sz="1800" dirty="0">
                <a:solidFill>
                  <a:srgbClr val="953735"/>
                </a:solidFill>
                <a:latin typeface="+mn-lt"/>
                <a:cs typeface="ＭＳ Ｐゴシック" charset="0"/>
                <a:sym typeface="Wingdings 3" charset="0"/>
              </a:rPr>
              <a:t> 7 layers , reduce pixel size</a:t>
            </a:r>
            <a:endParaRPr lang="en-GB" sz="1800" dirty="0">
              <a:solidFill>
                <a:srgbClr val="953735"/>
              </a:solidFill>
              <a:latin typeface="+mn-lt"/>
              <a:cs typeface="Calibri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800" dirty="0">
                <a:latin typeface="+mn-lt"/>
                <a:cs typeface="Calibri" charset="0"/>
              </a:rPr>
              <a:t> </a:t>
            </a:r>
            <a:r>
              <a:rPr lang="en-GB" sz="1800" dirty="0" smtClean="0">
                <a:latin typeface="+mn-lt"/>
                <a:cs typeface="Calibri" charset="0"/>
              </a:rPr>
              <a:t>- Increase </a:t>
            </a:r>
            <a:r>
              <a:rPr lang="en-GB" sz="1800" dirty="0">
                <a:latin typeface="+mn-lt"/>
                <a:cs typeface="Calibri" charset="0"/>
              </a:rPr>
              <a:t>radial extension: </a:t>
            </a:r>
            <a:r>
              <a:rPr lang="en-GB" sz="1800" dirty="0">
                <a:solidFill>
                  <a:srgbClr val="953735"/>
                </a:solidFill>
                <a:latin typeface="+mn-lt"/>
                <a:cs typeface="Calibri" charset="0"/>
              </a:rPr>
              <a:t>39-430 mm </a:t>
            </a:r>
            <a:r>
              <a:rPr lang="en-GB" sz="1800" dirty="0">
                <a:solidFill>
                  <a:srgbClr val="953735"/>
                </a:solidFill>
                <a:latin typeface="+mn-lt"/>
                <a:cs typeface="ＭＳ Ｐゴシック" charset="0"/>
                <a:sym typeface="Wingdings 3" charset="0"/>
              </a:rPr>
              <a:t> 22– 430 (500) </a:t>
            </a:r>
            <a:r>
              <a:rPr lang="en-GB" sz="1800" dirty="0" smtClean="0">
                <a:solidFill>
                  <a:srgbClr val="953735"/>
                </a:solidFill>
                <a:latin typeface="+mn-lt"/>
                <a:cs typeface="ＭＳ Ｐゴシック" charset="0"/>
                <a:sym typeface="Wingdings 3" charset="0"/>
              </a:rPr>
              <a:t>mm</a:t>
            </a:r>
          </a:p>
          <a:p>
            <a:pPr marL="0" indent="0">
              <a:spcBef>
                <a:spcPts val="600"/>
              </a:spcBef>
              <a:buNone/>
            </a:pPr>
            <a:endParaRPr lang="en-GB" sz="1800" dirty="0">
              <a:solidFill>
                <a:srgbClr val="953735"/>
              </a:solidFill>
              <a:latin typeface="+mn-lt"/>
              <a:cs typeface="ＭＳ Ｐゴシック" charset="0"/>
              <a:sym typeface="Wingdings 3" charset="0"/>
            </a:endParaRPr>
          </a:p>
          <a:p>
            <a:pPr marL="0" indent="0">
              <a:buNone/>
            </a:pPr>
            <a:r>
              <a:rPr lang="en-GB" sz="1800" dirty="0">
                <a:cs typeface="Calibri" charset="0"/>
              </a:rPr>
              <a:t>3. Fast readout</a:t>
            </a:r>
          </a:p>
          <a:p>
            <a:pPr marL="0" indent="0">
              <a:buNone/>
            </a:pPr>
            <a:r>
              <a:rPr lang="en-GB" sz="1800" dirty="0">
                <a:cs typeface="Calibri" charset="0"/>
              </a:rPr>
              <a:t> readout of </a:t>
            </a:r>
            <a:r>
              <a:rPr lang="en-GB" sz="1800" dirty="0" err="1">
                <a:cs typeface="Calibri" charset="0"/>
              </a:rPr>
              <a:t>Pb-Pb</a:t>
            </a:r>
            <a:r>
              <a:rPr lang="en-GB" sz="1800" dirty="0">
                <a:cs typeface="Calibri" charset="0"/>
              </a:rPr>
              <a:t> interactions at </a:t>
            </a:r>
            <a:r>
              <a:rPr lang="en-GB" sz="1800" dirty="0">
                <a:solidFill>
                  <a:srgbClr val="953735"/>
                </a:solidFill>
                <a:cs typeface="Calibri" charset="0"/>
              </a:rPr>
              <a:t>&gt; 50 kHz</a:t>
            </a:r>
            <a:r>
              <a:rPr lang="en-GB" sz="1800" dirty="0">
                <a:cs typeface="Calibri" charset="0"/>
              </a:rPr>
              <a:t> and </a:t>
            </a:r>
            <a:r>
              <a:rPr lang="en-GB" sz="1800" dirty="0" err="1">
                <a:cs typeface="Calibri" charset="0"/>
              </a:rPr>
              <a:t>pp</a:t>
            </a:r>
            <a:r>
              <a:rPr lang="en-GB" sz="1800" dirty="0">
                <a:cs typeface="Calibri" charset="0"/>
              </a:rPr>
              <a:t> interactions at  </a:t>
            </a:r>
            <a:r>
              <a:rPr lang="en-GB" sz="1800" dirty="0">
                <a:solidFill>
                  <a:srgbClr val="953735"/>
                </a:solidFill>
                <a:cs typeface="Calibri" charset="0"/>
              </a:rPr>
              <a:t>~ several MHz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1800" dirty="0">
                <a:cs typeface="Calibri" charset="0"/>
              </a:rPr>
              <a:t>4. Fast insertion/removal for yearly maintenance</a:t>
            </a:r>
          </a:p>
          <a:p>
            <a:pPr marL="0" indent="0">
              <a:buNone/>
            </a:pPr>
            <a:r>
              <a:rPr lang="en-GB" sz="1800" dirty="0">
                <a:cs typeface="Calibri" charset="0"/>
              </a:rPr>
              <a:t> possibility to replace non functioning detector modules during yearly shutdown</a:t>
            </a:r>
          </a:p>
          <a:p>
            <a:pPr marL="0" indent="0">
              <a:spcBef>
                <a:spcPts val="600"/>
              </a:spcBef>
              <a:buNone/>
            </a:pPr>
            <a:endParaRPr lang="en-GB" sz="1800" dirty="0">
              <a:solidFill>
                <a:srgbClr val="953735"/>
              </a:solidFill>
              <a:latin typeface="+mn-lt"/>
              <a:cs typeface="ＭＳ Ｐゴシック" charset="0"/>
              <a:sym typeface="Wingdings 3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15F9-2AD0-044F-BB80-F9D71DAC45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4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lum bright="14000" contrast="7000"/>
          </a:blip>
          <a:srcRect l="1767" t="8421" r="11058" b="15980"/>
          <a:stretch>
            <a:fillRect/>
          </a:stretch>
        </p:blipFill>
        <p:spPr bwMode="auto">
          <a:xfrm>
            <a:off x="1947842" y="3201462"/>
            <a:ext cx="5837260" cy="284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Callout 1 11"/>
          <p:cNvSpPr>
            <a:spLocks/>
          </p:cNvSpPr>
          <p:nvPr/>
        </p:nvSpPr>
        <p:spPr bwMode="auto">
          <a:xfrm>
            <a:off x="7078663" y="2929468"/>
            <a:ext cx="1524000" cy="1512888"/>
          </a:xfrm>
          <a:prstGeom prst="borderCallout1">
            <a:avLst>
              <a:gd name="adj1" fmla="val 48764"/>
              <a:gd name="adj2" fmla="val 532"/>
              <a:gd name="adj3" fmla="val 77150"/>
              <a:gd name="adj4" fmla="val -16384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 type="diamond" w="med" len="med"/>
            <a:tailEnd type="diamond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i="1">
              <a:solidFill>
                <a:schemeClr val="lt1"/>
              </a:solidFill>
              <a:ea typeface="+mn-ea"/>
            </a:endParaRPr>
          </a:p>
        </p:txBody>
      </p:sp>
      <p:pic>
        <p:nvPicPr>
          <p:cNvPr id="15364" name="Picture 13" descr="strip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13618"/>
            <a:ext cx="13430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15"/>
          <p:cNvSpPr txBox="1">
            <a:spLocks noChangeArrowheads="1"/>
          </p:cNvSpPr>
          <p:nvPr/>
        </p:nvSpPr>
        <p:spPr bwMode="auto">
          <a:xfrm>
            <a:off x="2471740" y="903713"/>
            <a:ext cx="4965700" cy="137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80000"/>
              <a:defRPr/>
            </a:pPr>
            <a:r>
              <a:rPr lang="en-GB" sz="1800" b="0" i="1" dirty="0">
                <a:solidFill>
                  <a:srgbClr val="C00000"/>
                </a:solidFill>
                <a:ea typeface="ＭＳ Ｐゴシック" charset="-128"/>
                <a:cs typeface="Calibri" pitchFamily="34" charset="0"/>
              </a:rPr>
              <a:t>Two design </a:t>
            </a:r>
            <a:r>
              <a:rPr lang="en-GB" i="1" dirty="0" smtClean="0">
                <a:solidFill>
                  <a:srgbClr val="C00000"/>
                </a:solidFill>
                <a:ea typeface="ＭＳ Ｐゴシック" charset="-128"/>
                <a:cs typeface="Calibri" pitchFamily="34" charset="0"/>
              </a:rPr>
              <a:t>options</a:t>
            </a:r>
            <a:r>
              <a:rPr lang="en-GB" sz="1800" b="0" i="1" dirty="0" smtClean="0">
                <a:solidFill>
                  <a:srgbClr val="C00000"/>
                </a:solidFill>
                <a:ea typeface="ＭＳ Ｐゴシック" charset="-128"/>
                <a:cs typeface="Calibri" pitchFamily="34" charset="0"/>
              </a:rPr>
              <a:t> have </a:t>
            </a:r>
            <a:r>
              <a:rPr lang="en-GB" sz="1800" b="0" i="1" dirty="0">
                <a:solidFill>
                  <a:srgbClr val="C00000"/>
                </a:solidFill>
                <a:ea typeface="ＭＳ Ｐゴシック" charset="-128"/>
                <a:cs typeface="Calibri" pitchFamily="34" charset="0"/>
              </a:rPr>
              <a:t>being studied </a:t>
            </a:r>
          </a:p>
          <a:p>
            <a:pPr marL="342900" indent="-342900">
              <a:lnSpc>
                <a:spcPct val="150000"/>
              </a:lnSpc>
              <a:buSzPct val="100000"/>
              <a:buFont typeface="+mj-lt"/>
              <a:buAutoNum type="alphaUcPeriod"/>
              <a:defRPr/>
            </a:pPr>
            <a:r>
              <a:rPr lang="en-GB" sz="1800" b="0" i="1" dirty="0">
                <a:solidFill>
                  <a:srgbClr val="002060"/>
                </a:solidFill>
                <a:ea typeface="ＭＳ Ｐゴシック" charset="-128"/>
                <a:cs typeface="Calibri" pitchFamily="34" charset="0"/>
              </a:rPr>
              <a:t>7 layers of pixel </a:t>
            </a:r>
            <a:r>
              <a:rPr lang="en-GB" sz="1800" b="0" i="1" dirty="0" smtClean="0">
                <a:solidFill>
                  <a:srgbClr val="002060"/>
                </a:solidFill>
                <a:ea typeface="ＭＳ Ｐゴシック" charset="-128"/>
                <a:cs typeface="Calibri" pitchFamily="34" charset="0"/>
              </a:rPr>
              <a:t>detectors (baseline)</a:t>
            </a:r>
          </a:p>
          <a:p>
            <a:pPr marL="342900" indent="-342900">
              <a:lnSpc>
                <a:spcPct val="50000"/>
              </a:lnSpc>
              <a:buSzPct val="100000"/>
              <a:buFont typeface="+mj-lt"/>
              <a:buAutoNum type="alphaUcPeriod"/>
              <a:defRPr/>
            </a:pPr>
            <a:endParaRPr lang="en-GB" sz="1800" b="0" i="1" dirty="0">
              <a:solidFill>
                <a:srgbClr val="C00000"/>
              </a:solidFill>
              <a:ea typeface="ＭＳ Ｐゴシック" charset="-128"/>
              <a:cs typeface="Calibri" pitchFamily="34" charset="0"/>
              <a:sym typeface="Wingdings 3"/>
            </a:endParaRPr>
          </a:p>
          <a:p>
            <a:pPr marL="342900" indent="-342900">
              <a:lnSpc>
                <a:spcPct val="80000"/>
              </a:lnSpc>
              <a:buSzPct val="100000"/>
              <a:buFont typeface="+mj-lt"/>
              <a:buAutoNum type="alphaUcPeriod"/>
              <a:defRPr/>
            </a:pPr>
            <a:r>
              <a:rPr lang="en-GB" sz="1800" b="0" i="1" dirty="0" smtClean="0">
                <a:solidFill>
                  <a:srgbClr val="002060"/>
                </a:solidFill>
                <a:ea typeface="ＭＳ Ｐゴシック" charset="-128"/>
                <a:cs typeface="Calibri" pitchFamily="34" charset="0"/>
              </a:rPr>
              <a:t>3 </a:t>
            </a:r>
            <a:r>
              <a:rPr lang="en-GB" sz="1800" b="0" i="1" dirty="0">
                <a:solidFill>
                  <a:srgbClr val="002060"/>
                </a:solidFill>
                <a:ea typeface="ＭＳ Ｐゴシック" charset="-128"/>
                <a:cs typeface="Calibri" pitchFamily="34" charset="0"/>
              </a:rPr>
              <a:t>inner layers of pixel detectors and 4 outer layers of strip detectors </a:t>
            </a:r>
          </a:p>
        </p:txBody>
      </p:sp>
      <p:sp>
        <p:nvSpPr>
          <p:cNvPr id="5" name="Line Callout 1 4"/>
          <p:cNvSpPr>
            <a:spLocks/>
          </p:cNvSpPr>
          <p:nvPr/>
        </p:nvSpPr>
        <p:spPr bwMode="auto">
          <a:xfrm>
            <a:off x="306388" y="4342343"/>
            <a:ext cx="1524000" cy="1482725"/>
          </a:xfrm>
          <a:prstGeom prst="borderCallout1">
            <a:avLst>
              <a:gd name="adj1" fmla="val 48773"/>
              <a:gd name="adj2" fmla="val 100569"/>
              <a:gd name="adj3" fmla="val 37703"/>
              <a:gd name="adj4" fmla="val 175328"/>
            </a:avLst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 type="diamond" w="med" len="med"/>
            <a:tailEnd type="diamond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i="1">
              <a:solidFill>
                <a:schemeClr val="lt1"/>
              </a:solidFill>
              <a:ea typeface="+mn-ea"/>
            </a:endParaRPr>
          </a:p>
        </p:txBody>
      </p:sp>
      <p:sp>
        <p:nvSpPr>
          <p:cNvPr id="15368" name="TextBox 6"/>
          <p:cNvSpPr txBox="1">
            <a:spLocks noChangeArrowheads="1"/>
          </p:cNvSpPr>
          <p:nvPr/>
        </p:nvSpPr>
        <p:spPr bwMode="auto">
          <a:xfrm>
            <a:off x="306388" y="4320118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i="1">
                <a:latin typeface="+mn-lt"/>
              </a:rPr>
              <a:t>7 layers of pixels</a:t>
            </a:r>
          </a:p>
        </p:txBody>
      </p:sp>
      <p:pic>
        <p:nvPicPr>
          <p:cNvPr id="15369" name="Picture 7" descr="pixel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5" t="20895" r="9425"/>
          <a:stretch>
            <a:fillRect/>
          </a:stretch>
        </p:blipFill>
        <p:spPr bwMode="auto">
          <a:xfrm>
            <a:off x="441325" y="4656668"/>
            <a:ext cx="11874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Callout 1 8"/>
          <p:cNvSpPr>
            <a:spLocks/>
          </p:cNvSpPr>
          <p:nvPr/>
        </p:nvSpPr>
        <p:spPr bwMode="auto">
          <a:xfrm>
            <a:off x="7086600" y="4497918"/>
            <a:ext cx="1524000" cy="1482725"/>
          </a:xfrm>
          <a:prstGeom prst="borderCallout1">
            <a:avLst>
              <a:gd name="adj1" fmla="val 49343"/>
              <a:gd name="adj2" fmla="val -491"/>
              <a:gd name="adj3" fmla="val 19425"/>
              <a:gd name="adj4" fmla="val -138644"/>
            </a:avLst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 type="diamond" w="med" len="med"/>
            <a:tailEnd type="diamond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i="1">
              <a:solidFill>
                <a:schemeClr val="lt1"/>
              </a:solidFill>
              <a:ea typeface="+mn-ea"/>
            </a:endParaRPr>
          </a:p>
        </p:txBody>
      </p:sp>
      <p:sp>
        <p:nvSpPr>
          <p:cNvPr id="15371" name="TextBox 1"/>
          <p:cNvSpPr txBox="1">
            <a:spLocks noChangeArrowheads="1"/>
          </p:cNvSpPr>
          <p:nvPr/>
        </p:nvSpPr>
        <p:spPr bwMode="auto">
          <a:xfrm>
            <a:off x="533400" y="3810531"/>
            <a:ext cx="971550" cy="338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4080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b="0" i="1">
                <a:solidFill>
                  <a:srgbClr val="004080"/>
                </a:solidFill>
                <a:latin typeface="+mn-lt"/>
              </a:rPr>
              <a:t>Option A</a:t>
            </a:r>
          </a:p>
        </p:txBody>
      </p:sp>
      <p:pic>
        <p:nvPicPr>
          <p:cNvPr id="15372" name="Picture 9" descr="pixel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5" t="20895" r="9425"/>
          <a:stretch>
            <a:fillRect/>
          </a:stretch>
        </p:blipFill>
        <p:spPr bwMode="auto">
          <a:xfrm>
            <a:off x="7254875" y="4736043"/>
            <a:ext cx="118745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10"/>
          <p:cNvSpPr txBox="1">
            <a:spLocks noChangeArrowheads="1"/>
          </p:cNvSpPr>
          <p:nvPr/>
        </p:nvSpPr>
        <p:spPr bwMode="auto">
          <a:xfrm>
            <a:off x="7086600" y="4518556"/>
            <a:ext cx="152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i="1">
                <a:latin typeface="+mn-lt"/>
              </a:rPr>
              <a:t>3 layers of pixels</a:t>
            </a:r>
          </a:p>
        </p:txBody>
      </p:sp>
      <p:sp>
        <p:nvSpPr>
          <p:cNvPr id="15374" name="TextBox 12"/>
          <p:cNvSpPr txBox="1">
            <a:spLocks noChangeArrowheads="1"/>
          </p:cNvSpPr>
          <p:nvPr/>
        </p:nvSpPr>
        <p:spPr bwMode="auto">
          <a:xfrm>
            <a:off x="7108857" y="2946931"/>
            <a:ext cx="12429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i="1">
                <a:latin typeface="+mn-lt"/>
              </a:rPr>
              <a:t>4 layers of strips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7437440" y="2421468"/>
            <a:ext cx="982662" cy="3381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408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b="0" i="1">
                <a:solidFill>
                  <a:srgbClr val="004080"/>
                </a:solidFill>
                <a:latin typeface="+mn-lt"/>
              </a:rPr>
              <a:t>Option B</a:t>
            </a: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152400" y="5910793"/>
            <a:ext cx="281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2060"/>
                </a:solidFill>
                <a:latin typeface="+mn-lt"/>
              </a:rPr>
              <a:t>Pixels: O(20x20µm</a:t>
            </a:r>
            <a:r>
              <a:rPr lang="en-US" i="1" baseline="30000">
                <a:solidFill>
                  <a:srgbClr val="002060"/>
                </a:solidFill>
                <a:latin typeface="+mn-lt"/>
              </a:rPr>
              <a:t>2</a:t>
            </a:r>
            <a:r>
              <a:rPr lang="en-US" i="1">
                <a:solidFill>
                  <a:srgbClr val="002060"/>
                </a:solidFill>
                <a:latin typeface="+mn-lt"/>
              </a:rPr>
              <a:t> – 50 x 50µm</a:t>
            </a:r>
            <a:r>
              <a:rPr lang="en-US" i="1" baseline="30000">
                <a:solidFill>
                  <a:srgbClr val="002060"/>
                </a:solidFill>
                <a:latin typeface="+mn-lt"/>
              </a:rPr>
              <a:t>2</a:t>
            </a:r>
            <a:r>
              <a:rPr lang="en-US" i="1">
                <a:solidFill>
                  <a:srgbClr val="002060"/>
                </a:solidFill>
                <a:latin typeface="+mn-lt"/>
              </a:rPr>
              <a:t>)</a:t>
            </a:r>
          </a:p>
        </p:txBody>
      </p:sp>
      <p:sp>
        <p:nvSpPr>
          <p:cNvPr id="15377" name="TextBox 16"/>
          <p:cNvSpPr txBox="1">
            <a:spLocks noChangeArrowheads="1"/>
          </p:cNvSpPr>
          <p:nvPr/>
        </p:nvSpPr>
        <p:spPr bwMode="auto">
          <a:xfrm>
            <a:off x="6329363" y="6053668"/>
            <a:ext cx="272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2060"/>
                </a:solidFill>
                <a:latin typeface="+mn-lt"/>
              </a:rPr>
              <a:t>Pixels: O( 20x20µm</a:t>
            </a:r>
            <a:r>
              <a:rPr lang="en-US" i="1" baseline="30000">
                <a:solidFill>
                  <a:srgbClr val="002060"/>
                </a:solidFill>
                <a:latin typeface="+mn-lt"/>
              </a:rPr>
              <a:t>2</a:t>
            </a:r>
            <a:r>
              <a:rPr lang="en-US" i="1">
                <a:solidFill>
                  <a:srgbClr val="002060"/>
                </a:solidFill>
                <a:latin typeface="+mn-lt"/>
              </a:rPr>
              <a:t> – 50 x 50µm</a:t>
            </a:r>
            <a:r>
              <a:rPr lang="en-US" i="1" baseline="30000">
                <a:solidFill>
                  <a:srgbClr val="002060"/>
                </a:solidFill>
                <a:latin typeface="+mn-lt"/>
              </a:rPr>
              <a:t>2</a:t>
            </a:r>
            <a:r>
              <a:rPr lang="en-US" i="1">
                <a:solidFill>
                  <a:srgbClr val="002060"/>
                </a:solidFill>
                <a:latin typeface="+mn-lt"/>
              </a:rPr>
              <a:t>)</a:t>
            </a:r>
          </a:p>
          <a:p>
            <a:pPr eaLnBrk="1" hangingPunct="1"/>
            <a:r>
              <a:rPr lang="en-US" i="1">
                <a:solidFill>
                  <a:srgbClr val="002060"/>
                </a:solidFill>
                <a:latin typeface="+mn-lt"/>
              </a:rPr>
              <a:t>Strips: 95 µm x 2 cm, double sided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298613" y="5893331"/>
            <a:ext cx="2353040" cy="600164"/>
          </a:xfrm>
          <a:prstGeom prst="rect">
            <a:avLst/>
          </a:prstGeom>
          <a:solidFill>
            <a:srgbClr val="D99694">
              <a:alpha val="63137"/>
            </a:srgbClr>
          </a:solidFill>
          <a:ln>
            <a:solidFill>
              <a:srgbClr val="004080"/>
            </a:solidFill>
          </a:ln>
        </p:spPr>
        <p:txBody>
          <a:bodyPr wrap="none">
            <a:spAutoFit/>
          </a:bodyPr>
          <a:lstStyle/>
          <a:p>
            <a:pPr marL="285750" indent="-285750" algn="ctr" eaLnBrk="0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&gt;"/>
              <a:defRPr/>
            </a:pPr>
            <a:r>
              <a:rPr lang="en-US" sz="1400" i="1" dirty="0" smtClean="0">
                <a:solidFill>
                  <a:srgbClr val="004080"/>
                </a:solidFill>
                <a:cs typeface="Calibri" pitchFamily="34" charset="0"/>
              </a:rPr>
              <a:t>700</a:t>
            </a:r>
            <a:r>
              <a:rPr lang="en-US" sz="1400" b="0" i="1" dirty="0" smtClean="0">
                <a:solidFill>
                  <a:srgbClr val="004080"/>
                </a:solidFill>
                <a:cs typeface="Calibri" pitchFamily="34" charset="0"/>
              </a:rPr>
              <a:t> </a:t>
            </a:r>
            <a:r>
              <a:rPr lang="en-US" sz="1400" b="0" i="1" dirty="0" err="1">
                <a:solidFill>
                  <a:srgbClr val="004080"/>
                </a:solidFill>
                <a:cs typeface="Calibri" pitchFamily="34" charset="0"/>
              </a:rPr>
              <a:t>krad</a:t>
            </a:r>
            <a:r>
              <a:rPr lang="en-US" sz="1400" b="0" i="1" dirty="0">
                <a:solidFill>
                  <a:srgbClr val="004080"/>
                </a:solidFill>
                <a:cs typeface="Calibri" pitchFamily="34" charset="0"/>
              </a:rPr>
              <a:t>/ 10</a:t>
            </a:r>
            <a:r>
              <a:rPr lang="en-US" sz="1400" b="0" i="1" baseline="30000" dirty="0">
                <a:solidFill>
                  <a:srgbClr val="004080"/>
                </a:solidFill>
                <a:cs typeface="Calibri" pitchFamily="34" charset="0"/>
              </a:rPr>
              <a:t>13</a:t>
            </a:r>
            <a:r>
              <a:rPr lang="en-US" sz="1400" b="0" i="1" dirty="0">
                <a:solidFill>
                  <a:srgbClr val="004080"/>
                </a:solidFill>
                <a:cs typeface="Calibri" pitchFamily="34" charset="0"/>
              </a:rPr>
              <a:t> </a:t>
            </a:r>
            <a:r>
              <a:rPr lang="en-US" sz="1400" b="0" i="1" dirty="0" err="1" smtClean="0">
                <a:solidFill>
                  <a:srgbClr val="004080"/>
                </a:solidFill>
                <a:cs typeface="Calibri" pitchFamily="34" charset="0"/>
              </a:rPr>
              <a:t>n</a:t>
            </a:r>
            <a:r>
              <a:rPr lang="en-US" sz="1400" b="0" i="1" baseline="-25000" dirty="0" err="1" smtClean="0">
                <a:solidFill>
                  <a:srgbClr val="004080"/>
                </a:solidFill>
                <a:cs typeface="Calibri" pitchFamily="34" charset="0"/>
              </a:rPr>
              <a:t>eq</a:t>
            </a:r>
            <a:endParaRPr lang="en-US" sz="1400" b="0" i="1" dirty="0">
              <a:solidFill>
                <a:srgbClr val="004080"/>
              </a:solidFill>
              <a:cs typeface="Calibri" pitchFamily="34" charset="0"/>
            </a:endParaRPr>
          </a:p>
          <a:p>
            <a:pPr algn="ctr" eaLnBrk="0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0" i="1" kern="0" dirty="0">
                <a:solidFill>
                  <a:srgbClr val="004080"/>
                </a:solidFill>
                <a:cs typeface="Calibri" pitchFamily="34" charset="0"/>
              </a:rPr>
              <a:t>       Includes safety factor </a:t>
            </a:r>
            <a:r>
              <a:rPr lang="en-US" sz="1400" b="0" i="1" kern="0" dirty="0" smtClean="0">
                <a:solidFill>
                  <a:srgbClr val="004080"/>
                </a:solidFill>
                <a:cs typeface="Calibri" pitchFamily="34" charset="0"/>
              </a:rPr>
              <a:t>~ </a:t>
            </a:r>
            <a:r>
              <a:rPr lang="en-US" sz="1400" b="0" i="1" kern="0" dirty="0">
                <a:solidFill>
                  <a:srgbClr val="004080"/>
                </a:solidFill>
                <a:cs typeface="Calibri" pitchFamily="34" charset="0"/>
              </a:rPr>
              <a:t>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  <a:cs typeface="Calibri" charset="0"/>
              </a:rPr>
              <a:t>Upgrade </a:t>
            </a:r>
            <a:r>
              <a:rPr lang="en-US" dirty="0" smtClean="0">
                <a:solidFill>
                  <a:srgbClr val="002060"/>
                </a:solidFill>
                <a:latin typeface="+mn-lt"/>
                <a:cs typeface="Calibri" charset="0"/>
              </a:rPr>
              <a:t>options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15F9-2AD0-044F-BB80-F9D71DAC45B9}" type="slidenum">
              <a:rPr lang="en-US" smtClean="0"/>
              <a:t>8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48145" r="-382"/>
          <a:stretch/>
        </p:blipFill>
        <p:spPr>
          <a:xfrm>
            <a:off x="306388" y="899481"/>
            <a:ext cx="1798980" cy="237321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In-Kwon Yoo &lt;yoo@pusan.ac.kr&gt;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2013-06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1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" y="3155763"/>
            <a:ext cx="7531100" cy="3569398"/>
          </a:xfrm>
          <a:prstGeom prst="rect">
            <a:avLst/>
          </a:prstGeom>
        </p:spPr>
      </p:pic>
      <p:sp>
        <p:nvSpPr>
          <p:cNvPr id="11" name="Rettangolo 21"/>
          <p:cNvSpPr/>
          <p:nvPr/>
        </p:nvSpPr>
        <p:spPr>
          <a:xfrm>
            <a:off x="272031" y="694000"/>
            <a:ext cx="4070345" cy="2323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Inner Barrel: 3 layers</a:t>
            </a:r>
          </a:p>
          <a:p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Outer Barrel: 4layers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Detector module (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Stave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 consists of 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Carbon fibber mechanical support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Cooling unit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Polyimide printed circuit board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Silicon chips (CMOS sensors)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lum bright="5000"/>
          </a:blip>
          <a:srcRect l="6728" t="9681" r="25018" b="15980"/>
          <a:stretch>
            <a:fillRect/>
          </a:stretch>
        </p:blipFill>
        <p:spPr bwMode="auto">
          <a:xfrm>
            <a:off x="4520176" y="951396"/>
            <a:ext cx="4443416" cy="2722240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</p:spPr>
      </p:pic>
      <p:pic>
        <p:nvPicPr>
          <p:cNvPr id="13" name="Immagine 7" descr="acquia_marina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2" y="4656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080"/>
                </a:solidFill>
                <a:latin typeface="+mj-lt"/>
                <a:ea typeface="Calibri" pitchFamily="34" charset="0"/>
                <a:cs typeface="Times New Roman" pitchFamily="18" charset="0"/>
              </a:rPr>
              <a:t>New ITS (baseline</a:t>
            </a:r>
            <a:r>
              <a:rPr lang="en-US" dirty="0" smtClean="0">
                <a:solidFill>
                  <a:srgbClr val="004080"/>
                </a:solidFill>
                <a:latin typeface="+mj-lt"/>
                <a:ea typeface="Calibri" pitchFamily="34" charset="0"/>
                <a:cs typeface="Times New Roman" pitchFamily="18" charset="0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15F9-2AD0-044F-BB80-F9D71DAC45B9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30600" y="3473581"/>
            <a:ext cx="279969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25 G-pixel camera, 10 m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5651276" y="4182666"/>
            <a:ext cx="3169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Complementary Metal-Oxide-Semiconductor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5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LICE-PN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rgbClr val="0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ALICE-PNU.thmx</Template>
  <TotalTime>1115</TotalTime>
  <Words>1623</Words>
  <Application>Microsoft Macintosh PowerPoint</Application>
  <PresentationFormat>On-screen Show (4:3)</PresentationFormat>
  <Paragraphs>405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ALICE-PNU</vt:lpstr>
      <vt:lpstr>Equation.DSMT4</vt:lpstr>
      <vt:lpstr>Equation</vt:lpstr>
      <vt:lpstr>Korean participation in ALICE Upgrade Ⅱ</vt:lpstr>
      <vt:lpstr>Outline</vt:lpstr>
      <vt:lpstr>ALICE Detector</vt:lpstr>
      <vt:lpstr>ALICE Upgrade Strategy</vt:lpstr>
      <vt:lpstr>ITS performance - Tracking and vertex determination</vt:lpstr>
      <vt:lpstr>What determines the impact parameter resolution</vt:lpstr>
      <vt:lpstr>New ITS Design goals</vt:lpstr>
      <vt:lpstr>Upgrade options</vt:lpstr>
      <vt:lpstr>New ITS (baseline)</vt:lpstr>
      <vt:lpstr>ITS Barrel Layers</vt:lpstr>
      <vt:lpstr>Hybrid Pixel Detector – ‘Expolrer-0/1’</vt:lpstr>
      <vt:lpstr>Physics Performance Study </vt:lpstr>
      <vt:lpstr>Physics Performance Study</vt:lpstr>
      <vt:lpstr>Task Organization of Asian groups</vt:lpstr>
      <vt:lpstr>Outlook : PNU Task for ITS upgrade</vt:lpstr>
      <vt:lpstr>Back Up</vt:lpstr>
      <vt:lpstr>PowerPoint Presentation</vt:lpstr>
      <vt:lpstr>ALICE ITS Upgrade layout</vt:lpstr>
      <vt:lpstr>ALICE ITS Upgrade layout</vt:lpstr>
      <vt:lpstr>CMOS Pixel Sensors</vt:lpstr>
      <vt:lpstr>PowerPoint Presentation</vt:lpstr>
      <vt:lpstr>PowerPoint Presentation</vt:lpstr>
      <vt:lpstr>PowerPoint Presentation</vt:lpstr>
      <vt:lpstr>PowerPoint Presentation</vt:lpstr>
    </vt:vector>
  </TitlesOfParts>
  <Manager/>
  <Company>Pusan National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 test system</dc:title>
  <dc:subject/>
  <dc:creator>JunGyu Yi</dc:creator>
  <cp:keywords/>
  <dc:description/>
  <cp:lastModifiedBy>JunGyu Yi</cp:lastModifiedBy>
  <cp:revision>44</cp:revision>
  <dcterms:created xsi:type="dcterms:W3CDTF">2013-05-30T15:05:06Z</dcterms:created>
  <dcterms:modified xsi:type="dcterms:W3CDTF">2013-06-28T22:39:04Z</dcterms:modified>
  <cp:category/>
</cp:coreProperties>
</file>