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318" r:id="rId3"/>
    <p:sldId id="302" r:id="rId4"/>
    <p:sldId id="303" r:id="rId5"/>
    <p:sldId id="382" r:id="rId6"/>
    <p:sldId id="373" r:id="rId7"/>
    <p:sldId id="392" r:id="rId8"/>
    <p:sldId id="374" r:id="rId9"/>
    <p:sldId id="381" r:id="rId10"/>
    <p:sldId id="375" r:id="rId11"/>
    <p:sldId id="376" r:id="rId12"/>
    <p:sldId id="377" r:id="rId13"/>
    <p:sldId id="378" r:id="rId14"/>
    <p:sldId id="379" r:id="rId15"/>
    <p:sldId id="353" r:id="rId16"/>
    <p:sldId id="354" r:id="rId17"/>
    <p:sldId id="355" r:id="rId18"/>
    <p:sldId id="372" r:id="rId19"/>
    <p:sldId id="356" r:id="rId20"/>
    <p:sldId id="357" r:id="rId21"/>
    <p:sldId id="358" r:id="rId22"/>
    <p:sldId id="359" r:id="rId23"/>
    <p:sldId id="395" r:id="rId24"/>
    <p:sldId id="385" r:id="rId25"/>
    <p:sldId id="361" r:id="rId26"/>
    <p:sldId id="363" r:id="rId27"/>
    <p:sldId id="364" r:id="rId28"/>
    <p:sldId id="365" r:id="rId29"/>
    <p:sldId id="366" r:id="rId30"/>
    <p:sldId id="368" r:id="rId31"/>
    <p:sldId id="370" r:id="rId32"/>
    <p:sldId id="387" r:id="rId33"/>
    <p:sldId id="388" r:id="rId34"/>
    <p:sldId id="389" r:id="rId35"/>
    <p:sldId id="393" r:id="rId36"/>
    <p:sldId id="390" r:id="rId37"/>
    <p:sldId id="391" r:id="rId38"/>
    <p:sldId id="344" r:id="rId39"/>
    <p:sldId id="396" r:id="rId4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29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30697-7037-4F7B-A489-16B8EB2F6CA3}" type="datetimeFigureOut">
              <a:rPr lang="ko-KR" altLang="en-US" smtClean="0"/>
              <a:pPr/>
              <a:t>2013-08-22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B7836-1098-4465-8874-67EBEB8C612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81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High baryon number density beyond n_0, Unexplored</a:t>
            </a:r>
            <a:r>
              <a:rPr lang="ko-KR" altLang="en-US" dirty="0" smtClean="0"/>
              <a:t>  </a:t>
            </a:r>
            <a:r>
              <a:rPr lang="en-US" altLang="ko-KR" dirty="0" smtClean="0"/>
              <a:t>area either theoretically</a:t>
            </a:r>
            <a:r>
              <a:rPr lang="en-US" altLang="ko-KR" baseline="0" dirty="0" smtClean="0"/>
              <a:t> or experimentally. </a:t>
            </a:r>
          </a:p>
          <a:p>
            <a:r>
              <a:rPr lang="en-US" altLang="ko-KR" baseline="0" dirty="0" smtClean="0"/>
              <a:t>High energy density, or high temperature, field theoretical method,</a:t>
            </a:r>
          </a:p>
          <a:p>
            <a:r>
              <a:rPr lang="en-US" altLang="ko-KR" baseline="0" dirty="0" smtClean="0"/>
              <a:t>Lattice calculation, RHIC, LHC,  : early Universe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7836-1098-4465-8874-67EBEB8C612A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Thanks to the development of numerical relativity,  the</a:t>
            </a:r>
            <a:r>
              <a:rPr lang="en-US" altLang="ko-KR" baseline="0" dirty="0" smtClean="0"/>
              <a:t> wave forms are supposed to have quite </a:t>
            </a:r>
          </a:p>
          <a:p>
            <a:r>
              <a:rPr lang="en-US" altLang="ko-KR" baseline="0" dirty="0" smtClean="0"/>
              <a:t>different forms depending on the </a:t>
            </a:r>
            <a:r>
              <a:rPr lang="en-US" altLang="ko-KR" baseline="0" dirty="0" err="1" smtClean="0"/>
              <a:t>EoS</a:t>
            </a:r>
            <a:r>
              <a:rPr lang="en-US" altLang="ko-KR" baseline="0" dirty="0" smtClean="0"/>
              <a:t> of compact stars.  Black hole has a rather simple </a:t>
            </a:r>
            <a:r>
              <a:rPr lang="en-US" altLang="ko-KR" baseline="0" dirty="0" err="1" smtClean="0"/>
              <a:t>EoS</a:t>
            </a:r>
            <a:r>
              <a:rPr lang="en-US" altLang="ko-KR" baseline="0" dirty="0" smtClean="0"/>
              <a:t> </a:t>
            </a:r>
          </a:p>
          <a:p>
            <a:r>
              <a:rPr lang="en-US" altLang="ko-KR" baseline="0" dirty="0" smtClean="0"/>
              <a:t>defined by only its mass. However neutron star is rather complicated, radius and mass are very </a:t>
            </a:r>
          </a:p>
          <a:p>
            <a:r>
              <a:rPr lang="en-US" altLang="ko-KR" baseline="0" dirty="0" smtClean="0"/>
              <a:t>dependent of  </a:t>
            </a:r>
            <a:r>
              <a:rPr lang="en-US" altLang="ko-KR" baseline="0" dirty="0" err="1" smtClean="0"/>
              <a:t>EoS</a:t>
            </a:r>
            <a:r>
              <a:rPr lang="en-US" altLang="ko-KR" baseline="0" dirty="0" smtClean="0"/>
              <a:t> in detail.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7836-1098-4465-8874-67EBEB8C612A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Some examples of</a:t>
            </a:r>
            <a:r>
              <a:rPr lang="en-US" altLang="ko-KR" baseline="0" dirty="0" smtClean="0"/>
              <a:t> numerical simulations: </a:t>
            </a:r>
            <a:r>
              <a:rPr lang="en-US" altLang="ko-KR" dirty="0" smtClean="0"/>
              <a:t>show</a:t>
            </a:r>
            <a:r>
              <a:rPr lang="en-US" altLang="ko-KR" baseline="0" dirty="0" smtClean="0"/>
              <a:t> clearly different  wave forms depending  on </a:t>
            </a:r>
            <a:r>
              <a:rPr lang="en-US" altLang="ko-KR" baseline="0" dirty="0" err="1" smtClean="0"/>
              <a:t>EoS’s</a:t>
            </a:r>
            <a:r>
              <a:rPr lang="en-US" altLang="ko-KR" baseline="0" dirty="0" smtClean="0"/>
              <a:t>.  </a:t>
            </a:r>
          </a:p>
          <a:p>
            <a:r>
              <a:rPr lang="en-US" altLang="ko-KR" baseline="0" dirty="0" smtClean="0"/>
              <a:t>Hence  GW can provide  opportunity to investigate </a:t>
            </a:r>
            <a:r>
              <a:rPr lang="en-US" altLang="ko-KR" baseline="0" dirty="0" err="1" smtClean="0"/>
              <a:t>EoS</a:t>
            </a:r>
            <a:r>
              <a:rPr lang="en-US" altLang="ko-KR" baseline="0" dirty="0" smtClean="0"/>
              <a:t> of dense baryonic matter at the </a:t>
            </a:r>
          </a:p>
          <a:p>
            <a:r>
              <a:rPr lang="en-US" altLang="ko-KR" baseline="0" dirty="0" smtClean="0"/>
              <a:t>higher density </a:t>
            </a:r>
            <a:r>
              <a:rPr lang="en-US" altLang="ko-KR" dirty="0" smtClean="0"/>
              <a:t>  which can not be attained in the laboratory</a:t>
            </a:r>
            <a:r>
              <a:rPr lang="en-US" altLang="ko-KR" baseline="0" dirty="0" smtClean="0"/>
              <a:t> experiment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7836-1098-4465-8874-67EBEB8C612A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baseline="0" dirty="0" smtClean="0"/>
              <a:t> Present observations of neutron </a:t>
            </a:r>
          </a:p>
          <a:p>
            <a:r>
              <a:rPr lang="en-US" altLang="ko-KR" baseline="0" dirty="0" smtClean="0"/>
              <a:t>stars  mostly give us the information only on the masses of neutron stars not the radii such that it</a:t>
            </a:r>
          </a:p>
          <a:p>
            <a:r>
              <a:rPr lang="en-US" altLang="ko-KR" baseline="0" dirty="0" smtClean="0"/>
              <a:t>Cannot fix the relevant </a:t>
            </a:r>
            <a:r>
              <a:rPr lang="en-US" altLang="ko-KR" baseline="0" dirty="0" err="1" smtClean="0"/>
              <a:t>EoS</a:t>
            </a:r>
            <a:r>
              <a:rPr lang="en-US" altLang="ko-KR" baseline="0" dirty="0" smtClean="0"/>
              <a:t>.   However the above examples indicate that  it can probe also the radii</a:t>
            </a:r>
          </a:p>
          <a:p>
            <a:r>
              <a:rPr lang="en-US" altLang="ko-KR" baseline="0" dirty="0" smtClean="0"/>
              <a:t>as well as masses.  New </a:t>
            </a:r>
            <a:r>
              <a:rPr lang="en-US" altLang="ko-KR" baseline="0" dirty="0" err="1" smtClean="0"/>
              <a:t>degre</a:t>
            </a:r>
            <a:r>
              <a:rPr lang="en-US" altLang="ko-KR" baseline="0" dirty="0" smtClean="0"/>
              <a:t> of freedom, interactions,…    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7836-1098-4465-8874-67EBEB8C612A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Proton capture electron 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en-US" altLang="ko-KR" dirty="0" smtClean="0"/>
              <a:t> neutron(weak interaction), energy minimum</a:t>
            </a:r>
            <a:r>
              <a:rPr lang="en-US" altLang="ko-KR" baseline="0" dirty="0" smtClean="0"/>
              <a:t> moves to x</a:t>
            </a:r>
            <a:r>
              <a:rPr lang="en-US" altLang="ko-KR" baseline="0" dirty="0" smtClean="0">
                <a:sym typeface="Wingdings" pitchFamily="2" charset="2"/>
              </a:rPr>
              <a:t>0 .  Appearance of proton moves minimum x&lt; ½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4539-11D5-476E-BCCD-47424936009A}" type="slidenum">
              <a:rPr lang="ko-KR" altLang="en-US" smtClean="0">
                <a:solidFill>
                  <a:prstClr val="black"/>
                </a:solidFill>
              </a:rPr>
              <a:pPr/>
              <a:t>20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B7836-1098-4465-8874-67EBEB8C612A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Mean</a:t>
            </a:r>
            <a:r>
              <a:rPr lang="en-US" altLang="ko-KR" baseline="0" dirty="0" smtClean="0"/>
              <a:t> field calculation is now </a:t>
            </a:r>
            <a:r>
              <a:rPr lang="en-US" altLang="ko-KR" baseline="0" smtClean="0"/>
              <a:t>in progress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4539-11D5-476E-BCCD-47424936009A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Mean</a:t>
            </a:r>
            <a:r>
              <a:rPr lang="en-US" altLang="ko-KR" baseline="0" dirty="0" smtClean="0"/>
              <a:t> field calculation is now </a:t>
            </a:r>
            <a:r>
              <a:rPr lang="en-US" altLang="ko-KR" baseline="0" smtClean="0"/>
              <a:t>in progress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34539-11D5-476E-BCCD-47424936009A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1DFF-0EC7-4643-A850-B0479B15B3F4}" type="datetimeFigureOut">
              <a:rPr lang="ko-KR" altLang="en-US" smtClean="0"/>
              <a:pPr/>
              <a:t>2013-08-22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E6C-AC5B-4052-AC32-F8C01C2736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1DFF-0EC7-4643-A850-B0479B15B3F4}" type="datetimeFigureOut">
              <a:rPr lang="ko-KR" altLang="en-US" smtClean="0"/>
              <a:pPr/>
              <a:t>2013-08-22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E6C-AC5B-4052-AC32-F8C01C2736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1DFF-0EC7-4643-A850-B0479B15B3F4}" type="datetimeFigureOut">
              <a:rPr lang="ko-KR" altLang="en-US" smtClean="0"/>
              <a:pPr/>
              <a:t>2013-08-22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E6C-AC5B-4052-AC32-F8C01C2736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22BF-C595-4DC9-830D-70CD1C9981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2013-08-22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70A3-444F-40BA-BF65-2C60BA01F25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77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22BF-C595-4DC9-830D-70CD1C9981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2013-08-22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70A3-444F-40BA-BF65-2C60BA01F25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85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22BF-C595-4DC9-830D-70CD1C9981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2013-08-22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70A3-444F-40BA-BF65-2C60BA01F25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94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22BF-C595-4DC9-830D-70CD1C9981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2013-08-22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70A3-444F-40BA-BF65-2C60BA01F25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90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22BF-C595-4DC9-830D-70CD1C9981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2013-08-22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70A3-444F-40BA-BF65-2C60BA01F25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9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22BF-C595-4DC9-830D-70CD1C9981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2013-08-22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70A3-444F-40BA-BF65-2C60BA01F25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86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22BF-C595-4DC9-830D-70CD1C9981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2013-08-22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70A3-444F-40BA-BF65-2C60BA01F25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53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22BF-C595-4DC9-830D-70CD1C9981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2013-08-22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70A3-444F-40BA-BF65-2C60BA01F25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1DFF-0EC7-4643-A850-B0479B15B3F4}" type="datetimeFigureOut">
              <a:rPr lang="ko-KR" altLang="en-US" smtClean="0"/>
              <a:pPr/>
              <a:t>2013-08-22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E6C-AC5B-4052-AC32-F8C01C2736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22BF-C595-4DC9-830D-70CD1C9981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2013-08-22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70A3-444F-40BA-BF65-2C60BA01F25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990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22BF-C595-4DC9-830D-70CD1C9981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2013-08-22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70A3-444F-40BA-BF65-2C60BA01F25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7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22BF-C595-4DC9-830D-70CD1C9981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2013-08-22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70A3-444F-40BA-BF65-2C60BA01F25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5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1DFF-0EC7-4643-A850-B0479B15B3F4}" type="datetimeFigureOut">
              <a:rPr lang="ko-KR" altLang="en-US" smtClean="0"/>
              <a:pPr/>
              <a:t>2013-08-22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E6C-AC5B-4052-AC32-F8C01C2736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1DFF-0EC7-4643-A850-B0479B15B3F4}" type="datetimeFigureOut">
              <a:rPr lang="ko-KR" altLang="en-US" smtClean="0"/>
              <a:pPr/>
              <a:t>2013-08-22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E6C-AC5B-4052-AC32-F8C01C2736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1DFF-0EC7-4643-A850-B0479B15B3F4}" type="datetimeFigureOut">
              <a:rPr lang="ko-KR" altLang="en-US" smtClean="0"/>
              <a:pPr/>
              <a:t>2013-08-22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E6C-AC5B-4052-AC32-F8C01C2736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1DFF-0EC7-4643-A850-B0479B15B3F4}" type="datetimeFigureOut">
              <a:rPr lang="ko-KR" altLang="en-US" smtClean="0"/>
              <a:pPr/>
              <a:t>2013-08-22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E6C-AC5B-4052-AC32-F8C01C2736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1DFF-0EC7-4643-A850-B0479B15B3F4}" type="datetimeFigureOut">
              <a:rPr lang="ko-KR" altLang="en-US" smtClean="0"/>
              <a:pPr/>
              <a:t>2013-08-22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E6C-AC5B-4052-AC32-F8C01C2736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1DFF-0EC7-4643-A850-B0479B15B3F4}" type="datetimeFigureOut">
              <a:rPr lang="ko-KR" altLang="en-US" smtClean="0"/>
              <a:pPr/>
              <a:t>2013-08-22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E6C-AC5B-4052-AC32-F8C01C2736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1DFF-0EC7-4643-A850-B0479B15B3F4}" type="datetimeFigureOut">
              <a:rPr lang="ko-KR" altLang="en-US" smtClean="0"/>
              <a:pPr/>
              <a:t>2013-08-22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E6C-AC5B-4052-AC32-F8C01C2736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61DFF-0EC7-4643-A850-B0479B15B3F4}" type="datetimeFigureOut">
              <a:rPr lang="ko-KR" altLang="en-US" smtClean="0"/>
              <a:pPr/>
              <a:t>2013-08-22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2E6C-AC5B-4052-AC32-F8C01C2736D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F22BF-C595-4DC9-830D-70CD1C99818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2013-08-22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8070A3-444F-40BA-BF65-2C60BA01F254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8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//upload.wikimedia.org/wikipedia/commons/6/6f/CMB_Timeline300_no_WMAP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ouro.ligo-la.caltech.edu/~bonnie/publish/aerials/aerials-Pages/Image3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그림 5" descr="로고변경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140468"/>
            <a:ext cx="6500839" cy="71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357158" y="1928802"/>
            <a:ext cx="8501090" cy="1470025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Symmetry energy  </a:t>
            </a:r>
            <a:r>
              <a:rPr lang="en-US" altLang="ko-KR" sz="3600" dirty="0" smtClean="0">
                <a:latin typeface="Comic Sans MS" pitchFamily="66" charset="0"/>
              </a:rPr>
              <a:t>in</a:t>
            </a:r>
            <a:r>
              <a:rPr lang="ko-KR" altLang="en-US" sz="3600" dirty="0" smtClean="0">
                <a:latin typeface="Comic Sans MS" pitchFamily="66" charset="0"/>
              </a:rPr>
              <a:t> </a:t>
            </a:r>
            <a:r>
              <a:rPr lang="en-US" altLang="ko-KR" sz="3600" dirty="0" smtClean="0">
                <a:latin typeface="Comic Sans MS" pitchFamily="66" charset="0"/>
              </a:rPr>
              <a:t>the era of advanced gravitational wave detectors</a:t>
            </a:r>
            <a:endParaRPr lang="ko-KR" altLang="en-US" sz="3600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2" y="3571876"/>
            <a:ext cx="7572428" cy="1285884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Comic Sans MS" pitchFamily="66" charset="0"/>
              </a:rPr>
              <a:t>Hyun </a:t>
            </a:r>
            <a:r>
              <a:rPr lang="en-US" altLang="ko-KR" dirty="0" err="1" smtClean="0">
                <a:latin typeface="Comic Sans MS" pitchFamily="66" charset="0"/>
              </a:rPr>
              <a:t>Kyu</a:t>
            </a:r>
            <a:r>
              <a:rPr lang="en-US" altLang="ko-KR" dirty="0" smtClean="0">
                <a:latin typeface="Comic Sans MS" pitchFamily="66" charset="0"/>
              </a:rPr>
              <a:t> Lee</a:t>
            </a:r>
            <a:endParaRPr lang="ko-KR" altLang="en-US" dirty="0" smtClean="0"/>
          </a:p>
          <a:p>
            <a:pPr eaLnBrk="1" hangingPunct="1"/>
            <a:r>
              <a:rPr lang="en-US" altLang="ko-KR" dirty="0" err="1" smtClean="0">
                <a:latin typeface="Comic Sans MS" pitchFamily="66" charset="0"/>
              </a:rPr>
              <a:t>Hanyang</a:t>
            </a:r>
            <a:r>
              <a:rPr lang="en-US" altLang="ko-KR" dirty="0" smtClean="0">
                <a:latin typeface="Comic Sans MS" pitchFamily="66" charset="0"/>
              </a:rPr>
              <a:t> University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0" y="285728"/>
            <a:ext cx="9001156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200" dirty="0" smtClean="0">
                <a:solidFill>
                  <a:srgbClr val="0070C0"/>
                </a:solidFill>
              </a:rPr>
              <a:t>Heavy Ion Meeting 20313-05 , </a:t>
            </a:r>
            <a:r>
              <a:rPr lang="en-US" sz="1200" dirty="0" err="1" smtClean="0">
                <a:solidFill>
                  <a:srgbClr val="0070C0"/>
                </a:solidFill>
              </a:rPr>
              <a:t>Asan</a:t>
            </a:r>
            <a:r>
              <a:rPr lang="en-US" sz="1200" dirty="0" smtClean="0">
                <a:solidFill>
                  <a:srgbClr val="0070C0"/>
                </a:solidFill>
              </a:rPr>
              <a:t> Science Hall,  Korea University,  May 24 2013</a:t>
            </a:r>
            <a:endParaRPr kumimoji="0" lang="en-US" altLang="ko-KR" sz="1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2044824"/>
          </a:xfrm>
        </p:spPr>
        <p:txBody>
          <a:bodyPr/>
          <a:lstStyle/>
          <a:p>
            <a:r>
              <a:rPr lang="en-US" altLang="ko-KR" dirty="0" err="1" smtClean="0"/>
              <a:t>EoS</a:t>
            </a:r>
            <a:r>
              <a:rPr lang="en-US" altLang="ko-KR" dirty="0" smtClean="0"/>
              <a:t> in Binary merger</a:t>
            </a:r>
          </a:p>
          <a:p>
            <a:pPr>
              <a:buNone/>
            </a:pPr>
            <a:r>
              <a:rPr lang="en-US" altLang="ko-KR" dirty="0" smtClean="0"/>
              <a:t>   a. </a:t>
            </a:r>
            <a:r>
              <a:rPr lang="en-US" altLang="ko-KR" dirty="0" err="1" smtClean="0"/>
              <a:t>inspiral</a:t>
            </a:r>
            <a:r>
              <a:rPr lang="en-US" altLang="ko-KR" dirty="0" smtClean="0"/>
              <a:t> period: mass</a:t>
            </a:r>
          </a:p>
          <a:p>
            <a:pPr>
              <a:buNone/>
            </a:pPr>
            <a:r>
              <a:rPr lang="en-US" altLang="ko-KR" dirty="0" smtClean="0"/>
              <a:t>   b. coalescing period : </a:t>
            </a:r>
            <a:r>
              <a:rPr lang="en-US" altLang="ko-KR" dirty="0" err="1" smtClean="0"/>
              <a:t>EoS</a:t>
            </a:r>
            <a:r>
              <a:rPr lang="en-US" altLang="ko-KR" dirty="0" smtClean="0"/>
              <a:t> (soft or stiff)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708920"/>
            <a:ext cx="4248472" cy="300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139952" y="5805264"/>
            <a:ext cx="2304256" cy="3074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 smtClean="0">
                <a:latin typeface="+mj-lt"/>
                <a:ea typeface="+mj-ea"/>
                <a:cs typeface="+mj-cs"/>
              </a:rPr>
              <a:t>Shibata, 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2011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32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nature09466-f3.2(1)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408712" cy="4945411"/>
          </a:xfrm>
          <a:prstGeom prst="rect">
            <a:avLst/>
          </a:prstGeom>
        </p:spPr>
      </p:pic>
      <p:sp>
        <p:nvSpPr>
          <p:cNvPr id="3" name="내용 개체 틀 2"/>
          <p:cNvSpPr txBox="1">
            <a:spLocks/>
          </p:cNvSpPr>
          <p:nvPr/>
        </p:nvSpPr>
        <p:spPr>
          <a:xfrm>
            <a:off x="357158" y="214290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ko-KR" sz="3200" noProof="0" dirty="0" smtClean="0">
                <a:latin typeface="Comic Sans MS" pitchFamily="66" charset="0"/>
              </a:rPr>
              <a:t>constraint on </a:t>
            </a:r>
            <a:r>
              <a:rPr lang="en-US" altLang="ko-KR" sz="3200" noProof="0" dirty="0" err="1" smtClean="0">
                <a:latin typeface="Comic Sans MS" pitchFamily="66" charset="0"/>
              </a:rPr>
              <a:t>EoS</a:t>
            </a:r>
            <a:r>
              <a:rPr lang="en-US" altLang="ko-KR" sz="3200" noProof="0" dirty="0" smtClean="0">
                <a:latin typeface="Comic Sans MS" pitchFamily="66" charset="0"/>
              </a:rPr>
              <a:t> from NS observations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8001024" cy="596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직사각형 2"/>
          <p:cNvSpPr/>
          <p:nvPr/>
        </p:nvSpPr>
        <p:spPr>
          <a:xfrm>
            <a:off x="1115616" y="26064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C.Horowitz</a:t>
            </a:r>
            <a:r>
              <a:rPr lang="en-US" dirty="0" smtClean="0"/>
              <a:t>: 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483768" y="0"/>
          <a:ext cx="6120680" cy="561169"/>
        </p:xfrm>
        <a:graphic>
          <a:graphicData uri="http://schemas.openxmlformats.org/drawingml/2006/table">
            <a:tbl>
              <a:tblPr/>
              <a:tblGrid>
                <a:gridCol w="6120680"/>
              </a:tblGrid>
              <a:tr h="143425"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6849">
                <a:tc>
                  <a:txBody>
                    <a:bodyPr/>
                    <a:lstStyle/>
                    <a:p>
                      <a:r>
                        <a:rPr lang="en-US" dirty="0"/>
                        <a:t>Third Year of APCTP-WCU Focus program </a:t>
                      </a:r>
                      <a:r>
                        <a:rPr lang="en-US" dirty="0" smtClean="0"/>
                        <a:t>April , </a:t>
                      </a:r>
                      <a:r>
                        <a:rPr lang="en-US" dirty="0"/>
                        <a:t>2012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7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8406674" cy="354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2627784" y="908720"/>
            <a:ext cx="5616624" cy="36004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 err="1" smtClean="0">
                <a:latin typeface="+mj-lt"/>
                <a:ea typeface="+mj-ea"/>
                <a:cs typeface="+mj-cs"/>
              </a:rPr>
              <a:t>Sekiguchi</a:t>
            </a:r>
            <a:r>
              <a:rPr lang="en-US" altLang="ko-KR" sz="1600" dirty="0" smtClean="0">
                <a:latin typeface="+mj-lt"/>
                <a:ea typeface="+mj-ea"/>
                <a:cs typeface="+mj-cs"/>
              </a:rPr>
              <a:t>, </a:t>
            </a:r>
            <a:r>
              <a:rPr lang="en-US" altLang="ko-KR" sz="1600" dirty="0" err="1" smtClean="0">
                <a:latin typeface="+mj-lt"/>
                <a:ea typeface="+mj-ea"/>
                <a:cs typeface="+mj-cs"/>
              </a:rPr>
              <a:t>Kiuchi</a:t>
            </a:r>
            <a:r>
              <a:rPr lang="en-US" altLang="ko-KR" sz="1600" dirty="0" smtClean="0">
                <a:latin typeface="+mj-lt"/>
                <a:ea typeface="+mj-ea"/>
                <a:cs typeface="+mj-cs"/>
              </a:rPr>
              <a:t>, </a:t>
            </a:r>
            <a:r>
              <a:rPr lang="en-US" altLang="ko-KR" sz="1600" dirty="0" err="1" smtClean="0">
                <a:latin typeface="+mj-lt"/>
                <a:ea typeface="+mj-ea"/>
                <a:cs typeface="+mj-cs"/>
              </a:rPr>
              <a:t>Kyutoku</a:t>
            </a:r>
            <a:r>
              <a:rPr lang="en-US" altLang="ko-KR" sz="1600" dirty="0" smtClean="0">
                <a:latin typeface="+mj-lt"/>
                <a:ea typeface="+mj-ea"/>
                <a:cs typeface="+mj-cs"/>
              </a:rPr>
              <a:t>, </a:t>
            </a:r>
            <a:r>
              <a:rPr lang="en-US" altLang="ko-KR" sz="1600" dirty="0" err="1" smtClean="0">
                <a:latin typeface="+mj-lt"/>
                <a:ea typeface="+mj-ea"/>
                <a:cs typeface="+mj-cs"/>
              </a:rPr>
              <a:t>Schibata</a:t>
            </a:r>
            <a:r>
              <a:rPr lang="en-US" altLang="ko-KR" sz="1600" dirty="0" smtClean="0">
                <a:latin typeface="+mj-lt"/>
                <a:ea typeface="+mj-ea"/>
                <a:cs typeface="+mj-cs"/>
              </a:rPr>
              <a:t>  PRL 107, 211101(2011)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323528" y="404664"/>
            <a:ext cx="4104456" cy="6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400" noProof="0" dirty="0" smtClean="0"/>
              <a:t>Effect of hyperons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65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539552" y="3356992"/>
            <a:ext cx="8429652" cy="1357322"/>
            <a:chOff x="714348" y="3286124"/>
            <a:chExt cx="8429652" cy="1357322"/>
          </a:xfrm>
        </p:grpSpPr>
        <p:sp>
          <p:nvSpPr>
            <p:cNvPr id="5" name="내용 개체 틀 2"/>
            <p:cNvSpPr txBox="1">
              <a:spLocks/>
            </p:cNvSpPr>
            <p:nvPr/>
          </p:nvSpPr>
          <p:spPr>
            <a:xfrm>
              <a:off x="714348" y="3286124"/>
              <a:ext cx="4968552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ko-KR" sz="3200" dirty="0" smtClean="0">
                  <a:solidFill>
                    <a:prstClr val="black"/>
                  </a:solidFill>
                </a:rPr>
                <a:t>  </a:t>
              </a:r>
              <a:r>
                <a:rPr lang="en-US" altLang="ko-KR" sz="2800" dirty="0" smtClean="0">
                  <a:solidFill>
                    <a:prstClr val="black"/>
                  </a:solidFill>
                  <a:latin typeface="Comic Sans MS" pitchFamily="66" charset="0"/>
                </a:rPr>
                <a:t>Nuclear matter</a:t>
              </a:r>
              <a:endParaRPr lang="en-US" altLang="ko-KR" sz="3200" dirty="0" smtClean="0">
                <a:solidFill>
                  <a:prstClr val="black"/>
                </a:solidFill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US" altLang="ko-KR" sz="3200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4909" y="3714752"/>
              <a:ext cx="7739091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284984"/>
            <a:ext cx="1188064" cy="65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그룹 9"/>
          <p:cNvGrpSpPr/>
          <p:nvPr/>
        </p:nvGrpSpPr>
        <p:grpSpPr>
          <a:xfrm>
            <a:off x="395536" y="1066416"/>
            <a:ext cx="7998660" cy="2290576"/>
            <a:chOff x="395536" y="1124744"/>
            <a:chExt cx="7998660" cy="2290576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7624" y="1700808"/>
              <a:ext cx="7206572" cy="1714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내용 개체 틀 2"/>
            <p:cNvSpPr txBox="1">
              <a:spLocks/>
            </p:cNvSpPr>
            <p:nvPr/>
          </p:nvSpPr>
          <p:spPr>
            <a:xfrm>
              <a:off x="395536" y="1124744"/>
              <a:ext cx="1800200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ko-KR" sz="3200" dirty="0" smtClean="0">
                  <a:solidFill>
                    <a:prstClr val="black"/>
                  </a:solidFill>
                </a:rPr>
                <a:t>  </a:t>
              </a:r>
              <a:r>
                <a:rPr lang="en-US" altLang="ko-KR" sz="2800" dirty="0" smtClean="0">
                  <a:solidFill>
                    <a:prstClr val="black"/>
                  </a:solidFill>
                  <a:latin typeface="Comic Sans MS" pitchFamily="66" charset="0"/>
                </a:rPr>
                <a:t>Nuclei</a:t>
              </a:r>
              <a:endParaRPr lang="en-US" altLang="ko-KR" sz="3200" dirty="0" smtClean="0">
                <a:solidFill>
                  <a:prstClr val="black"/>
                </a:solidFill>
                <a:latin typeface="Comic Sans MS" pitchFamily="66" charset="0"/>
              </a:endParaRPr>
            </a:p>
            <a:p>
              <a:pPr marL="342900" indent="-342900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US" altLang="ko-KR" sz="3200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그룹 12"/>
          <p:cNvGrpSpPr/>
          <p:nvPr/>
        </p:nvGrpSpPr>
        <p:grpSpPr>
          <a:xfrm>
            <a:off x="1135919" y="4894903"/>
            <a:ext cx="7143800" cy="1264903"/>
            <a:chOff x="1691680" y="4653136"/>
            <a:chExt cx="7143800" cy="1264903"/>
          </a:xfrm>
        </p:grpSpPr>
        <p:sp>
          <p:nvSpPr>
            <p:cNvPr id="14" name="직사각형 13"/>
            <p:cNvSpPr/>
            <p:nvPr/>
          </p:nvSpPr>
          <p:spPr>
            <a:xfrm>
              <a:off x="1691680" y="5013176"/>
              <a:ext cx="7143800" cy="90486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ct val="20000"/>
                </a:spcBef>
                <a:defRPr/>
              </a:pPr>
              <a:r>
                <a:rPr lang="en-US" altLang="ko-KR" sz="2400" dirty="0" smtClean="0">
                  <a:solidFill>
                    <a:prstClr val="black"/>
                  </a:solidFill>
                </a:rPr>
                <a:t>Symmetry energy:  </a:t>
              </a:r>
            </a:p>
            <a:p>
              <a:pPr marL="342900" indent="-342900">
                <a:spcBef>
                  <a:spcPct val="20000"/>
                </a:spcBef>
                <a:defRPr/>
              </a:pPr>
              <a:r>
                <a:rPr lang="en-US" altLang="ko-KR" sz="2400" dirty="0" smtClean="0">
                  <a:solidFill>
                    <a:prstClr val="black"/>
                  </a:solidFill>
                </a:rPr>
                <a:t>    measure of n-p asymmetry in nuclear matter</a:t>
              </a:r>
            </a:p>
          </p:txBody>
        </p:sp>
        <p:cxnSp>
          <p:nvCxnSpPr>
            <p:cNvPr id="15" name="직선 화살표 연결선 14"/>
            <p:cNvCxnSpPr/>
            <p:nvPr/>
          </p:nvCxnSpPr>
          <p:spPr>
            <a:xfrm rot="5400000" flipH="1" flipV="1">
              <a:off x="6481006" y="4832362"/>
              <a:ext cx="360040" cy="1588"/>
            </a:xfrm>
            <a:prstGeom prst="straightConnector1">
              <a:avLst/>
            </a:prstGeom>
            <a:ln w="412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타원 11"/>
          <p:cNvSpPr/>
          <p:nvPr/>
        </p:nvSpPr>
        <p:spPr>
          <a:xfrm>
            <a:off x="5796136" y="4005064"/>
            <a:ext cx="334786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555776" y="3933056"/>
            <a:ext cx="2880320" cy="9361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47564" y="323165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 smtClean="0">
                <a:solidFill>
                  <a:prstClr val="black"/>
                </a:solidFill>
                <a:latin typeface="Comic Sans MS" pitchFamily="66" charset="0"/>
              </a:rPr>
              <a:t>II.  </a:t>
            </a:r>
            <a:r>
              <a:rPr lang="en-US" altLang="ko-KR" sz="3600" dirty="0">
                <a:solidFill>
                  <a:prstClr val="black"/>
                </a:solidFill>
                <a:latin typeface="Comic Sans MS" pitchFamily="66" charset="0"/>
              </a:rPr>
              <a:t>S</a:t>
            </a:r>
            <a:r>
              <a:rPr lang="en-US" altLang="ko-KR" sz="3600" dirty="0" smtClean="0">
                <a:solidFill>
                  <a:prstClr val="black"/>
                </a:solidFill>
                <a:latin typeface="Comic Sans MS" pitchFamily="66" charset="0"/>
              </a:rPr>
              <a:t>ymmetry energy</a:t>
            </a:r>
          </a:p>
        </p:txBody>
      </p:sp>
    </p:spTree>
    <p:extLst>
      <p:ext uri="{BB962C8B-B14F-4D97-AF65-F5344CB8AC3E}">
        <p14:creationId xmlns:p14="http://schemas.microsoft.com/office/powerpoint/2010/main" val="33545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8" y="357167"/>
            <a:ext cx="8229600" cy="714380"/>
          </a:xfrm>
        </p:spPr>
        <p:txBody>
          <a:bodyPr/>
          <a:lstStyle/>
          <a:p>
            <a:r>
              <a:rPr lang="en-US" altLang="ko-KR" dirty="0" smtClean="0">
                <a:latin typeface="Comic Sans MS" pitchFamily="66" charset="0"/>
              </a:rPr>
              <a:t>Driving force toward symmetric matter </a:t>
            </a:r>
            <a:endParaRPr lang="ko-KR" altLang="en-US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928934"/>
            <a:ext cx="41910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7" y="1857364"/>
            <a:ext cx="3714776" cy="80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214422"/>
            <a:ext cx="6096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오른쪽 화살표 10"/>
          <p:cNvSpPr/>
          <p:nvPr/>
        </p:nvSpPr>
        <p:spPr>
          <a:xfrm rot="5400000">
            <a:off x="1107257" y="2250273"/>
            <a:ext cx="78581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17" name="Picture 2" descr="C:\Documents and Settings\Hyun Kyu Lee\Local Settings\Temporary Internet Files\Content.IE5\6DE9WFIP\CAP13EWU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3840" y="4317224"/>
            <a:ext cx="2643206" cy="172383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2046" y="2247292"/>
            <a:ext cx="2992542" cy="218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직사각형 8"/>
          <p:cNvSpPr/>
          <p:nvPr/>
        </p:nvSpPr>
        <p:spPr>
          <a:xfrm>
            <a:off x="5732046" y="4653136"/>
            <a:ext cx="331236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solidFill>
                  <a:prstClr val="black"/>
                </a:solidFill>
                <a:latin typeface="Comic Sans MS" pitchFamily="66" charset="0"/>
              </a:rPr>
              <a:t>J.M. </a:t>
            </a:r>
            <a:r>
              <a:rPr lang="en-US" altLang="ko-KR" sz="1000" dirty="0" err="1" smtClean="0">
                <a:solidFill>
                  <a:prstClr val="black"/>
                </a:solidFill>
                <a:latin typeface="Comic Sans MS" pitchFamily="66" charset="0"/>
              </a:rPr>
              <a:t>Lattimer</a:t>
            </a:r>
            <a:r>
              <a:rPr lang="en-US" altLang="ko-KR" sz="1000" dirty="0" smtClean="0">
                <a:solidFill>
                  <a:prstClr val="black"/>
                </a:solidFill>
                <a:latin typeface="Comic Sans MS" pitchFamily="66" charset="0"/>
              </a:rPr>
              <a:t> and M. </a:t>
            </a:r>
            <a:r>
              <a:rPr lang="en-US" altLang="ko-KR" sz="1000" dirty="0" err="1" smtClean="0">
                <a:solidFill>
                  <a:prstClr val="black"/>
                </a:solidFill>
                <a:latin typeface="Comic Sans MS" pitchFamily="66" charset="0"/>
              </a:rPr>
              <a:t>Prakash</a:t>
            </a:r>
            <a:r>
              <a:rPr lang="en-US" altLang="ko-KR" sz="1000" dirty="0" smtClean="0">
                <a:solidFill>
                  <a:prstClr val="black"/>
                </a:solidFill>
                <a:latin typeface="Comic Sans MS" pitchFamily="66" charset="0"/>
              </a:rPr>
              <a:t>, Phys. Rep. (2000),      </a:t>
            </a:r>
          </a:p>
          <a:p>
            <a:r>
              <a:rPr lang="en-US" altLang="ko-KR" sz="10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altLang="ko-KR" sz="1000" dirty="0" err="1" smtClean="0">
                <a:solidFill>
                  <a:prstClr val="black"/>
                </a:solidFill>
                <a:latin typeface="Comic Sans MS" pitchFamily="66" charset="0"/>
              </a:rPr>
              <a:t>H.Dong</a:t>
            </a:r>
            <a:r>
              <a:rPr lang="en-US" altLang="ko-KR" sz="1000" dirty="0" smtClean="0">
                <a:solidFill>
                  <a:prstClr val="black"/>
                </a:solidFill>
                <a:latin typeface="Comic Sans MS" pitchFamily="66" charset="0"/>
              </a:rPr>
              <a:t>, T.T.S. </a:t>
            </a:r>
            <a:r>
              <a:rPr lang="en-US" altLang="ko-KR" sz="1000" dirty="0" err="1" smtClean="0">
                <a:solidFill>
                  <a:prstClr val="black"/>
                </a:solidFill>
                <a:latin typeface="Comic Sans MS" pitchFamily="66" charset="0"/>
              </a:rPr>
              <a:t>Kuo</a:t>
            </a:r>
            <a:r>
              <a:rPr lang="en-US" altLang="ko-KR" sz="1000" dirty="0" smtClean="0">
                <a:solidFill>
                  <a:prstClr val="black"/>
                </a:solidFill>
                <a:latin typeface="Comic Sans MS" pitchFamily="66" charset="0"/>
              </a:rPr>
              <a:t>, R. </a:t>
            </a:r>
            <a:r>
              <a:rPr lang="en-US" altLang="ko-KR" sz="1000" dirty="0" err="1" smtClean="0">
                <a:solidFill>
                  <a:prstClr val="black"/>
                </a:solidFill>
                <a:latin typeface="Comic Sans MS" pitchFamily="66" charset="0"/>
              </a:rPr>
              <a:t>Machleitd</a:t>
            </a:r>
            <a:r>
              <a:rPr lang="en-US" altLang="ko-KR" sz="1000" dirty="0" smtClean="0">
                <a:solidFill>
                  <a:prstClr val="black"/>
                </a:solidFill>
                <a:latin typeface="Comic Sans MS" pitchFamily="66" charset="0"/>
              </a:rPr>
              <a:t>, PRC 83(2011)</a:t>
            </a:r>
            <a:endParaRPr lang="ko-KR" altLang="en-US" sz="1000" dirty="0">
              <a:solidFill>
                <a:prstClr val="black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40" y="1071546"/>
            <a:ext cx="867796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내용 개체 틀 2"/>
          <p:cNvSpPr>
            <a:spLocks noGrp="1"/>
          </p:cNvSpPr>
          <p:nvPr>
            <p:ph idx="1"/>
          </p:nvPr>
        </p:nvSpPr>
        <p:spPr>
          <a:xfrm>
            <a:off x="0" y="285728"/>
            <a:ext cx="8715404" cy="7858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  </a:t>
            </a:r>
            <a:r>
              <a:rPr lang="en-US" altLang="ko-KR" sz="2800" dirty="0" err="1" smtClean="0">
                <a:latin typeface="Comic Sans MS" pitchFamily="66" charset="0"/>
              </a:rPr>
              <a:t>Iso</a:t>
            </a:r>
            <a:r>
              <a:rPr lang="en-US" altLang="ko-KR" sz="2800" dirty="0" smtClean="0">
                <a:latin typeface="Comic Sans MS" pitchFamily="66" charset="0"/>
              </a:rPr>
              <a:t>-spin symmetry and symmetry energy </a:t>
            </a:r>
            <a:endParaRPr lang="en-US" altLang="ko-KR" dirty="0" smtClean="0">
              <a:latin typeface="Comic Sans MS" pitchFamily="66" charset="0"/>
            </a:endParaRPr>
          </a:p>
          <a:p>
            <a:endParaRPr lang="en-US" altLang="ko-KR" dirty="0" smtClean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1071538" y="6000768"/>
            <a:ext cx="554461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prstClr val="black"/>
                </a:solidFill>
              </a:rPr>
              <a:t>  </a:t>
            </a:r>
            <a:r>
              <a:rPr lang="en-US" altLang="ko-KR" sz="2300" dirty="0" smtClean="0">
                <a:solidFill>
                  <a:prstClr val="black"/>
                </a:solidFill>
                <a:latin typeface="Comic Sans MS" pitchFamily="66" charset="0"/>
              </a:rPr>
              <a:t>example: SU(2) </a:t>
            </a:r>
            <a:r>
              <a:rPr lang="en-US" altLang="ko-KR" sz="2300" dirty="0" err="1" smtClean="0">
                <a:solidFill>
                  <a:prstClr val="black"/>
                </a:solidFill>
                <a:latin typeface="Comic Sans MS" pitchFamily="66" charset="0"/>
              </a:rPr>
              <a:t>Casimir</a:t>
            </a:r>
            <a:r>
              <a:rPr lang="en-US" altLang="ko-KR" sz="2300" dirty="0" smtClean="0">
                <a:solidFill>
                  <a:prstClr val="black"/>
                </a:solidFill>
                <a:latin typeface="Comic Sans MS" pitchFamily="66" charset="0"/>
              </a:rPr>
              <a:t> operator  and Pauli principle </a:t>
            </a:r>
            <a:endParaRPr lang="en-US" altLang="ko-KR" sz="41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01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8668"/>
          </a:xfrm>
        </p:spPr>
        <p:txBody>
          <a:bodyPr/>
          <a:lstStyle/>
          <a:p>
            <a:r>
              <a:rPr lang="en-US" altLang="ko-KR" dirty="0" smtClean="0"/>
              <a:t>Tensor force </a:t>
            </a:r>
            <a:endParaRPr lang="ko-KR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6286544" cy="149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95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2"/>
          <p:cNvSpPr txBox="1">
            <a:spLocks/>
          </p:cNvSpPr>
          <p:nvPr/>
        </p:nvSpPr>
        <p:spPr>
          <a:xfrm>
            <a:off x="180078" y="332656"/>
            <a:ext cx="7416257" cy="694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  <a:latin typeface="Comic Sans MS" pitchFamily="66" charset="0"/>
              </a:rPr>
              <a:t> Pauli exclusion principle for nucleon </a:t>
            </a:r>
            <a:endParaRPr lang="en-US" altLang="ko-KR" sz="3200" dirty="0" smtClean="0">
              <a:solidFill>
                <a:prstClr val="black"/>
              </a:solidFill>
            </a:endParaRPr>
          </a:p>
        </p:txBody>
      </p:sp>
      <p:grpSp>
        <p:nvGrpSpPr>
          <p:cNvPr id="2" name="그룹 16"/>
          <p:cNvGrpSpPr/>
          <p:nvPr/>
        </p:nvGrpSpPr>
        <p:grpSpPr>
          <a:xfrm>
            <a:off x="739887" y="1642560"/>
            <a:ext cx="3930800" cy="2869490"/>
            <a:chOff x="928662" y="2428868"/>
            <a:chExt cx="4786346" cy="3861642"/>
          </a:xfrm>
        </p:grpSpPr>
        <p:sp>
          <p:nvSpPr>
            <p:cNvPr id="4" name="직사각형 3"/>
            <p:cNvSpPr/>
            <p:nvPr/>
          </p:nvSpPr>
          <p:spPr>
            <a:xfrm>
              <a:off x="928662" y="2714620"/>
              <a:ext cx="714380" cy="207170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1F497D">
                    <a:lumMod val="40000"/>
                    <a:lumOff val="60000"/>
                  </a:srgbClr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3857620" y="3786190"/>
              <a:ext cx="714380" cy="100013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857752" y="3786190"/>
              <a:ext cx="714380" cy="1000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아래로 구부러진 화살표 7"/>
            <p:cNvSpPr/>
            <p:nvPr/>
          </p:nvSpPr>
          <p:spPr>
            <a:xfrm>
              <a:off x="4286248" y="2428868"/>
              <a:ext cx="1000132" cy="714380"/>
            </a:xfrm>
            <a:prstGeom prst="curved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928794" y="4714884"/>
              <a:ext cx="714380" cy="714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857620" y="2786058"/>
              <a:ext cx="714380" cy="100013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내용 개체 틀 2"/>
            <p:cNvSpPr txBox="1">
              <a:spLocks/>
            </p:cNvSpPr>
            <p:nvPr/>
          </p:nvSpPr>
          <p:spPr>
            <a:xfrm>
              <a:off x="3857620" y="4857760"/>
              <a:ext cx="642942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ko-KR" sz="3200" dirty="0" smtClean="0">
                  <a:solidFill>
                    <a:prstClr val="black"/>
                  </a:solidFill>
                </a:rPr>
                <a:t> </a:t>
              </a:r>
              <a:r>
                <a:rPr lang="en-US" altLang="ko-KR" sz="2300" dirty="0" smtClean="0">
                  <a:solidFill>
                    <a:prstClr val="black"/>
                  </a:solidFill>
                  <a:latin typeface="Comic Sans MS" pitchFamily="66" charset="0"/>
                </a:rPr>
                <a:t> n </a:t>
              </a:r>
              <a:endParaRPr lang="en-US" altLang="ko-KR" sz="41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3" name="내용 개체 틀 2"/>
            <p:cNvSpPr txBox="1">
              <a:spLocks/>
            </p:cNvSpPr>
            <p:nvPr/>
          </p:nvSpPr>
          <p:spPr>
            <a:xfrm>
              <a:off x="1928794" y="4857760"/>
              <a:ext cx="642942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ko-KR" sz="3200" dirty="0" smtClean="0">
                  <a:solidFill>
                    <a:prstClr val="black"/>
                  </a:solidFill>
                </a:rPr>
                <a:t> </a:t>
              </a:r>
              <a:r>
                <a:rPr lang="en-US" altLang="ko-KR" sz="2300" dirty="0" smtClean="0">
                  <a:solidFill>
                    <a:prstClr val="black"/>
                  </a:solidFill>
                  <a:latin typeface="Comic Sans MS" pitchFamily="66" charset="0"/>
                </a:rPr>
                <a:t> p </a:t>
              </a:r>
              <a:endParaRPr lang="en-US" altLang="ko-KR" sz="41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4" name="내용 개체 틀 2"/>
            <p:cNvSpPr txBox="1">
              <a:spLocks/>
            </p:cNvSpPr>
            <p:nvPr/>
          </p:nvSpPr>
          <p:spPr>
            <a:xfrm>
              <a:off x="1142976" y="5786454"/>
              <a:ext cx="4572032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ko-KR" sz="3200" dirty="0" smtClean="0">
                  <a:solidFill>
                    <a:prstClr val="black"/>
                  </a:solidFill>
                </a:rPr>
                <a:t> </a:t>
              </a:r>
              <a:r>
                <a:rPr lang="en-US" altLang="ko-KR" sz="2300" dirty="0" smtClean="0">
                  <a:solidFill>
                    <a:prstClr val="black"/>
                  </a:solidFill>
                  <a:latin typeface="Comic Sans MS" pitchFamily="66" charset="0"/>
                </a:rPr>
                <a:t>E(x~0)              &gt;         E(x=1/2)              </a:t>
              </a:r>
              <a:endParaRPr lang="en-US" altLang="ko-KR" sz="41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5" name="내용 개체 틀 2"/>
            <p:cNvSpPr txBox="1">
              <a:spLocks/>
            </p:cNvSpPr>
            <p:nvPr/>
          </p:nvSpPr>
          <p:spPr>
            <a:xfrm>
              <a:off x="4929190" y="4857760"/>
              <a:ext cx="642942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ko-KR" sz="3200" dirty="0" smtClean="0">
                  <a:solidFill>
                    <a:prstClr val="black"/>
                  </a:solidFill>
                </a:rPr>
                <a:t> </a:t>
              </a:r>
              <a:r>
                <a:rPr lang="en-US" altLang="ko-KR" sz="2300" dirty="0" smtClean="0">
                  <a:solidFill>
                    <a:prstClr val="black"/>
                  </a:solidFill>
                  <a:latin typeface="Comic Sans MS" pitchFamily="66" charset="0"/>
                </a:rPr>
                <a:t> p </a:t>
              </a:r>
              <a:endParaRPr lang="en-US" altLang="ko-KR" sz="41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6" name="내용 개체 틀 2"/>
            <p:cNvSpPr txBox="1">
              <a:spLocks/>
            </p:cNvSpPr>
            <p:nvPr/>
          </p:nvSpPr>
          <p:spPr>
            <a:xfrm>
              <a:off x="1000100" y="4857760"/>
              <a:ext cx="642942" cy="5040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0000" lnSpcReduction="20000"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ko-KR" sz="3200" dirty="0" smtClean="0">
                  <a:solidFill>
                    <a:prstClr val="black"/>
                  </a:solidFill>
                </a:rPr>
                <a:t> </a:t>
              </a:r>
              <a:r>
                <a:rPr lang="en-US" altLang="ko-KR" sz="2300" dirty="0" smtClean="0">
                  <a:solidFill>
                    <a:prstClr val="black"/>
                  </a:solidFill>
                  <a:latin typeface="Comic Sans MS" pitchFamily="66" charset="0"/>
                </a:rPr>
                <a:t> n </a:t>
              </a:r>
              <a:endParaRPr lang="en-US" altLang="ko-KR" sz="4100" dirty="0" smtClean="0">
                <a:solidFill>
                  <a:prstClr val="black"/>
                </a:solidFill>
              </a:endParaRPr>
            </a:p>
          </p:txBody>
        </p:sp>
      </p:grp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2359" y="1376996"/>
            <a:ext cx="3387285" cy="329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내용 개체 틀 2"/>
          <p:cNvSpPr txBox="1">
            <a:spLocks/>
          </p:cNvSpPr>
          <p:nvPr/>
        </p:nvSpPr>
        <p:spPr>
          <a:xfrm>
            <a:off x="270706" y="5373216"/>
            <a:ext cx="790169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prstClr val="black"/>
                </a:solidFill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  <a:sym typeface="Wingdings" pitchFamily="2" charset="2"/>
              </a:rPr>
              <a:t> </a:t>
            </a:r>
            <a:r>
              <a:rPr lang="en-US" altLang="ko-KR" sz="23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  <a:latin typeface="Comic Sans MS" pitchFamily="66" charset="0"/>
              </a:rPr>
              <a:t>additional degrees of freedom reduce energy of the  baryonic matter   </a:t>
            </a:r>
            <a:endParaRPr lang="en-US" altLang="ko-KR" sz="3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69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829196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latin typeface="Comic Sans MS" pitchFamily="66" charset="0"/>
              </a:rPr>
              <a:t>Strange quark matter (SQM) </a:t>
            </a:r>
            <a:r>
              <a:rPr lang="en-US" altLang="ko-KR" sz="1800" dirty="0" smtClean="0">
                <a:latin typeface="Comic Sans MS" pitchFamily="66" charset="0"/>
              </a:rPr>
              <a:t>Witten(1984)</a:t>
            </a:r>
            <a:endParaRPr lang="en-US" altLang="ko-KR" dirty="0" smtClean="0">
              <a:latin typeface="Comic Sans MS" pitchFamily="66" charset="0"/>
            </a:endParaRPr>
          </a:p>
          <a:p>
            <a:pPr>
              <a:buNone/>
            </a:pPr>
            <a:r>
              <a:rPr lang="en-US" altLang="ko-KR" dirty="0" smtClean="0">
                <a:latin typeface="Comic Sans MS" pitchFamily="66" charset="0"/>
              </a:rPr>
              <a:t>  -  More stable than  nucleon matter at   higher density</a:t>
            </a:r>
          </a:p>
          <a:p>
            <a:pPr>
              <a:buNone/>
            </a:pPr>
            <a:r>
              <a:rPr lang="en-US" altLang="ko-KR" dirty="0" smtClean="0">
                <a:latin typeface="Comic Sans MS" pitchFamily="66" charset="0"/>
                <a:sym typeface="Wingdings" pitchFamily="2" charset="2"/>
              </a:rPr>
              <a:t> -  Energy for u, d and s quark </a:t>
            </a:r>
            <a:r>
              <a:rPr lang="en-US" altLang="ko-KR" dirty="0" smtClean="0">
                <a:latin typeface="Comic Sans MS" pitchFamily="66" charset="0"/>
              </a:rPr>
              <a:t> matter is lower than u and d quark matter </a:t>
            </a:r>
            <a:r>
              <a:rPr lang="en-US" altLang="ko-KR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altLang="ko-KR" dirty="0" smtClean="0">
                <a:latin typeface="Comic Sans MS" pitchFamily="66" charset="0"/>
              </a:rPr>
              <a:t>SQM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grpSp>
        <p:nvGrpSpPr>
          <p:cNvPr id="4" name="그룹 21"/>
          <p:cNvGrpSpPr/>
          <p:nvPr/>
        </p:nvGrpSpPr>
        <p:grpSpPr>
          <a:xfrm>
            <a:off x="1857356" y="3860454"/>
            <a:ext cx="4819399" cy="2643206"/>
            <a:chOff x="1785918" y="3786190"/>
            <a:chExt cx="4819399" cy="2643206"/>
          </a:xfrm>
        </p:grpSpPr>
        <p:sp>
          <p:nvSpPr>
            <p:cNvPr id="5" name="직사각형 4"/>
            <p:cNvSpPr/>
            <p:nvPr/>
          </p:nvSpPr>
          <p:spPr>
            <a:xfrm>
              <a:off x="2428860" y="3915629"/>
              <a:ext cx="533119" cy="1456358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1F497D">
                    <a:lumMod val="40000"/>
                    <a:lumOff val="60000"/>
                  </a:srgbClr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643438" y="4500570"/>
              <a:ext cx="533119" cy="87141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5361017" y="4500570"/>
              <a:ext cx="533119" cy="87141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아래로 구부러진 화살표 7"/>
            <p:cNvSpPr/>
            <p:nvPr/>
          </p:nvSpPr>
          <p:spPr>
            <a:xfrm>
              <a:off x="5000628" y="3786190"/>
              <a:ext cx="1428760" cy="502192"/>
            </a:xfrm>
            <a:prstGeom prst="curved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 flipV="1">
              <a:off x="3175227" y="5214949"/>
              <a:ext cx="533119" cy="10681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643438" y="3929066"/>
              <a:ext cx="533119" cy="5601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내용 개체 틀 2"/>
            <p:cNvSpPr txBox="1">
              <a:spLocks/>
            </p:cNvSpPr>
            <p:nvPr/>
          </p:nvSpPr>
          <p:spPr>
            <a:xfrm>
              <a:off x="4614650" y="5422206"/>
              <a:ext cx="479807" cy="3543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ko-KR" sz="3200" dirty="0" smtClean="0">
                  <a:solidFill>
                    <a:prstClr val="black"/>
                  </a:solidFill>
                </a:rPr>
                <a:t> </a:t>
              </a:r>
              <a:r>
                <a:rPr lang="en-US" altLang="ko-KR" sz="2300" dirty="0" smtClean="0">
                  <a:solidFill>
                    <a:prstClr val="black"/>
                  </a:solidFill>
                  <a:latin typeface="Comic Sans MS" pitchFamily="66" charset="0"/>
                </a:rPr>
                <a:t> u </a:t>
              </a:r>
              <a:endParaRPr lang="en-US" altLang="ko-KR" sz="41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2" name="내용 개체 틀 2"/>
            <p:cNvSpPr txBox="1">
              <a:spLocks/>
            </p:cNvSpPr>
            <p:nvPr/>
          </p:nvSpPr>
          <p:spPr>
            <a:xfrm>
              <a:off x="3175227" y="5422206"/>
              <a:ext cx="479807" cy="3543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ko-KR" sz="3200" dirty="0" smtClean="0">
                  <a:solidFill>
                    <a:prstClr val="black"/>
                  </a:solidFill>
                </a:rPr>
                <a:t> </a:t>
              </a:r>
              <a:r>
                <a:rPr lang="en-US" altLang="ko-KR" sz="2300" dirty="0" smtClean="0">
                  <a:solidFill>
                    <a:prstClr val="black"/>
                  </a:solidFill>
                  <a:latin typeface="Comic Sans MS" pitchFamily="66" charset="0"/>
                </a:rPr>
                <a:t> s </a:t>
              </a:r>
              <a:endParaRPr lang="en-US" altLang="ko-KR" sz="41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3" name="내용 개체 틀 2"/>
            <p:cNvSpPr txBox="1">
              <a:spLocks/>
            </p:cNvSpPr>
            <p:nvPr/>
          </p:nvSpPr>
          <p:spPr>
            <a:xfrm>
              <a:off x="2588796" y="6075056"/>
              <a:ext cx="3411964" cy="3543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ko-KR" sz="3200" dirty="0" smtClean="0">
                  <a:solidFill>
                    <a:prstClr val="black"/>
                  </a:solidFill>
                </a:rPr>
                <a:t> </a:t>
              </a:r>
              <a:r>
                <a:rPr lang="en-US" altLang="ko-KR" sz="2300" dirty="0" smtClean="0">
                  <a:solidFill>
                    <a:prstClr val="black"/>
                  </a:solidFill>
                  <a:latin typeface="Comic Sans MS" pitchFamily="66" charset="0"/>
                </a:rPr>
                <a:t>E(s=0)              &gt;         E(s=1/3)              </a:t>
              </a:r>
              <a:endParaRPr lang="en-US" altLang="ko-KR" sz="41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4" name="내용 개체 틀 2"/>
            <p:cNvSpPr txBox="1">
              <a:spLocks/>
            </p:cNvSpPr>
            <p:nvPr/>
          </p:nvSpPr>
          <p:spPr>
            <a:xfrm>
              <a:off x="5414329" y="5422206"/>
              <a:ext cx="479807" cy="3543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ko-KR" sz="3200" dirty="0" smtClean="0">
                  <a:solidFill>
                    <a:prstClr val="black"/>
                  </a:solidFill>
                </a:rPr>
                <a:t> </a:t>
              </a:r>
              <a:r>
                <a:rPr lang="en-US" altLang="ko-KR" sz="2300" dirty="0" smtClean="0">
                  <a:solidFill>
                    <a:prstClr val="black"/>
                  </a:solidFill>
                  <a:latin typeface="Comic Sans MS" pitchFamily="66" charset="0"/>
                </a:rPr>
                <a:t> d </a:t>
              </a:r>
              <a:endParaRPr lang="en-US" altLang="ko-KR" sz="41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5" name="내용 개체 틀 2"/>
            <p:cNvSpPr txBox="1">
              <a:spLocks/>
            </p:cNvSpPr>
            <p:nvPr/>
          </p:nvSpPr>
          <p:spPr>
            <a:xfrm>
              <a:off x="2482172" y="5422206"/>
              <a:ext cx="479807" cy="3543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ko-KR" sz="3200" dirty="0" smtClean="0">
                  <a:solidFill>
                    <a:prstClr val="black"/>
                  </a:solidFill>
                </a:rPr>
                <a:t> </a:t>
              </a:r>
              <a:r>
                <a:rPr lang="en-US" altLang="ko-KR" sz="2300" dirty="0" smtClean="0">
                  <a:solidFill>
                    <a:prstClr val="black"/>
                  </a:solidFill>
                  <a:latin typeface="Comic Sans MS" pitchFamily="66" charset="0"/>
                </a:rPr>
                <a:t> d </a:t>
              </a:r>
              <a:endParaRPr lang="en-US" altLang="ko-KR" sz="41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785918" y="3929066"/>
              <a:ext cx="533119" cy="1456358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1F497D">
                    <a:lumMod val="40000"/>
                    <a:lumOff val="60000"/>
                  </a:srgbClr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6072198" y="4500570"/>
              <a:ext cx="533119" cy="84594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아래로 구부러진 화살표 17"/>
            <p:cNvSpPr/>
            <p:nvPr/>
          </p:nvSpPr>
          <p:spPr>
            <a:xfrm>
              <a:off x="5500694" y="3929066"/>
              <a:ext cx="746367" cy="502192"/>
            </a:xfrm>
            <a:prstGeom prst="curvedDown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357818" y="3929066"/>
              <a:ext cx="533119" cy="56019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내용 개체 틀 2"/>
            <p:cNvSpPr txBox="1">
              <a:spLocks/>
            </p:cNvSpPr>
            <p:nvPr/>
          </p:nvSpPr>
          <p:spPr>
            <a:xfrm>
              <a:off x="1785918" y="5429264"/>
              <a:ext cx="479807" cy="3543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ko-KR" sz="3200" dirty="0" smtClean="0">
                  <a:solidFill>
                    <a:prstClr val="black"/>
                  </a:solidFill>
                </a:rPr>
                <a:t> </a:t>
              </a:r>
              <a:r>
                <a:rPr lang="en-US" altLang="ko-KR" sz="2300" dirty="0" smtClean="0">
                  <a:solidFill>
                    <a:prstClr val="black"/>
                  </a:solidFill>
                  <a:latin typeface="Comic Sans MS" pitchFamily="66" charset="0"/>
                </a:rPr>
                <a:t> u </a:t>
              </a:r>
              <a:endParaRPr lang="en-US" altLang="ko-KR" sz="4100" dirty="0" smtClean="0">
                <a:solidFill>
                  <a:prstClr val="black"/>
                </a:solidFill>
              </a:endParaRPr>
            </a:p>
          </p:txBody>
        </p:sp>
        <p:sp>
          <p:nvSpPr>
            <p:cNvPr id="21" name="내용 개체 틀 2"/>
            <p:cNvSpPr txBox="1">
              <a:spLocks/>
            </p:cNvSpPr>
            <p:nvPr/>
          </p:nvSpPr>
          <p:spPr>
            <a:xfrm>
              <a:off x="6072198" y="5429264"/>
              <a:ext cx="479807" cy="3543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ko-KR" sz="3200" dirty="0" smtClean="0">
                  <a:solidFill>
                    <a:prstClr val="black"/>
                  </a:solidFill>
                </a:rPr>
                <a:t> </a:t>
              </a:r>
              <a:r>
                <a:rPr lang="en-US" altLang="ko-KR" sz="2300" dirty="0" smtClean="0">
                  <a:solidFill>
                    <a:prstClr val="black"/>
                  </a:solidFill>
                  <a:latin typeface="Comic Sans MS" pitchFamily="66" charset="0"/>
                </a:rPr>
                <a:t> s </a:t>
              </a:r>
              <a:endParaRPr lang="en-US" altLang="ko-KR" sz="4100" dirty="0" smtClean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964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그림 3" descr="Phasendiag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571612"/>
            <a:ext cx="6142531" cy="4143404"/>
          </a:xfrm>
          <a:prstGeom prst="rect">
            <a:avLst/>
          </a:prstGeom>
        </p:spPr>
      </p:pic>
      <p:pic>
        <p:nvPicPr>
          <p:cNvPr id="5" name="Picture 4" descr="File:CMB Timeline300 no WMAP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928670"/>
            <a:ext cx="1214446" cy="78939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5" y="2714620"/>
            <a:ext cx="1071570" cy="99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3714752"/>
            <a:ext cx="1357322" cy="101035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3000364" y="5857892"/>
            <a:ext cx="4143404" cy="714380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Density frontier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 rot="16200000">
            <a:off x="-1214478" y="2786058"/>
            <a:ext cx="4143404" cy="714380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latin typeface="Comic Sans MS" pitchFamily="66" charset="0"/>
                <a:ea typeface="+mj-ea"/>
                <a:cs typeface="+mj-cs"/>
              </a:rPr>
              <a:t>Temperature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frontier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0" name="왼쪽/위쪽 화살표 9"/>
          <p:cNvSpPr/>
          <p:nvPr/>
        </p:nvSpPr>
        <p:spPr>
          <a:xfrm rot="5400000">
            <a:off x="892943" y="5393545"/>
            <a:ext cx="1071570" cy="1143008"/>
          </a:xfrm>
          <a:prstGeom prst="lef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내용 개체 틀 2"/>
          <p:cNvSpPr txBox="1">
            <a:spLocks/>
          </p:cNvSpPr>
          <p:nvPr/>
        </p:nvSpPr>
        <p:spPr>
          <a:xfrm>
            <a:off x="357158" y="214290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0. </a:t>
            </a:r>
            <a:r>
              <a:rPr lang="en-US" altLang="ko-KR" sz="3200" dirty="0" smtClean="0">
                <a:latin typeface="Comic Sans MS" pitchFamily="66" charset="0"/>
              </a:rPr>
              <a:t>Introduction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3357586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>
                <a:latin typeface="Comic Sans MS" pitchFamily="66" charset="0"/>
              </a:rPr>
              <a:t>Examples of   asymmetric configuration </a:t>
            </a:r>
          </a:p>
          <a:p>
            <a:pPr>
              <a:buNone/>
            </a:pPr>
            <a:r>
              <a:rPr lang="en-US" altLang="ko-KR" dirty="0" smtClean="0">
                <a:latin typeface="Comic Sans MS" pitchFamily="66" charset="0"/>
              </a:rPr>
              <a:t>  a. Heavier</a:t>
            </a:r>
            <a:r>
              <a:rPr lang="ko-KR" altLang="en-US" dirty="0" smtClean="0">
                <a:latin typeface="Comic Sans MS" pitchFamily="66" charset="0"/>
              </a:rPr>
              <a:t>  </a:t>
            </a:r>
            <a:r>
              <a:rPr lang="en-US" altLang="ko-KR" dirty="0" smtClean="0">
                <a:latin typeface="Comic Sans MS" pitchFamily="66" charset="0"/>
              </a:rPr>
              <a:t>nuclei with N&gt; Z</a:t>
            </a:r>
          </a:p>
          <a:p>
            <a:pPr>
              <a:buNone/>
            </a:pPr>
            <a:r>
              <a:rPr lang="en-US" altLang="ko-KR" dirty="0" smtClean="0">
                <a:latin typeface="Comic Sans MS" pitchFamily="66" charset="0"/>
                <a:sym typeface="Wingdings" pitchFamily="2" charset="2"/>
              </a:rPr>
              <a:t>     </a:t>
            </a:r>
            <a:r>
              <a:rPr lang="en-US" altLang="ko-KR" dirty="0" smtClean="0">
                <a:solidFill>
                  <a:srgbClr val="0070C0"/>
                </a:solidFill>
                <a:latin typeface="Comic Sans MS" pitchFamily="66" charset="0"/>
              </a:rPr>
              <a:t>Coulomb interaction </a:t>
            </a:r>
            <a:r>
              <a:rPr lang="en-US" altLang="ko-KR" dirty="0" smtClean="0">
                <a:latin typeface="Comic Sans MS" pitchFamily="66" charset="0"/>
              </a:rPr>
              <a:t>due to  proton </a:t>
            </a:r>
          </a:p>
          <a:p>
            <a:pPr>
              <a:buNone/>
            </a:pPr>
            <a:r>
              <a:rPr lang="en-US" altLang="ko-KR" dirty="0" smtClean="0">
                <a:latin typeface="Comic Sans MS" pitchFamily="66" charset="0"/>
              </a:rPr>
              <a:t>         </a:t>
            </a:r>
            <a:r>
              <a:rPr lang="en-US" altLang="ko-KR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altLang="ko-KR" dirty="0" smtClean="0">
                <a:latin typeface="Comic Sans MS" pitchFamily="66" charset="0"/>
              </a:rPr>
              <a:t>less proton number </a:t>
            </a:r>
          </a:p>
          <a:p>
            <a:pPr>
              <a:buNone/>
            </a:pPr>
            <a:r>
              <a:rPr lang="en-US" altLang="ko-KR" dirty="0" smtClean="0">
                <a:latin typeface="Comic Sans MS" pitchFamily="66" charset="0"/>
              </a:rPr>
              <a:t>             (asymmetric </a:t>
            </a:r>
            <a:r>
              <a:rPr lang="en-US" altLang="ko-KR" dirty="0" err="1" smtClean="0">
                <a:latin typeface="Comic Sans MS" pitchFamily="66" charset="0"/>
              </a:rPr>
              <a:t>config</a:t>
            </a:r>
            <a:r>
              <a:rPr lang="en-US" altLang="ko-KR" dirty="0" smtClean="0">
                <a:latin typeface="Comic Sans MS" pitchFamily="66" charset="0"/>
              </a:rPr>
              <a:t>.)</a:t>
            </a:r>
          </a:p>
          <a:p>
            <a:pPr>
              <a:buNone/>
            </a:pPr>
            <a:r>
              <a:rPr lang="en-US" altLang="ko-KR" dirty="0" smtClean="0">
                <a:latin typeface="Comic Sans MS" pitchFamily="66" charset="0"/>
              </a:rPr>
              <a:t>     </a:t>
            </a:r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Strong interaction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        </a:t>
            </a:r>
            <a:r>
              <a:rPr lang="en-US" altLang="ko-KR" dirty="0" smtClean="0">
                <a:latin typeface="Comic Sans MS" pitchFamily="66" charset="0"/>
              </a:rPr>
              <a:t>symmetry energy </a:t>
            </a:r>
            <a:r>
              <a:rPr lang="en-US" altLang="ko-KR" dirty="0" smtClean="0">
                <a:latin typeface="Comic Sans MS" pitchFamily="66" charset="0"/>
                <a:sym typeface="Wingdings" pitchFamily="2" charset="2"/>
              </a:rPr>
              <a:t> symmetric </a:t>
            </a:r>
            <a:r>
              <a:rPr lang="en-US" altLang="ko-KR" dirty="0" err="1" smtClean="0">
                <a:latin typeface="Comic Sans MS" pitchFamily="66" charset="0"/>
                <a:sym typeface="Wingdings" pitchFamily="2" charset="2"/>
              </a:rPr>
              <a:t>config</a:t>
            </a:r>
            <a:r>
              <a:rPr lang="en-US" altLang="ko-KR" dirty="0" smtClean="0">
                <a:latin typeface="Comic Sans MS" pitchFamily="66" charset="0"/>
                <a:sym typeface="Wingdings" pitchFamily="2" charset="2"/>
              </a:rPr>
              <a:t>.</a:t>
            </a:r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  <a:sym typeface="Wingdings" pitchFamily="2" charset="2"/>
              </a:rPr>
              <a:t>  </a:t>
            </a:r>
            <a:r>
              <a:rPr lang="en-US" altLang="ko-KR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  <a:endParaRPr lang="ko-KR" alt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2466" name="Picture 2" descr="C:\Documents and Settings\Hyun Kyu Lee\Local Settings\Temporary Internet Files\Content.IE5\6DE9WFIP\CAP13EW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149080"/>
            <a:ext cx="2643206" cy="1723830"/>
          </a:xfrm>
          <a:prstGeom prst="rect">
            <a:avLst/>
          </a:prstGeom>
          <a:noFill/>
        </p:spPr>
      </p:pic>
      <p:sp>
        <p:nvSpPr>
          <p:cNvPr id="8" name="오른쪽 화살표 7"/>
          <p:cNvSpPr/>
          <p:nvPr/>
        </p:nvSpPr>
        <p:spPr>
          <a:xfrm>
            <a:off x="1835696" y="4365104"/>
            <a:ext cx="576064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 rot="10621623">
            <a:off x="2200950" y="4811945"/>
            <a:ext cx="576064" cy="21602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5436096" y="4427818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3200" dirty="0" smtClean="0">
                <a:latin typeface="Comic Sans MS" pitchFamily="66" charset="0"/>
              </a:rPr>
              <a:t> x ~ 1/2</a:t>
            </a:r>
            <a:endParaRPr lang="en-US" altLang="ko-KR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1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2"/>
          <p:cNvSpPr txBox="1">
            <a:spLocks/>
          </p:cNvSpPr>
          <p:nvPr/>
        </p:nvSpPr>
        <p:spPr>
          <a:xfrm>
            <a:off x="323528" y="332656"/>
            <a:ext cx="8229600" cy="573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3200" dirty="0" smtClean="0">
                <a:solidFill>
                  <a:prstClr val="black"/>
                </a:solidFill>
              </a:rPr>
              <a:t> b. Neutron star matter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prstClr val="black"/>
                </a:solidFill>
              </a:rPr>
              <a:t>       N &gt;&gt; Z   </a:t>
            </a:r>
            <a:r>
              <a:rPr lang="en-US" altLang="ko-KR" sz="3200" dirty="0" smtClean="0">
                <a:solidFill>
                  <a:prstClr val="black"/>
                </a:solidFill>
                <a:sym typeface="Wingdings" pitchFamily="2" charset="2"/>
              </a:rPr>
              <a:t>  N ~ Z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srgbClr val="FF0000"/>
                </a:solidFill>
              </a:rPr>
              <a:t> Strong interaction 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prstClr val="black"/>
                </a:solidFill>
              </a:rPr>
              <a:t>   Symmetry energy  </a:t>
            </a:r>
            <a:r>
              <a:rPr lang="en-US" altLang="ko-KR" sz="3200" dirty="0" smtClean="0">
                <a:solidFill>
                  <a:prstClr val="black"/>
                </a:solidFill>
                <a:sym typeface="Wingdings" pitchFamily="2" charset="2"/>
              </a:rPr>
              <a:t>  more protons </a:t>
            </a: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altLang="ko-KR" sz="3200" dirty="0" smtClean="0">
                <a:solidFill>
                  <a:prstClr val="black"/>
                </a:solidFill>
              </a:rPr>
              <a:t> Charge neutrality and </a:t>
            </a:r>
            <a:r>
              <a:rPr lang="en-US" altLang="ko-KR" sz="3200" dirty="0" smtClean="0">
                <a:solidFill>
                  <a:srgbClr val="0070C0"/>
                </a:solidFill>
                <a:sym typeface="Wingdings" pitchFamily="2" charset="2"/>
              </a:rPr>
              <a:t>W</a:t>
            </a:r>
            <a:r>
              <a:rPr lang="en-US" altLang="ko-KR" sz="3200" dirty="0" smtClean="0">
                <a:solidFill>
                  <a:srgbClr val="0070C0"/>
                </a:solidFill>
              </a:rPr>
              <a:t>eak interaction :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ko-KR" sz="3200" dirty="0" smtClean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US" altLang="ko-KR" sz="3200" dirty="0" smtClean="0">
                <a:solidFill>
                  <a:srgbClr val="0070C0"/>
                </a:solidFill>
              </a:rPr>
              <a:t>Weak equilibrium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lang="en-US" altLang="ko-KR" sz="3200" dirty="0" smtClean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ko-KR" sz="3200" dirty="0" smtClean="0">
                <a:solidFill>
                  <a:prstClr val="black"/>
                </a:solidFill>
              </a:rPr>
              <a:t>   </a:t>
            </a:r>
            <a:endParaRPr lang="ko-KR" altLang="en-US" sz="3200" dirty="0">
              <a:solidFill>
                <a:prstClr val="black"/>
              </a:solidFill>
            </a:endParaRPr>
          </a:p>
        </p:txBody>
      </p:sp>
      <p:pic>
        <p:nvPicPr>
          <p:cNvPr id="5" name="Picture 2" descr="C:\Documents and Settings\Hyun Kyu Lee\Local Settings\Temporary Internet Files\Content.IE5\6DE9WFIP\CAP13EWU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9050" y="4295276"/>
            <a:ext cx="2643206" cy="1723830"/>
          </a:xfrm>
          <a:prstGeom prst="rect">
            <a:avLst/>
          </a:prstGeom>
          <a:noFill/>
        </p:spPr>
      </p:pic>
      <p:sp>
        <p:nvSpPr>
          <p:cNvPr id="7" name="오른쪽 화살표 6"/>
          <p:cNvSpPr/>
          <p:nvPr/>
        </p:nvSpPr>
        <p:spPr>
          <a:xfrm>
            <a:off x="1979712" y="4797152"/>
            <a:ext cx="576064" cy="21602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오른쪽 화살표 7"/>
          <p:cNvSpPr/>
          <p:nvPr/>
        </p:nvSpPr>
        <p:spPr>
          <a:xfrm rot="10621623">
            <a:off x="2200949" y="5171985"/>
            <a:ext cx="576064" cy="21602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436096" y="4427818"/>
            <a:ext cx="2520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ko-KR" sz="3200" dirty="0" smtClean="0">
                <a:latin typeface="Comic Sans MS" pitchFamily="66" charset="0"/>
              </a:rPr>
              <a:t> x ~ 0 – 1/2</a:t>
            </a:r>
            <a:endParaRPr lang="en-US" altLang="ko-KR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50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57200"/>
            <a:ext cx="913447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3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3672408" cy="323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628800"/>
            <a:ext cx="4248472" cy="299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직사각형 3"/>
          <p:cNvSpPr/>
          <p:nvPr/>
        </p:nvSpPr>
        <p:spPr>
          <a:xfrm>
            <a:off x="5004048" y="4509120"/>
            <a:ext cx="3064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L.F. Roberts et al. PRL 108, 1103(2012) </a:t>
            </a:r>
            <a:endParaRPr lang="en-US" sz="1200" dirty="0"/>
          </a:p>
        </p:txBody>
      </p:sp>
      <p:sp>
        <p:nvSpPr>
          <p:cNvPr id="5" name="내용 개체 틀 3"/>
          <p:cNvSpPr txBox="1">
            <a:spLocks/>
          </p:cNvSpPr>
          <p:nvPr/>
        </p:nvSpPr>
        <p:spPr>
          <a:xfrm>
            <a:off x="2267744" y="5301208"/>
            <a:ext cx="4068960" cy="64807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200" dirty="0" smtClean="0"/>
              <a:t> S(n) beyond n_0: ?  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78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7579"/>
            <a:ext cx="8604448" cy="642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837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700808"/>
            <a:ext cx="6500858" cy="619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그룹 3"/>
          <p:cNvGrpSpPr/>
          <p:nvPr/>
        </p:nvGrpSpPr>
        <p:grpSpPr>
          <a:xfrm>
            <a:off x="3668509" y="3501008"/>
            <a:ext cx="500066" cy="1071570"/>
            <a:chOff x="4000496" y="4286256"/>
            <a:chExt cx="500066" cy="1071570"/>
          </a:xfrm>
        </p:grpSpPr>
        <p:sp>
          <p:nvSpPr>
            <p:cNvPr id="5" name="직사각형 4"/>
            <p:cNvSpPr/>
            <p:nvPr/>
          </p:nvSpPr>
          <p:spPr>
            <a:xfrm>
              <a:off x="4000496" y="4286256"/>
              <a:ext cx="217420" cy="1071570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4283142" y="4286256"/>
              <a:ext cx="217420" cy="107157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1331640" y="3212976"/>
            <a:ext cx="500066" cy="1359602"/>
            <a:chOff x="1331640" y="3212976"/>
            <a:chExt cx="500066" cy="1359602"/>
          </a:xfrm>
        </p:grpSpPr>
        <p:sp>
          <p:nvSpPr>
            <p:cNvPr id="8" name="직사각형 7"/>
            <p:cNvSpPr/>
            <p:nvPr/>
          </p:nvSpPr>
          <p:spPr>
            <a:xfrm>
              <a:off x="1331640" y="3212976"/>
              <a:ext cx="217420" cy="1359602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614286" y="3789040"/>
              <a:ext cx="217420" cy="78353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4" name="직선 연결선 13"/>
          <p:cNvCxnSpPr/>
          <p:nvPr/>
        </p:nvCxnSpPr>
        <p:spPr>
          <a:xfrm>
            <a:off x="2339752" y="4041413"/>
            <a:ext cx="4320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오른쪽 화살표 17"/>
          <p:cNvSpPr/>
          <p:nvPr/>
        </p:nvSpPr>
        <p:spPr>
          <a:xfrm rot="18834931">
            <a:off x="4724364" y="3010151"/>
            <a:ext cx="1224136" cy="1440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00"/>
              </a:solidFill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179" y="5157192"/>
            <a:ext cx="7429552" cy="76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내용 개체 틀 2"/>
          <p:cNvSpPr txBox="1">
            <a:spLocks/>
          </p:cNvSpPr>
          <p:nvPr/>
        </p:nvSpPr>
        <p:spPr>
          <a:xfrm>
            <a:off x="0" y="0"/>
            <a:ext cx="8229600" cy="6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3200" dirty="0" smtClean="0">
                <a:solidFill>
                  <a:prstClr val="black"/>
                </a:solidFill>
                <a:latin typeface="Comic Sans MS" pitchFamily="66" charset="0"/>
              </a:rPr>
              <a:t> Anatomy of symmetry energy</a:t>
            </a:r>
            <a:endParaRPr lang="ko-KR" altLang="en-US" sz="32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4952178" y="550989"/>
            <a:ext cx="4084318" cy="3571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altLang="ko-KR" sz="1400" dirty="0" smtClean="0">
                <a:solidFill>
                  <a:prstClr val="black"/>
                </a:solidFill>
                <a:latin typeface="Comic Sans MS" pitchFamily="66" charset="0"/>
              </a:rPr>
              <a:t>HKL and M. Rho 2013, arXiv:1201. 6486</a:t>
            </a:r>
          </a:p>
        </p:txBody>
      </p:sp>
    </p:spTree>
    <p:extLst>
      <p:ext uri="{BB962C8B-B14F-4D97-AF65-F5344CB8AC3E}">
        <p14:creationId xmlns:p14="http://schemas.microsoft.com/office/powerpoint/2010/main" val="39358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"/>
          <p:cNvGrpSpPr/>
          <p:nvPr/>
        </p:nvGrpSpPr>
        <p:grpSpPr>
          <a:xfrm>
            <a:off x="940529" y="2834696"/>
            <a:ext cx="7643866" cy="571504"/>
            <a:chOff x="1428728" y="6072206"/>
            <a:chExt cx="5843595" cy="466725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0298" y="6072206"/>
              <a:ext cx="4772025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728" y="6072206"/>
              <a:ext cx="10477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4843" y="548680"/>
            <a:ext cx="59563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0529" y="4977836"/>
            <a:ext cx="5715040" cy="67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8" name="그룹 27"/>
          <p:cNvGrpSpPr/>
          <p:nvPr/>
        </p:nvGrpSpPr>
        <p:grpSpPr>
          <a:xfrm>
            <a:off x="6834164" y="3738009"/>
            <a:ext cx="500066" cy="1071570"/>
            <a:chOff x="2571736" y="4857760"/>
            <a:chExt cx="714380" cy="1428760"/>
          </a:xfrm>
        </p:grpSpPr>
        <p:sp>
          <p:nvSpPr>
            <p:cNvPr id="29" name="직사각형 28"/>
            <p:cNvSpPr/>
            <p:nvPr/>
          </p:nvSpPr>
          <p:spPr>
            <a:xfrm>
              <a:off x="2571736" y="4857760"/>
              <a:ext cx="310600" cy="1428760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2975516" y="4857760"/>
              <a:ext cx="310600" cy="1428760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360301" y="1219130"/>
            <a:ext cx="2603074" cy="1500198"/>
            <a:chOff x="3419872" y="1741996"/>
            <a:chExt cx="2603074" cy="1500198"/>
          </a:xfrm>
        </p:grpSpPr>
        <p:sp>
          <p:nvSpPr>
            <p:cNvPr id="10" name="직사각형 9"/>
            <p:cNvSpPr/>
            <p:nvPr/>
          </p:nvSpPr>
          <p:spPr>
            <a:xfrm>
              <a:off x="3419872" y="1741996"/>
              <a:ext cx="285752" cy="1500198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5522880" y="2071678"/>
              <a:ext cx="500066" cy="1071570"/>
              <a:chOff x="2571736" y="4857760"/>
              <a:chExt cx="714380" cy="1428760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2571736" y="4857760"/>
                <a:ext cx="310600" cy="1428760"/>
              </a:xfrm>
              <a:prstGeom prst="rect">
                <a:avLst/>
              </a:prstGeom>
              <a:solidFill>
                <a:srgbClr val="0066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2975516" y="4857760"/>
                <a:ext cx="310600" cy="1428760"/>
              </a:xfrm>
              <a:prstGeom prst="rect">
                <a:avLst/>
              </a:prstGeom>
              <a:solidFill>
                <a:srgbClr val="0066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" name="그룹 2"/>
          <p:cNvGrpSpPr/>
          <p:nvPr/>
        </p:nvGrpSpPr>
        <p:grpSpPr>
          <a:xfrm>
            <a:off x="4179434" y="3749026"/>
            <a:ext cx="500066" cy="1071570"/>
            <a:chOff x="4000496" y="4286256"/>
            <a:chExt cx="500066" cy="1071570"/>
          </a:xfrm>
        </p:grpSpPr>
        <p:sp>
          <p:nvSpPr>
            <p:cNvPr id="35" name="직사각형 34"/>
            <p:cNvSpPr/>
            <p:nvPr/>
          </p:nvSpPr>
          <p:spPr>
            <a:xfrm>
              <a:off x="4000496" y="4286256"/>
              <a:ext cx="217420" cy="1071570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4283142" y="4286256"/>
              <a:ext cx="217420" cy="107157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88168" y="5949280"/>
            <a:ext cx="5563416" cy="64294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133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4"/>
          <p:cNvGrpSpPr/>
          <p:nvPr/>
        </p:nvGrpSpPr>
        <p:grpSpPr>
          <a:xfrm>
            <a:off x="571472" y="785794"/>
            <a:ext cx="7429552" cy="2571768"/>
            <a:chOff x="214282" y="2928934"/>
            <a:chExt cx="8929718" cy="3429024"/>
          </a:xfrm>
        </p:grpSpPr>
        <p:grpSp>
          <p:nvGrpSpPr>
            <p:cNvPr id="11" name="그룹 8"/>
            <p:cNvGrpSpPr/>
            <p:nvPr/>
          </p:nvGrpSpPr>
          <p:grpSpPr>
            <a:xfrm>
              <a:off x="642910" y="3571873"/>
              <a:ext cx="7643866" cy="2786083"/>
              <a:chOff x="357158" y="3429000"/>
              <a:chExt cx="8786843" cy="3538031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28596" y="3429000"/>
                <a:ext cx="6929485" cy="13557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8597" y="4643446"/>
                <a:ext cx="8715404" cy="1267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7158" y="5857893"/>
                <a:ext cx="3286148" cy="1109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12" name="내용 개체 틀 2"/>
            <p:cNvSpPr txBox="1">
              <a:spLocks/>
            </p:cNvSpPr>
            <p:nvPr/>
          </p:nvSpPr>
          <p:spPr>
            <a:xfrm>
              <a:off x="214282" y="2928934"/>
              <a:ext cx="8929718" cy="7858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/>
            <a:p>
              <a:pPr marL="342900" indent="-342900">
                <a:spcBef>
                  <a:spcPct val="20000"/>
                </a:spcBef>
                <a:buFont typeface="Arial" pitchFamily="34" charset="0"/>
                <a:buNone/>
                <a:defRPr/>
              </a:pPr>
              <a:r>
                <a:rPr lang="en-US" altLang="ko-KR" sz="3200" dirty="0" smtClean="0">
                  <a:solidFill>
                    <a:prstClr val="black"/>
                  </a:solidFill>
                </a:rPr>
                <a:t>Phenomenological forms of symmetry energy </a:t>
              </a:r>
              <a:endParaRPr lang="ko-KR" altLang="en-US" sz="3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000372"/>
            <a:ext cx="4786346" cy="356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6573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919788" y="476672"/>
            <a:ext cx="5956468" cy="2520280"/>
            <a:chOff x="919788" y="476672"/>
            <a:chExt cx="7334250" cy="3542134"/>
          </a:xfrm>
        </p:grpSpPr>
        <p:pic>
          <p:nvPicPr>
            <p:cNvPr id="16896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618" y="476672"/>
              <a:ext cx="6362700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896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788" y="2132856"/>
              <a:ext cx="7334250" cy="1885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75" y="2967123"/>
            <a:ext cx="4824536" cy="358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3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511683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714356"/>
            <a:ext cx="3208020" cy="267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857628"/>
            <a:ext cx="2560320" cy="267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3857628"/>
            <a:ext cx="2560320" cy="267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14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latin typeface="Comic Sans MS" pitchFamily="66" charset="0"/>
              </a:rPr>
              <a:t>High baryon number density </a:t>
            </a:r>
            <a:endParaRPr lang="ko-KR" altLang="en-US" sz="4000" dirty="0">
              <a:latin typeface="Comic Sans MS" pitchFamily="66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 smtClean="0">
              <a:latin typeface="Comic Sans MS" pitchFamily="66" charset="0"/>
            </a:endParaRPr>
          </a:p>
          <a:p>
            <a:r>
              <a:rPr lang="en-US" altLang="ko-KR" dirty="0" smtClean="0">
                <a:latin typeface="Comic Sans MS" pitchFamily="66" charset="0"/>
              </a:rPr>
              <a:t>RIB Machines(FAIR, RAON, ..): n &gt; n_0</a:t>
            </a:r>
          </a:p>
          <a:p>
            <a:r>
              <a:rPr lang="en-US" altLang="ko-KR" dirty="0" smtClean="0">
                <a:latin typeface="Comic Sans MS" pitchFamily="66" charset="0"/>
              </a:rPr>
              <a:t>Neutron star   </a:t>
            </a:r>
          </a:p>
          <a:p>
            <a:pPr>
              <a:buNone/>
            </a:pPr>
            <a:r>
              <a:rPr lang="en-US" altLang="ko-KR" dirty="0" smtClean="0">
                <a:latin typeface="Comic Sans MS" pitchFamily="66" charset="0"/>
              </a:rPr>
              <a:t>   1 solar mass inside  10km : </a:t>
            </a:r>
          </a:p>
          <a:p>
            <a:pPr>
              <a:buNone/>
            </a:pPr>
            <a:r>
              <a:rPr lang="en-US" altLang="ko-KR" dirty="0" smtClean="0">
                <a:latin typeface="Comic Sans MS" pitchFamily="66" charset="0"/>
              </a:rPr>
              <a:t>        n ~ 10^15g/cm^3  &gt;&gt; n_0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US" altLang="ko-KR" dirty="0" smtClean="0">
                <a:solidFill>
                  <a:srgbClr val="0070C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altLang="ko-KR" dirty="0" smtClean="0">
                <a:solidFill>
                  <a:srgbClr val="0070C0"/>
                </a:solidFill>
                <a:latin typeface="Comic Sans MS" pitchFamily="66" charset="0"/>
              </a:rPr>
              <a:t>Binary coalescence : Gravitational wave  </a:t>
            </a:r>
            <a:endParaRPr lang="ko-KR" altLang="en-US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8668"/>
          </a:xfrm>
        </p:spPr>
        <p:txBody>
          <a:bodyPr/>
          <a:lstStyle/>
          <a:p>
            <a:r>
              <a:rPr lang="en-US" altLang="ko-KR" dirty="0" smtClean="0"/>
              <a:t>Tensor force </a:t>
            </a:r>
            <a:endParaRPr lang="ko-KR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500306"/>
            <a:ext cx="6286544" cy="149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그룹 4"/>
          <p:cNvGrpSpPr/>
          <p:nvPr/>
        </p:nvGrpSpPr>
        <p:grpSpPr>
          <a:xfrm>
            <a:off x="5548796" y="4703846"/>
            <a:ext cx="500066" cy="1071570"/>
            <a:chOff x="4000496" y="4286256"/>
            <a:chExt cx="500066" cy="1071570"/>
          </a:xfrm>
        </p:grpSpPr>
        <p:sp>
          <p:nvSpPr>
            <p:cNvPr id="6" name="직사각형 5"/>
            <p:cNvSpPr/>
            <p:nvPr/>
          </p:nvSpPr>
          <p:spPr>
            <a:xfrm>
              <a:off x="4000496" y="4286256"/>
              <a:ext cx="217420" cy="1071570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283142" y="4286256"/>
              <a:ext cx="217420" cy="107157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3347864" y="4703846"/>
            <a:ext cx="500066" cy="1071570"/>
            <a:chOff x="2571736" y="4857760"/>
            <a:chExt cx="714380" cy="1428760"/>
          </a:xfrm>
        </p:grpSpPr>
        <p:sp>
          <p:nvSpPr>
            <p:cNvPr id="9" name="직사각형 8"/>
            <p:cNvSpPr/>
            <p:nvPr/>
          </p:nvSpPr>
          <p:spPr>
            <a:xfrm>
              <a:off x="2571736" y="4857760"/>
              <a:ext cx="310600" cy="1428760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975516" y="4857760"/>
              <a:ext cx="310600" cy="1428760"/>
            </a:xfrm>
            <a:prstGeom prst="rect">
              <a:avLst/>
            </a:prstGeom>
            <a:solidFill>
              <a:srgbClr val="00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24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642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800" dirty="0" smtClean="0"/>
              <a:t>III. Half </a:t>
            </a:r>
            <a:r>
              <a:rPr lang="en-US" altLang="ko-KR" sz="2800" dirty="0" err="1" smtClean="0"/>
              <a:t>skyrmion</a:t>
            </a:r>
            <a:r>
              <a:rPr lang="en-US" altLang="ko-KR" sz="2800" dirty="0" smtClean="0"/>
              <a:t>  and new scaling(BLPR)</a:t>
            </a:r>
            <a:endParaRPr lang="ko-KR" altLang="en-US" sz="2800" dirty="0" smtClean="0"/>
          </a:p>
          <a:p>
            <a:endParaRPr lang="ko-KR" altLang="en-US" sz="2800" dirty="0"/>
          </a:p>
        </p:txBody>
      </p:sp>
      <p:grpSp>
        <p:nvGrpSpPr>
          <p:cNvPr id="5" name="그룹 4"/>
          <p:cNvGrpSpPr/>
          <p:nvPr/>
        </p:nvGrpSpPr>
        <p:grpSpPr>
          <a:xfrm>
            <a:off x="304054" y="3284984"/>
            <a:ext cx="8535892" cy="3357586"/>
            <a:chOff x="428596" y="857232"/>
            <a:chExt cx="8535892" cy="3357586"/>
          </a:xfrm>
        </p:grpSpPr>
        <p:pic>
          <p:nvPicPr>
            <p:cNvPr id="1095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928670"/>
              <a:ext cx="2928958" cy="2577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제목 1"/>
            <p:cNvSpPr txBox="1">
              <a:spLocks/>
            </p:cNvSpPr>
            <p:nvPr/>
          </p:nvSpPr>
          <p:spPr>
            <a:xfrm>
              <a:off x="428596" y="3500438"/>
              <a:ext cx="4071966" cy="71438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1600" dirty="0" err="1" smtClean="0">
                  <a:latin typeface="Comic Sans MS" pitchFamily="66" charset="0"/>
                  <a:ea typeface="+mj-ea"/>
                  <a:cs typeface="+mj-cs"/>
                </a:rPr>
                <a:t>Goldhaber</a:t>
              </a:r>
              <a:r>
                <a:rPr lang="en-US" altLang="ko-KR" sz="1600" dirty="0" smtClean="0">
                  <a:latin typeface="Comic Sans MS" pitchFamily="66" charset="0"/>
                  <a:ea typeface="+mj-ea"/>
                  <a:cs typeface="+mj-cs"/>
                </a:rPr>
                <a:t> and Manton(1987)</a:t>
              </a:r>
            </a:p>
            <a:p>
              <a:pPr algn="ctr">
                <a:spcBef>
                  <a:spcPct val="0"/>
                </a:spcBef>
              </a:pPr>
              <a:r>
                <a:rPr lang="en-US" altLang="ko-KR" sz="1600" dirty="0" smtClean="0">
                  <a:latin typeface="Comic Sans MS" pitchFamily="66" charset="0"/>
                  <a:ea typeface="+mj-ea"/>
                  <a:cs typeface="+mj-cs"/>
                </a:rPr>
                <a:t> </a:t>
              </a:r>
              <a:r>
                <a:rPr lang="en-US" altLang="ko-KR" sz="1600" dirty="0" err="1" smtClean="0">
                  <a:latin typeface="Comic Sans MS" pitchFamily="66" charset="0"/>
                  <a:ea typeface="+mj-ea"/>
                  <a:cs typeface="+mj-cs"/>
                </a:rPr>
                <a:t>Byung-yoon</a:t>
              </a:r>
              <a:r>
                <a:rPr lang="en-US" altLang="ko-KR" sz="1600" dirty="0" smtClean="0">
                  <a:latin typeface="Comic Sans MS" pitchFamily="66" charset="0"/>
                  <a:ea typeface="+mj-ea"/>
                  <a:cs typeface="+mj-cs"/>
                </a:rPr>
                <a:t> Park </a:t>
              </a:r>
              <a:r>
                <a:rPr kumimoji="0" lang="en-US" altLang="ko-KR" sz="16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mic Sans MS" pitchFamily="66" charset="0"/>
                  <a:ea typeface="+mj-ea"/>
                  <a:cs typeface="+mj-cs"/>
                </a:rPr>
                <a:t>et al. (2003), …</a:t>
              </a:r>
              <a:endPara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endParaRPr>
            </a:p>
          </p:txBody>
        </p:sp>
        <p:pic>
          <p:nvPicPr>
            <p:cNvPr id="1095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4810" y="857232"/>
              <a:ext cx="3939941" cy="2128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제목 1"/>
            <p:cNvSpPr txBox="1">
              <a:spLocks/>
            </p:cNvSpPr>
            <p:nvPr/>
          </p:nvSpPr>
          <p:spPr>
            <a:xfrm>
              <a:off x="4572000" y="3214686"/>
              <a:ext cx="4392488" cy="214314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ko-KR" sz="1400" dirty="0" smtClean="0">
                  <a:latin typeface="Comic Sans MS" pitchFamily="66" charset="0"/>
                  <a:ea typeface="+mj-ea"/>
                  <a:cs typeface="+mj-cs"/>
                </a:rPr>
                <a:t>HKL, Park and Rho, PRC83, 025206(2011)</a:t>
              </a:r>
              <a:endParaRPr kumimoji="0" lang="en-US" altLang="ko-K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785786" y="805153"/>
            <a:ext cx="6851703" cy="2330710"/>
            <a:chOff x="971600" y="4316906"/>
            <a:chExt cx="6851703" cy="2330710"/>
          </a:xfrm>
        </p:grpSpPr>
        <p:pic>
          <p:nvPicPr>
            <p:cNvPr id="1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71600" y="4316906"/>
              <a:ext cx="3357586" cy="2330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" name="그룹 1"/>
            <p:cNvGrpSpPr>
              <a:grpSpLocks noChangeAspect="1"/>
            </p:cNvGrpSpPr>
            <p:nvPr/>
          </p:nvGrpSpPr>
          <p:grpSpPr>
            <a:xfrm>
              <a:off x="4616437" y="4791858"/>
              <a:ext cx="3206866" cy="1523773"/>
              <a:chOff x="3737624" y="4791855"/>
              <a:chExt cx="4059323" cy="1928826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737624" y="4791855"/>
                <a:ext cx="2224834" cy="1928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0" name="그룹 19"/>
              <p:cNvGrpSpPr/>
              <p:nvPr/>
            </p:nvGrpSpPr>
            <p:grpSpPr>
              <a:xfrm>
                <a:off x="5739541" y="5094280"/>
                <a:ext cx="2057406" cy="1252538"/>
                <a:chOff x="3500430" y="4929198"/>
                <a:chExt cx="2057406" cy="1252538"/>
              </a:xfrm>
            </p:grpSpPr>
            <p:pic>
              <p:nvPicPr>
                <p:cNvPr id="21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357686" y="5000636"/>
                  <a:ext cx="1200150" cy="11811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22" name="직선 화살표 연결선 21"/>
                <p:cNvCxnSpPr/>
                <p:nvPr/>
              </p:nvCxnSpPr>
              <p:spPr>
                <a:xfrm rot="16200000" flipH="1">
                  <a:off x="3500430" y="5000636"/>
                  <a:ext cx="1000132" cy="1000132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직선 화살표 연결선 22"/>
                <p:cNvCxnSpPr>
                  <a:endCxn id="21" idx="0"/>
                </p:cNvCxnSpPr>
                <p:nvPr/>
              </p:nvCxnSpPr>
              <p:spPr>
                <a:xfrm>
                  <a:off x="3500430" y="4929198"/>
                  <a:ext cx="1457331" cy="71438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17572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404664"/>
            <a:ext cx="8892480" cy="785818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>
                <a:latin typeface="Comic Sans MS" pitchFamily="66" charset="0"/>
              </a:rPr>
              <a:t>(</a:t>
            </a:r>
            <a:r>
              <a:rPr lang="en-US" altLang="ko-KR" sz="2800" dirty="0" smtClean="0">
                <a:latin typeface="Comic Sans MS" pitchFamily="66" charset="0"/>
              </a:rPr>
              <a:t>a) Suppression of rho-mediated  tensor force </a:t>
            </a:r>
            <a:endParaRPr lang="ko-KR" altLang="en-US" sz="2800" dirty="0">
              <a:latin typeface="Comic Sans MS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86114" y="-21002796"/>
            <a:ext cx="7607617" cy="640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그룹 9"/>
          <p:cNvGrpSpPr/>
          <p:nvPr/>
        </p:nvGrpSpPr>
        <p:grpSpPr>
          <a:xfrm>
            <a:off x="1043608" y="3573016"/>
            <a:ext cx="6593386" cy="3024336"/>
            <a:chOff x="642910" y="3143248"/>
            <a:chExt cx="7966393" cy="337687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10" y="3357562"/>
              <a:ext cx="3754918" cy="3162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3438" y="3143248"/>
              <a:ext cx="3965865" cy="3357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1" name="그룹 10"/>
          <p:cNvGrpSpPr/>
          <p:nvPr/>
        </p:nvGrpSpPr>
        <p:grpSpPr>
          <a:xfrm>
            <a:off x="1045860" y="1412776"/>
            <a:ext cx="7558587" cy="1512168"/>
            <a:chOff x="500034" y="500042"/>
            <a:chExt cx="7858180" cy="163837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0034" y="500042"/>
              <a:ext cx="5143536" cy="1226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00628" y="1785926"/>
              <a:ext cx="3357586" cy="352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6893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404664"/>
            <a:ext cx="7200800" cy="1296144"/>
          </a:xfrm>
        </p:spPr>
        <p:txBody>
          <a:bodyPr/>
          <a:lstStyle/>
          <a:p>
            <a:pPr>
              <a:buNone/>
            </a:pPr>
            <a:r>
              <a:rPr lang="en-US" altLang="ko-KR" sz="2800" dirty="0" smtClean="0">
                <a:latin typeface="Comic Sans MS" pitchFamily="66" charset="0"/>
              </a:rPr>
              <a:t>(b) stronger attraction in n-p channel</a:t>
            </a:r>
          </a:p>
          <a:p>
            <a:pPr>
              <a:buNone/>
            </a:pPr>
            <a:r>
              <a:rPr lang="en-US" altLang="ko-KR" sz="2800" dirty="0" smtClean="0">
                <a:latin typeface="Comic Sans MS" pitchFamily="66" charset="0"/>
              </a:rPr>
              <a:t>   </a:t>
            </a:r>
            <a:r>
              <a:rPr lang="en-US" altLang="ko-KR" sz="2800" dirty="0" smtClean="0">
                <a:latin typeface="Comic Sans MS" pitchFamily="66" charset="0"/>
                <a:sym typeface="Wingdings" pitchFamily="2" charset="2"/>
              </a:rPr>
              <a:t> stiffer symmetry energy </a:t>
            </a:r>
            <a:r>
              <a:rPr lang="en-US" altLang="ko-KR" sz="2800" dirty="0" smtClean="0">
                <a:latin typeface="Comic Sans MS" pitchFamily="66" charset="0"/>
              </a:rPr>
              <a:t>  S(n)</a:t>
            </a:r>
            <a:endParaRPr lang="ko-KR" altLang="en-US" sz="2800" dirty="0">
              <a:latin typeface="Comic Sans MS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86114" y="-21002796"/>
            <a:ext cx="7607617" cy="640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4824"/>
            <a:ext cx="52387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251579"/>
            <a:ext cx="5314354" cy="360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내용 개체 틀 2"/>
          <p:cNvSpPr txBox="1">
            <a:spLocks/>
          </p:cNvSpPr>
          <p:nvPr/>
        </p:nvSpPr>
        <p:spPr bwMode="auto">
          <a:xfrm>
            <a:off x="4788024" y="2564904"/>
            <a:ext cx="43559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altLang="ko-KR" sz="2000" kern="0" noProof="0" dirty="0" smtClean="0">
                <a:ea typeface="+mn-ea"/>
              </a:rPr>
              <a:t>Dong, </a:t>
            </a:r>
            <a:r>
              <a:rPr lang="en-US" altLang="ko-KR" sz="2000" kern="0" noProof="0" dirty="0" err="1" smtClean="0">
                <a:ea typeface="+mn-ea"/>
              </a:rPr>
              <a:t>Kuo</a:t>
            </a:r>
            <a:r>
              <a:rPr lang="en-US" altLang="ko-KR" sz="2000" kern="0" noProof="0" dirty="0" smtClean="0">
                <a:ea typeface="+mn-ea"/>
              </a:rPr>
              <a:t>, </a:t>
            </a:r>
            <a:r>
              <a:rPr lang="en-US" altLang="ko-KR" sz="2000" kern="0" noProof="0" dirty="0" err="1" smtClean="0">
                <a:ea typeface="+mn-ea"/>
              </a:rPr>
              <a:t>HKL,Machleidt</a:t>
            </a:r>
            <a:r>
              <a:rPr lang="en-US" altLang="ko-KR" sz="2000" kern="0" noProof="0" dirty="0" smtClean="0">
                <a:ea typeface="+mn-ea"/>
              </a:rPr>
              <a:t>, Rho(12)</a:t>
            </a:r>
            <a:r>
              <a:rPr kumimoji="1" lang="en-US" altLang="ko-K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1" lang="ko-KR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5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247775"/>
            <a:ext cx="65627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5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6046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>
                <a:latin typeface="Comic Sans MS" pitchFamily="66" charset="0"/>
              </a:rPr>
              <a:t>(c)  </a:t>
            </a:r>
            <a:r>
              <a:rPr lang="en-US" altLang="ko-KR" dirty="0" err="1" smtClean="0">
                <a:latin typeface="Comic Sans MS" pitchFamily="66" charset="0"/>
              </a:rPr>
              <a:t>EoS</a:t>
            </a:r>
            <a:r>
              <a:rPr lang="en-US" altLang="ko-KR" dirty="0" smtClean="0">
                <a:latin typeface="Comic Sans MS" pitchFamily="66" charset="0"/>
              </a:rPr>
              <a:t> with new scaling, BLPR </a:t>
            </a:r>
            <a:endParaRPr lang="ko-KR" altLang="en-US" dirty="0">
              <a:latin typeface="Comic Sans MS" pitchFamily="66" charset="0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355976" y="1412776"/>
            <a:ext cx="4176464" cy="36004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600" dirty="0" smtClean="0">
                <a:latin typeface="+mj-lt"/>
                <a:ea typeface="+mj-ea"/>
                <a:cs typeface="+mj-cs"/>
              </a:rPr>
              <a:t>Dong, </a:t>
            </a:r>
            <a:r>
              <a:rPr lang="en-US" altLang="ko-KR" sz="1600" dirty="0" err="1" smtClean="0">
                <a:latin typeface="+mj-lt"/>
                <a:ea typeface="+mj-ea"/>
                <a:cs typeface="+mj-cs"/>
              </a:rPr>
              <a:t>Kuo</a:t>
            </a:r>
            <a:r>
              <a:rPr lang="en-US" altLang="ko-KR" sz="1600" dirty="0" smtClean="0">
                <a:latin typeface="+mj-lt"/>
                <a:ea typeface="+mj-ea"/>
                <a:cs typeface="+mj-cs"/>
              </a:rPr>
              <a:t>, HKL, </a:t>
            </a:r>
            <a:r>
              <a:rPr lang="en-US" altLang="ko-KR" sz="1600" dirty="0" err="1" smtClean="0">
                <a:latin typeface="+mj-lt"/>
                <a:ea typeface="+mj-ea"/>
                <a:cs typeface="+mj-cs"/>
              </a:rPr>
              <a:t>Machleidt</a:t>
            </a:r>
            <a:r>
              <a:rPr lang="en-US" altLang="ko-KR" sz="1600" dirty="0" smtClean="0">
                <a:latin typeface="+mj-lt"/>
                <a:ea typeface="+mj-ea"/>
                <a:cs typeface="+mj-cs"/>
              </a:rPr>
              <a:t>, Rho,  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1207.0429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104456" cy="26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7" y="1844825"/>
            <a:ext cx="360636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187624" y="4941168"/>
            <a:ext cx="5786478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 smtClean="0">
                <a:ea typeface="+mj-ea"/>
                <a:cs typeface="+mj-cs"/>
              </a:rPr>
              <a:t>Stiffer </a:t>
            </a:r>
            <a:r>
              <a:rPr lang="en-US" altLang="ko-KR" sz="2400" dirty="0" err="1" smtClean="0">
                <a:ea typeface="+mj-ea"/>
                <a:cs typeface="+mj-cs"/>
              </a:rPr>
              <a:t>EoS</a:t>
            </a:r>
            <a:r>
              <a:rPr lang="en-US" altLang="ko-KR" sz="2400" dirty="0" smtClean="0">
                <a:ea typeface="+mj-ea"/>
                <a:cs typeface="+mj-cs"/>
              </a:rPr>
              <a:t> for m</a:t>
            </a:r>
            <a:r>
              <a:rPr lang="en-US" altLang="ko-KR" sz="2400" dirty="0" smtClean="0">
                <a:latin typeface="Comic Sans MS" pitchFamily="66" charset="0"/>
                <a:ea typeface="+mj-ea"/>
                <a:cs typeface="+mj-cs"/>
              </a:rPr>
              <a:t>assive neutron star</a:t>
            </a:r>
            <a:endParaRPr kumimoji="0" lang="ko-KR" altLang="en-US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797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-756592" y="0"/>
            <a:ext cx="5786478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latin typeface="Comic Sans MS" pitchFamily="66" charset="0"/>
                <a:ea typeface="+mj-ea"/>
                <a:cs typeface="+mj-cs"/>
              </a:rPr>
              <a:t>massive neutron star</a:t>
            </a:r>
            <a:endParaRPr kumimoji="0" lang="ko-KR" altLang="en-US" sz="3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6" name="그림 5" descr="nature09466-f3.2(1)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052736"/>
            <a:ext cx="3524530" cy="2719774"/>
          </a:xfrm>
          <a:prstGeom prst="rect">
            <a:avLst/>
          </a:prstGeom>
        </p:spPr>
      </p:pic>
      <p:grpSp>
        <p:nvGrpSpPr>
          <p:cNvPr id="7" name="그룹 15"/>
          <p:cNvGrpSpPr/>
          <p:nvPr/>
        </p:nvGrpSpPr>
        <p:grpSpPr>
          <a:xfrm>
            <a:off x="683568" y="1340768"/>
            <a:ext cx="3456384" cy="2304256"/>
            <a:chOff x="1071538" y="4214818"/>
            <a:chExt cx="2714644" cy="221457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43042" y="4214818"/>
              <a:ext cx="1641726" cy="1651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제목 4"/>
            <p:cNvSpPr txBox="1">
              <a:spLocks/>
            </p:cNvSpPr>
            <p:nvPr/>
          </p:nvSpPr>
          <p:spPr>
            <a:xfrm>
              <a:off x="1071538" y="6000768"/>
              <a:ext cx="2714644" cy="42862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55000" lnSpcReduction="20000"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맑은 고딕" pitchFamily="50" charset="-127"/>
                  <a:ea typeface="+mj-ea"/>
                  <a:cs typeface="+mj-cs"/>
                </a:rPr>
                <a:t>PSR J1614-2230</a:t>
              </a:r>
            </a:p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맑은 고딕" pitchFamily="50" charset="-127"/>
                  <a:ea typeface="+mj-ea"/>
                  <a:cs typeface="+mj-cs"/>
                </a:rPr>
                <a:t>(1.97 ± 0.04)</a:t>
              </a:r>
              <a:r>
                <a:rPr kumimoji="0" lang="en-US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맑은 고딕" pitchFamily="50" charset="-127"/>
                  <a:ea typeface="+mj-ea"/>
                  <a:cs typeface="+mj-cs"/>
                </a:rPr>
                <a:t>M</a:t>
              </a:r>
              <a:r>
                <a:rPr kumimoji="0" lang="en-US" sz="2400" b="0" i="0" u="none" strike="noStrike" kern="120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맑은 고딕" pitchFamily="50" charset="-127"/>
                  <a:ea typeface="+mj-ea"/>
                  <a:cs typeface="+mj-cs"/>
                </a:rPr>
                <a:t>⊙</a:t>
              </a: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endParaRPr>
            </a:p>
          </p:txBody>
        </p:sp>
      </p:grpSp>
      <p:sp>
        <p:nvSpPr>
          <p:cNvPr id="12" name="오른쪽 화살표 11"/>
          <p:cNvSpPr/>
          <p:nvPr/>
        </p:nvSpPr>
        <p:spPr>
          <a:xfrm rot="21163978">
            <a:off x="3643774" y="1863034"/>
            <a:ext cx="14401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09" y="4061424"/>
            <a:ext cx="6663690" cy="230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0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latin typeface="Comic Sans MS" pitchFamily="66" charset="0"/>
              </a:rPr>
              <a:t>Remark I</a:t>
            </a:r>
            <a:endParaRPr lang="ko-KR" altLang="en-US" sz="4000" dirty="0">
              <a:latin typeface="Comic Sans MS" pitchFamily="66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5256584"/>
          </a:xfrm>
        </p:spPr>
        <p:txBody>
          <a:bodyPr/>
          <a:lstStyle/>
          <a:p>
            <a:r>
              <a:rPr lang="en-US" altLang="ko-KR" dirty="0" smtClean="0">
                <a:latin typeface="Comic Sans MS" pitchFamily="66" charset="0"/>
              </a:rPr>
              <a:t>How does  low density nuclear matter (</a:t>
            </a:r>
            <a:r>
              <a:rPr lang="en-US" altLang="ko-KR" dirty="0" smtClean="0">
                <a:solidFill>
                  <a:srgbClr val="0070C0"/>
                </a:solidFill>
                <a:latin typeface="Comic Sans MS" pitchFamily="66" charset="0"/>
              </a:rPr>
              <a:t>laboratory experiment-nuclear physics</a:t>
            </a:r>
            <a:r>
              <a:rPr lang="en-US" altLang="ko-KR" dirty="0" smtClean="0">
                <a:latin typeface="Comic Sans MS" pitchFamily="66" charset="0"/>
              </a:rPr>
              <a:t>), constrains the high density </a:t>
            </a:r>
            <a:r>
              <a:rPr lang="en-US" altLang="ko-KR" dirty="0" err="1" smtClean="0">
                <a:latin typeface="Comic Sans MS" pitchFamily="66" charset="0"/>
              </a:rPr>
              <a:t>hadronic</a:t>
            </a:r>
            <a:r>
              <a:rPr lang="en-US" altLang="ko-KR" dirty="0" smtClean="0">
                <a:latin typeface="Comic Sans MS" pitchFamily="66" charset="0"/>
              </a:rPr>
              <a:t> matter(</a:t>
            </a:r>
            <a:r>
              <a:rPr lang="en-US" altLang="ko-KR" dirty="0" smtClean="0">
                <a:solidFill>
                  <a:srgbClr val="0070C0"/>
                </a:solidFill>
                <a:latin typeface="Comic Sans MS" pitchFamily="66" charset="0"/>
              </a:rPr>
              <a:t>compact star-observations</a:t>
            </a:r>
            <a:r>
              <a:rPr lang="en-US" altLang="ko-KR" dirty="0" smtClean="0">
                <a:latin typeface="Comic Sans MS" pitchFamily="66" charset="0"/>
              </a:rPr>
              <a:t>)?  </a:t>
            </a:r>
          </a:p>
          <a:p>
            <a:r>
              <a:rPr lang="en-US" altLang="ko-KR" dirty="0" smtClean="0">
                <a:latin typeface="Comic Sans MS" pitchFamily="66" charset="0"/>
              </a:rPr>
              <a:t>EM observations of  neutron stars(mass and radius)  </a:t>
            </a:r>
          </a:p>
          <a:p>
            <a:r>
              <a:rPr lang="en-US" altLang="ko-KR" dirty="0" smtClean="0">
                <a:latin typeface="Comic Sans MS" pitchFamily="66" charset="0"/>
              </a:rPr>
              <a:t>Detection of gravitational waves   </a:t>
            </a:r>
          </a:p>
          <a:p>
            <a:r>
              <a:rPr lang="en-US" altLang="ko-KR" dirty="0" smtClean="0">
                <a:latin typeface="Comic Sans MS" pitchFamily="66" charset="0"/>
              </a:rPr>
              <a:t>Laboratory for QCD at high density</a:t>
            </a:r>
          </a:p>
          <a:p>
            <a:pPr>
              <a:buNone/>
            </a:pPr>
            <a:r>
              <a:rPr lang="en-US" altLang="ko-KR" dirty="0" smtClean="0">
                <a:latin typeface="Comic Sans MS" pitchFamily="66" charset="0"/>
              </a:rPr>
              <a:t>      </a:t>
            </a:r>
            <a:r>
              <a:rPr lang="en-US" altLang="ko-KR" dirty="0" err="1" smtClean="0">
                <a:latin typeface="Comic Sans MS" pitchFamily="66" charset="0"/>
              </a:rPr>
              <a:t>EoS</a:t>
            </a:r>
            <a:r>
              <a:rPr lang="en-US" altLang="ko-KR" dirty="0" smtClean="0">
                <a:latin typeface="Comic Sans MS" pitchFamily="66" charset="0"/>
              </a:rPr>
              <a:t> </a:t>
            </a:r>
            <a:r>
              <a:rPr lang="en-US" altLang="ko-KR" dirty="0" smtClean="0">
                <a:latin typeface="Comic Sans MS" pitchFamily="66" charset="0"/>
                <a:sym typeface="Wingdings" pitchFamily="2" charset="2"/>
              </a:rPr>
              <a:t> GW waveform</a:t>
            </a:r>
            <a:endParaRPr lang="ko-KR" alt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35928" y="1200175"/>
            <a:ext cx="8229600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/>
              <a:t>Symmetry energy S(n) </a:t>
            </a:r>
          </a:p>
          <a:p>
            <a:pPr>
              <a:buNone/>
            </a:pPr>
            <a:r>
              <a:rPr lang="en-US" altLang="ko-KR" dirty="0" smtClean="0">
                <a:sym typeface="Wingdings" pitchFamily="2" charset="2"/>
              </a:rPr>
              <a:t> (1</a:t>
            </a:r>
            <a:r>
              <a:rPr lang="en-US" altLang="ko-KR" dirty="0" smtClean="0">
                <a:latin typeface="Comic Sans MS" pitchFamily="66" charset="0"/>
                <a:sym typeface="Wingdings" pitchFamily="2" charset="2"/>
              </a:rPr>
              <a:t>) </a:t>
            </a:r>
            <a:r>
              <a:rPr lang="en-US" altLang="ko-KR" dirty="0" smtClean="0">
                <a:latin typeface="Comic Sans MS" pitchFamily="66" charset="0"/>
              </a:rPr>
              <a:t>thresholds for new degree of freedom </a:t>
            </a:r>
          </a:p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832" y="2852936"/>
            <a:ext cx="3286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내용 개체 틀 3"/>
          <p:cNvSpPr txBox="1">
            <a:spLocks/>
          </p:cNvSpPr>
          <p:nvPr/>
        </p:nvSpPr>
        <p:spPr>
          <a:xfrm>
            <a:off x="251520" y="4509120"/>
            <a:ext cx="8712968" cy="129614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200" dirty="0" smtClean="0"/>
              <a:t> </a:t>
            </a:r>
            <a:r>
              <a:rPr lang="en-US" altLang="ko-KR" sz="3200" dirty="0" smtClean="0">
                <a:latin typeface="Comic Sans MS" pitchFamily="66" charset="0"/>
              </a:rPr>
              <a:t>(2)</a:t>
            </a:r>
            <a:r>
              <a:rPr lang="en-US" altLang="ko-KR" sz="32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altLang="ko-KR" sz="3200" dirty="0" smtClean="0">
                <a:latin typeface="Comic Sans MS" pitchFamily="66" charset="0"/>
              </a:rPr>
              <a:t>composition  of degrees of freedom  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200" dirty="0" smtClean="0">
                <a:latin typeface="Comic Sans MS" pitchFamily="66" charset="0"/>
              </a:rPr>
              <a:t>           in star matter  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759462" y="332655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latin typeface="Comic Sans MS" pitchFamily="66" charset="0"/>
              </a:rPr>
              <a:t>Remark </a:t>
            </a:r>
            <a:r>
              <a:rPr lang="en-US" altLang="ko-KR" sz="3600" dirty="0" smtClean="0">
                <a:latin typeface="Comic Sans MS" pitchFamily="66" charset="0"/>
              </a:rPr>
              <a:t>II</a:t>
            </a:r>
            <a:endParaRPr lang="ko-KR" altLang="en-US" sz="36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4868" y="3605736"/>
            <a:ext cx="5304663" cy="64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876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8843_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04864"/>
            <a:ext cx="4532963" cy="2304256"/>
          </a:xfrm>
          <a:prstGeom prst="rect">
            <a:avLst/>
          </a:prstGeom>
          <a:noFill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84784"/>
            <a:ext cx="3472036" cy="353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내용 개체 틀 2"/>
          <p:cNvSpPr txBox="1">
            <a:spLocks/>
          </p:cNvSpPr>
          <p:nvPr/>
        </p:nvSpPr>
        <p:spPr>
          <a:xfrm>
            <a:off x="467544" y="188640"/>
            <a:ext cx="8229600" cy="7200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altLang="ko-KR" smtClean="0"/>
              <a:t>I. Advanced LIGO:  2015 </a:t>
            </a:r>
            <a:r>
              <a:rPr lang="en-US" altLang="ko-KR" smtClean="0">
                <a:sym typeface="Wingdings" pitchFamily="2" charset="2"/>
              </a:rPr>
              <a:t>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561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7172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24744"/>
            <a:ext cx="456133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5220072" y="5157192"/>
            <a:ext cx="3136432" cy="3074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Eric </a:t>
            </a:r>
            <a:r>
              <a:rPr kumimoji="0" lang="en-US" altLang="ko-K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Chassande-Mottin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1210.7173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899592" y="5085184"/>
            <a:ext cx="2850110" cy="3788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LIGO, 1205.2216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1331640" y="5589240"/>
            <a:ext cx="597666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Improvement of Sensitivity : </a:t>
            </a:r>
            <a:r>
              <a:rPr lang="en-US" altLang="ko-KR" sz="2400" dirty="0" smtClean="0"/>
              <a:t>10-times 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3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86478"/>
            <a:ext cx="6000792" cy="579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내용 개체 틀 2"/>
          <p:cNvSpPr txBox="1">
            <a:spLocks/>
          </p:cNvSpPr>
          <p:nvPr/>
        </p:nvSpPr>
        <p:spPr>
          <a:xfrm>
            <a:off x="357158" y="214290"/>
            <a:ext cx="8429684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3200" dirty="0" smtClean="0">
                <a:solidFill>
                  <a:prstClr val="black"/>
                </a:solidFill>
                <a:latin typeface="Comic Sans MS" pitchFamily="66" charset="0"/>
              </a:rPr>
              <a:t>Formation and merging  of binary</a:t>
            </a:r>
            <a:r>
              <a:rPr lang="ko-KR" altLang="en-US" sz="3200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en-US" altLang="ko-KR" sz="3200" dirty="0" smtClean="0">
                <a:solidFill>
                  <a:prstClr val="black"/>
                </a:solidFill>
                <a:latin typeface="Comic Sans MS" pitchFamily="66" charset="0"/>
              </a:rPr>
              <a:t>compact stars</a:t>
            </a:r>
          </a:p>
        </p:txBody>
      </p:sp>
    </p:spTree>
    <p:extLst>
      <p:ext uri="{BB962C8B-B14F-4D97-AF65-F5344CB8AC3E}">
        <p14:creationId xmlns:p14="http://schemas.microsoft.com/office/powerpoint/2010/main" val="36682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52811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Higher rate</a:t>
            </a:r>
            <a:r>
              <a:rPr lang="ko-KR" altLang="en-US" sz="2400" dirty="0" smtClean="0"/>
              <a:t> </a:t>
            </a:r>
            <a:r>
              <a:rPr lang="en-US" altLang="ko-KR" sz="2400" dirty="0" smtClean="0"/>
              <a:t>of GW detection  </a:t>
            </a:r>
          </a:p>
          <a:p>
            <a:pPr>
              <a:buNone/>
            </a:pPr>
            <a:r>
              <a:rPr lang="en-US" altLang="ko-KR" sz="2400" dirty="0" smtClean="0"/>
              <a:t>     NS-NS coalescence : 0.02/yr </a:t>
            </a:r>
            <a:r>
              <a:rPr lang="en-US" altLang="ko-KR" sz="2400" dirty="0" smtClean="0">
                <a:sym typeface="Wingdings" pitchFamily="2" charset="2"/>
              </a:rPr>
              <a:t> 40/yr</a:t>
            </a:r>
            <a:endParaRPr lang="en-US" altLang="ko-KR" sz="2400" dirty="0" smtClean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419872" y="4941168"/>
            <a:ext cx="5328592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1600" dirty="0" err="1" smtClean="0"/>
              <a:t>J.Abadie</a:t>
            </a:r>
            <a:r>
              <a:rPr lang="en-US" altLang="ko-KR" sz="1600" dirty="0" smtClean="0"/>
              <a:t>, et al. Class. Quantum </a:t>
            </a:r>
            <a:r>
              <a:rPr lang="en-US" altLang="ko-KR" sz="1600" dirty="0" err="1" smtClean="0"/>
              <a:t>Grav</a:t>
            </a:r>
            <a:r>
              <a:rPr lang="en-US" altLang="ko-KR" sz="1600" dirty="0" smtClean="0"/>
              <a:t>. 27,173001(2010)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내용 개체 틀 3"/>
          <p:cNvSpPr txBox="1">
            <a:spLocks/>
          </p:cNvSpPr>
          <p:nvPr/>
        </p:nvSpPr>
        <p:spPr>
          <a:xfrm>
            <a:off x="539552" y="5445224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GW amplitude detection:  increase of 10 times sensitivity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increase of  10^3 times volume for observation. 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92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" y="1538288"/>
            <a:ext cx="79152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44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1149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내용 개체 틀 3"/>
          <p:cNvSpPr txBox="1">
            <a:spLocks/>
          </p:cNvSpPr>
          <p:nvPr/>
        </p:nvSpPr>
        <p:spPr>
          <a:xfrm>
            <a:off x="323528" y="404664"/>
            <a:ext cx="8229600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ko-KR" sz="2400" dirty="0" smtClean="0"/>
              <a:t>Current and future GW </a:t>
            </a:r>
            <a:r>
              <a:rPr lang="en-US" altLang="ko-KR" sz="2400" dirty="0" err="1" smtClean="0"/>
              <a:t>interferometric</a:t>
            </a:r>
            <a:r>
              <a:rPr lang="en-US" altLang="ko-KR" sz="2400" dirty="0" smtClean="0"/>
              <a:t> detectors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27984" y="1124744"/>
            <a:ext cx="3136432" cy="3074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Eric </a:t>
            </a:r>
            <a:r>
              <a:rPr kumimoji="0" lang="en-US" altLang="ko-K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Chassande-Mottin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1210.7173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186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887</Words>
  <Application>Microsoft Office PowerPoint</Application>
  <PresentationFormat>화면 슬라이드 쇼(4:3)</PresentationFormat>
  <Paragraphs>135</Paragraphs>
  <Slides>38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38</vt:i4>
      </vt:variant>
    </vt:vector>
  </HeadingPairs>
  <TitlesOfParts>
    <vt:vector size="40" baseType="lpstr">
      <vt:lpstr>Office 테마</vt:lpstr>
      <vt:lpstr>1_Office 테마</vt:lpstr>
      <vt:lpstr>Symmetry energy  in the era of advanced gravitational wave detectors</vt:lpstr>
      <vt:lpstr>PowerPoint 프레젠테이션</vt:lpstr>
      <vt:lpstr>High baryon number density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Remark I</vt:lpstr>
      <vt:lpstr>PowerPoint 프레젠테이션</vt:lpstr>
    </vt:vector>
  </TitlesOfParts>
  <Company>AAA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Equation of  State of Dense Baryonic Matter : From Nuclear  Matter to Star Matter</dc:title>
  <dc:creator>USER</dc:creator>
  <cp:lastModifiedBy>hypark</cp:lastModifiedBy>
  <cp:revision>137</cp:revision>
  <dcterms:created xsi:type="dcterms:W3CDTF">2012-11-02T23:50:31Z</dcterms:created>
  <dcterms:modified xsi:type="dcterms:W3CDTF">2013-08-22T06:11:41Z</dcterms:modified>
</cp:coreProperties>
</file>