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1331" r:id="rId2"/>
    <p:sldId id="1381" r:id="rId3"/>
    <p:sldId id="1288" r:id="rId4"/>
    <p:sldId id="1212" r:id="rId5"/>
    <p:sldId id="1310" r:id="rId6"/>
    <p:sldId id="1428" r:id="rId7"/>
    <p:sldId id="1289" r:id="rId8"/>
    <p:sldId id="1290" r:id="rId9"/>
    <p:sldId id="1291" r:id="rId10"/>
    <p:sldId id="1441" r:id="rId11"/>
    <p:sldId id="1442" r:id="rId12"/>
    <p:sldId id="1335" r:id="rId13"/>
    <p:sldId id="1427" r:id="rId14"/>
    <p:sldId id="1412" r:id="rId15"/>
    <p:sldId id="1413" r:id="rId16"/>
    <p:sldId id="1446" r:id="rId17"/>
    <p:sldId id="1414" r:id="rId18"/>
    <p:sldId id="1415" r:id="rId19"/>
    <p:sldId id="1416" r:id="rId20"/>
    <p:sldId id="1443" r:id="rId21"/>
    <p:sldId id="1418" r:id="rId22"/>
    <p:sldId id="1419" r:id="rId23"/>
    <p:sldId id="1420" r:id="rId24"/>
    <p:sldId id="1421" r:id="rId25"/>
    <p:sldId id="1422" r:id="rId26"/>
    <p:sldId id="1423" r:id="rId27"/>
    <p:sldId id="1424" r:id="rId28"/>
    <p:sldId id="1425" r:id="rId29"/>
    <p:sldId id="1426" r:id="rId30"/>
    <p:sldId id="1444" r:id="rId31"/>
    <p:sldId id="1297" r:id="rId32"/>
    <p:sldId id="1407" r:id="rId33"/>
    <p:sldId id="1409" r:id="rId34"/>
    <p:sldId id="1429" r:id="rId35"/>
    <p:sldId id="1430" r:id="rId36"/>
    <p:sldId id="1402" r:id="rId37"/>
    <p:sldId id="1410" r:id="rId38"/>
    <p:sldId id="1411" r:id="rId39"/>
    <p:sldId id="1445" r:id="rId40"/>
    <p:sldId id="1440" r:id="rId41"/>
    <p:sldId id="1431" r:id="rId42"/>
    <p:sldId id="1432" r:id="rId43"/>
    <p:sldId id="1433" r:id="rId44"/>
    <p:sldId id="1434" r:id="rId45"/>
    <p:sldId id="1435" r:id="rId46"/>
    <p:sldId id="1357" r:id="rId47"/>
    <p:sldId id="1353" r:id="rId48"/>
    <p:sldId id="1354" r:id="rId49"/>
    <p:sldId id="1355" r:id="rId50"/>
    <p:sldId id="1359" r:id="rId51"/>
    <p:sldId id="1405" r:id="rId52"/>
    <p:sldId id="1406" r:id="rId53"/>
    <p:sldId id="1447" r:id="rId54"/>
    <p:sldId id="1436" r:id="rId55"/>
    <p:sldId id="1308" r:id="rId56"/>
    <p:sldId id="1276" r:id="rId57"/>
    <p:sldId id="1451" r:id="rId58"/>
    <p:sldId id="1452" r:id="rId59"/>
    <p:sldId id="1453" r:id="rId60"/>
    <p:sldId id="1454" r:id="rId61"/>
    <p:sldId id="1455" r:id="rId62"/>
    <p:sldId id="1456" r:id="rId63"/>
    <p:sldId id="1457" r:id="rId64"/>
    <p:sldId id="1450" r:id="rId65"/>
    <p:sldId id="1448" r:id="rId66"/>
    <p:sldId id="1449" r:id="rId67"/>
    <p:sldId id="1374" r:id="rId68"/>
    <p:sldId id="1437" r:id="rId69"/>
    <p:sldId id="1438" r:id="rId70"/>
    <p:sldId id="1439" r:id="rId71"/>
  </p:sldIdLst>
  <p:sldSz cx="9144000" cy="6858000" type="screen4x3"/>
  <p:notesSz cx="10234613" cy="7099300"/>
  <p:defaultTextStyle>
    <a:defPPr>
      <a:defRPr lang="zh-CN"/>
    </a:defPPr>
    <a:lvl1pPr algn="ctr" rtl="0" fontAlgn="base">
      <a:spcBef>
        <a:spcPct val="0"/>
      </a:spcBef>
      <a:spcAft>
        <a:spcPct val="0"/>
      </a:spcAft>
      <a:defRPr sz="2400" kern="1200">
        <a:solidFill>
          <a:schemeClr val="tx1"/>
        </a:solidFill>
        <a:latin typeface="Arial" charset="0"/>
        <a:ea typeface="黑体" pitchFamily="49" charset="-122"/>
        <a:cs typeface="+mn-cs"/>
      </a:defRPr>
    </a:lvl1pPr>
    <a:lvl2pPr marL="457200" algn="ctr" rtl="0" fontAlgn="base">
      <a:spcBef>
        <a:spcPct val="0"/>
      </a:spcBef>
      <a:spcAft>
        <a:spcPct val="0"/>
      </a:spcAft>
      <a:defRPr sz="2400" kern="1200">
        <a:solidFill>
          <a:schemeClr val="tx1"/>
        </a:solidFill>
        <a:latin typeface="Arial" charset="0"/>
        <a:ea typeface="黑体" pitchFamily="49" charset="-122"/>
        <a:cs typeface="+mn-cs"/>
      </a:defRPr>
    </a:lvl2pPr>
    <a:lvl3pPr marL="914400" algn="ctr" rtl="0" fontAlgn="base">
      <a:spcBef>
        <a:spcPct val="0"/>
      </a:spcBef>
      <a:spcAft>
        <a:spcPct val="0"/>
      </a:spcAft>
      <a:defRPr sz="2400" kern="1200">
        <a:solidFill>
          <a:schemeClr val="tx1"/>
        </a:solidFill>
        <a:latin typeface="Arial" charset="0"/>
        <a:ea typeface="黑体" pitchFamily="49" charset="-122"/>
        <a:cs typeface="+mn-cs"/>
      </a:defRPr>
    </a:lvl3pPr>
    <a:lvl4pPr marL="1371600" algn="ctr" rtl="0" fontAlgn="base">
      <a:spcBef>
        <a:spcPct val="0"/>
      </a:spcBef>
      <a:spcAft>
        <a:spcPct val="0"/>
      </a:spcAft>
      <a:defRPr sz="2400" kern="1200">
        <a:solidFill>
          <a:schemeClr val="tx1"/>
        </a:solidFill>
        <a:latin typeface="Arial" charset="0"/>
        <a:ea typeface="黑体" pitchFamily="49" charset="-122"/>
        <a:cs typeface="+mn-cs"/>
      </a:defRPr>
    </a:lvl4pPr>
    <a:lvl5pPr marL="1828800" algn="ctr" rtl="0" fontAlgn="base">
      <a:spcBef>
        <a:spcPct val="0"/>
      </a:spcBef>
      <a:spcAft>
        <a:spcPct val="0"/>
      </a:spcAft>
      <a:defRPr sz="2400" kern="1200">
        <a:solidFill>
          <a:schemeClr val="tx1"/>
        </a:solidFill>
        <a:latin typeface="Arial" charset="0"/>
        <a:ea typeface="黑体" pitchFamily="49" charset="-122"/>
        <a:cs typeface="+mn-cs"/>
      </a:defRPr>
    </a:lvl5pPr>
    <a:lvl6pPr marL="2286000" algn="l" defTabSz="914400" rtl="0" eaLnBrk="1" latinLnBrk="0" hangingPunct="1">
      <a:defRPr sz="2400" kern="1200">
        <a:solidFill>
          <a:schemeClr val="tx1"/>
        </a:solidFill>
        <a:latin typeface="Arial" charset="0"/>
        <a:ea typeface="黑体" pitchFamily="49" charset="-122"/>
        <a:cs typeface="+mn-cs"/>
      </a:defRPr>
    </a:lvl6pPr>
    <a:lvl7pPr marL="2743200" algn="l" defTabSz="914400" rtl="0" eaLnBrk="1" latinLnBrk="0" hangingPunct="1">
      <a:defRPr sz="2400" kern="1200">
        <a:solidFill>
          <a:schemeClr val="tx1"/>
        </a:solidFill>
        <a:latin typeface="Arial" charset="0"/>
        <a:ea typeface="黑体" pitchFamily="49" charset="-122"/>
        <a:cs typeface="+mn-cs"/>
      </a:defRPr>
    </a:lvl7pPr>
    <a:lvl8pPr marL="3200400" algn="l" defTabSz="914400" rtl="0" eaLnBrk="1" latinLnBrk="0" hangingPunct="1">
      <a:defRPr sz="2400" kern="1200">
        <a:solidFill>
          <a:schemeClr val="tx1"/>
        </a:solidFill>
        <a:latin typeface="Arial" charset="0"/>
        <a:ea typeface="黑体" pitchFamily="49" charset="-122"/>
        <a:cs typeface="+mn-cs"/>
      </a:defRPr>
    </a:lvl8pPr>
    <a:lvl9pPr marL="3657600" algn="l" defTabSz="914400" rtl="0" eaLnBrk="1" latinLnBrk="0" hangingPunct="1">
      <a:defRPr sz="2400" kern="1200">
        <a:solidFill>
          <a:schemeClr val="tx1"/>
        </a:solidFill>
        <a:latin typeface="Arial"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12357C"/>
    <a:srgbClr val="00FF00"/>
    <a:srgbClr val="FFFF00"/>
    <a:srgbClr val="DDDDDD"/>
    <a:srgbClr val="13258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2" autoAdjust="0"/>
    <p:restoredTop sz="97168" autoAdjust="0"/>
  </p:normalViewPr>
  <p:slideViewPr>
    <p:cSldViewPr snapToObjects="1">
      <p:cViewPr>
        <p:scale>
          <a:sx n="75" d="100"/>
          <a:sy n="75" d="100"/>
        </p:scale>
        <p:origin x="-1290" y="-378"/>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70"/>
    </p:cViewPr>
  </p:sorterViewPr>
  <p:notesViewPr>
    <p:cSldViewPr snapToObjects="1">
      <p:cViewPr varScale="1">
        <p:scale>
          <a:sx n="53" d="100"/>
          <a:sy n="53" d="100"/>
        </p:scale>
        <p:origin x="-1842" y="-108"/>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0.wmf"/><Relationship Id="rId1" Type="http://schemas.openxmlformats.org/officeDocument/2006/relationships/image" Target="../media/image115.wmf"/><Relationship Id="rId4" Type="http://schemas.openxmlformats.org/officeDocument/2006/relationships/image" Target="../media/image11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0.wmf"/><Relationship Id="rId1" Type="http://schemas.openxmlformats.org/officeDocument/2006/relationships/image" Target="../media/image1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44.wmf"/><Relationship Id="rId1" Type="http://schemas.openxmlformats.org/officeDocument/2006/relationships/image" Target="../media/image14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4" Type="http://schemas.openxmlformats.org/officeDocument/2006/relationships/image" Target="../media/image1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4" Type="http://schemas.openxmlformats.org/officeDocument/2006/relationships/image" Target="../media/image16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75779" name="Rectangle 3"/>
          <p:cNvSpPr>
            <a:spLocks noGrp="1" noChangeArrowheads="1"/>
          </p:cNvSpPr>
          <p:nvPr>
            <p:ph type="dt" sz="quarter"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宋体" pitchFamily="2" charset="-122"/>
              </a:defRPr>
            </a:lvl1pPr>
          </a:lstStyle>
          <a:p>
            <a:pPr>
              <a:defRPr/>
            </a:pPr>
            <a:endParaRPr lang="en-US" altLang="zh-CN"/>
          </a:p>
        </p:txBody>
      </p:sp>
      <p:sp>
        <p:nvSpPr>
          <p:cNvPr id="75780" name="Rectangle 4"/>
          <p:cNvSpPr>
            <a:spLocks noGrp="1" noChangeArrowheads="1"/>
          </p:cNvSpPr>
          <p:nvPr>
            <p:ph type="ftr" sz="quarter" idx="2"/>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75781" name="Rectangle 5"/>
          <p:cNvSpPr>
            <a:spLocks noGrp="1" noChangeArrowheads="1"/>
          </p:cNvSpPr>
          <p:nvPr>
            <p:ph type="sldNum" sz="quarter" idx="3"/>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宋体" pitchFamily="2" charset="-122"/>
              </a:defRPr>
            </a:lvl1pPr>
          </a:lstStyle>
          <a:p>
            <a:pPr>
              <a:defRPr/>
            </a:pPr>
            <a:fld id="{FBA1D549-CAC7-4DF3-B27B-F19B0B0CB345}" type="slidenum">
              <a:rPr lang="en-US" altLang="zh-CN"/>
              <a:pPr>
                <a:defRPr/>
              </a:pPr>
              <a:t>‹#›</a:t>
            </a:fld>
            <a:endParaRPr lang="en-US" altLang="zh-CN"/>
          </a:p>
        </p:txBody>
      </p:sp>
    </p:spTree>
    <p:extLst>
      <p:ext uri="{BB962C8B-B14F-4D97-AF65-F5344CB8AC3E}">
        <p14:creationId xmlns:p14="http://schemas.microsoft.com/office/powerpoint/2010/main" val="299642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宋体" pitchFamily="2" charset="-122"/>
              </a:defRPr>
            </a:lvl1pPr>
          </a:lstStyle>
          <a:p>
            <a:pPr>
              <a:defRPr/>
            </a:pPr>
            <a:endParaRPr lang="en-US" altLang="zh-CN"/>
          </a:p>
        </p:txBody>
      </p:sp>
      <p:sp>
        <p:nvSpPr>
          <p:cNvPr id="47108"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23462" y="3372168"/>
            <a:ext cx="8187690"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6" name="Rectangle 6"/>
          <p:cNvSpPr>
            <a:spLocks noGrp="1" noChangeArrowheads="1"/>
          </p:cNvSpPr>
          <p:nvPr>
            <p:ph type="ftr" sz="quarter" idx="4"/>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宋体" pitchFamily="2" charset="-122"/>
              </a:defRPr>
            </a:lvl1pPr>
          </a:lstStyle>
          <a:p>
            <a:pPr>
              <a:defRPr/>
            </a:pPr>
            <a:fld id="{09E5516B-0C51-4F42-9D4C-516801BCDEFF}" type="slidenum">
              <a:rPr lang="en-US" altLang="zh-CN"/>
              <a:pPr>
                <a:defRPr/>
              </a:pPr>
              <a:t>‹#›</a:t>
            </a:fld>
            <a:endParaRPr lang="en-US" altLang="zh-CN"/>
          </a:p>
        </p:txBody>
      </p:sp>
    </p:spTree>
    <p:extLst>
      <p:ext uri="{BB962C8B-B14F-4D97-AF65-F5344CB8AC3E}">
        <p14:creationId xmlns:p14="http://schemas.microsoft.com/office/powerpoint/2010/main" val="3457452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D5E314-2F20-41B2-A463-964E9875EF9F}" type="slidenum">
              <a:rPr lang="en-US" altLang="zh-CN" smtClean="0"/>
              <a:pPr/>
              <a:t>1</a:t>
            </a:fld>
            <a:endParaRPr lang="en-US" altLang="zh-CN"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26</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27</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28</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29</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30</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39</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53</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CCC677-24CC-4F08-8395-43ED45B43F4E}" type="slidenum">
              <a:rPr lang="en-US" altLang="zh-CN" smtClean="0"/>
              <a:pPr/>
              <a:t>65</a:t>
            </a:fld>
            <a:endParaRPr lang="en-US" altLang="zh-CN" smtClean="0"/>
          </a:p>
        </p:txBody>
      </p:sp>
      <p:sp>
        <p:nvSpPr>
          <p:cNvPr id="53251" name="Slide Image Placeholder 1"/>
          <p:cNvSpPr>
            <a:spLocks noGrp="1" noRot="1" noChangeAspect="1" noTextEdit="1"/>
          </p:cNvSpPr>
          <p:nvPr>
            <p:ph type="sldImg"/>
          </p:nvPr>
        </p:nvSpPr>
        <p:spPr>
          <a:ln/>
        </p:spPr>
      </p:sp>
      <p:sp>
        <p:nvSpPr>
          <p:cNvPr id="53252" name="Notes Placeholder 2"/>
          <p:cNvSpPr>
            <a:spLocks noGrp="1"/>
          </p:cNvSpPr>
          <p:nvPr>
            <p:ph type="body" idx="1"/>
          </p:nvPr>
        </p:nvSpPr>
        <p:spPr>
          <a:noFill/>
          <a:ln/>
        </p:spPr>
        <p:txBody>
          <a:bodyPr/>
          <a:lstStyle/>
          <a:p>
            <a:endParaRPr lang="zh-CN" altLang="zh-CN" smtClean="0"/>
          </a:p>
        </p:txBody>
      </p:sp>
      <p:sp>
        <p:nvSpPr>
          <p:cNvPr id="53253"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5F6B28BC-A065-4D02-A575-D01C8D0B6B12}" type="slidenum">
              <a:rPr lang="en-US" altLang="zh-CN" sz="1300">
                <a:ea typeface="宋体" pitchFamily="2" charset="-122"/>
              </a:rPr>
              <a:pPr algn="r"/>
              <a:t>65</a:t>
            </a:fld>
            <a:endParaRPr lang="en-US" altLang="zh-CN" sz="1300" dirty="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2C0DCD7-08D5-41B0-8758-CB5F6D3FEE73}" type="slidenum">
              <a:rPr lang="en-US" altLang="zh-CN" smtClean="0"/>
              <a:pPr/>
              <a:t>66</a:t>
            </a:fld>
            <a:endParaRPr lang="en-US" altLang="zh-CN" smtClean="0"/>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a:ln/>
        </p:spPr>
        <p:txBody>
          <a:bodyPr/>
          <a:lstStyle/>
          <a:p>
            <a:endParaRPr lang="zh-CN" altLang="zh-CN" smtClean="0"/>
          </a:p>
        </p:txBody>
      </p:sp>
      <p:sp>
        <p:nvSpPr>
          <p:cNvPr id="54277"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11858829-8616-47B4-A1A6-D12B704A2D3E}" type="slidenum">
              <a:rPr lang="en-US" altLang="zh-CN" sz="1300">
                <a:ea typeface="宋体" pitchFamily="2" charset="-122"/>
              </a:rPr>
              <a:pPr algn="r"/>
              <a:t>66</a:t>
            </a:fld>
            <a:endParaRPr lang="en-US" altLang="zh-CN" sz="1300" dirty="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68</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2</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69</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70</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04E33C-F459-4963-9977-A72741810F68}" type="slidenum">
              <a:rPr lang="en-US" altLang="zh-CN" smtClean="0"/>
              <a:pPr/>
              <a:t>5</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693486-1A5F-4ACA-8995-334A06053570}" type="slidenum">
              <a:rPr lang="en-US" altLang="zh-CN" smtClean="0"/>
              <a:pPr/>
              <a:t>8</a:t>
            </a:fld>
            <a:endParaRPr lang="en-US" altLang="zh-CN"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eaLnBrk="1" hangingPunct="1"/>
            <a:endParaRPr lang="zh-CN" altLang="zh-CN" smtClean="0"/>
          </a:p>
        </p:txBody>
      </p:sp>
      <p:sp>
        <p:nvSpPr>
          <p:cNvPr id="51205"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C2B379BA-3BAC-43F1-BFC3-A595F7E092C4}" type="slidenum">
              <a:rPr lang="en-US" altLang="zh-CN" sz="1300">
                <a:ea typeface="宋体" pitchFamily="2" charset="-122"/>
              </a:rPr>
              <a:pPr algn="r"/>
              <a:t>8</a:t>
            </a:fld>
            <a:endParaRPr lang="en-US" altLang="zh-CN" sz="1300" dirty="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11</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20</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23</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24</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25</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6229350" y="3979863"/>
            <a:ext cx="291465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8388350" y="179388"/>
            <a:ext cx="755650"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6134100" y="179388"/>
            <a:ext cx="755650"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5391150" y="179388"/>
            <a:ext cx="755650"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6889750" y="179388"/>
            <a:ext cx="755650"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7645400" y="179388"/>
            <a:ext cx="755650"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685800" y="1798638"/>
            <a:ext cx="7772400" cy="1470025"/>
          </a:xfrm>
          <a:ln/>
        </p:spPr>
        <p:txBody>
          <a:bodyPr tIns="45720" anchor="ctr"/>
          <a:lstStyle>
            <a:lvl1pPr>
              <a:defRPr sz="4300"/>
            </a:lvl1pPr>
          </a:lstStyle>
          <a:p>
            <a:r>
              <a:rPr lang="zh-CN" altLang="en-US"/>
              <a:t>单击此处编辑母版标题样式</a:t>
            </a:r>
          </a:p>
        </p:txBody>
      </p:sp>
      <p:sp>
        <p:nvSpPr>
          <p:cNvPr id="57354" name="Rectangle 10"/>
          <p:cNvSpPr>
            <a:spLocks noGrp="1" noChangeArrowheads="1"/>
          </p:cNvSpPr>
          <p:nvPr>
            <p:ph type="subTitle" idx="1"/>
          </p:nvPr>
        </p:nvSpPr>
        <p:spPr>
          <a:xfrm>
            <a:off x="1371600" y="3957638"/>
            <a:ext cx="64008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79388"/>
            <a:ext cx="2286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179388"/>
            <a:ext cx="6705600" cy="6154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8"/>
            <a:ext cx="9144000" cy="61547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31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1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56322" name="Rectangle 2"/>
          <p:cNvSpPr>
            <a:spLocks noChangeArrowheads="1"/>
          </p:cNvSpPr>
          <p:nvPr/>
        </p:nvSpPr>
        <p:spPr bwMode="auto">
          <a:xfrm>
            <a:off x="287338" y="833438"/>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a:ea typeface="黑体" pitchFamily="2" charset="-122"/>
            </a:endParaRPr>
          </a:p>
        </p:txBody>
      </p:sp>
      <p:sp>
        <p:nvSpPr>
          <p:cNvPr id="56323" name="Rectangle 3"/>
          <p:cNvSpPr>
            <a:spLocks noChangeArrowheads="1"/>
          </p:cNvSpPr>
          <p:nvPr/>
        </p:nvSpPr>
        <p:spPr bwMode="auto">
          <a:xfrm>
            <a:off x="4826000" y="6477000"/>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a:ea typeface="黑体" pitchFamily="2" charset="-122"/>
            </a:endParaRPr>
          </a:p>
        </p:txBody>
      </p:sp>
      <p:sp>
        <p:nvSpPr>
          <p:cNvPr id="20485" name="Rectangle 4"/>
          <p:cNvSpPr>
            <a:spLocks noGrp="1" noChangeArrowheads="1"/>
          </p:cNvSpPr>
          <p:nvPr>
            <p:ph type="title"/>
          </p:nvPr>
        </p:nvSpPr>
        <p:spPr bwMode="auto">
          <a:xfrm>
            <a:off x="0" y="179388"/>
            <a:ext cx="9144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smtClean="0"/>
              <a:t>单击此处编辑母版标题样式</a:t>
            </a:r>
          </a:p>
        </p:txBody>
      </p:sp>
      <p:sp>
        <p:nvSpPr>
          <p:cNvPr id="20486" name="Rectangle 5"/>
          <p:cNvSpPr>
            <a:spLocks noGrp="1" noChangeArrowheads="1"/>
          </p:cNvSpPr>
          <p:nvPr>
            <p:ph type="body" idx="1"/>
          </p:nvPr>
        </p:nvSpPr>
        <p:spPr bwMode="auto">
          <a:xfrm>
            <a:off x="431800" y="1268413"/>
            <a:ext cx="82296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828"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7"/>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6.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6.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wmf"/><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3.wmf"/><Relationship Id="rId5" Type="http://schemas.openxmlformats.org/officeDocument/2006/relationships/oleObject" Target="../embeddings/oleObject10.bin"/><Relationship Id="rId4" Type="http://schemas.openxmlformats.org/officeDocument/2006/relationships/image" Target="../media/image65.png"/><Relationship Id="rId9" Type="http://schemas.openxmlformats.org/officeDocument/2006/relationships/image" Target="../media/image64.wmf"/></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6.wmf"/><Relationship Id="rId3" Type="http://schemas.openxmlformats.org/officeDocument/2006/relationships/notesSlide" Target="../notesSlides/notesSlide11.xml"/><Relationship Id="rId7" Type="http://schemas.openxmlformats.org/officeDocument/2006/relationships/oleObject" Target="../embeddings/oleObject13.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3.wmf"/><Relationship Id="rId11" Type="http://schemas.openxmlformats.org/officeDocument/2006/relationships/image" Target="../media/image75.wmf"/><Relationship Id="rId5" Type="http://schemas.openxmlformats.org/officeDocument/2006/relationships/oleObject" Target="../embeddings/oleObject12.bin"/><Relationship Id="rId10" Type="http://schemas.openxmlformats.org/officeDocument/2006/relationships/oleObject" Target="../embeddings/oleObject14.bin"/><Relationship Id="rId4" Type="http://schemas.openxmlformats.org/officeDocument/2006/relationships/image" Target="../media/image77.png"/><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12.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79.wmf"/><Relationship Id="rId10" Type="http://schemas.openxmlformats.org/officeDocument/2006/relationships/image" Target="../media/image81.w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image" Target="../media/image14.png"/><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89.png"/><Relationship Id="rId5" Type="http://schemas.openxmlformats.org/officeDocument/2006/relationships/image" Target="../media/image88.wmf"/><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0.wmf"/></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1.w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wmf"/><Relationship Id="rId4" Type="http://schemas.openxmlformats.org/officeDocument/2006/relationships/image" Target="../media/image97.wmf"/></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slideLayout" Target="../slideLayouts/slideLayout2.xml"/><Relationship Id="rId4" Type="http://schemas.openxmlformats.org/officeDocument/2006/relationships/image" Target="../media/image105.wmf"/></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12.wmf"/><Relationship Id="rId7"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114.wmf"/><Relationship Id="rId4" Type="http://schemas.openxmlformats.org/officeDocument/2006/relationships/image" Target="../media/image113.wmf"/><Relationship Id="rId9" Type="http://schemas.openxmlformats.org/officeDocument/2006/relationships/image" Target="../media/image111.wmf"/></Relationships>
</file>

<file path=ppt/slides/_rels/slide41.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27.bin"/><Relationship Id="rId3" Type="http://schemas.openxmlformats.org/officeDocument/2006/relationships/image" Target="../media/image112.wmf"/><Relationship Id="rId7" Type="http://schemas.openxmlformats.org/officeDocument/2006/relationships/oleObject" Target="../embeddings/oleObject24.bin"/><Relationship Id="rId12"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14.wmf"/><Relationship Id="rId11" Type="http://schemas.openxmlformats.org/officeDocument/2006/relationships/oleObject" Target="../embeddings/oleObject26.bin"/><Relationship Id="rId5" Type="http://schemas.openxmlformats.org/officeDocument/2006/relationships/image" Target="../media/image118.wmf"/><Relationship Id="rId10" Type="http://schemas.openxmlformats.org/officeDocument/2006/relationships/image" Target="../media/image110.wmf"/><Relationship Id="rId4" Type="http://schemas.openxmlformats.org/officeDocument/2006/relationships/image" Target="../media/image113.wmf"/><Relationship Id="rId9" Type="http://schemas.openxmlformats.org/officeDocument/2006/relationships/oleObject" Target="../embeddings/oleObject25.bin"/><Relationship Id="rId14" Type="http://schemas.openxmlformats.org/officeDocument/2006/relationships/image" Target="../media/image117.wmf"/></Relationships>
</file>

<file path=ppt/slides/_rels/slide4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16.wmf"/><Relationship Id="rId3" Type="http://schemas.openxmlformats.org/officeDocument/2006/relationships/image" Target="../media/image114.wmf"/><Relationship Id="rId7" Type="http://schemas.openxmlformats.org/officeDocument/2006/relationships/image" Target="../media/image113.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12.wmf"/><Relationship Id="rId11" Type="http://schemas.openxmlformats.org/officeDocument/2006/relationships/image" Target="../media/image110.wmf"/><Relationship Id="rId5" Type="http://schemas.openxmlformats.org/officeDocument/2006/relationships/image" Target="../media/image119.wmf"/><Relationship Id="rId10" Type="http://schemas.openxmlformats.org/officeDocument/2006/relationships/oleObject" Target="../embeddings/oleObject29.bin"/><Relationship Id="rId4" Type="http://schemas.openxmlformats.org/officeDocument/2006/relationships/oleObject" Target="../embeddings/oleObject28.bin"/><Relationship Id="rId9" Type="http://schemas.openxmlformats.org/officeDocument/2006/relationships/image" Target="../media/image121.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114.wmf"/><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0.png"/><Relationship Id="rId11" Type="http://schemas.openxmlformats.org/officeDocument/2006/relationships/image" Target="../media/image119.wmf"/><Relationship Id="rId5" Type="http://schemas.openxmlformats.org/officeDocument/2006/relationships/image" Target="../media/image113.wmf"/><Relationship Id="rId10" Type="http://schemas.openxmlformats.org/officeDocument/2006/relationships/oleObject" Target="../embeddings/oleObject32.bin"/><Relationship Id="rId4" Type="http://schemas.openxmlformats.org/officeDocument/2006/relationships/image" Target="../media/image112.wmf"/><Relationship Id="rId9" Type="http://schemas.openxmlformats.org/officeDocument/2006/relationships/image" Target="../media/image122.wmf"/></Relationships>
</file>

<file path=ppt/slides/_rels/slide4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14.wmf"/><Relationship Id="rId7" Type="http://schemas.openxmlformats.org/officeDocument/2006/relationships/image" Target="../media/image123.png"/><Relationship Id="rId12" Type="http://schemas.openxmlformats.org/officeDocument/2006/relationships/image" Target="../media/image11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20.png"/><Relationship Id="rId11" Type="http://schemas.openxmlformats.org/officeDocument/2006/relationships/oleObject" Target="../embeddings/oleObject34.bin"/><Relationship Id="rId5" Type="http://schemas.openxmlformats.org/officeDocument/2006/relationships/image" Target="../media/image113.wmf"/><Relationship Id="rId10" Type="http://schemas.openxmlformats.org/officeDocument/2006/relationships/image" Target="../media/image124.wmf"/><Relationship Id="rId4" Type="http://schemas.openxmlformats.org/officeDocument/2006/relationships/image" Target="../media/image112.wmf"/><Relationship Id="rId9"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23.png"/><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20.png"/><Relationship Id="rId11" Type="http://schemas.openxmlformats.org/officeDocument/2006/relationships/image" Target="../media/image126.wmf"/><Relationship Id="rId5" Type="http://schemas.openxmlformats.org/officeDocument/2006/relationships/image" Target="../media/image113.wmf"/><Relationship Id="rId10" Type="http://schemas.openxmlformats.org/officeDocument/2006/relationships/oleObject" Target="../embeddings/oleObject35.bin"/><Relationship Id="rId4" Type="http://schemas.openxmlformats.org/officeDocument/2006/relationships/image" Target="../media/image112.wmf"/><Relationship Id="rId9" Type="http://schemas.openxmlformats.org/officeDocument/2006/relationships/image" Target="../media/image127.png"/></Relationships>
</file>

<file path=ppt/slides/_rels/slide46.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wmf"/></Relationships>
</file>

<file path=ppt/slides/_rels/slide4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4.xml"/><Relationship Id="rId4" Type="http://schemas.openxmlformats.org/officeDocument/2006/relationships/image" Target="../media/image133.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135.wmf"/><Relationship Id="rId7" Type="http://schemas.openxmlformats.org/officeDocument/2006/relationships/image" Target="../media/image139.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 Id="rId9" Type="http://schemas.openxmlformats.org/officeDocument/2006/relationships/image" Target="../media/image134.wmf"/></Relationships>
</file>

<file path=ppt/slides/_rels/slide49.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w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145.png"/><Relationship Id="rId7" Type="http://schemas.openxmlformats.org/officeDocument/2006/relationships/image" Target="../media/image14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9.bin"/><Relationship Id="rId5" Type="http://schemas.openxmlformats.org/officeDocument/2006/relationships/image" Target="../media/image143.wmf"/><Relationship Id="rId10" Type="http://schemas.openxmlformats.org/officeDocument/2006/relationships/image" Target="../media/image136.wmf"/><Relationship Id="rId4" Type="http://schemas.openxmlformats.org/officeDocument/2006/relationships/oleObject" Target="../embeddings/oleObject38.bin"/><Relationship Id="rId9" Type="http://schemas.openxmlformats.org/officeDocument/2006/relationships/image" Target="../media/image134.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150.png"/><Relationship Id="rId7" Type="http://schemas.openxmlformats.org/officeDocument/2006/relationships/image" Target="../media/image14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2.bin"/><Relationship Id="rId11" Type="http://schemas.openxmlformats.org/officeDocument/2006/relationships/image" Target="../media/image149.wmf"/><Relationship Id="rId5" Type="http://schemas.openxmlformats.org/officeDocument/2006/relationships/image" Target="../media/image146.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148.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5.bin"/><Relationship Id="rId7" Type="http://schemas.openxmlformats.org/officeDocument/2006/relationships/image" Target="../media/image154.png"/><Relationship Id="rId12"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6.wmf"/><Relationship Id="rId11" Type="http://schemas.openxmlformats.org/officeDocument/2006/relationships/oleObject" Target="../embeddings/oleObject47.bin"/><Relationship Id="rId5" Type="http://schemas.openxmlformats.org/officeDocument/2006/relationships/image" Target="../media/image95.png"/><Relationship Id="rId10" Type="http://schemas.openxmlformats.org/officeDocument/2006/relationships/image" Target="../media/image105.wmf"/><Relationship Id="rId4" Type="http://schemas.openxmlformats.org/officeDocument/2006/relationships/image" Target="../media/image151.wmf"/><Relationship Id="rId9" Type="http://schemas.openxmlformats.org/officeDocument/2006/relationships/image" Target="../media/image15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5.png"/><Relationship Id="rId5" Type="http://schemas.openxmlformats.org/officeDocument/2006/relationships/image" Target="../media/image156.png"/><Relationship Id="rId4" Type="http://schemas.openxmlformats.org/officeDocument/2006/relationships/image" Target="../media/image155.wmf"/></Relationships>
</file>

<file path=ppt/slides/_rels/slide58.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9.gif"/><Relationship Id="rId7"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60.png"/><Relationship Id="rId5" Type="http://schemas.openxmlformats.org/officeDocument/2006/relationships/image" Target="../media/image157.wmf"/><Relationship Id="rId10" Type="http://schemas.openxmlformats.org/officeDocument/2006/relationships/image" Target="../media/image114.wmf"/><Relationship Id="rId4" Type="http://schemas.openxmlformats.org/officeDocument/2006/relationships/oleObject" Target="../embeddings/oleObject49.bin"/><Relationship Id="rId9" Type="http://schemas.openxmlformats.org/officeDocument/2006/relationships/image" Target="../media/image161.wmf"/></Relationships>
</file>

<file path=ppt/slides/_rels/slide59.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cyclotron.tamu.edu/" TargetMode="External"/><Relationship Id="rId2" Type="http://schemas.openxmlformats.org/officeDocument/2006/relationships/hyperlink" Target="http://www.riken.jp/engn/index.html" TargetMode="External"/><Relationship Id="rId1" Type="http://schemas.openxmlformats.org/officeDocument/2006/relationships/slideLayout" Target="../slideLayouts/slideLayout2.xml"/><Relationship Id="rId5" Type="http://schemas.openxmlformats.org/officeDocument/2006/relationships/hyperlink" Target="http://www.frib.msu.edu/" TargetMode="External"/><Relationship Id="rId4" Type="http://schemas.openxmlformats.org/officeDocument/2006/relationships/hyperlink" Target="http://pro.ganil-spiral2.eu/spiral2" TargetMode="Externa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167.wmf"/><Relationship Id="rId7" Type="http://schemas.openxmlformats.org/officeDocument/2006/relationships/image" Target="../media/image164.wmf"/><Relationship Id="rId12" Type="http://schemas.openxmlformats.org/officeDocument/2006/relationships/image" Target="../media/image166.e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52.bin"/><Relationship Id="rId11" Type="http://schemas.openxmlformats.org/officeDocument/2006/relationships/oleObject" Target="../embeddings/Microsoft_Word_97_-_2003_Document2.doc"/><Relationship Id="rId5" Type="http://schemas.openxmlformats.org/officeDocument/2006/relationships/image" Target="../media/image163.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16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69.png"/><Relationship Id="rId4" Type="http://schemas.openxmlformats.org/officeDocument/2006/relationships/image" Target="../media/image168.wmf"/></Relationships>
</file>

<file path=ppt/slides/_rels/slide62.x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7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6.bin"/><Relationship Id="rId5" Type="http://schemas.openxmlformats.org/officeDocument/2006/relationships/image" Target="../media/image173.wmf"/><Relationship Id="rId4" Type="http://schemas.openxmlformats.org/officeDocument/2006/relationships/image" Target="../media/image172.wmf"/></Relationships>
</file>

<file path=ppt/slides/_rels/slide6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74.wmf"/><Relationship Id="rId4" Type="http://schemas.openxmlformats.org/officeDocument/2006/relationships/oleObject" Target="../embeddings/oleObject57.bin"/></Relationships>
</file>

<file path=ppt/slides/_rels/slide6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wmf"/><Relationship Id="rId1" Type="http://schemas.openxmlformats.org/officeDocument/2006/relationships/slideLayout" Target="../slideLayouts/slideLayout4.xml"/><Relationship Id="rId4" Type="http://schemas.openxmlformats.org/officeDocument/2006/relationships/image" Target="../media/image178.png"/></Relationships>
</file>

<file path=ppt/slides/_rels/slide65.x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0.wmf"/></Relationships>
</file>

<file path=ppt/slides/_rels/slide66.x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2.png"/></Relationships>
</file>

<file path=ppt/slides/_rels/slide67.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notesSlide" Target="../notesSlides/notesSlide19.xml"/><Relationship Id="rId7" Type="http://schemas.openxmlformats.org/officeDocument/2006/relationships/image" Target="../media/image186.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84.wmf"/><Relationship Id="rId5" Type="http://schemas.openxmlformats.org/officeDocument/2006/relationships/oleObject" Target="../embeddings/oleObject58.bin"/><Relationship Id="rId4" Type="http://schemas.openxmlformats.org/officeDocument/2006/relationships/image" Target="../media/image18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notesSlide" Target="../notesSlides/notesSlide21.xml"/><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jpeg"/><Relationship Id="rId9" Type="http://schemas.openxmlformats.org/officeDocument/2006/relationships/image" Target="../media/image191.pn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8100" y="838200"/>
            <a:ext cx="9067800" cy="1143000"/>
          </a:xfrm>
        </p:spPr>
        <p:txBody>
          <a:bodyPr/>
          <a:lstStyle/>
          <a:p>
            <a:pPr eaLnBrk="1" hangingPunct="1"/>
            <a:r>
              <a:rPr lang="en-US" altLang="zh-CN" sz="3200" dirty="0" smtClean="0">
                <a:latin typeface="Times New Roman" pitchFamily="18" charset="0"/>
                <a:cs typeface="Times New Roman" pitchFamily="18" charset="0"/>
              </a:rPr>
              <a:t>The density curvature parameter and high density behavior of the symmetry energy</a:t>
            </a:r>
            <a:endParaRPr kumimoji="1" lang="en-US" altLang="zh-CN" sz="3200" dirty="0" smtClean="0">
              <a:solidFill>
                <a:srgbClr val="132584"/>
              </a:solidFill>
              <a:latin typeface="Times New Roman" pitchFamily="18" charset="0"/>
              <a:ea typeface="黑体" pitchFamily="49" charset="-122"/>
              <a:cs typeface="Times New Roman" pitchFamily="18" charset="0"/>
            </a:endParaRPr>
          </a:p>
        </p:txBody>
      </p:sp>
      <p:sp>
        <p:nvSpPr>
          <p:cNvPr id="22531" name="Rectangle 3"/>
          <p:cNvSpPr>
            <a:spLocks noGrp="1" noChangeArrowheads="1"/>
          </p:cNvSpPr>
          <p:nvPr>
            <p:ph type="subTitle" idx="1"/>
          </p:nvPr>
        </p:nvSpPr>
        <p:spPr>
          <a:xfrm>
            <a:off x="76200" y="1981200"/>
            <a:ext cx="9029700" cy="1524000"/>
          </a:xfrm>
        </p:spPr>
        <p:txBody>
          <a:bodyPr/>
          <a:lstStyle/>
          <a:p>
            <a:pPr eaLnBrk="1" hangingPunct="1"/>
            <a:r>
              <a:rPr kumimoji="1" lang="en-US" altLang="zh-CN" b="1" dirty="0" smtClean="0">
                <a:solidFill>
                  <a:srgbClr val="132584"/>
                </a:solidFill>
                <a:latin typeface="Times New Roman" pitchFamily="18" charset="0"/>
                <a:cs typeface="Times New Roman" pitchFamily="18" charset="0"/>
              </a:rPr>
              <a:t>Lie-Wen Chen (</a:t>
            </a:r>
            <a:r>
              <a:rPr kumimoji="1" lang="zh-CN" altLang="en-US" b="1" dirty="0" smtClean="0">
                <a:solidFill>
                  <a:srgbClr val="132584"/>
                </a:solidFill>
                <a:latin typeface="Times New Roman" pitchFamily="18" charset="0"/>
                <a:cs typeface="Times New Roman" pitchFamily="18" charset="0"/>
              </a:rPr>
              <a:t>陈列文</a:t>
            </a:r>
            <a:r>
              <a:rPr kumimoji="1" lang="en-US" altLang="zh-CN" b="1" dirty="0" smtClean="0">
                <a:solidFill>
                  <a:srgbClr val="132584"/>
                </a:solidFill>
                <a:latin typeface="Times New Roman" pitchFamily="18" charset="0"/>
                <a:cs typeface="Times New Roman" pitchFamily="18" charset="0"/>
              </a:rPr>
              <a:t>)</a:t>
            </a:r>
            <a:endParaRPr kumimoji="1" lang="en-US" altLang="zh-CN" dirty="0" smtClean="0">
              <a:solidFill>
                <a:srgbClr val="132584"/>
              </a:solidFill>
              <a:latin typeface="Times New Roman" pitchFamily="18" charset="0"/>
              <a:cs typeface="Times New Roman" pitchFamily="18" charset="0"/>
            </a:endParaRPr>
          </a:p>
          <a:p>
            <a:pPr eaLnBrk="1" hangingPunct="1"/>
            <a:r>
              <a:rPr kumimoji="1" lang="en-US" altLang="zh-CN" sz="2300" b="1" dirty="0" smtClean="0">
                <a:solidFill>
                  <a:srgbClr val="FF0000"/>
                </a:solidFill>
                <a:latin typeface="Times New Roman" pitchFamily="18" charset="0"/>
                <a:cs typeface="Times New Roman" pitchFamily="18" charset="0"/>
              </a:rPr>
              <a:t>Department of Physics and Astronomy</a:t>
            </a:r>
            <a:r>
              <a:rPr kumimoji="1" lang="en-US" altLang="zh-CN" sz="2300" b="1" dirty="0" smtClean="0">
                <a:solidFill>
                  <a:srgbClr val="12357C"/>
                </a:solidFill>
                <a:latin typeface="Times New Roman" pitchFamily="18" charset="0"/>
                <a:cs typeface="Times New Roman" pitchFamily="18" charset="0"/>
              </a:rPr>
              <a:t>, Shanghai Jiao Tong University</a:t>
            </a:r>
          </a:p>
          <a:p>
            <a:pPr eaLnBrk="1" hangingPunct="1"/>
            <a:r>
              <a:rPr kumimoji="1" lang="en-US" altLang="zh-CN" b="1" dirty="0" smtClean="0">
                <a:solidFill>
                  <a:srgbClr val="FF00FF"/>
                </a:solidFill>
                <a:latin typeface="Times New Roman" pitchFamily="18" charset="0"/>
                <a:cs typeface="Times New Roman" pitchFamily="18" charset="0"/>
              </a:rPr>
              <a:t>(lwchen@sjtu.edu.cn)</a:t>
            </a:r>
            <a:endParaRPr lang="en-US" altLang="zh-CN" b="1" dirty="0" smtClean="0">
              <a:solidFill>
                <a:srgbClr val="132584"/>
              </a:solidFill>
              <a:latin typeface="Times New Roman" pitchFamily="18" charset="0"/>
              <a:cs typeface="Times New Roman" pitchFamily="18" charset="0"/>
            </a:endParaRPr>
          </a:p>
        </p:txBody>
      </p:sp>
      <p:sp>
        <p:nvSpPr>
          <p:cNvPr id="22532" name="Text Box 4"/>
          <p:cNvSpPr txBox="1">
            <a:spLocks noChangeArrowheads="1"/>
          </p:cNvSpPr>
          <p:nvPr/>
        </p:nvSpPr>
        <p:spPr bwMode="auto">
          <a:xfrm>
            <a:off x="533400" y="6345535"/>
            <a:ext cx="8229600" cy="461665"/>
          </a:xfrm>
          <a:prstGeom prst="rect">
            <a:avLst/>
          </a:prstGeom>
          <a:noFill/>
          <a:ln w="9525">
            <a:noFill/>
            <a:miter lim="800000"/>
            <a:headEnd/>
            <a:tailEnd/>
          </a:ln>
        </p:spPr>
        <p:txBody>
          <a:bodyPr wrap="square" anchor="b">
            <a:spAutoFit/>
          </a:bodyPr>
          <a:lstStyle/>
          <a:p>
            <a:r>
              <a:rPr kumimoji="1" lang="en-US" altLang="zh-CN" b="1" dirty="0" smtClean="0">
                <a:solidFill>
                  <a:schemeClr val="accent2"/>
                </a:solidFill>
                <a:latin typeface="Times New Roman" pitchFamily="18" charset="0"/>
                <a:cs typeface="Times New Roman" pitchFamily="18" charset="0"/>
              </a:rPr>
              <a:t>“</a:t>
            </a:r>
            <a:r>
              <a:rPr lang="en-US" altLang="zh-CN" b="1" dirty="0" smtClean="0">
                <a:solidFill>
                  <a:schemeClr val="accent2"/>
                </a:solidFill>
                <a:latin typeface="Times New Roman" pitchFamily="18" charset="0"/>
                <a:cs typeface="Times New Roman" pitchFamily="18" charset="0"/>
              </a:rPr>
              <a:t>Heavy-Ion Meeting”</a:t>
            </a:r>
            <a:r>
              <a:rPr kumimoji="1" lang="en-US" altLang="zh-CN" b="1" dirty="0" smtClean="0">
                <a:solidFill>
                  <a:schemeClr val="accent2"/>
                </a:solidFill>
                <a:latin typeface="Times New Roman" pitchFamily="18" charset="0"/>
                <a:cs typeface="Times New Roman" pitchFamily="18" charset="0"/>
              </a:rPr>
              <a:t>, Korea University, Seoul, May 24</a:t>
            </a:r>
            <a:r>
              <a:rPr kumimoji="1" lang="en-US" altLang="zh-CN" b="1" dirty="0">
                <a:solidFill>
                  <a:schemeClr val="accent2"/>
                </a:solidFill>
                <a:latin typeface="Times New Roman" pitchFamily="18" charset="0"/>
                <a:cs typeface="Times New Roman" pitchFamily="18" charset="0"/>
              </a:rPr>
              <a:t>, 2013</a:t>
            </a:r>
            <a:endParaRPr kumimoji="1" lang="zh-CN" altLang="en-US" b="1" dirty="0">
              <a:solidFill>
                <a:schemeClr val="accent2"/>
              </a:solidFill>
              <a:latin typeface="Times New Roman" pitchFamily="18" charset="0"/>
              <a:cs typeface="Times New Roman" pitchFamily="18" charset="0"/>
            </a:endParaRPr>
          </a:p>
        </p:txBody>
      </p:sp>
      <p:sp>
        <p:nvSpPr>
          <p:cNvPr id="22533" name="Line 6"/>
          <p:cNvSpPr>
            <a:spLocks noChangeShapeType="1"/>
          </p:cNvSpPr>
          <p:nvPr/>
        </p:nvSpPr>
        <p:spPr bwMode="auto">
          <a:xfrm>
            <a:off x="50800" y="1981200"/>
            <a:ext cx="8458200" cy="0"/>
          </a:xfrm>
          <a:prstGeom prst="line">
            <a:avLst/>
          </a:prstGeom>
          <a:noFill/>
          <a:ln w="76200">
            <a:solidFill>
              <a:srgbClr val="6699FF"/>
            </a:solidFill>
            <a:round/>
            <a:headEnd/>
            <a:tailEnd/>
          </a:ln>
        </p:spPr>
        <p:txBody>
          <a:bodyPr anchor="b"/>
          <a:lstStyle/>
          <a:p>
            <a:endParaRPr lang="zh-CN" altLang="en-US"/>
          </a:p>
        </p:txBody>
      </p:sp>
      <p:sp>
        <p:nvSpPr>
          <p:cNvPr id="7" name="Rectangle 59"/>
          <p:cNvSpPr txBox="1">
            <a:spLocks noChangeArrowheads="1"/>
          </p:cNvSpPr>
          <p:nvPr/>
        </p:nvSpPr>
        <p:spPr bwMode="auto">
          <a:xfrm>
            <a:off x="914400" y="3458865"/>
            <a:ext cx="7848600" cy="2802235"/>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b="1" kern="0" dirty="0">
                <a:solidFill>
                  <a:srgbClr val="0000FF"/>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b="1" kern="0" dirty="0">
                <a:solidFill>
                  <a:srgbClr val="0000FF"/>
                </a:solidFill>
                <a:latin typeface="Times New Roman" pitchFamily="18" charset="0"/>
                <a:ea typeface="+mn-ea"/>
                <a:cs typeface="Times New Roman" pitchFamily="18" charset="0"/>
              </a:rPr>
              <a:t>Current constraints on the symmetry </a:t>
            </a:r>
            <a:r>
              <a:rPr lang="en-US" altLang="zh-CN"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000" b="1" kern="0" dirty="0" smtClean="0">
                <a:solidFill>
                  <a:srgbClr val="0000FF"/>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000" b="1" kern="0" dirty="0" smtClean="0">
                <a:solidFill>
                  <a:srgbClr val="0000FF"/>
                </a:solidFill>
                <a:latin typeface="Times New Roman" pitchFamily="18" charset="0"/>
                <a:ea typeface="+mn-ea"/>
                <a:cs typeface="Times New Roman" pitchFamily="18" charset="0"/>
              </a:rPr>
              <a:t>        - Symmetry energy at 0.11 fm</a:t>
            </a:r>
            <a:r>
              <a:rPr lang="en-US" altLang="zh-CN" sz="2000" b="1" kern="0" baseline="30000" dirty="0" smtClean="0">
                <a:solidFill>
                  <a:srgbClr val="0000FF"/>
                </a:solidFill>
                <a:latin typeface="Times New Roman" pitchFamily="18" charset="0"/>
                <a:ea typeface="+mn-ea"/>
                <a:cs typeface="Times New Roman" pitchFamily="18" charset="0"/>
              </a:rPr>
              <a:t>-3</a:t>
            </a:r>
            <a:endParaRPr lang="en-US" altLang="zh-CN" sz="2000" b="1" kern="0" baseline="30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000" b="1" kern="0" dirty="0" smtClean="0">
                <a:solidFill>
                  <a:srgbClr val="0000FF"/>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Density curvature </a:t>
            </a:r>
            <a:r>
              <a:rPr lang="en-US" altLang="zh-CN" b="1" kern="0" dirty="0" err="1" smtClean="0">
                <a:solidFill>
                  <a:srgbClr val="0000FF"/>
                </a:solidFill>
                <a:latin typeface="Times New Roman" pitchFamily="18" charset="0"/>
                <a:ea typeface="+mn-ea"/>
                <a:cs typeface="Times New Roman" pitchFamily="18" charset="0"/>
              </a:rPr>
              <a:t>K</a:t>
            </a:r>
            <a:r>
              <a:rPr lang="en-US" altLang="zh-CN" b="1" kern="0" baseline="-25000" dirty="0" err="1" smtClean="0">
                <a:solidFill>
                  <a:srgbClr val="0000FF"/>
                </a:solidFill>
                <a:latin typeface="Times New Roman" pitchFamily="18" charset="0"/>
                <a:ea typeface="+mn-ea"/>
                <a:cs typeface="Times New Roman" pitchFamily="18" charset="0"/>
              </a:rPr>
              <a:t>sym</a:t>
            </a:r>
            <a:r>
              <a:rPr lang="en-US" altLang="zh-CN" b="1" kern="0" dirty="0" smtClean="0">
                <a:solidFill>
                  <a:srgbClr val="0000FF"/>
                </a:solidFill>
                <a:latin typeface="Times New Roman" pitchFamily="18" charset="0"/>
                <a:ea typeface="+mn-ea"/>
                <a:cs typeface="Times New Roman" pitchFamily="18" charset="0"/>
              </a:rPr>
              <a:t> </a:t>
            </a:r>
            <a:r>
              <a:rPr lang="en-US" altLang="zh-CN" b="1" kern="0" dirty="0">
                <a:solidFill>
                  <a:srgbClr val="0000FF"/>
                </a:solidFill>
                <a:latin typeface="Times New Roman" pitchFamily="18" charset="0"/>
                <a:ea typeface="+mn-ea"/>
                <a:cs typeface="Times New Roman" pitchFamily="18" charset="0"/>
              </a:rPr>
              <a:t>and the </a:t>
            </a:r>
            <a:r>
              <a:rPr lang="en-US" altLang="zh-CN" b="1" kern="0" dirty="0" smtClean="0">
                <a:solidFill>
                  <a:srgbClr val="0000FF"/>
                </a:solidFill>
                <a:latin typeface="Times New Roman" pitchFamily="18" charset="0"/>
                <a:ea typeface="+mn-ea"/>
                <a:cs typeface="Times New Roman" pitchFamily="18" charset="0"/>
              </a:rPr>
              <a:t>high density symmetry energy</a:t>
            </a:r>
            <a:endParaRPr lang="en-US" altLang="zh-CN"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Summary and outlook</a:t>
            </a:r>
            <a:endParaRPr lang="zh-CN" altLang="en-US" b="1" kern="0" dirty="0">
              <a:solidFill>
                <a:srgbClr val="0000FF"/>
              </a:solidFill>
              <a:latin typeface="Times New Roman" pitchFamily="18" charset="0"/>
              <a:ea typeface="+mn-ea"/>
              <a:cs typeface="Times New Roman" pitchFamily="18" charset="0"/>
            </a:endParaRPr>
          </a:p>
        </p:txBody>
      </p:sp>
      <p:pic>
        <p:nvPicPr>
          <p:cNvPr id="22535" name="Picture 13"/>
          <p:cNvPicPr>
            <a:picLocks noChangeAspect="1" noChangeArrowheads="1"/>
          </p:cNvPicPr>
          <p:nvPr/>
        </p:nvPicPr>
        <p:blipFill>
          <a:blip r:embed="rId3" cstate="print"/>
          <a:srcRect/>
          <a:stretch>
            <a:fillRect/>
          </a:stretch>
        </p:blipFill>
        <p:spPr bwMode="auto">
          <a:xfrm>
            <a:off x="2463800" y="152400"/>
            <a:ext cx="23622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70" name="Text Box 2"/>
          <p:cNvSpPr txBox="1">
            <a:spLocks noChangeArrowheads="1"/>
          </p:cNvSpPr>
          <p:nvPr/>
        </p:nvSpPr>
        <p:spPr bwMode="auto">
          <a:xfrm>
            <a:off x="407988" y="2362200"/>
            <a:ext cx="8548687" cy="4111625"/>
          </a:xfrm>
          <a:prstGeom prst="rect">
            <a:avLst/>
          </a:prstGeom>
          <a:noFill/>
          <a:ln w="9525">
            <a:noFill/>
            <a:miter lim="800000"/>
            <a:headEnd/>
            <a:tailEnd/>
          </a:ln>
          <a:effectLst/>
        </p:spPr>
        <p:txBody>
          <a:bodyPr wrap="none">
            <a:spAutoFit/>
          </a:bodyPr>
          <a:lstStyle/>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Solve the Boltzmann equation using </a:t>
            </a:r>
            <a:r>
              <a:rPr kumimoji="1" lang="en-US" altLang="zh-CN" sz="2200">
                <a:solidFill>
                  <a:srgbClr val="FF0000"/>
                </a:solidFill>
                <a:latin typeface="Times New Roman" pitchFamily="18" charset="0"/>
                <a:ea typeface="宋体" charset="-122"/>
              </a:rPr>
              <a:t>test particle method (</a:t>
            </a:r>
            <a:r>
              <a:rPr kumimoji="1" lang="en-US" altLang="zh-CN" sz="2200" b="1">
                <a:solidFill>
                  <a:srgbClr val="FF00FF"/>
                </a:solidFill>
                <a:latin typeface="Times New Roman" pitchFamily="18" charset="0"/>
                <a:ea typeface="宋体" charset="-122"/>
              </a:rPr>
              <a:t>C.Y. Wong</a:t>
            </a:r>
            <a:r>
              <a:rPr kumimoji="1" lang="en-US" altLang="zh-CN" sz="2200">
                <a:solidFill>
                  <a:srgbClr val="FF0000"/>
                </a:solidFill>
                <a:latin typeface="Times New Roman" pitchFamily="18" charset="0"/>
                <a:ea typeface="宋体" charset="-122"/>
              </a:rPr>
              <a:t>)</a:t>
            </a: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Isospin-dependent initialization</a:t>
            </a: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 (momentum-) dependent </a:t>
            </a:r>
            <a:r>
              <a:rPr kumimoji="1" lang="en-US" altLang="zh-CN" sz="2200">
                <a:solidFill>
                  <a:srgbClr val="FF0000"/>
                </a:solidFill>
                <a:latin typeface="Times New Roman" pitchFamily="18" charset="0"/>
                <a:ea typeface="宋体" charset="-122"/>
              </a:rPr>
              <a:t>mean field potential</a:t>
            </a:r>
          </a:p>
          <a:p>
            <a:pPr marL="457200" indent="-457200" algn="l"/>
            <a:endParaRPr kumimoji="1" lang="en-US" altLang="zh-CN" sz="2200">
              <a:solidFill>
                <a:srgbClr val="3333FF"/>
              </a:solidFill>
              <a:latin typeface="Times New Roman" pitchFamily="18" charset="0"/>
              <a:ea typeface="宋体" charset="-122"/>
            </a:endParaRPr>
          </a:p>
          <a:p>
            <a:pPr marL="457200" indent="-457200" algn="l"/>
            <a:endParaRPr kumimoji="1" lang="en-US" altLang="zh-CN" sz="2200">
              <a:solidFill>
                <a:srgbClr val="3333FF"/>
              </a:solidFill>
              <a:latin typeface="Times New Roman" pitchFamily="18" charset="0"/>
              <a:ea typeface="宋体" charset="-122"/>
            </a:endParaRPr>
          </a:p>
          <a:p>
            <a:pPr marL="457200" indent="-457200" algn="l">
              <a:buFontTx/>
              <a:buChar char="•"/>
            </a:pPr>
            <a:endParaRPr kumimoji="1" lang="en-US" altLang="zh-CN" sz="2200">
              <a:solidFill>
                <a:srgbClr val="3333FF"/>
              </a:solidFill>
              <a:latin typeface="Times New Roman" pitchFamily="18" charset="0"/>
              <a:ea typeface="宋体" charset="-122"/>
            </a:endParaRP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Isospin-dependent </a:t>
            </a:r>
            <a:r>
              <a:rPr kumimoji="1" lang="en-US" altLang="zh-CN" sz="2200">
                <a:solidFill>
                  <a:srgbClr val="FF0000"/>
                </a:solidFill>
                <a:latin typeface="Times New Roman" pitchFamily="18" charset="0"/>
                <a:ea typeface="宋体" charset="-122"/>
              </a:rPr>
              <a:t>N-N cross sections</a:t>
            </a:r>
          </a:p>
          <a:p>
            <a:pPr marL="457200" indent="-457200" algn="l"/>
            <a:r>
              <a:rPr kumimoji="1" lang="en-US" altLang="zh-CN" sz="2200">
                <a:solidFill>
                  <a:srgbClr val="3333FF"/>
                </a:solidFill>
                <a:latin typeface="Times New Roman" pitchFamily="18" charset="0"/>
                <a:ea typeface="宋体" charset="-122"/>
              </a:rPr>
              <a:t>    a. Experimental free space N-N cross section </a:t>
            </a:r>
            <a:r>
              <a:rPr kumimoji="1" lang="el-GR" altLang="zh-CN" sz="2200">
                <a:solidFill>
                  <a:srgbClr val="3333FF"/>
                </a:solidFill>
                <a:latin typeface="Times New Roman" pitchFamily="18" charset="0"/>
                <a:ea typeface="宋体" charset="-122"/>
                <a:sym typeface="Math1" pitchFamily="2" charset="2"/>
              </a:rPr>
              <a:t>σ</a:t>
            </a:r>
            <a:r>
              <a:rPr kumimoji="1" lang="en-US" altLang="zh-CN" sz="2200" baseline="-25000">
                <a:solidFill>
                  <a:srgbClr val="3333FF"/>
                </a:solidFill>
                <a:latin typeface="Times New Roman" pitchFamily="18" charset="0"/>
                <a:ea typeface="宋体" charset="-122"/>
                <a:sym typeface="Math1" pitchFamily="2" charset="2"/>
              </a:rPr>
              <a:t>exp</a:t>
            </a:r>
            <a:endParaRPr kumimoji="1" lang="en-US" altLang="zh-CN" sz="2200" baseline="-25000">
              <a:solidFill>
                <a:srgbClr val="3333FF"/>
              </a:solidFill>
              <a:latin typeface="Times New Roman" pitchFamily="18" charset="0"/>
              <a:ea typeface="宋体" charset="-122"/>
            </a:endParaRPr>
          </a:p>
          <a:p>
            <a:pPr marL="457200" indent="-457200" algn="l"/>
            <a:r>
              <a:rPr kumimoji="1" lang="en-US" altLang="zh-CN" sz="2200" baseline="-25000">
                <a:solidFill>
                  <a:srgbClr val="3333FF"/>
                </a:solidFill>
                <a:latin typeface="Times New Roman" pitchFamily="18" charset="0"/>
                <a:ea typeface="宋体" charset="-122"/>
              </a:rPr>
              <a:t>      </a:t>
            </a:r>
            <a:r>
              <a:rPr kumimoji="1" lang="en-US" altLang="zh-CN" sz="2200">
                <a:solidFill>
                  <a:srgbClr val="3333FF"/>
                </a:solidFill>
                <a:latin typeface="Times New Roman" pitchFamily="18" charset="0"/>
                <a:ea typeface="宋体" charset="-122"/>
              </a:rPr>
              <a:t>b. In-medium N-N cross section from the Dirac-Brueckner </a:t>
            </a:r>
          </a:p>
          <a:p>
            <a:pPr marL="457200" indent="-457200" algn="l"/>
            <a:r>
              <a:rPr kumimoji="1" lang="en-US" altLang="zh-CN" sz="2200">
                <a:solidFill>
                  <a:srgbClr val="3333FF"/>
                </a:solidFill>
                <a:latin typeface="Times New Roman" pitchFamily="18" charset="0"/>
                <a:ea typeface="宋体" charset="-122"/>
              </a:rPr>
              <a:t>       approach based on Bonn A potential </a:t>
            </a:r>
            <a:r>
              <a:rPr kumimoji="1" lang="el-GR" altLang="zh-CN" sz="2200">
                <a:solidFill>
                  <a:srgbClr val="3333FF"/>
                </a:solidFill>
                <a:latin typeface="Times New Roman" pitchFamily="18" charset="0"/>
                <a:ea typeface="宋体" charset="-122"/>
                <a:sym typeface="Math1" pitchFamily="2" charset="2"/>
              </a:rPr>
              <a:t>σ</a:t>
            </a:r>
            <a:r>
              <a:rPr kumimoji="1" lang="en-US" altLang="zh-CN" sz="2200" baseline="-25000">
                <a:solidFill>
                  <a:srgbClr val="3333FF"/>
                </a:solidFill>
                <a:latin typeface="Times New Roman" pitchFamily="18" charset="0"/>
                <a:ea typeface="宋体" charset="-122"/>
                <a:sym typeface="Math1" pitchFamily="2" charset="2"/>
              </a:rPr>
              <a:t>in-medium</a:t>
            </a:r>
          </a:p>
          <a:p>
            <a:pPr marL="457200" indent="-457200" algn="l"/>
            <a:r>
              <a:rPr kumimoji="1" lang="en-US" altLang="zh-CN" sz="2200" baseline="-25000">
                <a:solidFill>
                  <a:srgbClr val="3333FF"/>
                </a:solidFill>
                <a:latin typeface="Times New Roman" pitchFamily="18" charset="0"/>
                <a:ea typeface="宋体" charset="-122"/>
                <a:sym typeface="Math1" pitchFamily="2" charset="2"/>
              </a:rPr>
              <a:t>      </a:t>
            </a:r>
            <a:r>
              <a:rPr kumimoji="1" lang="en-US" altLang="zh-CN" sz="2200">
                <a:solidFill>
                  <a:srgbClr val="3333FF"/>
                </a:solidFill>
                <a:latin typeface="Times New Roman" pitchFamily="18" charset="0"/>
                <a:ea typeface="宋体" charset="-122"/>
              </a:rPr>
              <a:t>c. Mean-field consistent cross section due to m*</a:t>
            </a: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Isospin-dependent </a:t>
            </a:r>
            <a:r>
              <a:rPr kumimoji="1" lang="en-US" altLang="zh-CN" sz="2200">
                <a:solidFill>
                  <a:srgbClr val="FF0000"/>
                </a:solidFill>
                <a:latin typeface="Times New Roman" pitchFamily="18" charset="0"/>
                <a:ea typeface="宋体" charset="-122"/>
              </a:rPr>
              <a:t>Pauli Blocking</a:t>
            </a:r>
          </a:p>
        </p:txBody>
      </p:sp>
      <p:graphicFrame>
        <p:nvGraphicFramePr>
          <p:cNvPr id="2208771" name="Object 3"/>
          <p:cNvGraphicFramePr>
            <a:graphicFrameLocks noChangeAspect="1"/>
          </p:cNvGraphicFramePr>
          <p:nvPr/>
        </p:nvGraphicFramePr>
        <p:xfrm>
          <a:off x="2819400" y="3581400"/>
          <a:ext cx="3014663" cy="735013"/>
        </p:xfrm>
        <a:graphic>
          <a:graphicData uri="http://schemas.openxmlformats.org/presentationml/2006/ole">
            <mc:AlternateContent xmlns:mc="http://schemas.openxmlformats.org/markup-compatibility/2006">
              <mc:Choice xmlns:v="urn:schemas-microsoft-com:vml" Requires="v">
                <p:oleObj spid="_x0000_s130052" name="Equation" r:id="rId3" imgW="1612800" imgH="393480" progId="Equation.DSMT4">
                  <p:embed/>
                </p:oleObj>
              </mc:Choice>
              <mc:Fallback>
                <p:oleObj name="Equation" r:id="rId3" imgW="161280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3014663" cy="735013"/>
                      </a:xfrm>
                      <a:prstGeom prst="rect">
                        <a:avLst/>
                      </a:prstGeom>
                      <a:solidFill>
                        <a:srgbClr val="FFFF99">
                          <a:alpha val="50000"/>
                        </a:srgbClr>
                      </a:solidFill>
                      <a:ln w="25400">
                        <a:solidFill>
                          <a:srgbClr val="00FFFF"/>
                        </a:solidFill>
                        <a:miter lim="800000"/>
                        <a:headEnd/>
                        <a:tailEnd/>
                      </a:ln>
                    </p:spPr>
                  </p:pic>
                </p:oleObj>
              </mc:Fallback>
            </mc:AlternateContent>
          </a:graphicData>
        </a:graphic>
      </p:graphicFrame>
      <p:graphicFrame>
        <p:nvGraphicFramePr>
          <p:cNvPr id="2208772" name="Object 4"/>
          <p:cNvGraphicFramePr>
            <a:graphicFrameLocks noChangeAspect="1"/>
          </p:cNvGraphicFramePr>
          <p:nvPr/>
        </p:nvGraphicFramePr>
        <p:xfrm>
          <a:off x="609600" y="1303338"/>
          <a:ext cx="8020050" cy="1152525"/>
        </p:xfrm>
        <a:graphic>
          <a:graphicData uri="http://schemas.openxmlformats.org/presentationml/2006/ole">
            <mc:AlternateContent xmlns:mc="http://schemas.openxmlformats.org/markup-compatibility/2006">
              <mc:Choice xmlns:v="urn:schemas-microsoft-com:vml" Requires="v">
                <p:oleObj spid="_x0000_s130053" name="Equation" r:id="rId5" imgW="4025880" imgH="609480" progId="Equation.DSMT4">
                  <p:embed/>
                </p:oleObj>
              </mc:Choice>
              <mc:Fallback>
                <p:oleObj name="Equation" r:id="rId5" imgW="4025880" imgH="609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303338"/>
                        <a:ext cx="802005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8773" name="Text Box 5"/>
          <p:cNvSpPr txBox="1">
            <a:spLocks noChangeArrowheads="1"/>
          </p:cNvSpPr>
          <p:nvPr/>
        </p:nvSpPr>
        <p:spPr bwMode="auto">
          <a:xfrm>
            <a:off x="1524000" y="846138"/>
            <a:ext cx="6026150" cy="457200"/>
          </a:xfrm>
          <a:prstGeom prst="rect">
            <a:avLst/>
          </a:prstGeom>
          <a:noFill/>
          <a:ln w="76200" cmpd="tri">
            <a:noFill/>
            <a:miter lim="800000"/>
            <a:headEnd/>
            <a:tailEnd/>
          </a:ln>
          <a:effectLst/>
        </p:spPr>
        <p:txBody>
          <a:bodyPr wrap="none">
            <a:spAutoFit/>
          </a:bodyPr>
          <a:lstStyle/>
          <a:p>
            <a:pPr marL="457200" indent="-457200" algn="l"/>
            <a:r>
              <a:rPr kumimoji="1" lang="en-US" altLang="zh-CN" u="sng">
                <a:solidFill>
                  <a:srgbClr val="990000"/>
                </a:solidFill>
                <a:latin typeface="Verdana" pitchFamily="34" charset="0"/>
                <a:ea typeface="宋体" charset="-122"/>
              </a:rPr>
              <a:t>Isospin-dependent BUU (IBUU) model</a:t>
            </a:r>
          </a:p>
        </p:txBody>
      </p:sp>
      <p:sp>
        <p:nvSpPr>
          <p:cNvPr id="2208774" name="Rectangle 6"/>
          <p:cNvSpPr>
            <a:spLocks noChangeArrowheads="1"/>
          </p:cNvSpPr>
          <p:nvPr/>
        </p:nvSpPr>
        <p:spPr bwMode="auto">
          <a:xfrm>
            <a:off x="0" y="179388"/>
            <a:ext cx="9144000" cy="688975"/>
          </a:xfrm>
          <a:prstGeom prst="rect">
            <a:avLst/>
          </a:prstGeom>
          <a:noFill/>
          <a:ln w="9525" algn="ctr">
            <a:noFill/>
            <a:miter lim="800000"/>
            <a:headEnd/>
            <a:tailEnd/>
          </a:ln>
          <a:effectLst/>
        </p:spPr>
        <p:txBody>
          <a:bodyPr tIns="54000" anchorCtr="1"/>
          <a:lstStyle/>
          <a:p>
            <a:r>
              <a:rPr lang="en-US" altLang="zh-CN" sz="2800" b="1">
                <a:solidFill>
                  <a:schemeClr val="accent2"/>
                </a:solidFill>
                <a:latin typeface="Times New Roman" pitchFamily="18" charset="0"/>
              </a:rPr>
              <a:t>                      Transport model for HIC’s</a:t>
            </a:r>
          </a:p>
        </p:txBody>
      </p:sp>
      <p:sp>
        <p:nvSpPr>
          <p:cNvPr id="2208775" name="AutoShape 7"/>
          <p:cNvSpPr>
            <a:spLocks noChangeArrowheads="1"/>
          </p:cNvSpPr>
          <p:nvPr/>
        </p:nvSpPr>
        <p:spPr bwMode="auto">
          <a:xfrm>
            <a:off x="6083300" y="3556000"/>
            <a:ext cx="1873250" cy="863600"/>
          </a:xfrm>
          <a:prstGeom prst="irregularSeal1">
            <a:avLst/>
          </a:prstGeom>
          <a:solidFill>
            <a:srgbClr val="3333FF"/>
          </a:solidFill>
          <a:ln w="9525">
            <a:solidFill>
              <a:srgbClr val="FF0000"/>
            </a:solidFill>
            <a:miter lim="800000"/>
            <a:headEnd/>
            <a:tailEnd/>
          </a:ln>
          <a:effectLst/>
        </p:spPr>
        <p:txBody>
          <a:bodyPr wrap="none" anchor="ctr"/>
          <a:lstStyle/>
          <a:p>
            <a:r>
              <a:rPr lang="en-US" altLang="zh-CN" b="1">
                <a:solidFill>
                  <a:srgbClr val="FFFF00"/>
                </a:solidFill>
                <a:latin typeface="Times New Roman" pitchFamily="18" charset="0"/>
                <a:ea typeface="宋体" charset="-122"/>
              </a:rPr>
              <a:t>EOS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smtClean="0">
                <a:solidFill>
                  <a:srgbClr val="132584"/>
                </a:solidFill>
                <a:latin typeface="Times New Roman" pitchFamily="18" charset="0"/>
                <a:ea typeface="黑体" pitchFamily="49" charset="-122"/>
                <a:cs typeface="Times New Roman" pitchFamily="18" charset="0"/>
              </a:rPr>
              <a:t>Outline</a:t>
            </a:r>
            <a:endParaRPr kumimoji="1" lang="zh-CN" altLang="en-US" sz="3600" smtClean="0">
              <a:solidFill>
                <a:srgbClr val="132584"/>
              </a:solidFill>
              <a:latin typeface="Times New Roman" pitchFamily="18" charset="0"/>
              <a:ea typeface="黑体" pitchFamily="49" charset="-122"/>
              <a:cs typeface="Times New Roman" pitchFamily="18" charset="0"/>
            </a:endParaRPr>
          </a:p>
        </p:txBody>
      </p:sp>
      <p:sp>
        <p:nvSpPr>
          <p:cNvPr id="5" name="Rectangle 59"/>
          <p:cNvSpPr txBox="1">
            <a:spLocks noChangeArrowheads="1"/>
          </p:cNvSpPr>
          <p:nvPr/>
        </p:nvSpPr>
        <p:spPr bwMode="auto">
          <a:xfrm>
            <a:off x="457200" y="1447800"/>
            <a:ext cx="8382000" cy="4343053"/>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Current constraints on the symmetry </a:t>
            </a:r>
            <a:r>
              <a:rPr lang="en-US" altLang="zh-CN" sz="3200"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500" b="1" kern="0" dirty="0" smtClean="0">
                <a:solidFill>
                  <a:srgbClr val="FF0000"/>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Symmetry energy at 0.11 fm</a:t>
            </a:r>
            <a:r>
              <a:rPr lang="en-US" altLang="zh-CN" sz="2500" b="1" kern="0" baseline="30000" dirty="0" smtClean="0">
                <a:solidFill>
                  <a:srgbClr val="0000FF"/>
                </a:solidFill>
                <a:latin typeface="Times New Roman" pitchFamily="18" charset="0"/>
                <a:ea typeface="+mn-ea"/>
                <a:cs typeface="Times New Roman" pitchFamily="18" charset="0"/>
              </a:rPr>
              <a:t>-3</a:t>
            </a:r>
            <a:endParaRPr lang="en-US" altLang="zh-CN" sz="2500" b="1" kern="0" baseline="30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Density curvature </a:t>
            </a:r>
            <a:r>
              <a:rPr lang="en-US" altLang="zh-CN" sz="3200" b="1" kern="0" dirty="0" err="1" smtClean="0">
                <a:solidFill>
                  <a:srgbClr val="0000FF"/>
                </a:solidFill>
                <a:latin typeface="Times New Roman" pitchFamily="18" charset="0"/>
                <a:ea typeface="+mn-ea"/>
                <a:cs typeface="Times New Roman" pitchFamily="18" charset="0"/>
              </a:rPr>
              <a:t>K</a:t>
            </a:r>
            <a:r>
              <a:rPr lang="en-US" altLang="zh-CN" sz="3200" b="1" kern="0" baseline="-25000" dirty="0" err="1" smtClean="0">
                <a:solidFill>
                  <a:srgbClr val="0000FF"/>
                </a:solidFill>
                <a:latin typeface="Times New Roman" pitchFamily="18" charset="0"/>
                <a:ea typeface="+mn-ea"/>
                <a:cs typeface="Times New Roman" pitchFamily="18" charset="0"/>
              </a:rPr>
              <a:t>sym</a:t>
            </a:r>
            <a:r>
              <a:rPr lang="en-US" altLang="zh-CN" sz="3200" b="1" kern="0" dirty="0" smtClean="0">
                <a:solidFill>
                  <a:srgbClr val="0000FF"/>
                </a:solidFill>
                <a:latin typeface="Times New Roman" pitchFamily="18" charset="0"/>
                <a:ea typeface="+mn-ea"/>
                <a:cs typeface="Times New Roman" pitchFamily="18" charset="0"/>
              </a:rPr>
              <a:t> </a:t>
            </a:r>
            <a:r>
              <a:rPr lang="en-US" altLang="zh-CN" sz="3200" b="1" kern="0" dirty="0">
                <a:solidFill>
                  <a:srgbClr val="0000FF"/>
                </a:solidFill>
                <a:latin typeface="Times New Roman" pitchFamily="18" charset="0"/>
                <a:ea typeface="+mn-ea"/>
                <a:cs typeface="Times New Roman" pitchFamily="18" charset="0"/>
              </a:rPr>
              <a:t>and the </a:t>
            </a:r>
            <a:r>
              <a:rPr lang="en-US" altLang="zh-CN" sz="3200" b="1" kern="0" dirty="0" smtClean="0">
                <a:solidFill>
                  <a:srgbClr val="0000FF"/>
                </a:solidFill>
                <a:latin typeface="Times New Roman" pitchFamily="18" charset="0"/>
                <a:ea typeface="+mn-ea"/>
                <a:cs typeface="Times New Roman" pitchFamily="18" charset="0"/>
              </a:rPr>
              <a:t>high density symmetry energy</a:t>
            </a:r>
            <a:endParaRPr lang="en-US" altLang="zh-CN" sz="3200"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Summary and outlook</a:t>
            </a:r>
            <a:endParaRPr lang="zh-CN" altLang="en-US" sz="3200"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811213" y="915988"/>
            <a:ext cx="7570787" cy="641350"/>
          </a:xfrm>
          <a:prstGeom prst="rect">
            <a:avLst/>
          </a:prstGeom>
          <a:noFill/>
          <a:ln w="9525">
            <a:noFill/>
            <a:miter lim="800000"/>
            <a:headEnd/>
            <a:tailEnd/>
          </a:ln>
        </p:spPr>
        <p:txBody>
          <a:bodyPr anchor="ctr"/>
          <a:lstStyle/>
          <a:p>
            <a:r>
              <a:rPr lang="en-US" altLang="zh-CN" sz="2000" b="1" dirty="0">
                <a:solidFill>
                  <a:srgbClr val="133984"/>
                </a:solidFill>
                <a:latin typeface="Times New Roman" pitchFamily="18" charset="0"/>
                <a:ea typeface="华文新魏" pitchFamily="2" charset="-122"/>
              </a:rPr>
              <a:t>Promising Probes of the E</a:t>
            </a:r>
            <a:r>
              <a:rPr lang="en-US" altLang="zh-CN" sz="2000" b="1" baseline="-25000" dirty="0">
                <a:solidFill>
                  <a:srgbClr val="133984"/>
                </a:solidFill>
                <a:latin typeface="Times New Roman" pitchFamily="18" charset="0"/>
                <a:ea typeface="华文新魏" pitchFamily="2" charset="-122"/>
              </a:rPr>
              <a:t>sym</a:t>
            </a:r>
            <a:r>
              <a:rPr lang="en-US" altLang="zh-CN" sz="2000" b="1" dirty="0">
                <a:solidFill>
                  <a:srgbClr val="133984"/>
                </a:solidFill>
                <a:latin typeface="Times New Roman" pitchFamily="18" charset="0"/>
                <a:ea typeface="华文新魏" pitchFamily="2" charset="-122"/>
              </a:rPr>
              <a:t>(ρ)</a:t>
            </a:r>
            <a:br>
              <a:rPr lang="en-US" altLang="zh-CN" sz="2000" b="1" dirty="0">
                <a:solidFill>
                  <a:srgbClr val="133984"/>
                </a:solidFill>
                <a:latin typeface="Times New Roman" pitchFamily="18" charset="0"/>
                <a:ea typeface="华文新魏" pitchFamily="2" charset="-122"/>
              </a:rPr>
            </a:br>
            <a:r>
              <a:rPr lang="en-US" altLang="zh-CN" sz="2000" b="1" dirty="0">
                <a:solidFill>
                  <a:srgbClr val="FF66CC"/>
                </a:solidFill>
                <a:latin typeface="Times New Roman" pitchFamily="18" charset="0"/>
                <a:ea typeface="华文新魏" pitchFamily="2" charset="-122"/>
              </a:rPr>
              <a:t>(an incomplete list !)</a:t>
            </a:r>
          </a:p>
        </p:txBody>
      </p:sp>
      <p:sp>
        <p:nvSpPr>
          <p:cNvPr id="5124" name="Rectangle 3"/>
          <p:cNvSpPr>
            <a:spLocks noGrp="1" noChangeArrowheads="1"/>
          </p:cNvSpPr>
          <p:nvPr>
            <p:ph type="title"/>
          </p:nvPr>
        </p:nvSpPr>
        <p:spPr>
          <a:noFill/>
        </p:spPr>
        <p:txBody>
          <a:bodyPr/>
          <a:lstStyle/>
          <a:p>
            <a:pPr eaLnBrk="1" hangingPunct="1"/>
            <a:r>
              <a:rPr lang="en-US" altLang="zh-CN" smtClean="0">
                <a:latin typeface="Times New Roman" pitchFamily="18" charset="0"/>
                <a:ea typeface="黑体" pitchFamily="49" charset="-122"/>
              </a:rPr>
              <a:t>        Probes of the Symmetry Energy</a:t>
            </a:r>
            <a:endParaRPr lang="zh-CN" altLang="en-US" smtClean="0">
              <a:solidFill>
                <a:srgbClr val="FF3300"/>
              </a:solidFill>
              <a:latin typeface="Times New Roman" pitchFamily="18" charset="0"/>
              <a:ea typeface="黑体" pitchFamily="49" charset="-122"/>
            </a:endParaRPr>
          </a:p>
        </p:txBody>
      </p:sp>
      <p:grpSp>
        <p:nvGrpSpPr>
          <p:cNvPr id="5125" name="Group 4"/>
          <p:cNvGrpSpPr>
            <a:grpSpLocks/>
          </p:cNvGrpSpPr>
          <p:nvPr/>
        </p:nvGrpSpPr>
        <p:grpSpPr bwMode="auto">
          <a:xfrm>
            <a:off x="838200" y="1524000"/>
            <a:ext cx="6756400" cy="5130800"/>
            <a:chOff x="144" y="960"/>
            <a:chExt cx="4256" cy="3232"/>
          </a:xfrm>
        </p:grpSpPr>
        <p:graphicFrame>
          <p:nvGraphicFramePr>
            <p:cNvPr id="5122" name="Object 5"/>
            <p:cNvGraphicFramePr>
              <a:graphicFrameLocks noChangeAspect="1"/>
            </p:cNvGraphicFramePr>
            <p:nvPr/>
          </p:nvGraphicFramePr>
          <p:xfrm>
            <a:off x="144" y="960"/>
            <a:ext cx="4256" cy="3232"/>
          </p:xfrm>
          <a:graphic>
            <a:graphicData uri="http://schemas.openxmlformats.org/presentationml/2006/ole">
              <mc:AlternateContent xmlns:mc="http://schemas.openxmlformats.org/markup-compatibility/2006">
                <mc:Choice xmlns:v="urn:schemas-microsoft-com:vml" Requires="v">
                  <p:oleObj spid="_x0000_s5123" name="Document" r:id="rId4" imgW="11787305" imgH="8597589" progId="Word.Document.8">
                    <p:embed/>
                  </p:oleObj>
                </mc:Choice>
                <mc:Fallback>
                  <p:oleObj name="Document" r:id="rId4" imgW="11787305" imgH="8597589"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960"/>
                          <a:ext cx="4256" cy="3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Text Box 6"/>
            <p:cNvSpPr txBox="1">
              <a:spLocks noChangeArrowheads="1"/>
            </p:cNvSpPr>
            <p:nvPr/>
          </p:nvSpPr>
          <p:spPr bwMode="auto">
            <a:xfrm>
              <a:off x="160" y="2632"/>
              <a:ext cx="1418" cy="326"/>
            </a:xfrm>
            <a:prstGeom prst="rect">
              <a:avLst/>
            </a:prstGeom>
            <a:noFill/>
            <a:ln w="28575" algn="ctr">
              <a:noFill/>
              <a:miter lim="800000"/>
              <a:headEnd/>
              <a:tailEnd/>
            </a:ln>
          </p:spPr>
          <p:txBody>
            <a:bodyPr lIns="90000" tIns="46800" rIns="90000" bIns="46800">
              <a:spAutoFit/>
            </a:bodyPr>
            <a:lstStyle/>
            <a:p>
              <a:pPr algn="l">
                <a:buSzPct val="65000"/>
                <a:buFont typeface="Wingdings" pitchFamily="2" charset="2"/>
                <a:buChar char="l"/>
              </a:pPr>
              <a:r>
                <a:rPr lang="en-US" altLang="zh-CN" sz="1400" b="1" u="sng">
                  <a:latin typeface="Times New Roman" pitchFamily="18" charset="0"/>
                </a:rPr>
                <a:t> Pigmy/Giant resonances</a:t>
              </a:r>
            </a:p>
            <a:p>
              <a:pPr algn="l">
                <a:buClr>
                  <a:srgbClr val="FF3300"/>
                </a:buClr>
                <a:buSzPct val="65000"/>
                <a:buFont typeface="Wingdings" pitchFamily="2" charset="2"/>
                <a:buChar char="l"/>
              </a:pPr>
              <a:r>
                <a:rPr lang="en-US" altLang="zh-CN" sz="1400" b="1" u="sng">
                  <a:latin typeface="Times New Roman" pitchFamily="18" charset="0"/>
                </a:rPr>
                <a:t> </a:t>
              </a:r>
              <a:r>
                <a:rPr lang="en-US" altLang="zh-CN" sz="1400" b="1" u="sng">
                  <a:solidFill>
                    <a:srgbClr val="FF3300"/>
                  </a:solidFill>
                  <a:latin typeface="Times New Roman" pitchFamily="18" charset="0"/>
                </a:rPr>
                <a:t>Nucleon optical potential</a:t>
              </a:r>
            </a:p>
          </p:txBody>
        </p:sp>
      </p:grpSp>
      <p:sp>
        <p:nvSpPr>
          <p:cNvPr id="5126" name="Text Box 7"/>
          <p:cNvSpPr txBox="1">
            <a:spLocks noChangeArrowheads="1"/>
          </p:cNvSpPr>
          <p:nvPr/>
        </p:nvSpPr>
        <p:spPr bwMode="auto">
          <a:xfrm>
            <a:off x="5375275" y="5272088"/>
            <a:ext cx="3379788" cy="730250"/>
          </a:xfrm>
          <a:prstGeom prst="rect">
            <a:avLst/>
          </a:prstGeom>
          <a:noFill/>
          <a:ln w="28575" algn="ctr">
            <a:solidFill>
              <a:srgbClr val="FF0000"/>
            </a:solidFill>
            <a:miter lim="800000"/>
            <a:headEnd/>
            <a:tailEnd/>
          </a:ln>
        </p:spPr>
        <p:txBody>
          <a:bodyPr wrap="none" lIns="90000" tIns="46800" rIns="90000" bIns="46800">
            <a:spAutoFit/>
          </a:bodyPr>
          <a:lstStyle/>
          <a:p>
            <a:r>
              <a:rPr lang="en-US" altLang="zh-CN" sz="2000" b="1">
                <a:solidFill>
                  <a:schemeClr val="accent2"/>
                </a:solidFill>
                <a:latin typeface="Times New Roman" pitchFamily="18" charset="0"/>
              </a:rPr>
              <a:t>B.A. Li, L.W. Chen, C.M. Ko</a:t>
            </a:r>
          </a:p>
          <a:p>
            <a:r>
              <a:rPr lang="en-US" altLang="zh-CN" sz="2000" b="1">
                <a:solidFill>
                  <a:schemeClr val="accent2"/>
                </a:solidFill>
                <a:latin typeface="Times New Roman" pitchFamily="18" charset="0"/>
              </a:rPr>
              <a:t>Phys. Rep. 464, 113(2008)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066800" y="1447800"/>
            <a:ext cx="6934200" cy="3933066"/>
          </a:xfrm>
          <a:prstGeom prst="rect">
            <a:avLst/>
          </a:prstGeom>
          <a:noFill/>
          <a:ln w="9525">
            <a:noFill/>
            <a:miter lim="800000"/>
            <a:headEnd/>
            <a:tailEnd/>
          </a:ln>
        </p:spPr>
      </p:pic>
      <p:sp>
        <p:nvSpPr>
          <p:cNvPr id="3076" name="Text Box 6"/>
          <p:cNvSpPr txBox="1">
            <a:spLocks noChangeArrowheads="1"/>
          </p:cNvSpPr>
          <p:nvPr/>
        </p:nvSpPr>
        <p:spPr bwMode="auto">
          <a:xfrm>
            <a:off x="838200" y="769938"/>
            <a:ext cx="7543800" cy="830262"/>
          </a:xfrm>
          <a:prstGeom prst="rect">
            <a:avLst/>
          </a:prstGeom>
          <a:noFill/>
          <a:ln w="9525">
            <a:noFill/>
            <a:miter lim="800000"/>
            <a:headEnd/>
            <a:tailEnd/>
          </a:ln>
        </p:spPr>
        <p:txBody>
          <a:bodyPr>
            <a:spAutoFit/>
          </a:bodyPr>
          <a:lstStyle/>
          <a:p>
            <a:pPr marL="457200" indent="-457200"/>
            <a:r>
              <a:rPr kumimoji="1" lang="en-US" altLang="zh-CN" b="1" dirty="0">
                <a:solidFill>
                  <a:srgbClr val="FF0000"/>
                </a:solidFill>
                <a:latin typeface="Times New Roman" pitchFamily="18" charset="0"/>
                <a:ea typeface="宋体" pitchFamily="2" charset="-122"/>
              </a:rPr>
              <a:t>Current constraints (</a:t>
            </a:r>
            <a:r>
              <a:rPr kumimoji="1" lang="en-US" altLang="zh-CN" b="1" dirty="0">
                <a:solidFill>
                  <a:srgbClr val="FF00FF"/>
                </a:solidFill>
                <a:latin typeface="Times New Roman" pitchFamily="18" charset="0"/>
                <a:ea typeface="宋体" pitchFamily="2" charset="-122"/>
              </a:rPr>
              <a:t>totally 24</a:t>
            </a:r>
            <a:r>
              <a:rPr kumimoji="1" lang="en-US" altLang="zh-CN" b="1" dirty="0">
                <a:solidFill>
                  <a:srgbClr val="FF0000"/>
                </a:solidFill>
                <a:latin typeface="Times New Roman" pitchFamily="18" charset="0"/>
                <a:ea typeface="宋体" pitchFamily="2" charset="-122"/>
              </a:rPr>
              <a:t>)</a:t>
            </a:r>
            <a:r>
              <a:rPr kumimoji="1" lang="en-US" altLang="zh-CN" b="1" dirty="0">
                <a:solidFill>
                  <a:srgbClr val="0000CC"/>
                </a:solidFill>
                <a:latin typeface="Times New Roman" pitchFamily="18" charset="0"/>
                <a:ea typeface="宋体" pitchFamily="2" charset="-122"/>
              </a:rPr>
              <a:t> on E</a:t>
            </a:r>
            <a:r>
              <a:rPr kumimoji="1" lang="en-US" altLang="zh-CN" b="1" baseline="-25000" dirty="0">
                <a:solidFill>
                  <a:srgbClr val="0000CC"/>
                </a:solidFill>
                <a:latin typeface="Times New Roman" pitchFamily="18" charset="0"/>
                <a:ea typeface="宋体" pitchFamily="2" charset="-122"/>
              </a:rPr>
              <a:t>sym</a:t>
            </a:r>
            <a:r>
              <a:rPr kumimoji="1" lang="en-US" altLang="zh-CN" b="1" dirty="0">
                <a:solidFill>
                  <a:srgbClr val="0000CC"/>
                </a:solidFill>
                <a:latin typeface="Times New Roman" pitchFamily="18" charset="0"/>
                <a:ea typeface="宋体" pitchFamily="2" charset="-122"/>
              </a:rPr>
              <a:t> (</a:t>
            </a:r>
            <a:r>
              <a:rPr kumimoji="1" lang="el-GR" altLang="zh-CN" b="1" dirty="0">
                <a:solidFill>
                  <a:srgbClr val="0000CC"/>
                </a:solidFill>
                <a:latin typeface="Times New Roman" pitchFamily="18" charset="0"/>
                <a:ea typeface="宋体" pitchFamily="2" charset="-122"/>
                <a:sym typeface="Wingdings" pitchFamily="2" charset="2"/>
              </a:rPr>
              <a:t>ρ</a:t>
            </a:r>
            <a:r>
              <a:rPr kumimoji="1" lang="en-US" altLang="zh-CN" b="1" baseline="-25000" dirty="0">
                <a:solidFill>
                  <a:srgbClr val="0000CC"/>
                </a:solidFill>
                <a:latin typeface="Times New Roman" pitchFamily="18" charset="0"/>
                <a:ea typeface="宋体" pitchFamily="2" charset="-122"/>
                <a:sym typeface="Wingdings" pitchFamily="2" charset="2"/>
              </a:rPr>
              <a:t>0</a:t>
            </a:r>
            <a:r>
              <a:rPr kumimoji="1" lang="en-US" altLang="zh-CN" b="1" dirty="0">
                <a:solidFill>
                  <a:srgbClr val="0000CC"/>
                </a:solidFill>
                <a:latin typeface="Times New Roman" pitchFamily="18" charset="0"/>
                <a:ea typeface="宋体" pitchFamily="2" charset="-122"/>
              </a:rPr>
              <a:t>) and L from </a:t>
            </a:r>
          </a:p>
          <a:p>
            <a:pPr marL="457200" indent="-457200"/>
            <a:r>
              <a:rPr kumimoji="1" lang="en-US" altLang="zh-CN" b="1" dirty="0">
                <a:solidFill>
                  <a:srgbClr val="0000FF"/>
                </a:solidFill>
                <a:latin typeface="Times New Roman" pitchFamily="18" charset="0"/>
                <a:ea typeface="宋体" pitchFamily="2" charset="-122"/>
              </a:rPr>
              <a:t>terrestrial experiments</a:t>
            </a:r>
            <a:r>
              <a:rPr kumimoji="1" lang="en-US" altLang="zh-CN" b="1" dirty="0">
                <a:solidFill>
                  <a:srgbClr val="0000CC"/>
                </a:solidFill>
                <a:latin typeface="Times New Roman" pitchFamily="18" charset="0"/>
                <a:ea typeface="宋体" pitchFamily="2" charset="-122"/>
              </a:rPr>
              <a:t> and </a:t>
            </a:r>
            <a:r>
              <a:rPr kumimoji="1" lang="en-US" altLang="zh-CN" b="1" dirty="0">
                <a:solidFill>
                  <a:srgbClr val="C00000"/>
                </a:solidFill>
                <a:latin typeface="Times New Roman" pitchFamily="18" charset="0"/>
                <a:ea typeface="宋体" pitchFamily="2" charset="-122"/>
              </a:rPr>
              <a:t>astrophysical observations</a:t>
            </a:r>
          </a:p>
        </p:txBody>
      </p:sp>
      <p:sp>
        <p:nvSpPr>
          <p:cNvPr id="3077"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E</a:t>
            </a:r>
            <a:r>
              <a:rPr kumimoji="1" lang="en-US" altLang="zh-CN" sz="2800" b="1" baseline="-25000" dirty="0">
                <a:solidFill>
                  <a:schemeClr val="accent2"/>
                </a:solidFill>
                <a:latin typeface="Times New Roman" pitchFamily="18" charset="0"/>
                <a:cs typeface="Times New Roman" pitchFamily="18" charset="0"/>
              </a:rPr>
              <a:t>sym</a:t>
            </a:r>
            <a:r>
              <a:rPr kumimoji="1" lang="zh-CN" altLang="en-US" sz="2800" b="1" dirty="0">
                <a:solidFill>
                  <a:schemeClr val="accent2"/>
                </a:solidFill>
                <a:latin typeface="Times New Roman" pitchFamily="18" charset="0"/>
                <a:cs typeface="Times New Roman" pitchFamily="18" charset="0"/>
              </a:rPr>
              <a:t>：</a:t>
            </a:r>
            <a:r>
              <a:rPr kumimoji="1" lang="en-US" altLang="zh-CN" sz="2800" b="1" dirty="0">
                <a:solidFill>
                  <a:schemeClr val="accent2"/>
                </a:solidFill>
                <a:latin typeface="Times New Roman" pitchFamily="18" charset="0"/>
                <a:cs typeface="Times New Roman" pitchFamily="18" charset="0"/>
              </a:rPr>
              <a:t>Around saturation density</a:t>
            </a:r>
            <a:endParaRPr kumimoji="1" lang="zh-CN" altLang="en-US" sz="2800" b="1" dirty="0">
              <a:solidFill>
                <a:srgbClr val="FF0000"/>
              </a:solidFill>
              <a:latin typeface="Times New Roman" pitchFamily="18" charset="0"/>
              <a:cs typeface="Times New Roman" pitchFamily="18" charset="0"/>
            </a:endParaRPr>
          </a:p>
        </p:txBody>
      </p:sp>
      <p:sp>
        <p:nvSpPr>
          <p:cNvPr id="3078" name="TextBox 12"/>
          <p:cNvSpPr txBox="1">
            <a:spLocks noChangeArrowheads="1"/>
          </p:cNvSpPr>
          <p:nvPr/>
        </p:nvSpPr>
        <p:spPr bwMode="auto">
          <a:xfrm>
            <a:off x="0" y="5257800"/>
            <a:ext cx="3581400" cy="1200329"/>
          </a:xfrm>
          <a:prstGeom prst="rect">
            <a:avLst/>
          </a:prstGeom>
          <a:noFill/>
          <a:ln w="9525">
            <a:noFill/>
            <a:miter lim="800000"/>
            <a:headEnd/>
            <a:tailEnd/>
          </a:ln>
        </p:spPr>
        <p:txBody>
          <a:bodyPr wrap="square">
            <a:spAutoFit/>
          </a:bodyPr>
          <a:lstStyle/>
          <a:p>
            <a:pPr algn="l"/>
            <a:r>
              <a:rPr lang="en-US" altLang="zh-CN" sz="1800" b="1" dirty="0">
                <a:solidFill>
                  <a:srgbClr val="0000FF"/>
                </a:solidFill>
                <a:latin typeface="Times New Roman" pitchFamily="18" charset="0"/>
                <a:cs typeface="Times New Roman" pitchFamily="18" charset="0"/>
              </a:rPr>
              <a:t>L.W. Chen,  arXiv:1212.0284</a:t>
            </a:r>
            <a:br>
              <a:rPr lang="en-US" altLang="zh-CN" sz="1800" b="1" dirty="0">
                <a:solidFill>
                  <a:srgbClr val="0000FF"/>
                </a:solidFill>
                <a:latin typeface="Times New Roman" pitchFamily="18" charset="0"/>
                <a:cs typeface="Times New Roman" pitchFamily="18" charset="0"/>
              </a:rPr>
            </a:br>
            <a:r>
              <a:rPr lang="en-US" altLang="zh-CN" sz="1800" b="1" dirty="0">
                <a:solidFill>
                  <a:srgbClr val="0000FF"/>
                </a:solidFill>
                <a:latin typeface="Times New Roman" pitchFamily="18" charset="0"/>
                <a:cs typeface="Times New Roman" pitchFamily="18" charset="0"/>
              </a:rPr>
              <a:t>B.A. Li, L.W. Chen, F.J. Fattoyev</a:t>
            </a:r>
            <a:r>
              <a:rPr lang="en-US" altLang="zh-CN" sz="1800" b="1" dirty="0" smtClean="0">
                <a:solidFill>
                  <a:srgbClr val="0000FF"/>
                </a:solidFill>
                <a:latin typeface="Times New Roman" pitchFamily="18" charset="0"/>
                <a:cs typeface="Times New Roman" pitchFamily="18" charset="0"/>
              </a:rPr>
              <a:t>,</a:t>
            </a:r>
          </a:p>
          <a:p>
            <a:pPr algn="l"/>
            <a:r>
              <a:rPr lang="en-US" altLang="zh-CN" sz="1800" b="1" dirty="0" smtClean="0">
                <a:solidFill>
                  <a:srgbClr val="0000FF"/>
                </a:solidFill>
                <a:latin typeface="Times New Roman" pitchFamily="18" charset="0"/>
                <a:cs typeface="Times New Roman" pitchFamily="18" charset="0"/>
              </a:rPr>
              <a:t>W.G</a:t>
            </a:r>
            <a:r>
              <a:rPr lang="en-US" altLang="zh-CN" sz="1800" b="1" dirty="0">
                <a:solidFill>
                  <a:srgbClr val="0000FF"/>
                </a:solidFill>
                <a:latin typeface="Times New Roman" pitchFamily="18" charset="0"/>
                <a:cs typeface="Times New Roman" pitchFamily="18" charset="0"/>
              </a:rPr>
              <a:t>. Newton, </a:t>
            </a:r>
            <a:r>
              <a:rPr lang="en-US" altLang="zh-CN" sz="1800" b="1" dirty="0" smtClean="0">
                <a:solidFill>
                  <a:srgbClr val="0000FF"/>
                </a:solidFill>
                <a:latin typeface="Times New Roman" pitchFamily="18" charset="0"/>
                <a:cs typeface="Times New Roman" pitchFamily="18" charset="0"/>
              </a:rPr>
              <a:t>and </a:t>
            </a:r>
            <a:r>
              <a:rPr lang="en-US" altLang="zh-CN" sz="1800" b="1" dirty="0">
                <a:solidFill>
                  <a:srgbClr val="0000FF"/>
                </a:solidFill>
                <a:latin typeface="Times New Roman" pitchFamily="18" charset="0"/>
                <a:cs typeface="Times New Roman" pitchFamily="18" charset="0"/>
              </a:rPr>
              <a:t>C. Xu, </a:t>
            </a:r>
            <a:endParaRPr lang="en-US" altLang="zh-CN" sz="1800" b="1" dirty="0" smtClean="0">
              <a:solidFill>
                <a:srgbClr val="0000FF"/>
              </a:solidFill>
              <a:latin typeface="Times New Roman" pitchFamily="18" charset="0"/>
              <a:cs typeface="Times New Roman" pitchFamily="18" charset="0"/>
            </a:endParaRPr>
          </a:p>
          <a:p>
            <a:pPr algn="l"/>
            <a:r>
              <a:rPr lang="en-US" altLang="zh-CN" sz="1800" b="1" dirty="0" smtClean="0">
                <a:solidFill>
                  <a:srgbClr val="0000FF"/>
                </a:solidFill>
                <a:latin typeface="Times New Roman" pitchFamily="18" charset="0"/>
                <a:cs typeface="Times New Roman" pitchFamily="18" charset="0"/>
              </a:rPr>
              <a:t>arXiv:1212.1178</a:t>
            </a:r>
            <a:endParaRPr lang="zh-CN" altLang="en-US" sz="1800" b="1" dirty="0">
              <a:solidFill>
                <a:srgbClr val="0000FF"/>
              </a:solidFill>
              <a:latin typeface="Times New Roman" pitchFamily="18" charset="0"/>
              <a:cs typeface="Times New Roman" pitchFamily="18" charset="0"/>
            </a:endParaRPr>
          </a:p>
        </p:txBody>
      </p:sp>
      <p:graphicFrame>
        <p:nvGraphicFramePr>
          <p:cNvPr id="3074" name="Object 8"/>
          <p:cNvGraphicFramePr>
            <a:graphicFrameLocks noChangeAspect="1"/>
          </p:cNvGraphicFramePr>
          <p:nvPr/>
        </p:nvGraphicFramePr>
        <p:xfrm>
          <a:off x="6691313" y="5499100"/>
          <a:ext cx="2363787" cy="911225"/>
        </p:xfrm>
        <a:graphic>
          <a:graphicData uri="http://schemas.openxmlformats.org/presentationml/2006/ole">
            <mc:AlternateContent xmlns:mc="http://schemas.openxmlformats.org/markup-compatibility/2006">
              <mc:Choice xmlns:v="urn:schemas-microsoft-com:vml" Requires="v">
                <p:oleObj spid="_x0000_s73732" name="Equation" r:id="rId4" imgW="1612800" imgH="647640" progId="Equation.DSMT4">
                  <p:embed/>
                </p:oleObj>
              </mc:Choice>
              <mc:Fallback>
                <p:oleObj name="Equation" r:id="rId4" imgW="1612800" imgH="64764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5499100"/>
                        <a:ext cx="2363787" cy="911225"/>
                      </a:xfrm>
                      <a:prstGeom prst="rect">
                        <a:avLst/>
                      </a:prstGeom>
                      <a:solidFill>
                        <a:srgbClr val="CCFFCC">
                          <a:alpha val="50000"/>
                        </a:srgbClr>
                      </a:solidFill>
                      <a:ln w="38100">
                        <a:solidFill>
                          <a:srgbClr val="FF0000"/>
                        </a:solidFill>
                        <a:miter lim="800000"/>
                        <a:headEnd/>
                        <a:tailEnd/>
                      </a:ln>
                    </p:spPr>
                  </p:pic>
                </p:oleObj>
              </mc:Fallback>
            </mc:AlternateContent>
          </a:graphicData>
        </a:graphic>
      </p:graphicFrame>
      <p:graphicFrame>
        <p:nvGraphicFramePr>
          <p:cNvPr id="3" name="Object 8"/>
          <p:cNvGraphicFramePr>
            <a:graphicFrameLocks noChangeAspect="1"/>
          </p:cNvGraphicFramePr>
          <p:nvPr/>
        </p:nvGraphicFramePr>
        <p:xfrm>
          <a:off x="3484562" y="5511800"/>
          <a:ext cx="3089275" cy="911225"/>
        </p:xfrm>
        <a:graphic>
          <a:graphicData uri="http://schemas.openxmlformats.org/presentationml/2006/ole">
            <mc:AlternateContent xmlns:mc="http://schemas.openxmlformats.org/markup-compatibility/2006">
              <mc:Choice xmlns:v="urn:schemas-microsoft-com:vml" Requires="v">
                <p:oleObj spid="_x0000_s73733" name="Equation" r:id="rId6" imgW="2108160" imgH="647640" progId="Equation.DSMT4">
                  <p:embed/>
                </p:oleObj>
              </mc:Choice>
              <mc:Fallback>
                <p:oleObj name="Equation" r:id="rId6" imgW="2108160" imgH="647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62" y="5511800"/>
                        <a:ext cx="3089275" cy="911225"/>
                      </a:xfrm>
                      <a:prstGeom prst="rect">
                        <a:avLst/>
                      </a:prstGeom>
                      <a:solidFill>
                        <a:srgbClr val="CCFFCC">
                          <a:alpha val="50000"/>
                        </a:srgbClr>
                      </a:solidFill>
                      <a:ln w="38100">
                        <a:solidFill>
                          <a:srgbClr val="FF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8534400" cy="2971799"/>
          </a:xfrm>
        </p:spPr>
        <p:txBody>
          <a:bodyPr/>
          <a:lstStyle/>
          <a:p>
            <a:r>
              <a:rPr lang="en-US" altLang="zh-CN" sz="2400" dirty="0" smtClean="0">
                <a:solidFill>
                  <a:srgbClr val="0000FF"/>
                </a:solidFill>
                <a:latin typeface="Times New Roman" pitchFamily="18" charset="0"/>
                <a:ea typeface="宋体" pitchFamily="2" charset="-122"/>
                <a:cs typeface="Times New Roman" pitchFamily="18" charset="0"/>
              </a:rPr>
              <a:t>Is there a general principle at some level, independent of the interaction and many-body theory, telling us what determines the E</a:t>
            </a:r>
            <a:r>
              <a:rPr lang="en-US" altLang="zh-CN" sz="2400" baseline="-25000" dirty="0" smtClean="0">
                <a:solidFill>
                  <a:srgbClr val="0000FF"/>
                </a:solidFill>
                <a:latin typeface="Times New Roman" pitchFamily="18" charset="0"/>
                <a:ea typeface="宋体" pitchFamily="2" charset="-122"/>
                <a:cs typeface="Times New Roman" pitchFamily="18" charset="0"/>
              </a:rPr>
              <a:t>sym</a:t>
            </a:r>
            <a:r>
              <a:rPr lang="en-US" altLang="zh-CN" sz="2400" dirty="0" smtClean="0">
                <a:solidFill>
                  <a:srgbClr val="0000FF"/>
                </a:solidFill>
                <a:latin typeface="Times New Roman" pitchFamily="18" charset="0"/>
                <a:ea typeface="宋体" pitchFamily="2" charset="-122"/>
                <a:cs typeface="Times New Roman" pitchFamily="18" charset="0"/>
              </a:rPr>
              <a:t>(</a:t>
            </a:r>
            <a:r>
              <a:rPr lang="el-GR" altLang="zh-CN" sz="2400" dirty="0" smtClean="0">
                <a:solidFill>
                  <a:srgbClr val="0000FF"/>
                </a:solidFill>
                <a:latin typeface="Times New Roman" pitchFamily="18" charset="0"/>
                <a:cs typeface="Times New Roman" pitchFamily="18" charset="0"/>
              </a:rPr>
              <a:t>ρ</a:t>
            </a:r>
            <a:r>
              <a:rPr lang="en-US" altLang="zh-CN" sz="2400" baseline="-25000" dirty="0" smtClean="0">
                <a:solidFill>
                  <a:srgbClr val="0000FF"/>
                </a:solidFill>
                <a:latin typeface="Times New Roman" pitchFamily="18" charset="0"/>
                <a:ea typeface="宋体" pitchFamily="2" charset="-122"/>
                <a:cs typeface="Times New Roman" pitchFamily="18" charset="0"/>
              </a:rPr>
              <a:t>0</a:t>
            </a:r>
            <a:r>
              <a:rPr lang="en-US" altLang="zh-CN" sz="2400" dirty="0" smtClean="0">
                <a:solidFill>
                  <a:srgbClr val="0000FF"/>
                </a:solidFill>
                <a:latin typeface="Times New Roman" pitchFamily="18" charset="0"/>
                <a:ea typeface="宋体" pitchFamily="2" charset="-122"/>
                <a:cs typeface="Times New Roman" pitchFamily="18" charset="0"/>
              </a:rPr>
              <a:t>) and L?</a:t>
            </a:r>
          </a:p>
          <a:p>
            <a:endParaRPr lang="en-US" altLang="zh-CN" sz="2400" dirty="0" smtClean="0">
              <a:solidFill>
                <a:srgbClr val="0000FF"/>
              </a:solidFill>
              <a:latin typeface="Times New Roman" pitchFamily="18" charset="0"/>
              <a:ea typeface="宋体" pitchFamily="2" charset="-122"/>
              <a:cs typeface="Times New Roman" pitchFamily="18" charset="0"/>
            </a:endParaRPr>
          </a:p>
          <a:p>
            <a:r>
              <a:rPr lang="en-US" altLang="zh-CN" sz="2400" dirty="0" smtClean="0">
                <a:solidFill>
                  <a:srgbClr val="0000FF"/>
                </a:solidFill>
                <a:latin typeface="Times New Roman" pitchFamily="18" charset="0"/>
                <a:ea typeface="宋体" pitchFamily="2" charset="-122"/>
                <a:cs typeface="Times New Roman" pitchFamily="18" charset="0"/>
              </a:rPr>
              <a:t>If possible, how to constrain separately each component of E</a:t>
            </a:r>
            <a:r>
              <a:rPr lang="en-US" altLang="zh-CN" sz="2400" baseline="-25000" dirty="0" smtClean="0">
                <a:solidFill>
                  <a:srgbClr val="0000FF"/>
                </a:solidFill>
                <a:latin typeface="Times New Roman" pitchFamily="18" charset="0"/>
                <a:ea typeface="宋体" pitchFamily="2" charset="-122"/>
                <a:cs typeface="Times New Roman" pitchFamily="18" charset="0"/>
              </a:rPr>
              <a:t>sym</a:t>
            </a:r>
            <a:r>
              <a:rPr lang="en-US" altLang="zh-CN" sz="2400" dirty="0" smtClean="0">
                <a:solidFill>
                  <a:srgbClr val="0000FF"/>
                </a:solidFill>
                <a:latin typeface="Times New Roman" pitchFamily="18" charset="0"/>
                <a:ea typeface="宋体" pitchFamily="2" charset="-122"/>
                <a:cs typeface="Times New Roman" pitchFamily="18" charset="0"/>
              </a:rPr>
              <a:t>(</a:t>
            </a:r>
            <a:r>
              <a:rPr lang="el-GR" altLang="zh-CN" sz="2400" dirty="0" smtClean="0">
                <a:solidFill>
                  <a:srgbClr val="0000FF"/>
                </a:solidFill>
                <a:latin typeface="Times New Roman" pitchFamily="18" charset="0"/>
                <a:cs typeface="Times New Roman" pitchFamily="18" charset="0"/>
              </a:rPr>
              <a:t>ρ</a:t>
            </a:r>
            <a:r>
              <a:rPr lang="en-US" altLang="zh-CN" sz="2400" baseline="-25000" dirty="0" smtClean="0">
                <a:solidFill>
                  <a:srgbClr val="0000FF"/>
                </a:solidFill>
                <a:latin typeface="Times New Roman" pitchFamily="18" charset="0"/>
                <a:ea typeface="宋体" pitchFamily="2" charset="-122"/>
                <a:cs typeface="Times New Roman" pitchFamily="18" charset="0"/>
              </a:rPr>
              <a:t>0</a:t>
            </a:r>
            <a:r>
              <a:rPr lang="en-US" altLang="zh-CN" sz="2400" dirty="0" smtClean="0">
                <a:solidFill>
                  <a:srgbClr val="0000FF"/>
                </a:solidFill>
                <a:latin typeface="Times New Roman" pitchFamily="18" charset="0"/>
                <a:ea typeface="宋体" pitchFamily="2" charset="-122"/>
                <a:cs typeface="Times New Roman" pitchFamily="18" charset="0"/>
              </a:rPr>
              <a:t>) and L?</a:t>
            </a:r>
          </a:p>
          <a:p>
            <a:pPr>
              <a:buFontTx/>
              <a:buNone/>
            </a:pPr>
            <a:endParaRPr lang="en-US" altLang="zh-CN" dirty="0" smtClean="0">
              <a:solidFill>
                <a:srgbClr val="0000FF"/>
              </a:solidFill>
              <a:ea typeface="宋体" pitchFamily="2" charset="-122"/>
            </a:endParaRPr>
          </a:p>
        </p:txBody>
      </p:sp>
      <p:sp>
        <p:nvSpPr>
          <p:cNvPr id="4" name="TextBox 12"/>
          <p:cNvSpPr txBox="1">
            <a:spLocks noChangeArrowheads="1"/>
          </p:cNvSpPr>
          <p:nvPr/>
        </p:nvSpPr>
        <p:spPr bwMode="auto">
          <a:xfrm>
            <a:off x="0" y="4419600"/>
            <a:ext cx="9144000" cy="1969770"/>
          </a:xfrm>
          <a:prstGeom prst="rect">
            <a:avLst/>
          </a:prstGeom>
          <a:noFill/>
          <a:ln w="9525">
            <a:noFill/>
            <a:miter lim="800000"/>
            <a:headEnd/>
            <a:tailEnd/>
          </a:ln>
        </p:spPr>
        <p:txBody>
          <a:bodyPr wrap="square">
            <a:spAutoFit/>
          </a:bodyPr>
          <a:lstStyle/>
          <a:p>
            <a:pPr algn="l"/>
            <a:r>
              <a:rPr lang="en-US" altLang="zh-CN" sz="1800" b="1" dirty="0" smtClean="0">
                <a:solidFill>
                  <a:srgbClr val="FF00FF"/>
                </a:solidFill>
                <a:latin typeface="Times New Roman" pitchFamily="18" charset="0"/>
                <a:ea typeface="宋体" pitchFamily="2" charset="-122"/>
                <a:cs typeface="Times New Roman" pitchFamily="18" charset="0"/>
              </a:rPr>
              <a:t>E</a:t>
            </a:r>
            <a:r>
              <a:rPr lang="en-US" altLang="zh-CN" sz="1800" b="1" baseline="-25000" dirty="0" smtClean="0">
                <a:solidFill>
                  <a:srgbClr val="FF00FF"/>
                </a:solidFill>
                <a:latin typeface="Times New Roman" pitchFamily="18" charset="0"/>
                <a:ea typeface="宋体" pitchFamily="2" charset="-122"/>
                <a:cs typeface="Times New Roman" pitchFamily="18" charset="0"/>
              </a:rPr>
              <a:t>sym</a:t>
            </a:r>
            <a:r>
              <a:rPr lang="en-US" altLang="zh-CN" sz="1800" b="1" dirty="0" smtClean="0">
                <a:solidFill>
                  <a:srgbClr val="FF00FF"/>
                </a:solidFill>
                <a:latin typeface="Times New Roman" pitchFamily="18" charset="0"/>
                <a:ea typeface="宋体" pitchFamily="2" charset="-122"/>
                <a:cs typeface="Times New Roman" pitchFamily="18" charset="0"/>
              </a:rPr>
              <a:t>(</a:t>
            </a:r>
            <a:r>
              <a:rPr lang="el-GR" altLang="zh-CN" sz="1800" b="1" dirty="0" smtClean="0">
                <a:solidFill>
                  <a:srgbClr val="FF00FF"/>
                </a:solidFill>
                <a:latin typeface="Times New Roman" pitchFamily="18" charset="0"/>
                <a:cs typeface="Times New Roman" pitchFamily="18" charset="0"/>
              </a:rPr>
              <a:t>ρ</a:t>
            </a:r>
            <a:r>
              <a:rPr lang="en-US" altLang="zh-CN" sz="1800" b="1" dirty="0" smtClean="0">
                <a:solidFill>
                  <a:srgbClr val="FF00FF"/>
                </a:solidFill>
                <a:latin typeface="Times New Roman" pitchFamily="18" charset="0"/>
                <a:ea typeface="宋体" pitchFamily="2" charset="-122"/>
                <a:cs typeface="Times New Roman" pitchFamily="18" charset="0"/>
              </a:rPr>
              <a:t>) and L(</a:t>
            </a:r>
            <a:r>
              <a:rPr lang="el-GR" altLang="zh-CN" sz="1800" b="1" dirty="0" smtClean="0">
                <a:solidFill>
                  <a:srgbClr val="FF00FF"/>
                </a:solidFill>
                <a:latin typeface="Times New Roman" pitchFamily="18" charset="0"/>
                <a:cs typeface="Times New Roman" pitchFamily="18" charset="0"/>
              </a:rPr>
              <a:t>ρ</a:t>
            </a:r>
            <a:r>
              <a:rPr lang="en-US" altLang="zh-CN" sz="1800" b="1" dirty="0" smtClean="0">
                <a:solidFill>
                  <a:srgbClr val="FF00FF"/>
                </a:solidFill>
                <a:latin typeface="Times New Roman" pitchFamily="18" charset="0"/>
                <a:ea typeface="宋体" pitchFamily="2" charset="-122"/>
                <a:cs typeface="Times New Roman" pitchFamily="18" charset="0"/>
              </a:rPr>
              <a:t>) can be decomposed in terms of nucleon potential in asymmetric nuclear matter which can be extracted from Optical Model Potential from N-nucleus scattering</a:t>
            </a:r>
          </a:p>
          <a:p>
            <a:pPr algn="l"/>
            <a:endParaRPr lang="en-US" altLang="zh-CN" sz="1700" b="1" dirty="0" smtClean="0">
              <a:solidFill>
                <a:srgbClr val="3333FF"/>
              </a:solidFill>
              <a:latin typeface="Times New Roman" pitchFamily="18" charset="0"/>
              <a:ea typeface="宋体" pitchFamily="2" charset="-122"/>
              <a:cs typeface="Times New Roman" pitchFamily="18" charset="0"/>
            </a:endParaRPr>
          </a:p>
          <a:p>
            <a:pPr algn="l"/>
            <a:r>
              <a:rPr lang="en-US" altLang="zh-CN" sz="1700" b="1" dirty="0" smtClean="0">
                <a:solidFill>
                  <a:srgbClr val="3333FF"/>
                </a:solidFill>
                <a:latin typeface="Times New Roman" pitchFamily="18" charset="0"/>
                <a:ea typeface="宋体" pitchFamily="2" charset="-122"/>
                <a:cs typeface="Times New Roman" pitchFamily="18" charset="0"/>
              </a:rPr>
              <a:t>C</a:t>
            </a:r>
            <a:r>
              <a:rPr lang="en-US" altLang="zh-CN" sz="1700" b="1" dirty="0">
                <a:solidFill>
                  <a:srgbClr val="3333FF"/>
                </a:solidFill>
                <a:latin typeface="Times New Roman" pitchFamily="18" charset="0"/>
                <a:ea typeface="宋体" pitchFamily="2" charset="-122"/>
                <a:cs typeface="Times New Roman" pitchFamily="18" charset="0"/>
              </a:rPr>
              <a:t>. Xu, B.A. Li, L.W. Chen and C.M. Ko, NPA 865, 1 (2011</a:t>
            </a:r>
            <a:r>
              <a:rPr lang="en-US" altLang="zh-CN" sz="1700" b="1" dirty="0" smtClean="0">
                <a:solidFill>
                  <a:srgbClr val="3333FF"/>
                </a:solidFill>
                <a:latin typeface="Times New Roman" pitchFamily="18" charset="0"/>
                <a:ea typeface="宋体" pitchFamily="2" charset="-122"/>
                <a:cs typeface="Times New Roman" pitchFamily="18" charset="0"/>
              </a:rPr>
              <a:t>)</a:t>
            </a:r>
          </a:p>
          <a:p>
            <a:pPr algn="l"/>
            <a:r>
              <a:rPr lang="en-US" altLang="zh-CN" sz="1700" b="1" dirty="0" smtClean="0">
                <a:solidFill>
                  <a:srgbClr val="3333FF"/>
                </a:solidFill>
                <a:latin typeface="Times New Roman" pitchFamily="18" charset="0"/>
                <a:ea typeface="宋体" pitchFamily="2" charset="-122"/>
                <a:cs typeface="Times New Roman" pitchFamily="18" charset="0"/>
              </a:rPr>
              <a:t>C. Xu, B.A. Li, and L.W. Chen, PRC82, 054607 (2010)</a:t>
            </a:r>
          </a:p>
          <a:p>
            <a:pPr algn="l"/>
            <a:r>
              <a:rPr lang="en-US" altLang="zh-CN" sz="1700" b="1" dirty="0" smtClean="0">
                <a:solidFill>
                  <a:srgbClr val="3333FF"/>
                </a:solidFill>
                <a:latin typeface="Times New Roman" pitchFamily="18" charset="0"/>
                <a:ea typeface="宋体" pitchFamily="2" charset="-122"/>
                <a:cs typeface="Times New Roman" pitchFamily="18" charset="0"/>
              </a:rPr>
              <a:t>R. Chen, B.J. Cai. L.W. Chen, B.A. Li, X.H. Li, and C. Xu, PRC85, 024305 (2012)</a:t>
            </a:r>
          </a:p>
          <a:p>
            <a:pPr algn="l"/>
            <a:r>
              <a:rPr lang="en-US" altLang="zh-CN" sz="1700" b="1" dirty="0" smtClean="0">
                <a:solidFill>
                  <a:srgbClr val="3333FF"/>
                </a:solidFill>
                <a:latin typeface="Times New Roman" pitchFamily="18" charset="0"/>
                <a:ea typeface="宋体" pitchFamily="2" charset="-122"/>
                <a:cs typeface="Times New Roman" pitchFamily="18" charset="0"/>
              </a:rPr>
              <a:t>X.H. Li, B.J. Cai. L.W. Chen, R. Chen, B.A. Li, and C. Xu, PLB721, 101 (2013)</a:t>
            </a:r>
          </a:p>
        </p:txBody>
      </p:sp>
      <p:sp>
        <p:nvSpPr>
          <p:cNvPr id="6"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E</a:t>
            </a:r>
            <a:r>
              <a:rPr kumimoji="1" lang="en-US" altLang="zh-CN" sz="2800" b="1" baseline="-25000" dirty="0">
                <a:solidFill>
                  <a:schemeClr val="accent2"/>
                </a:solidFill>
                <a:latin typeface="Times New Roman" pitchFamily="18" charset="0"/>
                <a:cs typeface="Times New Roman" pitchFamily="18" charset="0"/>
              </a:rPr>
              <a:t>sym</a:t>
            </a:r>
            <a:r>
              <a:rPr kumimoji="1" lang="zh-CN" altLang="en-US" sz="2800" b="1" dirty="0">
                <a:solidFill>
                  <a:schemeClr val="accent2"/>
                </a:solidFill>
                <a:latin typeface="Times New Roman" pitchFamily="18" charset="0"/>
                <a:cs typeface="Times New Roman" pitchFamily="18" charset="0"/>
              </a:rPr>
              <a:t>：</a:t>
            </a:r>
            <a:r>
              <a:rPr kumimoji="1" lang="en-US" altLang="zh-CN" sz="2800" b="1" dirty="0">
                <a:solidFill>
                  <a:schemeClr val="accent2"/>
                </a:solidFill>
                <a:latin typeface="Times New Roman" pitchFamily="18" charset="0"/>
                <a:cs typeface="Times New Roman" pitchFamily="18" charset="0"/>
              </a:rPr>
              <a:t>Around saturation density</a:t>
            </a:r>
            <a:endParaRPr kumimoji="1" lang="zh-CN" altLang="en-US" sz="2800" b="1" dirty="0">
              <a:solidFill>
                <a:srgbClr val="FF0000"/>
              </a:solidFill>
              <a:latin typeface="Times New Roman" pitchFamily="18" charset="0"/>
              <a:cs typeface="Times New Roman" pitchFamily="18" charset="0"/>
            </a:endParaRPr>
          </a:p>
        </p:txBody>
      </p:sp>
      <p:sp>
        <p:nvSpPr>
          <p:cNvPr id="7" name="Text Box 6"/>
          <p:cNvSpPr txBox="1">
            <a:spLocks noChangeArrowheads="1"/>
          </p:cNvSpPr>
          <p:nvPr/>
        </p:nvSpPr>
        <p:spPr bwMode="auto">
          <a:xfrm>
            <a:off x="838200" y="845403"/>
            <a:ext cx="7543800" cy="830997"/>
          </a:xfrm>
          <a:prstGeom prst="rect">
            <a:avLst/>
          </a:prstGeom>
          <a:noFill/>
          <a:ln w="9525">
            <a:noFill/>
            <a:miter lim="800000"/>
            <a:headEnd/>
            <a:tailEnd/>
          </a:ln>
        </p:spPr>
        <p:txBody>
          <a:bodyPr>
            <a:spAutoFit/>
          </a:bodyPr>
          <a:lstStyle/>
          <a:p>
            <a:pPr marL="457200" indent="-457200"/>
            <a:r>
              <a:rPr kumimoji="1" lang="en-US" altLang="zh-CN" b="1" dirty="0" smtClean="0">
                <a:solidFill>
                  <a:srgbClr val="FF0000"/>
                </a:solidFill>
                <a:latin typeface="Times New Roman" pitchFamily="18" charset="0"/>
                <a:ea typeface="宋体" pitchFamily="2" charset="-122"/>
              </a:rPr>
              <a:t>The current constraints on Esym are strongly model dependent, even around saturation density!!!</a:t>
            </a:r>
            <a:endParaRPr kumimoji="1" lang="en-US" altLang="zh-CN" b="1" dirty="0">
              <a:solidFill>
                <a:srgbClr val="C0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2" name="Picture 8"/>
          <p:cNvPicPr>
            <a:picLocks noChangeAspect="1" noChangeArrowheads="1"/>
          </p:cNvPicPr>
          <p:nvPr/>
        </p:nvPicPr>
        <p:blipFill>
          <a:blip r:embed="rId2" cstate="print"/>
          <a:srcRect/>
          <a:stretch>
            <a:fillRect/>
          </a:stretch>
        </p:blipFill>
        <p:spPr bwMode="auto">
          <a:xfrm>
            <a:off x="101600" y="5908269"/>
            <a:ext cx="2984500" cy="806856"/>
          </a:xfrm>
          <a:prstGeom prst="rect">
            <a:avLst/>
          </a:prstGeom>
          <a:noFill/>
          <a:ln w="9525">
            <a:noFill/>
            <a:miter lim="800000"/>
            <a:headEnd/>
            <a:tailEnd/>
          </a:ln>
        </p:spPr>
      </p:pic>
      <p:pic>
        <p:nvPicPr>
          <p:cNvPr id="17411" name="Picture 4"/>
          <p:cNvPicPr>
            <a:picLocks noChangeAspect="1" noChangeArrowheads="1"/>
          </p:cNvPicPr>
          <p:nvPr/>
        </p:nvPicPr>
        <p:blipFill>
          <a:blip r:embed="rId3" cstate="print"/>
          <a:srcRect/>
          <a:stretch>
            <a:fillRect/>
          </a:stretch>
        </p:blipFill>
        <p:spPr bwMode="auto">
          <a:xfrm>
            <a:off x="0" y="1659336"/>
            <a:ext cx="4219575" cy="1352550"/>
          </a:xfrm>
          <a:prstGeom prst="rect">
            <a:avLst/>
          </a:prstGeom>
          <a:noFill/>
          <a:ln w="9525">
            <a:noFill/>
            <a:miter lim="800000"/>
            <a:headEnd/>
            <a:tailEnd/>
          </a:ln>
        </p:spPr>
      </p:pic>
      <p:pic>
        <p:nvPicPr>
          <p:cNvPr id="17413" name="Picture 6"/>
          <p:cNvPicPr>
            <a:picLocks noChangeAspect="1" noChangeArrowheads="1"/>
          </p:cNvPicPr>
          <p:nvPr/>
        </p:nvPicPr>
        <p:blipFill>
          <a:blip r:embed="rId4" cstate="print"/>
          <a:srcRect/>
          <a:stretch>
            <a:fillRect/>
          </a:stretch>
        </p:blipFill>
        <p:spPr bwMode="auto">
          <a:xfrm>
            <a:off x="5181600" y="1811736"/>
            <a:ext cx="3514725" cy="209550"/>
          </a:xfrm>
          <a:prstGeom prst="rect">
            <a:avLst/>
          </a:prstGeom>
          <a:noFill/>
          <a:ln w="9525">
            <a:noFill/>
            <a:miter lim="800000"/>
            <a:headEnd/>
            <a:tailEnd/>
          </a:ln>
        </p:spPr>
      </p:pic>
      <p:sp>
        <p:nvSpPr>
          <p:cNvPr id="17416" name="TextBox 12"/>
          <p:cNvSpPr txBox="1">
            <a:spLocks noChangeArrowheads="1"/>
          </p:cNvSpPr>
          <p:nvPr/>
        </p:nvSpPr>
        <p:spPr bwMode="auto">
          <a:xfrm>
            <a:off x="609600" y="900837"/>
            <a:ext cx="8007349" cy="877163"/>
          </a:xfrm>
          <a:prstGeom prst="rect">
            <a:avLst/>
          </a:prstGeom>
          <a:noFill/>
          <a:ln w="9525">
            <a:noFill/>
            <a:miter lim="800000"/>
            <a:headEnd/>
            <a:tailEnd/>
          </a:ln>
        </p:spPr>
        <p:txBody>
          <a:bodyPr wrap="square">
            <a:spAutoFit/>
          </a:bodyPr>
          <a:lstStyle/>
          <a:p>
            <a:pPr algn="l"/>
            <a:r>
              <a:rPr lang="en-US" altLang="zh-CN" sz="1700" b="1" dirty="0">
                <a:solidFill>
                  <a:srgbClr val="3333FF"/>
                </a:solidFill>
                <a:latin typeface="Times New Roman" pitchFamily="18" charset="0"/>
                <a:ea typeface="宋体" pitchFamily="2" charset="-122"/>
                <a:cs typeface="Times New Roman" pitchFamily="18" charset="0"/>
              </a:rPr>
              <a:t>C. Xu, B.A. Li, L.W. Chen and C.M. Ko, NPA 865, 1 (2011</a:t>
            </a:r>
            <a:r>
              <a:rPr lang="en-US" altLang="zh-CN" sz="1700" b="1" dirty="0" smtClean="0">
                <a:solidFill>
                  <a:srgbClr val="3333FF"/>
                </a:solidFill>
                <a:latin typeface="Times New Roman" pitchFamily="18" charset="0"/>
                <a:ea typeface="宋体" pitchFamily="2" charset="-122"/>
                <a:cs typeface="Times New Roman" pitchFamily="18" charset="0"/>
              </a:rPr>
              <a:t>)</a:t>
            </a:r>
          </a:p>
          <a:p>
            <a:pPr algn="l"/>
            <a:r>
              <a:rPr lang="en-US" altLang="zh-CN" sz="1700" b="1" dirty="0" smtClean="0">
                <a:solidFill>
                  <a:srgbClr val="3333FF"/>
                </a:solidFill>
                <a:latin typeface="Times New Roman" pitchFamily="18" charset="0"/>
                <a:ea typeface="宋体" pitchFamily="2" charset="-122"/>
                <a:cs typeface="Times New Roman" pitchFamily="18" charset="0"/>
              </a:rPr>
              <a:t>C. Xu, B.A. Li, and L.W. Chen, PRC82, 054607 (2010)</a:t>
            </a:r>
          </a:p>
          <a:p>
            <a:pPr algn="l"/>
            <a:r>
              <a:rPr lang="en-US" altLang="zh-CN" sz="1700" b="1" dirty="0" smtClean="0">
                <a:solidFill>
                  <a:srgbClr val="3333FF"/>
                </a:solidFill>
                <a:latin typeface="Times New Roman" pitchFamily="18" charset="0"/>
                <a:ea typeface="宋体" pitchFamily="2" charset="-122"/>
                <a:cs typeface="Times New Roman" pitchFamily="18" charset="0"/>
              </a:rPr>
              <a:t>R. Chen, B.J. Cai. L.W. Chen, B.A. Li, X.H. Li, and C. Xu, PRC85, 024305 (2012).</a:t>
            </a:r>
            <a:endParaRPr lang="en-US" altLang="zh-CN" sz="1700" b="1" dirty="0">
              <a:solidFill>
                <a:srgbClr val="3333FF"/>
              </a:solidFill>
              <a:latin typeface="Times New Roman" pitchFamily="18" charset="0"/>
              <a:ea typeface="宋体" pitchFamily="2" charset="-122"/>
              <a:cs typeface="Times New Roman" pitchFamily="18" charset="0"/>
            </a:endParaRPr>
          </a:p>
        </p:txBody>
      </p:sp>
      <p:cxnSp>
        <p:nvCxnSpPr>
          <p:cNvPr id="17417" name="Straight Arrow Connector 14"/>
          <p:cNvCxnSpPr>
            <a:cxnSpLocks noChangeShapeType="1"/>
          </p:cNvCxnSpPr>
          <p:nvPr/>
        </p:nvCxnSpPr>
        <p:spPr bwMode="auto">
          <a:xfrm flipH="1">
            <a:off x="3657600" y="2421336"/>
            <a:ext cx="762000" cy="0"/>
          </a:xfrm>
          <a:prstGeom prst="straightConnector1">
            <a:avLst/>
          </a:prstGeom>
          <a:noFill/>
          <a:ln w="9525" algn="ctr">
            <a:solidFill>
              <a:srgbClr val="0000FF"/>
            </a:solidFill>
            <a:round/>
            <a:headEnd/>
            <a:tailEnd type="arrow" w="med" len="med"/>
          </a:ln>
        </p:spPr>
      </p:cxnSp>
      <p:sp>
        <p:nvSpPr>
          <p:cNvPr id="17418" name="TextBox 15"/>
          <p:cNvSpPr txBox="1">
            <a:spLocks noChangeArrowheads="1"/>
          </p:cNvSpPr>
          <p:nvPr/>
        </p:nvSpPr>
        <p:spPr bwMode="auto">
          <a:xfrm>
            <a:off x="4191000" y="2199999"/>
            <a:ext cx="4876800" cy="430887"/>
          </a:xfrm>
          <a:prstGeom prst="rect">
            <a:avLst/>
          </a:prstGeom>
          <a:noFill/>
          <a:ln w="9525">
            <a:noFill/>
            <a:miter lim="800000"/>
            <a:headEnd/>
            <a:tailEnd/>
          </a:ln>
        </p:spPr>
        <p:txBody>
          <a:bodyPr wrap="square">
            <a:spAutoFit/>
          </a:bodyPr>
          <a:lstStyle/>
          <a:p>
            <a:r>
              <a:rPr lang="en-US" altLang="zh-CN" sz="2200" dirty="0">
                <a:solidFill>
                  <a:srgbClr val="0000FF"/>
                </a:solidFill>
                <a:latin typeface="Times New Roman" pitchFamily="18" charset="0"/>
                <a:ea typeface="宋体" pitchFamily="2" charset="-122"/>
                <a:cs typeface="Times New Roman" pitchFamily="18" charset="0"/>
              </a:rPr>
              <a:t>The Lane </a:t>
            </a:r>
            <a:r>
              <a:rPr lang="en-US" altLang="zh-CN" sz="2200" dirty="0" smtClean="0">
                <a:solidFill>
                  <a:srgbClr val="0000FF"/>
                </a:solidFill>
                <a:latin typeface="Times New Roman" pitchFamily="18" charset="0"/>
                <a:ea typeface="宋体" pitchFamily="2" charset="-122"/>
                <a:cs typeface="Times New Roman" pitchFamily="18" charset="0"/>
              </a:rPr>
              <a:t>potential </a:t>
            </a:r>
            <a:r>
              <a:rPr lang="en-US" altLang="zh-CN" sz="2200" dirty="0" smtClean="0">
                <a:solidFill>
                  <a:srgbClr val="FF0000"/>
                </a:solidFill>
                <a:latin typeface="Times New Roman" pitchFamily="18" charset="0"/>
                <a:ea typeface="宋体" pitchFamily="2" charset="-122"/>
                <a:cs typeface="Times New Roman" pitchFamily="18" charset="0"/>
              </a:rPr>
              <a:t>(Symmetry potential)</a:t>
            </a:r>
            <a:endParaRPr lang="en-US" altLang="zh-CN" sz="2200" dirty="0">
              <a:solidFill>
                <a:srgbClr val="FF0000"/>
              </a:solidFill>
              <a:latin typeface="Times New Roman" pitchFamily="18" charset="0"/>
              <a:ea typeface="宋体" pitchFamily="2" charset="-122"/>
              <a:cs typeface="Times New Roman" pitchFamily="18" charset="0"/>
            </a:endParaRPr>
          </a:p>
        </p:txBody>
      </p:sp>
      <p:sp>
        <p:nvSpPr>
          <p:cNvPr id="17419" name="TextBox 15"/>
          <p:cNvSpPr txBox="1">
            <a:spLocks noChangeArrowheads="1"/>
          </p:cNvSpPr>
          <p:nvPr/>
        </p:nvSpPr>
        <p:spPr bwMode="auto">
          <a:xfrm>
            <a:off x="4267200" y="2516586"/>
            <a:ext cx="4248150" cy="430887"/>
          </a:xfrm>
          <a:prstGeom prst="rect">
            <a:avLst/>
          </a:prstGeom>
          <a:noFill/>
          <a:ln w="9525">
            <a:noFill/>
            <a:miter lim="800000"/>
            <a:headEnd/>
            <a:tailEnd/>
          </a:ln>
        </p:spPr>
        <p:txBody>
          <a:bodyPr wrap="square">
            <a:spAutoFit/>
          </a:bodyPr>
          <a:lstStyle/>
          <a:p>
            <a:pPr algn="l"/>
            <a:r>
              <a:rPr lang="en-US" altLang="zh-CN" sz="2200" dirty="0">
                <a:latin typeface="Times New Roman" pitchFamily="18" charset="0"/>
                <a:ea typeface="宋体" pitchFamily="2" charset="-122"/>
                <a:cs typeface="Times New Roman" pitchFamily="18" charset="0"/>
              </a:rPr>
              <a:t>Higher order in </a:t>
            </a:r>
            <a:r>
              <a:rPr lang="en-US" altLang="zh-CN" sz="2200" dirty="0" err="1">
                <a:latin typeface="Times New Roman" pitchFamily="18" charset="0"/>
                <a:ea typeface="宋体" pitchFamily="2" charset="-122"/>
                <a:cs typeface="Times New Roman" pitchFamily="18" charset="0"/>
              </a:rPr>
              <a:t>isospin</a:t>
            </a:r>
            <a:r>
              <a:rPr lang="en-US" altLang="zh-CN" sz="2200" dirty="0">
                <a:latin typeface="Times New Roman" pitchFamily="18" charset="0"/>
                <a:ea typeface="宋体" pitchFamily="2" charset="-122"/>
                <a:cs typeface="Times New Roman" pitchFamily="18" charset="0"/>
              </a:rPr>
              <a:t> asymmetry</a:t>
            </a:r>
          </a:p>
        </p:txBody>
      </p:sp>
      <p:cxnSp>
        <p:nvCxnSpPr>
          <p:cNvPr id="17420" name="Straight Arrow Connector 14"/>
          <p:cNvCxnSpPr>
            <a:cxnSpLocks noChangeShapeType="1"/>
          </p:cNvCxnSpPr>
          <p:nvPr/>
        </p:nvCxnSpPr>
        <p:spPr bwMode="auto">
          <a:xfrm flipH="1">
            <a:off x="3505200" y="2726136"/>
            <a:ext cx="762000" cy="0"/>
          </a:xfrm>
          <a:prstGeom prst="straightConnector1">
            <a:avLst/>
          </a:prstGeom>
          <a:noFill/>
          <a:ln w="9525" algn="ctr">
            <a:solidFill>
              <a:srgbClr val="0000FF"/>
            </a:solidFill>
            <a:round/>
            <a:headEnd/>
            <a:tailEnd type="arrow" w="med" len="med"/>
          </a:ln>
        </p:spPr>
      </p:cxnSp>
      <p:sp>
        <p:nvSpPr>
          <p:cNvPr id="15" name="Title 1"/>
          <p:cNvSpPr>
            <a:spLocks noGrp="1"/>
          </p:cNvSpPr>
          <p:nvPr>
            <p:ph type="title"/>
          </p:nvPr>
        </p:nvSpPr>
        <p:spPr>
          <a:xfrm>
            <a:off x="76200" y="76200"/>
            <a:ext cx="8991600" cy="685800"/>
          </a:xfrm>
        </p:spPr>
        <p:txBody>
          <a:bodyPr/>
          <a:lstStyle/>
          <a:p>
            <a:r>
              <a:rPr lang="en-US" altLang="zh-CN" sz="2400" dirty="0" smtClean="0">
                <a:solidFill>
                  <a:srgbClr val="0000FF"/>
                </a:solidFill>
                <a:latin typeface="Times New Roman" pitchFamily="18" charset="0"/>
                <a:ea typeface="宋体" pitchFamily="2" charset="-122"/>
                <a:cs typeface="Times New Roman" pitchFamily="18" charset="0"/>
              </a:rPr>
              <a:t>                        </a:t>
            </a:r>
            <a:r>
              <a:rPr lang="en-US" altLang="zh-CN" sz="2400" dirty="0" smtClean="0">
                <a:solidFill>
                  <a:schemeClr val="accent2"/>
                </a:solidFill>
                <a:latin typeface="Times New Roman" pitchFamily="18" charset="0"/>
                <a:ea typeface="宋体" pitchFamily="2" charset="-122"/>
                <a:cs typeface="Times New Roman" pitchFamily="18" charset="0"/>
              </a:rPr>
              <a:t>Decomposition of the Esym and L according </a:t>
            </a:r>
            <a:br>
              <a:rPr lang="en-US" altLang="zh-CN" sz="2400" dirty="0" smtClean="0">
                <a:solidFill>
                  <a:schemeClr val="accent2"/>
                </a:solidFill>
                <a:latin typeface="Times New Roman" pitchFamily="18" charset="0"/>
                <a:ea typeface="宋体" pitchFamily="2" charset="-122"/>
                <a:cs typeface="Times New Roman" pitchFamily="18" charset="0"/>
              </a:rPr>
            </a:br>
            <a:r>
              <a:rPr lang="en-US" altLang="zh-CN" sz="2400" dirty="0" smtClean="0">
                <a:solidFill>
                  <a:schemeClr val="accent2"/>
                </a:solidFill>
                <a:latin typeface="Times New Roman" pitchFamily="18" charset="0"/>
                <a:ea typeface="宋体" pitchFamily="2" charset="-122"/>
                <a:cs typeface="Times New Roman" pitchFamily="18" charset="0"/>
              </a:rPr>
              <a:t>                       to the </a:t>
            </a:r>
            <a:r>
              <a:rPr lang="en-US" altLang="zh-CN" sz="2400" dirty="0" err="1" smtClean="0">
                <a:solidFill>
                  <a:schemeClr val="accent2"/>
                </a:solidFill>
                <a:latin typeface="Times New Roman" pitchFamily="18" charset="0"/>
                <a:ea typeface="宋体" pitchFamily="2" charset="-122"/>
                <a:cs typeface="Times New Roman" pitchFamily="18" charset="0"/>
              </a:rPr>
              <a:t>Hugenholtz</a:t>
            </a:r>
            <a:r>
              <a:rPr lang="en-US" altLang="zh-CN" sz="2400" dirty="0" smtClean="0">
                <a:solidFill>
                  <a:schemeClr val="accent2"/>
                </a:solidFill>
                <a:latin typeface="Times New Roman" pitchFamily="18" charset="0"/>
                <a:ea typeface="宋体" pitchFamily="2" charset="-122"/>
                <a:cs typeface="Times New Roman" pitchFamily="18" charset="0"/>
              </a:rPr>
              <a:t>-Van Hove (HVH) theorem</a:t>
            </a:r>
            <a:br>
              <a:rPr lang="en-US" altLang="zh-CN" sz="2400" dirty="0" smtClean="0">
                <a:solidFill>
                  <a:schemeClr val="accent2"/>
                </a:solidFill>
                <a:latin typeface="Times New Roman" pitchFamily="18" charset="0"/>
                <a:ea typeface="宋体" pitchFamily="2" charset="-122"/>
                <a:cs typeface="Times New Roman" pitchFamily="18" charset="0"/>
              </a:rPr>
            </a:br>
            <a:endParaRPr lang="en-US" altLang="zh-CN" sz="2400" dirty="0" smtClean="0">
              <a:solidFill>
                <a:schemeClr val="accent2"/>
              </a:solidFill>
              <a:latin typeface="Times New Roman" pitchFamily="18" charset="0"/>
              <a:ea typeface="宋体" pitchFamily="2" charset="-122"/>
              <a:cs typeface="Times New Roman" pitchFamily="18" charset="0"/>
            </a:endParaRPr>
          </a:p>
        </p:txBody>
      </p:sp>
      <p:grpSp>
        <p:nvGrpSpPr>
          <p:cNvPr id="3" name="组合 18"/>
          <p:cNvGrpSpPr/>
          <p:nvPr/>
        </p:nvGrpSpPr>
        <p:grpSpPr>
          <a:xfrm>
            <a:off x="0" y="4326610"/>
            <a:ext cx="9067800" cy="1693190"/>
            <a:chOff x="0" y="4326610"/>
            <a:chExt cx="9067800" cy="1693190"/>
          </a:xfrm>
        </p:grpSpPr>
        <p:pic>
          <p:nvPicPr>
            <p:cNvPr id="134151" name="Picture 7"/>
            <p:cNvPicPr>
              <a:picLocks noChangeAspect="1" noChangeArrowheads="1"/>
            </p:cNvPicPr>
            <p:nvPr/>
          </p:nvPicPr>
          <p:blipFill>
            <a:blip r:embed="rId5" cstate="print"/>
            <a:srcRect/>
            <a:stretch>
              <a:fillRect/>
            </a:stretch>
          </p:blipFill>
          <p:spPr bwMode="auto">
            <a:xfrm>
              <a:off x="0" y="4326610"/>
              <a:ext cx="9067800" cy="1693190"/>
            </a:xfrm>
            <a:prstGeom prst="rect">
              <a:avLst/>
            </a:prstGeom>
            <a:noFill/>
            <a:ln w="9525">
              <a:noFill/>
              <a:miter lim="800000"/>
              <a:headEnd/>
              <a:tailEnd/>
            </a:ln>
          </p:spPr>
        </p:pic>
        <p:sp>
          <p:nvSpPr>
            <p:cNvPr id="17" name="TextBox 16"/>
            <p:cNvSpPr txBox="1"/>
            <p:nvPr/>
          </p:nvSpPr>
          <p:spPr>
            <a:xfrm>
              <a:off x="4069399" y="4611469"/>
              <a:ext cx="3703001" cy="646331"/>
            </a:xfrm>
            <a:prstGeom prst="rect">
              <a:avLst/>
            </a:prstGeom>
            <a:noFill/>
          </p:spPr>
          <p:txBody>
            <a:bodyPr wrap="none" rtlCol="0">
              <a:spAutoFit/>
            </a:bodyPr>
            <a:lstStyle/>
            <a:p>
              <a:r>
                <a:rPr lang="en-US" altLang="zh-CN" sz="1800" b="1" dirty="0" smtClean="0">
                  <a:solidFill>
                    <a:srgbClr val="0000FF"/>
                  </a:solidFill>
                  <a:latin typeface="Times New Roman" pitchFamily="18" charset="0"/>
                  <a:cs typeface="Times New Roman" pitchFamily="18" charset="0"/>
                </a:rPr>
                <a:t>K. A. </a:t>
              </a:r>
              <a:r>
                <a:rPr lang="en-US" altLang="zh-CN" sz="1800" b="1" dirty="0" err="1" smtClean="0">
                  <a:solidFill>
                    <a:srgbClr val="0000FF"/>
                  </a:solidFill>
                  <a:latin typeface="Times New Roman" pitchFamily="18" charset="0"/>
                  <a:cs typeface="Times New Roman" pitchFamily="18" charset="0"/>
                </a:rPr>
                <a:t>Brueckner</a:t>
              </a:r>
              <a:r>
                <a:rPr lang="en-US" altLang="zh-CN" sz="1800" b="1" dirty="0" smtClean="0">
                  <a:solidFill>
                    <a:srgbClr val="0000FF"/>
                  </a:solidFill>
                  <a:latin typeface="Times New Roman" pitchFamily="18" charset="0"/>
                  <a:cs typeface="Times New Roman" pitchFamily="18" charset="0"/>
                </a:rPr>
                <a:t> and J. </a:t>
              </a:r>
              <a:r>
                <a:rPr lang="en-US" altLang="zh-CN" sz="1800" b="1" dirty="0" err="1" smtClean="0">
                  <a:solidFill>
                    <a:srgbClr val="0000FF"/>
                  </a:solidFill>
                  <a:latin typeface="Times New Roman" pitchFamily="18" charset="0"/>
                  <a:cs typeface="Times New Roman" pitchFamily="18" charset="0"/>
                </a:rPr>
                <a:t>Dabrowski</a:t>
              </a:r>
              <a:r>
                <a:rPr lang="en-US" altLang="zh-CN" sz="1800" b="1" dirty="0" smtClean="0">
                  <a:solidFill>
                    <a:srgbClr val="0000FF"/>
                  </a:solidFill>
                  <a:latin typeface="Times New Roman" pitchFamily="18" charset="0"/>
                  <a:cs typeface="Times New Roman" pitchFamily="18" charset="0"/>
                </a:rPr>
                <a:t>, </a:t>
              </a:r>
            </a:p>
            <a:p>
              <a:r>
                <a:rPr lang="en-US" altLang="zh-CN" sz="1800" b="1" dirty="0" smtClean="0">
                  <a:solidFill>
                    <a:srgbClr val="0000FF"/>
                  </a:solidFill>
                  <a:latin typeface="Times New Roman" pitchFamily="18" charset="0"/>
                  <a:cs typeface="Times New Roman" pitchFamily="18" charset="0"/>
                </a:rPr>
                <a:t>Phys. Rev. 134, B722 (1964)</a:t>
              </a:r>
              <a:endParaRPr lang="zh-CN" altLang="en-US" sz="1800" b="1" dirty="0">
                <a:solidFill>
                  <a:srgbClr val="0000FF"/>
                </a:solidFill>
                <a:latin typeface="Times New Roman" pitchFamily="18" charset="0"/>
                <a:cs typeface="Times New Roman" pitchFamily="18" charset="0"/>
              </a:endParaRPr>
            </a:p>
          </p:txBody>
        </p:sp>
      </p:grpSp>
      <p:grpSp>
        <p:nvGrpSpPr>
          <p:cNvPr id="4" name="组合 20"/>
          <p:cNvGrpSpPr/>
          <p:nvPr/>
        </p:nvGrpSpPr>
        <p:grpSpPr>
          <a:xfrm>
            <a:off x="381000" y="3011886"/>
            <a:ext cx="8404224" cy="1560114"/>
            <a:chOff x="635000" y="2209800"/>
            <a:chExt cx="8404224" cy="1560114"/>
          </a:xfrm>
        </p:grpSpPr>
        <p:grpSp>
          <p:nvGrpSpPr>
            <p:cNvPr id="5" name="组合 19"/>
            <p:cNvGrpSpPr/>
            <p:nvPr/>
          </p:nvGrpSpPr>
          <p:grpSpPr>
            <a:xfrm>
              <a:off x="4876799" y="2381250"/>
              <a:ext cx="4162425" cy="965921"/>
              <a:chOff x="4876799" y="2381250"/>
              <a:chExt cx="4162425" cy="965921"/>
            </a:xfrm>
          </p:grpSpPr>
          <p:pic>
            <p:nvPicPr>
              <p:cNvPr id="16" name="Picture 7"/>
              <p:cNvPicPr>
                <a:picLocks noChangeAspect="1" noChangeArrowheads="1"/>
              </p:cNvPicPr>
              <p:nvPr/>
            </p:nvPicPr>
            <p:blipFill>
              <a:blip r:embed="rId6" cstate="print"/>
              <a:srcRect/>
              <a:stretch>
                <a:fillRect/>
              </a:stretch>
            </p:blipFill>
            <p:spPr bwMode="auto">
              <a:xfrm>
                <a:off x="5181599" y="2381250"/>
                <a:ext cx="3857625" cy="480169"/>
              </a:xfrm>
              <a:prstGeom prst="rect">
                <a:avLst/>
              </a:prstGeom>
              <a:noFill/>
              <a:ln w="9525">
                <a:solidFill>
                  <a:srgbClr val="FF0000"/>
                </a:solidFill>
                <a:miter lim="800000"/>
                <a:headEnd/>
                <a:tailEnd/>
              </a:ln>
            </p:spPr>
          </p:pic>
          <p:pic>
            <p:nvPicPr>
              <p:cNvPr id="18" name="Picture 16"/>
              <p:cNvPicPr>
                <a:picLocks noChangeAspect="1" noChangeArrowheads="1"/>
              </p:cNvPicPr>
              <p:nvPr/>
            </p:nvPicPr>
            <p:blipFill>
              <a:blip r:embed="rId7" cstate="print"/>
              <a:srcRect/>
              <a:stretch>
                <a:fillRect/>
              </a:stretch>
            </p:blipFill>
            <p:spPr bwMode="auto">
              <a:xfrm>
                <a:off x="4876799" y="3066207"/>
                <a:ext cx="4162425" cy="280964"/>
              </a:xfrm>
              <a:prstGeom prst="rect">
                <a:avLst/>
              </a:prstGeom>
              <a:noFill/>
              <a:ln w="9525">
                <a:noFill/>
                <a:miter lim="800000"/>
                <a:headEnd/>
                <a:tailEnd/>
              </a:ln>
            </p:spPr>
          </p:pic>
        </p:grpSp>
        <p:pic>
          <p:nvPicPr>
            <p:cNvPr id="2" name="Picture 3"/>
            <p:cNvPicPr>
              <a:picLocks noChangeAspect="1" noChangeArrowheads="1"/>
            </p:cNvPicPr>
            <p:nvPr/>
          </p:nvPicPr>
          <p:blipFill>
            <a:blip r:embed="rId8" cstate="print"/>
            <a:srcRect/>
            <a:stretch>
              <a:fillRect/>
            </a:stretch>
          </p:blipFill>
          <p:spPr bwMode="auto">
            <a:xfrm>
              <a:off x="635000" y="2209800"/>
              <a:ext cx="3429000" cy="156011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152"/>
                                        </p:tgtEl>
                                        <p:attrNameLst>
                                          <p:attrName>style.visibility</p:attrName>
                                        </p:attrNameLst>
                                      </p:cBhvr>
                                      <p:to>
                                        <p:strVal val="visible"/>
                                      </p:to>
                                    </p:set>
                                    <p:anim calcmode="lin" valueType="num">
                                      <p:cBhvr additive="base">
                                        <p:cTn id="19" dur="500" fill="hold"/>
                                        <p:tgtEl>
                                          <p:spTgt spid="134152"/>
                                        </p:tgtEl>
                                        <p:attrNameLst>
                                          <p:attrName>ppt_x</p:attrName>
                                        </p:attrNameLst>
                                      </p:cBhvr>
                                      <p:tavLst>
                                        <p:tav tm="0">
                                          <p:val>
                                            <p:strVal val="#ppt_x"/>
                                          </p:val>
                                        </p:tav>
                                        <p:tav tm="100000">
                                          <p:val>
                                            <p:strVal val="#ppt_x"/>
                                          </p:val>
                                        </p:tav>
                                      </p:tavLst>
                                    </p:anim>
                                    <p:anim calcmode="lin" valueType="num">
                                      <p:cBhvr additive="base">
                                        <p:cTn id="20" dur="500" fill="hold"/>
                                        <p:tgtEl>
                                          <p:spTgt spid="134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6200" y="1143000"/>
            <a:ext cx="8915400" cy="762000"/>
          </a:xfrm>
        </p:spPr>
        <p:txBody>
          <a:bodyPr/>
          <a:lstStyle/>
          <a:p>
            <a:pPr algn="l">
              <a:buFont typeface="Wingdings" pitchFamily="2" charset="2"/>
              <a:buChar char="l"/>
            </a:pPr>
            <a:r>
              <a:rPr lang="en-US" altLang="zh-CN" sz="2000" dirty="0" smtClean="0">
                <a:latin typeface="Times New Roman" pitchFamily="18" charset="0"/>
                <a:ea typeface="宋体" pitchFamily="2" charset="-122"/>
                <a:cs typeface="Times New Roman" pitchFamily="18" charset="0"/>
              </a:rPr>
              <a:t>Is the second-order symmetry potential </a:t>
            </a:r>
            <a:r>
              <a:rPr lang="en-US" altLang="zh-CN" sz="2000" dirty="0" smtClean="0">
                <a:solidFill>
                  <a:srgbClr val="FF00FF"/>
                </a:solidFill>
                <a:latin typeface="Times New Roman" pitchFamily="18" charset="0"/>
                <a:ea typeface="宋体" pitchFamily="2" charset="-122"/>
                <a:cs typeface="Times New Roman" pitchFamily="18" charset="0"/>
              </a:rPr>
              <a:t>U</a:t>
            </a:r>
            <a:r>
              <a:rPr lang="en-US" altLang="zh-CN" sz="2000" baseline="-25000" dirty="0" smtClean="0">
                <a:solidFill>
                  <a:srgbClr val="FF00FF"/>
                </a:solidFill>
                <a:latin typeface="Times New Roman" pitchFamily="18" charset="0"/>
                <a:ea typeface="宋体" pitchFamily="2" charset="-122"/>
                <a:cs typeface="Times New Roman" pitchFamily="18" charset="0"/>
              </a:rPr>
              <a:t>sym,2</a:t>
            </a:r>
            <a:r>
              <a:rPr lang="en-US" altLang="zh-CN" sz="2000" dirty="0" smtClean="0">
                <a:solidFill>
                  <a:srgbClr val="FF00FF"/>
                </a:solidFill>
                <a:latin typeface="Times New Roman" pitchFamily="18" charset="0"/>
                <a:ea typeface="宋体" pitchFamily="2" charset="-122"/>
                <a:cs typeface="Times New Roman" pitchFamily="18" charset="0"/>
              </a:rPr>
              <a:t> (</a:t>
            </a:r>
            <a:r>
              <a:rPr lang="el-GR" altLang="zh-CN" sz="2000" dirty="0" smtClean="0">
                <a:solidFill>
                  <a:srgbClr val="FF00FF"/>
                </a:solidFill>
                <a:latin typeface="Times New Roman" pitchFamily="18" charset="0"/>
                <a:cs typeface="Times New Roman" pitchFamily="18" charset="0"/>
              </a:rPr>
              <a:t>ρ</a:t>
            </a:r>
            <a:r>
              <a:rPr lang="en-US" altLang="zh-CN" sz="2000" dirty="0" smtClean="0">
                <a:solidFill>
                  <a:srgbClr val="FF00FF"/>
                </a:solidFill>
                <a:latin typeface="Times New Roman" pitchFamily="18" charset="0"/>
                <a:ea typeface="宋体" pitchFamily="2" charset="-122"/>
                <a:cs typeface="Times New Roman" pitchFamily="18" charset="0"/>
              </a:rPr>
              <a:t>,p)</a:t>
            </a:r>
            <a:r>
              <a:rPr lang="en-US" altLang="zh-CN" sz="2000" dirty="0" smtClean="0">
                <a:latin typeface="Times New Roman" pitchFamily="18" charset="0"/>
                <a:ea typeface="宋体" pitchFamily="2" charset="-122"/>
                <a:cs typeface="Times New Roman" pitchFamily="18" charset="0"/>
              </a:rPr>
              <a:t> negligibly small compared </a:t>
            </a:r>
            <a:br>
              <a:rPr lang="en-US" altLang="zh-CN" sz="2000" dirty="0" smtClean="0">
                <a:latin typeface="Times New Roman" pitchFamily="18" charset="0"/>
                <a:ea typeface="宋体" pitchFamily="2" charset="-122"/>
                <a:cs typeface="Times New Roman" pitchFamily="18" charset="0"/>
              </a:rPr>
            </a:br>
            <a:r>
              <a:rPr lang="en-US" altLang="zh-CN" sz="2000" dirty="0" smtClean="0">
                <a:latin typeface="Times New Roman" pitchFamily="18" charset="0"/>
                <a:ea typeface="宋体" pitchFamily="2" charset="-122"/>
                <a:cs typeface="Times New Roman" pitchFamily="18" charset="0"/>
              </a:rPr>
              <a:t>   to the first-order symmetry potential </a:t>
            </a:r>
            <a:r>
              <a:rPr lang="en-US" altLang="zh-CN" sz="2000" dirty="0" smtClean="0">
                <a:solidFill>
                  <a:srgbClr val="FF0000"/>
                </a:solidFill>
                <a:latin typeface="Times New Roman" pitchFamily="18" charset="0"/>
                <a:ea typeface="宋体" pitchFamily="2" charset="-122"/>
                <a:cs typeface="Times New Roman" pitchFamily="18" charset="0"/>
              </a:rPr>
              <a:t>U</a:t>
            </a:r>
            <a:r>
              <a:rPr lang="en-US" altLang="zh-CN" sz="2000" baseline="-25000" dirty="0" smtClean="0">
                <a:solidFill>
                  <a:srgbClr val="FF0000"/>
                </a:solidFill>
                <a:latin typeface="Times New Roman" pitchFamily="18" charset="0"/>
                <a:ea typeface="宋体" pitchFamily="2" charset="-122"/>
                <a:cs typeface="Times New Roman" pitchFamily="18" charset="0"/>
              </a:rPr>
              <a:t>sym,1 </a:t>
            </a:r>
            <a:r>
              <a:rPr lang="en-US" altLang="zh-CN" sz="2000" dirty="0" smtClean="0">
                <a:solidFill>
                  <a:srgbClr val="FF0000"/>
                </a:solidFill>
                <a:latin typeface="Times New Roman" pitchFamily="18" charset="0"/>
                <a:ea typeface="宋体" pitchFamily="2" charset="-122"/>
                <a:cs typeface="Times New Roman" pitchFamily="18" charset="0"/>
              </a:rPr>
              <a:t>(</a:t>
            </a:r>
            <a:r>
              <a:rPr lang="el-GR" altLang="zh-CN" sz="2000" dirty="0" smtClean="0">
                <a:solidFill>
                  <a:srgbClr val="FF0000"/>
                </a:solidFill>
                <a:latin typeface="Times New Roman" pitchFamily="18" charset="0"/>
                <a:cs typeface="Times New Roman" pitchFamily="18" charset="0"/>
              </a:rPr>
              <a:t>ρ</a:t>
            </a:r>
            <a:r>
              <a:rPr lang="en-US" altLang="zh-CN" sz="2000" dirty="0" smtClean="0">
                <a:solidFill>
                  <a:srgbClr val="FF0000"/>
                </a:solidFill>
                <a:latin typeface="Times New Roman" pitchFamily="18" charset="0"/>
                <a:ea typeface="宋体" pitchFamily="2" charset="-122"/>
                <a:cs typeface="Times New Roman" pitchFamily="18" charset="0"/>
              </a:rPr>
              <a:t>,p)</a:t>
            </a:r>
            <a:r>
              <a:rPr lang="en-US" altLang="zh-CN" sz="2000" dirty="0" smtClean="0">
                <a:latin typeface="Times New Roman" pitchFamily="18" charset="0"/>
                <a:ea typeface="宋体" pitchFamily="2" charset="-122"/>
                <a:cs typeface="Times New Roman" pitchFamily="18" charset="0"/>
              </a:rPr>
              <a:t> </a:t>
            </a:r>
            <a:r>
              <a:rPr lang="en-US" altLang="zh-CN" sz="2000" dirty="0" smtClean="0">
                <a:solidFill>
                  <a:srgbClr val="0000FF"/>
                </a:solidFill>
                <a:latin typeface="Times New Roman" pitchFamily="18" charset="0"/>
                <a:ea typeface="宋体" pitchFamily="2" charset="-122"/>
                <a:cs typeface="Times New Roman" pitchFamily="18" charset="0"/>
              </a:rPr>
              <a:t>(Lane potential)</a:t>
            </a:r>
            <a:r>
              <a:rPr lang="en-US" altLang="zh-CN" sz="2000" dirty="0" smtClean="0">
                <a:latin typeface="Times New Roman" pitchFamily="18" charset="0"/>
                <a:ea typeface="宋体" pitchFamily="2" charset="-122"/>
                <a:cs typeface="Times New Roman" pitchFamily="18" charset="0"/>
              </a:rPr>
              <a:t>? </a:t>
            </a:r>
          </a:p>
        </p:txBody>
      </p:sp>
      <p:pic>
        <p:nvPicPr>
          <p:cNvPr id="236546" name="Picture 2"/>
          <p:cNvPicPr>
            <a:picLocks noChangeAspect="1" noChangeArrowheads="1"/>
          </p:cNvPicPr>
          <p:nvPr/>
        </p:nvPicPr>
        <p:blipFill>
          <a:blip r:embed="rId2" cstate="print"/>
          <a:srcRect/>
          <a:stretch>
            <a:fillRect/>
          </a:stretch>
        </p:blipFill>
        <p:spPr bwMode="auto">
          <a:xfrm>
            <a:off x="1390650" y="2895600"/>
            <a:ext cx="6305550" cy="1476375"/>
          </a:xfrm>
          <a:prstGeom prst="rect">
            <a:avLst/>
          </a:prstGeom>
          <a:noFill/>
          <a:ln w="9525">
            <a:noFill/>
            <a:miter lim="800000"/>
            <a:headEnd/>
            <a:tailEnd/>
          </a:ln>
        </p:spPr>
      </p:pic>
      <p:pic>
        <p:nvPicPr>
          <p:cNvPr id="236547" name="Picture 3"/>
          <p:cNvPicPr>
            <a:picLocks noChangeAspect="1" noChangeArrowheads="1"/>
          </p:cNvPicPr>
          <p:nvPr/>
        </p:nvPicPr>
        <p:blipFill>
          <a:blip r:embed="rId3" cstate="print"/>
          <a:srcRect/>
          <a:stretch>
            <a:fillRect/>
          </a:stretch>
        </p:blipFill>
        <p:spPr bwMode="auto">
          <a:xfrm>
            <a:off x="1689100" y="2918857"/>
            <a:ext cx="5505450" cy="3494643"/>
          </a:xfrm>
          <a:prstGeom prst="rect">
            <a:avLst/>
          </a:prstGeom>
          <a:noFill/>
          <a:ln w="9525">
            <a:noFill/>
            <a:miter lim="800000"/>
            <a:headEnd/>
            <a:tailEnd/>
          </a:ln>
        </p:spPr>
      </p:pic>
      <p:sp>
        <p:nvSpPr>
          <p:cNvPr id="7" name="TextBox 12"/>
          <p:cNvSpPr txBox="1">
            <a:spLocks noChangeArrowheads="1"/>
          </p:cNvSpPr>
          <p:nvPr/>
        </p:nvSpPr>
        <p:spPr bwMode="auto">
          <a:xfrm>
            <a:off x="228601" y="838200"/>
            <a:ext cx="8839199" cy="400110"/>
          </a:xfrm>
          <a:prstGeom prst="rect">
            <a:avLst/>
          </a:prstGeom>
          <a:noFill/>
          <a:ln w="9525">
            <a:noFill/>
            <a:miter lim="800000"/>
            <a:headEnd/>
            <a:tailEnd/>
          </a:ln>
        </p:spPr>
        <p:txBody>
          <a:bodyPr wrap="square">
            <a:spAutoFit/>
          </a:bodyPr>
          <a:lstStyle/>
          <a:p>
            <a:pPr algn="l"/>
            <a:r>
              <a:rPr lang="en-US" altLang="zh-CN" sz="2000" b="1" dirty="0" smtClean="0">
                <a:solidFill>
                  <a:srgbClr val="3333FF"/>
                </a:solidFill>
                <a:latin typeface="Times New Roman" pitchFamily="18" charset="0"/>
                <a:ea typeface="宋体" pitchFamily="2" charset="-122"/>
                <a:cs typeface="Times New Roman" pitchFamily="18" charset="0"/>
              </a:rPr>
              <a:t>X.H. Li, B.J. Cai. L.W. Chen, R. Chen, B.A. Li, and C. Xu, PLB721, 101 (2013)</a:t>
            </a:r>
            <a:endParaRPr lang="en-US" altLang="zh-CN" sz="2000" b="1" dirty="0">
              <a:solidFill>
                <a:srgbClr val="3333FF"/>
              </a:solidFill>
              <a:latin typeface="Times New Roman" pitchFamily="18" charset="0"/>
              <a:ea typeface="宋体" pitchFamily="2" charset="-122"/>
              <a:cs typeface="Times New Roman" pitchFamily="18" charset="0"/>
            </a:endParaRPr>
          </a:p>
        </p:txBody>
      </p:sp>
      <p:sp>
        <p:nvSpPr>
          <p:cNvPr id="8" name="Title 1"/>
          <p:cNvSpPr txBox="1">
            <a:spLocks/>
          </p:cNvSpPr>
          <p:nvPr/>
        </p:nvSpPr>
        <p:spPr bwMode="auto">
          <a:xfrm>
            <a:off x="76200" y="76200"/>
            <a:ext cx="8991600" cy="685800"/>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accent2"/>
                </a:solidFill>
                <a:effectLst/>
                <a:uLnTx/>
                <a:uFillTx/>
                <a:latin typeface="+mj-lt"/>
                <a:ea typeface="宋体" pitchFamily="2" charset="-122"/>
                <a:cs typeface="+mj-cs"/>
              </a:rPr>
              <a:t>                        </a:t>
            </a:r>
            <a:r>
              <a:rPr kumimoji="0" lang="en-US" altLang="zh-CN" sz="2400" b="1" i="0" u="none" strike="noStrike" kern="0" cap="none" spc="0" normalizeH="0" baseline="0" noProof="0" dirty="0" smtClean="0">
                <a:ln>
                  <a:noFill/>
                </a:ln>
                <a:solidFill>
                  <a:schemeClr val="accent2"/>
                </a:solidFill>
                <a:effectLst/>
                <a:uLnTx/>
                <a:uFillTx/>
                <a:latin typeface="Times New Roman" pitchFamily="18" charset="0"/>
                <a:ea typeface="宋体" pitchFamily="2" charset="-122"/>
                <a:cs typeface="Times New Roman" pitchFamily="18" charset="0"/>
              </a:rPr>
              <a:t>Constraining symmetry potentials from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b="1" kern="0" dirty="0" smtClean="0">
                <a:solidFill>
                  <a:schemeClr val="accent2"/>
                </a:solidFill>
                <a:latin typeface="Times New Roman" pitchFamily="18" charset="0"/>
                <a:ea typeface="宋体" pitchFamily="2" charset="-122"/>
                <a:cs typeface="Times New Roman" pitchFamily="18" charset="0"/>
              </a:rPr>
              <a:t>                           </a:t>
            </a:r>
            <a:r>
              <a:rPr kumimoji="0" lang="en-US" altLang="zh-CN" sz="2400" b="1" i="0" u="none" strike="noStrike" kern="0" cap="none" spc="0" normalizeH="0" baseline="0" noProof="0" dirty="0" smtClean="0">
                <a:ln>
                  <a:noFill/>
                </a:ln>
                <a:solidFill>
                  <a:schemeClr val="accent2"/>
                </a:solidFill>
                <a:effectLst/>
                <a:uLnTx/>
                <a:uFillTx/>
                <a:latin typeface="Times New Roman" pitchFamily="18" charset="0"/>
                <a:ea typeface="宋体" pitchFamily="2" charset="-122"/>
                <a:cs typeface="Times New Roman" pitchFamily="18" charset="0"/>
              </a:rPr>
              <a:t>neutron-nucleus</a:t>
            </a:r>
            <a:r>
              <a:rPr kumimoji="0" lang="en-US" altLang="zh-CN" sz="2400" b="1" i="0" u="none" strike="noStrike" kern="0" cap="none" spc="0" normalizeH="0" noProof="0" dirty="0" smtClean="0">
                <a:ln>
                  <a:noFill/>
                </a:ln>
                <a:solidFill>
                  <a:schemeClr val="accent2"/>
                </a:solidFill>
                <a:effectLst/>
                <a:uLnTx/>
                <a:uFillTx/>
                <a:latin typeface="Times New Roman" pitchFamily="18" charset="0"/>
                <a:ea typeface="宋体" pitchFamily="2" charset="-122"/>
                <a:cs typeface="Times New Roman" pitchFamily="18" charset="0"/>
              </a:rPr>
              <a:t> scattering data</a:t>
            </a:r>
            <a:endParaRPr kumimoji="0" lang="en-US" altLang="zh-CN" sz="2400" b="1" i="0" u="none" strike="noStrike" kern="0" cap="none" spc="0" normalizeH="0" baseline="0" noProof="0" dirty="0" smtClean="0">
              <a:ln>
                <a:noFill/>
              </a:ln>
              <a:solidFill>
                <a:schemeClr val="accent2"/>
              </a:solidFill>
              <a:effectLst/>
              <a:uLnTx/>
              <a:uFillTx/>
              <a:latin typeface="Times New Roman" pitchFamily="18" charset="0"/>
              <a:ea typeface="宋体" pitchFamily="2" charset="-122"/>
              <a:cs typeface="Times New Roman" pitchFamily="18" charset="0"/>
            </a:endParaRPr>
          </a:p>
        </p:txBody>
      </p:sp>
      <p:sp>
        <p:nvSpPr>
          <p:cNvPr id="9" name="Title 1"/>
          <p:cNvSpPr txBox="1">
            <a:spLocks/>
          </p:cNvSpPr>
          <p:nvPr/>
        </p:nvSpPr>
        <p:spPr bwMode="auto">
          <a:xfrm>
            <a:off x="76200" y="1905000"/>
            <a:ext cx="8763000" cy="685800"/>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l"/>
              <a:tabLst/>
              <a:defRPr/>
            </a:pPr>
            <a:r>
              <a:rPr kumimoji="0" lang="en-US" altLang="zh-CN" sz="2000" b="1" i="0" u="none" strike="noStrike" kern="0" cap="none" spc="0" normalizeH="0" baseline="0" noProof="0" dirty="0" smtClean="0">
                <a:ln>
                  <a:noFill/>
                </a:ln>
                <a:solidFill>
                  <a:srgbClr val="133984"/>
                </a:solidFill>
                <a:effectLst/>
                <a:uLnTx/>
                <a:uFillTx/>
                <a:latin typeface="Times New Roman" pitchFamily="18" charset="0"/>
                <a:ea typeface="宋体" pitchFamily="2" charset="-122"/>
                <a:cs typeface="Times New Roman" pitchFamily="18" charset="0"/>
              </a:rPr>
              <a:t>Both </a:t>
            </a:r>
            <a:r>
              <a:rPr kumimoji="0" lang="en-US" altLang="zh-CN" sz="2000" b="1" i="0" u="none" strike="noStrike" kern="0" cap="none" spc="0" normalizeH="0" baseline="0" noProof="0" dirty="0" smtClean="0">
                <a:ln>
                  <a:noFill/>
                </a:ln>
                <a:solidFill>
                  <a:srgbClr val="FF0000"/>
                </a:solidFill>
                <a:effectLst/>
                <a:uLnTx/>
                <a:uFillTx/>
                <a:latin typeface="Times New Roman" pitchFamily="18" charset="0"/>
                <a:ea typeface="宋体" pitchFamily="2" charset="-122"/>
                <a:cs typeface="Times New Roman" pitchFamily="18" charset="0"/>
              </a:rPr>
              <a:t>U</a:t>
            </a:r>
            <a:r>
              <a:rPr kumimoji="0" lang="en-US" altLang="zh-CN" sz="2000" b="1" i="0" u="none" strike="noStrike" kern="0" cap="none" spc="0" normalizeH="0" baseline="-25000" noProof="0" dirty="0" smtClean="0">
                <a:ln>
                  <a:noFill/>
                </a:ln>
                <a:solidFill>
                  <a:srgbClr val="FF0000"/>
                </a:solidFill>
                <a:effectLst/>
                <a:uLnTx/>
                <a:uFillTx/>
                <a:latin typeface="Times New Roman" pitchFamily="18" charset="0"/>
                <a:ea typeface="宋体" pitchFamily="2" charset="-122"/>
                <a:cs typeface="Times New Roman" pitchFamily="18" charset="0"/>
              </a:rPr>
              <a:t>sym,1 </a:t>
            </a:r>
            <a:r>
              <a:rPr kumimoji="0" lang="en-US" altLang="zh-CN" sz="2000" b="1" i="0" u="none" strike="noStrike" kern="0" cap="none" spc="0" normalizeH="0" baseline="0" noProof="0" dirty="0" smtClean="0">
                <a:ln>
                  <a:noFill/>
                </a:ln>
                <a:solidFill>
                  <a:srgbClr val="FF0000"/>
                </a:solidFill>
                <a:effectLst/>
                <a:uLnTx/>
                <a:uFillTx/>
                <a:latin typeface="Times New Roman" pitchFamily="18" charset="0"/>
                <a:ea typeface="宋体" pitchFamily="2" charset="-122"/>
                <a:cs typeface="Times New Roman" pitchFamily="18" charset="0"/>
              </a:rPr>
              <a:t>(</a:t>
            </a:r>
            <a:r>
              <a:rPr kumimoji="0" lang="el-GR" altLang="zh-CN" sz="2000" b="1"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ρ</a:t>
            </a:r>
            <a:r>
              <a:rPr kumimoji="0" lang="en-US" altLang="zh-CN" sz="2000" b="1" i="0" u="none" strike="noStrike" kern="0" cap="none" spc="0" normalizeH="0" baseline="0" noProof="0" dirty="0" smtClean="0">
                <a:ln>
                  <a:noFill/>
                </a:ln>
                <a:solidFill>
                  <a:srgbClr val="FF0000"/>
                </a:solidFill>
                <a:effectLst/>
                <a:uLnTx/>
                <a:uFillTx/>
                <a:latin typeface="Times New Roman" pitchFamily="18" charset="0"/>
                <a:ea typeface="宋体" pitchFamily="2" charset="-122"/>
                <a:cs typeface="Times New Roman" pitchFamily="18" charset="0"/>
              </a:rPr>
              <a:t>,p) and </a:t>
            </a:r>
            <a:r>
              <a:rPr kumimoji="0" lang="en-US" altLang="zh-CN" sz="2000" b="1" i="0" u="none" strike="noStrike" kern="0" cap="none" spc="0" normalizeH="0" baseline="0" noProof="0" dirty="0" smtClean="0">
                <a:ln>
                  <a:noFill/>
                </a:ln>
                <a:solidFill>
                  <a:srgbClr val="FF00FF"/>
                </a:solidFill>
                <a:effectLst/>
                <a:uLnTx/>
                <a:uFillTx/>
                <a:latin typeface="Times New Roman" pitchFamily="18" charset="0"/>
                <a:ea typeface="宋体" pitchFamily="2" charset="-122"/>
                <a:cs typeface="Times New Roman" pitchFamily="18" charset="0"/>
              </a:rPr>
              <a:t>U</a:t>
            </a:r>
            <a:r>
              <a:rPr kumimoji="0" lang="en-US" altLang="zh-CN" sz="2000" b="1" i="0" u="none" strike="noStrike" kern="0" cap="none" spc="0" normalizeH="0" baseline="-25000" noProof="0" dirty="0" smtClean="0">
                <a:ln>
                  <a:noFill/>
                </a:ln>
                <a:solidFill>
                  <a:srgbClr val="FF00FF"/>
                </a:solidFill>
                <a:effectLst/>
                <a:uLnTx/>
                <a:uFillTx/>
                <a:latin typeface="Times New Roman" pitchFamily="18" charset="0"/>
                <a:ea typeface="宋体" pitchFamily="2" charset="-122"/>
                <a:cs typeface="Times New Roman" pitchFamily="18" charset="0"/>
              </a:rPr>
              <a:t>sym,2</a:t>
            </a:r>
            <a:r>
              <a:rPr kumimoji="0" lang="en-US" altLang="zh-CN" sz="2000" b="1" i="0" u="none" strike="noStrike" kern="0" cap="none" spc="0" normalizeH="0" baseline="0" noProof="0" dirty="0" smtClean="0">
                <a:ln>
                  <a:noFill/>
                </a:ln>
                <a:solidFill>
                  <a:srgbClr val="FF00FF"/>
                </a:solidFill>
                <a:effectLst/>
                <a:uLnTx/>
                <a:uFillTx/>
                <a:latin typeface="Times New Roman" pitchFamily="18" charset="0"/>
                <a:ea typeface="宋体" pitchFamily="2" charset="-122"/>
                <a:cs typeface="Times New Roman" pitchFamily="18" charset="0"/>
              </a:rPr>
              <a:t> (</a:t>
            </a:r>
            <a:r>
              <a:rPr kumimoji="0" lang="el-GR" altLang="zh-CN" sz="2000" b="1" i="0" u="none" strike="noStrike" kern="0" cap="none" spc="0" normalizeH="0" baseline="0" noProof="0" dirty="0" smtClean="0">
                <a:ln>
                  <a:noFill/>
                </a:ln>
                <a:solidFill>
                  <a:srgbClr val="FF00FF"/>
                </a:solidFill>
                <a:effectLst/>
                <a:uLnTx/>
                <a:uFillTx/>
                <a:latin typeface="Times New Roman" pitchFamily="18" charset="0"/>
                <a:ea typeface="+mj-ea"/>
                <a:cs typeface="Times New Roman" pitchFamily="18" charset="0"/>
              </a:rPr>
              <a:t>ρ</a:t>
            </a:r>
            <a:r>
              <a:rPr kumimoji="0" lang="en-US" altLang="zh-CN" sz="2000" b="1" i="0" u="none" strike="noStrike" kern="0" cap="none" spc="0" normalizeH="0" baseline="0" noProof="0" dirty="0" smtClean="0">
                <a:ln>
                  <a:noFill/>
                </a:ln>
                <a:solidFill>
                  <a:srgbClr val="FF00FF"/>
                </a:solidFill>
                <a:effectLst/>
                <a:uLnTx/>
                <a:uFillTx/>
                <a:latin typeface="Times New Roman" pitchFamily="18" charset="0"/>
                <a:ea typeface="宋体" pitchFamily="2" charset="-122"/>
                <a:cs typeface="Times New Roman" pitchFamily="18" charset="0"/>
              </a:rPr>
              <a:t>,p)</a:t>
            </a:r>
            <a:r>
              <a:rPr kumimoji="0" lang="en-US" altLang="zh-CN" sz="2000" b="1" i="0" u="none" strike="noStrike" kern="0" cap="none" spc="0" normalizeH="0" baseline="0" noProof="0" dirty="0" smtClean="0">
                <a:ln>
                  <a:noFill/>
                </a:ln>
                <a:solidFill>
                  <a:srgbClr val="133984"/>
                </a:solidFill>
                <a:effectLst/>
                <a:uLnTx/>
                <a:uFillTx/>
                <a:latin typeface="Times New Roman" pitchFamily="18" charset="0"/>
                <a:ea typeface="宋体" pitchFamily="2" charset="-122"/>
                <a:cs typeface="Times New Roman" pitchFamily="18" charset="0"/>
              </a:rPr>
              <a:t> at saturation density can be extracted from global neutron-nucleus scattering optical potentials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36546"/>
                                        </p:tgtEl>
                                      </p:cBhvr>
                                    </p:animEffect>
                                    <p:set>
                                      <p:cBhvr>
                                        <p:cTn id="7" dur="1" fill="hold">
                                          <p:stCondLst>
                                            <p:cond delay="499"/>
                                          </p:stCondLst>
                                        </p:cTn>
                                        <p:tgtEl>
                                          <p:spTgt spid="2365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6547"/>
                                        </p:tgtEl>
                                        <p:attrNameLst>
                                          <p:attrName>style.visibility</p:attrName>
                                        </p:attrNameLst>
                                      </p:cBhvr>
                                      <p:to>
                                        <p:strVal val="visible"/>
                                      </p:to>
                                    </p:set>
                                    <p:animEffect transition="in" filter="blinds(horizontal)">
                                      <p:cBhvr>
                                        <p:cTn id="12" dur="500"/>
                                        <p:tgtEl>
                                          <p:spTgt spid="23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p:cNvPicPr>
            <a:picLocks noChangeAspect="1" noChangeArrowheads="1"/>
          </p:cNvPicPr>
          <p:nvPr/>
        </p:nvPicPr>
        <p:blipFill>
          <a:blip r:embed="rId2" cstate="print"/>
          <a:srcRect/>
          <a:stretch>
            <a:fillRect/>
          </a:stretch>
        </p:blipFill>
        <p:spPr bwMode="auto">
          <a:xfrm>
            <a:off x="3581400" y="1524000"/>
            <a:ext cx="5533868" cy="3309470"/>
          </a:xfrm>
          <a:prstGeom prst="rect">
            <a:avLst/>
          </a:prstGeom>
          <a:noFill/>
          <a:ln w="9525">
            <a:noFill/>
            <a:miter lim="800000"/>
            <a:headEnd/>
            <a:tailEnd/>
          </a:ln>
        </p:spPr>
      </p:pic>
      <p:sp>
        <p:nvSpPr>
          <p:cNvPr id="7" name="TextBox 12"/>
          <p:cNvSpPr txBox="1">
            <a:spLocks noChangeArrowheads="1"/>
          </p:cNvSpPr>
          <p:nvPr/>
        </p:nvSpPr>
        <p:spPr bwMode="auto">
          <a:xfrm>
            <a:off x="228601" y="971490"/>
            <a:ext cx="8839199" cy="400110"/>
          </a:xfrm>
          <a:prstGeom prst="rect">
            <a:avLst/>
          </a:prstGeom>
          <a:noFill/>
          <a:ln w="9525">
            <a:noFill/>
            <a:miter lim="800000"/>
            <a:headEnd/>
            <a:tailEnd/>
          </a:ln>
        </p:spPr>
        <p:txBody>
          <a:bodyPr wrap="square">
            <a:spAutoFit/>
          </a:bodyPr>
          <a:lstStyle/>
          <a:p>
            <a:pPr algn="l"/>
            <a:r>
              <a:rPr lang="en-US" altLang="zh-CN" sz="2000" b="1" dirty="0" smtClean="0">
                <a:solidFill>
                  <a:srgbClr val="3333FF"/>
                </a:solidFill>
                <a:latin typeface="Times New Roman" pitchFamily="18" charset="0"/>
                <a:ea typeface="宋体" pitchFamily="2" charset="-122"/>
                <a:cs typeface="Times New Roman" pitchFamily="18" charset="0"/>
              </a:rPr>
              <a:t>X.H. Li, B.J. Cai. L.W. Chen, R. Chen, B.A. Li, and C. Xu, PLB721, 101 (2013)</a:t>
            </a:r>
            <a:endParaRPr lang="en-US" altLang="zh-CN" sz="2000" b="1" dirty="0">
              <a:solidFill>
                <a:srgbClr val="3333FF"/>
              </a:solidFill>
              <a:latin typeface="Times New Roman" pitchFamily="18" charset="0"/>
              <a:ea typeface="宋体" pitchFamily="2" charset="-122"/>
              <a:cs typeface="Times New Roman" pitchFamily="18" charset="0"/>
            </a:endParaRPr>
          </a:p>
        </p:txBody>
      </p:sp>
      <p:sp>
        <p:nvSpPr>
          <p:cNvPr id="9" name="Title 1"/>
          <p:cNvSpPr txBox="1">
            <a:spLocks/>
          </p:cNvSpPr>
          <p:nvPr/>
        </p:nvSpPr>
        <p:spPr bwMode="auto">
          <a:xfrm>
            <a:off x="76200" y="76200"/>
            <a:ext cx="8991600" cy="685800"/>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accent2"/>
                </a:solidFill>
                <a:effectLst/>
                <a:uLnTx/>
                <a:uFillTx/>
                <a:latin typeface="Times New Roman" pitchFamily="18" charset="0"/>
                <a:ea typeface="宋体" pitchFamily="2" charset="-122"/>
                <a:cs typeface="Times New Roman" pitchFamily="18" charset="0"/>
              </a:rPr>
              <a:t>                        Constraining symmetry potentials from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b="1" kern="0" dirty="0" smtClean="0">
                <a:solidFill>
                  <a:schemeClr val="accent2"/>
                </a:solidFill>
                <a:latin typeface="Times New Roman" pitchFamily="18" charset="0"/>
                <a:ea typeface="宋体" pitchFamily="2" charset="-122"/>
                <a:cs typeface="Times New Roman" pitchFamily="18" charset="0"/>
              </a:rPr>
              <a:t>                        </a:t>
            </a:r>
            <a:r>
              <a:rPr kumimoji="0" lang="en-US" altLang="zh-CN" sz="2400" b="1" i="0" u="none" strike="noStrike" kern="0" cap="none" spc="0" normalizeH="0" baseline="0" noProof="0" dirty="0" smtClean="0">
                <a:ln>
                  <a:noFill/>
                </a:ln>
                <a:solidFill>
                  <a:schemeClr val="accent2"/>
                </a:solidFill>
                <a:effectLst/>
                <a:uLnTx/>
                <a:uFillTx/>
                <a:latin typeface="Times New Roman" pitchFamily="18" charset="0"/>
                <a:ea typeface="宋体" pitchFamily="2" charset="-122"/>
                <a:cs typeface="Times New Roman" pitchFamily="18" charset="0"/>
              </a:rPr>
              <a:t>neutron-nucleus</a:t>
            </a:r>
            <a:r>
              <a:rPr kumimoji="0" lang="en-US" altLang="zh-CN" sz="2400" b="1" i="0" u="none" strike="noStrike" kern="0" cap="none" spc="0" normalizeH="0" noProof="0" dirty="0" smtClean="0">
                <a:ln>
                  <a:noFill/>
                </a:ln>
                <a:solidFill>
                  <a:schemeClr val="accent2"/>
                </a:solidFill>
                <a:effectLst/>
                <a:uLnTx/>
                <a:uFillTx/>
                <a:latin typeface="Times New Roman" pitchFamily="18" charset="0"/>
                <a:ea typeface="宋体" pitchFamily="2" charset="-122"/>
                <a:cs typeface="Times New Roman" pitchFamily="18" charset="0"/>
              </a:rPr>
              <a:t> scattering data</a:t>
            </a:r>
            <a:endParaRPr kumimoji="0" lang="en-US" altLang="zh-CN" sz="2400" b="1" i="0" u="none" strike="noStrike" kern="0" cap="none" spc="0" normalizeH="0" baseline="0" noProof="0" dirty="0" smtClean="0">
              <a:ln>
                <a:noFill/>
              </a:ln>
              <a:solidFill>
                <a:schemeClr val="accent2"/>
              </a:solidFill>
              <a:effectLst/>
              <a:uLnTx/>
              <a:uFillTx/>
              <a:latin typeface="Times New Roman" pitchFamily="18" charset="0"/>
              <a:ea typeface="宋体" pitchFamily="2" charset="-122"/>
              <a:cs typeface="Times New Roman" pitchFamily="18" charset="0"/>
            </a:endParaRPr>
          </a:p>
        </p:txBody>
      </p:sp>
      <p:pic>
        <p:nvPicPr>
          <p:cNvPr id="56321" name="Picture 1"/>
          <p:cNvPicPr>
            <a:picLocks noChangeAspect="1" noChangeArrowheads="1"/>
          </p:cNvPicPr>
          <p:nvPr/>
        </p:nvPicPr>
        <p:blipFill>
          <a:blip r:embed="rId3" cstate="print"/>
          <a:srcRect/>
          <a:stretch>
            <a:fillRect/>
          </a:stretch>
        </p:blipFill>
        <p:spPr bwMode="auto">
          <a:xfrm>
            <a:off x="-1" y="1633070"/>
            <a:ext cx="3901205" cy="2971800"/>
          </a:xfrm>
          <a:prstGeom prst="rect">
            <a:avLst/>
          </a:prstGeom>
          <a:noFill/>
          <a:ln w="9525">
            <a:noFill/>
            <a:miter lim="800000"/>
            <a:headEnd/>
            <a:tailEnd/>
          </a:ln>
        </p:spPr>
      </p:pic>
      <p:sp>
        <p:nvSpPr>
          <p:cNvPr id="6" name="Title 1"/>
          <p:cNvSpPr>
            <a:spLocks noGrp="1"/>
          </p:cNvSpPr>
          <p:nvPr>
            <p:ph type="title"/>
          </p:nvPr>
        </p:nvSpPr>
        <p:spPr>
          <a:xfrm>
            <a:off x="685800" y="4957465"/>
            <a:ext cx="7848600" cy="757535"/>
          </a:xfrm>
        </p:spPr>
        <p:txBody>
          <a:bodyPr/>
          <a:lstStyle/>
          <a:p>
            <a:pPr algn="l"/>
            <a:r>
              <a:rPr lang="en-US" altLang="zh-CN" sz="2200" dirty="0" smtClean="0">
                <a:solidFill>
                  <a:srgbClr val="FF0000"/>
                </a:solidFill>
                <a:latin typeface="Times New Roman" pitchFamily="18" charset="0"/>
                <a:ea typeface="宋体" pitchFamily="2" charset="-122"/>
                <a:cs typeface="Times New Roman" pitchFamily="18" charset="0"/>
              </a:rPr>
              <a:t>The second-order symmetry potential </a:t>
            </a:r>
            <a:r>
              <a:rPr lang="en-US" altLang="zh-CN" sz="2200" dirty="0" smtClean="0">
                <a:solidFill>
                  <a:srgbClr val="FF00FF"/>
                </a:solidFill>
                <a:latin typeface="Times New Roman" pitchFamily="18" charset="0"/>
                <a:ea typeface="宋体" pitchFamily="2" charset="-122"/>
                <a:cs typeface="Times New Roman" pitchFamily="18" charset="0"/>
              </a:rPr>
              <a:t>U</a:t>
            </a:r>
            <a:r>
              <a:rPr lang="en-US" altLang="zh-CN" sz="2200" baseline="-25000" dirty="0" smtClean="0">
                <a:solidFill>
                  <a:srgbClr val="FF00FF"/>
                </a:solidFill>
                <a:latin typeface="Times New Roman" pitchFamily="18" charset="0"/>
                <a:ea typeface="宋体" pitchFamily="2" charset="-122"/>
                <a:cs typeface="Times New Roman" pitchFamily="18" charset="0"/>
              </a:rPr>
              <a:t>sym,2</a:t>
            </a:r>
            <a:r>
              <a:rPr lang="en-US" altLang="zh-CN" sz="2200" dirty="0" smtClean="0">
                <a:solidFill>
                  <a:srgbClr val="FF00FF"/>
                </a:solidFill>
                <a:latin typeface="Times New Roman" pitchFamily="18" charset="0"/>
                <a:ea typeface="宋体" pitchFamily="2" charset="-122"/>
                <a:cs typeface="Times New Roman" pitchFamily="18" charset="0"/>
              </a:rPr>
              <a:t> (</a:t>
            </a:r>
            <a:r>
              <a:rPr lang="el-GR" altLang="zh-CN" sz="2200" dirty="0" smtClean="0">
                <a:solidFill>
                  <a:srgbClr val="FF00FF"/>
                </a:solidFill>
                <a:latin typeface="Times New Roman" pitchFamily="18" charset="0"/>
                <a:cs typeface="Times New Roman" pitchFamily="18" charset="0"/>
              </a:rPr>
              <a:t>ρ</a:t>
            </a:r>
            <a:r>
              <a:rPr lang="en-US" altLang="zh-CN" sz="2200" dirty="0" smtClean="0">
                <a:solidFill>
                  <a:srgbClr val="FF00FF"/>
                </a:solidFill>
                <a:latin typeface="Times New Roman" pitchFamily="18" charset="0"/>
                <a:ea typeface="宋体" pitchFamily="2" charset="-122"/>
                <a:cs typeface="Times New Roman" pitchFamily="18" charset="0"/>
              </a:rPr>
              <a:t>,p) </a:t>
            </a:r>
            <a:r>
              <a:rPr lang="en-US" altLang="zh-CN" sz="2200" dirty="0" smtClean="0">
                <a:solidFill>
                  <a:srgbClr val="FF0000"/>
                </a:solidFill>
                <a:latin typeface="Times New Roman" pitchFamily="18" charset="0"/>
                <a:ea typeface="宋体" pitchFamily="2" charset="-122"/>
                <a:cs typeface="Times New Roman" pitchFamily="18" charset="0"/>
              </a:rPr>
              <a:t>at saturation density is NOT so small as that we guess originally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14400" y="152400"/>
            <a:ext cx="8229600" cy="609600"/>
          </a:xfrm>
        </p:spPr>
        <p:txBody>
          <a:bodyPr/>
          <a:lstStyle/>
          <a:p>
            <a:r>
              <a:rPr lang="en-US" altLang="zh-CN" sz="2600" dirty="0" smtClean="0">
                <a:latin typeface="Times New Roman" pitchFamily="18" charset="0"/>
                <a:ea typeface="宋体" pitchFamily="2" charset="-122"/>
                <a:cs typeface="Times New Roman" pitchFamily="18" charset="0"/>
              </a:rPr>
              <a:t>          Constraints on </a:t>
            </a:r>
            <a:r>
              <a:rPr lang="en-US" altLang="zh-CN" sz="2600" dirty="0" err="1" smtClean="0">
                <a:latin typeface="Times New Roman" pitchFamily="18" charset="0"/>
                <a:ea typeface="宋体" pitchFamily="2" charset="-122"/>
                <a:cs typeface="Times New Roman" pitchFamily="18" charset="0"/>
              </a:rPr>
              <a:t>L</a:t>
            </a:r>
            <a:r>
              <a:rPr lang="en-US" altLang="zh-CN" sz="2600" baseline="-25000" dirty="0" err="1" smtClean="0">
                <a:latin typeface="Times New Roman" pitchFamily="18" charset="0"/>
                <a:ea typeface="宋体" pitchFamily="2" charset="-122"/>
                <a:cs typeface="Times New Roman" pitchFamily="18" charset="0"/>
              </a:rPr>
              <a:t>n</a:t>
            </a:r>
            <a:r>
              <a:rPr lang="en-US" altLang="zh-CN" sz="2600" baseline="-25000" dirty="0" smtClean="0">
                <a:latin typeface="Times New Roman" pitchFamily="18" charset="0"/>
                <a:ea typeface="宋体" pitchFamily="2" charset="-122"/>
                <a:cs typeface="Times New Roman" pitchFamily="18" charset="0"/>
              </a:rPr>
              <a:t> </a:t>
            </a:r>
            <a:r>
              <a:rPr lang="en-US" altLang="zh-CN" sz="2600" dirty="0" smtClean="0">
                <a:latin typeface="Times New Roman" pitchFamily="18" charset="0"/>
                <a:ea typeface="宋体" pitchFamily="2" charset="-122"/>
                <a:cs typeface="Times New Roman" pitchFamily="18" charset="0"/>
              </a:rPr>
              <a:t>from </a:t>
            </a:r>
            <a:r>
              <a:rPr lang="en-US" altLang="zh-CN" sz="2600" dirty="0" err="1" smtClean="0">
                <a:latin typeface="Times New Roman" pitchFamily="18" charset="0"/>
                <a:ea typeface="宋体" pitchFamily="2" charset="-122"/>
                <a:cs typeface="Times New Roman" pitchFamily="18" charset="0"/>
              </a:rPr>
              <a:t>n+A</a:t>
            </a:r>
            <a:r>
              <a:rPr lang="en-US" altLang="zh-CN" sz="2600" dirty="0" smtClean="0">
                <a:latin typeface="Times New Roman" pitchFamily="18" charset="0"/>
                <a:ea typeface="宋体" pitchFamily="2" charset="-122"/>
                <a:cs typeface="Times New Roman" pitchFamily="18" charset="0"/>
              </a:rPr>
              <a:t> elastic scatterings </a:t>
            </a:r>
          </a:p>
        </p:txBody>
      </p:sp>
      <p:pic>
        <p:nvPicPr>
          <p:cNvPr id="75777" name="Picture 1"/>
          <p:cNvPicPr>
            <a:picLocks noChangeAspect="1" noChangeArrowheads="1"/>
          </p:cNvPicPr>
          <p:nvPr/>
        </p:nvPicPr>
        <p:blipFill>
          <a:blip r:embed="rId2" cstate="print"/>
          <a:srcRect/>
          <a:stretch>
            <a:fillRect/>
          </a:stretch>
        </p:blipFill>
        <p:spPr bwMode="auto">
          <a:xfrm>
            <a:off x="609600" y="1295400"/>
            <a:ext cx="4343400" cy="3076044"/>
          </a:xfrm>
          <a:prstGeom prst="rect">
            <a:avLst/>
          </a:prstGeom>
          <a:noFill/>
          <a:ln w="9525">
            <a:noFill/>
            <a:miter lim="800000"/>
            <a:headEnd/>
            <a:tailEnd/>
          </a:ln>
        </p:spPr>
      </p:pic>
      <p:pic>
        <p:nvPicPr>
          <p:cNvPr id="76804" name="Picture 2"/>
          <p:cNvPicPr>
            <a:picLocks noChangeAspect="1" noChangeArrowheads="1"/>
          </p:cNvPicPr>
          <p:nvPr/>
        </p:nvPicPr>
        <p:blipFill>
          <a:blip r:embed="rId3" cstate="print"/>
          <a:srcRect/>
          <a:stretch>
            <a:fillRect/>
          </a:stretch>
        </p:blipFill>
        <p:spPr bwMode="auto">
          <a:xfrm>
            <a:off x="5689600" y="2552700"/>
            <a:ext cx="3298658" cy="2667000"/>
          </a:xfrm>
          <a:prstGeom prst="rect">
            <a:avLst/>
          </a:prstGeom>
          <a:noFill/>
          <a:ln w="9525">
            <a:noFill/>
            <a:miter lim="800000"/>
            <a:headEnd/>
            <a:tailEnd/>
          </a:ln>
        </p:spPr>
      </p:pic>
      <p:pic>
        <p:nvPicPr>
          <p:cNvPr id="297985" name="Picture 1"/>
          <p:cNvPicPr>
            <a:picLocks noChangeAspect="1" noChangeArrowheads="1"/>
          </p:cNvPicPr>
          <p:nvPr/>
        </p:nvPicPr>
        <p:blipFill>
          <a:blip r:embed="rId4" cstate="print"/>
          <a:srcRect/>
          <a:stretch>
            <a:fillRect/>
          </a:stretch>
        </p:blipFill>
        <p:spPr bwMode="auto">
          <a:xfrm>
            <a:off x="5767580" y="1206500"/>
            <a:ext cx="2233420" cy="1266825"/>
          </a:xfrm>
          <a:prstGeom prst="rect">
            <a:avLst/>
          </a:prstGeom>
          <a:noFill/>
          <a:ln w="9525">
            <a:noFill/>
            <a:miter lim="800000"/>
            <a:headEnd/>
            <a:tailEnd/>
          </a:ln>
        </p:spPr>
      </p:pic>
      <p:grpSp>
        <p:nvGrpSpPr>
          <p:cNvPr id="2" name="组合 12"/>
          <p:cNvGrpSpPr/>
          <p:nvPr/>
        </p:nvGrpSpPr>
        <p:grpSpPr>
          <a:xfrm>
            <a:off x="1441450" y="4495800"/>
            <a:ext cx="3206750" cy="617154"/>
            <a:chOff x="406400" y="5402646"/>
            <a:chExt cx="3206750" cy="617154"/>
          </a:xfrm>
        </p:grpSpPr>
        <p:pic>
          <p:nvPicPr>
            <p:cNvPr id="7" name="Picture 3"/>
            <p:cNvPicPr>
              <a:picLocks noChangeAspect="1" noChangeArrowheads="1"/>
            </p:cNvPicPr>
            <p:nvPr/>
          </p:nvPicPr>
          <p:blipFill>
            <a:blip r:embed="rId5" cstate="print"/>
            <a:srcRect/>
            <a:stretch>
              <a:fillRect/>
            </a:stretch>
          </p:blipFill>
          <p:spPr bwMode="auto">
            <a:xfrm>
              <a:off x="679450" y="5780472"/>
              <a:ext cx="2933700" cy="239328"/>
            </a:xfrm>
            <a:prstGeom prst="rect">
              <a:avLst/>
            </a:prstGeom>
            <a:noFill/>
            <a:ln w="9525">
              <a:noFill/>
              <a:miter lim="800000"/>
              <a:headEnd/>
              <a:tailEnd/>
            </a:ln>
          </p:spPr>
        </p:pic>
        <p:pic>
          <p:nvPicPr>
            <p:cNvPr id="297986" name="Picture 2"/>
            <p:cNvPicPr>
              <a:picLocks noChangeAspect="1" noChangeArrowheads="1"/>
            </p:cNvPicPr>
            <p:nvPr/>
          </p:nvPicPr>
          <p:blipFill>
            <a:blip r:embed="rId6" cstate="print"/>
            <a:srcRect/>
            <a:stretch>
              <a:fillRect/>
            </a:stretch>
          </p:blipFill>
          <p:spPr bwMode="auto">
            <a:xfrm>
              <a:off x="406400" y="5402646"/>
              <a:ext cx="3130550" cy="314804"/>
            </a:xfrm>
            <a:prstGeom prst="rect">
              <a:avLst/>
            </a:prstGeom>
            <a:noFill/>
            <a:ln w="9525">
              <a:noFill/>
              <a:miter lim="800000"/>
              <a:headEnd/>
              <a:tailEnd/>
            </a:ln>
          </p:spPr>
        </p:pic>
      </p:grpSp>
      <p:sp>
        <p:nvSpPr>
          <p:cNvPr id="8" name="TextBox 12"/>
          <p:cNvSpPr txBox="1">
            <a:spLocks noChangeArrowheads="1"/>
          </p:cNvSpPr>
          <p:nvPr/>
        </p:nvSpPr>
        <p:spPr bwMode="auto">
          <a:xfrm>
            <a:off x="228601" y="895290"/>
            <a:ext cx="8839199" cy="400110"/>
          </a:xfrm>
          <a:prstGeom prst="rect">
            <a:avLst/>
          </a:prstGeom>
          <a:noFill/>
          <a:ln w="9525">
            <a:noFill/>
            <a:miter lim="800000"/>
            <a:headEnd/>
            <a:tailEnd/>
          </a:ln>
        </p:spPr>
        <p:txBody>
          <a:bodyPr wrap="square">
            <a:spAutoFit/>
          </a:bodyPr>
          <a:lstStyle/>
          <a:p>
            <a:pPr algn="l"/>
            <a:r>
              <a:rPr lang="en-US" altLang="zh-CN" sz="2000" b="1" dirty="0" smtClean="0">
                <a:solidFill>
                  <a:srgbClr val="3333FF"/>
                </a:solidFill>
                <a:latin typeface="Times New Roman" pitchFamily="18" charset="0"/>
                <a:ea typeface="宋体" pitchFamily="2" charset="-122"/>
                <a:cs typeface="Times New Roman" pitchFamily="18" charset="0"/>
              </a:rPr>
              <a:t>X.H. Li, B.J. Cai. L.W. Chen, R. Chen, B.A. Li, and C. Xu, PLB721, 101 (2013)</a:t>
            </a:r>
            <a:endParaRPr lang="en-US" altLang="zh-CN" sz="2000" b="1" dirty="0">
              <a:solidFill>
                <a:srgbClr val="3333FF"/>
              </a:solidFill>
              <a:latin typeface="Times New Roman" pitchFamily="18" charset="0"/>
              <a:ea typeface="宋体" pitchFamily="2" charset="-122"/>
              <a:cs typeface="Times New Roman" pitchFamily="18" charset="0"/>
            </a:endParaRPr>
          </a:p>
        </p:txBody>
      </p:sp>
      <p:sp>
        <p:nvSpPr>
          <p:cNvPr id="12" name="TextBox 11"/>
          <p:cNvSpPr txBox="1"/>
          <p:nvPr/>
        </p:nvSpPr>
        <p:spPr>
          <a:xfrm>
            <a:off x="3236750" y="5181600"/>
            <a:ext cx="5831050" cy="1323439"/>
          </a:xfrm>
          <a:prstGeom prst="rect">
            <a:avLst/>
          </a:prstGeom>
          <a:noFill/>
        </p:spPr>
        <p:txBody>
          <a:bodyPr wrap="square" rtlCol="0">
            <a:spAutoFit/>
          </a:bodyPr>
          <a:lstStyle/>
          <a:p>
            <a:pPr algn="l"/>
            <a:r>
              <a:rPr lang="en-US" altLang="zh-CN" sz="2000" dirty="0" smtClean="0">
                <a:solidFill>
                  <a:srgbClr val="FF0000"/>
                </a:solidFill>
                <a:latin typeface="Times New Roman" pitchFamily="18" charset="0"/>
                <a:cs typeface="Times New Roman" pitchFamily="18" charset="0"/>
              </a:rPr>
              <a:t>Extrapolation to negative energy (-16 </a:t>
            </a:r>
            <a:r>
              <a:rPr lang="en-US" altLang="zh-CN" sz="2000" dirty="0" err="1" smtClean="0">
                <a:solidFill>
                  <a:srgbClr val="FF0000"/>
                </a:solidFill>
                <a:latin typeface="Times New Roman" pitchFamily="18" charset="0"/>
                <a:cs typeface="Times New Roman" pitchFamily="18" charset="0"/>
              </a:rPr>
              <a:t>MeV</a:t>
            </a:r>
            <a:r>
              <a:rPr lang="en-US" altLang="zh-CN" sz="2000" dirty="0" smtClean="0">
                <a:solidFill>
                  <a:srgbClr val="FF0000"/>
                </a:solidFill>
                <a:latin typeface="Times New Roman" pitchFamily="18" charset="0"/>
                <a:cs typeface="Times New Roman" pitchFamily="18" charset="0"/>
              </a:rPr>
              <a:t>) from </a:t>
            </a:r>
          </a:p>
          <a:p>
            <a:pPr algn="l"/>
            <a:r>
              <a:rPr lang="en-US" altLang="zh-CN" sz="2000" dirty="0" smtClean="0">
                <a:solidFill>
                  <a:srgbClr val="FF0000"/>
                </a:solidFill>
                <a:latin typeface="Times New Roman" pitchFamily="18" charset="0"/>
                <a:cs typeface="Times New Roman" pitchFamily="18" charset="0"/>
              </a:rPr>
              <a:t>scattering state has been made, which may lead to </a:t>
            </a:r>
          </a:p>
          <a:p>
            <a:pPr algn="l"/>
            <a:r>
              <a:rPr lang="en-US" altLang="zh-CN" sz="2000" dirty="0" smtClean="0">
                <a:solidFill>
                  <a:srgbClr val="FF0000"/>
                </a:solidFill>
                <a:latin typeface="Times New Roman" pitchFamily="18" charset="0"/>
                <a:cs typeface="Times New Roman" pitchFamily="18" charset="0"/>
              </a:rPr>
              <a:t>some uncertainty on </a:t>
            </a:r>
            <a:r>
              <a:rPr lang="en-US" altLang="zh-CN" sz="2000" dirty="0" smtClean="0">
                <a:solidFill>
                  <a:srgbClr val="0000FF"/>
                </a:solidFill>
                <a:latin typeface="Times New Roman" pitchFamily="18" charset="0"/>
                <a:cs typeface="Times New Roman" pitchFamily="18" charset="0"/>
              </a:rPr>
              <a:t>E</a:t>
            </a:r>
            <a:r>
              <a:rPr lang="en-US" altLang="zh-CN" sz="2000" baseline="-25000" dirty="0" smtClean="0">
                <a:solidFill>
                  <a:srgbClr val="0000FF"/>
                </a:solidFill>
                <a:latin typeface="Times New Roman" pitchFamily="18" charset="0"/>
                <a:cs typeface="Times New Roman" pitchFamily="18" charset="0"/>
              </a:rPr>
              <a:t>sym</a:t>
            </a:r>
            <a:r>
              <a:rPr lang="en-US" altLang="zh-CN" sz="2000" dirty="0" smtClean="0">
                <a:solidFill>
                  <a:srgbClr val="0000FF"/>
                </a:solidFill>
                <a:latin typeface="Times New Roman" pitchFamily="18" charset="0"/>
                <a:cs typeface="Times New Roman" pitchFamily="18" charset="0"/>
              </a:rPr>
              <a:t> </a:t>
            </a:r>
            <a:r>
              <a:rPr lang="en-US" altLang="zh-CN" sz="2000" kern="0" dirty="0" smtClean="0">
                <a:solidFill>
                  <a:srgbClr val="0000FF"/>
                </a:solidFill>
                <a:latin typeface="Times New Roman" pitchFamily="18" charset="0"/>
                <a:ea typeface="宋体" pitchFamily="2" charset="-122"/>
                <a:cs typeface="Times New Roman" pitchFamily="18" charset="0"/>
              </a:rPr>
              <a:t>(</a:t>
            </a:r>
            <a:r>
              <a:rPr lang="el-GR" altLang="zh-CN" sz="2000" kern="0" dirty="0" smtClean="0">
                <a:solidFill>
                  <a:srgbClr val="0000FF"/>
                </a:solidFill>
                <a:latin typeface="Times New Roman" pitchFamily="18" charset="0"/>
                <a:cs typeface="Times New Roman" pitchFamily="18" charset="0"/>
              </a:rPr>
              <a:t>ρ</a:t>
            </a:r>
            <a:r>
              <a:rPr lang="en-US" altLang="zh-CN" sz="2000" kern="0" baseline="-25000" dirty="0" smtClean="0">
                <a:solidFill>
                  <a:srgbClr val="0000FF"/>
                </a:solidFill>
                <a:latin typeface="Times New Roman" pitchFamily="18" charset="0"/>
                <a:cs typeface="Times New Roman" pitchFamily="18" charset="0"/>
              </a:rPr>
              <a:t>0</a:t>
            </a:r>
            <a:r>
              <a:rPr lang="en-US" altLang="zh-CN" sz="2000" dirty="0" smtClean="0">
                <a:solidFill>
                  <a:srgbClr val="0000FF"/>
                </a:solidFill>
                <a:latin typeface="Times New Roman" pitchFamily="18" charset="0"/>
                <a:cs typeface="Times New Roman" pitchFamily="18" charset="0"/>
              </a:rPr>
              <a:t>)</a:t>
            </a:r>
            <a:r>
              <a:rPr lang="en-US" altLang="zh-CN" sz="2000" dirty="0" smtClean="0">
                <a:solidFill>
                  <a:srgbClr val="FF0000"/>
                </a:solidFill>
                <a:latin typeface="Times New Roman" pitchFamily="18" charset="0"/>
                <a:cs typeface="Times New Roman" pitchFamily="18" charset="0"/>
              </a:rPr>
              <a:t> but almost no influence </a:t>
            </a:r>
          </a:p>
          <a:p>
            <a:pPr algn="l"/>
            <a:r>
              <a:rPr lang="en-US" altLang="zh-CN" sz="2000" dirty="0" smtClean="0">
                <a:solidFill>
                  <a:srgbClr val="FF0000"/>
                </a:solidFill>
                <a:latin typeface="Times New Roman" pitchFamily="18" charset="0"/>
                <a:cs typeface="Times New Roman" pitchFamily="18" charset="0"/>
              </a:rPr>
              <a:t>on </a:t>
            </a:r>
            <a:r>
              <a:rPr lang="en-US" altLang="zh-CN" sz="2000" dirty="0" smtClean="0">
                <a:solidFill>
                  <a:srgbClr val="0000FF"/>
                </a:solidFill>
                <a:latin typeface="Times New Roman" pitchFamily="18" charset="0"/>
                <a:cs typeface="Times New Roman" pitchFamily="18" charset="0"/>
              </a:rPr>
              <a:t>L</a:t>
            </a:r>
            <a:r>
              <a:rPr lang="en-US" altLang="zh-CN" sz="2000" dirty="0" smtClean="0">
                <a:solidFill>
                  <a:srgbClr val="FF0000"/>
                </a:solidFill>
                <a:latin typeface="Times New Roman" pitchFamily="18" charset="0"/>
                <a:cs typeface="Times New Roman" pitchFamily="18" charset="0"/>
              </a:rPr>
              <a:t> </a:t>
            </a:r>
            <a:r>
              <a:rPr lang="en-US" altLang="zh-CN" sz="2000" dirty="0" smtClean="0">
                <a:solidFill>
                  <a:srgbClr val="FF00FF"/>
                </a:solidFill>
                <a:latin typeface="Times New Roman" pitchFamily="18" charset="0"/>
                <a:cs typeface="Times New Roman" pitchFamily="18" charset="0"/>
              </a:rPr>
              <a:t>(Dispersive OM may help?)</a:t>
            </a:r>
            <a:endParaRPr lang="zh-CN" altLang="en-US" sz="2000" dirty="0">
              <a:solidFill>
                <a:srgbClr val="FF00FF"/>
              </a:solidFill>
              <a:latin typeface="Times New Roman" pitchFamily="18" charset="0"/>
              <a:cs typeface="Times New Roman" pitchFamily="18" charset="0"/>
            </a:endParaRPr>
          </a:p>
        </p:txBody>
      </p:sp>
      <p:sp>
        <p:nvSpPr>
          <p:cNvPr id="14" name="矩形 13"/>
          <p:cNvSpPr/>
          <p:nvPr/>
        </p:nvSpPr>
        <p:spPr bwMode="auto">
          <a:xfrm>
            <a:off x="1403350" y="4521200"/>
            <a:ext cx="3282950" cy="617154"/>
          </a:xfrm>
          <a:prstGeom prst="rect">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5" name="Title 1"/>
          <p:cNvSpPr txBox="1">
            <a:spLocks/>
          </p:cNvSpPr>
          <p:nvPr/>
        </p:nvSpPr>
        <p:spPr bwMode="auto">
          <a:xfrm>
            <a:off x="228601" y="5191662"/>
            <a:ext cx="2791063" cy="1313378"/>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0" cap="none" spc="0" normalizeH="0" baseline="0" noProof="0" dirty="0" smtClean="0">
                <a:ln>
                  <a:noFill/>
                </a:ln>
                <a:solidFill>
                  <a:srgbClr val="FF0000"/>
                </a:solidFill>
                <a:effectLst/>
                <a:uLnTx/>
                <a:uFillTx/>
                <a:latin typeface="Times New Roman" pitchFamily="18" charset="0"/>
                <a:ea typeface="宋体" pitchFamily="2" charset="-122"/>
                <a:cs typeface="Times New Roman" pitchFamily="18" charset="0"/>
              </a:rPr>
              <a:t>The </a:t>
            </a:r>
            <a:r>
              <a:rPr kumimoji="0" lang="en-US" altLang="zh-CN" sz="2000" b="1" i="0" u="none" strike="noStrike" kern="0" cap="none" spc="0" normalizeH="0" baseline="0" noProof="0" dirty="0" smtClean="0">
                <a:ln>
                  <a:noFill/>
                </a:ln>
                <a:solidFill>
                  <a:srgbClr val="FF00FF"/>
                </a:solidFill>
                <a:effectLst/>
                <a:uLnTx/>
                <a:uFillTx/>
                <a:latin typeface="Times New Roman" pitchFamily="18" charset="0"/>
                <a:ea typeface="宋体" pitchFamily="2" charset="-122"/>
                <a:cs typeface="Times New Roman" pitchFamily="18" charset="0"/>
              </a:rPr>
              <a:t>U</a:t>
            </a:r>
            <a:r>
              <a:rPr kumimoji="0" lang="en-US" altLang="zh-CN" sz="2000" b="1" i="0" u="none" strike="noStrike" kern="0" cap="none" spc="0" normalizeH="0" baseline="-25000" noProof="0" dirty="0" smtClean="0">
                <a:ln>
                  <a:noFill/>
                </a:ln>
                <a:solidFill>
                  <a:srgbClr val="FF00FF"/>
                </a:solidFill>
                <a:effectLst/>
                <a:uLnTx/>
                <a:uFillTx/>
                <a:latin typeface="Times New Roman" pitchFamily="18" charset="0"/>
                <a:ea typeface="宋体" pitchFamily="2" charset="-122"/>
                <a:cs typeface="Times New Roman" pitchFamily="18" charset="0"/>
              </a:rPr>
              <a:t>sym,2</a:t>
            </a:r>
            <a:r>
              <a:rPr kumimoji="0" lang="en-US" altLang="zh-CN" sz="2000" b="1" i="0" u="none" strike="noStrike" kern="0" cap="none" spc="0" normalizeH="0" baseline="0" noProof="0" dirty="0" smtClean="0">
                <a:ln>
                  <a:noFill/>
                </a:ln>
                <a:solidFill>
                  <a:srgbClr val="FF00FF"/>
                </a:solidFill>
                <a:effectLst/>
                <a:uLnTx/>
                <a:uFillTx/>
                <a:latin typeface="Times New Roman" pitchFamily="18" charset="0"/>
                <a:ea typeface="宋体" pitchFamily="2" charset="-122"/>
                <a:cs typeface="Times New Roman" pitchFamily="18" charset="0"/>
              </a:rPr>
              <a:t> (</a:t>
            </a:r>
            <a:r>
              <a:rPr kumimoji="0" lang="el-GR" altLang="zh-CN" sz="2000" b="1" i="0" u="none" strike="noStrike" kern="0" cap="none" spc="0" normalizeH="0" baseline="0" noProof="0" dirty="0" smtClean="0">
                <a:ln>
                  <a:noFill/>
                </a:ln>
                <a:solidFill>
                  <a:srgbClr val="FF00FF"/>
                </a:solidFill>
                <a:effectLst/>
                <a:uLnTx/>
                <a:uFillTx/>
                <a:latin typeface="Times New Roman" pitchFamily="18" charset="0"/>
                <a:ea typeface="+mj-ea"/>
                <a:cs typeface="Times New Roman" pitchFamily="18" charset="0"/>
              </a:rPr>
              <a:t>ρ</a:t>
            </a:r>
            <a:r>
              <a:rPr kumimoji="0" lang="en-US" altLang="zh-CN" sz="2000" b="1" i="0" u="none" strike="noStrike" kern="0" cap="none" spc="0" normalizeH="0" baseline="-25000" noProof="0" dirty="0" smtClean="0">
                <a:ln>
                  <a:noFill/>
                </a:ln>
                <a:solidFill>
                  <a:srgbClr val="FF00FF"/>
                </a:solidFill>
                <a:effectLst/>
                <a:uLnTx/>
                <a:uFillTx/>
                <a:latin typeface="Times New Roman" pitchFamily="18" charset="0"/>
                <a:ea typeface="+mj-ea"/>
                <a:cs typeface="Times New Roman" pitchFamily="18" charset="0"/>
              </a:rPr>
              <a:t>0</a:t>
            </a:r>
            <a:r>
              <a:rPr kumimoji="0" lang="en-US" altLang="zh-CN" sz="2000" b="1" i="0" u="none" strike="noStrike" kern="0" cap="none" spc="0" normalizeH="0" baseline="0" noProof="0" dirty="0" smtClean="0">
                <a:ln>
                  <a:noFill/>
                </a:ln>
                <a:solidFill>
                  <a:srgbClr val="FF00FF"/>
                </a:solidFill>
                <a:effectLst/>
                <a:uLnTx/>
                <a:uFillTx/>
                <a:latin typeface="Times New Roman" pitchFamily="18" charset="0"/>
                <a:ea typeface="宋体" pitchFamily="2" charset="-122"/>
                <a:cs typeface="Times New Roman" pitchFamily="18" charset="0"/>
              </a:rPr>
              <a:t>,p) </a:t>
            </a:r>
            <a:r>
              <a:rPr kumimoji="0" lang="en-US" altLang="zh-CN" sz="2000" b="1" i="0" u="none" strike="noStrike" kern="0" cap="none" spc="0" normalizeH="0" baseline="0" noProof="0" dirty="0" smtClean="0">
                <a:ln>
                  <a:noFill/>
                </a:ln>
                <a:solidFill>
                  <a:srgbClr val="FF0000"/>
                </a:solidFill>
                <a:effectLst/>
                <a:uLnTx/>
                <a:uFillTx/>
                <a:latin typeface="Times New Roman" pitchFamily="18" charset="0"/>
                <a:ea typeface="宋体" pitchFamily="2" charset="-122"/>
                <a:cs typeface="Times New Roman" pitchFamily="18" charset="0"/>
              </a:rPr>
              <a:t>contribution to L is small ! </a:t>
            </a:r>
            <a:r>
              <a:rPr kumimoji="0" lang="en-US" altLang="zh-CN" sz="2000" b="1" i="0" u="none" strike="noStrike" kern="0" cap="none" spc="0" normalizeH="0" baseline="0" noProof="0" dirty="0" smtClean="0">
                <a:ln>
                  <a:noFill/>
                </a:ln>
                <a:solidFill>
                  <a:srgbClr val="0000FF"/>
                </a:solidFill>
                <a:effectLst/>
                <a:uLnTx/>
                <a:uFillTx/>
                <a:latin typeface="Times New Roman" pitchFamily="18" charset="0"/>
                <a:ea typeface="宋体" pitchFamily="2" charset="-122"/>
                <a:cs typeface="Times New Roman" pitchFamily="18" charset="0"/>
              </a:rPr>
              <a:t>(but with large uncertainty)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76200" y="76200"/>
            <a:ext cx="8991600" cy="685800"/>
          </a:xfrm>
        </p:spPr>
        <p:txBody>
          <a:bodyPr/>
          <a:lstStyle/>
          <a:p>
            <a:pPr algn="l"/>
            <a:r>
              <a:rPr lang="en-US" altLang="zh-CN" sz="2400" dirty="0" smtClean="0">
                <a:solidFill>
                  <a:srgbClr val="0000FF"/>
                </a:solidFill>
                <a:latin typeface="Times New Roman" pitchFamily="18" charset="0"/>
                <a:ea typeface="宋体" pitchFamily="2" charset="-122"/>
                <a:cs typeface="Times New Roman" pitchFamily="18" charset="0"/>
              </a:rPr>
              <a:t>                             </a:t>
            </a:r>
            <a:r>
              <a:rPr lang="en-US" altLang="zh-CN" sz="2400" dirty="0" smtClean="0">
                <a:solidFill>
                  <a:srgbClr val="FF0000"/>
                </a:solidFill>
                <a:latin typeface="Times New Roman" pitchFamily="18" charset="0"/>
                <a:ea typeface="宋体" pitchFamily="2" charset="-122"/>
                <a:cs typeface="Times New Roman" pitchFamily="18" charset="0"/>
              </a:rPr>
              <a:t>Lorentz Covariant Self-energy </a:t>
            </a:r>
            <a:r>
              <a:rPr lang="en-US" altLang="zh-CN" sz="2400" dirty="0" smtClean="0">
                <a:solidFill>
                  <a:schemeClr val="accent2"/>
                </a:solidFill>
                <a:latin typeface="Times New Roman" pitchFamily="18" charset="0"/>
                <a:ea typeface="宋体" pitchFamily="2" charset="-122"/>
                <a:cs typeface="Times New Roman" pitchFamily="18" charset="0"/>
              </a:rPr>
              <a:t>Decomposition </a:t>
            </a:r>
            <a:br>
              <a:rPr lang="en-US" altLang="zh-CN" sz="2400" dirty="0" smtClean="0">
                <a:solidFill>
                  <a:schemeClr val="accent2"/>
                </a:solidFill>
                <a:latin typeface="Times New Roman" pitchFamily="18" charset="0"/>
                <a:ea typeface="宋体" pitchFamily="2" charset="-122"/>
                <a:cs typeface="Times New Roman" pitchFamily="18" charset="0"/>
              </a:rPr>
            </a:br>
            <a:r>
              <a:rPr lang="en-US" altLang="zh-CN" sz="2400" dirty="0" smtClean="0">
                <a:solidFill>
                  <a:schemeClr val="accent2"/>
                </a:solidFill>
                <a:latin typeface="Times New Roman" pitchFamily="18" charset="0"/>
                <a:ea typeface="宋体" pitchFamily="2" charset="-122"/>
                <a:cs typeface="Times New Roman" pitchFamily="18" charset="0"/>
              </a:rPr>
              <a:t>                                                                           of the E</a:t>
            </a:r>
            <a:r>
              <a:rPr lang="en-US" altLang="zh-CN" sz="2400" baseline="-25000" dirty="0" smtClean="0">
                <a:solidFill>
                  <a:schemeClr val="accent2"/>
                </a:solidFill>
                <a:latin typeface="Times New Roman" pitchFamily="18" charset="0"/>
                <a:ea typeface="宋体" pitchFamily="2" charset="-122"/>
                <a:cs typeface="Times New Roman" pitchFamily="18" charset="0"/>
              </a:rPr>
              <a:t>sym</a:t>
            </a:r>
            <a:r>
              <a:rPr lang="en-US" altLang="zh-CN" sz="2400" dirty="0" smtClean="0">
                <a:solidFill>
                  <a:schemeClr val="accent2"/>
                </a:solidFill>
                <a:latin typeface="Times New Roman" pitchFamily="18" charset="0"/>
                <a:ea typeface="宋体" pitchFamily="2" charset="-122"/>
                <a:cs typeface="Times New Roman" pitchFamily="18" charset="0"/>
              </a:rPr>
              <a:t> and L</a:t>
            </a:r>
          </a:p>
        </p:txBody>
      </p:sp>
      <p:sp>
        <p:nvSpPr>
          <p:cNvPr id="17" name="TextBox 12"/>
          <p:cNvSpPr txBox="1">
            <a:spLocks noChangeArrowheads="1"/>
          </p:cNvSpPr>
          <p:nvPr/>
        </p:nvSpPr>
        <p:spPr bwMode="auto">
          <a:xfrm>
            <a:off x="1981201" y="838200"/>
            <a:ext cx="5257799" cy="400110"/>
          </a:xfrm>
          <a:prstGeom prst="rect">
            <a:avLst/>
          </a:prstGeom>
          <a:noFill/>
          <a:ln w="9525">
            <a:noFill/>
            <a:miter lim="800000"/>
            <a:headEnd/>
            <a:tailEnd/>
          </a:ln>
        </p:spPr>
        <p:txBody>
          <a:bodyPr wrap="square">
            <a:spAutoFit/>
          </a:bodyPr>
          <a:lstStyle/>
          <a:p>
            <a:pPr algn="l"/>
            <a:r>
              <a:rPr lang="en-US" altLang="zh-CN" sz="2000" b="1" dirty="0" smtClean="0">
                <a:solidFill>
                  <a:srgbClr val="3333FF"/>
                </a:solidFill>
                <a:latin typeface="Times New Roman" pitchFamily="18" charset="0"/>
                <a:ea typeface="宋体" pitchFamily="2" charset="-122"/>
                <a:cs typeface="Times New Roman" pitchFamily="18" charset="0"/>
              </a:rPr>
              <a:t>B.J. Cai and L.W. Chen, PLB711, 104 (2012)</a:t>
            </a:r>
            <a:endParaRPr lang="en-US" altLang="zh-CN" sz="2000" b="1" dirty="0">
              <a:solidFill>
                <a:srgbClr val="3333FF"/>
              </a:solidFill>
              <a:latin typeface="Times New Roman" pitchFamily="18" charset="0"/>
              <a:ea typeface="宋体" pitchFamily="2" charset="-122"/>
              <a:cs typeface="Times New Roman" pitchFamily="18" charset="0"/>
            </a:endParaRPr>
          </a:p>
        </p:txBody>
      </p:sp>
      <p:pic>
        <p:nvPicPr>
          <p:cNvPr id="324610" name="Picture 2"/>
          <p:cNvPicPr>
            <a:picLocks noChangeAspect="1" noChangeArrowheads="1"/>
          </p:cNvPicPr>
          <p:nvPr/>
        </p:nvPicPr>
        <p:blipFill>
          <a:blip r:embed="rId2" cstate="print"/>
          <a:srcRect/>
          <a:stretch>
            <a:fillRect/>
          </a:stretch>
        </p:blipFill>
        <p:spPr bwMode="auto">
          <a:xfrm>
            <a:off x="1981200" y="1219200"/>
            <a:ext cx="4800600" cy="1200150"/>
          </a:xfrm>
          <a:prstGeom prst="rect">
            <a:avLst/>
          </a:prstGeom>
          <a:noFill/>
          <a:ln w="9525">
            <a:solidFill>
              <a:srgbClr val="FF0000"/>
            </a:solidFill>
            <a:miter lim="800000"/>
            <a:headEnd/>
            <a:tailEnd/>
          </a:ln>
        </p:spPr>
      </p:pic>
      <p:grpSp>
        <p:nvGrpSpPr>
          <p:cNvPr id="2" name="组合 13"/>
          <p:cNvGrpSpPr/>
          <p:nvPr/>
        </p:nvGrpSpPr>
        <p:grpSpPr>
          <a:xfrm>
            <a:off x="1524000" y="2495550"/>
            <a:ext cx="5791200" cy="941978"/>
            <a:chOff x="1524000" y="2495550"/>
            <a:chExt cx="5791200" cy="941978"/>
          </a:xfrm>
        </p:grpSpPr>
        <p:grpSp>
          <p:nvGrpSpPr>
            <p:cNvPr id="3" name="组合 21"/>
            <p:cNvGrpSpPr/>
            <p:nvPr/>
          </p:nvGrpSpPr>
          <p:grpSpPr>
            <a:xfrm>
              <a:off x="1524000" y="2495550"/>
              <a:ext cx="5791200" cy="552450"/>
              <a:chOff x="228600" y="2495550"/>
              <a:chExt cx="7696200" cy="781050"/>
            </a:xfrm>
          </p:grpSpPr>
          <p:pic>
            <p:nvPicPr>
              <p:cNvPr id="324612" name="Picture 4"/>
              <p:cNvPicPr>
                <a:picLocks noChangeAspect="1" noChangeArrowheads="1"/>
              </p:cNvPicPr>
              <p:nvPr/>
            </p:nvPicPr>
            <p:blipFill>
              <a:blip r:embed="rId3" cstate="print"/>
              <a:srcRect/>
              <a:stretch>
                <a:fillRect/>
              </a:stretch>
            </p:blipFill>
            <p:spPr bwMode="auto">
              <a:xfrm>
                <a:off x="228600" y="2495550"/>
                <a:ext cx="5019675" cy="781050"/>
              </a:xfrm>
              <a:prstGeom prst="rect">
                <a:avLst/>
              </a:prstGeom>
              <a:noFill/>
              <a:ln w="9525">
                <a:noFill/>
                <a:miter lim="800000"/>
                <a:headEnd/>
                <a:tailEnd/>
              </a:ln>
            </p:spPr>
          </p:pic>
          <p:pic>
            <p:nvPicPr>
              <p:cNvPr id="324613" name="Picture 5"/>
              <p:cNvPicPr>
                <a:picLocks noChangeAspect="1" noChangeArrowheads="1"/>
              </p:cNvPicPr>
              <p:nvPr/>
            </p:nvPicPr>
            <p:blipFill>
              <a:blip r:embed="rId4" cstate="print"/>
              <a:srcRect/>
              <a:stretch>
                <a:fillRect/>
              </a:stretch>
            </p:blipFill>
            <p:spPr bwMode="auto">
              <a:xfrm>
                <a:off x="5286375" y="2669574"/>
                <a:ext cx="2638425" cy="438150"/>
              </a:xfrm>
              <a:prstGeom prst="rect">
                <a:avLst/>
              </a:prstGeom>
              <a:noFill/>
              <a:ln w="9525">
                <a:noFill/>
                <a:miter lim="800000"/>
                <a:headEnd/>
                <a:tailEnd/>
              </a:ln>
            </p:spPr>
          </p:pic>
        </p:grpSp>
        <p:pic>
          <p:nvPicPr>
            <p:cNvPr id="324614" name="Picture 6"/>
            <p:cNvPicPr>
              <a:picLocks noChangeAspect="1" noChangeArrowheads="1"/>
            </p:cNvPicPr>
            <p:nvPr/>
          </p:nvPicPr>
          <p:blipFill>
            <a:blip r:embed="rId5" cstate="print"/>
            <a:srcRect/>
            <a:stretch>
              <a:fillRect/>
            </a:stretch>
          </p:blipFill>
          <p:spPr bwMode="auto">
            <a:xfrm>
              <a:off x="1778000" y="3124200"/>
              <a:ext cx="5257800" cy="313328"/>
            </a:xfrm>
            <a:prstGeom prst="rect">
              <a:avLst/>
            </a:prstGeom>
            <a:noFill/>
            <a:ln w="9525">
              <a:noFill/>
              <a:miter lim="800000"/>
              <a:headEnd/>
              <a:tailEnd/>
            </a:ln>
          </p:spPr>
        </p:pic>
      </p:grpSp>
      <p:pic>
        <p:nvPicPr>
          <p:cNvPr id="324615" name="Picture 7"/>
          <p:cNvPicPr>
            <a:picLocks noChangeAspect="1" noChangeArrowheads="1"/>
          </p:cNvPicPr>
          <p:nvPr/>
        </p:nvPicPr>
        <p:blipFill>
          <a:blip r:embed="rId6" cstate="print"/>
          <a:srcRect/>
          <a:stretch>
            <a:fillRect/>
          </a:stretch>
        </p:blipFill>
        <p:spPr bwMode="auto">
          <a:xfrm>
            <a:off x="228600" y="3505200"/>
            <a:ext cx="1981200" cy="586273"/>
          </a:xfrm>
          <a:prstGeom prst="rect">
            <a:avLst/>
          </a:prstGeom>
          <a:noFill/>
          <a:ln w="9525">
            <a:noFill/>
            <a:miter lim="800000"/>
            <a:headEnd/>
            <a:tailEnd/>
          </a:ln>
        </p:spPr>
      </p:pic>
      <p:pic>
        <p:nvPicPr>
          <p:cNvPr id="324616" name="Picture 8"/>
          <p:cNvPicPr>
            <a:picLocks noChangeAspect="1" noChangeArrowheads="1"/>
          </p:cNvPicPr>
          <p:nvPr/>
        </p:nvPicPr>
        <p:blipFill>
          <a:blip r:embed="rId7" cstate="print"/>
          <a:srcRect/>
          <a:stretch>
            <a:fillRect/>
          </a:stretch>
        </p:blipFill>
        <p:spPr bwMode="auto">
          <a:xfrm>
            <a:off x="247650" y="4114800"/>
            <a:ext cx="2876550" cy="2470507"/>
          </a:xfrm>
          <a:prstGeom prst="rect">
            <a:avLst/>
          </a:prstGeom>
          <a:noFill/>
          <a:ln w="9525">
            <a:noFill/>
            <a:miter lim="800000"/>
            <a:headEnd/>
            <a:tailEnd/>
          </a:ln>
        </p:spPr>
      </p:pic>
      <p:pic>
        <p:nvPicPr>
          <p:cNvPr id="324617" name="Picture 9"/>
          <p:cNvPicPr>
            <a:picLocks noChangeAspect="1" noChangeArrowheads="1"/>
          </p:cNvPicPr>
          <p:nvPr/>
        </p:nvPicPr>
        <p:blipFill>
          <a:blip r:embed="rId8" cstate="print"/>
          <a:srcRect/>
          <a:stretch>
            <a:fillRect/>
          </a:stretch>
        </p:blipFill>
        <p:spPr bwMode="auto">
          <a:xfrm>
            <a:off x="2871914" y="3568700"/>
            <a:ext cx="3528886" cy="1976437"/>
          </a:xfrm>
          <a:prstGeom prst="rect">
            <a:avLst/>
          </a:prstGeom>
          <a:noFill/>
          <a:ln w="9525">
            <a:noFill/>
            <a:miter lim="800000"/>
            <a:headEnd/>
            <a:tailEnd/>
          </a:ln>
        </p:spPr>
      </p:pic>
      <p:pic>
        <p:nvPicPr>
          <p:cNvPr id="324618" name="Picture 10"/>
          <p:cNvPicPr>
            <a:picLocks noChangeAspect="1" noChangeArrowheads="1"/>
          </p:cNvPicPr>
          <p:nvPr/>
        </p:nvPicPr>
        <p:blipFill>
          <a:blip r:embed="rId9" cstate="print"/>
          <a:srcRect/>
          <a:stretch>
            <a:fillRect/>
          </a:stretch>
        </p:blipFill>
        <p:spPr bwMode="auto">
          <a:xfrm>
            <a:off x="6019800" y="3568700"/>
            <a:ext cx="3071813" cy="1857272"/>
          </a:xfrm>
          <a:prstGeom prst="rect">
            <a:avLst/>
          </a:prstGeom>
          <a:noFill/>
          <a:ln w="9525">
            <a:noFill/>
            <a:miter lim="800000"/>
            <a:headEnd/>
            <a:tailEnd/>
          </a:ln>
        </p:spPr>
      </p:pic>
      <p:sp>
        <p:nvSpPr>
          <p:cNvPr id="28" name="Title 1"/>
          <p:cNvSpPr txBox="1">
            <a:spLocks/>
          </p:cNvSpPr>
          <p:nvPr/>
        </p:nvSpPr>
        <p:spPr bwMode="auto">
          <a:xfrm>
            <a:off x="3124200" y="5454293"/>
            <a:ext cx="5738686" cy="946507"/>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100" b="1" i="0" u="none" strike="noStrike" kern="0" cap="none" spc="0" normalizeH="0" baseline="0" noProof="0" dirty="0" smtClean="0">
                <a:ln>
                  <a:noFill/>
                </a:ln>
                <a:solidFill>
                  <a:srgbClr val="133984"/>
                </a:solidFill>
                <a:effectLst/>
                <a:uLnTx/>
                <a:uFillTx/>
                <a:latin typeface="Times New Roman" pitchFamily="18" charset="0"/>
                <a:ea typeface="宋体" pitchFamily="2" charset="-122"/>
                <a:cs typeface="Times New Roman" pitchFamily="18" charset="0"/>
              </a:rPr>
              <a:t>Lorentz covariant nucleon</a:t>
            </a:r>
            <a:r>
              <a:rPr kumimoji="0" lang="en-US" altLang="zh-CN" sz="2100" b="1" i="0" u="none" strike="noStrike" kern="0" cap="none" spc="0" normalizeH="0" noProof="0" dirty="0" smtClean="0">
                <a:ln>
                  <a:noFill/>
                </a:ln>
                <a:solidFill>
                  <a:srgbClr val="133984"/>
                </a:solidFill>
                <a:effectLst/>
                <a:uLnTx/>
                <a:uFillTx/>
                <a:latin typeface="Times New Roman" pitchFamily="18" charset="0"/>
                <a:ea typeface="宋体" pitchFamily="2" charset="-122"/>
                <a:cs typeface="Times New Roman" pitchFamily="18" charset="0"/>
              </a:rPr>
              <a:t> self-energy can be obtained from </a:t>
            </a:r>
            <a:r>
              <a:rPr kumimoji="0" lang="en-US" altLang="zh-CN" sz="2100" b="1" i="0" u="none" strike="noStrike" kern="0" cap="none" spc="0" normalizeH="0" noProof="0" dirty="0" smtClean="0">
                <a:ln>
                  <a:noFill/>
                </a:ln>
                <a:solidFill>
                  <a:srgbClr val="FF00FF"/>
                </a:solidFill>
                <a:effectLst/>
                <a:uLnTx/>
                <a:uFillTx/>
                <a:latin typeface="Times New Roman" pitchFamily="18" charset="0"/>
                <a:ea typeface="宋体" pitchFamily="2" charset="-122"/>
                <a:cs typeface="Times New Roman" pitchFamily="18" charset="0"/>
              </a:rPr>
              <a:t>Dirac phenomenology</a:t>
            </a:r>
            <a:r>
              <a:rPr kumimoji="0" lang="en-US" altLang="zh-CN" sz="2100" b="1" i="0" u="none" strike="noStrike" kern="0" cap="none" spc="0" normalizeH="0" noProof="0" dirty="0" smtClean="0">
                <a:ln>
                  <a:noFill/>
                </a:ln>
                <a:solidFill>
                  <a:srgbClr val="133984"/>
                </a:solidFill>
                <a:effectLst/>
                <a:uLnTx/>
                <a:uFillTx/>
                <a:latin typeface="Times New Roman" pitchFamily="18" charset="0"/>
                <a:ea typeface="宋体" pitchFamily="2" charset="-122"/>
                <a:cs typeface="Times New Roman" pitchFamily="18" charset="0"/>
              </a:rPr>
              <a:t>, </a:t>
            </a:r>
            <a:r>
              <a:rPr kumimoji="0" lang="en-US" altLang="zh-CN" sz="2100" b="1" i="0" u="none" strike="noStrike" kern="0" cap="none" spc="0" normalizeH="0" noProof="0" dirty="0" smtClean="0">
                <a:ln>
                  <a:noFill/>
                </a:ln>
                <a:solidFill>
                  <a:srgbClr val="FF0000"/>
                </a:solidFill>
                <a:effectLst/>
                <a:uLnTx/>
                <a:uFillTx/>
                <a:latin typeface="Times New Roman" pitchFamily="18" charset="0"/>
                <a:ea typeface="宋体" pitchFamily="2" charset="-122"/>
                <a:cs typeface="Times New Roman" pitchFamily="18" charset="0"/>
              </a:rPr>
              <a:t>QCD sum rules (KS </a:t>
            </a:r>
            <a:r>
              <a:rPr kumimoji="0" lang="en-US" altLang="zh-CN" sz="2100" b="1" i="0" u="none" strike="noStrike" kern="0" cap="none" spc="0" normalizeH="0" noProof="0" dirty="0" err="1" smtClean="0">
                <a:ln>
                  <a:noFill/>
                </a:ln>
                <a:solidFill>
                  <a:srgbClr val="FF0000"/>
                </a:solidFill>
                <a:effectLst/>
                <a:uLnTx/>
                <a:uFillTx/>
                <a:latin typeface="Times New Roman" pitchFamily="18" charset="0"/>
                <a:ea typeface="宋体" pitchFamily="2" charset="-122"/>
                <a:cs typeface="Times New Roman" pitchFamily="18" charset="0"/>
              </a:rPr>
              <a:t>Jeoug</a:t>
            </a:r>
            <a:r>
              <a:rPr kumimoji="0" lang="en-US" altLang="zh-CN" sz="2100" b="1" i="0" u="none" strike="noStrike" kern="0" cap="none" spc="0" normalizeH="0" noProof="0" dirty="0" smtClean="0">
                <a:ln>
                  <a:noFill/>
                </a:ln>
                <a:solidFill>
                  <a:srgbClr val="FF0000"/>
                </a:solidFill>
                <a:effectLst/>
                <a:uLnTx/>
                <a:uFillTx/>
                <a:latin typeface="Times New Roman" pitchFamily="18" charset="0"/>
                <a:ea typeface="宋体" pitchFamily="2" charset="-122"/>
                <a:cs typeface="Times New Roman" pitchFamily="18" charset="0"/>
              </a:rPr>
              <a:t>/SH Lee, EG </a:t>
            </a:r>
            <a:r>
              <a:rPr kumimoji="0" lang="en-US" altLang="zh-CN" sz="2100" b="1" i="0" u="none" strike="noStrike" kern="0" cap="none" spc="0" normalizeH="0" noProof="0" dirty="0" err="1" smtClean="0">
                <a:ln>
                  <a:noFill/>
                </a:ln>
                <a:solidFill>
                  <a:srgbClr val="FF0000"/>
                </a:solidFill>
                <a:effectLst/>
                <a:uLnTx/>
                <a:uFillTx/>
                <a:latin typeface="Times New Roman" pitchFamily="18" charset="0"/>
                <a:ea typeface="宋体" pitchFamily="2" charset="-122"/>
                <a:cs typeface="Times New Roman" pitchFamily="18" charset="0"/>
              </a:rPr>
              <a:t>Drukarev</a:t>
            </a:r>
            <a:r>
              <a:rPr kumimoji="0" lang="en-US" altLang="zh-CN" sz="2100" b="1" i="0" u="none" strike="noStrike" kern="0" cap="none" spc="0" normalizeH="0" noProof="0" dirty="0" smtClean="0">
                <a:ln>
                  <a:noFill/>
                </a:ln>
                <a:solidFill>
                  <a:srgbClr val="FF0000"/>
                </a:solidFill>
                <a:effectLst/>
                <a:uLnTx/>
                <a:uFillTx/>
                <a:latin typeface="Times New Roman" pitchFamily="18" charset="0"/>
                <a:ea typeface="宋体" pitchFamily="2" charset="-122"/>
                <a:cs typeface="Times New Roman" pitchFamily="18" charset="0"/>
              </a:rPr>
              <a:t>),……</a:t>
            </a:r>
            <a:endParaRPr kumimoji="0" lang="en-US" altLang="zh-CN" sz="2100" b="1" i="0" u="none" strike="noStrike" kern="0" cap="none" spc="0" normalizeH="0" baseline="0" noProof="0" dirty="0" smtClean="0">
              <a:ln>
                <a:noFill/>
              </a:ln>
              <a:solidFill>
                <a:srgbClr val="133984"/>
              </a:solidFill>
              <a:effectLst/>
              <a:uLnTx/>
              <a:uFillTx/>
              <a:latin typeface="Times New Roman" pitchFamily="18" charset="0"/>
              <a:ea typeface="宋体" pitchFamily="2" charset="-122"/>
              <a:cs typeface="Times New Roman" pitchFamily="18" charset="0"/>
            </a:endParaRPr>
          </a:p>
        </p:txBody>
      </p:sp>
      <p:sp>
        <p:nvSpPr>
          <p:cNvPr id="16" name="矩形 15"/>
          <p:cNvSpPr/>
          <p:nvPr/>
        </p:nvSpPr>
        <p:spPr bwMode="auto">
          <a:xfrm>
            <a:off x="1422400" y="2457450"/>
            <a:ext cx="5943600" cy="1018178"/>
          </a:xfrm>
          <a:prstGeom prst="rect">
            <a:avLst/>
          </a:prstGeom>
          <a:no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Outline</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5" name="Rectangle 59"/>
          <p:cNvSpPr txBox="1">
            <a:spLocks noChangeArrowheads="1"/>
          </p:cNvSpPr>
          <p:nvPr/>
        </p:nvSpPr>
        <p:spPr bwMode="auto">
          <a:xfrm>
            <a:off x="457200" y="1447800"/>
            <a:ext cx="8382000" cy="4343053"/>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FF0000"/>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Current constraints on the symmetry </a:t>
            </a:r>
            <a:r>
              <a:rPr lang="en-US" altLang="zh-CN" sz="3200"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Symmetry energy at 0.11 fm</a:t>
            </a:r>
            <a:r>
              <a:rPr lang="en-US" altLang="zh-CN" sz="2500" b="1" kern="0" baseline="30000" dirty="0" smtClean="0">
                <a:solidFill>
                  <a:srgbClr val="0000FF"/>
                </a:solidFill>
                <a:latin typeface="Times New Roman" pitchFamily="18" charset="0"/>
                <a:ea typeface="+mn-ea"/>
                <a:cs typeface="Times New Roman" pitchFamily="18" charset="0"/>
              </a:rPr>
              <a:t>-3</a:t>
            </a:r>
            <a:endParaRPr lang="en-US" altLang="zh-CN" sz="2500" b="1" kern="0" baseline="30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Density curvature </a:t>
            </a:r>
            <a:r>
              <a:rPr lang="en-US" altLang="zh-CN" sz="3200" b="1" kern="0" dirty="0" err="1" smtClean="0">
                <a:solidFill>
                  <a:srgbClr val="0000FF"/>
                </a:solidFill>
                <a:latin typeface="Times New Roman" pitchFamily="18" charset="0"/>
                <a:ea typeface="+mn-ea"/>
                <a:cs typeface="Times New Roman" pitchFamily="18" charset="0"/>
              </a:rPr>
              <a:t>K</a:t>
            </a:r>
            <a:r>
              <a:rPr lang="en-US" altLang="zh-CN" sz="3200" b="1" kern="0" baseline="-25000" dirty="0" err="1" smtClean="0">
                <a:solidFill>
                  <a:srgbClr val="0000FF"/>
                </a:solidFill>
                <a:latin typeface="Times New Roman" pitchFamily="18" charset="0"/>
                <a:ea typeface="+mn-ea"/>
                <a:cs typeface="Times New Roman" pitchFamily="18" charset="0"/>
              </a:rPr>
              <a:t>sym</a:t>
            </a:r>
            <a:r>
              <a:rPr lang="en-US" altLang="zh-CN" sz="3200" b="1" kern="0" dirty="0" smtClean="0">
                <a:solidFill>
                  <a:srgbClr val="0000FF"/>
                </a:solidFill>
                <a:latin typeface="Times New Roman" pitchFamily="18" charset="0"/>
                <a:ea typeface="+mn-ea"/>
                <a:cs typeface="Times New Roman" pitchFamily="18" charset="0"/>
              </a:rPr>
              <a:t> </a:t>
            </a:r>
            <a:r>
              <a:rPr lang="en-US" altLang="zh-CN" sz="3200" b="1" kern="0" dirty="0">
                <a:solidFill>
                  <a:srgbClr val="0000FF"/>
                </a:solidFill>
                <a:latin typeface="Times New Roman" pitchFamily="18" charset="0"/>
                <a:ea typeface="+mn-ea"/>
                <a:cs typeface="Times New Roman" pitchFamily="18" charset="0"/>
              </a:rPr>
              <a:t>and the </a:t>
            </a:r>
            <a:r>
              <a:rPr lang="en-US" altLang="zh-CN" sz="3200" b="1" kern="0" dirty="0" smtClean="0">
                <a:solidFill>
                  <a:srgbClr val="0000FF"/>
                </a:solidFill>
                <a:latin typeface="Times New Roman" pitchFamily="18" charset="0"/>
                <a:ea typeface="+mn-ea"/>
                <a:cs typeface="Times New Roman" pitchFamily="18" charset="0"/>
              </a:rPr>
              <a:t>high density symmetry energy</a:t>
            </a:r>
            <a:endParaRPr lang="en-US" altLang="zh-CN" sz="3200"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Summary and outlook</a:t>
            </a:r>
            <a:endParaRPr lang="zh-CN" altLang="en-US" sz="3200"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smtClean="0">
                <a:solidFill>
                  <a:srgbClr val="132584"/>
                </a:solidFill>
                <a:latin typeface="Times New Roman" pitchFamily="18" charset="0"/>
                <a:ea typeface="黑体" pitchFamily="49" charset="-122"/>
                <a:cs typeface="Times New Roman" pitchFamily="18" charset="0"/>
              </a:rPr>
              <a:t>Outline</a:t>
            </a:r>
            <a:endParaRPr kumimoji="1" lang="zh-CN" altLang="en-US" sz="3600" smtClean="0">
              <a:solidFill>
                <a:srgbClr val="132584"/>
              </a:solidFill>
              <a:latin typeface="Times New Roman" pitchFamily="18" charset="0"/>
              <a:ea typeface="黑体" pitchFamily="49" charset="-122"/>
              <a:cs typeface="Times New Roman" pitchFamily="18" charset="0"/>
            </a:endParaRPr>
          </a:p>
        </p:txBody>
      </p:sp>
      <p:sp>
        <p:nvSpPr>
          <p:cNvPr id="5" name="Rectangle 59"/>
          <p:cNvSpPr txBox="1">
            <a:spLocks noChangeArrowheads="1"/>
          </p:cNvSpPr>
          <p:nvPr/>
        </p:nvSpPr>
        <p:spPr bwMode="auto">
          <a:xfrm>
            <a:off x="457200" y="1447800"/>
            <a:ext cx="8382000" cy="4343053"/>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Current constraints on the symmetry </a:t>
            </a:r>
            <a:r>
              <a:rPr lang="en-US" altLang="zh-CN" sz="3200"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500" b="1" kern="0" dirty="0" smtClean="0">
                <a:solidFill>
                  <a:srgbClr val="FF0000"/>
                </a:solidFill>
                <a:latin typeface="Times New Roman" pitchFamily="18" charset="0"/>
                <a:ea typeface="+mn-ea"/>
                <a:cs typeface="Times New Roman" pitchFamily="18" charset="0"/>
              </a:rPr>
              <a:t>        - Symmetry energy at 0.11 fm</a:t>
            </a:r>
            <a:r>
              <a:rPr lang="en-US" altLang="zh-CN" sz="2500" b="1" kern="0" baseline="30000" dirty="0" smtClean="0">
                <a:solidFill>
                  <a:srgbClr val="FF0000"/>
                </a:solidFill>
                <a:latin typeface="Times New Roman" pitchFamily="18" charset="0"/>
                <a:ea typeface="+mn-ea"/>
                <a:cs typeface="Times New Roman" pitchFamily="18" charset="0"/>
              </a:rPr>
              <a:t>-3</a:t>
            </a:r>
            <a:endParaRPr lang="en-US" altLang="zh-CN" sz="2500" b="1" kern="0" baseline="30000" dirty="0">
              <a:solidFill>
                <a:srgbClr val="FF0000"/>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Density curvature </a:t>
            </a:r>
            <a:r>
              <a:rPr lang="en-US" altLang="zh-CN" sz="3200" b="1" kern="0" dirty="0" err="1" smtClean="0">
                <a:solidFill>
                  <a:srgbClr val="0000FF"/>
                </a:solidFill>
                <a:latin typeface="Times New Roman" pitchFamily="18" charset="0"/>
                <a:ea typeface="+mn-ea"/>
                <a:cs typeface="Times New Roman" pitchFamily="18" charset="0"/>
              </a:rPr>
              <a:t>K</a:t>
            </a:r>
            <a:r>
              <a:rPr lang="en-US" altLang="zh-CN" sz="3200" b="1" kern="0" baseline="-25000" dirty="0" err="1" smtClean="0">
                <a:solidFill>
                  <a:srgbClr val="0000FF"/>
                </a:solidFill>
                <a:latin typeface="Times New Roman" pitchFamily="18" charset="0"/>
                <a:ea typeface="+mn-ea"/>
                <a:cs typeface="Times New Roman" pitchFamily="18" charset="0"/>
              </a:rPr>
              <a:t>sym</a:t>
            </a:r>
            <a:r>
              <a:rPr lang="en-US" altLang="zh-CN" sz="3200" b="1" kern="0" dirty="0" smtClean="0">
                <a:solidFill>
                  <a:srgbClr val="0000FF"/>
                </a:solidFill>
                <a:latin typeface="Times New Roman" pitchFamily="18" charset="0"/>
                <a:ea typeface="+mn-ea"/>
                <a:cs typeface="Times New Roman" pitchFamily="18" charset="0"/>
              </a:rPr>
              <a:t> </a:t>
            </a:r>
            <a:r>
              <a:rPr lang="en-US" altLang="zh-CN" sz="3200" b="1" kern="0" dirty="0">
                <a:solidFill>
                  <a:srgbClr val="0000FF"/>
                </a:solidFill>
                <a:latin typeface="Times New Roman" pitchFamily="18" charset="0"/>
                <a:ea typeface="+mn-ea"/>
                <a:cs typeface="Times New Roman" pitchFamily="18" charset="0"/>
              </a:rPr>
              <a:t>and the </a:t>
            </a:r>
            <a:r>
              <a:rPr lang="en-US" altLang="zh-CN" sz="3200" b="1" kern="0" dirty="0" smtClean="0">
                <a:solidFill>
                  <a:srgbClr val="0000FF"/>
                </a:solidFill>
                <a:latin typeface="Times New Roman" pitchFamily="18" charset="0"/>
                <a:ea typeface="+mn-ea"/>
                <a:cs typeface="Times New Roman" pitchFamily="18" charset="0"/>
              </a:rPr>
              <a:t>high density symmetry energy</a:t>
            </a:r>
            <a:endParaRPr lang="en-US" altLang="zh-CN" sz="3200"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Summary and outlook</a:t>
            </a:r>
            <a:endParaRPr lang="zh-CN" altLang="en-US" sz="3200"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8"/>
          <p:cNvPicPr>
            <a:picLocks noChangeAspect="1" noChangeArrowheads="1"/>
          </p:cNvPicPr>
          <p:nvPr/>
        </p:nvPicPr>
        <p:blipFill>
          <a:blip r:embed="rId2" cstate="print"/>
          <a:srcRect/>
          <a:stretch>
            <a:fillRect/>
          </a:stretch>
        </p:blipFill>
        <p:spPr bwMode="auto">
          <a:xfrm>
            <a:off x="5614988" y="1652587"/>
            <a:ext cx="3300412" cy="3090863"/>
          </a:xfrm>
          <a:prstGeom prst="rect">
            <a:avLst/>
          </a:prstGeom>
          <a:noFill/>
          <a:ln w="28575" algn="ctr">
            <a:noFill/>
            <a:miter lim="800000"/>
            <a:headEnd/>
            <a:tailEnd/>
          </a:ln>
        </p:spPr>
      </p:pic>
      <p:sp>
        <p:nvSpPr>
          <p:cNvPr id="27653" name="Text Box 9"/>
          <p:cNvSpPr txBox="1">
            <a:spLocks noChangeArrowheads="1"/>
          </p:cNvSpPr>
          <p:nvPr/>
        </p:nvSpPr>
        <p:spPr bwMode="auto">
          <a:xfrm>
            <a:off x="5530850" y="4743450"/>
            <a:ext cx="3536950" cy="336550"/>
          </a:xfrm>
          <a:prstGeom prst="rect">
            <a:avLst/>
          </a:prstGeom>
          <a:noFill/>
          <a:ln w="28575" algn="ctr">
            <a:noFill/>
            <a:miter lim="800000"/>
            <a:headEnd/>
            <a:tailEnd/>
          </a:ln>
        </p:spPr>
        <p:txBody>
          <a:bodyPr lIns="90000" tIns="46800" rIns="90000" bIns="46800">
            <a:spAutoFit/>
          </a:bodyPr>
          <a:lstStyle/>
          <a:p>
            <a:pPr algn="l"/>
            <a:r>
              <a:rPr lang="en-US" altLang="zh-CN" sz="1600" b="1" dirty="0">
                <a:solidFill>
                  <a:srgbClr val="3333FF"/>
                </a:solidFill>
                <a:latin typeface="Times New Roman" pitchFamily="18" charset="0"/>
              </a:rPr>
              <a:t>Chen/Ko/Li/Xu, PRC82, 024321(2010)</a:t>
            </a:r>
          </a:p>
        </p:txBody>
      </p:sp>
      <p:sp>
        <p:nvSpPr>
          <p:cNvPr id="27654" name="Text Box 10"/>
          <p:cNvSpPr txBox="1">
            <a:spLocks noChangeArrowheads="1"/>
          </p:cNvSpPr>
          <p:nvPr/>
        </p:nvSpPr>
        <p:spPr bwMode="auto">
          <a:xfrm>
            <a:off x="6161088" y="1949450"/>
            <a:ext cx="2297112" cy="641350"/>
          </a:xfrm>
          <a:prstGeom prst="rect">
            <a:avLst/>
          </a:prstGeom>
          <a:noFill/>
          <a:ln w="28575" algn="ctr">
            <a:noFill/>
            <a:miter lim="800000"/>
            <a:headEnd/>
            <a:tailEnd/>
          </a:ln>
        </p:spPr>
        <p:txBody>
          <a:bodyPr wrap="none" lIns="90000" tIns="46800" rIns="90000" bIns="46800">
            <a:spAutoFit/>
          </a:bodyPr>
          <a:lstStyle/>
          <a:p>
            <a:pPr algn="l"/>
            <a:r>
              <a:rPr kumimoji="1" lang="en-US" altLang="zh-CN" sz="1800" b="1" dirty="0">
                <a:solidFill>
                  <a:srgbClr val="FF33CC"/>
                </a:solidFill>
                <a:latin typeface="Times New Roman" pitchFamily="18" charset="0"/>
                <a:sym typeface="Wingdings" pitchFamily="2" charset="2"/>
              </a:rPr>
              <a:t>E</a:t>
            </a:r>
            <a:r>
              <a:rPr kumimoji="1" lang="en-US" altLang="zh-CN" sz="1800" b="1" baseline="-25000" dirty="0">
                <a:solidFill>
                  <a:srgbClr val="FF33CC"/>
                </a:solidFill>
                <a:latin typeface="Times New Roman" pitchFamily="18" charset="0"/>
                <a:sym typeface="Wingdings" pitchFamily="2" charset="2"/>
              </a:rPr>
              <a:t>sym</a:t>
            </a:r>
            <a:r>
              <a:rPr kumimoji="1" lang="en-US" altLang="zh-CN" sz="1800" b="1" dirty="0">
                <a:solidFill>
                  <a:srgbClr val="FF33CC"/>
                </a:solidFill>
                <a:latin typeface="Times New Roman" pitchFamily="18" charset="0"/>
                <a:sym typeface="Wingdings" pitchFamily="2" charset="2"/>
              </a:rPr>
              <a:t>(</a:t>
            </a:r>
            <a:r>
              <a:rPr kumimoji="1" lang="el-GR" altLang="zh-CN" sz="1800" b="1" dirty="0">
                <a:solidFill>
                  <a:srgbClr val="FF33CC"/>
                </a:solidFill>
                <a:latin typeface="Times New Roman" pitchFamily="18" charset="0"/>
                <a:sym typeface="Wingdings" pitchFamily="2" charset="2"/>
              </a:rPr>
              <a:t>ρ</a:t>
            </a:r>
            <a:r>
              <a:rPr kumimoji="1" lang="en-US" altLang="zh-CN" sz="1800" b="1" baseline="-25000" dirty="0">
                <a:solidFill>
                  <a:srgbClr val="FF33CC"/>
                </a:solidFill>
                <a:latin typeface="Times New Roman" pitchFamily="18" charset="0"/>
                <a:sym typeface="Wingdings" pitchFamily="2" charset="2"/>
              </a:rPr>
              <a:t>0</a:t>
            </a:r>
            <a:r>
              <a:rPr kumimoji="1" lang="en-US" altLang="zh-CN" sz="1800" b="1" dirty="0">
                <a:solidFill>
                  <a:srgbClr val="FF33CC"/>
                </a:solidFill>
                <a:latin typeface="Times New Roman" pitchFamily="18" charset="0"/>
                <a:sym typeface="Wingdings" pitchFamily="2" charset="2"/>
              </a:rPr>
              <a:t>)=30±5 </a:t>
            </a:r>
            <a:r>
              <a:rPr kumimoji="1" lang="en-US" altLang="zh-CN" sz="1800" b="1" dirty="0" err="1">
                <a:solidFill>
                  <a:srgbClr val="FF33CC"/>
                </a:solidFill>
                <a:latin typeface="Times New Roman" pitchFamily="18" charset="0"/>
                <a:sym typeface="Wingdings" pitchFamily="2" charset="2"/>
              </a:rPr>
              <a:t>MeV</a:t>
            </a:r>
            <a:endParaRPr kumimoji="1" lang="en-US" altLang="zh-CN" sz="1800" b="1" dirty="0">
              <a:solidFill>
                <a:srgbClr val="FF33CC"/>
              </a:solidFill>
              <a:latin typeface="Times New Roman" pitchFamily="18" charset="0"/>
              <a:sym typeface="Wingdings" pitchFamily="2" charset="2"/>
            </a:endParaRPr>
          </a:p>
          <a:p>
            <a:pPr algn="l"/>
            <a:r>
              <a:rPr kumimoji="1" lang="en-US" altLang="zh-CN" sz="1800" b="1" dirty="0">
                <a:solidFill>
                  <a:srgbClr val="FF33CC"/>
                </a:solidFill>
                <a:latin typeface="Times New Roman" pitchFamily="18" charset="0"/>
                <a:sym typeface="Wingdings" pitchFamily="2" charset="2"/>
              </a:rPr>
              <a:t>L=58±18 </a:t>
            </a:r>
            <a:r>
              <a:rPr kumimoji="1" lang="en-US" altLang="zh-CN" sz="1800" b="1" dirty="0" err="1">
                <a:solidFill>
                  <a:srgbClr val="FF33CC"/>
                </a:solidFill>
                <a:latin typeface="Times New Roman" pitchFamily="18" charset="0"/>
                <a:sym typeface="Wingdings" pitchFamily="2" charset="2"/>
              </a:rPr>
              <a:t>MeV</a:t>
            </a:r>
            <a:endParaRPr lang="en-US" altLang="zh-CN" sz="1800" dirty="0">
              <a:latin typeface="Times New Roman" pitchFamily="18" charset="0"/>
            </a:endParaRPr>
          </a:p>
        </p:txBody>
      </p:sp>
      <p:sp>
        <p:nvSpPr>
          <p:cNvPr id="27655"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E</a:t>
            </a:r>
            <a:r>
              <a:rPr kumimoji="1" lang="en-US" altLang="zh-CN" sz="2800" b="1" baseline="-25000" dirty="0">
                <a:solidFill>
                  <a:schemeClr val="accent2"/>
                </a:solidFill>
                <a:latin typeface="Times New Roman" pitchFamily="18" charset="0"/>
                <a:cs typeface="Times New Roman" pitchFamily="18" charset="0"/>
              </a:rPr>
              <a:t>sym</a:t>
            </a:r>
            <a:r>
              <a:rPr kumimoji="1" lang="zh-CN" altLang="en-US" sz="2800" b="1" dirty="0">
                <a:solidFill>
                  <a:schemeClr val="accent2"/>
                </a:solidFill>
                <a:latin typeface="Times New Roman" pitchFamily="18" charset="0"/>
                <a:cs typeface="Times New Roman" pitchFamily="18" charset="0"/>
              </a:rPr>
              <a:t>：</a:t>
            </a:r>
            <a:r>
              <a:rPr kumimoji="1" lang="en-US" altLang="zh-CN" sz="2800" b="1" dirty="0">
                <a:solidFill>
                  <a:schemeClr val="accent2"/>
                </a:solidFill>
                <a:latin typeface="Times New Roman" pitchFamily="18" charset="0"/>
                <a:cs typeface="Times New Roman" pitchFamily="18" charset="0"/>
              </a:rPr>
              <a:t>Around saturation density</a:t>
            </a:r>
            <a:endParaRPr kumimoji="1" lang="zh-CN" altLang="en-US" sz="2800" b="1" dirty="0">
              <a:solidFill>
                <a:srgbClr val="FF0000"/>
              </a:solidFill>
              <a:latin typeface="Times New Roman" pitchFamily="18" charset="0"/>
              <a:cs typeface="Times New Roman" pitchFamily="18" charset="0"/>
            </a:endParaRPr>
          </a:p>
        </p:txBody>
      </p:sp>
      <p:sp>
        <p:nvSpPr>
          <p:cNvPr id="27657" name="Text Box 7"/>
          <p:cNvSpPr txBox="1">
            <a:spLocks noChangeArrowheads="1"/>
          </p:cNvSpPr>
          <p:nvPr/>
        </p:nvSpPr>
        <p:spPr bwMode="auto">
          <a:xfrm>
            <a:off x="381000" y="5029200"/>
            <a:ext cx="8534400" cy="830997"/>
          </a:xfrm>
          <a:prstGeom prst="rect">
            <a:avLst/>
          </a:prstGeom>
          <a:noFill/>
          <a:ln w="9525">
            <a:noFill/>
            <a:miter lim="800000"/>
            <a:headEnd/>
            <a:tailEnd/>
          </a:ln>
        </p:spPr>
        <p:txBody>
          <a:bodyPr wrap="square">
            <a:spAutoFit/>
          </a:bodyPr>
          <a:lstStyle/>
          <a:p>
            <a:pPr marL="457200" indent="-457200" algn="l"/>
            <a:r>
              <a:rPr kumimoji="1" lang="en-US" altLang="zh-CN" b="1" dirty="0">
                <a:solidFill>
                  <a:schemeClr val="accent2"/>
                </a:solidFill>
                <a:latin typeface="Times New Roman" pitchFamily="18" charset="0"/>
                <a:ea typeface="宋体" pitchFamily="2" charset="-122"/>
              </a:rPr>
              <a:t>Neutron skin constraint leads to a negative E</a:t>
            </a:r>
            <a:r>
              <a:rPr kumimoji="1" lang="en-US" altLang="zh-CN" b="1" baseline="-25000" dirty="0">
                <a:solidFill>
                  <a:schemeClr val="accent2"/>
                </a:solidFill>
                <a:latin typeface="Times New Roman" pitchFamily="18" charset="0"/>
                <a:ea typeface="宋体" pitchFamily="2" charset="-122"/>
              </a:rPr>
              <a:t>sym</a:t>
            </a:r>
            <a:r>
              <a:rPr kumimoji="1" lang="en-US" altLang="zh-CN" b="1" dirty="0">
                <a:solidFill>
                  <a:schemeClr val="accent2"/>
                </a:solidFill>
                <a:latin typeface="Times New Roman" pitchFamily="18" charset="0"/>
                <a:ea typeface="宋体" pitchFamily="2" charset="-122"/>
              </a:rPr>
              <a:t>-L </a:t>
            </a:r>
            <a:r>
              <a:rPr kumimoji="1" lang="en-US" altLang="zh-CN" b="1" dirty="0" smtClean="0">
                <a:solidFill>
                  <a:schemeClr val="accent2"/>
                </a:solidFill>
                <a:latin typeface="Times New Roman" pitchFamily="18" charset="0"/>
                <a:ea typeface="宋体" pitchFamily="2" charset="-122"/>
              </a:rPr>
              <a:t>correlation!!!</a:t>
            </a:r>
          </a:p>
          <a:p>
            <a:pPr marL="457200" indent="-457200"/>
            <a:r>
              <a:rPr kumimoji="1" lang="en-US" altLang="zh-CN" b="1" dirty="0" smtClean="0">
                <a:solidFill>
                  <a:srgbClr val="FF0000"/>
                </a:solidFill>
                <a:latin typeface="Times New Roman" pitchFamily="18" charset="0"/>
                <a:ea typeface="宋体" pitchFamily="2" charset="-122"/>
              </a:rPr>
              <a:t>But why???</a:t>
            </a:r>
            <a:endParaRPr kumimoji="1" lang="en-US" altLang="zh-CN" b="1" dirty="0">
              <a:solidFill>
                <a:srgbClr val="FF0000"/>
              </a:solidFill>
              <a:latin typeface="Times New Roman" pitchFamily="18" charset="0"/>
              <a:ea typeface="宋体" pitchFamily="2" charset="-122"/>
            </a:endParaRPr>
          </a:p>
        </p:txBody>
      </p:sp>
      <p:sp>
        <p:nvSpPr>
          <p:cNvPr id="27659" name="Text Box 6"/>
          <p:cNvSpPr txBox="1">
            <a:spLocks noChangeArrowheads="1"/>
          </p:cNvSpPr>
          <p:nvPr/>
        </p:nvSpPr>
        <p:spPr bwMode="auto">
          <a:xfrm>
            <a:off x="838200" y="846138"/>
            <a:ext cx="7543800" cy="830262"/>
          </a:xfrm>
          <a:prstGeom prst="rect">
            <a:avLst/>
          </a:prstGeom>
          <a:noFill/>
          <a:ln w="9525">
            <a:noFill/>
            <a:miter lim="800000"/>
            <a:headEnd/>
            <a:tailEnd/>
          </a:ln>
        </p:spPr>
        <p:txBody>
          <a:bodyPr>
            <a:spAutoFit/>
          </a:bodyPr>
          <a:lstStyle/>
          <a:p>
            <a:pPr marL="457200" indent="-457200"/>
            <a:r>
              <a:rPr kumimoji="1" lang="en-US" altLang="zh-CN" b="1" dirty="0">
                <a:solidFill>
                  <a:srgbClr val="FF0000"/>
                </a:solidFill>
                <a:latin typeface="Times New Roman" pitchFamily="18" charset="0"/>
                <a:ea typeface="宋体" pitchFamily="2" charset="-122"/>
              </a:rPr>
              <a:t>Current constraints (</a:t>
            </a:r>
            <a:r>
              <a:rPr kumimoji="1" lang="en-US" altLang="zh-CN" b="1" dirty="0">
                <a:solidFill>
                  <a:srgbClr val="FF00FF"/>
                </a:solidFill>
                <a:latin typeface="Times New Roman" pitchFamily="18" charset="0"/>
                <a:ea typeface="宋体" pitchFamily="2" charset="-122"/>
              </a:rPr>
              <a:t>totally 24</a:t>
            </a:r>
            <a:r>
              <a:rPr kumimoji="1" lang="en-US" altLang="zh-CN" b="1" dirty="0">
                <a:solidFill>
                  <a:srgbClr val="FF0000"/>
                </a:solidFill>
                <a:latin typeface="Times New Roman" pitchFamily="18" charset="0"/>
                <a:ea typeface="宋体" pitchFamily="2" charset="-122"/>
              </a:rPr>
              <a:t>)</a:t>
            </a:r>
            <a:r>
              <a:rPr kumimoji="1" lang="en-US" altLang="zh-CN" b="1" dirty="0">
                <a:solidFill>
                  <a:srgbClr val="0000CC"/>
                </a:solidFill>
                <a:latin typeface="Times New Roman" pitchFamily="18" charset="0"/>
                <a:ea typeface="宋体" pitchFamily="2" charset="-122"/>
              </a:rPr>
              <a:t> on E</a:t>
            </a:r>
            <a:r>
              <a:rPr kumimoji="1" lang="en-US" altLang="zh-CN" b="1" baseline="-25000" dirty="0">
                <a:solidFill>
                  <a:srgbClr val="0000CC"/>
                </a:solidFill>
                <a:latin typeface="Times New Roman" pitchFamily="18" charset="0"/>
                <a:ea typeface="宋体" pitchFamily="2" charset="-122"/>
              </a:rPr>
              <a:t>sym</a:t>
            </a:r>
            <a:r>
              <a:rPr kumimoji="1" lang="en-US" altLang="zh-CN" b="1" dirty="0">
                <a:solidFill>
                  <a:srgbClr val="0000CC"/>
                </a:solidFill>
                <a:latin typeface="Times New Roman" pitchFamily="18" charset="0"/>
                <a:ea typeface="宋体" pitchFamily="2" charset="-122"/>
              </a:rPr>
              <a:t> (</a:t>
            </a:r>
            <a:r>
              <a:rPr kumimoji="1" lang="el-GR" altLang="zh-CN" b="1" dirty="0">
                <a:solidFill>
                  <a:srgbClr val="0000CC"/>
                </a:solidFill>
                <a:latin typeface="Times New Roman" pitchFamily="18" charset="0"/>
                <a:ea typeface="宋体" pitchFamily="2" charset="-122"/>
                <a:sym typeface="Wingdings" pitchFamily="2" charset="2"/>
              </a:rPr>
              <a:t>ρ</a:t>
            </a:r>
            <a:r>
              <a:rPr kumimoji="1" lang="en-US" altLang="zh-CN" b="1" baseline="-25000" dirty="0">
                <a:solidFill>
                  <a:srgbClr val="0000CC"/>
                </a:solidFill>
                <a:latin typeface="Times New Roman" pitchFamily="18" charset="0"/>
                <a:ea typeface="宋体" pitchFamily="2" charset="-122"/>
                <a:sym typeface="Wingdings" pitchFamily="2" charset="2"/>
              </a:rPr>
              <a:t>0</a:t>
            </a:r>
            <a:r>
              <a:rPr kumimoji="1" lang="en-US" altLang="zh-CN" b="1" dirty="0">
                <a:solidFill>
                  <a:srgbClr val="0000CC"/>
                </a:solidFill>
                <a:latin typeface="Times New Roman" pitchFamily="18" charset="0"/>
                <a:ea typeface="宋体" pitchFamily="2" charset="-122"/>
              </a:rPr>
              <a:t>) and L from </a:t>
            </a:r>
          </a:p>
          <a:p>
            <a:pPr marL="457200" indent="-457200"/>
            <a:r>
              <a:rPr kumimoji="1" lang="en-US" altLang="zh-CN" b="1" dirty="0">
                <a:solidFill>
                  <a:srgbClr val="0000FF"/>
                </a:solidFill>
                <a:latin typeface="Times New Roman" pitchFamily="18" charset="0"/>
                <a:ea typeface="宋体" pitchFamily="2" charset="-122"/>
              </a:rPr>
              <a:t>terrestrial experiments</a:t>
            </a:r>
            <a:r>
              <a:rPr kumimoji="1" lang="en-US" altLang="zh-CN" b="1" dirty="0">
                <a:solidFill>
                  <a:srgbClr val="0000CC"/>
                </a:solidFill>
                <a:latin typeface="Times New Roman" pitchFamily="18" charset="0"/>
                <a:ea typeface="宋体" pitchFamily="2" charset="-122"/>
              </a:rPr>
              <a:t> and </a:t>
            </a:r>
            <a:r>
              <a:rPr kumimoji="1" lang="en-US" altLang="zh-CN" b="1" dirty="0">
                <a:solidFill>
                  <a:srgbClr val="C00000"/>
                </a:solidFill>
                <a:latin typeface="Times New Roman" pitchFamily="18" charset="0"/>
                <a:ea typeface="宋体" pitchFamily="2" charset="-122"/>
              </a:rPr>
              <a:t>astrophysical observations</a:t>
            </a:r>
          </a:p>
        </p:txBody>
      </p:sp>
      <p:pic>
        <p:nvPicPr>
          <p:cNvPr id="9" name="Picture 3"/>
          <p:cNvPicPr>
            <a:picLocks noChangeAspect="1" noChangeArrowheads="1"/>
          </p:cNvPicPr>
          <p:nvPr/>
        </p:nvPicPr>
        <p:blipFill>
          <a:blip r:embed="rId3" cstate="print"/>
          <a:srcRect/>
          <a:stretch>
            <a:fillRect/>
          </a:stretch>
        </p:blipFill>
        <p:spPr bwMode="auto">
          <a:xfrm>
            <a:off x="0" y="1639887"/>
            <a:ext cx="5530850" cy="3137088"/>
          </a:xfrm>
          <a:prstGeom prst="rect">
            <a:avLst/>
          </a:prstGeom>
          <a:noFill/>
          <a:ln w="9525">
            <a:noFill/>
            <a:miter lim="800000"/>
            <a:headEnd/>
            <a:tailEnd/>
          </a:ln>
        </p:spPr>
      </p:pic>
      <p:sp>
        <p:nvSpPr>
          <p:cNvPr id="10" name="TextBox 9"/>
          <p:cNvSpPr txBox="1"/>
          <p:nvPr/>
        </p:nvSpPr>
        <p:spPr>
          <a:xfrm>
            <a:off x="144742" y="5791200"/>
            <a:ext cx="8923058" cy="707886"/>
          </a:xfrm>
          <a:prstGeom prst="rect">
            <a:avLst/>
          </a:prstGeom>
          <a:noFill/>
        </p:spPr>
        <p:txBody>
          <a:bodyPr wrap="square" rtlCol="0">
            <a:spAutoFit/>
          </a:bodyPr>
          <a:lstStyle/>
          <a:p>
            <a:r>
              <a:rPr lang="en-US" altLang="zh-CN" sz="2000" b="1" dirty="0" smtClean="0">
                <a:solidFill>
                  <a:srgbClr val="0000FF"/>
                </a:solidFill>
                <a:latin typeface="Times New Roman" pitchFamily="18" charset="0"/>
                <a:cs typeface="Times New Roman" pitchFamily="18" charset="0"/>
              </a:rPr>
              <a:t>The </a:t>
            </a:r>
            <a:r>
              <a:rPr lang="en-US" altLang="zh-CN" sz="2000" b="1" dirty="0" err="1" smtClean="0">
                <a:solidFill>
                  <a:srgbClr val="0000FF"/>
                </a:solidFill>
                <a:latin typeface="Times New Roman" pitchFamily="18" charset="0"/>
                <a:cs typeface="Times New Roman" pitchFamily="18" charset="0"/>
              </a:rPr>
              <a:t>nskin</a:t>
            </a:r>
            <a:r>
              <a:rPr lang="en-US" altLang="zh-CN" sz="2000" b="1" dirty="0" smtClean="0">
                <a:solidFill>
                  <a:srgbClr val="0000FF"/>
                </a:solidFill>
                <a:latin typeface="Times New Roman" pitchFamily="18" charset="0"/>
                <a:cs typeface="Times New Roman" pitchFamily="18" charset="0"/>
              </a:rPr>
              <a:t> is </a:t>
            </a:r>
            <a:r>
              <a:rPr lang="en-US" altLang="zh-CN" sz="2000" b="1" dirty="0" smtClean="0">
                <a:solidFill>
                  <a:srgbClr val="FF0000"/>
                </a:solidFill>
                <a:latin typeface="Times New Roman" pitchFamily="18" charset="0"/>
                <a:cs typeface="Times New Roman" pitchFamily="18" charset="0"/>
              </a:rPr>
              <a:t>directly</a:t>
            </a:r>
            <a:r>
              <a:rPr lang="en-US" altLang="zh-CN" sz="2000" b="1" dirty="0" smtClean="0">
                <a:solidFill>
                  <a:srgbClr val="0000FF"/>
                </a:solidFill>
                <a:latin typeface="Times New Roman" pitchFamily="18" charset="0"/>
                <a:cs typeface="Times New Roman" pitchFamily="18" charset="0"/>
              </a:rPr>
              <a:t> correlated with L(</a:t>
            </a:r>
            <a:r>
              <a:rPr lang="en-US" altLang="zh-CN" sz="2000" b="1" dirty="0" smtClean="0">
                <a:solidFill>
                  <a:srgbClr val="FF0000"/>
                </a:solidFill>
                <a:latin typeface="Times New Roman" pitchFamily="18" charset="0"/>
                <a:cs typeface="Times New Roman" pitchFamily="18" charset="0"/>
              </a:rPr>
              <a:t>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0000FF"/>
                </a:solidFill>
                <a:latin typeface="Times New Roman" pitchFamily="18" charset="0"/>
                <a:cs typeface="Times New Roman" pitchFamily="18" charset="0"/>
              </a:rPr>
              <a:t>) which leads to a negative </a:t>
            </a:r>
          </a:p>
          <a:p>
            <a:r>
              <a:rPr lang="en-US" altLang="zh-CN" sz="2000" b="1" dirty="0" smtClean="0">
                <a:solidFill>
                  <a:srgbClr val="0000FF"/>
                </a:solidFill>
                <a:latin typeface="Times New Roman" pitchFamily="18" charset="0"/>
                <a:cs typeface="Times New Roman" pitchFamily="18" charset="0"/>
              </a:rPr>
              <a:t>E</a:t>
            </a:r>
            <a:r>
              <a:rPr lang="en-US" altLang="zh-CN" sz="2000" b="1" baseline="-25000" dirty="0" smtClean="0">
                <a:solidFill>
                  <a:srgbClr val="0000FF"/>
                </a:solidFill>
                <a:latin typeface="Times New Roman" pitchFamily="18" charset="0"/>
                <a:cs typeface="Times New Roman" pitchFamily="18" charset="0"/>
              </a:rPr>
              <a:t>sym</a:t>
            </a:r>
            <a:r>
              <a:rPr lang="en-US" altLang="zh-CN" sz="2000" b="1" dirty="0" smtClean="0">
                <a:solidFill>
                  <a:srgbClr val="0000FF"/>
                </a:solidFill>
                <a:latin typeface="Times New Roman" pitchFamily="18" charset="0"/>
                <a:cs typeface="Times New Roman" pitchFamily="18" charset="0"/>
              </a:rPr>
              <a:t>-L correlation (</a:t>
            </a:r>
            <a:r>
              <a:rPr lang="en-US" altLang="zh-CN" sz="2000" b="1" dirty="0" smtClean="0">
                <a:solidFill>
                  <a:srgbClr val="FF0000"/>
                </a:solidFill>
                <a:latin typeface="Times New Roman" pitchFamily="18" charset="0"/>
                <a:cs typeface="Times New Roman" pitchFamily="18" charset="0"/>
              </a:rPr>
              <a:t>at saturation density</a:t>
            </a:r>
            <a:r>
              <a:rPr lang="en-US" altLang="zh-CN" sz="2000" b="1" dirty="0" smtClean="0">
                <a:solidFill>
                  <a:srgbClr val="0000FF"/>
                </a:solidFill>
                <a:latin typeface="Times New Roman" pitchFamily="18" charset="0"/>
                <a:cs typeface="Times New Roman" pitchFamily="18" charset="0"/>
              </a:rPr>
              <a:t>)</a:t>
            </a:r>
            <a:endParaRPr lang="zh-CN" altLang="en-US" sz="2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linds(horizontal)">
                                      <p:cBhvr>
                                        <p:cTn id="7" dur="5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8466" name="Picture 2"/>
          <p:cNvPicPr>
            <a:picLocks noChangeAspect="1" noChangeArrowheads="1"/>
          </p:cNvPicPr>
          <p:nvPr/>
        </p:nvPicPr>
        <p:blipFill>
          <a:blip r:embed="rId2" cstate="print"/>
          <a:srcRect/>
          <a:stretch>
            <a:fillRect/>
          </a:stretch>
        </p:blipFill>
        <p:spPr bwMode="auto">
          <a:xfrm>
            <a:off x="5943600" y="5410200"/>
            <a:ext cx="3059113" cy="582613"/>
          </a:xfrm>
          <a:prstGeom prst="rect">
            <a:avLst/>
          </a:prstGeom>
          <a:noFill/>
          <a:ln w="9525">
            <a:noFill/>
            <a:miter lim="800000"/>
            <a:headEnd/>
            <a:tailEnd/>
          </a:ln>
          <a:effectLst/>
        </p:spPr>
      </p:pic>
      <p:sp>
        <p:nvSpPr>
          <p:cNvPr id="2238467" name="Rectangle 3"/>
          <p:cNvSpPr>
            <a:spLocks noChangeArrowheads="1"/>
          </p:cNvSpPr>
          <p:nvPr/>
        </p:nvSpPr>
        <p:spPr bwMode="auto">
          <a:xfrm>
            <a:off x="0" y="0"/>
            <a:ext cx="9144000" cy="688975"/>
          </a:xfrm>
          <a:prstGeom prst="rect">
            <a:avLst/>
          </a:prstGeom>
          <a:noFill/>
          <a:ln w="9525" algn="ctr">
            <a:noFill/>
            <a:miter lim="800000"/>
            <a:headEnd/>
            <a:tailEnd/>
          </a:ln>
          <a:effectLst/>
        </p:spPr>
        <p:txBody>
          <a:bodyPr tIns="54000" anchorCtr="1"/>
          <a:lstStyle/>
          <a:p>
            <a:pPr algn="l"/>
            <a:r>
              <a:rPr lang="en-US" altLang="zh-CN" b="1" dirty="0">
                <a:solidFill>
                  <a:schemeClr val="accent2"/>
                </a:solidFill>
                <a:latin typeface="Times New Roman" pitchFamily="18" charset="0"/>
                <a:cs typeface="Times New Roman" pitchFamily="18" charset="0"/>
              </a:rPr>
              <a:t>                   </a:t>
            </a:r>
            <a:r>
              <a:rPr lang="en-US" altLang="zh-CN" b="1" dirty="0" smtClean="0">
                <a:solidFill>
                  <a:schemeClr val="accent2"/>
                </a:solidFill>
                <a:latin typeface="Times New Roman" pitchFamily="18" charset="0"/>
                <a:cs typeface="Times New Roman" pitchFamily="18" charset="0"/>
              </a:rPr>
              <a:t>    Correlation analysis using macroscopic quantity </a:t>
            </a:r>
            <a:br>
              <a:rPr lang="en-US" altLang="zh-CN" b="1" dirty="0" smtClean="0">
                <a:solidFill>
                  <a:schemeClr val="accent2"/>
                </a:solidFill>
                <a:latin typeface="Times New Roman" pitchFamily="18" charset="0"/>
                <a:cs typeface="Times New Roman" pitchFamily="18" charset="0"/>
              </a:rPr>
            </a:br>
            <a:r>
              <a:rPr lang="en-US" altLang="zh-CN" b="1" dirty="0" smtClean="0">
                <a:solidFill>
                  <a:schemeClr val="accent2"/>
                </a:solidFill>
                <a:latin typeface="Times New Roman" pitchFamily="18" charset="0"/>
                <a:cs typeface="Times New Roman" pitchFamily="18" charset="0"/>
              </a:rPr>
              <a:t>                       input in Nuclear Energy </a:t>
            </a:r>
            <a:r>
              <a:rPr lang="en-US" altLang="zh-CN" b="1" dirty="0">
                <a:solidFill>
                  <a:schemeClr val="accent2"/>
                </a:solidFill>
                <a:latin typeface="Times New Roman" pitchFamily="18" charset="0"/>
                <a:cs typeface="Times New Roman" pitchFamily="18" charset="0"/>
              </a:rPr>
              <a:t>Density Functional</a:t>
            </a:r>
          </a:p>
        </p:txBody>
      </p:sp>
      <p:pic>
        <p:nvPicPr>
          <p:cNvPr id="2238468" name="Picture 4"/>
          <p:cNvPicPr>
            <a:picLocks noChangeAspect="1" noChangeArrowheads="1"/>
          </p:cNvPicPr>
          <p:nvPr/>
        </p:nvPicPr>
        <p:blipFill>
          <a:blip r:embed="rId3" cstate="print"/>
          <a:srcRect/>
          <a:stretch>
            <a:fillRect/>
          </a:stretch>
        </p:blipFill>
        <p:spPr bwMode="auto">
          <a:xfrm>
            <a:off x="2149475" y="1322388"/>
            <a:ext cx="3817937" cy="1801812"/>
          </a:xfrm>
          <a:prstGeom prst="rect">
            <a:avLst/>
          </a:prstGeom>
          <a:noFill/>
          <a:ln w="57150" cmpd="thinThick">
            <a:solidFill>
              <a:srgbClr val="FF0000"/>
            </a:solidFill>
            <a:miter lim="800000"/>
            <a:headEnd/>
            <a:tailEnd/>
          </a:ln>
          <a:effectLst/>
        </p:spPr>
      </p:pic>
      <p:sp>
        <p:nvSpPr>
          <p:cNvPr id="2238469" name="Text Box 5"/>
          <p:cNvSpPr txBox="1">
            <a:spLocks noChangeArrowheads="1"/>
          </p:cNvSpPr>
          <p:nvPr/>
        </p:nvSpPr>
        <p:spPr bwMode="auto">
          <a:xfrm>
            <a:off x="2362200" y="838200"/>
            <a:ext cx="3468688" cy="396875"/>
          </a:xfrm>
          <a:prstGeom prst="rect">
            <a:avLst/>
          </a:prstGeom>
          <a:noFill/>
          <a:ln w="9525">
            <a:noFill/>
            <a:miter lim="800000"/>
            <a:headEnd/>
            <a:tailEnd/>
          </a:ln>
          <a:effectLst/>
        </p:spPr>
        <p:txBody>
          <a:bodyPr wrap="none" anchor="b">
            <a:spAutoFit/>
          </a:bodyPr>
          <a:lstStyle/>
          <a:p>
            <a:r>
              <a:rPr kumimoji="1" lang="en-US" altLang="zh-CN" sz="2000" dirty="0">
                <a:solidFill>
                  <a:srgbClr val="FF3300"/>
                </a:solidFill>
                <a:latin typeface="Arial Unicode MS" pitchFamily="34" charset="-122"/>
                <a:ea typeface="宋体" pitchFamily="2" charset="-122"/>
              </a:rPr>
              <a:t>Standard </a:t>
            </a:r>
            <a:r>
              <a:rPr kumimoji="1" lang="en-US" altLang="zh-CN" sz="2000" dirty="0" err="1">
                <a:solidFill>
                  <a:srgbClr val="FF3300"/>
                </a:solidFill>
                <a:latin typeface="Arial Unicode MS" pitchFamily="34" charset="-122"/>
                <a:ea typeface="宋体" pitchFamily="2" charset="-122"/>
              </a:rPr>
              <a:t>Skyrme</a:t>
            </a:r>
            <a:r>
              <a:rPr kumimoji="1" lang="en-US" altLang="zh-CN" sz="2000" dirty="0">
                <a:solidFill>
                  <a:srgbClr val="FF3300"/>
                </a:solidFill>
                <a:latin typeface="Arial Unicode MS" pitchFamily="34" charset="-122"/>
                <a:ea typeface="宋体" pitchFamily="2" charset="-122"/>
              </a:rPr>
              <a:t> Interaction:</a:t>
            </a:r>
          </a:p>
        </p:txBody>
      </p:sp>
      <p:grpSp>
        <p:nvGrpSpPr>
          <p:cNvPr id="2" name="Group 6"/>
          <p:cNvGrpSpPr>
            <a:grpSpLocks/>
          </p:cNvGrpSpPr>
          <p:nvPr/>
        </p:nvGrpSpPr>
        <p:grpSpPr bwMode="auto">
          <a:xfrm>
            <a:off x="1828800" y="3200400"/>
            <a:ext cx="4519612" cy="1855788"/>
            <a:chOff x="1156" y="2878"/>
            <a:chExt cx="3039" cy="1285"/>
          </a:xfrm>
        </p:grpSpPr>
        <p:pic>
          <p:nvPicPr>
            <p:cNvPr id="2238471" name="Picture 7"/>
            <p:cNvPicPr>
              <a:picLocks noChangeAspect="1" noChangeArrowheads="1"/>
            </p:cNvPicPr>
            <p:nvPr/>
          </p:nvPicPr>
          <p:blipFill>
            <a:blip r:embed="rId4" cstate="print"/>
            <a:srcRect/>
            <a:stretch>
              <a:fillRect/>
            </a:stretch>
          </p:blipFill>
          <p:spPr bwMode="auto">
            <a:xfrm>
              <a:off x="1156" y="2878"/>
              <a:ext cx="3039" cy="1142"/>
            </a:xfrm>
            <a:prstGeom prst="rect">
              <a:avLst/>
            </a:prstGeom>
            <a:noFill/>
            <a:ln w="9525">
              <a:noFill/>
              <a:miter lim="800000"/>
              <a:headEnd/>
              <a:tailEnd/>
            </a:ln>
            <a:effectLst/>
          </p:spPr>
        </p:pic>
        <p:sp>
          <p:nvSpPr>
            <p:cNvPr id="2238472" name="Text Box 8"/>
            <p:cNvSpPr txBox="1">
              <a:spLocks noChangeArrowheads="1"/>
            </p:cNvSpPr>
            <p:nvPr/>
          </p:nvSpPr>
          <p:spPr bwMode="auto">
            <a:xfrm>
              <a:off x="2148" y="3348"/>
              <a:ext cx="1507" cy="445"/>
            </a:xfrm>
            <a:prstGeom prst="rect">
              <a:avLst/>
            </a:prstGeom>
            <a:noFill/>
            <a:ln w="9525">
              <a:noFill/>
              <a:miter lim="800000"/>
              <a:headEnd/>
              <a:tailEnd/>
            </a:ln>
            <a:effectLst/>
          </p:spPr>
          <p:txBody>
            <a:bodyPr wrap="none" anchor="b">
              <a:spAutoFit/>
            </a:bodyPr>
            <a:lstStyle/>
            <a:p>
              <a:r>
                <a:rPr kumimoji="1" lang="en-US" altLang="zh-CN" sz="3600">
                  <a:solidFill>
                    <a:srgbClr val="FF3300"/>
                  </a:solidFill>
                  <a:latin typeface="Arial Unicode MS" pitchFamily="34" charset="-122"/>
                  <a:ea typeface="宋体" pitchFamily="2" charset="-122"/>
                </a:rPr>
                <a:t>_________</a:t>
              </a:r>
            </a:p>
          </p:txBody>
        </p:sp>
        <p:pic>
          <p:nvPicPr>
            <p:cNvPr id="2238473" name="Picture 9"/>
            <p:cNvPicPr>
              <a:picLocks noChangeAspect="1" noChangeArrowheads="1"/>
            </p:cNvPicPr>
            <p:nvPr/>
          </p:nvPicPr>
          <p:blipFill>
            <a:blip r:embed="rId5" cstate="print"/>
            <a:srcRect/>
            <a:stretch>
              <a:fillRect/>
            </a:stretch>
          </p:blipFill>
          <p:spPr bwMode="auto">
            <a:xfrm>
              <a:off x="1174" y="4047"/>
              <a:ext cx="784" cy="116"/>
            </a:xfrm>
            <a:prstGeom prst="rect">
              <a:avLst/>
            </a:prstGeom>
            <a:noFill/>
            <a:ln w="9525">
              <a:noFill/>
              <a:miter lim="800000"/>
              <a:headEnd/>
              <a:tailEnd/>
            </a:ln>
            <a:effectLst/>
          </p:spPr>
        </p:pic>
      </p:grpSp>
      <p:pic>
        <p:nvPicPr>
          <p:cNvPr id="2238474" name="Picture 10"/>
          <p:cNvPicPr>
            <a:picLocks noChangeAspect="1" noChangeArrowheads="1"/>
          </p:cNvPicPr>
          <p:nvPr/>
        </p:nvPicPr>
        <p:blipFill>
          <a:blip r:embed="rId6" cstate="print"/>
          <a:srcRect/>
          <a:stretch>
            <a:fillRect/>
          </a:stretch>
        </p:blipFill>
        <p:spPr bwMode="auto">
          <a:xfrm>
            <a:off x="2971800" y="5129213"/>
            <a:ext cx="3403600" cy="357187"/>
          </a:xfrm>
          <a:prstGeom prst="rect">
            <a:avLst/>
          </a:prstGeom>
          <a:noFill/>
          <a:ln w="38100">
            <a:solidFill>
              <a:schemeClr val="accent2"/>
            </a:solidFill>
            <a:miter lim="800000"/>
            <a:headEnd/>
            <a:tailEnd/>
          </a:ln>
          <a:effectLst/>
        </p:spPr>
      </p:pic>
      <p:pic>
        <p:nvPicPr>
          <p:cNvPr id="2238475" name="Picture 11"/>
          <p:cNvPicPr>
            <a:picLocks noChangeAspect="1" noChangeArrowheads="1"/>
          </p:cNvPicPr>
          <p:nvPr/>
        </p:nvPicPr>
        <p:blipFill>
          <a:blip r:embed="rId7" cstate="print"/>
          <a:srcRect/>
          <a:stretch>
            <a:fillRect/>
          </a:stretch>
        </p:blipFill>
        <p:spPr bwMode="auto">
          <a:xfrm>
            <a:off x="914400" y="6064250"/>
            <a:ext cx="7358063" cy="336550"/>
          </a:xfrm>
          <a:prstGeom prst="rect">
            <a:avLst/>
          </a:prstGeom>
          <a:noFill/>
          <a:ln w="38100">
            <a:solidFill>
              <a:srgbClr val="FF0000"/>
            </a:solidFill>
            <a:miter lim="800000"/>
            <a:headEnd/>
            <a:tailEnd/>
          </a:ln>
          <a:effectLst/>
        </p:spPr>
      </p:pic>
      <p:sp>
        <p:nvSpPr>
          <p:cNvPr id="2238476" name="AutoShape 12"/>
          <p:cNvSpPr>
            <a:spLocks noChangeArrowheads="1"/>
          </p:cNvSpPr>
          <p:nvPr/>
        </p:nvSpPr>
        <p:spPr bwMode="auto">
          <a:xfrm>
            <a:off x="4343400" y="5538788"/>
            <a:ext cx="457200" cy="481012"/>
          </a:xfrm>
          <a:prstGeom prst="upDownArrow">
            <a:avLst>
              <a:gd name="adj1" fmla="val 50000"/>
              <a:gd name="adj2" fmla="val 21042"/>
            </a:avLst>
          </a:prstGeom>
          <a:solidFill>
            <a:srgbClr val="DDDDDD"/>
          </a:solidFill>
          <a:ln w="28575" algn="ctr">
            <a:solidFill>
              <a:srgbClr val="922706"/>
            </a:solidFill>
            <a:miter lim="800000"/>
            <a:headEnd/>
            <a:tailEnd/>
          </a:ln>
          <a:effectLst/>
        </p:spPr>
        <p:txBody>
          <a:bodyPr lIns="90000" tIns="46800" rIns="90000" bIns="46800" anchor="ctr">
            <a:spAutoFit/>
          </a:bodyPr>
          <a:lstStyle/>
          <a:p>
            <a:endParaRPr lang="zh-CN" altLang="en-US"/>
          </a:p>
        </p:txBody>
      </p:sp>
      <p:sp>
        <p:nvSpPr>
          <p:cNvPr id="2238477" name="Text Box 13"/>
          <p:cNvSpPr txBox="1">
            <a:spLocks noChangeArrowheads="1"/>
          </p:cNvSpPr>
          <p:nvPr/>
        </p:nvSpPr>
        <p:spPr bwMode="auto">
          <a:xfrm>
            <a:off x="76200" y="5059363"/>
            <a:ext cx="2895600" cy="427037"/>
          </a:xfrm>
          <a:prstGeom prst="rect">
            <a:avLst/>
          </a:prstGeom>
          <a:noFill/>
          <a:ln w="9525">
            <a:noFill/>
            <a:miter lim="800000"/>
            <a:headEnd/>
            <a:tailEnd/>
          </a:ln>
          <a:effectLst/>
        </p:spPr>
        <p:txBody>
          <a:bodyPr>
            <a:spAutoFit/>
          </a:bodyPr>
          <a:lstStyle/>
          <a:p>
            <a:pPr marL="457200" indent="-457200" algn="l"/>
            <a:r>
              <a:rPr kumimoji="1" lang="en-US" altLang="zh-CN" sz="2200" b="1">
                <a:solidFill>
                  <a:schemeClr val="accent2"/>
                </a:solidFill>
                <a:latin typeface="Times New Roman" pitchFamily="18" charset="0"/>
                <a:ea typeface="宋体" pitchFamily="2" charset="-122"/>
              </a:rPr>
              <a:t>9 Skyrme parameters:</a:t>
            </a:r>
            <a:endParaRPr kumimoji="1" lang="en-US" altLang="zh-CN" sz="2200" b="1">
              <a:solidFill>
                <a:srgbClr val="FF3300"/>
              </a:solidFill>
              <a:latin typeface="Times New Roman" pitchFamily="18" charset="0"/>
              <a:ea typeface="宋体" pitchFamily="2" charset="-122"/>
            </a:endParaRPr>
          </a:p>
        </p:txBody>
      </p:sp>
      <p:sp>
        <p:nvSpPr>
          <p:cNvPr id="2238478" name="Text Box 14"/>
          <p:cNvSpPr txBox="1">
            <a:spLocks noChangeArrowheads="1"/>
          </p:cNvSpPr>
          <p:nvPr/>
        </p:nvSpPr>
        <p:spPr bwMode="auto">
          <a:xfrm>
            <a:off x="76200" y="5562600"/>
            <a:ext cx="4876800" cy="427038"/>
          </a:xfrm>
          <a:prstGeom prst="rect">
            <a:avLst/>
          </a:prstGeom>
          <a:noFill/>
          <a:ln w="9525">
            <a:noFill/>
            <a:miter lim="800000"/>
            <a:headEnd/>
            <a:tailEnd/>
          </a:ln>
          <a:effectLst/>
        </p:spPr>
        <p:txBody>
          <a:bodyPr>
            <a:spAutoFit/>
          </a:bodyPr>
          <a:lstStyle/>
          <a:p>
            <a:pPr marL="457200" indent="-457200" algn="l"/>
            <a:r>
              <a:rPr kumimoji="1" lang="en-US" altLang="zh-CN" sz="2200" b="1">
                <a:solidFill>
                  <a:srgbClr val="FF3300"/>
                </a:solidFill>
                <a:latin typeface="Times New Roman" pitchFamily="18" charset="0"/>
                <a:ea typeface="宋体" pitchFamily="2" charset="-122"/>
              </a:rPr>
              <a:t>9 macroscopic nuclear properties:</a:t>
            </a:r>
          </a:p>
        </p:txBody>
      </p:sp>
      <p:sp>
        <p:nvSpPr>
          <p:cNvPr id="2238479" name="Text Box 15"/>
          <p:cNvSpPr txBox="1">
            <a:spLocks noChangeArrowheads="1"/>
          </p:cNvSpPr>
          <p:nvPr/>
        </p:nvSpPr>
        <p:spPr bwMode="auto">
          <a:xfrm>
            <a:off x="6200775" y="1127125"/>
            <a:ext cx="2562225" cy="1311275"/>
          </a:xfrm>
          <a:prstGeom prst="rect">
            <a:avLst/>
          </a:prstGeom>
          <a:noFill/>
          <a:ln w="28575" algn="ctr">
            <a:noFill/>
            <a:miter lim="800000"/>
            <a:headEnd/>
            <a:tailEnd/>
          </a:ln>
          <a:effectLst/>
        </p:spPr>
        <p:txBody>
          <a:bodyPr wrap="none" lIns="90000" tIns="46800" rIns="90000" bIns="46800">
            <a:spAutoFit/>
          </a:bodyPr>
          <a:lstStyle/>
          <a:p>
            <a:r>
              <a:rPr lang="en-US" altLang="zh-CN" sz="2000" dirty="0">
                <a:solidFill>
                  <a:schemeClr val="accent2"/>
                </a:solidFill>
              </a:rPr>
              <a:t>There are more than </a:t>
            </a:r>
          </a:p>
          <a:p>
            <a:r>
              <a:rPr lang="en-US" altLang="zh-CN" sz="2000" dirty="0">
                <a:solidFill>
                  <a:srgbClr val="FF33CC"/>
                </a:solidFill>
              </a:rPr>
              <a:t>120</a:t>
            </a:r>
            <a:r>
              <a:rPr lang="en-US" altLang="zh-CN" sz="2000" dirty="0">
                <a:solidFill>
                  <a:schemeClr val="accent2"/>
                </a:solidFill>
              </a:rPr>
              <a:t> sets of </a:t>
            </a:r>
            <a:r>
              <a:rPr lang="en-US" altLang="zh-CN" sz="2000" dirty="0" err="1">
                <a:solidFill>
                  <a:schemeClr val="accent2"/>
                </a:solidFill>
              </a:rPr>
              <a:t>Skyrme</a:t>
            </a:r>
            <a:r>
              <a:rPr lang="en-US" altLang="zh-CN" sz="2000" dirty="0">
                <a:solidFill>
                  <a:schemeClr val="accent2"/>
                </a:solidFill>
              </a:rPr>
              <a:t>- </a:t>
            </a:r>
          </a:p>
          <a:p>
            <a:r>
              <a:rPr lang="en-US" altLang="zh-CN" sz="2000" dirty="0">
                <a:solidFill>
                  <a:schemeClr val="accent2"/>
                </a:solidFill>
              </a:rPr>
              <a:t>like Interactions in </a:t>
            </a:r>
          </a:p>
          <a:p>
            <a:r>
              <a:rPr lang="en-US" altLang="zh-CN" sz="2000" dirty="0">
                <a:solidFill>
                  <a:schemeClr val="accent2"/>
                </a:solidFill>
              </a:rPr>
              <a:t>the literature</a:t>
            </a:r>
          </a:p>
        </p:txBody>
      </p:sp>
      <p:sp>
        <p:nvSpPr>
          <p:cNvPr id="2238481" name="Text Box 17"/>
          <p:cNvSpPr txBox="1">
            <a:spLocks noChangeArrowheads="1"/>
          </p:cNvSpPr>
          <p:nvPr/>
        </p:nvSpPr>
        <p:spPr bwMode="auto">
          <a:xfrm>
            <a:off x="6239305" y="2362200"/>
            <a:ext cx="2676095" cy="1479509"/>
          </a:xfrm>
          <a:prstGeom prst="rect">
            <a:avLst/>
          </a:prstGeom>
          <a:noFill/>
          <a:ln w="28575" algn="ctr">
            <a:noFill/>
            <a:miter lim="800000"/>
            <a:headEnd/>
            <a:tailEnd/>
          </a:ln>
          <a:effectLst/>
        </p:spPr>
        <p:txBody>
          <a:bodyPr wrap="none" lIns="90000" tIns="46800" rIns="90000" bIns="46800">
            <a:spAutoFit/>
          </a:bodyPr>
          <a:lstStyle/>
          <a:p>
            <a:r>
              <a:rPr lang="en-US" altLang="zh-CN" sz="1800" b="1" dirty="0" err="1">
                <a:solidFill>
                  <a:srgbClr val="0000FF"/>
                </a:solidFill>
                <a:latin typeface="Times New Roman" pitchFamily="18" charset="0"/>
              </a:rPr>
              <a:t>Agrawal</a:t>
            </a:r>
            <a:r>
              <a:rPr lang="en-US" altLang="zh-CN" sz="1800" b="1" dirty="0">
                <a:solidFill>
                  <a:srgbClr val="0000FF"/>
                </a:solidFill>
                <a:latin typeface="Times New Roman" pitchFamily="18" charset="0"/>
              </a:rPr>
              <a:t>/</a:t>
            </a:r>
            <a:r>
              <a:rPr lang="en-US" altLang="zh-CN" sz="1800" b="1" dirty="0" err="1">
                <a:solidFill>
                  <a:srgbClr val="0000FF"/>
                </a:solidFill>
                <a:latin typeface="Times New Roman" pitchFamily="18" charset="0"/>
              </a:rPr>
              <a:t>Shlomo</a:t>
            </a:r>
            <a:r>
              <a:rPr lang="en-US" altLang="zh-CN" sz="1800" b="1" dirty="0">
                <a:solidFill>
                  <a:srgbClr val="0000FF"/>
                </a:solidFill>
                <a:latin typeface="Times New Roman" pitchFamily="18" charset="0"/>
              </a:rPr>
              <a:t>/Kim Au</a:t>
            </a:r>
          </a:p>
          <a:p>
            <a:r>
              <a:rPr lang="en-US" altLang="zh-CN" sz="1800" b="1" dirty="0">
                <a:solidFill>
                  <a:srgbClr val="0000FF"/>
                </a:solidFill>
                <a:latin typeface="Times New Roman" pitchFamily="18" charset="0"/>
              </a:rPr>
              <a:t>PRC72, 014310 (2005)</a:t>
            </a:r>
          </a:p>
          <a:p>
            <a:endParaRPr lang="en-US" altLang="zh-CN" sz="1800" b="1" dirty="0">
              <a:solidFill>
                <a:srgbClr val="0000FF"/>
              </a:solidFill>
              <a:latin typeface="Times New Roman" pitchFamily="18" charset="0"/>
            </a:endParaRPr>
          </a:p>
          <a:p>
            <a:r>
              <a:rPr lang="en-US" altLang="zh-CN" sz="1800" b="1" dirty="0">
                <a:solidFill>
                  <a:srgbClr val="0000FF"/>
                </a:solidFill>
                <a:latin typeface="Times New Roman" pitchFamily="18" charset="0"/>
              </a:rPr>
              <a:t>Yoshida/Sagawa</a:t>
            </a:r>
          </a:p>
          <a:p>
            <a:r>
              <a:rPr lang="en-US" altLang="zh-CN" sz="1800" b="1" dirty="0">
                <a:solidFill>
                  <a:srgbClr val="0000FF"/>
                </a:solidFill>
                <a:latin typeface="Times New Roman" pitchFamily="18" charset="0"/>
              </a:rPr>
              <a:t>PRC73, 044320 (2006)</a:t>
            </a:r>
          </a:p>
        </p:txBody>
      </p:sp>
      <p:sp>
        <p:nvSpPr>
          <p:cNvPr id="2238482" name="Text Box 18"/>
          <p:cNvSpPr txBox="1">
            <a:spLocks noChangeArrowheads="1"/>
          </p:cNvSpPr>
          <p:nvPr/>
        </p:nvSpPr>
        <p:spPr bwMode="auto">
          <a:xfrm>
            <a:off x="152400" y="3960813"/>
            <a:ext cx="1752600" cy="925511"/>
          </a:xfrm>
          <a:prstGeom prst="rect">
            <a:avLst/>
          </a:prstGeom>
          <a:noFill/>
          <a:ln w="28575" algn="ctr">
            <a:noFill/>
            <a:miter lim="800000"/>
            <a:headEnd/>
            <a:tailEnd/>
          </a:ln>
          <a:effectLst/>
        </p:spPr>
        <p:txBody>
          <a:bodyPr lIns="90000" tIns="46800" rIns="90000" bIns="46800">
            <a:spAutoFit/>
          </a:bodyPr>
          <a:lstStyle/>
          <a:p>
            <a:r>
              <a:rPr lang="en-US" altLang="zh-CN" sz="1800" b="1" dirty="0">
                <a:solidFill>
                  <a:srgbClr val="0000FF"/>
                </a:solidFill>
                <a:latin typeface="Times New Roman" pitchFamily="18" charset="0"/>
              </a:rPr>
              <a:t>Chen/Ko/Li/Xu</a:t>
            </a:r>
          </a:p>
          <a:p>
            <a:r>
              <a:rPr lang="en-US" altLang="zh-CN" sz="1800" b="1" dirty="0">
                <a:solidFill>
                  <a:srgbClr val="0000FF"/>
                </a:solidFill>
                <a:latin typeface="Times New Roman" pitchFamily="18" charset="0"/>
              </a:rPr>
              <a:t>PRC82, 024321(2010)</a:t>
            </a:r>
          </a:p>
        </p:txBody>
      </p:sp>
      <p:pic>
        <p:nvPicPr>
          <p:cNvPr id="18" name="Picture 15"/>
          <p:cNvPicPr>
            <a:picLocks noChangeAspect="1" noChangeArrowheads="1"/>
          </p:cNvPicPr>
          <p:nvPr/>
        </p:nvPicPr>
        <p:blipFill>
          <a:blip r:embed="rId8" cstate="print"/>
          <a:srcRect/>
          <a:stretch>
            <a:fillRect/>
          </a:stretch>
        </p:blipFill>
        <p:spPr bwMode="auto">
          <a:xfrm>
            <a:off x="6375400" y="3886199"/>
            <a:ext cx="2678114" cy="12955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200" dirty="0" smtClean="0">
                <a:solidFill>
                  <a:srgbClr val="132584"/>
                </a:solidFill>
                <a:latin typeface="Times New Roman" pitchFamily="18" charset="0"/>
                <a:ea typeface="黑体" pitchFamily="49" charset="-122"/>
                <a:cs typeface="Times New Roman" pitchFamily="18" charset="0"/>
              </a:rPr>
              <a:t>             What really determine </a:t>
            </a:r>
            <a:r>
              <a:rPr kumimoji="1" lang="en-US" altLang="zh-CN" sz="3200" dirty="0" err="1" smtClean="0">
                <a:solidFill>
                  <a:srgbClr val="132584"/>
                </a:solidFill>
                <a:latin typeface="Times New Roman" pitchFamily="18" charset="0"/>
                <a:ea typeface="黑体" pitchFamily="49" charset="-122"/>
                <a:cs typeface="Times New Roman" pitchFamily="18" charset="0"/>
              </a:rPr>
              <a:t>NSKin</a:t>
            </a:r>
            <a:r>
              <a:rPr kumimoji="1" lang="en-US" altLang="zh-CN" sz="3200" dirty="0" smtClean="0">
                <a:solidFill>
                  <a:srgbClr val="132584"/>
                </a:solidFill>
                <a:latin typeface="Times New Roman" pitchFamily="18" charset="0"/>
                <a:ea typeface="黑体" pitchFamily="49" charset="-122"/>
                <a:cs typeface="Times New Roman" pitchFamily="18" charset="0"/>
              </a:rPr>
              <a:t>?</a:t>
            </a:r>
            <a:endParaRPr kumimoji="1" lang="zh-CN" altLang="en-US" sz="3200" dirty="0" smtClean="0">
              <a:solidFill>
                <a:srgbClr val="132584"/>
              </a:solidFill>
              <a:latin typeface="Times New Roman" pitchFamily="18" charset="0"/>
              <a:ea typeface="黑体" pitchFamily="49" charset="-122"/>
              <a:cs typeface="Times New Roman" pitchFamily="18" charset="0"/>
            </a:endParaRPr>
          </a:p>
        </p:txBody>
      </p:sp>
      <p:sp>
        <p:nvSpPr>
          <p:cNvPr id="4" name="TextBox 3"/>
          <p:cNvSpPr txBox="1"/>
          <p:nvPr/>
        </p:nvSpPr>
        <p:spPr>
          <a:xfrm>
            <a:off x="304800" y="914400"/>
            <a:ext cx="52578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8" name="TextBox 7"/>
          <p:cNvSpPr txBox="1"/>
          <p:nvPr/>
        </p:nvSpPr>
        <p:spPr>
          <a:xfrm>
            <a:off x="6528864" y="1676400"/>
            <a:ext cx="2615136" cy="3816429"/>
          </a:xfrm>
          <a:prstGeom prst="rect">
            <a:avLst/>
          </a:prstGeom>
          <a:noFill/>
        </p:spPr>
        <p:txBody>
          <a:bodyPr wrap="square" rtlCol="0">
            <a:spAutoFit/>
          </a:bodyPr>
          <a:lstStyle/>
          <a:p>
            <a:pPr algn="l">
              <a:buFont typeface="Wingdings" pitchFamily="2" charset="2"/>
              <a:buChar char="l"/>
            </a:pPr>
            <a:r>
              <a:rPr lang="en-US" altLang="zh-CN" sz="2200" dirty="0" smtClean="0">
                <a:solidFill>
                  <a:srgbClr val="0033CC"/>
                </a:solidFill>
                <a:latin typeface="Times New Roman" pitchFamily="18" charset="0"/>
                <a:cs typeface="Times New Roman" pitchFamily="18" charset="0"/>
              </a:rPr>
              <a:t>Neutron skin always increases with L(</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 but it can increase or decrease with E</a:t>
            </a:r>
            <a:r>
              <a:rPr lang="en-US" altLang="zh-CN" sz="2200" baseline="-25000" dirty="0" smtClean="0">
                <a:solidFill>
                  <a:srgbClr val="0033CC"/>
                </a:solidFill>
                <a:latin typeface="Times New Roman" pitchFamily="18" charset="0"/>
                <a:cs typeface="Times New Roman" pitchFamily="18" charset="0"/>
              </a:rPr>
              <a:t>sym</a:t>
            </a:r>
            <a:r>
              <a:rPr lang="en-US" altLang="zh-CN" sz="2200" dirty="0" smtClean="0">
                <a:solidFill>
                  <a:srgbClr val="0033CC"/>
                </a:solidFill>
                <a:latin typeface="Times New Roman" pitchFamily="18" charset="0"/>
                <a:cs typeface="Times New Roman" pitchFamily="18" charset="0"/>
              </a:rPr>
              <a:t>(</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depending on </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a:t>
            </a:r>
            <a:endParaRPr lang="en-US" altLang="zh-CN" sz="2200" dirty="0">
              <a:solidFill>
                <a:srgbClr val="0033CC"/>
              </a:solidFill>
              <a:latin typeface="Times New Roman" pitchFamily="18" charset="0"/>
              <a:cs typeface="Times New Roman" pitchFamily="18" charset="0"/>
            </a:endParaRPr>
          </a:p>
          <a:p>
            <a:pPr algn="l">
              <a:buFont typeface="Wingdings" pitchFamily="2" charset="2"/>
              <a:buChar char="l"/>
            </a:pPr>
            <a:endParaRPr lang="en-US" altLang="zh-CN" sz="2200" dirty="0" smtClean="0">
              <a:solidFill>
                <a:srgbClr val="0033CC"/>
              </a:solidFill>
              <a:latin typeface="Times New Roman" pitchFamily="18" charset="0"/>
              <a:cs typeface="Times New Roman" pitchFamily="18" charset="0"/>
            </a:endParaRPr>
          </a:p>
          <a:p>
            <a:pPr algn="l">
              <a:buFont typeface="Wingdings" pitchFamily="2" charset="2"/>
              <a:buChar char="l"/>
            </a:pPr>
            <a:r>
              <a:rPr lang="en-US" altLang="zh-CN" sz="2200" dirty="0" smtClean="0">
                <a:solidFill>
                  <a:srgbClr val="FF0000"/>
                </a:solidFill>
                <a:latin typeface="Times New Roman" pitchFamily="18" charset="0"/>
                <a:cs typeface="Times New Roman" pitchFamily="18" charset="0"/>
              </a:rPr>
              <a:t>When </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=0.11 fm</a:t>
            </a:r>
            <a:r>
              <a:rPr lang="en-US" altLang="zh-CN" sz="2200" baseline="30000" dirty="0" smtClean="0">
                <a:solidFill>
                  <a:srgbClr val="FF0000"/>
                </a:solidFill>
                <a:latin typeface="Times New Roman" pitchFamily="18" charset="0"/>
                <a:cs typeface="Times New Roman" pitchFamily="18" charset="0"/>
              </a:rPr>
              <a:t>-3</a:t>
            </a:r>
            <a:r>
              <a:rPr lang="en-US" altLang="zh-CN" sz="2200" dirty="0" smtClean="0">
                <a:solidFill>
                  <a:srgbClr val="FF0000"/>
                </a:solidFill>
                <a:latin typeface="Times New Roman" pitchFamily="18" charset="0"/>
                <a:cs typeface="Times New Roman" pitchFamily="18" charset="0"/>
              </a:rPr>
              <a:t>, the neutron skin is </a:t>
            </a:r>
            <a:r>
              <a:rPr lang="en-US" altLang="zh-CN" sz="2200" dirty="0" err="1" smtClean="0">
                <a:solidFill>
                  <a:srgbClr val="FF0000"/>
                </a:solidFill>
                <a:latin typeface="Times New Roman" pitchFamily="18" charset="0"/>
                <a:cs typeface="Times New Roman" pitchFamily="18" charset="0"/>
              </a:rPr>
              <a:t>essentailly</a:t>
            </a:r>
            <a:r>
              <a:rPr lang="en-US" altLang="zh-CN" sz="2200" dirty="0" smtClean="0">
                <a:solidFill>
                  <a:srgbClr val="FF0000"/>
                </a:solidFill>
                <a:latin typeface="Times New Roman" pitchFamily="18" charset="0"/>
                <a:cs typeface="Times New Roman" pitchFamily="18" charset="0"/>
              </a:rPr>
              <a:t> only sensitive to L(</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a:t>
            </a:r>
            <a:endParaRPr lang="zh-CN" altLang="en-US" sz="2200" dirty="0">
              <a:solidFill>
                <a:srgbClr val="FF0000"/>
              </a:solidFill>
              <a:latin typeface="Times New Roman" pitchFamily="18" charset="0"/>
              <a:cs typeface="Times New Roman" pitchFamily="18" charset="0"/>
            </a:endParaRPr>
          </a:p>
        </p:txBody>
      </p:sp>
      <p:sp>
        <p:nvSpPr>
          <p:cNvPr id="6" name="TextBox 5"/>
          <p:cNvSpPr txBox="1"/>
          <p:nvPr/>
        </p:nvSpPr>
        <p:spPr>
          <a:xfrm>
            <a:off x="304800" y="6000690"/>
            <a:ext cx="3769441"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The neutron skin of heavy nuclei </a:t>
            </a:r>
            <a:endParaRPr lang="zh-CN" alt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5029200" y="6000690"/>
            <a:ext cx="2440203"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L(</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r</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r</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9" name="左右箭头 8"/>
          <p:cNvSpPr/>
          <p:nvPr/>
        </p:nvSpPr>
        <p:spPr bwMode="auto">
          <a:xfrm>
            <a:off x="4114800" y="600069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pic>
        <p:nvPicPr>
          <p:cNvPr id="96257" name="Picture 1"/>
          <p:cNvPicPr>
            <a:picLocks noChangeAspect="1" noChangeArrowheads="1"/>
          </p:cNvPicPr>
          <p:nvPr/>
        </p:nvPicPr>
        <p:blipFill>
          <a:blip r:embed="rId3" cstate="print"/>
          <a:srcRect/>
          <a:stretch>
            <a:fillRect/>
          </a:stretch>
        </p:blipFill>
        <p:spPr bwMode="auto">
          <a:xfrm>
            <a:off x="92920" y="1543110"/>
            <a:ext cx="6460280" cy="4324290"/>
          </a:xfrm>
          <a:prstGeom prst="rect">
            <a:avLst/>
          </a:prstGeom>
          <a:noFill/>
          <a:ln w="9525">
            <a:noFill/>
            <a:miter lim="800000"/>
            <a:headEnd/>
            <a:tailEnd/>
          </a:ln>
        </p:spPr>
      </p:pic>
      <p:pic>
        <p:nvPicPr>
          <p:cNvPr id="164865" name="Picture 1"/>
          <p:cNvPicPr>
            <a:picLocks noChangeAspect="1" noChangeArrowheads="1"/>
          </p:cNvPicPr>
          <p:nvPr/>
        </p:nvPicPr>
        <p:blipFill>
          <a:blip r:embed="rId4" cstate="print"/>
          <a:srcRect/>
          <a:stretch>
            <a:fillRect/>
          </a:stretch>
        </p:blipFill>
        <p:spPr bwMode="auto">
          <a:xfrm>
            <a:off x="5486400" y="990600"/>
            <a:ext cx="3581400" cy="464505"/>
          </a:xfrm>
          <a:prstGeom prst="rect">
            <a:avLst/>
          </a:prstGeom>
          <a:noFill/>
          <a:ln w="9525">
            <a:solidFill>
              <a:srgbClr val="FF0000"/>
            </a:solidFill>
            <a:miter lim="800000"/>
            <a:headEnd/>
            <a:tailEnd/>
          </a:ln>
        </p:spPr>
      </p:pic>
      <p:sp>
        <p:nvSpPr>
          <p:cNvPr id="10" name="TextBox 9"/>
          <p:cNvSpPr txBox="1"/>
          <p:nvPr/>
        </p:nvSpPr>
        <p:spPr>
          <a:xfrm>
            <a:off x="874776" y="1231900"/>
            <a:ext cx="4644220" cy="461665"/>
          </a:xfrm>
          <a:prstGeom prst="rect">
            <a:avLst/>
          </a:prstGeom>
          <a:noFill/>
        </p:spPr>
        <p:txBody>
          <a:bodyPr wrap="none" rtlCol="0">
            <a:spAutoFit/>
          </a:bodyPr>
          <a:lstStyle/>
          <a:p>
            <a:r>
              <a:rPr lang="en-US" altLang="zh-CN" dirty="0" err="1" smtClean="0">
                <a:solidFill>
                  <a:srgbClr val="FF0000"/>
                </a:solidFill>
                <a:latin typeface="Times New Roman" pitchFamily="18" charset="0"/>
                <a:cs typeface="Times New Roman" pitchFamily="18" charset="0"/>
              </a:rPr>
              <a:t>Skyrme</a:t>
            </a:r>
            <a:r>
              <a:rPr lang="en-US" altLang="zh-CN" dirty="0" smtClean="0">
                <a:solidFill>
                  <a:srgbClr val="FF0000"/>
                </a:solidFill>
                <a:latin typeface="Times New Roman" pitchFamily="18" charset="0"/>
                <a:cs typeface="Times New Roman" pitchFamily="18" charset="0"/>
              </a:rPr>
              <a:t> HF calculations with MSL0</a:t>
            </a:r>
            <a:endParaRPr lang="zh-CN" alt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p:cNvSpPr>
            <a:spLocks noGrp="1" noRot="1" noChangeAspect="1" noMove="1" noResize="1" noEditPoints="1" noAdjustHandles="1" noChangeArrowheads="1" noChangeShapeType="1" noTextEdit="1"/>
          </p:cNvSpPr>
          <p:nvPr>
            <p:ph sz="half" idx="1"/>
          </p:nvPr>
        </p:nvSpPr>
        <p:spPr>
          <a:xfrm>
            <a:off x="457200" y="1600200"/>
            <a:ext cx="4038600" cy="4525963"/>
          </a:xfrm>
          <a:blipFill rotWithShape="1">
            <a:blip r:embed="rId4" cstate="print"/>
            <a:stretch>
              <a:fillRect l="-1207" t="-674"/>
            </a:stretch>
          </a:blipFill>
        </p:spPr>
        <p:txBody>
          <a:bodyPr/>
          <a:lstStyle/>
          <a:p>
            <a:pPr>
              <a:buNone/>
            </a:pPr>
            <a:r>
              <a:rPr lang="zh-CN" altLang="en-US" dirty="0">
                <a:noFill/>
              </a:rPr>
              <a:t> </a:t>
            </a:r>
          </a:p>
        </p:txBody>
      </p:sp>
      <p:graphicFrame>
        <p:nvGraphicFramePr>
          <p:cNvPr id="5" name="对象 4"/>
          <p:cNvGraphicFramePr>
            <a:graphicFrameLocks noChangeAspect="1"/>
          </p:cNvGraphicFramePr>
          <p:nvPr>
            <p:extLst>
              <p:ext uri="{D42A27DB-BD31-4B8C-83A1-F6EECF244321}">
                <p14:modId xmlns:p14="http://schemas.microsoft.com/office/powerpoint/2010/main" val="1991552934"/>
              </p:ext>
            </p:extLst>
          </p:nvPr>
        </p:nvGraphicFramePr>
        <p:xfrm>
          <a:off x="1190870" y="2064997"/>
          <a:ext cx="2260600" cy="461962"/>
        </p:xfrm>
        <a:graphic>
          <a:graphicData uri="http://schemas.openxmlformats.org/presentationml/2006/ole">
            <mc:AlternateContent xmlns:mc="http://schemas.openxmlformats.org/markup-compatibility/2006">
              <mc:Choice xmlns:v="urn:schemas-microsoft-com:vml" Requires="v">
                <p:oleObj spid="_x0000_s69636" name="Equation" r:id="rId5" imgW="1244600" imgH="254000" progId="Equation.DSMT4">
                  <p:embed/>
                </p:oleObj>
              </mc:Choice>
              <mc:Fallback>
                <p:oleObj name="Equation" r:id="rId5" imgW="1244600" imgH="2540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870" y="2064997"/>
                        <a:ext cx="2260600"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Determine </a:t>
            </a:r>
            <a:r>
              <a:rPr lang="en-US" altLang="zh-CN" sz="3200" dirty="0" smtClean="0">
                <a:solidFill>
                  <a:srgbClr val="FF0000"/>
                </a:solidFill>
                <a:latin typeface="Times New Roman" pitchFamily="18" charset="0"/>
                <a:cs typeface="Times New Roman" pitchFamily="18" charset="0"/>
              </a:rPr>
              <a:t>L(0.11 fm</a:t>
            </a:r>
            <a:r>
              <a:rPr lang="en-US" altLang="zh-CN" sz="3200" baseline="30000" dirty="0" smtClean="0">
                <a:solidFill>
                  <a:srgbClr val="FF0000"/>
                </a:solidFill>
                <a:latin typeface="Times New Roman" pitchFamily="18" charset="0"/>
                <a:cs typeface="Times New Roman" pitchFamily="18" charset="0"/>
              </a:rPr>
              <a:t>-3</a:t>
            </a:r>
            <a:r>
              <a:rPr lang="en-US" altLang="zh-CN" sz="3200" dirty="0" smtClean="0">
                <a:solidFill>
                  <a:srgbClr val="FF0000"/>
                </a:solidFill>
                <a:latin typeface="Times New Roman" pitchFamily="18" charset="0"/>
                <a:cs typeface="Times New Roman" pitchFamily="18" charset="0"/>
              </a:rPr>
              <a:t>) </a:t>
            </a:r>
            <a:r>
              <a:rPr lang="en-US" altLang="zh-CN" sz="3200" dirty="0" smtClean="0">
                <a:solidFill>
                  <a:schemeClr val="accent2"/>
                </a:solidFill>
                <a:latin typeface="Times New Roman" pitchFamily="18" charset="0"/>
                <a:cs typeface="Times New Roman" pitchFamily="18" charset="0"/>
              </a:rPr>
              <a:t>from </a:t>
            </a:r>
            <a:r>
              <a:rPr lang="en-US" altLang="zh-CN" sz="3200" dirty="0" err="1" smtClean="0">
                <a:solidFill>
                  <a:schemeClr val="accent2"/>
                </a:solidFill>
                <a:latin typeface="Times New Roman" pitchFamily="18" charset="0"/>
                <a:cs typeface="Times New Roman" pitchFamily="18" charset="0"/>
              </a:rPr>
              <a:t>NSkin</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pic>
        <p:nvPicPr>
          <p:cNvPr id="104451" name="Picture 3"/>
          <p:cNvPicPr>
            <a:picLocks noChangeAspect="1" noChangeArrowheads="1"/>
          </p:cNvPicPr>
          <p:nvPr/>
        </p:nvPicPr>
        <p:blipFill>
          <a:blip r:embed="rId7" cstate="print"/>
          <a:srcRect/>
          <a:stretch>
            <a:fillRect/>
          </a:stretch>
        </p:blipFill>
        <p:spPr bwMode="auto">
          <a:xfrm>
            <a:off x="4758513" y="990600"/>
            <a:ext cx="4004487" cy="5257800"/>
          </a:xfrm>
          <a:prstGeom prst="rect">
            <a:avLst/>
          </a:prstGeom>
          <a:noFill/>
          <a:ln w="9525">
            <a:noFill/>
            <a:miter lim="800000"/>
            <a:headEnd/>
            <a:tailEnd/>
          </a:ln>
        </p:spPr>
      </p:pic>
      <p:graphicFrame>
        <p:nvGraphicFramePr>
          <p:cNvPr id="7" name="对象 6"/>
          <p:cNvGraphicFramePr>
            <a:graphicFrameLocks noChangeAspect="1"/>
          </p:cNvGraphicFramePr>
          <p:nvPr/>
        </p:nvGraphicFramePr>
        <p:xfrm>
          <a:off x="690033" y="5486400"/>
          <a:ext cx="3805767" cy="393700"/>
        </p:xfrm>
        <a:graphic>
          <a:graphicData uri="http://schemas.openxmlformats.org/presentationml/2006/ole">
            <mc:AlternateContent xmlns:mc="http://schemas.openxmlformats.org/markup-compatibility/2006">
              <mc:Choice xmlns:v="urn:schemas-microsoft-com:vml" Requires="v">
                <p:oleObj spid="_x0000_s69637" name="Equation" r:id="rId8" imgW="2209680" imgH="228600" progId="Equation.DSMT4">
                  <p:embed/>
                </p:oleObj>
              </mc:Choice>
              <mc:Fallback>
                <p:oleObj name="Equation" r:id="rId8" imgW="220968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033" y="5486400"/>
                        <a:ext cx="3805767" cy="393700"/>
                      </a:xfrm>
                      <a:prstGeom prst="rect">
                        <a:avLst/>
                      </a:prstGeom>
                      <a:solidFill>
                        <a:srgbClr val="0000FF"/>
                      </a:solidFill>
                    </p:spPr>
                  </p:pic>
                </p:oleObj>
              </mc:Fallback>
            </mc:AlternateContent>
          </a:graphicData>
        </a:graphic>
      </p:graphicFrame>
      <p:sp>
        <p:nvSpPr>
          <p:cNvPr id="8" name="TextBox 7"/>
          <p:cNvSpPr txBox="1"/>
          <p:nvPr/>
        </p:nvSpPr>
        <p:spPr>
          <a:xfrm>
            <a:off x="76201" y="914400"/>
            <a:ext cx="51816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10" name="TextBox 9"/>
          <p:cNvSpPr txBox="1"/>
          <p:nvPr/>
        </p:nvSpPr>
        <p:spPr>
          <a:xfrm>
            <a:off x="5600700" y="837168"/>
            <a:ext cx="3200400" cy="369332"/>
          </a:xfrm>
          <a:prstGeom prst="rect">
            <a:avLst/>
          </a:prstGeom>
          <a:noFill/>
        </p:spPr>
        <p:txBody>
          <a:bodyPr wrap="square" rtlCol="0">
            <a:spAutoFit/>
          </a:bodyPr>
          <a:lstStyle/>
          <a:p>
            <a:pPr algn="l"/>
            <a:r>
              <a:rPr lang="en-US" altLang="zh-CN" sz="1800" b="1" dirty="0" smtClean="0">
                <a:solidFill>
                  <a:srgbClr val="FF00FF"/>
                </a:solidFill>
                <a:latin typeface="Times New Roman" pitchFamily="18" charset="0"/>
                <a:cs typeface="Times New Roman" pitchFamily="18" charset="0"/>
              </a:rPr>
              <a:t>21 data of </a:t>
            </a:r>
            <a:r>
              <a:rPr lang="en-US" altLang="zh-CN" sz="1800" b="1" dirty="0" err="1" smtClean="0">
                <a:solidFill>
                  <a:srgbClr val="FF00FF"/>
                </a:solidFill>
                <a:latin typeface="Times New Roman" pitchFamily="18" charset="0"/>
                <a:cs typeface="Times New Roman" pitchFamily="18" charset="0"/>
              </a:rPr>
              <a:t>NSKin</a:t>
            </a:r>
            <a:r>
              <a:rPr lang="en-US" altLang="zh-CN" sz="1800" b="1" dirty="0" smtClean="0">
                <a:solidFill>
                  <a:srgbClr val="FF00FF"/>
                </a:solidFill>
                <a:latin typeface="Times New Roman" pitchFamily="18" charset="0"/>
                <a:cs typeface="Times New Roman" pitchFamily="18" charset="0"/>
              </a:rPr>
              <a:t> of </a:t>
            </a:r>
            <a:r>
              <a:rPr lang="en-US" altLang="zh-CN" sz="1800" b="1" dirty="0" err="1" smtClean="0">
                <a:solidFill>
                  <a:srgbClr val="FF00FF"/>
                </a:solidFill>
                <a:latin typeface="Times New Roman" pitchFamily="18" charset="0"/>
                <a:cs typeface="Times New Roman" pitchFamily="18" charset="0"/>
              </a:rPr>
              <a:t>Sn</a:t>
            </a:r>
            <a:r>
              <a:rPr lang="en-US" altLang="zh-CN" sz="1800" b="1" dirty="0" smtClean="0">
                <a:solidFill>
                  <a:srgbClr val="FF00FF"/>
                </a:solidFill>
                <a:latin typeface="Times New Roman" pitchFamily="18" charset="0"/>
                <a:cs typeface="Times New Roman" pitchFamily="18" charset="0"/>
              </a:rPr>
              <a:t> Isotope</a:t>
            </a:r>
            <a:endParaRPr lang="zh-CN" altLang="en-US" sz="18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381000" y="1066800"/>
            <a:ext cx="8382000" cy="838200"/>
            <a:chOff x="152400" y="868363"/>
            <a:chExt cx="9877425" cy="914400"/>
          </a:xfrm>
        </p:grpSpPr>
        <p:pic>
          <p:nvPicPr>
            <p:cNvPr id="105476" name="Picture 4"/>
            <p:cNvPicPr>
              <a:picLocks noChangeAspect="1" noChangeArrowheads="1"/>
            </p:cNvPicPr>
            <p:nvPr/>
          </p:nvPicPr>
          <p:blipFill>
            <a:blip r:embed="rId3" cstate="print"/>
            <a:srcRect/>
            <a:stretch>
              <a:fillRect/>
            </a:stretch>
          </p:blipFill>
          <p:spPr bwMode="auto">
            <a:xfrm>
              <a:off x="152400" y="868363"/>
              <a:ext cx="6705600" cy="914400"/>
            </a:xfrm>
            <a:prstGeom prst="rect">
              <a:avLst/>
            </a:prstGeom>
            <a:noFill/>
            <a:ln w="9525">
              <a:noFill/>
              <a:miter lim="800000"/>
              <a:headEnd/>
              <a:tailEnd/>
            </a:ln>
          </p:spPr>
        </p:pic>
        <p:pic>
          <p:nvPicPr>
            <p:cNvPr id="105477" name="Picture 5"/>
            <p:cNvPicPr>
              <a:picLocks noChangeAspect="1" noChangeArrowheads="1"/>
            </p:cNvPicPr>
            <p:nvPr/>
          </p:nvPicPr>
          <p:blipFill>
            <a:blip r:embed="rId4" cstate="print"/>
            <a:srcRect/>
            <a:stretch>
              <a:fillRect/>
            </a:stretch>
          </p:blipFill>
          <p:spPr bwMode="auto">
            <a:xfrm>
              <a:off x="6819900" y="952500"/>
              <a:ext cx="3209925" cy="771525"/>
            </a:xfrm>
            <a:prstGeom prst="rect">
              <a:avLst/>
            </a:prstGeom>
            <a:noFill/>
            <a:ln w="9525">
              <a:noFill/>
              <a:miter lim="800000"/>
              <a:headEnd/>
              <a:tailEnd/>
            </a:ln>
          </p:spPr>
        </p:pic>
      </p:grpSp>
      <p:sp>
        <p:nvSpPr>
          <p:cNvPr id="6" name="TextBox 5"/>
          <p:cNvSpPr txBox="1"/>
          <p:nvPr/>
        </p:nvSpPr>
        <p:spPr>
          <a:xfrm>
            <a:off x="1676400" y="3531513"/>
            <a:ext cx="5574066" cy="430887"/>
          </a:xfrm>
          <a:prstGeom prst="rect">
            <a:avLst/>
          </a:prstGeom>
          <a:noFill/>
        </p:spPr>
        <p:txBody>
          <a:bodyPr wrap="square" rtlCol="0">
            <a:spAutoFit/>
          </a:bodyPr>
          <a:lstStyle/>
          <a:p>
            <a:r>
              <a:rPr lang="en-US" altLang="zh-CN" sz="2200" b="1" dirty="0" smtClean="0">
                <a:solidFill>
                  <a:srgbClr val="0033CC"/>
                </a:solidFill>
                <a:latin typeface="Times New Roman" pitchFamily="18" charset="0"/>
                <a:cs typeface="Times New Roman" pitchFamily="18" charset="0"/>
              </a:rPr>
              <a:t>(</a:t>
            </a:r>
            <a:r>
              <a:rPr lang="en-US" altLang="zh-CN" sz="2200" b="1" dirty="0" err="1" smtClean="0">
                <a:solidFill>
                  <a:srgbClr val="FF00FF"/>
                </a:solidFill>
                <a:latin typeface="Times New Roman" pitchFamily="18" charset="0"/>
                <a:cs typeface="Times New Roman" pitchFamily="18" charset="0"/>
              </a:rPr>
              <a:t>a</a:t>
            </a:r>
            <a:r>
              <a:rPr lang="en-US" altLang="zh-CN" sz="2200" b="1" baseline="-25000" dirty="0" err="1" smtClean="0">
                <a:solidFill>
                  <a:srgbClr val="FF00FF"/>
                </a:solidFill>
                <a:latin typeface="Times New Roman" pitchFamily="18" charset="0"/>
                <a:cs typeface="Times New Roman" pitchFamily="18" charset="0"/>
              </a:rPr>
              <a:t>sym</a:t>
            </a:r>
            <a:r>
              <a:rPr lang="en-US" altLang="zh-CN" sz="2200" b="1" dirty="0" smtClean="0">
                <a:solidFill>
                  <a:srgbClr val="FF00FF"/>
                </a:solidFill>
                <a:latin typeface="Times New Roman" pitchFamily="18" charset="0"/>
                <a:cs typeface="Times New Roman" pitchFamily="18" charset="0"/>
              </a:rPr>
              <a:t>(A)</a:t>
            </a:r>
            <a:r>
              <a:rPr lang="en-US" altLang="zh-CN" sz="2200" b="1" dirty="0" smtClean="0">
                <a:solidFill>
                  <a:srgbClr val="0033CC"/>
                </a:solidFill>
                <a:latin typeface="Times New Roman" pitchFamily="18" charset="0"/>
                <a:cs typeface="Times New Roman" pitchFamily="18" charset="0"/>
              </a:rPr>
              <a:t>: Symmetry energy of finite nuclei)</a:t>
            </a:r>
            <a:endParaRPr lang="zh-CN" altLang="en-US" sz="2200" b="1" dirty="0">
              <a:solidFill>
                <a:srgbClr val="0033CC"/>
              </a:solidFill>
              <a:latin typeface="Times New Roman" pitchFamily="18" charset="0"/>
              <a:cs typeface="Times New Roman" pitchFamily="18" charset="0"/>
            </a:endParaRPr>
          </a:p>
        </p:txBody>
      </p:sp>
      <p:sp>
        <p:nvSpPr>
          <p:cNvPr id="8" name="下箭头 7"/>
          <p:cNvSpPr/>
          <p:nvPr/>
        </p:nvSpPr>
        <p:spPr bwMode="auto">
          <a:xfrm>
            <a:off x="4038600" y="1981200"/>
            <a:ext cx="990600" cy="503238"/>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9" name="TextBox 8"/>
          <p:cNvSpPr txBox="1"/>
          <p:nvPr/>
        </p:nvSpPr>
        <p:spPr>
          <a:xfrm>
            <a:off x="1905000" y="4034135"/>
            <a:ext cx="7077222" cy="461665"/>
          </a:xfrm>
          <a:prstGeom prst="rect">
            <a:avLst/>
          </a:prstGeom>
          <a:noFill/>
        </p:spPr>
        <p:txBody>
          <a:bodyPr wrap="square" rtlCol="0">
            <a:spAutoFit/>
          </a:bodyPr>
          <a:lstStyle/>
          <a:p>
            <a:pPr algn="l"/>
            <a:r>
              <a:rPr lang="en-US" altLang="zh-CN" b="1" dirty="0" err="1" smtClean="0">
                <a:solidFill>
                  <a:srgbClr val="FF00FF"/>
                </a:solidFill>
                <a:latin typeface="Times New Roman" pitchFamily="18" charset="0"/>
                <a:cs typeface="Times New Roman" pitchFamily="18" charset="0"/>
              </a:rPr>
              <a:t>a</a:t>
            </a:r>
            <a:r>
              <a:rPr lang="en-US" altLang="zh-CN" b="1" baseline="-25000" dirty="0" err="1" smtClean="0">
                <a:solidFill>
                  <a:srgbClr val="FF00FF"/>
                </a:solidFill>
                <a:latin typeface="Times New Roman" pitchFamily="18" charset="0"/>
                <a:cs typeface="Times New Roman" pitchFamily="18" charset="0"/>
              </a:rPr>
              <a:t>sym</a:t>
            </a:r>
            <a:r>
              <a:rPr lang="en-US" altLang="zh-CN" b="1" dirty="0" smtClean="0">
                <a:solidFill>
                  <a:srgbClr val="FF00FF"/>
                </a:solidFill>
                <a:latin typeface="Times New Roman" pitchFamily="18" charset="0"/>
                <a:cs typeface="Times New Roman" pitchFamily="18" charset="0"/>
              </a:rPr>
              <a:t>(A)</a:t>
            </a:r>
            <a:r>
              <a:rPr lang="en-US" altLang="zh-CN" b="1" dirty="0" smtClean="0">
                <a:solidFill>
                  <a:srgbClr val="0033CC"/>
                </a:solidFill>
                <a:latin typeface="Times New Roman" pitchFamily="18" charset="0"/>
                <a:cs typeface="Times New Roman" pitchFamily="18" charset="0"/>
              </a:rPr>
              <a:t>≈E</a:t>
            </a:r>
            <a:r>
              <a:rPr lang="en-US" altLang="zh-CN" b="1" baseline="-25000" dirty="0" smtClean="0">
                <a:solidFill>
                  <a:srgbClr val="0033CC"/>
                </a:solidFill>
                <a:latin typeface="Times New Roman" pitchFamily="18" charset="0"/>
                <a:cs typeface="Times New Roman" pitchFamily="18" charset="0"/>
              </a:rPr>
              <a:t>sym</a:t>
            </a:r>
            <a:r>
              <a:rPr lang="en-US" altLang="zh-CN" b="1" dirty="0" smtClean="0">
                <a:solidFill>
                  <a:srgbClr val="0033CC"/>
                </a:solidFill>
                <a:latin typeface="Times New Roman" pitchFamily="18" charset="0"/>
                <a:cs typeface="Times New Roman" pitchFamily="18" charset="0"/>
              </a:rPr>
              <a:t>(</a:t>
            </a:r>
            <a:r>
              <a:rPr lang="el-GR" altLang="zh-CN" b="1" dirty="0" smtClean="0">
                <a:solidFill>
                  <a:srgbClr val="0033CC"/>
                </a:solidFill>
                <a:latin typeface="Times New Roman" pitchFamily="18" charset="0"/>
                <a:cs typeface="Times New Roman" pitchFamily="18" charset="0"/>
              </a:rPr>
              <a:t>ρ</a:t>
            </a:r>
            <a:r>
              <a:rPr lang="en-US" altLang="zh-CN" b="1" baseline="-25000" dirty="0" smtClean="0">
                <a:solidFill>
                  <a:srgbClr val="0033CC"/>
                </a:solidFill>
                <a:latin typeface="Times New Roman" pitchFamily="18" charset="0"/>
                <a:cs typeface="Times New Roman" pitchFamily="18" charset="0"/>
              </a:rPr>
              <a:t>c</a:t>
            </a:r>
            <a:r>
              <a:rPr lang="en-US" altLang="zh-CN" b="1" dirty="0" smtClean="0">
                <a:solidFill>
                  <a:srgbClr val="0033CC"/>
                </a:solidFill>
                <a:latin typeface="Times New Roman" pitchFamily="18" charset="0"/>
                <a:cs typeface="Times New Roman" pitchFamily="18" charset="0"/>
              </a:rPr>
              <a:t>) with </a:t>
            </a:r>
            <a:r>
              <a:rPr lang="el-GR" altLang="zh-CN" b="1" dirty="0" smtClean="0">
                <a:solidFill>
                  <a:srgbClr val="0033CC"/>
                </a:solidFill>
                <a:latin typeface="Times New Roman" pitchFamily="18" charset="0"/>
                <a:cs typeface="Times New Roman" pitchFamily="18" charset="0"/>
              </a:rPr>
              <a:t>ρ</a:t>
            </a:r>
            <a:r>
              <a:rPr lang="en-US" altLang="zh-CN" b="1" baseline="-25000" dirty="0" smtClean="0">
                <a:solidFill>
                  <a:srgbClr val="0033CC"/>
                </a:solidFill>
                <a:latin typeface="Times New Roman" pitchFamily="18" charset="0"/>
                <a:cs typeface="Times New Roman" pitchFamily="18" charset="0"/>
              </a:rPr>
              <a:t>c</a:t>
            </a:r>
            <a:r>
              <a:rPr lang="en-US" altLang="zh-CN" b="1" dirty="0" smtClean="0">
                <a:solidFill>
                  <a:srgbClr val="0033CC"/>
                </a:solidFill>
                <a:latin typeface="Times New Roman" pitchFamily="18" charset="0"/>
                <a:cs typeface="Times New Roman" pitchFamily="18" charset="0"/>
              </a:rPr>
              <a:t> ≈0.11 fm</a:t>
            </a:r>
            <a:r>
              <a:rPr lang="en-US" altLang="zh-CN" b="1" baseline="30000" dirty="0" smtClean="0">
                <a:solidFill>
                  <a:srgbClr val="0033CC"/>
                </a:solidFill>
                <a:latin typeface="Times New Roman" pitchFamily="18" charset="0"/>
                <a:cs typeface="Times New Roman" pitchFamily="18" charset="0"/>
              </a:rPr>
              <a:t>-3</a:t>
            </a:r>
            <a:r>
              <a:rPr lang="en-US" altLang="zh-CN" b="1" dirty="0" smtClean="0">
                <a:solidFill>
                  <a:srgbClr val="0033CC"/>
                </a:solidFill>
                <a:latin typeface="Times New Roman" pitchFamily="18" charset="0"/>
                <a:cs typeface="Times New Roman" pitchFamily="18" charset="0"/>
              </a:rPr>
              <a:t> for heavy nuclei</a:t>
            </a:r>
            <a:endParaRPr lang="zh-CN" altLang="en-US" sz="2400" b="1" baseline="30000" dirty="0">
              <a:solidFill>
                <a:srgbClr val="FF0000"/>
              </a:solidFill>
              <a:latin typeface="Times New Roman" pitchFamily="18" charset="0"/>
              <a:cs typeface="Times New Roman" pitchFamily="18" charset="0"/>
            </a:endParaRPr>
          </a:p>
        </p:txBody>
      </p:sp>
      <p:sp>
        <p:nvSpPr>
          <p:cNvPr id="11" name="TextBox 10"/>
          <p:cNvSpPr txBox="1"/>
          <p:nvPr/>
        </p:nvSpPr>
        <p:spPr>
          <a:xfrm>
            <a:off x="582613" y="4872335"/>
            <a:ext cx="3419622" cy="461665"/>
          </a:xfrm>
          <a:prstGeom prst="rect">
            <a:avLst/>
          </a:prstGeom>
          <a:solidFill>
            <a:srgbClr val="03E2ED"/>
          </a:solidFill>
          <a:ln w="38100">
            <a:solidFill>
              <a:srgbClr val="FF0000"/>
            </a:solidFill>
          </a:ln>
        </p:spPr>
        <p:txBody>
          <a:bodyPr wrap="square" rtlCol="0">
            <a:spAutoFit/>
          </a:bodyPr>
          <a:lstStyle/>
          <a:p>
            <a:pPr algn="l"/>
            <a:r>
              <a:rPr lang="en-US" altLang="zh-CN" dirty="0" smtClean="0">
                <a:solidFill>
                  <a:srgbClr val="FF0000"/>
                </a:solidFill>
                <a:latin typeface="Times New Roman" pitchFamily="18" charset="0"/>
                <a:cs typeface="Times New Roman" pitchFamily="18" charset="0"/>
              </a:rPr>
              <a:t>E</a:t>
            </a:r>
            <a:r>
              <a:rPr lang="en-US" altLang="zh-CN" baseline="-25000" dirty="0" smtClean="0">
                <a:solidFill>
                  <a:srgbClr val="FF0000"/>
                </a:solidFill>
                <a:latin typeface="Times New Roman" pitchFamily="18" charset="0"/>
                <a:cs typeface="Times New Roman" pitchFamily="18" charset="0"/>
              </a:rPr>
              <a:t>sym</a:t>
            </a:r>
            <a:r>
              <a:rPr lang="en-US" altLang="zh-CN" dirty="0" smtClean="0">
                <a:solidFill>
                  <a:srgbClr val="FF0000"/>
                </a:solidFill>
                <a:latin typeface="Times New Roman" pitchFamily="18" charset="0"/>
                <a:cs typeface="Times New Roman" pitchFamily="18" charset="0"/>
              </a:rPr>
              <a:t>(</a:t>
            </a:r>
            <a:r>
              <a:rPr lang="el-GR" altLang="zh-CN" dirty="0" smtClean="0">
                <a:solidFill>
                  <a:srgbClr val="FF0000"/>
                </a:solidFill>
                <a:latin typeface="Times New Roman" pitchFamily="18" charset="0"/>
                <a:cs typeface="Times New Roman" pitchFamily="18" charset="0"/>
              </a:rPr>
              <a:t>ρ</a:t>
            </a:r>
            <a:r>
              <a:rPr lang="en-US" altLang="zh-CN" baseline="-25000" dirty="0" smtClean="0">
                <a:solidFill>
                  <a:srgbClr val="FF0000"/>
                </a:solidFill>
                <a:latin typeface="Times New Roman" pitchFamily="18" charset="0"/>
                <a:cs typeface="Times New Roman" pitchFamily="18" charset="0"/>
              </a:rPr>
              <a:t>c</a:t>
            </a:r>
            <a:r>
              <a:rPr lang="en-US" altLang="zh-CN" dirty="0" smtClean="0">
                <a:solidFill>
                  <a:srgbClr val="FF0000"/>
                </a:solidFill>
                <a:latin typeface="Times New Roman" pitchFamily="18" charset="0"/>
                <a:cs typeface="Times New Roman" pitchFamily="18" charset="0"/>
              </a:rPr>
              <a:t>) at </a:t>
            </a:r>
            <a:r>
              <a:rPr lang="el-GR" altLang="zh-CN" dirty="0" smtClean="0">
                <a:solidFill>
                  <a:srgbClr val="FF0000"/>
                </a:solidFill>
                <a:latin typeface="Times New Roman" pitchFamily="18" charset="0"/>
                <a:cs typeface="Times New Roman" pitchFamily="18" charset="0"/>
              </a:rPr>
              <a:t>ρ</a:t>
            </a:r>
            <a:r>
              <a:rPr lang="en-US" altLang="zh-CN" baseline="-25000" dirty="0" smtClean="0">
                <a:solidFill>
                  <a:srgbClr val="FF0000"/>
                </a:solidFill>
                <a:latin typeface="Times New Roman" pitchFamily="18" charset="0"/>
                <a:cs typeface="Times New Roman" pitchFamily="18" charset="0"/>
              </a:rPr>
              <a:t>c</a:t>
            </a:r>
            <a:r>
              <a:rPr lang="en-US" altLang="zh-CN" dirty="0" smtClean="0">
                <a:solidFill>
                  <a:srgbClr val="FF0000"/>
                </a:solidFill>
                <a:latin typeface="Times New Roman" pitchFamily="18" charset="0"/>
                <a:cs typeface="Times New Roman" pitchFamily="18" charset="0"/>
              </a:rPr>
              <a:t> ≈0.11 fm</a:t>
            </a:r>
            <a:r>
              <a:rPr lang="en-US" altLang="zh-CN" baseline="30000" dirty="0" smtClean="0">
                <a:solidFill>
                  <a:srgbClr val="FF0000"/>
                </a:solidFill>
                <a:latin typeface="Times New Roman" pitchFamily="18" charset="0"/>
                <a:cs typeface="Times New Roman" pitchFamily="18" charset="0"/>
              </a:rPr>
              <a:t>-3</a:t>
            </a:r>
            <a:endParaRPr lang="zh-CN" altLang="en-US" sz="2400" baseline="30000" dirty="0">
              <a:solidFill>
                <a:srgbClr val="FF0000"/>
              </a:solidFill>
              <a:latin typeface="Times New Roman" pitchFamily="18" charset="0"/>
              <a:cs typeface="Times New Roman" pitchFamily="18" charset="0"/>
            </a:endParaRPr>
          </a:p>
        </p:txBody>
      </p:sp>
      <p:sp>
        <p:nvSpPr>
          <p:cNvPr id="12" name="下箭头 11"/>
          <p:cNvSpPr/>
          <p:nvPr/>
        </p:nvSpPr>
        <p:spPr bwMode="auto">
          <a:xfrm>
            <a:off x="977106" y="3531513"/>
            <a:ext cx="788987" cy="1166167"/>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3" name="Text Box 11"/>
          <p:cNvSpPr txBox="1">
            <a:spLocks noChangeArrowheads="1"/>
          </p:cNvSpPr>
          <p:nvPr/>
        </p:nvSpPr>
        <p:spPr bwMode="auto">
          <a:xfrm>
            <a:off x="4191000" y="4724400"/>
            <a:ext cx="4349565" cy="648512"/>
          </a:xfrm>
          <a:prstGeom prst="rect">
            <a:avLst/>
          </a:prstGeom>
          <a:noFill/>
          <a:ln w="28575" algn="ctr">
            <a:noFill/>
            <a:miter lim="800000"/>
            <a:headEnd/>
            <a:tailEnd/>
          </a:ln>
          <a:effectLst/>
        </p:spPr>
        <p:txBody>
          <a:bodyPr wrap="square" lIns="90000" tIns="46800" rIns="90000" bIns="46800">
            <a:spAutoFit/>
          </a:bodyPr>
          <a:lstStyle/>
          <a:p>
            <a:pPr algn="l"/>
            <a:r>
              <a:rPr lang="en-US" altLang="zh-CN" sz="1800" b="1" dirty="0" smtClean="0">
                <a:solidFill>
                  <a:srgbClr val="0000FF"/>
                </a:solidFill>
                <a:latin typeface="Times New Roman" pitchFamily="18" charset="0"/>
              </a:rPr>
              <a:t>M</a:t>
            </a:r>
            <a:r>
              <a:rPr lang="en-US" altLang="zh-CN" sz="1800" b="1" dirty="0">
                <a:solidFill>
                  <a:srgbClr val="0000FF"/>
                </a:solidFill>
                <a:latin typeface="Times New Roman" pitchFamily="18" charset="0"/>
              </a:rPr>
              <a:t>. </a:t>
            </a:r>
            <a:r>
              <a:rPr lang="en-US" altLang="zh-CN" sz="1800" b="1" dirty="0" err="1">
                <a:solidFill>
                  <a:srgbClr val="0000FF"/>
                </a:solidFill>
                <a:latin typeface="Times New Roman" pitchFamily="18" charset="0"/>
              </a:rPr>
              <a:t>Centelles</a:t>
            </a:r>
            <a:r>
              <a:rPr lang="en-US" altLang="zh-CN" sz="1800" b="1" dirty="0">
                <a:solidFill>
                  <a:srgbClr val="0000FF"/>
                </a:solidFill>
                <a:latin typeface="Times New Roman" pitchFamily="18" charset="0"/>
              </a:rPr>
              <a:t> et al., PRL102, 122502 (2009</a:t>
            </a:r>
            <a:r>
              <a:rPr lang="en-US" altLang="zh-CN" sz="1800" b="1" dirty="0" smtClean="0">
                <a:solidFill>
                  <a:srgbClr val="0000FF"/>
                </a:solidFill>
                <a:latin typeface="Times New Roman" pitchFamily="18" charset="0"/>
              </a:rPr>
              <a:t>)</a:t>
            </a:r>
          </a:p>
          <a:p>
            <a:pPr algn="l"/>
            <a:r>
              <a:rPr lang="en-US" altLang="zh-CN" sz="1800" b="1" dirty="0" smtClean="0">
                <a:solidFill>
                  <a:srgbClr val="0000FF"/>
                </a:solidFill>
                <a:latin typeface="Times New Roman" pitchFamily="18" charset="0"/>
                <a:cs typeface="Times New Roman" pitchFamily="18" charset="0"/>
              </a:rPr>
              <a:t>L.W. Chen, PRC83, 044308 (2011)</a:t>
            </a:r>
            <a:endParaRPr lang="zh-CN" altLang="en-US" sz="1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802559" y="5791200"/>
            <a:ext cx="3769441" cy="707886"/>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Binding energy difference of heavy isotope pair </a:t>
            </a:r>
            <a:endParaRPr lang="zh-CN" altLang="en-US" sz="2000" b="1" dirty="0">
              <a:solidFill>
                <a:srgbClr val="FF0000"/>
              </a:solidFill>
              <a:latin typeface="Times New Roman" pitchFamily="18" charset="0"/>
              <a:cs typeface="Times New Roman" pitchFamily="18" charset="0"/>
            </a:endParaRPr>
          </a:p>
        </p:txBody>
      </p:sp>
      <p:sp>
        <p:nvSpPr>
          <p:cNvPr id="15" name="TextBox 14"/>
          <p:cNvSpPr txBox="1"/>
          <p:nvPr/>
        </p:nvSpPr>
        <p:spPr>
          <a:xfrm>
            <a:off x="5562600" y="5943600"/>
            <a:ext cx="2743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E</a:t>
            </a:r>
            <a:r>
              <a:rPr lang="en-US" altLang="zh-CN" sz="2000" b="1" baseline="-25000" dirty="0" smtClean="0">
                <a:solidFill>
                  <a:srgbClr val="FF0000"/>
                </a:solidFill>
                <a:latin typeface="Times New Roman" pitchFamily="18" charset="0"/>
                <a:cs typeface="Times New Roman" pitchFamily="18" charset="0"/>
              </a:rPr>
              <a:t>sym</a:t>
            </a:r>
            <a:r>
              <a:rPr lang="en-US" altLang="zh-CN" sz="2000" b="1" dirty="0" smtClean="0">
                <a:solidFill>
                  <a:srgbClr val="FF0000"/>
                </a:solidFill>
                <a:latin typeface="Times New Roman" pitchFamily="18" charset="0"/>
                <a:cs typeface="Times New Roman" pitchFamily="18" charset="0"/>
              </a:rPr>
              <a:t>(</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16" name="左右箭头 15"/>
          <p:cNvSpPr/>
          <p:nvPr/>
        </p:nvSpPr>
        <p:spPr bwMode="auto">
          <a:xfrm>
            <a:off x="4648200" y="594360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20" name="Rectangle 16"/>
          <p:cNvSpPr>
            <a:spLocks noGrp="1" noChangeArrowheads="1"/>
          </p:cNvSpPr>
          <p:nvPr>
            <p:ph type="title"/>
          </p:nvPr>
        </p:nvSpPr>
        <p:spPr>
          <a:xfrm>
            <a:off x="0" y="179388"/>
            <a:ext cx="9144000" cy="688975"/>
          </a:xfrm>
        </p:spPr>
        <p:txBody>
          <a:bodyPr/>
          <a:lstStyle/>
          <a:p>
            <a:pPr eaLnBrk="1" hangingPunct="1"/>
            <a:r>
              <a:rPr kumimoji="1" lang="en-US" altLang="zh-CN" sz="3200" dirty="0" smtClean="0">
                <a:solidFill>
                  <a:srgbClr val="132584"/>
                </a:solidFill>
                <a:latin typeface="Times New Roman" pitchFamily="18" charset="0"/>
                <a:ea typeface="黑体" pitchFamily="49" charset="-122"/>
                <a:cs typeface="Times New Roman" pitchFamily="18" charset="0"/>
              </a:rPr>
              <a:t>             What really determine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r>
              <a:rPr kumimoji="1" lang="en-US" altLang="zh-CN" sz="3200" dirty="0" smtClean="0">
                <a:solidFill>
                  <a:srgbClr val="132584"/>
                </a:solidFill>
                <a:latin typeface="Times New Roman" pitchFamily="18" charset="0"/>
                <a:ea typeface="黑体" pitchFamily="49" charset="-122"/>
                <a:cs typeface="Times New Roman" pitchFamily="18" charset="0"/>
              </a:rPr>
              <a:t>?</a:t>
            </a:r>
            <a:endParaRPr kumimoji="1" lang="zh-CN" altLang="en-US" sz="3200" dirty="0" smtClean="0">
              <a:solidFill>
                <a:srgbClr val="132584"/>
              </a:solidFill>
              <a:latin typeface="Times New Roman" pitchFamily="18" charset="0"/>
              <a:ea typeface="黑体" pitchFamily="49" charset="-122"/>
              <a:cs typeface="Times New Roman" pitchFamily="18" charset="0"/>
            </a:endParaRPr>
          </a:p>
        </p:txBody>
      </p:sp>
      <p:grpSp>
        <p:nvGrpSpPr>
          <p:cNvPr id="3" name="组合 20"/>
          <p:cNvGrpSpPr/>
          <p:nvPr/>
        </p:nvGrpSpPr>
        <p:grpSpPr>
          <a:xfrm>
            <a:off x="712434" y="2560638"/>
            <a:ext cx="7821966" cy="868362"/>
            <a:chOff x="381000" y="2484438"/>
            <a:chExt cx="8499475" cy="919162"/>
          </a:xfrm>
        </p:grpSpPr>
        <p:pic>
          <p:nvPicPr>
            <p:cNvPr id="105478" name="Picture 6"/>
            <p:cNvPicPr>
              <a:picLocks noChangeAspect="1" noChangeArrowheads="1"/>
            </p:cNvPicPr>
            <p:nvPr/>
          </p:nvPicPr>
          <p:blipFill>
            <a:blip r:embed="rId5" cstate="print"/>
            <a:srcRect/>
            <a:stretch>
              <a:fillRect/>
            </a:stretch>
          </p:blipFill>
          <p:spPr bwMode="auto">
            <a:xfrm>
              <a:off x="381000" y="2484438"/>
              <a:ext cx="4419600" cy="390525"/>
            </a:xfrm>
            <a:prstGeom prst="rect">
              <a:avLst/>
            </a:prstGeom>
            <a:noFill/>
            <a:ln w="9525">
              <a:noFill/>
              <a:miter lim="800000"/>
              <a:headEnd/>
              <a:tailEnd/>
            </a:ln>
          </p:spPr>
        </p:pic>
        <p:pic>
          <p:nvPicPr>
            <p:cNvPr id="105479" name="Picture 7"/>
            <p:cNvPicPr>
              <a:picLocks noChangeAspect="1" noChangeArrowheads="1"/>
            </p:cNvPicPr>
            <p:nvPr/>
          </p:nvPicPr>
          <p:blipFill>
            <a:blip r:embed="rId6" cstate="print"/>
            <a:srcRect/>
            <a:stretch>
              <a:fillRect/>
            </a:stretch>
          </p:blipFill>
          <p:spPr bwMode="auto">
            <a:xfrm>
              <a:off x="1054100" y="2900363"/>
              <a:ext cx="4657725" cy="314325"/>
            </a:xfrm>
            <a:prstGeom prst="rect">
              <a:avLst/>
            </a:prstGeom>
            <a:noFill/>
            <a:ln w="9525">
              <a:noFill/>
              <a:miter lim="800000"/>
              <a:headEnd/>
              <a:tailEnd/>
            </a:ln>
          </p:spPr>
        </p:pic>
        <p:pic>
          <p:nvPicPr>
            <p:cNvPr id="105480" name="Picture 8"/>
            <p:cNvPicPr>
              <a:picLocks noChangeAspect="1" noChangeArrowheads="1"/>
            </p:cNvPicPr>
            <p:nvPr/>
          </p:nvPicPr>
          <p:blipFill>
            <a:blip r:embed="rId7" cstate="print"/>
            <a:srcRect/>
            <a:stretch>
              <a:fillRect/>
            </a:stretch>
          </p:blipFill>
          <p:spPr bwMode="auto">
            <a:xfrm>
              <a:off x="5737225" y="2689225"/>
              <a:ext cx="3143250" cy="714375"/>
            </a:xfrm>
            <a:prstGeom prst="rect">
              <a:avLst/>
            </a:prstGeom>
            <a:noFill/>
            <a:ln w="9525">
              <a:noFill/>
              <a:miter lim="800000"/>
              <a:headEnd/>
              <a:tailEnd/>
            </a:ln>
          </p:spPr>
        </p:pic>
      </p:grpSp>
      <p:sp>
        <p:nvSpPr>
          <p:cNvPr id="22" name="矩形 21"/>
          <p:cNvSpPr/>
          <p:nvPr/>
        </p:nvSpPr>
        <p:spPr bwMode="auto">
          <a:xfrm>
            <a:off x="381000" y="1066800"/>
            <a:ext cx="8534400" cy="784357"/>
          </a:xfrm>
          <a:prstGeom prst="rect">
            <a:avLst/>
          </a:prstGeom>
          <a:no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23" name="矩形 22"/>
          <p:cNvSpPr/>
          <p:nvPr/>
        </p:nvSpPr>
        <p:spPr bwMode="auto">
          <a:xfrm>
            <a:off x="712434" y="2560638"/>
            <a:ext cx="7898166" cy="868362"/>
          </a:xfrm>
          <a:prstGeom prst="rect">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24" name="TextBox 23"/>
          <p:cNvSpPr txBox="1"/>
          <p:nvPr/>
        </p:nvSpPr>
        <p:spPr>
          <a:xfrm>
            <a:off x="243162" y="1981200"/>
            <a:ext cx="3844515" cy="400110"/>
          </a:xfrm>
          <a:prstGeom prst="rect">
            <a:avLst/>
          </a:prstGeom>
          <a:noFill/>
        </p:spPr>
        <p:txBody>
          <a:bodyPr wrap="none" rtlCol="0">
            <a:spAutoFit/>
          </a:bodyPr>
          <a:lstStyle/>
          <a:p>
            <a:r>
              <a:rPr lang="en-US" altLang="zh-CN" sz="2000" b="1" dirty="0" smtClean="0">
                <a:solidFill>
                  <a:srgbClr val="FF0000"/>
                </a:solidFill>
                <a:latin typeface="Times New Roman" pitchFamily="18" charset="0"/>
                <a:cs typeface="Times New Roman" pitchFamily="18" charset="0"/>
              </a:rPr>
              <a:t>Isotope binding energy difference</a:t>
            </a:r>
            <a:endParaRPr lang="zh-CN" altLang="en-US" sz="2000" b="1" dirty="0">
              <a:solidFill>
                <a:srgbClr val="FF0000"/>
              </a:solidFill>
              <a:latin typeface="Times New Roman" pitchFamily="18" charset="0"/>
              <a:cs typeface="Times New Roman" pitchFamily="18" charset="0"/>
            </a:endParaRPr>
          </a:p>
        </p:txBody>
      </p:sp>
      <p:sp>
        <p:nvSpPr>
          <p:cNvPr id="25" name="TextBox 24"/>
          <p:cNvSpPr txBox="1"/>
          <p:nvPr/>
        </p:nvSpPr>
        <p:spPr>
          <a:xfrm>
            <a:off x="5006988" y="1974790"/>
            <a:ext cx="3946914" cy="400110"/>
          </a:xfrm>
          <a:prstGeom prst="rect">
            <a:avLst/>
          </a:prstGeom>
          <a:noFill/>
        </p:spPr>
        <p:txBody>
          <a:bodyPr wrap="none" rtlCol="0">
            <a:spAutoFit/>
          </a:bodyPr>
          <a:lstStyle/>
          <a:p>
            <a:r>
              <a:rPr lang="en-US" altLang="zh-CN" sz="2000" b="1" dirty="0" smtClean="0">
                <a:solidFill>
                  <a:srgbClr val="0000FF"/>
                </a:solidFill>
                <a:latin typeface="Times New Roman" pitchFamily="18" charset="0"/>
                <a:cs typeface="Times New Roman" pitchFamily="18" charset="0"/>
              </a:rPr>
              <a:t>(spherical even-even isotope pairs)</a:t>
            </a:r>
            <a:endParaRPr lang="zh-CN" altLang="en-US" sz="2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72200" y="1676400"/>
            <a:ext cx="2819400" cy="3139321"/>
          </a:xfrm>
          <a:prstGeom prst="rect">
            <a:avLst/>
          </a:prstGeom>
          <a:noFill/>
        </p:spPr>
        <p:txBody>
          <a:bodyPr wrap="square" rtlCol="0">
            <a:spAutoFit/>
          </a:bodyPr>
          <a:lstStyle/>
          <a:p>
            <a:pPr algn="l">
              <a:buFont typeface="Wingdings" pitchFamily="2" charset="2"/>
              <a:buChar char="l"/>
            </a:pPr>
            <a:r>
              <a:rPr lang="el-GR" altLang="zh-CN" sz="2200" dirty="0" smtClean="0">
                <a:solidFill>
                  <a:srgbClr val="0033CC"/>
                </a:solidFill>
                <a:latin typeface="Times New Roman" pitchFamily="18" charset="0"/>
                <a:cs typeface="Times New Roman" pitchFamily="18" charset="0"/>
              </a:rPr>
              <a:t>Δ</a:t>
            </a:r>
            <a:r>
              <a:rPr lang="en-US" altLang="zh-CN" sz="2200" dirty="0" smtClean="0">
                <a:solidFill>
                  <a:srgbClr val="0033CC"/>
                </a:solidFill>
                <a:latin typeface="Times New Roman" pitchFamily="18" charset="0"/>
                <a:cs typeface="Times New Roman" pitchFamily="18" charset="0"/>
              </a:rPr>
              <a:t>E always decreases with E</a:t>
            </a:r>
            <a:r>
              <a:rPr lang="en-US" altLang="zh-CN" sz="2200" baseline="-25000" dirty="0" smtClean="0">
                <a:solidFill>
                  <a:srgbClr val="0033CC"/>
                </a:solidFill>
                <a:latin typeface="Times New Roman" pitchFamily="18" charset="0"/>
                <a:cs typeface="Times New Roman" pitchFamily="18" charset="0"/>
              </a:rPr>
              <a:t>sym</a:t>
            </a:r>
            <a:r>
              <a:rPr lang="en-US" altLang="zh-CN" sz="2200" dirty="0" smtClean="0">
                <a:solidFill>
                  <a:srgbClr val="0033CC"/>
                </a:solidFill>
                <a:latin typeface="Times New Roman" pitchFamily="18" charset="0"/>
                <a:cs typeface="Times New Roman" pitchFamily="18" charset="0"/>
              </a:rPr>
              <a:t>(</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 but it can increase or decrease with L(</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depending on </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a:t>
            </a:r>
            <a:endParaRPr lang="en-US" altLang="zh-CN" sz="2200" dirty="0">
              <a:solidFill>
                <a:srgbClr val="0033CC"/>
              </a:solidFill>
              <a:latin typeface="Times New Roman" pitchFamily="18" charset="0"/>
              <a:cs typeface="Times New Roman" pitchFamily="18" charset="0"/>
            </a:endParaRPr>
          </a:p>
          <a:p>
            <a:pPr algn="l">
              <a:buFont typeface="Wingdings" pitchFamily="2" charset="2"/>
              <a:buChar char="l"/>
            </a:pPr>
            <a:endParaRPr lang="en-US" altLang="zh-CN" sz="2200" dirty="0" smtClean="0">
              <a:solidFill>
                <a:srgbClr val="0033CC"/>
              </a:solidFill>
              <a:latin typeface="Times New Roman" pitchFamily="18" charset="0"/>
              <a:cs typeface="Times New Roman" pitchFamily="18" charset="0"/>
            </a:endParaRPr>
          </a:p>
          <a:p>
            <a:pPr algn="l">
              <a:buFont typeface="Wingdings" pitchFamily="2" charset="2"/>
              <a:buChar char="l"/>
            </a:pPr>
            <a:r>
              <a:rPr lang="en-US" altLang="zh-CN" sz="2200" dirty="0" smtClean="0">
                <a:solidFill>
                  <a:srgbClr val="FF0000"/>
                </a:solidFill>
                <a:latin typeface="Times New Roman" pitchFamily="18" charset="0"/>
                <a:cs typeface="Times New Roman" pitchFamily="18" charset="0"/>
              </a:rPr>
              <a:t>When </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=0.11 fm</a:t>
            </a:r>
            <a:r>
              <a:rPr lang="en-US" altLang="zh-CN" sz="2200" baseline="30000" dirty="0" smtClean="0">
                <a:solidFill>
                  <a:srgbClr val="FF0000"/>
                </a:solidFill>
                <a:latin typeface="Times New Roman" pitchFamily="18" charset="0"/>
                <a:cs typeface="Times New Roman" pitchFamily="18" charset="0"/>
              </a:rPr>
              <a:t>-3</a:t>
            </a:r>
            <a:r>
              <a:rPr lang="en-US" altLang="zh-CN" sz="2200" dirty="0" smtClean="0">
                <a:solidFill>
                  <a:srgbClr val="FF0000"/>
                </a:solidFill>
                <a:latin typeface="Times New Roman" pitchFamily="18" charset="0"/>
                <a:cs typeface="Times New Roman" pitchFamily="18" charset="0"/>
              </a:rPr>
              <a:t>, </a:t>
            </a:r>
            <a:r>
              <a:rPr lang="el-GR" altLang="zh-CN" sz="2200" dirty="0" smtClean="0">
                <a:solidFill>
                  <a:srgbClr val="FF0000"/>
                </a:solidFill>
                <a:latin typeface="Times New Roman" pitchFamily="18" charset="0"/>
                <a:cs typeface="Times New Roman" pitchFamily="18" charset="0"/>
              </a:rPr>
              <a:t>Δ</a:t>
            </a:r>
            <a:r>
              <a:rPr lang="en-US" altLang="zh-CN" sz="2200" dirty="0" smtClean="0">
                <a:solidFill>
                  <a:srgbClr val="FF0000"/>
                </a:solidFill>
                <a:latin typeface="Times New Roman" pitchFamily="18" charset="0"/>
                <a:cs typeface="Times New Roman" pitchFamily="18" charset="0"/>
              </a:rPr>
              <a:t>E is mainly sensitive to E</a:t>
            </a:r>
            <a:r>
              <a:rPr lang="en-US" altLang="zh-CN" sz="2200" baseline="-25000" dirty="0" smtClean="0">
                <a:solidFill>
                  <a:srgbClr val="FF0000"/>
                </a:solidFill>
                <a:latin typeface="Times New Roman" pitchFamily="18" charset="0"/>
                <a:cs typeface="Times New Roman" pitchFamily="18" charset="0"/>
              </a:rPr>
              <a:t>sym</a:t>
            </a:r>
            <a:r>
              <a:rPr lang="en-US" altLang="zh-CN" sz="2200" dirty="0" smtClean="0">
                <a:solidFill>
                  <a:srgbClr val="FF0000"/>
                </a:solidFill>
                <a:latin typeface="Times New Roman" pitchFamily="18" charset="0"/>
                <a:cs typeface="Times New Roman" pitchFamily="18" charset="0"/>
              </a:rPr>
              <a:t>(</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a:t>
            </a:r>
            <a:endParaRPr lang="zh-CN" altLang="en-US" sz="2200" dirty="0">
              <a:solidFill>
                <a:srgbClr val="FF0000"/>
              </a:solidFill>
              <a:latin typeface="Times New Roman" pitchFamily="18" charset="0"/>
              <a:cs typeface="Times New Roman" pitchFamily="18" charset="0"/>
            </a:endParaRPr>
          </a:p>
        </p:txBody>
      </p:sp>
      <p:sp>
        <p:nvSpPr>
          <p:cNvPr id="7" name="TextBox 6"/>
          <p:cNvSpPr txBox="1"/>
          <p:nvPr/>
        </p:nvSpPr>
        <p:spPr>
          <a:xfrm>
            <a:off x="802559" y="5791200"/>
            <a:ext cx="3769441" cy="707886"/>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Binding energy difference of heavy isotope pair </a:t>
            </a:r>
            <a:endParaRPr lang="zh-CN" alt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5562600" y="5943600"/>
            <a:ext cx="2743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E</a:t>
            </a:r>
            <a:r>
              <a:rPr lang="en-US" altLang="zh-CN" sz="2000" b="1" baseline="-25000" dirty="0" smtClean="0">
                <a:solidFill>
                  <a:srgbClr val="FF0000"/>
                </a:solidFill>
                <a:latin typeface="Times New Roman" pitchFamily="18" charset="0"/>
                <a:cs typeface="Times New Roman" pitchFamily="18" charset="0"/>
              </a:rPr>
              <a:t>sym</a:t>
            </a:r>
            <a:r>
              <a:rPr lang="en-US" altLang="zh-CN" sz="2000" b="1" dirty="0" smtClean="0">
                <a:solidFill>
                  <a:srgbClr val="FF0000"/>
                </a:solidFill>
                <a:latin typeface="Times New Roman" pitchFamily="18" charset="0"/>
                <a:cs typeface="Times New Roman" pitchFamily="18" charset="0"/>
              </a:rPr>
              <a:t>(</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9" name="左右箭头 8"/>
          <p:cNvSpPr/>
          <p:nvPr/>
        </p:nvSpPr>
        <p:spPr bwMode="auto">
          <a:xfrm>
            <a:off x="4648200" y="594360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1" name="Rectangle 16"/>
          <p:cNvSpPr>
            <a:spLocks noGrp="1" noChangeArrowheads="1"/>
          </p:cNvSpPr>
          <p:nvPr>
            <p:ph type="title"/>
          </p:nvPr>
        </p:nvSpPr>
        <p:spPr>
          <a:xfrm>
            <a:off x="0" y="179388"/>
            <a:ext cx="9144000" cy="688975"/>
          </a:xfrm>
        </p:spPr>
        <p:txBody>
          <a:bodyPr/>
          <a:lstStyle/>
          <a:p>
            <a:pPr eaLnBrk="1" hangingPunct="1"/>
            <a:r>
              <a:rPr kumimoji="1" lang="en-US" altLang="zh-CN" sz="3200" dirty="0" smtClean="0">
                <a:solidFill>
                  <a:srgbClr val="132584"/>
                </a:solidFill>
                <a:latin typeface="Times New Roman" pitchFamily="18" charset="0"/>
                <a:ea typeface="黑体" pitchFamily="49" charset="-122"/>
                <a:cs typeface="Times New Roman" pitchFamily="18" charset="0"/>
              </a:rPr>
              <a:t>             What really determine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r>
              <a:rPr kumimoji="1" lang="en-US" altLang="zh-CN" sz="3200" dirty="0" smtClean="0">
                <a:solidFill>
                  <a:srgbClr val="132584"/>
                </a:solidFill>
                <a:latin typeface="Times New Roman" pitchFamily="18" charset="0"/>
                <a:ea typeface="黑体" pitchFamily="49" charset="-122"/>
                <a:cs typeface="Times New Roman" pitchFamily="18" charset="0"/>
              </a:rPr>
              <a:t>?</a:t>
            </a:r>
            <a:endParaRPr kumimoji="1" lang="zh-CN" altLang="en-US" sz="3200" dirty="0" smtClean="0">
              <a:solidFill>
                <a:srgbClr val="132584"/>
              </a:solidFill>
              <a:latin typeface="Times New Roman" pitchFamily="18" charset="0"/>
              <a:ea typeface="黑体" pitchFamily="49" charset="-122"/>
              <a:cs typeface="Times New Roman" pitchFamily="18" charset="0"/>
            </a:endParaRPr>
          </a:p>
        </p:txBody>
      </p:sp>
      <p:pic>
        <p:nvPicPr>
          <p:cNvPr id="177153" name="Picture 1"/>
          <p:cNvPicPr>
            <a:picLocks noChangeAspect="1" noChangeArrowheads="1"/>
          </p:cNvPicPr>
          <p:nvPr/>
        </p:nvPicPr>
        <p:blipFill>
          <a:blip r:embed="rId3" cstate="print"/>
          <a:srcRect/>
          <a:stretch>
            <a:fillRect/>
          </a:stretch>
        </p:blipFill>
        <p:spPr bwMode="auto">
          <a:xfrm>
            <a:off x="25399" y="1501751"/>
            <a:ext cx="6241721" cy="4175149"/>
          </a:xfrm>
          <a:prstGeom prst="rect">
            <a:avLst/>
          </a:prstGeom>
          <a:noFill/>
          <a:ln w="9525">
            <a:noFill/>
            <a:miter lim="800000"/>
            <a:headEnd/>
            <a:tailEnd/>
          </a:ln>
        </p:spPr>
      </p:pic>
      <p:sp>
        <p:nvSpPr>
          <p:cNvPr id="10" name="TextBox 9"/>
          <p:cNvSpPr txBox="1"/>
          <p:nvPr/>
        </p:nvSpPr>
        <p:spPr>
          <a:xfrm>
            <a:off x="5181600" y="914400"/>
            <a:ext cx="37338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t>
            </a:r>
          </a:p>
          <a:p>
            <a:r>
              <a:rPr lang="en-US" altLang="zh-CN" sz="1800" b="1" dirty="0" smtClean="0">
                <a:solidFill>
                  <a:srgbClr val="0000FF"/>
                </a:solidFill>
                <a:latin typeface="Times New Roman" pitchFamily="18" charset="0"/>
                <a:cs typeface="Times New Roman" pitchFamily="18" charset="0"/>
              </a:rPr>
              <a:t>arXiv:1302.5327</a:t>
            </a:r>
            <a:endParaRPr lang="zh-CN" altLang="en-US" sz="1800" b="1" dirty="0">
              <a:solidFill>
                <a:srgbClr val="0000FF"/>
              </a:solidFill>
              <a:latin typeface="Times New Roman" pitchFamily="18" charset="0"/>
              <a:cs typeface="Times New Roman" pitchFamily="18" charset="0"/>
            </a:endParaRPr>
          </a:p>
        </p:txBody>
      </p:sp>
      <p:sp>
        <p:nvSpPr>
          <p:cNvPr id="12" name="TextBox 11"/>
          <p:cNvSpPr txBox="1"/>
          <p:nvPr/>
        </p:nvSpPr>
        <p:spPr>
          <a:xfrm>
            <a:off x="874776" y="1138535"/>
            <a:ext cx="4644220" cy="461665"/>
          </a:xfrm>
          <a:prstGeom prst="rect">
            <a:avLst/>
          </a:prstGeom>
          <a:noFill/>
        </p:spPr>
        <p:txBody>
          <a:bodyPr wrap="none" rtlCol="0">
            <a:spAutoFit/>
          </a:bodyPr>
          <a:lstStyle/>
          <a:p>
            <a:r>
              <a:rPr lang="en-US" altLang="zh-CN" dirty="0" err="1" smtClean="0">
                <a:solidFill>
                  <a:srgbClr val="FF0000"/>
                </a:solidFill>
                <a:latin typeface="Times New Roman" pitchFamily="18" charset="0"/>
                <a:cs typeface="Times New Roman" pitchFamily="18" charset="0"/>
              </a:rPr>
              <a:t>Skyrme</a:t>
            </a:r>
            <a:r>
              <a:rPr lang="en-US" altLang="zh-CN" dirty="0" smtClean="0">
                <a:solidFill>
                  <a:srgbClr val="FF0000"/>
                </a:solidFill>
                <a:latin typeface="Times New Roman" pitchFamily="18" charset="0"/>
                <a:cs typeface="Times New Roman" pitchFamily="18" charset="0"/>
              </a:rPr>
              <a:t> HF calculations with MSL0</a:t>
            </a:r>
            <a:endParaRPr lang="zh-CN" alt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p:cNvSpPr>
            <a:spLocks noGrp="1" noRot="1" noChangeAspect="1" noMove="1" noResize="1" noEditPoints="1" noAdjustHandles="1" noChangeArrowheads="1" noChangeShapeType="1" noTextEdit="1"/>
          </p:cNvSpPr>
          <p:nvPr>
            <p:ph sz="half" idx="1"/>
          </p:nvPr>
        </p:nvSpPr>
        <p:spPr>
          <a:xfrm>
            <a:off x="462150" y="1355905"/>
            <a:ext cx="4038600" cy="4525963"/>
          </a:xfrm>
          <a:blipFill rotWithShape="1">
            <a:blip r:embed="rId4" cstate="print"/>
            <a:stretch>
              <a:fillRect l="-1057" t="-404" r="-1964"/>
            </a:stretch>
          </a:blipFill>
        </p:spPr>
        <p:txBody>
          <a:bodyPr/>
          <a:lstStyle/>
          <a:p>
            <a:pPr>
              <a:buNone/>
            </a:pPr>
            <a:r>
              <a:rPr lang="zh-CN" altLang="en-US" dirty="0">
                <a:noFill/>
              </a:rPr>
              <a:t> </a:t>
            </a:r>
          </a:p>
        </p:txBody>
      </p:sp>
      <p:graphicFrame>
        <p:nvGraphicFramePr>
          <p:cNvPr id="106498" name="Object 2"/>
          <p:cNvGraphicFramePr>
            <a:graphicFrameLocks noChangeAspect="1"/>
          </p:cNvGraphicFramePr>
          <p:nvPr/>
        </p:nvGraphicFramePr>
        <p:xfrm>
          <a:off x="1244600" y="1955800"/>
          <a:ext cx="2463800" cy="457200"/>
        </p:xfrm>
        <a:graphic>
          <a:graphicData uri="http://schemas.openxmlformats.org/presentationml/2006/ole">
            <mc:AlternateContent xmlns:mc="http://schemas.openxmlformats.org/markup-compatibility/2006">
              <mc:Choice xmlns:v="urn:schemas-microsoft-com:vml" Requires="v">
                <p:oleObj spid="_x0000_s70662" name="Equation" r:id="rId5" imgW="1358310" imgH="253890" progId="Equation.DSMT4">
                  <p:embed/>
                </p:oleObj>
              </mc:Choice>
              <mc:Fallback>
                <p:oleObj name="Equation" r:id="rId5" imgW="1358310" imgH="25389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600" y="1955800"/>
                        <a:ext cx="2463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499" name="Object 3"/>
          <p:cNvGraphicFramePr>
            <a:graphicFrameLocks noChangeAspect="1"/>
          </p:cNvGraphicFramePr>
          <p:nvPr/>
        </p:nvGraphicFramePr>
        <p:xfrm>
          <a:off x="1346200" y="3962400"/>
          <a:ext cx="2133600" cy="685800"/>
        </p:xfrm>
        <a:graphic>
          <a:graphicData uri="http://schemas.openxmlformats.org/presentationml/2006/ole">
            <mc:AlternateContent xmlns:mc="http://schemas.openxmlformats.org/markup-compatibility/2006">
              <mc:Choice xmlns:v="urn:schemas-microsoft-com:vml" Requires="v">
                <p:oleObj spid="_x0000_s70663" name="Equation" r:id="rId7" imgW="1587500" imgH="508000" progId="Equation.DSMT4">
                  <p:embed/>
                </p:oleObj>
              </mc:Choice>
              <mc:Fallback>
                <p:oleObj name="Equation" r:id="rId7" imgW="1587500" imgH="5080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200" y="3962400"/>
                        <a:ext cx="2133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Determine </a:t>
            </a:r>
            <a:r>
              <a:rPr lang="en-US" altLang="zh-CN" sz="3200" dirty="0" smtClean="0">
                <a:solidFill>
                  <a:srgbClr val="FF0000"/>
                </a:solidFill>
                <a:latin typeface="Times New Roman" pitchFamily="18" charset="0"/>
                <a:cs typeface="Times New Roman" pitchFamily="18" charset="0"/>
              </a:rPr>
              <a:t>E</a:t>
            </a:r>
            <a:r>
              <a:rPr lang="en-US" altLang="zh-CN" sz="3200" baseline="-25000" dirty="0" smtClean="0">
                <a:solidFill>
                  <a:srgbClr val="FF0000"/>
                </a:solidFill>
                <a:latin typeface="Times New Roman" pitchFamily="18" charset="0"/>
                <a:cs typeface="Times New Roman" pitchFamily="18" charset="0"/>
              </a:rPr>
              <a:t>sym</a:t>
            </a:r>
            <a:r>
              <a:rPr lang="en-US" altLang="zh-CN" sz="3200" dirty="0" smtClean="0">
                <a:solidFill>
                  <a:srgbClr val="FF0000"/>
                </a:solidFill>
                <a:latin typeface="Times New Roman" pitchFamily="18" charset="0"/>
                <a:cs typeface="Times New Roman" pitchFamily="18" charset="0"/>
              </a:rPr>
              <a:t>(0.11 fm</a:t>
            </a:r>
            <a:r>
              <a:rPr lang="en-US" altLang="zh-CN" sz="3200" baseline="30000" dirty="0" smtClean="0">
                <a:solidFill>
                  <a:srgbClr val="FF0000"/>
                </a:solidFill>
                <a:latin typeface="Times New Roman" pitchFamily="18" charset="0"/>
                <a:cs typeface="Times New Roman" pitchFamily="18" charset="0"/>
              </a:rPr>
              <a:t>-3</a:t>
            </a:r>
            <a:r>
              <a:rPr lang="en-US" altLang="zh-CN" sz="3200" dirty="0" smtClean="0">
                <a:solidFill>
                  <a:srgbClr val="FF0000"/>
                </a:solidFill>
                <a:latin typeface="Times New Roman" pitchFamily="18" charset="0"/>
                <a:cs typeface="Times New Roman" pitchFamily="18" charset="0"/>
              </a:rPr>
              <a:t>) </a:t>
            </a:r>
            <a:r>
              <a:rPr lang="en-US" altLang="zh-CN" sz="3200" dirty="0" smtClean="0">
                <a:solidFill>
                  <a:schemeClr val="accent2"/>
                </a:solidFill>
                <a:latin typeface="Times New Roman" pitchFamily="18" charset="0"/>
                <a:cs typeface="Times New Roman" pitchFamily="18" charset="0"/>
              </a:rPr>
              <a:t>from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pic>
        <p:nvPicPr>
          <p:cNvPr id="106500" name="Picture 4"/>
          <p:cNvPicPr>
            <a:picLocks noChangeAspect="1" noChangeArrowheads="1"/>
          </p:cNvPicPr>
          <p:nvPr/>
        </p:nvPicPr>
        <p:blipFill>
          <a:blip r:embed="rId9" cstate="print"/>
          <a:srcRect/>
          <a:stretch>
            <a:fillRect/>
          </a:stretch>
        </p:blipFill>
        <p:spPr bwMode="auto">
          <a:xfrm>
            <a:off x="5179176" y="1283732"/>
            <a:ext cx="3736224" cy="4285888"/>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525463" y="5105400"/>
          <a:ext cx="4351337" cy="436563"/>
        </p:xfrm>
        <a:graphic>
          <a:graphicData uri="http://schemas.openxmlformats.org/presentationml/2006/ole">
            <mc:AlternateContent xmlns:mc="http://schemas.openxmlformats.org/markup-compatibility/2006">
              <mc:Choice xmlns:v="urn:schemas-microsoft-com:vml" Requires="v">
                <p:oleObj spid="_x0000_s70664" name="Equation" r:id="rId10" imgW="2527200" imgH="253800" progId="Equation.DSMT4">
                  <p:embed/>
                </p:oleObj>
              </mc:Choice>
              <mc:Fallback>
                <p:oleObj name="Equation" r:id="rId10" imgW="2527200" imgH="2538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463" y="5105400"/>
                        <a:ext cx="4351337" cy="436563"/>
                      </a:xfrm>
                      <a:prstGeom prst="rect">
                        <a:avLst/>
                      </a:prstGeom>
                      <a:solidFill>
                        <a:srgbClr val="0000FF"/>
                      </a:solidFill>
                    </p:spPr>
                  </p:pic>
                </p:oleObj>
              </mc:Fallback>
            </mc:AlternateContent>
          </a:graphicData>
        </a:graphic>
      </p:graphicFrame>
      <p:graphicFrame>
        <p:nvGraphicFramePr>
          <p:cNvPr id="106501" name="Object 5"/>
          <p:cNvGraphicFramePr>
            <a:graphicFrameLocks noChangeAspect="1"/>
          </p:cNvGraphicFramePr>
          <p:nvPr/>
        </p:nvGraphicFramePr>
        <p:xfrm>
          <a:off x="500062" y="5578455"/>
          <a:ext cx="8542337" cy="838466"/>
        </p:xfrm>
        <a:graphic>
          <a:graphicData uri="http://schemas.openxmlformats.org/presentationml/2006/ole">
            <mc:AlternateContent xmlns:mc="http://schemas.openxmlformats.org/markup-compatibility/2006">
              <mc:Choice xmlns:v="urn:schemas-microsoft-com:vml" Requires="v">
                <p:oleObj spid="_x0000_s70665" name="Equation" r:id="rId12" imgW="4902120" imgH="482400" progId="Equation.DSMT4">
                  <p:embed/>
                </p:oleObj>
              </mc:Choice>
              <mc:Fallback>
                <p:oleObj name="Equation" r:id="rId12" imgW="4902120" imgH="48240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062" y="5578455"/>
                        <a:ext cx="8542337" cy="838466"/>
                      </a:xfrm>
                      <a:prstGeom prst="rect">
                        <a:avLst/>
                      </a:prstGeom>
                      <a:solidFill>
                        <a:srgbClr val="FFFF00"/>
                      </a:solidFill>
                    </p:spPr>
                  </p:pic>
                </p:oleObj>
              </mc:Fallback>
            </mc:AlternateContent>
          </a:graphicData>
        </a:graphic>
      </p:graphicFrame>
      <p:sp>
        <p:nvSpPr>
          <p:cNvPr id="10" name="TextBox 9"/>
          <p:cNvSpPr txBox="1"/>
          <p:nvPr/>
        </p:nvSpPr>
        <p:spPr>
          <a:xfrm>
            <a:off x="76201" y="914400"/>
            <a:ext cx="51816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11" name="TextBox 10"/>
          <p:cNvSpPr txBox="1"/>
          <p:nvPr/>
        </p:nvSpPr>
        <p:spPr>
          <a:xfrm>
            <a:off x="5715000" y="762000"/>
            <a:ext cx="3200400" cy="646331"/>
          </a:xfrm>
          <a:prstGeom prst="rect">
            <a:avLst/>
          </a:prstGeom>
          <a:noFill/>
        </p:spPr>
        <p:txBody>
          <a:bodyPr wrap="square" rtlCol="0">
            <a:spAutoFit/>
          </a:bodyPr>
          <a:lstStyle/>
          <a:p>
            <a:r>
              <a:rPr lang="en-US" altLang="zh-CN" sz="1800" b="1" dirty="0" smtClean="0">
                <a:solidFill>
                  <a:srgbClr val="FF00FF"/>
                </a:solidFill>
                <a:latin typeface="Times New Roman" pitchFamily="18" charset="0"/>
                <a:cs typeface="Times New Roman" pitchFamily="18" charset="0"/>
              </a:rPr>
              <a:t>19 data of Heavy Isotope Pairs</a:t>
            </a:r>
          </a:p>
          <a:p>
            <a:r>
              <a:rPr lang="en-US" altLang="zh-CN" sz="1800" b="1" dirty="0" smtClean="0">
                <a:solidFill>
                  <a:srgbClr val="0000FF"/>
                </a:solidFill>
                <a:latin typeface="Times New Roman" pitchFamily="18" charset="0"/>
                <a:cs typeface="Times New Roman" pitchFamily="18" charset="0"/>
              </a:rPr>
              <a:t>(Spherical even-even nuclei)</a:t>
            </a:r>
            <a:endParaRPr lang="zh-CN" alt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 calcmode="lin" valueType="num">
                                      <p:cBhvr additive="base">
                                        <p:cTn id="7" dur="500" fill="hold"/>
                                        <p:tgtEl>
                                          <p:spTgt spid="106501"/>
                                        </p:tgtEl>
                                        <p:attrNameLst>
                                          <p:attrName>ppt_x</p:attrName>
                                        </p:attrNameLst>
                                      </p:cBhvr>
                                      <p:tavLst>
                                        <p:tav tm="0">
                                          <p:val>
                                            <p:strVal val="#ppt_x"/>
                                          </p:val>
                                        </p:tav>
                                        <p:tav tm="100000">
                                          <p:val>
                                            <p:strVal val="#ppt_x"/>
                                          </p:val>
                                        </p:tav>
                                      </p:tavLst>
                                    </p:anim>
                                    <p:anim calcmode="lin" valueType="num">
                                      <p:cBhvr additive="base">
                                        <p:cTn id="8"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09935"/>
            <a:ext cx="5903041" cy="461665"/>
          </a:xfrm>
          <a:prstGeom prst="rect">
            <a:avLst/>
          </a:prstGeom>
          <a:noFill/>
        </p:spPr>
        <p:txBody>
          <a:bodyPr wrap="square" rtlCol="0">
            <a:spAutoFit/>
          </a:bodyPr>
          <a:lstStyle/>
          <a:p>
            <a:r>
              <a:rPr lang="en-US" altLang="zh-CN" sz="2400" dirty="0" smtClean="0">
                <a:solidFill>
                  <a:srgbClr val="FF0000"/>
                </a:solidFill>
              </a:rPr>
              <a:t>The globally optimized parameters </a:t>
            </a:r>
            <a:r>
              <a:rPr lang="en-US" altLang="zh-CN" sz="2400" dirty="0" smtClean="0">
                <a:solidFill>
                  <a:srgbClr val="0000FF"/>
                </a:solidFill>
              </a:rPr>
              <a:t>(MSL1)</a:t>
            </a:r>
            <a:endParaRPr lang="zh-CN" altLang="en-US" sz="2400" dirty="0">
              <a:solidFill>
                <a:srgbClr val="0000FF"/>
              </a:solidFill>
            </a:endParaRPr>
          </a:p>
        </p:txBody>
      </p:sp>
      <p:graphicFrame>
        <p:nvGraphicFramePr>
          <p:cNvPr id="8" name="对象 7"/>
          <p:cNvGraphicFramePr>
            <a:graphicFrameLocks noChangeAspect="1"/>
          </p:cNvGraphicFramePr>
          <p:nvPr/>
        </p:nvGraphicFramePr>
        <p:xfrm>
          <a:off x="5458213" y="2640080"/>
          <a:ext cx="3457187" cy="403361"/>
        </p:xfrm>
        <a:graphic>
          <a:graphicData uri="http://schemas.openxmlformats.org/presentationml/2006/ole">
            <mc:AlternateContent xmlns:mc="http://schemas.openxmlformats.org/markup-compatibility/2006">
              <mc:Choice xmlns:v="urn:schemas-microsoft-com:vml" Requires="v">
                <p:oleObj spid="_x0000_s71685" name="Equation" r:id="rId4" imgW="2171520" imgH="253800" progId="Equation.DSMT4">
                  <p:embed/>
                </p:oleObj>
              </mc:Choice>
              <mc:Fallback>
                <p:oleObj name="Equation" r:id="rId4" imgW="217152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213" y="2640080"/>
                        <a:ext cx="3457187" cy="403361"/>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0"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Symmetry energy around </a:t>
            </a:r>
            <a:r>
              <a:rPr lang="en-US" altLang="zh-CN" sz="3200" dirty="0" smtClean="0">
                <a:solidFill>
                  <a:srgbClr val="FF0000"/>
                </a:solidFill>
                <a:latin typeface="Times New Roman" pitchFamily="18" charset="0"/>
                <a:cs typeface="Times New Roman" pitchFamily="18" charset="0"/>
              </a:rPr>
              <a:t>0.11 fm</a:t>
            </a:r>
            <a:r>
              <a:rPr lang="en-US" altLang="zh-CN" sz="3200" baseline="30000" dirty="0" smtClean="0">
                <a:solidFill>
                  <a:srgbClr val="FF0000"/>
                </a:solidFill>
                <a:latin typeface="Times New Roman" pitchFamily="18" charset="0"/>
                <a:cs typeface="Times New Roman" pitchFamily="18" charset="0"/>
              </a:rPr>
              <a:t>-3</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graphicFrame>
        <p:nvGraphicFramePr>
          <p:cNvPr id="107523" name="Object 3"/>
          <p:cNvGraphicFramePr>
            <a:graphicFrameLocks noChangeAspect="1"/>
          </p:cNvGraphicFramePr>
          <p:nvPr/>
        </p:nvGraphicFramePr>
        <p:xfrm>
          <a:off x="5638800" y="5786904"/>
          <a:ext cx="3276600" cy="385296"/>
        </p:xfrm>
        <a:graphic>
          <a:graphicData uri="http://schemas.openxmlformats.org/presentationml/2006/ole">
            <mc:AlternateContent xmlns:mc="http://schemas.openxmlformats.org/markup-compatibility/2006">
              <mc:Choice xmlns:v="urn:schemas-microsoft-com:vml" Requires="v">
                <p:oleObj spid="_x0000_s71686" name="Equation" r:id="rId6" imgW="1942920" imgH="228600" progId="Equation.DSMT4">
                  <p:embed/>
                </p:oleObj>
              </mc:Choice>
              <mc:Fallback>
                <p:oleObj name="Equation" r:id="rId6" imgW="194292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786904"/>
                        <a:ext cx="3276600" cy="385296"/>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2" name="TextBox 11"/>
          <p:cNvSpPr txBox="1"/>
          <p:nvPr/>
        </p:nvSpPr>
        <p:spPr>
          <a:xfrm>
            <a:off x="5374559" y="4567704"/>
            <a:ext cx="3617041" cy="400110"/>
          </a:xfrm>
          <a:prstGeom prst="rect">
            <a:avLst/>
          </a:prstGeom>
          <a:noFill/>
          <a:ln w="15875">
            <a:noFill/>
          </a:ln>
        </p:spPr>
        <p:txBody>
          <a:bodyPr wrap="square" rtlCol="0">
            <a:spAutoFit/>
          </a:bodyPr>
          <a:lstStyle/>
          <a:p>
            <a:pPr algn="l"/>
            <a:r>
              <a:rPr lang="en-US" altLang="zh-CN" sz="2000" b="1" dirty="0" smtClean="0">
                <a:solidFill>
                  <a:srgbClr val="0000FF"/>
                </a:solidFill>
                <a:latin typeface="Times New Roman" pitchFamily="18" charset="0"/>
                <a:cs typeface="Times New Roman" pitchFamily="18" charset="0"/>
              </a:rPr>
              <a:t>The neutron skin of </a:t>
            </a:r>
            <a:r>
              <a:rPr lang="en-US" altLang="zh-CN" sz="2000" b="1" dirty="0" err="1" smtClean="0">
                <a:solidFill>
                  <a:srgbClr val="0000FF"/>
                </a:solidFill>
                <a:latin typeface="Times New Roman" pitchFamily="18" charset="0"/>
                <a:cs typeface="Times New Roman" pitchFamily="18" charset="0"/>
              </a:rPr>
              <a:t>Sn</a:t>
            </a:r>
            <a:r>
              <a:rPr lang="en-US" altLang="zh-CN" sz="2000" b="1" dirty="0" smtClean="0">
                <a:solidFill>
                  <a:srgbClr val="0000FF"/>
                </a:solidFill>
                <a:latin typeface="Times New Roman" pitchFamily="18" charset="0"/>
                <a:cs typeface="Times New Roman" pitchFamily="18" charset="0"/>
              </a:rPr>
              <a:t> isotopes</a:t>
            </a:r>
            <a:endParaRPr lang="zh-CN" altLang="en-US" sz="2000" b="1" dirty="0">
              <a:solidFill>
                <a:srgbClr val="0000FF"/>
              </a:solidFill>
              <a:latin typeface="Times New Roman" pitchFamily="18" charset="0"/>
              <a:cs typeface="Times New Roman" pitchFamily="18" charset="0"/>
            </a:endParaRPr>
          </a:p>
        </p:txBody>
      </p:sp>
      <p:sp>
        <p:nvSpPr>
          <p:cNvPr id="13" name="TextBox 12"/>
          <p:cNvSpPr txBox="1"/>
          <p:nvPr/>
        </p:nvSpPr>
        <p:spPr>
          <a:xfrm>
            <a:off x="5763014" y="1371600"/>
            <a:ext cx="2847586" cy="646331"/>
          </a:xfrm>
          <a:prstGeom prst="rect">
            <a:avLst/>
          </a:prstGeom>
          <a:noFill/>
          <a:ln w="15875">
            <a:noFill/>
          </a:ln>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Binding energy difference of heavy isotope pairs</a:t>
            </a:r>
            <a:endParaRPr lang="zh-CN" altLang="en-US" sz="1800" b="1" dirty="0">
              <a:solidFill>
                <a:srgbClr val="0000FF"/>
              </a:solidFill>
              <a:latin typeface="Times New Roman" pitchFamily="18" charset="0"/>
              <a:cs typeface="Times New Roman" pitchFamily="18" charset="0"/>
            </a:endParaRPr>
          </a:p>
        </p:txBody>
      </p:sp>
      <p:pic>
        <p:nvPicPr>
          <p:cNvPr id="107524" name="Picture 4"/>
          <p:cNvPicPr>
            <a:picLocks noChangeAspect="1" noChangeArrowheads="1"/>
          </p:cNvPicPr>
          <p:nvPr/>
        </p:nvPicPr>
        <p:blipFill>
          <a:blip r:embed="rId8" cstate="print"/>
          <a:srcRect/>
          <a:stretch>
            <a:fillRect/>
          </a:stretch>
        </p:blipFill>
        <p:spPr bwMode="auto">
          <a:xfrm>
            <a:off x="76200" y="1371600"/>
            <a:ext cx="5305813" cy="3998788"/>
          </a:xfrm>
          <a:prstGeom prst="rect">
            <a:avLst/>
          </a:prstGeom>
          <a:noFill/>
          <a:ln w="9525">
            <a:noFill/>
            <a:miter lim="800000"/>
            <a:headEnd/>
            <a:tailEnd/>
          </a:ln>
        </p:spPr>
      </p:pic>
      <p:sp>
        <p:nvSpPr>
          <p:cNvPr id="9" name="TextBox 8"/>
          <p:cNvSpPr txBox="1"/>
          <p:nvPr/>
        </p:nvSpPr>
        <p:spPr>
          <a:xfrm>
            <a:off x="914400" y="5370388"/>
            <a:ext cx="34290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a:t>
            </a:r>
          </a:p>
          <a:p>
            <a:r>
              <a:rPr lang="en-US" altLang="zh-CN" sz="1800" b="1" dirty="0" smtClean="0">
                <a:solidFill>
                  <a:srgbClr val="0000FF"/>
                </a:solidFill>
                <a:latin typeface="Times New Roman" pitchFamily="18" charset="0"/>
                <a:cs typeface="Times New Roman" pitchFamily="18" charset="0"/>
              </a:rPr>
              <a:t>arXiv:1302.5327</a:t>
            </a:r>
            <a:endParaRPr lang="zh-CN" altLang="en-US" sz="1800" b="1" dirty="0">
              <a:solidFill>
                <a:srgbClr val="0000FF"/>
              </a:solidFill>
              <a:latin typeface="Times New Roman" pitchFamily="18" charset="0"/>
              <a:cs typeface="Times New Roman" pitchFamily="18" charset="0"/>
            </a:endParaRPr>
          </a:p>
        </p:txBody>
      </p:sp>
      <p:sp>
        <p:nvSpPr>
          <p:cNvPr id="11" name="下箭头 10"/>
          <p:cNvSpPr/>
          <p:nvPr/>
        </p:nvSpPr>
        <p:spPr bwMode="auto">
          <a:xfrm>
            <a:off x="6781800" y="1992531"/>
            <a:ext cx="685800" cy="622149"/>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4" name="下箭头 13"/>
          <p:cNvSpPr/>
          <p:nvPr/>
        </p:nvSpPr>
        <p:spPr bwMode="auto">
          <a:xfrm>
            <a:off x="6781800" y="4948704"/>
            <a:ext cx="762000" cy="819090"/>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graphicFrame>
        <p:nvGraphicFramePr>
          <p:cNvPr id="2" name="Object 4"/>
          <p:cNvGraphicFramePr>
            <a:graphicFrameLocks noChangeAspect="1"/>
          </p:cNvGraphicFramePr>
          <p:nvPr/>
        </p:nvGraphicFramePr>
        <p:xfrm>
          <a:off x="5384800" y="3238500"/>
          <a:ext cx="3657600" cy="1081483"/>
        </p:xfrm>
        <a:graphic>
          <a:graphicData uri="http://schemas.openxmlformats.org/presentationml/2006/ole">
            <mc:AlternateContent xmlns:mc="http://schemas.openxmlformats.org/markup-compatibility/2006">
              <mc:Choice xmlns:v="urn:schemas-microsoft-com:vml" Requires="v">
                <p:oleObj spid="_x0000_s71687" name="Equation" r:id="rId9" imgW="2400120" imgH="711000" progId="Equation.DSMT4">
                  <p:embed/>
                </p:oleObj>
              </mc:Choice>
              <mc:Fallback>
                <p:oleObj name="Equation" r:id="rId9" imgW="2400120" imgH="7110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4800" y="3238500"/>
                        <a:ext cx="3657600" cy="108148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    Extrapolation to </a:t>
            </a:r>
            <a:r>
              <a:rPr kumimoji="1" lang="el-GR" altLang="zh-CN" sz="3600" dirty="0" smtClean="0">
                <a:solidFill>
                  <a:srgbClr val="132584"/>
                </a:solidFill>
                <a:latin typeface="Times New Roman" pitchFamily="18" charset="0"/>
                <a:ea typeface="黑体" pitchFamily="49" charset="-122"/>
                <a:cs typeface="Times New Roman" pitchFamily="18" charset="0"/>
              </a:rPr>
              <a:t>ρ</a:t>
            </a:r>
            <a:r>
              <a:rPr kumimoji="1" lang="en-US" altLang="zh-CN" sz="3600" baseline="-25000" dirty="0" smtClean="0">
                <a:solidFill>
                  <a:srgbClr val="132584"/>
                </a:solidFill>
                <a:latin typeface="Times New Roman" pitchFamily="18" charset="0"/>
                <a:ea typeface="黑体" pitchFamily="49" charset="-122"/>
                <a:cs typeface="Times New Roman" pitchFamily="18" charset="0"/>
              </a:rPr>
              <a:t>0</a:t>
            </a:r>
            <a:endParaRPr kumimoji="1" lang="zh-CN" altLang="en-US" sz="3600" baseline="-25000" dirty="0" smtClean="0">
              <a:solidFill>
                <a:srgbClr val="132584"/>
              </a:solidFill>
              <a:latin typeface="Times New Roman" pitchFamily="18" charset="0"/>
              <a:ea typeface="黑体" pitchFamily="49" charset="-122"/>
              <a:cs typeface="Times New Roman" pitchFamily="18" charset="0"/>
            </a:endParaRPr>
          </a:p>
        </p:txBody>
      </p:sp>
      <p:sp>
        <p:nvSpPr>
          <p:cNvPr id="4" name="TextBox 3"/>
          <p:cNvSpPr txBox="1">
            <a:spLocks noRot="1" noChangeAspect="1" noMove="1" noResize="1" noEditPoints="1" noAdjustHandles="1" noChangeArrowheads="1" noChangeShapeType="1" noTextEdit="1"/>
          </p:cNvSpPr>
          <p:nvPr/>
        </p:nvSpPr>
        <p:spPr>
          <a:xfrm>
            <a:off x="379828" y="2574388"/>
            <a:ext cx="3756074" cy="1378006"/>
          </a:xfrm>
          <a:prstGeom prst="rect">
            <a:avLst/>
          </a:prstGeom>
          <a:blipFill rotWithShape="1">
            <a:blip r:embed="rId4" cstate="print"/>
            <a:stretch>
              <a:fillRect l="-1299" t="-2212" b="-5752"/>
            </a:stretch>
          </a:blipFill>
        </p:spPr>
        <p:txBody>
          <a:bodyPr/>
          <a:lstStyle/>
          <a:p>
            <a:r>
              <a:rPr lang="zh-CN" altLang="en-US">
                <a:noFill/>
              </a:rPr>
              <a:t> </a:t>
            </a:r>
          </a:p>
        </p:txBody>
      </p:sp>
      <p:sp>
        <p:nvSpPr>
          <p:cNvPr id="7" name="TextBox 6"/>
          <p:cNvSpPr txBox="1"/>
          <p:nvPr/>
        </p:nvSpPr>
        <p:spPr>
          <a:xfrm>
            <a:off x="25400" y="977900"/>
            <a:ext cx="9067800" cy="707886"/>
          </a:xfrm>
          <a:prstGeom prst="rect">
            <a:avLst/>
          </a:prstGeom>
          <a:noFill/>
          <a:ln w="15875">
            <a:noFill/>
          </a:ln>
        </p:spPr>
        <p:txBody>
          <a:bodyPr wrap="square" rtlCol="0">
            <a:spAutoFit/>
          </a:bodyPr>
          <a:lstStyle/>
          <a:p>
            <a:pPr algn="l"/>
            <a:r>
              <a:rPr lang="en-US" altLang="zh-CN" sz="2000" b="1" dirty="0" smtClean="0">
                <a:solidFill>
                  <a:schemeClr val="accent2"/>
                </a:solidFill>
                <a:latin typeface="Times New Roman" pitchFamily="18" charset="0"/>
                <a:cs typeface="Times New Roman" pitchFamily="18" charset="0"/>
              </a:rPr>
              <a:t>A fixed value of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at </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=0.11 fm</a:t>
            </a:r>
            <a:r>
              <a:rPr lang="en-US" altLang="zh-CN" sz="2000" b="1" baseline="30000" dirty="0" smtClean="0">
                <a:solidFill>
                  <a:schemeClr val="accent2"/>
                </a:solidFill>
                <a:latin typeface="Times New Roman" pitchFamily="18" charset="0"/>
                <a:cs typeface="Times New Roman" pitchFamily="18" charset="0"/>
              </a:rPr>
              <a:t>-3</a:t>
            </a:r>
            <a:r>
              <a:rPr lang="en-US" altLang="zh-CN" sz="2000" b="1" dirty="0" smtClean="0">
                <a:solidFill>
                  <a:schemeClr val="accent2"/>
                </a:solidFill>
                <a:latin typeface="Times New Roman" pitchFamily="18" charset="0"/>
                <a:cs typeface="Times New Roman" pitchFamily="18" charset="0"/>
              </a:rPr>
              <a:t> leads to a </a:t>
            </a:r>
            <a:r>
              <a:rPr lang="en-US" altLang="zh-CN" sz="2000" b="1" dirty="0" smtClean="0">
                <a:solidFill>
                  <a:srgbClr val="FF0000"/>
                </a:solidFill>
                <a:latin typeface="Times New Roman" pitchFamily="18" charset="0"/>
                <a:cs typeface="Times New Roman" pitchFamily="18" charset="0"/>
              </a:rPr>
              <a:t>positive</a:t>
            </a:r>
            <a:r>
              <a:rPr lang="en-US" altLang="zh-CN" sz="2000" b="1" dirty="0" smtClean="0">
                <a:solidFill>
                  <a:schemeClr val="accent2"/>
                </a:solidFill>
                <a:latin typeface="Times New Roman" pitchFamily="18" charset="0"/>
                <a:cs typeface="Times New Roman" pitchFamily="18" charset="0"/>
              </a:rPr>
              <a:t>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0</a:t>
            </a:r>
            <a:r>
              <a:rPr lang="en-US" altLang="zh-CN" sz="2000" b="1" dirty="0" smtClean="0">
                <a:solidFill>
                  <a:schemeClr val="accent2"/>
                </a:solidFill>
                <a:latin typeface="Times New Roman" pitchFamily="18" charset="0"/>
                <a:cs typeface="Times New Roman" pitchFamily="18" charset="0"/>
              </a:rPr>
              <a:t>) -L correlation </a:t>
            </a:r>
          </a:p>
          <a:p>
            <a:pPr algn="l"/>
            <a:r>
              <a:rPr lang="en-US" altLang="zh-CN" sz="2000" b="1" dirty="0" smtClean="0">
                <a:solidFill>
                  <a:schemeClr val="accent2"/>
                </a:solidFill>
                <a:latin typeface="Times New Roman" pitchFamily="18" charset="0"/>
                <a:cs typeface="Times New Roman" pitchFamily="18" charset="0"/>
              </a:rPr>
              <a:t>A fixed value of L(</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at </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=0.11 fm</a:t>
            </a:r>
            <a:r>
              <a:rPr lang="en-US" altLang="zh-CN" sz="2000" b="1" baseline="30000" dirty="0" smtClean="0">
                <a:solidFill>
                  <a:schemeClr val="accent2"/>
                </a:solidFill>
                <a:latin typeface="Times New Roman" pitchFamily="18" charset="0"/>
                <a:cs typeface="Times New Roman" pitchFamily="18" charset="0"/>
              </a:rPr>
              <a:t>-3</a:t>
            </a:r>
            <a:r>
              <a:rPr lang="en-US" altLang="zh-CN" sz="2000" b="1" dirty="0" smtClean="0">
                <a:solidFill>
                  <a:schemeClr val="accent2"/>
                </a:solidFill>
                <a:latin typeface="Times New Roman" pitchFamily="18" charset="0"/>
                <a:cs typeface="Times New Roman" pitchFamily="18" charset="0"/>
              </a:rPr>
              <a:t> leads to a </a:t>
            </a:r>
            <a:r>
              <a:rPr lang="en-US" altLang="zh-CN" sz="2000" b="1" dirty="0" smtClean="0">
                <a:solidFill>
                  <a:srgbClr val="0000FF"/>
                </a:solidFill>
                <a:latin typeface="Times New Roman" pitchFamily="18" charset="0"/>
                <a:cs typeface="Times New Roman" pitchFamily="18" charset="0"/>
              </a:rPr>
              <a:t>negative</a:t>
            </a:r>
            <a:r>
              <a:rPr lang="en-US" altLang="zh-CN" sz="2000" b="1" dirty="0" smtClean="0">
                <a:solidFill>
                  <a:schemeClr val="accent2"/>
                </a:solidFill>
                <a:latin typeface="Times New Roman" pitchFamily="18" charset="0"/>
                <a:cs typeface="Times New Roman" pitchFamily="18" charset="0"/>
              </a:rPr>
              <a:t>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0</a:t>
            </a:r>
            <a:r>
              <a:rPr lang="en-US" altLang="zh-CN" sz="2000" b="1" dirty="0" smtClean="0">
                <a:solidFill>
                  <a:schemeClr val="accent2"/>
                </a:solidFill>
                <a:latin typeface="Times New Roman" pitchFamily="18" charset="0"/>
                <a:cs typeface="Times New Roman" pitchFamily="18" charset="0"/>
              </a:rPr>
              <a:t>) -L correlation </a:t>
            </a:r>
            <a:endParaRPr lang="zh-CN" altLang="en-US" sz="2000" b="1" dirty="0" smtClean="0">
              <a:solidFill>
                <a:schemeClr val="accent2"/>
              </a:solidFill>
              <a:latin typeface="Times New Roman" pitchFamily="18" charset="0"/>
              <a:cs typeface="Times New Roman" pitchFamily="18" charset="0"/>
            </a:endParaRPr>
          </a:p>
        </p:txBody>
      </p:sp>
      <p:pic>
        <p:nvPicPr>
          <p:cNvPr id="130049" name="Picture 1"/>
          <p:cNvPicPr>
            <a:picLocks noChangeAspect="1" noChangeArrowheads="1"/>
          </p:cNvPicPr>
          <p:nvPr/>
        </p:nvPicPr>
        <p:blipFill>
          <a:blip r:embed="rId5" cstate="print"/>
          <a:srcRect/>
          <a:stretch>
            <a:fillRect/>
          </a:stretch>
        </p:blipFill>
        <p:spPr bwMode="auto">
          <a:xfrm>
            <a:off x="4267200" y="1715639"/>
            <a:ext cx="4724400" cy="4685161"/>
          </a:xfrm>
          <a:prstGeom prst="rect">
            <a:avLst/>
          </a:prstGeom>
          <a:noFill/>
          <a:ln w="9525">
            <a:noFill/>
            <a:miter lim="800000"/>
            <a:headEnd/>
            <a:tailEnd/>
          </a:ln>
        </p:spPr>
      </p:pic>
      <p:graphicFrame>
        <p:nvGraphicFramePr>
          <p:cNvPr id="201729" name="Object 1"/>
          <p:cNvGraphicFramePr>
            <a:graphicFrameLocks noChangeAspect="1"/>
          </p:cNvGraphicFramePr>
          <p:nvPr/>
        </p:nvGraphicFramePr>
        <p:xfrm>
          <a:off x="817563" y="5181600"/>
          <a:ext cx="2852737" cy="794469"/>
        </p:xfrm>
        <a:graphic>
          <a:graphicData uri="http://schemas.openxmlformats.org/presentationml/2006/ole">
            <mc:AlternateContent xmlns:mc="http://schemas.openxmlformats.org/markup-compatibility/2006">
              <mc:Choice xmlns:v="urn:schemas-microsoft-com:vml" Requires="v">
                <p:oleObj spid="_x0000_s72707" name="Equation" r:id="rId6" imgW="1726920" imgH="482400" progId="Equation.DSMT4">
                  <p:embed/>
                </p:oleObj>
              </mc:Choice>
              <mc:Fallback>
                <p:oleObj name="Equation" r:id="rId6" imgW="1726920" imgH="4824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563" y="5181600"/>
                        <a:ext cx="2852737" cy="794469"/>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8" name="下箭头 7"/>
          <p:cNvSpPr/>
          <p:nvPr/>
        </p:nvSpPr>
        <p:spPr bwMode="auto">
          <a:xfrm>
            <a:off x="1524000" y="4028594"/>
            <a:ext cx="1371600" cy="1076806"/>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0" name="TextBox 9"/>
          <p:cNvSpPr txBox="1"/>
          <p:nvPr/>
        </p:nvSpPr>
        <p:spPr>
          <a:xfrm>
            <a:off x="838200" y="1792069"/>
            <a:ext cx="34290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a:t>
            </a:r>
          </a:p>
          <a:p>
            <a:r>
              <a:rPr lang="en-US" altLang="zh-CN" sz="1800" b="1" dirty="0" smtClean="0">
                <a:solidFill>
                  <a:srgbClr val="0000FF"/>
                </a:solidFill>
                <a:latin typeface="Times New Roman" pitchFamily="18" charset="0"/>
                <a:cs typeface="Times New Roman" pitchFamily="18" charset="0"/>
              </a:rPr>
              <a:t>arXiv:1302.5327</a:t>
            </a:r>
            <a:endParaRPr lang="zh-CN" altLang="en-US" sz="1800" b="1" dirty="0">
              <a:solidFill>
                <a:srgbClr val="0000FF"/>
              </a:solidFill>
              <a:latin typeface="Times New Roman" pitchFamily="18" charset="0"/>
              <a:cs typeface="Times New Roman" pitchFamily="18" charset="0"/>
            </a:endParaRPr>
          </a:p>
        </p:txBody>
      </p:sp>
      <p:sp>
        <p:nvSpPr>
          <p:cNvPr id="9" name="TextBox 8"/>
          <p:cNvSpPr txBox="1"/>
          <p:nvPr/>
        </p:nvSpPr>
        <p:spPr>
          <a:xfrm>
            <a:off x="76200" y="6059269"/>
            <a:ext cx="5486400" cy="646331"/>
          </a:xfrm>
          <a:prstGeom prst="rect">
            <a:avLst/>
          </a:prstGeom>
          <a:noFill/>
          <a:ln w="15875">
            <a:noFill/>
          </a:ln>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Nicely agree with the constraints from </a:t>
            </a:r>
            <a:r>
              <a:rPr lang="en-US" altLang="zh-CN" sz="1800" b="1" dirty="0" err="1" smtClean="0">
                <a:solidFill>
                  <a:srgbClr val="FF0000"/>
                </a:solidFill>
                <a:latin typeface="Times New Roman" pitchFamily="18" charset="0"/>
                <a:cs typeface="Times New Roman" pitchFamily="18" charset="0"/>
              </a:rPr>
              <a:t>IAS+NSKin</a:t>
            </a:r>
            <a:r>
              <a:rPr lang="en-US" altLang="zh-CN" sz="1800" b="1" dirty="0" smtClean="0">
                <a:solidFill>
                  <a:srgbClr val="0000FF"/>
                </a:solidFill>
                <a:latin typeface="Times New Roman" pitchFamily="18" charset="0"/>
                <a:cs typeface="Times New Roman" pitchFamily="18" charset="0"/>
              </a:rPr>
              <a:t> by P. </a:t>
            </a:r>
            <a:r>
              <a:rPr lang="en-US" altLang="zh-CN" sz="1800" b="1" dirty="0" err="1" smtClean="0">
                <a:solidFill>
                  <a:srgbClr val="0000FF"/>
                </a:solidFill>
                <a:latin typeface="Times New Roman" pitchFamily="18" charset="0"/>
                <a:cs typeface="Times New Roman" pitchFamily="18" charset="0"/>
              </a:rPr>
              <a:t>Danielewicz</a:t>
            </a:r>
            <a:r>
              <a:rPr lang="en-US" altLang="zh-CN" sz="1800" b="1" dirty="0" smtClean="0">
                <a:solidFill>
                  <a:srgbClr val="0000FF"/>
                </a:solidFill>
                <a:latin typeface="Times New Roman" pitchFamily="18" charset="0"/>
                <a:cs typeface="Times New Roman" pitchFamily="18" charset="0"/>
              </a:rPr>
              <a:t>; </a:t>
            </a:r>
            <a:r>
              <a:rPr lang="en-US" altLang="zh-CN" sz="1800" b="1" dirty="0" err="1" smtClean="0">
                <a:solidFill>
                  <a:srgbClr val="FF0000"/>
                </a:solidFill>
                <a:latin typeface="Times New Roman" pitchFamily="18" charset="0"/>
                <a:cs typeface="Times New Roman" pitchFamily="18" charset="0"/>
              </a:rPr>
              <a:t>IsospinD+n</a:t>
            </a:r>
            <a:r>
              <a:rPr lang="en-US" altLang="zh-CN" sz="1800" b="1" dirty="0" smtClean="0">
                <a:solidFill>
                  <a:srgbClr val="FF0000"/>
                </a:solidFill>
                <a:latin typeface="Times New Roman" pitchFamily="18" charset="0"/>
                <a:cs typeface="Times New Roman" pitchFamily="18" charset="0"/>
              </a:rPr>
              <a:t>/p</a:t>
            </a:r>
            <a:r>
              <a:rPr lang="en-US" altLang="zh-CN" sz="1800" b="1" dirty="0" smtClean="0">
                <a:solidFill>
                  <a:srgbClr val="0000FF"/>
                </a:solidFill>
                <a:latin typeface="Times New Roman" pitchFamily="18" charset="0"/>
                <a:cs typeface="Times New Roman" pitchFamily="18" charset="0"/>
              </a:rPr>
              <a:t> by Y Zhang and ZX Li</a:t>
            </a:r>
            <a:endParaRPr lang="zh-CN" alt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a:spLocks noChangeArrowheads="1"/>
          </p:cNvSpPr>
          <p:nvPr/>
        </p:nvSpPr>
        <p:spPr bwMode="auto">
          <a:xfrm>
            <a:off x="2057400" y="809625"/>
            <a:ext cx="5111750" cy="427038"/>
          </a:xfrm>
          <a:prstGeom prst="rect">
            <a:avLst/>
          </a:prstGeom>
          <a:noFill/>
          <a:ln w="9525">
            <a:noFill/>
            <a:miter lim="800000"/>
            <a:headEnd/>
            <a:tailEnd/>
          </a:ln>
        </p:spPr>
        <p:txBody>
          <a:bodyPr wrap="none">
            <a:spAutoFit/>
          </a:bodyPr>
          <a:lstStyle/>
          <a:p>
            <a:pPr algn="l"/>
            <a:r>
              <a:rPr kumimoji="1" lang="en-US" altLang="zh-CN" sz="2200" u="sng">
                <a:solidFill>
                  <a:srgbClr val="800000"/>
                </a:solidFill>
                <a:latin typeface="Times New Roman" pitchFamily="18" charset="0"/>
                <a:ea typeface="宋体" pitchFamily="2" charset="-122"/>
              </a:rPr>
              <a:t>EOS of Isospin Asymmetric Nuclear Matter</a:t>
            </a:r>
          </a:p>
        </p:txBody>
      </p:sp>
      <p:graphicFrame>
        <p:nvGraphicFramePr>
          <p:cNvPr id="2050" name="Object 3"/>
          <p:cNvGraphicFramePr>
            <a:graphicFrameLocks noChangeAspect="1"/>
          </p:cNvGraphicFramePr>
          <p:nvPr/>
        </p:nvGraphicFramePr>
        <p:xfrm>
          <a:off x="1676400" y="1239838"/>
          <a:ext cx="5711825" cy="406400"/>
        </p:xfrm>
        <a:graphic>
          <a:graphicData uri="http://schemas.openxmlformats.org/presentationml/2006/ole">
            <mc:AlternateContent xmlns:mc="http://schemas.openxmlformats.org/markup-compatibility/2006">
              <mc:Choice xmlns:v="urn:schemas-microsoft-com:vml" Requires="v">
                <p:oleObj spid="_x0000_s2054" name="Equation" r:id="rId3" imgW="3568680" imgH="253800" progId="Equation.DSMT4">
                  <p:embed/>
                </p:oleObj>
              </mc:Choice>
              <mc:Fallback>
                <p:oleObj name="Equation" r:id="rId3" imgW="3568680" imgH="253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39838"/>
                        <a:ext cx="5711825" cy="406400"/>
                      </a:xfrm>
                      <a:prstGeom prst="rect">
                        <a:avLst/>
                      </a:prstGeom>
                      <a:solidFill>
                        <a:srgbClr val="FFFF99">
                          <a:alpha val="50000"/>
                        </a:srgbClr>
                      </a:solidFill>
                      <a:ln w="57150" cmpd="thinThick">
                        <a:solidFill>
                          <a:schemeClr val="hlink"/>
                        </a:solidFill>
                        <a:miter lim="800000"/>
                        <a:headEnd/>
                        <a:tailEnd/>
                      </a:ln>
                    </p:spPr>
                  </p:pic>
                </p:oleObj>
              </mc:Fallback>
            </mc:AlternateContent>
          </a:graphicData>
        </a:graphic>
      </p:graphicFrame>
      <p:sp>
        <p:nvSpPr>
          <p:cNvPr id="2055" name="Text Box 4"/>
          <p:cNvSpPr txBox="1">
            <a:spLocks noChangeArrowheads="1"/>
          </p:cNvSpPr>
          <p:nvPr/>
        </p:nvSpPr>
        <p:spPr bwMode="auto">
          <a:xfrm>
            <a:off x="7281863" y="822325"/>
            <a:ext cx="1785937" cy="396875"/>
          </a:xfrm>
          <a:prstGeom prst="rect">
            <a:avLst/>
          </a:prstGeom>
          <a:noFill/>
          <a:ln w="9525">
            <a:noFill/>
            <a:miter lim="800000"/>
            <a:headEnd/>
            <a:tailEnd/>
          </a:ln>
        </p:spPr>
        <p:txBody>
          <a:bodyPr>
            <a:spAutoFit/>
          </a:bodyPr>
          <a:lstStyle/>
          <a:p>
            <a:pPr algn="l"/>
            <a:r>
              <a:rPr kumimoji="1" lang="en-US" altLang="zh-CN" sz="2000">
                <a:solidFill>
                  <a:schemeClr val="hlink"/>
                </a:solidFill>
                <a:latin typeface="Times New Roman" pitchFamily="18" charset="0"/>
                <a:ea typeface="宋体" pitchFamily="2" charset="-122"/>
              </a:rPr>
              <a:t>(Parabolic law)</a:t>
            </a:r>
          </a:p>
        </p:txBody>
      </p:sp>
      <p:graphicFrame>
        <p:nvGraphicFramePr>
          <p:cNvPr id="2051" name="Object 5"/>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2055" name="Equation" r:id="rId5" imgW="114120" imgH="177480" progId="Equation.DSMT4">
                  <p:embed/>
                </p:oleObj>
              </mc:Choice>
              <mc:Fallback>
                <p:oleObj name="Equation" r:id="rId5" imgW="114120" imgH="177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2514600" y="2286000"/>
            <a:ext cx="3686175" cy="1171575"/>
            <a:chOff x="1377" y="1038"/>
            <a:chExt cx="2322" cy="738"/>
          </a:xfrm>
        </p:grpSpPr>
        <p:sp>
          <p:nvSpPr>
            <p:cNvPr id="2071" name="Text Box 7"/>
            <p:cNvSpPr txBox="1">
              <a:spLocks noChangeArrowheads="1"/>
            </p:cNvSpPr>
            <p:nvPr/>
          </p:nvSpPr>
          <p:spPr bwMode="auto">
            <a:xfrm>
              <a:off x="1377" y="1038"/>
              <a:ext cx="2322" cy="269"/>
            </a:xfrm>
            <a:prstGeom prst="rect">
              <a:avLst/>
            </a:prstGeom>
            <a:noFill/>
            <a:ln w="9525">
              <a:noFill/>
              <a:miter lim="800000"/>
              <a:headEnd/>
              <a:tailEnd/>
            </a:ln>
          </p:spPr>
          <p:txBody>
            <a:bodyPr wrap="none">
              <a:spAutoFit/>
            </a:bodyPr>
            <a:lstStyle/>
            <a:p>
              <a:pPr algn="l"/>
              <a:r>
                <a:rPr kumimoji="1" lang="en-US" altLang="zh-CN" sz="2200" u="sng">
                  <a:solidFill>
                    <a:schemeClr val="accent2"/>
                  </a:solidFill>
                  <a:latin typeface="Times New Roman" pitchFamily="18" charset="0"/>
                  <a:ea typeface="宋体" pitchFamily="2" charset="-122"/>
                </a:rPr>
                <a:t>The Nuclear Symmetry Energy</a:t>
              </a:r>
            </a:p>
          </p:txBody>
        </p:sp>
        <p:graphicFrame>
          <p:nvGraphicFramePr>
            <p:cNvPr id="2053" name="Object 8"/>
            <p:cNvGraphicFramePr>
              <a:graphicFrameLocks noChangeAspect="1"/>
            </p:cNvGraphicFramePr>
            <p:nvPr/>
          </p:nvGraphicFramePr>
          <p:xfrm>
            <a:off x="1872" y="1338"/>
            <a:ext cx="1536" cy="438"/>
          </p:xfrm>
          <a:graphic>
            <a:graphicData uri="http://schemas.openxmlformats.org/presentationml/2006/ole">
              <mc:AlternateContent xmlns:mc="http://schemas.openxmlformats.org/markup-compatibility/2006">
                <mc:Choice xmlns:v="urn:schemas-microsoft-com:vml" Requires="v">
                  <p:oleObj spid="_x0000_s2056" name="Equation" r:id="rId7" imgW="1409400" imgH="419040" progId="Equation.DSMT4">
                    <p:embed/>
                  </p:oleObj>
                </mc:Choice>
                <mc:Fallback>
                  <p:oleObj name="Equation" r:id="rId7" imgW="1409400" imgH="41904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2" y="1338"/>
                          <a:ext cx="1536" cy="438"/>
                        </a:xfrm>
                        <a:prstGeom prst="rect">
                          <a:avLst/>
                        </a:prstGeom>
                        <a:solidFill>
                          <a:srgbClr val="FFCC00">
                            <a:alpha val="50000"/>
                          </a:srgbClr>
                        </a:solidFill>
                        <a:ln w="38100">
                          <a:solidFill>
                            <a:srgbClr val="FF0000"/>
                          </a:solidFill>
                          <a:miter lim="800000"/>
                          <a:headEnd/>
                          <a:tailEnd/>
                        </a:ln>
                      </p:spPr>
                    </p:pic>
                  </p:oleObj>
                </mc:Fallback>
              </mc:AlternateContent>
            </a:graphicData>
          </a:graphic>
        </p:graphicFrame>
      </p:grpSp>
      <p:sp>
        <p:nvSpPr>
          <p:cNvPr id="2057" name="Rectangle 9"/>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cs typeface="Times New Roman" pitchFamily="18" charset="0"/>
              </a:rPr>
              <a:t>The Symmetry Energy</a:t>
            </a:r>
            <a:endParaRPr lang="zh-CN" altLang="en-US" sz="2800" b="1">
              <a:solidFill>
                <a:schemeClr val="accent2"/>
              </a:solidFill>
              <a:latin typeface="Times New Roman" pitchFamily="18" charset="0"/>
              <a:cs typeface="Times New Roman" pitchFamily="18" charset="0"/>
            </a:endParaRPr>
          </a:p>
        </p:txBody>
      </p:sp>
      <p:grpSp>
        <p:nvGrpSpPr>
          <p:cNvPr id="2058" name="Group 10"/>
          <p:cNvGrpSpPr>
            <a:grpSpLocks/>
          </p:cNvGrpSpPr>
          <p:nvPr/>
        </p:nvGrpSpPr>
        <p:grpSpPr bwMode="auto">
          <a:xfrm>
            <a:off x="3448050" y="1219200"/>
            <a:ext cx="4838700" cy="1250950"/>
            <a:chOff x="2172" y="768"/>
            <a:chExt cx="3048" cy="788"/>
          </a:xfrm>
        </p:grpSpPr>
        <p:sp>
          <p:nvSpPr>
            <p:cNvPr id="2068" name="Oval 11"/>
            <p:cNvSpPr>
              <a:spLocks noChangeArrowheads="1"/>
            </p:cNvSpPr>
            <p:nvPr/>
          </p:nvSpPr>
          <p:spPr bwMode="auto">
            <a:xfrm>
              <a:off x="2172" y="768"/>
              <a:ext cx="864" cy="277"/>
            </a:xfrm>
            <a:prstGeom prst="ellipse">
              <a:avLst/>
            </a:prstGeom>
            <a:noFill/>
            <a:ln w="38100">
              <a:solidFill>
                <a:srgbClr val="FF0000"/>
              </a:solidFill>
              <a:round/>
              <a:headEnd/>
              <a:tailEnd/>
            </a:ln>
          </p:spPr>
          <p:txBody>
            <a:bodyPr wrap="none" anchor="ctr"/>
            <a:lstStyle/>
            <a:p>
              <a:endParaRPr lang="zh-CN" altLang="en-US"/>
            </a:p>
          </p:txBody>
        </p:sp>
        <p:sp>
          <p:nvSpPr>
            <p:cNvPr id="2069" name="Line 12"/>
            <p:cNvSpPr>
              <a:spLocks noChangeShapeType="1"/>
            </p:cNvSpPr>
            <p:nvPr/>
          </p:nvSpPr>
          <p:spPr bwMode="auto">
            <a:xfrm>
              <a:off x="2945" y="992"/>
              <a:ext cx="769" cy="256"/>
            </a:xfrm>
            <a:prstGeom prst="line">
              <a:avLst/>
            </a:prstGeom>
            <a:noFill/>
            <a:ln w="38100">
              <a:solidFill>
                <a:srgbClr val="FF0000"/>
              </a:solidFill>
              <a:round/>
              <a:headEnd/>
              <a:tailEnd type="triangle" w="med" len="med"/>
            </a:ln>
          </p:spPr>
          <p:txBody>
            <a:bodyPr anchor="b"/>
            <a:lstStyle/>
            <a:p>
              <a:endParaRPr lang="zh-CN" altLang="en-US"/>
            </a:p>
          </p:txBody>
        </p:sp>
        <p:sp>
          <p:nvSpPr>
            <p:cNvPr id="2070" name="Text Box 13"/>
            <p:cNvSpPr txBox="1">
              <a:spLocks noChangeArrowheads="1"/>
            </p:cNvSpPr>
            <p:nvPr/>
          </p:nvSpPr>
          <p:spPr bwMode="auto">
            <a:xfrm>
              <a:off x="3648" y="1152"/>
              <a:ext cx="1572" cy="404"/>
            </a:xfrm>
            <a:prstGeom prst="rect">
              <a:avLst/>
            </a:prstGeom>
            <a:noFill/>
            <a:ln w="9525">
              <a:noFill/>
              <a:miter lim="800000"/>
              <a:headEnd/>
              <a:tailEnd/>
            </a:ln>
          </p:spPr>
          <p:txBody>
            <a:bodyPr anchor="b">
              <a:spAutoFit/>
            </a:bodyPr>
            <a:lstStyle/>
            <a:p>
              <a:r>
                <a:rPr kumimoji="1" lang="en-US" altLang="zh-CN" sz="1800" b="1">
                  <a:solidFill>
                    <a:srgbClr val="FF3300"/>
                  </a:solidFill>
                  <a:latin typeface="Times New Roman" pitchFamily="18" charset="0"/>
                  <a:ea typeface="宋体" pitchFamily="2" charset="-122"/>
                </a:rPr>
                <a:t>Symmetry energy term</a:t>
              </a:r>
            </a:p>
            <a:p>
              <a:r>
                <a:rPr kumimoji="1" lang="en-US" altLang="zh-CN" sz="1800" b="1">
                  <a:solidFill>
                    <a:srgbClr val="FF3300"/>
                  </a:solidFill>
                  <a:latin typeface="Times New Roman" pitchFamily="18" charset="0"/>
                  <a:ea typeface="宋体" pitchFamily="2" charset="-122"/>
                </a:rPr>
                <a:t>(poorly known)</a:t>
              </a:r>
            </a:p>
          </p:txBody>
        </p:sp>
      </p:grpSp>
      <p:grpSp>
        <p:nvGrpSpPr>
          <p:cNvPr id="2059" name="Group 14"/>
          <p:cNvGrpSpPr>
            <a:grpSpLocks/>
          </p:cNvGrpSpPr>
          <p:nvPr/>
        </p:nvGrpSpPr>
        <p:grpSpPr bwMode="auto">
          <a:xfrm>
            <a:off x="57150" y="1219200"/>
            <a:ext cx="3371850" cy="1066800"/>
            <a:chOff x="36" y="768"/>
            <a:chExt cx="2124" cy="672"/>
          </a:xfrm>
        </p:grpSpPr>
        <p:sp>
          <p:nvSpPr>
            <p:cNvPr id="2065" name="Oval 15"/>
            <p:cNvSpPr>
              <a:spLocks noChangeArrowheads="1"/>
            </p:cNvSpPr>
            <p:nvPr/>
          </p:nvSpPr>
          <p:spPr bwMode="auto">
            <a:xfrm>
              <a:off x="1632" y="768"/>
              <a:ext cx="528" cy="219"/>
            </a:xfrm>
            <a:prstGeom prst="ellipse">
              <a:avLst/>
            </a:prstGeom>
            <a:noFill/>
            <a:ln w="38100">
              <a:solidFill>
                <a:srgbClr val="0000FF"/>
              </a:solidFill>
              <a:round/>
              <a:headEnd/>
              <a:tailEnd/>
            </a:ln>
          </p:spPr>
          <p:txBody>
            <a:bodyPr wrap="none" anchor="ctr"/>
            <a:lstStyle/>
            <a:p>
              <a:endParaRPr lang="zh-CN" altLang="en-US"/>
            </a:p>
          </p:txBody>
        </p:sp>
        <p:sp>
          <p:nvSpPr>
            <p:cNvPr id="2066" name="Line 16"/>
            <p:cNvSpPr>
              <a:spLocks noChangeShapeType="1"/>
            </p:cNvSpPr>
            <p:nvPr/>
          </p:nvSpPr>
          <p:spPr bwMode="auto">
            <a:xfrm flipH="1">
              <a:off x="960" y="950"/>
              <a:ext cx="768" cy="154"/>
            </a:xfrm>
            <a:prstGeom prst="line">
              <a:avLst/>
            </a:prstGeom>
            <a:noFill/>
            <a:ln w="38100">
              <a:solidFill>
                <a:srgbClr val="0000FF"/>
              </a:solidFill>
              <a:round/>
              <a:headEnd/>
              <a:tailEnd type="triangle" w="med" len="med"/>
            </a:ln>
          </p:spPr>
          <p:txBody>
            <a:bodyPr anchor="b"/>
            <a:lstStyle/>
            <a:p>
              <a:endParaRPr lang="zh-CN" altLang="en-US"/>
            </a:p>
          </p:txBody>
        </p:sp>
        <p:sp>
          <p:nvSpPr>
            <p:cNvPr id="2067" name="Text Box 17"/>
            <p:cNvSpPr txBox="1">
              <a:spLocks noChangeArrowheads="1"/>
            </p:cNvSpPr>
            <p:nvPr/>
          </p:nvSpPr>
          <p:spPr bwMode="auto">
            <a:xfrm>
              <a:off x="36" y="1036"/>
              <a:ext cx="1836" cy="404"/>
            </a:xfrm>
            <a:prstGeom prst="rect">
              <a:avLst/>
            </a:prstGeom>
            <a:noFill/>
            <a:ln w="9525">
              <a:noFill/>
              <a:miter lim="800000"/>
              <a:headEnd/>
              <a:tailEnd/>
            </a:ln>
          </p:spPr>
          <p:txBody>
            <a:bodyPr anchor="b">
              <a:spAutoFit/>
            </a:bodyPr>
            <a:lstStyle/>
            <a:p>
              <a:r>
                <a:rPr kumimoji="1" lang="en-US" altLang="zh-CN" sz="1800" b="1">
                  <a:solidFill>
                    <a:srgbClr val="3333FF"/>
                  </a:solidFill>
                  <a:latin typeface="Times New Roman" pitchFamily="18" charset="0"/>
                  <a:ea typeface="宋体" pitchFamily="2" charset="-122"/>
                </a:rPr>
                <a:t>Symmetric Nuclear Matter</a:t>
              </a:r>
            </a:p>
            <a:p>
              <a:r>
                <a:rPr kumimoji="1" lang="en-US" altLang="zh-CN" sz="1800" b="1">
                  <a:solidFill>
                    <a:srgbClr val="3333FF"/>
                  </a:solidFill>
                  <a:latin typeface="Times New Roman" pitchFamily="18" charset="0"/>
                  <a:ea typeface="宋体" pitchFamily="2" charset="-122"/>
                </a:rPr>
                <a:t>(relatively well-determined)</a:t>
              </a:r>
            </a:p>
          </p:txBody>
        </p:sp>
      </p:grpSp>
      <p:sp>
        <p:nvSpPr>
          <p:cNvPr id="2060" name="Text Box 18"/>
          <p:cNvSpPr txBox="1">
            <a:spLocks noChangeArrowheads="1"/>
          </p:cNvSpPr>
          <p:nvPr/>
        </p:nvSpPr>
        <p:spPr bwMode="auto">
          <a:xfrm>
            <a:off x="6962775" y="1614488"/>
            <a:ext cx="2028825" cy="366712"/>
          </a:xfrm>
          <a:prstGeom prst="rect">
            <a:avLst/>
          </a:prstGeom>
          <a:noFill/>
          <a:ln w="28575" algn="ctr">
            <a:noFill/>
            <a:miter lim="800000"/>
            <a:headEnd/>
            <a:tailEnd/>
          </a:ln>
        </p:spPr>
        <p:txBody>
          <a:bodyPr wrap="none" lIns="90000" tIns="46800" rIns="90000" bIns="46800">
            <a:spAutoFit/>
          </a:bodyPr>
          <a:lstStyle/>
          <a:p>
            <a:r>
              <a:rPr lang="en-US" altLang="zh-CN" sz="1800" b="1">
                <a:solidFill>
                  <a:srgbClr val="CC3300"/>
                </a:solidFill>
                <a:latin typeface="Times New Roman" pitchFamily="18" charset="0"/>
              </a:rPr>
              <a:t>Isospin asymmetry</a:t>
            </a:r>
          </a:p>
        </p:txBody>
      </p:sp>
      <p:sp>
        <p:nvSpPr>
          <p:cNvPr id="2061" name="Line 19"/>
          <p:cNvSpPr>
            <a:spLocks noChangeShapeType="1"/>
          </p:cNvSpPr>
          <p:nvPr/>
        </p:nvSpPr>
        <p:spPr bwMode="auto">
          <a:xfrm>
            <a:off x="5895975" y="1531938"/>
            <a:ext cx="1114425" cy="220662"/>
          </a:xfrm>
          <a:prstGeom prst="line">
            <a:avLst/>
          </a:prstGeom>
          <a:noFill/>
          <a:ln w="28575">
            <a:solidFill>
              <a:srgbClr val="922706"/>
            </a:solidFill>
            <a:round/>
            <a:headEnd/>
            <a:tailEnd type="triangle" w="med" len="med"/>
          </a:ln>
        </p:spPr>
        <p:txBody>
          <a:bodyPr lIns="90000" tIns="46800" rIns="90000" bIns="46800" anchor="ctr">
            <a:spAutoFit/>
          </a:bodyPr>
          <a:lstStyle/>
          <a:p>
            <a:endParaRPr lang="zh-CN" altLang="en-US"/>
          </a:p>
        </p:txBody>
      </p:sp>
      <p:grpSp>
        <p:nvGrpSpPr>
          <p:cNvPr id="5" name="Group 20"/>
          <p:cNvGrpSpPr>
            <a:grpSpLocks/>
          </p:cNvGrpSpPr>
          <p:nvPr/>
        </p:nvGrpSpPr>
        <p:grpSpPr bwMode="auto">
          <a:xfrm>
            <a:off x="219075" y="2541588"/>
            <a:ext cx="8782050" cy="3906837"/>
            <a:chOff x="138" y="1577"/>
            <a:chExt cx="5532" cy="2461"/>
          </a:xfrm>
        </p:grpSpPr>
        <p:graphicFrame>
          <p:nvGraphicFramePr>
            <p:cNvPr id="2052" name="Object 21"/>
            <p:cNvGraphicFramePr>
              <a:graphicFrameLocks noChangeAspect="1"/>
            </p:cNvGraphicFramePr>
            <p:nvPr/>
          </p:nvGraphicFramePr>
          <p:xfrm>
            <a:off x="138" y="2280"/>
            <a:ext cx="5532" cy="1758"/>
          </p:xfrm>
          <a:graphic>
            <a:graphicData uri="http://schemas.openxmlformats.org/presentationml/2006/ole">
              <mc:AlternateContent xmlns:mc="http://schemas.openxmlformats.org/markup-compatibility/2006">
                <mc:Choice xmlns:v="urn:schemas-microsoft-com:vml" Requires="v">
                  <p:oleObj spid="_x0000_s2057" name="Equation" r:id="rId9" imgW="5879880" imgH="1841400" progId="Equation.DSMT4">
                    <p:embed/>
                  </p:oleObj>
                </mc:Choice>
                <mc:Fallback>
                  <p:oleObj name="Equation" r:id="rId9" imgW="5879880" imgH="1841400" progId="Equation.DSMT4">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 y="2280"/>
                          <a:ext cx="5532" cy="1758"/>
                        </a:xfrm>
                        <a:prstGeom prst="rect">
                          <a:avLst/>
                        </a:prstGeom>
                        <a:solidFill>
                          <a:srgbClr val="FFFFFF">
                            <a:alpha val="50000"/>
                          </a:srgbClr>
                        </a:solidFill>
                        <a:ln w="38100">
                          <a:solidFill>
                            <a:srgbClr val="FFCC00"/>
                          </a:solidFill>
                          <a:miter lim="800000"/>
                          <a:headEnd/>
                          <a:tailEnd/>
                        </a:ln>
                      </p:spPr>
                    </p:pic>
                  </p:oleObj>
                </mc:Fallback>
              </mc:AlternateContent>
            </a:graphicData>
          </a:graphic>
        </p:graphicFrame>
        <p:pic>
          <p:nvPicPr>
            <p:cNvPr id="2064" name="Picture 22"/>
            <p:cNvPicPr>
              <a:picLocks noChangeAspect="1" noChangeArrowheads="1"/>
            </p:cNvPicPr>
            <p:nvPr/>
          </p:nvPicPr>
          <p:blipFill>
            <a:blip r:embed="rId11" cstate="print"/>
            <a:srcRect/>
            <a:stretch>
              <a:fillRect/>
            </a:stretch>
          </p:blipFill>
          <p:spPr bwMode="auto">
            <a:xfrm>
              <a:off x="4224" y="1577"/>
              <a:ext cx="1248" cy="1159"/>
            </a:xfrm>
            <a:prstGeom prst="rect">
              <a:avLst/>
            </a:prstGeom>
            <a:noFill/>
            <a:ln w="9525">
              <a:noFill/>
              <a:miter lim="800000"/>
              <a:headEnd/>
              <a:tailEnd/>
            </a:ln>
          </p:spPr>
        </p:pic>
      </p:grpSp>
      <p:pic>
        <p:nvPicPr>
          <p:cNvPr id="2063" name="Picture 23"/>
          <p:cNvPicPr>
            <a:picLocks noChangeAspect="1" noChangeArrowheads="1"/>
          </p:cNvPicPr>
          <p:nvPr/>
        </p:nvPicPr>
        <p:blipFill>
          <a:blip r:embed="rId12" cstate="print"/>
          <a:srcRect t="7065"/>
          <a:stretch>
            <a:fillRect/>
          </a:stretch>
        </p:blipFill>
        <p:spPr bwMode="auto">
          <a:xfrm>
            <a:off x="457200" y="2227263"/>
            <a:ext cx="1676400" cy="1506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smtClean="0">
                <a:solidFill>
                  <a:srgbClr val="132584"/>
                </a:solidFill>
                <a:latin typeface="Times New Roman" pitchFamily="18" charset="0"/>
                <a:ea typeface="黑体" pitchFamily="49" charset="-122"/>
                <a:cs typeface="Times New Roman" pitchFamily="18" charset="0"/>
              </a:rPr>
              <a:t>Outline</a:t>
            </a:r>
            <a:endParaRPr kumimoji="1" lang="zh-CN" altLang="en-US" sz="3600" smtClean="0">
              <a:solidFill>
                <a:srgbClr val="132584"/>
              </a:solidFill>
              <a:latin typeface="Times New Roman" pitchFamily="18" charset="0"/>
              <a:ea typeface="黑体" pitchFamily="49" charset="-122"/>
              <a:cs typeface="Times New Roman" pitchFamily="18" charset="0"/>
            </a:endParaRPr>
          </a:p>
        </p:txBody>
      </p:sp>
      <p:sp>
        <p:nvSpPr>
          <p:cNvPr id="5" name="Rectangle 59"/>
          <p:cNvSpPr txBox="1">
            <a:spLocks noChangeArrowheads="1"/>
          </p:cNvSpPr>
          <p:nvPr/>
        </p:nvSpPr>
        <p:spPr bwMode="auto">
          <a:xfrm>
            <a:off x="457200" y="1447800"/>
            <a:ext cx="8382000" cy="4343053"/>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Current constraints on the symmetry </a:t>
            </a:r>
            <a:r>
              <a:rPr lang="en-US" altLang="zh-CN" sz="3200"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Symmetry energy at 0.11 fm</a:t>
            </a:r>
            <a:r>
              <a:rPr lang="en-US" altLang="zh-CN" sz="2500" b="1" kern="0" baseline="30000" dirty="0" smtClean="0">
                <a:solidFill>
                  <a:srgbClr val="0000FF"/>
                </a:solidFill>
                <a:latin typeface="Times New Roman" pitchFamily="18" charset="0"/>
                <a:ea typeface="+mn-ea"/>
                <a:cs typeface="Times New Roman" pitchFamily="18" charset="0"/>
              </a:rPr>
              <a:t>-3</a:t>
            </a:r>
            <a:endParaRPr lang="en-US" altLang="zh-CN" sz="2500" b="1" kern="0" baseline="30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500" b="1" kern="0" dirty="0" smtClean="0">
                <a:solidFill>
                  <a:srgbClr val="FF0000"/>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Density curvature </a:t>
            </a:r>
            <a:r>
              <a:rPr lang="en-US" altLang="zh-CN" sz="3200" b="1" kern="0" dirty="0" err="1" smtClean="0">
                <a:solidFill>
                  <a:srgbClr val="0000FF"/>
                </a:solidFill>
                <a:latin typeface="Times New Roman" pitchFamily="18" charset="0"/>
                <a:ea typeface="+mn-ea"/>
                <a:cs typeface="Times New Roman" pitchFamily="18" charset="0"/>
              </a:rPr>
              <a:t>K</a:t>
            </a:r>
            <a:r>
              <a:rPr lang="en-US" altLang="zh-CN" sz="3200" b="1" kern="0" baseline="-25000" dirty="0" err="1" smtClean="0">
                <a:solidFill>
                  <a:srgbClr val="0000FF"/>
                </a:solidFill>
                <a:latin typeface="Times New Roman" pitchFamily="18" charset="0"/>
                <a:ea typeface="+mn-ea"/>
                <a:cs typeface="Times New Roman" pitchFamily="18" charset="0"/>
              </a:rPr>
              <a:t>sym</a:t>
            </a:r>
            <a:r>
              <a:rPr lang="en-US" altLang="zh-CN" sz="3200" b="1" kern="0" dirty="0" smtClean="0">
                <a:solidFill>
                  <a:srgbClr val="0000FF"/>
                </a:solidFill>
                <a:latin typeface="Times New Roman" pitchFamily="18" charset="0"/>
                <a:ea typeface="+mn-ea"/>
                <a:cs typeface="Times New Roman" pitchFamily="18" charset="0"/>
              </a:rPr>
              <a:t> </a:t>
            </a:r>
            <a:r>
              <a:rPr lang="en-US" altLang="zh-CN" sz="3200" b="1" kern="0" dirty="0">
                <a:solidFill>
                  <a:srgbClr val="0000FF"/>
                </a:solidFill>
                <a:latin typeface="Times New Roman" pitchFamily="18" charset="0"/>
                <a:ea typeface="+mn-ea"/>
                <a:cs typeface="Times New Roman" pitchFamily="18" charset="0"/>
              </a:rPr>
              <a:t>and the </a:t>
            </a:r>
            <a:r>
              <a:rPr lang="en-US" altLang="zh-CN" sz="3200" b="1" kern="0" dirty="0" smtClean="0">
                <a:solidFill>
                  <a:srgbClr val="0000FF"/>
                </a:solidFill>
                <a:latin typeface="Times New Roman" pitchFamily="18" charset="0"/>
                <a:ea typeface="+mn-ea"/>
                <a:cs typeface="Times New Roman" pitchFamily="18" charset="0"/>
              </a:rPr>
              <a:t>high density symmetry energy</a:t>
            </a:r>
            <a:endParaRPr lang="en-US" altLang="zh-CN" sz="3200"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Summary and outlook</a:t>
            </a:r>
            <a:endParaRPr lang="zh-CN" altLang="en-US" sz="3200"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dirty="0">
                <a:solidFill>
                  <a:srgbClr val="133984"/>
                </a:solidFill>
                <a:latin typeface="Times New Roman" pitchFamily="18" charset="0"/>
                <a:cs typeface="Times New Roman" pitchFamily="18" charset="0"/>
              </a:rPr>
              <a:t>                High Density Behaviors of E</a:t>
            </a:r>
            <a:r>
              <a:rPr lang="en-US" altLang="zh-CN" sz="2800" b="1" baseline="-25000" dirty="0">
                <a:solidFill>
                  <a:srgbClr val="133984"/>
                </a:solidFill>
                <a:latin typeface="Times New Roman" pitchFamily="18" charset="0"/>
                <a:cs typeface="Times New Roman" pitchFamily="18" charset="0"/>
              </a:rPr>
              <a:t>sym</a:t>
            </a:r>
            <a:r>
              <a:rPr lang="zh-CN" altLang="en-US" sz="2800" b="1" dirty="0">
                <a:solidFill>
                  <a:srgbClr val="133984"/>
                </a:solidFill>
                <a:latin typeface="Times New Roman" pitchFamily="18" charset="0"/>
                <a:cs typeface="Times New Roman" pitchFamily="18" charset="0"/>
              </a:rPr>
              <a:t>：</a:t>
            </a:r>
            <a:r>
              <a:rPr lang="en-US" altLang="zh-CN" sz="2800" b="1" dirty="0">
                <a:solidFill>
                  <a:srgbClr val="133984"/>
                </a:solidFill>
                <a:latin typeface="Times New Roman" pitchFamily="18" charset="0"/>
                <a:cs typeface="Times New Roman" pitchFamily="18" charset="0"/>
              </a:rPr>
              <a:t>HIC</a:t>
            </a:r>
            <a:endParaRPr lang="zh-CN" altLang="en-US" sz="2800" b="1" dirty="0">
              <a:solidFill>
                <a:srgbClr val="133984"/>
              </a:solidFill>
              <a:latin typeface="Times New Roman" pitchFamily="18" charset="0"/>
              <a:cs typeface="Times New Roman" pitchFamily="18" charset="0"/>
            </a:endParaRPr>
          </a:p>
        </p:txBody>
      </p:sp>
      <p:sp>
        <p:nvSpPr>
          <p:cNvPr id="36867" name="Text Box 3"/>
          <p:cNvSpPr txBox="1">
            <a:spLocks noChangeArrowheads="1"/>
          </p:cNvSpPr>
          <p:nvPr/>
        </p:nvSpPr>
        <p:spPr bwMode="auto">
          <a:xfrm>
            <a:off x="5537200" y="5867400"/>
            <a:ext cx="3454400" cy="646113"/>
          </a:xfrm>
          <a:prstGeom prst="rect">
            <a:avLst/>
          </a:prstGeom>
          <a:noFill/>
          <a:ln w="9525">
            <a:noFill/>
            <a:miter lim="800000"/>
            <a:headEnd/>
            <a:tailEnd/>
          </a:ln>
        </p:spPr>
        <p:txBody>
          <a:bodyPr>
            <a:spAutoFit/>
          </a:bodyPr>
          <a:lstStyle/>
          <a:p>
            <a:pPr algn="l"/>
            <a:r>
              <a:rPr lang="en-US" altLang="zh-CN" sz="1800" b="1">
                <a:solidFill>
                  <a:srgbClr val="0000FF"/>
                </a:solidFill>
                <a:latin typeface="Times New Roman" pitchFamily="18" charset="0"/>
                <a:ea typeface="宋体" pitchFamily="2" charset="-122"/>
              </a:rPr>
              <a:t>Xu/Tsang et al. PRL85, 716 (2000)</a:t>
            </a:r>
          </a:p>
          <a:p>
            <a:pPr algn="l"/>
            <a:r>
              <a:rPr lang="en-US" altLang="zh-CN" sz="1800" b="1">
                <a:solidFill>
                  <a:srgbClr val="0000FF"/>
                </a:solidFill>
                <a:latin typeface="Times New Roman" pitchFamily="18" charset="0"/>
                <a:ea typeface="宋体" pitchFamily="2" charset="-122"/>
              </a:rPr>
              <a:t>B.A. Li, PRL88, 192701(2002)</a:t>
            </a:r>
          </a:p>
        </p:txBody>
      </p:sp>
      <p:pic>
        <p:nvPicPr>
          <p:cNvPr id="36868" name="Picture 4"/>
          <p:cNvPicPr>
            <a:picLocks noChangeAspect="1" noChangeArrowheads="1"/>
          </p:cNvPicPr>
          <p:nvPr/>
        </p:nvPicPr>
        <p:blipFill>
          <a:blip r:embed="rId2" cstate="print"/>
          <a:srcRect/>
          <a:stretch>
            <a:fillRect/>
          </a:stretch>
        </p:blipFill>
        <p:spPr bwMode="auto">
          <a:xfrm>
            <a:off x="5707063" y="1384300"/>
            <a:ext cx="3411537" cy="3568700"/>
          </a:xfrm>
          <a:prstGeom prst="rect">
            <a:avLst/>
          </a:prstGeom>
          <a:noFill/>
          <a:ln w="9525">
            <a:noFill/>
            <a:miter lim="800000"/>
            <a:headEnd/>
            <a:tailEnd/>
          </a:ln>
        </p:spPr>
      </p:pic>
      <p:sp>
        <p:nvSpPr>
          <p:cNvPr id="36869" name="AutoShape 5"/>
          <p:cNvSpPr>
            <a:spLocks noChangeArrowheads="1"/>
          </p:cNvSpPr>
          <p:nvPr/>
        </p:nvSpPr>
        <p:spPr bwMode="auto">
          <a:xfrm flipH="1">
            <a:off x="5757863" y="4724400"/>
            <a:ext cx="719137" cy="6334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5046 h 21600"/>
              <a:gd name="T14" fmla="*/ 20794 w 21600"/>
              <a:gd name="T15" fmla="*/ 7112 h 21600"/>
            </a:gdLst>
            <a:ahLst/>
            <a:cxnLst>
              <a:cxn ang="T8">
                <a:pos x="T0" y="T1"/>
              </a:cxn>
              <a:cxn ang="T9">
                <a:pos x="T2" y="T3"/>
              </a:cxn>
              <a:cxn ang="T10">
                <a:pos x="T4" y="T5"/>
              </a:cxn>
              <a:cxn ang="T11">
                <a:pos x="T6" y="T7"/>
              </a:cxn>
            </a:cxnLst>
            <a:rect l="T12" t="T13" r="T14" b="T15"/>
            <a:pathLst>
              <a:path w="21600" h="21600">
                <a:moveTo>
                  <a:pt x="21600" y="6079"/>
                </a:moveTo>
                <a:lnTo>
                  <a:pt x="16855" y="0"/>
                </a:lnTo>
                <a:lnTo>
                  <a:pt x="16855" y="5046"/>
                </a:lnTo>
                <a:lnTo>
                  <a:pt x="12427" y="5046"/>
                </a:lnTo>
                <a:cubicBezTo>
                  <a:pt x="5564" y="5046"/>
                  <a:pt x="0" y="8230"/>
                  <a:pt x="0" y="12158"/>
                </a:cubicBezTo>
                <a:lnTo>
                  <a:pt x="0" y="21600"/>
                </a:lnTo>
                <a:lnTo>
                  <a:pt x="2112" y="21600"/>
                </a:lnTo>
                <a:lnTo>
                  <a:pt x="2112" y="12158"/>
                </a:lnTo>
                <a:cubicBezTo>
                  <a:pt x="2112" y="9371"/>
                  <a:pt x="6730" y="7112"/>
                  <a:pt x="12427" y="7112"/>
                </a:cubicBezTo>
                <a:lnTo>
                  <a:pt x="16855" y="7112"/>
                </a:lnTo>
                <a:lnTo>
                  <a:pt x="16855" y="12158"/>
                </a:lnTo>
                <a:close/>
              </a:path>
            </a:pathLst>
          </a:custGeom>
          <a:solidFill>
            <a:schemeClr val="accent1"/>
          </a:solidFill>
          <a:ln w="9525">
            <a:solidFill>
              <a:schemeClr val="tx1"/>
            </a:solidFill>
            <a:miter lim="800000"/>
            <a:headEnd/>
            <a:tailEnd/>
          </a:ln>
        </p:spPr>
        <p:txBody>
          <a:bodyPr wrap="none" anchor="ctr"/>
          <a:lstStyle/>
          <a:p>
            <a:endParaRPr lang="zh-CN" altLang="en-US"/>
          </a:p>
        </p:txBody>
      </p:sp>
      <p:sp>
        <p:nvSpPr>
          <p:cNvPr id="36870" name="Rectangle 6"/>
          <p:cNvSpPr>
            <a:spLocks noChangeArrowheads="1"/>
          </p:cNvSpPr>
          <p:nvPr/>
        </p:nvSpPr>
        <p:spPr bwMode="auto">
          <a:xfrm>
            <a:off x="2895600" y="5943600"/>
            <a:ext cx="2438400" cy="434975"/>
          </a:xfrm>
          <a:prstGeom prst="rect">
            <a:avLst/>
          </a:prstGeom>
          <a:noFill/>
          <a:ln w="9525">
            <a:noFill/>
            <a:miter lim="800000"/>
            <a:headEnd/>
            <a:tailEnd/>
          </a:ln>
        </p:spPr>
        <p:txBody>
          <a:bodyPr anchor="ctr"/>
          <a:lstStyle/>
          <a:p>
            <a:r>
              <a:rPr lang="en-US" altLang="zh-CN" sz="1800" b="1">
                <a:solidFill>
                  <a:srgbClr val="FF3300"/>
                </a:solidFill>
                <a:latin typeface="Times New Roman" pitchFamily="18" charset="0"/>
                <a:ea typeface="华文新魏" pitchFamily="2" charset="-122"/>
              </a:rPr>
              <a:t>Isospin fractionation!</a:t>
            </a:r>
          </a:p>
        </p:txBody>
      </p:sp>
      <p:sp>
        <p:nvSpPr>
          <p:cNvPr id="36871" name="Text Box 7"/>
          <p:cNvSpPr txBox="1">
            <a:spLocks noChangeArrowheads="1"/>
          </p:cNvSpPr>
          <p:nvPr/>
        </p:nvSpPr>
        <p:spPr bwMode="auto">
          <a:xfrm>
            <a:off x="2493963" y="914400"/>
            <a:ext cx="4994275" cy="427038"/>
          </a:xfrm>
          <a:prstGeom prst="rect">
            <a:avLst/>
          </a:prstGeom>
          <a:noFill/>
          <a:ln w="9525">
            <a:noFill/>
            <a:miter lim="800000"/>
            <a:headEnd/>
            <a:tailEnd/>
          </a:ln>
        </p:spPr>
        <p:txBody>
          <a:bodyPr wrap="none">
            <a:spAutoFit/>
          </a:bodyPr>
          <a:lstStyle/>
          <a:p>
            <a:pPr algn="l"/>
            <a:r>
              <a:rPr kumimoji="1" lang="en-US" altLang="zh-CN" sz="2200" b="1" u="sng">
                <a:solidFill>
                  <a:schemeClr val="accent2"/>
                </a:solidFill>
                <a:latin typeface="Times New Roman" pitchFamily="18" charset="0"/>
                <a:ea typeface="宋体" pitchFamily="2" charset="-122"/>
              </a:rPr>
              <a:t>Heavy-Ion Collisions at Higher Energies</a:t>
            </a:r>
          </a:p>
        </p:txBody>
      </p:sp>
      <p:pic>
        <p:nvPicPr>
          <p:cNvPr id="36872" name="Picture 8"/>
          <p:cNvPicPr>
            <a:picLocks noChangeAspect="1" noChangeArrowheads="1"/>
          </p:cNvPicPr>
          <p:nvPr/>
        </p:nvPicPr>
        <p:blipFill>
          <a:blip r:embed="rId3" cstate="print"/>
          <a:srcRect/>
          <a:stretch>
            <a:fillRect/>
          </a:stretch>
        </p:blipFill>
        <p:spPr bwMode="auto">
          <a:xfrm>
            <a:off x="6248400" y="1905000"/>
            <a:ext cx="2057400" cy="339725"/>
          </a:xfrm>
          <a:prstGeom prst="rect">
            <a:avLst/>
          </a:prstGeom>
          <a:noFill/>
          <a:ln w="28575" algn="ctr">
            <a:noFill/>
            <a:miter lim="800000"/>
            <a:headEnd/>
            <a:tailEnd/>
          </a:ln>
        </p:spPr>
      </p:pic>
      <p:pic>
        <p:nvPicPr>
          <p:cNvPr id="36873" name="Picture 9"/>
          <p:cNvPicPr>
            <a:picLocks noChangeAspect="1" noChangeArrowheads="1"/>
          </p:cNvPicPr>
          <p:nvPr/>
        </p:nvPicPr>
        <p:blipFill>
          <a:blip r:embed="rId4" cstate="print"/>
          <a:srcRect/>
          <a:stretch>
            <a:fillRect/>
          </a:stretch>
        </p:blipFill>
        <p:spPr bwMode="auto">
          <a:xfrm>
            <a:off x="6324600" y="2254250"/>
            <a:ext cx="838200" cy="369888"/>
          </a:xfrm>
          <a:prstGeom prst="rect">
            <a:avLst/>
          </a:prstGeom>
          <a:noFill/>
          <a:ln w="28575" algn="ctr">
            <a:noFill/>
            <a:miter lim="800000"/>
            <a:headEnd/>
            <a:tailEnd/>
          </a:ln>
        </p:spPr>
      </p:pic>
      <p:pic>
        <p:nvPicPr>
          <p:cNvPr id="36874" name="Picture 10"/>
          <p:cNvPicPr>
            <a:picLocks noChangeAspect="1" noChangeArrowheads="1"/>
          </p:cNvPicPr>
          <p:nvPr/>
        </p:nvPicPr>
        <p:blipFill>
          <a:blip r:embed="rId5" cstate="print"/>
          <a:srcRect/>
          <a:stretch>
            <a:fillRect/>
          </a:stretch>
        </p:blipFill>
        <p:spPr bwMode="auto">
          <a:xfrm>
            <a:off x="0" y="1360488"/>
            <a:ext cx="2803525" cy="5421312"/>
          </a:xfrm>
          <a:prstGeom prst="rect">
            <a:avLst/>
          </a:prstGeom>
          <a:noFill/>
          <a:ln w="28575" algn="ctr">
            <a:noFill/>
            <a:miter lim="800000"/>
            <a:headEnd/>
            <a:tailEnd/>
          </a:ln>
        </p:spPr>
      </p:pic>
      <p:pic>
        <p:nvPicPr>
          <p:cNvPr id="36875" name="Picture 11"/>
          <p:cNvPicPr>
            <a:picLocks noChangeAspect="1" noChangeArrowheads="1"/>
          </p:cNvPicPr>
          <p:nvPr/>
        </p:nvPicPr>
        <p:blipFill>
          <a:blip r:embed="rId6" cstate="print"/>
          <a:srcRect l="5353" t="6058" r="2676"/>
          <a:stretch>
            <a:fillRect/>
          </a:stretch>
        </p:blipFill>
        <p:spPr bwMode="auto">
          <a:xfrm>
            <a:off x="2755900" y="1371600"/>
            <a:ext cx="2935288" cy="4581525"/>
          </a:xfrm>
          <a:prstGeom prst="rect">
            <a:avLst/>
          </a:prstGeom>
          <a:noFill/>
          <a:ln w="9525">
            <a:noFill/>
            <a:miter lim="800000"/>
            <a:headEnd/>
            <a:tailEnd/>
          </a:ln>
        </p:spPr>
      </p:pic>
      <p:sp>
        <p:nvSpPr>
          <p:cNvPr id="36876" name="Text Box 12"/>
          <p:cNvSpPr txBox="1">
            <a:spLocks noChangeArrowheads="1"/>
          </p:cNvSpPr>
          <p:nvPr/>
        </p:nvSpPr>
        <p:spPr bwMode="auto">
          <a:xfrm>
            <a:off x="896938" y="1050925"/>
            <a:ext cx="1465262" cy="396875"/>
          </a:xfrm>
          <a:prstGeom prst="rect">
            <a:avLst/>
          </a:prstGeom>
          <a:noFill/>
          <a:ln w="28575" algn="ctr">
            <a:noFill/>
            <a:miter lim="800000"/>
            <a:headEnd/>
            <a:tailEnd/>
          </a:ln>
        </p:spPr>
        <p:txBody>
          <a:bodyPr wrap="none" lIns="90000" tIns="46800" rIns="90000" bIns="46800">
            <a:spAutoFit/>
          </a:bodyPr>
          <a:lstStyle/>
          <a:p>
            <a:r>
              <a:rPr lang="en-US" altLang="zh-CN" sz="2000" b="1">
                <a:solidFill>
                  <a:srgbClr val="FF33CC"/>
                </a:solidFill>
                <a:latin typeface="Times New Roman" pitchFamily="18" charset="0"/>
              </a:rPr>
              <a:t>IBUU simu.</a:t>
            </a:r>
          </a:p>
        </p:txBody>
      </p:sp>
      <p:sp>
        <p:nvSpPr>
          <p:cNvPr id="36877" name="Text Box 13"/>
          <p:cNvSpPr txBox="1">
            <a:spLocks noChangeArrowheads="1"/>
          </p:cNvSpPr>
          <p:nvPr/>
        </p:nvSpPr>
        <p:spPr bwMode="auto">
          <a:xfrm>
            <a:off x="5334000" y="5424488"/>
            <a:ext cx="3733800" cy="366712"/>
          </a:xfrm>
          <a:prstGeom prst="rect">
            <a:avLst/>
          </a:prstGeom>
          <a:noFill/>
          <a:ln w="9525">
            <a:noFill/>
            <a:miter lim="800000"/>
            <a:headEnd/>
            <a:tailEnd/>
          </a:ln>
        </p:spPr>
        <p:txBody>
          <a:bodyPr>
            <a:spAutoFit/>
          </a:bodyPr>
          <a:lstStyle/>
          <a:p>
            <a:pPr algn="l"/>
            <a:r>
              <a:rPr lang="en-US" altLang="zh-CN" sz="1800" b="1">
                <a:solidFill>
                  <a:srgbClr val="0000CC"/>
                </a:solidFill>
                <a:latin typeface="Times New Roman" pitchFamily="18" charset="0"/>
                <a:ea typeface="宋体" pitchFamily="2" charset="-122"/>
              </a:rPr>
              <a:t>n/p ratio of the high density region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kumimoji="1" lang="en-US" altLang="zh-CN" dirty="0" smtClean="0">
                <a:solidFill>
                  <a:schemeClr val="accent2"/>
                </a:solidFill>
                <a:latin typeface="Times New Roman" pitchFamily="18" charset="0"/>
                <a:ea typeface="黑体" pitchFamily="49" charset="-122"/>
                <a:cs typeface="Times New Roman" pitchFamily="18" charset="0"/>
              </a:rPr>
              <a:t>            Particle Production in HIC</a:t>
            </a:r>
            <a:endParaRPr kumimoji="1" lang="zh-CN" altLang="en-US" dirty="0" smtClean="0">
              <a:solidFill>
                <a:schemeClr val="accent2"/>
              </a:solidFill>
              <a:latin typeface="Times New Roman" pitchFamily="18" charset="0"/>
              <a:ea typeface="黑体" pitchFamily="49" charset="-122"/>
              <a:cs typeface="Times New Roman" pitchFamily="18" charset="0"/>
            </a:endParaRPr>
          </a:p>
        </p:txBody>
      </p:sp>
      <p:graphicFrame>
        <p:nvGraphicFramePr>
          <p:cNvPr id="7170" name="Object 3"/>
          <p:cNvGraphicFramePr>
            <a:graphicFrameLocks noChangeAspect="1"/>
          </p:cNvGraphicFramePr>
          <p:nvPr/>
        </p:nvGraphicFramePr>
        <p:xfrm>
          <a:off x="1220788" y="2398713"/>
          <a:ext cx="6475412" cy="2249487"/>
        </p:xfrm>
        <a:graphic>
          <a:graphicData uri="http://schemas.openxmlformats.org/presentationml/2006/ole">
            <mc:AlternateContent xmlns:mc="http://schemas.openxmlformats.org/markup-compatibility/2006">
              <mc:Choice xmlns:v="urn:schemas-microsoft-com:vml" Requires="v">
                <p:oleObj spid="_x0000_s7171" name="Equation" r:id="rId3" imgW="2705040" imgH="939600" progId="Equation.DSMT4">
                  <p:embed/>
                </p:oleObj>
              </mc:Choice>
              <mc:Fallback>
                <p:oleObj name="Equation" r:id="rId3" imgW="2705040" imgH="939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788" y="2398713"/>
                        <a:ext cx="6475412" cy="224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4"/>
          <p:cNvSpPr txBox="1">
            <a:spLocks noChangeArrowheads="1"/>
          </p:cNvSpPr>
          <p:nvPr/>
        </p:nvSpPr>
        <p:spPr bwMode="auto">
          <a:xfrm>
            <a:off x="342900" y="4741863"/>
            <a:ext cx="8572500" cy="1201737"/>
          </a:xfrm>
          <a:prstGeom prst="rect">
            <a:avLst/>
          </a:prstGeom>
          <a:noFill/>
          <a:ln w="28575" algn="ctr">
            <a:noFill/>
            <a:miter lim="800000"/>
            <a:headEnd/>
            <a:tailEnd/>
          </a:ln>
        </p:spPr>
        <p:txBody>
          <a:bodyPr wrap="none" lIns="90000" tIns="46800" rIns="90000" bIns="46800">
            <a:spAutoFit/>
          </a:bodyPr>
          <a:lstStyle/>
          <a:p>
            <a:pPr algn="l"/>
            <a:r>
              <a:rPr lang="en-US" altLang="zh-CN" dirty="0">
                <a:solidFill>
                  <a:srgbClr val="FF00FF"/>
                </a:solidFill>
              </a:rPr>
              <a:t>Particle </a:t>
            </a:r>
            <a:r>
              <a:rPr lang="en-US" altLang="zh-CN" dirty="0" err="1">
                <a:solidFill>
                  <a:srgbClr val="FF00FF"/>
                </a:solidFill>
              </a:rPr>
              <a:t>subthreshold</a:t>
            </a:r>
            <a:r>
              <a:rPr lang="en-US" altLang="zh-CN" dirty="0">
                <a:solidFill>
                  <a:srgbClr val="FF00FF"/>
                </a:solidFill>
              </a:rPr>
              <a:t> production </a:t>
            </a:r>
            <a:r>
              <a:rPr lang="en-US" altLang="zh-CN" dirty="0">
                <a:solidFill>
                  <a:srgbClr val="12357C"/>
                </a:solidFill>
              </a:rPr>
              <a:t>in HIC provides an important</a:t>
            </a:r>
          </a:p>
          <a:p>
            <a:pPr algn="l"/>
            <a:r>
              <a:rPr lang="en-US" altLang="zh-CN" dirty="0">
                <a:solidFill>
                  <a:srgbClr val="12357C"/>
                </a:solidFill>
              </a:rPr>
              <a:t>way to explore </a:t>
            </a:r>
            <a:r>
              <a:rPr lang="en-US" altLang="zh-CN" dirty="0">
                <a:solidFill>
                  <a:srgbClr val="0000FF"/>
                </a:solidFill>
              </a:rPr>
              <a:t>nuclear matter EOS </a:t>
            </a:r>
            <a:r>
              <a:rPr lang="en-US" altLang="zh-CN" dirty="0">
                <a:solidFill>
                  <a:srgbClr val="12357C"/>
                </a:solidFill>
              </a:rPr>
              <a:t>and </a:t>
            </a:r>
            <a:r>
              <a:rPr lang="en-US" altLang="zh-CN" dirty="0" err="1">
                <a:solidFill>
                  <a:srgbClr val="FF0000"/>
                </a:solidFill>
              </a:rPr>
              <a:t>hadron</a:t>
            </a:r>
            <a:r>
              <a:rPr lang="en-US" altLang="zh-CN" dirty="0">
                <a:solidFill>
                  <a:srgbClr val="FF0000"/>
                </a:solidFill>
              </a:rPr>
              <a:t> properties in </a:t>
            </a:r>
          </a:p>
          <a:p>
            <a:pPr algn="l"/>
            <a:r>
              <a:rPr lang="en-US" altLang="zh-CN" dirty="0">
                <a:solidFill>
                  <a:srgbClr val="FF0000"/>
                </a:solidFill>
              </a:rPr>
              <a:t>nuclear medium</a:t>
            </a:r>
            <a:endParaRPr lang="zh-CN" altLang="en-US" dirty="0">
              <a:solidFill>
                <a:srgbClr val="FF0000"/>
              </a:solidFill>
            </a:endParaRPr>
          </a:p>
        </p:txBody>
      </p:sp>
      <p:sp>
        <p:nvSpPr>
          <p:cNvPr id="5" name="Text Box 4"/>
          <p:cNvSpPr txBox="1">
            <a:spLocks noChangeArrowheads="1"/>
          </p:cNvSpPr>
          <p:nvPr/>
        </p:nvSpPr>
        <p:spPr bwMode="auto">
          <a:xfrm>
            <a:off x="342900" y="1008063"/>
            <a:ext cx="9051174" cy="1202510"/>
          </a:xfrm>
          <a:prstGeom prst="rect">
            <a:avLst/>
          </a:prstGeom>
          <a:noFill/>
          <a:ln w="28575" algn="ctr">
            <a:noFill/>
            <a:miter lim="800000"/>
            <a:headEnd/>
            <a:tailEnd/>
          </a:ln>
        </p:spPr>
        <p:txBody>
          <a:bodyPr wrap="none" lIns="90000" tIns="46800" rIns="90000" bIns="46800">
            <a:spAutoFit/>
          </a:bodyPr>
          <a:lstStyle/>
          <a:p>
            <a:pPr algn="l"/>
            <a:r>
              <a:rPr lang="en-US" altLang="zh-CN" dirty="0" smtClean="0">
                <a:solidFill>
                  <a:srgbClr val="12357C"/>
                </a:solidFill>
              </a:rPr>
              <a:t>Besides </a:t>
            </a:r>
            <a:r>
              <a:rPr lang="en-US" altLang="zh-CN" dirty="0" smtClean="0">
                <a:solidFill>
                  <a:srgbClr val="0000FF"/>
                </a:solidFill>
              </a:rPr>
              <a:t>protons, neutrons</a:t>
            </a:r>
            <a:r>
              <a:rPr lang="en-US" altLang="zh-CN" dirty="0" smtClean="0">
                <a:solidFill>
                  <a:srgbClr val="12357C"/>
                </a:solidFill>
              </a:rPr>
              <a:t>, </a:t>
            </a:r>
            <a:r>
              <a:rPr lang="en-US" altLang="zh-CN" dirty="0" err="1" smtClean="0">
                <a:solidFill>
                  <a:srgbClr val="12357C"/>
                </a:solidFill>
              </a:rPr>
              <a:t>deutrons</a:t>
            </a:r>
            <a:r>
              <a:rPr lang="en-US" altLang="zh-CN" dirty="0" smtClean="0">
                <a:solidFill>
                  <a:srgbClr val="12357C"/>
                </a:solidFill>
              </a:rPr>
              <a:t>, tritons, 3He, 4He, and on, </a:t>
            </a:r>
          </a:p>
          <a:p>
            <a:pPr algn="l"/>
            <a:r>
              <a:rPr lang="en-US" altLang="zh-CN" dirty="0" smtClean="0">
                <a:solidFill>
                  <a:srgbClr val="12357C"/>
                </a:solidFill>
              </a:rPr>
              <a:t>the following particles can  be produced in HIC at energies lower </a:t>
            </a:r>
          </a:p>
          <a:p>
            <a:pPr algn="l"/>
            <a:r>
              <a:rPr lang="en-US" altLang="zh-CN" dirty="0" smtClean="0">
                <a:solidFill>
                  <a:srgbClr val="12357C"/>
                </a:solidFill>
              </a:rPr>
              <a:t>than their </a:t>
            </a:r>
            <a:r>
              <a:rPr lang="en-US" altLang="zh-CN" dirty="0" smtClean="0">
                <a:solidFill>
                  <a:srgbClr val="FF0000"/>
                </a:solidFill>
              </a:rPr>
              <a:t>production threshold energies in NN collisions</a:t>
            </a:r>
            <a:r>
              <a:rPr lang="en-US" altLang="zh-CN" dirty="0" smtClean="0">
                <a:solidFill>
                  <a:srgbClr val="12357C"/>
                </a:solidFill>
              </a:rPr>
              <a:t>:</a:t>
            </a:r>
            <a:endParaRPr lang="zh-CN" altLang="en-US" dirty="0">
              <a:solidFill>
                <a:srgbClr val="12357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p:cNvPicPr>
            <a:picLocks noGrp="1" noChangeAspect="1" noChangeArrowheads="1"/>
          </p:cNvPicPr>
          <p:nvPr>
            <p:ph sz="half" idx="1"/>
          </p:nvPr>
        </p:nvPicPr>
        <p:blipFill>
          <a:blip r:embed="rId3" cstate="print"/>
          <a:srcRect/>
          <a:stretch>
            <a:fillRect/>
          </a:stretch>
        </p:blipFill>
        <p:spPr>
          <a:xfrm>
            <a:off x="34925" y="2241550"/>
            <a:ext cx="4608513" cy="3924300"/>
          </a:xfrm>
          <a:noFill/>
        </p:spPr>
      </p:pic>
      <p:pic>
        <p:nvPicPr>
          <p:cNvPr id="8196" name="Picture 7"/>
          <p:cNvPicPr>
            <a:picLocks noGrp="1" noChangeAspect="1" noChangeArrowheads="1"/>
          </p:cNvPicPr>
          <p:nvPr>
            <p:ph sz="quarter" idx="2"/>
          </p:nvPr>
        </p:nvPicPr>
        <p:blipFill>
          <a:blip r:embed="rId4" cstate="print"/>
          <a:srcRect t="5998" r="5998"/>
          <a:stretch>
            <a:fillRect/>
          </a:stretch>
        </p:blipFill>
        <p:spPr>
          <a:xfrm>
            <a:off x="4932363" y="2133600"/>
            <a:ext cx="3781425" cy="3781425"/>
          </a:xfrm>
          <a:noFill/>
        </p:spPr>
      </p:pic>
      <p:pic>
        <p:nvPicPr>
          <p:cNvPr id="8197" name="Picture 10"/>
          <p:cNvPicPr>
            <a:picLocks noGrp="1" noChangeAspect="1" noChangeArrowheads="1"/>
          </p:cNvPicPr>
          <p:nvPr>
            <p:ph sz="quarter" idx="3"/>
          </p:nvPr>
        </p:nvPicPr>
        <p:blipFill>
          <a:blip r:embed="rId5" cstate="print"/>
          <a:srcRect/>
          <a:stretch>
            <a:fillRect/>
          </a:stretch>
        </p:blipFill>
        <p:spPr>
          <a:xfrm>
            <a:off x="1908175" y="4265613"/>
            <a:ext cx="2524125" cy="171450"/>
          </a:xfrm>
          <a:noFill/>
          <a:ln cap="flat">
            <a:solidFill>
              <a:schemeClr val="hlink"/>
            </a:solidFill>
          </a:ln>
        </p:spPr>
      </p:pic>
      <p:sp>
        <p:nvSpPr>
          <p:cNvPr id="8198" name="Rectangle 14"/>
          <p:cNvSpPr>
            <a:spLocks noChangeArrowheads="1"/>
          </p:cNvSpPr>
          <p:nvPr/>
        </p:nvSpPr>
        <p:spPr bwMode="auto">
          <a:xfrm>
            <a:off x="107950" y="6100763"/>
            <a:ext cx="5113338" cy="641350"/>
          </a:xfrm>
          <a:prstGeom prst="rect">
            <a:avLst/>
          </a:prstGeom>
          <a:noFill/>
          <a:ln w="9525">
            <a:noFill/>
            <a:miter lim="800000"/>
            <a:headEnd/>
            <a:tailEnd/>
          </a:ln>
        </p:spPr>
        <p:txBody>
          <a:bodyPr anchor="b">
            <a:spAutoFit/>
          </a:bodyPr>
          <a:lstStyle/>
          <a:p>
            <a:pPr algn="l"/>
            <a:r>
              <a:rPr lang="en-US" altLang="zh-CN" sz="1800" b="1" dirty="0" err="1">
                <a:solidFill>
                  <a:srgbClr val="12357C"/>
                </a:solidFill>
                <a:latin typeface="Times New Roman" pitchFamily="18" charset="0"/>
                <a:cs typeface="Times New Roman" pitchFamily="18" charset="0"/>
              </a:rPr>
              <a:t>Subthreshold</a:t>
            </a:r>
            <a:r>
              <a:rPr lang="en-US" altLang="zh-CN" sz="1800" b="1" dirty="0">
                <a:solidFill>
                  <a:srgbClr val="12357C"/>
                </a:solidFill>
                <a:latin typeface="Times New Roman" pitchFamily="18" charset="0"/>
                <a:cs typeface="Times New Roman" pitchFamily="18" charset="0"/>
              </a:rPr>
              <a:t> K</a:t>
            </a:r>
            <a:r>
              <a:rPr lang="en-US" altLang="zh-CN" sz="1800" b="1" baseline="30000" dirty="0">
                <a:solidFill>
                  <a:srgbClr val="12357C"/>
                </a:solidFill>
                <a:latin typeface="Times New Roman" pitchFamily="18" charset="0"/>
                <a:cs typeface="Times New Roman" pitchFamily="18" charset="0"/>
              </a:rPr>
              <a:t>0</a:t>
            </a:r>
            <a:r>
              <a:rPr lang="en-US" altLang="zh-CN" sz="1800" b="1" dirty="0">
                <a:solidFill>
                  <a:srgbClr val="12357C"/>
                </a:solidFill>
                <a:latin typeface="Times New Roman" pitchFamily="18" charset="0"/>
                <a:cs typeface="Times New Roman" pitchFamily="18" charset="0"/>
              </a:rPr>
              <a:t>/K</a:t>
            </a:r>
            <a:r>
              <a:rPr lang="en-US" altLang="zh-CN" sz="1800" b="1" baseline="30000" dirty="0">
                <a:solidFill>
                  <a:srgbClr val="12357C"/>
                </a:solidFill>
                <a:latin typeface="Times New Roman" pitchFamily="18" charset="0"/>
                <a:cs typeface="Times New Roman" pitchFamily="18" charset="0"/>
              </a:rPr>
              <a:t>+</a:t>
            </a:r>
            <a:r>
              <a:rPr lang="en-US" altLang="zh-CN" sz="1800" b="1" dirty="0">
                <a:solidFill>
                  <a:srgbClr val="12357C"/>
                </a:solidFill>
                <a:latin typeface="Times New Roman" pitchFamily="18" charset="0"/>
                <a:cs typeface="Times New Roman" pitchFamily="18" charset="0"/>
              </a:rPr>
              <a:t> yield may be a sensitive probe of the symmetry energy at high densities</a:t>
            </a:r>
            <a:endParaRPr lang="zh-CN" altLang="en-US" sz="1800" b="1" dirty="0">
              <a:solidFill>
                <a:srgbClr val="12357C"/>
              </a:solidFill>
              <a:latin typeface="Times New Roman" pitchFamily="18" charset="0"/>
              <a:cs typeface="Times New Roman" pitchFamily="18" charset="0"/>
            </a:endParaRPr>
          </a:p>
        </p:txBody>
      </p:sp>
      <p:sp>
        <p:nvSpPr>
          <p:cNvPr id="8199" name="Rectangle 15"/>
          <p:cNvSpPr>
            <a:spLocks noChangeArrowheads="1"/>
          </p:cNvSpPr>
          <p:nvPr/>
        </p:nvSpPr>
        <p:spPr bwMode="auto">
          <a:xfrm>
            <a:off x="107950" y="914400"/>
            <a:ext cx="8955088" cy="969963"/>
          </a:xfrm>
          <a:prstGeom prst="rect">
            <a:avLst/>
          </a:prstGeom>
          <a:noFill/>
          <a:ln w="9525">
            <a:noFill/>
            <a:miter lim="800000"/>
            <a:headEnd/>
            <a:tailEnd/>
          </a:ln>
        </p:spPr>
        <p:txBody>
          <a:bodyPr anchor="b">
            <a:spAutoFit/>
          </a:bodyPr>
          <a:lstStyle/>
          <a:p>
            <a:pPr algn="l"/>
            <a:r>
              <a:rPr lang="en-US" altLang="zh-CN" sz="1900">
                <a:solidFill>
                  <a:srgbClr val="0000FF"/>
                </a:solidFill>
                <a:latin typeface="Times New Roman" pitchFamily="18" charset="0"/>
                <a:cs typeface="Times New Roman" pitchFamily="18" charset="0"/>
              </a:rPr>
              <a:t>Aichelin/Ko, PRL55, 2661 (1985): </a:t>
            </a:r>
            <a:r>
              <a:rPr lang="en-US" altLang="zh-CN" sz="1900">
                <a:latin typeface="Times New Roman" pitchFamily="18" charset="0"/>
                <a:cs typeface="Times New Roman" pitchFamily="18" charset="0"/>
              </a:rPr>
              <a:t>Subthreshold kaon yield is a sensitive probe of the EOS of nuclear matter at high densities (Kaons are produced mainly from the high density region and at the early stage of the reaction almost without subsequent reabsorption effects)</a:t>
            </a:r>
            <a:endParaRPr lang="zh-CN" altLang="en-US" sz="1900">
              <a:latin typeface="Times New Roman" pitchFamily="18" charset="0"/>
              <a:cs typeface="Times New Roman" pitchFamily="18" charset="0"/>
            </a:endParaRPr>
          </a:p>
        </p:txBody>
      </p:sp>
      <p:sp>
        <p:nvSpPr>
          <p:cNvPr id="8200" name="Text Box 16"/>
          <p:cNvSpPr txBox="1">
            <a:spLocks noChangeArrowheads="1"/>
          </p:cNvSpPr>
          <p:nvPr/>
        </p:nvSpPr>
        <p:spPr bwMode="auto">
          <a:xfrm>
            <a:off x="117475" y="1914525"/>
            <a:ext cx="4225925" cy="338138"/>
          </a:xfrm>
          <a:prstGeom prst="rect">
            <a:avLst/>
          </a:prstGeom>
          <a:noFill/>
          <a:ln w="9525">
            <a:noFill/>
            <a:miter lim="800000"/>
            <a:headEnd/>
            <a:tailEnd/>
          </a:ln>
        </p:spPr>
        <p:txBody>
          <a:bodyPr wrap="none" anchor="b">
            <a:spAutoFit/>
          </a:bodyPr>
          <a:lstStyle/>
          <a:p>
            <a:r>
              <a:rPr lang="en-US" altLang="zh-CN" sz="1600" b="1">
                <a:solidFill>
                  <a:srgbClr val="FF0000"/>
                </a:solidFill>
                <a:latin typeface="Times New Roman" pitchFamily="18" charset="0"/>
                <a:cs typeface="Times New Roman" pitchFamily="18" charset="0"/>
              </a:rPr>
              <a:t>Theory: Famiano et al., PRL97, 052701 (2006)</a:t>
            </a:r>
          </a:p>
        </p:txBody>
      </p:sp>
      <p:sp>
        <p:nvSpPr>
          <p:cNvPr id="8201" name="Text Box 17"/>
          <p:cNvSpPr txBox="1">
            <a:spLocks noChangeArrowheads="1"/>
          </p:cNvSpPr>
          <p:nvPr/>
        </p:nvSpPr>
        <p:spPr bwMode="auto">
          <a:xfrm>
            <a:off x="4383088" y="1914525"/>
            <a:ext cx="4581525" cy="338138"/>
          </a:xfrm>
          <a:prstGeom prst="rect">
            <a:avLst/>
          </a:prstGeom>
          <a:noFill/>
          <a:ln w="9525">
            <a:noFill/>
            <a:miter lim="800000"/>
            <a:headEnd/>
            <a:tailEnd/>
          </a:ln>
        </p:spPr>
        <p:txBody>
          <a:bodyPr wrap="none" anchor="b">
            <a:spAutoFit/>
          </a:bodyPr>
          <a:lstStyle/>
          <a:p>
            <a:r>
              <a:rPr lang="en-US" altLang="zh-CN" sz="1600" b="1">
                <a:solidFill>
                  <a:srgbClr val="FF33CC"/>
                </a:solidFill>
                <a:latin typeface="Times New Roman" pitchFamily="18" charset="0"/>
                <a:cs typeface="Times New Roman" pitchFamily="18" charset="0"/>
              </a:rPr>
              <a:t>Exp.: Lopez et al. FOPI, PRC75, 011901(R) (2007)</a:t>
            </a:r>
          </a:p>
        </p:txBody>
      </p:sp>
      <p:graphicFrame>
        <p:nvGraphicFramePr>
          <p:cNvPr id="8194" name="Object 2"/>
          <p:cNvGraphicFramePr>
            <a:graphicFrameLocks noChangeAspect="1"/>
          </p:cNvGraphicFramePr>
          <p:nvPr/>
        </p:nvGraphicFramePr>
        <p:xfrm>
          <a:off x="5508625" y="2420938"/>
          <a:ext cx="2447925" cy="747712"/>
        </p:xfrm>
        <a:graphic>
          <a:graphicData uri="http://schemas.openxmlformats.org/presentationml/2006/ole">
            <mc:AlternateContent xmlns:mc="http://schemas.openxmlformats.org/markup-compatibility/2006">
              <mc:Choice xmlns:v="urn:schemas-microsoft-com:vml" Requires="v">
                <p:oleObj spid="_x0000_s8195" name="Equation" r:id="rId6" imgW="1574640" imgH="482400" progId="Equation.DSMT4">
                  <p:embed/>
                </p:oleObj>
              </mc:Choice>
              <mc:Fallback>
                <p:oleObj name="Equation" r:id="rId6" imgW="1574640" imgH="4824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2420938"/>
                        <a:ext cx="2447925"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19"/>
          <p:cNvSpPr>
            <a:spLocks noChangeArrowheads="1"/>
          </p:cNvSpPr>
          <p:nvPr/>
        </p:nvSpPr>
        <p:spPr bwMode="auto">
          <a:xfrm>
            <a:off x="5291138" y="5876925"/>
            <a:ext cx="3673475" cy="825500"/>
          </a:xfrm>
          <a:prstGeom prst="rect">
            <a:avLst/>
          </a:prstGeom>
          <a:noFill/>
          <a:ln w="9525">
            <a:noFill/>
            <a:miter lim="800000"/>
            <a:headEnd/>
            <a:tailEnd/>
          </a:ln>
        </p:spPr>
        <p:txBody>
          <a:bodyPr anchor="b">
            <a:spAutoFit/>
          </a:bodyPr>
          <a:lstStyle/>
          <a:p>
            <a:pPr algn="l"/>
            <a:r>
              <a:rPr lang="en-US" altLang="zh-CN" sz="1600" b="1" dirty="0">
                <a:solidFill>
                  <a:srgbClr val="12357C"/>
                </a:solidFill>
                <a:latin typeface="Times New Roman" pitchFamily="18" charset="0"/>
                <a:cs typeface="Times New Roman" pitchFamily="18" charset="0"/>
              </a:rPr>
              <a:t>K</a:t>
            </a:r>
            <a:r>
              <a:rPr lang="en-US" altLang="zh-CN" sz="1600" b="1" baseline="30000" dirty="0">
                <a:solidFill>
                  <a:srgbClr val="12357C"/>
                </a:solidFill>
                <a:latin typeface="Times New Roman" pitchFamily="18" charset="0"/>
                <a:cs typeface="Times New Roman" pitchFamily="18" charset="0"/>
              </a:rPr>
              <a:t>0</a:t>
            </a:r>
            <a:r>
              <a:rPr lang="en-US" altLang="zh-CN" sz="1600" b="1" dirty="0">
                <a:solidFill>
                  <a:srgbClr val="12357C"/>
                </a:solidFill>
                <a:latin typeface="Times New Roman" pitchFamily="18" charset="0"/>
                <a:cs typeface="Times New Roman" pitchFamily="18" charset="0"/>
              </a:rPr>
              <a:t>/K</a:t>
            </a:r>
            <a:r>
              <a:rPr lang="en-US" altLang="zh-CN" sz="1600" b="1" baseline="30000" dirty="0">
                <a:solidFill>
                  <a:srgbClr val="12357C"/>
                </a:solidFill>
                <a:latin typeface="Times New Roman" pitchFamily="18" charset="0"/>
                <a:cs typeface="Times New Roman" pitchFamily="18" charset="0"/>
              </a:rPr>
              <a:t>+</a:t>
            </a:r>
            <a:r>
              <a:rPr lang="en-US" altLang="zh-CN" sz="1600" b="1" dirty="0">
                <a:solidFill>
                  <a:srgbClr val="12357C"/>
                </a:solidFill>
                <a:latin typeface="Times New Roman" pitchFamily="18" charset="0"/>
                <a:cs typeface="Times New Roman" pitchFamily="18" charset="0"/>
              </a:rPr>
              <a:t> yield is not so sensitive to </a:t>
            </a:r>
          </a:p>
          <a:p>
            <a:pPr algn="l"/>
            <a:r>
              <a:rPr lang="en-US" altLang="zh-CN" sz="1600" b="1" dirty="0">
                <a:solidFill>
                  <a:srgbClr val="12357C"/>
                </a:solidFill>
                <a:latin typeface="Times New Roman" pitchFamily="18" charset="0"/>
                <a:cs typeface="Times New Roman" pitchFamily="18" charset="0"/>
              </a:rPr>
              <a:t>the symmetry energy! Lower energy and more neutron-rich system???</a:t>
            </a:r>
            <a:endParaRPr lang="zh-CN" altLang="en-US" sz="1600" b="1" dirty="0">
              <a:solidFill>
                <a:srgbClr val="12357C"/>
              </a:solidFill>
              <a:latin typeface="Times New Roman" pitchFamily="18" charset="0"/>
              <a:cs typeface="Times New Roman" pitchFamily="18" charset="0"/>
            </a:endParaRPr>
          </a:p>
        </p:txBody>
      </p:sp>
      <p:sp>
        <p:nvSpPr>
          <p:cNvPr id="8203"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S</a:t>
            </a:r>
            <a:r>
              <a:rPr lang="en-US" altLang="zh-CN" sz="2800" b="1" u="sng" dirty="0" err="1">
                <a:solidFill>
                  <a:srgbClr val="FF0000"/>
                </a:solidFill>
                <a:latin typeface="Times New Roman" pitchFamily="18" charset="0"/>
                <a:cs typeface="Times New Roman" pitchFamily="18" charset="0"/>
              </a:rPr>
              <a:t>ubthreshold</a:t>
            </a:r>
            <a:r>
              <a:rPr lang="en-US" altLang="zh-CN" sz="2800" b="1" u="sng" dirty="0">
                <a:solidFill>
                  <a:srgbClr val="FF0000"/>
                </a:solidFill>
                <a:latin typeface="Times New Roman" pitchFamily="18" charset="0"/>
                <a:cs typeface="Times New Roman" pitchFamily="18" charset="0"/>
              </a:rPr>
              <a:t> </a:t>
            </a:r>
            <a:r>
              <a:rPr lang="en-US" altLang="zh-CN" sz="2800" b="1" u="sng" dirty="0" err="1">
                <a:solidFill>
                  <a:srgbClr val="FF0000"/>
                </a:solidFill>
                <a:latin typeface="Times New Roman" pitchFamily="18" charset="0"/>
                <a:cs typeface="Times New Roman" pitchFamily="18" charset="0"/>
              </a:rPr>
              <a:t>kaon</a:t>
            </a:r>
            <a:r>
              <a:rPr lang="en-US" altLang="zh-CN" sz="2800" b="1" u="sng" dirty="0">
                <a:solidFill>
                  <a:srgbClr val="FF0000"/>
                </a:solidFill>
                <a:latin typeface="Times New Roman" pitchFamily="18" charset="0"/>
                <a:cs typeface="Times New Roman" pitchFamily="18" charset="0"/>
              </a:rPr>
              <a:t> yield</a:t>
            </a:r>
            <a:endParaRPr kumimoji="1"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38100" y="1371600"/>
            <a:ext cx="3048000" cy="2532063"/>
          </a:xfrm>
          <a:prstGeom prst="rect">
            <a:avLst/>
          </a:prstGeom>
          <a:noFill/>
          <a:ln w="9525">
            <a:noFill/>
            <a:miter lim="800000"/>
            <a:headEnd/>
            <a:tailEnd/>
          </a:ln>
        </p:spPr>
      </p:pic>
      <p:sp>
        <p:nvSpPr>
          <p:cNvPr id="82947" name="Text Box 3"/>
          <p:cNvSpPr txBox="1">
            <a:spLocks noChangeArrowheads="1"/>
          </p:cNvSpPr>
          <p:nvPr/>
        </p:nvSpPr>
        <p:spPr bwMode="auto">
          <a:xfrm>
            <a:off x="76200" y="1157288"/>
            <a:ext cx="5715000" cy="366712"/>
          </a:xfrm>
          <a:prstGeom prst="rect">
            <a:avLst/>
          </a:prstGeom>
          <a:noFill/>
          <a:ln w="9525">
            <a:noFill/>
            <a:miter lim="800000"/>
            <a:headEnd/>
            <a:tailEnd/>
          </a:ln>
        </p:spPr>
        <p:txBody>
          <a:bodyPr anchor="b">
            <a:spAutoFit/>
          </a:bodyPr>
          <a:lstStyle/>
          <a:p>
            <a:r>
              <a:rPr kumimoji="1" lang="en-US" altLang="zh-CN" sz="1800" dirty="0">
                <a:solidFill>
                  <a:srgbClr val="0000CC"/>
                </a:solidFill>
                <a:latin typeface="Times New Roman" pitchFamily="18" charset="0"/>
                <a:ea typeface="宋体" pitchFamily="2" charset="-122"/>
              </a:rPr>
              <a:t>IBUU04, Xiao/Li/Chen/Yong/Zhang, PRL102,062502(2009)</a:t>
            </a:r>
          </a:p>
        </p:txBody>
      </p:sp>
      <p:sp>
        <p:nvSpPr>
          <p:cNvPr id="82949" name="Rectangle 5"/>
          <p:cNvSpPr>
            <a:spLocks noChangeArrowheads="1"/>
          </p:cNvSpPr>
          <p:nvPr/>
        </p:nvSpPr>
        <p:spPr bwMode="auto">
          <a:xfrm>
            <a:off x="25400" y="849868"/>
            <a:ext cx="5232399" cy="369332"/>
          </a:xfrm>
          <a:prstGeom prst="rect">
            <a:avLst/>
          </a:prstGeom>
          <a:noFill/>
          <a:ln w="9525">
            <a:noFill/>
            <a:miter lim="800000"/>
            <a:headEnd/>
            <a:tailEnd/>
          </a:ln>
        </p:spPr>
        <p:txBody>
          <a:bodyPr wrap="square" anchor="b">
            <a:spAutoFit/>
          </a:bodyPr>
          <a:lstStyle/>
          <a:p>
            <a:r>
              <a:rPr kumimoji="1" lang="en-US" altLang="zh-CN" sz="1800" b="1" dirty="0">
                <a:solidFill>
                  <a:srgbClr val="FF66CC"/>
                </a:solidFill>
                <a:latin typeface="Times New Roman" pitchFamily="18" charset="0"/>
                <a:ea typeface="宋体" pitchFamily="2" charset="-122"/>
              </a:rPr>
              <a:t> A Quite Soft Esym</a:t>
            </a:r>
            <a:r>
              <a:rPr kumimoji="1" lang="en-US" altLang="zh-CN" sz="1800" b="1" dirty="0">
                <a:solidFill>
                  <a:srgbClr val="800000"/>
                </a:solidFill>
                <a:latin typeface="Times New Roman" pitchFamily="18" charset="0"/>
                <a:ea typeface="宋体" pitchFamily="2" charset="-122"/>
              </a:rPr>
              <a:t> at supra-saturation densities ???</a:t>
            </a:r>
          </a:p>
        </p:txBody>
      </p:sp>
      <p:pic>
        <p:nvPicPr>
          <p:cNvPr id="82951" name="Picture 7"/>
          <p:cNvPicPr>
            <a:picLocks noChangeAspect="1" noChangeArrowheads="1"/>
          </p:cNvPicPr>
          <p:nvPr/>
        </p:nvPicPr>
        <p:blipFill>
          <a:blip r:embed="rId3" cstate="print"/>
          <a:srcRect/>
          <a:stretch>
            <a:fillRect/>
          </a:stretch>
        </p:blipFill>
        <p:spPr bwMode="auto">
          <a:xfrm>
            <a:off x="0" y="3886200"/>
            <a:ext cx="3048000" cy="2565400"/>
          </a:xfrm>
          <a:prstGeom prst="rect">
            <a:avLst/>
          </a:prstGeom>
          <a:noFill/>
          <a:ln w="28575" algn="ctr">
            <a:noFill/>
            <a:miter lim="800000"/>
            <a:headEnd/>
            <a:tailEnd/>
          </a:ln>
        </p:spPr>
      </p:pic>
      <p:pic>
        <p:nvPicPr>
          <p:cNvPr id="82952" name="Picture 8"/>
          <p:cNvPicPr>
            <a:picLocks noChangeAspect="1" noChangeArrowheads="1"/>
          </p:cNvPicPr>
          <p:nvPr/>
        </p:nvPicPr>
        <p:blipFill>
          <a:blip r:embed="rId4" cstate="print"/>
          <a:srcRect/>
          <a:stretch>
            <a:fillRect/>
          </a:stretch>
        </p:blipFill>
        <p:spPr bwMode="auto">
          <a:xfrm>
            <a:off x="3044825" y="3957638"/>
            <a:ext cx="3051175" cy="2519362"/>
          </a:xfrm>
          <a:prstGeom prst="rect">
            <a:avLst/>
          </a:prstGeom>
          <a:noFill/>
          <a:ln w="28575" algn="ctr">
            <a:noFill/>
            <a:miter lim="800000"/>
            <a:headEnd/>
            <a:tailEnd/>
          </a:ln>
        </p:spPr>
      </p:pic>
      <p:pic>
        <p:nvPicPr>
          <p:cNvPr id="82953" name="Picture 9"/>
          <p:cNvPicPr>
            <a:picLocks noChangeAspect="1" noChangeArrowheads="1"/>
          </p:cNvPicPr>
          <p:nvPr/>
        </p:nvPicPr>
        <p:blipFill>
          <a:blip r:embed="rId5" cstate="print"/>
          <a:srcRect/>
          <a:stretch>
            <a:fillRect/>
          </a:stretch>
        </p:blipFill>
        <p:spPr bwMode="auto">
          <a:xfrm>
            <a:off x="3048000" y="1447800"/>
            <a:ext cx="2895600" cy="2513013"/>
          </a:xfrm>
          <a:prstGeom prst="rect">
            <a:avLst/>
          </a:prstGeom>
          <a:noFill/>
          <a:ln w="28575" algn="ctr">
            <a:noFill/>
            <a:miter lim="800000"/>
            <a:headEnd/>
            <a:tailEnd/>
          </a:ln>
        </p:spPr>
      </p:pic>
      <p:sp>
        <p:nvSpPr>
          <p:cNvPr id="82954" name="Text Box 10"/>
          <p:cNvSpPr txBox="1">
            <a:spLocks noChangeArrowheads="1"/>
          </p:cNvSpPr>
          <p:nvPr/>
        </p:nvSpPr>
        <p:spPr bwMode="auto">
          <a:xfrm>
            <a:off x="152400" y="6338888"/>
            <a:ext cx="4114800" cy="366712"/>
          </a:xfrm>
          <a:prstGeom prst="rect">
            <a:avLst/>
          </a:prstGeom>
          <a:noFill/>
          <a:ln w="9525">
            <a:noFill/>
            <a:miter lim="800000"/>
            <a:headEnd/>
            <a:tailEnd/>
          </a:ln>
        </p:spPr>
        <p:txBody>
          <a:bodyPr anchor="b">
            <a:spAutoFit/>
          </a:bodyPr>
          <a:lstStyle/>
          <a:p>
            <a:r>
              <a:rPr kumimoji="1" lang="en-US" altLang="zh-CN" sz="1800" dirty="0" err="1">
                <a:solidFill>
                  <a:srgbClr val="0000CC"/>
                </a:solidFill>
                <a:latin typeface="Times New Roman" pitchFamily="18" charset="0"/>
                <a:ea typeface="宋体" pitchFamily="2" charset="-122"/>
              </a:rPr>
              <a:t>ImIQMD</a:t>
            </a:r>
            <a:r>
              <a:rPr kumimoji="1" lang="en-US" altLang="zh-CN" sz="1800" dirty="0">
                <a:solidFill>
                  <a:srgbClr val="0000CC"/>
                </a:solidFill>
                <a:latin typeface="Times New Roman" pitchFamily="18" charset="0"/>
                <a:ea typeface="宋体" pitchFamily="2" charset="-122"/>
              </a:rPr>
              <a:t>, Feng/Jin, PLB683, 140(2010)</a:t>
            </a:r>
          </a:p>
        </p:txBody>
      </p:sp>
      <p:sp>
        <p:nvSpPr>
          <p:cNvPr id="82955" name="AutoShape 12"/>
          <p:cNvSpPr>
            <a:spLocks noChangeArrowheads="1"/>
          </p:cNvSpPr>
          <p:nvPr/>
        </p:nvSpPr>
        <p:spPr bwMode="auto">
          <a:xfrm>
            <a:off x="1371600" y="3022600"/>
            <a:ext cx="152400" cy="457200"/>
          </a:xfrm>
          <a:prstGeom prst="downArrow">
            <a:avLst>
              <a:gd name="adj1" fmla="val 50000"/>
              <a:gd name="adj2" fmla="val 75000"/>
            </a:avLst>
          </a:prstGeom>
          <a:solidFill>
            <a:srgbClr val="0000FF"/>
          </a:solidFill>
          <a:ln w="28575" algn="ctr">
            <a:solidFill>
              <a:srgbClr val="0000FF"/>
            </a:solidFill>
            <a:miter lim="800000"/>
            <a:headEnd/>
            <a:tailEnd/>
          </a:ln>
        </p:spPr>
        <p:txBody>
          <a:bodyPr wrap="none" lIns="90000" tIns="46800" rIns="90000" bIns="46800" anchor="ctr">
            <a:spAutoFit/>
          </a:bodyPr>
          <a:lstStyle/>
          <a:p>
            <a:endParaRPr lang="zh-CN" altLang="en-US"/>
          </a:p>
        </p:txBody>
      </p:sp>
      <p:sp>
        <p:nvSpPr>
          <p:cNvPr id="82956" name="AutoShape 13"/>
          <p:cNvSpPr>
            <a:spLocks noChangeArrowheads="1"/>
          </p:cNvSpPr>
          <p:nvPr/>
        </p:nvSpPr>
        <p:spPr bwMode="auto">
          <a:xfrm>
            <a:off x="1397000" y="5588000"/>
            <a:ext cx="152400" cy="381000"/>
          </a:xfrm>
          <a:prstGeom prst="upArrow">
            <a:avLst>
              <a:gd name="adj1" fmla="val 50000"/>
              <a:gd name="adj2" fmla="val 62500"/>
            </a:avLst>
          </a:prstGeom>
          <a:solidFill>
            <a:srgbClr val="FF0000"/>
          </a:solidFill>
          <a:ln w="28575" algn="ctr">
            <a:solidFill>
              <a:srgbClr val="FF0000"/>
            </a:solidFill>
            <a:miter lim="800000"/>
            <a:headEnd/>
            <a:tailEnd/>
          </a:ln>
        </p:spPr>
        <p:txBody>
          <a:bodyPr lIns="90000" tIns="46800" rIns="90000" bIns="46800" anchor="ctr">
            <a:spAutoFit/>
          </a:bodyPr>
          <a:lstStyle/>
          <a:p>
            <a:endParaRPr lang="zh-CN" altLang="en-US"/>
          </a:p>
        </p:txBody>
      </p:sp>
      <p:sp>
        <p:nvSpPr>
          <p:cNvPr id="82957" name="AutoShape 14"/>
          <p:cNvSpPr>
            <a:spLocks noChangeArrowheads="1"/>
          </p:cNvSpPr>
          <p:nvPr/>
        </p:nvSpPr>
        <p:spPr bwMode="auto">
          <a:xfrm flipH="1">
            <a:off x="5715000" y="1981200"/>
            <a:ext cx="114300" cy="533400"/>
          </a:xfrm>
          <a:prstGeom prst="upArrow">
            <a:avLst>
              <a:gd name="adj1" fmla="val 50000"/>
              <a:gd name="adj2" fmla="val 116667"/>
            </a:avLst>
          </a:prstGeom>
          <a:solidFill>
            <a:srgbClr val="0000FF"/>
          </a:solidFill>
          <a:ln w="28575" algn="ctr">
            <a:solidFill>
              <a:srgbClr val="0000FF"/>
            </a:solidFill>
            <a:miter lim="800000"/>
            <a:headEnd/>
            <a:tailEnd/>
          </a:ln>
        </p:spPr>
        <p:txBody>
          <a:bodyPr lIns="90000" tIns="46800" rIns="90000" bIns="46800" anchor="ctr">
            <a:spAutoFit/>
          </a:bodyPr>
          <a:lstStyle/>
          <a:p>
            <a:endParaRPr lang="zh-CN" altLang="zh-CN" b="1"/>
          </a:p>
        </p:txBody>
      </p:sp>
      <p:sp>
        <p:nvSpPr>
          <p:cNvPr id="82958" name="Text Box 15"/>
          <p:cNvSpPr txBox="1">
            <a:spLocks noChangeArrowheads="1"/>
          </p:cNvSpPr>
          <p:nvPr/>
        </p:nvSpPr>
        <p:spPr bwMode="auto">
          <a:xfrm>
            <a:off x="5483225" y="1676400"/>
            <a:ext cx="841375" cy="366712"/>
          </a:xfrm>
          <a:prstGeom prst="rect">
            <a:avLst/>
          </a:prstGeom>
          <a:noFill/>
          <a:ln w="28575" algn="ctr">
            <a:noFill/>
            <a:miter lim="800000"/>
            <a:headEnd/>
            <a:tailEnd/>
          </a:ln>
        </p:spPr>
        <p:txBody>
          <a:bodyPr wrap="none" lIns="90000" tIns="46800" rIns="90000" bIns="46800">
            <a:spAutoFit/>
          </a:bodyPr>
          <a:lstStyle/>
          <a:p>
            <a:r>
              <a:rPr lang="en-US" altLang="zh-CN" sz="1800" b="1" dirty="0">
                <a:solidFill>
                  <a:srgbClr val="6600FF"/>
                </a:solidFill>
              </a:rPr>
              <a:t>Softer</a:t>
            </a:r>
          </a:p>
        </p:txBody>
      </p:sp>
      <p:sp>
        <p:nvSpPr>
          <p:cNvPr id="82959" name="AutoShape 16"/>
          <p:cNvSpPr>
            <a:spLocks noChangeArrowheads="1"/>
          </p:cNvSpPr>
          <p:nvPr/>
        </p:nvSpPr>
        <p:spPr bwMode="auto">
          <a:xfrm flipH="1">
            <a:off x="6092825" y="4495800"/>
            <a:ext cx="114300" cy="533400"/>
          </a:xfrm>
          <a:prstGeom prst="upArrow">
            <a:avLst>
              <a:gd name="adj1" fmla="val 50000"/>
              <a:gd name="adj2" fmla="val 116667"/>
            </a:avLst>
          </a:prstGeom>
          <a:solidFill>
            <a:srgbClr val="FF00FF"/>
          </a:solidFill>
          <a:ln w="28575" algn="ctr">
            <a:solidFill>
              <a:srgbClr val="FF00FF"/>
            </a:solidFill>
            <a:miter lim="800000"/>
            <a:headEnd/>
            <a:tailEnd/>
          </a:ln>
        </p:spPr>
        <p:txBody>
          <a:bodyPr lIns="90000" tIns="46800" rIns="90000" bIns="46800" anchor="ctr">
            <a:spAutoFit/>
          </a:bodyPr>
          <a:lstStyle/>
          <a:p>
            <a:endParaRPr lang="zh-CN" altLang="zh-CN" b="1"/>
          </a:p>
        </p:txBody>
      </p:sp>
      <p:sp>
        <p:nvSpPr>
          <p:cNvPr id="82960" name="Text Box 17"/>
          <p:cNvSpPr txBox="1">
            <a:spLocks noChangeArrowheads="1"/>
          </p:cNvSpPr>
          <p:nvPr/>
        </p:nvSpPr>
        <p:spPr bwMode="auto">
          <a:xfrm>
            <a:off x="5788025" y="4129088"/>
            <a:ext cx="841375" cy="366712"/>
          </a:xfrm>
          <a:prstGeom prst="rect">
            <a:avLst/>
          </a:prstGeom>
          <a:noFill/>
          <a:ln w="28575" algn="ctr">
            <a:noFill/>
            <a:miter lim="800000"/>
            <a:headEnd/>
            <a:tailEnd/>
          </a:ln>
        </p:spPr>
        <p:txBody>
          <a:bodyPr wrap="none" lIns="90000" tIns="46800" rIns="90000" bIns="46800">
            <a:spAutoFit/>
          </a:bodyPr>
          <a:lstStyle/>
          <a:p>
            <a:r>
              <a:rPr lang="en-US" altLang="zh-CN" sz="1800" b="1">
                <a:solidFill>
                  <a:srgbClr val="FF33CC"/>
                </a:solidFill>
              </a:rPr>
              <a:t>Stiffer</a:t>
            </a:r>
          </a:p>
        </p:txBody>
      </p:sp>
      <p:sp>
        <p:nvSpPr>
          <p:cNvPr id="82961" name="Text Box 18"/>
          <p:cNvSpPr txBox="1">
            <a:spLocks noChangeArrowheads="1"/>
          </p:cNvSpPr>
          <p:nvPr/>
        </p:nvSpPr>
        <p:spPr bwMode="auto">
          <a:xfrm>
            <a:off x="6643688" y="4232275"/>
            <a:ext cx="2289175" cy="2049463"/>
          </a:xfrm>
          <a:prstGeom prst="rect">
            <a:avLst/>
          </a:prstGeom>
          <a:noFill/>
          <a:ln w="34925">
            <a:solidFill>
              <a:srgbClr val="FF0000"/>
            </a:solidFill>
            <a:miter lim="800000"/>
            <a:headEnd/>
            <a:tailEnd/>
          </a:ln>
        </p:spPr>
        <p:txBody>
          <a:bodyPr wrap="none" anchor="b">
            <a:spAutoFit/>
          </a:bodyPr>
          <a:lstStyle/>
          <a:p>
            <a:r>
              <a:rPr kumimoji="1" lang="en-US" altLang="zh-CN" sz="1800" dirty="0" err="1">
                <a:solidFill>
                  <a:srgbClr val="FF3300"/>
                </a:solidFill>
                <a:latin typeface="Times New Roman" pitchFamily="18" charset="0"/>
                <a:ea typeface="宋体" pitchFamily="2" charset="-122"/>
              </a:rPr>
              <a:t>Pion</a:t>
            </a:r>
            <a:r>
              <a:rPr kumimoji="1" lang="en-US" altLang="zh-CN" sz="1800" dirty="0">
                <a:solidFill>
                  <a:srgbClr val="FF3300"/>
                </a:solidFill>
                <a:latin typeface="Times New Roman" pitchFamily="18" charset="0"/>
                <a:ea typeface="宋体" pitchFamily="2" charset="-122"/>
              </a:rPr>
              <a:t> Medium Effects?</a:t>
            </a:r>
          </a:p>
          <a:p>
            <a:r>
              <a:rPr kumimoji="1" lang="en-US" altLang="zh-CN" sz="1800" dirty="0">
                <a:solidFill>
                  <a:srgbClr val="0000CC"/>
                </a:solidFill>
                <a:latin typeface="Times New Roman" pitchFamily="18" charset="0"/>
                <a:ea typeface="宋体" pitchFamily="2" charset="-122"/>
              </a:rPr>
              <a:t>Xu/Ko/Oh</a:t>
            </a:r>
          </a:p>
          <a:p>
            <a:r>
              <a:rPr kumimoji="1" lang="en-US" altLang="zh-CN" sz="1800" dirty="0">
                <a:solidFill>
                  <a:srgbClr val="0000CC"/>
                </a:solidFill>
                <a:latin typeface="Times New Roman" pitchFamily="18" charset="0"/>
                <a:ea typeface="宋体" pitchFamily="2" charset="-122"/>
              </a:rPr>
              <a:t>PRC81, 024910(2010)</a:t>
            </a:r>
          </a:p>
          <a:p>
            <a:endParaRPr kumimoji="1" lang="en-US" altLang="zh-CN" sz="1800" dirty="0">
              <a:solidFill>
                <a:srgbClr val="0000CC"/>
              </a:solidFill>
              <a:latin typeface="Times New Roman" pitchFamily="18" charset="0"/>
              <a:ea typeface="宋体" pitchFamily="2" charset="-122"/>
            </a:endParaRPr>
          </a:p>
          <a:p>
            <a:r>
              <a:rPr kumimoji="1" lang="en-US" altLang="zh-CN" sz="1800" dirty="0">
                <a:solidFill>
                  <a:srgbClr val="FF3300"/>
                </a:solidFill>
                <a:latin typeface="Times New Roman" pitchFamily="18" charset="0"/>
                <a:ea typeface="宋体" pitchFamily="2" charset="-122"/>
              </a:rPr>
              <a:t>Threshold effects?</a:t>
            </a:r>
          </a:p>
          <a:p>
            <a:r>
              <a:rPr kumimoji="1" lang="el-GR" altLang="zh-CN" sz="1800" dirty="0">
                <a:solidFill>
                  <a:srgbClr val="FF3300"/>
                </a:solidFill>
                <a:latin typeface="Times New Roman" pitchFamily="18" charset="0"/>
                <a:ea typeface="宋体" pitchFamily="2" charset="-122"/>
                <a:cs typeface="Times New Roman" pitchFamily="18" charset="0"/>
              </a:rPr>
              <a:t>Δ</a:t>
            </a:r>
            <a:r>
              <a:rPr kumimoji="1" lang="en-US" altLang="zh-CN" sz="1800" dirty="0">
                <a:solidFill>
                  <a:srgbClr val="FF3300"/>
                </a:solidFill>
                <a:latin typeface="Times New Roman" pitchFamily="18" charset="0"/>
                <a:ea typeface="宋体" pitchFamily="2" charset="-122"/>
                <a:cs typeface="Times New Roman" pitchFamily="18" charset="0"/>
              </a:rPr>
              <a:t> resonances? </a:t>
            </a:r>
            <a:endParaRPr kumimoji="1" lang="el-GR" altLang="zh-CN" sz="1800" dirty="0">
              <a:solidFill>
                <a:srgbClr val="FF3300"/>
              </a:solidFill>
              <a:latin typeface="Times New Roman" pitchFamily="18" charset="0"/>
              <a:ea typeface="宋体" pitchFamily="2" charset="-122"/>
              <a:cs typeface="Times New Roman" pitchFamily="18" charset="0"/>
            </a:endParaRPr>
          </a:p>
          <a:p>
            <a:r>
              <a:rPr kumimoji="1" lang="en-US" altLang="zh-CN" sz="1800" dirty="0">
                <a:solidFill>
                  <a:srgbClr val="FF3300"/>
                </a:solidFill>
                <a:latin typeface="Times New Roman" pitchFamily="18" charset="0"/>
                <a:ea typeface="宋体" pitchFamily="2" charset="-122"/>
              </a:rPr>
              <a:t>……</a:t>
            </a:r>
          </a:p>
        </p:txBody>
      </p:sp>
      <p:pic>
        <p:nvPicPr>
          <p:cNvPr id="83969" name="Picture 1"/>
          <p:cNvPicPr>
            <a:picLocks noChangeAspect="1" noChangeArrowheads="1"/>
          </p:cNvPicPr>
          <p:nvPr/>
        </p:nvPicPr>
        <p:blipFill>
          <a:blip r:embed="rId6" cstate="print"/>
          <a:srcRect/>
          <a:stretch>
            <a:fillRect/>
          </a:stretch>
        </p:blipFill>
        <p:spPr bwMode="auto">
          <a:xfrm>
            <a:off x="6019800" y="1447800"/>
            <a:ext cx="3124200" cy="2578406"/>
          </a:xfrm>
          <a:prstGeom prst="rect">
            <a:avLst/>
          </a:prstGeom>
          <a:noFill/>
          <a:ln w="9525">
            <a:noFill/>
            <a:miter lim="800000"/>
            <a:headEnd/>
            <a:tailEnd/>
          </a:ln>
        </p:spPr>
      </p:pic>
      <p:sp>
        <p:nvSpPr>
          <p:cNvPr id="82950" name="Text Box 6"/>
          <p:cNvSpPr txBox="1">
            <a:spLocks noChangeArrowheads="1"/>
          </p:cNvSpPr>
          <p:nvPr/>
        </p:nvSpPr>
        <p:spPr bwMode="auto">
          <a:xfrm>
            <a:off x="6248400" y="875488"/>
            <a:ext cx="2895600" cy="648512"/>
          </a:xfrm>
          <a:prstGeom prst="rect">
            <a:avLst/>
          </a:prstGeom>
          <a:noFill/>
          <a:ln w="28575" algn="ctr">
            <a:noFill/>
            <a:miter lim="800000"/>
            <a:headEnd/>
            <a:tailEnd/>
          </a:ln>
        </p:spPr>
        <p:txBody>
          <a:bodyPr wrap="square" lIns="90000" tIns="46800" rIns="90000" bIns="46800">
            <a:spAutoFit/>
          </a:bodyPr>
          <a:lstStyle/>
          <a:p>
            <a:r>
              <a:rPr lang="en-US" altLang="zh-CN" sz="1800" dirty="0" err="1" smtClean="0">
                <a:solidFill>
                  <a:srgbClr val="0000CC"/>
                </a:solidFill>
                <a:latin typeface="Times New Roman" pitchFamily="18" charset="0"/>
              </a:rPr>
              <a:t>ImIBLE</a:t>
            </a:r>
            <a:r>
              <a:rPr lang="en-US" altLang="zh-CN" sz="1800" dirty="0" smtClean="0">
                <a:solidFill>
                  <a:srgbClr val="0000CC"/>
                </a:solidFill>
                <a:latin typeface="Times New Roman" pitchFamily="18" charset="0"/>
              </a:rPr>
              <a:t>, Xie/Su/Zhu/Zhang,</a:t>
            </a:r>
          </a:p>
          <a:p>
            <a:r>
              <a:rPr lang="en-US" altLang="zh-CN" sz="1800" dirty="0" smtClean="0">
                <a:solidFill>
                  <a:srgbClr val="0000CC"/>
                </a:solidFill>
                <a:latin typeface="Times New Roman" pitchFamily="18" charset="0"/>
              </a:rPr>
              <a:t>PLB718,1510(2013)</a:t>
            </a:r>
            <a:endParaRPr lang="en-US" altLang="zh-CN" sz="1800" dirty="0">
              <a:solidFill>
                <a:srgbClr val="0000CC"/>
              </a:solidFill>
              <a:latin typeface="Times New Roman" pitchFamily="18" charset="0"/>
            </a:endParaRPr>
          </a:p>
        </p:txBody>
      </p:sp>
      <p:sp>
        <p:nvSpPr>
          <p:cNvPr id="19"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pion</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ratio</a:t>
            </a:r>
            <a:endParaRPr kumimoji="1"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1" name="Picture 3"/>
          <p:cNvPicPr>
            <a:picLocks noChangeAspect="1" noChangeArrowheads="1"/>
          </p:cNvPicPr>
          <p:nvPr/>
        </p:nvPicPr>
        <p:blipFill>
          <a:blip r:embed="rId2" cstate="print"/>
          <a:srcRect/>
          <a:stretch>
            <a:fillRect/>
          </a:stretch>
        </p:blipFill>
        <p:spPr bwMode="auto">
          <a:xfrm>
            <a:off x="114300" y="3416236"/>
            <a:ext cx="4914900" cy="3293232"/>
          </a:xfrm>
          <a:prstGeom prst="rect">
            <a:avLst/>
          </a:prstGeom>
          <a:noFill/>
          <a:ln w="9525">
            <a:noFill/>
            <a:miter lim="800000"/>
            <a:headEnd/>
            <a:tailEnd/>
          </a:ln>
        </p:spPr>
      </p:pic>
      <p:pic>
        <p:nvPicPr>
          <p:cNvPr id="283652" name="Picture 4"/>
          <p:cNvPicPr>
            <a:picLocks noChangeAspect="1" noChangeArrowheads="1"/>
          </p:cNvPicPr>
          <p:nvPr/>
        </p:nvPicPr>
        <p:blipFill>
          <a:blip r:embed="rId3" cstate="print"/>
          <a:srcRect/>
          <a:stretch>
            <a:fillRect/>
          </a:stretch>
        </p:blipFill>
        <p:spPr bwMode="auto">
          <a:xfrm>
            <a:off x="304800" y="914400"/>
            <a:ext cx="8401050" cy="869843"/>
          </a:xfrm>
          <a:prstGeom prst="rect">
            <a:avLst/>
          </a:prstGeom>
          <a:noFill/>
          <a:ln w="9525">
            <a:noFill/>
            <a:miter lim="800000"/>
            <a:headEnd/>
            <a:tailEnd/>
          </a:ln>
        </p:spPr>
      </p:pic>
      <p:pic>
        <p:nvPicPr>
          <p:cNvPr id="283653" name="Picture 5"/>
          <p:cNvPicPr>
            <a:picLocks noChangeAspect="1" noChangeArrowheads="1"/>
          </p:cNvPicPr>
          <p:nvPr/>
        </p:nvPicPr>
        <p:blipFill>
          <a:blip r:embed="rId4" cstate="print"/>
          <a:srcRect/>
          <a:stretch>
            <a:fillRect/>
          </a:stretch>
        </p:blipFill>
        <p:spPr bwMode="auto">
          <a:xfrm>
            <a:off x="400050" y="1797777"/>
            <a:ext cx="8210550" cy="1504223"/>
          </a:xfrm>
          <a:prstGeom prst="rect">
            <a:avLst/>
          </a:prstGeom>
          <a:noFill/>
          <a:ln w="9525">
            <a:noFill/>
            <a:miter lim="800000"/>
            <a:headEnd/>
            <a:tailEnd/>
          </a:ln>
        </p:spPr>
      </p:pic>
      <p:sp>
        <p:nvSpPr>
          <p:cNvPr id="23" name="TextBox 22"/>
          <p:cNvSpPr txBox="1"/>
          <p:nvPr/>
        </p:nvSpPr>
        <p:spPr>
          <a:xfrm>
            <a:off x="7239000" y="1066800"/>
            <a:ext cx="18288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arXiv:1305.0091</a:t>
            </a:r>
          </a:p>
          <a:p>
            <a:r>
              <a:rPr lang="en-US" altLang="zh-CN" sz="1800" b="1" dirty="0" smtClean="0">
                <a:solidFill>
                  <a:srgbClr val="0000FF"/>
                </a:solidFill>
                <a:latin typeface="Times New Roman" pitchFamily="18" charset="0"/>
                <a:cs typeface="Times New Roman" pitchFamily="18" charset="0"/>
              </a:rPr>
              <a:t>PRC, in press</a:t>
            </a:r>
            <a:endParaRPr lang="zh-CN" altLang="en-US" sz="1800" b="1" dirty="0">
              <a:solidFill>
                <a:srgbClr val="0000FF"/>
              </a:solidFill>
              <a:latin typeface="Times New Roman" pitchFamily="18" charset="0"/>
              <a:cs typeface="Times New Roman" pitchFamily="18" charset="0"/>
            </a:endParaRPr>
          </a:p>
        </p:txBody>
      </p:sp>
      <p:sp>
        <p:nvSpPr>
          <p:cNvPr id="24" name="Text Box 13"/>
          <p:cNvSpPr txBox="1">
            <a:spLocks noChangeArrowheads="1"/>
          </p:cNvSpPr>
          <p:nvPr/>
        </p:nvSpPr>
        <p:spPr bwMode="auto">
          <a:xfrm>
            <a:off x="5181600" y="3406676"/>
            <a:ext cx="3733800" cy="2308324"/>
          </a:xfrm>
          <a:prstGeom prst="rect">
            <a:avLst/>
          </a:prstGeom>
          <a:noFill/>
          <a:ln w="9525">
            <a:noFill/>
            <a:miter lim="800000"/>
            <a:headEnd/>
            <a:tailEnd/>
          </a:ln>
        </p:spPr>
        <p:txBody>
          <a:bodyPr>
            <a:spAutoFit/>
          </a:bodyPr>
          <a:lstStyle/>
          <a:p>
            <a:pPr algn="l"/>
            <a:r>
              <a:rPr lang="en-US" altLang="zh-CN" sz="1800" b="1" dirty="0" smtClean="0">
                <a:solidFill>
                  <a:srgbClr val="0000CC"/>
                </a:solidFill>
                <a:latin typeface="Times New Roman" pitchFamily="18" charset="0"/>
                <a:ea typeface="宋体" pitchFamily="2" charset="-122"/>
              </a:rPr>
              <a:t>The </a:t>
            </a:r>
            <a:r>
              <a:rPr lang="en-US" altLang="zh-CN" sz="1800" b="1" dirty="0" err="1" smtClean="0">
                <a:solidFill>
                  <a:srgbClr val="0000CC"/>
                </a:solidFill>
                <a:latin typeface="Times New Roman" pitchFamily="18" charset="0"/>
                <a:ea typeface="宋体" pitchFamily="2" charset="-122"/>
              </a:rPr>
              <a:t>pion</a:t>
            </a:r>
            <a:r>
              <a:rPr lang="en-US" altLang="zh-CN" sz="1800" b="1" dirty="0" smtClean="0">
                <a:solidFill>
                  <a:srgbClr val="0000CC"/>
                </a:solidFill>
                <a:latin typeface="Times New Roman" pitchFamily="18" charset="0"/>
                <a:ea typeface="宋体" pitchFamily="2" charset="-122"/>
              </a:rPr>
              <a:t> in-</a:t>
            </a:r>
            <a:r>
              <a:rPr lang="en-US" altLang="zh-CN" sz="1800" b="1" dirty="0" err="1" smtClean="0">
                <a:solidFill>
                  <a:srgbClr val="0000CC"/>
                </a:solidFill>
                <a:latin typeface="Times New Roman" pitchFamily="18" charset="0"/>
                <a:ea typeface="宋体" pitchFamily="2" charset="-122"/>
              </a:rPr>
              <a:t>meidum</a:t>
            </a:r>
            <a:r>
              <a:rPr lang="en-US" altLang="zh-CN" sz="1800" b="1" dirty="0" smtClean="0">
                <a:solidFill>
                  <a:srgbClr val="0000CC"/>
                </a:solidFill>
                <a:latin typeface="Times New Roman" pitchFamily="18" charset="0"/>
                <a:ea typeface="宋体" pitchFamily="2" charset="-122"/>
              </a:rPr>
              <a:t> effects seem small in the thermal model !!!</a:t>
            </a:r>
          </a:p>
          <a:p>
            <a:pPr algn="l"/>
            <a:r>
              <a:rPr lang="en-US" altLang="zh-CN" sz="1800" b="1" dirty="0" smtClean="0">
                <a:solidFill>
                  <a:srgbClr val="FF0000"/>
                </a:solidFill>
                <a:latin typeface="Times New Roman" pitchFamily="18" charset="0"/>
                <a:ea typeface="宋体" pitchFamily="2" charset="-122"/>
              </a:rPr>
              <a:t>But how about in more realistic dynamical model ???</a:t>
            </a:r>
          </a:p>
          <a:p>
            <a:pPr algn="l"/>
            <a:endParaRPr lang="en-US" altLang="zh-CN" sz="1800" b="1" dirty="0" smtClean="0">
              <a:solidFill>
                <a:srgbClr val="0000CC"/>
              </a:solidFill>
              <a:latin typeface="Times New Roman" pitchFamily="18" charset="0"/>
              <a:ea typeface="宋体" pitchFamily="2" charset="-122"/>
            </a:endParaRPr>
          </a:p>
          <a:p>
            <a:pPr algn="l"/>
            <a:r>
              <a:rPr lang="en-US" altLang="zh-CN" sz="1800" b="1" dirty="0" smtClean="0">
                <a:solidFill>
                  <a:srgbClr val="0000FF"/>
                </a:solidFill>
                <a:latin typeface="Times New Roman" pitchFamily="18" charset="0"/>
                <a:ea typeface="宋体" pitchFamily="2" charset="-122"/>
              </a:rPr>
              <a:t>How to self-consistently teat the </a:t>
            </a:r>
            <a:r>
              <a:rPr lang="en-US" altLang="zh-CN" sz="1800" b="1" dirty="0" err="1" smtClean="0">
                <a:solidFill>
                  <a:srgbClr val="0000FF"/>
                </a:solidFill>
                <a:latin typeface="Times New Roman" pitchFamily="18" charset="0"/>
                <a:ea typeface="宋体" pitchFamily="2" charset="-122"/>
              </a:rPr>
              <a:t>pion</a:t>
            </a:r>
            <a:r>
              <a:rPr lang="en-US" altLang="zh-CN" sz="1800" b="1" dirty="0" smtClean="0">
                <a:solidFill>
                  <a:srgbClr val="0000FF"/>
                </a:solidFill>
                <a:latin typeface="Times New Roman" pitchFamily="18" charset="0"/>
                <a:ea typeface="宋体" pitchFamily="2" charset="-122"/>
              </a:rPr>
              <a:t> in-medium effects in transport model remains a big challenge !!!</a:t>
            </a:r>
            <a:endParaRPr lang="en-US" altLang="zh-CN" sz="1800" b="1" dirty="0">
              <a:solidFill>
                <a:srgbClr val="0000FF"/>
              </a:solidFill>
              <a:latin typeface="Times New Roman" pitchFamily="18" charset="0"/>
              <a:ea typeface="宋体" pitchFamily="2" charset="-122"/>
            </a:endParaRPr>
          </a:p>
        </p:txBody>
      </p:sp>
      <p:sp>
        <p:nvSpPr>
          <p:cNvPr id="8"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pion</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ratio</a:t>
            </a:r>
            <a:endParaRPr kumimoji="1"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57150" y="1778000"/>
            <a:ext cx="4743450" cy="4711700"/>
          </a:xfrm>
          <a:prstGeom prst="rect">
            <a:avLst/>
          </a:prstGeom>
          <a:noFill/>
          <a:ln w="28575" algn="ctr">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5032375" y="1295400"/>
            <a:ext cx="4035425" cy="5137150"/>
          </a:xfrm>
          <a:prstGeom prst="rect">
            <a:avLst/>
          </a:prstGeom>
          <a:noFill/>
          <a:ln w="28575" algn="ctr">
            <a:noFill/>
            <a:miter lim="800000"/>
            <a:headEnd/>
            <a:tailEnd/>
          </a:ln>
        </p:spPr>
      </p:pic>
      <p:sp>
        <p:nvSpPr>
          <p:cNvPr id="38916" name="Rectangle 4"/>
          <p:cNvSpPr>
            <a:spLocks noChangeArrowheads="1"/>
          </p:cNvSpPr>
          <p:nvPr/>
        </p:nvSpPr>
        <p:spPr bwMode="auto">
          <a:xfrm>
            <a:off x="1298575" y="911225"/>
            <a:ext cx="6661150" cy="396875"/>
          </a:xfrm>
          <a:prstGeom prst="rect">
            <a:avLst/>
          </a:prstGeom>
          <a:noFill/>
          <a:ln w="9525">
            <a:noFill/>
            <a:miter lim="800000"/>
            <a:headEnd/>
            <a:tailEnd/>
          </a:ln>
        </p:spPr>
        <p:txBody>
          <a:bodyPr anchor="b">
            <a:spAutoFit/>
          </a:bodyPr>
          <a:lstStyle/>
          <a:p>
            <a:r>
              <a:rPr kumimoji="1" lang="en-US" altLang="zh-CN" sz="2000" b="1" dirty="0">
                <a:solidFill>
                  <a:srgbClr val="FF66CC"/>
                </a:solidFill>
                <a:latin typeface="Times New Roman" pitchFamily="18" charset="0"/>
                <a:ea typeface="宋体" pitchFamily="2" charset="-122"/>
              </a:rPr>
              <a:t> A </a:t>
            </a:r>
            <a:r>
              <a:rPr kumimoji="1" lang="en-US" altLang="zh-CN" sz="2000" b="1" dirty="0">
                <a:solidFill>
                  <a:srgbClr val="3333FF"/>
                </a:solidFill>
                <a:latin typeface="Times New Roman" pitchFamily="18" charset="0"/>
                <a:ea typeface="宋体" pitchFamily="2" charset="-122"/>
              </a:rPr>
              <a:t>Soft</a:t>
            </a:r>
            <a:r>
              <a:rPr kumimoji="1" lang="en-US" altLang="zh-CN" sz="2000" b="1" dirty="0">
                <a:solidFill>
                  <a:srgbClr val="FF66CC"/>
                </a:solidFill>
                <a:latin typeface="Times New Roman" pitchFamily="18" charset="0"/>
                <a:ea typeface="宋体" pitchFamily="2" charset="-122"/>
              </a:rPr>
              <a:t> or </a:t>
            </a:r>
            <a:r>
              <a:rPr kumimoji="1" lang="en-US" altLang="zh-CN" sz="2000" b="1" dirty="0">
                <a:solidFill>
                  <a:srgbClr val="FF0000"/>
                </a:solidFill>
                <a:latin typeface="Times New Roman" pitchFamily="18" charset="0"/>
                <a:ea typeface="宋体" pitchFamily="2" charset="-122"/>
              </a:rPr>
              <a:t>Stiff</a:t>
            </a:r>
            <a:r>
              <a:rPr kumimoji="1" lang="en-US" altLang="zh-CN" sz="2000" b="1" dirty="0">
                <a:solidFill>
                  <a:srgbClr val="FF66CC"/>
                </a:solidFill>
                <a:latin typeface="Times New Roman" pitchFamily="18" charset="0"/>
                <a:ea typeface="宋体" pitchFamily="2" charset="-122"/>
              </a:rPr>
              <a:t> Esym</a:t>
            </a:r>
            <a:r>
              <a:rPr kumimoji="1" lang="en-US" altLang="zh-CN" sz="2000" b="1" dirty="0">
                <a:solidFill>
                  <a:srgbClr val="800000"/>
                </a:solidFill>
                <a:latin typeface="Times New Roman" pitchFamily="18" charset="0"/>
                <a:ea typeface="宋体" pitchFamily="2" charset="-122"/>
              </a:rPr>
              <a:t> at supra-saturation densities ???</a:t>
            </a:r>
          </a:p>
        </p:txBody>
      </p:sp>
      <p:sp>
        <p:nvSpPr>
          <p:cNvPr id="38917" name="Text Box 5"/>
          <p:cNvSpPr txBox="1">
            <a:spLocks noChangeArrowheads="1"/>
          </p:cNvSpPr>
          <p:nvPr/>
        </p:nvSpPr>
        <p:spPr bwMode="auto">
          <a:xfrm>
            <a:off x="88900" y="1212850"/>
            <a:ext cx="5715000" cy="336550"/>
          </a:xfrm>
          <a:prstGeom prst="rect">
            <a:avLst/>
          </a:prstGeom>
          <a:noFill/>
          <a:ln w="28575" algn="ctr">
            <a:noFill/>
            <a:miter lim="800000"/>
            <a:headEnd/>
            <a:tailEnd/>
          </a:ln>
        </p:spPr>
        <p:txBody>
          <a:bodyPr lIns="90000" tIns="46800" rIns="90000" bIns="46800">
            <a:spAutoFit/>
          </a:bodyPr>
          <a:lstStyle/>
          <a:p>
            <a:r>
              <a:rPr lang="en-US" altLang="zh-CN" sz="1600" b="1">
                <a:solidFill>
                  <a:srgbClr val="3333FF"/>
                </a:solidFill>
                <a:latin typeface="Times New Roman" pitchFamily="18" charset="0"/>
              </a:rPr>
              <a:t>P. Russotto,W. Trauntmann, Q.F. Li  et al., PLB697, 471(2011)</a:t>
            </a:r>
          </a:p>
        </p:txBody>
      </p:sp>
      <p:sp>
        <p:nvSpPr>
          <p:cNvPr id="38918"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n/p</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v2</a:t>
            </a:r>
          </a:p>
        </p:txBody>
      </p:sp>
      <p:pic>
        <p:nvPicPr>
          <p:cNvPr id="38919" name="Picture 7"/>
          <p:cNvPicPr>
            <a:picLocks noChangeAspect="1" noChangeArrowheads="1"/>
          </p:cNvPicPr>
          <p:nvPr/>
        </p:nvPicPr>
        <p:blipFill>
          <a:blip r:embed="rId4" cstate="print"/>
          <a:srcRect/>
          <a:stretch>
            <a:fillRect/>
          </a:stretch>
        </p:blipFill>
        <p:spPr bwMode="auto">
          <a:xfrm>
            <a:off x="1092200" y="1549400"/>
            <a:ext cx="2895600" cy="298450"/>
          </a:xfrm>
          <a:prstGeom prst="rect">
            <a:avLst/>
          </a:prstGeom>
          <a:noFill/>
          <a:ln w="28575" algn="ctr">
            <a:solidFill>
              <a:srgbClr val="FF000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84213" y="981075"/>
            <a:ext cx="7848600" cy="1190625"/>
          </a:xfrm>
          <a:prstGeom prst="rect">
            <a:avLst/>
          </a:prstGeom>
          <a:noFill/>
          <a:ln w="9525">
            <a:noFill/>
            <a:miter lim="800000"/>
            <a:headEnd/>
            <a:tailEnd/>
          </a:ln>
        </p:spPr>
        <p:txBody>
          <a:bodyPr anchor="b">
            <a:spAutoFit/>
          </a:bodyPr>
          <a:lstStyle/>
          <a:p>
            <a:pPr algn="l">
              <a:buFont typeface="Wingdings" pitchFamily="2" charset="2"/>
              <a:buNone/>
            </a:pPr>
            <a:r>
              <a:rPr lang="en-US" altLang="zh-CN" sz="1800" b="1">
                <a:solidFill>
                  <a:srgbClr val="12357C"/>
                </a:solidFill>
                <a:latin typeface="Times New Roman" pitchFamily="18" charset="0"/>
                <a:cs typeface="Times New Roman" pitchFamily="18" charset="0"/>
              </a:rPr>
              <a:t>In the </a:t>
            </a:r>
            <a:r>
              <a:rPr lang="en-US" altLang="zh-CN" sz="1800" b="1">
                <a:solidFill>
                  <a:srgbClr val="FF0000"/>
                </a:solidFill>
                <a:latin typeface="Times New Roman" pitchFamily="18" charset="0"/>
                <a:cs typeface="Times New Roman" pitchFamily="18" charset="0"/>
              </a:rPr>
              <a:t>squeeze-out</a:t>
            </a:r>
            <a:r>
              <a:rPr lang="en-US" altLang="zh-CN" sz="1800" b="1">
                <a:solidFill>
                  <a:srgbClr val="12357C"/>
                </a:solidFill>
                <a:latin typeface="Times New Roman" pitchFamily="18" charset="0"/>
                <a:cs typeface="Times New Roman" pitchFamily="18" charset="0"/>
              </a:rPr>
              <a:t> direction: nucleons emitted from the high density participant region have a better chance to escape without being hindered by the spectators. These nucleons thus carry more direct information about the high density phase of the reaction.</a:t>
            </a:r>
            <a:endParaRPr lang="zh-CN" altLang="en-US" sz="1800" b="1">
              <a:solidFill>
                <a:srgbClr val="12357C"/>
              </a:solidFill>
              <a:latin typeface="Times New Roman" pitchFamily="18" charset="0"/>
              <a:cs typeface="Times New Roman" pitchFamily="18" charset="0"/>
            </a:endParaRPr>
          </a:p>
        </p:txBody>
      </p:sp>
      <p:pic>
        <p:nvPicPr>
          <p:cNvPr id="39939" name="Picture 5"/>
          <p:cNvPicPr>
            <a:picLocks noGrp="1" noChangeAspect="1" noChangeArrowheads="1"/>
          </p:cNvPicPr>
          <p:nvPr>
            <p:ph sz="half" idx="1"/>
          </p:nvPr>
        </p:nvPicPr>
        <p:blipFill>
          <a:blip r:embed="rId2" cstate="print"/>
          <a:srcRect t="6137"/>
          <a:stretch>
            <a:fillRect/>
          </a:stretch>
        </p:blipFill>
        <p:spPr>
          <a:xfrm>
            <a:off x="152400" y="2209800"/>
            <a:ext cx="4679950" cy="3625850"/>
          </a:xfrm>
          <a:noFill/>
        </p:spPr>
      </p:pic>
      <p:pic>
        <p:nvPicPr>
          <p:cNvPr id="39940" name="Picture 6"/>
          <p:cNvPicPr>
            <a:picLocks noGrp="1" noChangeAspect="1" noChangeArrowheads="1"/>
          </p:cNvPicPr>
          <p:nvPr>
            <p:ph sz="half" idx="2"/>
          </p:nvPr>
        </p:nvPicPr>
        <p:blipFill>
          <a:blip r:embed="rId3" cstate="print"/>
          <a:srcRect t="6824" r="4144"/>
          <a:stretch>
            <a:fillRect/>
          </a:stretch>
        </p:blipFill>
        <p:spPr>
          <a:xfrm>
            <a:off x="4953000" y="1838325"/>
            <a:ext cx="3475038" cy="4105275"/>
          </a:xfrm>
          <a:noFill/>
        </p:spPr>
      </p:pic>
      <p:sp>
        <p:nvSpPr>
          <p:cNvPr id="39941" name="Text Box 7"/>
          <p:cNvSpPr txBox="1">
            <a:spLocks noChangeArrowheads="1"/>
          </p:cNvSpPr>
          <p:nvPr/>
        </p:nvSpPr>
        <p:spPr bwMode="auto">
          <a:xfrm>
            <a:off x="684213" y="6065838"/>
            <a:ext cx="3744912" cy="369887"/>
          </a:xfrm>
          <a:prstGeom prst="rect">
            <a:avLst/>
          </a:prstGeom>
          <a:noFill/>
          <a:ln w="9525">
            <a:noFill/>
            <a:miter lim="800000"/>
            <a:headEnd/>
            <a:tailEnd/>
          </a:ln>
        </p:spPr>
        <p:txBody>
          <a:bodyPr anchor="b">
            <a:spAutoFit/>
          </a:bodyPr>
          <a:lstStyle/>
          <a:p>
            <a:r>
              <a:rPr lang="en-US" altLang="zh-CN" sz="1800" dirty="0">
                <a:solidFill>
                  <a:srgbClr val="0000FF"/>
                </a:solidFill>
                <a:latin typeface="Times New Roman" pitchFamily="18" charset="0"/>
                <a:cs typeface="Times New Roman" pitchFamily="18" charset="0"/>
              </a:rPr>
              <a:t>Yong/Li/Chen, PLB650, 344 (2007)</a:t>
            </a:r>
            <a:endParaRPr lang="zh-CN" altLang="en-US" sz="1800" dirty="0">
              <a:solidFill>
                <a:srgbClr val="0000FF"/>
              </a:solidFill>
              <a:latin typeface="Times New Roman" pitchFamily="18" charset="0"/>
              <a:cs typeface="Times New Roman" pitchFamily="18" charset="0"/>
            </a:endParaRPr>
          </a:p>
        </p:txBody>
      </p:sp>
      <p:sp>
        <p:nvSpPr>
          <p:cNvPr id="39942" name="Text Box 8"/>
          <p:cNvSpPr txBox="1">
            <a:spLocks noChangeArrowheads="1"/>
          </p:cNvSpPr>
          <p:nvPr/>
        </p:nvSpPr>
        <p:spPr bwMode="auto">
          <a:xfrm>
            <a:off x="4900613" y="5867400"/>
            <a:ext cx="4014787" cy="641350"/>
          </a:xfrm>
          <a:prstGeom prst="rect">
            <a:avLst/>
          </a:prstGeom>
          <a:noFill/>
          <a:ln w="9525">
            <a:noFill/>
            <a:miter lim="800000"/>
            <a:headEnd/>
            <a:tailEnd/>
          </a:ln>
        </p:spPr>
        <p:txBody>
          <a:bodyPr>
            <a:spAutoFit/>
          </a:bodyPr>
          <a:lstStyle/>
          <a:p>
            <a:pPr algn="l"/>
            <a:r>
              <a:rPr lang="en-US" altLang="zh-CN" sz="1800" dirty="0"/>
              <a:t>The effect can be </a:t>
            </a:r>
            <a:r>
              <a:rPr lang="en-US" altLang="zh-CN" sz="1800" dirty="0">
                <a:solidFill>
                  <a:srgbClr val="0000FF"/>
                </a:solidFill>
              </a:rPr>
              <a:t>40%</a:t>
            </a:r>
            <a:r>
              <a:rPr lang="en-US" altLang="zh-CN" sz="1800" dirty="0"/>
              <a:t> at higher </a:t>
            </a:r>
            <a:r>
              <a:rPr lang="en-US" altLang="zh-CN" sz="1800" dirty="0" err="1"/>
              <a:t>p</a:t>
            </a:r>
            <a:r>
              <a:rPr lang="en-US" altLang="zh-CN" sz="1800" baseline="-25000" dirty="0" err="1"/>
              <a:t>T</a:t>
            </a:r>
            <a:r>
              <a:rPr lang="en-US" altLang="zh-CN" sz="1800" dirty="0"/>
              <a:t> !</a:t>
            </a:r>
          </a:p>
          <a:p>
            <a:pPr algn="l"/>
            <a:r>
              <a:rPr lang="en-US" altLang="zh-CN" sz="1800" dirty="0" smtClean="0">
                <a:solidFill>
                  <a:srgbClr val="FF0000"/>
                </a:solidFill>
              </a:rPr>
              <a:t>(RAON </a:t>
            </a:r>
            <a:r>
              <a:rPr lang="en-US" altLang="zh-CN" sz="1800" dirty="0">
                <a:solidFill>
                  <a:srgbClr val="FF0000"/>
                </a:solidFill>
              </a:rPr>
              <a:t>can make contribution)</a:t>
            </a:r>
          </a:p>
        </p:txBody>
      </p:sp>
      <p:sp>
        <p:nvSpPr>
          <p:cNvPr id="39943"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n/p</a:t>
            </a:r>
            <a:r>
              <a:rPr lang="en-US" altLang="zh-CN" sz="2800" b="1" dirty="0">
                <a:solidFill>
                  <a:srgbClr val="FF0000"/>
                </a:solidFill>
                <a:latin typeface="Times New Roman" pitchFamily="18" charset="0"/>
                <a:cs typeface="Times New Roman" pitchFamily="18" charset="0"/>
              </a:rPr>
              <a:t> (t/</a:t>
            </a:r>
            <a:r>
              <a:rPr lang="en-US" altLang="zh-CN" sz="2800" b="1" baseline="30000" dirty="0">
                <a:solidFill>
                  <a:srgbClr val="FF0000"/>
                </a:solidFill>
                <a:latin typeface="Times New Roman" pitchFamily="18" charset="0"/>
                <a:cs typeface="Times New Roman" pitchFamily="18" charset="0"/>
              </a:rPr>
              <a:t>3</a:t>
            </a:r>
            <a:r>
              <a:rPr lang="en-US" altLang="zh-CN" sz="2800" b="1" dirty="0">
                <a:solidFill>
                  <a:srgbClr val="FF0000"/>
                </a:solidFill>
                <a:latin typeface="Times New Roman" pitchFamily="18" charset="0"/>
                <a:cs typeface="Times New Roman" pitchFamily="18" charset="0"/>
              </a:rPr>
              <a:t>He) ratio at </a:t>
            </a:r>
          </a:p>
          <a:p>
            <a:r>
              <a:rPr lang="en-US" altLang="zh-CN" sz="2800" b="1" dirty="0">
                <a:solidFill>
                  <a:srgbClr val="FF0000"/>
                </a:solidFill>
                <a:latin typeface="Times New Roman" pitchFamily="18" charset="0"/>
                <a:cs typeface="Times New Roman" pitchFamily="18" charset="0"/>
              </a:rPr>
              <a:t>                                                squeeze-out direction</a:t>
            </a:r>
            <a:endParaRPr kumimoji="1" lang="en-US" altLang="zh-C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n/p</a:t>
            </a:r>
            <a:r>
              <a:rPr lang="en-US" altLang="zh-CN" sz="2800" b="1" dirty="0">
                <a:solidFill>
                  <a:srgbClr val="FF0000"/>
                </a:solidFill>
                <a:latin typeface="Times New Roman" pitchFamily="18" charset="0"/>
                <a:cs typeface="Times New Roman" pitchFamily="18" charset="0"/>
              </a:rPr>
              <a:t> (t/</a:t>
            </a:r>
            <a:r>
              <a:rPr lang="en-US" altLang="zh-CN" sz="2800" b="1" baseline="30000" dirty="0">
                <a:solidFill>
                  <a:srgbClr val="FF0000"/>
                </a:solidFill>
                <a:latin typeface="Times New Roman" pitchFamily="18" charset="0"/>
                <a:cs typeface="Times New Roman" pitchFamily="18" charset="0"/>
              </a:rPr>
              <a:t>3</a:t>
            </a:r>
            <a:r>
              <a:rPr lang="en-US" altLang="zh-CN" sz="2800" b="1" dirty="0">
                <a:solidFill>
                  <a:srgbClr val="FF0000"/>
                </a:solidFill>
                <a:latin typeface="Times New Roman" pitchFamily="18" charset="0"/>
                <a:cs typeface="Times New Roman" pitchFamily="18" charset="0"/>
              </a:rPr>
              <a:t>He) ratio at </a:t>
            </a:r>
          </a:p>
          <a:p>
            <a:r>
              <a:rPr lang="en-US" altLang="zh-CN" sz="2800" b="1" dirty="0">
                <a:solidFill>
                  <a:srgbClr val="FF0000"/>
                </a:solidFill>
                <a:latin typeface="Times New Roman" pitchFamily="18" charset="0"/>
                <a:cs typeface="Times New Roman" pitchFamily="18" charset="0"/>
              </a:rPr>
              <a:t>                                                squeeze-out direction</a:t>
            </a:r>
            <a:endParaRPr kumimoji="1" lang="en-US" altLang="zh-CN" sz="2800" b="1" dirty="0">
              <a:solidFill>
                <a:srgbClr val="FF0000"/>
              </a:solidFill>
              <a:latin typeface="Times New Roman" pitchFamily="18" charset="0"/>
              <a:cs typeface="Times New Roman" pitchFamily="18" charset="0"/>
            </a:endParaRPr>
          </a:p>
        </p:txBody>
      </p:sp>
      <p:pic>
        <p:nvPicPr>
          <p:cNvPr id="72706" name="Picture 2"/>
          <p:cNvPicPr>
            <a:picLocks noChangeAspect="1" noChangeArrowheads="1"/>
          </p:cNvPicPr>
          <p:nvPr/>
        </p:nvPicPr>
        <p:blipFill>
          <a:blip r:embed="rId2" cstate="print"/>
          <a:srcRect/>
          <a:stretch>
            <a:fillRect/>
          </a:stretch>
        </p:blipFill>
        <p:spPr bwMode="auto">
          <a:xfrm>
            <a:off x="0" y="899082"/>
            <a:ext cx="3775484" cy="5196918"/>
          </a:xfrm>
          <a:prstGeom prst="rect">
            <a:avLst/>
          </a:prstGeom>
          <a:noFill/>
          <a:ln w="28575" cap="flat" cmpd="sng" algn="ctr">
            <a:noFill/>
            <a:prstDash val="solid"/>
            <a:miter lim="800000"/>
            <a:headEnd type="none" w="med" len="med"/>
            <a:tailEnd type="none" w="med" len="med"/>
          </a:ln>
        </p:spPr>
      </p:pic>
      <p:pic>
        <p:nvPicPr>
          <p:cNvPr id="72707" name="Picture 3"/>
          <p:cNvPicPr>
            <a:picLocks noChangeAspect="1" noChangeArrowheads="1"/>
          </p:cNvPicPr>
          <p:nvPr/>
        </p:nvPicPr>
        <p:blipFill>
          <a:blip r:embed="rId3" cstate="print"/>
          <a:srcRect/>
          <a:stretch>
            <a:fillRect/>
          </a:stretch>
        </p:blipFill>
        <p:spPr bwMode="auto">
          <a:xfrm>
            <a:off x="3733800" y="1954887"/>
            <a:ext cx="5410200" cy="2767049"/>
          </a:xfrm>
          <a:prstGeom prst="rect">
            <a:avLst/>
          </a:prstGeom>
          <a:noFill/>
          <a:ln w="28575" cap="flat" cmpd="sng" algn="ctr">
            <a:noFill/>
            <a:prstDash val="solid"/>
            <a:miter lim="800000"/>
            <a:headEnd type="none" w="med" len="med"/>
            <a:tailEnd type="none" w="med" len="med"/>
          </a:ln>
        </p:spPr>
      </p:pic>
      <p:sp>
        <p:nvSpPr>
          <p:cNvPr id="12" name="Text Box 7"/>
          <p:cNvSpPr txBox="1">
            <a:spLocks noChangeArrowheads="1"/>
          </p:cNvSpPr>
          <p:nvPr/>
        </p:nvSpPr>
        <p:spPr bwMode="auto">
          <a:xfrm>
            <a:off x="152400" y="6107668"/>
            <a:ext cx="3744912" cy="369332"/>
          </a:xfrm>
          <a:prstGeom prst="rect">
            <a:avLst/>
          </a:prstGeom>
          <a:noFill/>
          <a:ln w="9525">
            <a:noFill/>
            <a:miter lim="800000"/>
            <a:headEnd/>
            <a:tailEnd/>
          </a:ln>
        </p:spPr>
        <p:txBody>
          <a:bodyPr anchor="b">
            <a:spAutoFit/>
          </a:bodyPr>
          <a:lstStyle/>
          <a:p>
            <a:r>
              <a:rPr lang="en-US" altLang="zh-CN" sz="1800" dirty="0" smtClean="0">
                <a:solidFill>
                  <a:srgbClr val="0000FF"/>
                </a:solidFill>
                <a:latin typeface="Times New Roman" pitchFamily="18" charset="0"/>
                <a:cs typeface="Times New Roman" pitchFamily="18" charset="0"/>
              </a:rPr>
              <a:t>Chen/Ko/Li, NPA729, 809 </a:t>
            </a:r>
            <a:r>
              <a:rPr lang="en-US" altLang="zh-CN" sz="1800" dirty="0">
                <a:solidFill>
                  <a:srgbClr val="0000FF"/>
                </a:solidFill>
                <a:latin typeface="Times New Roman" pitchFamily="18" charset="0"/>
                <a:cs typeface="Times New Roman" pitchFamily="18" charset="0"/>
              </a:rPr>
              <a:t>(</a:t>
            </a:r>
            <a:r>
              <a:rPr lang="en-US" altLang="zh-CN" sz="1800" dirty="0" smtClean="0">
                <a:solidFill>
                  <a:srgbClr val="0000FF"/>
                </a:solidFill>
                <a:latin typeface="Times New Roman" pitchFamily="18" charset="0"/>
                <a:cs typeface="Times New Roman" pitchFamily="18" charset="0"/>
              </a:rPr>
              <a:t>2003)</a:t>
            </a:r>
            <a:endParaRPr lang="zh-CN" altLang="en-US" sz="1800" dirty="0">
              <a:solidFill>
                <a:srgbClr val="0000FF"/>
              </a:solidFill>
              <a:latin typeface="Times New Roman" pitchFamily="18" charset="0"/>
              <a:cs typeface="Times New Roman" pitchFamily="18" charset="0"/>
            </a:endParaRPr>
          </a:p>
        </p:txBody>
      </p:sp>
      <p:sp>
        <p:nvSpPr>
          <p:cNvPr id="13" name="Text Box 7"/>
          <p:cNvSpPr txBox="1">
            <a:spLocks noChangeArrowheads="1"/>
          </p:cNvSpPr>
          <p:nvPr/>
        </p:nvSpPr>
        <p:spPr bwMode="auto">
          <a:xfrm>
            <a:off x="4419600" y="4721936"/>
            <a:ext cx="3744912" cy="369332"/>
          </a:xfrm>
          <a:prstGeom prst="rect">
            <a:avLst/>
          </a:prstGeom>
          <a:noFill/>
          <a:ln w="9525">
            <a:noFill/>
            <a:miter lim="800000"/>
            <a:headEnd/>
            <a:tailEnd/>
          </a:ln>
        </p:spPr>
        <p:txBody>
          <a:bodyPr anchor="b">
            <a:spAutoFit/>
          </a:bodyPr>
          <a:lstStyle/>
          <a:p>
            <a:r>
              <a:rPr lang="en-US" altLang="zh-CN" sz="1800" dirty="0" smtClean="0">
                <a:solidFill>
                  <a:srgbClr val="0000FF"/>
                </a:solidFill>
                <a:latin typeface="Times New Roman" pitchFamily="18" charset="0"/>
                <a:cs typeface="Times New Roman" pitchFamily="18" charset="0"/>
              </a:rPr>
              <a:t>Chen/Ko/Li, PRC69, 054606 </a:t>
            </a:r>
            <a:r>
              <a:rPr lang="en-US" altLang="zh-CN" sz="1800" dirty="0">
                <a:solidFill>
                  <a:srgbClr val="0000FF"/>
                </a:solidFill>
                <a:latin typeface="Times New Roman" pitchFamily="18" charset="0"/>
                <a:cs typeface="Times New Roman" pitchFamily="18" charset="0"/>
              </a:rPr>
              <a:t>(</a:t>
            </a:r>
            <a:r>
              <a:rPr lang="en-US" altLang="zh-CN" sz="1800" dirty="0" smtClean="0">
                <a:solidFill>
                  <a:srgbClr val="0000FF"/>
                </a:solidFill>
                <a:latin typeface="Times New Roman" pitchFamily="18" charset="0"/>
                <a:cs typeface="Times New Roman" pitchFamily="18" charset="0"/>
              </a:rPr>
              <a:t>2004)</a:t>
            </a:r>
            <a:endParaRPr lang="zh-CN" altLang="en-US" sz="1800" dirty="0">
              <a:solidFill>
                <a:srgbClr val="0000FF"/>
              </a:solidFill>
              <a:latin typeface="Times New Roman" pitchFamily="18" charset="0"/>
              <a:cs typeface="Times New Roman" pitchFamily="18" charset="0"/>
            </a:endParaRPr>
          </a:p>
        </p:txBody>
      </p:sp>
      <p:sp>
        <p:nvSpPr>
          <p:cNvPr id="14" name="Text Box 3"/>
          <p:cNvSpPr txBox="1">
            <a:spLocks noChangeArrowheads="1"/>
          </p:cNvSpPr>
          <p:nvPr/>
        </p:nvSpPr>
        <p:spPr bwMode="auto">
          <a:xfrm>
            <a:off x="4267200" y="1524000"/>
            <a:ext cx="3570288" cy="430887"/>
          </a:xfrm>
          <a:prstGeom prst="rect">
            <a:avLst/>
          </a:prstGeom>
          <a:noFill/>
          <a:ln w="9525">
            <a:noFill/>
            <a:miter lim="800000"/>
            <a:headEnd/>
            <a:tailEnd/>
          </a:ln>
        </p:spPr>
        <p:txBody>
          <a:bodyPr wrap="square" anchor="b">
            <a:spAutoFit/>
          </a:bodyPr>
          <a:lstStyle/>
          <a:p>
            <a:r>
              <a:rPr kumimoji="1" lang="en-US" altLang="zh-CN" sz="2200" dirty="0" smtClean="0">
                <a:solidFill>
                  <a:srgbClr val="0000CC"/>
                </a:solidFill>
                <a:latin typeface="Times New Roman" pitchFamily="18" charset="0"/>
                <a:ea typeface="宋体" pitchFamily="2" charset="-122"/>
              </a:rPr>
              <a:t>IBUU04+Coalescence</a:t>
            </a:r>
            <a:endParaRPr kumimoji="1" lang="en-US" altLang="zh-CN" sz="2200" dirty="0">
              <a:solidFill>
                <a:srgbClr val="0000CC"/>
              </a:solidFill>
              <a:latin typeface="Times New Roman" pitchFamily="18" charset="0"/>
              <a:ea typeface="宋体" pitchFamily="2" charset="-122"/>
            </a:endParaRPr>
          </a:p>
        </p:txBody>
      </p:sp>
      <p:sp>
        <p:nvSpPr>
          <p:cNvPr id="15" name="Text Box 8"/>
          <p:cNvSpPr txBox="1">
            <a:spLocks noChangeArrowheads="1"/>
          </p:cNvSpPr>
          <p:nvPr/>
        </p:nvSpPr>
        <p:spPr bwMode="auto">
          <a:xfrm>
            <a:off x="4572000" y="5639316"/>
            <a:ext cx="4343400" cy="369332"/>
          </a:xfrm>
          <a:prstGeom prst="rect">
            <a:avLst/>
          </a:prstGeom>
          <a:noFill/>
          <a:ln w="9525">
            <a:noFill/>
            <a:miter lim="800000"/>
            <a:headEnd/>
            <a:tailEnd/>
          </a:ln>
        </p:spPr>
        <p:txBody>
          <a:bodyPr wrap="square">
            <a:spAutoFit/>
          </a:bodyPr>
          <a:lstStyle/>
          <a:p>
            <a:pPr algn="l"/>
            <a:r>
              <a:rPr lang="en-US" altLang="zh-CN" sz="1800" dirty="0" smtClean="0">
                <a:solidFill>
                  <a:srgbClr val="FF0000"/>
                </a:solidFill>
              </a:rPr>
              <a:t>RAON can </a:t>
            </a:r>
            <a:r>
              <a:rPr lang="en-US" altLang="zh-CN" sz="1800" dirty="0">
                <a:solidFill>
                  <a:srgbClr val="FF0000"/>
                </a:solidFill>
              </a:rPr>
              <a:t>make </a:t>
            </a:r>
            <a:r>
              <a:rPr lang="en-US" altLang="zh-CN" sz="1800" dirty="0" smtClean="0">
                <a:solidFill>
                  <a:srgbClr val="FF0000"/>
                </a:solidFill>
              </a:rPr>
              <a:t>contribution!!!</a:t>
            </a:r>
            <a:endParaRPr lang="en-US" altLang="zh-CN" sz="18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smtClean="0">
                <a:solidFill>
                  <a:srgbClr val="132584"/>
                </a:solidFill>
                <a:latin typeface="Times New Roman" pitchFamily="18" charset="0"/>
                <a:ea typeface="黑体" pitchFamily="49" charset="-122"/>
                <a:cs typeface="Times New Roman" pitchFamily="18" charset="0"/>
              </a:rPr>
              <a:t>Outline</a:t>
            </a:r>
            <a:endParaRPr kumimoji="1" lang="zh-CN" altLang="en-US" sz="3600" smtClean="0">
              <a:solidFill>
                <a:srgbClr val="132584"/>
              </a:solidFill>
              <a:latin typeface="Times New Roman" pitchFamily="18" charset="0"/>
              <a:ea typeface="黑体" pitchFamily="49" charset="-122"/>
              <a:cs typeface="Times New Roman" pitchFamily="18" charset="0"/>
            </a:endParaRPr>
          </a:p>
        </p:txBody>
      </p:sp>
      <p:sp>
        <p:nvSpPr>
          <p:cNvPr id="5" name="Rectangle 59"/>
          <p:cNvSpPr txBox="1">
            <a:spLocks noChangeArrowheads="1"/>
          </p:cNvSpPr>
          <p:nvPr/>
        </p:nvSpPr>
        <p:spPr bwMode="auto">
          <a:xfrm>
            <a:off x="457200" y="1447800"/>
            <a:ext cx="8382000" cy="4343053"/>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Current constraints on the symmetry </a:t>
            </a:r>
            <a:r>
              <a:rPr lang="en-US" altLang="zh-CN" sz="3200"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Symmetry energy at 0.11 fm</a:t>
            </a:r>
            <a:r>
              <a:rPr lang="en-US" altLang="zh-CN" sz="2500" b="1" kern="0" baseline="30000" dirty="0" smtClean="0">
                <a:solidFill>
                  <a:srgbClr val="0000FF"/>
                </a:solidFill>
                <a:latin typeface="Times New Roman" pitchFamily="18" charset="0"/>
                <a:ea typeface="+mn-ea"/>
                <a:cs typeface="Times New Roman" pitchFamily="18" charset="0"/>
              </a:rPr>
              <a:t>-3</a:t>
            </a:r>
            <a:endParaRPr lang="en-US" altLang="zh-CN" sz="2500" b="1" kern="0" baseline="30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FF0000"/>
                </a:solidFill>
                <a:latin typeface="Times New Roman" pitchFamily="18" charset="0"/>
                <a:ea typeface="+mn-ea"/>
                <a:cs typeface="Times New Roman" pitchFamily="18" charset="0"/>
              </a:rPr>
              <a:t>Density curvature </a:t>
            </a:r>
            <a:r>
              <a:rPr lang="en-US" altLang="zh-CN" sz="3200" b="1" kern="0" dirty="0" err="1" smtClean="0">
                <a:solidFill>
                  <a:srgbClr val="FF0000"/>
                </a:solidFill>
                <a:latin typeface="Times New Roman" pitchFamily="18" charset="0"/>
                <a:ea typeface="+mn-ea"/>
                <a:cs typeface="Times New Roman" pitchFamily="18" charset="0"/>
              </a:rPr>
              <a:t>K</a:t>
            </a:r>
            <a:r>
              <a:rPr lang="en-US" altLang="zh-CN" sz="3200" b="1" kern="0" baseline="-25000" dirty="0" err="1" smtClean="0">
                <a:solidFill>
                  <a:srgbClr val="FF0000"/>
                </a:solidFill>
                <a:latin typeface="Times New Roman" pitchFamily="18" charset="0"/>
                <a:ea typeface="+mn-ea"/>
                <a:cs typeface="Times New Roman" pitchFamily="18" charset="0"/>
              </a:rPr>
              <a:t>sym</a:t>
            </a:r>
            <a:r>
              <a:rPr lang="en-US" altLang="zh-CN" sz="3200" b="1" kern="0" dirty="0" smtClean="0">
                <a:solidFill>
                  <a:srgbClr val="FF0000"/>
                </a:solidFill>
                <a:latin typeface="Times New Roman" pitchFamily="18" charset="0"/>
                <a:ea typeface="+mn-ea"/>
                <a:cs typeface="Times New Roman" pitchFamily="18" charset="0"/>
              </a:rPr>
              <a:t> </a:t>
            </a:r>
            <a:r>
              <a:rPr lang="en-US" altLang="zh-CN" sz="3200" b="1" kern="0" dirty="0">
                <a:solidFill>
                  <a:srgbClr val="FF0000"/>
                </a:solidFill>
                <a:latin typeface="Times New Roman" pitchFamily="18" charset="0"/>
                <a:ea typeface="+mn-ea"/>
                <a:cs typeface="Times New Roman" pitchFamily="18" charset="0"/>
              </a:rPr>
              <a:t>and the </a:t>
            </a:r>
            <a:r>
              <a:rPr lang="en-US" altLang="zh-CN" sz="3200" b="1" kern="0" dirty="0" smtClean="0">
                <a:solidFill>
                  <a:srgbClr val="FF0000"/>
                </a:solidFill>
                <a:latin typeface="Times New Roman" pitchFamily="18" charset="0"/>
                <a:ea typeface="+mn-ea"/>
                <a:cs typeface="Times New Roman" pitchFamily="18" charset="0"/>
              </a:rPr>
              <a:t>high density symmetry energy</a:t>
            </a:r>
            <a:endParaRPr lang="en-US" altLang="zh-CN" sz="3200" b="1" kern="0" baseline="-25000" dirty="0">
              <a:solidFill>
                <a:srgbClr val="FF0000"/>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Summary and outlook</a:t>
            </a:r>
            <a:endParaRPr lang="zh-CN" altLang="en-US" sz="3200"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kumimoji="1" lang="en-US" altLang="zh-CN" smtClean="0">
                <a:solidFill>
                  <a:schemeClr val="accent2"/>
                </a:solidFill>
                <a:latin typeface="Times New Roman" pitchFamily="18" charset="0"/>
                <a:ea typeface="黑体" pitchFamily="49" charset="-122"/>
              </a:rPr>
              <a:t>Why Symmetry Energy</a:t>
            </a:r>
            <a:r>
              <a:rPr kumimoji="1" lang="zh-CN" altLang="en-US" smtClean="0">
                <a:solidFill>
                  <a:schemeClr val="accent2"/>
                </a:solidFill>
                <a:latin typeface="Times New Roman" pitchFamily="18" charset="0"/>
                <a:ea typeface="黑体" pitchFamily="49" charset="-122"/>
              </a:rPr>
              <a:t>？</a:t>
            </a:r>
          </a:p>
        </p:txBody>
      </p:sp>
      <p:pic>
        <p:nvPicPr>
          <p:cNvPr id="25603" name="Picture 3"/>
          <p:cNvPicPr>
            <a:picLocks noChangeAspect="1" noChangeArrowheads="1"/>
          </p:cNvPicPr>
          <p:nvPr/>
        </p:nvPicPr>
        <p:blipFill>
          <a:blip r:embed="rId2" cstate="print"/>
          <a:srcRect/>
          <a:stretch>
            <a:fillRect/>
          </a:stretch>
        </p:blipFill>
        <p:spPr bwMode="auto">
          <a:xfrm>
            <a:off x="76200" y="1482725"/>
            <a:ext cx="5553075" cy="3775075"/>
          </a:xfrm>
          <a:prstGeom prst="rect">
            <a:avLst/>
          </a:prstGeom>
          <a:noFill/>
          <a:ln w="28575" algn="ctr">
            <a:noFill/>
            <a:miter lim="800000"/>
            <a:headEnd/>
            <a:tailEnd/>
          </a:ln>
        </p:spPr>
      </p:pic>
      <p:sp>
        <p:nvSpPr>
          <p:cNvPr id="25604" name="Rectangle 4"/>
          <p:cNvSpPr>
            <a:spLocks noChangeArrowheads="1"/>
          </p:cNvSpPr>
          <p:nvPr/>
        </p:nvSpPr>
        <p:spPr bwMode="auto">
          <a:xfrm>
            <a:off x="152400" y="876300"/>
            <a:ext cx="8763000" cy="571500"/>
          </a:xfrm>
          <a:prstGeom prst="rect">
            <a:avLst/>
          </a:prstGeom>
          <a:noFill/>
          <a:ln w="9525">
            <a:noFill/>
            <a:miter lim="800000"/>
            <a:headEnd/>
            <a:tailEnd/>
          </a:ln>
        </p:spPr>
        <p:txBody>
          <a:bodyPr anchor="ctr"/>
          <a:lstStyle/>
          <a:p>
            <a:r>
              <a:rPr lang="en-US" altLang="zh-CN" sz="2000" b="1">
                <a:solidFill>
                  <a:srgbClr val="133984"/>
                </a:solidFill>
                <a:latin typeface="Times New Roman" pitchFamily="18" charset="0"/>
                <a:ea typeface="华文新魏" pitchFamily="2" charset="-122"/>
              </a:rPr>
              <a:t>The multifaceted influence of the nuclear symmetry energy</a:t>
            </a:r>
            <a:r>
              <a:rPr lang="en-US" altLang="zh-CN" sz="2000">
                <a:solidFill>
                  <a:srgbClr val="133984"/>
                </a:solidFill>
                <a:latin typeface="Times New Roman" pitchFamily="18" charset="0"/>
                <a:ea typeface="华文新魏" pitchFamily="2" charset="-122"/>
              </a:rPr>
              <a:t> </a:t>
            </a:r>
            <a:br>
              <a:rPr lang="en-US" altLang="zh-CN" sz="2000">
                <a:solidFill>
                  <a:srgbClr val="133984"/>
                </a:solidFill>
                <a:latin typeface="Times New Roman" pitchFamily="18" charset="0"/>
                <a:ea typeface="华文新魏" pitchFamily="2" charset="-122"/>
              </a:rPr>
            </a:br>
            <a:r>
              <a:rPr lang="en-US" altLang="zh-CN" sz="1800">
                <a:solidFill>
                  <a:srgbClr val="133984"/>
                </a:solidFill>
                <a:latin typeface="Times New Roman" pitchFamily="18" charset="0"/>
                <a:ea typeface="华文新魏" pitchFamily="2" charset="-122"/>
              </a:rPr>
              <a:t>A.W. Steiner, M. Prakash, J.M. Lattimer and P.J. Ellis, </a:t>
            </a:r>
            <a:r>
              <a:rPr lang="en-US" altLang="zh-CN" sz="1800" b="1" i="1">
                <a:solidFill>
                  <a:srgbClr val="133984"/>
                </a:solidFill>
                <a:latin typeface="Times New Roman" pitchFamily="18" charset="0"/>
                <a:ea typeface="华文新魏" pitchFamily="2" charset="-122"/>
              </a:rPr>
              <a:t>Phys. Rep. 411, 325 (2005).</a:t>
            </a:r>
          </a:p>
        </p:txBody>
      </p:sp>
      <p:sp>
        <p:nvSpPr>
          <p:cNvPr id="25605" name="Text Box 5"/>
          <p:cNvSpPr txBox="1">
            <a:spLocks noChangeArrowheads="1"/>
          </p:cNvSpPr>
          <p:nvPr/>
        </p:nvSpPr>
        <p:spPr bwMode="auto">
          <a:xfrm>
            <a:off x="101600" y="5143500"/>
            <a:ext cx="8915400" cy="1384300"/>
          </a:xfrm>
          <a:prstGeom prst="rect">
            <a:avLst/>
          </a:prstGeom>
          <a:noFill/>
          <a:ln w="9525">
            <a:noFill/>
            <a:miter lim="800000"/>
            <a:headEnd/>
            <a:tailEnd/>
          </a:ln>
        </p:spPr>
        <p:txBody>
          <a:bodyPr>
            <a:spAutoFit/>
          </a:bodyPr>
          <a:lstStyle/>
          <a:p>
            <a:pPr marL="457200" indent="-457200"/>
            <a:r>
              <a:rPr kumimoji="1" lang="en-US" altLang="zh-CN" sz="2000" b="1" dirty="0">
                <a:solidFill>
                  <a:srgbClr val="FF3300"/>
                </a:solidFill>
                <a:latin typeface="Times New Roman" pitchFamily="18" charset="0"/>
                <a:ea typeface="宋体" pitchFamily="2" charset="-122"/>
              </a:rPr>
              <a:t>The symmetry energy is also related to some issues of fundamental physics:</a:t>
            </a:r>
          </a:p>
          <a:p>
            <a:pPr marL="457200" indent="-457200" algn="l"/>
            <a:r>
              <a:rPr kumimoji="1" lang="en-US" altLang="zh-CN" sz="1600" b="1" dirty="0">
                <a:solidFill>
                  <a:schemeClr val="accent2"/>
                </a:solidFill>
                <a:latin typeface="Times New Roman" pitchFamily="18" charset="0"/>
              </a:rPr>
              <a:t>1. The precision tests of the SM through atomic parity violation observables (</a:t>
            </a:r>
            <a:r>
              <a:rPr kumimoji="1" lang="en-US" altLang="zh-CN" sz="1600" b="1" dirty="0" err="1">
                <a:solidFill>
                  <a:srgbClr val="FF33CC"/>
                </a:solidFill>
                <a:latin typeface="Times New Roman" pitchFamily="18" charset="0"/>
              </a:rPr>
              <a:t>Sil</a:t>
            </a:r>
            <a:r>
              <a:rPr kumimoji="1" lang="en-US" altLang="zh-CN" sz="1600" b="1" dirty="0">
                <a:solidFill>
                  <a:srgbClr val="FF33CC"/>
                </a:solidFill>
                <a:latin typeface="Times New Roman" pitchFamily="18" charset="0"/>
              </a:rPr>
              <a:t> et al., PRC05</a:t>
            </a:r>
            <a:r>
              <a:rPr kumimoji="1" lang="en-US" altLang="zh-CN" sz="1600" b="1" dirty="0">
                <a:solidFill>
                  <a:schemeClr val="accent2"/>
                </a:solidFill>
                <a:latin typeface="Times New Roman" pitchFamily="18" charset="0"/>
              </a:rPr>
              <a:t>)</a:t>
            </a:r>
          </a:p>
          <a:p>
            <a:pPr marL="457200" indent="-457200" algn="l"/>
            <a:r>
              <a:rPr kumimoji="1" lang="en-US" altLang="zh-CN" sz="1600" b="1" dirty="0">
                <a:solidFill>
                  <a:schemeClr val="accent2"/>
                </a:solidFill>
                <a:latin typeface="Times New Roman" pitchFamily="18" charset="0"/>
              </a:rPr>
              <a:t>2. Possible time variation of the gravitational constant (</a:t>
            </a:r>
            <a:r>
              <a:rPr kumimoji="1" lang="en-US" altLang="zh-CN" sz="1600" b="1" dirty="0" err="1">
                <a:solidFill>
                  <a:srgbClr val="FF33CC"/>
                </a:solidFill>
                <a:latin typeface="Times New Roman" pitchFamily="18" charset="0"/>
              </a:rPr>
              <a:t>Jofre</a:t>
            </a:r>
            <a:r>
              <a:rPr kumimoji="1" lang="en-US" altLang="zh-CN" sz="1600" b="1" dirty="0">
                <a:solidFill>
                  <a:srgbClr val="FF33CC"/>
                </a:solidFill>
                <a:latin typeface="Times New Roman" pitchFamily="18" charset="0"/>
              </a:rPr>
              <a:t> et al. PRL06; </a:t>
            </a:r>
            <a:r>
              <a:rPr kumimoji="1" lang="en-US" altLang="zh-CN" sz="1600" b="1" dirty="0" err="1">
                <a:solidFill>
                  <a:srgbClr val="FF33CC"/>
                </a:solidFill>
                <a:latin typeface="Times New Roman" pitchFamily="18" charset="0"/>
              </a:rPr>
              <a:t>Krastev</a:t>
            </a:r>
            <a:r>
              <a:rPr kumimoji="1" lang="en-US" altLang="zh-CN" sz="1600" b="1" dirty="0">
                <a:solidFill>
                  <a:srgbClr val="FF33CC"/>
                </a:solidFill>
                <a:latin typeface="Times New Roman" pitchFamily="18" charset="0"/>
              </a:rPr>
              <a:t>/Li, PRC07</a:t>
            </a:r>
            <a:r>
              <a:rPr kumimoji="1" lang="en-US" altLang="zh-CN" sz="1600" b="1" dirty="0">
                <a:solidFill>
                  <a:schemeClr val="accent2"/>
                </a:solidFill>
                <a:latin typeface="Times New Roman" pitchFamily="18" charset="0"/>
              </a:rPr>
              <a:t>)</a:t>
            </a:r>
          </a:p>
          <a:p>
            <a:pPr marL="457200" indent="-457200" algn="l"/>
            <a:r>
              <a:rPr kumimoji="1" lang="en-US" altLang="zh-CN" sz="1600" b="1" dirty="0">
                <a:solidFill>
                  <a:schemeClr val="accent2"/>
                </a:solidFill>
                <a:latin typeface="Times New Roman" pitchFamily="18" charset="0"/>
              </a:rPr>
              <a:t>3. Non-Newtonian gravity proposed in the grand unified theories (</a:t>
            </a:r>
            <a:r>
              <a:rPr kumimoji="1" lang="en-US" altLang="zh-CN" sz="1600" b="1" dirty="0">
                <a:solidFill>
                  <a:srgbClr val="FF33CC"/>
                </a:solidFill>
                <a:latin typeface="Times New Roman" pitchFamily="18" charset="0"/>
              </a:rPr>
              <a:t>Wen/Li/Chen, PRL09</a:t>
            </a:r>
            <a:r>
              <a:rPr kumimoji="1" lang="en-US" altLang="zh-CN" sz="1600" b="1" dirty="0">
                <a:solidFill>
                  <a:schemeClr val="accent2"/>
                </a:solidFill>
                <a:latin typeface="Times New Roman" pitchFamily="18" charset="0"/>
              </a:rPr>
              <a:t>)</a:t>
            </a:r>
          </a:p>
          <a:p>
            <a:pPr marL="457200" indent="-457200" algn="l"/>
            <a:r>
              <a:rPr kumimoji="1" lang="en-US" altLang="zh-CN" sz="1600" b="1" dirty="0">
                <a:solidFill>
                  <a:schemeClr val="accent2"/>
                </a:solidFill>
                <a:latin typeface="Times New Roman" pitchFamily="18" charset="0"/>
              </a:rPr>
              <a:t>4. Dark Matter Direct Detection (</a:t>
            </a:r>
            <a:r>
              <a:rPr kumimoji="1" lang="en-US" altLang="zh-CN" sz="1600" b="1" dirty="0">
                <a:solidFill>
                  <a:srgbClr val="FF33CC"/>
                </a:solidFill>
                <a:latin typeface="Times New Roman" pitchFamily="18" charset="0"/>
              </a:rPr>
              <a:t>Hao </a:t>
            </a:r>
            <a:r>
              <a:rPr kumimoji="1" lang="en-US" altLang="zh-CN" sz="1600" b="1" dirty="0" smtClean="0">
                <a:solidFill>
                  <a:srgbClr val="FF33CC"/>
                </a:solidFill>
                <a:latin typeface="Times New Roman" pitchFamily="18" charset="0"/>
              </a:rPr>
              <a:t>Zheng and </a:t>
            </a:r>
            <a:r>
              <a:rPr kumimoji="1" lang="en-US" altLang="zh-CN" sz="1600" b="1" dirty="0">
                <a:solidFill>
                  <a:srgbClr val="FF33CC"/>
                </a:solidFill>
                <a:latin typeface="Times New Roman" pitchFamily="18" charset="0"/>
              </a:rPr>
              <a:t>Lie-Wen Chen, in </a:t>
            </a:r>
            <a:r>
              <a:rPr kumimoji="1" lang="en-US" altLang="zh-CN" sz="1600" b="1" dirty="0" smtClean="0">
                <a:solidFill>
                  <a:srgbClr val="FF33CC"/>
                </a:solidFill>
                <a:latin typeface="Times New Roman" pitchFamily="18" charset="0"/>
              </a:rPr>
              <a:t>preparation, 2013</a:t>
            </a:r>
            <a:r>
              <a:rPr kumimoji="1" lang="en-US" altLang="zh-CN" sz="1600" b="1" dirty="0" smtClean="0">
                <a:solidFill>
                  <a:schemeClr val="accent2"/>
                </a:solidFill>
                <a:latin typeface="Times New Roman" pitchFamily="18" charset="0"/>
              </a:rPr>
              <a:t>)</a:t>
            </a:r>
            <a:endParaRPr kumimoji="1" lang="en-US" altLang="zh-CN" sz="1600" b="1" dirty="0">
              <a:solidFill>
                <a:schemeClr val="accent2"/>
              </a:solidFill>
              <a:latin typeface="Times New Roman" pitchFamily="18" charset="0"/>
            </a:endParaRPr>
          </a:p>
        </p:txBody>
      </p:sp>
      <p:sp>
        <p:nvSpPr>
          <p:cNvPr id="25606" name="Oval 7"/>
          <p:cNvSpPr>
            <a:spLocks noChangeArrowheads="1"/>
          </p:cNvSpPr>
          <p:nvPr/>
        </p:nvSpPr>
        <p:spPr bwMode="auto">
          <a:xfrm>
            <a:off x="5845175" y="2876550"/>
            <a:ext cx="3011488" cy="552450"/>
          </a:xfrm>
          <a:prstGeom prst="ellipse">
            <a:avLst/>
          </a:prstGeom>
          <a:noFill/>
          <a:ln w="28575" algn="ctr">
            <a:solidFill>
              <a:srgbClr val="FF0000"/>
            </a:solidFill>
            <a:round/>
            <a:headEnd/>
            <a:tailEnd/>
          </a:ln>
        </p:spPr>
        <p:txBody>
          <a:bodyPr wrap="none" lIns="90000" tIns="46800" rIns="90000" bIns="46800" anchor="ctr">
            <a:spAutoFit/>
          </a:bodyPr>
          <a:lstStyle/>
          <a:p>
            <a:r>
              <a:rPr lang="en-US" altLang="zh-CN" sz="2000" b="1">
                <a:solidFill>
                  <a:srgbClr val="FF0000"/>
                </a:solidFill>
                <a:latin typeface="Times New Roman" pitchFamily="18" charset="0"/>
              </a:rPr>
              <a:t>Symmetry Energy</a:t>
            </a:r>
          </a:p>
        </p:txBody>
      </p:sp>
      <p:sp>
        <p:nvSpPr>
          <p:cNvPr id="25607" name="Rectangle 8"/>
          <p:cNvSpPr>
            <a:spLocks noChangeArrowheads="1"/>
          </p:cNvSpPr>
          <p:nvPr/>
        </p:nvSpPr>
        <p:spPr bwMode="auto">
          <a:xfrm>
            <a:off x="6342063" y="1676400"/>
            <a:ext cx="2000250" cy="730250"/>
          </a:xfrm>
          <a:prstGeom prst="rect">
            <a:avLst/>
          </a:prstGeom>
          <a:solidFill>
            <a:srgbClr val="DDDDDD"/>
          </a:solidFill>
          <a:ln w="28575" algn="ctr">
            <a:solidFill>
              <a:srgbClr val="922706"/>
            </a:solidFill>
            <a:miter lim="800000"/>
            <a:headEnd/>
            <a:tailEnd/>
          </a:ln>
        </p:spPr>
        <p:txBody>
          <a:bodyPr wrap="none" lIns="90000" tIns="46800" rIns="90000" bIns="46800" anchor="ctr">
            <a:spAutoFit/>
          </a:bodyPr>
          <a:lstStyle/>
          <a:p>
            <a:r>
              <a:rPr lang="en-US" altLang="zh-CN" sz="2000" b="1">
                <a:latin typeface="Times New Roman" pitchFamily="18" charset="0"/>
              </a:rPr>
              <a:t>Nuclear Physics </a:t>
            </a:r>
          </a:p>
          <a:p>
            <a:r>
              <a:rPr lang="en-US" altLang="zh-CN" sz="2000" b="1">
                <a:solidFill>
                  <a:srgbClr val="0000FF"/>
                </a:solidFill>
                <a:latin typeface="Times New Roman" pitchFamily="18" charset="0"/>
              </a:rPr>
              <a:t>on the Earth</a:t>
            </a:r>
          </a:p>
        </p:txBody>
      </p:sp>
      <p:sp>
        <p:nvSpPr>
          <p:cNvPr id="25608" name="Rectangle 9"/>
          <p:cNvSpPr>
            <a:spLocks noChangeArrowheads="1"/>
          </p:cNvSpPr>
          <p:nvPr/>
        </p:nvSpPr>
        <p:spPr bwMode="auto">
          <a:xfrm>
            <a:off x="5664200" y="3911600"/>
            <a:ext cx="3403600" cy="730250"/>
          </a:xfrm>
          <a:prstGeom prst="rect">
            <a:avLst/>
          </a:prstGeom>
          <a:solidFill>
            <a:srgbClr val="DDDDDD"/>
          </a:solidFill>
          <a:ln w="28575" algn="ctr">
            <a:solidFill>
              <a:srgbClr val="922706"/>
            </a:solidFill>
            <a:miter lim="800000"/>
            <a:headEnd/>
            <a:tailEnd/>
          </a:ln>
        </p:spPr>
        <p:txBody>
          <a:bodyPr wrap="none" lIns="90000" tIns="46800" rIns="90000" bIns="46800" anchor="ctr">
            <a:spAutoFit/>
          </a:bodyPr>
          <a:lstStyle/>
          <a:p>
            <a:r>
              <a:rPr lang="en-US" altLang="zh-CN" sz="2000" b="1">
                <a:latin typeface="Times New Roman" pitchFamily="18" charset="0"/>
              </a:rPr>
              <a:t>Astrophysics and Cosmology </a:t>
            </a:r>
          </a:p>
          <a:p>
            <a:r>
              <a:rPr lang="en-US" altLang="zh-CN" sz="2000" b="1">
                <a:solidFill>
                  <a:srgbClr val="FF3399"/>
                </a:solidFill>
                <a:latin typeface="Times New Roman" pitchFamily="18" charset="0"/>
              </a:rPr>
              <a:t>in Heaven</a:t>
            </a:r>
          </a:p>
        </p:txBody>
      </p:sp>
      <p:sp>
        <p:nvSpPr>
          <p:cNvPr id="25609" name="AutoShape 10"/>
          <p:cNvSpPr>
            <a:spLocks noChangeArrowheads="1"/>
          </p:cNvSpPr>
          <p:nvPr/>
        </p:nvSpPr>
        <p:spPr bwMode="auto">
          <a:xfrm>
            <a:off x="7104063" y="2406650"/>
            <a:ext cx="533400" cy="461963"/>
          </a:xfrm>
          <a:prstGeom prst="upDownArrow">
            <a:avLst>
              <a:gd name="adj1" fmla="val 50000"/>
              <a:gd name="adj2" fmla="val 20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sp>
        <p:nvSpPr>
          <p:cNvPr id="25610" name="AutoShape 11"/>
          <p:cNvSpPr>
            <a:spLocks noChangeArrowheads="1"/>
          </p:cNvSpPr>
          <p:nvPr/>
        </p:nvSpPr>
        <p:spPr bwMode="auto">
          <a:xfrm>
            <a:off x="7104063" y="3429000"/>
            <a:ext cx="533400" cy="461963"/>
          </a:xfrm>
          <a:prstGeom prst="upDownArrow">
            <a:avLst>
              <a:gd name="adj1" fmla="val 50000"/>
              <a:gd name="adj2" fmla="val 20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pic>
        <p:nvPicPr>
          <p:cNvPr id="25611" name="Picture 12"/>
          <p:cNvPicPr>
            <a:picLocks noChangeAspect="1" noChangeArrowheads="1"/>
          </p:cNvPicPr>
          <p:nvPr/>
        </p:nvPicPr>
        <p:blipFill>
          <a:blip r:embed="rId3" cstate="print"/>
          <a:srcRect r="2119"/>
          <a:stretch>
            <a:fillRect/>
          </a:stretch>
        </p:blipFill>
        <p:spPr bwMode="auto">
          <a:xfrm>
            <a:off x="7223125" y="295275"/>
            <a:ext cx="1581150" cy="365125"/>
          </a:xfrm>
          <a:prstGeom prst="rect">
            <a:avLst/>
          </a:prstGeom>
          <a:noFill/>
          <a:ln w="28575" algn="ctr">
            <a:solidFill>
              <a:srgbClr val="FF0000"/>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8534400" cy="2971799"/>
          </a:xfrm>
        </p:spPr>
        <p:txBody>
          <a:bodyPr/>
          <a:lstStyle/>
          <a:p>
            <a:r>
              <a:rPr lang="en-US" altLang="zh-CN" sz="2400" dirty="0" smtClean="0">
                <a:solidFill>
                  <a:srgbClr val="0000FF"/>
                </a:solidFill>
                <a:latin typeface="Times New Roman" pitchFamily="18" charset="0"/>
                <a:ea typeface="宋体" pitchFamily="2" charset="-122"/>
                <a:cs typeface="Times New Roman" pitchFamily="18" charset="0"/>
              </a:rPr>
              <a:t>While high quality data and reliable models are in progress to constrain the high density Esym, can we find other ways to get some information on high density Esym? </a:t>
            </a:r>
          </a:p>
          <a:p>
            <a:endParaRPr lang="en-US" altLang="zh-CN" sz="2400" dirty="0" smtClean="0">
              <a:solidFill>
                <a:srgbClr val="0000FF"/>
              </a:solidFill>
              <a:latin typeface="Times New Roman" pitchFamily="18" charset="0"/>
              <a:ea typeface="宋体" pitchFamily="2" charset="-122"/>
              <a:cs typeface="Times New Roman" pitchFamily="18" charset="0"/>
            </a:endParaRPr>
          </a:p>
          <a:p>
            <a:r>
              <a:rPr lang="en-US" altLang="zh-CN" sz="2400" dirty="0" smtClean="0">
                <a:solidFill>
                  <a:srgbClr val="0000FF"/>
                </a:solidFill>
                <a:latin typeface="Times New Roman" pitchFamily="18" charset="0"/>
                <a:ea typeface="宋体" pitchFamily="2" charset="-122"/>
                <a:cs typeface="Times New Roman" pitchFamily="18" charset="0"/>
              </a:rPr>
              <a:t>Can we get some information on high density Esym from the knowledge of Esym around saturation density?</a:t>
            </a:r>
          </a:p>
        </p:txBody>
      </p:sp>
      <p:sp>
        <p:nvSpPr>
          <p:cNvPr id="6"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High density E</a:t>
            </a:r>
            <a:r>
              <a:rPr kumimoji="1" lang="en-US" altLang="zh-CN" sz="2800" b="1" baseline="-25000" dirty="0" smtClean="0">
                <a:solidFill>
                  <a:schemeClr val="accent2"/>
                </a:solidFill>
                <a:latin typeface="Times New Roman" pitchFamily="18" charset="0"/>
                <a:cs typeface="Times New Roman" pitchFamily="18" charset="0"/>
              </a:rPr>
              <a:t>sym</a:t>
            </a:r>
            <a:r>
              <a:rPr kumimoji="1" lang="zh-CN" altLang="en-US" sz="2800" b="1" dirty="0" smtClean="0">
                <a:solidFill>
                  <a:schemeClr val="accent2"/>
                </a:solidFill>
                <a:latin typeface="Times New Roman" pitchFamily="18" charset="0"/>
                <a:cs typeface="Times New Roman" pitchFamily="18" charset="0"/>
              </a:rPr>
              <a:t>：</a:t>
            </a:r>
            <a:r>
              <a:rPr kumimoji="1" lang="en-US" altLang="zh-CN" sz="2800" b="1" dirty="0" smtClean="0">
                <a:solidFill>
                  <a:schemeClr val="accent2"/>
                </a:solidFill>
                <a:latin typeface="Times New Roman" pitchFamily="18" charset="0"/>
                <a:cs typeface="Times New Roman" pitchFamily="18" charset="0"/>
              </a:rPr>
              <a:t>other ways?</a:t>
            </a:r>
            <a:endParaRPr kumimoji="1" lang="zh-CN" altLang="en-US" sz="2800" b="1" dirty="0">
              <a:solidFill>
                <a:srgbClr val="FF0000"/>
              </a:solidFill>
              <a:latin typeface="Times New Roman" pitchFamily="18" charset="0"/>
              <a:cs typeface="Times New Roman" pitchFamily="18" charset="0"/>
            </a:endParaRPr>
          </a:p>
        </p:txBody>
      </p:sp>
      <p:grpSp>
        <p:nvGrpSpPr>
          <p:cNvPr id="15" name="组合 14"/>
          <p:cNvGrpSpPr/>
          <p:nvPr/>
        </p:nvGrpSpPr>
        <p:grpSpPr>
          <a:xfrm>
            <a:off x="693737" y="4724400"/>
            <a:ext cx="7840663" cy="1511300"/>
            <a:chOff x="388937" y="4724400"/>
            <a:chExt cx="7840663" cy="1511300"/>
          </a:xfrm>
        </p:grpSpPr>
        <p:grpSp>
          <p:nvGrpSpPr>
            <p:cNvPr id="8" name="Group 14"/>
            <p:cNvGrpSpPr>
              <a:grpSpLocks/>
            </p:cNvGrpSpPr>
            <p:nvPr/>
          </p:nvGrpSpPr>
          <p:grpSpPr bwMode="auto">
            <a:xfrm>
              <a:off x="388937" y="4724400"/>
              <a:ext cx="6200775" cy="623888"/>
              <a:chOff x="144" y="912"/>
              <a:chExt cx="7566" cy="744"/>
            </a:xfrm>
          </p:grpSpPr>
          <p:pic>
            <p:nvPicPr>
              <p:cNvPr id="9" name="Picture 15"/>
              <p:cNvPicPr>
                <a:picLocks noChangeAspect="1" noChangeArrowheads="1"/>
              </p:cNvPicPr>
              <p:nvPr/>
            </p:nvPicPr>
            <p:blipFill>
              <a:blip r:embed="rId3" cstate="print"/>
              <a:srcRect/>
              <a:stretch>
                <a:fillRect/>
              </a:stretch>
            </p:blipFill>
            <p:spPr bwMode="auto">
              <a:xfrm>
                <a:off x="144" y="912"/>
                <a:ext cx="4472" cy="744"/>
              </a:xfrm>
              <a:prstGeom prst="rect">
                <a:avLst/>
              </a:prstGeom>
              <a:noFill/>
              <a:ln w="28575" algn="ctr">
                <a:noFill/>
                <a:miter lim="800000"/>
                <a:headEnd/>
                <a:tailEnd/>
              </a:ln>
            </p:spPr>
          </p:pic>
          <p:pic>
            <p:nvPicPr>
              <p:cNvPr id="10" name="Picture 16"/>
              <p:cNvPicPr>
                <a:picLocks noChangeAspect="1" noChangeArrowheads="1"/>
              </p:cNvPicPr>
              <p:nvPr/>
            </p:nvPicPr>
            <p:blipFill>
              <a:blip r:embed="rId4" cstate="print"/>
              <a:srcRect/>
              <a:stretch>
                <a:fillRect/>
              </a:stretch>
            </p:blipFill>
            <p:spPr bwMode="auto">
              <a:xfrm>
                <a:off x="4656" y="994"/>
                <a:ext cx="3054" cy="638"/>
              </a:xfrm>
              <a:prstGeom prst="rect">
                <a:avLst/>
              </a:prstGeom>
              <a:noFill/>
              <a:ln w="28575" algn="ctr">
                <a:noFill/>
                <a:miter lim="800000"/>
                <a:headEnd/>
                <a:tailEnd/>
              </a:ln>
            </p:spPr>
          </p:pic>
        </p:grpSp>
        <p:pic>
          <p:nvPicPr>
            <p:cNvPr id="11" name="Picture 19"/>
            <p:cNvPicPr>
              <a:picLocks noChangeAspect="1" noChangeArrowheads="1"/>
            </p:cNvPicPr>
            <p:nvPr/>
          </p:nvPicPr>
          <p:blipFill>
            <a:blip r:embed="rId5" cstate="print"/>
            <a:srcRect/>
            <a:stretch>
              <a:fillRect/>
            </a:stretch>
          </p:blipFill>
          <p:spPr bwMode="auto">
            <a:xfrm>
              <a:off x="6989762" y="4748213"/>
              <a:ext cx="1239838" cy="579437"/>
            </a:xfrm>
            <a:prstGeom prst="rect">
              <a:avLst/>
            </a:prstGeom>
            <a:noFill/>
            <a:ln w="28575" algn="ctr">
              <a:noFill/>
              <a:miter lim="800000"/>
              <a:headEnd/>
              <a:tailEnd/>
            </a:ln>
          </p:spPr>
        </p:pic>
        <p:graphicFrame>
          <p:nvGraphicFramePr>
            <p:cNvPr id="12" name="Object 3"/>
            <p:cNvGraphicFramePr>
              <a:graphicFrameLocks noChangeAspect="1"/>
            </p:cNvGraphicFramePr>
            <p:nvPr/>
          </p:nvGraphicFramePr>
          <p:xfrm>
            <a:off x="685800" y="5740400"/>
            <a:ext cx="2287587" cy="387350"/>
          </p:xfrm>
          <a:graphic>
            <a:graphicData uri="http://schemas.openxmlformats.org/presentationml/2006/ole">
              <mc:AlternateContent xmlns:mc="http://schemas.openxmlformats.org/markup-compatibility/2006">
                <mc:Choice xmlns:v="urn:schemas-microsoft-com:vml" Requires="v">
                  <p:oleObj spid="_x0000_s131076" name="Equation" r:id="rId6" imgW="1346040" imgH="241200" progId="Equation.DSMT4">
                    <p:embed/>
                  </p:oleObj>
                </mc:Choice>
                <mc:Fallback>
                  <p:oleObj name="Equation" r:id="rId6" imgW="1346040" imgH="24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740400"/>
                          <a:ext cx="2287587"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graphicFrame>
          <p:nvGraphicFramePr>
            <p:cNvPr id="13" name="Object 4"/>
            <p:cNvGraphicFramePr>
              <a:graphicFrameLocks noChangeAspect="1"/>
            </p:cNvGraphicFramePr>
            <p:nvPr/>
          </p:nvGraphicFramePr>
          <p:xfrm>
            <a:off x="3657600" y="5740400"/>
            <a:ext cx="4335463" cy="387350"/>
          </p:xfrm>
          <a:graphic>
            <a:graphicData uri="http://schemas.openxmlformats.org/presentationml/2006/ole">
              <mc:AlternateContent xmlns:mc="http://schemas.openxmlformats.org/markup-compatibility/2006">
                <mc:Choice xmlns:v="urn:schemas-microsoft-com:vml" Requires="v">
                  <p:oleObj spid="_x0000_s131077" name="Equation" r:id="rId8" imgW="2552400" imgH="241200" progId="Equation.DSMT4">
                    <p:embed/>
                  </p:oleObj>
                </mc:Choice>
                <mc:Fallback>
                  <p:oleObj name="Equation" r:id="rId8" imgW="2552400" imgH="241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5740400"/>
                          <a:ext cx="4335463"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4" name="右箭头 13"/>
            <p:cNvSpPr/>
            <p:nvPr/>
          </p:nvSpPr>
          <p:spPr bwMode="auto">
            <a:xfrm>
              <a:off x="3124200" y="5651500"/>
              <a:ext cx="409575" cy="584200"/>
            </a:xfrm>
            <a:prstGeom prs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grpSp>
      <p:sp>
        <p:nvSpPr>
          <p:cNvPr id="16" name="Text Box 6"/>
          <p:cNvSpPr txBox="1">
            <a:spLocks noChangeArrowheads="1"/>
          </p:cNvSpPr>
          <p:nvPr/>
        </p:nvSpPr>
        <p:spPr bwMode="auto">
          <a:xfrm>
            <a:off x="838200" y="845403"/>
            <a:ext cx="7543800" cy="830997"/>
          </a:xfrm>
          <a:prstGeom prst="rect">
            <a:avLst/>
          </a:prstGeom>
          <a:noFill/>
          <a:ln w="9525">
            <a:noFill/>
            <a:miter lim="800000"/>
            <a:headEnd/>
            <a:tailEnd/>
          </a:ln>
        </p:spPr>
        <p:txBody>
          <a:bodyPr>
            <a:spAutoFit/>
          </a:bodyPr>
          <a:lstStyle/>
          <a:p>
            <a:pPr marL="457200" indent="-457200"/>
            <a:r>
              <a:rPr kumimoji="1" lang="en-US" altLang="zh-CN" b="1" dirty="0" smtClean="0">
                <a:solidFill>
                  <a:srgbClr val="FF0000"/>
                </a:solidFill>
                <a:latin typeface="Times New Roman" pitchFamily="18" charset="0"/>
                <a:ea typeface="宋体" pitchFamily="2" charset="-122"/>
              </a:rPr>
              <a:t>The high behaviors of Esym are the most elusive properties of asymmetric nuclear matter!!!</a:t>
            </a:r>
            <a:endParaRPr kumimoji="1" lang="en-US" altLang="zh-CN" b="1" dirty="0">
              <a:solidFill>
                <a:srgbClr val="C0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K</a:t>
            </a:r>
            <a:r>
              <a:rPr kumimoji="1" lang="en-US" altLang="zh-CN" sz="2800" b="1" baseline="-25000" dirty="0" err="1">
                <a:solidFill>
                  <a:srgbClr val="FF0000"/>
                </a:solidFill>
                <a:latin typeface="Times New Roman" pitchFamily="18" charset="0"/>
                <a:cs typeface="Times New Roman" pitchFamily="18" charset="0"/>
              </a:rPr>
              <a:t>sym</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parameter</a:t>
            </a:r>
            <a:r>
              <a:rPr kumimoji="1" lang="zh-CN" altLang="en-US" sz="2800" b="1" dirty="0">
                <a:solidFill>
                  <a:srgbClr val="FF0000"/>
                </a:solidFill>
                <a:latin typeface="Times New Roman" pitchFamily="18" charset="0"/>
                <a:cs typeface="Times New Roman" pitchFamily="18" charset="0"/>
              </a:rPr>
              <a:t>？</a:t>
            </a:r>
          </a:p>
        </p:txBody>
      </p:sp>
      <p:grpSp>
        <p:nvGrpSpPr>
          <p:cNvPr id="2" name="Group 14"/>
          <p:cNvGrpSpPr>
            <a:grpSpLocks/>
          </p:cNvGrpSpPr>
          <p:nvPr/>
        </p:nvGrpSpPr>
        <p:grpSpPr bwMode="auto">
          <a:xfrm>
            <a:off x="0" y="889000"/>
            <a:ext cx="6200775" cy="623888"/>
            <a:chOff x="144" y="912"/>
            <a:chExt cx="7566" cy="744"/>
          </a:xfrm>
        </p:grpSpPr>
        <p:pic>
          <p:nvPicPr>
            <p:cNvPr id="20493" name="Picture 15"/>
            <p:cNvPicPr>
              <a:picLocks noChangeAspect="1" noChangeArrowheads="1"/>
            </p:cNvPicPr>
            <p:nvPr/>
          </p:nvPicPr>
          <p:blipFill>
            <a:blip r:embed="rId3" cstate="print"/>
            <a:srcRect/>
            <a:stretch>
              <a:fillRect/>
            </a:stretch>
          </p:blipFill>
          <p:spPr bwMode="auto">
            <a:xfrm>
              <a:off x="144" y="912"/>
              <a:ext cx="4472" cy="744"/>
            </a:xfrm>
            <a:prstGeom prst="rect">
              <a:avLst/>
            </a:prstGeom>
            <a:noFill/>
            <a:ln w="28575" algn="ctr">
              <a:noFill/>
              <a:miter lim="800000"/>
              <a:headEnd/>
              <a:tailEnd/>
            </a:ln>
          </p:spPr>
        </p:pic>
        <p:pic>
          <p:nvPicPr>
            <p:cNvPr id="20494" name="Picture 16"/>
            <p:cNvPicPr>
              <a:picLocks noChangeAspect="1" noChangeArrowheads="1"/>
            </p:cNvPicPr>
            <p:nvPr/>
          </p:nvPicPr>
          <p:blipFill>
            <a:blip r:embed="rId4" cstate="print"/>
            <a:srcRect/>
            <a:stretch>
              <a:fillRect/>
            </a:stretch>
          </p:blipFill>
          <p:spPr bwMode="auto">
            <a:xfrm>
              <a:off x="4656" y="994"/>
              <a:ext cx="3054" cy="638"/>
            </a:xfrm>
            <a:prstGeom prst="rect">
              <a:avLst/>
            </a:prstGeom>
            <a:noFill/>
            <a:ln w="28575" algn="ctr">
              <a:noFill/>
              <a:miter lim="800000"/>
              <a:headEnd/>
              <a:tailEnd/>
            </a:ln>
          </p:spPr>
        </p:pic>
      </p:grpSp>
      <p:pic>
        <p:nvPicPr>
          <p:cNvPr id="20488" name="Picture 17"/>
          <p:cNvPicPr>
            <a:picLocks noChangeAspect="1" noChangeArrowheads="1"/>
          </p:cNvPicPr>
          <p:nvPr/>
        </p:nvPicPr>
        <p:blipFill>
          <a:blip r:embed="rId5" cstate="print"/>
          <a:srcRect/>
          <a:stretch>
            <a:fillRect/>
          </a:stretch>
        </p:blipFill>
        <p:spPr bwMode="auto">
          <a:xfrm>
            <a:off x="12700" y="1600200"/>
            <a:ext cx="4603750" cy="4572000"/>
          </a:xfrm>
          <a:prstGeom prst="rect">
            <a:avLst/>
          </a:prstGeom>
          <a:noFill/>
          <a:ln w="28575" algn="ctr">
            <a:noFill/>
            <a:miter lim="800000"/>
            <a:headEnd/>
            <a:tailEnd/>
          </a:ln>
        </p:spPr>
      </p:pic>
      <p:sp>
        <p:nvSpPr>
          <p:cNvPr id="20489" name="Text Box 18"/>
          <p:cNvSpPr txBox="1">
            <a:spLocks noChangeArrowheads="1"/>
          </p:cNvSpPr>
          <p:nvPr/>
        </p:nvSpPr>
        <p:spPr bwMode="auto">
          <a:xfrm>
            <a:off x="246063" y="6108700"/>
            <a:ext cx="8716962" cy="366713"/>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Sci. China Phys. Mech. Astron. 54, suppl. 1, s124 (2011) [arXiv:1101.2384]</a:t>
            </a:r>
          </a:p>
        </p:txBody>
      </p:sp>
      <p:pic>
        <p:nvPicPr>
          <p:cNvPr id="20490" name="Picture 19"/>
          <p:cNvPicPr>
            <a:picLocks noChangeAspect="1" noChangeArrowheads="1"/>
          </p:cNvPicPr>
          <p:nvPr/>
        </p:nvPicPr>
        <p:blipFill>
          <a:blip r:embed="rId6" cstate="print"/>
          <a:srcRect/>
          <a:stretch>
            <a:fillRect/>
          </a:stretch>
        </p:blipFill>
        <p:spPr bwMode="auto">
          <a:xfrm>
            <a:off x="6600825" y="912813"/>
            <a:ext cx="1239838" cy="579437"/>
          </a:xfrm>
          <a:prstGeom prst="rect">
            <a:avLst/>
          </a:prstGeom>
          <a:noFill/>
          <a:ln w="28575" algn="ctr">
            <a:noFill/>
            <a:miter lim="800000"/>
            <a:headEnd/>
            <a:tailEnd/>
          </a:ln>
        </p:spPr>
      </p:pic>
      <p:graphicFrame>
        <p:nvGraphicFramePr>
          <p:cNvPr id="20482" name="Object 8"/>
          <p:cNvGraphicFramePr>
            <a:graphicFrameLocks noChangeAspect="1"/>
          </p:cNvGraphicFramePr>
          <p:nvPr/>
        </p:nvGraphicFramePr>
        <p:xfrm>
          <a:off x="4987925" y="3090863"/>
          <a:ext cx="4014788" cy="1144587"/>
        </p:xfrm>
        <a:graphic>
          <a:graphicData uri="http://schemas.openxmlformats.org/presentationml/2006/ole">
            <mc:AlternateContent xmlns:mc="http://schemas.openxmlformats.org/markup-compatibility/2006">
              <mc:Choice xmlns:v="urn:schemas-microsoft-com:vml" Requires="v">
                <p:oleObj spid="_x0000_s122886" name="Equation" r:id="rId7" imgW="2361960" imgH="711000" progId="Equation.DSMT4">
                  <p:embed/>
                </p:oleObj>
              </mc:Choice>
              <mc:Fallback>
                <p:oleObj name="Equation" r:id="rId7" imgW="2361960" imgH="7110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7925" y="3090863"/>
                        <a:ext cx="4014788" cy="1144587"/>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graphicFrame>
        <p:nvGraphicFramePr>
          <p:cNvPr id="20483" name="Object 3"/>
          <p:cNvGraphicFramePr>
            <a:graphicFrameLocks noChangeAspect="1"/>
          </p:cNvGraphicFramePr>
          <p:nvPr/>
        </p:nvGraphicFramePr>
        <p:xfrm>
          <a:off x="5729288" y="4568825"/>
          <a:ext cx="2287587" cy="387350"/>
        </p:xfrm>
        <a:graphic>
          <a:graphicData uri="http://schemas.openxmlformats.org/presentationml/2006/ole">
            <mc:AlternateContent xmlns:mc="http://schemas.openxmlformats.org/markup-compatibility/2006">
              <mc:Choice xmlns:v="urn:schemas-microsoft-com:vml" Requires="v">
                <p:oleObj spid="_x0000_s122887" name="Equation" r:id="rId9" imgW="1346040" imgH="241200" progId="Equation.DSMT4">
                  <p:embed/>
                </p:oleObj>
              </mc:Choice>
              <mc:Fallback>
                <p:oleObj name="Equation" r:id="rId9" imgW="1346040" imgH="2412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9288" y="4568825"/>
                        <a:ext cx="2287587"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20491" name="AutoShape 16"/>
          <p:cNvSpPr>
            <a:spLocks noChangeArrowheads="1"/>
          </p:cNvSpPr>
          <p:nvPr/>
        </p:nvSpPr>
        <p:spPr bwMode="auto">
          <a:xfrm>
            <a:off x="6600825" y="4956175"/>
            <a:ext cx="609600" cy="523875"/>
          </a:xfrm>
          <a:prstGeom prst="downArrow">
            <a:avLst>
              <a:gd name="adj1" fmla="val 50000"/>
              <a:gd name="adj2" fmla="val 25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graphicFrame>
        <p:nvGraphicFramePr>
          <p:cNvPr id="20484" name="Object 4"/>
          <p:cNvGraphicFramePr>
            <a:graphicFrameLocks noChangeAspect="1"/>
          </p:cNvGraphicFramePr>
          <p:nvPr/>
        </p:nvGraphicFramePr>
        <p:xfrm>
          <a:off x="6200775" y="5480050"/>
          <a:ext cx="1466850" cy="387350"/>
        </p:xfrm>
        <a:graphic>
          <a:graphicData uri="http://schemas.openxmlformats.org/presentationml/2006/ole">
            <mc:AlternateContent xmlns:mc="http://schemas.openxmlformats.org/markup-compatibility/2006">
              <mc:Choice xmlns:v="urn:schemas-microsoft-com:vml" Requires="v">
                <p:oleObj spid="_x0000_s122888" name="Equation" r:id="rId11" imgW="863280" imgH="241200" progId="Equation.DSMT4">
                  <p:embed/>
                </p:oleObj>
              </mc:Choice>
              <mc:Fallback>
                <p:oleObj name="Equation" r:id="rId11" imgW="863280" imgH="2412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0775" y="5480050"/>
                        <a:ext cx="1466850"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20492" name="右箭头 16"/>
          <p:cNvSpPr>
            <a:spLocks noChangeArrowheads="1"/>
          </p:cNvSpPr>
          <p:nvPr/>
        </p:nvSpPr>
        <p:spPr bwMode="auto">
          <a:xfrm>
            <a:off x="4572000" y="3200400"/>
            <a:ext cx="381000" cy="920750"/>
          </a:xfrm>
          <a:prstGeom prst="rightArrow">
            <a:avLst>
              <a:gd name="adj1" fmla="val 50000"/>
              <a:gd name="adj2" fmla="val 50000"/>
            </a:avLst>
          </a:prstGeom>
          <a:solidFill>
            <a:srgbClr val="DDDDDD"/>
          </a:solidFill>
          <a:ln w="28575" algn="ctr">
            <a:solidFill>
              <a:srgbClr val="922706"/>
            </a:solidFill>
            <a:round/>
            <a:headEnd/>
            <a:tailEnd/>
          </a:ln>
        </p:spPr>
        <p:txBody>
          <a:bodyPr lIns="90000" tIns="46800" rIns="90000" bIns="46800" anchor="ctr">
            <a:spAutoFit/>
          </a:bodyPr>
          <a:lstStyle/>
          <a:p>
            <a:endParaRPr lang="zh-CN" altLang="en-US"/>
          </a:p>
        </p:txBody>
      </p:sp>
      <p:graphicFrame>
        <p:nvGraphicFramePr>
          <p:cNvPr id="20485" name="Object 5"/>
          <p:cNvGraphicFramePr>
            <a:graphicFrameLocks noChangeAspect="1"/>
          </p:cNvGraphicFramePr>
          <p:nvPr/>
        </p:nvGraphicFramePr>
        <p:xfrm>
          <a:off x="4513263" y="1738313"/>
          <a:ext cx="4592637" cy="1133475"/>
        </p:xfrm>
        <a:graphic>
          <a:graphicData uri="http://schemas.openxmlformats.org/presentationml/2006/ole">
            <mc:AlternateContent xmlns:mc="http://schemas.openxmlformats.org/markup-compatibility/2006">
              <mc:Choice xmlns:v="urn:schemas-microsoft-com:vml" Requires="v">
                <p:oleObj spid="_x0000_s122889" name="Equation" r:id="rId13" imgW="2730240" imgH="711000" progId="Equation.DSMT4">
                  <p:embed/>
                </p:oleObj>
              </mc:Choice>
              <mc:Fallback>
                <p:oleObj name="Equation" r:id="rId13" imgW="2730240" imgH="711000"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3263" y="1738313"/>
                        <a:ext cx="4592637" cy="1133475"/>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aphicFrame>
        <p:nvGraphicFramePr>
          <p:cNvPr id="11266" name="Object 8"/>
          <p:cNvGraphicFramePr>
            <a:graphicFrameLocks noChangeAspect="1"/>
          </p:cNvGraphicFramePr>
          <p:nvPr/>
        </p:nvGraphicFramePr>
        <p:xfrm>
          <a:off x="304800" y="6164262"/>
          <a:ext cx="4057650" cy="388938"/>
        </p:xfrm>
        <a:graphic>
          <a:graphicData uri="http://schemas.openxmlformats.org/presentationml/2006/ole">
            <mc:AlternateContent xmlns:mc="http://schemas.openxmlformats.org/markup-compatibility/2006">
              <mc:Choice xmlns:v="urn:schemas-microsoft-com:vml" Requires="v">
                <p:oleObj spid="_x0000_s123909" name="Equation" r:id="rId4" imgW="2387520" imgH="241200" progId="Equation.DSMT4">
                  <p:embed/>
                </p:oleObj>
              </mc:Choice>
              <mc:Fallback>
                <p:oleObj name="Equation" r:id="rId4" imgW="2387520" imgH="241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164262"/>
                        <a:ext cx="4057650" cy="388938"/>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6"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7" cstate="print"/>
            <a:srcRect/>
            <a:stretch>
              <a:fillRect/>
            </a:stretch>
          </p:blipFill>
          <p:spPr bwMode="auto">
            <a:xfrm>
              <a:off x="4656" y="994"/>
              <a:ext cx="3054" cy="638"/>
            </a:xfrm>
            <a:prstGeom prst="rect">
              <a:avLst/>
            </a:prstGeom>
            <a:noFill/>
            <a:ln w="28575" algn="ctr">
              <a:noFill/>
              <a:miter lim="800000"/>
              <a:headEnd/>
              <a:tailEnd/>
            </a:ln>
          </p:spPr>
        </p:pic>
      </p:grpSp>
      <p:sp>
        <p:nvSpPr>
          <p:cNvPr id="1127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K</a:t>
            </a:r>
            <a:r>
              <a:rPr kumimoji="1" lang="en-US" altLang="zh-CN" sz="2800" b="1" baseline="-25000" dirty="0" err="1">
                <a:solidFill>
                  <a:srgbClr val="FF0000"/>
                </a:solidFill>
                <a:latin typeface="Times New Roman" pitchFamily="18" charset="0"/>
                <a:cs typeface="Times New Roman" pitchFamily="18" charset="0"/>
              </a:rPr>
              <a:t>sym</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parameter</a:t>
            </a:r>
            <a:r>
              <a:rPr kumimoji="1" lang="zh-CN" altLang="en-US" sz="2800" b="1" dirty="0">
                <a:solidFill>
                  <a:srgbClr val="FF0000"/>
                </a:solidFill>
                <a:latin typeface="Times New Roman" pitchFamily="18" charset="0"/>
                <a:cs typeface="Times New Roman" pitchFamily="18" charset="0"/>
              </a:rPr>
              <a:t>？</a:t>
            </a:r>
          </a:p>
        </p:txBody>
      </p:sp>
      <p:pic>
        <p:nvPicPr>
          <p:cNvPr id="260100" name="Picture 4"/>
          <p:cNvPicPr>
            <a:picLocks noChangeAspect="1" noChangeArrowheads="1"/>
          </p:cNvPicPr>
          <p:nvPr/>
        </p:nvPicPr>
        <p:blipFill>
          <a:blip r:embed="rId8" cstate="print"/>
          <a:srcRect/>
          <a:stretch>
            <a:fillRect/>
          </a:stretch>
        </p:blipFill>
        <p:spPr bwMode="auto">
          <a:xfrm>
            <a:off x="112074" y="1666875"/>
            <a:ext cx="4693664" cy="4429125"/>
          </a:xfrm>
          <a:prstGeom prst="rect">
            <a:avLst/>
          </a:prstGeom>
          <a:noFill/>
          <a:ln w="9525">
            <a:noFill/>
            <a:miter lim="800000"/>
            <a:headEnd/>
            <a:tailEnd/>
          </a:ln>
        </p:spPr>
      </p:pic>
      <p:pic>
        <p:nvPicPr>
          <p:cNvPr id="16" name="Picture 2"/>
          <p:cNvPicPr>
            <a:picLocks noChangeAspect="1" noChangeArrowheads="1"/>
          </p:cNvPicPr>
          <p:nvPr/>
        </p:nvPicPr>
        <p:blipFill>
          <a:blip r:embed="rId9" cstate="print"/>
          <a:srcRect/>
          <a:stretch>
            <a:fillRect/>
          </a:stretch>
        </p:blipFill>
        <p:spPr bwMode="auto">
          <a:xfrm>
            <a:off x="4876800" y="1676400"/>
            <a:ext cx="4203972" cy="2863150"/>
          </a:xfrm>
          <a:prstGeom prst="rect">
            <a:avLst/>
          </a:prstGeom>
          <a:noFill/>
          <a:ln w="9525">
            <a:noFill/>
            <a:miter lim="800000"/>
            <a:headEnd/>
            <a:tailEnd/>
          </a:ln>
        </p:spPr>
      </p:pic>
      <p:sp>
        <p:nvSpPr>
          <p:cNvPr id="17" name="TextBox 16"/>
          <p:cNvSpPr txBox="1"/>
          <p:nvPr/>
        </p:nvSpPr>
        <p:spPr>
          <a:xfrm>
            <a:off x="4800600" y="4539550"/>
            <a:ext cx="4280172" cy="1200329"/>
          </a:xfrm>
          <a:prstGeom prst="rect">
            <a:avLst/>
          </a:prstGeom>
          <a:noFill/>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Roca-</a:t>
            </a:r>
            <a:r>
              <a:rPr lang="en-US" altLang="zh-CN" sz="1800" b="1" dirty="0" err="1" smtClean="0">
                <a:solidFill>
                  <a:srgbClr val="0000FF"/>
                </a:solidFill>
                <a:latin typeface="Times New Roman" pitchFamily="18" charset="0"/>
                <a:cs typeface="Times New Roman" pitchFamily="18" charset="0"/>
              </a:rPr>
              <a:t>Maza</a:t>
            </a:r>
            <a:r>
              <a:rPr lang="en-US" altLang="zh-CN" sz="1800" b="1" dirty="0" smtClean="0">
                <a:solidFill>
                  <a:srgbClr val="0000FF"/>
                </a:solidFill>
                <a:latin typeface="Times New Roman" pitchFamily="18" charset="0"/>
                <a:cs typeface="Times New Roman" pitchFamily="18" charset="0"/>
              </a:rPr>
              <a:t> et al., PRL106, 252501 (2011)</a:t>
            </a:r>
          </a:p>
          <a:p>
            <a:pPr algn="l"/>
            <a:r>
              <a:rPr lang="en-US" altLang="zh-CN" sz="1800" b="1" dirty="0" smtClean="0">
                <a:solidFill>
                  <a:srgbClr val="FF0000"/>
                </a:solidFill>
                <a:latin typeface="Times New Roman" pitchFamily="18" charset="0"/>
                <a:cs typeface="Times New Roman" pitchFamily="18" charset="0"/>
              </a:rPr>
              <a:t>46 interactions </a:t>
            </a:r>
            <a:r>
              <a:rPr lang="en-US" altLang="zh-CN" sz="1800" b="1" dirty="0" smtClean="0">
                <a:solidFill>
                  <a:srgbClr val="FF00FF"/>
                </a:solidFill>
                <a:latin typeface="Times New Roman" pitchFamily="18" charset="0"/>
                <a:cs typeface="Times New Roman" pitchFamily="18" charset="0"/>
              </a:rPr>
              <a:t>+BSK18-21+MSL1+SAMi +SV-min+UNEDF0-1+TOV-min+IU-FSU</a:t>
            </a:r>
          </a:p>
          <a:p>
            <a:pPr algn="l"/>
            <a:r>
              <a:rPr lang="en-US" altLang="zh-CN" sz="1800" b="1" dirty="0" smtClean="0">
                <a:solidFill>
                  <a:srgbClr val="FF00FF"/>
                </a:solidFill>
                <a:latin typeface="Times New Roman" pitchFamily="18" charset="0"/>
                <a:cs typeface="Times New Roman" pitchFamily="18" charset="0"/>
              </a:rPr>
              <a:t>+BSP+IU-FSU*+TM1*</a:t>
            </a:r>
            <a:endParaRPr lang="zh-CN" altLang="en-US" sz="1800" b="1" dirty="0">
              <a:solidFill>
                <a:srgbClr val="FF00FF"/>
              </a:solidFill>
              <a:latin typeface="Times New Roman" pitchFamily="18" charset="0"/>
              <a:cs typeface="Times New Roman" pitchFamily="18" charset="0"/>
            </a:endParaRPr>
          </a:p>
        </p:txBody>
      </p:sp>
      <p:graphicFrame>
        <p:nvGraphicFramePr>
          <p:cNvPr id="18" name="Object 3"/>
          <p:cNvGraphicFramePr>
            <a:graphicFrameLocks noChangeAspect="1"/>
          </p:cNvGraphicFramePr>
          <p:nvPr/>
        </p:nvGraphicFramePr>
        <p:xfrm>
          <a:off x="4646613" y="5969000"/>
          <a:ext cx="2287587" cy="387350"/>
        </p:xfrm>
        <a:graphic>
          <a:graphicData uri="http://schemas.openxmlformats.org/presentationml/2006/ole">
            <mc:AlternateContent xmlns:mc="http://schemas.openxmlformats.org/markup-compatibility/2006">
              <mc:Choice xmlns:v="urn:schemas-microsoft-com:vml" Requires="v">
                <p:oleObj spid="_x0000_s123910" name="Equation" r:id="rId10" imgW="1346040" imgH="241200" progId="Equation.DSMT4">
                  <p:embed/>
                </p:oleObj>
              </mc:Choice>
              <mc:Fallback>
                <p:oleObj name="Equation" r:id="rId10" imgW="1346040" imgH="2412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6613" y="5969000"/>
                        <a:ext cx="2287587"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graphicFrame>
        <p:nvGraphicFramePr>
          <p:cNvPr id="20" name="Object 4"/>
          <p:cNvGraphicFramePr>
            <a:graphicFrameLocks noChangeAspect="1"/>
          </p:cNvGraphicFramePr>
          <p:nvPr/>
        </p:nvGraphicFramePr>
        <p:xfrm>
          <a:off x="7588250" y="5969000"/>
          <a:ext cx="1466850" cy="387350"/>
        </p:xfrm>
        <a:graphic>
          <a:graphicData uri="http://schemas.openxmlformats.org/presentationml/2006/ole">
            <mc:AlternateContent xmlns:mc="http://schemas.openxmlformats.org/markup-compatibility/2006">
              <mc:Choice xmlns:v="urn:schemas-microsoft-com:vml" Requires="v">
                <p:oleObj spid="_x0000_s123911" name="Equation" r:id="rId12" imgW="863280" imgH="241200" progId="Equation.DSMT4">
                  <p:embed/>
                </p:oleObj>
              </mc:Choice>
              <mc:Fallback>
                <p:oleObj name="Equation" r:id="rId12" imgW="863280" imgH="2412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8250" y="5969000"/>
                        <a:ext cx="1466850"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21" name="右箭头 20"/>
          <p:cNvSpPr/>
          <p:nvPr/>
        </p:nvSpPr>
        <p:spPr bwMode="auto">
          <a:xfrm>
            <a:off x="7010400" y="5867400"/>
            <a:ext cx="409575" cy="584200"/>
          </a:xfrm>
          <a:prstGeom prs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sp>
        <p:nvSpPr>
          <p:cNvPr id="1127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K</a:t>
            </a:r>
            <a:r>
              <a:rPr kumimoji="1" lang="en-US" altLang="zh-CN" sz="2800" b="1" baseline="-25000" dirty="0" err="1">
                <a:solidFill>
                  <a:srgbClr val="FF0000"/>
                </a:solidFill>
                <a:latin typeface="Times New Roman" pitchFamily="18" charset="0"/>
                <a:cs typeface="Times New Roman" pitchFamily="18" charset="0"/>
              </a:rPr>
              <a:t>sym</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parameter</a:t>
            </a:r>
            <a:r>
              <a:rPr kumimoji="1" lang="zh-CN" altLang="en-US" sz="2800" b="1" dirty="0">
                <a:solidFill>
                  <a:srgbClr val="FF0000"/>
                </a:solidFill>
                <a:latin typeface="Times New Roman" pitchFamily="18" charset="0"/>
                <a:cs typeface="Times New Roman" pitchFamily="18" charset="0"/>
              </a:rPr>
              <a:t>？</a:t>
            </a:r>
          </a:p>
        </p:txBody>
      </p:sp>
      <p:sp>
        <p:nvSpPr>
          <p:cNvPr id="11276" name="Text Box 18"/>
          <p:cNvSpPr txBox="1">
            <a:spLocks noChangeArrowheads="1"/>
          </p:cNvSpPr>
          <p:nvPr/>
        </p:nvSpPr>
        <p:spPr bwMode="auto">
          <a:xfrm>
            <a:off x="5921375" y="1685925"/>
            <a:ext cx="2841625" cy="371475"/>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in preparation </a:t>
            </a:r>
          </a:p>
        </p:txBody>
      </p:sp>
      <p:pic>
        <p:nvPicPr>
          <p:cNvPr id="260100" name="Picture 4"/>
          <p:cNvPicPr>
            <a:picLocks noChangeAspect="1" noChangeArrowheads="1"/>
          </p:cNvPicPr>
          <p:nvPr/>
        </p:nvPicPr>
        <p:blipFill>
          <a:blip r:embed="rId6" cstate="print"/>
          <a:srcRect/>
          <a:stretch>
            <a:fillRect/>
          </a:stretch>
        </p:blipFill>
        <p:spPr bwMode="auto">
          <a:xfrm>
            <a:off x="112074" y="1666875"/>
            <a:ext cx="4693664" cy="4429125"/>
          </a:xfrm>
          <a:prstGeom prst="rect">
            <a:avLst/>
          </a:prstGeom>
          <a:noFill/>
          <a:ln w="9525">
            <a:noFill/>
            <a:miter lim="800000"/>
            <a:headEnd/>
            <a:tailEnd/>
          </a:ln>
        </p:spPr>
      </p:pic>
      <p:pic>
        <p:nvPicPr>
          <p:cNvPr id="276483" name="Picture 3"/>
          <p:cNvPicPr>
            <a:picLocks noChangeAspect="1" noChangeArrowheads="1"/>
          </p:cNvPicPr>
          <p:nvPr/>
        </p:nvPicPr>
        <p:blipFill>
          <a:blip r:embed="rId7" cstate="print"/>
          <a:srcRect/>
          <a:stretch>
            <a:fillRect/>
          </a:stretch>
        </p:blipFill>
        <p:spPr bwMode="auto">
          <a:xfrm>
            <a:off x="114300" y="1666875"/>
            <a:ext cx="4693663" cy="4429125"/>
          </a:xfrm>
          <a:prstGeom prst="rect">
            <a:avLst/>
          </a:prstGeom>
          <a:noFill/>
          <a:ln w="9525">
            <a:noFill/>
            <a:miter lim="800000"/>
            <a:headEnd/>
            <a:tailEnd/>
          </a:ln>
        </p:spPr>
      </p:pic>
      <p:graphicFrame>
        <p:nvGraphicFramePr>
          <p:cNvPr id="276484" name="Object 8"/>
          <p:cNvGraphicFramePr>
            <a:graphicFrameLocks noChangeAspect="1"/>
          </p:cNvGraphicFramePr>
          <p:nvPr/>
        </p:nvGraphicFramePr>
        <p:xfrm>
          <a:off x="5000625" y="2209800"/>
          <a:ext cx="3562350" cy="819150"/>
        </p:xfrm>
        <a:graphic>
          <a:graphicData uri="http://schemas.openxmlformats.org/presentationml/2006/ole">
            <mc:AlternateContent xmlns:mc="http://schemas.openxmlformats.org/markup-compatibility/2006">
              <mc:Choice xmlns:v="urn:schemas-microsoft-com:vml" Requires="v">
                <p:oleObj spid="_x0000_s124932" name="Equation" r:id="rId8" imgW="2095200" imgH="507960" progId="Equation.DSMT4">
                  <p:embed/>
                </p:oleObj>
              </mc:Choice>
              <mc:Fallback>
                <p:oleObj name="Equation" r:id="rId8" imgW="2095200" imgH="50796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25" y="2209800"/>
                        <a:ext cx="3562350" cy="819150"/>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276485" name="Object 8"/>
          <p:cNvGraphicFramePr>
            <a:graphicFrameLocks noChangeAspect="1"/>
          </p:cNvGraphicFramePr>
          <p:nvPr/>
        </p:nvGraphicFramePr>
        <p:xfrm>
          <a:off x="304800" y="6164263"/>
          <a:ext cx="4057650" cy="388937"/>
        </p:xfrm>
        <a:graphic>
          <a:graphicData uri="http://schemas.openxmlformats.org/presentationml/2006/ole">
            <mc:AlternateContent xmlns:mc="http://schemas.openxmlformats.org/markup-compatibility/2006">
              <mc:Choice xmlns:v="urn:schemas-microsoft-com:vml" Requires="v">
                <p:oleObj spid="_x0000_s124933" name="Equation" r:id="rId10" imgW="2387520" imgH="241200" progId="Equation.DSMT4">
                  <p:embed/>
                </p:oleObj>
              </mc:Choice>
              <mc:Fallback>
                <p:oleObj name="Equation" r:id="rId10" imgW="2387520" imgH="24120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6164263"/>
                        <a:ext cx="4057650" cy="388937"/>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sp>
        <p:nvSpPr>
          <p:cNvPr id="1127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K</a:t>
            </a:r>
            <a:r>
              <a:rPr kumimoji="1" lang="en-US" altLang="zh-CN" sz="2800" b="1" baseline="-25000" dirty="0" err="1">
                <a:solidFill>
                  <a:srgbClr val="FF0000"/>
                </a:solidFill>
                <a:latin typeface="Times New Roman" pitchFamily="18" charset="0"/>
                <a:cs typeface="Times New Roman" pitchFamily="18" charset="0"/>
              </a:rPr>
              <a:t>sym</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parameter</a:t>
            </a:r>
            <a:r>
              <a:rPr kumimoji="1" lang="zh-CN" altLang="en-US" sz="2800" b="1" dirty="0">
                <a:solidFill>
                  <a:srgbClr val="FF0000"/>
                </a:solidFill>
                <a:latin typeface="Times New Roman" pitchFamily="18" charset="0"/>
                <a:cs typeface="Times New Roman" pitchFamily="18" charset="0"/>
              </a:rPr>
              <a:t>？</a:t>
            </a:r>
          </a:p>
        </p:txBody>
      </p:sp>
      <p:sp>
        <p:nvSpPr>
          <p:cNvPr id="11276" name="Text Box 18"/>
          <p:cNvSpPr txBox="1">
            <a:spLocks noChangeArrowheads="1"/>
          </p:cNvSpPr>
          <p:nvPr/>
        </p:nvSpPr>
        <p:spPr bwMode="auto">
          <a:xfrm>
            <a:off x="5921375" y="1685925"/>
            <a:ext cx="2841625" cy="371475"/>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in preparation </a:t>
            </a:r>
          </a:p>
        </p:txBody>
      </p:sp>
      <p:pic>
        <p:nvPicPr>
          <p:cNvPr id="260100" name="Picture 4"/>
          <p:cNvPicPr>
            <a:picLocks noChangeAspect="1" noChangeArrowheads="1"/>
          </p:cNvPicPr>
          <p:nvPr/>
        </p:nvPicPr>
        <p:blipFill>
          <a:blip r:embed="rId6" cstate="print"/>
          <a:srcRect/>
          <a:stretch>
            <a:fillRect/>
          </a:stretch>
        </p:blipFill>
        <p:spPr bwMode="auto">
          <a:xfrm>
            <a:off x="112074" y="1666875"/>
            <a:ext cx="4693664" cy="4429125"/>
          </a:xfrm>
          <a:prstGeom prst="rect">
            <a:avLst/>
          </a:prstGeom>
          <a:noFill/>
          <a:ln w="9525">
            <a:noFill/>
            <a:miter lim="800000"/>
            <a:headEnd/>
            <a:tailEnd/>
          </a:ln>
        </p:spPr>
      </p:pic>
      <p:pic>
        <p:nvPicPr>
          <p:cNvPr id="276483" name="Picture 3"/>
          <p:cNvPicPr>
            <a:picLocks noChangeAspect="1" noChangeArrowheads="1"/>
          </p:cNvPicPr>
          <p:nvPr/>
        </p:nvPicPr>
        <p:blipFill>
          <a:blip r:embed="rId7" cstate="print"/>
          <a:srcRect/>
          <a:stretch>
            <a:fillRect/>
          </a:stretch>
        </p:blipFill>
        <p:spPr bwMode="auto">
          <a:xfrm>
            <a:off x="114300" y="1666875"/>
            <a:ext cx="4693663" cy="4429125"/>
          </a:xfrm>
          <a:prstGeom prst="rect">
            <a:avLst/>
          </a:prstGeom>
          <a:noFill/>
          <a:ln w="9525">
            <a:noFill/>
            <a:miter lim="800000"/>
            <a:headEnd/>
            <a:tailEnd/>
          </a:ln>
        </p:spPr>
      </p:pic>
      <p:pic>
        <p:nvPicPr>
          <p:cNvPr id="279555" name="Picture 3"/>
          <p:cNvPicPr>
            <a:picLocks noChangeAspect="1" noChangeArrowheads="1"/>
          </p:cNvPicPr>
          <p:nvPr/>
        </p:nvPicPr>
        <p:blipFill>
          <a:blip r:embed="rId8" cstate="print"/>
          <a:srcRect/>
          <a:stretch>
            <a:fillRect/>
          </a:stretch>
        </p:blipFill>
        <p:spPr bwMode="auto">
          <a:xfrm>
            <a:off x="119637" y="1666875"/>
            <a:ext cx="4693663" cy="4429125"/>
          </a:xfrm>
          <a:prstGeom prst="rect">
            <a:avLst/>
          </a:prstGeom>
          <a:noFill/>
          <a:ln w="9525">
            <a:noFill/>
            <a:miter lim="800000"/>
            <a:headEnd/>
            <a:tailEnd/>
          </a:ln>
        </p:spPr>
      </p:pic>
      <p:graphicFrame>
        <p:nvGraphicFramePr>
          <p:cNvPr id="279556" name="Object 4"/>
          <p:cNvGraphicFramePr>
            <a:graphicFrameLocks noChangeAspect="1"/>
          </p:cNvGraphicFramePr>
          <p:nvPr/>
        </p:nvGraphicFramePr>
        <p:xfrm>
          <a:off x="5000625" y="2209800"/>
          <a:ext cx="3562350" cy="1677988"/>
        </p:xfrm>
        <a:graphic>
          <a:graphicData uri="http://schemas.openxmlformats.org/presentationml/2006/ole">
            <mc:AlternateContent xmlns:mc="http://schemas.openxmlformats.org/markup-compatibility/2006">
              <mc:Choice xmlns:v="urn:schemas-microsoft-com:vml" Requires="v">
                <p:oleObj spid="_x0000_s125956" name="Equation" r:id="rId9" imgW="2095200" imgH="1041120" progId="Equation.DSMT4">
                  <p:embed/>
                </p:oleObj>
              </mc:Choice>
              <mc:Fallback>
                <p:oleObj name="Equation" r:id="rId9" imgW="2095200" imgH="104112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25" y="2209800"/>
                        <a:ext cx="3562350" cy="1677988"/>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279557" name="Object 8"/>
          <p:cNvGraphicFramePr>
            <a:graphicFrameLocks noChangeAspect="1"/>
          </p:cNvGraphicFramePr>
          <p:nvPr/>
        </p:nvGraphicFramePr>
        <p:xfrm>
          <a:off x="304800" y="6164263"/>
          <a:ext cx="4057650" cy="388937"/>
        </p:xfrm>
        <a:graphic>
          <a:graphicData uri="http://schemas.openxmlformats.org/presentationml/2006/ole">
            <mc:AlternateContent xmlns:mc="http://schemas.openxmlformats.org/markup-compatibility/2006">
              <mc:Choice xmlns:v="urn:schemas-microsoft-com:vml" Requires="v">
                <p:oleObj spid="_x0000_s125957" name="Equation" r:id="rId11" imgW="2387520" imgH="241200" progId="Equation.DSMT4">
                  <p:embed/>
                </p:oleObj>
              </mc:Choice>
              <mc:Fallback>
                <p:oleObj name="Equation" r:id="rId11" imgW="2387520" imgH="2412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6164263"/>
                        <a:ext cx="4057650" cy="388937"/>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sp>
        <p:nvSpPr>
          <p:cNvPr id="1127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K</a:t>
            </a:r>
            <a:r>
              <a:rPr kumimoji="1" lang="en-US" altLang="zh-CN" sz="2800" b="1" baseline="-25000" dirty="0" err="1">
                <a:solidFill>
                  <a:srgbClr val="FF0000"/>
                </a:solidFill>
                <a:latin typeface="Times New Roman" pitchFamily="18" charset="0"/>
                <a:cs typeface="Times New Roman" pitchFamily="18" charset="0"/>
              </a:rPr>
              <a:t>sym</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parameter</a:t>
            </a:r>
            <a:r>
              <a:rPr kumimoji="1" lang="zh-CN" altLang="en-US" sz="2800" b="1" dirty="0">
                <a:solidFill>
                  <a:srgbClr val="FF0000"/>
                </a:solidFill>
                <a:latin typeface="Times New Roman" pitchFamily="18" charset="0"/>
                <a:cs typeface="Times New Roman" pitchFamily="18" charset="0"/>
              </a:rPr>
              <a:t>？</a:t>
            </a:r>
          </a:p>
        </p:txBody>
      </p:sp>
      <p:sp>
        <p:nvSpPr>
          <p:cNvPr id="11276" name="Text Box 18"/>
          <p:cNvSpPr txBox="1">
            <a:spLocks noChangeArrowheads="1"/>
          </p:cNvSpPr>
          <p:nvPr/>
        </p:nvSpPr>
        <p:spPr bwMode="auto">
          <a:xfrm>
            <a:off x="5921375" y="1685925"/>
            <a:ext cx="2841625" cy="371475"/>
          </a:xfrm>
          <a:prstGeom prst="rect">
            <a:avLst/>
          </a:prstGeom>
          <a:noFill/>
          <a:ln w="28575" algn="ctr">
            <a:noFill/>
            <a:miter lim="800000"/>
            <a:headEnd/>
            <a:tailEnd/>
          </a:ln>
        </p:spPr>
        <p:txBody>
          <a:bodyPr lIns="90000" tIns="46800" rIns="90000" bIns="46800">
            <a:spAutoFit/>
          </a:bodyPr>
          <a:lstStyle/>
          <a:p>
            <a:r>
              <a:rPr lang="en-US" altLang="zh-CN" sz="1800" b="1" dirty="0">
                <a:solidFill>
                  <a:srgbClr val="3333FF"/>
                </a:solidFill>
                <a:latin typeface="Times New Roman" pitchFamily="18" charset="0"/>
              </a:rPr>
              <a:t>L.W. Chen, in preparation </a:t>
            </a:r>
          </a:p>
        </p:txBody>
      </p:sp>
      <p:pic>
        <p:nvPicPr>
          <p:cNvPr id="260100" name="Picture 4"/>
          <p:cNvPicPr>
            <a:picLocks noChangeAspect="1" noChangeArrowheads="1"/>
          </p:cNvPicPr>
          <p:nvPr/>
        </p:nvPicPr>
        <p:blipFill>
          <a:blip r:embed="rId6" cstate="print"/>
          <a:srcRect/>
          <a:stretch>
            <a:fillRect/>
          </a:stretch>
        </p:blipFill>
        <p:spPr bwMode="auto">
          <a:xfrm>
            <a:off x="112074" y="1666875"/>
            <a:ext cx="4693664" cy="4429125"/>
          </a:xfrm>
          <a:prstGeom prst="rect">
            <a:avLst/>
          </a:prstGeom>
          <a:noFill/>
          <a:ln w="9525">
            <a:noFill/>
            <a:miter lim="800000"/>
            <a:headEnd/>
            <a:tailEnd/>
          </a:ln>
        </p:spPr>
      </p:pic>
      <p:pic>
        <p:nvPicPr>
          <p:cNvPr id="276483" name="Picture 3"/>
          <p:cNvPicPr>
            <a:picLocks noChangeAspect="1" noChangeArrowheads="1"/>
          </p:cNvPicPr>
          <p:nvPr/>
        </p:nvPicPr>
        <p:blipFill>
          <a:blip r:embed="rId7" cstate="print"/>
          <a:srcRect/>
          <a:stretch>
            <a:fillRect/>
          </a:stretch>
        </p:blipFill>
        <p:spPr bwMode="auto">
          <a:xfrm>
            <a:off x="114300" y="1666875"/>
            <a:ext cx="4693663" cy="4429125"/>
          </a:xfrm>
          <a:prstGeom prst="rect">
            <a:avLst/>
          </a:prstGeom>
          <a:noFill/>
          <a:ln w="9525">
            <a:noFill/>
            <a:miter lim="800000"/>
            <a:headEnd/>
            <a:tailEnd/>
          </a:ln>
        </p:spPr>
      </p:pic>
      <p:pic>
        <p:nvPicPr>
          <p:cNvPr id="279555" name="Picture 3"/>
          <p:cNvPicPr>
            <a:picLocks noChangeAspect="1" noChangeArrowheads="1"/>
          </p:cNvPicPr>
          <p:nvPr/>
        </p:nvPicPr>
        <p:blipFill>
          <a:blip r:embed="rId8" cstate="print"/>
          <a:srcRect/>
          <a:stretch>
            <a:fillRect/>
          </a:stretch>
        </p:blipFill>
        <p:spPr bwMode="auto">
          <a:xfrm>
            <a:off x="119637" y="1666875"/>
            <a:ext cx="4693663" cy="4429125"/>
          </a:xfrm>
          <a:prstGeom prst="rect">
            <a:avLst/>
          </a:prstGeom>
          <a:noFill/>
          <a:ln w="9525">
            <a:noFill/>
            <a:miter lim="800000"/>
            <a:headEnd/>
            <a:tailEnd/>
          </a:ln>
        </p:spPr>
      </p:pic>
      <p:pic>
        <p:nvPicPr>
          <p:cNvPr id="280579" name="Picture 3"/>
          <p:cNvPicPr>
            <a:picLocks noChangeAspect="1" noChangeArrowheads="1"/>
          </p:cNvPicPr>
          <p:nvPr/>
        </p:nvPicPr>
        <p:blipFill>
          <a:blip r:embed="rId9" cstate="print"/>
          <a:srcRect/>
          <a:stretch>
            <a:fillRect/>
          </a:stretch>
        </p:blipFill>
        <p:spPr bwMode="auto">
          <a:xfrm>
            <a:off x="119638" y="1666876"/>
            <a:ext cx="4693662" cy="4429124"/>
          </a:xfrm>
          <a:prstGeom prst="rect">
            <a:avLst/>
          </a:prstGeom>
          <a:noFill/>
          <a:ln w="9525">
            <a:noFill/>
            <a:miter lim="800000"/>
            <a:headEnd/>
            <a:tailEnd/>
          </a:ln>
        </p:spPr>
      </p:pic>
      <p:graphicFrame>
        <p:nvGraphicFramePr>
          <p:cNvPr id="280580" name="Object 4"/>
          <p:cNvGraphicFramePr>
            <a:graphicFrameLocks noChangeAspect="1"/>
          </p:cNvGraphicFramePr>
          <p:nvPr/>
        </p:nvGraphicFramePr>
        <p:xfrm>
          <a:off x="5003800" y="2192338"/>
          <a:ext cx="3949700" cy="3763962"/>
        </p:xfrm>
        <a:graphic>
          <a:graphicData uri="http://schemas.openxmlformats.org/presentationml/2006/ole">
            <mc:AlternateContent xmlns:mc="http://schemas.openxmlformats.org/markup-compatibility/2006">
              <mc:Choice xmlns:v="urn:schemas-microsoft-com:vml" Requires="v">
                <p:oleObj spid="_x0000_s126980" name="Equation" r:id="rId10" imgW="2323800" imgH="2336760" progId="Equation.DSMT4">
                  <p:embed/>
                </p:oleObj>
              </mc:Choice>
              <mc:Fallback>
                <p:oleObj name="Equation" r:id="rId10" imgW="2323800" imgH="2336760" progId="Equation.DSMT4">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3800" y="2192338"/>
                        <a:ext cx="3949700" cy="3763962"/>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280581" name="Object 8"/>
          <p:cNvGraphicFramePr>
            <a:graphicFrameLocks noChangeAspect="1"/>
          </p:cNvGraphicFramePr>
          <p:nvPr/>
        </p:nvGraphicFramePr>
        <p:xfrm>
          <a:off x="304800" y="6164263"/>
          <a:ext cx="4057650" cy="388937"/>
        </p:xfrm>
        <a:graphic>
          <a:graphicData uri="http://schemas.openxmlformats.org/presentationml/2006/ole">
            <mc:AlternateContent xmlns:mc="http://schemas.openxmlformats.org/markup-compatibility/2006">
              <mc:Choice xmlns:v="urn:schemas-microsoft-com:vml" Requires="v">
                <p:oleObj spid="_x0000_s126981" name="Equation" r:id="rId12" imgW="2387520" imgH="241200" progId="Equation.DSMT4">
                  <p:embed/>
                </p:oleObj>
              </mc:Choice>
              <mc:Fallback>
                <p:oleObj name="Equation" r:id="rId12" imgW="2387520" imgH="24120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6164263"/>
                        <a:ext cx="4057650" cy="388937"/>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16" name="Text Box 18"/>
          <p:cNvSpPr txBox="1">
            <a:spLocks noChangeArrowheads="1"/>
          </p:cNvSpPr>
          <p:nvPr/>
        </p:nvSpPr>
        <p:spPr bwMode="auto">
          <a:xfrm>
            <a:off x="6019800" y="6029325"/>
            <a:ext cx="2209800" cy="371475"/>
          </a:xfrm>
          <a:prstGeom prst="rect">
            <a:avLst/>
          </a:prstGeom>
          <a:noFill/>
          <a:ln w="28575" algn="ctr">
            <a:noFill/>
            <a:miter lim="800000"/>
            <a:headEnd/>
            <a:tailEnd/>
          </a:ln>
        </p:spPr>
        <p:txBody>
          <a:bodyPr lIns="90000" tIns="46800" rIns="90000" bIns="46800">
            <a:spAutoFit/>
          </a:bodyPr>
          <a:lstStyle/>
          <a:p>
            <a:r>
              <a:rPr lang="en-US" altLang="zh-CN" sz="1800" b="1" dirty="0">
                <a:solidFill>
                  <a:srgbClr val="3333FF"/>
                </a:solidFill>
                <a:latin typeface="Times New Roman" pitchFamily="18" charset="0"/>
              </a:rPr>
              <a:t>Model independent!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a:solidFill>
                  <a:schemeClr val="accent2"/>
                </a:solidFill>
                <a:latin typeface="Times New Roman" pitchFamily="18" charset="0"/>
              </a:rPr>
              <a:t>        What’s value of </a:t>
            </a:r>
            <a:r>
              <a:rPr kumimoji="1" lang="en-US" altLang="zh-CN" sz="2800" b="1">
                <a:solidFill>
                  <a:srgbClr val="FF0000"/>
                </a:solidFill>
                <a:latin typeface="Times New Roman" pitchFamily="18" charset="0"/>
              </a:rPr>
              <a:t>K</a:t>
            </a:r>
            <a:r>
              <a:rPr kumimoji="1" lang="en-US" altLang="zh-CN" sz="2800" b="1" baseline="-25000">
                <a:solidFill>
                  <a:srgbClr val="FF0000"/>
                </a:solidFill>
                <a:latin typeface="Times New Roman" pitchFamily="18" charset="0"/>
              </a:rPr>
              <a:t>sym</a:t>
            </a:r>
            <a:r>
              <a:rPr kumimoji="1" lang="zh-CN" altLang="en-US" sz="2800" b="1">
                <a:solidFill>
                  <a:schemeClr val="accent2"/>
                </a:solidFill>
                <a:latin typeface="Times New Roman" pitchFamily="18" charset="0"/>
              </a:rPr>
              <a:t>？</a:t>
            </a:r>
          </a:p>
        </p:txBody>
      </p:sp>
      <p:grpSp>
        <p:nvGrpSpPr>
          <p:cNvPr id="40963" name="Group 3"/>
          <p:cNvGrpSpPr>
            <a:grpSpLocks/>
          </p:cNvGrpSpPr>
          <p:nvPr/>
        </p:nvGrpSpPr>
        <p:grpSpPr bwMode="auto">
          <a:xfrm>
            <a:off x="1371600" y="890588"/>
            <a:ext cx="6553200" cy="633412"/>
            <a:chOff x="144" y="912"/>
            <a:chExt cx="7566" cy="744"/>
          </a:xfrm>
        </p:grpSpPr>
        <p:pic>
          <p:nvPicPr>
            <p:cNvPr id="40971" name="Picture 4"/>
            <p:cNvPicPr>
              <a:picLocks noChangeAspect="1" noChangeArrowheads="1"/>
            </p:cNvPicPr>
            <p:nvPr/>
          </p:nvPicPr>
          <p:blipFill>
            <a:blip r:embed="rId2" cstate="print"/>
            <a:srcRect/>
            <a:stretch>
              <a:fillRect/>
            </a:stretch>
          </p:blipFill>
          <p:spPr bwMode="auto">
            <a:xfrm>
              <a:off x="144" y="912"/>
              <a:ext cx="4472" cy="744"/>
            </a:xfrm>
            <a:prstGeom prst="rect">
              <a:avLst/>
            </a:prstGeom>
            <a:noFill/>
            <a:ln w="28575" algn="ctr">
              <a:noFill/>
              <a:miter lim="800000"/>
              <a:headEnd/>
              <a:tailEnd/>
            </a:ln>
          </p:spPr>
        </p:pic>
        <p:pic>
          <p:nvPicPr>
            <p:cNvPr id="40972" name="Picture 5"/>
            <p:cNvPicPr>
              <a:picLocks noChangeAspect="1" noChangeArrowheads="1"/>
            </p:cNvPicPr>
            <p:nvPr/>
          </p:nvPicPr>
          <p:blipFill>
            <a:blip r:embed="rId3" cstate="print"/>
            <a:srcRect/>
            <a:stretch>
              <a:fillRect/>
            </a:stretch>
          </p:blipFill>
          <p:spPr bwMode="auto">
            <a:xfrm>
              <a:off x="4656" y="994"/>
              <a:ext cx="3054" cy="638"/>
            </a:xfrm>
            <a:prstGeom prst="rect">
              <a:avLst/>
            </a:prstGeom>
            <a:noFill/>
            <a:ln w="28575" algn="ctr">
              <a:noFill/>
              <a:miter lim="800000"/>
              <a:headEnd/>
              <a:tailEnd/>
            </a:ln>
          </p:spPr>
        </p:pic>
      </p:grpSp>
      <p:pic>
        <p:nvPicPr>
          <p:cNvPr id="40964" name="Picture 6"/>
          <p:cNvPicPr>
            <a:picLocks noChangeAspect="1" noChangeArrowheads="1"/>
          </p:cNvPicPr>
          <p:nvPr/>
        </p:nvPicPr>
        <p:blipFill>
          <a:blip r:embed="rId4" cstate="print"/>
          <a:srcRect/>
          <a:stretch>
            <a:fillRect/>
          </a:stretch>
        </p:blipFill>
        <p:spPr bwMode="auto">
          <a:xfrm>
            <a:off x="12700" y="1511300"/>
            <a:ext cx="6477000" cy="4203700"/>
          </a:xfrm>
          <a:prstGeom prst="rect">
            <a:avLst/>
          </a:prstGeom>
          <a:noFill/>
          <a:ln w="28575" algn="ctr">
            <a:noFill/>
            <a:miter lim="800000"/>
            <a:headEnd/>
            <a:tailEnd/>
          </a:ln>
        </p:spPr>
      </p:pic>
      <p:sp>
        <p:nvSpPr>
          <p:cNvPr id="40965" name="Text Box 7"/>
          <p:cNvSpPr txBox="1">
            <a:spLocks noChangeArrowheads="1"/>
          </p:cNvSpPr>
          <p:nvPr/>
        </p:nvSpPr>
        <p:spPr bwMode="auto">
          <a:xfrm>
            <a:off x="427038" y="6135688"/>
            <a:ext cx="8716962" cy="366712"/>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Sci. China Phys. Mech. Astron. 54, suppl. 1, s124 (2011) [arXiv:1101.2384]</a:t>
            </a:r>
          </a:p>
        </p:txBody>
      </p:sp>
      <p:pic>
        <p:nvPicPr>
          <p:cNvPr id="40966" name="Picture 8"/>
          <p:cNvPicPr>
            <a:picLocks noChangeAspect="1" noChangeArrowheads="1"/>
          </p:cNvPicPr>
          <p:nvPr/>
        </p:nvPicPr>
        <p:blipFill>
          <a:blip r:embed="rId5" cstate="print"/>
          <a:srcRect/>
          <a:stretch>
            <a:fillRect/>
          </a:stretch>
        </p:blipFill>
        <p:spPr bwMode="auto">
          <a:xfrm>
            <a:off x="1962150" y="5816600"/>
            <a:ext cx="2914650" cy="349250"/>
          </a:xfrm>
          <a:prstGeom prst="rect">
            <a:avLst/>
          </a:prstGeom>
          <a:noFill/>
          <a:ln w="28575" algn="ctr">
            <a:solidFill>
              <a:srgbClr val="FF0000"/>
            </a:solidFill>
            <a:miter lim="800000"/>
            <a:headEnd/>
            <a:tailEnd/>
          </a:ln>
        </p:spPr>
      </p:pic>
      <p:pic>
        <p:nvPicPr>
          <p:cNvPr id="40967" name="Picture 9"/>
          <p:cNvPicPr>
            <a:picLocks noChangeAspect="1" noChangeArrowheads="1"/>
          </p:cNvPicPr>
          <p:nvPr/>
        </p:nvPicPr>
        <p:blipFill>
          <a:blip r:embed="rId6" cstate="print"/>
          <a:srcRect/>
          <a:stretch>
            <a:fillRect/>
          </a:stretch>
        </p:blipFill>
        <p:spPr bwMode="auto">
          <a:xfrm>
            <a:off x="6477000" y="3460750"/>
            <a:ext cx="2590800" cy="506413"/>
          </a:xfrm>
          <a:prstGeom prst="rect">
            <a:avLst/>
          </a:prstGeom>
          <a:noFill/>
          <a:ln w="28575" algn="ctr">
            <a:noFill/>
            <a:miter lim="800000"/>
            <a:headEnd/>
            <a:tailEnd/>
          </a:ln>
        </p:spPr>
      </p:pic>
      <p:sp>
        <p:nvSpPr>
          <p:cNvPr id="40968" name="Text Box 10"/>
          <p:cNvSpPr txBox="1">
            <a:spLocks noChangeArrowheads="1"/>
          </p:cNvSpPr>
          <p:nvPr/>
        </p:nvSpPr>
        <p:spPr bwMode="auto">
          <a:xfrm>
            <a:off x="6705600" y="2819400"/>
            <a:ext cx="2286000" cy="641350"/>
          </a:xfrm>
          <a:prstGeom prst="rect">
            <a:avLst/>
          </a:prstGeom>
          <a:noFill/>
          <a:ln w="28575" algn="ctr">
            <a:noFill/>
            <a:miter lim="800000"/>
            <a:headEnd/>
            <a:tailEnd/>
          </a:ln>
        </p:spPr>
        <p:txBody>
          <a:bodyPr lIns="90000" tIns="46800" rIns="90000" bIns="46800">
            <a:spAutoFit/>
          </a:bodyPr>
          <a:lstStyle/>
          <a:p>
            <a:r>
              <a:rPr lang="en-US" altLang="zh-CN" sz="1800" b="1">
                <a:solidFill>
                  <a:srgbClr val="0000CC"/>
                </a:solidFill>
                <a:latin typeface="Times New Roman" pitchFamily="18" charset="0"/>
              </a:rPr>
              <a:t>L.W. Chen, </a:t>
            </a:r>
          </a:p>
          <a:p>
            <a:r>
              <a:rPr lang="en-US" altLang="zh-CN" sz="1800" b="1">
                <a:solidFill>
                  <a:srgbClr val="0000CC"/>
                </a:solidFill>
                <a:latin typeface="Times New Roman" pitchFamily="18" charset="0"/>
              </a:rPr>
              <a:t>PRC83, 044308(2011)</a:t>
            </a:r>
          </a:p>
        </p:txBody>
      </p:sp>
      <p:sp>
        <p:nvSpPr>
          <p:cNvPr id="40969" name="Rectangle 11"/>
          <p:cNvSpPr>
            <a:spLocks noChangeArrowheads="1"/>
          </p:cNvSpPr>
          <p:nvPr/>
        </p:nvSpPr>
        <p:spPr bwMode="auto">
          <a:xfrm>
            <a:off x="6477000" y="2814638"/>
            <a:ext cx="2616200" cy="1190625"/>
          </a:xfrm>
          <a:prstGeom prst="rect">
            <a:avLst/>
          </a:prstGeom>
          <a:noFill/>
          <a:ln w="28575" algn="ctr">
            <a:solidFill>
              <a:srgbClr val="FF0000"/>
            </a:solidFill>
            <a:miter lim="800000"/>
            <a:headEnd/>
            <a:tailEnd/>
          </a:ln>
        </p:spPr>
        <p:txBody>
          <a:bodyPr lIns="90000" tIns="46800" rIns="90000" bIns="46800" anchor="ctr">
            <a:spAutoFit/>
          </a:bodyPr>
          <a:lstStyle/>
          <a:p>
            <a:endParaRPr lang="zh-CN" altLang="en-US"/>
          </a:p>
        </p:txBody>
      </p:sp>
      <p:sp>
        <p:nvSpPr>
          <p:cNvPr id="40970" name="Text Box 18"/>
          <p:cNvSpPr txBox="1">
            <a:spLocks noChangeArrowheads="1"/>
          </p:cNvSpPr>
          <p:nvPr/>
        </p:nvSpPr>
        <p:spPr bwMode="auto">
          <a:xfrm>
            <a:off x="5105400" y="5816600"/>
            <a:ext cx="3200400" cy="371475"/>
          </a:xfrm>
          <a:prstGeom prst="rect">
            <a:avLst/>
          </a:prstGeom>
          <a:noFill/>
          <a:ln w="28575" algn="ctr">
            <a:noFill/>
            <a:miter lim="800000"/>
            <a:headEnd/>
            <a:tailEnd/>
          </a:ln>
        </p:spPr>
        <p:txBody>
          <a:bodyPr lIns="90000" tIns="46800" rIns="90000" bIns="46800">
            <a:spAutoFit/>
          </a:bodyPr>
          <a:lstStyle/>
          <a:p>
            <a:r>
              <a:rPr lang="en-US" altLang="zh-CN" sz="1800" b="1" dirty="0" smtClean="0">
                <a:solidFill>
                  <a:srgbClr val="FF0000"/>
                </a:solidFill>
                <a:latin typeface="Times New Roman" pitchFamily="18" charset="0"/>
              </a:rPr>
              <a:t>Based on SHF </a:t>
            </a:r>
            <a:r>
              <a:rPr lang="en-US" altLang="zh-CN" sz="1800" b="1" dirty="0">
                <a:solidFill>
                  <a:srgbClr val="FF0000"/>
                </a:solidFill>
                <a:latin typeface="Times New Roman" pitchFamily="18"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59113" y="984250"/>
            <a:ext cx="2879725" cy="519113"/>
          </a:xfrm>
          <a:prstGeom prst="rect">
            <a:avLst/>
          </a:prstGeom>
          <a:noFill/>
          <a:ln w="9525">
            <a:noFill/>
            <a:miter lim="800000"/>
            <a:headEnd/>
            <a:tailEnd/>
          </a:ln>
        </p:spPr>
        <p:txBody>
          <a:bodyPr wrap="none">
            <a:spAutoFit/>
          </a:bodyPr>
          <a:lstStyle/>
          <a:p>
            <a:pPr algn="l"/>
            <a:r>
              <a:rPr kumimoji="1" lang="en-US" altLang="zh-CN" sz="2800" u="sng">
                <a:solidFill>
                  <a:srgbClr val="800000"/>
                </a:solidFill>
                <a:latin typeface="Times New Roman" pitchFamily="18" charset="0"/>
              </a:rPr>
              <a:t>Liquid-drop model</a:t>
            </a:r>
          </a:p>
        </p:txBody>
      </p:sp>
      <p:pic>
        <p:nvPicPr>
          <p:cNvPr id="41987" name="Picture 4"/>
          <p:cNvPicPr>
            <a:picLocks noGrp="1" noChangeAspect="1" noChangeArrowheads="1"/>
          </p:cNvPicPr>
          <p:nvPr>
            <p:ph sz="half" idx="1"/>
          </p:nvPr>
        </p:nvPicPr>
        <p:blipFill>
          <a:blip r:embed="rId2" cstate="print"/>
          <a:srcRect/>
          <a:stretch>
            <a:fillRect/>
          </a:stretch>
        </p:blipFill>
        <p:spPr>
          <a:xfrm>
            <a:off x="971550" y="1917700"/>
            <a:ext cx="7272338" cy="784225"/>
          </a:xfrm>
          <a:noFill/>
          <a:ln w="38100" cap="flat">
            <a:solidFill>
              <a:srgbClr val="00FFFF"/>
            </a:solidFill>
          </a:ln>
        </p:spPr>
      </p:pic>
      <p:pic>
        <p:nvPicPr>
          <p:cNvPr id="2011141" name="Picture 5"/>
          <p:cNvPicPr>
            <a:picLocks noGrp="1" noChangeAspect="1" noChangeArrowheads="1"/>
          </p:cNvPicPr>
          <p:nvPr>
            <p:ph sz="quarter" idx="3"/>
          </p:nvPr>
        </p:nvPicPr>
        <p:blipFill>
          <a:blip r:embed="rId3" cstate="print"/>
          <a:srcRect/>
          <a:stretch>
            <a:fillRect/>
          </a:stretch>
        </p:blipFill>
        <p:spPr>
          <a:xfrm>
            <a:off x="684213" y="4365625"/>
            <a:ext cx="7848600" cy="765175"/>
          </a:xfrm>
          <a:noFill/>
          <a:ln w="38100" cap="flat">
            <a:solidFill>
              <a:srgbClr val="FF0000"/>
            </a:solidFill>
          </a:ln>
        </p:spPr>
      </p:pic>
      <p:grpSp>
        <p:nvGrpSpPr>
          <p:cNvPr id="2" name="Group 6"/>
          <p:cNvGrpSpPr>
            <a:grpSpLocks/>
          </p:cNvGrpSpPr>
          <p:nvPr/>
        </p:nvGrpSpPr>
        <p:grpSpPr bwMode="auto">
          <a:xfrm>
            <a:off x="1169988" y="2709863"/>
            <a:ext cx="3906837" cy="1584325"/>
            <a:chOff x="737" y="1888"/>
            <a:chExt cx="2461" cy="998"/>
          </a:xfrm>
        </p:grpSpPr>
        <p:pic>
          <p:nvPicPr>
            <p:cNvPr id="42000" name="Picture 7"/>
            <p:cNvPicPr>
              <a:picLocks noChangeAspect="1" noChangeArrowheads="1"/>
            </p:cNvPicPr>
            <p:nvPr/>
          </p:nvPicPr>
          <p:blipFill>
            <a:blip r:embed="rId4" cstate="print"/>
            <a:srcRect/>
            <a:stretch>
              <a:fillRect/>
            </a:stretch>
          </p:blipFill>
          <p:spPr bwMode="auto">
            <a:xfrm>
              <a:off x="737" y="2205"/>
              <a:ext cx="1644" cy="354"/>
            </a:xfrm>
            <a:prstGeom prst="rect">
              <a:avLst/>
            </a:prstGeom>
            <a:noFill/>
            <a:ln w="9525">
              <a:noFill/>
              <a:miter lim="800000"/>
              <a:headEnd/>
              <a:tailEnd/>
            </a:ln>
          </p:spPr>
        </p:pic>
        <p:sp>
          <p:nvSpPr>
            <p:cNvPr id="42001" name="AutoShape 8"/>
            <p:cNvSpPr>
              <a:spLocks noChangeArrowheads="1"/>
            </p:cNvSpPr>
            <p:nvPr/>
          </p:nvSpPr>
          <p:spPr bwMode="auto">
            <a:xfrm>
              <a:off x="2518" y="1888"/>
              <a:ext cx="680" cy="998"/>
            </a:xfrm>
            <a:prstGeom prst="downArrow">
              <a:avLst>
                <a:gd name="adj1" fmla="val 50000"/>
                <a:gd name="adj2" fmla="val 36691"/>
              </a:avLst>
            </a:prstGeom>
            <a:solidFill>
              <a:srgbClr val="CCFFCC"/>
            </a:solidFill>
            <a:ln w="38100">
              <a:solidFill>
                <a:srgbClr val="00FFFF"/>
              </a:solidFill>
              <a:miter lim="800000"/>
              <a:headEnd/>
              <a:tailEnd/>
            </a:ln>
          </p:spPr>
          <p:txBody>
            <a:bodyPr wrap="none" anchor="ctr"/>
            <a:lstStyle/>
            <a:p>
              <a:endParaRPr lang="zh-CN" altLang="en-US"/>
            </a:p>
          </p:txBody>
        </p:sp>
      </p:grpSp>
      <p:grpSp>
        <p:nvGrpSpPr>
          <p:cNvPr id="3" name="Group 9"/>
          <p:cNvGrpSpPr>
            <a:grpSpLocks/>
          </p:cNvGrpSpPr>
          <p:nvPr/>
        </p:nvGrpSpPr>
        <p:grpSpPr bwMode="auto">
          <a:xfrm>
            <a:off x="3059113" y="1628775"/>
            <a:ext cx="4545012" cy="1765300"/>
            <a:chOff x="1927" y="1207"/>
            <a:chExt cx="2863" cy="1112"/>
          </a:xfrm>
        </p:grpSpPr>
        <p:sp>
          <p:nvSpPr>
            <p:cNvPr id="41997" name="Oval 10"/>
            <p:cNvSpPr>
              <a:spLocks noChangeArrowheads="1"/>
            </p:cNvSpPr>
            <p:nvPr/>
          </p:nvSpPr>
          <p:spPr bwMode="auto">
            <a:xfrm>
              <a:off x="1927" y="1207"/>
              <a:ext cx="1043" cy="862"/>
            </a:xfrm>
            <a:prstGeom prst="ellipse">
              <a:avLst/>
            </a:prstGeom>
            <a:noFill/>
            <a:ln w="38100">
              <a:solidFill>
                <a:srgbClr val="FF0000"/>
              </a:solidFill>
              <a:round/>
              <a:headEnd/>
              <a:tailEnd/>
            </a:ln>
          </p:spPr>
          <p:txBody>
            <a:bodyPr wrap="none" anchor="ctr"/>
            <a:lstStyle/>
            <a:p>
              <a:endParaRPr lang="zh-CN" altLang="en-US"/>
            </a:p>
          </p:txBody>
        </p:sp>
        <p:sp>
          <p:nvSpPr>
            <p:cNvPr id="41998" name="Line 11"/>
            <p:cNvSpPr>
              <a:spLocks noChangeShapeType="1"/>
            </p:cNvSpPr>
            <p:nvPr/>
          </p:nvSpPr>
          <p:spPr bwMode="auto">
            <a:xfrm>
              <a:off x="2971" y="1661"/>
              <a:ext cx="907" cy="499"/>
            </a:xfrm>
            <a:prstGeom prst="line">
              <a:avLst/>
            </a:prstGeom>
            <a:noFill/>
            <a:ln w="38100">
              <a:solidFill>
                <a:srgbClr val="FF0000"/>
              </a:solidFill>
              <a:round/>
              <a:headEnd/>
              <a:tailEnd type="triangle" w="med" len="med"/>
            </a:ln>
          </p:spPr>
          <p:txBody>
            <a:bodyPr anchor="b"/>
            <a:lstStyle/>
            <a:p>
              <a:endParaRPr lang="zh-CN" altLang="en-US"/>
            </a:p>
          </p:txBody>
        </p:sp>
        <p:sp>
          <p:nvSpPr>
            <p:cNvPr id="41999" name="Text Box 12"/>
            <p:cNvSpPr txBox="1">
              <a:spLocks noChangeArrowheads="1"/>
            </p:cNvSpPr>
            <p:nvPr/>
          </p:nvSpPr>
          <p:spPr bwMode="auto">
            <a:xfrm>
              <a:off x="3055" y="2069"/>
              <a:ext cx="1735" cy="250"/>
            </a:xfrm>
            <a:prstGeom prst="rect">
              <a:avLst/>
            </a:prstGeom>
            <a:noFill/>
            <a:ln w="9525">
              <a:noFill/>
              <a:miter lim="800000"/>
              <a:headEnd/>
              <a:tailEnd/>
            </a:ln>
          </p:spPr>
          <p:txBody>
            <a:bodyPr wrap="none" anchor="b">
              <a:spAutoFit/>
            </a:bodyPr>
            <a:lstStyle/>
            <a:p>
              <a:r>
                <a:rPr kumimoji="1" lang="en-US" altLang="zh-CN" sz="2000" b="1">
                  <a:solidFill>
                    <a:schemeClr val="hlink"/>
                  </a:solidFill>
                  <a:latin typeface="Arial Unicode MS" pitchFamily="34" charset="-122"/>
                  <a:ea typeface="宋体" pitchFamily="2" charset="-122"/>
                </a:rPr>
                <a:t>Symmetry energy term</a:t>
              </a:r>
            </a:p>
          </p:txBody>
        </p:sp>
      </p:grpSp>
      <p:sp>
        <p:nvSpPr>
          <p:cNvPr id="2011149" name="Text Box 13"/>
          <p:cNvSpPr txBox="1">
            <a:spLocks noChangeArrowheads="1"/>
          </p:cNvSpPr>
          <p:nvPr/>
        </p:nvSpPr>
        <p:spPr bwMode="auto">
          <a:xfrm>
            <a:off x="196850" y="6034088"/>
            <a:ext cx="8718550" cy="366712"/>
          </a:xfrm>
          <a:prstGeom prst="rect">
            <a:avLst/>
          </a:prstGeom>
          <a:noFill/>
          <a:ln w="9525">
            <a:noFill/>
            <a:miter lim="800000"/>
            <a:headEnd/>
            <a:tailEnd/>
          </a:ln>
        </p:spPr>
        <p:txBody>
          <a:bodyPr wrap="none">
            <a:spAutoFit/>
          </a:bodyPr>
          <a:lstStyle/>
          <a:p>
            <a:pPr algn="l"/>
            <a:r>
              <a:rPr lang="en-US" altLang="zh-CN" sz="1800">
                <a:solidFill>
                  <a:schemeClr val="accent2"/>
                </a:solidFill>
                <a:latin typeface="Arial Unicode MS" pitchFamily="34" charset="-122"/>
                <a:ea typeface="宋体" pitchFamily="2" charset="-122"/>
              </a:rPr>
              <a:t>W. D. Myers, W.J. Swiatecki, P. Danielewicz, </a:t>
            </a:r>
            <a:r>
              <a:rPr lang="en-US" altLang="zh-CN" sz="1800">
                <a:solidFill>
                  <a:schemeClr val="accent2"/>
                </a:solidFill>
                <a:latin typeface="Arial Unicode MS" pitchFamily="34" charset="-122"/>
                <a:ea typeface="Arial Unicode MS" pitchFamily="34" charset="-122"/>
                <a:cs typeface="Arial Unicode MS" pitchFamily="34" charset="-122"/>
              </a:rPr>
              <a:t>P. Van Isacker, A. E. L. Dieperink,……</a:t>
            </a:r>
          </a:p>
        </p:txBody>
      </p:sp>
      <p:grpSp>
        <p:nvGrpSpPr>
          <p:cNvPr id="4" name="Group 14"/>
          <p:cNvGrpSpPr>
            <a:grpSpLocks/>
          </p:cNvGrpSpPr>
          <p:nvPr/>
        </p:nvGrpSpPr>
        <p:grpSpPr bwMode="auto">
          <a:xfrm>
            <a:off x="1924050" y="3933825"/>
            <a:ext cx="7173913" cy="1944688"/>
            <a:chOff x="1212" y="2659"/>
            <a:chExt cx="4519" cy="1225"/>
          </a:xfrm>
        </p:grpSpPr>
        <p:sp>
          <p:nvSpPr>
            <p:cNvPr id="41994" name="Oval 15"/>
            <p:cNvSpPr>
              <a:spLocks noChangeArrowheads="1"/>
            </p:cNvSpPr>
            <p:nvPr/>
          </p:nvSpPr>
          <p:spPr bwMode="auto">
            <a:xfrm>
              <a:off x="1610" y="2659"/>
              <a:ext cx="1724" cy="997"/>
            </a:xfrm>
            <a:prstGeom prst="ellipse">
              <a:avLst/>
            </a:prstGeom>
            <a:noFill/>
            <a:ln w="38100">
              <a:solidFill>
                <a:srgbClr val="FF00FF"/>
              </a:solidFill>
              <a:round/>
              <a:headEnd/>
              <a:tailEnd/>
            </a:ln>
          </p:spPr>
          <p:txBody>
            <a:bodyPr wrap="none" anchor="ctr"/>
            <a:lstStyle/>
            <a:p>
              <a:endParaRPr lang="zh-CN" altLang="en-US"/>
            </a:p>
          </p:txBody>
        </p:sp>
        <p:sp>
          <p:nvSpPr>
            <p:cNvPr id="41995" name="Line 16"/>
            <p:cNvSpPr>
              <a:spLocks noChangeShapeType="1"/>
            </p:cNvSpPr>
            <p:nvPr/>
          </p:nvSpPr>
          <p:spPr bwMode="auto">
            <a:xfrm>
              <a:off x="3016" y="3566"/>
              <a:ext cx="408" cy="136"/>
            </a:xfrm>
            <a:prstGeom prst="line">
              <a:avLst/>
            </a:prstGeom>
            <a:noFill/>
            <a:ln w="38100">
              <a:solidFill>
                <a:srgbClr val="FF00FF"/>
              </a:solidFill>
              <a:round/>
              <a:headEnd/>
              <a:tailEnd type="triangle" w="med" len="med"/>
            </a:ln>
          </p:spPr>
          <p:txBody>
            <a:bodyPr anchor="b"/>
            <a:lstStyle/>
            <a:p>
              <a:endParaRPr lang="zh-CN" altLang="en-US"/>
            </a:p>
          </p:txBody>
        </p:sp>
        <p:sp>
          <p:nvSpPr>
            <p:cNvPr id="41996" name="Text Box 17"/>
            <p:cNvSpPr txBox="1">
              <a:spLocks noChangeArrowheads="1"/>
            </p:cNvSpPr>
            <p:nvPr/>
          </p:nvSpPr>
          <p:spPr bwMode="auto">
            <a:xfrm>
              <a:off x="1212" y="3634"/>
              <a:ext cx="4519" cy="250"/>
            </a:xfrm>
            <a:prstGeom prst="rect">
              <a:avLst/>
            </a:prstGeom>
            <a:noFill/>
            <a:ln w="9525">
              <a:noFill/>
              <a:miter lim="800000"/>
              <a:headEnd/>
              <a:tailEnd/>
            </a:ln>
          </p:spPr>
          <p:txBody>
            <a:bodyPr wrap="none" anchor="b">
              <a:spAutoFit/>
            </a:bodyPr>
            <a:lstStyle/>
            <a:p>
              <a:r>
                <a:rPr kumimoji="1" lang="en-US" altLang="zh-CN" sz="2000" b="1">
                  <a:solidFill>
                    <a:srgbClr val="FF00FF"/>
                  </a:solidFill>
                  <a:latin typeface="Arial Unicode MS" pitchFamily="34" charset="-122"/>
                  <a:ea typeface="宋体" pitchFamily="2" charset="-122"/>
                </a:rPr>
                <a:t>Symmetry energy including surface diffusion effects (y</a:t>
              </a:r>
              <a:r>
                <a:rPr kumimoji="1" lang="en-US" altLang="zh-CN" sz="2000" b="1" baseline="-25000">
                  <a:solidFill>
                    <a:srgbClr val="FF00FF"/>
                  </a:solidFill>
                  <a:latin typeface="Arial Unicode MS" pitchFamily="34" charset="-122"/>
                  <a:ea typeface="宋体" pitchFamily="2" charset="-122"/>
                </a:rPr>
                <a:t>s</a:t>
              </a:r>
              <a:r>
                <a:rPr kumimoji="1" lang="en-US" altLang="zh-CN" sz="2000" b="1">
                  <a:solidFill>
                    <a:srgbClr val="FF00FF"/>
                  </a:solidFill>
                  <a:latin typeface="Arial Unicode MS" pitchFamily="34" charset="-122"/>
                  <a:ea typeface="宋体" pitchFamily="2" charset="-122"/>
                </a:rPr>
                <a:t>=S</a:t>
              </a:r>
              <a:r>
                <a:rPr kumimoji="1" lang="en-US" altLang="zh-CN" sz="2000" b="1" baseline="-25000">
                  <a:solidFill>
                    <a:srgbClr val="FF00FF"/>
                  </a:solidFill>
                  <a:latin typeface="Arial Unicode MS" pitchFamily="34" charset="-122"/>
                  <a:ea typeface="宋体" pitchFamily="2" charset="-122"/>
                </a:rPr>
                <a:t>v</a:t>
              </a:r>
              <a:r>
                <a:rPr kumimoji="1" lang="en-US" altLang="zh-CN" sz="2000" b="1">
                  <a:solidFill>
                    <a:srgbClr val="FF00FF"/>
                  </a:solidFill>
                  <a:latin typeface="Arial Unicode MS" pitchFamily="34" charset="-122"/>
                  <a:ea typeface="宋体" pitchFamily="2" charset="-122"/>
                </a:rPr>
                <a:t>/S</a:t>
              </a:r>
              <a:r>
                <a:rPr kumimoji="1" lang="en-US" altLang="zh-CN" sz="2000" b="1" baseline="-25000">
                  <a:solidFill>
                    <a:srgbClr val="FF00FF"/>
                  </a:solidFill>
                  <a:latin typeface="Arial Unicode MS" pitchFamily="34" charset="-122"/>
                  <a:ea typeface="宋体" pitchFamily="2" charset="-122"/>
                </a:rPr>
                <a:t>s</a:t>
              </a:r>
              <a:r>
                <a:rPr kumimoji="1" lang="en-US" altLang="zh-CN" sz="2000" b="1">
                  <a:solidFill>
                    <a:srgbClr val="FF00FF"/>
                  </a:solidFill>
                  <a:latin typeface="Arial Unicode MS" pitchFamily="34" charset="-122"/>
                  <a:ea typeface="宋体" pitchFamily="2" charset="-122"/>
                </a:rPr>
                <a:t>)</a:t>
              </a:r>
              <a:endParaRPr kumimoji="1" lang="en-US" altLang="zh-CN" sz="2000" b="1" baseline="-25000">
                <a:solidFill>
                  <a:srgbClr val="FF00FF"/>
                </a:solidFill>
                <a:latin typeface="Arial Unicode MS" pitchFamily="34" charset="-122"/>
                <a:ea typeface="宋体" pitchFamily="2" charset="-122"/>
              </a:endParaRPr>
            </a:p>
          </p:txBody>
        </p:sp>
      </p:grpSp>
      <p:sp>
        <p:nvSpPr>
          <p:cNvPr id="41993" name="Rectangle 2"/>
          <p:cNvSpPr>
            <a:spLocks noChangeArrowheads="1"/>
          </p:cNvSpPr>
          <p:nvPr/>
        </p:nvSpPr>
        <p:spPr bwMode="auto">
          <a:xfrm>
            <a:off x="0" y="152400"/>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rPr>
              <a:t>                 </a:t>
            </a:r>
            <a:r>
              <a:rPr lang="en-US" altLang="zh-CN" sz="2800" b="1">
                <a:solidFill>
                  <a:srgbClr val="FF0000"/>
                </a:solidFill>
                <a:latin typeface="Times New Roman" pitchFamily="18" charset="0"/>
              </a:rPr>
              <a:t>K</a:t>
            </a:r>
            <a:r>
              <a:rPr lang="en-US" altLang="zh-CN" sz="2800" b="1" baseline="-25000">
                <a:solidFill>
                  <a:srgbClr val="FF0000"/>
                </a:solidFill>
                <a:latin typeface="Times New Roman" pitchFamily="18" charset="0"/>
              </a:rPr>
              <a:t>sym</a:t>
            </a:r>
            <a:r>
              <a:rPr lang="en-US" altLang="zh-CN" sz="2800" b="1">
                <a:solidFill>
                  <a:schemeClr val="accent2"/>
                </a:solidFill>
                <a:latin typeface="Times New Roman" pitchFamily="18" charset="0"/>
              </a:rPr>
              <a:t>: Symmetry energy of finite nuclei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11141"/>
                                        </p:tgtEl>
                                        <p:attrNameLst>
                                          <p:attrName>style.visibility</p:attrName>
                                        </p:attrNameLst>
                                      </p:cBhvr>
                                      <p:to>
                                        <p:strVal val="visible"/>
                                      </p:to>
                                    </p:set>
                                    <p:anim calcmode="lin" valueType="num">
                                      <p:cBhvr additive="base">
                                        <p:cTn id="18" dur="500" fill="hold"/>
                                        <p:tgtEl>
                                          <p:spTgt spid="2011141"/>
                                        </p:tgtEl>
                                        <p:attrNameLst>
                                          <p:attrName>ppt_x</p:attrName>
                                        </p:attrNameLst>
                                      </p:cBhvr>
                                      <p:tavLst>
                                        <p:tav tm="0">
                                          <p:val>
                                            <p:strVal val="#ppt_x"/>
                                          </p:val>
                                        </p:tav>
                                        <p:tav tm="100000">
                                          <p:val>
                                            <p:strVal val="#ppt_x"/>
                                          </p:val>
                                        </p:tav>
                                      </p:tavLst>
                                    </p:anim>
                                    <p:anim calcmode="lin" valueType="num">
                                      <p:cBhvr additive="base">
                                        <p:cTn id="19" dur="500" fill="hold"/>
                                        <p:tgtEl>
                                          <p:spTgt spid="201114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11149"/>
                                        </p:tgtEl>
                                        <p:attrNameLst>
                                          <p:attrName>style.visibility</p:attrName>
                                        </p:attrNameLst>
                                      </p:cBhvr>
                                      <p:to>
                                        <p:strVal val="visible"/>
                                      </p:to>
                                    </p:set>
                                    <p:anim calcmode="lin" valueType="num">
                                      <p:cBhvr additive="base">
                                        <p:cTn id="29" dur="500" fill="hold"/>
                                        <p:tgtEl>
                                          <p:spTgt spid="2011149"/>
                                        </p:tgtEl>
                                        <p:attrNameLst>
                                          <p:attrName>ppt_x</p:attrName>
                                        </p:attrNameLst>
                                      </p:cBhvr>
                                      <p:tavLst>
                                        <p:tav tm="0">
                                          <p:val>
                                            <p:strVal val="#ppt_x"/>
                                          </p:val>
                                        </p:tav>
                                        <p:tav tm="100000">
                                          <p:val>
                                            <p:strVal val="#ppt_x"/>
                                          </p:val>
                                        </p:tav>
                                      </p:tavLst>
                                    </p:anim>
                                    <p:anim calcmode="lin" valueType="num">
                                      <p:cBhvr additive="base">
                                        <p:cTn id="30" dur="500" fill="hold"/>
                                        <p:tgtEl>
                                          <p:spTgt spid="2011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11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8"/>
          <p:cNvPicPr>
            <a:picLocks noChangeAspect="1" noChangeArrowheads="1"/>
          </p:cNvPicPr>
          <p:nvPr/>
        </p:nvPicPr>
        <p:blipFill>
          <a:blip r:embed="rId3" cstate="print"/>
          <a:srcRect/>
          <a:stretch>
            <a:fillRect/>
          </a:stretch>
        </p:blipFill>
        <p:spPr bwMode="auto">
          <a:xfrm>
            <a:off x="82550" y="4113212"/>
            <a:ext cx="5099050" cy="1270000"/>
          </a:xfrm>
          <a:prstGeom prst="rect">
            <a:avLst/>
          </a:prstGeom>
          <a:noFill/>
          <a:ln w="28575" algn="ctr">
            <a:noFill/>
            <a:miter lim="800000"/>
            <a:headEnd/>
            <a:tailEnd/>
          </a:ln>
        </p:spPr>
      </p:pic>
      <p:sp>
        <p:nvSpPr>
          <p:cNvPr id="12292" name="Rectangle 2"/>
          <p:cNvSpPr>
            <a:spLocks noChangeArrowheads="1"/>
          </p:cNvSpPr>
          <p:nvPr/>
        </p:nvSpPr>
        <p:spPr bwMode="auto">
          <a:xfrm>
            <a:off x="0" y="152400"/>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rPr>
              <a:t>                 </a:t>
            </a:r>
            <a:r>
              <a:rPr lang="en-US" altLang="zh-CN" sz="2800" b="1">
                <a:solidFill>
                  <a:srgbClr val="FF0000"/>
                </a:solidFill>
                <a:latin typeface="Times New Roman" pitchFamily="18" charset="0"/>
              </a:rPr>
              <a:t>K</a:t>
            </a:r>
            <a:r>
              <a:rPr lang="en-US" altLang="zh-CN" sz="2800" b="1" baseline="-25000">
                <a:solidFill>
                  <a:srgbClr val="FF0000"/>
                </a:solidFill>
                <a:latin typeface="Times New Roman" pitchFamily="18" charset="0"/>
              </a:rPr>
              <a:t>sym</a:t>
            </a:r>
            <a:r>
              <a:rPr lang="en-US" altLang="zh-CN" sz="2800" b="1">
                <a:solidFill>
                  <a:schemeClr val="accent2"/>
                </a:solidFill>
                <a:latin typeface="Times New Roman" pitchFamily="18" charset="0"/>
              </a:rPr>
              <a:t>: Symmetry energy of finite nuclei</a:t>
            </a:r>
          </a:p>
        </p:txBody>
      </p:sp>
      <p:sp>
        <p:nvSpPr>
          <p:cNvPr id="12293" name="Text Box 3"/>
          <p:cNvSpPr txBox="1">
            <a:spLocks noChangeArrowheads="1"/>
          </p:cNvSpPr>
          <p:nvPr/>
        </p:nvSpPr>
        <p:spPr bwMode="auto">
          <a:xfrm>
            <a:off x="533400" y="841375"/>
            <a:ext cx="8070850" cy="457200"/>
          </a:xfrm>
          <a:prstGeom prst="rect">
            <a:avLst/>
          </a:prstGeom>
          <a:noFill/>
          <a:ln w="9525">
            <a:noFill/>
            <a:miter lim="800000"/>
            <a:headEnd/>
            <a:tailEnd/>
          </a:ln>
        </p:spPr>
        <p:txBody>
          <a:bodyPr>
            <a:spAutoFit/>
          </a:bodyPr>
          <a:lstStyle/>
          <a:p>
            <a:r>
              <a:rPr kumimoji="1" lang="en-US" altLang="zh-CN" b="1" u="sng">
                <a:solidFill>
                  <a:schemeClr val="accent2"/>
                </a:solidFill>
                <a:latin typeface="Times New Roman" pitchFamily="18" charset="0"/>
              </a:rPr>
              <a:t>Symmetry energy coefficient of finite nuclei in mass formula</a:t>
            </a:r>
          </a:p>
        </p:txBody>
      </p:sp>
      <p:pic>
        <p:nvPicPr>
          <p:cNvPr id="12294" name="Picture 4"/>
          <p:cNvPicPr>
            <a:picLocks noChangeAspect="1" noChangeArrowheads="1"/>
          </p:cNvPicPr>
          <p:nvPr/>
        </p:nvPicPr>
        <p:blipFill>
          <a:blip r:embed="rId4" cstate="print"/>
          <a:srcRect/>
          <a:stretch>
            <a:fillRect/>
          </a:stretch>
        </p:blipFill>
        <p:spPr bwMode="auto">
          <a:xfrm>
            <a:off x="2200275" y="1304925"/>
            <a:ext cx="4886325" cy="676275"/>
          </a:xfrm>
          <a:prstGeom prst="rect">
            <a:avLst/>
          </a:prstGeom>
          <a:noFill/>
          <a:ln w="28575" algn="ctr">
            <a:solidFill>
              <a:srgbClr val="FF0000"/>
            </a:solidFill>
            <a:miter lim="800000"/>
            <a:headEnd/>
            <a:tailEnd/>
          </a:ln>
        </p:spPr>
      </p:pic>
      <p:sp>
        <p:nvSpPr>
          <p:cNvPr id="12295" name="Text Box 5"/>
          <p:cNvSpPr txBox="1">
            <a:spLocks noChangeArrowheads="1"/>
          </p:cNvSpPr>
          <p:nvPr/>
        </p:nvSpPr>
        <p:spPr bwMode="auto">
          <a:xfrm>
            <a:off x="304800" y="1981200"/>
            <a:ext cx="8445500" cy="1006475"/>
          </a:xfrm>
          <a:prstGeom prst="rect">
            <a:avLst/>
          </a:prstGeom>
          <a:noFill/>
          <a:ln w="28575" algn="ctr">
            <a:noFill/>
            <a:miter lim="800000"/>
            <a:headEnd/>
            <a:tailEnd/>
          </a:ln>
        </p:spPr>
        <p:txBody>
          <a:bodyPr wrap="none" lIns="90000" tIns="46800" rIns="90000" bIns="46800">
            <a:spAutoFit/>
          </a:bodyPr>
          <a:lstStyle/>
          <a:p>
            <a:pPr algn="l"/>
            <a:r>
              <a:rPr lang="en-US" altLang="zh-CN" sz="2000" b="1">
                <a:solidFill>
                  <a:srgbClr val="FF3300"/>
                </a:solidFill>
                <a:latin typeface="Times New Roman" pitchFamily="18" charset="0"/>
              </a:rPr>
              <a:t>Q</a:t>
            </a:r>
            <a:r>
              <a:rPr lang="en-US" altLang="zh-CN" sz="2000" b="1">
                <a:solidFill>
                  <a:schemeClr val="accent2"/>
                </a:solidFill>
                <a:latin typeface="Times New Roman" pitchFamily="18" charset="0"/>
              </a:rPr>
              <a:t>: neutron-skin stiffness coefficient in the </a:t>
            </a:r>
            <a:r>
              <a:rPr lang="en-US" altLang="zh-CN" sz="2000" b="1">
                <a:solidFill>
                  <a:srgbClr val="FF33CC"/>
                </a:solidFill>
                <a:latin typeface="Times New Roman" pitchFamily="18" charset="0"/>
              </a:rPr>
              <a:t>droplet model</a:t>
            </a:r>
            <a:r>
              <a:rPr lang="en-US" altLang="zh-CN" sz="2000" b="1">
                <a:solidFill>
                  <a:schemeClr val="accent2"/>
                </a:solidFill>
                <a:latin typeface="Times New Roman" pitchFamily="18" charset="0"/>
              </a:rPr>
              <a:t>, it is also related to </a:t>
            </a:r>
          </a:p>
          <a:p>
            <a:pPr algn="l"/>
            <a:r>
              <a:rPr lang="en-US" altLang="zh-CN" sz="2000" b="1">
                <a:solidFill>
                  <a:schemeClr val="accent2"/>
                </a:solidFill>
                <a:latin typeface="Times New Roman" pitchFamily="18" charset="0"/>
              </a:rPr>
              <a:t>      the </a:t>
            </a:r>
            <a:r>
              <a:rPr lang="en-US" altLang="zh-CN" sz="2000" b="1">
                <a:solidFill>
                  <a:srgbClr val="FF33CC"/>
                </a:solidFill>
                <a:latin typeface="Times New Roman" pitchFamily="18" charset="0"/>
              </a:rPr>
              <a:t>surface symmetry energy</a:t>
            </a:r>
            <a:r>
              <a:rPr lang="en-US" altLang="zh-CN" sz="2000" b="1">
                <a:solidFill>
                  <a:schemeClr val="accent2"/>
                </a:solidFill>
                <a:latin typeface="Times New Roman" pitchFamily="18" charset="0"/>
              </a:rPr>
              <a:t>, and can be obtained from asymmetric </a:t>
            </a:r>
          </a:p>
          <a:p>
            <a:pPr algn="l"/>
            <a:r>
              <a:rPr lang="en-US" altLang="zh-CN" sz="2000" b="1">
                <a:solidFill>
                  <a:schemeClr val="accent2"/>
                </a:solidFill>
                <a:latin typeface="Times New Roman" pitchFamily="18" charset="0"/>
              </a:rPr>
              <a:t>      semi-infinite nuclear matter (ASINM) calculations</a:t>
            </a:r>
          </a:p>
        </p:txBody>
      </p:sp>
      <p:sp>
        <p:nvSpPr>
          <p:cNvPr id="12296" name="Text Box 6"/>
          <p:cNvSpPr txBox="1">
            <a:spLocks noChangeArrowheads="1"/>
          </p:cNvSpPr>
          <p:nvPr/>
        </p:nvSpPr>
        <p:spPr bwMode="auto">
          <a:xfrm>
            <a:off x="276225" y="2895600"/>
            <a:ext cx="8895041" cy="402291"/>
          </a:xfrm>
          <a:prstGeom prst="rect">
            <a:avLst/>
          </a:prstGeom>
          <a:noFill/>
          <a:ln w="28575" algn="ctr">
            <a:noFill/>
            <a:miter lim="800000"/>
            <a:headEnd/>
            <a:tailEnd/>
          </a:ln>
        </p:spPr>
        <p:txBody>
          <a:bodyPr wrap="none" lIns="90000" tIns="46800" rIns="90000" bIns="46800">
            <a:spAutoFit/>
          </a:bodyPr>
          <a:lstStyle/>
          <a:p>
            <a:pPr algn="l"/>
            <a:r>
              <a:rPr lang="en-US" altLang="zh-CN" sz="2000" b="1" dirty="0">
                <a:solidFill>
                  <a:srgbClr val="12357C"/>
                </a:solidFill>
                <a:latin typeface="Times New Roman" pitchFamily="18" charset="0"/>
              </a:rPr>
              <a:t>As a </a:t>
            </a:r>
            <a:r>
              <a:rPr lang="en-US" altLang="zh-CN" sz="2000" b="1" dirty="0">
                <a:solidFill>
                  <a:srgbClr val="FF0000"/>
                </a:solidFill>
                <a:latin typeface="Times New Roman" pitchFamily="18" charset="0"/>
              </a:rPr>
              <a:t>good approximation </a:t>
            </a:r>
            <a:r>
              <a:rPr lang="en-US" altLang="zh-CN" sz="2000" b="1" dirty="0" smtClean="0">
                <a:solidFill>
                  <a:srgbClr val="12357C"/>
                </a:solidFill>
                <a:latin typeface="Times New Roman" pitchFamily="18" charset="0"/>
              </a:rPr>
              <a:t>(</a:t>
            </a:r>
            <a:r>
              <a:rPr lang="en-US" altLang="zh-CN" sz="2000" b="1" dirty="0" smtClean="0">
                <a:solidFill>
                  <a:srgbClr val="0000FF"/>
                </a:solidFill>
                <a:latin typeface="Times New Roman" pitchFamily="18" charset="0"/>
              </a:rPr>
              <a:t>See, e.g., L.W</a:t>
            </a:r>
            <a:r>
              <a:rPr lang="en-US" altLang="zh-CN" sz="2000" b="1" dirty="0">
                <a:solidFill>
                  <a:srgbClr val="0000FF"/>
                </a:solidFill>
                <a:latin typeface="Times New Roman" pitchFamily="18" charset="0"/>
              </a:rPr>
              <a:t>. Chen, PRC83, 044308 (2011</a:t>
            </a:r>
            <a:r>
              <a:rPr lang="en-US" altLang="zh-CN" sz="2000" b="1" dirty="0">
                <a:solidFill>
                  <a:srgbClr val="12357C"/>
                </a:solidFill>
                <a:latin typeface="Times New Roman" pitchFamily="18" charset="0"/>
              </a:rPr>
              <a:t>)), we have</a:t>
            </a:r>
          </a:p>
        </p:txBody>
      </p:sp>
      <p:pic>
        <p:nvPicPr>
          <p:cNvPr id="12297" name="Picture 7"/>
          <p:cNvPicPr>
            <a:picLocks noChangeAspect="1" noChangeArrowheads="1"/>
          </p:cNvPicPr>
          <p:nvPr/>
        </p:nvPicPr>
        <p:blipFill>
          <a:blip r:embed="rId5" cstate="print"/>
          <a:srcRect/>
          <a:stretch>
            <a:fillRect/>
          </a:stretch>
        </p:blipFill>
        <p:spPr bwMode="auto">
          <a:xfrm>
            <a:off x="82550" y="3352800"/>
            <a:ext cx="4946650" cy="760412"/>
          </a:xfrm>
          <a:prstGeom prst="rect">
            <a:avLst/>
          </a:prstGeom>
          <a:noFill/>
          <a:ln w="28575" algn="ctr">
            <a:solidFill>
              <a:srgbClr val="FF0000"/>
            </a:solidFill>
            <a:miter lim="800000"/>
            <a:headEnd/>
            <a:tailEnd/>
          </a:ln>
        </p:spPr>
      </p:pic>
      <p:pic>
        <p:nvPicPr>
          <p:cNvPr id="12298" name="Picture 9"/>
          <p:cNvPicPr>
            <a:picLocks noChangeAspect="1" noChangeArrowheads="1"/>
          </p:cNvPicPr>
          <p:nvPr/>
        </p:nvPicPr>
        <p:blipFill>
          <a:blip r:embed="rId6" cstate="print"/>
          <a:srcRect/>
          <a:stretch>
            <a:fillRect/>
          </a:stretch>
        </p:blipFill>
        <p:spPr bwMode="auto">
          <a:xfrm>
            <a:off x="5489575" y="3362325"/>
            <a:ext cx="3502025" cy="750887"/>
          </a:xfrm>
          <a:prstGeom prst="rect">
            <a:avLst/>
          </a:prstGeom>
          <a:noFill/>
          <a:ln w="28575" algn="ctr">
            <a:solidFill>
              <a:srgbClr val="FF0000"/>
            </a:solidFill>
            <a:miter lim="800000"/>
            <a:headEnd/>
            <a:tailEnd/>
          </a:ln>
        </p:spPr>
      </p:pic>
      <p:sp>
        <p:nvSpPr>
          <p:cNvPr id="12299" name="AutoShape 11"/>
          <p:cNvSpPr>
            <a:spLocks noChangeArrowheads="1"/>
          </p:cNvSpPr>
          <p:nvPr/>
        </p:nvSpPr>
        <p:spPr bwMode="auto">
          <a:xfrm>
            <a:off x="5102225" y="3476625"/>
            <a:ext cx="307975" cy="598487"/>
          </a:xfrm>
          <a:prstGeom prst="rightArrow">
            <a:avLst>
              <a:gd name="adj1" fmla="val 50000"/>
              <a:gd name="adj2" fmla="val 25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pic>
        <p:nvPicPr>
          <p:cNvPr id="12300" name="Picture 23"/>
          <p:cNvPicPr>
            <a:picLocks noChangeAspect="1" noChangeArrowheads="1"/>
          </p:cNvPicPr>
          <p:nvPr/>
        </p:nvPicPr>
        <p:blipFill>
          <a:blip r:embed="rId7" cstate="print"/>
          <a:srcRect/>
          <a:stretch>
            <a:fillRect/>
          </a:stretch>
        </p:blipFill>
        <p:spPr bwMode="auto">
          <a:xfrm>
            <a:off x="5486400" y="4732337"/>
            <a:ext cx="3276600" cy="447675"/>
          </a:xfrm>
          <a:prstGeom prst="rect">
            <a:avLst/>
          </a:prstGeom>
          <a:noFill/>
          <a:ln w="28575" algn="ctr">
            <a:solidFill>
              <a:srgbClr val="0000FF"/>
            </a:solidFill>
            <a:miter lim="800000"/>
            <a:headEnd/>
            <a:tailEnd/>
          </a:ln>
        </p:spPr>
      </p:pic>
      <p:sp>
        <p:nvSpPr>
          <p:cNvPr id="12301" name="Text Box 24"/>
          <p:cNvSpPr txBox="1">
            <a:spLocks noChangeArrowheads="1"/>
          </p:cNvSpPr>
          <p:nvPr/>
        </p:nvSpPr>
        <p:spPr bwMode="auto">
          <a:xfrm>
            <a:off x="5487988" y="4265612"/>
            <a:ext cx="3275012" cy="336550"/>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660066"/>
                </a:solidFill>
                <a:latin typeface="Times New Roman" pitchFamily="18" charset="0"/>
              </a:rPr>
              <a:t>M. Liu et al., PRC82, 064306 (2010)</a:t>
            </a:r>
          </a:p>
        </p:txBody>
      </p:sp>
      <p:graphicFrame>
        <p:nvGraphicFramePr>
          <p:cNvPr id="12290" name="Object 8"/>
          <p:cNvGraphicFramePr>
            <a:graphicFrameLocks noChangeAspect="1"/>
          </p:cNvGraphicFramePr>
          <p:nvPr/>
        </p:nvGraphicFramePr>
        <p:xfrm>
          <a:off x="2778125" y="5486400"/>
          <a:ext cx="3851275" cy="827088"/>
        </p:xfrm>
        <a:graphic>
          <a:graphicData uri="http://schemas.openxmlformats.org/presentationml/2006/ole">
            <mc:AlternateContent xmlns:mc="http://schemas.openxmlformats.org/markup-compatibility/2006">
              <mc:Choice xmlns:v="urn:schemas-microsoft-com:vml" Requires="v">
                <p:oleObj spid="_x0000_s12291" name="Equation" r:id="rId8" imgW="2133360" imgH="482400" progId="Equation.DSMT4">
                  <p:embed/>
                </p:oleObj>
              </mc:Choice>
              <mc:Fallback>
                <p:oleObj name="Equation" r:id="rId8" imgW="2133360" imgH="4824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8125" y="5486400"/>
                        <a:ext cx="3851275" cy="827088"/>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52400"/>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rPr>
              <a:t>            ASINM calculations</a:t>
            </a:r>
          </a:p>
        </p:txBody>
      </p:sp>
      <p:pic>
        <p:nvPicPr>
          <p:cNvPr id="43011" name="Picture 3"/>
          <p:cNvPicPr>
            <a:picLocks noChangeAspect="1" noChangeArrowheads="1"/>
          </p:cNvPicPr>
          <p:nvPr/>
        </p:nvPicPr>
        <p:blipFill>
          <a:blip r:embed="rId2" cstate="print"/>
          <a:srcRect/>
          <a:stretch>
            <a:fillRect/>
          </a:stretch>
        </p:blipFill>
        <p:spPr bwMode="auto">
          <a:xfrm>
            <a:off x="228600" y="889000"/>
            <a:ext cx="4271963" cy="5740400"/>
          </a:xfrm>
          <a:prstGeom prst="rect">
            <a:avLst/>
          </a:prstGeom>
          <a:noFill/>
          <a:ln w="28575" algn="ctr">
            <a:noFill/>
            <a:miter lim="800000"/>
            <a:headEnd/>
            <a:tailEnd/>
          </a:ln>
        </p:spPr>
      </p:pic>
      <p:sp>
        <p:nvSpPr>
          <p:cNvPr id="43012" name="Text Box 4"/>
          <p:cNvSpPr txBox="1">
            <a:spLocks noChangeArrowheads="1"/>
          </p:cNvSpPr>
          <p:nvPr/>
        </p:nvSpPr>
        <p:spPr bwMode="auto">
          <a:xfrm>
            <a:off x="4546600" y="841375"/>
            <a:ext cx="4600575" cy="401638"/>
          </a:xfrm>
          <a:prstGeom prst="rect">
            <a:avLst/>
          </a:prstGeom>
          <a:noFill/>
          <a:ln w="28575" algn="ctr">
            <a:noFill/>
            <a:miter lim="800000"/>
            <a:headEnd/>
            <a:tailEnd/>
          </a:ln>
        </p:spPr>
        <p:txBody>
          <a:bodyPr wrap="none" lIns="90000" tIns="46800" rIns="90000" bIns="46800">
            <a:spAutoFit/>
          </a:bodyPr>
          <a:lstStyle/>
          <a:p>
            <a:r>
              <a:rPr lang="en-US" altLang="zh-CN" sz="2000" b="1">
                <a:solidFill>
                  <a:srgbClr val="0000FF"/>
                </a:solidFill>
                <a:latin typeface="Times New Roman" pitchFamily="18" charset="0"/>
              </a:rPr>
              <a:t>Treiner/Krivine, Ann. Phys. 170, 406(86)</a:t>
            </a:r>
          </a:p>
        </p:txBody>
      </p:sp>
      <p:pic>
        <p:nvPicPr>
          <p:cNvPr id="43013" name="Picture 5"/>
          <p:cNvPicPr>
            <a:picLocks noChangeAspect="1" noChangeArrowheads="1"/>
          </p:cNvPicPr>
          <p:nvPr/>
        </p:nvPicPr>
        <p:blipFill>
          <a:blip r:embed="rId3" cstate="print"/>
          <a:srcRect/>
          <a:stretch>
            <a:fillRect/>
          </a:stretch>
        </p:blipFill>
        <p:spPr bwMode="auto">
          <a:xfrm>
            <a:off x="5943600" y="3759200"/>
            <a:ext cx="1143000" cy="863600"/>
          </a:xfrm>
          <a:prstGeom prst="rect">
            <a:avLst/>
          </a:prstGeom>
          <a:noFill/>
          <a:ln w="28575" algn="ctr">
            <a:solidFill>
              <a:srgbClr val="FF0000"/>
            </a:solidFill>
            <a:miter lim="800000"/>
            <a:headEnd/>
            <a:tailEnd/>
          </a:ln>
        </p:spPr>
      </p:pic>
      <p:pic>
        <p:nvPicPr>
          <p:cNvPr id="43014" name="Picture 6"/>
          <p:cNvPicPr>
            <a:picLocks noChangeAspect="1" noChangeArrowheads="1"/>
          </p:cNvPicPr>
          <p:nvPr/>
        </p:nvPicPr>
        <p:blipFill>
          <a:blip r:embed="rId4" cstate="print"/>
          <a:srcRect/>
          <a:stretch>
            <a:fillRect/>
          </a:stretch>
        </p:blipFill>
        <p:spPr bwMode="auto">
          <a:xfrm>
            <a:off x="4953000" y="1752600"/>
            <a:ext cx="3587750" cy="1665288"/>
          </a:xfrm>
          <a:prstGeom prst="rect">
            <a:avLst/>
          </a:prstGeom>
          <a:noFill/>
          <a:ln w="28575"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587375" y="1879600"/>
            <a:ext cx="5356225" cy="3759200"/>
          </a:xfrm>
          <a:prstGeom prst="rect">
            <a:avLst/>
          </a:prstGeom>
          <a:noFill/>
          <a:ln w="28575" algn="ctr">
            <a:noFill/>
            <a:miter lim="800000"/>
            <a:headEnd/>
            <a:tailEnd/>
          </a:ln>
        </p:spPr>
      </p:pic>
      <p:sp>
        <p:nvSpPr>
          <p:cNvPr id="26627" name="Text Box 4"/>
          <p:cNvSpPr txBox="1">
            <a:spLocks noChangeArrowheads="1"/>
          </p:cNvSpPr>
          <p:nvPr/>
        </p:nvSpPr>
        <p:spPr bwMode="auto">
          <a:xfrm>
            <a:off x="1738313" y="2763838"/>
            <a:ext cx="180975" cy="457200"/>
          </a:xfrm>
          <a:prstGeom prst="rect">
            <a:avLst/>
          </a:prstGeom>
          <a:noFill/>
          <a:ln w="28575" algn="ctr">
            <a:noFill/>
            <a:miter lim="800000"/>
            <a:headEnd/>
            <a:tailEnd/>
          </a:ln>
        </p:spPr>
        <p:txBody>
          <a:bodyPr wrap="none" lIns="90000" tIns="46800" rIns="90000" bIns="46800">
            <a:spAutoFit/>
          </a:bodyPr>
          <a:lstStyle/>
          <a:p>
            <a:endParaRPr lang="zh-CN" altLang="zh-CN"/>
          </a:p>
        </p:txBody>
      </p:sp>
      <p:sp>
        <p:nvSpPr>
          <p:cNvPr id="26628" name="Text Box 5"/>
          <p:cNvSpPr txBox="1">
            <a:spLocks noChangeArrowheads="1"/>
          </p:cNvSpPr>
          <p:nvPr/>
        </p:nvSpPr>
        <p:spPr bwMode="auto">
          <a:xfrm>
            <a:off x="228600" y="838200"/>
            <a:ext cx="8610600" cy="396875"/>
          </a:xfrm>
          <a:prstGeom prst="rect">
            <a:avLst/>
          </a:prstGeom>
          <a:noFill/>
          <a:ln w="28575" algn="ctr">
            <a:noFill/>
            <a:miter lim="800000"/>
            <a:headEnd/>
            <a:tailEnd/>
          </a:ln>
        </p:spPr>
        <p:txBody>
          <a:bodyPr lIns="90000" tIns="46800" rIns="90000" bIns="46800">
            <a:spAutoFit/>
          </a:bodyPr>
          <a:lstStyle/>
          <a:p>
            <a:r>
              <a:rPr kumimoji="1" lang="en-US" altLang="zh-CN" sz="2000" b="1">
                <a:solidFill>
                  <a:schemeClr val="accent2"/>
                </a:solidFill>
                <a:latin typeface="Times New Roman" pitchFamily="18" charset="0"/>
              </a:rPr>
              <a:t>QCD Phase Diagram </a:t>
            </a:r>
            <a:r>
              <a:rPr kumimoji="1" lang="en-US" altLang="zh-CN" sz="2000" b="1">
                <a:solidFill>
                  <a:srgbClr val="6600FF"/>
                </a:solidFill>
                <a:latin typeface="Times New Roman" pitchFamily="18" charset="0"/>
              </a:rPr>
              <a:t>in 3D: </a:t>
            </a:r>
            <a:r>
              <a:rPr kumimoji="1" lang="en-US" altLang="zh-CN" sz="2000" b="1">
                <a:solidFill>
                  <a:srgbClr val="FF33CC"/>
                </a:solidFill>
                <a:latin typeface="Times New Roman" pitchFamily="18" charset="0"/>
              </a:rPr>
              <a:t>density, temperature, and isospin</a:t>
            </a:r>
          </a:p>
        </p:txBody>
      </p:sp>
      <p:grpSp>
        <p:nvGrpSpPr>
          <p:cNvPr id="2" name="Group 6"/>
          <p:cNvGrpSpPr>
            <a:grpSpLocks/>
          </p:cNvGrpSpPr>
          <p:nvPr/>
        </p:nvGrpSpPr>
        <p:grpSpPr bwMode="auto">
          <a:xfrm>
            <a:off x="381000" y="4452938"/>
            <a:ext cx="3124200" cy="1249362"/>
            <a:chOff x="672" y="2928"/>
            <a:chExt cx="1968" cy="787"/>
          </a:xfrm>
        </p:grpSpPr>
        <p:sp>
          <p:nvSpPr>
            <p:cNvPr id="26641" name="Oval 7"/>
            <p:cNvSpPr>
              <a:spLocks noChangeArrowheads="1"/>
            </p:cNvSpPr>
            <p:nvPr/>
          </p:nvSpPr>
          <p:spPr bwMode="auto">
            <a:xfrm>
              <a:off x="672" y="2928"/>
              <a:ext cx="1968" cy="576"/>
            </a:xfrm>
            <a:prstGeom prst="ellipse">
              <a:avLst/>
            </a:prstGeom>
            <a:noFill/>
            <a:ln w="41275" algn="ctr">
              <a:solidFill>
                <a:srgbClr val="FF0000"/>
              </a:solidFill>
              <a:round/>
              <a:headEnd/>
              <a:tailEnd/>
            </a:ln>
          </p:spPr>
          <p:txBody>
            <a:bodyPr lIns="90000" tIns="46800" rIns="90000" bIns="46800" anchor="ctr">
              <a:spAutoFit/>
            </a:bodyPr>
            <a:lstStyle/>
            <a:p>
              <a:endParaRPr lang="zh-CN" altLang="en-US"/>
            </a:p>
          </p:txBody>
        </p:sp>
        <p:sp>
          <p:nvSpPr>
            <p:cNvPr id="26642" name="Text Box 8"/>
            <p:cNvSpPr txBox="1">
              <a:spLocks noChangeArrowheads="1"/>
            </p:cNvSpPr>
            <p:nvPr/>
          </p:nvSpPr>
          <p:spPr bwMode="auto">
            <a:xfrm>
              <a:off x="777" y="3462"/>
              <a:ext cx="1743" cy="253"/>
            </a:xfrm>
            <a:prstGeom prst="rect">
              <a:avLst/>
            </a:prstGeom>
            <a:noFill/>
            <a:ln w="28575" algn="ctr">
              <a:noFill/>
              <a:miter lim="800000"/>
              <a:headEnd/>
              <a:tailEnd/>
            </a:ln>
          </p:spPr>
          <p:txBody>
            <a:bodyPr wrap="none" lIns="90000" tIns="46800" rIns="90000" bIns="46800">
              <a:spAutoFit/>
            </a:bodyPr>
            <a:lstStyle/>
            <a:p>
              <a:r>
                <a:rPr lang="en-US" altLang="zh-CN" sz="2000" b="1">
                  <a:solidFill>
                    <a:srgbClr val="FF0000"/>
                  </a:solidFill>
                  <a:latin typeface="Times New Roman" pitchFamily="18" charset="0"/>
                </a:rPr>
                <a:t>Isospin Nuclear Physics</a:t>
              </a:r>
              <a:endParaRPr lang="zh-CN" altLang="en-US" sz="2000" b="1">
                <a:solidFill>
                  <a:srgbClr val="FF0000"/>
                </a:solidFill>
                <a:latin typeface="Times New Roman" pitchFamily="18" charset="0"/>
              </a:endParaRPr>
            </a:p>
          </p:txBody>
        </p:sp>
      </p:grpSp>
      <p:grpSp>
        <p:nvGrpSpPr>
          <p:cNvPr id="3" name="Group 9"/>
          <p:cNvGrpSpPr>
            <a:grpSpLocks/>
          </p:cNvGrpSpPr>
          <p:nvPr/>
        </p:nvGrpSpPr>
        <p:grpSpPr bwMode="auto">
          <a:xfrm>
            <a:off x="2819400" y="4478338"/>
            <a:ext cx="3124200" cy="1247775"/>
            <a:chOff x="2736" y="2928"/>
            <a:chExt cx="1968" cy="786"/>
          </a:xfrm>
        </p:grpSpPr>
        <p:sp>
          <p:nvSpPr>
            <p:cNvPr id="26639" name="Oval 10"/>
            <p:cNvSpPr>
              <a:spLocks noChangeArrowheads="1"/>
            </p:cNvSpPr>
            <p:nvPr/>
          </p:nvSpPr>
          <p:spPr bwMode="auto">
            <a:xfrm>
              <a:off x="2736" y="2928"/>
              <a:ext cx="1968" cy="576"/>
            </a:xfrm>
            <a:prstGeom prst="ellipse">
              <a:avLst/>
            </a:prstGeom>
            <a:noFill/>
            <a:ln w="41275" algn="ctr">
              <a:solidFill>
                <a:srgbClr val="008000"/>
              </a:solidFill>
              <a:round/>
              <a:headEnd/>
              <a:tailEnd/>
            </a:ln>
          </p:spPr>
          <p:txBody>
            <a:bodyPr lIns="90000" tIns="46800" rIns="90000" bIns="46800" anchor="ctr">
              <a:spAutoFit/>
            </a:bodyPr>
            <a:lstStyle/>
            <a:p>
              <a:endParaRPr lang="zh-CN" altLang="en-US"/>
            </a:p>
          </p:txBody>
        </p:sp>
        <p:sp>
          <p:nvSpPr>
            <p:cNvPr id="26640" name="Text Box 11"/>
            <p:cNvSpPr txBox="1">
              <a:spLocks noChangeArrowheads="1"/>
            </p:cNvSpPr>
            <p:nvPr/>
          </p:nvSpPr>
          <p:spPr bwMode="auto">
            <a:xfrm>
              <a:off x="3150" y="3461"/>
              <a:ext cx="1141" cy="253"/>
            </a:xfrm>
            <a:prstGeom prst="rect">
              <a:avLst/>
            </a:prstGeom>
            <a:noFill/>
            <a:ln w="28575" algn="ctr">
              <a:noFill/>
              <a:miter lim="800000"/>
              <a:headEnd/>
              <a:tailEnd/>
            </a:ln>
          </p:spPr>
          <p:txBody>
            <a:bodyPr wrap="none" lIns="90000" tIns="46800" rIns="90000" bIns="46800">
              <a:spAutoFit/>
            </a:bodyPr>
            <a:lstStyle/>
            <a:p>
              <a:r>
                <a:rPr lang="en-US" altLang="zh-CN" sz="2000" b="1">
                  <a:solidFill>
                    <a:srgbClr val="339933"/>
                  </a:solidFill>
                  <a:latin typeface="Times New Roman" pitchFamily="18" charset="0"/>
                </a:rPr>
                <a:t>Compact Stars</a:t>
              </a:r>
              <a:endParaRPr lang="zh-CN" altLang="en-US" sz="2000" b="1">
                <a:solidFill>
                  <a:srgbClr val="339933"/>
                </a:solidFill>
                <a:latin typeface="Times New Roman" pitchFamily="18" charset="0"/>
              </a:endParaRPr>
            </a:p>
          </p:txBody>
        </p:sp>
      </p:grpSp>
      <p:grpSp>
        <p:nvGrpSpPr>
          <p:cNvPr id="4" name="Group 12"/>
          <p:cNvGrpSpPr>
            <a:grpSpLocks/>
          </p:cNvGrpSpPr>
          <p:nvPr/>
        </p:nvGrpSpPr>
        <p:grpSpPr bwMode="auto">
          <a:xfrm>
            <a:off x="1577975" y="1524000"/>
            <a:ext cx="3124200" cy="1465263"/>
            <a:chOff x="1632" y="1093"/>
            <a:chExt cx="1968" cy="923"/>
          </a:xfrm>
        </p:grpSpPr>
        <p:sp>
          <p:nvSpPr>
            <p:cNvPr id="26637" name="Oval 13"/>
            <p:cNvSpPr>
              <a:spLocks noChangeArrowheads="1"/>
            </p:cNvSpPr>
            <p:nvPr/>
          </p:nvSpPr>
          <p:spPr bwMode="auto">
            <a:xfrm>
              <a:off x="1632" y="1440"/>
              <a:ext cx="1968" cy="576"/>
            </a:xfrm>
            <a:prstGeom prst="ellipse">
              <a:avLst/>
            </a:prstGeom>
            <a:noFill/>
            <a:ln w="41275" algn="ctr">
              <a:solidFill>
                <a:srgbClr val="0000FF"/>
              </a:solidFill>
              <a:round/>
              <a:headEnd/>
              <a:tailEnd/>
            </a:ln>
          </p:spPr>
          <p:txBody>
            <a:bodyPr lIns="90000" tIns="46800" rIns="90000" bIns="46800" anchor="ctr">
              <a:spAutoFit/>
            </a:bodyPr>
            <a:lstStyle/>
            <a:p>
              <a:endParaRPr lang="zh-CN" altLang="en-US"/>
            </a:p>
          </p:txBody>
        </p:sp>
        <p:sp>
          <p:nvSpPr>
            <p:cNvPr id="26638" name="Text Box 14"/>
            <p:cNvSpPr txBox="1">
              <a:spLocks noChangeArrowheads="1"/>
            </p:cNvSpPr>
            <p:nvPr/>
          </p:nvSpPr>
          <p:spPr bwMode="auto">
            <a:xfrm>
              <a:off x="2042" y="1093"/>
              <a:ext cx="1190" cy="253"/>
            </a:xfrm>
            <a:prstGeom prst="rect">
              <a:avLst/>
            </a:prstGeom>
            <a:noFill/>
            <a:ln w="28575" algn="ctr">
              <a:noFill/>
              <a:miter lim="800000"/>
              <a:headEnd/>
              <a:tailEnd/>
            </a:ln>
          </p:spPr>
          <p:txBody>
            <a:bodyPr wrap="none" lIns="90000" tIns="46800" rIns="90000" bIns="46800">
              <a:spAutoFit/>
            </a:bodyPr>
            <a:lstStyle/>
            <a:p>
              <a:r>
                <a:rPr lang="en-US" altLang="zh-CN" sz="2000" b="1">
                  <a:solidFill>
                    <a:srgbClr val="0000FF"/>
                  </a:solidFill>
                  <a:latin typeface="Times New Roman" pitchFamily="18" charset="0"/>
                </a:rPr>
                <a:t>Physics of QGP</a:t>
              </a:r>
              <a:endParaRPr lang="zh-CN" altLang="en-US" sz="2000" b="1">
                <a:solidFill>
                  <a:srgbClr val="0000FF"/>
                </a:solidFill>
                <a:latin typeface="Times New Roman" pitchFamily="18" charset="0"/>
              </a:endParaRPr>
            </a:p>
          </p:txBody>
        </p:sp>
      </p:grpSp>
      <p:sp>
        <p:nvSpPr>
          <p:cNvPr id="2234383" name="Text Box 15"/>
          <p:cNvSpPr txBox="1">
            <a:spLocks noChangeArrowheads="1"/>
          </p:cNvSpPr>
          <p:nvPr/>
        </p:nvSpPr>
        <p:spPr bwMode="auto">
          <a:xfrm>
            <a:off x="0" y="5775325"/>
            <a:ext cx="8991600" cy="709613"/>
          </a:xfrm>
          <a:prstGeom prst="rect">
            <a:avLst/>
          </a:prstGeom>
          <a:noFill/>
          <a:ln w="28575" algn="ctr">
            <a:noFill/>
            <a:miter lim="800000"/>
            <a:headEnd/>
            <a:tailEnd/>
          </a:ln>
        </p:spPr>
        <p:txBody>
          <a:bodyPr lIns="90000" tIns="46800" rIns="90000" bIns="46800">
            <a:spAutoFit/>
          </a:bodyPr>
          <a:lstStyle/>
          <a:p>
            <a:pPr marL="342900" indent="-342900"/>
            <a:r>
              <a:rPr kumimoji="1" lang="en-US" altLang="zh-CN" sz="2000" b="1" dirty="0">
                <a:solidFill>
                  <a:srgbClr val="FF33CC"/>
                </a:solidFill>
                <a:latin typeface="Times New Roman" pitchFamily="18" charset="0"/>
              </a:rPr>
              <a:t>To Understand Strong Interaction Matter at Extreme</a:t>
            </a:r>
            <a:r>
              <a:rPr kumimoji="1" lang="zh-CN" altLang="en-US" sz="2000" b="1" dirty="0">
                <a:solidFill>
                  <a:srgbClr val="FF33CC"/>
                </a:solidFill>
                <a:latin typeface="Times New Roman" pitchFamily="18" charset="0"/>
              </a:rPr>
              <a:t>，</a:t>
            </a:r>
            <a:r>
              <a:rPr kumimoji="1" lang="en-US" altLang="zh-CN" sz="2000" b="1" dirty="0">
                <a:solidFill>
                  <a:srgbClr val="FF33CC"/>
                </a:solidFill>
                <a:latin typeface="Times New Roman" pitchFamily="18" charset="0"/>
              </a:rPr>
              <a:t>especially its </a:t>
            </a:r>
            <a:r>
              <a:rPr kumimoji="1" lang="en-US" altLang="zh-CN" sz="2000" b="1" dirty="0">
                <a:solidFill>
                  <a:srgbClr val="996633"/>
                </a:solidFill>
                <a:latin typeface="Times New Roman" pitchFamily="18" charset="0"/>
              </a:rPr>
              <a:t>EOS</a:t>
            </a:r>
            <a:r>
              <a:rPr kumimoji="1" lang="zh-CN" altLang="en-US" sz="2000" b="1" dirty="0">
                <a:solidFill>
                  <a:srgbClr val="FF33CC"/>
                </a:solidFill>
                <a:latin typeface="Times New Roman" pitchFamily="18" charset="0"/>
              </a:rPr>
              <a:t> </a:t>
            </a:r>
          </a:p>
          <a:p>
            <a:pPr marL="342900" indent="-342900">
              <a:buFontTx/>
              <a:buAutoNum type="arabicPeriod"/>
            </a:pPr>
            <a:r>
              <a:rPr kumimoji="1" lang="en-US" altLang="zh-CN" sz="2000" b="1" dirty="0">
                <a:solidFill>
                  <a:srgbClr val="0000FF"/>
                </a:solidFill>
                <a:latin typeface="Times New Roman" pitchFamily="18" charset="0"/>
              </a:rPr>
              <a:t>Heavy Ion Collisions (Terrestrial Lab);</a:t>
            </a:r>
            <a:r>
              <a:rPr kumimoji="1" lang="en-US" altLang="zh-CN" sz="2000" b="1" dirty="0">
                <a:solidFill>
                  <a:srgbClr val="FF0000"/>
                </a:solidFill>
                <a:latin typeface="Times New Roman" pitchFamily="18" charset="0"/>
              </a:rPr>
              <a:t> </a:t>
            </a:r>
            <a:r>
              <a:rPr kumimoji="1" lang="en-US" altLang="zh-CN" sz="2000" b="1" dirty="0">
                <a:solidFill>
                  <a:srgbClr val="FF3300"/>
                </a:solidFill>
                <a:latin typeface="Times New Roman" pitchFamily="18" charset="0"/>
              </a:rPr>
              <a:t>2. Compact Stars(In Heaven); …</a:t>
            </a:r>
          </a:p>
        </p:txBody>
      </p:sp>
      <p:sp>
        <p:nvSpPr>
          <p:cNvPr id="26633" name="Text Box 16"/>
          <p:cNvSpPr txBox="1">
            <a:spLocks noChangeArrowheads="1"/>
          </p:cNvSpPr>
          <p:nvPr/>
        </p:nvSpPr>
        <p:spPr bwMode="auto">
          <a:xfrm>
            <a:off x="304800" y="1219200"/>
            <a:ext cx="8610600" cy="304800"/>
          </a:xfrm>
          <a:prstGeom prst="rect">
            <a:avLst/>
          </a:prstGeom>
          <a:noFill/>
          <a:ln w="28575" algn="ctr">
            <a:noFill/>
            <a:miter lim="800000"/>
            <a:headEnd/>
            <a:tailEnd/>
          </a:ln>
        </p:spPr>
        <p:txBody>
          <a:bodyPr lIns="90000" tIns="46800" rIns="90000" bIns="46800">
            <a:spAutoFit/>
          </a:bodyPr>
          <a:lstStyle/>
          <a:p>
            <a:pPr algn="l"/>
            <a:r>
              <a:rPr lang="en-US" altLang="zh-CN" sz="1400" b="1">
                <a:solidFill>
                  <a:srgbClr val="3333FF"/>
                </a:solidFill>
                <a:latin typeface="Times New Roman" pitchFamily="18" charset="0"/>
              </a:rPr>
              <a:t>V.E. Fortov, Extreme States of Matter – on Earth and in the Cosmos, Springer-Verlag Berlin Heidelberg 2011</a:t>
            </a:r>
          </a:p>
        </p:txBody>
      </p:sp>
      <p:sp>
        <p:nvSpPr>
          <p:cNvPr id="26634" name="Rectangle 19"/>
          <p:cNvSpPr>
            <a:spLocks noChangeArrowheads="1"/>
          </p:cNvSpPr>
          <p:nvPr/>
        </p:nvSpPr>
        <p:spPr bwMode="auto">
          <a:xfrm>
            <a:off x="0" y="149225"/>
            <a:ext cx="9144000" cy="688975"/>
          </a:xfrm>
          <a:prstGeom prst="rect">
            <a:avLst/>
          </a:prstGeom>
          <a:noFill/>
          <a:ln w="9525" algn="ctr">
            <a:noFill/>
            <a:miter lim="800000"/>
            <a:headEnd/>
            <a:tailEnd/>
          </a:ln>
        </p:spPr>
        <p:txBody>
          <a:bodyPr tIns="54000" anchorCtr="1"/>
          <a:lstStyle/>
          <a:p>
            <a:r>
              <a:rPr lang="en-US" altLang="zh-CN" sz="2800" b="1">
                <a:solidFill>
                  <a:srgbClr val="133984"/>
                </a:solidFill>
                <a:latin typeface="Times New Roman" pitchFamily="18" charset="0"/>
                <a:cs typeface="Times New Roman" pitchFamily="18" charset="0"/>
              </a:rPr>
              <a:t>                        Phase Diagram of Strong Interaction Matter</a:t>
            </a:r>
            <a:endParaRPr lang="zh-CN" altLang="en-US" sz="2800" b="1">
              <a:solidFill>
                <a:srgbClr val="133984"/>
              </a:solidFill>
              <a:latin typeface="Times New Roman" pitchFamily="18" charset="0"/>
              <a:cs typeface="Times New Roman" pitchFamily="18" charset="0"/>
            </a:endParaRPr>
          </a:p>
        </p:txBody>
      </p:sp>
      <p:pic>
        <p:nvPicPr>
          <p:cNvPr id="26635" name="Picture 21"/>
          <p:cNvPicPr>
            <a:picLocks noChangeAspect="1" noChangeArrowheads="1"/>
          </p:cNvPicPr>
          <p:nvPr/>
        </p:nvPicPr>
        <p:blipFill>
          <a:blip r:embed="rId4" cstate="print"/>
          <a:srcRect/>
          <a:stretch>
            <a:fillRect/>
          </a:stretch>
        </p:blipFill>
        <p:spPr bwMode="auto">
          <a:xfrm>
            <a:off x="6343650" y="2895600"/>
            <a:ext cx="2133600" cy="2133600"/>
          </a:xfrm>
          <a:prstGeom prst="rect">
            <a:avLst/>
          </a:prstGeom>
          <a:noFill/>
          <a:ln w="28575" algn="ctr">
            <a:noFill/>
            <a:miter lim="800000"/>
            <a:headEnd/>
            <a:tailEnd/>
          </a:ln>
        </p:spPr>
      </p:pic>
      <p:sp>
        <p:nvSpPr>
          <p:cNvPr id="26636" name="Text Box 22"/>
          <p:cNvSpPr txBox="1">
            <a:spLocks noChangeArrowheads="1"/>
          </p:cNvSpPr>
          <p:nvPr/>
        </p:nvSpPr>
        <p:spPr bwMode="auto">
          <a:xfrm>
            <a:off x="6248400" y="1793875"/>
            <a:ext cx="2254250" cy="822325"/>
          </a:xfrm>
          <a:prstGeom prst="rect">
            <a:avLst/>
          </a:prstGeom>
          <a:noFill/>
          <a:ln w="28575" algn="ctr">
            <a:noFill/>
            <a:miter lim="800000"/>
            <a:headEnd/>
            <a:tailEnd/>
          </a:ln>
        </p:spPr>
        <p:txBody>
          <a:bodyPr wrap="none" lIns="90000" tIns="46800" rIns="90000" bIns="46800">
            <a:spAutoFit/>
          </a:bodyPr>
          <a:lstStyle/>
          <a:p>
            <a:r>
              <a:rPr lang="en-US" altLang="zh-CN" b="1">
                <a:solidFill>
                  <a:srgbClr val="FF00FF"/>
                </a:solidFill>
                <a:latin typeface="Times New Roman" pitchFamily="18" charset="0"/>
              </a:rPr>
              <a:t>Holy Grail of </a:t>
            </a:r>
          </a:p>
          <a:p>
            <a:r>
              <a:rPr lang="en-US" altLang="zh-CN" b="1">
                <a:solidFill>
                  <a:srgbClr val="FF00FF"/>
                </a:solidFill>
                <a:latin typeface="Times New Roman" pitchFamily="18" charset="0"/>
              </a:rPr>
              <a:t>Nuclear Physics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34383"/>
                                        </p:tgtEl>
                                        <p:attrNameLst>
                                          <p:attrName>style.visibility</p:attrName>
                                        </p:attrNameLst>
                                      </p:cBhvr>
                                      <p:to>
                                        <p:strVal val="visible"/>
                                      </p:to>
                                    </p:set>
                                    <p:anim calcmode="lin" valueType="num">
                                      <p:cBhvr additive="base">
                                        <p:cTn id="22" dur="500" fill="hold"/>
                                        <p:tgtEl>
                                          <p:spTgt spid="2234383"/>
                                        </p:tgtEl>
                                        <p:attrNameLst>
                                          <p:attrName>ppt_x</p:attrName>
                                        </p:attrNameLst>
                                      </p:cBhvr>
                                      <p:tavLst>
                                        <p:tav tm="0">
                                          <p:val>
                                            <p:strVal val="#ppt_x"/>
                                          </p:val>
                                        </p:tav>
                                        <p:tav tm="100000">
                                          <p:val>
                                            <p:strVal val="#ppt_x"/>
                                          </p:val>
                                        </p:tav>
                                      </p:tavLst>
                                    </p:anim>
                                    <p:anim calcmode="lin" valueType="num">
                                      <p:cBhvr additive="base">
                                        <p:cTn id="23" dur="500" fill="hold"/>
                                        <p:tgtEl>
                                          <p:spTgt spid="2234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3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8"/>
          <p:cNvPicPr>
            <a:picLocks noChangeAspect="1" noChangeArrowheads="1"/>
          </p:cNvPicPr>
          <p:nvPr/>
        </p:nvPicPr>
        <p:blipFill>
          <a:blip r:embed="rId3" cstate="print"/>
          <a:srcRect/>
          <a:stretch>
            <a:fillRect/>
          </a:stretch>
        </p:blipFill>
        <p:spPr bwMode="auto">
          <a:xfrm>
            <a:off x="61913" y="1066800"/>
            <a:ext cx="5038725" cy="5181600"/>
          </a:xfrm>
          <a:prstGeom prst="rect">
            <a:avLst/>
          </a:prstGeom>
          <a:noFill/>
          <a:ln w="28575" algn="ctr">
            <a:noFill/>
            <a:miter lim="800000"/>
            <a:headEnd/>
            <a:tailEnd/>
          </a:ln>
        </p:spPr>
      </p:pic>
      <p:sp>
        <p:nvSpPr>
          <p:cNvPr id="13318"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a:solidFill>
                  <a:schemeClr val="accent2"/>
                </a:solidFill>
                <a:latin typeface="Times New Roman" pitchFamily="18" charset="0"/>
              </a:rPr>
              <a:t>k and kʹ parameters</a:t>
            </a:r>
            <a:endParaRPr kumimoji="1" lang="zh-CN" altLang="en-US" sz="2800" b="1">
              <a:solidFill>
                <a:schemeClr val="accent2"/>
              </a:solidFill>
              <a:latin typeface="Times New Roman" pitchFamily="18" charset="0"/>
            </a:endParaRPr>
          </a:p>
        </p:txBody>
      </p:sp>
      <p:sp>
        <p:nvSpPr>
          <p:cNvPr id="13319" name="右箭头 15"/>
          <p:cNvSpPr>
            <a:spLocks noChangeArrowheads="1"/>
          </p:cNvSpPr>
          <p:nvPr/>
        </p:nvSpPr>
        <p:spPr bwMode="auto">
          <a:xfrm>
            <a:off x="5029200" y="2209800"/>
            <a:ext cx="533400" cy="920750"/>
          </a:xfrm>
          <a:prstGeom prst="rightArrow">
            <a:avLst>
              <a:gd name="adj1" fmla="val 50000"/>
              <a:gd name="adj2" fmla="val 50000"/>
            </a:avLst>
          </a:prstGeom>
          <a:solidFill>
            <a:srgbClr val="DDDDDD"/>
          </a:solidFill>
          <a:ln w="28575" algn="ctr">
            <a:solidFill>
              <a:srgbClr val="922706"/>
            </a:solidFill>
            <a:round/>
            <a:headEnd/>
            <a:tailEnd/>
          </a:ln>
        </p:spPr>
        <p:txBody>
          <a:bodyPr lIns="90000" tIns="46800" rIns="90000" bIns="46800" anchor="ctr">
            <a:spAutoFit/>
          </a:bodyPr>
          <a:lstStyle/>
          <a:p>
            <a:endParaRPr lang="zh-CN" altLang="en-US"/>
          </a:p>
        </p:txBody>
      </p:sp>
      <p:sp>
        <p:nvSpPr>
          <p:cNvPr id="13320" name="Text Box 18"/>
          <p:cNvSpPr txBox="1">
            <a:spLocks noChangeArrowheads="1"/>
          </p:cNvSpPr>
          <p:nvPr/>
        </p:nvSpPr>
        <p:spPr bwMode="auto">
          <a:xfrm>
            <a:off x="5562600" y="1838325"/>
            <a:ext cx="3505200" cy="371475"/>
          </a:xfrm>
          <a:prstGeom prst="rect">
            <a:avLst/>
          </a:prstGeom>
          <a:noFill/>
          <a:ln w="28575" algn="ctr">
            <a:noFill/>
            <a:miter lim="800000"/>
            <a:headEnd/>
            <a:tailEnd/>
          </a:ln>
        </p:spPr>
        <p:txBody>
          <a:bodyPr lIns="90000" tIns="46800" rIns="90000" bIns="46800">
            <a:spAutoFit/>
          </a:bodyPr>
          <a:lstStyle/>
          <a:p>
            <a:r>
              <a:rPr lang="en-US" altLang="zh-CN" sz="1800" b="1" dirty="0">
                <a:solidFill>
                  <a:srgbClr val="3333FF"/>
                </a:solidFill>
                <a:latin typeface="Times New Roman" pitchFamily="18" charset="0"/>
              </a:rPr>
              <a:t>With about 20% uncertainty</a:t>
            </a:r>
          </a:p>
        </p:txBody>
      </p:sp>
      <p:graphicFrame>
        <p:nvGraphicFramePr>
          <p:cNvPr id="13314" name="Object 8"/>
          <p:cNvGraphicFramePr>
            <a:graphicFrameLocks noChangeAspect="1"/>
          </p:cNvGraphicFramePr>
          <p:nvPr/>
        </p:nvGraphicFramePr>
        <p:xfrm>
          <a:off x="5513388" y="4873625"/>
          <a:ext cx="2719387" cy="387350"/>
        </p:xfrm>
        <a:graphic>
          <a:graphicData uri="http://schemas.openxmlformats.org/presentationml/2006/ole">
            <mc:AlternateContent xmlns:mc="http://schemas.openxmlformats.org/markup-compatibility/2006">
              <mc:Choice xmlns:v="urn:schemas-microsoft-com:vml" Requires="v">
                <p:oleObj spid="_x0000_s13317" name="Equation" r:id="rId4" imgW="1600200" imgH="241200" progId="Equation.DSMT4">
                  <p:embed/>
                </p:oleObj>
              </mc:Choice>
              <mc:Fallback>
                <p:oleObj name="Equation" r:id="rId4" imgW="1600200" imgH="241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388" y="4873625"/>
                        <a:ext cx="2719387"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3321" name="AutoShape 16"/>
          <p:cNvSpPr>
            <a:spLocks noChangeArrowheads="1"/>
          </p:cNvSpPr>
          <p:nvPr/>
        </p:nvSpPr>
        <p:spPr bwMode="auto">
          <a:xfrm>
            <a:off x="6600825" y="5260975"/>
            <a:ext cx="609600" cy="523875"/>
          </a:xfrm>
          <a:prstGeom prst="downArrow">
            <a:avLst>
              <a:gd name="adj1" fmla="val 50000"/>
              <a:gd name="adj2" fmla="val 25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graphicFrame>
        <p:nvGraphicFramePr>
          <p:cNvPr id="13315" name="Object 8"/>
          <p:cNvGraphicFramePr>
            <a:graphicFrameLocks noChangeAspect="1"/>
          </p:cNvGraphicFramePr>
          <p:nvPr/>
        </p:nvGraphicFramePr>
        <p:xfrm>
          <a:off x="6481763" y="5784850"/>
          <a:ext cx="904875" cy="387350"/>
        </p:xfrm>
        <a:graphic>
          <a:graphicData uri="http://schemas.openxmlformats.org/presentationml/2006/ole">
            <mc:AlternateContent xmlns:mc="http://schemas.openxmlformats.org/markup-compatibility/2006">
              <mc:Choice xmlns:v="urn:schemas-microsoft-com:vml" Requires="v">
                <p:oleObj spid="_x0000_s13318" name="Equation" r:id="rId6" imgW="533160" imgH="241200" progId="Equation.DSMT4">
                  <p:embed/>
                </p:oleObj>
              </mc:Choice>
              <mc:Fallback>
                <p:oleObj name="Equation" r:id="rId6" imgW="53316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763" y="5784850"/>
                        <a:ext cx="904875" cy="3873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graphicFrame>
        <p:nvGraphicFramePr>
          <p:cNvPr id="13316" name="Object 8"/>
          <p:cNvGraphicFramePr>
            <a:graphicFrameLocks noChangeAspect="1"/>
          </p:cNvGraphicFramePr>
          <p:nvPr/>
        </p:nvGraphicFramePr>
        <p:xfrm>
          <a:off x="5562600" y="2276475"/>
          <a:ext cx="3505200" cy="752475"/>
        </p:xfrm>
        <a:graphic>
          <a:graphicData uri="http://schemas.openxmlformats.org/presentationml/2006/ole">
            <mc:AlternateContent xmlns:mc="http://schemas.openxmlformats.org/markup-compatibility/2006">
              <mc:Choice xmlns:v="urn:schemas-microsoft-com:vml" Requires="v">
                <p:oleObj spid="_x0000_s13319" name="Equation" r:id="rId8" imgW="2133360" imgH="482400" progId="Equation.DSMT4">
                  <p:embed/>
                </p:oleObj>
              </mc:Choice>
              <mc:Fallback>
                <p:oleObj name="Equation" r:id="rId8" imgW="2133360" imgH="4824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276475"/>
                        <a:ext cx="3505200" cy="752475"/>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pic>
        <p:nvPicPr>
          <p:cNvPr id="10" name="Picture 4"/>
          <p:cNvPicPr>
            <a:picLocks noChangeAspect="1" noChangeArrowheads="1"/>
          </p:cNvPicPr>
          <p:nvPr/>
        </p:nvPicPr>
        <p:blipFill>
          <a:blip r:embed="rId10" cstate="print"/>
          <a:srcRect/>
          <a:stretch>
            <a:fillRect/>
          </a:stretch>
        </p:blipFill>
        <p:spPr bwMode="auto">
          <a:xfrm>
            <a:off x="5105400" y="3695700"/>
            <a:ext cx="3810000" cy="527310"/>
          </a:xfrm>
          <a:prstGeom prst="rect">
            <a:avLst/>
          </a:prstGeom>
          <a:noFill/>
          <a:ln w="28575" algn="ctr">
            <a:solidFill>
              <a:srgbClr val="FF0000"/>
            </a:solidFill>
            <a:miter lim="800000"/>
            <a:headEnd/>
            <a:tailEnd/>
          </a:ln>
        </p:spPr>
      </p:pic>
      <p:sp>
        <p:nvSpPr>
          <p:cNvPr id="11" name="AutoShape 16"/>
          <p:cNvSpPr>
            <a:spLocks noChangeArrowheads="1"/>
          </p:cNvSpPr>
          <p:nvPr/>
        </p:nvSpPr>
        <p:spPr bwMode="auto">
          <a:xfrm>
            <a:off x="6629400" y="4292600"/>
            <a:ext cx="609600" cy="523875"/>
          </a:xfrm>
          <a:prstGeom prst="downArrow">
            <a:avLst>
              <a:gd name="adj1" fmla="val 50000"/>
              <a:gd name="adj2" fmla="val 25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sp>
        <p:nvSpPr>
          <p:cNvPr id="12" name="Text Box 18"/>
          <p:cNvSpPr txBox="1">
            <a:spLocks noChangeArrowheads="1"/>
          </p:cNvSpPr>
          <p:nvPr/>
        </p:nvSpPr>
        <p:spPr bwMode="auto">
          <a:xfrm>
            <a:off x="5334000" y="3362325"/>
            <a:ext cx="3505200" cy="371475"/>
          </a:xfrm>
          <a:prstGeom prst="rect">
            <a:avLst/>
          </a:prstGeom>
          <a:noFill/>
          <a:ln w="28575" algn="ctr">
            <a:noFill/>
            <a:miter lim="800000"/>
            <a:headEnd/>
            <a:tailEnd/>
          </a:ln>
        </p:spPr>
        <p:txBody>
          <a:bodyPr lIns="90000" tIns="46800" rIns="90000" bIns="46800">
            <a:spAutoFit/>
          </a:bodyPr>
          <a:lstStyle/>
          <a:p>
            <a:r>
              <a:rPr lang="en-US" altLang="zh-CN" sz="1800" b="1" dirty="0" smtClean="0">
                <a:solidFill>
                  <a:srgbClr val="3333FF"/>
                </a:solidFill>
                <a:latin typeface="Times New Roman" pitchFamily="18" charset="0"/>
              </a:rPr>
              <a:t>Esym of finite nuclei</a:t>
            </a:r>
            <a:endParaRPr lang="en-US" altLang="zh-CN" sz="1800" b="1" dirty="0">
              <a:solidFill>
                <a:srgbClr val="3333FF"/>
              </a:solidFill>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5"/>
          <p:cNvPicPr>
            <a:picLocks noChangeAspect="1" noChangeArrowheads="1"/>
          </p:cNvPicPr>
          <p:nvPr/>
        </p:nvPicPr>
        <p:blipFill>
          <a:blip r:embed="rId3" cstate="print"/>
          <a:srcRect/>
          <a:stretch>
            <a:fillRect/>
          </a:stretch>
        </p:blipFill>
        <p:spPr bwMode="auto">
          <a:xfrm>
            <a:off x="60325" y="862013"/>
            <a:ext cx="4740275" cy="5995987"/>
          </a:xfrm>
          <a:prstGeom prst="rect">
            <a:avLst/>
          </a:prstGeom>
          <a:noFill/>
          <a:ln w="28575" algn="ctr">
            <a:noFill/>
            <a:miter lim="800000"/>
            <a:headEnd/>
            <a:tailEnd/>
          </a:ln>
        </p:spPr>
      </p:pic>
      <p:sp>
        <p:nvSpPr>
          <p:cNvPr id="17415"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 </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E</a:t>
            </a:r>
            <a:r>
              <a:rPr kumimoji="1" lang="en-US" altLang="zh-CN" sz="2800" b="1" baseline="-25000" dirty="0">
                <a:solidFill>
                  <a:srgbClr val="FF0000"/>
                </a:solidFill>
                <a:latin typeface="Times New Roman" pitchFamily="18" charset="0"/>
                <a:cs typeface="Times New Roman" pitchFamily="18" charset="0"/>
              </a:rPr>
              <a:t>sym</a:t>
            </a:r>
            <a:r>
              <a:rPr kumimoji="1" lang="en-US" altLang="zh-CN" sz="2800" b="1" dirty="0">
                <a:solidFill>
                  <a:srgbClr val="FF0000"/>
                </a:solidFill>
                <a:latin typeface="Times New Roman" pitchFamily="18" charset="0"/>
                <a:cs typeface="Times New Roman" pitchFamily="18" charset="0"/>
              </a:rPr>
              <a:t>(2</a:t>
            </a:r>
            <a:r>
              <a:rPr kumimoji="1" lang="el-GR" altLang="zh-CN" sz="2800" b="1" dirty="0">
                <a:solidFill>
                  <a:srgbClr val="FF0000"/>
                </a:solidFill>
                <a:latin typeface="Times New Roman" pitchFamily="18" charset="0"/>
                <a:cs typeface="Times New Roman" pitchFamily="18" charset="0"/>
              </a:rPr>
              <a:t>ρ</a:t>
            </a:r>
            <a:r>
              <a:rPr kumimoji="1" lang="en-US" altLang="zh-CN" sz="1800" b="1" baseline="-25000" dirty="0">
                <a:solidFill>
                  <a:srgbClr val="FF0000"/>
                </a:solidFill>
                <a:latin typeface="Times New Roman" pitchFamily="18" charset="0"/>
                <a:cs typeface="Times New Roman" pitchFamily="18" charset="0"/>
              </a:rPr>
              <a:t>0</a:t>
            </a:r>
            <a:r>
              <a:rPr kumimoji="1" lang="en-US" altLang="zh-CN" sz="2800" b="1" dirty="0">
                <a:solidFill>
                  <a:srgbClr val="FF0000"/>
                </a:solidFill>
                <a:latin typeface="Times New Roman" pitchFamily="18" charset="0"/>
                <a:cs typeface="Times New Roman" pitchFamily="18" charset="0"/>
              </a:rPr>
              <a:t>)</a:t>
            </a:r>
            <a:r>
              <a:rPr kumimoji="1" lang="zh-CN" altLang="en-US" sz="2800" b="1" dirty="0">
                <a:solidFill>
                  <a:schemeClr val="accent2"/>
                </a:solidFill>
                <a:latin typeface="Times New Roman" pitchFamily="18" charset="0"/>
                <a:cs typeface="Times New Roman" pitchFamily="18" charset="0"/>
              </a:rPr>
              <a:t>？</a:t>
            </a:r>
          </a:p>
        </p:txBody>
      </p:sp>
      <p:sp>
        <p:nvSpPr>
          <p:cNvPr id="17416" name="右箭头 15"/>
          <p:cNvSpPr>
            <a:spLocks noChangeArrowheads="1"/>
          </p:cNvSpPr>
          <p:nvPr/>
        </p:nvSpPr>
        <p:spPr bwMode="auto">
          <a:xfrm>
            <a:off x="4800600" y="3879850"/>
            <a:ext cx="533400" cy="920750"/>
          </a:xfrm>
          <a:prstGeom prst="rightArrow">
            <a:avLst>
              <a:gd name="adj1" fmla="val 50000"/>
              <a:gd name="adj2" fmla="val 50000"/>
            </a:avLst>
          </a:prstGeom>
          <a:solidFill>
            <a:srgbClr val="DDDDDD"/>
          </a:solidFill>
          <a:ln w="28575" algn="ctr">
            <a:solidFill>
              <a:srgbClr val="922706"/>
            </a:solidFill>
            <a:round/>
            <a:headEnd/>
            <a:tailEnd/>
          </a:ln>
        </p:spPr>
        <p:txBody>
          <a:bodyPr lIns="90000" tIns="46800" rIns="90000" bIns="46800" anchor="ctr">
            <a:spAutoFit/>
          </a:bodyPr>
          <a:lstStyle/>
          <a:p>
            <a:endParaRPr lang="zh-CN" altLang="en-US"/>
          </a:p>
        </p:txBody>
      </p:sp>
      <p:graphicFrame>
        <p:nvGraphicFramePr>
          <p:cNvPr id="17410" name="Object 8"/>
          <p:cNvGraphicFramePr>
            <a:graphicFrameLocks noChangeAspect="1"/>
          </p:cNvGraphicFramePr>
          <p:nvPr/>
        </p:nvGraphicFramePr>
        <p:xfrm>
          <a:off x="5359400" y="4105275"/>
          <a:ext cx="3082925" cy="466725"/>
        </p:xfrm>
        <a:graphic>
          <a:graphicData uri="http://schemas.openxmlformats.org/presentationml/2006/ole">
            <mc:AlternateContent xmlns:mc="http://schemas.openxmlformats.org/markup-compatibility/2006">
              <mc:Choice xmlns:v="urn:schemas-microsoft-com:vml" Requires="v">
                <p:oleObj spid="_x0000_s17414" name="Equation" r:id="rId4" imgW="1511280" imgH="241200" progId="Equation.DSMT4">
                  <p:embed/>
                </p:oleObj>
              </mc:Choice>
              <mc:Fallback>
                <p:oleObj name="Equation" r:id="rId4" imgW="1511280" imgH="241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4105275"/>
                        <a:ext cx="3082925" cy="466725"/>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graphicFrame>
        <p:nvGraphicFramePr>
          <p:cNvPr id="17411" name="Object 3"/>
          <p:cNvGraphicFramePr>
            <a:graphicFrameLocks noChangeAspect="1"/>
          </p:cNvGraphicFramePr>
          <p:nvPr/>
        </p:nvGraphicFramePr>
        <p:xfrm>
          <a:off x="5270500" y="2209800"/>
          <a:ext cx="3443288" cy="381000"/>
        </p:xfrm>
        <a:graphic>
          <a:graphicData uri="http://schemas.openxmlformats.org/presentationml/2006/ole">
            <mc:AlternateContent xmlns:mc="http://schemas.openxmlformats.org/markup-compatibility/2006">
              <mc:Choice xmlns:v="urn:schemas-microsoft-com:vml" Requires="v">
                <p:oleObj spid="_x0000_s17415" name="Equation" r:id="rId6" imgW="2070000" imgH="241200" progId="Equation.DSMT4">
                  <p:embed/>
                </p:oleObj>
              </mc:Choice>
              <mc:Fallback>
                <p:oleObj name="Equation" r:id="rId6" imgW="2070000" imgH="24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0500" y="2209800"/>
                        <a:ext cx="3443288" cy="38100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graphicFrame>
        <p:nvGraphicFramePr>
          <p:cNvPr id="17412" name="Object 4"/>
          <p:cNvGraphicFramePr>
            <a:graphicFrameLocks noChangeAspect="1"/>
          </p:cNvGraphicFramePr>
          <p:nvPr/>
        </p:nvGraphicFramePr>
        <p:xfrm>
          <a:off x="5359400" y="5346700"/>
          <a:ext cx="3189288" cy="463550"/>
        </p:xfrm>
        <a:graphic>
          <a:graphicData uri="http://schemas.openxmlformats.org/presentationml/2006/ole">
            <mc:AlternateContent xmlns:mc="http://schemas.openxmlformats.org/markup-compatibility/2006">
              <mc:Choice xmlns:v="urn:schemas-microsoft-com:vml" Requires="v">
                <p:oleObj spid="_x0000_s17416" name="Equation" r:id="rId8" imgW="1574640" imgH="241200" progId="Equation.DSMT4">
                  <p:embed/>
                </p:oleObj>
              </mc:Choice>
              <mc:Fallback>
                <p:oleObj name="Equation" r:id="rId8" imgW="1574640" imgH="241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9400" y="5346700"/>
                        <a:ext cx="3189288" cy="46355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7417" name="右箭头 15"/>
          <p:cNvSpPr>
            <a:spLocks noChangeArrowheads="1"/>
          </p:cNvSpPr>
          <p:nvPr/>
        </p:nvSpPr>
        <p:spPr bwMode="auto">
          <a:xfrm>
            <a:off x="4813300" y="5105400"/>
            <a:ext cx="533400" cy="920750"/>
          </a:xfrm>
          <a:prstGeom prst="rightArrow">
            <a:avLst>
              <a:gd name="adj1" fmla="val 50000"/>
              <a:gd name="adj2" fmla="val 50000"/>
            </a:avLst>
          </a:prstGeom>
          <a:solidFill>
            <a:srgbClr val="DDDDDD"/>
          </a:solidFill>
          <a:ln w="28575" algn="ctr">
            <a:solidFill>
              <a:srgbClr val="922706"/>
            </a:solidFill>
            <a:round/>
            <a:headEnd/>
            <a:tailEnd/>
          </a:ln>
        </p:spPr>
        <p:txBody>
          <a:bodyPr lIns="90000" tIns="46800" rIns="90000" bIns="46800" anchor="ctr">
            <a:spAutoFit/>
          </a:bodyPr>
          <a:lstStyle/>
          <a:p>
            <a:endParaRPr lang="zh-CN" altLang="en-US"/>
          </a:p>
        </p:txBody>
      </p:sp>
      <p:sp>
        <p:nvSpPr>
          <p:cNvPr id="17418" name="Text Box 10"/>
          <p:cNvSpPr txBox="1">
            <a:spLocks noChangeArrowheads="1"/>
          </p:cNvSpPr>
          <p:nvPr/>
        </p:nvSpPr>
        <p:spPr bwMode="auto">
          <a:xfrm>
            <a:off x="5330825" y="3019425"/>
            <a:ext cx="3330575" cy="58737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FFC000"/>
                </a:solidFill>
                <a:latin typeface="Times New Roman" pitchFamily="18" charset="0"/>
              </a:rPr>
              <a:t>IAS (2009): </a:t>
            </a:r>
            <a:r>
              <a:rPr lang="en-US" altLang="zh-CN" sz="1600" b="1">
                <a:solidFill>
                  <a:srgbClr val="3333FF"/>
                </a:solidFill>
                <a:latin typeface="Times New Roman" pitchFamily="18" charset="0"/>
              </a:rPr>
              <a:t> </a:t>
            </a:r>
          </a:p>
          <a:p>
            <a:pPr algn="l"/>
            <a:r>
              <a:rPr lang="en-US" altLang="zh-CN" sz="1600" b="1">
                <a:solidFill>
                  <a:srgbClr val="FFC000"/>
                </a:solidFill>
                <a:latin typeface="Times New Roman" pitchFamily="18" charset="0"/>
              </a:rPr>
              <a:t>Danielewicz/Lee, NPA818, 36 (2009)</a:t>
            </a:r>
          </a:p>
        </p:txBody>
      </p:sp>
      <p:sp>
        <p:nvSpPr>
          <p:cNvPr id="17419" name="Text Box 14"/>
          <p:cNvSpPr txBox="1">
            <a:spLocks noChangeArrowheads="1"/>
          </p:cNvSpPr>
          <p:nvPr/>
        </p:nvSpPr>
        <p:spPr bwMode="auto">
          <a:xfrm>
            <a:off x="5334000" y="3514725"/>
            <a:ext cx="3357563" cy="58737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0000FF"/>
                </a:solidFill>
                <a:latin typeface="Times New Roman" pitchFamily="18" charset="0"/>
              </a:rPr>
              <a:t>Nucl. Mass (2010):</a:t>
            </a:r>
          </a:p>
          <a:p>
            <a:pPr algn="l"/>
            <a:r>
              <a:rPr lang="en-US" altLang="zh-CN" sz="1600" b="1">
                <a:solidFill>
                  <a:srgbClr val="0000FF"/>
                </a:solidFill>
                <a:latin typeface="Times New Roman" pitchFamily="18" charset="0"/>
              </a:rPr>
              <a:t> M. Liu et al., PRC82, 064306 (2010)</a:t>
            </a:r>
          </a:p>
        </p:txBody>
      </p:sp>
      <p:sp>
        <p:nvSpPr>
          <p:cNvPr id="17420" name="Text Box 10"/>
          <p:cNvSpPr txBox="1">
            <a:spLocks noChangeArrowheads="1"/>
          </p:cNvSpPr>
          <p:nvPr/>
        </p:nvSpPr>
        <p:spPr bwMode="auto">
          <a:xfrm>
            <a:off x="5334000" y="2536825"/>
            <a:ext cx="3159125" cy="58737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00B050"/>
                </a:solidFill>
                <a:latin typeface="Times New Roman" pitchFamily="18" charset="0"/>
              </a:rPr>
              <a:t>Nucl. Mass+Nskin (2003):</a:t>
            </a:r>
          </a:p>
          <a:p>
            <a:pPr algn="l"/>
            <a:r>
              <a:rPr lang="en-US" altLang="zh-CN" sz="1600" b="1">
                <a:solidFill>
                  <a:srgbClr val="00B050"/>
                </a:solidFill>
                <a:latin typeface="Times New Roman" pitchFamily="18" charset="0"/>
              </a:rPr>
              <a:t>Danielewicz, NPA727, 233 (2003)</a:t>
            </a:r>
          </a:p>
        </p:txBody>
      </p:sp>
      <p:sp>
        <p:nvSpPr>
          <p:cNvPr id="17421" name="Text Box 8"/>
          <p:cNvSpPr txBox="1">
            <a:spLocks noChangeArrowheads="1"/>
          </p:cNvSpPr>
          <p:nvPr/>
        </p:nvSpPr>
        <p:spPr bwMode="auto">
          <a:xfrm>
            <a:off x="4918075" y="1152525"/>
            <a:ext cx="3910013" cy="587375"/>
          </a:xfrm>
          <a:prstGeom prst="rect">
            <a:avLst/>
          </a:prstGeom>
          <a:noFill/>
          <a:ln w="28575" algn="ctr">
            <a:noFill/>
            <a:miter lim="800000"/>
            <a:headEnd/>
            <a:tailEnd/>
          </a:ln>
        </p:spPr>
        <p:txBody>
          <a:bodyPr wrap="none" lIns="90000" tIns="46800" rIns="90000" bIns="46800">
            <a:spAutoFit/>
          </a:bodyPr>
          <a:lstStyle/>
          <a:p>
            <a:pPr algn="l"/>
            <a:r>
              <a:rPr lang="en-US" altLang="zh-CN" sz="1600" b="1">
                <a:latin typeface="Times New Roman" pitchFamily="18" charset="0"/>
              </a:rPr>
              <a:t>Iso. Diff. &amp; double n/p (ImQMD, 2009)</a:t>
            </a:r>
          </a:p>
          <a:p>
            <a:pPr algn="l"/>
            <a:r>
              <a:rPr lang="en-US" altLang="zh-CN" sz="1600" b="1">
                <a:latin typeface="Times New Roman" pitchFamily="18" charset="0"/>
              </a:rPr>
              <a:t>M.B. Tsang et al., PRL102, 122701 (2009)</a:t>
            </a:r>
          </a:p>
        </p:txBody>
      </p:sp>
      <p:sp>
        <p:nvSpPr>
          <p:cNvPr id="17422" name="Text Box 12"/>
          <p:cNvSpPr txBox="1">
            <a:spLocks noChangeArrowheads="1"/>
          </p:cNvSpPr>
          <p:nvPr/>
        </p:nvSpPr>
        <p:spPr bwMode="auto">
          <a:xfrm>
            <a:off x="4918075" y="1635125"/>
            <a:ext cx="3746500" cy="58737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9933FF"/>
                </a:solidFill>
                <a:latin typeface="Times New Roman" pitchFamily="18" charset="0"/>
              </a:rPr>
              <a:t>SHF+N-Skin (2010)</a:t>
            </a:r>
          </a:p>
          <a:p>
            <a:pPr algn="l"/>
            <a:r>
              <a:rPr lang="en-US" altLang="zh-CN" sz="1600" b="1">
                <a:solidFill>
                  <a:srgbClr val="9933FF"/>
                </a:solidFill>
                <a:latin typeface="Times New Roman" pitchFamily="18" charset="0"/>
              </a:rPr>
              <a:t>L.W. Chen et al., PRC82, 024321 (2010)</a:t>
            </a:r>
          </a:p>
        </p:txBody>
      </p:sp>
      <p:graphicFrame>
        <p:nvGraphicFramePr>
          <p:cNvPr id="17413" name="Object 5"/>
          <p:cNvGraphicFramePr>
            <a:graphicFrameLocks noChangeAspect="1"/>
          </p:cNvGraphicFramePr>
          <p:nvPr/>
        </p:nvGraphicFramePr>
        <p:xfrm>
          <a:off x="6207125" y="812800"/>
          <a:ext cx="1184275" cy="381000"/>
        </p:xfrm>
        <a:graphic>
          <a:graphicData uri="http://schemas.openxmlformats.org/presentationml/2006/ole">
            <mc:AlternateContent xmlns:mc="http://schemas.openxmlformats.org/markup-compatibility/2006">
              <mc:Choice xmlns:v="urn:schemas-microsoft-com:vml" Requires="v">
                <p:oleObj spid="_x0000_s17417" name="Equation" r:id="rId10" imgW="711000" imgH="241200" progId="Equation.DSMT4">
                  <p:embed/>
                </p:oleObj>
              </mc:Choice>
              <mc:Fallback>
                <p:oleObj name="Equation" r:id="rId10" imgW="711000" imgH="241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7125" y="812800"/>
                        <a:ext cx="1184275" cy="381000"/>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7423" name="Text Box 18"/>
          <p:cNvSpPr txBox="1">
            <a:spLocks noChangeArrowheads="1"/>
          </p:cNvSpPr>
          <p:nvPr/>
        </p:nvSpPr>
        <p:spPr bwMode="auto">
          <a:xfrm>
            <a:off x="5257800" y="6096000"/>
            <a:ext cx="2841625" cy="371475"/>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in preparation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8"/>
          <p:cNvGraphicFramePr>
            <a:graphicFrameLocks noChangeAspect="1"/>
          </p:cNvGraphicFramePr>
          <p:nvPr/>
        </p:nvGraphicFramePr>
        <p:xfrm>
          <a:off x="5916613" y="5622925"/>
          <a:ext cx="2541587" cy="396875"/>
        </p:xfrm>
        <a:graphic>
          <a:graphicData uri="http://schemas.openxmlformats.org/presentationml/2006/ole">
            <mc:AlternateContent xmlns:mc="http://schemas.openxmlformats.org/markup-compatibility/2006">
              <mc:Choice xmlns:v="urn:schemas-microsoft-com:vml" Requires="v">
                <p:oleObj spid="_x0000_s18437" name="Equation" r:id="rId3" imgW="1384200" imgH="228600" progId="Equation.DSMT4">
                  <p:embed/>
                </p:oleObj>
              </mc:Choice>
              <mc:Fallback>
                <p:oleObj name="Equation" r:id="rId3" imgW="138420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5622925"/>
                        <a:ext cx="2541587" cy="396875"/>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pic>
        <p:nvPicPr>
          <p:cNvPr id="18437" name="Picture 2"/>
          <p:cNvPicPr>
            <a:picLocks noChangeAspect="1" noChangeArrowheads="1"/>
          </p:cNvPicPr>
          <p:nvPr/>
        </p:nvPicPr>
        <p:blipFill>
          <a:blip r:embed="rId5" cstate="print"/>
          <a:srcRect/>
          <a:stretch>
            <a:fillRect/>
          </a:stretch>
        </p:blipFill>
        <p:spPr bwMode="auto">
          <a:xfrm>
            <a:off x="76200" y="866775"/>
            <a:ext cx="4551363" cy="3781425"/>
          </a:xfrm>
          <a:prstGeom prst="rect">
            <a:avLst/>
          </a:prstGeom>
          <a:noFill/>
          <a:ln w="9525">
            <a:noFill/>
            <a:miter lim="800000"/>
            <a:headEnd/>
            <a:tailEnd/>
          </a:ln>
        </p:spPr>
      </p:pic>
      <p:pic>
        <p:nvPicPr>
          <p:cNvPr id="18438" name="Picture 7"/>
          <p:cNvPicPr>
            <a:picLocks noChangeAspect="1" noChangeArrowheads="1"/>
          </p:cNvPicPr>
          <p:nvPr/>
        </p:nvPicPr>
        <p:blipFill>
          <a:blip r:embed="rId6" cstate="print"/>
          <a:srcRect/>
          <a:stretch>
            <a:fillRect/>
          </a:stretch>
        </p:blipFill>
        <p:spPr bwMode="auto">
          <a:xfrm>
            <a:off x="4572000" y="990600"/>
            <a:ext cx="4495800" cy="3784600"/>
          </a:xfrm>
          <a:prstGeom prst="rect">
            <a:avLst/>
          </a:prstGeom>
          <a:noFill/>
          <a:ln w="28575" algn="ctr">
            <a:noFill/>
            <a:miter lim="800000"/>
            <a:headEnd/>
            <a:tailEnd/>
          </a:ln>
        </p:spPr>
      </p:pic>
      <p:pic>
        <p:nvPicPr>
          <p:cNvPr id="18439" name="Picture 5"/>
          <p:cNvPicPr>
            <a:picLocks noChangeAspect="1" noChangeArrowheads="1"/>
          </p:cNvPicPr>
          <p:nvPr/>
        </p:nvPicPr>
        <p:blipFill>
          <a:blip r:embed="rId7" cstate="print"/>
          <a:srcRect/>
          <a:stretch>
            <a:fillRect/>
          </a:stretch>
        </p:blipFill>
        <p:spPr bwMode="auto">
          <a:xfrm>
            <a:off x="228600" y="4724400"/>
            <a:ext cx="4953000" cy="890588"/>
          </a:xfrm>
          <a:prstGeom prst="rect">
            <a:avLst/>
          </a:prstGeom>
          <a:noFill/>
          <a:ln w="28575" algn="ctr">
            <a:noFill/>
            <a:miter lim="800000"/>
            <a:headEnd/>
            <a:tailEnd/>
          </a:ln>
        </p:spPr>
      </p:pic>
      <p:graphicFrame>
        <p:nvGraphicFramePr>
          <p:cNvPr id="18435" name="Object 6"/>
          <p:cNvGraphicFramePr>
            <a:graphicFrameLocks noChangeAspect="1"/>
          </p:cNvGraphicFramePr>
          <p:nvPr/>
        </p:nvGraphicFramePr>
        <p:xfrm>
          <a:off x="1744663" y="6019800"/>
          <a:ext cx="5765800" cy="457200"/>
        </p:xfrm>
        <a:graphic>
          <a:graphicData uri="http://schemas.openxmlformats.org/presentationml/2006/ole">
            <mc:AlternateContent xmlns:mc="http://schemas.openxmlformats.org/markup-compatibility/2006">
              <mc:Choice xmlns:v="urn:schemas-microsoft-com:vml" Requires="v">
                <p:oleObj spid="_x0000_s18438" name="Equation" r:id="rId8" imgW="2882880" imgH="228600" progId="Equation.DSMT4">
                  <p:embed/>
                </p:oleObj>
              </mc:Choice>
              <mc:Fallback>
                <p:oleObj name="Equation" r:id="rId8" imgW="2882880" imgH="2286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4663" y="6019800"/>
                        <a:ext cx="5765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440" name="直接连接符 22"/>
          <p:cNvCxnSpPr>
            <a:cxnSpLocks noChangeShapeType="1"/>
          </p:cNvCxnSpPr>
          <p:nvPr/>
        </p:nvCxnSpPr>
        <p:spPr bwMode="auto">
          <a:xfrm>
            <a:off x="685800" y="2120900"/>
            <a:ext cx="3733800" cy="0"/>
          </a:xfrm>
          <a:prstGeom prst="line">
            <a:avLst/>
          </a:prstGeom>
          <a:noFill/>
          <a:ln w="28575" algn="ctr">
            <a:solidFill>
              <a:srgbClr val="922706"/>
            </a:solidFill>
            <a:round/>
            <a:headEnd/>
            <a:tailEnd/>
          </a:ln>
        </p:spPr>
      </p:cxnSp>
      <p:cxnSp>
        <p:nvCxnSpPr>
          <p:cNvPr id="18441" name="直接连接符 24"/>
          <p:cNvCxnSpPr>
            <a:cxnSpLocks noChangeShapeType="1"/>
          </p:cNvCxnSpPr>
          <p:nvPr/>
        </p:nvCxnSpPr>
        <p:spPr bwMode="auto">
          <a:xfrm>
            <a:off x="5194300" y="2159000"/>
            <a:ext cx="3733800" cy="0"/>
          </a:xfrm>
          <a:prstGeom prst="line">
            <a:avLst/>
          </a:prstGeom>
          <a:noFill/>
          <a:ln w="28575" algn="ctr">
            <a:solidFill>
              <a:srgbClr val="922706"/>
            </a:solidFill>
            <a:round/>
            <a:headEnd/>
            <a:tailEnd/>
          </a:ln>
        </p:spPr>
      </p:cxnSp>
      <p:cxnSp>
        <p:nvCxnSpPr>
          <p:cNvPr id="18442" name="直接连接符 26"/>
          <p:cNvCxnSpPr>
            <a:cxnSpLocks noChangeShapeType="1"/>
          </p:cNvCxnSpPr>
          <p:nvPr/>
        </p:nvCxnSpPr>
        <p:spPr bwMode="auto">
          <a:xfrm>
            <a:off x="723900" y="3771900"/>
            <a:ext cx="3733800" cy="0"/>
          </a:xfrm>
          <a:prstGeom prst="line">
            <a:avLst/>
          </a:prstGeom>
          <a:noFill/>
          <a:ln w="28575" algn="ctr">
            <a:solidFill>
              <a:srgbClr val="922706"/>
            </a:solidFill>
            <a:round/>
            <a:headEnd/>
            <a:tailEnd/>
          </a:ln>
        </p:spPr>
      </p:cxnSp>
      <p:cxnSp>
        <p:nvCxnSpPr>
          <p:cNvPr id="18443" name="直接连接符 28"/>
          <p:cNvCxnSpPr>
            <a:cxnSpLocks noChangeShapeType="1"/>
          </p:cNvCxnSpPr>
          <p:nvPr/>
        </p:nvCxnSpPr>
        <p:spPr bwMode="auto">
          <a:xfrm>
            <a:off x="5245100" y="3810000"/>
            <a:ext cx="3733800" cy="0"/>
          </a:xfrm>
          <a:prstGeom prst="line">
            <a:avLst/>
          </a:prstGeom>
          <a:noFill/>
          <a:ln w="28575" algn="ctr">
            <a:solidFill>
              <a:srgbClr val="922706"/>
            </a:solidFill>
            <a:round/>
            <a:headEnd/>
            <a:tailEnd/>
          </a:ln>
        </p:spPr>
      </p:cxnSp>
      <p:sp>
        <p:nvSpPr>
          <p:cNvPr id="18444" name="Text Box 5"/>
          <p:cNvSpPr txBox="1">
            <a:spLocks noChangeArrowheads="1"/>
          </p:cNvSpPr>
          <p:nvPr/>
        </p:nvSpPr>
        <p:spPr bwMode="auto">
          <a:xfrm>
            <a:off x="-76200" y="5607050"/>
            <a:ext cx="5715000" cy="336550"/>
          </a:xfrm>
          <a:prstGeom prst="rect">
            <a:avLst/>
          </a:prstGeom>
          <a:noFill/>
          <a:ln w="28575" algn="ctr">
            <a:noFill/>
            <a:miter lim="800000"/>
            <a:headEnd/>
            <a:tailEnd/>
          </a:ln>
        </p:spPr>
        <p:txBody>
          <a:bodyPr lIns="90000" tIns="46800" rIns="90000" bIns="46800">
            <a:spAutoFit/>
          </a:bodyPr>
          <a:lstStyle/>
          <a:p>
            <a:r>
              <a:rPr lang="en-US" altLang="zh-CN" sz="1600" b="1">
                <a:solidFill>
                  <a:srgbClr val="3333FF"/>
                </a:solidFill>
                <a:latin typeface="Times New Roman" pitchFamily="18" charset="0"/>
              </a:rPr>
              <a:t>P. Russotto,W. Trauntmann, Q.F. Li  et al., PLB697, 471(2011)</a:t>
            </a:r>
          </a:p>
        </p:txBody>
      </p:sp>
      <p:sp>
        <p:nvSpPr>
          <p:cNvPr id="18445" name="下箭头 30"/>
          <p:cNvSpPr>
            <a:spLocks noChangeArrowheads="1"/>
          </p:cNvSpPr>
          <p:nvPr/>
        </p:nvSpPr>
        <p:spPr bwMode="auto">
          <a:xfrm>
            <a:off x="1854200" y="2133600"/>
            <a:ext cx="685800" cy="1638300"/>
          </a:xfrm>
          <a:prstGeom prst="downArrow">
            <a:avLst>
              <a:gd name="adj1" fmla="val 50000"/>
              <a:gd name="adj2" fmla="val 50001"/>
            </a:avLst>
          </a:prstGeom>
          <a:solidFill>
            <a:srgbClr val="0000FF">
              <a:alpha val="32156"/>
            </a:srgbClr>
          </a:solidFill>
          <a:ln w="28575" algn="ctr">
            <a:solidFill>
              <a:srgbClr val="0000FF">
                <a:alpha val="32156"/>
              </a:srgbClr>
            </a:solidFill>
            <a:round/>
            <a:headEnd/>
            <a:tailEnd/>
          </a:ln>
        </p:spPr>
        <p:txBody>
          <a:bodyPr wrap="none" lIns="90000" tIns="46800" rIns="90000" bIns="46800" anchor="ctr">
            <a:spAutoFit/>
          </a:bodyPr>
          <a:lstStyle/>
          <a:p>
            <a:endParaRPr lang="zh-CN" altLang="en-US"/>
          </a:p>
        </p:txBody>
      </p:sp>
      <p:sp>
        <p:nvSpPr>
          <p:cNvPr id="18446" name="下箭头 31"/>
          <p:cNvSpPr>
            <a:spLocks noChangeArrowheads="1"/>
          </p:cNvSpPr>
          <p:nvPr/>
        </p:nvSpPr>
        <p:spPr bwMode="auto">
          <a:xfrm>
            <a:off x="6781800" y="2159000"/>
            <a:ext cx="685800" cy="1638300"/>
          </a:xfrm>
          <a:prstGeom prst="downArrow">
            <a:avLst>
              <a:gd name="adj1" fmla="val 50000"/>
              <a:gd name="adj2" fmla="val 50001"/>
            </a:avLst>
          </a:prstGeom>
          <a:solidFill>
            <a:srgbClr val="0000FF">
              <a:alpha val="32156"/>
            </a:srgbClr>
          </a:solidFill>
          <a:ln w="28575" algn="ctr">
            <a:solidFill>
              <a:srgbClr val="0000FF">
                <a:alpha val="32156"/>
              </a:srgbClr>
            </a:solidFill>
            <a:round/>
            <a:headEnd/>
            <a:tailEnd/>
          </a:ln>
        </p:spPr>
        <p:txBody>
          <a:bodyPr wrap="none" lIns="90000" tIns="46800" rIns="90000" bIns="46800" anchor="ctr">
            <a:spAutoFit/>
          </a:bodyPr>
          <a:lstStyle/>
          <a:p>
            <a:endParaRPr lang="zh-CN" altLang="en-US"/>
          </a:p>
        </p:txBody>
      </p:sp>
      <p:pic>
        <p:nvPicPr>
          <p:cNvPr id="18447" name="Picture 7"/>
          <p:cNvPicPr>
            <a:picLocks noChangeAspect="1" noChangeArrowheads="1"/>
          </p:cNvPicPr>
          <p:nvPr/>
        </p:nvPicPr>
        <p:blipFill>
          <a:blip r:embed="rId10" cstate="print"/>
          <a:srcRect l="50319"/>
          <a:stretch>
            <a:fillRect/>
          </a:stretch>
        </p:blipFill>
        <p:spPr bwMode="auto">
          <a:xfrm>
            <a:off x="3133725" y="4816475"/>
            <a:ext cx="1438275" cy="298450"/>
          </a:xfrm>
          <a:prstGeom prst="rect">
            <a:avLst/>
          </a:prstGeom>
          <a:noFill/>
          <a:ln w="28575" algn="ctr">
            <a:solidFill>
              <a:srgbClr val="FF0000"/>
            </a:solidFill>
            <a:miter lim="800000"/>
            <a:headEnd/>
            <a:tailEnd/>
          </a:ln>
        </p:spPr>
      </p:pic>
      <p:sp>
        <p:nvSpPr>
          <p:cNvPr id="18448"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 </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E</a:t>
            </a:r>
            <a:r>
              <a:rPr kumimoji="1" lang="en-US" altLang="zh-CN" sz="2800" b="1" baseline="-25000" dirty="0">
                <a:solidFill>
                  <a:srgbClr val="FF0000"/>
                </a:solidFill>
                <a:latin typeface="Times New Roman" pitchFamily="18" charset="0"/>
                <a:cs typeface="Times New Roman" pitchFamily="18" charset="0"/>
              </a:rPr>
              <a:t>sym</a:t>
            </a:r>
            <a:r>
              <a:rPr kumimoji="1" lang="en-US" altLang="zh-CN" sz="2800" b="1" dirty="0">
                <a:solidFill>
                  <a:srgbClr val="FF0000"/>
                </a:solidFill>
                <a:latin typeface="Times New Roman" pitchFamily="18" charset="0"/>
                <a:cs typeface="Times New Roman" pitchFamily="18" charset="0"/>
              </a:rPr>
              <a:t>(2</a:t>
            </a:r>
            <a:r>
              <a:rPr kumimoji="1" lang="el-GR" altLang="zh-CN" sz="2800" b="1" dirty="0">
                <a:solidFill>
                  <a:srgbClr val="FF0000"/>
                </a:solidFill>
                <a:latin typeface="Times New Roman" pitchFamily="18" charset="0"/>
                <a:cs typeface="Times New Roman" pitchFamily="18" charset="0"/>
              </a:rPr>
              <a:t>ρ</a:t>
            </a:r>
            <a:r>
              <a:rPr kumimoji="1" lang="en-US" altLang="zh-CN" sz="1800" b="1" baseline="-25000" dirty="0">
                <a:solidFill>
                  <a:srgbClr val="FF0000"/>
                </a:solidFill>
                <a:latin typeface="Times New Roman" pitchFamily="18" charset="0"/>
                <a:cs typeface="Times New Roman" pitchFamily="18" charset="0"/>
              </a:rPr>
              <a:t>0</a:t>
            </a:r>
            <a:r>
              <a:rPr kumimoji="1" lang="en-US" altLang="zh-CN" sz="2800" b="1" dirty="0">
                <a:solidFill>
                  <a:srgbClr val="FF0000"/>
                </a:solidFill>
                <a:latin typeface="Times New Roman" pitchFamily="18" charset="0"/>
                <a:cs typeface="Times New Roman" pitchFamily="18" charset="0"/>
              </a:rPr>
              <a:t>)</a:t>
            </a:r>
            <a:r>
              <a:rPr kumimoji="1" lang="zh-CN" altLang="en-US" sz="2800" b="1" dirty="0">
                <a:solidFill>
                  <a:schemeClr val="accent2"/>
                </a:solidFill>
                <a:latin typeface="Times New Roman" pitchFamily="18" charset="0"/>
                <a:cs typeface="Times New Roman" pitchFamily="18" charset="0"/>
              </a:rPr>
              <a:t>？</a:t>
            </a:r>
          </a:p>
        </p:txBody>
      </p:sp>
      <p:graphicFrame>
        <p:nvGraphicFramePr>
          <p:cNvPr id="18436" name="Object 4"/>
          <p:cNvGraphicFramePr>
            <a:graphicFrameLocks noChangeAspect="1"/>
          </p:cNvGraphicFramePr>
          <p:nvPr/>
        </p:nvGraphicFramePr>
        <p:xfrm>
          <a:off x="5700713" y="4770438"/>
          <a:ext cx="2986087" cy="433387"/>
        </p:xfrm>
        <a:graphic>
          <a:graphicData uri="http://schemas.openxmlformats.org/presentationml/2006/ole">
            <mc:AlternateContent xmlns:mc="http://schemas.openxmlformats.org/markup-compatibility/2006">
              <mc:Choice xmlns:v="urn:schemas-microsoft-com:vml" Requires="v">
                <p:oleObj spid="_x0000_s18439" name="Equation" r:id="rId11" imgW="1574640" imgH="241200" progId="Equation.DSMT4">
                  <p:embed/>
                </p:oleObj>
              </mc:Choice>
              <mc:Fallback>
                <p:oleObj name="Equation" r:id="rId11" imgW="1574640" imgH="2412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0713" y="4770438"/>
                        <a:ext cx="2986087" cy="433387"/>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8449" name="下箭头 17"/>
          <p:cNvSpPr>
            <a:spLocks noChangeArrowheads="1"/>
          </p:cNvSpPr>
          <p:nvPr/>
        </p:nvSpPr>
        <p:spPr bwMode="auto">
          <a:xfrm>
            <a:off x="6781800" y="5241925"/>
            <a:ext cx="685800" cy="358775"/>
          </a:xfrm>
          <a:prstGeom prst="downArrow">
            <a:avLst>
              <a:gd name="adj1" fmla="val 50000"/>
              <a:gd name="adj2" fmla="val 50000"/>
            </a:avLst>
          </a:prstGeom>
          <a:solidFill>
            <a:srgbClr val="DDDDDD"/>
          </a:solidFill>
          <a:ln w="28575" algn="ctr">
            <a:solidFill>
              <a:srgbClr val="922706"/>
            </a:solidFill>
            <a:round/>
            <a:headEnd/>
            <a:tailEnd/>
          </a:ln>
        </p:spPr>
        <p:txBody>
          <a:bodyPr wrap="none" lIns="90000" tIns="46800" rIns="90000" bIns="46800" anchor="ctr">
            <a:spAutoFit/>
          </a:bodyPr>
          <a:lstStyle/>
          <a:p>
            <a:endParaRPr lang="zh-CN" altLang="en-US"/>
          </a:p>
        </p:txBody>
      </p:sp>
      <p:sp>
        <p:nvSpPr>
          <p:cNvPr id="18450" name="Text Box 18"/>
          <p:cNvSpPr txBox="1">
            <a:spLocks noChangeArrowheads="1"/>
          </p:cNvSpPr>
          <p:nvPr/>
        </p:nvSpPr>
        <p:spPr bwMode="auto">
          <a:xfrm>
            <a:off x="5700713" y="758825"/>
            <a:ext cx="2841625" cy="371475"/>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in preparation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smtClean="0">
                <a:solidFill>
                  <a:srgbClr val="132584"/>
                </a:solidFill>
                <a:latin typeface="Times New Roman" pitchFamily="18" charset="0"/>
                <a:ea typeface="黑体" pitchFamily="49" charset="-122"/>
                <a:cs typeface="Times New Roman" pitchFamily="18" charset="0"/>
              </a:rPr>
              <a:t>Outline</a:t>
            </a:r>
            <a:endParaRPr kumimoji="1" lang="zh-CN" altLang="en-US" sz="3600" smtClean="0">
              <a:solidFill>
                <a:srgbClr val="132584"/>
              </a:solidFill>
              <a:latin typeface="Times New Roman" pitchFamily="18" charset="0"/>
              <a:ea typeface="黑体" pitchFamily="49" charset="-122"/>
              <a:cs typeface="Times New Roman" pitchFamily="18" charset="0"/>
            </a:endParaRPr>
          </a:p>
        </p:txBody>
      </p:sp>
      <p:sp>
        <p:nvSpPr>
          <p:cNvPr id="5" name="Rectangle 59"/>
          <p:cNvSpPr txBox="1">
            <a:spLocks noChangeArrowheads="1"/>
          </p:cNvSpPr>
          <p:nvPr/>
        </p:nvSpPr>
        <p:spPr bwMode="auto">
          <a:xfrm>
            <a:off x="457200" y="1447800"/>
            <a:ext cx="8382000" cy="4343053"/>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The symmetry energy</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mn-ea"/>
                <a:cs typeface="Times New Roman" pitchFamily="18" charset="0"/>
              </a:rPr>
              <a:t>Current constraints on the symmetry </a:t>
            </a:r>
            <a:r>
              <a:rPr lang="en-US" altLang="zh-CN" sz="3200" b="1" kern="0" dirty="0" smtClean="0">
                <a:solidFill>
                  <a:srgbClr val="0000FF"/>
                </a:solidFill>
                <a:latin typeface="Times New Roman" pitchFamily="18" charset="0"/>
                <a:ea typeface="+mn-ea"/>
                <a:cs typeface="Times New Roman" pitchFamily="18" charset="0"/>
              </a:rPr>
              <a:t>energy</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n-A elastic scattering and the symmetry potential </a:t>
            </a: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Symmetry energy at 0.11 fm</a:t>
            </a:r>
            <a:r>
              <a:rPr lang="en-US" altLang="zh-CN" sz="2500" b="1" kern="0" baseline="30000" dirty="0" smtClean="0">
                <a:solidFill>
                  <a:srgbClr val="0000FF"/>
                </a:solidFill>
                <a:latin typeface="Times New Roman" pitchFamily="18" charset="0"/>
                <a:ea typeface="+mn-ea"/>
                <a:cs typeface="Times New Roman" pitchFamily="18" charset="0"/>
              </a:rPr>
              <a:t>-3</a:t>
            </a:r>
            <a:endParaRPr lang="en-US" altLang="zh-CN" sz="2500" b="1" kern="0" baseline="30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defRPr/>
            </a:pPr>
            <a:r>
              <a:rPr lang="en-US" altLang="zh-CN" sz="2500" b="1" kern="0" dirty="0" smtClean="0">
                <a:solidFill>
                  <a:srgbClr val="0000FF"/>
                </a:solidFill>
                <a:latin typeface="Times New Roman" pitchFamily="18" charset="0"/>
                <a:ea typeface="+mn-ea"/>
                <a:cs typeface="Times New Roman" pitchFamily="18" charset="0"/>
              </a:rPr>
              <a:t>        - High density behaviors</a:t>
            </a: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0000FF"/>
                </a:solidFill>
                <a:latin typeface="Times New Roman" pitchFamily="18" charset="0"/>
                <a:ea typeface="+mn-ea"/>
                <a:cs typeface="Times New Roman" pitchFamily="18" charset="0"/>
              </a:rPr>
              <a:t>Density curvature </a:t>
            </a:r>
            <a:r>
              <a:rPr lang="en-US" altLang="zh-CN" sz="3200" b="1" kern="0" dirty="0" err="1" smtClean="0">
                <a:solidFill>
                  <a:srgbClr val="0000FF"/>
                </a:solidFill>
                <a:latin typeface="Times New Roman" pitchFamily="18" charset="0"/>
                <a:ea typeface="+mn-ea"/>
                <a:cs typeface="Times New Roman" pitchFamily="18" charset="0"/>
              </a:rPr>
              <a:t>K</a:t>
            </a:r>
            <a:r>
              <a:rPr lang="en-US" altLang="zh-CN" sz="3200" b="1" kern="0" baseline="-25000" dirty="0" err="1" smtClean="0">
                <a:solidFill>
                  <a:srgbClr val="0000FF"/>
                </a:solidFill>
                <a:latin typeface="Times New Roman" pitchFamily="18" charset="0"/>
                <a:ea typeface="+mn-ea"/>
                <a:cs typeface="Times New Roman" pitchFamily="18" charset="0"/>
              </a:rPr>
              <a:t>sym</a:t>
            </a:r>
            <a:r>
              <a:rPr lang="en-US" altLang="zh-CN" sz="3200" b="1" kern="0" dirty="0" smtClean="0">
                <a:solidFill>
                  <a:srgbClr val="0000FF"/>
                </a:solidFill>
                <a:latin typeface="Times New Roman" pitchFamily="18" charset="0"/>
                <a:ea typeface="+mn-ea"/>
                <a:cs typeface="Times New Roman" pitchFamily="18" charset="0"/>
              </a:rPr>
              <a:t> </a:t>
            </a:r>
            <a:r>
              <a:rPr lang="en-US" altLang="zh-CN" sz="3200" b="1" kern="0" dirty="0">
                <a:solidFill>
                  <a:srgbClr val="0000FF"/>
                </a:solidFill>
                <a:latin typeface="Times New Roman" pitchFamily="18" charset="0"/>
                <a:ea typeface="+mn-ea"/>
                <a:cs typeface="Times New Roman" pitchFamily="18" charset="0"/>
              </a:rPr>
              <a:t>and the </a:t>
            </a:r>
            <a:r>
              <a:rPr lang="en-US" altLang="zh-CN" sz="3200" b="1" kern="0" dirty="0" smtClean="0">
                <a:solidFill>
                  <a:srgbClr val="0000FF"/>
                </a:solidFill>
                <a:latin typeface="Times New Roman" pitchFamily="18" charset="0"/>
                <a:ea typeface="+mn-ea"/>
                <a:cs typeface="Times New Roman" pitchFamily="18" charset="0"/>
              </a:rPr>
              <a:t>high density symmetry energy</a:t>
            </a:r>
            <a:endParaRPr lang="en-US" altLang="zh-CN" sz="3200"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sz="3200" b="1" kern="0" dirty="0" smtClean="0">
                <a:solidFill>
                  <a:srgbClr val="FF0000"/>
                </a:solidFill>
                <a:latin typeface="Times New Roman" pitchFamily="18" charset="0"/>
                <a:ea typeface="+mn-ea"/>
                <a:cs typeface="Times New Roman" pitchFamily="18" charset="0"/>
              </a:rPr>
              <a:t>Summary and outlook</a:t>
            </a:r>
            <a:endParaRPr lang="zh-CN" altLang="en-US" sz="3200" b="1" kern="0" dirty="0">
              <a:solidFill>
                <a:srgbClr val="FF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ChangeArrowheads="1"/>
          </p:cNvSpPr>
          <p:nvPr/>
        </p:nvSpPr>
        <p:spPr bwMode="auto">
          <a:xfrm>
            <a:off x="152400" y="889000"/>
            <a:ext cx="8839200" cy="5562600"/>
          </a:xfrm>
          <a:prstGeom prst="roundRect">
            <a:avLst>
              <a:gd name="adj" fmla="val 16667"/>
            </a:avLst>
          </a:prstGeom>
          <a:solidFill>
            <a:schemeClr val="bg1"/>
          </a:solidFill>
          <a:ln w="76200">
            <a:solidFill>
              <a:srgbClr val="FFCC00"/>
            </a:solidFill>
            <a:miter lim="800000"/>
            <a:headEnd/>
            <a:tailEnd/>
          </a:ln>
        </p:spPr>
        <p:txBody>
          <a:bodyPr wrap="none" anchor="ctr"/>
          <a:lstStyle/>
          <a:p>
            <a:pPr algn="l">
              <a:buFont typeface="Wingdings" pitchFamily="2" charset="2"/>
              <a:buChar char="l"/>
              <a:defRPr/>
            </a:pPr>
            <a:r>
              <a:rPr lang="en-US" altLang="zh-CN" sz="1800" b="1" dirty="0" smtClean="0">
                <a:solidFill>
                  <a:srgbClr val="3333FF"/>
                </a:solidFill>
                <a:latin typeface="Times New Roman" pitchFamily="18" charset="0"/>
                <a:ea typeface="宋体" pitchFamily="2" charset="-122"/>
              </a:rPr>
              <a:t>Neutron-nucleus scattering data provide new constraints on energy </a:t>
            </a:r>
          </a:p>
          <a:p>
            <a:pPr algn="l">
              <a:defRPr/>
            </a:pPr>
            <a:r>
              <a:rPr lang="en-US" altLang="zh-CN" sz="1800" b="1" dirty="0" smtClean="0">
                <a:solidFill>
                  <a:srgbClr val="3333FF"/>
                </a:solidFill>
                <a:latin typeface="Times New Roman" pitchFamily="18" charset="0"/>
                <a:ea typeface="宋体" pitchFamily="2" charset="-122"/>
              </a:rPr>
              <a:t>   dependent symmetry potential (Lane potential </a:t>
            </a:r>
            <a:r>
              <a:rPr lang="en-US" altLang="zh-CN" sz="1800" b="1" dirty="0" smtClean="0">
                <a:solidFill>
                  <a:srgbClr val="FF00FF"/>
                </a:solidFill>
                <a:latin typeface="Times New Roman" pitchFamily="18" charset="0"/>
                <a:ea typeface="宋体" pitchFamily="2" charset="-122"/>
                <a:cs typeface="Times New Roman" pitchFamily="18" charset="0"/>
              </a:rPr>
              <a:t>U</a:t>
            </a:r>
            <a:r>
              <a:rPr lang="en-US" altLang="zh-CN" sz="1800" b="1" baseline="-25000" dirty="0" smtClean="0">
                <a:solidFill>
                  <a:srgbClr val="FF00FF"/>
                </a:solidFill>
                <a:latin typeface="Times New Roman" pitchFamily="18" charset="0"/>
                <a:ea typeface="宋体" pitchFamily="2" charset="-122"/>
                <a:cs typeface="Times New Roman" pitchFamily="18" charset="0"/>
              </a:rPr>
              <a:t>sym,1</a:t>
            </a:r>
            <a:r>
              <a:rPr lang="en-US" altLang="zh-CN" sz="1800" b="1" dirty="0" smtClean="0">
                <a:solidFill>
                  <a:srgbClr val="FF00FF"/>
                </a:solidFill>
                <a:latin typeface="Times New Roman" pitchFamily="18" charset="0"/>
                <a:ea typeface="宋体" pitchFamily="2" charset="-122"/>
                <a:cs typeface="Times New Roman" pitchFamily="18" charset="0"/>
              </a:rPr>
              <a:t> (</a:t>
            </a:r>
            <a:r>
              <a:rPr lang="el-GR" altLang="zh-CN" sz="1800" b="1" dirty="0" smtClean="0">
                <a:solidFill>
                  <a:srgbClr val="FF00FF"/>
                </a:solidFill>
                <a:latin typeface="Times New Roman" pitchFamily="18" charset="0"/>
                <a:cs typeface="Times New Roman" pitchFamily="18" charset="0"/>
              </a:rPr>
              <a:t>ρ</a:t>
            </a:r>
            <a:r>
              <a:rPr lang="en-US" altLang="zh-CN" sz="1800" b="1" baseline="-25000" dirty="0" smtClean="0">
                <a:solidFill>
                  <a:srgbClr val="FF00FF"/>
                </a:solidFill>
                <a:latin typeface="Times New Roman" pitchFamily="18" charset="0"/>
                <a:cs typeface="Times New Roman" pitchFamily="18" charset="0"/>
              </a:rPr>
              <a:t>0</a:t>
            </a:r>
            <a:r>
              <a:rPr lang="en-US" altLang="zh-CN" sz="1800" b="1" dirty="0" smtClean="0">
                <a:solidFill>
                  <a:srgbClr val="FF00FF"/>
                </a:solidFill>
                <a:latin typeface="Times New Roman" pitchFamily="18" charset="0"/>
                <a:ea typeface="宋体" pitchFamily="2" charset="-122"/>
                <a:cs typeface="Times New Roman" pitchFamily="18" charset="0"/>
              </a:rPr>
              <a:t>,p)</a:t>
            </a:r>
            <a:r>
              <a:rPr lang="en-US" altLang="zh-CN" sz="1800" b="1" dirty="0" smtClean="0">
                <a:solidFill>
                  <a:srgbClr val="3333FF"/>
                </a:solidFill>
                <a:latin typeface="Times New Roman" pitchFamily="18" charset="0"/>
                <a:ea typeface="宋体" pitchFamily="2" charset="-122"/>
              </a:rPr>
              <a:t> and </a:t>
            </a:r>
          </a:p>
          <a:p>
            <a:pPr algn="l">
              <a:defRPr/>
            </a:pPr>
            <a:r>
              <a:rPr lang="en-US" altLang="zh-CN" sz="1800" b="1" dirty="0" smtClean="0">
                <a:solidFill>
                  <a:srgbClr val="3333FF"/>
                </a:solidFill>
                <a:latin typeface="Times New Roman" pitchFamily="18" charset="0"/>
                <a:ea typeface="宋体" pitchFamily="2" charset="-122"/>
                <a:cs typeface="Times New Roman" pitchFamily="18" charset="0"/>
              </a:rPr>
              <a:t>   </a:t>
            </a:r>
            <a:r>
              <a:rPr lang="en-US" altLang="zh-CN" sz="1800" b="1" dirty="0" smtClean="0">
                <a:solidFill>
                  <a:srgbClr val="FF00FF"/>
                </a:solidFill>
                <a:latin typeface="Times New Roman" pitchFamily="18" charset="0"/>
                <a:ea typeface="宋体" pitchFamily="2" charset="-122"/>
                <a:cs typeface="Times New Roman" pitchFamily="18" charset="0"/>
              </a:rPr>
              <a:t>U</a:t>
            </a:r>
            <a:r>
              <a:rPr lang="en-US" altLang="zh-CN" sz="1800" b="1" baseline="-25000" dirty="0" smtClean="0">
                <a:solidFill>
                  <a:srgbClr val="FF00FF"/>
                </a:solidFill>
                <a:latin typeface="Times New Roman" pitchFamily="18" charset="0"/>
                <a:ea typeface="宋体" pitchFamily="2" charset="-122"/>
                <a:cs typeface="Times New Roman" pitchFamily="18" charset="0"/>
              </a:rPr>
              <a:t>sym,2</a:t>
            </a:r>
            <a:r>
              <a:rPr lang="en-US" altLang="zh-CN" sz="1800" b="1" dirty="0" smtClean="0">
                <a:solidFill>
                  <a:srgbClr val="FF00FF"/>
                </a:solidFill>
                <a:latin typeface="Times New Roman" pitchFamily="18" charset="0"/>
                <a:ea typeface="宋体" pitchFamily="2" charset="-122"/>
                <a:cs typeface="Times New Roman" pitchFamily="18" charset="0"/>
              </a:rPr>
              <a:t> (</a:t>
            </a:r>
            <a:r>
              <a:rPr lang="el-GR" altLang="zh-CN" sz="1800" b="1" dirty="0" smtClean="0">
                <a:solidFill>
                  <a:srgbClr val="FF00FF"/>
                </a:solidFill>
                <a:latin typeface="Times New Roman" pitchFamily="18" charset="0"/>
                <a:cs typeface="Times New Roman" pitchFamily="18" charset="0"/>
              </a:rPr>
              <a:t>ρ</a:t>
            </a:r>
            <a:r>
              <a:rPr lang="en-US" altLang="zh-CN" sz="1800" b="1" baseline="-25000" dirty="0" smtClean="0">
                <a:solidFill>
                  <a:srgbClr val="FF00FF"/>
                </a:solidFill>
                <a:latin typeface="Times New Roman" pitchFamily="18" charset="0"/>
                <a:cs typeface="Times New Roman" pitchFamily="18" charset="0"/>
              </a:rPr>
              <a:t>0</a:t>
            </a:r>
            <a:r>
              <a:rPr lang="en-US" altLang="zh-CN" sz="1800" b="1" dirty="0" smtClean="0">
                <a:solidFill>
                  <a:srgbClr val="FF00FF"/>
                </a:solidFill>
                <a:latin typeface="Times New Roman" pitchFamily="18" charset="0"/>
                <a:ea typeface="宋体" pitchFamily="2" charset="-122"/>
                <a:cs typeface="Times New Roman" pitchFamily="18" charset="0"/>
              </a:rPr>
              <a:t>,p)</a:t>
            </a:r>
            <a:r>
              <a:rPr lang="en-US" altLang="zh-CN" sz="1800" b="1" dirty="0" smtClean="0">
                <a:latin typeface="Times New Roman" pitchFamily="18" charset="0"/>
                <a:ea typeface="宋体" pitchFamily="2" charset="-122"/>
                <a:cs typeface="Times New Roman" pitchFamily="18" charset="0"/>
              </a:rPr>
              <a:t> </a:t>
            </a:r>
            <a:r>
              <a:rPr lang="en-US" altLang="zh-CN" sz="1800" b="1" dirty="0" smtClean="0">
                <a:solidFill>
                  <a:srgbClr val="3333FF"/>
                </a:solidFill>
                <a:latin typeface="Times New Roman" pitchFamily="18" charset="0"/>
                <a:ea typeface="宋体" pitchFamily="2" charset="-122"/>
              </a:rPr>
              <a:t>), and we find </a:t>
            </a:r>
            <a:r>
              <a:rPr lang="en-US" altLang="zh-CN" sz="1800" b="1" dirty="0" smtClean="0">
                <a:solidFill>
                  <a:srgbClr val="FF00FF"/>
                </a:solidFill>
                <a:latin typeface="Times New Roman" pitchFamily="18" charset="0"/>
                <a:ea typeface="宋体" pitchFamily="2" charset="-122"/>
                <a:cs typeface="Times New Roman" pitchFamily="18" charset="0"/>
              </a:rPr>
              <a:t>U</a:t>
            </a:r>
            <a:r>
              <a:rPr lang="en-US" altLang="zh-CN" sz="1800" b="1" baseline="-25000" dirty="0" smtClean="0">
                <a:solidFill>
                  <a:srgbClr val="FF00FF"/>
                </a:solidFill>
                <a:latin typeface="Times New Roman" pitchFamily="18" charset="0"/>
                <a:ea typeface="宋体" pitchFamily="2" charset="-122"/>
                <a:cs typeface="Times New Roman" pitchFamily="18" charset="0"/>
              </a:rPr>
              <a:t>sym,2</a:t>
            </a:r>
            <a:r>
              <a:rPr lang="en-US" altLang="zh-CN" sz="1800" b="1" dirty="0" smtClean="0">
                <a:solidFill>
                  <a:srgbClr val="FF00FF"/>
                </a:solidFill>
                <a:latin typeface="Times New Roman" pitchFamily="18" charset="0"/>
                <a:ea typeface="宋体" pitchFamily="2" charset="-122"/>
                <a:cs typeface="Times New Roman" pitchFamily="18" charset="0"/>
              </a:rPr>
              <a:t> (</a:t>
            </a:r>
            <a:r>
              <a:rPr lang="el-GR" altLang="zh-CN" sz="1800" b="1" dirty="0" smtClean="0">
                <a:solidFill>
                  <a:srgbClr val="FF00FF"/>
                </a:solidFill>
                <a:latin typeface="Times New Roman" pitchFamily="18" charset="0"/>
                <a:cs typeface="Times New Roman" pitchFamily="18" charset="0"/>
              </a:rPr>
              <a:t>ρ</a:t>
            </a:r>
            <a:r>
              <a:rPr lang="en-US" altLang="zh-CN" sz="1800" b="1" baseline="-25000" dirty="0" smtClean="0">
                <a:solidFill>
                  <a:srgbClr val="FF00FF"/>
                </a:solidFill>
                <a:latin typeface="Times New Roman" pitchFamily="18" charset="0"/>
                <a:cs typeface="Times New Roman" pitchFamily="18" charset="0"/>
              </a:rPr>
              <a:t>0</a:t>
            </a:r>
            <a:r>
              <a:rPr lang="en-US" altLang="zh-CN" sz="1800" b="1" dirty="0" smtClean="0">
                <a:solidFill>
                  <a:srgbClr val="FF00FF"/>
                </a:solidFill>
                <a:latin typeface="Times New Roman" pitchFamily="18" charset="0"/>
                <a:ea typeface="宋体" pitchFamily="2" charset="-122"/>
                <a:cs typeface="Times New Roman" pitchFamily="18" charset="0"/>
              </a:rPr>
              <a:t>,p)</a:t>
            </a:r>
            <a:r>
              <a:rPr lang="en-US" altLang="zh-CN" sz="1800" b="1" dirty="0" smtClean="0">
                <a:latin typeface="Times New Roman" pitchFamily="18" charset="0"/>
                <a:ea typeface="宋体" pitchFamily="2" charset="-122"/>
                <a:cs typeface="Times New Roman" pitchFamily="18" charset="0"/>
              </a:rPr>
              <a:t> </a:t>
            </a:r>
            <a:r>
              <a:rPr lang="en-US" altLang="zh-CN" sz="1800" b="1" dirty="0" smtClean="0">
                <a:solidFill>
                  <a:srgbClr val="0000FF"/>
                </a:solidFill>
                <a:latin typeface="Times New Roman" pitchFamily="18" charset="0"/>
                <a:ea typeface="宋体" pitchFamily="2" charset="-122"/>
                <a:cs typeface="Times New Roman" pitchFamily="18" charset="0"/>
              </a:rPr>
              <a:t>is comparable with </a:t>
            </a:r>
            <a:r>
              <a:rPr lang="en-US" altLang="zh-CN" sz="1800" b="1" dirty="0" smtClean="0">
                <a:solidFill>
                  <a:srgbClr val="FF00FF"/>
                </a:solidFill>
                <a:latin typeface="Times New Roman" pitchFamily="18" charset="0"/>
                <a:ea typeface="宋体" pitchFamily="2" charset="-122"/>
                <a:cs typeface="Times New Roman" pitchFamily="18" charset="0"/>
              </a:rPr>
              <a:t>U</a:t>
            </a:r>
            <a:r>
              <a:rPr lang="en-US" altLang="zh-CN" sz="1800" b="1" baseline="-25000" dirty="0" smtClean="0">
                <a:solidFill>
                  <a:srgbClr val="FF00FF"/>
                </a:solidFill>
                <a:latin typeface="Times New Roman" pitchFamily="18" charset="0"/>
                <a:ea typeface="宋体" pitchFamily="2" charset="-122"/>
                <a:cs typeface="Times New Roman" pitchFamily="18" charset="0"/>
              </a:rPr>
              <a:t>sym,1</a:t>
            </a:r>
            <a:r>
              <a:rPr lang="en-US" altLang="zh-CN" sz="1800" b="1" dirty="0" smtClean="0">
                <a:solidFill>
                  <a:srgbClr val="FF00FF"/>
                </a:solidFill>
                <a:latin typeface="Times New Roman" pitchFamily="18" charset="0"/>
                <a:ea typeface="宋体" pitchFamily="2" charset="-122"/>
                <a:cs typeface="Times New Roman" pitchFamily="18" charset="0"/>
              </a:rPr>
              <a:t> (</a:t>
            </a:r>
            <a:r>
              <a:rPr lang="el-GR" altLang="zh-CN" sz="1800" b="1" dirty="0" smtClean="0">
                <a:solidFill>
                  <a:srgbClr val="FF00FF"/>
                </a:solidFill>
                <a:latin typeface="Times New Roman" pitchFamily="18" charset="0"/>
                <a:cs typeface="Times New Roman" pitchFamily="18" charset="0"/>
              </a:rPr>
              <a:t>ρ</a:t>
            </a:r>
            <a:r>
              <a:rPr lang="en-US" altLang="zh-CN" sz="1800" b="1" baseline="-25000" dirty="0" smtClean="0">
                <a:solidFill>
                  <a:srgbClr val="FF00FF"/>
                </a:solidFill>
                <a:latin typeface="Times New Roman" pitchFamily="18" charset="0"/>
                <a:cs typeface="Times New Roman" pitchFamily="18" charset="0"/>
              </a:rPr>
              <a:t>0</a:t>
            </a:r>
            <a:r>
              <a:rPr lang="en-US" altLang="zh-CN" sz="1800" b="1" dirty="0" smtClean="0">
                <a:solidFill>
                  <a:srgbClr val="FF00FF"/>
                </a:solidFill>
                <a:latin typeface="Times New Roman" pitchFamily="18" charset="0"/>
                <a:ea typeface="宋体" pitchFamily="2" charset="-122"/>
                <a:cs typeface="Times New Roman" pitchFamily="18" charset="0"/>
              </a:rPr>
              <a:t>,p)</a:t>
            </a:r>
            <a:r>
              <a:rPr lang="en-US" altLang="zh-CN" sz="1800" b="1" dirty="0" smtClean="0">
                <a:solidFill>
                  <a:srgbClr val="3333FF"/>
                </a:solidFill>
                <a:latin typeface="Times New Roman" pitchFamily="18" charset="0"/>
                <a:ea typeface="宋体" pitchFamily="2" charset="-122"/>
              </a:rPr>
              <a:t> .</a:t>
            </a:r>
          </a:p>
          <a:p>
            <a:pPr algn="l">
              <a:defRPr/>
            </a:pPr>
            <a:r>
              <a:rPr lang="en-US" altLang="zh-CN" sz="1800" b="1" dirty="0" smtClean="0">
                <a:solidFill>
                  <a:srgbClr val="0000FF"/>
                </a:solidFill>
                <a:latin typeface="Times New Roman" pitchFamily="18" charset="0"/>
                <a:ea typeface="黑体" pitchFamily="2" charset="-122"/>
              </a:rPr>
              <a:t>   Furthermore, we obtain:</a:t>
            </a:r>
          </a:p>
          <a:p>
            <a:pPr algn="l">
              <a:defRPr/>
            </a:pPr>
            <a:r>
              <a:rPr lang="en-US" altLang="zh-CN" sz="1800" b="1" dirty="0" smtClean="0">
                <a:solidFill>
                  <a:srgbClr val="FF33CC"/>
                </a:solidFill>
                <a:latin typeface="Times New Roman" pitchFamily="18" charset="0"/>
                <a:ea typeface="黑体" pitchFamily="2" charset="-122"/>
              </a:rPr>
              <a:t>                    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a:t>
            </a:r>
            <a:r>
              <a:rPr lang="el-GR" altLang="zh-CN" sz="1800" b="1" dirty="0" smtClean="0">
                <a:solidFill>
                  <a:srgbClr val="FF33CC"/>
                </a:solidFill>
                <a:latin typeface="Times New Roman" pitchFamily="18" charset="0"/>
                <a:ea typeface="黑体" pitchFamily="2" charset="-122"/>
              </a:rPr>
              <a:t>ρ</a:t>
            </a:r>
            <a:r>
              <a:rPr lang="en-US" altLang="zh-CN" sz="1800" b="1" baseline="-25000" dirty="0" smtClean="0">
                <a:solidFill>
                  <a:srgbClr val="FF33CC"/>
                </a:solidFill>
                <a:latin typeface="Times New Roman" pitchFamily="18" charset="0"/>
                <a:ea typeface="黑体" pitchFamily="2" charset="-122"/>
              </a:rPr>
              <a:t>0</a:t>
            </a:r>
            <a:r>
              <a:rPr lang="en-US" altLang="zh-CN" sz="1800" b="1" dirty="0" smtClean="0">
                <a:solidFill>
                  <a:srgbClr val="FF33CC"/>
                </a:solidFill>
                <a:latin typeface="Times New Roman" pitchFamily="18" charset="0"/>
                <a:ea typeface="黑体" pitchFamily="2" charset="-122"/>
              </a:rPr>
              <a:t>)</a:t>
            </a:r>
            <a:r>
              <a:rPr lang="en-US" altLang="zh-CN" sz="1800" dirty="0" smtClean="0">
                <a:solidFill>
                  <a:srgbClr val="FF33CC"/>
                </a:solidFill>
                <a:latin typeface="Times New Roman" pitchFamily="18" charset="0"/>
                <a:ea typeface="黑体" pitchFamily="2" charset="-122"/>
              </a:rPr>
              <a:t> =</a:t>
            </a:r>
            <a:r>
              <a:rPr lang="en-US" altLang="zh-CN" sz="1800" b="1" dirty="0" smtClean="0">
                <a:solidFill>
                  <a:srgbClr val="FF33CC"/>
                </a:solidFill>
                <a:latin typeface="Times New Roman" pitchFamily="18" charset="0"/>
                <a:ea typeface="黑体" pitchFamily="2" charset="-122"/>
              </a:rPr>
              <a:t>37.24±2.26 </a:t>
            </a:r>
            <a:r>
              <a:rPr lang="en-US" altLang="zh-CN" sz="1800" b="1" dirty="0" err="1" smtClean="0">
                <a:solidFill>
                  <a:srgbClr val="FF33CC"/>
                </a:solidFill>
                <a:latin typeface="Times New Roman" pitchFamily="18" charset="0"/>
                <a:ea typeface="黑体" pitchFamily="2" charset="-122"/>
              </a:rPr>
              <a:t>MeV</a:t>
            </a:r>
            <a:r>
              <a:rPr lang="en-US" altLang="zh-CN" sz="1800" dirty="0" smtClean="0">
                <a:latin typeface="Times New Roman" pitchFamily="18" charset="0"/>
                <a:ea typeface="黑体" pitchFamily="2" charset="-122"/>
              </a:rPr>
              <a:t> </a:t>
            </a:r>
            <a:r>
              <a:rPr lang="en-US" altLang="zh-CN" sz="1800" dirty="0" smtClean="0">
                <a:solidFill>
                  <a:srgbClr val="FF33CC"/>
                </a:solidFill>
                <a:latin typeface="Times New Roman" pitchFamily="18" charset="0"/>
                <a:ea typeface="黑体" pitchFamily="2" charset="-122"/>
              </a:rPr>
              <a:t>and</a:t>
            </a:r>
            <a:r>
              <a:rPr lang="en-US" altLang="zh-CN" sz="1800" dirty="0" smtClean="0">
                <a:latin typeface="Times New Roman" pitchFamily="18" charset="0"/>
                <a:ea typeface="黑体" pitchFamily="2" charset="-122"/>
              </a:rPr>
              <a:t> </a:t>
            </a:r>
            <a:r>
              <a:rPr lang="en-US" altLang="zh-CN" sz="1800" b="1" i="1" dirty="0" smtClean="0">
                <a:solidFill>
                  <a:srgbClr val="FF33CC"/>
                </a:solidFill>
                <a:latin typeface="Times New Roman" pitchFamily="18" charset="0"/>
                <a:ea typeface="黑体" pitchFamily="2" charset="-122"/>
              </a:rPr>
              <a:t>L</a:t>
            </a:r>
            <a:r>
              <a:rPr lang="en-US" altLang="zh-CN" sz="1800" b="1" dirty="0" smtClean="0">
                <a:solidFill>
                  <a:srgbClr val="FF33CC"/>
                </a:solidFill>
                <a:latin typeface="Times New Roman" pitchFamily="18" charset="0"/>
                <a:ea typeface="黑体" pitchFamily="2" charset="-122"/>
              </a:rPr>
              <a:t>=44.98±22.31 </a:t>
            </a:r>
            <a:r>
              <a:rPr lang="en-US" altLang="zh-CN" sz="1800" b="1" dirty="0" err="1" smtClean="0">
                <a:solidFill>
                  <a:srgbClr val="FF33CC"/>
                </a:solidFill>
                <a:latin typeface="Times New Roman" pitchFamily="18" charset="0"/>
                <a:ea typeface="黑体" pitchFamily="2" charset="-122"/>
              </a:rPr>
              <a:t>MeV</a:t>
            </a:r>
            <a:endParaRPr lang="en-US" altLang="zh-CN" sz="1800" b="1" dirty="0" smtClean="0">
              <a:solidFill>
                <a:srgbClr val="3333FF"/>
              </a:solidFill>
              <a:latin typeface="Times New Roman" pitchFamily="18" charset="0"/>
              <a:ea typeface="宋体" pitchFamily="2" charset="-122"/>
            </a:endParaRPr>
          </a:p>
          <a:p>
            <a:pPr algn="l">
              <a:buFont typeface="Wingdings" pitchFamily="2" charset="2"/>
              <a:buChar char="l"/>
              <a:defRPr/>
            </a:pPr>
            <a:r>
              <a:rPr lang="en-US" altLang="zh-CN" sz="1800" b="1" dirty="0" smtClean="0">
                <a:solidFill>
                  <a:srgbClr val="3333FF"/>
                </a:solidFill>
                <a:latin typeface="Times New Roman" pitchFamily="18" charset="0"/>
                <a:ea typeface="宋体" pitchFamily="2" charset="-122"/>
              </a:rPr>
              <a:t>The neutron skin is determined uniquely by </a:t>
            </a:r>
            <a:r>
              <a:rPr lang="en-US" altLang="zh-CN" sz="1800" b="1" dirty="0" smtClean="0">
                <a:solidFill>
                  <a:srgbClr val="FF0000"/>
                </a:solidFill>
                <a:latin typeface="Times New Roman" pitchFamily="18" charset="0"/>
                <a:cs typeface="Times New Roman" pitchFamily="18" charset="0"/>
              </a:rPr>
              <a:t>L(</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at </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=0.11 fm</a:t>
            </a:r>
            <a:r>
              <a:rPr lang="en-US" altLang="zh-CN" sz="1800" b="1" baseline="30000" dirty="0" smtClean="0">
                <a:solidFill>
                  <a:srgbClr val="FF0000"/>
                </a:solidFill>
                <a:latin typeface="Times New Roman" pitchFamily="18" charset="0"/>
                <a:cs typeface="Times New Roman" pitchFamily="18" charset="0"/>
              </a:rPr>
              <a:t>-3</a:t>
            </a:r>
            <a:r>
              <a:rPr lang="en-US" altLang="zh-CN" sz="1800" b="1" dirty="0" smtClean="0">
                <a:solidFill>
                  <a:srgbClr val="FF0000"/>
                </a:solidFill>
                <a:latin typeface="Times New Roman" pitchFamily="18" charset="0"/>
                <a:cs typeface="Times New Roman" pitchFamily="18" charset="0"/>
              </a:rPr>
              <a:t>, </a:t>
            </a:r>
          </a:p>
          <a:p>
            <a:pPr algn="l">
              <a:defRPr/>
            </a:pPr>
            <a:r>
              <a:rPr lang="en-US" altLang="zh-CN" sz="1800" b="1" dirty="0" smtClean="0">
                <a:solidFill>
                  <a:srgbClr val="FF0000"/>
                </a:solidFill>
                <a:latin typeface="Times New Roman" pitchFamily="18" charset="0"/>
                <a:cs typeface="Times New Roman" pitchFamily="18" charset="0"/>
              </a:rPr>
              <a:t>   </a:t>
            </a:r>
            <a:r>
              <a:rPr lang="en-US" altLang="zh-CN" sz="1800" b="1" dirty="0" smtClean="0">
                <a:solidFill>
                  <a:srgbClr val="0000FF"/>
                </a:solidFill>
                <a:latin typeface="Times New Roman" pitchFamily="18" charset="0"/>
                <a:cs typeface="Times New Roman" pitchFamily="18" charset="0"/>
              </a:rPr>
              <a:t>and from the neutron skin of </a:t>
            </a:r>
            <a:r>
              <a:rPr lang="en-US" altLang="zh-CN" sz="1800" b="1" dirty="0" err="1" smtClean="0">
                <a:solidFill>
                  <a:srgbClr val="0000FF"/>
                </a:solidFill>
                <a:latin typeface="Times New Roman" pitchFamily="18" charset="0"/>
                <a:cs typeface="Times New Roman" pitchFamily="18" charset="0"/>
              </a:rPr>
              <a:t>Sn</a:t>
            </a:r>
            <a:r>
              <a:rPr lang="en-US" altLang="zh-CN" sz="1800" b="1" dirty="0" smtClean="0">
                <a:solidFill>
                  <a:srgbClr val="0000FF"/>
                </a:solidFill>
                <a:latin typeface="Times New Roman" pitchFamily="18" charset="0"/>
                <a:cs typeface="Times New Roman" pitchFamily="18" charset="0"/>
              </a:rPr>
              <a:t> isotopes, we obtain:</a:t>
            </a:r>
            <a:endParaRPr lang="zh-CN" altLang="en-US" sz="1800" b="1" dirty="0" smtClean="0">
              <a:solidFill>
                <a:srgbClr val="0000FF"/>
              </a:solidFill>
              <a:latin typeface="Times New Roman" pitchFamily="18" charset="0"/>
              <a:cs typeface="Times New Roman" pitchFamily="18" charset="0"/>
            </a:endParaRPr>
          </a:p>
          <a:p>
            <a:pPr algn="l">
              <a:defRPr/>
            </a:pPr>
            <a:r>
              <a:rPr lang="en-US" altLang="zh-CN" sz="1800" b="1" dirty="0" smtClean="0">
                <a:solidFill>
                  <a:srgbClr val="FF00FF"/>
                </a:solidFill>
                <a:latin typeface="Times New Roman" pitchFamily="18" charset="0"/>
                <a:ea typeface="黑体" pitchFamily="2" charset="-122"/>
              </a:rPr>
              <a:t>                            L(</a:t>
            </a:r>
            <a:r>
              <a:rPr lang="en-US" altLang="zh-CN" sz="1800" b="1" dirty="0" smtClean="0">
                <a:solidFill>
                  <a:srgbClr val="FF00FF"/>
                </a:solidFill>
                <a:latin typeface="Times New Roman" pitchFamily="18" charset="0"/>
                <a:cs typeface="Times New Roman" pitchFamily="18" charset="0"/>
              </a:rPr>
              <a:t>0.11 fm</a:t>
            </a:r>
            <a:r>
              <a:rPr lang="en-US" altLang="zh-CN" sz="1800" b="1" baseline="30000" dirty="0" smtClean="0">
                <a:solidFill>
                  <a:srgbClr val="FF00FF"/>
                </a:solidFill>
                <a:latin typeface="Times New Roman" pitchFamily="18" charset="0"/>
                <a:cs typeface="Times New Roman" pitchFamily="18" charset="0"/>
              </a:rPr>
              <a:t>-3</a:t>
            </a:r>
            <a:r>
              <a:rPr lang="en-US" altLang="zh-CN" sz="1800" b="1" dirty="0" smtClean="0">
                <a:solidFill>
                  <a:srgbClr val="FF00FF"/>
                </a:solidFill>
                <a:latin typeface="Times New Roman" pitchFamily="18" charset="0"/>
                <a:ea typeface="黑体" pitchFamily="2" charset="-122"/>
              </a:rPr>
              <a:t>) =46.0±4.5 </a:t>
            </a:r>
            <a:r>
              <a:rPr lang="en-US" altLang="zh-CN" sz="1800" b="1" dirty="0" err="1" smtClean="0">
                <a:solidFill>
                  <a:srgbClr val="FF33CC"/>
                </a:solidFill>
                <a:latin typeface="Times New Roman" pitchFamily="18" charset="0"/>
                <a:ea typeface="黑体" pitchFamily="2" charset="-122"/>
              </a:rPr>
              <a:t>MeV</a:t>
            </a:r>
            <a:endParaRPr lang="en-US" altLang="zh-CN" sz="1800" b="1" dirty="0" smtClean="0">
              <a:solidFill>
                <a:srgbClr val="3333FF"/>
              </a:solidFill>
              <a:latin typeface="Times New Roman" pitchFamily="18" charset="0"/>
              <a:ea typeface="宋体" pitchFamily="2" charset="-122"/>
            </a:endParaRPr>
          </a:p>
          <a:p>
            <a:pPr algn="l">
              <a:buFont typeface="Wingdings" pitchFamily="2" charset="2"/>
              <a:buChar char="l"/>
              <a:defRPr/>
            </a:pPr>
            <a:r>
              <a:rPr lang="en-US" altLang="zh-CN" sz="1800" b="1" dirty="0" smtClean="0">
                <a:solidFill>
                  <a:srgbClr val="3333FF"/>
                </a:solidFill>
                <a:latin typeface="Times New Roman" pitchFamily="18" charset="0"/>
                <a:ea typeface="宋体" pitchFamily="2" charset="-122"/>
              </a:rPr>
              <a:t>The binding energy difference of heavy isotope pair is essentially </a:t>
            </a:r>
          </a:p>
          <a:p>
            <a:pPr algn="l">
              <a:defRPr/>
            </a:pPr>
            <a:r>
              <a:rPr lang="en-US" altLang="zh-CN" sz="1800" b="1" dirty="0" smtClean="0">
                <a:solidFill>
                  <a:srgbClr val="3333FF"/>
                </a:solidFill>
                <a:latin typeface="Times New Roman" pitchFamily="18" charset="0"/>
                <a:ea typeface="宋体" pitchFamily="2" charset="-122"/>
              </a:rPr>
              <a:t>   determined uniquely by </a:t>
            </a:r>
            <a:r>
              <a:rPr lang="en-US" altLang="zh-CN" sz="1800" b="1" dirty="0" smtClean="0">
                <a:solidFill>
                  <a:srgbClr val="FF0000"/>
                </a:solidFill>
                <a:latin typeface="Times New Roman" pitchFamily="18" charset="0"/>
                <a:ea typeface="黑体" pitchFamily="2" charset="-122"/>
              </a:rPr>
              <a:t>E</a:t>
            </a:r>
            <a:r>
              <a:rPr lang="en-US" altLang="zh-CN" sz="1800" b="1" baseline="-25000" dirty="0" smtClean="0">
                <a:solidFill>
                  <a:srgbClr val="FF0000"/>
                </a:solidFill>
                <a:latin typeface="Times New Roman" pitchFamily="18" charset="0"/>
                <a:ea typeface="黑体" pitchFamily="2" charset="-122"/>
              </a:rPr>
              <a:t>sym</a:t>
            </a:r>
            <a:r>
              <a:rPr lang="en-US" altLang="zh-CN" sz="1800" b="1" dirty="0" smtClean="0">
                <a:solidFill>
                  <a:srgbClr val="FF0000"/>
                </a:solidFill>
                <a:latin typeface="Times New Roman" pitchFamily="18" charset="0"/>
                <a:cs typeface="Times New Roman" pitchFamily="18" charset="0"/>
              </a:rPr>
              <a:t>(</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at </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=0.11 fm</a:t>
            </a:r>
            <a:r>
              <a:rPr lang="en-US" altLang="zh-CN" sz="1800" b="1" baseline="30000" dirty="0" smtClean="0">
                <a:solidFill>
                  <a:srgbClr val="FF0000"/>
                </a:solidFill>
                <a:latin typeface="Times New Roman" pitchFamily="18" charset="0"/>
                <a:cs typeface="Times New Roman" pitchFamily="18" charset="0"/>
              </a:rPr>
              <a:t>-3</a:t>
            </a:r>
            <a:r>
              <a:rPr lang="en-US" altLang="zh-CN" sz="1800" b="1" dirty="0" smtClean="0">
                <a:solidFill>
                  <a:srgbClr val="0000FF"/>
                </a:solidFill>
                <a:latin typeface="Times New Roman" pitchFamily="18" charset="0"/>
                <a:cs typeface="Times New Roman" pitchFamily="18" charset="0"/>
              </a:rPr>
              <a:t>, and from a number </a:t>
            </a:r>
          </a:p>
          <a:p>
            <a:pPr algn="l">
              <a:defRPr/>
            </a:pPr>
            <a:r>
              <a:rPr lang="en-US" altLang="zh-CN" sz="1800" b="1" dirty="0" smtClean="0">
                <a:solidFill>
                  <a:srgbClr val="0000FF"/>
                </a:solidFill>
                <a:latin typeface="Times New Roman" pitchFamily="18" charset="0"/>
                <a:cs typeface="Times New Roman" pitchFamily="18" charset="0"/>
              </a:rPr>
              <a:t>   of heavy isotope pairs, we obtain:</a:t>
            </a:r>
            <a:endParaRPr lang="zh-CN" altLang="en-US" sz="1800" b="1" dirty="0" smtClean="0">
              <a:solidFill>
                <a:srgbClr val="0000FF"/>
              </a:solidFill>
              <a:latin typeface="Times New Roman" pitchFamily="18" charset="0"/>
              <a:cs typeface="Times New Roman" pitchFamily="18" charset="0"/>
            </a:endParaRPr>
          </a:p>
          <a:p>
            <a:pPr algn="l">
              <a:defRPr/>
            </a:pPr>
            <a:r>
              <a:rPr lang="en-US" altLang="zh-CN" sz="1800" b="1" dirty="0" smtClean="0">
                <a:solidFill>
                  <a:srgbClr val="FF00FF"/>
                </a:solidFill>
                <a:latin typeface="Times New Roman" pitchFamily="18" charset="0"/>
                <a:ea typeface="黑体" pitchFamily="2" charset="-122"/>
              </a:rPr>
              <a:t>                            E</a:t>
            </a:r>
            <a:r>
              <a:rPr lang="en-US" altLang="zh-CN" sz="1800" b="1" baseline="-25000" dirty="0" smtClean="0">
                <a:solidFill>
                  <a:srgbClr val="FF00FF"/>
                </a:solidFill>
                <a:latin typeface="Times New Roman" pitchFamily="18" charset="0"/>
                <a:ea typeface="黑体" pitchFamily="2" charset="-122"/>
              </a:rPr>
              <a:t>sym </a:t>
            </a:r>
            <a:r>
              <a:rPr lang="en-US" altLang="zh-CN" sz="1800" b="1" dirty="0" smtClean="0">
                <a:solidFill>
                  <a:srgbClr val="FF00FF"/>
                </a:solidFill>
                <a:latin typeface="Times New Roman" pitchFamily="18" charset="0"/>
                <a:ea typeface="黑体" pitchFamily="2" charset="-122"/>
              </a:rPr>
              <a:t>(</a:t>
            </a:r>
            <a:r>
              <a:rPr lang="en-US" altLang="zh-CN" sz="1800" b="1" dirty="0" smtClean="0">
                <a:solidFill>
                  <a:srgbClr val="FF00FF"/>
                </a:solidFill>
                <a:latin typeface="Times New Roman" pitchFamily="18" charset="0"/>
                <a:cs typeface="Times New Roman" pitchFamily="18" charset="0"/>
              </a:rPr>
              <a:t>0.11 fm</a:t>
            </a:r>
            <a:r>
              <a:rPr lang="en-US" altLang="zh-CN" sz="1800" b="1" baseline="30000" dirty="0" smtClean="0">
                <a:solidFill>
                  <a:srgbClr val="FF00FF"/>
                </a:solidFill>
                <a:latin typeface="Times New Roman" pitchFamily="18" charset="0"/>
                <a:cs typeface="Times New Roman" pitchFamily="18" charset="0"/>
              </a:rPr>
              <a:t>-3</a:t>
            </a:r>
            <a:r>
              <a:rPr lang="en-US" altLang="zh-CN" sz="1800" b="1" dirty="0" smtClean="0">
                <a:solidFill>
                  <a:srgbClr val="FF00FF"/>
                </a:solidFill>
                <a:latin typeface="Times New Roman" pitchFamily="18" charset="0"/>
                <a:ea typeface="黑体" pitchFamily="2" charset="-122"/>
              </a:rPr>
              <a:t>) =26.65±0.2 </a:t>
            </a:r>
            <a:r>
              <a:rPr lang="en-US" altLang="zh-CN" sz="1800" b="1" dirty="0" err="1" smtClean="0">
                <a:solidFill>
                  <a:srgbClr val="FF00FF"/>
                </a:solidFill>
                <a:latin typeface="Times New Roman" pitchFamily="18" charset="0"/>
                <a:ea typeface="黑体" pitchFamily="2" charset="-122"/>
              </a:rPr>
              <a:t>MeV</a:t>
            </a:r>
            <a:endParaRPr lang="en-US" altLang="zh-CN" sz="1800" b="1" dirty="0" smtClean="0">
              <a:solidFill>
                <a:srgbClr val="FF00FF"/>
              </a:solidFill>
              <a:latin typeface="Times New Roman" pitchFamily="18" charset="0"/>
              <a:ea typeface="宋体" pitchFamily="2" charset="-122"/>
            </a:endParaRPr>
          </a:p>
          <a:p>
            <a:pPr algn="l">
              <a:buFont typeface="Wingdings" pitchFamily="2" charset="2"/>
              <a:buChar char="l"/>
              <a:defRPr/>
            </a:pPr>
            <a:r>
              <a:rPr lang="en-US" altLang="zh-CN" sz="1800" b="1" dirty="0" smtClean="0">
                <a:solidFill>
                  <a:srgbClr val="3333FF"/>
                </a:solidFill>
                <a:latin typeface="Times New Roman" pitchFamily="18" charset="0"/>
                <a:ea typeface="宋体" pitchFamily="2" charset="-122"/>
              </a:rPr>
              <a:t>A fixed value of </a:t>
            </a:r>
            <a:r>
              <a:rPr lang="en-US" altLang="zh-CN" sz="1800" b="1" dirty="0" smtClean="0">
                <a:solidFill>
                  <a:srgbClr val="FF33CC"/>
                </a:solidFill>
                <a:latin typeface="Times New Roman" pitchFamily="18" charset="0"/>
                <a:ea typeface="黑体" pitchFamily="2" charset="-122"/>
              </a:rPr>
              <a:t>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0000"/>
                </a:solidFill>
                <a:latin typeface="Times New Roman" pitchFamily="18" charset="0"/>
                <a:cs typeface="Times New Roman" pitchFamily="18" charset="0"/>
              </a:rPr>
              <a:t>(</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at </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=0.11 fm</a:t>
            </a:r>
            <a:r>
              <a:rPr lang="en-US" altLang="zh-CN" sz="1800" b="1" baseline="30000" dirty="0" smtClean="0">
                <a:solidFill>
                  <a:srgbClr val="FF0000"/>
                </a:solidFill>
                <a:latin typeface="Times New Roman" pitchFamily="18" charset="0"/>
                <a:cs typeface="Times New Roman" pitchFamily="18" charset="0"/>
              </a:rPr>
              <a:t>-3</a:t>
            </a:r>
            <a:r>
              <a:rPr lang="en-US" altLang="zh-CN" sz="1800" b="1" dirty="0" smtClean="0">
                <a:solidFill>
                  <a:srgbClr val="3333FF"/>
                </a:solidFill>
                <a:latin typeface="Times New Roman" pitchFamily="18" charset="0"/>
                <a:ea typeface="宋体" pitchFamily="2" charset="-122"/>
              </a:rPr>
              <a:t> leads to a positive </a:t>
            </a:r>
            <a:r>
              <a:rPr lang="en-US" altLang="zh-CN" sz="1800" b="1" dirty="0" err="1" smtClean="0">
                <a:solidFill>
                  <a:srgbClr val="FF33CC"/>
                </a:solidFill>
                <a:latin typeface="Times New Roman" pitchFamily="18" charset="0"/>
                <a:ea typeface="黑体" pitchFamily="2" charset="-122"/>
              </a:rPr>
              <a:t>E</a:t>
            </a:r>
            <a:r>
              <a:rPr lang="en-US" altLang="zh-CN" sz="1800" b="1" baseline="-25000" dirty="0" err="1"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a:t>
            </a:r>
            <a:r>
              <a:rPr lang="el-GR" altLang="zh-CN" sz="1800" b="1" dirty="0" smtClean="0">
                <a:solidFill>
                  <a:srgbClr val="FF33CC"/>
                </a:solidFill>
                <a:latin typeface="Times New Roman" pitchFamily="18" charset="0"/>
                <a:ea typeface="黑体" pitchFamily="2" charset="-122"/>
              </a:rPr>
              <a:t>ρ</a:t>
            </a:r>
            <a:r>
              <a:rPr lang="en-US" altLang="zh-CN" sz="1800" b="1" baseline="-25000" dirty="0" smtClean="0">
                <a:solidFill>
                  <a:srgbClr val="FF33CC"/>
                </a:solidFill>
                <a:latin typeface="Times New Roman" pitchFamily="18" charset="0"/>
                <a:ea typeface="黑体" pitchFamily="2" charset="-122"/>
              </a:rPr>
              <a:t>0</a:t>
            </a:r>
            <a:r>
              <a:rPr lang="en-US" altLang="zh-CN" sz="1800" b="1" dirty="0" smtClean="0">
                <a:solidFill>
                  <a:srgbClr val="FF33CC"/>
                </a:solidFill>
                <a:latin typeface="Times New Roman" pitchFamily="18" charset="0"/>
                <a:ea typeface="黑体" pitchFamily="2" charset="-122"/>
              </a:rPr>
              <a:t>)</a:t>
            </a:r>
            <a:r>
              <a:rPr lang="en-US" altLang="zh-CN" sz="1800" dirty="0" smtClean="0">
                <a:solidFill>
                  <a:srgbClr val="FF33CC"/>
                </a:solidFill>
                <a:latin typeface="Times New Roman" pitchFamily="18" charset="0"/>
                <a:ea typeface="黑体" pitchFamily="2" charset="-122"/>
              </a:rPr>
              <a:t>-L </a:t>
            </a:r>
          </a:p>
          <a:p>
            <a:pPr algn="l">
              <a:defRPr/>
            </a:pPr>
            <a:r>
              <a:rPr lang="en-US" altLang="zh-CN" sz="1800" b="1" dirty="0" smtClean="0">
                <a:solidFill>
                  <a:srgbClr val="FF33CC"/>
                </a:solidFill>
                <a:latin typeface="Times New Roman" pitchFamily="18" charset="0"/>
                <a:ea typeface="黑体" pitchFamily="2" charset="-122"/>
              </a:rPr>
              <a:t>   </a:t>
            </a:r>
            <a:r>
              <a:rPr lang="en-US" altLang="zh-CN" sz="1800" b="1" dirty="0" smtClean="0">
                <a:solidFill>
                  <a:srgbClr val="3333FF"/>
                </a:solidFill>
                <a:latin typeface="Times New Roman" pitchFamily="18" charset="0"/>
                <a:ea typeface="宋体" pitchFamily="2" charset="-122"/>
              </a:rPr>
              <a:t>correlation while a fixed value of </a:t>
            </a:r>
            <a:r>
              <a:rPr lang="en-US" altLang="zh-CN" sz="1800" b="1" dirty="0" smtClean="0">
                <a:solidFill>
                  <a:srgbClr val="FF0000"/>
                </a:solidFill>
                <a:latin typeface="Times New Roman" pitchFamily="18" charset="0"/>
                <a:ea typeface="黑体" pitchFamily="2" charset="-122"/>
              </a:rPr>
              <a:t>L</a:t>
            </a:r>
            <a:r>
              <a:rPr lang="en-US" altLang="zh-CN" sz="1800" b="1" dirty="0" smtClean="0">
                <a:solidFill>
                  <a:srgbClr val="FF0000"/>
                </a:solidFill>
                <a:latin typeface="Times New Roman" pitchFamily="18" charset="0"/>
                <a:cs typeface="Times New Roman" pitchFamily="18" charset="0"/>
              </a:rPr>
              <a:t>(</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at </a:t>
            </a:r>
            <a:r>
              <a:rPr lang="el-GR" altLang="zh-CN" sz="1800" b="1" dirty="0" smtClean="0">
                <a:solidFill>
                  <a:srgbClr val="FF0000"/>
                </a:solidFill>
                <a:latin typeface="Times New Roman" pitchFamily="18" charset="0"/>
                <a:cs typeface="Times New Roman" pitchFamily="18" charset="0"/>
              </a:rPr>
              <a:t>ρ</a:t>
            </a:r>
            <a:r>
              <a:rPr lang="en-US" altLang="zh-CN" sz="1800" b="1" baseline="-25000" dirty="0" smtClean="0">
                <a:solidFill>
                  <a:srgbClr val="FF0000"/>
                </a:solidFill>
                <a:latin typeface="Times New Roman" pitchFamily="18" charset="0"/>
                <a:cs typeface="Times New Roman" pitchFamily="18" charset="0"/>
              </a:rPr>
              <a:t>c</a:t>
            </a:r>
            <a:r>
              <a:rPr lang="en-US" altLang="zh-CN" sz="1800" b="1" dirty="0" smtClean="0">
                <a:solidFill>
                  <a:srgbClr val="FF0000"/>
                </a:solidFill>
                <a:latin typeface="Times New Roman" pitchFamily="18" charset="0"/>
                <a:cs typeface="Times New Roman" pitchFamily="18" charset="0"/>
              </a:rPr>
              <a:t> =0.11 fm</a:t>
            </a:r>
            <a:r>
              <a:rPr lang="en-US" altLang="zh-CN" sz="1800" b="1" baseline="30000" dirty="0" smtClean="0">
                <a:solidFill>
                  <a:srgbClr val="FF0000"/>
                </a:solidFill>
                <a:latin typeface="Times New Roman" pitchFamily="18" charset="0"/>
                <a:cs typeface="Times New Roman" pitchFamily="18" charset="0"/>
              </a:rPr>
              <a:t>-3</a:t>
            </a:r>
            <a:r>
              <a:rPr lang="en-US" altLang="zh-CN" sz="1800" b="1" dirty="0" smtClean="0">
                <a:solidFill>
                  <a:srgbClr val="3333FF"/>
                </a:solidFill>
                <a:latin typeface="Times New Roman" pitchFamily="18" charset="0"/>
                <a:ea typeface="宋体" pitchFamily="2" charset="-122"/>
              </a:rPr>
              <a:t> leads to a </a:t>
            </a:r>
          </a:p>
          <a:p>
            <a:pPr algn="l">
              <a:defRPr/>
            </a:pPr>
            <a:r>
              <a:rPr lang="en-US" altLang="zh-CN" sz="1800" b="1" dirty="0" smtClean="0">
                <a:solidFill>
                  <a:srgbClr val="3333FF"/>
                </a:solidFill>
                <a:latin typeface="Times New Roman" pitchFamily="18" charset="0"/>
                <a:ea typeface="宋体" pitchFamily="2" charset="-122"/>
              </a:rPr>
              <a:t>   negative </a:t>
            </a:r>
            <a:r>
              <a:rPr lang="en-US" altLang="zh-CN" sz="1800" b="1" dirty="0" smtClean="0">
                <a:solidFill>
                  <a:srgbClr val="FF33CC"/>
                </a:solidFill>
                <a:latin typeface="Times New Roman" pitchFamily="18" charset="0"/>
                <a:ea typeface="黑体" pitchFamily="2" charset="-122"/>
              </a:rPr>
              <a:t>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a:t>
            </a:r>
            <a:r>
              <a:rPr lang="el-GR" altLang="zh-CN" sz="1800" b="1" dirty="0" smtClean="0">
                <a:solidFill>
                  <a:srgbClr val="FF33CC"/>
                </a:solidFill>
                <a:latin typeface="Times New Roman" pitchFamily="18" charset="0"/>
                <a:ea typeface="黑体" pitchFamily="2" charset="-122"/>
              </a:rPr>
              <a:t>ρ</a:t>
            </a:r>
            <a:r>
              <a:rPr lang="en-US" altLang="zh-CN" sz="1800" b="1" baseline="-25000" dirty="0" smtClean="0">
                <a:solidFill>
                  <a:srgbClr val="FF33CC"/>
                </a:solidFill>
                <a:latin typeface="Times New Roman" pitchFamily="18" charset="0"/>
                <a:ea typeface="黑体" pitchFamily="2" charset="-122"/>
              </a:rPr>
              <a:t>0</a:t>
            </a:r>
            <a:r>
              <a:rPr lang="en-US" altLang="zh-CN" sz="1800" b="1" dirty="0" smtClean="0">
                <a:solidFill>
                  <a:srgbClr val="FF33CC"/>
                </a:solidFill>
                <a:latin typeface="Times New Roman" pitchFamily="18" charset="0"/>
                <a:ea typeface="黑体" pitchFamily="2" charset="-122"/>
              </a:rPr>
              <a:t>)-L </a:t>
            </a:r>
            <a:r>
              <a:rPr lang="en-US" altLang="zh-CN" sz="1800" b="1" dirty="0" smtClean="0">
                <a:solidFill>
                  <a:srgbClr val="3333FF"/>
                </a:solidFill>
                <a:latin typeface="Times New Roman" pitchFamily="18" charset="0"/>
                <a:ea typeface="宋体" pitchFamily="2" charset="-122"/>
              </a:rPr>
              <a:t>correlation. From </a:t>
            </a:r>
            <a:r>
              <a:rPr lang="en-US" altLang="zh-CN" sz="1800" b="1" dirty="0" smtClean="0">
                <a:solidFill>
                  <a:srgbClr val="FF00FF"/>
                </a:solidFill>
                <a:latin typeface="Times New Roman" pitchFamily="18" charset="0"/>
                <a:ea typeface="黑体" pitchFamily="2" charset="-122"/>
              </a:rPr>
              <a:t>E</a:t>
            </a:r>
            <a:r>
              <a:rPr lang="en-US" altLang="zh-CN" sz="1800" b="1" baseline="-25000" dirty="0" smtClean="0">
                <a:solidFill>
                  <a:srgbClr val="FF00FF"/>
                </a:solidFill>
                <a:latin typeface="Times New Roman" pitchFamily="18" charset="0"/>
                <a:ea typeface="黑体" pitchFamily="2" charset="-122"/>
              </a:rPr>
              <a:t>sym </a:t>
            </a:r>
            <a:r>
              <a:rPr lang="en-US" altLang="zh-CN" sz="1800" b="1" dirty="0" smtClean="0">
                <a:solidFill>
                  <a:srgbClr val="FF00FF"/>
                </a:solidFill>
                <a:latin typeface="Times New Roman" pitchFamily="18" charset="0"/>
                <a:ea typeface="黑体" pitchFamily="2" charset="-122"/>
              </a:rPr>
              <a:t>(</a:t>
            </a:r>
            <a:r>
              <a:rPr lang="en-US" altLang="zh-CN" sz="1800" b="1" dirty="0" smtClean="0">
                <a:solidFill>
                  <a:srgbClr val="FF00FF"/>
                </a:solidFill>
                <a:latin typeface="Times New Roman" pitchFamily="18" charset="0"/>
                <a:cs typeface="Times New Roman" pitchFamily="18" charset="0"/>
              </a:rPr>
              <a:t>0.11 fm</a:t>
            </a:r>
            <a:r>
              <a:rPr lang="en-US" altLang="zh-CN" sz="1800" b="1" baseline="30000" dirty="0" smtClean="0">
                <a:solidFill>
                  <a:srgbClr val="FF00FF"/>
                </a:solidFill>
                <a:latin typeface="Times New Roman" pitchFamily="18" charset="0"/>
                <a:cs typeface="Times New Roman" pitchFamily="18" charset="0"/>
              </a:rPr>
              <a:t>-3</a:t>
            </a:r>
            <a:r>
              <a:rPr lang="en-US" altLang="zh-CN" sz="1800" b="1" dirty="0" smtClean="0">
                <a:solidFill>
                  <a:srgbClr val="FF00FF"/>
                </a:solidFill>
                <a:latin typeface="Times New Roman" pitchFamily="18" charset="0"/>
                <a:ea typeface="黑体" pitchFamily="2" charset="-122"/>
              </a:rPr>
              <a:t>)</a:t>
            </a:r>
            <a:r>
              <a:rPr lang="en-US" altLang="zh-CN" sz="1800" dirty="0" smtClean="0">
                <a:solidFill>
                  <a:srgbClr val="FF00FF"/>
                </a:solidFill>
                <a:latin typeface="Times New Roman" pitchFamily="18" charset="0"/>
                <a:ea typeface="黑体" pitchFamily="2" charset="-122"/>
              </a:rPr>
              <a:t> and </a:t>
            </a:r>
            <a:r>
              <a:rPr lang="en-US" altLang="zh-CN" sz="1800" b="1" dirty="0" smtClean="0">
                <a:solidFill>
                  <a:srgbClr val="FF00FF"/>
                </a:solidFill>
                <a:latin typeface="Times New Roman" pitchFamily="18" charset="0"/>
                <a:ea typeface="黑体" pitchFamily="2" charset="-122"/>
              </a:rPr>
              <a:t>L(</a:t>
            </a:r>
            <a:r>
              <a:rPr lang="en-US" altLang="zh-CN" sz="1800" b="1" dirty="0" smtClean="0">
                <a:solidFill>
                  <a:srgbClr val="FF00FF"/>
                </a:solidFill>
                <a:latin typeface="Times New Roman" pitchFamily="18" charset="0"/>
                <a:cs typeface="Times New Roman" pitchFamily="18" charset="0"/>
              </a:rPr>
              <a:t>0.11 fm</a:t>
            </a:r>
            <a:r>
              <a:rPr lang="en-US" altLang="zh-CN" sz="1800" b="1" baseline="30000" dirty="0" smtClean="0">
                <a:solidFill>
                  <a:srgbClr val="FF00FF"/>
                </a:solidFill>
                <a:latin typeface="Times New Roman" pitchFamily="18" charset="0"/>
                <a:cs typeface="Times New Roman" pitchFamily="18" charset="0"/>
              </a:rPr>
              <a:t>-3</a:t>
            </a:r>
            <a:r>
              <a:rPr lang="en-US" altLang="zh-CN" sz="1800" b="1" dirty="0" smtClean="0">
                <a:solidFill>
                  <a:srgbClr val="FF00FF"/>
                </a:solidFill>
                <a:latin typeface="Times New Roman" pitchFamily="18" charset="0"/>
                <a:ea typeface="黑体" pitchFamily="2" charset="-122"/>
              </a:rPr>
              <a:t>)</a:t>
            </a:r>
            <a:r>
              <a:rPr lang="en-US" altLang="zh-CN" sz="1800" b="1" dirty="0" smtClean="0">
                <a:solidFill>
                  <a:srgbClr val="FF33CC"/>
                </a:solidFill>
                <a:latin typeface="Times New Roman" pitchFamily="18" charset="0"/>
                <a:ea typeface="黑体" pitchFamily="2" charset="-122"/>
              </a:rPr>
              <a:t>, </a:t>
            </a:r>
          </a:p>
          <a:p>
            <a:pPr algn="l">
              <a:defRPr/>
            </a:pPr>
            <a:r>
              <a:rPr lang="en-US" altLang="zh-CN" sz="1800" b="1" dirty="0" smtClean="0">
                <a:solidFill>
                  <a:srgbClr val="0000FF"/>
                </a:solidFill>
                <a:latin typeface="Times New Roman" pitchFamily="18" charset="0"/>
                <a:ea typeface="黑体" pitchFamily="2" charset="-122"/>
              </a:rPr>
              <a:t>   we obtain:</a:t>
            </a:r>
            <a:r>
              <a:rPr lang="en-US" altLang="zh-CN" sz="1800" dirty="0" smtClean="0">
                <a:solidFill>
                  <a:srgbClr val="0000FF"/>
                </a:solidFill>
                <a:latin typeface="Times New Roman" pitchFamily="18" charset="0"/>
                <a:ea typeface="黑体" pitchFamily="2" charset="-122"/>
              </a:rPr>
              <a:t> </a:t>
            </a:r>
            <a:r>
              <a:rPr lang="en-US" altLang="zh-CN" sz="1800" b="1" dirty="0" smtClean="0">
                <a:solidFill>
                  <a:schemeClr val="hlink"/>
                </a:solidFill>
                <a:latin typeface="Times New Roman" pitchFamily="18" charset="0"/>
                <a:ea typeface="宋体" pitchFamily="2" charset="-122"/>
              </a:rPr>
              <a:t>     </a:t>
            </a:r>
          </a:p>
          <a:p>
            <a:pPr algn="l">
              <a:defRPr/>
            </a:pPr>
            <a:r>
              <a:rPr lang="en-US" altLang="zh-CN" sz="1800" b="1" dirty="0" smtClean="0">
                <a:solidFill>
                  <a:schemeClr val="hlink"/>
                </a:solidFill>
                <a:latin typeface="Times New Roman" pitchFamily="18" charset="0"/>
                <a:ea typeface="宋体" pitchFamily="2" charset="-122"/>
              </a:rPr>
              <a:t>                         </a:t>
            </a:r>
            <a:r>
              <a:rPr lang="en-US" altLang="zh-CN" sz="1800" b="1" dirty="0" smtClean="0">
                <a:solidFill>
                  <a:srgbClr val="FF33CC"/>
                </a:solidFill>
                <a:latin typeface="Times New Roman" pitchFamily="18" charset="0"/>
                <a:ea typeface="黑体" pitchFamily="2" charset="-122"/>
              </a:rPr>
              <a:t>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a:t>
            </a:r>
            <a:r>
              <a:rPr lang="el-GR" altLang="zh-CN" sz="1800" b="1" dirty="0">
                <a:solidFill>
                  <a:srgbClr val="FF33CC"/>
                </a:solidFill>
                <a:latin typeface="Times New Roman" pitchFamily="18" charset="0"/>
                <a:ea typeface="黑体" pitchFamily="2" charset="-122"/>
              </a:rPr>
              <a:t>ρ</a:t>
            </a:r>
            <a:r>
              <a:rPr lang="en-US" altLang="zh-CN" sz="1800" b="1" baseline="-25000" dirty="0">
                <a:solidFill>
                  <a:srgbClr val="FF33CC"/>
                </a:solidFill>
                <a:latin typeface="Times New Roman" pitchFamily="18" charset="0"/>
                <a:ea typeface="黑体" pitchFamily="2" charset="-122"/>
              </a:rPr>
              <a:t>0</a:t>
            </a:r>
            <a:r>
              <a:rPr lang="en-US" altLang="zh-CN" sz="1800" b="1" dirty="0">
                <a:solidFill>
                  <a:srgbClr val="FF33CC"/>
                </a:solidFill>
                <a:latin typeface="Times New Roman" pitchFamily="18" charset="0"/>
                <a:ea typeface="黑体" pitchFamily="2" charset="-122"/>
              </a:rPr>
              <a:t>)</a:t>
            </a:r>
            <a:r>
              <a:rPr lang="en-US" altLang="zh-CN" sz="1800" dirty="0">
                <a:solidFill>
                  <a:srgbClr val="FF33CC"/>
                </a:solidFill>
                <a:latin typeface="Times New Roman" pitchFamily="18" charset="0"/>
                <a:ea typeface="黑体" pitchFamily="2" charset="-122"/>
              </a:rPr>
              <a:t> =</a:t>
            </a:r>
            <a:r>
              <a:rPr lang="en-US" altLang="zh-CN" sz="1800" b="1" dirty="0" smtClean="0">
                <a:solidFill>
                  <a:srgbClr val="FF33CC"/>
                </a:solidFill>
                <a:latin typeface="Times New Roman" pitchFamily="18" charset="0"/>
                <a:ea typeface="黑体" pitchFamily="2" charset="-122"/>
              </a:rPr>
              <a:t>32.3±1.0 </a:t>
            </a:r>
            <a:r>
              <a:rPr lang="en-US" altLang="zh-CN" sz="1800" b="1" dirty="0" err="1">
                <a:solidFill>
                  <a:srgbClr val="FF33CC"/>
                </a:solidFill>
                <a:latin typeface="Times New Roman" pitchFamily="18" charset="0"/>
                <a:ea typeface="黑体" pitchFamily="2" charset="-122"/>
              </a:rPr>
              <a:t>MeV</a:t>
            </a:r>
            <a:r>
              <a:rPr lang="en-US" altLang="zh-CN" sz="1800" dirty="0">
                <a:latin typeface="Times New Roman" pitchFamily="18" charset="0"/>
                <a:ea typeface="黑体" pitchFamily="2" charset="-122"/>
              </a:rPr>
              <a:t> </a:t>
            </a:r>
            <a:r>
              <a:rPr lang="en-US" altLang="zh-CN" sz="1800" dirty="0">
                <a:solidFill>
                  <a:srgbClr val="FF33CC"/>
                </a:solidFill>
                <a:latin typeface="Times New Roman" pitchFamily="18" charset="0"/>
                <a:ea typeface="黑体" pitchFamily="2" charset="-122"/>
              </a:rPr>
              <a:t>and</a:t>
            </a:r>
            <a:r>
              <a:rPr lang="en-US" altLang="zh-CN" sz="1800" dirty="0">
                <a:latin typeface="Times New Roman" pitchFamily="18" charset="0"/>
                <a:ea typeface="黑体" pitchFamily="2" charset="-122"/>
              </a:rPr>
              <a:t> </a:t>
            </a:r>
            <a:r>
              <a:rPr lang="en-US" altLang="zh-CN" sz="1800" b="1" i="1" dirty="0" smtClean="0">
                <a:solidFill>
                  <a:srgbClr val="FF33CC"/>
                </a:solidFill>
                <a:latin typeface="Times New Roman" pitchFamily="18" charset="0"/>
                <a:ea typeface="黑体" pitchFamily="2" charset="-122"/>
              </a:rPr>
              <a:t>L</a:t>
            </a:r>
            <a:r>
              <a:rPr lang="en-US" altLang="zh-CN" sz="1800" b="1" dirty="0" smtClean="0">
                <a:solidFill>
                  <a:srgbClr val="FF33CC"/>
                </a:solidFill>
                <a:latin typeface="Times New Roman" pitchFamily="18" charset="0"/>
                <a:ea typeface="黑体" pitchFamily="2" charset="-122"/>
              </a:rPr>
              <a:t>=45.2±10.0 </a:t>
            </a:r>
            <a:r>
              <a:rPr lang="en-US" altLang="zh-CN" sz="1800" b="1" dirty="0" err="1">
                <a:solidFill>
                  <a:srgbClr val="FF33CC"/>
                </a:solidFill>
                <a:latin typeface="Times New Roman" pitchFamily="18" charset="0"/>
                <a:ea typeface="黑体" pitchFamily="2" charset="-122"/>
              </a:rPr>
              <a:t>MeV</a:t>
            </a:r>
            <a:r>
              <a:rPr lang="en-US" altLang="zh-CN" sz="1800" dirty="0">
                <a:latin typeface="Times New Roman" pitchFamily="18" charset="0"/>
                <a:ea typeface="黑体" pitchFamily="2" charset="-122"/>
              </a:rPr>
              <a:t> </a:t>
            </a:r>
            <a:endParaRPr lang="en-US" altLang="zh-CN" sz="1800" dirty="0" smtClean="0">
              <a:latin typeface="Times New Roman" pitchFamily="18" charset="0"/>
              <a:ea typeface="黑体" pitchFamily="2" charset="-122"/>
            </a:endParaRPr>
          </a:p>
          <a:p>
            <a:pPr algn="l">
              <a:buFont typeface="Wingdings" pitchFamily="2" charset="2"/>
              <a:buChar char="l"/>
              <a:defRPr/>
            </a:pPr>
            <a:r>
              <a:rPr lang="en-US" altLang="zh-CN" sz="1800" b="1" dirty="0" smtClean="0">
                <a:solidFill>
                  <a:srgbClr val="0066FF"/>
                </a:solidFill>
                <a:latin typeface="Times New Roman" pitchFamily="18" charset="0"/>
                <a:ea typeface="宋体" pitchFamily="2" charset="-122"/>
              </a:rPr>
              <a:t> </a:t>
            </a:r>
            <a:r>
              <a:rPr lang="en-US" altLang="zh-CN" sz="1800" b="1" dirty="0" smtClean="0">
                <a:solidFill>
                  <a:srgbClr val="FF33CC"/>
                </a:solidFill>
                <a:latin typeface="Times New Roman" pitchFamily="18" charset="0"/>
                <a:ea typeface="黑体" pitchFamily="2" charset="-122"/>
              </a:rPr>
              <a:t>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(2</a:t>
            </a:r>
            <a:r>
              <a:rPr lang="el-GR" altLang="zh-CN" sz="1800" b="1" dirty="0" smtClean="0">
                <a:solidFill>
                  <a:srgbClr val="FF33CC"/>
                </a:solidFill>
                <a:latin typeface="Times New Roman" pitchFamily="18" charset="0"/>
                <a:ea typeface="黑体" pitchFamily="2" charset="-122"/>
              </a:rPr>
              <a:t>ρ</a:t>
            </a:r>
            <a:r>
              <a:rPr lang="en-US" altLang="zh-CN" sz="1800" b="1" baseline="-25000" dirty="0" smtClean="0">
                <a:solidFill>
                  <a:srgbClr val="FF33CC"/>
                </a:solidFill>
                <a:latin typeface="Times New Roman" pitchFamily="18" charset="0"/>
                <a:ea typeface="黑体" pitchFamily="2" charset="-122"/>
              </a:rPr>
              <a:t>0</a:t>
            </a:r>
            <a:r>
              <a:rPr lang="en-US" altLang="zh-CN" sz="1800" b="1" dirty="0" smtClean="0">
                <a:solidFill>
                  <a:srgbClr val="FF33CC"/>
                </a:solidFill>
                <a:latin typeface="Times New Roman" pitchFamily="18" charset="0"/>
                <a:ea typeface="黑体" pitchFamily="2" charset="-122"/>
              </a:rPr>
              <a:t>)</a:t>
            </a:r>
            <a:r>
              <a:rPr lang="zh-CN" altLang="en-US" sz="1800" b="1" dirty="0" smtClean="0">
                <a:solidFill>
                  <a:srgbClr val="0066FF"/>
                </a:solidFill>
                <a:latin typeface="Times New Roman" pitchFamily="18" charset="0"/>
                <a:ea typeface="宋体" pitchFamily="2" charset="-122"/>
              </a:rPr>
              <a:t> </a:t>
            </a:r>
            <a:r>
              <a:rPr lang="en-US" altLang="zh-CN" sz="1800" b="1" dirty="0" smtClean="0">
                <a:solidFill>
                  <a:srgbClr val="0066FF"/>
                </a:solidFill>
                <a:latin typeface="Times New Roman" pitchFamily="18" charset="0"/>
                <a:ea typeface="宋体" pitchFamily="2" charset="-122"/>
              </a:rPr>
              <a:t>is essentially determined by </a:t>
            </a:r>
            <a:r>
              <a:rPr lang="en-US" altLang="zh-CN" sz="1800" b="1" dirty="0" smtClean="0">
                <a:solidFill>
                  <a:srgbClr val="FF33CC"/>
                </a:solidFill>
                <a:latin typeface="Times New Roman" pitchFamily="18" charset="0"/>
                <a:ea typeface="黑体" pitchFamily="2" charset="-122"/>
              </a:rPr>
              <a:t>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a:t>
            </a:r>
            <a:r>
              <a:rPr lang="el-GR" altLang="zh-CN" sz="1800" b="1" dirty="0" smtClean="0">
                <a:solidFill>
                  <a:srgbClr val="FF33CC"/>
                </a:solidFill>
                <a:latin typeface="Times New Roman" pitchFamily="18" charset="0"/>
                <a:ea typeface="黑体" pitchFamily="2" charset="-122"/>
              </a:rPr>
              <a:t>ρ</a:t>
            </a:r>
            <a:r>
              <a:rPr lang="en-US" altLang="zh-CN" sz="1800" b="1" baseline="-25000" dirty="0" smtClean="0">
                <a:solidFill>
                  <a:srgbClr val="FF33CC"/>
                </a:solidFill>
                <a:latin typeface="Times New Roman" pitchFamily="18" charset="0"/>
                <a:ea typeface="黑体" pitchFamily="2" charset="-122"/>
              </a:rPr>
              <a:t>0</a:t>
            </a:r>
            <a:r>
              <a:rPr lang="en-US" altLang="zh-CN" sz="1800" dirty="0" smtClean="0">
                <a:solidFill>
                  <a:srgbClr val="FF33CC"/>
                </a:solidFill>
                <a:latin typeface="Times New Roman" pitchFamily="18" charset="0"/>
                <a:ea typeface="黑体" pitchFamily="2" charset="-122"/>
              </a:rPr>
              <a:t>) , </a:t>
            </a:r>
            <a:r>
              <a:rPr lang="en-US" altLang="zh-CN" sz="1800" b="1" dirty="0" smtClean="0">
                <a:solidFill>
                  <a:srgbClr val="FF33CC"/>
                </a:solidFill>
                <a:latin typeface="Times New Roman" pitchFamily="18" charset="0"/>
                <a:ea typeface="黑体" pitchFamily="2" charset="-122"/>
              </a:rPr>
              <a:t>L,</a:t>
            </a:r>
            <a:r>
              <a:rPr lang="zh-CN" altLang="en-US" sz="1800" b="1" dirty="0" smtClean="0">
                <a:solidFill>
                  <a:srgbClr val="0000FF"/>
                </a:solidFill>
                <a:latin typeface="Times New Roman" pitchFamily="18" charset="0"/>
                <a:ea typeface="黑体" pitchFamily="2" charset="-122"/>
              </a:rPr>
              <a:t> </a:t>
            </a:r>
            <a:r>
              <a:rPr lang="en-US" altLang="zh-CN" sz="1800" b="1" dirty="0" smtClean="0">
                <a:solidFill>
                  <a:srgbClr val="0000FF"/>
                </a:solidFill>
                <a:latin typeface="Times New Roman" pitchFamily="18" charset="0"/>
                <a:ea typeface="黑体" pitchFamily="2" charset="-122"/>
              </a:rPr>
              <a:t>and </a:t>
            </a:r>
            <a:r>
              <a:rPr lang="en-US" altLang="zh-CN" sz="1800" b="1" dirty="0" err="1" smtClean="0">
                <a:solidFill>
                  <a:srgbClr val="FF33CC"/>
                </a:solidFill>
                <a:latin typeface="Times New Roman" pitchFamily="18" charset="0"/>
                <a:ea typeface="黑体" pitchFamily="2" charset="-122"/>
              </a:rPr>
              <a:t>K</a:t>
            </a:r>
            <a:r>
              <a:rPr lang="en-US" altLang="zh-CN" sz="1800" b="1" baseline="-25000" dirty="0" err="1" smtClean="0">
                <a:solidFill>
                  <a:srgbClr val="FF33CC"/>
                </a:solidFill>
                <a:latin typeface="Times New Roman" pitchFamily="18" charset="0"/>
                <a:ea typeface="黑体" pitchFamily="2" charset="-122"/>
              </a:rPr>
              <a:t>sym</a:t>
            </a:r>
            <a:r>
              <a:rPr lang="en-US" altLang="zh-CN" sz="1800" dirty="0" smtClean="0">
                <a:solidFill>
                  <a:srgbClr val="FF33CC"/>
                </a:solidFill>
                <a:latin typeface="Times New Roman" pitchFamily="18" charset="0"/>
                <a:ea typeface="黑体" pitchFamily="2" charset="-122"/>
              </a:rPr>
              <a:t>. </a:t>
            </a:r>
            <a:r>
              <a:rPr lang="en-US" altLang="zh-CN" sz="1800" b="1" dirty="0" smtClean="0">
                <a:solidFill>
                  <a:srgbClr val="0000FF"/>
                </a:solidFill>
                <a:latin typeface="Times New Roman" pitchFamily="18" charset="0"/>
                <a:ea typeface="宋体" pitchFamily="2" charset="-122"/>
              </a:rPr>
              <a:t>From </a:t>
            </a:r>
          </a:p>
          <a:p>
            <a:pPr algn="l">
              <a:defRPr/>
            </a:pPr>
            <a:r>
              <a:rPr lang="en-US" altLang="zh-CN" sz="1800" b="1" dirty="0" smtClean="0">
                <a:solidFill>
                  <a:srgbClr val="0000FF"/>
                </a:solidFill>
                <a:latin typeface="Times New Roman" pitchFamily="18" charset="0"/>
                <a:ea typeface="宋体" pitchFamily="2" charset="-122"/>
              </a:rPr>
              <a:t>    the surface symmetry energy in finite nuclei, we can obtain</a:t>
            </a:r>
          </a:p>
          <a:p>
            <a:pPr algn="l">
              <a:defRPr/>
            </a:pPr>
            <a:r>
              <a:rPr lang="en-US" altLang="zh-CN" sz="1800" b="1" dirty="0" smtClean="0">
                <a:solidFill>
                  <a:srgbClr val="0000FF"/>
                </a:solidFill>
                <a:latin typeface="Times New Roman" pitchFamily="18" charset="0"/>
                <a:ea typeface="宋体" pitchFamily="2" charset="-122"/>
              </a:rPr>
              <a:t>                       </a:t>
            </a:r>
            <a:r>
              <a:rPr lang="en-US" altLang="zh-CN" sz="1800" b="1" dirty="0" err="1" smtClean="0">
                <a:solidFill>
                  <a:srgbClr val="FF00FF"/>
                </a:solidFill>
                <a:latin typeface="Times New Roman" pitchFamily="18" charset="0"/>
                <a:ea typeface="宋体" pitchFamily="2" charset="-122"/>
              </a:rPr>
              <a:t>K</a:t>
            </a:r>
            <a:r>
              <a:rPr lang="en-US" altLang="zh-CN" sz="1800" b="1" baseline="-25000" dirty="0" err="1" smtClean="0">
                <a:solidFill>
                  <a:srgbClr val="FF00FF"/>
                </a:solidFill>
                <a:latin typeface="Times New Roman" pitchFamily="18" charset="0"/>
                <a:ea typeface="宋体" pitchFamily="2" charset="-122"/>
              </a:rPr>
              <a:t>sym</a:t>
            </a:r>
            <a:r>
              <a:rPr lang="en-US" altLang="zh-CN" sz="1800" b="1" dirty="0" smtClean="0">
                <a:solidFill>
                  <a:srgbClr val="FF00FF"/>
                </a:solidFill>
                <a:latin typeface="Times New Roman" pitchFamily="18" charset="0"/>
                <a:ea typeface="宋体" pitchFamily="2" charset="-122"/>
              </a:rPr>
              <a:t>:[-669,213] </a:t>
            </a:r>
            <a:r>
              <a:rPr lang="en-US" altLang="zh-CN" sz="1800" b="1" dirty="0" err="1" smtClean="0">
                <a:solidFill>
                  <a:srgbClr val="FF00FF"/>
                </a:solidFill>
                <a:latin typeface="Times New Roman" pitchFamily="18" charset="0"/>
                <a:ea typeface="宋体" pitchFamily="2" charset="-122"/>
              </a:rPr>
              <a:t>MeV</a:t>
            </a:r>
            <a:r>
              <a:rPr lang="en-US" altLang="zh-CN" sz="1800" b="1" dirty="0" smtClean="0">
                <a:solidFill>
                  <a:srgbClr val="FF00FF"/>
                </a:solidFill>
                <a:latin typeface="Times New Roman" pitchFamily="18" charset="0"/>
                <a:ea typeface="宋体" pitchFamily="2" charset="-122"/>
              </a:rPr>
              <a:t>, and </a:t>
            </a:r>
            <a:r>
              <a:rPr lang="en-US" altLang="zh-CN" sz="1800" b="1" dirty="0" smtClean="0">
                <a:solidFill>
                  <a:srgbClr val="FF33CC"/>
                </a:solidFill>
                <a:latin typeface="Times New Roman" pitchFamily="18" charset="0"/>
                <a:ea typeface="黑体" pitchFamily="2" charset="-122"/>
              </a:rPr>
              <a:t>E</a:t>
            </a:r>
            <a:r>
              <a:rPr lang="en-US" altLang="zh-CN" sz="1800" b="1" baseline="-25000" dirty="0" smtClean="0">
                <a:solidFill>
                  <a:srgbClr val="FF33CC"/>
                </a:solidFill>
                <a:latin typeface="Times New Roman" pitchFamily="18" charset="0"/>
                <a:ea typeface="黑体" pitchFamily="2" charset="-122"/>
              </a:rPr>
              <a:t>sym</a:t>
            </a:r>
            <a:r>
              <a:rPr lang="en-US" altLang="zh-CN" sz="1800" b="1" dirty="0" smtClean="0">
                <a:solidFill>
                  <a:srgbClr val="FF33CC"/>
                </a:solidFill>
                <a:latin typeface="Times New Roman" pitchFamily="18" charset="0"/>
                <a:ea typeface="黑体" pitchFamily="2" charset="-122"/>
              </a:rPr>
              <a:t>(2</a:t>
            </a:r>
            <a:r>
              <a:rPr lang="el-GR" altLang="zh-CN" sz="1800" b="1" dirty="0" smtClean="0">
                <a:solidFill>
                  <a:srgbClr val="FF33CC"/>
                </a:solidFill>
                <a:latin typeface="Times New Roman" pitchFamily="18" charset="0"/>
                <a:ea typeface="黑体" pitchFamily="2" charset="-122"/>
              </a:rPr>
              <a:t>ρ</a:t>
            </a:r>
            <a:r>
              <a:rPr lang="en-US" altLang="zh-CN" sz="1800" b="1" baseline="-25000" dirty="0" smtClean="0">
                <a:solidFill>
                  <a:srgbClr val="FF33CC"/>
                </a:solidFill>
                <a:latin typeface="Times New Roman" pitchFamily="18" charset="0"/>
                <a:ea typeface="黑体" pitchFamily="2" charset="-122"/>
              </a:rPr>
              <a:t>0</a:t>
            </a:r>
            <a:r>
              <a:rPr lang="en-US" altLang="zh-CN" sz="1800" b="1" dirty="0" smtClean="0">
                <a:solidFill>
                  <a:srgbClr val="FF33CC"/>
                </a:solidFill>
                <a:latin typeface="Times New Roman" pitchFamily="18" charset="0"/>
                <a:ea typeface="黑体" pitchFamily="2" charset="-122"/>
              </a:rPr>
              <a:t>):[10,65] </a:t>
            </a:r>
            <a:r>
              <a:rPr lang="en-US" altLang="zh-CN" sz="1800" b="1" dirty="0" err="1" smtClean="0">
                <a:solidFill>
                  <a:srgbClr val="FF33CC"/>
                </a:solidFill>
                <a:latin typeface="Times New Roman" pitchFamily="18" charset="0"/>
                <a:ea typeface="黑体" pitchFamily="2" charset="-122"/>
              </a:rPr>
              <a:t>MeV</a:t>
            </a:r>
            <a:endParaRPr lang="en-US" altLang="zh-CN" sz="1800" b="1" dirty="0" smtClean="0">
              <a:solidFill>
                <a:srgbClr val="FF33CC"/>
              </a:solidFill>
              <a:latin typeface="Times New Roman" pitchFamily="18" charset="0"/>
              <a:ea typeface="黑体" pitchFamily="2" charset="-122"/>
            </a:endParaRPr>
          </a:p>
        </p:txBody>
      </p:sp>
      <p:sp>
        <p:nvSpPr>
          <p:cNvPr id="13316"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3600" b="1">
                <a:solidFill>
                  <a:schemeClr val="accent2"/>
                </a:solidFill>
                <a:latin typeface="Times New Roman" pitchFamily="18" charset="0"/>
              </a:rPr>
              <a:t>Summary</a:t>
            </a:r>
            <a:endParaRPr kumimoji="1" lang="zh-CN" altLang="en-US" sz="3600" b="1">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ChangeArrowheads="1"/>
          </p:cNvSpPr>
          <p:nvPr/>
        </p:nvSpPr>
        <p:spPr bwMode="auto">
          <a:xfrm>
            <a:off x="25400" y="952500"/>
            <a:ext cx="9067800" cy="5473700"/>
          </a:xfrm>
          <a:prstGeom prst="roundRect">
            <a:avLst>
              <a:gd name="adj" fmla="val 16667"/>
            </a:avLst>
          </a:prstGeom>
          <a:solidFill>
            <a:schemeClr val="bg1"/>
          </a:solidFill>
          <a:ln w="76200">
            <a:solidFill>
              <a:srgbClr val="FFCC00"/>
            </a:solidFill>
            <a:miter lim="800000"/>
            <a:headEnd/>
            <a:tailEnd/>
          </a:ln>
        </p:spPr>
        <p:txBody>
          <a:bodyPr wrap="none" anchor="ctr"/>
          <a:lstStyle/>
          <a:p>
            <a:pPr algn="l">
              <a:defRPr/>
            </a:pPr>
            <a:r>
              <a:rPr lang="en-US" altLang="zh-CN" sz="2200" b="1" dirty="0" smtClean="0">
                <a:solidFill>
                  <a:schemeClr val="accent2"/>
                </a:solidFill>
                <a:latin typeface="Times New Roman" pitchFamily="18" charset="0"/>
                <a:ea typeface="宋体" pitchFamily="2" charset="-122"/>
              </a:rPr>
              <a:t>   1. Some promising probes for high density E</a:t>
            </a:r>
            <a:r>
              <a:rPr lang="en-US" altLang="zh-CN" sz="2200" b="1" baseline="-25000" dirty="0" smtClean="0">
                <a:solidFill>
                  <a:schemeClr val="accent2"/>
                </a:solidFill>
                <a:latin typeface="Times New Roman" pitchFamily="18" charset="0"/>
                <a:ea typeface="宋体" pitchFamily="2" charset="-122"/>
              </a:rPr>
              <a:t>sym</a:t>
            </a:r>
            <a:r>
              <a:rPr lang="en-US" altLang="zh-CN" sz="2200" b="1" dirty="0" smtClean="0">
                <a:solidFill>
                  <a:schemeClr val="accent2"/>
                </a:solidFill>
                <a:latin typeface="Times New Roman" pitchFamily="18" charset="0"/>
                <a:ea typeface="宋体" pitchFamily="2" charset="-122"/>
              </a:rPr>
              <a:t> in heavy ion collisions</a:t>
            </a:r>
          </a:p>
          <a:p>
            <a:pPr algn="l">
              <a:buFont typeface="Wingdings" pitchFamily="2" charset="2"/>
              <a:buChar char="l"/>
              <a:defRPr/>
            </a:pPr>
            <a:r>
              <a:rPr lang="en-US" altLang="zh-CN" sz="2200" b="1" dirty="0" smtClean="0">
                <a:solidFill>
                  <a:srgbClr val="FF00FF"/>
                </a:solidFill>
                <a:latin typeface="Times New Roman" pitchFamily="18" charset="0"/>
                <a:ea typeface="宋体" pitchFamily="2" charset="-122"/>
              </a:rPr>
              <a:t> n/p</a:t>
            </a:r>
            <a:r>
              <a:rPr lang="en-US" altLang="zh-CN" sz="2200" b="1" dirty="0" smtClean="0">
                <a:solidFill>
                  <a:srgbClr val="3333FF"/>
                </a:solidFill>
                <a:latin typeface="Times New Roman" pitchFamily="18" charset="0"/>
                <a:ea typeface="宋体" pitchFamily="2" charset="-122"/>
              </a:rPr>
              <a:t>: spectra, flows, squeeze-out,…</a:t>
            </a:r>
          </a:p>
          <a:p>
            <a:pPr algn="l">
              <a:defRPr/>
            </a:pPr>
            <a:r>
              <a:rPr lang="en-US" altLang="zh-CN" sz="2200" b="1" dirty="0" smtClean="0">
                <a:solidFill>
                  <a:srgbClr val="3333FF"/>
                </a:solidFill>
                <a:latin typeface="Times New Roman" pitchFamily="18" charset="0"/>
                <a:ea typeface="宋体" pitchFamily="2" charset="-122"/>
              </a:rPr>
              <a:t>   (</a:t>
            </a:r>
            <a:r>
              <a:rPr lang="en-US" altLang="zh-CN" sz="2200" b="1" dirty="0" smtClean="0">
                <a:solidFill>
                  <a:srgbClr val="FF0000"/>
                </a:solidFill>
                <a:latin typeface="Times New Roman" pitchFamily="18" charset="0"/>
                <a:ea typeface="宋体" pitchFamily="2" charset="-122"/>
              </a:rPr>
              <a:t>direct probe </a:t>
            </a:r>
            <a:r>
              <a:rPr lang="en-US" altLang="zh-CN" sz="2200" b="1" dirty="0" smtClean="0">
                <a:solidFill>
                  <a:srgbClr val="3333FF"/>
                </a:solidFill>
                <a:latin typeface="Times New Roman" pitchFamily="18" charset="0"/>
                <a:ea typeface="宋体" pitchFamily="2" charset="-122"/>
              </a:rPr>
              <a:t>to symmetry potential/energy)</a:t>
            </a:r>
          </a:p>
          <a:p>
            <a:pPr algn="l">
              <a:defRPr/>
            </a:pPr>
            <a:endParaRPr lang="en-US" altLang="zh-CN" sz="500" b="1" dirty="0" smtClean="0">
              <a:solidFill>
                <a:srgbClr val="3333FF"/>
              </a:solidFill>
              <a:latin typeface="Times New Roman" pitchFamily="18" charset="0"/>
              <a:ea typeface="宋体" pitchFamily="2" charset="-122"/>
            </a:endParaRPr>
          </a:p>
          <a:p>
            <a:pPr algn="l">
              <a:buFont typeface="Wingdings" pitchFamily="2" charset="2"/>
              <a:buChar char="l"/>
              <a:defRPr/>
            </a:pPr>
            <a:r>
              <a:rPr lang="en-US" altLang="zh-CN" sz="2200" b="1" dirty="0" smtClean="0">
                <a:solidFill>
                  <a:srgbClr val="FF00FF"/>
                </a:solidFill>
                <a:latin typeface="Times New Roman" pitchFamily="18" charset="0"/>
                <a:ea typeface="宋体" pitchFamily="2" charset="-122"/>
              </a:rPr>
              <a:t> t/</a:t>
            </a:r>
            <a:r>
              <a:rPr lang="en-US" altLang="zh-CN" sz="2200" b="1" baseline="30000" dirty="0" smtClean="0">
                <a:solidFill>
                  <a:srgbClr val="FF00FF"/>
                </a:solidFill>
                <a:latin typeface="Times New Roman" pitchFamily="18" charset="0"/>
                <a:ea typeface="宋体" pitchFamily="2" charset="-122"/>
              </a:rPr>
              <a:t>3</a:t>
            </a:r>
            <a:r>
              <a:rPr lang="en-US" altLang="zh-CN" sz="2200" b="1" dirty="0" smtClean="0">
                <a:solidFill>
                  <a:srgbClr val="FF00FF"/>
                </a:solidFill>
                <a:latin typeface="Times New Roman" pitchFamily="18" charset="0"/>
                <a:ea typeface="宋体" pitchFamily="2" charset="-122"/>
              </a:rPr>
              <a:t>He</a:t>
            </a:r>
            <a:r>
              <a:rPr lang="en-US" altLang="zh-CN" sz="2200" b="1" dirty="0" smtClean="0">
                <a:solidFill>
                  <a:srgbClr val="3333FF"/>
                </a:solidFill>
                <a:latin typeface="Times New Roman" pitchFamily="18" charset="0"/>
                <a:ea typeface="宋体" pitchFamily="2" charset="-122"/>
              </a:rPr>
              <a:t>: spectra, flows, ,squeeze-out,… </a:t>
            </a:r>
          </a:p>
          <a:p>
            <a:pPr algn="l">
              <a:defRPr/>
            </a:pPr>
            <a:r>
              <a:rPr lang="en-US" altLang="zh-CN" sz="2200" b="1" dirty="0" smtClean="0">
                <a:solidFill>
                  <a:srgbClr val="3333FF"/>
                </a:solidFill>
                <a:latin typeface="Times New Roman" pitchFamily="18" charset="0"/>
                <a:ea typeface="宋体" pitchFamily="2" charset="-122"/>
              </a:rPr>
              <a:t>   (</a:t>
            </a:r>
            <a:r>
              <a:rPr lang="en-US" altLang="zh-CN" sz="2200" b="1" dirty="0" smtClean="0">
                <a:solidFill>
                  <a:srgbClr val="FF0000"/>
                </a:solidFill>
                <a:latin typeface="Times New Roman" pitchFamily="18" charset="0"/>
                <a:ea typeface="宋体" pitchFamily="2" charset="-122"/>
              </a:rPr>
              <a:t>Semi-direct probe </a:t>
            </a:r>
            <a:r>
              <a:rPr lang="en-US" altLang="zh-CN" sz="2200" b="1" dirty="0" smtClean="0">
                <a:solidFill>
                  <a:srgbClr val="3333FF"/>
                </a:solidFill>
                <a:latin typeface="Times New Roman" pitchFamily="18" charset="0"/>
                <a:ea typeface="宋体" pitchFamily="2" charset="-122"/>
              </a:rPr>
              <a:t>to symmetry potential/energy through nucleon </a:t>
            </a:r>
          </a:p>
          <a:p>
            <a:pPr algn="l">
              <a:defRPr/>
            </a:pPr>
            <a:r>
              <a:rPr lang="en-US" altLang="zh-CN" sz="2200" b="1" dirty="0" smtClean="0">
                <a:solidFill>
                  <a:srgbClr val="3333FF"/>
                </a:solidFill>
                <a:latin typeface="Times New Roman" pitchFamily="18" charset="0"/>
                <a:ea typeface="宋体" pitchFamily="2" charset="-122"/>
              </a:rPr>
              <a:t>   coalescence)</a:t>
            </a:r>
          </a:p>
          <a:p>
            <a:pPr algn="l">
              <a:defRPr/>
            </a:pPr>
            <a:endParaRPr lang="en-US" altLang="zh-CN" sz="500" b="1" dirty="0" smtClean="0">
              <a:solidFill>
                <a:srgbClr val="3333FF"/>
              </a:solidFill>
              <a:latin typeface="Times New Roman" pitchFamily="18" charset="0"/>
              <a:ea typeface="宋体" pitchFamily="2" charset="-122"/>
            </a:endParaRPr>
          </a:p>
          <a:p>
            <a:pPr algn="l">
              <a:buFont typeface="Wingdings" pitchFamily="2" charset="2"/>
              <a:buChar char="l"/>
              <a:defRPr/>
            </a:pPr>
            <a:r>
              <a:rPr lang="en-US" altLang="zh-CN" sz="2200" b="1" dirty="0" smtClean="0">
                <a:solidFill>
                  <a:srgbClr val="FF00FF"/>
                </a:solidFill>
                <a:latin typeface="Times New Roman" pitchFamily="18" charset="0"/>
                <a:ea typeface="宋体" pitchFamily="2" charset="-122"/>
              </a:rPr>
              <a:t> </a:t>
            </a:r>
            <a:r>
              <a:rPr lang="el-GR" altLang="zh-CN" sz="2200" b="1" dirty="0" smtClean="0">
                <a:solidFill>
                  <a:srgbClr val="FF00FF"/>
                </a:solidFill>
                <a:latin typeface="Times New Roman" pitchFamily="18" charset="0"/>
                <a:ea typeface="宋体" pitchFamily="2" charset="-122"/>
              </a:rPr>
              <a:t>π </a:t>
            </a:r>
            <a:r>
              <a:rPr lang="en-US" altLang="zh-CN" sz="2200" b="1" dirty="0" smtClean="0">
                <a:solidFill>
                  <a:srgbClr val="FF00FF"/>
                </a:solidFill>
                <a:latin typeface="Times New Roman" pitchFamily="18" charset="0"/>
                <a:ea typeface="宋体" pitchFamily="2" charset="-122"/>
              </a:rPr>
              <a:t>-/</a:t>
            </a:r>
            <a:r>
              <a:rPr lang="el-GR" altLang="zh-CN" sz="2200" b="1" dirty="0" smtClean="0">
                <a:solidFill>
                  <a:srgbClr val="FF00FF"/>
                </a:solidFill>
                <a:latin typeface="Times New Roman" pitchFamily="18" charset="0"/>
                <a:ea typeface="宋体" pitchFamily="2" charset="-122"/>
              </a:rPr>
              <a:t>π</a:t>
            </a:r>
            <a:r>
              <a:rPr lang="en-US" altLang="zh-CN" sz="2200" b="1" dirty="0" smtClean="0">
                <a:solidFill>
                  <a:srgbClr val="FF00FF"/>
                </a:solidFill>
                <a:latin typeface="Times New Roman" pitchFamily="18" charset="0"/>
                <a:ea typeface="宋体" pitchFamily="2" charset="-122"/>
              </a:rPr>
              <a:t>+ ratio</a:t>
            </a:r>
            <a:r>
              <a:rPr lang="en-US" altLang="zh-CN" sz="2200" b="1" dirty="0" smtClean="0">
                <a:solidFill>
                  <a:srgbClr val="3333FF"/>
                </a:solidFill>
                <a:latin typeface="Times New Roman" pitchFamily="18" charset="0"/>
                <a:ea typeface="宋体" pitchFamily="2" charset="-122"/>
              </a:rPr>
              <a:t>:</a:t>
            </a:r>
          </a:p>
          <a:p>
            <a:pPr algn="l">
              <a:defRPr/>
            </a:pPr>
            <a:r>
              <a:rPr lang="en-US" altLang="zh-CN" sz="2200" b="1" dirty="0" smtClean="0">
                <a:solidFill>
                  <a:srgbClr val="3333FF"/>
                </a:solidFill>
                <a:latin typeface="Times New Roman" pitchFamily="18" charset="0"/>
                <a:ea typeface="宋体" pitchFamily="2" charset="-122"/>
              </a:rPr>
              <a:t>   (</a:t>
            </a:r>
            <a:r>
              <a:rPr lang="en-US" altLang="zh-CN" sz="2200" b="1" dirty="0" smtClean="0">
                <a:solidFill>
                  <a:srgbClr val="FF0000"/>
                </a:solidFill>
                <a:latin typeface="Times New Roman" pitchFamily="18" charset="0"/>
                <a:ea typeface="宋体" pitchFamily="2" charset="-122"/>
              </a:rPr>
              <a:t>Secondary probe </a:t>
            </a:r>
            <a:r>
              <a:rPr lang="en-US" altLang="zh-CN" sz="2200" b="1" dirty="0" smtClean="0">
                <a:solidFill>
                  <a:srgbClr val="3333FF"/>
                </a:solidFill>
                <a:latin typeface="Times New Roman" pitchFamily="18" charset="0"/>
                <a:ea typeface="宋体" pitchFamily="2" charset="-122"/>
              </a:rPr>
              <a:t>to symmetry potential/energy)</a:t>
            </a:r>
          </a:p>
          <a:p>
            <a:pPr algn="l">
              <a:defRPr/>
            </a:pPr>
            <a:endParaRPr lang="en-US" altLang="zh-CN" sz="500" b="1" dirty="0" smtClean="0">
              <a:solidFill>
                <a:srgbClr val="3333FF"/>
              </a:solidFill>
              <a:latin typeface="Times New Roman" pitchFamily="18" charset="0"/>
              <a:ea typeface="宋体" pitchFamily="2" charset="-122"/>
            </a:endParaRPr>
          </a:p>
          <a:p>
            <a:pPr algn="l">
              <a:buFont typeface="Wingdings" pitchFamily="2" charset="2"/>
              <a:buChar char="l"/>
              <a:defRPr/>
            </a:pPr>
            <a:r>
              <a:rPr lang="en-US" altLang="zh-CN" sz="2200" b="1" dirty="0" smtClean="0">
                <a:solidFill>
                  <a:srgbClr val="FF00FF"/>
                </a:solidFill>
                <a:latin typeface="Times New Roman" pitchFamily="18" charset="0"/>
                <a:ea typeface="宋体" pitchFamily="2" charset="-122"/>
              </a:rPr>
              <a:t> K0/K+ ratio</a:t>
            </a:r>
            <a:r>
              <a:rPr lang="en-US" altLang="zh-CN" sz="2200" b="1" dirty="0" smtClean="0">
                <a:solidFill>
                  <a:srgbClr val="3333FF"/>
                </a:solidFill>
                <a:latin typeface="Times New Roman" pitchFamily="18" charset="0"/>
                <a:ea typeface="宋体" pitchFamily="2" charset="-122"/>
              </a:rPr>
              <a:t>:</a:t>
            </a:r>
          </a:p>
          <a:p>
            <a:pPr algn="l">
              <a:defRPr/>
            </a:pPr>
            <a:r>
              <a:rPr lang="en-US" altLang="zh-CN" sz="2200" b="1" dirty="0" smtClean="0">
                <a:solidFill>
                  <a:srgbClr val="3333FF"/>
                </a:solidFill>
                <a:latin typeface="Times New Roman" pitchFamily="18" charset="0"/>
                <a:ea typeface="宋体" pitchFamily="2" charset="-122"/>
              </a:rPr>
              <a:t>   (</a:t>
            </a:r>
            <a:r>
              <a:rPr lang="en-US" altLang="zh-CN" sz="2200" b="1" dirty="0" smtClean="0">
                <a:solidFill>
                  <a:srgbClr val="FF0000"/>
                </a:solidFill>
                <a:latin typeface="Times New Roman" pitchFamily="18" charset="0"/>
                <a:ea typeface="宋体" pitchFamily="2" charset="-122"/>
              </a:rPr>
              <a:t>Secondary+ probe </a:t>
            </a:r>
            <a:r>
              <a:rPr lang="en-US" altLang="zh-CN" sz="2200" b="1" dirty="0" smtClean="0">
                <a:solidFill>
                  <a:srgbClr val="3333FF"/>
                </a:solidFill>
                <a:latin typeface="Times New Roman" pitchFamily="18" charset="0"/>
                <a:ea typeface="宋体" pitchFamily="2" charset="-122"/>
              </a:rPr>
              <a:t>to symmetry potential/energy, but suffers from </a:t>
            </a:r>
          </a:p>
          <a:p>
            <a:pPr algn="l">
              <a:defRPr/>
            </a:pPr>
            <a:r>
              <a:rPr lang="en-US" altLang="zh-CN" sz="2200" b="1" dirty="0" smtClean="0">
                <a:solidFill>
                  <a:srgbClr val="3333FF"/>
                </a:solidFill>
                <a:latin typeface="Times New Roman" pitchFamily="18" charset="0"/>
                <a:ea typeface="宋体" pitchFamily="2" charset="-122"/>
              </a:rPr>
              <a:t>    much weak final state interactions compared with </a:t>
            </a:r>
            <a:r>
              <a:rPr lang="en-US" altLang="zh-CN" sz="2200" b="1" dirty="0" err="1" smtClean="0">
                <a:solidFill>
                  <a:srgbClr val="3333FF"/>
                </a:solidFill>
                <a:latin typeface="Times New Roman" pitchFamily="18" charset="0"/>
                <a:ea typeface="宋体" pitchFamily="2" charset="-122"/>
              </a:rPr>
              <a:t>pions</a:t>
            </a:r>
            <a:r>
              <a:rPr lang="en-US" altLang="zh-CN" sz="2200" b="1" dirty="0" smtClean="0">
                <a:solidFill>
                  <a:srgbClr val="3333FF"/>
                </a:solidFill>
                <a:latin typeface="Times New Roman" pitchFamily="18" charset="0"/>
                <a:ea typeface="宋体" pitchFamily="2" charset="-122"/>
              </a:rPr>
              <a:t>, ….)</a:t>
            </a:r>
          </a:p>
          <a:p>
            <a:pPr algn="l">
              <a:defRPr/>
            </a:pPr>
            <a:endParaRPr lang="en-US" altLang="zh-CN" sz="1200" b="1" dirty="0" smtClean="0">
              <a:solidFill>
                <a:srgbClr val="FF0000"/>
              </a:solidFill>
              <a:latin typeface="Times New Roman" pitchFamily="18" charset="0"/>
              <a:ea typeface="宋体" pitchFamily="2" charset="-122"/>
            </a:endParaRPr>
          </a:p>
          <a:p>
            <a:pPr algn="l">
              <a:defRPr/>
            </a:pPr>
            <a:r>
              <a:rPr lang="en-US" altLang="zh-CN" sz="2200" b="1" dirty="0" smtClean="0">
                <a:solidFill>
                  <a:schemeClr val="accent2"/>
                </a:solidFill>
                <a:latin typeface="Times New Roman" pitchFamily="18" charset="0"/>
                <a:ea typeface="宋体" pitchFamily="2" charset="-122"/>
              </a:rPr>
              <a:t>  2. Accurate constraints on E</a:t>
            </a:r>
            <a:r>
              <a:rPr lang="en-US" altLang="zh-CN" sz="2200" b="1" baseline="-25000" dirty="0" smtClean="0">
                <a:solidFill>
                  <a:schemeClr val="accent2"/>
                </a:solidFill>
                <a:latin typeface="Times New Roman" pitchFamily="18" charset="0"/>
                <a:ea typeface="宋体" pitchFamily="2" charset="-122"/>
              </a:rPr>
              <a:t>sym </a:t>
            </a:r>
            <a:r>
              <a:rPr lang="en-US" altLang="zh-CN" sz="2200" b="1" dirty="0" smtClean="0">
                <a:solidFill>
                  <a:schemeClr val="accent2"/>
                </a:solidFill>
                <a:latin typeface="Times New Roman" pitchFamily="18" charset="0"/>
                <a:ea typeface="宋体" pitchFamily="2" charset="-122"/>
              </a:rPr>
              <a:t> around saturation density can help to </a:t>
            </a:r>
          </a:p>
          <a:p>
            <a:pPr algn="l">
              <a:defRPr/>
            </a:pPr>
            <a:r>
              <a:rPr lang="en-US" altLang="zh-CN" sz="2200" b="1" dirty="0" smtClean="0">
                <a:solidFill>
                  <a:schemeClr val="accent2"/>
                </a:solidFill>
                <a:latin typeface="Times New Roman" pitchFamily="18" charset="0"/>
                <a:ea typeface="宋体" pitchFamily="2" charset="-122"/>
              </a:rPr>
              <a:t>  limit the high density E</a:t>
            </a:r>
            <a:r>
              <a:rPr lang="en-US" altLang="zh-CN" sz="2200" b="1" baseline="-25000" dirty="0" smtClean="0">
                <a:solidFill>
                  <a:schemeClr val="accent2"/>
                </a:solidFill>
                <a:latin typeface="Times New Roman" pitchFamily="18" charset="0"/>
                <a:ea typeface="宋体" pitchFamily="2" charset="-122"/>
              </a:rPr>
              <a:t>sym</a:t>
            </a:r>
            <a:endParaRPr lang="en-US" altLang="zh-CN" sz="2200" b="1" dirty="0" smtClean="0">
              <a:solidFill>
                <a:schemeClr val="accent2"/>
              </a:solidFill>
              <a:latin typeface="Times New Roman" pitchFamily="18" charset="0"/>
              <a:ea typeface="宋体" pitchFamily="2" charset="-122"/>
            </a:endParaRPr>
          </a:p>
          <a:p>
            <a:pPr algn="l">
              <a:defRPr/>
            </a:pPr>
            <a:endParaRPr lang="en-US" altLang="zh-CN" sz="1200" b="1" dirty="0" smtClean="0">
              <a:solidFill>
                <a:srgbClr val="FF0000"/>
              </a:solidFill>
              <a:latin typeface="Times New Roman" pitchFamily="18" charset="0"/>
              <a:ea typeface="宋体" pitchFamily="2" charset="-122"/>
            </a:endParaRPr>
          </a:p>
          <a:p>
            <a:pPr algn="l">
              <a:defRPr/>
            </a:pPr>
            <a:r>
              <a:rPr lang="en-US" altLang="zh-CN" sz="2200" b="1" dirty="0" smtClean="0">
                <a:solidFill>
                  <a:schemeClr val="accent2"/>
                </a:solidFill>
                <a:latin typeface="Times New Roman" pitchFamily="18" charset="0"/>
                <a:ea typeface="宋体" pitchFamily="2" charset="-122"/>
              </a:rPr>
              <a:t>  3. More accurate measurements on M-R of neutron stars ….</a:t>
            </a:r>
            <a:endParaRPr lang="zh-CN" altLang="en-US" sz="2200" b="1" dirty="0">
              <a:solidFill>
                <a:schemeClr val="accent2"/>
              </a:solidFill>
              <a:latin typeface="Times New Roman" pitchFamily="18" charset="0"/>
              <a:ea typeface="宋体" pitchFamily="2" charset="-122"/>
            </a:endParaRPr>
          </a:p>
        </p:txBody>
      </p:sp>
      <p:sp>
        <p:nvSpPr>
          <p:cNvPr id="19460"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3600" b="1" dirty="0" smtClean="0">
                <a:solidFill>
                  <a:schemeClr val="accent2"/>
                </a:solidFill>
                <a:latin typeface="Times New Roman" pitchFamily="18" charset="0"/>
              </a:rPr>
              <a:t>Outlook</a:t>
            </a:r>
            <a:endParaRPr kumimoji="1" lang="zh-CN" altLang="en-US" sz="3600" b="1" dirty="0">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2209800"/>
            <a:ext cx="7772400" cy="1470025"/>
          </a:xfrm>
        </p:spPr>
        <p:txBody>
          <a:bodyPr/>
          <a:lstStyle/>
          <a:p>
            <a:pPr algn="l" eaLnBrk="1" hangingPunct="1"/>
            <a:r>
              <a:rPr lang="zh-CN" altLang="en-US" sz="4400" smtClean="0">
                <a:latin typeface="黑体" pitchFamily="49" charset="-122"/>
                <a:ea typeface="黑体" pitchFamily="49" charset="-122"/>
              </a:rPr>
              <a:t>谢 谢！</a:t>
            </a:r>
            <a:br>
              <a:rPr lang="zh-CN" altLang="en-US" sz="4400" smtClean="0">
                <a:latin typeface="黑体" pitchFamily="49" charset="-122"/>
                <a:ea typeface="黑体" pitchFamily="49" charset="-122"/>
              </a:rPr>
            </a:br>
            <a:r>
              <a:rPr lang="en-US" altLang="zh-CN" sz="4400" smtClean="0">
                <a:latin typeface="黑体" pitchFamily="49" charset="-122"/>
                <a:ea typeface="黑体" pitchFamily="49" charset="-122"/>
              </a:rPr>
              <a:t>Thanks!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cs typeface="Times New Roman" pitchFamily="18" charset="0"/>
              </a:rPr>
              <a:t>Nuclear Matter EOS</a:t>
            </a:r>
            <a:endParaRPr lang="zh-CN" altLang="en-US" sz="2800" b="1">
              <a:solidFill>
                <a:schemeClr val="accent2"/>
              </a:solidFill>
              <a:latin typeface="Times New Roman" pitchFamily="18" charset="0"/>
              <a:cs typeface="Times New Roman" pitchFamily="18" charset="0"/>
            </a:endParaRPr>
          </a:p>
        </p:txBody>
      </p:sp>
      <p:graphicFrame>
        <p:nvGraphicFramePr>
          <p:cNvPr id="1026" name="Object 4"/>
          <p:cNvGraphicFramePr>
            <a:graphicFrameLocks noGrp="1" noChangeAspect="1"/>
          </p:cNvGraphicFramePr>
          <p:nvPr>
            <p:ph/>
          </p:nvPr>
        </p:nvGraphicFramePr>
        <p:xfrm>
          <a:off x="152399" y="914400"/>
          <a:ext cx="8249623" cy="5486400"/>
        </p:xfrm>
        <a:graphic>
          <a:graphicData uri="http://schemas.openxmlformats.org/presentationml/2006/ole">
            <mc:AlternateContent xmlns:mc="http://schemas.openxmlformats.org/markup-compatibility/2006">
              <mc:Choice xmlns:v="urn:schemas-microsoft-com:vml" Requires="v">
                <p:oleObj spid="_x0000_s201731" name="Equation" r:id="rId3" imgW="5460840" imgH="3632040" progId="Equation.DSMT4">
                  <p:embed/>
                </p:oleObj>
              </mc:Choice>
              <mc:Fallback>
                <p:oleObj name="Equation" r:id="rId3" imgW="5460840" imgH="3632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914400"/>
                        <a:ext cx="8249623" cy="54864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1028" name="Rectangle 5"/>
          <p:cNvSpPr>
            <a:spLocks noChangeArrowheads="1"/>
          </p:cNvSpPr>
          <p:nvPr/>
        </p:nvSpPr>
        <p:spPr bwMode="auto">
          <a:xfrm>
            <a:off x="1663700" y="1685925"/>
            <a:ext cx="4337050" cy="333375"/>
          </a:xfrm>
          <a:prstGeom prst="rect">
            <a:avLst/>
          </a:prstGeom>
          <a:noFill/>
          <a:ln w="28575" algn="ctr">
            <a:solidFill>
              <a:srgbClr val="922706"/>
            </a:solidFill>
            <a:miter lim="800000"/>
            <a:headEnd/>
            <a:tailEnd/>
          </a:ln>
        </p:spPr>
        <p:txBody>
          <a:bodyPr wrap="none" lIns="90000" tIns="46800" rIns="90000" bIns="46800" anchor="ctr">
            <a:spAutoFit/>
          </a:bodyPr>
          <a:lstStyle/>
          <a:p>
            <a:endParaRPr lang="zh-CN" altLang="en-US"/>
          </a:p>
        </p:txBody>
      </p:sp>
      <p:sp>
        <p:nvSpPr>
          <p:cNvPr id="1029" name="Rectangle 6"/>
          <p:cNvSpPr>
            <a:spLocks noChangeArrowheads="1"/>
          </p:cNvSpPr>
          <p:nvPr/>
        </p:nvSpPr>
        <p:spPr bwMode="auto">
          <a:xfrm>
            <a:off x="2149475" y="2451100"/>
            <a:ext cx="3070225" cy="685800"/>
          </a:xfrm>
          <a:prstGeom prst="rect">
            <a:avLst/>
          </a:prstGeom>
          <a:noFill/>
          <a:ln w="28575" algn="ctr">
            <a:solidFill>
              <a:srgbClr val="922706"/>
            </a:solidFill>
            <a:miter lim="800000"/>
            <a:headEnd/>
            <a:tailEnd/>
          </a:ln>
        </p:spPr>
        <p:txBody>
          <a:bodyPr lIns="90000" tIns="46800" rIns="90000" bIns="46800" anchor="ctr">
            <a:spAutoFit/>
          </a:bodyPr>
          <a:lstStyle/>
          <a:p>
            <a:endParaRPr lang="zh-CN" altLang="en-US"/>
          </a:p>
        </p:txBody>
      </p:sp>
      <p:sp>
        <p:nvSpPr>
          <p:cNvPr id="1030" name="Rectangle 7"/>
          <p:cNvSpPr>
            <a:spLocks noChangeArrowheads="1"/>
          </p:cNvSpPr>
          <p:nvPr/>
        </p:nvSpPr>
        <p:spPr bwMode="auto">
          <a:xfrm>
            <a:off x="2225675" y="3481388"/>
            <a:ext cx="2930525" cy="773112"/>
          </a:xfrm>
          <a:prstGeom prst="rect">
            <a:avLst/>
          </a:prstGeom>
          <a:noFill/>
          <a:ln w="28575" algn="ctr">
            <a:solidFill>
              <a:srgbClr val="922706"/>
            </a:solidFill>
            <a:miter lim="800000"/>
            <a:headEnd/>
            <a:tailEnd/>
          </a:ln>
        </p:spPr>
        <p:txBody>
          <a:bodyPr lIns="90000" tIns="46800" rIns="90000" bIns="46800" anchor="ctr">
            <a:spAutoFit/>
          </a:bodyPr>
          <a:lstStyle/>
          <a:p>
            <a:endParaRPr lang="zh-CN" altLang="en-US"/>
          </a:p>
        </p:txBody>
      </p:sp>
      <p:pic>
        <p:nvPicPr>
          <p:cNvPr id="1031" name="Picture 8"/>
          <p:cNvPicPr>
            <a:picLocks noChangeAspect="1" noChangeArrowheads="1"/>
          </p:cNvPicPr>
          <p:nvPr/>
        </p:nvPicPr>
        <p:blipFill>
          <a:blip r:embed="rId5" cstate="print"/>
          <a:srcRect/>
          <a:stretch>
            <a:fillRect/>
          </a:stretch>
        </p:blipFill>
        <p:spPr bwMode="auto">
          <a:xfrm>
            <a:off x="5562600" y="3402013"/>
            <a:ext cx="3505200" cy="1246187"/>
          </a:xfrm>
          <a:prstGeom prst="rect">
            <a:avLst/>
          </a:prstGeom>
          <a:noFill/>
          <a:ln w="9525">
            <a:noFill/>
            <a:miter lim="800000"/>
            <a:headEnd/>
            <a:tailEnd/>
          </a:ln>
        </p:spPr>
      </p:pic>
      <p:pic>
        <p:nvPicPr>
          <p:cNvPr id="1032" name="Picture 9"/>
          <p:cNvPicPr>
            <a:picLocks noChangeAspect="1" noChangeArrowheads="1"/>
          </p:cNvPicPr>
          <p:nvPr/>
        </p:nvPicPr>
        <p:blipFill>
          <a:blip r:embed="rId6" cstate="print"/>
          <a:srcRect t="7065"/>
          <a:stretch>
            <a:fillRect/>
          </a:stretch>
        </p:blipFill>
        <p:spPr bwMode="auto">
          <a:xfrm>
            <a:off x="6172200" y="1160463"/>
            <a:ext cx="2590800" cy="232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33350" y="5419725"/>
            <a:ext cx="2035175" cy="396875"/>
          </a:xfrm>
          <a:prstGeom prst="rect">
            <a:avLst/>
          </a:prstGeom>
          <a:solidFill>
            <a:srgbClr val="0000FF"/>
          </a:solidFill>
          <a:ln w="1270" algn="ctr">
            <a:solidFill>
              <a:srgbClr val="0000FF"/>
            </a:solidFill>
            <a:miter lim="800000"/>
            <a:headEnd/>
            <a:tailEnd/>
          </a:ln>
        </p:spPr>
        <p:txBody>
          <a:bodyPr wrap="none" lIns="90000" tIns="46800" rIns="90000" bIns="46800" anchor="ctr">
            <a:spAutoFit/>
          </a:bodyPr>
          <a:lstStyle/>
          <a:p>
            <a:endParaRPr lang="zh-CN" altLang="en-US"/>
          </a:p>
        </p:txBody>
      </p:sp>
      <p:sp>
        <p:nvSpPr>
          <p:cNvPr id="3077" name="Text Box 4"/>
          <p:cNvSpPr txBox="1">
            <a:spLocks noChangeArrowheads="1"/>
          </p:cNvSpPr>
          <p:nvPr/>
        </p:nvSpPr>
        <p:spPr bwMode="auto">
          <a:xfrm>
            <a:off x="1187450" y="825500"/>
            <a:ext cx="6538913" cy="396875"/>
          </a:xfrm>
          <a:prstGeom prst="rect">
            <a:avLst/>
          </a:prstGeom>
          <a:noFill/>
          <a:ln w="9525">
            <a:noFill/>
            <a:miter lim="800000"/>
            <a:headEnd/>
            <a:tailEnd/>
          </a:ln>
        </p:spPr>
        <p:txBody>
          <a:bodyPr wrap="none">
            <a:spAutoFit/>
          </a:bodyPr>
          <a:lstStyle/>
          <a:p>
            <a:pPr algn="l" eaLnBrk="0" hangingPunct="0"/>
            <a:r>
              <a:rPr lang="en-US" altLang="zh-CN" sz="2000" dirty="0">
                <a:solidFill>
                  <a:srgbClr val="CC3300"/>
                </a:solidFill>
                <a:latin typeface="Times New Roman" pitchFamily="18" charset="0"/>
                <a:ea typeface="宋体" pitchFamily="2" charset="-122"/>
              </a:rPr>
              <a:t>(1) EOS of symmetric matter around the saturation density </a:t>
            </a:r>
            <a:r>
              <a:rPr lang="el-GR" altLang="zh-CN" sz="2000" dirty="0">
                <a:solidFill>
                  <a:srgbClr val="CC3300"/>
                </a:solidFill>
                <a:latin typeface="Times New Roman" pitchFamily="18" charset="0"/>
                <a:ea typeface="宋体" pitchFamily="2" charset="-122"/>
                <a:cs typeface="Arial" charset="0"/>
              </a:rPr>
              <a:t>ρ</a:t>
            </a:r>
            <a:r>
              <a:rPr lang="en-US" altLang="zh-CN" sz="2000" baseline="-14000" dirty="0">
                <a:solidFill>
                  <a:srgbClr val="CC3300"/>
                </a:solidFill>
                <a:latin typeface="Times New Roman" pitchFamily="18" charset="0"/>
                <a:ea typeface="宋体" pitchFamily="2" charset="-122"/>
                <a:cs typeface="Arial" charset="0"/>
              </a:rPr>
              <a:t>0</a:t>
            </a:r>
            <a:endParaRPr lang="el-GR" altLang="zh-CN" sz="2000" baseline="-14000" dirty="0">
              <a:solidFill>
                <a:srgbClr val="CC3300"/>
              </a:solidFill>
              <a:latin typeface="Times New Roman" pitchFamily="18" charset="0"/>
              <a:ea typeface="宋体" pitchFamily="2" charset="-122"/>
              <a:cs typeface="Arial" charset="0"/>
            </a:endParaRPr>
          </a:p>
        </p:txBody>
      </p:sp>
      <p:grpSp>
        <p:nvGrpSpPr>
          <p:cNvPr id="2" name="Group 5"/>
          <p:cNvGrpSpPr>
            <a:grpSpLocks/>
          </p:cNvGrpSpPr>
          <p:nvPr/>
        </p:nvGrpSpPr>
        <p:grpSpPr bwMode="auto">
          <a:xfrm>
            <a:off x="5338763" y="1157288"/>
            <a:ext cx="3652837" cy="3643312"/>
            <a:chOff x="2835" y="729"/>
            <a:chExt cx="2143" cy="2295"/>
          </a:xfrm>
        </p:grpSpPr>
        <p:pic>
          <p:nvPicPr>
            <p:cNvPr id="3085" name="Picture 6" descr="Giant Monopole Resonance"/>
            <p:cNvPicPr>
              <a:picLocks noChangeAspect="1" noChangeArrowheads="1" noCrop="1"/>
            </p:cNvPicPr>
            <p:nvPr/>
          </p:nvPicPr>
          <p:blipFill>
            <a:blip r:embed="rId3" cstate="print"/>
            <a:srcRect/>
            <a:stretch>
              <a:fillRect/>
            </a:stretch>
          </p:blipFill>
          <p:spPr bwMode="auto">
            <a:xfrm>
              <a:off x="3062" y="928"/>
              <a:ext cx="1678" cy="1681"/>
            </a:xfrm>
            <a:prstGeom prst="rect">
              <a:avLst/>
            </a:prstGeom>
            <a:noFill/>
            <a:ln w="9525">
              <a:noFill/>
              <a:miter lim="800000"/>
              <a:headEnd/>
              <a:tailEnd/>
            </a:ln>
          </p:spPr>
        </p:pic>
        <p:graphicFrame>
          <p:nvGraphicFramePr>
            <p:cNvPr id="3075" name="Object 3"/>
            <p:cNvGraphicFramePr>
              <a:graphicFrameLocks noChangeAspect="1"/>
            </p:cNvGraphicFramePr>
            <p:nvPr/>
          </p:nvGraphicFramePr>
          <p:xfrm>
            <a:off x="2928" y="2576"/>
            <a:ext cx="2050" cy="448"/>
          </p:xfrm>
          <a:graphic>
            <a:graphicData uri="http://schemas.openxmlformats.org/presentationml/2006/ole">
              <mc:AlternateContent xmlns:mc="http://schemas.openxmlformats.org/markup-compatibility/2006">
                <mc:Choice xmlns:v="urn:schemas-microsoft-com:vml" Requires="v">
                  <p:oleObj spid="_x0000_s202756" name="Equation" r:id="rId4" imgW="1523880" imgH="266400" progId="Equation.DSMT4">
                    <p:embed/>
                  </p:oleObj>
                </mc:Choice>
                <mc:Fallback>
                  <p:oleObj name="Equation" r:id="rId4" imgW="1523880" imgH="266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76"/>
                          <a:ext cx="2050"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6" name="Text Box 8"/>
            <p:cNvSpPr txBox="1">
              <a:spLocks noChangeArrowheads="1"/>
            </p:cNvSpPr>
            <p:nvPr/>
          </p:nvSpPr>
          <p:spPr bwMode="auto">
            <a:xfrm>
              <a:off x="2835" y="729"/>
              <a:ext cx="2132" cy="231"/>
            </a:xfrm>
            <a:prstGeom prst="rect">
              <a:avLst/>
            </a:prstGeom>
            <a:noFill/>
            <a:ln w="9525">
              <a:noFill/>
              <a:miter lim="800000"/>
              <a:headEnd/>
              <a:tailEnd/>
            </a:ln>
          </p:spPr>
          <p:txBody>
            <a:bodyPr>
              <a:spAutoFit/>
            </a:bodyPr>
            <a:lstStyle/>
            <a:p>
              <a:pPr algn="l" eaLnBrk="0" hangingPunct="0"/>
              <a:r>
                <a:rPr lang="en-US" altLang="zh-CN" sz="1800" b="1">
                  <a:ea typeface="宋体" pitchFamily="2" charset="-122"/>
                </a:rPr>
                <a:t> Giant Monopole Resonance   </a:t>
              </a:r>
            </a:p>
          </p:txBody>
        </p:sp>
      </p:grpSp>
      <p:sp>
        <p:nvSpPr>
          <p:cNvPr id="3079" name="Text Box 9"/>
          <p:cNvSpPr txBox="1">
            <a:spLocks noChangeArrowheads="1"/>
          </p:cNvSpPr>
          <p:nvPr/>
        </p:nvSpPr>
        <p:spPr bwMode="auto">
          <a:xfrm>
            <a:off x="133350" y="4495800"/>
            <a:ext cx="4438650" cy="2225675"/>
          </a:xfrm>
          <a:prstGeom prst="rect">
            <a:avLst/>
          </a:prstGeom>
          <a:noFill/>
          <a:ln w="9525">
            <a:noFill/>
            <a:miter lim="800000"/>
            <a:headEnd/>
            <a:tailEnd/>
          </a:ln>
        </p:spPr>
        <p:txBody>
          <a:bodyPr>
            <a:spAutoFit/>
          </a:bodyPr>
          <a:lstStyle/>
          <a:p>
            <a:pPr algn="l"/>
            <a:r>
              <a:rPr lang="en-US" altLang="zh-CN" sz="2000">
                <a:solidFill>
                  <a:srgbClr val="FF0000"/>
                </a:solidFill>
                <a:latin typeface="Times New Roman" pitchFamily="18" charset="0"/>
                <a:ea typeface="宋体" pitchFamily="2" charset="-122"/>
              </a:rPr>
              <a:t>K</a:t>
            </a:r>
            <a:r>
              <a:rPr lang="en-US" altLang="zh-CN" sz="2000" baseline="-25000">
                <a:solidFill>
                  <a:srgbClr val="FF0000"/>
                </a:solidFill>
                <a:latin typeface="Times New Roman" pitchFamily="18" charset="0"/>
                <a:ea typeface="宋体" pitchFamily="2" charset="-122"/>
              </a:rPr>
              <a:t>0</a:t>
            </a:r>
            <a:r>
              <a:rPr lang="en-US" altLang="zh-CN" sz="2000">
                <a:solidFill>
                  <a:srgbClr val="FF0000"/>
                </a:solidFill>
                <a:latin typeface="Times New Roman" pitchFamily="18" charset="0"/>
                <a:ea typeface="宋体" pitchFamily="2" charset="-122"/>
              </a:rPr>
              <a:t>=231±5 MeV</a:t>
            </a:r>
          </a:p>
          <a:p>
            <a:pPr algn="l"/>
            <a:r>
              <a:rPr lang="en-US" altLang="zh-CN" sz="2000">
                <a:solidFill>
                  <a:srgbClr val="FF0000"/>
                </a:solidFill>
                <a:latin typeface="Times New Roman" pitchFamily="18" charset="0"/>
                <a:ea typeface="宋体" pitchFamily="2" charset="-122"/>
              </a:rPr>
              <a:t>Yongblood/Clark/Lui, PRL82, 691 (1999)</a:t>
            </a:r>
          </a:p>
          <a:p>
            <a:pPr algn="l"/>
            <a:r>
              <a:rPr lang="en-US" altLang="zh-CN" sz="2000">
                <a:solidFill>
                  <a:schemeClr val="accent2"/>
                </a:solidFill>
                <a:latin typeface="Times New Roman" pitchFamily="18" charset="0"/>
                <a:ea typeface="宋体" pitchFamily="2" charset="-122"/>
              </a:rPr>
              <a:t>Recent results:</a:t>
            </a:r>
          </a:p>
          <a:p>
            <a:pPr algn="l"/>
            <a:r>
              <a:rPr lang="en-US" altLang="zh-CN" sz="2000" b="1">
                <a:solidFill>
                  <a:srgbClr val="FFFF00"/>
                </a:solidFill>
                <a:latin typeface="Times New Roman" pitchFamily="18" charset="0"/>
                <a:ea typeface="宋体" pitchFamily="2" charset="-122"/>
              </a:rPr>
              <a:t>K</a:t>
            </a:r>
            <a:r>
              <a:rPr lang="en-US" altLang="zh-CN" sz="2000" b="1" baseline="-25000">
                <a:solidFill>
                  <a:srgbClr val="FFFF00"/>
                </a:solidFill>
                <a:latin typeface="Times New Roman" pitchFamily="18" charset="0"/>
                <a:ea typeface="宋体" pitchFamily="2" charset="-122"/>
              </a:rPr>
              <a:t>0</a:t>
            </a:r>
            <a:r>
              <a:rPr lang="en-US" altLang="zh-CN" sz="2000" b="1">
                <a:solidFill>
                  <a:srgbClr val="FFFF00"/>
                </a:solidFill>
                <a:latin typeface="Times New Roman" pitchFamily="18" charset="0"/>
                <a:ea typeface="宋体" pitchFamily="2" charset="-122"/>
              </a:rPr>
              <a:t>=240±20 MeV</a:t>
            </a:r>
          </a:p>
          <a:p>
            <a:pPr algn="l"/>
            <a:r>
              <a:rPr lang="en-US" altLang="zh-CN" sz="2000">
                <a:solidFill>
                  <a:schemeClr val="accent2"/>
                </a:solidFill>
                <a:latin typeface="Times New Roman" pitchFamily="18" charset="0"/>
                <a:ea typeface="宋体" pitchFamily="2" charset="-122"/>
              </a:rPr>
              <a:t>G. Colo et al. </a:t>
            </a:r>
          </a:p>
          <a:p>
            <a:pPr algn="l"/>
            <a:r>
              <a:rPr lang="en-US" altLang="zh-CN" sz="2000">
                <a:solidFill>
                  <a:schemeClr val="accent2"/>
                </a:solidFill>
                <a:latin typeface="Times New Roman" pitchFamily="18" charset="0"/>
                <a:ea typeface="宋体" pitchFamily="2" charset="-122"/>
              </a:rPr>
              <a:t>U. Garg et al.</a:t>
            </a:r>
          </a:p>
          <a:p>
            <a:pPr algn="l"/>
            <a:r>
              <a:rPr lang="en-US" altLang="zh-CN" sz="2000">
                <a:solidFill>
                  <a:schemeClr val="accent2"/>
                </a:solidFill>
                <a:latin typeface="Times New Roman" pitchFamily="18" charset="0"/>
                <a:ea typeface="宋体" pitchFamily="2" charset="-122"/>
              </a:rPr>
              <a:t>S. Shlomo et al.</a:t>
            </a:r>
          </a:p>
        </p:txBody>
      </p:sp>
      <p:pic>
        <p:nvPicPr>
          <p:cNvPr id="3080" name="Picture 11"/>
          <p:cNvPicPr>
            <a:picLocks noGrp="1" noChangeAspect="1" noChangeArrowheads="1"/>
          </p:cNvPicPr>
          <p:nvPr>
            <p:ph sz="quarter" idx="1"/>
          </p:nvPr>
        </p:nvPicPr>
        <p:blipFill>
          <a:blip r:embed="rId6" cstate="print"/>
          <a:srcRect/>
          <a:stretch>
            <a:fillRect/>
          </a:stretch>
        </p:blipFill>
        <p:spPr>
          <a:xfrm>
            <a:off x="76200" y="1752600"/>
            <a:ext cx="3095625" cy="2808288"/>
          </a:xfrm>
          <a:noFill/>
        </p:spPr>
      </p:pic>
      <p:graphicFrame>
        <p:nvGraphicFramePr>
          <p:cNvPr id="3074" name="Object 2"/>
          <p:cNvGraphicFramePr>
            <a:graphicFrameLocks noGrp="1" noChangeAspect="1"/>
          </p:cNvGraphicFramePr>
          <p:nvPr>
            <p:ph sz="quarter" idx="2"/>
          </p:nvPr>
        </p:nvGraphicFramePr>
        <p:xfrm>
          <a:off x="396875" y="1277938"/>
          <a:ext cx="3413125" cy="674687"/>
        </p:xfrm>
        <a:graphic>
          <a:graphicData uri="http://schemas.openxmlformats.org/presentationml/2006/ole">
            <mc:AlternateContent xmlns:mc="http://schemas.openxmlformats.org/markup-compatibility/2006">
              <mc:Choice xmlns:v="urn:schemas-microsoft-com:vml" Requires="v">
                <p:oleObj spid="_x0000_s202757" name="Equation" r:id="rId7" imgW="2247840" imgH="444240" progId="Equation.DSMT4">
                  <p:embed/>
                </p:oleObj>
              </mc:Choice>
              <mc:Fallback>
                <p:oleObj name="Equation" r:id="rId7" imgW="2247840" imgH="444240" progId="Equation.DSMT4">
                  <p:embed/>
                  <p:pic>
                    <p:nvPicPr>
                      <p:cNvPr id="0"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875" y="1277938"/>
                        <a:ext cx="3413125" cy="674687"/>
                      </a:xfrm>
                      <a:prstGeom prst="rect">
                        <a:avLst/>
                      </a:prstGeom>
                      <a:solidFill>
                        <a:srgbClr val="CCFFCC"/>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dirty="0" smtClean="0">
                <a:solidFill>
                  <a:schemeClr val="accent2"/>
                </a:solidFill>
                <a:latin typeface="Times New Roman" pitchFamily="18" charset="0"/>
                <a:cs typeface="Times New Roman" pitchFamily="18" charset="0"/>
              </a:rPr>
              <a:t>                 EOS of </a:t>
            </a:r>
            <a:r>
              <a:rPr lang="en-US" altLang="zh-CN" sz="2800" b="1" dirty="0" smtClean="0">
                <a:solidFill>
                  <a:srgbClr val="FF0000"/>
                </a:solidFill>
                <a:latin typeface="Times New Roman" pitchFamily="18" charset="0"/>
                <a:cs typeface="Times New Roman" pitchFamily="18" charset="0"/>
              </a:rPr>
              <a:t>Symmetri</a:t>
            </a:r>
            <a:r>
              <a:rPr lang="en-US" altLang="zh-CN" sz="2800" b="1" dirty="0" smtClean="0">
                <a:solidFill>
                  <a:schemeClr val="accent2"/>
                </a:solidFill>
                <a:latin typeface="Times New Roman" pitchFamily="18" charset="0"/>
                <a:cs typeface="Times New Roman" pitchFamily="18" charset="0"/>
              </a:rPr>
              <a:t>c Nuclear Matter </a:t>
            </a:r>
            <a:endParaRPr lang="zh-CN" altLang="en-US" sz="2800" b="1" dirty="0">
              <a:solidFill>
                <a:schemeClr val="accent2"/>
              </a:solidFill>
              <a:latin typeface="Times New Roman" pitchFamily="18" charset="0"/>
              <a:cs typeface="Times New Roman" pitchFamily="18" charset="0"/>
            </a:endParaRPr>
          </a:p>
        </p:txBody>
      </p:sp>
      <p:pic>
        <p:nvPicPr>
          <p:cNvPr id="3082" name="Picture 15"/>
          <p:cNvPicPr>
            <a:picLocks noChangeAspect="1" noChangeArrowheads="1"/>
          </p:cNvPicPr>
          <p:nvPr/>
        </p:nvPicPr>
        <p:blipFill>
          <a:blip r:embed="rId9" cstate="print"/>
          <a:srcRect/>
          <a:stretch>
            <a:fillRect/>
          </a:stretch>
        </p:blipFill>
        <p:spPr bwMode="auto">
          <a:xfrm>
            <a:off x="3041650" y="2133600"/>
            <a:ext cx="2673350" cy="442913"/>
          </a:xfrm>
          <a:prstGeom prst="rect">
            <a:avLst/>
          </a:prstGeom>
          <a:noFill/>
          <a:ln w="28575" algn="ctr">
            <a:noFill/>
            <a:miter lim="800000"/>
            <a:headEnd/>
            <a:tailEnd/>
          </a:ln>
        </p:spPr>
      </p:pic>
      <p:pic>
        <p:nvPicPr>
          <p:cNvPr id="3083" name="Picture 16"/>
          <p:cNvPicPr>
            <a:picLocks noChangeAspect="1" noChangeArrowheads="1"/>
          </p:cNvPicPr>
          <p:nvPr/>
        </p:nvPicPr>
        <p:blipFill>
          <a:blip r:embed="rId10" cstate="print"/>
          <a:srcRect/>
          <a:stretch>
            <a:fillRect/>
          </a:stretch>
        </p:blipFill>
        <p:spPr bwMode="auto">
          <a:xfrm>
            <a:off x="3041650" y="2576513"/>
            <a:ext cx="1058863" cy="495300"/>
          </a:xfrm>
          <a:prstGeom prst="rect">
            <a:avLst/>
          </a:prstGeom>
          <a:noFill/>
          <a:ln w="28575" algn="ctr">
            <a:noFill/>
            <a:miter lim="800000"/>
            <a:headEnd/>
            <a:tailEnd/>
          </a:ln>
        </p:spPr>
      </p:pic>
      <p:sp>
        <p:nvSpPr>
          <p:cNvPr id="3084" name="Text Box 17"/>
          <p:cNvSpPr txBox="1">
            <a:spLocks noChangeArrowheads="1"/>
          </p:cNvSpPr>
          <p:nvPr/>
        </p:nvSpPr>
        <p:spPr bwMode="auto">
          <a:xfrm>
            <a:off x="2352675" y="5257800"/>
            <a:ext cx="6638925" cy="1190625"/>
          </a:xfrm>
          <a:prstGeom prst="rect">
            <a:avLst/>
          </a:prstGeom>
          <a:noFill/>
          <a:ln w="28575" algn="ctr">
            <a:noFill/>
            <a:miter lim="800000"/>
            <a:headEnd/>
            <a:tailEnd/>
          </a:ln>
        </p:spPr>
        <p:txBody>
          <a:bodyPr wrap="none" lIns="90000" tIns="46800" rIns="90000" bIns="46800">
            <a:spAutoFit/>
          </a:bodyPr>
          <a:lstStyle/>
          <a:p>
            <a:pPr algn="l"/>
            <a:r>
              <a:rPr lang="en-US" altLang="zh-CN" sz="1800" b="1">
                <a:solidFill>
                  <a:schemeClr val="accent2"/>
                </a:solidFill>
                <a:latin typeface="Times New Roman" pitchFamily="18" charset="0"/>
              </a:rPr>
              <a:t>Uncertainty of the extracted K</a:t>
            </a:r>
            <a:r>
              <a:rPr lang="en-US" altLang="zh-CN" sz="1800" b="1" baseline="-25000">
                <a:solidFill>
                  <a:schemeClr val="accent2"/>
                </a:solidFill>
                <a:latin typeface="Times New Roman" pitchFamily="18" charset="0"/>
              </a:rPr>
              <a:t>0</a:t>
            </a:r>
            <a:r>
              <a:rPr lang="en-US" altLang="zh-CN" sz="1800" b="1">
                <a:solidFill>
                  <a:schemeClr val="accent2"/>
                </a:solidFill>
                <a:latin typeface="Times New Roman" pitchFamily="18" charset="0"/>
              </a:rPr>
              <a:t> is mainly due to the uncertainty of</a:t>
            </a:r>
          </a:p>
          <a:p>
            <a:pPr algn="l"/>
            <a:r>
              <a:rPr lang="en-US" altLang="zh-CN" sz="1800" b="1" i="1">
                <a:solidFill>
                  <a:srgbClr val="FF0000"/>
                </a:solidFill>
                <a:latin typeface="Times New Roman" pitchFamily="18" charset="0"/>
              </a:rPr>
              <a:t>L</a:t>
            </a:r>
            <a:r>
              <a:rPr lang="en-US" altLang="zh-CN" sz="1800" b="1">
                <a:solidFill>
                  <a:schemeClr val="accent2"/>
                </a:solidFill>
                <a:latin typeface="Times New Roman" pitchFamily="18" charset="0"/>
              </a:rPr>
              <a:t> (slope parameter of the symmetry energy) and </a:t>
            </a:r>
          </a:p>
          <a:p>
            <a:pPr algn="l"/>
            <a:r>
              <a:rPr lang="en-US" altLang="zh-CN" sz="1800" b="1">
                <a:solidFill>
                  <a:srgbClr val="FF0000"/>
                </a:solidFill>
                <a:latin typeface="Times New Roman" pitchFamily="18" charset="0"/>
              </a:rPr>
              <a:t>m*</a:t>
            </a:r>
            <a:r>
              <a:rPr lang="en-US" altLang="zh-CN" sz="1800" b="1" baseline="-25000">
                <a:solidFill>
                  <a:srgbClr val="FF0000"/>
                </a:solidFill>
                <a:latin typeface="Times New Roman" pitchFamily="18" charset="0"/>
              </a:rPr>
              <a:t>0</a:t>
            </a:r>
            <a:r>
              <a:rPr lang="en-US" altLang="zh-CN" sz="1800" b="1">
                <a:solidFill>
                  <a:schemeClr val="accent2"/>
                </a:solidFill>
                <a:latin typeface="Times New Roman" pitchFamily="18" charset="0"/>
              </a:rPr>
              <a:t> (isoscalar nucleon effective mass)</a:t>
            </a:r>
          </a:p>
          <a:p>
            <a:pPr algn="l"/>
            <a:r>
              <a:rPr lang="en-US" altLang="zh-CN" sz="1800" b="1">
                <a:solidFill>
                  <a:srgbClr val="3333FF"/>
                </a:solidFill>
                <a:latin typeface="Times New Roman" pitchFamily="18" charset="0"/>
              </a:rPr>
              <a:t>(See, e.g., L.W. Chen/J.Z. Gu, JPG39, 035104(2012))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324600" y="5105400"/>
            <a:ext cx="1143000" cy="396875"/>
          </a:xfrm>
          <a:prstGeom prst="rect">
            <a:avLst/>
          </a:prstGeom>
          <a:solidFill>
            <a:srgbClr val="0000FF"/>
          </a:solidFill>
          <a:ln w="1270" algn="ctr">
            <a:solidFill>
              <a:srgbClr val="0000FF"/>
            </a:solidFill>
            <a:miter lim="800000"/>
            <a:headEnd/>
            <a:tailEnd/>
          </a:ln>
        </p:spPr>
        <p:txBody>
          <a:bodyPr lIns="90000" tIns="46800" rIns="90000" bIns="46800" anchor="ctr">
            <a:spAutoFit/>
          </a:bodyPr>
          <a:lstStyle/>
          <a:p>
            <a:endParaRPr lang="zh-CN" altLang="en-US"/>
          </a:p>
        </p:txBody>
      </p:sp>
      <p:sp>
        <p:nvSpPr>
          <p:cNvPr id="24579" name="Text Box 3"/>
          <p:cNvSpPr txBox="1">
            <a:spLocks noChangeArrowheads="1"/>
          </p:cNvSpPr>
          <p:nvPr/>
        </p:nvSpPr>
        <p:spPr bwMode="auto">
          <a:xfrm>
            <a:off x="457200" y="901700"/>
            <a:ext cx="8223250" cy="396875"/>
          </a:xfrm>
          <a:prstGeom prst="rect">
            <a:avLst/>
          </a:prstGeom>
          <a:noFill/>
          <a:ln w="9525">
            <a:noFill/>
            <a:miter lim="800000"/>
            <a:headEnd/>
            <a:tailEnd/>
          </a:ln>
        </p:spPr>
        <p:txBody>
          <a:bodyPr wrap="none">
            <a:spAutoFit/>
          </a:bodyPr>
          <a:lstStyle/>
          <a:p>
            <a:pPr algn="l" eaLnBrk="0" hangingPunct="0"/>
            <a:r>
              <a:rPr lang="en-US" altLang="zh-CN" sz="2000" u="sng">
                <a:solidFill>
                  <a:srgbClr val="800000"/>
                </a:solidFill>
                <a:latin typeface="Times New Roman" pitchFamily="18" charset="0"/>
                <a:ea typeface="宋体" pitchFamily="2" charset="-122"/>
              </a:rPr>
              <a:t>(2) EOS of symmetric matter </a:t>
            </a:r>
            <a:r>
              <a:rPr kumimoji="1" lang="en-US" altLang="zh-CN" sz="2000" u="sng">
                <a:solidFill>
                  <a:srgbClr val="800000"/>
                </a:solidFill>
                <a:latin typeface="Times New Roman" pitchFamily="18" charset="0"/>
                <a:ea typeface="宋体" pitchFamily="2" charset="-122"/>
              </a:rPr>
              <a:t>for 1</a:t>
            </a:r>
            <a:r>
              <a:rPr kumimoji="1" lang="el-GR" altLang="zh-CN" sz="2000" u="sng">
                <a:solidFill>
                  <a:srgbClr val="800000"/>
                </a:solidFill>
                <a:latin typeface="Times New Roman" pitchFamily="18" charset="0"/>
                <a:ea typeface="宋体" pitchFamily="2" charset="-122"/>
              </a:rPr>
              <a:t>ρ</a:t>
            </a:r>
            <a:r>
              <a:rPr kumimoji="1" lang="en-US" altLang="zh-CN" sz="2000" u="sng" baseline="-25000">
                <a:solidFill>
                  <a:srgbClr val="800000"/>
                </a:solidFill>
                <a:latin typeface="Times New Roman" pitchFamily="18" charset="0"/>
                <a:ea typeface="宋体" pitchFamily="2" charset="-122"/>
              </a:rPr>
              <a:t>0</a:t>
            </a:r>
            <a:r>
              <a:rPr kumimoji="1" lang="en-US" altLang="zh-CN" sz="2000" u="sng">
                <a:solidFill>
                  <a:srgbClr val="800000"/>
                </a:solidFill>
                <a:latin typeface="Times New Roman" pitchFamily="18" charset="0"/>
                <a:ea typeface="宋体" pitchFamily="2" charset="-122"/>
              </a:rPr>
              <a:t>&lt; </a:t>
            </a:r>
            <a:r>
              <a:rPr kumimoji="1" lang="el-GR" altLang="zh-CN" sz="2000" u="sng">
                <a:solidFill>
                  <a:srgbClr val="800000"/>
                </a:solidFill>
                <a:latin typeface="Times New Roman" pitchFamily="18" charset="0"/>
                <a:ea typeface="宋体" pitchFamily="2" charset="-122"/>
              </a:rPr>
              <a:t>ρ</a:t>
            </a:r>
            <a:r>
              <a:rPr kumimoji="1" lang="en-US" altLang="zh-CN" sz="2000" u="sng">
                <a:solidFill>
                  <a:srgbClr val="800000"/>
                </a:solidFill>
                <a:latin typeface="Times New Roman" pitchFamily="18" charset="0"/>
                <a:ea typeface="宋体" pitchFamily="2" charset="-122"/>
              </a:rPr>
              <a:t> &lt; 3</a:t>
            </a:r>
            <a:r>
              <a:rPr kumimoji="1" lang="el-GR" altLang="zh-CN" sz="2000" u="sng">
                <a:solidFill>
                  <a:srgbClr val="800000"/>
                </a:solidFill>
                <a:latin typeface="Times New Roman" pitchFamily="18" charset="0"/>
                <a:ea typeface="宋体" pitchFamily="2" charset="-122"/>
              </a:rPr>
              <a:t>ρ</a:t>
            </a:r>
            <a:r>
              <a:rPr kumimoji="1" lang="en-US" altLang="zh-CN" sz="2000" u="sng" baseline="-25000">
                <a:solidFill>
                  <a:srgbClr val="800000"/>
                </a:solidFill>
                <a:latin typeface="Times New Roman" pitchFamily="18" charset="0"/>
                <a:ea typeface="宋体" pitchFamily="2" charset="-122"/>
              </a:rPr>
              <a:t>0</a:t>
            </a:r>
            <a:r>
              <a:rPr kumimoji="1" lang="en-US" altLang="zh-CN" sz="2000" u="sng">
                <a:solidFill>
                  <a:srgbClr val="800000"/>
                </a:solidFill>
                <a:latin typeface="Times New Roman" pitchFamily="18" charset="0"/>
                <a:ea typeface="宋体" pitchFamily="2" charset="-122"/>
              </a:rPr>
              <a:t> from K</a:t>
            </a:r>
            <a:r>
              <a:rPr kumimoji="1" lang="en-US" altLang="zh-CN" sz="2000" u="sng" baseline="30000">
                <a:solidFill>
                  <a:srgbClr val="800000"/>
                </a:solidFill>
                <a:latin typeface="Times New Roman" pitchFamily="18" charset="0"/>
                <a:ea typeface="宋体" pitchFamily="2" charset="-122"/>
              </a:rPr>
              <a:t>+</a:t>
            </a:r>
            <a:r>
              <a:rPr kumimoji="1" lang="en-US" altLang="zh-CN" sz="2000" u="sng">
                <a:solidFill>
                  <a:srgbClr val="800000"/>
                </a:solidFill>
                <a:latin typeface="Times New Roman" pitchFamily="18" charset="0"/>
                <a:ea typeface="宋体" pitchFamily="2" charset="-122"/>
              </a:rPr>
              <a:t> production in HIC’s</a:t>
            </a:r>
            <a:endParaRPr lang="el-GR" altLang="zh-CN" sz="2000" u="sng" baseline="-25000">
              <a:solidFill>
                <a:srgbClr val="800000"/>
              </a:solidFill>
              <a:latin typeface="Times New Roman" pitchFamily="18" charset="0"/>
              <a:ea typeface="宋体" pitchFamily="2" charset="-122"/>
              <a:cs typeface="Arial" charset="0"/>
            </a:endParaRPr>
          </a:p>
        </p:txBody>
      </p:sp>
      <p:sp>
        <p:nvSpPr>
          <p:cNvPr id="24580" name="Text Box 4"/>
          <p:cNvSpPr txBox="1">
            <a:spLocks noChangeArrowheads="1"/>
          </p:cNvSpPr>
          <p:nvPr/>
        </p:nvSpPr>
        <p:spPr bwMode="auto">
          <a:xfrm>
            <a:off x="5276850" y="1247775"/>
            <a:ext cx="3790950" cy="1190625"/>
          </a:xfrm>
          <a:prstGeom prst="rect">
            <a:avLst/>
          </a:prstGeom>
          <a:noFill/>
          <a:ln w="9525">
            <a:noFill/>
            <a:miter lim="800000"/>
            <a:headEnd/>
            <a:tailEnd/>
          </a:ln>
        </p:spPr>
        <p:txBody>
          <a:bodyPr wrap="none" anchor="b">
            <a:spAutoFit/>
          </a:bodyPr>
          <a:lstStyle/>
          <a:p>
            <a:r>
              <a:rPr kumimoji="1" lang="en-US" altLang="zh-CN" sz="1800">
                <a:solidFill>
                  <a:srgbClr val="3333FF"/>
                </a:solidFill>
                <a:latin typeface="Arial Unicode MS" pitchFamily="34" charset="-122"/>
                <a:ea typeface="宋体" pitchFamily="2" charset="-122"/>
              </a:rPr>
              <a:t>J. Aichelin and C.M. Ko, </a:t>
            </a:r>
          </a:p>
          <a:p>
            <a:r>
              <a:rPr kumimoji="1" lang="en-US" altLang="zh-CN" sz="1800">
                <a:solidFill>
                  <a:srgbClr val="3333FF"/>
                </a:solidFill>
                <a:latin typeface="Arial Unicode MS" pitchFamily="34" charset="-122"/>
                <a:ea typeface="宋体" pitchFamily="2" charset="-122"/>
              </a:rPr>
              <a:t>PRL55, (1985) 2661</a:t>
            </a:r>
          </a:p>
          <a:p>
            <a:r>
              <a:rPr kumimoji="1" lang="en-US" altLang="zh-CN" sz="1800">
                <a:solidFill>
                  <a:schemeClr val="hlink"/>
                </a:solidFill>
                <a:latin typeface="Arial Unicode MS" pitchFamily="34" charset="-122"/>
                <a:ea typeface="宋体" pitchFamily="2" charset="-122"/>
              </a:rPr>
              <a:t>C. Fuchs, </a:t>
            </a:r>
          </a:p>
          <a:p>
            <a:r>
              <a:rPr kumimoji="1" lang="en-US" altLang="zh-CN" sz="1800">
                <a:solidFill>
                  <a:schemeClr val="hlink"/>
                </a:solidFill>
                <a:latin typeface="Arial Unicode MS" pitchFamily="34" charset="-122"/>
                <a:ea typeface="宋体" pitchFamily="2" charset="-122"/>
              </a:rPr>
              <a:t>Prog. Part. Nucl. Phys. 56, (2006) 1</a:t>
            </a:r>
          </a:p>
        </p:txBody>
      </p:sp>
      <p:pic>
        <p:nvPicPr>
          <p:cNvPr id="24581" name="Picture 5"/>
          <p:cNvPicPr>
            <a:picLocks noChangeAspect="1" noChangeArrowheads="1"/>
          </p:cNvPicPr>
          <p:nvPr/>
        </p:nvPicPr>
        <p:blipFill>
          <a:blip r:embed="rId2" cstate="print"/>
          <a:srcRect/>
          <a:stretch>
            <a:fillRect/>
          </a:stretch>
        </p:blipFill>
        <p:spPr bwMode="auto">
          <a:xfrm>
            <a:off x="179388" y="1557338"/>
            <a:ext cx="5208587" cy="5153025"/>
          </a:xfrm>
          <a:prstGeom prst="rect">
            <a:avLst/>
          </a:prstGeom>
          <a:noFill/>
          <a:ln w="9525">
            <a:noFill/>
            <a:miter lim="800000"/>
            <a:headEnd/>
            <a:tailEnd/>
          </a:ln>
        </p:spPr>
      </p:pic>
      <p:sp>
        <p:nvSpPr>
          <p:cNvPr id="24582" name="Text Box 6"/>
          <p:cNvSpPr txBox="1">
            <a:spLocks noChangeArrowheads="1"/>
          </p:cNvSpPr>
          <p:nvPr/>
        </p:nvSpPr>
        <p:spPr bwMode="auto">
          <a:xfrm>
            <a:off x="5527675" y="2955925"/>
            <a:ext cx="3311525" cy="2530475"/>
          </a:xfrm>
          <a:prstGeom prst="rect">
            <a:avLst/>
          </a:prstGeom>
          <a:noFill/>
          <a:ln w="9525">
            <a:noFill/>
            <a:miter lim="800000"/>
            <a:headEnd/>
            <a:tailEnd/>
          </a:ln>
        </p:spPr>
        <p:txBody>
          <a:bodyPr anchor="b">
            <a:spAutoFit/>
          </a:bodyPr>
          <a:lstStyle/>
          <a:p>
            <a:pPr algn="l"/>
            <a:r>
              <a:rPr kumimoji="1" lang="en-US" altLang="zh-CN" sz="2000">
                <a:solidFill>
                  <a:srgbClr val="800000"/>
                </a:solidFill>
                <a:latin typeface="Arial Unicode MS" pitchFamily="34" charset="-122"/>
                <a:ea typeface="宋体" pitchFamily="2" charset="-122"/>
              </a:rPr>
              <a:t>Transport calculations indicate that “results for the K</a:t>
            </a:r>
            <a:r>
              <a:rPr kumimoji="1" lang="en-US" altLang="zh-CN" sz="2000" baseline="30000">
                <a:solidFill>
                  <a:srgbClr val="800000"/>
                </a:solidFill>
                <a:latin typeface="Arial Unicode MS" pitchFamily="34" charset="-122"/>
                <a:ea typeface="宋体" pitchFamily="2" charset="-122"/>
              </a:rPr>
              <a:t>+</a:t>
            </a:r>
            <a:r>
              <a:rPr kumimoji="1" lang="en-US" altLang="zh-CN" sz="2000">
                <a:solidFill>
                  <a:srgbClr val="800000"/>
                </a:solidFill>
                <a:latin typeface="Arial Unicode MS" pitchFamily="34" charset="-122"/>
                <a:ea typeface="宋体" pitchFamily="2" charset="-122"/>
              </a:rPr>
              <a:t> excitation function in Au + Au over C + C reactions as measured by the KaoS Collaboration strongly support the scenario</a:t>
            </a:r>
          </a:p>
          <a:p>
            <a:pPr algn="l"/>
            <a:r>
              <a:rPr kumimoji="1" lang="en-US" altLang="zh-CN" sz="2000">
                <a:solidFill>
                  <a:srgbClr val="800000"/>
                </a:solidFill>
                <a:latin typeface="Arial Unicode MS" pitchFamily="34" charset="-122"/>
                <a:ea typeface="宋体" pitchFamily="2" charset="-122"/>
              </a:rPr>
              <a:t>with a </a:t>
            </a:r>
            <a:r>
              <a:rPr kumimoji="1" lang="en-US" altLang="zh-CN" sz="2000" b="1">
                <a:solidFill>
                  <a:srgbClr val="FFFF00"/>
                </a:solidFill>
                <a:latin typeface="Arial Unicode MS" pitchFamily="34" charset="-122"/>
                <a:ea typeface="宋体" pitchFamily="2" charset="-122"/>
              </a:rPr>
              <a:t>soft EOS</a:t>
            </a:r>
            <a:r>
              <a:rPr kumimoji="1" lang="en-US" altLang="zh-CN" sz="2000">
                <a:solidFill>
                  <a:srgbClr val="800000"/>
                </a:solidFill>
                <a:latin typeface="Arial Unicode MS" pitchFamily="34" charset="-122"/>
                <a:ea typeface="宋体" pitchFamily="2" charset="-122"/>
              </a:rPr>
              <a:t>.”</a:t>
            </a:r>
            <a:endParaRPr kumimoji="1" lang="en-US" altLang="zh-CN" sz="2000" b="1">
              <a:solidFill>
                <a:srgbClr val="800000"/>
              </a:solidFill>
              <a:latin typeface="Arial Unicode MS" pitchFamily="34" charset="-122"/>
              <a:ea typeface="宋体" pitchFamily="2" charset="-122"/>
            </a:endParaRPr>
          </a:p>
        </p:txBody>
      </p:sp>
      <p:sp>
        <p:nvSpPr>
          <p:cNvPr id="24583" name="Text Box 7"/>
          <p:cNvSpPr txBox="1">
            <a:spLocks noChangeArrowheads="1"/>
          </p:cNvSpPr>
          <p:nvPr/>
        </p:nvSpPr>
        <p:spPr bwMode="auto">
          <a:xfrm>
            <a:off x="5835650" y="2362200"/>
            <a:ext cx="2470150" cy="701675"/>
          </a:xfrm>
          <a:prstGeom prst="rect">
            <a:avLst/>
          </a:prstGeom>
          <a:noFill/>
          <a:ln w="9525">
            <a:noFill/>
            <a:miter lim="800000"/>
            <a:headEnd/>
            <a:tailEnd/>
          </a:ln>
        </p:spPr>
        <p:txBody>
          <a:bodyPr wrap="none" anchor="b">
            <a:spAutoFit/>
          </a:bodyPr>
          <a:lstStyle/>
          <a:p>
            <a:r>
              <a:rPr kumimoji="1" lang="en-US" altLang="zh-CN" sz="2000">
                <a:solidFill>
                  <a:srgbClr val="FF0000"/>
                </a:solidFill>
                <a:latin typeface="Arial Unicode MS" pitchFamily="34" charset="-122"/>
                <a:ea typeface="宋体" pitchFamily="2" charset="-122"/>
              </a:rPr>
              <a:t>C. Fuchs et al, </a:t>
            </a:r>
          </a:p>
          <a:p>
            <a:r>
              <a:rPr kumimoji="1" lang="en-US" altLang="zh-CN" sz="2000">
                <a:solidFill>
                  <a:srgbClr val="FF0000"/>
                </a:solidFill>
                <a:latin typeface="Arial Unicode MS" pitchFamily="34" charset="-122"/>
                <a:ea typeface="宋体" pitchFamily="2" charset="-122"/>
              </a:rPr>
              <a:t>PRL86, (2001) 1974</a:t>
            </a:r>
          </a:p>
        </p:txBody>
      </p:sp>
      <p:sp>
        <p:nvSpPr>
          <p:cNvPr id="24584" name="Text Box 8"/>
          <p:cNvSpPr txBox="1">
            <a:spLocks noChangeArrowheads="1"/>
          </p:cNvSpPr>
          <p:nvPr/>
        </p:nvSpPr>
        <p:spPr bwMode="auto">
          <a:xfrm>
            <a:off x="5387975" y="5486400"/>
            <a:ext cx="3482975" cy="915988"/>
          </a:xfrm>
          <a:prstGeom prst="rect">
            <a:avLst/>
          </a:prstGeom>
          <a:noFill/>
          <a:ln w="28575" algn="ctr">
            <a:noFill/>
            <a:miter lim="800000"/>
            <a:headEnd/>
            <a:tailEnd/>
          </a:ln>
        </p:spPr>
        <p:txBody>
          <a:bodyPr wrap="none" lIns="90000" tIns="46800" rIns="90000" bIns="46800">
            <a:spAutoFit/>
          </a:bodyPr>
          <a:lstStyle/>
          <a:p>
            <a:r>
              <a:rPr lang="en-US" altLang="zh-CN" sz="1800">
                <a:solidFill>
                  <a:schemeClr val="accent2"/>
                </a:solidFill>
                <a:latin typeface="Times New Roman" pitchFamily="18" charset="0"/>
              </a:rPr>
              <a:t>See also: C. Hartnack, H. Oeschler, </a:t>
            </a:r>
          </a:p>
          <a:p>
            <a:r>
              <a:rPr lang="en-US" altLang="zh-CN" sz="1800">
                <a:solidFill>
                  <a:schemeClr val="accent2"/>
                </a:solidFill>
                <a:latin typeface="Times New Roman" pitchFamily="18" charset="0"/>
              </a:rPr>
              <a:t>and J. Aichelin, </a:t>
            </a:r>
          </a:p>
          <a:p>
            <a:r>
              <a:rPr lang="en-US" altLang="zh-CN" sz="1800">
                <a:solidFill>
                  <a:schemeClr val="accent2"/>
                </a:solidFill>
                <a:latin typeface="Times New Roman" pitchFamily="18" charset="0"/>
              </a:rPr>
              <a:t>PRL96, 012302 (2006)</a:t>
            </a:r>
          </a:p>
        </p:txBody>
      </p:sp>
      <p:sp>
        <p:nvSpPr>
          <p:cNvPr id="10" name="Rectangle 1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dirty="0" smtClean="0">
                <a:solidFill>
                  <a:schemeClr val="accent2"/>
                </a:solidFill>
                <a:latin typeface="Times New Roman" pitchFamily="18" charset="0"/>
                <a:cs typeface="Times New Roman" pitchFamily="18" charset="0"/>
              </a:rPr>
              <a:t>                 EOS of </a:t>
            </a:r>
            <a:r>
              <a:rPr lang="en-US" altLang="zh-CN" sz="2800" b="1" dirty="0" smtClean="0">
                <a:solidFill>
                  <a:srgbClr val="FF0000"/>
                </a:solidFill>
                <a:latin typeface="Times New Roman" pitchFamily="18" charset="0"/>
                <a:cs typeface="Times New Roman" pitchFamily="18" charset="0"/>
              </a:rPr>
              <a:t>Symmetric</a:t>
            </a:r>
            <a:r>
              <a:rPr lang="en-US" altLang="zh-CN" sz="2800" b="1" dirty="0" smtClean="0">
                <a:solidFill>
                  <a:schemeClr val="accent2"/>
                </a:solidFill>
                <a:latin typeface="Times New Roman" pitchFamily="18" charset="0"/>
                <a:cs typeface="Times New Roman" pitchFamily="18" charset="0"/>
              </a:rPr>
              <a:t> Nuclear Matter </a:t>
            </a:r>
            <a:endParaRPr lang="zh-CN" altLang="en-US" sz="28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smtClean="0">
                <a:latin typeface="Times New Roman" pitchFamily="18" charset="0"/>
                <a:ea typeface="黑体" pitchFamily="49" charset="-122"/>
                <a:cs typeface="Times New Roman" pitchFamily="18" charset="0"/>
              </a:rPr>
              <a:t>        Facilities of Radioactive Beams</a:t>
            </a:r>
            <a:endParaRPr lang="zh-CN" altLang="en-US" smtClean="0">
              <a:latin typeface="Times New Roman" pitchFamily="18" charset="0"/>
              <a:ea typeface="黑体" pitchFamily="49" charset="-122"/>
              <a:cs typeface="Times New Roman" pitchFamily="18" charset="0"/>
            </a:endParaRPr>
          </a:p>
        </p:txBody>
      </p:sp>
      <p:sp>
        <p:nvSpPr>
          <p:cNvPr id="39939" name="Text Box 3"/>
          <p:cNvSpPr txBox="1">
            <a:spLocks noChangeArrowheads="1"/>
          </p:cNvSpPr>
          <p:nvPr/>
        </p:nvSpPr>
        <p:spPr bwMode="auto">
          <a:xfrm>
            <a:off x="762000" y="624324"/>
            <a:ext cx="7620000" cy="6093976"/>
          </a:xfrm>
          <a:prstGeom prst="rect">
            <a:avLst/>
          </a:prstGeom>
          <a:noFill/>
          <a:ln w="9525">
            <a:noFill/>
            <a:miter lim="800000"/>
            <a:headEnd/>
            <a:tailEnd/>
          </a:ln>
        </p:spPr>
        <p:txBody>
          <a:bodyPr wrap="square" anchor="b">
            <a:spAutoFit/>
          </a:bodyPr>
          <a:lstStyle/>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Cooling Storage Ring (CSR) Facility at HIRFL/Lanzhou in China (2008)</a:t>
            </a:r>
          </a:p>
          <a:p>
            <a:pPr algn="l">
              <a:buFont typeface="Wingdings" pitchFamily="2" charset="2"/>
              <a:buNone/>
            </a:pPr>
            <a:r>
              <a:rPr kumimoji="1" lang="en-US" altLang="zh-CN" sz="1400" b="1" dirty="0">
                <a:solidFill>
                  <a:schemeClr val="folHlink"/>
                </a:solidFill>
                <a:latin typeface="Times New Roman" pitchFamily="18" charset="0"/>
                <a:ea typeface="宋体" pitchFamily="2" charset="-122"/>
              </a:rPr>
              <a:t>    </a:t>
            </a:r>
            <a:r>
              <a:rPr kumimoji="1" lang="en-US" altLang="zh-CN" sz="1400" b="1" dirty="0">
                <a:solidFill>
                  <a:schemeClr val="hlink"/>
                </a:solidFill>
                <a:latin typeface="Times New Roman" pitchFamily="18" charset="0"/>
                <a:ea typeface="宋体" pitchFamily="2" charset="-122"/>
              </a:rPr>
              <a:t>up to 500 </a:t>
            </a:r>
            <a:r>
              <a:rPr kumimoji="1" lang="en-US" altLang="zh-CN" sz="1400" b="1" dirty="0" err="1">
                <a:solidFill>
                  <a:schemeClr val="hlink"/>
                </a:solidFill>
                <a:latin typeface="Times New Roman" pitchFamily="18" charset="0"/>
                <a:ea typeface="宋体" pitchFamily="2" charset="-122"/>
              </a:rPr>
              <a:t>MeV</a:t>
            </a:r>
            <a:r>
              <a:rPr kumimoji="1" lang="en-US" altLang="zh-CN" sz="1400" b="1" dirty="0">
                <a:solidFill>
                  <a:schemeClr val="hlink"/>
                </a:solidFill>
                <a:latin typeface="Times New Roman" pitchFamily="18" charset="0"/>
                <a:ea typeface="宋体" pitchFamily="2" charset="-122"/>
              </a:rPr>
              <a:t>/A for </a:t>
            </a:r>
            <a:r>
              <a:rPr kumimoji="1" lang="en-US" altLang="zh-CN" sz="1400" b="1" baseline="30000" dirty="0">
                <a:solidFill>
                  <a:schemeClr val="hlink"/>
                </a:solidFill>
                <a:latin typeface="Times New Roman" pitchFamily="18" charset="0"/>
                <a:ea typeface="宋体" pitchFamily="2" charset="-122"/>
              </a:rPr>
              <a:t>238</a:t>
            </a:r>
            <a:r>
              <a:rPr kumimoji="1" lang="en-US" altLang="zh-CN" sz="1400" b="1" dirty="0">
                <a:solidFill>
                  <a:schemeClr val="hlink"/>
                </a:solidFill>
                <a:latin typeface="Times New Roman" pitchFamily="18" charset="0"/>
                <a:ea typeface="宋体" pitchFamily="2" charset="-122"/>
              </a:rPr>
              <a:t>U</a:t>
            </a:r>
          </a:p>
          <a:p>
            <a:pPr algn="l">
              <a:buFont typeface="Wingdings" pitchFamily="2" charset="2"/>
              <a:buNone/>
            </a:pPr>
            <a:r>
              <a:rPr kumimoji="1" lang="en-US" altLang="zh-CN" sz="1400" b="1" dirty="0">
                <a:solidFill>
                  <a:srgbClr val="FF3399"/>
                </a:solidFill>
                <a:latin typeface="Times New Roman" pitchFamily="18" charset="0"/>
                <a:ea typeface="宋体" pitchFamily="2" charset="-122"/>
              </a:rPr>
              <a:t>    http://www.impcas.ac.cn/zhuye/en/htm/247.htm</a:t>
            </a:r>
          </a:p>
          <a:p>
            <a:pPr algn="l">
              <a:buFont typeface="Wingdings" pitchFamily="2" charset="2"/>
              <a:buNone/>
            </a:pPr>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rPr>
              <a:t> Beijing Radioactive Ion Facility (BRIF-II) at CIAE in China (2012)</a:t>
            </a:r>
          </a:p>
          <a:p>
            <a:pPr algn="l"/>
            <a:r>
              <a:rPr kumimoji="1" lang="en-US" altLang="zh-CN" sz="1400" b="1" dirty="0">
                <a:solidFill>
                  <a:srgbClr val="FF3399"/>
                </a:solidFill>
                <a:latin typeface="Times New Roman" pitchFamily="18" charset="0"/>
              </a:rPr>
              <a:t>    http://www.ciae.ac.cn/</a:t>
            </a:r>
          </a:p>
          <a:p>
            <a:pPr algn="l"/>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Radioactive Ion Beam Factory (RIBF) at RIKEN in Japan (2007)</a:t>
            </a:r>
          </a:p>
          <a:p>
            <a:pPr algn="l">
              <a:buFont typeface="Wingdings" pitchFamily="2" charset="2"/>
              <a:buNone/>
            </a:pPr>
            <a:r>
              <a:rPr kumimoji="1" lang="en-US" altLang="zh-CN" sz="1400" b="1" dirty="0">
                <a:solidFill>
                  <a:srgbClr val="FF3399"/>
                </a:solidFill>
                <a:latin typeface="Times New Roman" pitchFamily="18" charset="0"/>
                <a:ea typeface="宋体" pitchFamily="2" charset="-122"/>
              </a:rPr>
              <a:t>    </a:t>
            </a:r>
            <a:r>
              <a:rPr kumimoji="1" lang="en-US" altLang="zh-CN" sz="1400" b="1" dirty="0">
                <a:solidFill>
                  <a:srgbClr val="FF3399"/>
                </a:solidFill>
                <a:latin typeface="Times New Roman" pitchFamily="18" charset="0"/>
                <a:ea typeface="宋体" pitchFamily="2" charset="-122"/>
                <a:hlinkClick r:id="rId2"/>
              </a:rPr>
              <a:t>http://www.riken.jp/engn/index.html</a:t>
            </a:r>
            <a:endParaRPr kumimoji="1" lang="en-US" altLang="zh-CN" sz="1400" b="1" dirty="0">
              <a:solidFill>
                <a:srgbClr val="FF3399"/>
              </a:solidFill>
              <a:latin typeface="Times New Roman" pitchFamily="18" charset="0"/>
              <a:ea typeface="宋体" pitchFamily="2" charset="-122"/>
            </a:endParaRPr>
          </a:p>
          <a:p>
            <a:pPr algn="l">
              <a:buFont typeface="Wingdings" pitchFamily="2" charset="2"/>
              <a:buNone/>
            </a:pPr>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Texas A&amp;M Facility for Rare Exotic Beams -T-REX  (2013)</a:t>
            </a:r>
          </a:p>
          <a:p>
            <a:pPr algn="l"/>
            <a:r>
              <a:rPr kumimoji="1" lang="en-US" altLang="zh-CN" sz="1400" b="1" dirty="0">
                <a:solidFill>
                  <a:schemeClr val="accent2"/>
                </a:solidFill>
                <a:latin typeface="Times New Roman" pitchFamily="18" charset="0"/>
                <a:ea typeface="宋体" pitchFamily="2" charset="-122"/>
              </a:rPr>
              <a:t>    </a:t>
            </a:r>
            <a:r>
              <a:rPr kumimoji="1" lang="en-US" altLang="zh-CN" sz="1400" b="1" u="sng" dirty="0">
                <a:solidFill>
                  <a:srgbClr val="FF3399"/>
                </a:solidFill>
                <a:latin typeface="Times New Roman" pitchFamily="18" charset="0"/>
                <a:hlinkClick r:id="rId3"/>
              </a:rPr>
              <a:t>http://cyclotron.tamu.edu</a:t>
            </a:r>
            <a:r>
              <a:rPr kumimoji="1" lang="en-US" altLang="zh-CN" sz="1400" b="1" u="sng" dirty="0">
                <a:solidFill>
                  <a:srgbClr val="FF3399"/>
                </a:solidFill>
                <a:latin typeface="Times New Roman" pitchFamily="18" charset="0"/>
              </a:rPr>
              <a:t> </a:t>
            </a:r>
          </a:p>
          <a:p>
            <a:pPr algn="l">
              <a:buFont typeface="Wingdings" pitchFamily="2" charset="2"/>
              <a:buNone/>
            </a:pPr>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Facility for Antiproton and Ion Research (FAIR)/GSI in Germany (2016)</a:t>
            </a:r>
          </a:p>
          <a:p>
            <a:pPr algn="l">
              <a:buFont typeface="Wingdings" pitchFamily="2" charset="2"/>
              <a:buNone/>
            </a:pPr>
            <a:r>
              <a:rPr kumimoji="1" lang="en-US" altLang="zh-CN" sz="1400" b="1" dirty="0">
                <a:solidFill>
                  <a:schemeClr val="tx2"/>
                </a:solidFill>
                <a:latin typeface="Times New Roman" pitchFamily="18" charset="0"/>
                <a:ea typeface="宋体" pitchFamily="2" charset="-122"/>
              </a:rPr>
              <a:t>    </a:t>
            </a:r>
            <a:r>
              <a:rPr kumimoji="1" lang="en-US" altLang="zh-CN" sz="1400" b="1" dirty="0">
                <a:solidFill>
                  <a:schemeClr val="hlink"/>
                </a:solidFill>
                <a:latin typeface="Times New Roman" pitchFamily="18" charset="0"/>
                <a:ea typeface="宋体" pitchFamily="2" charset="-122"/>
              </a:rPr>
              <a:t>up to 2 </a:t>
            </a:r>
            <a:r>
              <a:rPr kumimoji="1" lang="en-US" altLang="zh-CN" sz="1400" b="1" dirty="0" err="1">
                <a:solidFill>
                  <a:schemeClr val="hlink"/>
                </a:solidFill>
                <a:latin typeface="Times New Roman" pitchFamily="18" charset="0"/>
                <a:ea typeface="宋体" pitchFamily="2" charset="-122"/>
              </a:rPr>
              <a:t>GeV</a:t>
            </a:r>
            <a:r>
              <a:rPr kumimoji="1" lang="en-US" altLang="zh-CN" sz="1400" b="1" dirty="0">
                <a:solidFill>
                  <a:schemeClr val="hlink"/>
                </a:solidFill>
                <a:latin typeface="Times New Roman" pitchFamily="18" charset="0"/>
                <a:ea typeface="宋体" pitchFamily="2" charset="-122"/>
              </a:rPr>
              <a:t>/A for </a:t>
            </a:r>
            <a:r>
              <a:rPr kumimoji="1" lang="en-US" altLang="zh-CN" sz="1400" b="1" baseline="30000" dirty="0">
                <a:solidFill>
                  <a:schemeClr val="hlink"/>
                </a:solidFill>
                <a:latin typeface="Times New Roman" pitchFamily="18" charset="0"/>
                <a:ea typeface="宋体" pitchFamily="2" charset="-122"/>
              </a:rPr>
              <a:t>132</a:t>
            </a:r>
            <a:r>
              <a:rPr kumimoji="1" lang="en-US" altLang="zh-CN" sz="1400" b="1" dirty="0">
                <a:solidFill>
                  <a:schemeClr val="hlink"/>
                </a:solidFill>
                <a:latin typeface="Times New Roman" pitchFamily="18" charset="0"/>
                <a:ea typeface="宋体" pitchFamily="2" charset="-122"/>
              </a:rPr>
              <a:t>Sn (</a:t>
            </a:r>
            <a:r>
              <a:rPr kumimoji="1" lang="en-US" altLang="zh-CN" sz="1400" b="1" dirty="0">
                <a:solidFill>
                  <a:srgbClr val="FF0000"/>
                </a:solidFill>
                <a:latin typeface="Times New Roman" pitchFamily="18" charset="0"/>
              </a:rPr>
              <a:t>NUSTAR</a:t>
            </a:r>
            <a:r>
              <a:rPr kumimoji="1" lang="en-US" altLang="zh-CN" sz="1400" b="1" dirty="0">
                <a:latin typeface="Times New Roman" pitchFamily="18" charset="0"/>
              </a:rPr>
              <a:t> - </a:t>
            </a:r>
            <a:r>
              <a:rPr kumimoji="1" lang="en-US" altLang="zh-CN" sz="1400" b="1" dirty="0" err="1">
                <a:latin typeface="Times New Roman" pitchFamily="18" charset="0"/>
              </a:rPr>
              <a:t>NUclear</a:t>
            </a:r>
            <a:r>
              <a:rPr kumimoji="1" lang="en-US" altLang="zh-CN" sz="1400" b="1" dirty="0">
                <a:latin typeface="Times New Roman" pitchFamily="18" charset="0"/>
              </a:rPr>
              <a:t> </a:t>
            </a:r>
            <a:r>
              <a:rPr kumimoji="1" lang="en-US" altLang="zh-CN" sz="1400" b="1" dirty="0" err="1">
                <a:latin typeface="Times New Roman" pitchFamily="18" charset="0"/>
              </a:rPr>
              <a:t>STructure</a:t>
            </a:r>
            <a:r>
              <a:rPr kumimoji="1" lang="en-US" altLang="zh-CN" sz="1400" b="1" dirty="0">
                <a:latin typeface="Times New Roman" pitchFamily="18" charset="0"/>
              </a:rPr>
              <a:t>, Astrophysics and Reactions </a:t>
            </a:r>
            <a:r>
              <a:rPr kumimoji="1" lang="en-US" altLang="zh-CN" sz="1400" b="1" dirty="0">
                <a:solidFill>
                  <a:schemeClr val="hlink"/>
                </a:solidFill>
                <a:latin typeface="Times New Roman" pitchFamily="18" charset="0"/>
                <a:ea typeface="宋体" pitchFamily="2" charset="-122"/>
              </a:rPr>
              <a:t>)</a:t>
            </a:r>
          </a:p>
          <a:p>
            <a:pPr algn="l">
              <a:buFont typeface="Wingdings" pitchFamily="2" charset="2"/>
              <a:buNone/>
            </a:pPr>
            <a:r>
              <a:rPr kumimoji="1" lang="en-US" altLang="zh-CN" sz="1400" b="1" dirty="0">
                <a:solidFill>
                  <a:srgbClr val="FF3399"/>
                </a:solidFill>
                <a:latin typeface="Times New Roman" pitchFamily="18" charset="0"/>
                <a:ea typeface="宋体" pitchFamily="2" charset="-122"/>
              </a:rPr>
              <a:t>    http://www.gsi.de/fair/index_e.html</a:t>
            </a:r>
            <a:endParaRPr kumimoji="1" lang="en-US" altLang="zh-CN" sz="1400" b="1" dirty="0">
              <a:solidFill>
                <a:schemeClr val="folHlink"/>
              </a:solidFill>
              <a:latin typeface="Times New Roman" pitchFamily="18" charset="0"/>
              <a:ea typeface="宋体" pitchFamily="2" charset="-122"/>
            </a:endParaRPr>
          </a:p>
          <a:p>
            <a:pPr algn="l">
              <a:buFont typeface="Wingdings" pitchFamily="2" charset="2"/>
              <a:buNone/>
            </a:pPr>
            <a:endParaRPr kumimoji="1" lang="en-US" altLang="zh-CN" sz="800" b="1" dirty="0">
              <a:solidFill>
                <a:schemeClr val="folHlink"/>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SPIRAL2/GANIL in France (2013)</a:t>
            </a:r>
          </a:p>
          <a:p>
            <a:pPr algn="l"/>
            <a:r>
              <a:rPr kumimoji="1" lang="en-US" altLang="zh-CN" sz="1400" b="1" dirty="0">
                <a:solidFill>
                  <a:srgbClr val="FF3399"/>
                </a:solidFill>
                <a:latin typeface="Times New Roman" pitchFamily="18" charset="0"/>
                <a:ea typeface="宋体" pitchFamily="2" charset="-122"/>
              </a:rPr>
              <a:t>    </a:t>
            </a:r>
            <a:r>
              <a:rPr kumimoji="1" lang="en-US" altLang="zh-CN" sz="1400" b="1" dirty="0">
                <a:solidFill>
                  <a:srgbClr val="FF3399"/>
                </a:solidFill>
                <a:latin typeface="Times New Roman" pitchFamily="18" charset="0"/>
                <a:ea typeface="宋体" pitchFamily="2" charset="-122"/>
                <a:hlinkClick r:id="rId4"/>
              </a:rPr>
              <a:t>http://</a:t>
            </a:r>
            <a:r>
              <a:rPr kumimoji="1" lang="en-US" altLang="zh-CN" sz="1400" b="1" dirty="0">
                <a:solidFill>
                  <a:srgbClr val="FF3399"/>
                </a:solidFill>
                <a:latin typeface="Times New Roman" pitchFamily="18" charset="0"/>
                <a:hlinkClick r:id="rId4"/>
              </a:rPr>
              <a:t>pro.ganil-spiral2.eu/spiral2</a:t>
            </a:r>
            <a:endParaRPr kumimoji="1" lang="en-US" altLang="zh-CN" sz="1400" b="1" dirty="0">
              <a:solidFill>
                <a:srgbClr val="FF3399"/>
              </a:solidFill>
              <a:latin typeface="Times New Roman" pitchFamily="18" charset="0"/>
            </a:endParaRPr>
          </a:p>
          <a:p>
            <a:pPr algn="l"/>
            <a:endParaRPr kumimoji="1" lang="en-US" altLang="zh-CN" sz="800" b="1" dirty="0">
              <a:solidFill>
                <a:srgbClr val="FF3399"/>
              </a:solidFill>
              <a:latin typeface="Times New Roman" pitchFamily="18" charset="0"/>
            </a:endParaRPr>
          </a:p>
          <a:p>
            <a:pPr algn="l">
              <a:buFont typeface="Wingdings" pitchFamily="2" charset="2"/>
              <a:buChar char="l"/>
            </a:pPr>
            <a:r>
              <a:rPr kumimoji="1" lang="en-US" altLang="zh-CN" sz="1400" b="1" dirty="0">
                <a:solidFill>
                  <a:schemeClr val="accent2"/>
                </a:solidFill>
                <a:latin typeface="Times New Roman" pitchFamily="18" charset="0"/>
              </a:rPr>
              <a:t> Selective Production of Exotic Species (SPES)/INFN in Italy (2015)</a:t>
            </a:r>
          </a:p>
          <a:p>
            <a:pPr algn="l">
              <a:buFont typeface="Wingdings" pitchFamily="2" charset="2"/>
              <a:buNone/>
            </a:pPr>
            <a:r>
              <a:rPr kumimoji="1" lang="en-US" altLang="zh-CN" sz="1400" b="1" dirty="0">
                <a:solidFill>
                  <a:srgbClr val="FF3399"/>
                </a:solidFill>
                <a:latin typeface="Times New Roman" pitchFamily="18" charset="0"/>
              </a:rPr>
              <a:t>    http://web.infn.it/spes</a:t>
            </a:r>
          </a:p>
          <a:p>
            <a:pPr algn="l"/>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Facility for Rare Isotope Beams (FRIB)/MSU in USA (2018)</a:t>
            </a:r>
          </a:p>
          <a:p>
            <a:pPr algn="l">
              <a:buFont typeface="Wingdings" pitchFamily="2" charset="2"/>
              <a:buNone/>
            </a:pPr>
            <a:r>
              <a:rPr kumimoji="1" lang="en-US" altLang="zh-CN" sz="1400" b="1" dirty="0">
                <a:solidFill>
                  <a:schemeClr val="tx2"/>
                </a:solidFill>
                <a:latin typeface="Times New Roman" pitchFamily="18" charset="0"/>
                <a:ea typeface="宋体" pitchFamily="2" charset="-122"/>
              </a:rPr>
              <a:t>   </a:t>
            </a:r>
            <a:r>
              <a:rPr kumimoji="1" lang="en-US" altLang="zh-CN" sz="1400" b="1" dirty="0">
                <a:solidFill>
                  <a:schemeClr val="hlink"/>
                </a:solidFill>
                <a:latin typeface="Times New Roman" pitchFamily="18" charset="0"/>
                <a:ea typeface="宋体" pitchFamily="2" charset="-122"/>
              </a:rPr>
              <a:t>up to 400(</a:t>
            </a:r>
            <a:r>
              <a:rPr kumimoji="1" lang="en-US" altLang="zh-CN" sz="1400" b="1" dirty="0">
                <a:solidFill>
                  <a:srgbClr val="FF3399"/>
                </a:solidFill>
                <a:latin typeface="Times New Roman" pitchFamily="18" charset="0"/>
                <a:ea typeface="宋体" pitchFamily="2" charset="-122"/>
              </a:rPr>
              <a:t>200</a:t>
            </a:r>
            <a:r>
              <a:rPr kumimoji="1" lang="en-US" altLang="zh-CN" sz="1400" b="1" dirty="0">
                <a:solidFill>
                  <a:schemeClr val="hlink"/>
                </a:solidFill>
                <a:latin typeface="Times New Roman" pitchFamily="18" charset="0"/>
                <a:ea typeface="宋体" pitchFamily="2" charset="-122"/>
              </a:rPr>
              <a:t>) </a:t>
            </a:r>
            <a:r>
              <a:rPr kumimoji="1" lang="en-US" altLang="zh-CN" sz="1400" b="1" dirty="0" err="1">
                <a:solidFill>
                  <a:schemeClr val="hlink"/>
                </a:solidFill>
                <a:latin typeface="Times New Roman" pitchFamily="18" charset="0"/>
                <a:ea typeface="宋体" pitchFamily="2" charset="-122"/>
              </a:rPr>
              <a:t>MeV</a:t>
            </a:r>
            <a:r>
              <a:rPr kumimoji="1" lang="en-US" altLang="zh-CN" sz="1400" b="1" dirty="0">
                <a:solidFill>
                  <a:schemeClr val="hlink"/>
                </a:solidFill>
                <a:latin typeface="Times New Roman" pitchFamily="18" charset="0"/>
                <a:ea typeface="宋体" pitchFamily="2" charset="-122"/>
              </a:rPr>
              <a:t>/A for </a:t>
            </a:r>
            <a:r>
              <a:rPr kumimoji="1" lang="en-US" altLang="zh-CN" sz="1400" b="1" baseline="30000" dirty="0">
                <a:solidFill>
                  <a:schemeClr val="hlink"/>
                </a:solidFill>
                <a:latin typeface="Times New Roman" pitchFamily="18" charset="0"/>
                <a:ea typeface="宋体" pitchFamily="2" charset="-122"/>
              </a:rPr>
              <a:t>132</a:t>
            </a:r>
            <a:r>
              <a:rPr kumimoji="1" lang="en-US" altLang="zh-CN" sz="1400" b="1" dirty="0">
                <a:solidFill>
                  <a:schemeClr val="hlink"/>
                </a:solidFill>
                <a:latin typeface="Times New Roman" pitchFamily="18" charset="0"/>
                <a:ea typeface="宋体" pitchFamily="2" charset="-122"/>
              </a:rPr>
              <a:t>Sn </a:t>
            </a:r>
          </a:p>
          <a:p>
            <a:pPr algn="l">
              <a:buFont typeface="Wingdings" pitchFamily="2" charset="2"/>
              <a:buNone/>
            </a:pPr>
            <a:r>
              <a:rPr kumimoji="1" lang="en-US" altLang="zh-CN" sz="1400" b="1" dirty="0">
                <a:solidFill>
                  <a:schemeClr val="hlink"/>
                </a:solidFill>
                <a:latin typeface="Times New Roman" pitchFamily="18" charset="0"/>
                <a:ea typeface="宋体" pitchFamily="2" charset="-122"/>
              </a:rPr>
              <a:t>   </a:t>
            </a:r>
            <a:r>
              <a:rPr kumimoji="1" lang="en-US" altLang="zh-CN" sz="1400" b="1" dirty="0">
                <a:solidFill>
                  <a:srgbClr val="FF3399"/>
                </a:solidFill>
                <a:latin typeface="Times New Roman" pitchFamily="18" charset="0"/>
                <a:hlinkClick r:id="rId5"/>
              </a:rPr>
              <a:t>http://www.frib.msu.edu/</a:t>
            </a:r>
            <a:endParaRPr kumimoji="1" lang="en-US" altLang="zh-CN" sz="1400" b="1" dirty="0">
              <a:solidFill>
                <a:srgbClr val="FF3399"/>
              </a:solidFill>
              <a:latin typeface="Times New Roman" pitchFamily="18" charset="0"/>
            </a:endParaRPr>
          </a:p>
          <a:p>
            <a:pPr algn="l">
              <a:buFont typeface="Wingdings" pitchFamily="2" charset="2"/>
              <a:buNone/>
            </a:pPr>
            <a:endParaRPr kumimoji="1" lang="en-US" altLang="zh-CN" sz="800" b="1" dirty="0">
              <a:solidFill>
                <a:schemeClr val="folHlink"/>
              </a:solidFill>
            </a:endParaRPr>
          </a:p>
          <a:p>
            <a:pPr algn="l">
              <a:buFont typeface="Wingdings" pitchFamily="2" charset="2"/>
              <a:buChar char="l"/>
            </a:pPr>
            <a:r>
              <a:rPr kumimoji="1" lang="en-US" altLang="zh-CN" sz="1400" b="1" dirty="0">
                <a:solidFill>
                  <a:schemeClr val="accent2"/>
                </a:solidFill>
                <a:latin typeface="Times New Roman" pitchFamily="18" charset="0"/>
              </a:rPr>
              <a:t>The </a:t>
            </a:r>
            <a:r>
              <a:rPr kumimoji="1" lang="en-US" altLang="ko-KR" sz="1400" b="1" dirty="0">
                <a:solidFill>
                  <a:schemeClr val="accent2"/>
                </a:solidFill>
                <a:latin typeface="Times New Roman" pitchFamily="18" charset="0"/>
              </a:rPr>
              <a:t>Korean Rare Isotope Accelerator</a:t>
            </a:r>
            <a:r>
              <a:rPr kumimoji="1" lang="en-US" altLang="zh-CN" sz="1400" b="1" dirty="0">
                <a:solidFill>
                  <a:schemeClr val="accent2"/>
                </a:solidFill>
                <a:latin typeface="Times New Roman" pitchFamily="18" charset="0"/>
              </a:rPr>
              <a:t> (</a:t>
            </a:r>
            <a:r>
              <a:rPr kumimoji="1" lang="en-US" altLang="zh-CN" sz="1400" b="1" dirty="0" err="1" smtClean="0">
                <a:solidFill>
                  <a:schemeClr val="accent2"/>
                </a:solidFill>
                <a:latin typeface="Times New Roman" pitchFamily="18" charset="0"/>
              </a:rPr>
              <a:t>KoRIA</a:t>
            </a:r>
            <a:r>
              <a:rPr kumimoji="1" lang="en-US" altLang="zh-CN" sz="1400" b="1" dirty="0" smtClean="0">
                <a:solidFill>
                  <a:schemeClr val="accent2"/>
                </a:solidFill>
                <a:latin typeface="Times New Roman" pitchFamily="18" charset="0"/>
              </a:rPr>
              <a:t>-</a:t>
            </a:r>
            <a:r>
              <a:rPr kumimoji="1" lang="en-US" altLang="zh-CN" sz="1400" b="1" dirty="0" smtClean="0">
                <a:solidFill>
                  <a:srgbClr val="FF0000"/>
                </a:solidFill>
                <a:latin typeface="Times New Roman" pitchFamily="18" charset="0"/>
              </a:rPr>
              <a:t>RAON(RISP Accelerator Complex</a:t>
            </a:r>
            <a:r>
              <a:rPr kumimoji="1" lang="en-US" altLang="zh-CN" sz="1400" b="1" dirty="0" smtClean="0">
                <a:solidFill>
                  <a:schemeClr val="accent2"/>
                </a:solidFill>
                <a:latin typeface="Times New Roman" pitchFamily="18" charset="0"/>
              </a:rPr>
              <a:t>) (Starting</a:t>
            </a:r>
            <a:r>
              <a:rPr kumimoji="1" lang="en-US" altLang="zh-CN" sz="1400" b="1" dirty="0">
                <a:solidFill>
                  <a:schemeClr val="accent2"/>
                </a:solidFill>
                <a:latin typeface="Times New Roman" pitchFamily="18" charset="0"/>
              </a:rPr>
              <a:t>)</a:t>
            </a:r>
          </a:p>
          <a:p>
            <a:pPr algn="l"/>
            <a:r>
              <a:rPr kumimoji="1" lang="en-US" altLang="zh-CN" sz="1400" b="1" dirty="0">
                <a:solidFill>
                  <a:schemeClr val="hlink"/>
                </a:solidFill>
                <a:latin typeface="Times New Roman" pitchFamily="18" charset="0"/>
              </a:rPr>
              <a:t>    up to 250 </a:t>
            </a:r>
            <a:r>
              <a:rPr kumimoji="1" lang="en-US" altLang="zh-CN" sz="1400" b="1" dirty="0" err="1">
                <a:solidFill>
                  <a:schemeClr val="hlink"/>
                </a:solidFill>
                <a:latin typeface="Times New Roman" pitchFamily="18" charset="0"/>
              </a:rPr>
              <a:t>MeV</a:t>
            </a:r>
            <a:r>
              <a:rPr kumimoji="1" lang="en-US" altLang="zh-CN" sz="1400" b="1" dirty="0">
                <a:solidFill>
                  <a:schemeClr val="hlink"/>
                </a:solidFill>
                <a:latin typeface="Times New Roman" pitchFamily="18" charset="0"/>
              </a:rPr>
              <a:t>/A for </a:t>
            </a:r>
            <a:r>
              <a:rPr kumimoji="1" lang="en-US" altLang="zh-CN" sz="1400" b="1" baseline="30000" dirty="0">
                <a:solidFill>
                  <a:schemeClr val="hlink"/>
                </a:solidFill>
                <a:latin typeface="Times New Roman" pitchFamily="18" charset="0"/>
              </a:rPr>
              <a:t>132</a:t>
            </a:r>
            <a:r>
              <a:rPr kumimoji="1" lang="en-US" altLang="zh-CN" sz="1400" b="1" dirty="0">
                <a:solidFill>
                  <a:schemeClr val="hlink"/>
                </a:solidFill>
                <a:latin typeface="Times New Roman" pitchFamily="18" charset="0"/>
              </a:rPr>
              <a:t>Sn, up to 109 </a:t>
            </a:r>
            <a:r>
              <a:rPr kumimoji="1" lang="en-US" altLang="zh-CN" sz="1400" b="1" dirty="0" err="1">
                <a:solidFill>
                  <a:schemeClr val="hlink"/>
                </a:solidFill>
                <a:latin typeface="Times New Roman" pitchFamily="18" charset="0"/>
              </a:rPr>
              <a:t>pps</a:t>
            </a:r>
            <a:endParaRPr kumimoji="1" lang="en-US" altLang="zh-CN" sz="1400" b="1" dirty="0">
              <a:solidFill>
                <a:schemeClr val="hlink"/>
              </a:solidFill>
              <a:latin typeface="Times New Roman" pitchFamily="18" charset="0"/>
            </a:endParaRPr>
          </a:p>
          <a:p>
            <a:pPr algn="l"/>
            <a:r>
              <a:rPr kumimoji="1" lang="en-US" altLang="zh-CN" sz="1800" b="1" dirty="0">
                <a:solidFill>
                  <a:schemeClr val="hlink"/>
                </a:solidFill>
                <a:latin typeface="Times New Roman" pitchFamily="18"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117475" y="804863"/>
            <a:ext cx="8991600" cy="719137"/>
          </a:xfrm>
        </p:spPr>
        <p:txBody>
          <a:bodyPr/>
          <a:lstStyle/>
          <a:p>
            <a:r>
              <a:rPr lang="en-US" altLang="zh-CN" sz="2000" b="0" smtClean="0">
                <a:solidFill>
                  <a:srgbClr val="CC3300"/>
                </a:solidFill>
                <a:latin typeface="Times New Roman" pitchFamily="18" charset="0"/>
              </a:rPr>
              <a:t>(3) Present constraints on the EOS of symmetric nuclear matter for 2</a:t>
            </a:r>
            <a:r>
              <a:rPr lang="el-GR" altLang="zh-CN" sz="2000" b="0" smtClean="0">
                <a:solidFill>
                  <a:srgbClr val="CC3300"/>
                </a:solidFill>
                <a:latin typeface="Times New Roman" pitchFamily="18" charset="0"/>
                <a:cs typeface="Arial" charset="0"/>
              </a:rPr>
              <a:t>ρ</a:t>
            </a:r>
            <a:r>
              <a:rPr lang="en-US" altLang="zh-CN" sz="2000" b="0" baseline="-25000" smtClean="0">
                <a:solidFill>
                  <a:srgbClr val="CC3300"/>
                </a:solidFill>
                <a:latin typeface="Times New Roman" pitchFamily="18" charset="0"/>
              </a:rPr>
              <a:t>0</a:t>
            </a:r>
            <a:r>
              <a:rPr lang="en-US" altLang="zh-CN" sz="2000" b="0" smtClean="0">
                <a:solidFill>
                  <a:srgbClr val="CC3300"/>
                </a:solidFill>
                <a:latin typeface="Times New Roman" pitchFamily="18" charset="0"/>
              </a:rPr>
              <a:t>&lt; </a:t>
            </a:r>
            <a:r>
              <a:rPr lang="el-GR" altLang="zh-CN" sz="2000" b="0" smtClean="0">
                <a:solidFill>
                  <a:srgbClr val="CC3300"/>
                </a:solidFill>
                <a:latin typeface="Times New Roman" pitchFamily="18" charset="0"/>
                <a:cs typeface="Arial" charset="0"/>
              </a:rPr>
              <a:t>ρ</a:t>
            </a:r>
            <a:r>
              <a:rPr lang="en-US" altLang="zh-CN" sz="2000" b="0" smtClean="0">
                <a:solidFill>
                  <a:srgbClr val="CC3300"/>
                </a:solidFill>
                <a:latin typeface="Times New Roman" pitchFamily="18" charset="0"/>
              </a:rPr>
              <a:t> &lt; 5</a:t>
            </a:r>
            <a:r>
              <a:rPr lang="el-GR" altLang="zh-CN" sz="2000" b="0" smtClean="0">
                <a:solidFill>
                  <a:srgbClr val="CC3300"/>
                </a:solidFill>
                <a:latin typeface="Times New Roman" pitchFamily="18" charset="0"/>
                <a:cs typeface="Arial" charset="0"/>
              </a:rPr>
              <a:t>ρ</a:t>
            </a:r>
            <a:r>
              <a:rPr lang="en-US" altLang="zh-CN" sz="2000" b="0" baseline="-25000" smtClean="0">
                <a:solidFill>
                  <a:srgbClr val="CC3300"/>
                </a:solidFill>
                <a:latin typeface="Times New Roman" pitchFamily="18" charset="0"/>
              </a:rPr>
              <a:t>0</a:t>
            </a:r>
            <a:r>
              <a:rPr lang="en-US" altLang="zh-CN" sz="2000" b="0" smtClean="0">
                <a:solidFill>
                  <a:srgbClr val="CC3300"/>
                </a:solidFill>
                <a:latin typeface="Times New Roman" pitchFamily="18" charset="0"/>
              </a:rPr>
              <a:t> using flow data from BEVALAC, SIS/GSI and AGS</a:t>
            </a:r>
          </a:p>
        </p:txBody>
      </p:sp>
      <p:sp>
        <p:nvSpPr>
          <p:cNvPr id="4103" name="Rectangle 3"/>
          <p:cNvSpPr>
            <a:spLocks noGrp="1" noChangeArrowheads="1"/>
          </p:cNvSpPr>
          <p:nvPr>
            <p:ph type="body" sz="half" idx="1"/>
          </p:nvPr>
        </p:nvSpPr>
        <p:spPr>
          <a:xfrm>
            <a:off x="250825" y="5121275"/>
            <a:ext cx="4495800" cy="1431925"/>
          </a:xfrm>
        </p:spPr>
        <p:txBody>
          <a:bodyPr/>
          <a:lstStyle/>
          <a:p>
            <a:r>
              <a:rPr lang="en-US" altLang="zh-CN" sz="1600" b="1" dirty="0" smtClean="0">
                <a:solidFill>
                  <a:srgbClr val="12357C"/>
                </a:solidFill>
              </a:rPr>
              <a:t>Use constrained mean fields to predict the EOS for symmetric matter</a:t>
            </a:r>
          </a:p>
          <a:p>
            <a:pPr lvl="1"/>
            <a:r>
              <a:rPr lang="en-US" altLang="zh-CN" sz="1600" b="1" dirty="0" smtClean="0">
                <a:solidFill>
                  <a:srgbClr val="12357C"/>
                </a:solidFill>
              </a:rPr>
              <a:t>Width of pressure domain reflects uncertainties in comparison and of assumed momentum dependence</a:t>
            </a:r>
            <a:r>
              <a:rPr lang="en-US" altLang="zh-CN" sz="1800" b="1" dirty="0" smtClean="0">
                <a:solidFill>
                  <a:srgbClr val="12357C"/>
                </a:solidFill>
              </a:rPr>
              <a:t>.</a:t>
            </a:r>
            <a:endParaRPr lang="en-US" altLang="zh-CN" sz="1600" b="1" dirty="0" smtClean="0">
              <a:solidFill>
                <a:srgbClr val="12357C"/>
              </a:solidFill>
            </a:endParaRPr>
          </a:p>
        </p:txBody>
      </p:sp>
      <p:pic>
        <p:nvPicPr>
          <p:cNvPr id="4104" name="Picture 4" descr="Figure3"/>
          <p:cNvPicPr>
            <a:picLocks noChangeAspect="1" noChangeArrowheads="1"/>
          </p:cNvPicPr>
          <p:nvPr/>
        </p:nvPicPr>
        <p:blipFill>
          <a:blip r:embed="rId3" cstate="print"/>
          <a:srcRect/>
          <a:stretch>
            <a:fillRect/>
          </a:stretch>
        </p:blipFill>
        <p:spPr bwMode="auto">
          <a:xfrm>
            <a:off x="147638" y="1717675"/>
            <a:ext cx="4495800" cy="3463925"/>
          </a:xfrm>
          <a:prstGeom prst="rect">
            <a:avLst/>
          </a:prstGeom>
          <a:noFill/>
          <a:ln w="9525">
            <a:noFill/>
            <a:miter lim="800000"/>
            <a:headEnd/>
            <a:tailEnd/>
          </a:ln>
        </p:spPr>
      </p:pic>
      <p:sp>
        <p:nvSpPr>
          <p:cNvPr id="4105" name="Text Box 5"/>
          <p:cNvSpPr txBox="1">
            <a:spLocks noChangeArrowheads="1"/>
          </p:cNvSpPr>
          <p:nvPr/>
        </p:nvSpPr>
        <p:spPr bwMode="auto">
          <a:xfrm>
            <a:off x="228600" y="1416050"/>
            <a:ext cx="6016625" cy="336550"/>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P. Danielewicz, R. Lacey and W.G. Lynch, </a:t>
            </a:r>
            <a:r>
              <a:rPr lang="en-US" altLang="zh-CN" sz="1600" b="1">
                <a:solidFill>
                  <a:srgbClr val="FF3300"/>
                </a:solidFill>
                <a:latin typeface="Times New Roman" pitchFamily="18" charset="0"/>
                <a:ea typeface="宋体" pitchFamily="2" charset="-122"/>
              </a:rPr>
              <a:t>Science</a:t>
            </a:r>
            <a:r>
              <a:rPr lang="en-US" altLang="zh-CN" sz="1600" b="1">
                <a:solidFill>
                  <a:schemeClr val="accent2"/>
                </a:solidFill>
                <a:latin typeface="Times New Roman" pitchFamily="18" charset="0"/>
                <a:ea typeface="宋体" pitchFamily="2" charset="-122"/>
              </a:rPr>
              <a:t> 298, 1592 (2002)</a:t>
            </a:r>
          </a:p>
        </p:txBody>
      </p:sp>
      <p:grpSp>
        <p:nvGrpSpPr>
          <p:cNvPr id="2" name="Group 6"/>
          <p:cNvGrpSpPr>
            <a:grpSpLocks/>
          </p:cNvGrpSpPr>
          <p:nvPr/>
        </p:nvGrpSpPr>
        <p:grpSpPr bwMode="auto">
          <a:xfrm>
            <a:off x="4932363" y="1628775"/>
            <a:ext cx="4032250" cy="4848225"/>
            <a:chOff x="3107" y="799"/>
            <a:chExt cx="2540" cy="3117"/>
          </a:xfrm>
        </p:grpSpPr>
        <p:sp>
          <p:nvSpPr>
            <p:cNvPr id="4108" name="Line 7"/>
            <p:cNvSpPr>
              <a:spLocks noChangeShapeType="1"/>
            </p:cNvSpPr>
            <p:nvPr/>
          </p:nvSpPr>
          <p:spPr bwMode="auto">
            <a:xfrm>
              <a:off x="3984" y="1248"/>
              <a:ext cx="624" cy="768"/>
            </a:xfrm>
            <a:prstGeom prst="line">
              <a:avLst/>
            </a:prstGeom>
            <a:noFill/>
            <a:ln w="25400">
              <a:solidFill>
                <a:srgbClr val="FF6600"/>
              </a:solidFill>
              <a:round/>
              <a:headEnd/>
              <a:tailEnd type="triangle" w="med" len="med"/>
            </a:ln>
          </p:spPr>
          <p:txBody>
            <a:bodyPr/>
            <a:lstStyle/>
            <a:p>
              <a:endParaRPr lang="zh-CN" altLang="en-US"/>
            </a:p>
          </p:txBody>
        </p:sp>
        <p:graphicFrame>
          <p:nvGraphicFramePr>
            <p:cNvPr id="4098" name="Object 2"/>
            <p:cNvGraphicFramePr>
              <a:graphicFrameLocks noChangeAspect="1"/>
            </p:cNvGraphicFramePr>
            <p:nvPr/>
          </p:nvGraphicFramePr>
          <p:xfrm>
            <a:off x="3269" y="3428"/>
            <a:ext cx="2048" cy="488"/>
          </p:xfrm>
          <a:graphic>
            <a:graphicData uri="http://schemas.openxmlformats.org/presentationml/2006/ole">
              <mc:AlternateContent xmlns:mc="http://schemas.openxmlformats.org/markup-compatibility/2006">
                <mc:Choice xmlns:v="urn:schemas-microsoft-com:vml" Requires="v">
                  <p:oleObj spid="_x0000_s203782" name="Equation" r:id="rId4" imgW="1638000" imgH="469800" progId="Equation.DSMT4">
                    <p:embed/>
                  </p:oleObj>
                </mc:Choice>
                <mc:Fallback>
                  <p:oleObj name="Equation" r:id="rId4" imgW="16380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 y="3428"/>
                          <a:ext cx="2048" cy="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Text Box 9"/>
            <p:cNvSpPr txBox="1">
              <a:spLocks noChangeArrowheads="1"/>
            </p:cNvSpPr>
            <p:nvPr/>
          </p:nvSpPr>
          <p:spPr bwMode="auto">
            <a:xfrm>
              <a:off x="3146" y="799"/>
              <a:ext cx="2501" cy="589"/>
            </a:xfrm>
            <a:prstGeom prst="rect">
              <a:avLst/>
            </a:prstGeom>
            <a:noFill/>
            <a:ln w="9525">
              <a:noFill/>
              <a:miter lim="800000"/>
              <a:headEnd/>
              <a:tailEnd/>
            </a:ln>
          </p:spPr>
          <p:txBody>
            <a:bodyPr>
              <a:spAutoFit/>
            </a:bodyPr>
            <a:lstStyle/>
            <a:p>
              <a:pPr algn="l" eaLnBrk="0" hangingPunct="0"/>
              <a:r>
                <a:rPr lang="en-US" altLang="zh-CN" sz="1800" dirty="0">
                  <a:solidFill>
                    <a:srgbClr val="FF6600"/>
                  </a:solidFill>
                  <a:ea typeface="宋体" pitchFamily="2" charset="-122"/>
                </a:rPr>
                <a:t>The highest pressure recorded under </a:t>
              </a:r>
            </a:p>
            <a:p>
              <a:pPr algn="l" eaLnBrk="0" hangingPunct="0"/>
              <a:r>
                <a:rPr lang="en-US" altLang="zh-CN" sz="1800" dirty="0">
                  <a:solidFill>
                    <a:srgbClr val="FF6600"/>
                  </a:solidFill>
                  <a:ea typeface="宋体" pitchFamily="2" charset="-122"/>
                </a:rPr>
                <a:t>laboratory controlled conditions in </a:t>
              </a:r>
            </a:p>
            <a:p>
              <a:pPr algn="l" eaLnBrk="0" hangingPunct="0"/>
              <a:r>
                <a:rPr lang="en-US" altLang="zh-CN" sz="1800" dirty="0">
                  <a:solidFill>
                    <a:srgbClr val="FF6600"/>
                  </a:solidFill>
                  <a:ea typeface="宋体" pitchFamily="2" charset="-122"/>
                </a:rPr>
                <a:t>nucleus-nucleus collisions</a:t>
              </a:r>
            </a:p>
          </p:txBody>
        </p:sp>
        <p:graphicFrame>
          <p:nvGraphicFramePr>
            <p:cNvPr id="4099" name="Object 3">
              <a:hlinkClick r:id="" action="ppaction://ole?verb=0"/>
            </p:cNvPr>
            <p:cNvGraphicFramePr>
              <a:graphicFrameLocks/>
            </p:cNvGraphicFramePr>
            <p:nvPr/>
          </p:nvGraphicFramePr>
          <p:xfrm>
            <a:off x="3107" y="1888"/>
            <a:ext cx="811" cy="303"/>
          </p:xfrm>
          <a:graphic>
            <a:graphicData uri="http://schemas.openxmlformats.org/presentationml/2006/ole">
              <mc:AlternateContent xmlns:mc="http://schemas.openxmlformats.org/markup-compatibility/2006">
                <mc:Choice xmlns:v="urn:schemas-microsoft-com:vml" Requires="v">
                  <p:oleObj spid="_x0000_s203783" name="Document" r:id="rId6" imgW="6126120" imgH="934920" progId="Word.Document.8">
                    <p:embed/>
                  </p:oleObj>
                </mc:Choice>
                <mc:Fallback>
                  <p:oleObj name="Document" r:id="rId6" imgW="6126120" imgH="934920"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r="57942"/>
                        <a:stretch>
                          <a:fillRect/>
                        </a:stretch>
                      </p:blipFill>
                      <p:spPr bwMode="auto">
                        <a:xfrm>
                          <a:off x="3107" y="1888"/>
                          <a:ext cx="811"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a:hlinkClick r:id="" action="ppaction://ole?verb=0"/>
            </p:cNvPr>
            <p:cNvGraphicFramePr>
              <a:graphicFrameLocks/>
            </p:cNvGraphicFramePr>
            <p:nvPr/>
          </p:nvGraphicFramePr>
          <p:xfrm>
            <a:off x="3677" y="2115"/>
            <a:ext cx="650" cy="347"/>
          </p:xfrm>
          <a:graphic>
            <a:graphicData uri="http://schemas.openxmlformats.org/presentationml/2006/ole">
              <mc:AlternateContent xmlns:mc="http://schemas.openxmlformats.org/markup-compatibility/2006">
                <mc:Choice xmlns:v="urn:schemas-microsoft-com:vml" Requires="v">
                  <p:oleObj spid="_x0000_s203784" name="Document" r:id="rId8" imgW="6126120" imgH="1260360" progId="Word.Document.8">
                    <p:embed/>
                  </p:oleObj>
                </mc:Choice>
                <mc:Fallback>
                  <p:oleObj name="Document" r:id="rId8" imgW="6126120" imgH="1260360" progId="Word.Document.8">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l="32835" t="15698" r="33461"/>
                        <a:stretch>
                          <a:fillRect/>
                        </a:stretch>
                      </p:blipFill>
                      <p:spPr bwMode="auto">
                        <a:xfrm>
                          <a:off x="3677" y="2115"/>
                          <a:ext cx="650"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a:hlinkClick r:id="" action="ppaction://ole?verb=0"/>
            </p:cNvPr>
            <p:cNvGraphicFramePr>
              <a:graphicFrameLocks/>
            </p:cNvGraphicFramePr>
            <p:nvPr/>
          </p:nvGraphicFramePr>
          <p:xfrm>
            <a:off x="4142" y="1627"/>
            <a:ext cx="1473" cy="1155"/>
          </p:xfrm>
          <a:graphic>
            <a:graphicData uri="http://schemas.openxmlformats.org/presentationml/2006/ole">
              <mc:AlternateContent xmlns:mc="http://schemas.openxmlformats.org/markup-compatibility/2006">
                <mc:Choice xmlns:v="urn:schemas-microsoft-com:vml" Requires="v">
                  <p:oleObj spid="_x0000_s203785" name="文档" r:id="rId11" imgW="4083231" imgH="3501259" progId="Word.Document.8">
                    <p:embed/>
                  </p:oleObj>
                </mc:Choice>
                <mc:Fallback>
                  <p:oleObj name="文档" r:id="rId11" imgW="4083231" imgH="3501259" progId="Word.Document.8">
                    <p:embed/>
                    <p:pic>
                      <p:nvPicPr>
                        <p:cNvPr id="0" name="Object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2" y="1627"/>
                          <a:ext cx="1473" cy="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Text Box 13"/>
            <p:cNvSpPr txBox="1">
              <a:spLocks noChangeArrowheads="1"/>
            </p:cNvSpPr>
            <p:nvPr/>
          </p:nvSpPr>
          <p:spPr bwMode="auto">
            <a:xfrm>
              <a:off x="3192" y="3054"/>
              <a:ext cx="1868" cy="412"/>
            </a:xfrm>
            <a:prstGeom prst="rect">
              <a:avLst/>
            </a:prstGeom>
            <a:noFill/>
            <a:ln w="9525">
              <a:noFill/>
              <a:miter lim="800000"/>
              <a:headEnd/>
              <a:tailEnd/>
            </a:ln>
          </p:spPr>
          <p:txBody>
            <a:bodyPr wrap="none">
              <a:spAutoFit/>
            </a:bodyPr>
            <a:lstStyle/>
            <a:p>
              <a:pPr algn="l" eaLnBrk="0" hangingPunct="0"/>
              <a:r>
                <a:rPr lang="en-US" altLang="zh-CN" sz="1800">
                  <a:solidFill>
                    <a:srgbClr val="FF6600"/>
                  </a:solidFill>
                  <a:ea typeface="宋体" pitchFamily="2" charset="-122"/>
                </a:rPr>
                <a:t>High density nuclear matter</a:t>
              </a:r>
            </a:p>
            <a:p>
              <a:pPr algn="l" eaLnBrk="0" hangingPunct="0"/>
              <a:r>
                <a:rPr lang="en-US" altLang="zh-CN" sz="1800">
                  <a:solidFill>
                    <a:srgbClr val="FF6600"/>
                  </a:solidFill>
                  <a:ea typeface="宋体" pitchFamily="2" charset="-122"/>
                </a:rPr>
                <a:t>2 to 5</a:t>
              </a:r>
              <a:r>
                <a:rPr lang="el-GR" altLang="zh-CN" sz="1800">
                  <a:solidFill>
                    <a:srgbClr val="FF6600"/>
                  </a:solidFill>
                  <a:ea typeface="宋体" pitchFamily="2" charset="-122"/>
                  <a:cs typeface="Arial" charset="0"/>
                </a:rPr>
                <a:t>ρ</a:t>
              </a:r>
              <a:r>
                <a:rPr lang="en-US" altLang="zh-CN" sz="1800" baseline="-14000">
                  <a:solidFill>
                    <a:srgbClr val="FF6600"/>
                  </a:solidFill>
                  <a:ea typeface="宋体" pitchFamily="2" charset="-122"/>
                  <a:cs typeface="Arial" charset="0"/>
                </a:rPr>
                <a:t>0</a:t>
              </a:r>
              <a:endParaRPr lang="el-GR" altLang="zh-CN" sz="1800" baseline="-14000">
                <a:solidFill>
                  <a:srgbClr val="FF6600"/>
                </a:solidFill>
                <a:ea typeface="宋体" pitchFamily="2" charset="-122"/>
                <a:cs typeface="Arial" charset="0"/>
              </a:endParaRPr>
            </a:p>
          </p:txBody>
        </p:sp>
        <p:sp>
          <p:nvSpPr>
            <p:cNvPr id="4111" name="Line 14"/>
            <p:cNvSpPr>
              <a:spLocks noChangeShapeType="1"/>
            </p:cNvSpPr>
            <p:nvPr/>
          </p:nvSpPr>
          <p:spPr bwMode="auto">
            <a:xfrm flipV="1">
              <a:off x="4464" y="2304"/>
              <a:ext cx="240" cy="672"/>
            </a:xfrm>
            <a:prstGeom prst="line">
              <a:avLst/>
            </a:prstGeom>
            <a:noFill/>
            <a:ln w="25400">
              <a:solidFill>
                <a:srgbClr val="FF6600"/>
              </a:solidFill>
              <a:round/>
              <a:headEnd/>
              <a:tailEnd type="triangle" w="med" len="med"/>
            </a:ln>
          </p:spPr>
          <p:txBody>
            <a:bodyPr/>
            <a:lstStyle/>
            <a:p>
              <a:endParaRPr lang="zh-CN" altLang="en-US"/>
            </a:p>
          </p:txBody>
        </p:sp>
      </p:grpSp>
      <p:sp>
        <p:nvSpPr>
          <p:cNvPr id="16" name="Rectangle 1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dirty="0" smtClean="0">
                <a:solidFill>
                  <a:schemeClr val="accent2"/>
                </a:solidFill>
                <a:latin typeface="Times New Roman" pitchFamily="18" charset="0"/>
                <a:cs typeface="Times New Roman" pitchFamily="18" charset="0"/>
              </a:rPr>
              <a:t>                 EOS of </a:t>
            </a:r>
            <a:r>
              <a:rPr lang="en-US" altLang="zh-CN" sz="2800" b="1" dirty="0" smtClean="0">
                <a:solidFill>
                  <a:srgbClr val="FF0000"/>
                </a:solidFill>
                <a:latin typeface="Times New Roman" pitchFamily="18" charset="0"/>
                <a:cs typeface="Times New Roman" pitchFamily="18" charset="0"/>
              </a:rPr>
              <a:t>Symmetric</a:t>
            </a:r>
            <a:r>
              <a:rPr lang="en-US" altLang="zh-CN" sz="2800" b="1" dirty="0" smtClean="0">
                <a:solidFill>
                  <a:schemeClr val="accent2"/>
                </a:solidFill>
                <a:latin typeface="Times New Roman" pitchFamily="18" charset="0"/>
                <a:cs typeface="Times New Roman" pitchFamily="18" charset="0"/>
              </a:rPr>
              <a:t> Nuclear Matter </a:t>
            </a:r>
            <a:endParaRPr lang="zh-CN" altLang="en-US" sz="28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625475" y="838200"/>
            <a:ext cx="7570788" cy="457200"/>
          </a:xfrm>
          <a:prstGeom prst="rect">
            <a:avLst/>
          </a:prstGeom>
          <a:noFill/>
          <a:ln w="9525">
            <a:noFill/>
            <a:miter lim="800000"/>
            <a:headEnd/>
            <a:tailEnd/>
          </a:ln>
        </p:spPr>
        <p:txBody>
          <a:bodyPr anchor="ctr"/>
          <a:lstStyle/>
          <a:p>
            <a:r>
              <a:rPr lang="en-US" altLang="zh-CN" sz="2000" b="1">
                <a:solidFill>
                  <a:srgbClr val="133984"/>
                </a:solidFill>
                <a:latin typeface="Times New Roman" pitchFamily="18" charset="0"/>
                <a:ea typeface="华文新魏" pitchFamily="2" charset="-122"/>
              </a:rPr>
              <a:t>Liquid Drop model + Neutron Skin</a:t>
            </a:r>
            <a:endParaRPr lang="en-US" altLang="zh-CN" sz="2000">
              <a:solidFill>
                <a:srgbClr val="133984"/>
              </a:solidFill>
              <a:latin typeface="Times New Roman" pitchFamily="18" charset="0"/>
              <a:ea typeface="华文新魏" pitchFamily="2" charset="-122"/>
            </a:endParaRPr>
          </a:p>
        </p:txBody>
      </p:sp>
      <p:sp>
        <p:nvSpPr>
          <p:cNvPr id="14340" name="Rectangle 5"/>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a:solidFill>
                  <a:schemeClr val="accent2"/>
                </a:solidFill>
                <a:latin typeface="Times New Roman" pitchFamily="18" charset="0"/>
              </a:rPr>
              <a:t>               k parameter: LDM+NSKin</a:t>
            </a:r>
            <a:endParaRPr lang="en-US" altLang="zh-CN" sz="2800" b="1">
              <a:solidFill>
                <a:schemeClr val="accent2"/>
              </a:solidFill>
              <a:latin typeface="Times New Roman" pitchFamily="18" charset="0"/>
            </a:endParaRPr>
          </a:p>
        </p:txBody>
      </p:sp>
      <p:graphicFrame>
        <p:nvGraphicFramePr>
          <p:cNvPr id="14338" name="Object 8"/>
          <p:cNvGraphicFramePr>
            <a:graphicFrameLocks noChangeAspect="1"/>
          </p:cNvGraphicFramePr>
          <p:nvPr/>
        </p:nvGraphicFramePr>
        <p:xfrm>
          <a:off x="1709738" y="5573713"/>
          <a:ext cx="5868987" cy="827087"/>
        </p:xfrm>
        <a:graphic>
          <a:graphicData uri="http://schemas.openxmlformats.org/presentationml/2006/ole">
            <mc:AlternateContent xmlns:mc="http://schemas.openxmlformats.org/markup-compatibility/2006">
              <mc:Choice xmlns:v="urn:schemas-microsoft-com:vml" Requires="v">
                <p:oleObj spid="_x0000_s204803" name="Equation" r:id="rId3" imgW="3251160" imgH="482400" progId="Equation.DSMT4">
                  <p:embed/>
                </p:oleObj>
              </mc:Choice>
              <mc:Fallback>
                <p:oleObj name="Equation" r:id="rId3" imgW="3251160" imgH="4824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5573713"/>
                        <a:ext cx="5868987" cy="827087"/>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pic>
        <p:nvPicPr>
          <p:cNvPr id="14341" name="Picture 8"/>
          <p:cNvPicPr>
            <a:picLocks noChangeAspect="1" noChangeArrowheads="1"/>
          </p:cNvPicPr>
          <p:nvPr/>
        </p:nvPicPr>
        <p:blipFill>
          <a:blip r:embed="rId5" cstate="print"/>
          <a:srcRect/>
          <a:stretch>
            <a:fillRect/>
          </a:stretch>
        </p:blipFill>
        <p:spPr bwMode="auto">
          <a:xfrm>
            <a:off x="804863" y="1771650"/>
            <a:ext cx="7391400" cy="3719513"/>
          </a:xfrm>
          <a:prstGeom prst="rect">
            <a:avLst/>
          </a:prstGeom>
          <a:noFill/>
          <a:ln w="28575" algn="ctr">
            <a:noFill/>
            <a:miter lim="800000"/>
            <a:headEnd/>
            <a:tailEnd/>
          </a:ln>
        </p:spPr>
      </p:pic>
      <p:sp>
        <p:nvSpPr>
          <p:cNvPr id="14342" name="Rectangle 6"/>
          <p:cNvSpPr>
            <a:spLocks noChangeArrowheads="1"/>
          </p:cNvSpPr>
          <p:nvPr/>
        </p:nvSpPr>
        <p:spPr bwMode="auto">
          <a:xfrm>
            <a:off x="2667000" y="1219200"/>
            <a:ext cx="3886200" cy="366713"/>
          </a:xfrm>
          <a:prstGeom prst="rect">
            <a:avLst/>
          </a:prstGeom>
          <a:noFill/>
          <a:ln w="9525">
            <a:noFill/>
            <a:miter lim="800000"/>
            <a:headEnd/>
            <a:tailEnd/>
          </a:ln>
        </p:spPr>
        <p:txBody>
          <a:bodyPr>
            <a:spAutoFit/>
          </a:bodyPr>
          <a:lstStyle/>
          <a:p>
            <a:pPr algn="l"/>
            <a:r>
              <a:rPr lang="en-US" altLang="zh-CN" sz="1800" b="1">
                <a:solidFill>
                  <a:schemeClr val="accent2"/>
                </a:solidFill>
                <a:latin typeface="Times New Roman" pitchFamily="18" charset="0"/>
                <a:ea typeface="宋体" pitchFamily="2" charset="-122"/>
              </a:rPr>
              <a:t>Danielewicz, NPA 727, 233 (2003)</a:t>
            </a:r>
          </a:p>
        </p:txBody>
      </p:sp>
      <p:sp>
        <p:nvSpPr>
          <p:cNvPr id="14343" name="Text Box 18"/>
          <p:cNvSpPr txBox="1">
            <a:spLocks noChangeArrowheads="1"/>
          </p:cNvSpPr>
          <p:nvPr/>
        </p:nvSpPr>
        <p:spPr bwMode="auto">
          <a:xfrm>
            <a:off x="2166938" y="1484313"/>
            <a:ext cx="5224462" cy="649287"/>
          </a:xfrm>
          <a:prstGeom prst="rect">
            <a:avLst/>
          </a:prstGeom>
          <a:noFill/>
          <a:ln w="28575" algn="ctr">
            <a:noFill/>
            <a:miter lim="800000"/>
            <a:headEnd/>
            <a:tailEnd/>
          </a:ln>
        </p:spPr>
        <p:txBody>
          <a:bodyPr lIns="90000" tIns="46800" rIns="90000" bIns="46800">
            <a:spAutoFit/>
          </a:bodyPr>
          <a:lstStyle/>
          <a:p>
            <a:pPr algn="l"/>
            <a:r>
              <a:rPr lang="en-US" altLang="zh-CN" sz="1800" b="1" dirty="0">
                <a:solidFill>
                  <a:srgbClr val="FF0000"/>
                </a:solidFill>
                <a:latin typeface="Times New Roman" pitchFamily="18" charset="0"/>
              </a:rPr>
              <a:t>Note:</a:t>
            </a:r>
            <a:r>
              <a:rPr lang="en-US" altLang="zh-CN" sz="1800" b="1" dirty="0">
                <a:solidFill>
                  <a:srgbClr val="3333FF"/>
                </a:solidFill>
                <a:latin typeface="Times New Roman" pitchFamily="18" charset="0"/>
              </a:rPr>
              <a:t> Actually, what they constrained are </a:t>
            </a:r>
            <a:r>
              <a:rPr lang="en-US" altLang="zh-CN" sz="1800" b="1" dirty="0">
                <a:solidFill>
                  <a:srgbClr val="FF00FF"/>
                </a:solidFill>
                <a:latin typeface="Times New Roman" pitchFamily="18" charset="0"/>
              </a:rPr>
              <a:t>E</a:t>
            </a:r>
            <a:r>
              <a:rPr lang="en-US" altLang="zh-CN" sz="1800" b="1" baseline="-25000" dirty="0">
                <a:solidFill>
                  <a:srgbClr val="FF00FF"/>
                </a:solidFill>
                <a:latin typeface="Times New Roman" pitchFamily="18" charset="0"/>
              </a:rPr>
              <a:t>sym</a:t>
            </a:r>
            <a:r>
              <a:rPr lang="en-US" altLang="zh-CN" sz="1800" b="1" dirty="0">
                <a:solidFill>
                  <a:srgbClr val="FF00FF"/>
                </a:solidFill>
                <a:latin typeface="Times New Roman" pitchFamily="18" charset="0"/>
              </a:rPr>
              <a:t>(</a:t>
            </a:r>
            <a:r>
              <a:rPr lang="el-GR" altLang="zh-CN" sz="1800" b="1" dirty="0">
                <a:solidFill>
                  <a:srgbClr val="FF00FF"/>
                </a:solidFill>
                <a:latin typeface="Times New Roman" pitchFamily="18" charset="0"/>
              </a:rPr>
              <a:t>ρ</a:t>
            </a:r>
            <a:r>
              <a:rPr lang="en-US" altLang="zh-CN" sz="1800" b="1" baseline="-25000" dirty="0">
                <a:solidFill>
                  <a:srgbClr val="FF00FF"/>
                </a:solidFill>
                <a:latin typeface="Times New Roman" pitchFamily="18" charset="0"/>
              </a:rPr>
              <a:t>0</a:t>
            </a:r>
            <a:r>
              <a:rPr lang="en-US" altLang="zh-CN" sz="1800" b="1" dirty="0">
                <a:solidFill>
                  <a:srgbClr val="FF00FF"/>
                </a:solidFill>
                <a:latin typeface="Times New Roman" pitchFamily="18" charset="0"/>
              </a:rPr>
              <a:t>) </a:t>
            </a:r>
          </a:p>
          <a:p>
            <a:pPr algn="l"/>
            <a:r>
              <a:rPr lang="en-US" altLang="zh-CN" sz="1800" b="1" dirty="0">
                <a:solidFill>
                  <a:srgbClr val="FF00FF"/>
                </a:solidFill>
                <a:latin typeface="Times New Roman" pitchFamily="18" charset="0"/>
              </a:rPr>
              <a:t>and the surface symmetry energy (k)</a:t>
            </a:r>
            <a:r>
              <a:rPr lang="en-US" altLang="zh-CN" sz="1800" b="1" dirty="0">
                <a:solidFill>
                  <a:srgbClr val="3333FF"/>
                </a:solidFill>
                <a:latin typeface="Times New Roman" pitchFamily="18" charset="0"/>
              </a:rPr>
              <a:t>, rather than </a:t>
            </a:r>
            <a:r>
              <a:rPr lang="en-US" altLang="zh-CN" sz="1800" b="1" dirty="0">
                <a:solidFill>
                  <a:srgbClr val="FF0000"/>
                </a:solidFill>
                <a:latin typeface="Times New Roman" pitchFamily="18" charset="0"/>
              </a:rPr>
              <a:t>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04800" y="868363"/>
            <a:ext cx="8534400" cy="641350"/>
          </a:xfrm>
          <a:prstGeom prst="rect">
            <a:avLst/>
          </a:prstGeom>
          <a:noFill/>
          <a:ln w="9525">
            <a:noFill/>
            <a:miter lim="800000"/>
            <a:headEnd/>
            <a:tailEnd/>
          </a:ln>
        </p:spPr>
        <p:txBody>
          <a:bodyPr anchor="ctr"/>
          <a:lstStyle/>
          <a:p>
            <a:r>
              <a:rPr lang="en-US" altLang="zh-CN" sz="2000" b="1">
                <a:solidFill>
                  <a:srgbClr val="133984"/>
                </a:solidFill>
                <a:latin typeface="Times New Roman" pitchFamily="18" charset="0"/>
                <a:ea typeface="华文新魏" pitchFamily="2" charset="-122"/>
              </a:rPr>
              <a:t>Isobaric Analog States + Liquid Drop model with surface symmetry energy</a:t>
            </a:r>
            <a:endParaRPr lang="en-US" altLang="zh-CN" sz="2000">
              <a:solidFill>
                <a:srgbClr val="133984"/>
              </a:solidFill>
              <a:latin typeface="Times New Roman" pitchFamily="18" charset="0"/>
              <a:ea typeface="华文新魏" pitchFamily="2" charset="-122"/>
            </a:endParaRPr>
          </a:p>
        </p:txBody>
      </p:sp>
      <p:pic>
        <p:nvPicPr>
          <p:cNvPr id="15364" name="Picture 3"/>
          <p:cNvPicPr>
            <a:picLocks noChangeAspect="1" noChangeArrowheads="1"/>
          </p:cNvPicPr>
          <p:nvPr/>
        </p:nvPicPr>
        <p:blipFill>
          <a:blip r:embed="rId3" cstate="print"/>
          <a:srcRect/>
          <a:stretch>
            <a:fillRect/>
          </a:stretch>
        </p:blipFill>
        <p:spPr bwMode="auto">
          <a:xfrm>
            <a:off x="625475" y="2971800"/>
            <a:ext cx="7586663" cy="2557463"/>
          </a:xfrm>
          <a:prstGeom prst="rect">
            <a:avLst/>
          </a:prstGeom>
          <a:noFill/>
          <a:ln w="28575" algn="ctr">
            <a:noFill/>
            <a:miter lim="800000"/>
            <a:headEnd/>
            <a:tailEnd/>
          </a:ln>
        </p:spPr>
      </p:pic>
      <p:sp>
        <p:nvSpPr>
          <p:cNvPr id="15365" name="Rectangle 6"/>
          <p:cNvSpPr>
            <a:spLocks noChangeArrowheads="1"/>
          </p:cNvSpPr>
          <p:nvPr/>
        </p:nvSpPr>
        <p:spPr bwMode="auto">
          <a:xfrm>
            <a:off x="2667000" y="1325563"/>
            <a:ext cx="3886200" cy="368300"/>
          </a:xfrm>
          <a:prstGeom prst="rect">
            <a:avLst/>
          </a:prstGeom>
          <a:noFill/>
          <a:ln w="9525">
            <a:noFill/>
            <a:miter lim="800000"/>
            <a:headEnd/>
            <a:tailEnd/>
          </a:ln>
        </p:spPr>
        <p:txBody>
          <a:bodyPr>
            <a:spAutoFit/>
          </a:bodyPr>
          <a:lstStyle/>
          <a:p>
            <a:pPr algn="l"/>
            <a:r>
              <a:rPr lang="en-US" altLang="zh-CN" sz="1800" b="1">
                <a:solidFill>
                  <a:schemeClr val="accent2"/>
                </a:solidFill>
                <a:latin typeface="Times New Roman" pitchFamily="18" charset="0"/>
                <a:ea typeface="宋体" pitchFamily="2" charset="-122"/>
              </a:rPr>
              <a:t>Danielewicz/Lee, NPA 818, 36 (2009)</a:t>
            </a:r>
          </a:p>
        </p:txBody>
      </p:sp>
      <p:sp>
        <p:nvSpPr>
          <p:cNvPr id="15366"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a:solidFill>
                  <a:schemeClr val="accent2"/>
                </a:solidFill>
                <a:latin typeface="Times New Roman" pitchFamily="18" charset="0"/>
              </a:rPr>
              <a:t>          k parameter: IAS+LDM</a:t>
            </a:r>
            <a:endParaRPr lang="en-US" altLang="zh-CN" sz="2800" b="1">
              <a:solidFill>
                <a:schemeClr val="accent2"/>
              </a:solidFill>
              <a:latin typeface="Times New Roman" pitchFamily="18" charset="0"/>
            </a:endParaRPr>
          </a:p>
        </p:txBody>
      </p:sp>
      <p:pic>
        <p:nvPicPr>
          <p:cNvPr id="15367" name="Picture 8"/>
          <p:cNvPicPr>
            <a:picLocks noChangeAspect="1" noChangeArrowheads="1"/>
          </p:cNvPicPr>
          <p:nvPr/>
        </p:nvPicPr>
        <p:blipFill>
          <a:blip r:embed="rId4" cstate="print"/>
          <a:srcRect/>
          <a:stretch>
            <a:fillRect/>
          </a:stretch>
        </p:blipFill>
        <p:spPr bwMode="auto">
          <a:xfrm>
            <a:off x="1143000" y="2286000"/>
            <a:ext cx="2454275" cy="590550"/>
          </a:xfrm>
          <a:prstGeom prst="rect">
            <a:avLst/>
          </a:prstGeom>
          <a:noFill/>
          <a:ln w="28575" algn="ctr">
            <a:noFill/>
            <a:miter lim="800000"/>
            <a:headEnd/>
            <a:tailEnd/>
          </a:ln>
        </p:spPr>
      </p:pic>
      <p:pic>
        <p:nvPicPr>
          <p:cNvPr id="15368" name="Picture 9"/>
          <p:cNvPicPr>
            <a:picLocks noChangeAspect="1" noChangeArrowheads="1"/>
          </p:cNvPicPr>
          <p:nvPr/>
        </p:nvPicPr>
        <p:blipFill>
          <a:blip r:embed="rId5" cstate="print"/>
          <a:srcRect/>
          <a:stretch>
            <a:fillRect/>
          </a:stretch>
        </p:blipFill>
        <p:spPr bwMode="auto">
          <a:xfrm>
            <a:off x="4038600" y="2300288"/>
            <a:ext cx="4240213" cy="649287"/>
          </a:xfrm>
          <a:prstGeom prst="rect">
            <a:avLst/>
          </a:prstGeom>
          <a:noFill/>
          <a:ln w="28575" algn="ctr">
            <a:noFill/>
            <a:miter lim="800000"/>
            <a:headEnd/>
            <a:tailEnd/>
          </a:ln>
        </p:spPr>
      </p:pic>
      <p:graphicFrame>
        <p:nvGraphicFramePr>
          <p:cNvPr id="15362" name="Object 8"/>
          <p:cNvGraphicFramePr>
            <a:graphicFrameLocks noChangeAspect="1"/>
          </p:cNvGraphicFramePr>
          <p:nvPr/>
        </p:nvGraphicFramePr>
        <p:xfrm>
          <a:off x="1447800" y="5562600"/>
          <a:ext cx="6257925" cy="827088"/>
        </p:xfrm>
        <a:graphic>
          <a:graphicData uri="http://schemas.openxmlformats.org/presentationml/2006/ole">
            <mc:AlternateContent xmlns:mc="http://schemas.openxmlformats.org/markup-compatibility/2006">
              <mc:Choice xmlns:v="urn:schemas-microsoft-com:vml" Requires="v">
                <p:oleObj spid="_x0000_s205827" name="Equation" r:id="rId6" imgW="3466800" imgH="482400" progId="Equation.DSMT4">
                  <p:embed/>
                </p:oleObj>
              </mc:Choice>
              <mc:Fallback>
                <p:oleObj name="Equation" r:id="rId6" imgW="3466800" imgH="482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562600"/>
                        <a:ext cx="6257925" cy="827088"/>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5369" name="Text Box 18"/>
          <p:cNvSpPr txBox="1">
            <a:spLocks noChangeArrowheads="1"/>
          </p:cNvSpPr>
          <p:nvPr/>
        </p:nvSpPr>
        <p:spPr bwMode="auto">
          <a:xfrm>
            <a:off x="2166938" y="1636713"/>
            <a:ext cx="5224462" cy="649287"/>
          </a:xfrm>
          <a:prstGeom prst="rect">
            <a:avLst/>
          </a:prstGeom>
          <a:noFill/>
          <a:ln w="28575" algn="ctr">
            <a:noFill/>
            <a:miter lim="800000"/>
            <a:headEnd/>
            <a:tailEnd/>
          </a:ln>
        </p:spPr>
        <p:txBody>
          <a:bodyPr lIns="90000" tIns="46800" rIns="90000" bIns="46800">
            <a:spAutoFit/>
          </a:bodyPr>
          <a:lstStyle/>
          <a:p>
            <a:pPr algn="l"/>
            <a:r>
              <a:rPr lang="en-US" altLang="zh-CN" sz="1800" b="1" dirty="0">
                <a:solidFill>
                  <a:srgbClr val="FF0000"/>
                </a:solidFill>
                <a:latin typeface="Times New Roman" pitchFamily="18" charset="0"/>
              </a:rPr>
              <a:t>Note:</a:t>
            </a:r>
            <a:r>
              <a:rPr lang="en-US" altLang="zh-CN" sz="1800" b="1" dirty="0">
                <a:solidFill>
                  <a:srgbClr val="3333FF"/>
                </a:solidFill>
                <a:latin typeface="Times New Roman" pitchFamily="18" charset="0"/>
              </a:rPr>
              <a:t> Actually, what they constrained are </a:t>
            </a:r>
            <a:r>
              <a:rPr lang="en-US" altLang="zh-CN" sz="1800" b="1" dirty="0">
                <a:solidFill>
                  <a:srgbClr val="FF00FF"/>
                </a:solidFill>
                <a:latin typeface="Times New Roman" pitchFamily="18" charset="0"/>
              </a:rPr>
              <a:t>E</a:t>
            </a:r>
            <a:r>
              <a:rPr lang="en-US" altLang="zh-CN" sz="1800" b="1" baseline="-25000" dirty="0">
                <a:solidFill>
                  <a:srgbClr val="FF00FF"/>
                </a:solidFill>
                <a:latin typeface="Times New Roman" pitchFamily="18" charset="0"/>
              </a:rPr>
              <a:t>sym</a:t>
            </a:r>
            <a:r>
              <a:rPr lang="en-US" altLang="zh-CN" sz="1800" b="1" dirty="0">
                <a:solidFill>
                  <a:srgbClr val="FF00FF"/>
                </a:solidFill>
                <a:latin typeface="Times New Roman" pitchFamily="18" charset="0"/>
              </a:rPr>
              <a:t>(</a:t>
            </a:r>
            <a:r>
              <a:rPr lang="el-GR" altLang="zh-CN" sz="1800" b="1" dirty="0">
                <a:solidFill>
                  <a:srgbClr val="FF00FF"/>
                </a:solidFill>
                <a:latin typeface="Times New Roman" pitchFamily="18" charset="0"/>
              </a:rPr>
              <a:t>ρ</a:t>
            </a:r>
            <a:r>
              <a:rPr lang="en-US" altLang="zh-CN" sz="1800" b="1" baseline="-25000" dirty="0">
                <a:solidFill>
                  <a:srgbClr val="FF00FF"/>
                </a:solidFill>
                <a:latin typeface="Times New Roman" pitchFamily="18" charset="0"/>
              </a:rPr>
              <a:t>0</a:t>
            </a:r>
            <a:r>
              <a:rPr lang="en-US" altLang="zh-CN" sz="1800" b="1" dirty="0">
                <a:solidFill>
                  <a:srgbClr val="FF00FF"/>
                </a:solidFill>
                <a:latin typeface="Times New Roman" pitchFamily="18" charset="0"/>
              </a:rPr>
              <a:t>) </a:t>
            </a:r>
          </a:p>
          <a:p>
            <a:pPr algn="l"/>
            <a:r>
              <a:rPr lang="en-US" altLang="zh-CN" sz="1800" b="1" dirty="0">
                <a:solidFill>
                  <a:srgbClr val="FF00FF"/>
                </a:solidFill>
                <a:latin typeface="Times New Roman" pitchFamily="18" charset="0"/>
              </a:rPr>
              <a:t>and the surface symmetry energy (k)</a:t>
            </a:r>
            <a:r>
              <a:rPr lang="en-US" altLang="zh-CN" sz="1800" b="1" dirty="0">
                <a:solidFill>
                  <a:srgbClr val="3333FF"/>
                </a:solidFill>
                <a:latin typeface="Times New Roman" pitchFamily="18" charset="0"/>
              </a:rPr>
              <a:t>, rather than </a:t>
            </a:r>
            <a:r>
              <a:rPr lang="en-US" altLang="zh-CN" sz="1800" b="1" dirty="0">
                <a:solidFill>
                  <a:srgbClr val="FF0000"/>
                </a:solidFill>
                <a:latin typeface="Times New Roman" pitchFamily="18" charset="0"/>
              </a:rPr>
              <a:t>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625475" y="914400"/>
            <a:ext cx="7570788" cy="457200"/>
          </a:xfrm>
          <a:prstGeom prst="rect">
            <a:avLst/>
          </a:prstGeom>
          <a:noFill/>
          <a:ln w="9525">
            <a:noFill/>
            <a:miter lim="800000"/>
            <a:headEnd/>
            <a:tailEnd/>
          </a:ln>
        </p:spPr>
        <p:txBody>
          <a:bodyPr anchor="ctr"/>
          <a:lstStyle/>
          <a:p>
            <a:r>
              <a:rPr lang="en-US" altLang="zh-CN" sz="2000" b="1">
                <a:solidFill>
                  <a:srgbClr val="133984"/>
                </a:solidFill>
                <a:latin typeface="Times New Roman" pitchFamily="18" charset="0"/>
                <a:ea typeface="华文新魏" pitchFamily="2" charset="-122"/>
              </a:rPr>
              <a:t>Liquid Drop model with surface symmetry energy</a:t>
            </a:r>
            <a:endParaRPr lang="en-US" altLang="zh-CN" sz="2000">
              <a:solidFill>
                <a:srgbClr val="133984"/>
              </a:solidFill>
              <a:latin typeface="Times New Roman" pitchFamily="18" charset="0"/>
              <a:ea typeface="华文新魏" pitchFamily="2" charset="-122"/>
            </a:endParaRPr>
          </a:p>
        </p:txBody>
      </p:sp>
      <p:sp>
        <p:nvSpPr>
          <p:cNvPr id="16388" name="Rectangle 5"/>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a:solidFill>
                  <a:schemeClr val="accent2"/>
                </a:solidFill>
                <a:latin typeface="Times New Roman" pitchFamily="18" charset="0"/>
              </a:rPr>
              <a:t>  k parameter: LDM</a:t>
            </a:r>
            <a:endParaRPr lang="en-US" altLang="zh-CN" sz="2800" b="1">
              <a:solidFill>
                <a:schemeClr val="accent2"/>
              </a:solidFill>
              <a:latin typeface="Times New Roman" pitchFamily="18" charset="0"/>
            </a:endParaRPr>
          </a:p>
        </p:txBody>
      </p:sp>
      <p:pic>
        <p:nvPicPr>
          <p:cNvPr id="16389" name="Picture 9"/>
          <p:cNvPicPr>
            <a:picLocks noChangeAspect="1" noChangeArrowheads="1"/>
          </p:cNvPicPr>
          <p:nvPr/>
        </p:nvPicPr>
        <p:blipFill>
          <a:blip r:embed="rId3" cstate="print"/>
          <a:srcRect/>
          <a:stretch>
            <a:fillRect/>
          </a:stretch>
        </p:blipFill>
        <p:spPr bwMode="auto">
          <a:xfrm>
            <a:off x="152400" y="1955800"/>
            <a:ext cx="8499475" cy="3567113"/>
          </a:xfrm>
          <a:prstGeom prst="rect">
            <a:avLst/>
          </a:prstGeom>
          <a:noFill/>
          <a:ln w="28575" algn="ctr">
            <a:noFill/>
            <a:miter lim="800000"/>
            <a:headEnd/>
            <a:tailEnd/>
          </a:ln>
        </p:spPr>
      </p:pic>
      <p:graphicFrame>
        <p:nvGraphicFramePr>
          <p:cNvPr id="16386" name="Object 8"/>
          <p:cNvGraphicFramePr>
            <a:graphicFrameLocks noChangeAspect="1"/>
          </p:cNvGraphicFramePr>
          <p:nvPr/>
        </p:nvGraphicFramePr>
        <p:xfrm>
          <a:off x="1365250" y="5575300"/>
          <a:ext cx="6557963" cy="827088"/>
        </p:xfrm>
        <a:graphic>
          <a:graphicData uri="http://schemas.openxmlformats.org/presentationml/2006/ole">
            <mc:AlternateContent xmlns:mc="http://schemas.openxmlformats.org/markup-compatibility/2006">
              <mc:Choice xmlns:v="urn:schemas-microsoft-com:vml" Requires="v">
                <p:oleObj spid="_x0000_s206851" name="Equation" r:id="rId4" imgW="3632040" imgH="482400" progId="Equation.DSMT4">
                  <p:embed/>
                </p:oleObj>
              </mc:Choice>
              <mc:Fallback>
                <p:oleObj name="Equation" r:id="rId4" imgW="3632040" imgH="482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0" y="5575300"/>
                        <a:ext cx="6557963" cy="827088"/>
                      </a:xfrm>
                      <a:prstGeom prst="rect">
                        <a:avLst/>
                      </a:prstGeom>
                      <a:solidFill>
                        <a:srgbClr val="FFFF99">
                          <a:alpha val="50000"/>
                        </a:srgbClr>
                      </a:solidFill>
                      <a:ln w="38100">
                        <a:solidFill>
                          <a:srgbClr val="FF0000"/>
                        </a:solidFill>
                        <a:miter lim="800000"/>
                        <a:headEnd/>
                        <a:tailEnd/>
                      </a:ln>
                    </p:spPr>
                  </p:pic>
                </p:oleObj>
              </mc:Fallback>
            </mc:AlternateContent>
          </a:graphicData>
        </a:graphic>
      </p:graphicFrame>
      <p:sp>
        <p:nvSpPr>
          <p:cNvPr id="16390" name="Text Box 18"/>
          <p:cNvSpPr txBox="1">
            <a:spLocks noChangeArrowheads="1"/>
          </p:cNvSpPr>
          <p:nvPr/>
        </p:nvSpPr>
        <p:spPr bwMode="auto">
          <a:xfrm>
            <a:off x="2166938" y="1331913"/>
            <a:ext cx="5224462" cy="649287"/>
          </a:xfrm>
          <a:prstGeom prst="rect">
            <a:avLst/>
          </a:prstGeom>
          <a:noFill/>
          <a:ln w="28575" algn="ctr">
            <a:noFill/>
            <a:miter lim="800000"/>
            <a:headEnd/>
            <a:tailEnd/>
          </a:ln>
        </p:spPr>
        <p:txBody>
          <a:bodyPr lIns="90000" tIns="46800" rIns="90000" bIns="46800">
            <a:spAutoFit/>
          </a:bodyPr>
          <a:lstStyle/>
          <a:p>
            <a:pPr algn="l"/>
            <a:r>
              <a:rPr lang="en-US" altLang="zh-CN" sz="1800" b="1" dirty="0">
                <a:solidFill>
                  <a:srgbClr val="FF0000"/>
                </a:solidFill>
                <a:latin typeface="Times New Roman" pitchFamily="18" charset="0"/>
              </a:rPr>
              <a:t>Note:</a:t>
            </a:r>
            <a:r>
              <a:rPr lang="en-US" altLang="zh-CN" sz="1800" b="1" dirty="0">
                <a:solidFill>
                  <a:srgbClr val="3333FF"/>
                </a:solidFill>
                <a:latin typeface="Times New Roman" pitchFamily="18" charset="0"/>
              </a:rPr>
              <a:t> Actually, what they constrained are </a:t>
            </a:r>
            <a:r>
              <a:rPr lang="en-US" altLang="zh-CN" sz="1800" b="1" dirty="0">
                <a:solidFill>
                  <a:srgbClr val="FF00FF"/>
                </a:solidFill>
                <a:latin typeface="Times New Roman" pitchFamily="18" charset="0"/>
              </a:rPr>
              <a:t>E</a:t>
            </a:r>
            <a:r>
              <a:rPr lang="en-US" altLang="zh-CN" sz="1800" b="1" baseline="-25000" dirty="0">
                <a:solidFill>
                  <a:srgbClr val="FF00FF"/>
                </a:solidFill>
                <a:latin typeface="Times New Roman" pitchFamily="18" charset="0"/>
              </a:rPr>
              <a:t>sym</a:t>
            </a:r>
            <a:r>
              <a:rPr lang="en-US" altLang="zh-CN" sz="1800" b="1" dirty="0">
                <a:solidFill>
                  <a:srgbClr val="FF00FF"/>
                </a:solidFill>
                <a:latin typeface="Times New Roman" pitchFamily="18" charset="0"/>
              </a:rPr>
              <a:t>(</a:t>
            </a:r>
            <a:r>
              <a:rPr lang="el-GR" altLang="zh-CN" sz="1800" b="1" dirty="0">
                <a:solidFill>
                  <a:srgbClr val="FF00FF"/>
                </a:solidFill>
                <a:latin typeface="Times New Roman" pitchFamily="18" charset="0"/>
              </a:rPr>
              <a:t>ρ</a:t>
            </a:r>
            <a:r>
              <a:rPr lang="en-US" altLang="zh-CN" sz="1800" b="1" baseline="-25000" dirty="0">
                <a:solidFill>
                  <a:srgbClr val="FF00FF"/>
                </a:solidFill>
                <a:latin typeface="Times New Roman" pitchFamily="18" charset="0"/>
              </a:rPr>
              <a:t>0</a:t>
            </a:r>
            <a:r>
              <a:rPr lang="en-US" altLang="zh-CN" sz="1800" b="1" dirty="0">
                <a:solidFill>
                  <a:srgbClr val="FF00FF"/>
                </a:solidFill>
                <a:latin typeface="Times New Roman" pitchFamily="18" charset="0"/>
              </a:rPr>
              <a:t>) </a:t>
            </a:r>
          </a:p>
          <a:p>
            <a:pPr algn="l"/>
            <a:r>
              <a:rPr lang="en-US" altLang="zh-CN" sz="1800" b="1" dirty="0">
                <a:solidFill>
                  <a:srgbClr val="FF00FF"/>
                </a:solidFill>
                <a:latin typeface="Times New Roman" pitchFamily="18" charset="0"/>
              </a:rPr>
              <a:t>and the surface symmetry energy (k)</a:t>
            </a:r>
            <a:r>
              <a:rPr lang="en-US" altLang="zh-CN" sz="1800" b="1" dirty="0">
                <a:solidFill>
                  <a:srgbClr val="3333FF"/>
                </a:solidFill>
                <a:latin typeface="Times New Roman" pitchFamily="18" charset="0"/>
              </a:rPr>
              <a:t>, rather than </a:t>
            </a:r>
            <a:r>
              <a:rPr lang="en-US" altLang="zh-CN" sz="1800" b="1" dirty="0">
                <a:solidFill>
                  <a:srgbClr val="FF0000"/>
                </a:solidFill>
                <a:latin typeface="Times New Roman" pitchFamily="18" charset="0"/>
              </a:rPr>
              <a:t>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p:cNvSpPr>
            <a:spLocks noChangeArrowheads="1"/>
          </p:cNvSpPr>
          <p:nvPr/>
        </p:nvSpPr>
        <p:spPr bwMode="auto">
          <a:xfrm>
            <a:off x="0" y="179388"/>
            <a:ext cx="9144000" cy="688975"/>
          </a:xfrm>
          <a:prstGeom prst="rect">
            <a:avLst/>
          </a:prstGeom>
          <a:noFill/>
          <a:ln w="9525" algn="ctr">
            <a:noFill/>
            <a:miter lim="800000"/>
            <a:headEnd/>
            <a:tailEnd/>
          </a:ln>
          <a:effectLst/>
        </p:spPr>
        <p:txBody>
          <a:bodyPr tIns="54000" anchorCtr="1"/>
          <a:lstStyle/>
          <a:p>
            <a:r>
              <a:rPr lang="en-US" altLang="zh-CN" sz="2800" b="1" dirty="0" smtClean="0">
                <a:solidFill>
                  <a:schemeClr val="accent2"/>
                </a:solidFill>
                <a:latin typeface="Times New Roman" pitchFamily="18" charset="0"/>
                <a:cs typeface="Times New Roman" pitchFamily="18" charset="0"/>
              </a:rPr>
              <a:t>Neutron skin of </a:t>
            </a:r>
            <a:r>
              <a:rPr lang="en-US" altLang="zh-CN" sz="2800" b="1" baseline="30000" dirty="0" smtClean="0">
                <a:solidFill>
                  <a:schemeClr val="accent2"/>
                </a:solidFill>
                <a:latin typeface="Times New Roman" pitchFamily="18" charset="0"/>
                <a:cs typeface="Times New Roman" pitchFamily="18" charset="0"/>
              </a:rPr>
              <a:t>208</a:t>
            </a:r>
            <a:r>
              <a:rPr lang="en-US" altLang="zh-CN" sz="2800" b="1" dirty="0" smtClean="0">
                <a:solidFill>
                  <a:schemeClr val="accent2"/>
                </a:solidFill>
                <a:latin typeface="Times New Roman" pitchFamily="18" charset="0"/>
                <a:cs typeface="Times New Roman" pitchFamily="18" charset="0"/>
              </a:rPr>
              <a:t>Pb</a:t>
            </a:r>
            <a:endParaRPr lang="zh-CN" altLang="en-US" sz="2800" b="1" dirty="0">
              <a:solidFill>
                <a:schemeClr val="accent2"/>
              </a:solidFill>
              <a:latin typeface="Times New Roman" pitchFamily="18" charset="0"/>
              <a:cs typeface="Times New Roman" pitchFamily="18" charset="0"/>
            </a:endParaRPr>
          </a:p>
        </p:txBody>
      </p:sp>
      <p:sp>
        <p:nvSpPr>
          <p:cNvPr id="2162710" name="Text Box 22"/>
          <p:cNvSpPr txBox="1">
            <a:spLocks noChangeArrowheads="1"/>
          </p:cNvSpPr>
          <p:nvPr/>
        </p:nvSpPr>
        <p:spPr bwMode="auto">
          <a:xfrm>
            <a:off x="381000" y="1143000"/>
            <a:ext cx="3962400" cy="701675"/>
          </a:xfrm>
          <a:prstGeom prst="rect">
            <a:avLst/>
          </a:prstGeom>
          <a:noFill/>
          <a:ln w="9525">
            <a:noFill/>
            <a:miter lim="800000"/>
            <a:headEnd/>
            <a:tailEnd/>
          </a:ln>
          <a:effectLst/>
        </p:spPr>
        <p:txBody>
          <a:bodyPr anchor="b">
            <a:spAutoFit/>
          </a:bodyPr>
          <a:lstStyle/>
          <a:p>
            <a:r>
              <a:rPr kumimoji="1" lang="en-US" altLang="zh-CN" sz="2000" dirty="0">
                <a:solidFill>
                  <a:srgbClr val="FF0066"/>
                </a:solidFill>
                <a:latin typeface="Times New Roman" pitchFamily="18" charset="0"/>
                <a:ea typeface="宋体" pitchFamily="2" charset="-122"/>
              </a:rPr>
              <a:t>Jefferson Lab (</a:t>
            </a:r>
            <a:r>
              <a:rPr kumimoji="1" lang="en-US" altLang="zh-CN" sz="2000" dirty="0" err="1">
                <a:solidFill>
                  <a:srgbClr val="FF0066"/>
                </a:solidFill>
                <a:latin typeface="Times New Roman" pitchFamily="18" charset="0"/>
                <a:ea typeface="宋体" pitchFamily="2" charset="-122"/>
              </a:rPr>
              <a:t>JLab</a:t>
            </a:r>
            <a:r>
              <a:rPr kumimoji="1" lang="en-US" altLang="zh-CN" sz="2000" dirty="0">
                <a:solidFill>
                  <a:srgbClr val="FF0066"/>
                </a:solidFill>
                <a:latin typeface="Times New Roman" pitchFamily="18" charset="0"/>
                <a:ea typeface="宋体" pitchFamily="2" charset="-122"/>
              </a:rPr>
              <a:t>):</a:t>
            </a:r>
          </a:p>
          <a:p>
            <a:r>
              <a:rPr kumimoji="1" lang="en-US" altLang="zh-CN" sz="2000" baseline="30000" dirty="0">
                <a:solidFill>
                  <a:srgbClr val="0000CC"/>
                </a:solidFill>
                <a:latin typeface="Times New Roman" pitchFamily="18" charset="0"/>
                <a:ea typeface="宋体" pitchFamily="2" charset="-122"/>
              </a:rPr>
              <a:t>208</a:t>
            </a:r>
            <a:r>
              <a:rPr kumimoji="1" lang="en-US" altLang="zh-CN" sz="2000" dirty="0">
                <a:solidFill>
                  <a:srgbClr val="FF00FF"/>
                </a:solidFill>
                <a:latin typeface="Times New Roman" pitchFamily="18" charset="0"/>
                <a:ea typeface="宋体" pitchFamily="2" charset="-122"/>
              </a:rPr>
              <a:t>P</a:t>
            </a:r>
            <a:r>
              <a:rPr kumimoji="1" lang="en-US" altLang="zh-CN" sz="2000" dirty="0">
                <a:solidFill>
                  <a:srgbClr val="0000CC"/>
                </a:solidFill>
                <a:latin typeface="Times New Roman" pitchFamily="18" charset="0"/>
                <a:ea typeface="宋体" pitchFamily="2" charset="-122"/>
              </a:rPr>
              <a:t>b </a:t>
            </a:r>
            <a:r>
              <a:rPr kumimoji="1" lang="en-US" altLang="zh-CN" sz="2000" dirty="0">
                <a:solidFill>
                  <a:srgbClr val="FF00FF"/>
                </a:solidFill>
                <a:latin typeface="Times New Roman" pitchFamily="18" charset="0"/>
                <a:ea typeface="宋体" pitchFamily="2" charset="-122"/>
              </a:rPr>
              <a:t>R</a:t>
            </a:r>
            <a:r>
              <a:rPr kumimoji="1" lang="en-US" altLang="zh-CN" sz="2000" dirty="0">
                <a:solidFill>
                  <a:srgbClr val="0000CC"/>
                </a:solidFill>
                <a:latin typeface="Times New Roman" pitchFamily="18" charset="0"/>
                <a:ea typeface="宋体" pitchFamily="2" charset="-122"/>
              </a:rPr>
              <a:t>adius </a:t>
            </a:r>
            <a:r>
              <a:rPr kumimoji="1" lang="en-US" altLang="zh-CN" sz="2000" dirty="0" err="1">
                <a:solidFill>
                  <a:srgbClr val="FF00FF"/>
                </a:solidFill>
                <a:latin typeface="Times New Roman" pitchFamily="18" charset="0"/>
                <a:ea typeface="宋体" pitchFamily="2" charset="-122"/>
              </a:rPr>
              <a:t>EX</a:t>
            </a:r>
            <a:r>
              <a:rPr kumimoji="1" lang="en-US" altLang="zh-CN" sz="2000" dirty="0" err="1">
                <a:solidFill>
                  <a:srgbClr val="0000CC"/>
                </a:solidFill>
                <a:latin typeface="Times New Roman" pitchFamily="18" charset="0"/>
                <a:ea typeface="宋体" pitchFamily="2" charset="-122"/>
              </a:rPr>
              <a:t>periments</a:t>
            </a:r>
            <a:r>
              <a:rPr kumimoji="1" lang="en-US" altLang="zh-CN" sz="2000" dirty="0">
                <a:solidFill>
                  <a:srgbClr val="0000CC"/>
                </a:solidFill>
                <a:latin typeface="Times New Roman" pitchFamily="18" charset="0"/>
                <a:ea typeface="宋体" pitchFamily="2" charset="-122"/>
              </a:rPr>
              <a:t> - </a:t>
            </a:r>
            <a:r>
              <a:rPr kumimoji="1" lang="en-US" altLang="zh-CN" sz="2000" dirty="0">
                <a:solidFill>
                  <a:srgbClr val="FF00FF"/>
                </a:solidFill>
                <a:latin typeface="Times New Roman" pitchFamily="18" charset="0"/>
                <a:ea typeface="宋体" pitchFamily="2" charset="-122"/>
              </a:rPr>
              <a:t>PREX</a:t>
            </a:r>
          </a:p>
        </p:txBody>
      </p:sp>
      <p:pic>
        <p:nvPicPr>
          <p:cNvPr id="2162711" name="Picture 23"/>
          <p:cNvPicPr>
            <a:picLocks noChangeAspect="1" noChangeArrowheads="1"/>
          </p:cNvPicPr>
          <p:nvPr/>
        </p:nvPicPr>
        <p:blipFill>
          <a:blip r:embed="rId2" cstate="print"/>
          <a:srcRect/>
          <a:stretch>
            <a:fillRect/>
          </a:stretch>
        </p:blipFill>
        <p:spPr bwMode="auto">
          <a:xfrm>
            <a:off x="76200" y="2057400"/>
            <a:ext cx="4572000" cy="436563"/>
          </a:xfrm>
          <a:prstGeom prst="rect">
            <a:avLst/>
          </a:prstGeom>
          <a:noFill/>
          <a:ln w="28575" algn="ctr">
            <a:noFill/>
            <a:miter lim="800000"/>
            <a:headEnd/>
            <a:tailEnd/>
          </a:ln>
          <a:effectLst/>
        </p:spPr>
      </p:pic>
      <p:sp>
        <p:nvSpPr>
          <p:cNvPr id="2162712" name="Text Box 24"/>
          <p:cNvSpPr txBox="1">
            <a:spLocks noChangeArrowheads="1"/>
          </p:cNvSpPr>
          <p:nvPr/>
        </p:nvSpPr>
        <p:spPr bwMode="auto">
          <a:xfrm>
            <a:off x="4648200" y="990600"/>
            <a:ext cx="4419600" cy="2559050"/>
          </a:xfrm>
          <a:prstGeom prst="rect">
            <a:avLst/>
          </a:prstGeom>
          <a:noFill/>
          <a:ln w="28575" algn="ctr">
            <a:solidFill>
              <a:srgbClr val="FFCC00"/>
            </a:solidFill>
            <a:miter lim="800000"/>
            <a:headEnd/>
            <a:tailEnd/>
          </a:ln>
          <a:effectLst/>
        </p:spPr>
        <p:txBody>
          <a:bodyPr lIns="90000" tIns="46800" rIns="90000" bIns="46800">
            <a:spAutoFit/>
          </a:bodyPr>
          <a:lstStyle/>
          <a:p>
            <a:pPr algn="l"/>
            <a:r>
              <a:rPr lang="en-US" altLang="zh-CN" sz="2000" dirty="0">
                <a:latin typeface="Times New Roman" pitchFamily="18" charset="0"/>
              </a:rPr>
              <a:t>The Lead Radius Experiment ("</a:t>
            </a:r>
            <a:r>
              <a:rPr lang="en-US" altLang="zh-CN" sz="2000" dirty="0">
                <a:solidFill>
                  <a:srgbClr val="FF00FF"/>
                </a:solidFill>
                <a:latin typeface="Times New Roman" pitchFamily="18" charset="0"/>
              </a:rPr>
              <a:t>PREX</a:t>
            </a:r>
            <a:r>
              <a:rPr lang="en-US" altLang="zh-CN" sz="2000" dirty="0">
                <a:latin typeface="Times New Roman" pitchFamily="18" charset="0"/>
              </a:rPr>
              <a:t>"), </a:t>
            </a:r>
          </a:p>
          <a:p>
            <a:pPr algn="l"/>
            <a:r>
              <a:rPr lang="en-US" altLang="zh-CN" sz="2000" dirty="0">
                <a:latin typeface="Times New Roman" pitchFamily="18" charset="0"/>
              </a:rPr>
              <a:t>experiment number E06002, uses </a:t>
            </a:r>
            <a:r>
              <a:rPr lang="en-US" altLang="zh-CN" sz="2000" dirty="0">
                <a:solidFill>
                  <a:srgbClr val="FF0066"/>
                </a:solidFill>
                <a:latin typeface="Times New Roman" pitchFamily="18" charset="0"/>
              </a:rPr>
              <a:t>the </a:t>
            </a:r>
          </a:p>
          <a:p>
            <a:pPr algn="l"/>
            <a:r>
              <a:rPr lang="en-US" altLang="zh-CN" sz="2000" dirty="0">
                <a:solidFill>
                  <a:srgbClr val="FF0066"/>
                </a:solidFill>
                <a:latin typeface="Times New Roman" pitchFamily="18" charset="0"/>
              </a:rPr>
              <a:t>parity violating weak neutral interaction</a:t>
            </a:r>
            <a:r>
              <a:rPr lang="en-US" altLang="zh-CN" sz="2000" dirty="0">
                <a:latin typeface="Times New Roman" pitchFamily="18" charset="0"/>
              </a:rPr>
              <a:t> </a:t>
            </a:r>
          </a:p>
          <a:p>
            <a:pPr algn="l"/>
            <a:r>
              <a:rPr lang="en-US" altLang="zh-CN" sz="2000" dirty="0">
                <a:latin typeface="Times New Roman" pitchFamily="18" charset="0"/>
              </a:rPr>
              <a:t>to probe </a:t>
            </a:r>
            <a:r>
              <a:rPr lang="en-US" altLang="zh-CN" sz="2000" dirty="0">
                <a:solidFill>
                  <a:srgbClr val="FF0066"/>
                </a:solidFill>
                <a:latin typeface="Times New Roman" pitchFamily="18" charset="0"/>
              </a:rPr>
              <a:t>the neutron distribution</a:t>
            </a:r>
            <a:r>
              <a:rPr lang="en-US" altLang="zh-CN" sz="2000" dirty="0">
                <a:latin typeface="Times New Roman" pitchFamily="18" charset="0"/>
              </a:rPr>
              <a:t> in a heavy nucleus, namely </a:t>
            </a:r>
            <a:r>
              <a:rPr lang="en-US" altLang="zh-CN" sz="2000" baseline="30000" dirty="0">
                <a:latin typeface="Times New Roman" pitchFamily="18" charset="0"/>
              </a:rPr>
              <a:t>208</a:t>
            </a:r>
            <a:r>
              <a:rPr lang="en-US" altLang="zh-CN" sz="2000" dirty="0">
                <a:latin typeface="Times New Roman" pitchFamily="18" charset="0"/>
              </a:rPr>
              <a:t>Pb, thus measuring the RMS neutron radius to </a:t>
            </a:r>
            <a:r>
              <a:rPr lang="en-US" altLang="zh-CN" sz="2000" dirty="0">
                <a:solidFill>
                  <a:srgbClr val="FF0066"/>
                </a:solidFill>
                <a:latin typeface="Times New Roman" pitchFamily="18" charset="0"/>
              </a:rPr>
              <a:t>1% accuracy</a:t>
            </a:r>
            <a:r>
              <a:rPr lang="en-US" altLang="zh-CN" sz="2000" dirty="0">
                <a:latin typeface="Times New Roman" pitchFamily="18" charset="0"/>
              </a:rPr>
              <a:t>, which has an important impact on nuclear theory.  </a:t>
            </a:r>
          </a:p>
        </p:txBody>
      </p:sp>
      <p:pic>
        <p:nvPicPr>
          <p:cNvPr id="83969" name="Picture 1"/>
          <p:cNvPicPr>
            <a:picLocks noChangeAspect="1" noChangeArrowheads="1"/>
          </p:cNvPicPr>
          <p:nvPr/>
        </p:nvPicPr>
        <p:blipFill>
          <a:blip r:embed="rId3" cstate="print"/>
          <a:srcRect/>
          <a:stretch>
            <a:fillRect/>
          </a:stretch>
        </p:blipFill>
        <p:spPr bwMode="auto">
          <a:xfrm>
            <a:off x="76200" y="3657600"/>
            <a:ext cx="8991600" cy="1383992"/>
          </a:xfrm>
          <a:prstGeom prst="rect">
            <a:avLst/>
          </a:prstGeom>
          <a:noFill/>
          <a:ln w="9525">
            <a:noFill/>
            <a:miter lim="800000"/>
            <a:headEnd/>
            <a:tailEnd/>
          </a:ln>
        </p:spPr>
      </p:pic>
      <p:pic>
        <p:nvPicPr>
          <p:cNvPr id="83970" name="Picture 2"/>
          <p:cNvPicPr>
            <a:picLocks noChangeAspect="1" noChangeArrowheads="1"/>
          </p:cNvPicPr>
          <p:nvPr/>
        </p:nvPicPr>
        <p:blipFill>
          <a:blip r:embed="rId4" cstate="print"/>
          <a:srcRect/>
          <a:stretch>
            <a:fillRect/>
          </a:stretch>
        </p:blipFill>
        <p:spPr bwMode="auto">
          <a:xfrm>
            <a:off x="152400" y="5181600"/>
            <a:ext cx="8839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381000" y="152400"/>
            <a:ext cx="184150" cy="366713"/>
          </a:xfrm>
          <a:prstGeom prst="rect">
            <a:avLst/>
          </a:prstGeom>
          <a:noFill/>
          <a:ln w="9525">
            <a:noFill/>
            <a:miter lim="800000"/>
            <a:headEnd/>
            <a:tailEnd/>
          </a:ln>
        </p:spPr>
        <p:txBody>
          <a:bodyPr wrap="none">
            <a:spAutoFit/>
          </a:bodyPr>
          <a:lstStyle/>
          <a:p>
            <a:pPr algn="l" eaLnBrk="0" hangingPunct="0"/>
            <a:endParaRPr lang="zh-CN" altLang="zh-CN" sz="1800">
              <a:ea typeface="华文楷体" pitchFamily="2" charset="-122"/>
            </a:endParaRPr>
          </a:p>
        </p:txBody>
      </p:sp>
      <p:sp>
        <p:nvSpPr>
          <p:cNvPr id="33795"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low densities:</a:t>
            </a:r>
            <a:r>
              <a:rPr kumimoji="1" lang="zh-CN" altLang="en-US" sz="2800" b="1" dirty="0">
                <a:solidFill>
                  <a:schemeClr val="accent2"/>
                </a:solidFill>
                <a:latin typeface="Times New Roman" pitchFamily="18" charset="0"/>
                <a:cs typeface="Times New Roman" pitchFamily="18" charset="0"/>
              </a:rPr>
              <a:t> </a:t>
            </a:r>
            <a:r>
              <a:rPr kumimoji="1" lang="en-US" altLang="zh-CN" sz="2800" b="1" dirty="0">
                <a:solidFill>
                  <a:schemeClr val="accent2"/>
                </a:solidFill>
                <a:latin typeface="Times New Roman" pitchFamily="18" charset="0"/>
                <a:cs typeface="Times New Roman" pitchFamily="18" charset="0"/>
              </a:rPr>
              <a:t>Clustering Effects</a:t>
            </a:r>
            <a:endParaRPr lang="zh-CN" altLang="en-US" sz="2800" b="1" dirty="0">
              <a:solidFill>
                <a:schemeClr val="accent2"/>
              </a:solidFill>
              <a:latin typeface="Times New Roman" pitchFamily="18" charset="0"/>
              <a:cs typeface="Times New Roman" pitchFamily="18" charset="0"/>
            </a:endParaRPr>
          </a:p>
        </p:txBody>
      </p:sp>
      <p:grpSp>
        <p:nvGrpSpPr>
          <p:cNvPr id="2" name="Group 4"/>
          <p:cNvGrpSpPr>
            <a:grpSpLocks/>
          </p:cNvGrpSpPr>
          <p:nvPr/>
        </p:nvGrpSpPr>
        <p:grpSpPr bwMode="auto">
          <a:xfrm>
            <a:off x="717550" y="3930650"/>
            <a:ext cx="7512050" cy="2544763"/>
            <a:chOff x="528" y="2496"/>
            <a:chExt cx="4601" cy="1583"/>
          </a:xfrm>
        </p:grpSpPr>
        <p:pic>
          <p:nvPicPr>
            <p:cNvPr id="33800" name="Picture 5"/>
            <p:cNvPicPr>
              <a:picLocks noChangeAspect="1" noChangeArrowheads="1"/>
            </p:cNvPicPr>
            <p:nvPr/>
          </p:nvPicPr>
          <p:blipFill>
            <a:blip r:embed="rId3" cstate="print"/>
            <a:srcRect/>
            <a:stretch>
              <a:fillRect/>
            </a:stretch>
          </p:blipFill>
          <p:spPr bwMode="auto">
            <a:xfrm>
              <a:off x="528" y="2496"/>
              <a:ext cx="4601" cy="1583"/>
            </a:xfrm>
            <a:prstGeom prst="rect">
              <a:avLst/>
            </a:prstGeom>
            <a:noFill/>
            <a:ln w="28575" algn="ctr">
              <a:noFill/>
              <a:miter lim="800000"/>
              <a:headEnd/>
              <a:tailEnd/>
            </a:ln>
          </p:spPr>
        </p:pic>
        <p:sp>
          <p:nvSpPr>
            <p:cNvPr id="33801" name="Text Box 6"/>
            <p:cNvSpPr txBox="1">
              <a:spLocks noChangeArrowheads="1"/>
            </p:cNvSpPr>
            <p:nvPr/>
          </p:nvSpPr>
          <p:spPr bwMode="auto">
            <a:xfrm>
              <a:off x="825" y="2544"/>
              <a:ext cx="1320" cy="362"/>
            </a:xfrm>
            <a:prstGeom prst="rect">
              <a:avLst/>
            </a:prstGeom>
            <a:noFill/>
            <a:ln w="28575" algn="ctr">
              <a:noFill/>
              <a:miter lim="800000"/>
              <a:headEnd/>
              <a:tailEnd/>
            </a:ln>
          </p:spPr>
          <p:txBody>
            <a:bodyPr wrap="none" lIns="90000" tIns="46800" rIns="90000" bIns="46800">
              <a:spAutoFit/>
            </a:bodyPr>
            <a:lstStyle/>
            <a:p>
              <a:r>
                <a:rPr lang="en-US" altLang="zh-CN" sz="1600" b="1">
                  <a:solidFill>
                    <a:srgbClr val="0000CC"/>
                  </a:solidFill>
                  <a:latin typeface="Times New Roman" pitchFamily="18" charset="0"/>
                </a:rPr>
                <a:t>S. Kowalski, et al., </a:t>
              </a:r>
            </a:p>
            <a:p>
              <a:r>
                <a:rPr lang="en-US" altLang="zh-CN" sz="1600" b="1">
                  <a:solidFill>
                    <a:srgbClr val="0000CC"/>
                  </a:solidFill>
                  <a:latin typeface="Times New Roman" pitchFamily="18" charset="0"/>
                </a:rPr>
                <a:t>PRC 75 (2007) 014601</a:t>
              </a:r>
              <a:r>
                <a:rPr lang="en-US" altLang="zh-CN" sz="1600">
                  <a:solidFill>
                    <a:srgbClr val="0000CC"/>
                  </a:solidFill>
                  <a:latin typeface="Times New Roman" pitchFamily="18" charset="0"/>
                </a:rPr>
                <a:t>.</a:t>
              </a:r>
            </a:p>
          </p:txBody>
        </p:sp>
      </p:grpSp>
      <p:grpSp>
        <p:nvGrpSpPr>
          <p:cNvPr id="3" name="Group 7"/>
          <p:cNvGrpSpPr>
            <a:grpSpLocks/>
          </p:cNvGrpSpPr>
          <p:nvPr/>
        </p:nvGrpSpPr>
        <p:grpSpPr bwMode="auto">
          <a:xfrm>
            <a:off x="717550" y="942975"/>
            <a:ext cx="7588250" cy="2987675"/>
            <a:chOff x="452" y="594"/>
            <a:chExt cx="4780" cy="1882"/>
          </a:xfrm>
        </p:grpSpPr>
        <p:pic>
          <p:nvPicPr>
            <p:cNvPr id="33798" name="Picture 8"/>
            <p:cNvPicPr>
              <a:picLocks noChangeAspect="1" noChangeArrowheads="1"/>
            </p:cNvPicPr>
            <p:nvPr/>
          </p:nvPicPr>
          <p:blipFill>
            <a:blip r:embed="rId4" cstate="print"/>
            <a:srcRect/>
            <a:stretch>
              <a:fillRect/>
            </a:stretch>
          </p:blipFill>
          <p:spPr bwMode="auto">
            <a:xfrm>
              <a:off x="452" y="603"/>
              <a:ext cx="4780" cy="1873"/>
            </a:xfrm>
            <a:prstGeom prst="rect">
              <a:avLst/>
            </a:prstGeom>
            <a:noFill/>
            <a:ln w="28575" algn="ctr">
              <a:noFill/>
              <a:miter lim="800000"/>
              <a:headEnd/>
              <a:tailEnd/>
            </a:ln>
          </p:spPr>
        </p:pic>
        <p:sp>
          <p:nvSpPr>
            <p:cNvPr id="33799" name="Text Box 9"/>
            <p:cNvSpPr txBox="1">
              <a:spLocks noChangeArrowheads="1"/>
            </p:cNvSpPr>
            <p:nvPr/>
          </p:nvSpPr>
          <p:spPr bwMode="auto">
            <a:xfrm>
              <a:off x="729" y="594"/>
              <a:ext cx="1623" cy="366"/>
            </a:xfrm>
            <a:prstGeom prst="rect">
              <a:avLst/>
            </a:prstGeom>
            <a:noFill/>
            <a:ln w="9525">
              <a:noFill/>
              <a:miter lim="800000"/>
              <a:headEnd/>
              <a:tailEnd/>
            </a:ln>
          </p:spPr>
          <p:txBody>
            <a:bodyPr anchor="b">
              <a:spAutoFit/>
            </a:bodyPr>
            <a:lstStyle/>
            <a:p>
              <a:pPr algn="l"/>
              <a:r>
                <a:rPr kumimoji="1" lang="en-US" altLang="zh-CN" sz="1600" b="1">
                  <a:solidFill>
                    <a:srgbClr val="0000CC"/>
                  </a:solidFill>
                  <a:latin typeface="Times New Roman" pitchFamily="18" charset="0"/>
                </a:rPr>
                <a:t>Horowitz and Schwenk, </a:t>
              </a:r>
            </a:p>
            <a:p>
              <a:pPr algn="l"/>
              <a:r>
                <a:rPr kumimoji="1" lang="en-US" altLang="zh-CN" sz="1600" b="1">
                  <a:solidFill>
                    <a:srgbClr val="0000CC"/>
                  </a:solidFill>
                  <a:latin typeface="Times New Roman" pitchFamily="18" charset="0"/>
                </a:rPr>
                <a:t>Nucl. Phys. A 776 (2006) 55</a:t>
              </a: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381000" y="152400"/>
            <a:ext cx="184150" cy="366713"/>
          </a:xfrm>
          <a:prstGeom prst="rect">
            <a:avLst/>
          </a:prstGeom>
          <a:noFill/>
          <a:ln w="9525">
            <a:noFill/>
            <a:miter lim="800000"/>
            <a:headEnd/>
            <a:tailEnd/>
          </a:ln>
        </p:spPr>
        <p:txBody>
          <a:bodyPr wrap="none">
            <a:spAutoFit/>
          </a:bodyPr>
          <a:lstStyle/>
          <a:p>
            <a:pPr algn="l" eaLnBrk="0" hangingPunct="0"/>
            <a:endParaRPr lang="zh-CN" altLang="zh-CN" sz="1800">
              <a:ea typeface="华文楷体" pitchFamily="2" charset="-122"/>
            </a:endParaRPr>
          </a:p>
        </p:txBody>
      </p:sp>
      <p:pic>
        <p:nvPicPr>
          <p:cNvPr id="34819" name="Picture 4"/>
          <p:cNvPicPr>
            <a:picLocks noChangeAspect="1" noChangeArrowheads="1"/>
          </p:cNvPicPr>
          <p:nvPr/>
        </p:nvPicPr>
        <p:blipFill>
          <a:blip r:embed="rId3" cstate="print"/>
          <a:srcRect/>
          <a:stretch>
            <a:fillRect/>
          </a:stretch>
        </p:blipFill>
        <p:spPr bwMode="auto">
          <a:xfrm>
            <a:off x="1600200" y="2676525"/>
            <a:ext cx="6019800" cy="3800475"/>
          </a:xfrm>
          <a:prstGeom prst="rect">
            <a:avLst/>
          </a:prstGeom>
          <a:noFill/>
          <a:ln w="28575" algn="ctr">
            <a:noFill/>
            <a:miter lim="800000"/>
            <a:headEnd/>
            <a:tailEnd/>
          </a:ln>
        </p:spPr>
      </p:pic>
      <p:pic>
        <p:nvPicPr>
          <p:cNvPr id="34820" name="Picture 7"/>
          <p:cNvPicPr>
            <a:picLocks noChangeAspect="1" noChangeArrowheads="1"/>
          </p:cNvPicPr>
          <p:nvPr/>
        </p:nvPicPr>
        <p:blipFill>
          <a:blip r:embed="rId4" cstate="print"/>
          <a:srcRect/>
          <a:stretch>
            <a:fillRect/>
          </a:stretch>
        </p:blipFill>
        <p:spPr bwMode="auto">
          <a:xfrm>
            <a:off x="609600" y="901700"/>
            <a:ext cx="8001000" cy="1774825"/>
          </a:xfrm>
          <a:prstGeom prst="rect">
            <a:avLst/>
          </a:prstGeom>
          <a:noFill/>
          <a:ln w="28575" algn="ctr">
            <a:noFill/>
            <a:miter lim="800000"/>
            <a:headEnd/>
            <a:tailEnd/>
          </a:ln>
        </p:spPr>
      </p:pic>
      <p:sp>
        <p:nvSpPr>
          <p:cNvPr id="34821"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low densities:</a:t>
            </a:r>
            <a:r>
              <a:rPr kumimoji="1" lang="zh-CN" altLang="en-US" sz="2800" b="1" dirty="0">
                <a:solidFill>
                  <a:schemeClr val="accent2"/>
                </a:solidFill>
                <a:latin typeface="Times New Roman" pitchFamily="18" charset="0"/>
                <a:cs typeface="Times New Roman" pitchFamily="18" charset="0"/>
              </a:rPr>
              <a:t> </a:t>
            </a:r>
            <a:r>
              <a:rPr kumimoji="1" lang="en-US" altLang="zh-CN" sz="2800" b="1" dirty="0">
                <a:solidFill>
                  <a:schemeClr val="accent2"/>
                </a:solidFill>
                <a:latin typeface="Times New Roman" pitchFamily="18" charset="0"/>
                <a:cs typeface="Times New Roman" pitchFamily="18" charset="0"/>
              </a:rPr>
              <a:t>Clustering Effects</a:t>
            </a:r>
            <a:endParaRPr lang="zh-CN" altLang="en-US" sz="28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6"/>
          <p:cNvPicPr>
            <a:picLocks noChangeAspect="1" noChangeArrowheads="1"/>
          </p:cNvPicPr>
          <p:nvPr/>
        </p:nvPicPr>
        <p:blipFill>
          <a:blip r:embed="rId2" cstate="print"/>
          <a:srcRect/>
          <a:stretch>
            <a:fillRect/>
          </a:stretch>
        </p:blipFill>
        <p:spPr bwMode="auto">
          <a:xfrm>
            <a:off x="152400" y="1128713"/>
            <a:ext cx="4486275" cy="4205287"/>
          </a:xfrm>
          <a:prstGeom prst="rect">
            <a:avLst/>
          </a:prstGeom>
          <a:noFill/>
          <a:ln w="28575" algn="ctr">
            <a:noFill/>
            <a:miter lim="800000"/>
            <a:headEnd/>
            <a:tailEnd/>
          </a:ln>
        </p:spPr>
      </p:pic>
      <p:sp>
        <p:nvSpPr>
          <p:cNvPr id="46083" name="Text Box 4"/>
          <p:cNvSpPr txBox="1">
            <a:spLocks noChangeArrowheads="1"/>
          </p:cNvSpPr>
          <p:nvPr/>
        </p:nvSpPr>
        <p:spPr bwMode="auto">
          <a:xfrm>
            <a:off x="76200" y="822325"/>
            <a:ext cx="8858250" cy="396875"/>
          </a:xfrm>
          <a:prstGeom prst="rect">
            <a:avLst/>
          </a:prstGeom>
          <a:noFill/>
          <a:ln w="9525">
            <a:noFill/>
            <a:miter lim="800000"/>
            <a:headEnd/>
            <a:tailEnd/>
          </a:ln>
        </p:spPr>
        <p:txBody>
          <a:bodyPr>
            <a:spAutoFit/>
          </a:bodyPr>
          <a:lstStyle/>
          <a:p>
            <a:pPr marL="457200" indent="-457200" algn="l"/>
            <a:r>
              <a:rPr kumimoji="1" lang="en-US" altLang="zh-CN" sz="2000" b="1" dirty="0">
                <a:solidFill>
                  <a:srgbClr val="FF0000"/>
                </a:solidFill>
                <a:latin typeface="Times New Roman" pitchFamily="18" charset="0"/>
                <a:ea typeface="宋体" pitchFamily="2" charset="-122"/>
              </a:rPr>
              <a:t>Constraints</a:t>
            </a:r>
            <a:r>
              <a:rPr kumimoji="1" lang="en-US" altLang="zh-CN" sz="2000" b="1" dirty="0">
                <a:solidFill>
                  <a:srgbClr val="0000CC"/>
                </a:solidFill>
                <a:latin typeface="Times New Roman" pitchFamily="18" charset="0"/>
                <a:ea typeface="宋体" pitchFamily="2" charset="-122"/>
              </a:rPr>
              <a:t> on E</a:t>
            </a:r>
            <a:r>
              <a:rPr kumimoji="1" lang="en-US" altLang="zh-CN" sz="2000" b="1" baseline="-25000" dirty="0">
                <a:solidFill>
                  <a:srgbClr val="0000CC"/>
                </a:solidFill>
                <a:latin typeface="Times New Roman" pitchFamily="18" charset="0"/>
                <a:ea typeface="宋体" pitchFamily="2" charset="-122"/>
              </a:rPr>
              <a:t>sym</a:t>
            </a:r>
            <a:r>
              <a:rPr kumimoji="1" lang="en-US" altLang="zh-CN" sz="2000" b="1" dirty="0">
                <a:solidFill>
                  <a:srgbClr val="0000CC"/>
                </a:solidFill>
                <a:latin typeface="Times New Roman" pitchFamily="18" charset="0"/>
                <a:ea typeface="宋体" pitchFamily="2" charset="-122"/>
              </a:rPr>
              <a:t> (</a:t>
            </a:r>
            <a:r>
              <a:rPr kumimoji="1" lang="el-GR" altLang="zh-CN" sz="2000" b="1" dirty="0">
                <a:solidFill>
                  <a:srgbClr val="0000CC"/>
                </a:solidFill>
                <a:latin typeface="Times New Roman" pitchFamily="18" charset="0"/>
                <a:ea typeface="宋体" pitchFamily="2" charset="-122"/>
                <a:sym typeface="Wingdings" pitchFamily="2" charset="2"/>
              </a:rPr>
              <a:t>ρ</a:t>
            </a:r>
            <a:r>
              <a:rPr kumimoji="1" lang="en-US" altLang="zh-CN" sz="2000" b="1" baseline="-25000" dirty="0">
                <a:solidFill>
                  <a:srgbClr val="0000CC"/>
                </a:solidFill>
                <a:latin typeface="Times New Roman" pitchFamily="18" charset="0"/>
                <a:ea typeface="宋体" pitchFamily="2" charset="-122"/>
                <a:sym typeface="Wingdings" pitchFamily="2" charset="2"/>
              </a:rPr>
              <a:t>0</a:t>
            </a:r>
            <a:r>
              <a:rPr kumimoji="1" lang="en-US" altLang="zh-CN" sz="2000" b="1" dirty="0">
                <a:solidFill>
                  <a:srgbClr val="0000CC"/>
                </a:solidFill>
                <a:latin typeface="Times New Roman" pitchFamily="18" charset="0"/>
                <a:ea typeface="宋体" pitchFamily="2" charset="-122"/>
              </a:rPr>
              <a:t>) and L from nuclear reactions and structures</a:t>
            </a:r>
          </a:p>
        </p:txBody>
      </p:sp>
      <p:sp>
        <p:nvSpPr>
          <p:cNvPr id="46084" name="Text Box 5"/>
          <p:cNvSpPr txBox="1">
            <a:spLocks noChangeArrowheads="1"/>
          </p:cNvSpPr>
          <p:nvPr/>
        </p:nvSpPr>
        <p:spPr bwMode="auto">
          <a:xfrm>
            <a:off x="4572000" y="1219200"/>
            <a:ext cx="3806825"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00FFFF"/>
                </a:solidFill>
                <a:latin typeface="Times New Roman" pitchFamily="18" charset="0"/>
              </a:rPr>
              <a:t>(1) TF+Nucl. Mass (1996)</a:t>
            </a:r>
          </a:p>
          <a:p>
            <a:pPr algn="l"/>
            <a:r>
              <a:rPr lang="en-US" altLang="zh-CN" sz="1600" b="1">
                <a:solidFill>
                  <a:srgbClr val="00FFFF"/>
                </a:solidFill>
                <a:latin typeface="Times New Roman" pitchFamily="18" charset="0"/>
              </a:rPr>
              <a:t>      Myers/Swiatecki, NPA 601, 141 (1996)</a:t>
            </a:r>
          </a:p>
        </p:txBody>
      </p:sp>
      <p:sp>
        <p:nvSpPr>
          <p:cNvPr id="46085" name="Text Box 6"/>
          <p:cNvSpPr txBox="1">
            <a:spLocks noChangeArrowheads="1"/>
          </p:cNvSpPr>
          <p:nvPr/>
        </p:nvSpPr>
        <p:spPr bwMode="auto">
          <a:xfrm>
            <a:off x="4565650" y="1752600"/>
            <a:ext cx="4044950" cy="825500"/>
          </a:xfrm>
          <a:prstGeom prst="rect">
            <a:avLst/>
          </a:prstGeom>
          <a:noFill/>
          <a:ln w="28575" algn="ctr">
            <a:noFill/>
            <a:miter lim="800000"/>
            <a:headEnd/>
            <a:tailEnd/>
          </a:ln>
        </p:spPr>
        <p:txBody>
          <a:bodyPr wrap="none" lIns="90000" tIns="46800" rIns="90000" bIns="46800">
            <a:spAutoFit/>
          </a:bodyPr>
          <a:lstStyle/>
          <a:p>
            <a:pPr algn="l"/>
            <a:r>
              <a:rPr lang="en-US" altLang="zh-CN" sz="1600" b="1">
                <a:latin typeface="Times New Roman" pitchFamily="18" charset="0"/>
              </a:rPr>
              <a:t>(2) Iso. Diff. (IBUU04, 2005)</a:t>
            </a:r>
          </a:p>
          <a:p>
            <a:pPr algn="l"/>
            <a:r>
              <a:rPr lang="en-US" altLang="zh-CN" sz="1600" b="1">
                <a:latin typeface="Times New Roman" pitchFamily="18" charset="0"/>
              </a:rPr>
              <a:t>     L.W. Chen et al., PRL94, 032701 (2005);</a:t>
            </a:r>
          </a:p>
          <a:p>
            <a:pPr algn="l"/>
            <a:r>
              <a:rPr lang="en-US" altLang="zh-CN" sz="1600" b="1">
                <a:latin typeface="Times New Roman" pitchFamily="18" charset="0"/>
              </a:rPr>
              <a:t>     B.A. Li/L.W. Chen, PRC72, 064611(2005)</a:t>
            </a:r>
          </a:p>
        </p:txBody>
      </p:sp>
      <p:sp>
        <p:nvSpPr>
          <p:cNvPr id="46086" name="Text Box 7"/>
          <p:cNvSpPr txBox="1">
            <a:spLocks noChangeArrowheads="1"/>
          </p:cNvSpPr>
          <p:nvPr/>
        </p:nvSpPr>
        <p:spPr bwMode="auto">
          <a:xfrm>
            <a:off x="4572000" y="2466975"/>
            <a:ext cx="3732213"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FF0000"/>
                </a:solidFill>
                <a:latin typeface="Times New Roman" pitchFamily="18" charset="0"/>
              </a:rPr>
              <a:t>(3) Isoscaling (2007)</a:t>
            </a:r>
          </a:p>
          <a:p>
            <a:pPr algn="l"/>
            <a:r>
              <a:rPr lang="en-US" altLang="zh-CN" sz="1600" b="1">
                <a:solidFill>
                  <a:srgbClr val="FF0000"/>
                </a:solidFill>
                <a:latin typeface="Times New Roman" pitchFamily="18" charset="0"/>
              </a:rPr>
              <a:t>     D. Shetty et al., PRC76, 024606 (2007)</a:t>
            </a:r>
          </a:p>
        </p:txBody>
      </p:sp>
      <p:sp>
        <p:nvSpPr>
          <p:cNvPr id="46087" name="Text Box 8"/>
          <p:cNvSpPr txBox="1">
            <a:spLocks noChangeArrowheads="1"/>
          </p:cNvSpPr>
          <p:nvPr/>
        </p:nvSpPr>
        <p:spPr bwMode="auto">
          <a:xfrm>
            <a:off x="4572000" y="3505200"/>
            <a:ext cx="4098925"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009900"/>
                </a:solidFill>
                <a:latin typeface="Times New Roman" pitchFamily="18" charset="0"/>
              </a:rPr>
              <a:t>(5) Iso. Diff. &amp; double n/p (ImQMD, 2009)</a:t>
            </a:r>
          </a:p>
          <a:p>
            <a:pPr algn="l"/>
            <a:r>
              <a:rPr lang="en-US" altLang="zh-CN" sz="1600" b="1">
                <a:solidFill>
                  <a:srgbClr val="009900"/>
                </a:solidFill>
                <a:latin typeface="Times New Roman" pitchFamily="18" charset="0"/>
              </a:rPr>
              <a:t>     M.B. Tsang et al., PRL102, 122701 (2009);</a:t>
            </a:r>
          </a:p>
        </p:txBody>
      </p:sp>
      <p:sp>
        <p:nvSpPr>
          <p:cNvPr id="46088" name="Text Box 9"/>
          <p:cNvSpPr txBox="1">
            <a:spLocks noChangeArrowheads="1"/>
          </p:cNvSpPr>
          <p:nvPr/>
        </p:nvSpPr>
        <p:spPr bwMode="auto">
          <a:xfrm>
            <a:off x="4570413" y="3000375"/>
            <a:ext cx="4497387" cy="581025"/>
          </a:xfrm>
          <a:prstGeom prst="rect">
            <a:avLst/>
          </a:prstGeom>
          <a:noFill/>
          <a:ln w="28575" algn="ctr">
            <a:noFill/>
            <a:miter lim="800000"/>
            <a:headEnd/>
            <a:tailEnd/>
          </a:ln>
        </p:spPr>
        <p:txBody>
          <a:bodyPr lIns="90000" tIns="46800" rIns="90000" bIns="46800">
            <a:spAutoFit/>
          </a:bodyPr>
          <a:lstStyle/>
          <a:p>
            <a:pPr algn="l"/>
            <a:r>
              <a:rPr lang="en-US" altLang="zh-CN" sz="1600" b="1">
                <a:solidFill>
                  <a:srgbClr val="00FF00"/>
                </a:solidFill>
                <a:latin typeface="Times New Roman" pitchFamily="18" charset="0"/>
              </a:rPr>
              <a:t>(4) PDR in </a:t>
            </a:r>
            <a:r>
              <a:rPr lang="en-US" altLang="zh-CN" sz="1600" b="1" baseline="30000">
                <a:solidFill>
                  <a:srgbClr val="00FF00"/>
                </a:solidFill>
                <a:latin typeface="Times New Roman" pitchFamily="18" charset="0"/>
              </a:rPr>
              <a:t>130,132</a:t>
            </a:r>
            <a:r>
              <a:rPr lang="en-US" altLang="zh-CN" sz="1600" b="1">
                <a:solidFill>
                  <a:srgbClr val="00FF00"/>
                </a:solidFill>
                <a:latin typeface="Times New Roman" pitchFamily="18" charset="0"/>
              </a:rPr>
              <a:t>Sn (2007) (LAND/GSI)</a:t>
            </a:r>
          </a:p>
          <a:p>
            <a:pPr algn="l"/>
            <a:r>
              <a:rPr lang="en-US" altLang="zh-CN" sz="1600" b="1">
                <a:solidFill>
                  <a:srgbClr val="00FF00"/>
                </a:solidFill>
                <a:latin typeface="Times New Roman" pitchFamily="18" charset="0"/>
              </a:rPr>
              <a:t>     A. Klimkiewicz et al., PRC76, 051603(R)(2007)</a:t>
            </a:r>
          </a:p>
        </p:txBody>
      </p:sp>
      <p:sp>
        <p:nvSpPr>
          <p:cNvPr id="46089" name="Text Box 10"/>
          <p:cNvSpPr txBox="1">
            <a:spLocks noChangeArrowheads="1"/>
          </p:cNvSpPr>
          <p:nvPr/>
        </p:nvSpPr>
        <p:spPr bwMode="auto">
          <a:xfrm>
            <a:off x="4572000" y="4038600"/>
            <a:ext cx="3771900"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3333FF"/>
                </a:solidFill>
                <a:latin typeface="Times New Roman" pitchFamily="18" charset="0"/>
              </a:rPr>
              <a:t>(6) IAS+LDM (2009)</a:t>
            </a:r>
          </a:p>
          <a:p>
            <a:pPr algn="l"/>
            <a:r>
              <a:rPr lang="en-US" altLang="zh-CN" sz="1600" b="1">
                <a:solidFill>
                  <a:srgbClr val="3333FF"/>
                </a:solidFill>
                <a:latin typeface="Times New Roman" pitchFamily="18" charset="0"/>
              </a:rPr>
              <a:t>     Danielewicz/J. Lee, NPA818, 36 (2009)</a:t>
            </a:r>
          </a:p>
        </p:txBody>
      </p:sp>
      <p:sp>
        <p:nvSpPr>
          <p:cNvPr id="46090" name="Text Box 11"/>
          <p:cNvSpPr txBox="1">
            <a:spLocks noChangeArrowheads="1"/>
          </p:cNvSpPr>
          <p:nvPr/>
        </p:nvSpPr>
        <p:spPr bwMode="auto">
          <a:xfrm>
            <a:off x="4572000" y="4572000"/>
            <a:ext cx="4175125" cy="825500"/>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FF33CC"/>
                </a:solidFill>
                <a:latin typeface="Times New Roman" pitchFamily="18" charset="0"/>
              </a:rPr>
              <a:t>(7) DM+N-Skin (2009)</a:t>
            </a:r>
          </a:p>
          <a:p>
            <a:pPr algn="l"/>
            <a:r>
              <a:rPr lang="en-US" altLang="zh-CN" sz="1600" b="1">
                <a:solidFill>
                  <a:srgbClr val="FF33CC"/>
                </a:solidFill>
                <a:latin typeface="Times New Roman" pitchFamily="18" charset="0"/>
              </a:rPr>
              <a:t>     M. Centelles et al., PRL102, 122502 (2009);</a:t>
            </a:r>
          </a:p>
          <a:p>
            <a:pPr algn="l"/>
            <a:r>
              <a:rPr lang="en-US" altLang="zh-CN" sz="1600" b="1">
                <a:solidFill>
                  <a:srgbClr val="FF33CC"/>
                </a:solidFill>
                <a:latin typeface="Times New Roman" pitchFamily="18" charset="0"/>
              </a:rPr>
              <a:t>     M. Warda et al., PRC80, 024316 (2009)</a:t>
            </a:r>
          </a:p>
        </p:txBody>
      </p:sp>
      <p:sp>
        <p:nvSpPr>
          <p:cNvPr id="46091" name="Text Box 12"/>
          <p:cNvSpPr txBox="1">
            <a:spLocks noChangeArrowheads="1"/>
          </p:cNvSpPr>
          <p:nvPr/>
        </p:nvSpPr>
        <p:spPr bwMode="auto">
          <a:xfrm>
            <a:off x="4575175" y="5895975"/>
            <a:ext cx="3883025"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9933FF"/>
                </a:solidFill>
                <a:latin typeface="Times New Roman" pitchFamily="18" charset="0"/>
              </a:rPr>
              <a:t>(9) SHF+N-Skin (2010)</a:t>
            </a:r>
          </a:p>
          <a:p>
            <a:pPr algn="l"/>
            <a:r>
              <a:rPr lang="en-US" altLang="zh-CN" sz="1600" b="1">
                <a:solidFill>
                  <a:srgbClr val="9933FF"/>
                </a:solidFill>
                <a:latin typeface="Times New Roman" pitchFamily="18" charset="0"/>
              </a:rPr>
              <a:t>     L.W. Chen et al., PRC82, 024321 (2010)</a:t>
            </a:r>
          </a:p>
        </p:txBody>
      </p:sp>
      <p:sp>
        <p:nvSpPr>
          <p:cNvPr id="46092" name="Text Box 13"/>
          <p:cNvSpPr txBox="1">
            <a:spLocks noChangeArrowheads="1"/>
          </p:cNvSpPr>
          <p:nvPr/>
        </p:nvSpPr>
        <p:spPr bwMode="auto">
          <a:xfrm>
            <a:off x="76200" y="5105400"/>
            <a:ext cx="3538538"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777777"/>
                </a:solidFill>
                <a:latin typeface="Times New Roman" pitchFamily="18" charset="0"/>
              </a:rPr>
              <a:t>(10) Opt. Pot. (2010)</a:t>
            </a:r>
          </a:p>
          <a:p>
            <a:pPr algn="l"/>
            <a:r>
              <a:rPr lang="en-US" altLang="zh-CN" sz="1600" b="1">
                <a:solidFill>
                  <a:srgbClr val="777777"/>
                </a:solidFill>
                <a:latin typeface="Times New Roman" pitchFamily="18" charset="0"/>
              </a:rPr>
              <a:t>       C. Xu et al., PRC82, 054607 (2010)</a:t>
            </a:r>
          </a:p>
        </p:txBody>
      </p:sp>
      <p:sp>
        <p:nvSpPr>
          <p:cNvPr id="46093" name="Text Box 14"/>
          <p:cNvSpPr txBox="1">
            <a:spLocks noChangeArrowheads="1"/>
          </p:cNvSpPr>
          <p:nvPr/>
        </p:nvSpPr>
        <p:spPr bwMode="auto">
          <a:xfrm>
            <a:off x="76200" y="5591175"/>
            <a:ext cx="3630613"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660066"/>
                </a:solidFill>
                <a:latin typeface="Times New Roman" pitchFamily="18" charset="0"/>
              </a:rPr>
              <a:t>(11) Nucl. Mass (2010)</a:t>
            </a:r>
          </a:p>
          <a:p>
            <a:pPr algn="l"/>
            <a:r>
              <a:rPr lang="en-US" altLang="zh-CN" sz="1600" b="1">
                <a:solidFill>
                  <a:srgbClr val="660066"/>
                </a:solidFill>
                <a:latin typeface="Times New Roman" pitchFamily="18" charset="0"/>
              </a:rPr>
              <a:t>       M. Liu et al., PRC82, 064306 (2010)</a:t>
            </a:r>
          </a:p>
        </p:txBody>
      </p:sp>
      <p:sp>
        <p:nvSpPr>
          <p:cNvPr id="46094" name="Text Box 15"/>
          <p:cNvSpPr txBox="1">
            <a:spLocks noChangeArrowheads="1"/>
          </p:cNvSpPr>
          <p:nvPr/>
        </p:nvSpPr>
        <p:spPr bwMode="auto">
          <a:xfrm>
            <a:off x="4572000" y="5362575"/>
            <a:ext cx="4125913"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993300"/>
                </a:solidFill>
                <a:latin typeface="Times New Roman" pitchFamily="18" charset="0"/>
              </a:rPr>
              <a:t>(8) PDR in </a:t>
            </a:r>
            <a:r>
              <a:rPr lang="en-US" altLang="zh-CN" sz="1600" b="1" baseline="30000">
                <a:solidFill>
                  <a:srgbClr val="993300"/>
                </a:solidFill>
                <a:latin typeface="Times New Roman" pitchFamily="18" charset="0"/>
              </a:rPr>
              <a:t>68</a:t>
            </a:r>
            <a:r>
              <a:rPr lang="en-US" altLang="zh-CN" sz="1600" b="1">
                <a:solidFill>
                  <a:srgbClr val="993300"/>
                </a:solidFill>
                <a:latin typeface="Times New Roman" pitchFamily="18" charset="0"/>
              </a:rPr>
              <a:t>Ni and </a:t>
            </a:r>
            <a:r>
              <a:rPr lang="en-US" altLang="zh-CN" sz="1600" b="1" baseline="30000">
                <a:solidFill>
                  <a:srgbClr val="993300"/>
                </a:solidFill>
                <a:latin typeface="Times New Roman" pitchFamily="18" charset="0"/>
              </a:rPr>
              <a:t>132</a:t>
            </a:r>
            <a:r>
              <a:rPr lang="en-US" altLang="zh-CN" sz="1600" b="1">
                <a:solidFill>
                  <a:srgbClr val="993300"/>
                </a:solidFill>
                <a:latin typeface="Times New Roman" pitchFamily="18" charset="0"/>
              </a:rPr>
              <a:t>Sn (2010) </a:t>
            </a:r>
          </a:p>
          <a:p>
            <a:pPr algn="l"/>
            <a:r>
              <a:rPr lang="en-US" altLang="zh-CN" sz="1600" b="1">
                <a:solidFill>
                  <a:srgbClr val="993300"/>
                </a:solidFill>
                <a:latin typeface="Times New Roman" pitchFamily="18" charset="0"/>
              </a:rPr>
              <a:t>      A. Carbon et al., PRC81, 041301(R)(2010)</a:t>
            </a:r>
          </a:p>
        </p:txBody>
      </p:sp>
      <p:sp>
        <p:nvSpPr>
          <p:cNvPr id="46095" name="Text Box 17"/>
          <p:cNvSpPr txBox="1">
            <a:spLocks noChangeArrowheads="1"/>
          </p:cNvSpPr>
          <p:nvPr/>
        </p:nvSpPr>
        <p:spPr bwMode="auto">
          <a:xfrm>
            <a:off x="76200" y="6086475"/>
            <a:ext cx="3937000" cy="581025"/>
          </a:xfrm>
          <a:prstGeom prst="rect">
            <a:avLst/>
          </a:prstGeom>
          <a:noFill/>
          <a:ln w="28575" algn="ctr">
            <a:noFill/>
            <a:miter lim="800000"/>
            <a:headEnd/>
            <a:tailEnd/>
          </a:ln>
        </p:spPr>
        <p:txBody>
          <a:bodyPr wrap="none" lIns="90000" tIns="46800" rIns="90000" bIns="46800">
            <a:spAutoFit/>
          </a:bodyPr>
          <a:lstStyle/>
          <a:p>
            <a:pPr algn="l"/>
            <a:r>
              <a:rPr lang="en-US" altLang="zh-CN" sz="1600" b="1">
                <a:solidFill>
                  <a:srgbClr val="FF9900"/>
                </a:solidFill>
                <a:latin typeface="Times New Roman" pitchFamily="18" charset="0"/>
              </a:rPr>
              <a:t>(12) FRDM (2012)</a:t>
            </a:r>
          </a:p>
          <a:p>
            <a:pPr algn="l"/>
            <a:r>
              <a:rPr lang="en-US" altLang="zh-CN" sz="1600" b="1">
                <a:solidFill>
                  <a:srgbClr val="FF9900"/>
                </a:solidFill>
                <a:latin typeface="Times New Roman" pitchFamily="18" charset="0"/>
              </a:rPr>
              <a:t>       P. Moller et al., PRL108, 052501 (2012)</a:t>
            </a:r>
          </a:p>
        </p:txBody>
      </p:sp>
      <p:sp>
        <p:nvSpPr>
          <p:cNvPr id="46096"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rPr>
              <a:t>     E</a:t>
            </a:r>
            <a:r>
              <a:rPr kumimoji="1" lang="en-US" altLang="zh-CN" sz="2800" b="1" baseline="-25000" dirty="0">
                <a:solidFill>
                  <a:schemeClr val="accent2"/>
                </a:solidFill>
                <a:latin typeface="Times New Roman" pitchFamily="18" charset="0"/>
              </a:rPr>
              <a:t>sym</a:t>
            </a:r>
            <a:r>
              <a:rPr kumimoji="1" lang="zh-CN" altLang="en-US" sz="2800" b="1" dirty="0">
                <a:solidFill>
                  <a:schemeClr val="accent2"/>
                </a:solidFill>
                <a:latin typeface="Times New Roman" pitchFamily="18" charset="0"/>
              </a:rPr>
              <a:t>：</a:t>
            </a:r>
            <a:r>
              <a:rPr kumimoji="1" lang="en-US" altLang="zh-CN" sz="2800" b="1" dirty="0">
                <a:solidFill>
                  <a:schemeClr val="accent2"/>
                </a:solidFill>
                <a:latin typeface="Times New Roman" pitchFamily="18" charset="0"/>
              </a:rPr>
              <a:t>Around saturation density</a:t>
            </a:r>
            <a:endParaRPr kumimoji="1" lang="zh-CN" altLang="en-US" sz="28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Optimization</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3" name="TextBox 2"/>
          <p:cNvSpPr txBox="1">
            <a:spLocks noRot="1" noChangeAspect="1" noMove="1" noResize="1" noEditPoints="1" noAdjustHandles="1" noChangeArrowheads="1" noChangeShapeType="1" noTextEdit="1"/>
          </p:cNvSpPr>
          <p:nvPr/>
        </p:nvSpPr>
        <p:spPr>
          <a:xfrm>
            <a:off x="432607" y="1195754"/>
            <a:ext cx="8152612" cy="2214324"/>
          </a:xfrm>
          <a:prstGeom prst="rect">
            <a:avLst/>
          </a:prstGeom>
          <a:blipFill rotWithShape="1">
            <a:blip r:embed="rId4" cstate="print"/>
            <a:stretch>
              <a:fillRect l="-823" t="-1377" r="-75" b="-3581"/>
            </a:stretch>
          </a:blipFill>
        </p:spPr>
        <p:txBody>
          <a:bodyPr/>
          <a:lstStyle/>
          <a:p>
            <a:r>
              <a:rPr lang="zh-CN" altLang="en-US">
                <a:noFill/>
              </a:rPr>
              <a:t> </a:t>
            </a:r>
          </a:p>
        </p:txBody>
      </p:sp>
      <p:sp>
        <p:nvSpPr>
          <p:cNvPr id="4" name="TextBox 3"/>
          <p:cNvSpPr txBox="1"/>
          <p:nvPr/>
        </p:nvSpPr>
        <p:spPr>
          <a:xfrm>
            <a:off x="432607" y="3810000"/>
            <a:ext cx="8152612" cy="1708160"/>
          </a:xfrm>
          <a:prstGeom prst="rect">
            <a:avLst/>
          </a:prstGeom>
          <a:solidFill>
            <a:schemeClr val="accent1">
              <a:lumMod val="20000"/>
              <a:lumOff val="80000"/>
            </a:schemeClr>
          </a:solidFill>
        </p:spPr>
        <p:txBody>
          <a:bodyPr wrap="square" rtlCol="0">
            <a:spAutoFit/>
          </a:bodyPr>
          <a:lstStyle/>
          <a:p>
            <a:r>
              <a:rPr lang="en-US" altLang="zh-CN" sz="2400" dirty="0" smtClean="0"/>
              <a:t>Experimental data</a:t>
            </a:r>
          </a:p>
          <a:p>
            <a:pPr marL="285750" indent="-285750" algn="l">
              <a:lnSpc>
                <a:spcPct val="150000"/>
              </a:lnSpc>
            </a:pPr>
            <a:r>
              <a:rPr lang="en-US" altLang="zh-CN" sz="2000" dirty="0" smtClean="0"/>
              <a:t>    </a:t>
            </a:r>
            <a:r>
              <a:rPr lang="en-US" altLang="zh-CN" sz="2000" dirty="0" smtClean="0">
                <a:solidFill>
                  <a:srgbClr val="0000FF"/>
                </a:solidFill>
              </a:rPr>
              <a:t>Binding energy </a:t>
            </a:r>
            <a:r>
              <a:rPr lang="en-US" altLang="zh-CN" sz="2000" dirty="0" smtClean="0"/>
              <a:t>per nucleon and </a:t>
            </a:r>
            <a:r>
              <a:rPr lang="en-US" altLang="zh-CN" sz="2000" dirty="0" smtClean="0">
                <a:solidFill>
                  <a:srgbClr val="0000FF"/>
                </a:solidFill>
              </a:rPr>
              <a:t>charge </a:t>
            </a:r>
            <a:r>
              <a:rPr lang="en-US" altLang="zh-CN" sz="2000" dirty="0" err="1" smtClean="0">
                <a:solidFill>
                  <a:srgbClr val="0000FF"/>
                </a:solidFill>
              </a:rPr>
              <a:t>rms</a:t>
            </a:r>
            <a:r>
              <a:rPr lang="en-US" altLang="zh-CN" sz="2000" dirty="0" smtClean="0">
                <a:solidFill>
                  <a:srgbClr val="0000FF"/>
                </a:solidFill>
              </a:rPr>
              <a:t> radius </a:t>
            </a:r>
            <a:r>
              <a:rPr lang="en-US" altLang="zh-CN" sz="2000" dirty="0" smtClean="0"/>
              <a:t>of 25 spherical even-even nuclei (</a:t>
            </a:r>
            <a:r>
              <a:rPr lang="en-US" altLang="zh-CN" sz="1300" dirty="0" err="1" smtClean="0">
                <a:solidFill>
                  <a:prstClr val="black"/>
                </a:solidFill>
              </a:rPr>
              <a:t>G.Audi</a:t>
            </a:r>
            <a:r>
              <a:rPr lang="en-US" altLang="zh-CN" sz="1300" dirty="0" smtClean="0">
                <a:solidFill>
                  <a:prstClr val="black"/>
                </a:solidFill>
              </a:rPr>
              <a:t> </a:t>
            </a:r>
            <a:r>
              <a:rPr lang="en-US" altLang="zh-CN" sz="1300" dirty="0">
                <a:solidFill>
                  <a:prstClr val="black"/>
                </a:solidFill>
              </a:rPr>
              <a:t>et al., Nucl.Phy.A729 337(2003</a:t>
            </a:r>
            <a:r>
              <a:rPr lang="en-US" altLang="zh-CN" sz="1300" dirty="0" smtClean="0">
                <a:solidFill>
                  <a:prstClr val="black"/>
                </a:solidFill>
              </a:rPr>
              <a:t>), </a:t>
            </a:r>
            <a:r>
              <a:rPr lang="en-US" altLang="zh-CN" sz="1400" dirty="0" err="1" smtClean="0">
                <a:solidFill>
                  <a:prstClr val="black"/>
                </a:solidFill>
              </a:rPr>
              <a:t>I.Angeli</a:t>
            </a:r>
            <a:r>
              <a:rPr lang="en-US" altLang="zh-CN" sz="1400" dirty="0">
                <a:solidFill>
                  <a:prstClr val="black"/>
                </a:solidFill>
              </a:rPr>
              <a:t>, </a:t>
            </a:r>
            <a:r>
              <a:rPr lang="en-US" altLang="zh-CN" sz="1400" dirty="0" err="1">
                <a:solidFill>
                  <a:prstClr val="black"/>
                </a:solidFill>
              </a:rPr>
              <a:t>At.Data.Nucl.Data.Tab</a:t>
            </a:r>
            <a:r>
              <a:rPr lang="en-US" altLang="zh-CN" sz="1400" dirty="0">
                <a:solidFill>
                  <a:prstClr val="black"/>
                </a:solidFill>
              </a:rPr>
              <a:t> 87 185(2004</a:t>
            </a:r>
            <a:r>
              <a:rPr lang="en-US" altLang="zh-CN" sz="1400" dirty="0" smtClean="0">
                <a:solidFill>
                  <a:prstClr val="black"/>
                </a:solidFill>
              </a:rPr>
              <a:t>))</a:t>
            </a:r>
          </a:p>
        </p:txBody>
      </p:sp>
      <p:graphicFrame>
        <p:nvGraphicFramePr>
          <p:cNvPr id="90113" name="Object 1"/>
          <p:cNvGraphicFramePr>
            <a:graphicFrameLocks noChangeAspect="1"/>
          </p:cNvGraphicFramePr>
          <p:nvPr/>
        </p:nvGraphicFramePr>
        <p:xfrm>
          <a:off x="3098800" y="1905000"/>
          <a:ext cx="2311400" cy="787400"/>
        </p:xfrm>
        <a:graphic>
          <a:graphicData uri="http://schemas.openxmlformats.org/presentationml/2006/ole">
            <mc:AlternateContent xmlns:mc="http://schemas.openxmlformats.org/markup-compatibility/2006">
              <mc:Choice xmlns:v="urn:schemas-microsoft-com:vml" Requires="v">
                <p:oleObj spid="_x0000_s128003" name="Equation" r:id="rId5" imgW="1485900" imgH="508000" progId="Equation.DSMT4">
                  <p:embed/>
                </p:oleObj>
              </mc:Choice>
              <mc:Fallback>
                <p:oleObj name="Equation" r:id="rId5" imgW="1485900" imgH="5080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800" y="1905000"/>
                        <a:ext cx="23114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0114" name="Picture 2"/>
          <p:cNvPicPr>
            <a:picLocks noChangeAspect="1" noChangeArrowheads="1"/>
          </p:cNvPicPr>
          <p:nvPr/>
        </p:nvPicPr>
        <p:blipFill>
          <a:blip r:embed="rId7" cstate="print"/>
          <a:srcRect/>
          <a:stretch>
            <a:fillRect/>
          </a:stretch>
        </p:blipFill>
        <p:spPr bwMode="auto">
          <a:xfrm>
            <a:off x="432607" y="5590884"/>
            <a:ext cx="7181850" cy="419100"/>
          </a:xfrm>
          <a:prstGeom prst="rect">
            <a:avLst/>
          </a:prstGeom>
          <a:noFill/>
          <a:ln w="9525">
            <a:noFill/>
            <a:miter lim="800000"/>
            <a:headEnd/>
            <a:tailEnd/>
          </a:ln>
        </p:spPr>
      </p:pic>
      <p:pic>
        <p:nvPicPr>
          <p:cNvPr id="90115" name="Picture 3"/>
          <p:cNvPicPr>
            <a:picLocks noChangeAspect="1" noChangeArrowheads="1"/>
          </p:cNvPicPr>
          <p:nvPr/>
        </p:nvPicPr>
        <p:blipFill>
          <a:blip r:embed="rId8" cstate="print"/>
          <a:srcRect/>
          <a:stretch>
            <a:fillRect/>
          </a:stretch>
        </p:blipFill>
        <p:spPr bwMode="auto">
          <a:xfrm>
            <a:off x="495300" y="6086475"/>
            <a:ext cx="4457700" cy="390525"/>
          </a:xfrm>
          <a:prstGeom prst="rect">
            <a:avLst/>
          </a:prstGeom>
          <a:noFill/>
          <a:ln w="9525">
            <a:noFill/>
            <a:miter lim="800000"/>
            <a:headEnd/>
            <a:tailEnd/>
          </a:ln>
        </p:spPr>
      </p:pic>
      <p:sp>
        <p:nvSpPr>
          <p:cNvPr id="8" name="矩形 7"/>
          <p:cNvSpPr/>
          <p:nvPr/>
        </p:nvSpPr>
        <p:spPr>
          <a:xfrm>
            <a:off x="326164" y="800100"/>
            <a:ext cx="8778429" cy="400110"/>
          </a:xfrm>
          <a:prstGeom prst="rect">
            <a:avLst/>
          </a:prstGeom>
        </p:spPr>
        <p:txBody>
          <a:bodyPr wrap="none">
            <a:spAutoFit/>
          </a:bodyPr>
          <a:lstStyle/>
          <a:p>
            <a:r>
              <a:rPr lang="en-US" altLang="zh-CN" sz="2000" b="1" dirty="0" smtClean="0">
                <a:solidFill>
                  <a:srgbClr val="FF0000"/>
                </a:solidFill>
                <a:latin typeface="Times New Roman" pitchFamily="18" charset="0"/>
                <a:cs typeface="Times New Roman" pitchFamily="18" charset="0"/>
              </a:rPr>
              <a:t>The simulated annealing method </a:t>
            </a:r>
            <a:r>
              <a:rPr lang="en-US" altLang="zh-CN" sz="1800" b="1" dirty="0" smtClean="0">
                <a:solidFill>
                  <a:srgbClr val="0000FF"/>
                </a:solidFill>
                <a:latin typeface="Times New Roman" pitchFamily="18" charset="0"/>
                <a:cs typeface="Times New Roman" pitchFamily="18" charset="0"/>
              </a:rPr>
              <a:t>(</a:t>
            </a:r>
            <a:r>
              <a:rPr lang="en-US" altLang="zh-CN" sz="1800" b="1" dirty="0" err="1" smtClean="0">
                <a:solidFill>
                  <a:srgbClr val="0000FF"/>
                </a:solidFill>
                <a:latin typeface="Times New Roman" pitchFamily="18" charset="0"/>
                <a:cs typeface="Times New Roman" pitchFamily="18" charset="0"/>
              </a:rPr>
              <a:t>Agrawal</a:t>
            </a:r>
            <a:r>
              <a:rPr lang="en-US" altLang="zh-CN" sz="1800" b="1" dirty="0" smtClean="0">
                <a:solidFill>
                  <a:srgbClr val="0000FF"/>
                </a:solidFill>
                <a:latin typeface="Times New Roman" pitchFamily="18" charset="0"/>
                <a:cs typeface="Times New Roman" pitchFamily="18" charset="0"/>
              </a:rPr>
              <a:t>/</a:t>
            </a:r>
            <a:r>
              <a:rPr lang="en-US" altLang="zh-CN" sz="1800" b="1" dirty="0" err="1" smtClean="0">
                <a:solidFill>
                  <a:srgbClr val="0000FF"/>
                </a:solidFill>
                <a:latin typeface="Times New Roman" pitchFamily="18" charset="0"/>
                <a:cs typeface="Times New Roman" pitchFamily="18" charset="0"/>
              </a:rPr>
              <a:t>Shlomo</a:t>
            </a:r>
            <a:r>
              <a:rPr lang="en-US" altLang="zh-CN" sz="1800" b="1" dirty="0" smtClean="0">
                <a:solidFill>
                  <a:srgbClr val="0000FF"/>
                </a:solidFill>
                <a:latin typeface="Times New Roman" pitchFamily="18" charset="0"/>
                <a:cs typeface="Times New Roman" pitchFamily="18" charset="0"/>
              </a:rPr>
              <a:t>/Kim Au, PRC72, 014310 (2005))</a:t>
            </a:r>
            <a:endParaRPr lang="zh-CN" alt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Optimization</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4" name="TextBox 3"/>
          <p:cNvSpPr txBox="1"/>
          <p:nvPr/>
        </p:nvSpPr>
        <p:spPr>
          <a:xfrm>
            <a:off x="76200" y="838201"/>
            <a:ext cx="8991600" cy="5139869"/>
          </a:xfrm>
          <a:prstGeom prst="rect">
            <a:avLst/>
          </a:prstGeom>
          <a:noFill/>
        </p:spPr>
        <p:txBody>
          <a:bodyPr wrap="square" rtlCol="0">
            <a:spAutoFit/>
          </a:bodyPr>
          <a:lstStyle/>
          <a:p>
            <a:r>
              <a:rPr lang="en-US" altLang="zh-CN" sz="2800" b="1" dirty="0" smtClean="0">
                <a:solidFill>
                  <a:srgbClr val="FF0000"/>
                </a:solidFill>
                <a:latin typeface="Times New Roman" pitchFamily="18" charset="0"/>
                <a:cs typeface="Times New Roman" pitchFamily="18" charset="0"/>
              </a:rPr>
              <a:t>Constraints:</a:t>
            </a:r>
          </a:p>
          <a:p>
            <a:pPr algn="l">
              <a:buFont typeface="Wingdings" pitchFamily="2" charset="2"/>
              <a:buChar char="l"/>
            </a:pPr>
            <a:r>
              <a:rPr lang="en-US" altLang="zh-CN" sz="2000" b="1" dirty="0" smtClean="0">
                <a:solidFill>
                  <a:srgbClr val="12357C"/>
                </a:solidFill>
                <a:latin typeface="Times New Roman" pitchFamily="18" charset="0"/>
                <a:cs typeface="Times New Roman" pitchFamily="18" charset="0"/>
              </a:rPr>
              <a:t>The </a:t>
            </a:r>
            <a:r>
              <a:rPr lang="en-US" altLang="zh-CN" sz="2000" b="1" dirty="0" smtClean="0">
                <a:solidFill>
                  <a:srgbClr val="FF00FF"/>
                </a:solidFill>
                <a:latin typeface="Times New Roman" pitchFamily="18" charset="0"/>
                <a:cs typeface="Times New Roman" pitchFamily="18" charset="0"/>
              </a:rPr>
              <a:t>neutron 3p</a:t>
            </a:r>
            <a:r>
              <a:rPr lang="en-US" altLang="zh-CN" sz="2000" b="1" baseline="-25000" dirty="0" smtClean="0">
                <a:solidFill>
                  <a:srgbClr val="FF00FF"/>
                </a:solidFill>
                <a:latin typeface="Times New Roman" pitchFamily="18" charset="0"/>
                <a:cs typeface="Times New Roman" pitchFamily="18" charset="0"/>
              </a:rPr>
              <a:t>1/2</a:t>
            </a:r>
            <a:r>
              <a:rPr lang="en-US" altLang="zh-CN" sz="2000" b="1" dirty="0" smtClean="0">
                <a:solidFill>
                  <a:srgbClr val="FF00FF"/>
                </a:solidFill>
                <a:latin typeface="Times New Roman" pitchFamily="18" charset="0"/>
                <a:cs typeface="Times New Roman" pitchFamily="18" charset="0"/>
              </a:rPr>
              <a:t>-3p</a:t>
            </a:r>
            <a:r>
              <a:rPr lang="en-US" altLang="zh-CN" sz="2000" b="1" baseline="-25000" dirty="0" smtClean="0">
                <a:solidFill>
                  <a:srgbClr val="FF00FF"/>
                </a:solidFill>
                <a:latin typeface="Times New Roman" pitchFamily="18" charset="0"/>
                <a:cs typeface="Times New Roman" pitchFamily="18" charset="0"/>
              </a:rPr>
              <a:t>3/2</a:t>
            </a:r>
            <a:r>
              <a:rPr lang="en-US" altLang="zh-CN" sz="2000" b="1" dirty="0" smtClean="0">
                <a:solidFill>
                  <a:srgbClr val="FF00FF"/>
                </a:solidFill>
                <a:latin typeface="Times New Roman" pitchFamily="18" charset="0"/>
                <a:cs typeface="Times New Roman" pitchFamily="18" charset="0"/>
              </a:rPr>
              <a:t> splitting in </a:t>
            </a:r>
            <a:r>
              <a:rPr lang="en-US" altLang="zh-CN" sz="2000" b="1" baseline="30000" dirty="0" smtClean="0">
                <a:solidFill>
                  <a:srgbClr val="FF00FF"/>
                </a:solidFill>
                <a:latin typeface="Times New Roman" pitchFamily="18" charset="0"/>
                <a:cs typeface="Times New Roman" pitchFamily="18" charset="0"/>
              </a:rPr>
              <a:t>208</a:t>
            </a:r>
            <a:r>
              <a:rPr lang="en-US" altLang="zh-CN" sz="2000" b="1" dirty="0" smtClean="0">
                <a:solidFill>
                  <a:srgbClr val="FF00FF"/>
                </a:solidFill>
                <a:latin typeface="Times New Roman" pitchFamily="18" charset="0"/>
                <a:cs typeface="Times New Roman" pitchFamily="18" charset="0"/>
              </a:rPr>
              <a:t>Pb </a:t>
            </a:r>
            <a:r>
              <a:rPr lang="en-US" altLang="zh-CN" sz="2000" b="1" dirty="0" smtClean="0">
                <a:solidFill>
                  <a:srgbClr val="12357C"/>
                </a:solidFill>
                <a:latin typeface="Times New Roman" pitchFamily="18" charset="0"/>
                <a:cs typeface="Times New Roman" pitchFamily="18" charset="0"/>
              </a:rPr>
              <a:t>lies in the range of 0.8-1.0 </a:t>
            </a:r>
            <a:r>
              <a:rPr lang="en-US" altLang="zh-CN" sz="2000" b="1" dirty="0" err="1" smtClean="0">
                <a:solidFill>
                  <a:srgbClr val="12357C"/>
                </a:solidFill>
                <a:latin typeface="Times New Roman" pitchFamily="18" charset="0"/>
                <a:cs typeface="Times New Roman" pitchFamily="18" charset="0"/>
              </a:rPr>
              <a:t>MeV</a:t>
            </a:r>
            <a:endParaRPr lang="en-US" altLang="zh-CN" sz="2000" b="1" dirty="0" smtClean="0">
              <a:solidFill>
                <a:srgbClr val="12357C"/>
              </a:solidFill>
              <a:latin typeface="Times New Roman" pitchFamily="18" charset="0"/>
              <a:cs typeface="Times New Roman" pitchFamily="18" charset="0"/>
            </a:endParaRPr>
          </a:p>
          <a:p>
            <a:pPr algn="l">
              <a:buFont typeface="Wingdings" pitchFamily="2" charset="2"/>
              <a:buChar char="l"/>
            </a:pPr>
            <a:r>
              <a:rPr lang="en-US" altLang="zh-CN" sz="2000" b="1" dirty="0" smtClean="0">
                <a:solidFill>
                  <a:srgbClr val="12357C"/>
                </a:solidFill>
                <a:latin typeface="Times New Roman" pitchFamily="18" charset="0"/>
                <a:cs typeface="Times New Roman" pitchFamily="18" charset="0"/>
              </a:rPr>
              <a:t>The </a:t>
            </a:r>
            <a:r>
              <a:rPr lang="en-US" altLang="zh-CN" sz="2000" b="1" dirty="0" smtClean="0">
                <a:solidFill>
                  <a:srgbClr val="FF00FF"/>
                </a:solidFill>
                <a:latin typeface="Times New Roman" pitchFamily="18" charset="0"/>
                <a:cs typeface="Times New Roman" pitchFamily="18" charset="0"/>
              </a:rPr>
              <a:t>pressure of symmetric nuclear matter </a:t>
            </a:r>
            <a:r>
              <a:rPr lang="en-US" altLang="zh-CN" sz="2000" b="1" dirty="0" smtClean="0">
                <a:solidFill>
                  <a:srgbClr val="12357C"/>
                </a:solidFill>
                <a:latin typeface="Times New Roman" pitchFamily="18" charset="0"/>
                <a:cs typeface="Times New Roman" pitchFamily="18" charset="0"/>
              </a:rPr>
              <a:t>should be consistent with constraints </a:t>
            </a:r>
          </a:p>
          <a:p>
            <a:pPr algn="l"/>
            <a:r>
              <a:rPr lang="en-US" altLang="zh-CN" sz="2000" b="1" dirty="0" smtClean="0">
                <a:solidFill>
                  <a:srgbClr val="12357C"/>
                </a:solidFill>
                <a:latin typeface="Times New Roman" pitchFamily="18" charset="0"/>
                <a:cs typeface="Times New Roman" pitchFamily="18" charset="0"/>
              </a:rPr>
              <a:t>    obtained from flow data in heavy ion collisions</a:t>
            </a:r>
          </a:p>
          <a:p>
            <a:pPr algn="l"/>
            <a:endParaRPr lang="en-US" altLang="zh-CN" sz="2000" b="1" dirty="0" smtClean="0">
              <a:solidFill>
                <a:srgbClr val="12357C"/>
              </a:solidFill>
              <a:latin typeface="Times New Roman" pitchFamily="18" charset="0"/>
              <a:cs typeface="Times New Roman" pitchFamily="18" charset="0"/>
            </a:endParaRPr>
          </a:p>
          <a:p>
            <a:pPr algn="l">
              <a:buFont typeface="Wingdings" pitchFamily="2" charset="2"/>
              <a:buChar char="l"/>
            </a:pPr>
            <a:r>
              <a:rPr lang="en-US" altLang="zh-CN" sz="2000" b="1" dirty="0" smtClean="0">
                <a:solidFill>
                  <a:srgbClr val="FF00FF"/>
                </a:solidFill>
                <a:latin typeface="Times New Roman" pitchFamily="18" charset="0"/>
                <a:cs typeface="Times New Roman" pitchFamily="18" charset="0"/>
              </a:rPr>
              <a:t>The binding energy of pure neutron matter </a:t>
            </a:r>
            <a:r>
              <a:rPr lang="en-US" altLang="zh-CN" sz="2000" b="1" dirty="0" smtClean="0">
                <a:solidFill>
                  <a:srgbClr val="12357C"/>
                </a:solidFill>
                <a:latin typeface="Times New Roman" pitchFamily="18" charset="0"/>
                <a:cs typeface="Times New Roman" pitchFamily="18" charset="0"/>
              </a:rPr>
              <a:t>should be consistent with </a:t>
            </a:r>
          </a:p>
          <a:p>
            <a:pPr algn="l"/>
            <a:r>
              <a:rPr lang="en-US" altLang="zh-CN" sz="2000" b="1" dirty="0" smtClean="0">
                <a:solidFill>
                  <a:srgbClr val="12357C"/>
                </a:solidFill>
                <a:latin typeface="Times New Roman" pitchFamily="18" charset="0"/>
                <a:cs typeface="Times New Roman" pitchFamily="18" charset="0"/>
              </a:rPr>
              <a:t>    constraints obtained the latest </a:t>
            </a:r>
            <a:r>
              <a:rPr lang="en-US" altLang="zh-CN" sz="2000" b="1" dirty="0" err="1" smtClean="0">
                <a:solidFill>
                  <a:srgbClr val="12357C"/>
                </a:solidFill>
                <a:latin typeface="Times New Roman" pitchFamily="18" charset="0"/>
                <a:cs typeface="Times New Roman" pitchFamily="18" charset="0"/>
              </a:rPr>
              <a:t>chiral</a:t>
            </a:r>
            <a:r>
              <a:rPr lang="en-US" altLang="zh-CN" sz="2000" b="1" dirty="0" smtClean="0">
                <a:solidFill>
                  <a:srgbClr val="12357C"/>
                </a:solidFill>
                <a:latin typeface="Times New Roman" pitchFamily="18" charset="0"/>
                <a:cs typeface="Times New Roman" pitchFamily="18" charset="0"/>
              </a:rPr>
              <a:t> effective field theory calculations with  </a:t>
            </a:r>
          </a:p>
          <a:p>
            <a:pPr algn="l"/>
            <a:r>
              <a:rPr lang="en-US" altLang="zh-CN" sz="2000" b="1" dirty="0" smtClean="0">
                <a:solidFill>
                  <a:srgbClr val="12357C"/>
                </a:solidFill>
                <a:latin typeface="Times New Roman" pitchFamily="18" charset="0"/>
                <a:cs typeface="Times New Roman" pitchFamily="18" charset="0"/>
              </a:rPr>
              <a:t>    controlled uncertainties </a:t>
            </a:r>
          </a:p>
          <a:p>
            <a:pPr algn="l"/>
            <a:endParaRPr lang="en-US" altLang="zh-CN" sz="2000" b="1" dirty="0" smtClean="0">
              <a:solidFill>
                <a:srgbClr val="12357C"/>
              </a:solidFill>
              <a:latin typeface="Times New Roman" pitchFamily="18" charset="0"/>
              <a:cs typeface="Times New Roman" pitchFamily="18" charset="0"/>
            </a:endParaRPr>
          </a:p>
          <a:p>
            <a:pPr algn="l">
              <a:buFont typeface="Wingdings" pitchFamily="2" charset="2"/>
              <a:buChar char="l"/>
            </a:pPr>
            <a:r>
              <a:rPr lang="en-US" altLang="zh-CN" sz="2000" b="1" dirty="0" smtClean="0">
                <a:solidFill>
                  <a:srgbClr val="12357C"/>
                </a:solidFill>
                <a:latin typeface="Times New Roman" pitchFamily="18" charset="0"/>
                <a:cs typeface="Times New Roman" pitchFamily="18" charset="0"/>
              </a:rPr>
              <a:t>The </a:t>
            </a:r>
            <a:r>
              <a:rPr lang="en-US" altLang="zh-CN" sz="2000" b="1" dirty="0" smtClean="0">
                <a:solidFill>
                  <a:srgbClr val="FF00FF"/>
                </a:solidFill>
                <a:latin typeface="Times New Roman" pitchFamily="18" charset="0"/>
                <a:cs typeface="Times New Roman" pitchFamily="18" charset="0"/>
              </a:rPr>
              <a:t>critical density </a:t>
            </a:r>
            <a:r>
              <a:rPr lang="el-GR" altLang="zh-CN" sz="2000" b="1" dirty="0" smtClean="0">
                <a:solidFill>
                  <a:srgbClr val="FF00FF"/>
                </a:solidFill>
                <a:latin typeface="Times New Roman" pitchFamily="18" charset="0"/>
                <a:cs typeface="Times New Roman" pitchFamily="18" charset="0"/>
              </a:rPr>
              <a:t>ρ</a:t>
            </a:r>
            <a:r>
              <a:rPr lang="en-US" altLang="zh-CN" sz="2000" b="1" baseline="-25000" dirty="0" smtClean="0">
                <a:solidFill>
                  <a:srgbClr val="FF00FF"/>
                </a:solidFill>
                <a:latin typeface="Times New Roman" pitchFamily="18" charset="0"/>
                <a:cs typeface="Times New Roman" pitchFamily="18" charset="0"/>
              </a:rPr>
              <a:t>cr</a:t>
            </a:r>
            <a:r>
              <a:rPr lang="en-US" altLang="zh-CN" sz="2000" b="1" i="1" dirty="0" smtClean="0">
                <a:solidFill>
                  <a:srgbClr val="12357C"/>
                </a:solidFill>
                <a:latin typeface="Times New Roman" pitchFamily="18" charset="0"/>
                <a:cs typeface="Times New Roman" pitchFamily="18" charset="0"/>
              </a:rPr>
              <a:t>, </a:t>
            </a:r>
            <a:r>
              <a:rPr lang="en-US" altLang="zh-CN" sz="2000" b="1" dirty="0" smtClean="0">
                <a:solidFill>
                  <a:srgbClr val="12357C"/>
                </a:solidFill>
                <a:latin typeface="Times New Roman" pitchFamily="18" charset="0"/>
                <a:cs typeface="Times New Roman" pitchFamily="18" charset="0"/>
              </a:rPr>
              <a:t>above which the nuclear matter becomes unstable by </a:t>
            </a:r>
          </a:p>
          <a:p>
            <a:pPr algn="l"/>
            <a:r>
              <a:rPr lang="en-US" altLang="zh-CN" sz="2000" b="1" dirty="0" smtClean="0">
                <a:solidFill>
                  <a:srgbClr val="12357C"/>
                </a:solidFill>
                <a:latin typeface="Times New Roman" pitchFamily="18" charset="0"/>
                <a:cs typeface="Times New Roman" pitchFamily="18" charset="0"/>
              </a:rPr>
              <a:t>   the stability conditions from Landau parameters, should be greater than 2</a:t>
            </a:r>
            <a:r>
              <a:rPr lang="el-GR" altLang="zh-CN" sz="2000" b="1" dirty="0" smtClean="0">
                <a:solidFill>
                  <a:srgbClr val="12357C"/>
                </a:solidFill>
                <a:latin typeface="Times New Roman" pitchFamily="18" charset="0"/>
                <a:cs typeface="Times New Roman" pitchFamily="18" charset="0"/>
              </a:rPr>
              <a:t> ρ </a:t>
            </a:r>
            <a:r>
              <a:rPr lang="en-US" altLang="zh-CN" sz="2000" b="1" baseline="-25000" dirty="0" smtClean="0">
                <a:solidFill>
                  <a:srgbClr val="12357C"/>
                </a:solidFill>
                <a:latin typeface="Times New Roman" pitchFamily="18" charset="0"/>
                <a:cs typeface="Times New Roman" pitchFamily="18" charset="0"/>
              </a:rPr>
              <a:t>0</a:t>
            </a:r>
          </a:p>
          <a:p>
            <a:pPr algn="l">
              <a:buFont typeface="Wingdings" pitchFamily="2" charset="2"/>
              <a:buChar char="l"/>
            </a:pPr>
            <a:r>
              <a:rPr lang="en-US" altLang="zh-CN" sz="2000" b="1" i="1" dirty="0" smtClean="0">
                <a:solidFill>
                  <a:srgbClr val="12357C"/>
                </a:solidFill>
                <a:latin typeface="Times New Roman" pitchFamily="18" charset="0"/>
                <a:cs typeface="Times New Roman" pitchFamily="18" charset="0"/>
              </a:rPr>
              <a:t> </a:t>
            </a:r>
            <a:r>
              <a:rPr lang="en-US" altLang="zh-CN" sz="2000" b="1" dirty="0" smtClean="0">
                <a:solidFill>
                  <a:srgbClr val="12357C"/>
                </a:solidFill>
                <a:latin typeface="Times New Roman" pitchFamily="18" charset="0"/>
                <a:cs typeface="Times New Roman" pitchFamily="18" charset="0"/>
              </a:rPr>
              <a:t>The </a:t>
            </a:r>
            <a:r>
              <a:rPr lang="en-US" altLang="zh-CN" sz="2000" b="1" dirty="0" err="1" smtClean="0">
                <a:solidFill>
                  <a:srgbClr val="12357C"/>
                </a:solidFill>
                <a:latin typeface="Times New Roman" pitchFamily="18" charset="0"/>
                <a:cs typeface="Times New Roman" pitchFamily="18" charset="0"/>
              </a:rPr>
              <a:t>isoscalar</a:t>
            </a:r>
            <a:r>
              <a:rPr lang="en-US" altLang="zh-CN" sz="2000" b="1" dirty="0" smtClean="0">
                <a:solidFill>
                  <a:srgbClr val="12357C"/>
                </a:solidFill>
                <a:latin typeface="Times New Roman" pitchFamily="18" charset="0"/>
                <a:cs typeface="Times New Roman" pitchFamily="18" charset="0"/>
              </a:rPr>
              <a:t> nucleon effective mass m*</a:t>
            </a:r>
            <a:r>
              <a:rPr lang="en-US" altLang="zh-CN" sz="2000" b="1" baseline="-25000" dirty="0" smtClean="0">
                <a:solidFill>
                  <a:srgbClr val="12357C"/>
                </a:solidFill>
                <a:latin typeface="Times New Roman" pitchFamily="18" charset="0"/>
                <a:cs typeface="Times New Roman" pitchFamily="18" charset="0"/>
              </a:rPr>
              <a:t>s0</a:t>
            </a:r>
            <a:r>
              <a:rPr lang="en-US" altLang="zh-CN" sz="2000" b="1" dirty="0" smtClean="0">
                <a:solidFill>
                  <a:srgbClr val="12357C"/>
                </a:solidFill>
                <a:latin typeface="Times New Roman" pitchFamily="18" charset="0"/>
                <a:cs typeface="Times New Roman" pitchFamily="18" charset="0"/>
              </a:rPr>
              <a:t> should be greater than the </a:t>
            </a:r>
            <a:r>
              <a:rPr lang="en-US" altLang="zh-CN" sz="2000" b="1" dirty="0" err="1" smtClean="0">
                <a:solidFill>
                  <a:srgbClr val="12357C"/>
                </a:solidFill>
                <a:latin typeface="Times New Roman" pitchFamily="18" charset="0"/>
                <a:cs typeface="Times New Roman" pitchFamily="18" charset="0"/>
              </a:rPr>
              <a:t>isovector</a:t>
            </a:r>
            <a:r>
              <a:rPr lang="en-US" altLang="zh-CN" sz="2000" b="1" dirty="0" smtClean="0">
                <a:solidFill>
                  <a:srgbClr val="12357C"/>
                </a:solidFill>
                <a:latin typeface="Times New Roman" pitchFamily="18" charset="0"/>
                <a:cs typeface="Times New Roman" pitchFamily="18" charset="0"/>
              </a:rPr>
              <a:t> </a:t>
            </a:r>
          </a:p>
          <a:p>
            <a:pPr algn="l"/>
            <a:r>
              <a:rPr lang="en-US" altLang="zh-CN" sz="2000" b="1" dirty="0" smtClean="0">
                <a:solidFill>
                  <a:srgbClr val="12357C"/>
                </a:solidFill>
                <a:latin typeface="Times New Roman" pitchFamily="18" charset="0"/>
                <a:cs typeface="Times New Roman" pitchFamily="18" charset="0"/>
              </a:rPr>
              <a:t>    effective mass m*</a:t>
            </a:r>
            <a:r>
              <a:rPr lang="en-US" altLang="zh-CN" sz="2000" b="1" baseline="-25000" dirty="0" smtClean="0">
                <a:solidFill>
                  <a:srgbClr val="12357C"/>
                </a:solidFill>
                <a:latin typeface="Times New Roman" pitchFamily="18" charset="0"/>
                <a:cs typeface="Times New Roman" pitchFamily="18" charset="0"/>
              </a:rPr>
              <a:t>v0</a:t>
            </a:r>
            <a:r>
              <a:rPr lang="en-US" altLang="zh-CN" sz="2000" b="1" dirty="0" smtClean="0">
                <a:solidFill>
                  <a:srgbClr val="12357C"/>
                </a:solidFill>
                <a:latin typeface="Times New Roman" pitchFamily="18" charset="0"/>
                <a:cs typeface="Times New Roman" pitchFamily="18" charset="0"/>
              </a:rPr>
              <a:t>, and here we set </a:t>
            </a:r>
            <a:r>
              <a:rPr lang="en-US" altLang="zh-CN" sz="2000" b="1" dirty="0" smtClean="0">
                <a:solidFill>
                  <a:srgbClr val="FF00FF"/>
                </a:solidFill>
                <a:latin typeface="Times New Roman" pitchFamily="18" charset="0"/>
                <a:cs typeface="Times New Roman" pitchFamily="18" charset="0"/>
              </a:rPr>
              <a:t>m*</a:t>
            </a:r>
            <a:r>
              <a:rPr lang="en-US" altLang="zh-CN" sz="2000" b="1" baseline="-25000" dirty="0" smtClean="0">
                <a:solidFill>
                  <a:srgbClr val="FF00FF"/>
                </a:solidFill>
                <a:latin typeface="Times New Roman" pitchFamily="18" charset="0"/>
                <a:cs typeface="Times New Roman" pitchFamily="18" charset="0"/>
              </a:rPr>
              <a:t>s0 </a:t>
            </a:r>
            <a:r>
              <a:rPr lang="en-US" altLang="zh-CN" sz="2000" b="1" dirty="0" smtClean="0">
                <a:solidFill>
                  <a:srgbClr val="FF00FF"/>
                </a:solidFill>
                <a:latin typeface="Times New Roman" pitchFamily="18" charset="0"/>
                <a:cs typeface="Times New Roman" pitchFamily="18" charset="0"/>
              </a:rPr>
              <a:t>− m*</a:t>
            </a:r>
            <a:r>
              <a:rPr lang="en-US" altLang="zh-CN" sz="2000" b="1" baseline="-25000" dirty="0" smtClean="0">
                <a:solidFill>
                  <a:srgbClr val="FF00FF"/>
                </a:solidFill>
                <a:latin typeface="Times New Roman" pitchFamily="18" charset="0"/>
                <a:cs typeface="Times New Roman" pitchFamily="18" charset="0"/>
              </a:rPr>
              <a:t>v0</a:t>
            </a:r>
            <a:r>
              <a:rPr lang="en-US" altLang="zh-CN" sz="2000" b="1" dirty="0" smtClean="0">
                <a:solidFill>
                  <a:srgbClr val="FF00FF"/>
                </a:solidFill>
                <a:latin typeface="Times New Roman" pitchFamily="18" charset="0"/>
                <a:cs typeface="Times New Roman" pitchFamily="18" charset="0"/>
              </a:rPr>
              <a:t> = 0.1m </a:t>
            </a:r>
            <a:r>
              <a:rPr lang="en-US" altLang="zh-CN" sz="2000" b="1" dirty="0" smtClean="0">
                <a:solidFill>
                  <a:srgbClr val="12357C"/>
                </a:solidFill>
                <a:latin typeface="Times New Roman" pitchFamily="18" charset="0"/>
                <a:cs typeface="Times New Roman" pitchFamily="18" charset="0"/>
              </a:rPr>
              <a:t>(m is nucleon mass in </a:t>
            </a:r>
          </a:p>
          <a:p>
            <a:pPr algn="l"/>
            <a:r>
              <a:rPr lang="en-US" altLang="zh-CN" sz="2000" b="1" dirty="0" smtClean="0">
                <a:solidFill>
                  <a:srgbClr val="12357C"/>
                </a:solidFill>
                <a:latin typeface="Times New Roman" pitchFamily="18" charset="0"/>
                <a:cs typeface="Times New Roman" pitchFamily="18" charset="0"/>
              </a:rPr>
              <a:t>    vacuum) to be consistent with the extraction from global nucleon optical </a:t>
            </a:r>
          </a:p>
          <a:p>
            <a:pPr algn="l"/>
            <a:r>
              <a:rPr lang="en-US" altLang="zh-CN" sz="2000" b="1" dirty="0" smtClean="0">
                <a:solidFill>
                  <a:srgbClr val="12357C"/>
                </a:solidFill>
                <a:latin typeface="Times New Roman" pitchFamily="18" charset="0"/>
                <a:cs typeface="Times New Roman" pitchFamily="18" charset="0"/>
              </a:rPr>
              <a:t>    potentials constrained by world data on nucleon-nucleus and (</a:t>
            </a:r>
            <a:r>
              <a:rPr lang="en-US" altLang="zh-CN" sz="2000" b="1" dirty="0" err="1" smtClean="0">
                <a:solidFill>
                  <a:srgbClr val="12357C"/>
                </a:solidFill>
                <a:latin typeface="Times New Roman" pitchFamily="18" charset="0"/>
                <a:cs typeface="Times New Roman" pitchFamily="18" charset="0"/>
              </a:rPr>
              <a:t>p,n</a:t>
            </a:r>
            <a:r>
              <a:rPr lang="en-US" altLang="zh-CN" sz="2000" b="1" dirty="0" smtClean="0">
                <a:solidFill>
                  <a:srgbClr val="12357C"/>
                </a:solidFill>
                <a:latin typeface="Times New Roman" pitchFamily="18" charset="0"/>
                <a:cs typeface="Times New Roman" pitchFamily="18" charset="0"/>
              </a:rPr>
              <a:t>) charge-</a:t>
            </a:r>
          </a:p>
          <a:p>
            <a:pPr algn="l"/>
            <a:r>
              <a:rPr lang="en-US" altLang="zh-CN" sz="2000" b="1" dirty="0" smtClean="0">
                <a:solidFill>
                  <a:srgbClr val="12357C"/>
                </a:solidFill>
                <a:latin typeface="Times New Roman" pitchFamily="18" charset="0"/>
                <a:cs typeface="Times New Roman" pitchFamily="18" charset="0"/>
              </a:rPr>
              <a:t>    exchange reactions and also dispersive optical model for Ca, Ni, </a:t>
            </a:r>
            <a:r>
              <a:rPr lang="en-US" altLang="zh-CN" sz="2000" b="1" dirty="0" err="1" smtClean="0">
                <a:solidFill>
                  <a:srgbClr val="12357C"/>
                </a:solidFill>
                <a:latin typeface="Times New Roman" pitchFamily="18" charset="0"/>
                <a:cs typeface="Times New Roman" pitchFamily="18" charset="0"/>
              </a:rPr>
              <a:t>Pb</a:t>
            </a:r>
            <a:endParaRPr lang="en-US" altLang="zh-CN" sz="2000" b="1" dirty="0" smtClean="0">
              <a:solidFill>
                <a:srgbClr val="12357C"/>
              </a:solidFill>
              <a:latin typeface="Times New Roman" pitchFamily="18" charset="0"/>
              <a:cs typeface="Times New Roman" pitchFamily="18" charset="0"/>
            </a:endParaRPr>
          </a:p>
        </p:txBody>
      </p:sp>
      <p:sp>
        <p:nvSpPr>
          <p:cNvPr id="5" name="Text Box 5"/>
          <p:cNvSpPr txBox="1">
            <a:spLocks noChangeArrowheads="1"/>
          </p:cNvSpPr>
          <p:nvPr/>
        </p:nvSpPr>
        <p:spPr bwMode="auto">
          <a:xfrm>
            <a:off x="337573" y="2209800"/>
            <a:ext cx="6749027" cy="369332"/>
          </a:xfrm>
          <a:prstGeom prst="rect">
            <a:avLst/>
          </a:prstGeom>
          <a:noFill/>
          <a:ln w="9525">
            <a:noFill/>
            <a:miter lim="800000"/>
            <a:headEnd/>
            <a:tailEnd/>
          </a:ln>
        </p:spPr>
        <p:txBody>
          <a:bodyPr wrap="none">
            <a:spAutoFit/>
          </a:bodyPr>
          <a:lstStyle/>
          <a:p>
            <a:pPr algn="l"/>
            <a:r>
              <a:rPr lang="en-US" altLang="zh-CN" sz="1800" b="1" dirty="0">
                <a:solidFill>
                  <a:srgbClr val="0000FF"/>
                </a:solidFill>
                <a:latin typeface="Times New Roman" pitchFamily="18" charset="0"/>
                <a:ea typeface="宋体" charset="-122"/>
              </a:rPr>
              <a:t>P. </a:t>
            </a:r>
            <a:r>
              <a:rPr lang="en-US" altLang="zh-CN" sz="1800" b="1" dirty="0" err="1">
                <a:solidFill>
                  <a:srgbClr val="0000FF"/>
                </a:solidFill>
                <a:latin typeface="Times New Roman" pitchFamily="18" charset="0"/>
                <a:ea typeface="宋体" charset="-122"/>
              </a:rPr>
              <a:t>Danielewicz</a:t>
            </a:r>
            <a:r>
              <a:rPr lang="en-US" altLang="zh-CN" sz="1800" b="1" dirty="0">
                <a:solidFill>
                  <a:srgbClr val="0000FF"/>
                </a:solidFill>
                <a:latin typeface="Times New Roman" pitchFamily="18" charset="0"/>
                <a:ea typeface="宋体" charset="-122"/>
              </a:rPr>
              <a:t>, R. Lacey and W.G. Lynch, Science 298, 1592 (2002)</a:t>
            </a:r>
          </a:p>
        </p:txBody>
      </p:sp>
      <p:sp>
        <p:nvSpPr>
          <p:cNvPr id="6" name="Text Box 5"/>
          <p:cNvSpPr txBox="1">
            <a:spLocks noChangeArrowheads="1"/>
          </p:cNvSpPr>
          <p:nvPr/>
        </p:nvSpPr>
        <p:spPr bwMode="auto">
          <a:xfrm>
            <a:off x="337573" y="3429000"/>
            <a:ext cx="7258141" cy="369332"/>
          </a:xfrm>
          <a:prstGeom prst="rect">
            <a:avLst/>
          </a:prstGeom>
          <a:noFill/>
          <a:ln w="9525">
            <a:noFill/>
            <a:miter lim="800000"/>
            <a:headEnd/>
            <a:tailEnd/>
          </a:ln>
        </p:spPr>
        <p:txBody>
          <a:bodyPr wrap="none">
            <a:spAutoFit/>
          </a:bodyPr>
          <a:lstStyle/>
          <a:p>
            <a:pPr algn="l"/>
            <a:r>
              <a:rPr lang="de-DE" altLang="zh-CN" sz="1800" b="1" dirty="0" smtClean="0">
                <a:solidFill>
                  <a:srgbClr val="0000FF"/>
                </a:solidFill>
                <a:latin typeface="Times New Roman" pitchFamily="18" charset="0"/>
                <a:cs typeface="Times New Roman" pitchFamily="18" charset="0"/>
              </a:rPr>
              <a:t>I. Tews, T. Kruger, K. Hebeler, and A. Schwenk</a:t>
            </a:r>
            <a:r>
              <a:rPr lang="en-US" altLang="zh-CN" sz="1800" b="1" dirty="0" smtClean="0">
                <a:solidFill>
                  <a:srgbClr val="0000FF"/>
                </a:solidFill>
                <a:latin typeface="Times New Roman" pitchFamily="18" charset="0"/>
                <a:ea typeface="宋体" charset="-122"/>
                <a:cs typeface="Times New Roman" pitchFamily="18" charset="0"/>
              </a:rPr>
              <a:t>, PRL </a:t>
            </a:r>
            <a:r>
              <a:rPr lang="en-US" altLang="zh-CN" sz="1800" b="1" dirty="0" smtClean="0">
                <a:solidFill>
                  <a:srgbClr val="0000FF"/>
                </a:solidFill>
                <a:latin typeface="Times New Roman" pitchFamily="18" charset="0"/>
                <a:cs typeface="Times New Roman" pitchFamily="18" charset="0"/>
              </a:rPr>
              <a:t>110, 032504 (2013)</a:t>
            </a:r>
            <a:endParaRPr lang="en-US" altLang="zh-CN" sz="1800" b="1" dirty="0">
              <a:solidFill>
                <a:srgbClr val="0000FF"/>
              </a:solidFill>
              <a:latin typeface="Times New Roman" pitchFamily="18" charset="0"/>
              <a:ea typeface="宋体" charset="-122"/>
              <a:cs typeface="Times New Roman" pitchFamily="18" charset="0"/>
            </a:endParaRPr>
          </a:p>
        </p:txBody>
      </p:sp>
      <p:sp>
        <p:nvSpPr>
          <p:cNvPr id="7" name="Text Box 5"/>
          <p:cNvSpPr txBox="1">
            <a:spLocks noChangeArrowheads="1"/>
          </p:cNvSpPr>
          <p:nvPr/>
        </p:nvSpPr>
        <p:spPr bwMode="auto">
          <a:xfrm>
            <a:off x="304801" y="6019800"/>
            <a:ext cx="8229599" cy="369332"/>
          </a:xfrm>
          <a:prstGeom prst="rect">
            <a:avLst/>
          </a:prstGeom>
          <a:noFill/>
          <a:ln w="9525">
            <a:noFill/>
            <a:miter lim="800000"/>
            <a:headEnd/>
            <a:tailEnd/>
          </a:ln>
        </p:spPr>
        <p:txBody>
          <a:bodyPr wrap="square">
            <a:spAutoFit/>
          </a:bodyPr>
          <a:lstStyle/>
          <a:p>
            <a:pPr algn="l"/>
            <a:r>
              <a:rPr lang="en-US" altLang="zh-CN" sz="1800" b="1" dirty="0" smtClean="0">
                <a:solidFill>
                  <a:srgbClr val="3333FF"/>
                </a:solidFill>
                <a:latin typeface="Times New Roman" pitchFamily="18" charset="0"/>
                <a:ea typeface="宋体" pitchFamily="2" charset="-122"/>
                <a:cs typeface="Times New Roman" pitchFamily="18" charset="0"/>
              </a:rPr>
              <a:t>C. Xu, B.A. Li, and L.W. Chen, PRC82, 054607 (2010); Bob Charity, DOM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32038" y="252413"/>
            <a:ext cx="6245225" cy="457200"/>
          </a:xfrm>
          <a:prstGeom prst="rect">
            <a:avLst/>
          </a:prstGeom>
          <a:noFill/>
          <a:ln w="9525">
            <a:noFill/>
            <a:miter lim="800000"/>
            <a:headEnd/>
            <a:tailEnd/>
          </a:ln>
        </p:spPr>
        <p:txBody>
          <a:bodyPr wrap="none">
            <a:spAutoFit/>
          </a:bodyPr>
          <a:lstStyle/>
          <a:p>
            <a:pPr algn="l"/>
            <a:r>
              <a:rPr lang="en-US" altLang="zh-CN" b="1">
                <a:solidFill>
                  <a:srgbClr val="FF0000"/>
                </a:solidFill>
                <a:latin typeface="Times New Roman" pitchFamily="18" charset="0"/>
                <a:ea typeface="宋体" pitchFamily="2" charset="-122"/>
              </a:rPr>
              <a:t>Nuclear Matter EOS</a:t>
            </a:r>
            <a:r>
              <a:rPr lang="en-US" altLang="zh-CN" b="1">
                <a:solidFill>
                  <a:srgbClr val="800000"/>
                </a:solidFill>
                <a:latin typeface="Times New Roman" pitchFamily="18" charset="0"/>
                <a:ea typeface="宋体" pitchFamily="2" charset="-122"/>
              </a:rPr>
              <a:t>: </a:t>
            </a:r>
            <a:r>
              <a:rPr lang="en-US" altLang="zh-CN" b="1">
                <a:solidFill>
                  <a:srgbClr val="800000"/>
                </a:solidFill>
                <a:latin typeface="Times New Roman" pitchFamily="18" charset="0"/>
              </a:rPr>
              <a:t>Many-Body Approaches</a:t>
            </a:r>
            <a:endParaRPr lang="en-US" altLang="zh-CN">
              <a:latin typeface="Times New Roman" pitchFamily="18" charset="0"/>
            </a:endParaRPr>
          </a:p>
        </p:txBody>
      </p:sp>
      <p:sp>
        <p:nvSpPr>
          <p:cNvPr id="28675" name="Text Box 3"/>
          <p:cNvSpPr txBox="1">
            <a:spLocks noChangeArrowheads="1"/>
          </p:cNvSpPr>
          <p:nvPr/>
        </p:nvSpPr>
        <p:spPr bwMode="auto">
          <a:xfrm>
            <a:off x="838200" y="1676400"/>
            <a:ext cx="6248400" cy="4760913"/>
          </a:xfrm>
          <a:prstGeom prst="rect">
            <a:avLst/>
          </a:prstGeom>
          <a:noFill/>
          <a:ln w="9525">
            <a:noFill/>
            <a:miter lim="800000"/>
            <a:headEnd/>
            <a:tailEnd/>
          </a:ln>
        </p:spPr>
        <p:txBody>
          <a:bodyPr anchor="b">
            <a:spAutoFit/>
          </a:bodyPr>
          <a:lstStyle/>
          <a:p>
            <a:pPr algn="l">
              <a:buFont typeface="Wingdings" pitchFamily="2" charset="2"/>
              <a:buChar char="l"/>
            </a:pPr>
            <a:r>
              <a:rPr kumimoji="1" lang="en-US" altLang="zh-CN" sz="1800" b="1">
                <a:solidFill>
                  <a:schemeClr val="accent2"/>
                </a:solidFill>
                <a:latin typeface="Times New Roman" pitchFamily="18" charset="0"/>
                <a:ea typeface="宋体" pitchFamily="2" charset="-122"/>
              </a:rPr>
              <a:t> Microscopic Many-Body Approaches</a:t>
            </a:r>
          </a:p>
          <a:p>
            <a:pPr algn="l">
              <a:buFont typeface="Wingdings" pitchFamily="2" charset="2"/>
              <a:buNone/>
            </a:pPr>
            <a:r>
              <a:rPr kumimoji="1" lang="en-US" altLang="zh-CN" sz="1800" b="1">
                <a:solidFill>
                  <a:schemeClr val="accent2"/>
                </a:solidFill>
                <a:latin typeface="Times New Roman" pitchFamily="18" charset="0"/>
                <a:ea typeface="宋体" pitchFamily="2" charset="-122"/>
              </a:rPr>
              <a:t>    </a:t>
            </a:r>
            <a:r>
              <a:rPr kumimoji="1" lang="en-US" altLang="zh-CN" sz="1800">
                <a:solidFill>
                  <a:schemeClr val="accent2"/>
                </a:solidFill>
                <a:latin typeface="Times New Roman" pitchFamily="18" charset="0"/>
                <a:ea typeface="宋体" pitchFamily="2" charset="-122"/>
              </a:rPr>
              <a:t>Non-relativistic Brueckner-Bethe-Goldstone (BBG) Theory</a:t>
            </a:r>
          </a:p>
          <a:p>
            <a:pPr algn="l">
              <a:buFont typeface="Wingdings" pitchFamily="2" charset="2"/>
              <a:buNone/>
            </a:pPr>
            <a:r>
              <a:rPr kumimoji="1" lang="en-US" altLang="zh-CN" sz="1800">
                <a:solidFill>
                  <a:schemeClr val="accent2"/>
                </a:solidFill>
                <a:latin typeface="Times New Roman" pitchFamily="18" charset="0"/>
                <a:ea typeface="宋体" pitchFamily="2" charset="-122"/>
              </a:rPr>
              <a:t>    Relativistic Dirac-Brueckner-Hartree-Fock (DBHF) approach</a:t>
            </a:r>
          </a:p>
          <a:p>
            <a:pPr algn="l">
              <a:buFont typeface="Wingdings" pitchFamily="2" charset="2"/>
              <a:buNone/>
            </a:pPr>
            <a:r>
              <a:rPr kumimoji="1" lang="en-US" altLang="zh-CN" sz="1800">
                <a:solidFill>
                  <a:schemeClr val="accent2"/>
                </a:solidFill>
                <a:latin typeface="Times New Roman" pitchFamily="18" charset="0"/>
                <a:ea typeface="宋体" pitchFamily="2" charset="-122"/>
              </a:rPr>
              <a:t>    Self-Consistent Green’s Function (SCGF) Theory</a:t>
            </a:r>
          </a:p>
          <a:p>
            <a:pPr algn="l">
              <a:buFont typeface="Wingdings" pitchFamily="2" charset="2"/>
              <a:buNone/>
            </a:pPr>
            <a:r>
              <a:rPr kumimoji="1" lang="en-US" altLang="zh-CN" sz="1800">
                <a:solidFill>
                  <a:schemeClr val="accent2"/>
                </a:solidFill>
                <a:latin typeface="Times New Roman" pitchFamily="18" charset="0"/>
                <a:ea typeface="宋体" pitchFamily="2" charset="-122"/>
              </a:rPr>
              <a:t>    Variational Many-Body (VMB) approach</a:t>
            </a:r>
          </a:p>
          <a:p>
            <a:pPr algn="l">
              <a:buFont typeface="Wingdings" pitchFamily="2" charset="2"/>
              <a:buNone/>
            </a:pPr>
            <a:r>
              <a:rPr kumimoji="1" lang="en-US" altLang="zh-CN" sz="1800">
                <a:solidFill>
                  <a:schemeClr val="accent2"/>
                </a:solidFill>
                <a:latin typeface="Times New Roman" pitchFamily="18" charset="0"/>
                <a:ea typeface="宋体" pitchFamily="2" charset="-122"/>
              </a:rPr>
              <a:t>    Green’s Function Monte Carlo Calculation</a:t>
            </a:r>
          </a:p>
          <a:p>
            <a:pPr algn="l">
              <a:buFont typeface="Wingdings" pitchFamily="2" charset="2"/>
              <a:buNone/>
            </a:pPr>
            <a:r>
              <a:rPr kumimoji="1" lang="en-US" altLang="zh-CN" sz="1800">
                <a:solidFill>
                  <a:schemeClr val="accent2"/>
                </a:solidFill>
                <a:latin typeface="Times New Roman" pitchFamily="18" charset="0"/>
                <a:ea typeface="宋体" pitchFamily="2" charset="-122"/>
              </a:rPr>
              <a:t>    V</a:t>
            </a:r>
            <a:r>
              <a:rPr kumimoji="1" lang="en-US" altLang="zh-CN" sz="1800" baseline="-25000">
                <a:solidFill>
                  <a:schemeClr val="accent2"/>
                </a:solidFill>
                <a:latin typeface="Times New Roman" pitchFamily="18" charset="0"/>
                <a:ea typeface="宋体" pitchFamily="2" charset="-122"/>
              </a:rPr>
              <a:t>low</a:t>
            </a:r>
            <a:r>
              <a:rPr kumimoji="1" lang="en-US" altLang="zh-CN" sz="1800" i="1" baseline="-25000">
                <a:solidFill>
                  <a:schemeClr val="accent2"/>
                </a:solidFill>
                <a:latin typeface="Times New Roman" pitchFamily="18" charset="0"/>
                <a:ea typeface="宋体" pitchFamily="2" charset="-122"/>
              </a:rPr>
              <a:t>k</a:t>
            </a:r>
            <a:r>
              <a:rPr kumimoji="1" lang="en-US" altLang="zh-CN" sz="1800">
                <a:solidFill>
                  <a:schemeClr val="accent2"/>
                </a:solidFill>
                <a:latin typeface="Times New Roman" pitchFamily="18" charset="0"/>
                <a:ea typeface="宋体" pitchFamily="2" charset="-122"/>
              </a:rPr>
              <a:t> + Renormalization Group</a:t>
            </a:r>
            <a:endParaRPr kumimoji="1" lang="en-US" altLang="zh-CN" sz="1000">
              <a:solidFill>
                <a:schemeClr val="folHlink"/>
              </a:solidFill>
              <a:latin typeface="Times New Roman" pitchFamily="18" charset="0"/>
              <a:ea typeface="宋体" pitchFamily="2" charset="-122"/>
            </a:endParaRPr>
          </a:p>
          <a:p>
            <a:pPr algn="l">
              <a:buFont typeface="Wingdings" pitchFamily="2" charset="2"/>
              <a:buChar char="l"/>
            </a:pPr>
            <a:r>
              <a:rPr kumimoji="1" lang="en-US" altLang="zh-CN" sz="1800">
                <a:solidFill>
                  <a:srgbClr val="FF3300"/>
                </a:solidFill>
                <a:latin typeface="Times New Roman" pitchFamily="18" charset="0"/>
                <a:ea typeface="宋体" pitchFamily="2" charset="-122"/>
              </a:rPr>
              <a:t> </a:t>
            </a:r>
            <a:r>
              <a:rPr kumimoji="1" lang="en-US" altLang="zh-CN" sz="1800" b="1">
                <a:solidFill>
                  <a:srgbClr val="FF3300"/>
                </a:solidFill>
                <a:latin typeface="Times New Roman" pitchFamily="18" charset="0"/>
                <a:ea typeface="宋体" pitchFamily="2" charset="-122"/>
              </a:rPr>
              <a:t>Effective Field Theory</a:t>
            </a:r>
          </a:p>
          <a:p>
            <a:pPr algn="l">
              <a:buFont typeface="Wingdings" pitchFamily="2" charset="2"/>
              <a:buNone/>
            </a:pPr>
            <a:r>
              <a:rPr kumimoji="1" lang="en-US" altLang="zh-CN" sz="1800">
                <a:solidFill>
                  <a:srgbClr val="FF3300"/>
                </a:solidFill>
                <a:latin typeface="Times New Roman" pitchFamily="18" charset="0"/>
                <a:ea typeface="宋体" pitchFamily="2" charset="-122"/>
              </a:rPr>
              <a:t>    Density Functional Theory (DFT)</a:t>
            </a:r>
          </a:p>
          <a:p>
            <a:pPr algn="l">
              <a:buFont typeface="Wingdings" pitchFamily="2" charset="2"/>
              <a:buNone/>
            </a:pPr>
            <a:r>
              <a:rPr kumimoji="1" lang="en-US" altLang="zh-CN" sz="1800">
                <a:solidFill>
                  <a:srgbClr val="FF3300"/>
                </a:solidFill>
                <a:latin typeface="Times New Roman" pitchFamily="18" charset="0"/>
                <a:ea typeface="宋体" pitchFamily="2" charset="-122"/>
              </a:rPr>
              <a:t>    Chiral Perturbation Theory (ChPT)</a:t>
            </a:r>
          </a:p>
          <a:p>
            <a:pPr algn="l">
              <a:buFont typeface="Wingdings" pitchFamily="2" charset="2"/>
              <a:buNone/>
            </a:pPr>
            <a:r>
              <a:rPr kumimoji="1" lang="en-US" altLang="zh-CN" sz="1800">
                <a:solidFill>
                  <a:srgbClr val="FF00FF"/>
                </a:solidFill>
                <a:latin typeface="Times New Roman" pitchFamily="18" charset="0"/>
                <a:ea typeface="宋体" pitchFamily="2" charset="-122"/>
              </a:rPr>
              <a:t>    QCD-based theory</a:t>
            </a:r>
            <a:endParaRPr kumimoji="1" lang="en-US" altLang="zh-CN" sz="1000">
              <a:solidFill>
                <a:schemeClr val="folHlink"/>
              </a:solidFill>
              <a:latin typeface="Times New Roman" pitchFamily="18" charset="0"/>
              <a:ea typeface="宋体" pitchFamily="2" charset="-122"/>
            </a:endParaRPr>
          </a:p>
          <a:p>
            <a:pPr algn="l">
              <a:buFont typeface="Wingdings" pitchFamily="2" charset="2"/>
              <a:buChar char="l"/>
            </a:pPr>
            <a:r>
              <a:rPr kumimoji="1" lang="en-US" altLang="zh-CN" sz="1800">
                <a:solidFill>
                  <a:srgbClr val="3333FF"/>
                </a:solidFill>
                <a:latin typeface="Times New Roman" pitchFamily="18" charset="0"/>
                <a:ea typeface="宋体" pitchFamily="2" charset="-122"/>
              </a:rPr>
              <a:t> </a:t>
            </a:r>
            <a:r>
              <a:rPr kumimoji="1" lang="en-US" altLang="zh-CN" sz="1800" b="1">
                <a:solidFill>
                  <a:srgbClr val="3333FF"/>
                </a:solidFill>
                <a:latin typeface="Times New Roman" pitchFamily="18" charset="0"/>
                <a:ea typeface="宋体" pitchFamily="2" charset="-122"/>
              </a:rPr>
              <a:t>Phenomenological Approaches</a:t>
            </a:r>
          </a:p>
          <a:p>
            <a:pPr algn="l">
              <a:buFont typeface="Wingdings" pitchFamily="2" charset="2"/>
              <a:buNone/>
            </a:pPr>
            <a:r>
              <a:rPr kumimoji="1" lang="en-US" altLang="zh-CN" sz="1800">
                <a:solidFill>
                  <a:srgbClr val="3333FF"/>
                </a:solidFill>
                <a:latin typeface="Times New Roman" pitchFamily="18" charset="0"/>
                <a:ea typeface="宋体" pitchFamily="2" charset="-122"/>
              </a:rPr>
              <a:t>   Relativistic mean-field (RMF) theory</a:t>
            </a:r>
          </a:p>
          <a:p>
            <a:pPr algn="l">
              <a:buFont typeface="Wingdings" pitchFamily="2" charset="2"/>
              <a:buNone/>
            </a:pPr>
            <a:r>
              <a:rPr kumimoji="1" lang="en-US" altLang="zh-CN" sz="1800">
                <a:solidFill>
                  <a:srgbClr val="3333FF"/>
                </a:solidFill>
                <a:latin typeface="Times New Roman" pitchFamily="18" charset="0"/>
                <a:ea typeface="宋体" pitchFamily="2" charset="-122"/>
              </a:rPr>
              <a:t>   Quark Meson Coupling (QMC) Model</a:t>
            </a:r>
          </a:p>
          <a:p>
            <a:pPr algn="l"/>
            <a:r>
              <a:rPr kumimoji="1" lang="en-US" altLang="zh-CN" sz="1800">
                <a:solidFill>
                  <a:srgbClr val="3333FF"/>
                </a:solidFill>
                <a:latin typeface="Times New Roman" pitchFamily="18" charset="0"/>
                <a:ea typeface="宋体" pitchFamily="2" charset="-122"/>
              </a:rPr>
              <a:t>   Relativistic Hartree-Fock (RHF) </a:t>
            </a:r>
          </a:p>
          <a:p>
            <a:pPr algn="l"/>
            <a:r>
              <a:rPr kumimoji="1" lang="en-US" altLang="zh-CN" sz="1800">
                <a:solidFill>
                  <a:srgbClr val="3333FF"/>
                </a:solidFill>
                <a:latin typeface="Times New Roman" pitchFamily="18" charset="0"/>
                <a:ea typeface="宋体" pitchFamily="2" charset="-122"/>
              </a:rPr>
              <a:t>   Non-relativistic Hartree-Fock (Skyrme-Hartree-Fock)</a:t>
            </a:r>
          </a:p>
          <a:p>
            <a:pPr algn="l">
              <a:buFont typeface="Wingdings" pitchFamily="2" charset="2"/>
              <a:buNone/>
            </a:pPr>
            <a:r>
              <a:rPr kumimoji="1" lang="en-US" altLang="zh-CN" sz="1800">
                <a:solidFill>
                  <a:srgbClr val="3333FF"/>
                </a:solidFill>
                <a:latin typeface="Times New Roman" pitchFamily="18" charset="0"/>
                <a:ea typeface="宋体" pitchFamily="2" charset="-122"/>
              </a:rPr>
              <a:t>   Thomas-Fermi (TF) approximations</a:t>
            </a:r>
            <a:endParaRPr kumimoji="1" lang="en-US" altLang="zh-CN" sz="1000">
              <a:solidFill>
                <a:srgbClr val="3333FF"/>
              </a:solidFill>
              <a:latin typeface="Times New Roman" pitchFamily="18" charset="0"/>
              <a:ea typeface="宋体" pitchFamily="2" charset="-122"/>
            </a:endParaRPr>
          </a:p>
        </p:txBody>
      </p:sp>
      <p:sp>
        <p:nvSpPr>
          <p:cNvPr id="28676" name="Rectangle 4"/>
          <p:cNvSpPr>
            <a:spLocks noChangeArrowheads="1"/>
          </p:cNvSpPr>
          <p:nvPr/>
        </p:nvSpPr>
        <p:spPr bwMode="auto">
          <a:xfrm>
            <a:off x="1447800" y="914400"/>
            <a:ext cx="6477000" cy="723900"/>
          </a:xfrm>
          <a:prstGeom prst="rect">
            <a:avLst/>
          </a:prstGeom>
          <a:solidFill>
            <a:srgbClr val="CCFFFF"/>
          </a:solidFill>
          <a:ln w="34925">
            <a:solidFill>
              <a:srgbClr val="FFCC00"/>
            </a:solidFill>
            <a:miter lim="800000"/>
            <a:headEnd/>
            <a:tailEnd/>
          </a:ln>
        </p:spPr>
        <p:txBody>
          <a:bodyPr anchor="ctr"/>
          <a:lstStyle/>
          <a:p>
            <a:r>
              <a:rPr lang="en-US" altLang="zh-CN" sz="2000" b="1">
                <a:solidFill>
                  <a:srgbClr val="FF33CC"/>
                </a:solidFill>
                <a:latin typeface="Times New Roman" pitchFamily="18" charset="0"/>
                <a:ea typeface="华文新魏" pitchFamily="2" charset="-122"/>
              </a:rPr>
              <a:t>The nuclear EOS cannot be measured experimentally, its determination thus depends on theoretical approaches</a:t>
            </a:r>
            <a:r>
              <a:rPr lang="en-US" altLang="zh-CN" sz="2000" b="1">
                <a:solidFill>
                  <a:srgbClr val="133984"/>
                </a:solidFill>
                <a:latin typeface="Times New Roman" pitchFamily="18" charset="0"/>
                <a:ea typeface="华文新魏" pitchFamily="2" charset="-122"/>
              </a:rPr>
              <a:t> </a:t>
            </a:r>
            <a:endParaRPr lang="en-US" altLang="zh-CN" sz="2000" b="1" i="1">
              <a:solidFill>
                <a:srgbClr val="133984"/>
              </a:solidFill>
              <a:latin typeface="Times New Roman" pitchFamily="18" charset="0"/>
              <a:ea typeface="华文新魏"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5334" r="41385"/>
          <a:stretch/>
        </p:blipFill>
        <p:spPr>
          <a:xfrm>
            <a:off x="4953000" y="2115663"/>
            <a:ext cx="3780827" cy="4285137"/>
          </a:xfrm>
          <a:prstGeom prst="rect">
            <a:avLst/>
          </a:prstGeom>
        </p:spPr>
      </p:pic>
      <p:sp>
        <p:nvSpPr>
          <p:cNvPr id="6" name="内容占位符 4"/>
          <p:cNvSpPr>
            <a:spLocks noGrp="1" noRot="1" noChangeAspect="1" noMove="1" noResize="1" noEditPoints="1" noAdjustHandles="1" noChangeArrowheads="1" noChangeShapeType="1" noTextEdit="1"/>
          </p:cNvSpPr>
          <p:nvPr>
            <p:ph sz="half" idx="1"/>
          </p:nvPr>
        </p:nvSpPr>
        <p:spPr>
          <a:xfrm>
            <a:off x="453791" y="1389186"/>
            <a:ext cx="4038600" cy="3801794"/>
          </a:xfrm>
          <a:blipFill rotWithShape="1">
            <a:blip r:embed="rId5" cstate="print"/>
            <a:stretch>
              <a:fillRect l="-1207" t="-641" r="-2413" b="-1282"/>
            </a:stretch>
          </a:blipFill>
        </p:spPr>
        <p:txBody>
          <a:bodyPr/>
          <a:lstStyle/>
          <a:p>
            <a:pPr>
              <a:buNone/>
            </a:pPr>
            <a:r>
              <a:rPr lang="zh-CN" altLang="en-US" dirty="0">
                <a:noFill/>
              </a:rPr>
              <a:t> </a:t>
            </a:r>
          </a:p>
        </p:txBody>
      </p:sp>
      <p:sp>
        <p:nvSpPr>
          <p:cNvPr id="7" name="TextBox 6"/>
          <p:cNvSpPr txBox="1">
            <a:spLocks noRot="1" noChangeAspect="1" noMove="1" noResize="1" noEditPoints="1" noAdjustHandles="1" noChangeArrowheads="1" noChangeShapeType="1" noTextEdit="1"/>
          </p:cNvSpPr>
          <p:nvPr/>
        </p:nvSpPr>
        <p:spPr>
          <a:xfrm>
            <a:off x="281354" y="5542670"/>
            <a:ext cx="4403188" cy="436402"/>
          </a:xfrm>
          <a:prstGeom prst="rect">
            <a:avLst/>
          </a:prstGeom>
          <a:blipFill rotWithShape="1">
            <a:blip r:embed="rId6" cstate="print"/>
            <a:stretch>
              <a:fillRect b="-8333"/>
            </a:stretch>
          </a:blipFill>
        </p:spPr>
        <p:txBody>
          <a:bodyPr/>
          <a:lstStyle/>
          <a:p>
            <a:r>
              <a:rPr lang="zh-CN" altLang="en-US">
                <a:noFill/>
              </a:rPr>
              <a:t> </a:t>
            </a:r>
          </a:p>
        </p:txBody>
      </p:sp>
      <p:sp>
        <p:nvSpPr>
          <p:cNvPr id="9"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Determine </a:t>
            </a:r>
            <a:r>
              <a:rPr lang="en-US" altLang="zh-CN" sz="3200" dirty="0" smtClean="0">
                <a:solidFill>
                  <a:srgbClr val="FF0000"/>
                </a:solidFill>
                <a:latin typeface="Times New Roman" pitchFamily="18" charset="0"/>
                <a:cs typeface="Times New Roman" pitchFamily="18" charset="0"/>
              </a:rPr>
              <a:t>E</a:t>
            </a:r>
            <a:r>
              <a:rPr lang="en-US" altLang="zh-CN" sz="3200" baseline="-25000" dirty="0" smtClean="0">
                <a:solidFill>
                  <a:srgbClr val="FF0000"/>
                </a:solidFill>
                <a:latin typeface="Times New Roman" pitchFamily="18" charset="0"/>
                <a:cs typeface="Times New Roman" pitchFamily="18" charset="0"/>
              </a:rPr>
              <a:t>sym</a:t>
            </a:r>
            <a:r>
              <a:rPr lang="en-US" altLang="zh-CN" sz="3200" dirty="0" smtClean="0">
                <a:solidFill>
                  <a:srgbClr val="FF0000"/>
                </a:solidFill>
                <a:latin typeface="Times New Roman" pitchFamily="18" charset="0"/>
                <a:cs typeface="Times New Roman" pitchFamily="18" charset="0"/>
              </a:rPr>
              <a:t>(0.11 fm</a:t>
            </a:r>
            <a:r>
              <a:rPr lang="en-US" altLang="zh-CN" sz="3200" baseline="30000" dirty="0" smtClean="0">
                <a:solidFill>
                  <a:srgbClr val="FF0000"/>
                </a:solidFill>
                <a:latin typeface="Times New Roman" pitchFamily="18" charset="0"/>
                <a:cs typeface="Times New Roman" pitchFamily="18" charset="0"/>
              </a:rPr>
              <a:t>-3</a:t>
            </a:r>
            <a:r>
              <a:rPr lang="en-US" altLang="zh-CN" sz="3200" dirty="0" smtClean="0">
                <a:solidFill>
                  <a:srgbClr val="FF0000"/>
                </a:solidFill>
                <a:latin typeface="Times New Roman" pitchFamily="18" charset="0"/>
                <a:cs typeface="Times New Roman" pitchFamily="18" charset="0"/>
              </a:rPr>
              <a:t>) </a:t>
            </a:r>
            <a:r>
              <a:rPr lang="en-US" altLang="zh-CN" sz="3200" dirty="0" smtClean="0">
                <a:solidFill>
                  <a:schemeClr val="accent2"/>
                </a:solidFill>
                <a:latin typeface="Times New Roman" pitchFamily="18" charset="0"/>
                <a:cs typeface="Times New Roman" pitchFamily="18" charset="0"/>
              </a:rPr>
              <a:t>from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graphicFrame>
        <p:nvGraphicFramePr>
          <p:cNvPr id="110594" name="Object 2"/>
          <p:cNvGraphicFramePr>
            <a:graphicFrameLocks noChangeAspect="1"/>
          </p:cNvGraphicFramePr>
          <p:nvPr/>
        </p:nvGraphicFramePr>
        <p:xfrm>
          <a:off x="1333500" y="3581400"/>
          <a:ext cx="2133600" cy="685800"/>
        </p:xfrm>
        <a:graphic>
          <a:graphicData uri="http://schemas.openxmlformats.org/presentationml/2006/ole">
            <mc:AlternateContent xmlns:mc="http://schemas.openxmlformats.org/markup-compatibility/2006">
              <mc:Choice xmlns:v="urn:schemas-microsoft-com:vml" Requires="v">
                <p:oleObj spid="_x0000_s129027" name="Equation" r:id="rId7" imgW="1587500" imgH="508000" progId="Equation.DSMT4">
                  <p:embed/>
                </p:oleObj>
              </mc:Choice>
              <mc:Fallback>
                <p:oleObj name="Equation" r:id="rId7" imgW="1587500" imgH="5080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0" y="3581400"/>
                        <a:ext cx="2133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09600" y="1733491"/>
            <a:ext cx="571500" cy="369332"/>
          </a:xfrm>
          <a:prstGeom prst="rect">
            <a:avLst/>
          </a:prstGeom>
          <a:solidFill>
            <a:schemeClr val="bg1"/>
          </a:solidFill>
        </p:spPr>
        <p:txBody>
          <a:bodyPr wrap="square" rtlCol="0">
            <a:spAutoFit/>
          </a:bodyPr>
          <a:lstStyle/>
          <a:p>
            <a:r>
              <a:rPr lang="en-US" altLang="zh-CN" sz="1800" dirty="0" smtClean="0">
                <a:latin typeface="+mn-lt"/>
                <a:cs typeface="Times New Roman" pitchFamily="18" charset="0"/>
              </a:rPr>
              <a:t>19</a:t>
            </a:r>
            <a:endParaRPr lang="zh-CN" altLang="en-US" sz="1800" dirty="0">
              <a:latin typeface="+mn-lt"/>
              <a:cs typeface="Times New Roman" pitchFamily="18" charset="0"/>
            </a:endParaRPr>
          </a:p>
        </p:txBody>
      </p:sp>
      <p:pic>
        <p:nvPicPr>
          <p:cNvPr id="110595" name="Picture 3"/>
          <p:cNvPicPr>
            <a:picLocks noChangeAspect="1" noChangeArrowheads="1"/>
          </p:cNvPicPr>
          <p:nvPr/>
        </p:nvPicPr>
        <p:blipFill>
          <a:blip r:embed="rId9" cstate="print"/>
          <a:srcRect/>
          <a:stretch>
            <a:fillRect/>
          </a:stretch>
        </p:blipFill>
        <p:spPr bwMode="auto">
          <a:xfrm>
            <a:off x="4648200" y="838199"/>
            <a:ext cx="4205605" cy="1264623"/>
          </a:xfrm>
          <a:prstGeom prst="rect">
            <a:avLst/>
          </a:prstGeom>
          <a:noFill/>
          <a:ln w="9525">
            <a:noFill/>
            <a:miter lim="800000"/>
            <a:headEnd/>
            <a:tailEnd/>
          </a:ln>
        </p:spPr>
      </p:pic>
      <p:sp>
        <p:nvSpPr>
          <p:cNvPr id="10" name="TextBox 9"/>
          <p:cNvSpPr txBox="1"/>
          <p:nvPr/>
        </p:nvSpPr>
        <p:spPr>
          <a:xfrm>
            <a:off x="8525473" y="1905000"/>
            <a:ext cx="542327" cy="369332"/>
          </a:xfrm>
          <a:prstGeom prst="rect">
            <a:avLst/>
          </a:prstGeom>
          <a:solidFill>
            <a:schemeClr val="bg1"/>
          </a:solidFill>
        </p:spPr>
        <p:txBody>
          <a:bodyPr wrap="square" rtlCol="0">
            <a:spAutoFit/>
          </a:bodyPr>
          <a:lstStyle/>
          <a:p>
            <a:endParaRPr lang="zh-CN" altLang="en-US" sz="1800" dirty="0">
              <a:latin typeface="+mn-lt"/>
              <a:cs typeface="Times New Roman" pitchFamily="18" charset="0"/>
            </a:endParaRPr>
          </a:p>
        </p:txBody>
      </p:sp>
      <p:sp>
        <p:nvSpPr>
          <p:cNvPr id="11" name="TextBox 10"/>
          <p:cNvSpPr txBox="1"/>
          <p:nvPr/>
        </p:nvSpPr>
        <p:spPr>
          <a:xfrm>
            <a:off x="2541369" y="4748768"/>
            <a:ext cx="646331" cy="369332"/>
          </a:xfrm>
          <a:prstGeom prst="rect">
            <a:avLst/>
          </a:prstGeom>
          <a:solidFill>
            <a:schemeClr val="bg1"/>
          </a:solidFill>
        </p:spPr>
        <p:txBody>
          <a:bodyPr wrap="none" rtlCol="0">
            <a:spAutoFit/>
          </a:bodyPr>
          <a:lstStyle/>
          <a:p>
            <a:r>
              <a:rPr lang="en-US" altLang="zh-CN" sz="1800" dirty="0" smtClean="0"/>
              <a:t>23%</a:t>
            </a:r>
            <a:endParaRPr lang="zh-CN" alt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3108325" y="6589713"/>
            <a:ext cx="1692275" cy="366712"/>
          </a:xfrm>
          <a:prstGeom prst="rect">
            <a:avLst/>
          </a:prstGeom>
          <a:noFill/>
          <a:ln w="9525">
            <a:noFill/>
            <a:miter lim="800000"/>
            <a:headEnd/>
            <a:tailEnd/>
          </a:ln>
        </p:spPr>
        <p:txBody>
          <a:bodyPr>
            <a:spAutoFit/>
          </a:bodyPr>
          <a:lstStyle/>
          <a:p>
            <a:pPr algn="l"/>
            <a:endParaRPr lang="zh-CN" altLang="zh-CN" sz="1800">
              <a:ea typeface="华文楷体" pitchFamily="2" charset="-122"/>
            </a:endParaRPr>
          </a:p>
        </p:txBody>
      </p:sp>
      <p:sp>
        <p:nvSpPr>
          <p:cNvPr id="29699" name="Text Box 9"/>
          <p:cNvSpPr txBox="1">
            <a:spLocks noChangeArrowheads="1"/>
          </p:cNvSpPr>
          <p:nvPr/>
        </p:nvSpPr>
        <p:spPr bwMode="auto">
          <a:xfrm>
            <a:off x="3200400" y="6096000"/>
            <a:ext cx="2492375" cy="366713"/>
          </a:xfrm>
          <a:prstGeom prst="rect">
            <a:avLst/>
          </a:prstGeom>
          <a:noFill/>
          <a:ln w="9525">
            <a:noFill/>
            <a:miter lim="800000"/>
            <a:headEnd/>
            <a:tailEnd/>
          </a:ln>
        </p:spPr>
        <p:txBody>
          <a:bodyPr>
            <a:spAutoFit/>
          </a:bodyPr>
          <a:lstStyle/>
          <a:p>
            <a:pPr algn="l">
              <a:spcBef>
                <a:spcPct val="50000"/>
              </a:spcBef>
            </a:pPr>
            <a:endParaRPr lang="zh-CN" altLang="zh-CN" sz="1800">
              <a:ea typeface="华文楷体" pitchFamily="2" charset="-122"/>
            </a:endParaRPr>
          </a:p>
        </p:txBody>
      </p:sp>
      <p:sp>
        <p:nvSpPr>
          <p:cNvPr id="29700"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cs typeface="Times New Roman" pitchFamily="18" charset="0"/>
              </a:rPr>
              <a:t>          Nuclear Matter Symmetry Energy</a:t>
            </a:r>
            <a:endParaRPr lang="zh-CN" altLang="en-US" sz="2800" b="1">
              <a:solidFill>
                <a:schemeClr val="accent2"/>
              </a:solidFill>
              <a:latin typeface="Times New Roman" pitchFamily="18" charset="0"/>
              <a:cs typeface="Times New Roman" pitchFamily="18" charset="0"/>
            </a:endParaRPr>
          </a:p>
        </p:txBody>
      </p:sp>
      <p:grpSp>
        <p:nvGrpSpPr>
          <p:cNvPr id="29701" name="Group 5"/>
          <p:cNvGrpSpPr>
            <a:grpSpLocks/>
          </p:cNvGrpSpPr>
          <p:nvPr/>
        </p:nvGrpSpPr>
        <p:grpSpPr bwMode="auto">
          <a:xfrm>
            <a:off x="304800" y="1339850"/>
            <a:ext cx="8610600" cy="4298950"/>
            <a:chOff x="192" y="844"/>
            <a:chExt cx="5424" cy="2708"/>
          </a:xfrm>
        </p:grpSpPr>
        <p:pic>
          <p:nvPicPr>
            <p:cNvPr id="29709" name="Picture 6"/>
            <p:cNvPicPr>
              <a:picLocks noChangeAspect="1" noChangeArrowheads="1"/>
            </p:cNvPicPr>
            <p:nvPr/>
          </p:nvPicPr>
          <p:blipFill>
            <a:blip r:embed="rId3" cstate="print"/>
            <a:srcRect/>
            <a:stretch>
              <a:fillRect/>
            </a:stretch>
          </p:blipFill>
          <p:spPr bwMode="auto">
            <a:xfrm>
              <a:off x="192" y="1065"/>
              <a:ext cx="5424" cy="2487"/>
            </a:xfrm>
            <a:prstGeom prst="rect">
              <a:avLst/>
            </a:prstGeom>
            <a:noFill/>
            <a:ln w="9525">
              <a:noFill/>
              <a:miter lim="800000"/>
              <a:headEnd/>
              <a:tailEnd/>
            </a:ln>
          </p:spPr>
        </p:pic>
        <p:sp>
          <p:nvSpPr>
            <p:cNvPr id="29710" name="Text Box 7"/>
            <p:cNvSpPr txBox="1">
              <a:spLocks noChangeArrowheads="1"/>
            </p:cNvSpPr>
            <p:nvPr/>
          </p:nvSpPr>
          <p:spPr bwMode="auto">
            <a:xfrm>
              <a:off x="672" y="844"/>
              <a:ext cx="2008" cy="212"/>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Chen/Ko/Li, PRC72, 064309(2005)</a:t>
              </a:r>
            </a:p>
          </p:txBody>
        </p:sp>
        <p:sp>
          <p:nvSpPr>
            <p:cNvPr id="29711" name="Text Box 8"/>
            <p:cNvSpPr txBox="1">
              <a:spLocks noChangeArrowheads="1"/>
            </p:cNvSpPr>
            <p:nvPr/>
          </p:nvSpPr>
          <p:spPr bwMode="auto">
            <a:xfrm>
              <a:off x="3408" y="864"/>
              <a:ext cx="2008" cy="212"/>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Chen/Ko/Li, PRC76, 054316(2007)</a:t>
              </a:r>
            </a:p>
          </p:txBody>
        </p:sp>
      </p:grpSp>
      <p:sp>
        <p:nvSpPr>
          <p:cNvPr id="29702" name="Text Box 9"/>
          <p:cNvSpPr txBox="1">
            <a:spLocks noChangeArrowheads="1"/>
          </p:cNvSpPr>
          <p:nvPr/>
        </p:nvSpPr>
        <p:spPr bwMode="auto">
          <a:xfrm>
            <a:off x="3200400" y="6096000"/>
            <a:ext cx="2492375" cy="366713"/>
          </a:xfrm>
          <a:prstGeom prst="rect">
            <a:avLst/>
          </a:prstGeom>
          <a:noFill/>
          <a:ln w="9525">
            <a:noFill/>
            <a:miter lim="800000"/>
            <a:headEnd/>
            <a:tailEnd/>
          </a:ln>
        </p:spPr>
        <p:txBody>
          <a:bodyPr>
            <a:spAutoFit/>
          </a:bodyPr>
          <a:lstStyle/>
          <a:p>
            <a:pPr algn="l">
              <a:spcBef>
                <a:spcPct val="50000"/>
              </a:spcBef>
            </a:pPr>
            <a:endParaRPr lang="zh-CN" altLang="zh-CN" sz="1800">
              <a:ea typeface="华文楷体" pitchFamily="2" charset="-122"/>
            </a:endParaRPr>
          </a:p>
        </p:txBody>
      </p:sp>
      <p:grpSp>
        <p:nvGrpSpPr>
          <p:cNvPr id="3" name="Group 10"/>
          <p:cNvGrpSpPr>
            <a:grpSpLocks/>
          </p:cNvGrpSpPr>
          <p:nvPr/>
        </p:nvGrpSpPr>
        <p:grpSpPr bwMode="auto">
          <a:xfrm>
            <a:off x="50800" y="889000"/>
            <a:ext cx="8999538" cy="5588000"/>
            <a:chOff x="32" y="325"/>
            <a:chExt cx="5669" cy="3954"/>
          </a:xfrm>
        </p:grpSpPr>
        <p:sp>
          <p:nvSpPr>
            <p:cNvPr id="29704" name="Text Box 11"/>
            <p:cNvSpPr txBox="1">
              <a:spLocks noChangeArrowheads="1"/>
            </p:cNvSpPr>
            <p:nvPr/>
          </p:nvSpPr>
          <p:spPr bwMode="auto">
            <a:xfrm>
              <a:off x="32" y="325"/>
              <a:ext cx="5669" cy="3954"/>
            </a:xfrm>
            <a:prstGeom prst="rect">
              <a:avLst/>
            </a:prstGeom>
            <a:solidFill>
              <a:schemeClr val="bg1"/>
            </a:solidFill>
            <a:ln w="9525">
              <a:noFill/>
              <a:miter lim="800000"/>
              <a:headEnd/>
              <a:tailEnd/>
            </a:ln>
          </p:spPr>
          <p:txBody>
            <a:bodyPr anchor="b">
              <a:spAutoFit/>
            </a:bodyPr>
            <a:lstStyle/>
            <a:p>
              <a:r>
                <a:rPr kumimoji="1" lang="en-US" altLang="zh-CN" sz="3600">
                  <a:solidFill>
                    <a:schemeClr val="folHlink"/>
                  </a:solidFill>
                  <a:latin typeface="Arial Unicode MS" pitchFamily="34" charset="-122"/>
                  <a:ea typeface="宋体" pitchFamily="2" charset="-122"/>
                </a:rPr>
                <a:t> </a:t>
              </a: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p:txBody>
        </p:sp>
        <p:pic>
          <p:nvPicPr>
            <p:cNvPr id="29705" name="Picture 12"/>
            <p:cNvPicPr>
              <a:picLocks noChangeAspect="1" noChangeArrowheads="1"/>
            </p:cNvPicPr>
            <p:nvPr/>
          </p:nvPicPr>
          <p:blipFill>
            <a:blip r:embed="rId4" cstate="print"/>
            <a:srcRect/>
            <a:stretch>
              <a:fillRect/>
            </a:stretch>
          </p:blipFill>
          <p:spPr bwMode="auto">
            <a:xfrm>
              <a:off x="449" y="926"/>
              <a:ext cx="4783" cy="2962"/>
            </a:xfrm>
            <a:prstGeom prst="rect">
              <a:avLst/>
            </a:prstGeom>
            <a:noFill/>
            <a:ln w="28575" algn="ctr">
              <a:noFill/>
              <a:miter lim="800000"/>
              <a:headEnd/>
              <a:tailEnd/>
            </a:ln>
          </p:spPr>
        </p:pic>
        <p:sp>
          <p:nvSpPr>
            <p:cNvPr id="29706" name="Text Box 13"/>
            <p:cNvSpPr txBox="1">
              <a:spLocks noChangeArrowheads="1"/>
            </p:cNvSpPr>
            <p:nvPr/>
          </p:nvSpPr>
          <p:spPr bwMode="auto">
            <a:xfrm>
              <a:off x="816" y="720"/>
              <a:ext cx="2058" cy="238"/>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Z.H. Li et al., PRC74, 047304(2006)</a:t>
              </a:r>
            </a:p>
          </p:txBody>
        </p:sp>
        <p:sp>
          <p:nvSpPr>
            <p:cNvPr id="29707" name="Text Box 14"/>
            <p:cNvSpPr txBox="1">
              <a:spLocks noChangeArrowheads="1"/>
            </p:cNvSpPr>
            <p:nvPr/>
          </p:nvSpPr>
          <p:spPr bwMode="auto">
            <a:xfrm>
              <a:off x="3128" y="720"/>
              <a:ext cx="2204" cy="238"/>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rPr>
                <a:t>Dieperink et al.</a:t>
              </a:r>
              <a:r>
                <a:rPr lang="en-US" altLang="zh-CN" sz="1600" b="1">
                  <a:solidFill>
                    <a:schemeClr val="accent2"/>
                  </a:solidFill>
                  <a:latin typeface="Times New Roman" pitchFamily="18" charset="0"/>
                  <a:ea typeface="宋体" pitchFamily="2" charset="-122"/>
                </a:rPr>
                <a:t>, PRC68, 064307(2003)</a:t>
              </a:r>
            </a:p>
          </p:txBody>
        </p:sp>
        <p:sp>
          <p:nvSpPr>
            <p:cNvPr id="29708" name="Text Box 15"/>
            <p:cNvSpPr txBox="1">
              <a:spLocks noChangeArrowheads="1"/>
            </p:cNvSpPr>
            <p:nvPr/>
          </p:nvSpPr>
          <p:spPr bwMode="auto">
            <a:xfrm>
              <a:off x="1829" y="1132"/>
              <a:ext cx="379" cy="238"/>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BHF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5461000"/>
            <a:ext cx="7543800" cy="1066800"/>
          </a:xfrm>
          <a:prstGeom prst="rect">
            <a:avLst/>
          </a:prstGeom>
          <a:noFill/>
          <a:ln w="9525">
            <a:noFill/>
            <a:miter lim="800000"/>
            <a:headEnd/>
            <a:tailEnd/>
          </a:ln>
        </p:spPr>
        <p:txBody>
          <a:bodyPr>
            <a:spAutoFit/>
          </a:bodyPr>
          <a:lstStyle/>
          <a:p>
            <a:pPr algn="l" eaLnBrk="0" hangingPunct="0"/>
            <a:r>
              <a:rPr lang="en-US" altLang="zh-CN">
                <a:solidFill>
                  <a:srgbClr val="FF3300"/>
                </a:solidFill>
                <a:latin typeface="Times New Roman" pitchFamily="18" charset="0"/>
                <a:ea typeface="宋体" pitchFamily="2" charset="-122"/>
              </a:rPr>
              <a:t>Broad applications of transport models</a:t>
            </a:r>
          </a:p>
          <a:p>
            <a:pPr algn="l" eaLnBrk="0" hangingPunct="0"/>
            <a:r>
              <a:rPr lang="en-US" altLang="zh-CN" sz="2000">
                <a:solidFill>
                  <a:srgbClr val="0000FF"/>
                </a:solidFill>
                <a:latin typeface="Times New Roman" pitchFamily="18" charset="0"/>
                <a:ea typeface="宋体" pitchFamily="2" charset="-122"/>
              </a:rPr>
              <a:t>in astrophysics, plasma physics, electron transport in semiconductor and nanostructures, particle and nuclear physics, ……</a:t>
            </a:r>
          </a:p>
        </p:txBody>
      </p:sp>
      <p:sp>
        <p:nvSpPr>
          <p:cNvPr id="30723" name="Text Box 3"/>
          <p:cNvSpPr txBox="1">
            <a:spLocks noChangeArrowheads="1"/>
          </p:cNvSpPr>
          <p:nvPr/>
        </p:nvSpPr>
        <p:spPr bwMode="auto">
          <a:xfrm>
            <a:off x="5257800" y="1431925"/>
            <a:ext cx="3671888" cy="3749675"/>
          </a:xfrm>
          <a:prstGeom prst="rect">
            <a:avLst/>
          </a:prstGeom>
          <a:noFill/>
          <a:ln w="9525">
            <a:noFill/>
            <a:miter lim="800000"/>
            <a:headEnd/>
            <a:tailEnd/>
          </a:ln>
        </p:spPr>
        <p:txBody>
          <a:bodyPr>
            <a:spAutoFit/>
          </a:bodyPr>
          <a:lstStyle/>
          <a:p>
            <a:pPr algn="l"/>
            <a:r>
              <a:rPr lang="en-US" altLang="zh-CN" sz="2000" b="1">
                <a:solidFill>
                  <a:schemeClr val="hlink"/>
                </a:solidFill>
                <a:latin typeface="Times New Roman" pitchFamily="18" charset="0"/>
                <a:ea typeface="宋体" pitchFamily="2" charset="-122"/>
              </a:rPr>
              <a:t>Transport Models for HIC’s at intermediate energies:</a:t>
            </a:r>
          </a:p>
          <a:p>
            <a:pPr algn="l"/>
            <a:endParaRPr lang="en-US" altLang="zh-CN" sz="2000" b="1">
              <a:solidFill>
                <a:schemeClr val="hlink"/>
              </a:solidFill>
              <a:latin typeface="Times New Roman" pitchFamily="18" charset="0"/>
              <a:ea typeface="宋体" pitchFamily="2" charset="-122"/>
            </a:endParaRPr>
          </a:p>
          <a:p>
            <a:pPr algn="l"/>
            <a:r>
              <a:rPr lang="en-US" altLang="zh-CN" sz="2000">
                <a:solidFill>
                  <a:srgbClr val="FF3399"/>
                </a:solidFill>
                <a:latin typeface="Times New Roman" pitchFamily="18" charset="0"/>
                <a:ea typeface="宋体" pitchFamily="2" charset="-122"/>
              </a:rPr>
              <a:t>N-body approaches</a:t>
            </a:r>
          </a:p>
          <a:p>
            <a:pPr algn="l"/>
            <a:r>
              <a:rPr lang="en-US" altLang="zh-CN" sz="2000">
                <a:solidFill>
                  <a:srgbClr val="0000FF"/>
                </a:solidFill>
                <a:latin typeface="Times New Roman" pitchFamily="18" charset="0"/>
                <a:ea typeface="宋体" pitchFamily="2" charset="-122"/>
              </a:rPr>
              <a:t>CMD, QMD,IQMD,IDQMD,</a:t>
            </a:r>
          </a:p>
          <a:p>
            <a:pPr algn="l"/>
            <a:r>
              <a:rPr lang="en-US" altLang="zh-CN" sz="2000">
                <a:solidFill>
                  <a:srgbClr val="0000FF"/>
                </a:solidFill>
                <a:latin typeface="Times New Roman" pitchFamily="18" charset="0"/>
                <a:ea typeface="宋体" pitchFamily="2" charset="-122"/>
              </a:rPr>
              <a:t>ImQMD,ImIQMD,AMD,FMD</a:t>
            </a:r>
          </a:p>
          <a:p>
            <a:pPr algn="l"/>
            <a:endParaRPr lang="en-US" altLang="zh-CN" sz="2000">
              <a:solidFill>
                <a:srgbClr val="FF3399"/>
              </a:solidFill>
              <a:latin typeface="Times New Roman" pitchFamily="18" charset="0"/>
              <a:ea typeface="宋体" pitchFamily="2" charset="-122"/>
            </a:endParaRPr>
          </a:p>
          <a:p>
            <a:pPr algn="l"/>
            <a:r>
              <a:rPr lang="en-US" altLang="zh-CN" sz="2000">
                <a:solidFill>
                  <a:srgbClr val="FF3399"/>
                </a:solidFill>
                <a:latin typeface="Times New Roman" pitchFamily="18" charset="0"/>
                <a:ea typeface="宋体" pitchFamily="2" charset="-122"/>
              </a:rPr>
              <a:t>One-body approaches</a:t>
            </a:r>
          </a:p>
          <a:p>
            <a:pPr algn="l"/>
            <a:r>
              <a:rPr lang="en-US" altLang="zh-CN" sz="2000">
                <a:solidFill>
                  <a:srgbClr val="0000FF"/>
                </a:solidFill>
                <a:latin typeface="Times New Roman" pitchFamily="18" charset="0"/>
                <a:ea typeface="宋体" pitchFamily="2" charset="-122"/>
              </a:rPr>
              <a:t>BUU/VUU, BNV, LV, IBL </a:t>
            </a:r>
          </a:p>
          <a:p>
            <a:pPr algn="l"/>
            <a:endParaRPr lang="en-US" altLang="zh-CN" sz="2000">
              <a:solidFill>
                <a:srgbClr val="0000FF"/>
              </a:solidFill>
              <a:latin typeface="Times New Roman" pitchFamily="18" charset="0"/>
              <a:ea typeface="宋体" pitchFamily="2" charset="-122"/>
            </a:endParaRPr>
          </a:p>
          <a:p>
            <a:pPr algn="l"/>
            <a:r>
              <a:rPr lang="en-US" altLang="zh-CN" sz="2000">
                <a:solidFill>
                  <a:srgbClr val="FF0066"/>
                </a:solidFill>
                <a:latin typeface="Times New Roman" pitchFamily="18" charset="0"/>
                <a:ea typeface="宋体" pitchFamily="2" charset="-122"/>
              </a:rPr>
              <a:t>Relativistic covariant approaches</a:t>
            </a:r>
          </a:p>
          <a:p>
            <a:pPr algn="l"/>
            <a:r>
              <a:rPr lang="en-US" altLang="zh-CN" sz="2000">
                <a:solidFill>
                  <a:srgbClr val="0000FF"/>
                </a:solidFill>
                <a:latin typeface="Times New Roman" pitchFamily="18" charset="0"/>
                <a:ea typeface="宋体" pitchFamily="2" charset="-122"/>
              </a:rPr>
              <a:t>RVUU/RBUU,RQMD…</a:t>
            </a:r>
          </a:p>
        </p:txBody>
      </p:sp>
      <p:sp>
        <p:nvSpPr>
          <p:cNvPr id="30724" name="Text Box 4"/>
          <p:cNvSpPr txBox="1">
            <a:spLocks noChangeArrowheads="1"/>
          </p:cNvSpPr>
          <p:nvPr/>
        </p:nvSpPr>
        <p:spPr bwMode="auto">
          <a:xfrm>
            <a:off x="3200400" y="862013"/>
            <a:ext cx="2546350" cy="457200"/>
          </a:xfrm>
          <a:prstGeom prst="rect">
            <a:avLst/>
          </a:prstGeom>
          <a:noFill/>
          <a:ln w="9525">
            <a:noFill/>
            <a:miter lim="800000"/>
            <a:headEnd/>
            <a:tailEnd/>
          </a:ln>
        </p:spPr>
        <p:txBody>
          <a:bodyPr wrap="none">
            <a:spAutoFit/>
          </a:bodyPr>
          <a:lstStyle/>
          <a:p>
            <a:pPr algn="l"/>
            <a:r>
              <a:rPr kumimoji="1" lang="en-US" altLang="zh-CN" b="1" u="sng">
                <a:solidFill>
                  <a:srgbClr val="800000"/>
                </a:solidFill>
                <a:latin typeface="Times New Roman" pitchFamily="18" charset="0"/>
                <a:ea typeface="宋体" pitchFamily="2" charset="-122"/>
              </a:rPr>
              <a:t>Transport Models</a:t>
            </a:r>
          </a:p>
        </p:txBody>
      </p:sp>
      <p:pic>
        <p:nvPicPr>
          <p:cNvPr id="30725" name="Picture 5" descr="Animation_maria5nn"/>
          <p:cNvPicPr>
            <a:picLocks noChangeAspect="1" noChangeArrowheads="1" noCrop="1"/>
          </p:cNvPicPr>
          <p:nvPr/>
        </p:nvPicPr>
        <p:blipFill>
          <a:blip r:embed="rId2" cstate="print"/>
          <a:srcRect/>
          <a:stretch>
            <a:fillRect/>
          </a:stretch>
        </p:blipFill>
        <p:spPr bwMode="auto">
          <a:xfrm>
            <a:off x="381000" y="1677988"/>
            <a:ext cx="3810000" cy="3351212"/>
          </a:xfrm>
          <a:prstGeom prst="rect">
            <a:avLst/>
          </a:prstGeom>
          <a:noFill/>
          <a:ln w="9525">
            <a:noFill/>
            <a:miter lim="800000"/>
            <a:headEnd/>
            <a:tailEnd/>
          </a:ln>
        </p:spPr>
      </p:pic>
      <p:sp>
        <p:nvSpPr>
          <p:cNvPr id="30726" name="Text Box 6"/>
          <p:cNvSpPr txBox="1">
            <a:spLocks noChangeArrowheads="1"/>
          </p:cNvSpPr>
          <p:nvPr/>
        </p:nvSpPr>
        <p:spPr bwMode="auto">
          <a:xfrm>
            <a:off x="1096963" y="5029200"/>
            <a:ext cx="2332037" cy="466725"/>
          </a:xfrm>
          <a:prstGeom prst="rect">
            <a:avLst/>
          </a:prstGeom>
          <a:solidFill>
            <a:srgbClr val="FFCC99"/>
          </a:solidFill>
          <a:ln w="9525">
            <a:solidFill>
              <a:srgbClr val="FF0000"/>
            </a:solidFill>
            <a:miter lim="800000"/>
            <a:headEnd/>
            <a:tailEnd/>
          </a:ln>
        </p:spPr>
        <p:txBody>
          <a:bodyPr wrap="none">
            <a:spAutoFit/>
          </a:bodyPr>
          <a:lstStyle/>
          <a:p>
            <a:pPr algn="l"/>
            <a:r>
              <a:rPr lang="it-IT" altLang="zh-CN">
                <a:solidFill>
                  <a:srgbClr val="FF0000"/>
                </a:solidFill>
                <a:latin typeface="Times New Roman" pitchFamily="18" charset="0"/>
                <a:ea typeface="宋体" pitchFamily="2" charset="-122"/>
              </a:rPr>
              <a:t>Central collisions</a:t>
            </a:r>
          </a:p>
        </p:txBody>
      </p:sp>
      <p:sp>
        <p:nvSpPr>
          <p:cNvPr id="30727" name="Text Box 7"/>
          <p:cNvSpPr txBox="1">
            <a:spLocks noChangeArrowheads="1"/>
          </p:cNvSpPr>
          <p:nvPr/>
        </p:nvSpPr>
        <p:spPr bwMode="auto">
          <a:xfrm>
            <a:off x="990600" y="1295400"/>
            <a:ext cx="2632075" cy="376238"/>
          </a:xfrm>
          <a:prstGeom prst="rect">
            <a:avLst/>
          </a:prstGeom>
          <a:solidFill>
            <a:srgbClr val="FEE8FC"/>
          </a:solidFill>
          <a:ln w="9525">
            <a:solidFill>
              <a:srgbClr val="FF0000"/>
            </a:solidFill>
            <a:miter lim="800000"/>
            <a:headEnd/>
            <a:tailEnd/>
          </a:ln>
        </p:spPr>
        <p:txBody>
          <a:bodyPr wrap="none">
            <a:spAutoFit/>
          </a:bodyPr>
          <a:lstStyle/>
          <a:p>
            <a:pPr algn="l"/>
            <a:r>
              <a:rPr lang="it-IT" altLang="zh-CN" sz="1800" b="1" i="1">
                <a:solidFill>
                  <a:srgbClr val="FF0000"/>
                </a:solidFill>
                <a:latin typeface="Times New Roman" pitchFamily="18" charset="0"/>
                <a:ea typeface="宋体" pitchFamily="2" charset="-122"/>
              </a:rPr>
              <a:t>Ni + Au, E/A = 45 MeV/A</a:t>
            </a:r>
          </a:p>
        </p:txBody>
      </p:sp>
      <p:sp>
        <p:nvSpPr>
          <p:cNvPr id="30728" name="Text Box 8"/>
          <p:cNvSpPr txBox="1">
            <a:spLocks noChangeArrowheads="1"/>
          </p:cNvSpPr>
          <p:nvPr/>
        </p:nvSpPr>
        <p:spPr bwMode="auto">
          <a:xfrm>
            <a:off x="2332038" y="252413"/>
            <a:ext cx="5430837" cy="457200"/>
          </a:xfrm>
          <a:prstGeom prst="rect">
            <a:avLst/>
          </a:prstGeom>
          <a:noFill/>
          <a:ln w="9525">
            <a:noFill/>
            <a:miter lim="800000"/>
            <a:headEnd/>
            <a:tailEnd/>
          </a:ln>
        </p:spPr>
        <p:txBody>
          <a:bodyPr wrap="none">
            <a:spAutoFit/>
          </a:bodyPr>
          <a:lstStyle/>
          <a:p>
            <a:pPr algn="l"/>
            <a:r>
              <a:rPr lang="en-US" altLang="zh-CN" b="1">
                <a:solidFill>
                  <a:srgbClr val="FF0000"/>
                </a:solidFill>
                <a:latin typeface="Times New Roman" pitchFamily="18" charset="0"/>
                <a:ea typeface="宋体" pitchFamily="2" charset="-122"/>
              </a:rPr>
              <a:t>Nuclear Matter EOS</a:t>
            </a:r>
            <a:r>
              <a:rPr lang="en-US" altLang="zh-CN" b="1">
                <a:solidFill>
                  <a:srgbClr val="800000"/>
                </a:solidFill>
                <a:latin typeface="Times New Roman" pitchFamily="18" charset="0"/>
                <a:ea typeface="宋体" pitchFamily="2" charset="-122"/>
              </a:rPr>
              <a:t>: </a:t>
            </a:r>
            <a:r>
              <a:rPr lang="en-US" altLang="zh-CN" b="1">
                <a:solidFill>
                  <a:srgbClr val="800000"/>
                </a:solidFill>
                <a:latin typeface="Times New Roman" pitchFamily="18" charset="0"/>
              </a:rPr>
              <a:t>Transport Theory</a:t>
            </a:r>
            <a:endParaRPr lang="en-US" altLang="zh-CN">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20070815模板</Template>
  <TotalTime>17294</TotalTime>
  <Words>4865</Words>
  <Application>Microsoft Office PowerPoint</Application>
  <PresentationFormat>화면 슬라이드 쇼(4:3)</PresentationFormat>
  <Paragraphs>628</Paragraphs>
  <Slides>70</Slides>
  <Notes>21</Notes>
  <HiddenSlides>0</HiddenSlides>
  <MMClips>0</MMClips>
  <ScaleCrop>false</ScaleCrop>
  <HeadingPairs>
    <vt:vector size="6" baseType="variant">
      <vt:variant>
        <vt:lpstr>테마</vt:lpstr>
      </vt:variant>
      <vt:variant>
        <vt:i4>1</vt:i4>
      </vt:variant>
      <vt:variant>
        <vt:lpstr>포함된 OLE 서버</vt:lpstr>
      </vt:variant>
      <vt:variant>
        <vt:i4>3</vt:i4>
      </vt:variant>
      <vt:variant>
        <vt:lpstr>슬라이드 제목</vt:lpstr>
      </vt:variant>
      <vt:variant>
        <vt:i4>70</vt:i4>
      </vt:variant>
    </vt:vector>
  </HeadingPairs>
  <TitlesOfParts>
    <vt:vector size="74" baseType="lpstr">
      <vt:lpstr>1_自定义设计方案</vt:lpstr>
      <vt:lpstr>Equation</vt:lpstr>
      <vt:lpstr>Document</vt:lpstr>
      <vt:lpstr>文档</vt:lpstr>
      <vt:lpstr>The density curvature parameter and high density behavior of the symmetry energy</vt:lpstr>
      <vt:lpstr>Outline</vt:lpstr>
      <vt:lpstr>PowerPoint 프레젠테이션</vt:lpstr>
      <vt:lpstr>Why Symmetry Energy？</vt:lpstr>
      <vt:lpstr>PowerPoint 프레젠테이션</vt:lpstr>
      <vt:lpstr>        Facilities of Radioactive Beams</vt:lpstr>
      <vt:lpstr>PowerPoint 프레젠테이션</vt:lpstr>
      <vt:lpstr>PowerPoint 프레젠테이션</vt:lpstr>
      <vt:lpstr>PowerPoint 프레젠테이션</vt:lpstr>
      <vt:lpstr>PowerPoint 프레젠테이션</vt:lpstr>
      <vt:lpstr>Outline</vt:lpstr>
      <vt:lpstr>        Probes of the Symmetry Energy</vt:lpstr>
      <vt:lpstr>PowerPoint 프레젠테이션</vt:lpstr>
      <vt:lpstr>PowerPoint 프레젠테이션</vt:lpstr>
      <vt:lpstr>                        Decomposition of the Esym and L according                         to the Hugenholtz-Van Hove (HVH) theorem </vt:lpstr>
      <vt:lpstr>Is the second-order symmetry potential Usym,2 (ρ,p) negligibly small compared     to the first-order symmetry potential Usym,1 (ρ,p) (Lane potential)? </vt:lpstr>
      <vt:lpstr>The second-order symmetry potential Usym,2 (ρ,p) at saturation density is NOT so small as that we guess originally !</vt:lpstr>
      <vt:lpstr>          Constraints on Ln from n+A elastic scatterings </vt:lpstr>
      <vt:lpstr>                             Lorentz Covariant Self-energy Decomposition                                                                             of the Esym and L</vt:lpstr>
      <vt:lpstr>Outline</vt:lpstr>
      <vt:lpstr>PowerPoint 프레젠테이션</vt:lpstr>
      <vt:lpstr>PowerPoint 프레젠테이션</vt:lpstr>
      <vt:lpstr>             What really determine NSKin?</vt:lpstr>
      <vt:lpstr>              Determine L(0.11 fm-3) from NSkin</vt:lpstr>
      <vt:lpstr>             What really determine ΔE?</vt:lpstr>
      <vt:lpstr>             What really determine ΔE?</vt:lpstr>
      <vt:lpstr>              Determine Esym(0.11 fm-3) from ΔE</vt:lpstr>
      <vt:lpstr>                  Symmetry energy around 0.11 fm-3</vt:lpstr>
      <vt:lpstr>    Extrapolation to ρ0</vt:lpstr>
      <vt:lpstr>Outline</vt:lpstr>
      <vt:lpstr>PowerPoint 프레젠테이션</vt:lpstr>
      <vt:lpstr>            Particle Production in HIC</vt:lpstr>
      <vt:lpstr>PowerPoint 프레젠테이션</vt:lpstr>
      <vt:lpstr>PowerPoint 프레젠테이션</vt:lpstr>
      <vt:lpstr>PowerPoint 프레젠테이션</vt:lpstr>
      <vt:lpstr>PowerPoint 프레젠테이션</vt:lpstr>
      <vt:lpstr>PowerPoint 프레젠테이션</vt:lpstr>
      <vt:lpstr>PowerPoint 프레젠테이션</vt:lpstr>
      <vt:lpstr>Outline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Outline</vt:lpstr>
      <vt:lpstr>PowerPoint 프레젠테이션</vt:lpstr>
      <vt:lpstr>PowerPoint 프레젠테이션</vt:lpstr>
      <vt:lpstr>谢 谢！ Thanks!</vt:lpstr>
      <vt:lpstr>PowerPoint 프레젠테이션</vt:lpstr>
      <vt:lpstr>PowerPoint 프레젠테이션</vt:lpstr>
      <vt:lpstr>PowerPoint 프레젠테이션</vt:lpstr>
      <vt:lpstr>(3) Present constraints on the EOS of symmetric nuclear matter for 2ρ0&lt; ρ &lt; 5ρ0 using flow data from BEVALAC, SIS/GSI and AGS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Optimization</vt:lpstr>
      <vt:lpstr>Optimization</vt:lpstr>
      <vt:lpstr>              Determine Esym(0.11 fm-3) from ΔE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LWCHEN</dc:creator>
  <cp:lastModifiedBy>hypark</cp:lastModifiedBy>
  <cp:revision>3662</cp:revision>
  <cp:lastPrinted>1601-01-01T00:00:00Z</cp:lastPrinted>
  <dcterms:created xsi:type="dcterms:W3CDTF">1601-01-01T00:00:00Z</dcterms:created>
  <dcterms:modified xsi:type="dcterms:W3CDTF">2013-08-22T06:10:37Z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