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1" r:id="rId4"/>
    <p:sldId id="260" r:id="rId5"/>
    <p:sldId id="259" r:id="rId6"/>
    <p:sldId id="257" r:id="rId7"/>
    <p:sldId id="267" r:id="rId8"/>
    <p:sldId id="271" r:id="rId9"/>
    <p:sldId id="270" r:id="rId10"/>
    <p:sldId id="269" r:id="rId11"/>
    <p:sldId id="268" r:id="rId12"/>
    <p:sldId id="276" r:id="rId13"/>
    <p:sldId id="275" r:id="rId14"/>
    <p:sldId id="274" r:id="rId15"/>
    <p:sldId id="273" r:id="rId16"/>
    <p:sldId id="280" r:id="rId17"/>
    <p:sldId id="279" r:id="rId18"/>
    <p:sldId id="278" r:id="rId19"/>
    <p:sldId id="288" r:id="rId20"/>
    <p:sldId id="281" r:id="rId21"/>
    <p:sldId id="277" r:id="rId22"/>
    <p:sldId id="285" r:id="rId23"/>
    <p:sldId id="284" r:id="rId24"/>
    <p:sldId id="283" r:id="rId25"/>
    <p:sldId id="286" r:id="rId26"/>
    <p:sldId id="287" r:id="rId27"/>
    <p:sldId id="282" r:id="rId28"/>
    <p:sldId id="290" r:id="rId29"/>
    <p:sldId id="289" r:id="rId30"/>
    <p:sldId id="272" r:id="rId3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5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C9FEA-6583-4714-93A7-75667E3680D0}" type="datetimeFigureOut">
              <a:rPr lang="ko-KR" altLang="en-US" smtClean="0"/>
              <a:t>2012-12-04</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9EA0F-A5CF-440E-BC8F-8604C60CEA49}" type="slidenum">
              <a:rPr lang="ko-KR" altLang="en-US" smtClean="0"/>
              <a:t>‹#›</a:t>
            </a:fld>
            <a:endParaRPr lang="ko-KR" altLang="en-US"/>
          </a:p>
        </p:txBody>
      </p:sp>
    </p:spTree>
    <p:extLst>
      <p:ext uri="{BB962C8B-B14F-4D97-AF65-F5344CB8AC3E}">
        <p14:creationId xmlns:p14="http://schemas.microsoft.com/office/powerpoint/2010/main" val="28959784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15A9E409-7C6D-476E-A405-FB20CFB64BEF}" type="datetime1">
              <a:rPr lang="ko-KR" altLang="en-US" smtClean="0"/>
              <a:t>2012-12-07</a:t>
            </a:fld>
            <a:endParaRPr lang="ko-KR" altLang="en-US"/>
          </a:p>
        </p:txBody>
      </p:sp>
      <p:sp>
        <p:nvSpPr>
          <p:cNvPr id="5" name="바닥글 개체 틀 4"/>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267099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53AF5DF-EFE1-47BD-8CC9-D9AC59BC0EA4}" type="datetime1">
              <a:rPr lang="ko-KR" altLang="en-US" smtClean="0"/>
              <a:t>2012-12-07</a:t>
            </a:fld>
            <a:endParaRPr lang="ko-KR" altLang="en-US"/>
          </a:p>
        </p:txBody>
      </p:sp>
      <p:sp>
        <p:nvSpPr>
          <p:cNvPr id="5" name="바닥글 개체 틀 4"/>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382179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2B84317-1E37-464D-8D49-FB8C5A46B365}" type="datetime1">
              <a:rPr lang="ko-KR" altLang="en-US" smtClean="0"/>
              <a:t>2012-12-07</a:t>
            </a:fld>
            <a:endParaRPr lang="ko-KR" altLang="en-US"/>
          </a:p>
        </p:txBody>
      </p:sp>
      <p:sp>
        <p:nvSpPr>
          <p:cNvPr id="5" name="바닥글 개체 틀 4"/>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371300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001C032-9D31-4E28-8BE7-B19C4CF901DD}" type="datetime1">
              <a:rPr lang="ko-KR" altLang="en-US" smtClean="0"/>
              <a:t>2012-12-07</a:t>
            </a:fld>
            <a:endParaRPr lang="ko-KR" altLang="en-US"/>
          </a:p>
        </p:txBody>
      </p:sp>
      <p:sp>
        <p:nvSpPr>
          <p:cNvPr id="5" name="바닥글 개체 틀 4"/>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334863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079CB33-9A24-40E8-9C63-3D387D0224E6}" type="datetime1">
              <a:rPr lang="ko-KR" altLang="en-US" smtClean="0"/>
              <a:t>2012-12-07</a:t>
            </a:fld>
            <a:endParaRPr lang="ko-KR" altLang="en-US"/>
          </a:p>
        </p:txBody>
      </p:sp>
      <p:sp>
        <p:nvSpPr>
          <p:cNvPr id="5" name="바닥글 개체 틀 4"/>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378334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B32F261-928C-4338-92D2-20CAF0FDFC0D}" type="datetime1">
              <a:rPr lang="ko-KR" altLang="en-US" smtClean="0"/>
              <a:t>2012-12-07</a:t>
            </a:fld>
            <a:endParaRPr lang="ko-KR" altLang="en-US"/>
          </a:p>
        </p:txBody>
      </p:sp>
      <p:sp>
        <p:nvSpPr>
          <p:cNvPr id="6" name="바닥글 개체 틀 5"/>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7" name="슬라이드 번호 개체 틀 6"/>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246782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6294DAFE-4587-4243-9B21-4EDC602241DD}" type="datetime1">
              <a:rPr lang="ko-KR" altLang="en-US" smtClean="0"/>
              <a:t>2012-12-07</a:t>
            </a:fld>
            <a:endParaRPr lang="ko-KR" altLang="en-US"/>
          </a:p>
        </p:txBody>
      </p:sp>
      <p:sp>
        <p:nvSpPr>
          <p:cNvPr id="8" name="바닥글 개체 틀 7"/>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9" name="슬라이드 번호 개체 틀 8"/>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19503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8F053C33-3D2A-4A0A-8949-0F4AB5636652}" type="datetime1">
              <a:rPr lang="ko-KR" altLang="en-US" smtClean="0"/>
              <a:t>2012-12-07</a:t>
            </a:fld>
            <a:endParaRPr lang="ko-KR" altLang="en-US"/>
          </a:p>
        </p:txBody>
      </p:sp>
      <p:sp>
        <p:nvSpPr>
          <p:cNvPr id="4" name="바닥글 개체 틀 3"/>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5" name="슬라이드 번호 개체 틀 4"/>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76605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494AEDD-F794-42FC-BA8D-F4C309B051D0}" type="datetime1">
              <a:rPr lang="ko-KR" altLang="en-US" smtClean="0"/>
              <a:t>2012-12-07</a:t>
            </a:fld>
            <a:endParaRPr lang="ko-KR" altLang="en-US"/>
          </a:p>
        </p:txBody>
      </p:sp>
      <p:sp>
        <p:nvSpPr>
          <p:cNvPr id="3" name="바닥글 개체 틀 2"/>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4" name="슬라이드 번호 개체 틀 3"/>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220010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A9382CA-6E29-479D-BCC7-5CD646992BE1}" type="datetime1">
              <a:rPr lang="ko-KR" altLang="en-US" smtClean="0"/>
              <a:t>2012-12-07</a:t>
            </a:fld>
            <a:endParaRPr lang="ko-KR" altLang="en-US"/>
          </a:p>
        </p:txBody>
      </p:sp>
      <p:sp>
        <p:nvSpPr>
          <p:cNvPr id="6" name="바닥글 개체 틀 5"/>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7" name="슬라이드 번호 개체 틀 6"/>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59931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6E43F344-E871-48FD-8D46-1057E0FF4E9D}" type="datetime1">
              <a:rPr lang="ko-KR" altLang="en-US" smtClean="0"/>
              <a:t>2012-12-07</a:t>
            </a:fld>
            <a:endParaRPr lang="ko-KR" altLang="en-US"/>
          </a:p>
        </p:txBody>
      </p:sp>
      <p:sp>
        <p:nvSpPr>
          <p:cNvPr id="6" name="바닥글 개체 틀 5"/>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7" name="슬라이드 번호 개체 틀 6"/>
          <p:cNvSpPr>
            <a:spLocks noGrp="1"/>
          </p:cNvSpPr>
          <p:nvPr>
            <p:ph type="sldNum" sz="quarter" idx="12"/>
          </p:nvPr>
        </p:nvSpPr>
        <p:spPr/>
        <p:txBody>
          <a:body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25545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40BC0-A284-400E-A863-1DFB60D47448}" type="datetime1">
              <a:rPr lang="ko-KR" altLang="en-US" smtClean="0"/>
              <a:t>2012-12-07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384CE-B3F4-4337-B396-7AE5429E6D09}" type="slidenum">
              <a:rPr lang="ko-KR" altLang="en-US" smtClean="0"/>
              <a:t>‹#›</a:t>
            </a:fld>
            <a:endParaRPr lang="ko-KR" altLang="en-US"/>
          </a:p>
        </p:txBody>
      </p:sp>
    </p:spTree>
    <p:extLst>
      <p:ext uri="{BB962C8B-B14F-4D97-AF65-F5344CB8AC3E}">
        <p14:creationId xmlns:p14="http://schemas.microsoft.com/office/powerpoint/2010/main" val="359359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1556792"/>
            <a:ext cx="7772400" cy="1470025"/>
          </a:xfrm>
        </p:spPr>
        <p:txBody>
          <a:bodyPr/>
          <a:lstStyle/>
          <a:p>
            <a:r>
              <a:rPr lang="en-US" altLang="ko-KR" dirty="0" smtClean="0">
                <a:latin typeface="HY견고딕" pitchFamily="18" charset="-127"/>
                <a:ea typeface="HY견고딕" pitchFamily="18" charset="-127"/>
              </a:rPr>
              <a:t>Parton</a:t>
            </a:r>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Cascade</a:t>
            </a:r>
            <a:endParaRPr lang="ko-KR" altLang="en-US" dirty="0">
              <a:latin typeface="HY견고딕" pitchFamily="18" charset="-127"/>
              <a:ea typeface="HY견고딕" pitchFamily="18" charset="-127"/>
            </a:endParaRPr>
          </a:p>
        </p:txBody>
      </p:sp>
      <p:sp>
        <p:nvSpPr>
          <p:cNvPr id="3" name="부제목 2"/>
          <p:cNvSpPr>
            <a:spLocks noGrp="1"/>
          </p:cNvSpPr>
          <p:nvPr>
            <p:ph type="subTitle" idx="1"/>
          </p:nvPr>
        </p:nvSpPr>
        <p:spPr/>
        <p:txBody>
          <a:bodyPr>
            <a:normAutofit/>
          </a:bodyPr>
          <a:lstStyle/>
          <a:p>
            <a:r>
              <a:rPr lang="ko-KR" altLang="en-US" sz="2800" dirty="0" err="1" smtClean="0">
                <a:solidFill>
                  <a:schemeClr val="tx1"/>
                </a:solidFill>
                <a:latin typeface="HY동녘M" pitchFamily="18" charset="-127"/>
                <a:ea typeface="HY동녘M" pitchFamily="18" charset="-127"/>
                <a:cs typeface="Verdana" pitchFamily="34" charset="0"/>
              </a:rPr>
              <a:t>신기량</a:t>
            </a:r>
            <a:endParaRPr lang="en-US" altLang="ko-KR" sz="2800" dirty="0" smtClean="0">
              <a:solidFill>
                <a:schemeClr val="tx1"/>
              </a:solidFill>
              <a:latin typeface="HY동녘M" pitchFamily="18" charset="-127"/>
              <a:ea typeface="HY동녘M" pitchFamily="18" charset="-127"/>
              <a:cs typeface="Verdana" pitchFamily="34" charset="0"/>
            </a:endParaRPr>
          </a:p>
          <a:p>
            <a:r>
              <a:rPr lang="ko-KR" altLang="en-US" sz="2800" dirty="0" smtClean="0">
                <a:solidFill>
                  <a:schemeClr val="tx1"/>
                </a:solidFill>
                <a:latin typeface="HY동녘M" pitchFamily="18" charset="-127"/>
                <a:ea typeface="HY동녘M" pitchFamily="18" charset="-127"/>
                <a:cs typeface="Verdana" pitchFamily="34" charset="0"/>
              </a:rPr>
              <a:t>안동대학교 물리학과</a:t>
            </a:r>
            <a:endParaRPr lang="ko-KR" altLang="en-US" sz="2800" dirty="0">
              <a:solidFill>
                <a:schemeClr val="tx1"/>
              </a:solidFill>
              <a:latin typeface="HY동녘M" pitchFamily="18" charset="-127"/>
              <a:ea typeface="HY동녘M" pitchFamily="18" charset="-127"/>
              <a:cs typeface="Verdana" pitchFamily="34" charset="0"/>
            </a:endParaRPr>
          </a:p>
        </p:txBody>
      </p:sp>
      <p:sp>
        <p:nvSpPr>
          <p:cNvPr id="4" name="바닥글 개체 틀 3"/>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5" name="슬라이드 번호 개체 틀 4"/>
          <p:cNvSpPr>
            <a:spLocks noGrp="1"/>
          </p:cNvSpPr>
          <p:nvPr>
            <p:ph type="sldNum" sz="quarter" idx="12"/>
          </p:nvPr>
        </p:nvSpPr>
        <p:spPr/>
        <p:txBody>
          <a:bodyPr/>
          <a:lstStyle/>
          <a:p>
            <a:fld id="{A95384CE-B3F4-4337-B396-7AE5429E6D09}" type="slidenum">
              <a:rPr lang="ko-KR" altLang="en-US" smtClean="0"/>
              <a:t>1</a:t>
            </a:fld>
            <a:endParaRPr lang="ko-KR" altLang="en-US"/>
          </a:p>
        </p:txBody>
      </p:sp>
      <p:sp>
        <p:nvSpPr>
          <p:cNvPr id="6" name="날짜 개체 틀 5"/>
          <p:cNvSpPr>
            <a:spLocks noGrp="1"/>
          </p:cNvSpPr>
          <p:nvPr>
            <p:ph type="dt" sz="half" idx="10"/>
          </p:nvPr>
        </p:nvSpPr>
        <p:spPr/>
        <p:txBody>
          <a:bodyPr/>
          <a:lstStyle/>
          <a:p>
            <a:fld id="{7DAF7896-AC73-4EF2-AB50-1556A5E0D368}" type="datetime1">
              <a:rPr lang="ko-KR" altLang="en-US" smtClean="0"/>
              <a:t>2012-12-07</a:t>
            </a:fld>
            <a:endParaRPr lang="ko-KR" altLang="en-US"/>
          </a:p>
        </p:txBody>
      </p:sp>
    </p:spTree>
    <p:extLst>
      <p:ext uri="{BB962C8B-B14F-4D97-AF65-F5344CB8AC3E}">
        <p14:creationId xmlns:p14="http://schemas.microsoft.com/office/powerpoint/2010/main" val="1142948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a:bodyPr>
          <a:lstStyle/>
          <a:p>
            <a:pPr algn="l"/>
            <a:r>
              <a:rPr lang="en-US" altLang="ko-KR" sz="2800" dirty="0" smtClean="0">
                <a:latin typeface="HY견고딕" pitchFamily="18" charset="-127"/>
                <a:ea typeface="HY견고딕" pitchFamily="18" charset="-127"/>
              </a:rPr>
              <a:t>2.3 examples of initial phase space</a:t>
            </a:r>
            <a:endParaRPr lang="ko-KR" altLang="en-US" sz="2800"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r>
              <a:rPr lang="en-US" altLang="ko-KR" sz="2400" dirty="0" smtClean="0">
                <a:solidFill>
                  <a:srgbClr val="FF0000"/>
                </a:solidFill>
                <a:latin typeface="HY궁서" pitchFamily="18" charset="-127"/>
                <a:ea typeface="HY궁서" pitchFamily="18" charset="-127"/>
              </a:rPr>
              <a:t>Total Energy liberated</a:t>
            </a:r>
            <a:r>
              <a:rPr lang="en-US" altLang="ko-KR" sz="2400" dirty="0" smtClean="0">
                <a:latin typeface="HY궁서" pitchFamily="18" charset="-127"/>
                <a:ea typeface="HY궁서" pitchFamily="18" charset="-127"/>
              </a:rPr>
              <a:t>: as a function of Q_0, </a:t>
            </a:r>
            <a:r>
              <a:rPr lang="en-US" altLang="ko-KR" sz="2400" dirty="0" err="1" smtClean="0">
                <a:latin typeface="HY궁서" pitchFamily="18" charset="-127"/>
                <a:ea typeface="HY궁서" pitchFamily="18" charset="-127"/>
              </a:rPr>
              <a:t>p_T</a:t>
            </a:r>
            <a:r>
              <a:rPr lang="en-US" altLang="ko-KR" sz="2400" dirty="0" smtClean="0">
                <a:latin typeface="HY궁서" pitchFamily="18" charset="-127"/>
                <a:ea typeface="HY궁서" pitchFamily="18" charset="-127"/>
              </a:rPr>
              <a:t>(cut), K-factor</a:t>
            </a:r>
            <a:endParaRPr lang="ko-KR" altLang="en-US" sz="24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99E7C761-8B83-434C-91D3-3E03D8EF215F}"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10</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76872"/>
            <a:ext cx="5287893" cy="3723172"/>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283" y="2255898"/>
            <a:ext cx="5485998" cy="3862657"/>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6501" y="2145620"/>
            <a:ext cx="5527987" cy="3892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5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Number of </a:t>
            </a:r>
            <a:r>
              <a:rPr lang="en-US" altLang="ko-KR" sz="2800" dirty="0" err="1" smtClean="0">
                <a:latin typeface="HY궁서" pitchFamily="18" charset="-127"/>
                <a:ea typeface="HY궁서" pitchFamily="18" charset="-127"/>
              </a:rPr>
              <a:t>partons</a:t>
            </a:r>
            <a:r>
              <a:rPr lang="en-US" altLang="ko-KR" sz="2800" dirty="0" smtClean="0">
                <a:latin typeface="HY궁서" pitchFamily="18" charset="-127"/>
                <a:ea typeface="HY궁서" pitchFamily="18" charset="-127"/>
              </a:rPr>
              <a:t>:</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3EB43771-929C-4B74-992A-89F7AF595485}"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11</a:t>
            </a:fld>
            <a:endParaRPr lang="ko-KR" altLang="en-US" dirty="0">
              <a:solidFill>
                <a:prstClr val="black">
                  <a:tint val="75000"/>
                </a:prstClr>
              </a:solidFill>
            </a:endParaRP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2" y="1988840"/>
            <a:ext cx="5799246" cy="4083212"/>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92" y="1988840"/>
            <a:ext cx="5799247" cy="4083212"/>
          </a:xfrm>
          <a:prstGeom prst="rect">
            <a:avLst/>
          </a:prstGeom>
          <a:ln>
            <a:noFill/>
          </a:ln>
          <a:effectLst>
            <a:outerShdw blurRad="292100" dist="139700" dir="2700000" algn="tl" rotWithShape="0">
              <a:srgbClr val="333333">
                <a:alpha val="65000"/>
              </a:srgbClr>
            </a:outerShdw>
          </a:effectLst>
        </p:spPr>
      </p:pic>
      <p:pic>
        <p:nvPicPr>
          <p:cNvPr id="10" name="그림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2095379"/>
            <a:ext cx="5545663" cy="3904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5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Momentum distribution:</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0661A4DB-C0B9-444B-850D-0934D9F043F2}"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12</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239" y="1844824"/>
            <a:ext cx="6531414" cy="4560531"/>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39" y="1844824"/>
            <a:ext cx="6575708" cy="4591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3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Spatial distribution:</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500A83E7-F079-40CC-A009-43C398CEC827}"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13</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644741"/>
            <a:ext cx="6647582" cy="4680520"/>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77" y="1268760"/>
            <a:ext cx="7308304" cy="5145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3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latin typeface="HY견고딕" pitchFamily="18" charset="-127"/>
                <a:ea typeface="HY견고딕" pitchFamily="18" charset="-127"/>
              </a:rPr>
              <a:t>3. Parton Cascade</a:t>
            </a:r>
            <a:endParaRPr lang="ko-KR" altLang="en-US"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We solve the Boltzmann Equation:</a:t>
                </a:r>
              </a:p>
              <a:p>
                <a:endParaRPr lang="en-US" altLang="ko-KR" sz="2800" dirty="0" smtClean="0">
                  <a:latin typeface="HY궁서" pitchFamily="18" charset="-127"/>
                  <a:ea typeface="HY궁서" pitchFamily="18" charset="-127"/>
                </a:endParaRPr>
              </a:p>
              <a:p>
                <a:pPr marL="1371600" lvl="3" indent="0">
                  <a:buNone/>
                </a:pPr>
                <a14:m>
                  <m:oMathPara xmlns:m="http://schemas.openxmlformats.org/officeDocument/2006/math">
                    <m:oMathParaPr>
                      <m:jc m:val="centerGroup"/>
                    </m:oMathParaPr>
                    <m:oMath xmlns:m="http://schemas.openxmlformats.org/officeDocument/2006/math">
                      <m:f>
                        <m:fPr>
                          <m:ctrlPr>
                            <a:rPr lang="en-US" altLang="ko-KR" sz="2400" i="1" smtClean="0">
                              <a:latin typeface="Cambria Math"/>
                              <a:ea typeface="HY궁서" pitchFamily="18" charset="-127"/>
                            </a:rPr>
                          </m:ctrlPr>
                        </m:fPr>
                        <m:num>
                          <m:r>
                            <a:rPr lang="en-US" altLang="ko-KR" sz="2400" b="0" i="1" smtClean="0">
                              <a:latin typeface="Cambria Math"/>
                              <a:ea typeface="HY궁서" pitchFamily="18" charset="-127"/>
                            </a:rPr>
                            <m:t>𝑑𝑓</m:t>
                          </m:r>
                        </m:num>
                        <m:den>
                          <m:r>
                            <a:rPr lang="en-US" altLang="ko-KR" sz="2400" b="0" i="1" smtClean="0">
                              <a:latin typeface="Cambria Math"/>
                              <a:ea typeface="HY궁서" pitchFamily="18" charset="-127"/>
                            </a:rPr>
                            <m:t>𝑑𝑡</m:t>
                          </m:r>
                        </m:den>
                      </m:f>
                      <m:r>
                        <a:rPr lang="en-US" altLang="ko-KR" sz="2400" b="0" i="1" smtClean="0">
                          <a:latin typeface="Cambria Math"/>
                          <a:ea typeface="HY궁서" pitchFamily="18" charset="-127"/>
                        </a:rPr>
                        <m:t>+ </m:t>
                      </m:r>
                      <m:f>
                        <m:fPr>
                          <m:ctrlPr>
                            <a:rPr lang="en-US" altLang="ko-KR" sz="2400" b="0" i="1" smtClean="0">
                              <a:latin typeface="Cambria Math"/>
                              <a:ea typeface="HY궁서" pitchFamily="18" charset="-127"/>
                            </a:rPr>
                          </m:ctrlPr>
                        </m:fPr>
                        <m:num>
                          <m:acc>
                            <m:accPr>
                              <m:chr m:val="⃗"/>
                              <m:ctrlPr>
                                <a:rPr lang="en-US" altLang="ko-KR" sz="2400" b="0" i="1" smtClean="0">
                                  <a:latin typeface="Cambria Math"/>
                                  <a:ea typeface="HY궁서" pitchFamily="18" charset="-127"/>
                                </a:rPr>
                              </m:ctrlPr>
                            </m:accPr>
                            <m:e>
                              <m:r>
                                <a:rPr lang="en-US" altLang="ko-KR" sz="2400" b="0" i="1" smtClean="0">
                                  <a:latin typeface="Cambria Math"/>
                                  <a:ea typeface="HY궁서" pitchFamily="18" charset="-127"/>
                                </a:rPr>
                                <m:t>𝑝</m:t>
                              </m:r>
                            </m:e>
                          </m:acc>
                        </m:num>
                        <m:den>
                          <m:r>
                            <a:rPr lang="en-US" altLang="ko-KR" sz="2400" b="0" i="1" smtClean="0">
                              <a:latin typeface="Cambria Math"/>
                              <a:ea typeface="HY궁서" pitchFamily="18" charset="-127"/>
                            </a:rPr>
                            <m:t>𝑚</m:t>
                          </m:r>
                        </m:den>
                      </m:f>
                      <m:r>
                        <a:rPr lang="en-US" altLang="ko-KR" sz="2400" b="0" i="1" smtClean="0">
                          <a:latin typeface="Cambria Math"/>
                          <a:ea typeface="HY궁서" pitchFamily="18" charset="-127"/>
                        </a:rPr>
                        <m:t> </m:t>
                      </m:r>
                      <m:r>
                        <a:rPr lang="en-US" altLang="ko-KR" sz="2400" b="0" i="1" smtClean="0">
                          <a:latin typeface="Cambria Math"/>
                          <a:ea typeface="Cambria Math"/>
                        </a:rPr>
                        <m:t>∙ </m:t>
                      </m:r>
                      <m:f>
                        <m:fPr>
                          <m:ctrlPr>
                            <a:rPr lang="en-US" altLang="ko-KR" sz="2400" b="0" i="1" smtClean="0">
                              <a:latin typeface="Cambria Math"/>
                              <a:ea typeface="Cambria Math"/>
                            </a:rPr>
                          </m:ctrlPr>
                        </m:fPr>
                        <m:num>
                          <m:r>
                            <a:rPr lang="en-US" altLang="ko-KR" sz="2400" b="0" i="1" smtClean="0">
                              <a:latin typeface="Cambria Math"/>
                              <a:ea typeface="Cambria Math"/>
                            </a:rPr>
                            <m:t>𝑑𝑓</m:t>
                          </m:r>
                        </m:num>
                        <m:den>
                          <m:r>
                            <a:rPr lang="en-US" altLang="ko-KR" sz="2400" b="0" i="1" smtClean="0">
                              <a:latin typeface="Cambria Math"/>
                              <a:ea typeface="Cambria Math"/>
                            </a:rPr>
                            <m:t>𝑑</m:t>
                          </m:r>
                          <m:acc>
                            <m:accPr>
                              <m:chr m:val="⃗"/>
                              <m:ctrlPr>
                                <a:rPr lang="en-US" altLang="ko-KR" sz="2400" b="0" i="1" smtClean="0">
                                  <a:latin typeface="Cambria Math"/>
                                  <a:ea typeface="Cambria Math"/>
                                </a:rPr>
                              </m:ctrlPr>
                            </m:accPr>
                            <m:e>
                              <m:r>
                                <a:rPr lang="en-US" altLang="ko-KR" sz="2400" b="0" i="1" smtClean="0">
                                  <a:latin typeface="Cambria Math"/>
                                  <a:ea typeface="Cambria Math"/>
                                </a:rPr>
                                <m:t>𝑟</m:t>
                              </m:r>
                            </m:e>
                          </m:acc>
                        </m:den>
                      </m:f>
                      <m:r>
                        <a:rPr lang="en-US" altLang="ko-KR" sz="2400" b="0" i="1" smtClean="0">
                          <a:latin typeface="Cambria Math"/>
                          <a:ea typeface="Cambria Math"/>
                        </a:rPr>
                        <m:t>+ </m:t>
                      </m:r>
                      <m:f>
                        <m:fPr>
                          <m:ctrlPr>
                            <a:rPr lang="en-US" altLang="ko-KR" sz="2400" b="0" i="1" smtClean="0">
                              <a:latin typeface="Cambria Math"/>
                              <a:ea typeface="Cambria Math"/>
                            </a:rPr>
                          </m:ctrlPr>
                        </m:fPr>
                        <m:num>
                          <m:r>
                            <a:rPr lang="en-US" altLang="ko-KR" sz="2400" b="0" i="1" smtClean="0">
                              <a:latin typeface="Cambria Math"/>
                              <a:ea typeface="Cambria Math"/>
                            </a:rPr>
                            <m:t>𝑑</m:t>
                          </m:r>
                          <m:acc>
                            <m:accPr>
                              <m:chr m:val="⃗"/>
                              <m:ctrlPr>
                                <a:rPr lang="en-US" altLang="ko-KR" sz="2400" b="0" i="1" smtClean="0">
                                  <a:latin typeface="Cambria Math"/>
                                  <a:ea typeface="Cambria Math"/>
                                </a:rPr>
                              </m:ctrlPr>
                            </m:accPr>
                            <m:e>
                              <m:r>
                                <a:rPr lang="en-US" altLang="ko-KR" sz="2400" b="0" i="1" smtClean="0">
                                  <a:latin typeface="Cambria Math"/>
                                  <a:ea typeface="Cambria Math"/>
                                </a:rPr>
                                <m:t>𝑝</m:t>
                              </m:r>
                            </m:e>
                          </m:acc>
                        </m:num>
                        <m:den>
                          <m:r>
                            <a:rPr lang="en-US" altLang="ko-KR" sz="2400" b="0" i="1" smtClean="0">
                              <a:latin typeface="Cambria Math"/>
                              <a:ea typeface="Cambria Math"/>
                            </a:rPr>
                            <m:t>𝑑𝑡</m:t>
                          </m:r>
                        </m:den>
                      </m:f>
                      <m:r>
                        <a:rPr lang="en-US" altLang="ko-KR" sz="2400" b="0" i="1" smtClean="0">
                          <a:latin typeface="Cambria Math"/>
                          <a:ea typeface="Cambria Math"/>
                        </a:rPr>
                        <m:t> ∙ </m:t>
                      </m:r>
                      <m:f>
                        <m:fPr>
                          <m:ctrlPr>
                            <a:rPr lang="en-US" altLang="ko-KR" sz="2400" b="0" i="1" smtClean="0">
                              <a:latin typeface="Cambria Math"/>
                              <a:ea typeface="Cambria Math"/>
                            </a:rPr>
                          </m:ctrlPr>
                        </m:fPr>
                        <m:num>
                          <m:r>
                            <a:rPr lang="en-US" altLang="ko-KR" sz="2400" b="0" i="1" smtClean="0">
                              <a:latin typeface="Cambria Math"/>
                              <a:ea typeface="Cambria Math"/>
                            </a:rPr>
                            <m:t>𝑑𝑓</m:t>
                          </m:r>
                        </m:num>
                        <m:den>
                          <m:r>
                            <a:rPr lang="en-US" altLang="ko-KR" sz="2400" b="0" i="1" smtClean="0">
                              <a:latin typeface="Cambria Math"/>
                              <a:ea typeface="Cambria Math"/>
                            </a:rPr>
                            <m:t>𝑑</m:t>
                          </m:r>
                          <m:acc>
                            <m:accPr>
                              <m:chr m:val="⃗"/>
                              <m:ctrlPr>
                                <a:rPr lang="en-US" altLang="ko-KR" sz="2400" b="0" i="1" smtClean="0">
                                  <a:latin typeface="Cambria Math"/>
                                  <a:ea typeface="Cambria Math"/>
                                </a:rPr>
                              </m:ctrlPr>
                            </m:accPr>
                            <m:e>
                              <m:r>
                                <a:rPr lang="en-US" altLang="ko-KR" sz="2400" b="0" i="1" smtClean="0">
                                  <a:latin typeface="Cambria Math"/>
                                  <a:ea typeface="Cambria Math"/>
                                </a:rPr>
                                <m:t>𝑝</m:t>
                              </m:r>
                            </m:e>
                          </m:acc>
                        </m:den>
                      </m:f>
                      <m:r>
                        <a:rPr lang="en-US" altLang="ko-KR" sz="2400" b="0" i="1" smtClean="0">
                          <a:latin typeface="Cambria Math"/>
                          <a:ea typeface="Cambria Math"/>
                        </a:rPr>
                        <m:t>=</m:t>
                      </m:r>
                      <m:r>
                        <a:rPr lang="en-US" altLang="ko-KR" sz="2400" b="0" i="1" smtClean="0">
                          <a:latin typeface="Cambria Math"/>
                          <a:ea typeface="Cambria Math"/>
                        </a:rPr>
                        <m:t>𝐶</m:t>
                      </m:r>
                      <m:r>
                        <a:rPr lang="en-US" altLang="ko-KR" sz="2400" b="0" i="1" smtClean="0">
                          <a:latin typeface="Cambria Math"/>
                          <a:ea typeface="Cambria Math"/>
                        </a:rPr>
                        <m:t>(</m:t>
                      </m:r>
                      <m:r>
                        <a:rPr lang="en-US" altLang="ko-KR" sz="2400" b="0" i="1" smtClean="0">
                          <a:latin typeface="Cambria Math"/>
                          <a:ea typeface="Cambria Math"/>
                        </a:rPr>
                        <m:t>𝑓</m:t>
                      </m:r>
                      <m:r>
                        <a:rPr lang="en-US" altLang="ko-KR" sz="2400" b="0" i="1" smtClean="0">
                          <a:latin typeface="Cambria Math"/>
                          <a:ea typeface="Cambria Math"/>
                        </a:rPr>
                        <m:t>)</m:t>
                      </m:r>
                    </m:oMath>
                  </m:oMathPara>
                </a14:m>
                <a:endParaRPr lang="en-US" altLang="ko-KR" sz="2400" dirty="0" smtClean="0">
                  <a:latin typeface="HY궁서" pitchFamily="18" charset="-127"/>
                  <a:ea typeface="HY궁서" pitchFamily="18" charset="-127"/>
                </a:endParaRPr>
              </a:p>
              <a:p>
                <a:pPr marL="1371600" lvl="3" indent="0">
                  <a:buNone/>
                </a:pPr>
                <a:endParaRPr lang="en-US" altLang="ko-KR" sz="2400" dirty="0" smtClean="0">
                  <a:latin typeface="HY궁서" pitchFamily="18" charset="-127"/>
                  <a:ea typeface="HY궁서" pitchFamily="18" charset="-127"/>
                </a:endParaRPr>
              </a:p>
              <a:p>
                <a:pPr marL="1371600" lvl="3" indent="0">
                  <a:buNone/>
                </a:pPr>
                <a:r>
                  <a:rPr lang="en-US" altLang="ko-KR" sz="2400" dirty="0" smtClean="0">
                    <a:latin typeface="HY궁서" pitchFamily="18" charset="-127"/>
                    <a:ea typeface="HY궁서" pitchFamily="18" charset="-127"/>
                  </a:rPr>
                  <a:t>Where </a:t>
                </a:r>
                <a14:m>
                  <m:oMath xmlns:m="http://schemas.openxmlformats.org/officeDocument/2006/math">
                    <m:r>
                      <a:rPr lang="en-US" altLang="ko-KR" sz="2400" b="0" i="1" smtClean="0">
                        <a:latin typeface="Cambria Math"/>
                        <a:ea typeface="HY궁서" pitchFamily="18" charset="-127"/>
                      </a:rPr>
                      <m:t>𝐶</m:t>
                    </m:r>
                    <m:r>
                      <a:rPr lang="en-US" altLang="ko-KR" sz="2400" b="0" i="1" smtClean="0">
                        <a:latin typeface="Cambria Math"/>
                        <a:ea typeface="HY궁서" pitchFamily="18" charset="-127"/>
                      </a:rPr>
                      <m:t>(</m:t>
                    </m:r>
                    <m:r>
                      <a:rPr lang="en-US" altLang="ko-KR" sz="2400" b="0" i="1" smtClean="0">
                        <a:latin typeface="Cambria Math"/>
                        <a:ea typeface="HY궁서" pitchFamily="18" charset="-127"/>
                      </a:rPr>
                      <m:t>𝑓</m:t>
                    </m:r>
                    <m:r>
                      <a:rPr lang="en-US" altLang="ko-KR" sz="2400" b="0" i="1" smtClean="0">
                        <a:latin typeface="Cambria Math"/>
                        <a:ea typeface="HY궁서" pitchFamily="18" charset="-127"/>
                      </a:rPr>
                      <m:t>)</m:t>
                    </m:r>
                  </m:oMath>
                </a14:m>
                <a:r>
                  <a:rPr lang="ko-KR" altLang="en-US" sz="2400" dirty="0" smtClean="0">
                    <a:latin typeface="HY궁서" pitchFamily="18" charset="-127"/>
                    <a:ea typeface="HY궁서" pitchFamily="18" charset="-127"/>
                  </a:rPr>
                  <a:t> </a:t>
                </a:r>
                <a:r>
                  <a:rPr lang="en-US" altLang="ko-KR" sz="2400" dirty="0" smtClean="0">
                    <a:latin typeface="HY궁서" pitchFamily="18" charset="-127"/>
                    <a:ea typeface="HY궁서" pitchFamily="18" charset="-127"/>
                  </a:rPr>
                  <a:t>is collision channels.</a:t>
                </a:r>
                <a:endParaRPr lang="ko-KR" altLang="en-US" sz="24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1261" t="-1236"/>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CA56E2BB-8DE9-496A-B310-138C934A3FF6}"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14</a:t>
            </a:fld>
            <a:endParaRPr lang="ko-KR" altLang="en-US" dirty="0">
              <a:solidFill>
                <a:prstClr val="black">
                  <a:tint val="75000"/>
                </a:prstClr>
              </a:solidFill>
            </a:endParaRPr>
          </a:p>
        </p:txBody>
      </p:sp>
    </p:spTree>
    <p:extLst>
      <p:ext uri="{BB962C8B-B14F-4D97-AF65-F5344CB8AC3E}">
        <p14:creationId xmlns:p14="http://schemas.microsoft.com/office/powerpoint/2010/main" val="2094366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a:bodyPr>
          <a:lstStyle/>
          <a:p>
            <a:pPr algn="l"/>
            <a:r>
              <a:rPr lang="en-US" altLang="ko-KR" sz="3200" dirty="0" smtClean="0">
                <a:latin typeface="HY견고딕" pitchFamily="18" charset="-127"/>
                <a:ea typeface="HY견고딕" pitchFamily="18" charset="-127"/>
              </a:rPr>
              <a:t>3.1 Collision channels</a:t>
            </a:r>
            <a:endParaRPr lang="ko-KR" altLang="en-US" sz="3200" dirty="0">
              <a:latin typeface="HY견고딕" pitchFamily="18" charset="-127"/>
              <a:ea typeface="HY견고딕" pitchFamily="18" charset="-127"/>
            </a:endParaRPr>
          </a:p>
        </p:txBody>
      </p:sp>
      <p:sp>
        <p:nvSpPr>
          <p:cNvPr id="4" name="날짜 개체 틀 3"/>
          <p:cNvSpPr>
            <a:spLocks noGrp="1"/>
          </p:cNvSpPr>
          <p:nvPr>
            <p:ph type="dt" sz="half" idx="10"/>
          </p:nvPr>
        </p:nvSpPr>
        <p:spPr/>
        <p:txBody>
          <a:bodyPr/>
          <a:lstStyle/>
          <a:p>
            <a:fld id="{71CABF1A-42E4-4406-8BDE-E56A17599A32}"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15</a:t>
            </a:fld>
            <a:endParaRPr lang="ko-KR" altLang="en-US" dirty="0">
              <a:solidFill>
                <a:prstClr val="black">
                  <a:tint val="75000"/>
                </a:prstClr>
              </a:solidFill>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3102419" cy="465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36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a:bodyPr>
          <a:lstStyle/>
          <a:p>
            <a:pPr algn="l"/>
            <a:r>
              <a:rPr lang="en-US" altLang="ko-KR" sz="3200" dirty="0" smtClean="0">
                <a:latin typeface="HY견고딕" pitchFamily="18" charset="-127"/>
                <a:ea typeface="HY견고딕" pitchFamily="18" charset="-127"/>
              </a:rPr>
              <a:t>3.2 Cross Section</a:t>
            </a:r>
            <a:endParaRPr lang="ko-KR" altLang="en-US" sz="3200" dirty="0">
              <a:latin typeface="HY견고딕" pitchFamily="18" charset="-127"/>
              <a:ea typeface="HY견고딕" pitchFamily="18" charset="-127"/>
            </a:endParaRPr>
          </a:p>
        </p:txBody>
      </p:sp>
      <p:sp>
        <p:nvSpPr>
          <p:cNvPr id="4" name="날짜 개체 틀 3"/>
          <p:cNvSpPr>
            <a:spLocks noGrp="1"/>
          </p:cNvSpPr>
          <p:nvPr>
            <p:ph type="dt" sz="half" idx="10"/>
          </p:nvPr>
        </p:nvSpPr>
        <p:spPr/>
        <p:txBody>
          <a:bodyPr/>
          <a:lstStyle/>
          <a:p>
            <a:fld id="{82BAF81C-7575-4DDB-8536-B96FEAE3EF61}"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16</a:t>
            </a:fld>
            <a:endParaRPr lang="ko-KR" altLang="en-US" dirty="0">
              <a:solidFill>
                <a:prstClr val="black">
                  <a:tint val="75000"/>
                </a:prstClr>
              </a:solidFill>
            </a:endParaRPr>
          </a:p>
        </p:txBody>
      </p:sp>
      <p:pic>
        <p:nvPicPr>
          <p:cNvPr id="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1124744"/>
            <a:ext cx="569499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6792"/>
            <a:ext cx="42243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096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a:bodyPr>
              <a:lstStyle/>
              <a:p>
                <a:r>
                  <a:rPr lang="en-US" altLang="ko-KR" sz="2400" dirty="0" smtClean="0">
                    <a:latin typeface="HY궁서" pitchFamily="18" charset="-127"/>
                    <a:ea typeface="HY궁서" pitchFamily="18" charset="-127"/>
                  </a:rPr>
                  <a:t>K-factor = 1.5 ~ 2</a:t>
                </a:r>
              </a:p>
              <a:p>
                <a:r>
                  <a:rPr lang="en-US" altLang="ko-KR" sz="2400" dirty="0" smtClean="0">
                    <a:latin typeface="HY궁서" pitchFamily="18" charset="-127"/>
                    <a:ea typeface="HY궁서" pitchFamily="18" charset="-127"/>
                  </a:rPr>
                  <a:t>Minimum momentum transfer:</a:t>
                </a:r>
              </a:p>
              <a:p>
                <a:pPr lvl="1"/>
                <a14:m>
                  <m:oMath xmlns:m="http://schemas.openxmlformats.org/officeDocument/2006/math">
                    <m:sSub>
                      <m:sSubPr>
                        <m:ctrlPr>
                          <a:rPr lang="en-US" altLang="ko-KR" sz="2400" i="1" smtClean="0">
                            <a:latin typeface="Cambria Math"/>
                            <a:ea typeface="HY궁서" pitchFamily="18" charset="-127"/>
                          </a:rPr>
                        </m:ctrlPr>
                      </m:sSubPr>
                      <m:e>
                        <m:r>
                          <a:rPr lang="en-US" altLang="ko-KR" sz="2400" b="0" i="1" smtClean="0">
                            <a:latin typeface="Cambria Math"/>
                            <a:ea typeface="HY궁서" pitchFamily="18" charset="-127"/>
                          </a:rPr>
                          <m:t>𝑝</m:t>
                        </m:r>
                      </m:e>
                      <m:sub>
                        <m:r>
                          <a:rPr lang="en-US" altLang="ko-KR" sz="2400" b="0" i="1" smtClean="0">
                            <a:latin typeface="Cambria Math"/>
                            <a:ea typeface="HY궁서" pitchFamily="18" charset="-127"/>
                          </a:rPr>
                          <m:t>𝑇</m:t>
                        </m:r>
                      </m:sub>
                    </m:sSub>
                    <m:d>
                      <m:dPr>
                        <m:ctrlPr>
                          <a:rPr lang="en-US" altLang="ko-KR" sz="2400" b="0" i="1" smtClean="0">
                            <a:latin typeface="Cambria Math"/>
                            <a:ea typeface="HY궁서" pitchFamily="18" charset="-127"/>
                          </a:rPr>
                        </m:ctrlPr>
                      </m:dPr>
                      <m:e>
                        <m:r>
                          <a:rPr lang="en-US" altLang="ko-KR" sz="2400" b="0" i="1" smtClean="0">
                            <a:latin typeface="Cambria Math"/>
                            <a:ea typeface="HY궁서" pitchFamily="18" charset="-127"/>
                          </a:rPr>
                          <m:t>𝑚𝑖𝑛𝑖𝑚𝑢𝑚</m:t>
                        </m:r>
                      </m:e>
                    </m:d>
                    <m:r>
                      <a:rPr lang="en-US" altLang="ko-KR" sz="2400" b="0" i="1" smtClean="0">
                        <a:latin typeface="Cambria Math"/>
                        <a:ea typeface="HY궁서" pitchFamily="18" charset="-127"/>
                      </a:rPr>
                      <m:t>=0.5 </m:t>
                    </m:r>
                    <m:r>
                      <a:rPr lang="en-US" altLang="ko-KR" sz="2400" b="0" i="1" smtClean="0">
                        <a:latin typeface="Cambria Math"/>
                        <a:ea typeface="HY궁서" pitchFamily="18" charset="-127"/>
                      </a:rPr>
                      <m:t>𝐺𝑒𝑉</m:t>
                    </m:r>
                  </m:oMath>
                </a14:m>
                <a:endParaRPr lang="en-US" altLang="ko-KR" sz="2400" dirty="0">
                  <a:latin typeface="HY궁서" pitchFamily="18" charset="-127"/>
                  <a:ea typeface="HY궁서" pitchFamily="18" charset="-127"/>
                </a:endParaRPr>
              </a:p>
              <a:p>
                <a:r>
                  <a:rPr lang="en-US" altLang="ko-KR" sz="2400" dirty="0" smtClean="0">
                    <a:latin typeface="HY궁서" pitchFamily="18" charset="-127"/>
                    <a:ea typeface="HY궁서" pitchFamily="18" charset="-127"/>
                  </a:rPr>
                  <a:t>Coupling constant: </a:t>
                </a:r>
              </a:p>
              <a:p>
                <a:pPr lvl="1"/>
                <a14:m>
                  <m:oMath xmlns:m="http://schemas.openxmlformats.org/officeDocument/2006/math">
                    <m:sSub>
                      <m:sSubPr>
                        <m:ctrlPr>
                          <a:rPr lang="en-US" altLang="ko-KR" sz="2400" i="1" smtClean="0">
                            <a:latin typeface="Cambria Math"/>
                            <a:ea typeface="HY궁서" pitchFamily="18" charset="-127"/>
                          </a:rPr>
                        </m:ctrlPr>
                      </m:sSubPr>
                      <m:e>
                        <m:r>
                          <a:rPr lang="ko-KR" altLang="en-US" sz="2400" i="1" smtClean="0">
                            <a:latin typeface="Cambria Math"/>
                            <a:ea typeface="HY궁서" pitchFamily="18" charset="-127"/>
                          </a:rPr>
                          <m:t>𝛼</m:t>
                        </m:r>
                      </m:e>
                      <m:sub>
                        <m:r>
                          <a:rPr lang="en-US" altLang="ko-KR" sz="2400" b="0" i="1" smtClean="0">
                            <a:latin typeface="Cambria Math"/>
                            <a:ea typeface="HY궁서" pitchFamily="18" charset="-127"/>
                          </a:rPr>
                          <m:t>𝑠</m:t>
                        </m:r>
                      </m:sub>
                    </m:sSub>
                    <m:r>
                      <a:rPr lang="en-US" altLang="ko-KR" sz="2400" b="0" i="1" smtClean="0">
                        <a:latin typeface="Cambria Math"/>
                        <a:ea typeface="HY궁서" pitchFamily="18" charset="-127"/>
                      </a:rPr>
                      <m:t>=0.3</m:t>
                    </m:r>
                  </m:oMath>
                </a14:m>
                <a:endParaRPr lang="en-US" altLang="ko-KR" sz="2400" dirty="0" smtClean="0">
                  <a:latin typeface="HY궁서" pitchFamily="18" charset="-127"/>
                  <a:ea typeface="HY궁서" pitchFamily="18" charset="-127"/>
                </a:endParaRPr>
              </a:p>
              <a:p>
                <a:endParaRPr lang="ko-KR" altLang="en-US" sz="28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964" t="-989"/>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FCFB57B6-3711-4D5A-89C5-18C2128015EE}"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17</a:t>
            </a:fld>
            <a:endParaRPr lang="ko-KR" altLang="en-US" dirty="0">
              <a:solidFill>
                <a:prstClr val="black">
                  <a:tint val="75000"/>
                </a:prstClr>
              </a:solidFill>
            </a:endParaRPr>
          </a:p>
        </p:txBody>
      </p:sp>
    </p:spTree>
    <p:extLst>
      <p:ext uri="{BB962C8B-B14F-4D97-AF65-F5344CB8AC3E}">
        <p14:creationId xmlns:p14="http://schemas.microsoft.com/office/powerpoint/2010/main" val="297809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latin typeface="HY견고딕" pitchFamily="18" charset="-127"/>
                <a:ea typeface="HY견고딕" pitchFamily="18" charset="-127"/>
              </a:rPr>
              <a:t>4. Some Results</a:t>
            </a:r>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marL="0" indent="0">
              <a:buNone/>
            </a:pPr>
            <a:r>
              <a:rPr lang="en-US" altLang="ko-KR" sz="2800" dirty="0" smtClean="0">
                <a:latin typeface="HY궁서" pitchFamily="18" charset="-127"/>
                <a:ea typeface="HY궁서" pitchFamily="18" charset="-127"/>
              </a:rPr>
              <a:t>1) Knudsen Number:</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3D96EAA3-C334-42A5-913C-21A708D50AB1}"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18</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060848"/>
            <a:ext cx="6015778" cy="4200491"/>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727" y="1912537"/>
            <a:ext cx="6015778" cy="4200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809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Note that </a:t>
                </a:r>
              </a:p>
              <a:p>
                <a:pPr marL="457200" lvl="1" indent="0" fontAlgn="base">
                  <a:spcAft>
                    <a:spcPct val="0"/>
                  </a:spcAft>
                  <a:buNone/>
                </a:pPr>
                <a:r>
                  <a:rPr lang="en-US" altLang="ko-KR" sz="2400" dirty="0" smtClean="0">
                    <a:solidFill>
                      <a:prstClr val="black"/>
                    </a:solidFill>
                    <a:latin typeface="Aharoni" pitchFamily="2" charset="-79"/>
                    <a:cs typeface="Aharoni" pitchFamily="2" charset="-79"/>
                  </a:rPr>
                  <a:t>We </a:t>
                </a:r>
                <a:r>
                  <a:rPr lang="en-US" altLang="ko-KR" sz="2400" dirty="0">
                    <a:solidFill>
                      <a:prstClr val="black"/>
                    </a:solidFill>
                    <a:latin typeface="Aharoni" pitchFamily="2" charset="-79"/>
                    <a:cs typeface="Aharoni" pitchFamily="2" charset="-79"/>
                  </a:rPr>
                  <a:t>have only 20 runs (pretty bad </a:t>
                </a:r>
                <a:r>
                  <a:rPr lang="en-US" altLang="ko-KR" sz="2400" dirty="0" smtClean="0">
                    <a:solidFill>
                      <a:prstClr val="black"/>
                    </a:solidFill>
                    <a:latin typeface="Aharoni" pitchFamily="2" charset="-79"/>
                    <a:cs typeface="Aharoni" pitchFamily="2" charset="-79"/>
                  </a:rPr>
                  <a:t>statistics ; statistical error = </a:t>
                </a:r>
                <a14:m>
                  <m:oMath xmlns:m="http://schemas.openxmlformats.org/officeDocument/2006/math">
                    <m:sSub>
                      <m:sSubPr>
                        <m:ctrlPr>
                          <a:rPr lang="en-US" altLang="ko-KR" sz="2400" i="1" smtClean="0">
                            <a:solidFill>
                              <a:prstClr val="black"/>
                            </a:solidFill>
                            <a:latin typeface="Cambria Math"/>
                            <a:cs typeface="Aharoni" pitchFamily="2" charset="-79"/>
                          </a:rPr>
                        </m:ctrlPr>
                      </m:sSubPr>
                      <m:e>
                        <m:r>
                          <a:rPr lang="ko-KR" altLang="en-US" sz="2400" i="1" smtClean="0">
                            <a:solidFill>
                              <a:prstClr val="black"/>
                            </a:solidFill>
                            <a:latin typeface="Cambria Math"/>
                            <a:cs typeface="Aharoni" pitchFamily="2" charset="-79"/>
                          </a:rPr>
                          <m:t>𝜎</m:t>
                        </m:r>
                      </m:e>
                      <m:sub>
                        <m:r>
                          <a:rPr lang="en-US" altLang="ko-KR" sz="2400" b="0" i="1" smtClean="0">
                            <a:solidFill>
                              <a:prstClr val="black"/>
                            </a:solidFill>
                            <a:latin typeface="Cambria Math"/>
                            <a:cs typeface="Aharoni" pitchFamily="2" charset="-79"/>
                          </a:rPr>
                          <m:t>𝑠</m:t>
                        </m:r>
                      </m:sub>
                    </m:sSub>
                    <m:r>
                      <a:rPr lang="en-US" altLang="ko-KR" sz="2400" b="0" i="1" smtClean="0">
                        <a:solidFill>
                          <a:prstClr val="black"/>
                        </a:solidFill>
                        <a:latin typeface="Cambria Math"/>
                        <a:cs typeface="Aharoni" pitchFamily="2" charset="-79"/>
                      </a:rPr>
                      <m:t>/</m:t>
                    </m:r>
                    <m:rad>
                      <m:radPr>
                        <m:degHide m:val="on"/>
                        <m:ctrlPr>
                          <a:rPr lang="en-US" altLang="ko-KR" sz="2400" b="0" i="1" smtClean="0">
                            <a:solidFill>
                              <a:prstClr val="black"/>
                            </a:solidFill>
                            <a:latin typeface="Cambria Math"/>
                            <a:cs typeface="Aharoni" pitchFamily="2" charset="-79"/>
                          </a:rPr>
                        </m:ctrlPr>
                      </m:radPr>
                      <m:deg/>
                      <m:e>
                        <m:r>
                          <a:rPr lang="en-US" altLang="ko-KR" sz="2400" b="0" i="1" smtClean="0">
                            <a:solidFill>
                              <a:prstClr val="black"/>
                            </a:solidFill>
                            <a:latin typeface="Cambria Math"/>
                            <a:cs typeface="Aharoni" pitchFamily="2" charset="-79"/>
                          </a:rPr>
                          <m:t>𝑁</m:t>
                        </m:r>
                        <m:r>
                          <a:rPr lang="en-US" altLang="ko-KR" sz="2400" b="0" i="1" smtClean="0">
                            <a:solidFill>
                              <a:prstClr val="black"/>
                            </a:solidFill>
                            <a:latin typeface="Cambria Math"/>
                            <a:cs typeface="Aharoni" pitchFamily="2" charset="-79"/>
                          </a:rPr>
                          <m:t>−1</m:t>
                        </m:r>
                      </m:e>
                    </m:rad>
                  </m:oMath>
                </a14:m>
                <a:r>
                  <a:rPr lang="en-US" altLang="ko-KR" sz="2400" dirty="0" smtClean="0">
                    <a:solidFill>
                      <a:prstClr val="black"/>
                    </a:solidFill>
                    <a:latin typeface="Aharoni" pitchFamily="2" charset="-79"/>
                    <a:cs typeface="Aharoni" pitchFamily="2" charset="-79"/>
                  </a:rPr>
                  <a:t>) </a:t>
                </a:r>
                <a:r>
                  <a:rPr lang="en-US" altLang="ko-KR" sz="2400" dirty="0">
                    <a:solidFill>
                      <a:prstClr val="black"/>
                    </a:solidFill>
                    <a:latin typeface="Aharoni" pitchFamily="2" charset="-79"/>
                    <a:cs typeface="Aharoni" pitchFamily="2" charset="-79"/>
                  </a:rPr>
                  <a:t>and almost all of </a:t>
                </a:r>
                <a:r>
                  <a:rPr lang="en-US" altLang="ko-KR" sz="2400" dirty="0" err="1">
                    <a:solidFill>
                      <a:prstClr val="black"/>
                    </a:solidFill>
                    <a:latin typeface="Aharoni" pitchFamily="2" charset="-79"/>
                    <a:cs typeface="Aharoni" pitchFamily="2" charset="-79"/>
                  </a:rPr>
                  <a:t>partons</a:t>
                </a:r>
                <a:r>
                  <a:rPr lang="en-US" altLang="ko-KR" sz="2400" dirty="0">
                    <a:solidFill>
                      <a:prstClr val="black"/>
                    </a:solidFill>
                    <a:latin typeface="Aharoni" pitchFamily="2" charset="-79"/>
                    <a:cs typeface="Aharoni" pitchFamily="2" charset="-79"/>
                  </a:rPr>
                  <a:t> are gluons </a:t>
                </a:r>
                <a:r>
                  <a:rPr lang="en-US" altLang="ko-KR" sz="2400" dirty="0" smtClean="0">
                    <a:solidFill>
                      <a:prstClr val="black"/>
                    </a:solidFill>
                    <a:latin typeface="Aharoni" pitchFamily="2" charset="-79"/>
                    <a:cs typeface="Aharoni" pitchFamily="2" charset="-79"/>
                  </a:rPr>
                  <a:t>so that flow data should </a:t>
                </a:r>
                <a:r>
                  <a:rPr lang="en-US" altLang="ko-KR" sz="2400" dirty="0">
                    <a:solidFill>
                      <a:prstClr val="black"/>
                    </a:solidFill>
                    <a:latin typeface="Aharoni" pitchFamily="2" charset="-79"/>
                    <a:cs typeface="Aharoni" pitchFamily="2" charset="-79"/>
                  </a:rPr>
                  <a:t>be similar to hadron data).</a:t>
                </a:r>
                <a:endParaRPr lang="ko-KR" altLang="en-US" sz="2400" dirty="0">
                  <a:solidFill>
                    <a:prstClr val="black"/>
                  </a:solidFill>
                  <a:latin typeface="Aharoni" pitchFamily="2" charset="-79"/>
                  <a:cs typeface="Aharoni" pitchFamily="2" charset="-79"/>
                </a:endParaRPr>
              </a:p>
              <a:p>
                <a:pPr lvl="1"/>
                <a:endParaRPr lang="ko-KR" altLang="en-US" sz="24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1261" t="-1236"/>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8A7CFB01-CBD4-456D-A61A-48EB250268C0}"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19</a:t>
            </a:fld>
            <a:endParaRPr lang="ko-KR" altLang="en-US" dirty="0">
              <a:solidFill>
                <a:prstClr val="black">
                  <a:tint val="75000"/>
                </a:prstClr>
              </a:solidFill>
            </a:endParaRPr>
          </a:p>
        </p:txBody>
      </p:sp>
    </p:spTree>
    <p:extLst>
      <p:ext uri="{BB962C8B-B14F-4D97-AF65-F5344CB8AC3E}">
        <p14:creationId xmlns:p14="http://schemas.microsoft.com/office/powerpoint/2010/main" val="53537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latin typeface="HY견고딕" pitchFamily="18" charset="-127"/>
                <a:ea typeface="HY견고딕" pitchFamily="18" charset="-127"/>
              </a:rPr>
              <a:t>Contents</a:t>
            </a:r>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marL="0" indent="0">
              <a:buNone/>
            </a:pPr>
            <a:endParaRPr lang="en-US" altLang="ko-KR" sz="2800" dirty="0" smtClean="0">
              <a:latin typeface="HY궁서" pitchFamily="18" charset="-127"/>
              <a:ea typeface="HY궁서" pitchFamily="18" charset="-127"/>
            </a:endParaRPr>
          </a:p>
          <a:p>
            <a:pPr marL="0" indent="0">
              <a:buNone/>
            </a:pPr>
            <a:endParaRPr lang="en-US" altLang="ko-KR" sz="2800" dirty="0">
              <a:latin typeface="HY궁서" pitchFamily="18" charset="-127"/>
              <a:ea typeface="HY궁서" pitchFamily="18" charset="-127"/>
            </a:endParaRPr>
          </a:p>
          <a:p>
            <a:pPr marL="0" indent="0">
              <a:buNone/>
            </a:pPr>
            <a:r>
              <a:rPr lang="en-US" altLang="ko-KR" sz="2800" dirty="0" smtClean="0">
                <a:latin typeface="HY궁서" pitchFamily="18" charset="-127"/>
                <a:ea typeface="HY궁서" pitchFamily="18" charset="-127"/>
              </a:rPr>
              <a:t>1. Introduction</a:t>
            </a:r>
          </a:p>
          <a:p>
            <a:pPr marL="0" indent="0">
              <a:buNone/>
            </a:pPr>
            <a:r>
              <a:rPr lang="en-US" altLang="ko-KR" sz="2800" dirty="0" smtClean="0">
                <a:latin typeface="HY궁서" pitchFamily="18" charset="-127"/>
                <a:ea typeface="HY궁서" pitchFamily="18" charset="-127"/>
              </a:rPr>
              <a:t>2. Initial Phase Space of HIC</a:t>
            </a:r>
          </a:p>
          <a:p>
            <a:pPr marL="0" indent="0">
              <a:buNone/>
            </a:pPr>
            <a:r>
              <a:rPr lang="en-US" altLang="ko-KR" sz="2800" dirty="0" smtClean="0">
                <a:latin typeface="HY궁서" pitchFamily="18" charset="-127"/>
                <a:ea typeface="HY궁서" pitchFamily="18" charset="-127"/>
              </a:rPr>
              <a:t>3. Parton cascade</a:t>
            </a:r>
          </a:p>
          <a:p>
            <a:pPr marL="0" indent="0">
              <a:buNone/>
            </a:pPr>
            <a:r>
              <a:rPr lang="en-US" altLang="ko-KR" sz="2800" dirty="0" smtClean="0">
                <a:latin typeface="HY궁서" pitchFamily="18" charset="-127"/>
                <a:ea typeface="HY궁서" pitchFamily="18" charset="-127"/>
              </a:rPr>
              <a:t>4. Some Results</a:t>
            </a:r>
          </a:p>
          <a:p>
            <a:pPr marL="0" indent="0">
              <a:buNone/>
            </a:pPr>
            <a:r>
              <a:rPr lang="en-US" altLang="ko-KR" sz="2800" dirty="0" smtClean="0">
                <a:latin typeface="HY궁서" pitchFamily="18" charset="-127"/>
                <a:ea typeface="HY궁서" pitchFamily="18" charset="-127"/>
              </a:rPr>
              <a:t>5. Discussion</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206A5C1A-5061-4586-A27D-6ACEF224F3B4}" type="datetime1">
              <a:rPr lang="ko-KR" altLang="en-US" smtClean="0">
                <a:solidFill>
                  <a:prstClr val="black">
                    <a:tint val="75000"/>
                  </a:prstClr>
                </a:solidFill>
              </a:rPr>
              <a:t>2012-12-07</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a:t>
            </a:fld>
            <a:endParaRPr lang="ko-KR" altLang="en-US" dirty="0">
              <a:solidFill>
                <a:prstClr val="black">
                  <a:tint val="75000"/>
                </a:prstClr>
              </a:solidFill>
            </a:endParaRPr>
          </a:p>
        </p:txBody>
      </p:sp>
    </p:spTree>
    <p:extLst>
      <p:ext uri="{BB962C8B-B14F-4D97-AF65-F5344CB8AC3E}">
        <p14:creationId xmlns:p14="http://schemas.microsoft.com/office/powerpoint/2010/main" val="1215771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marL="0" indent="0">
              <a:buNone/>
            </a:pPr>
            <a:r>
              <a:rPr lang="en-US" altLang="ko-KR" sz="2800" dirty="0" smtClean="0">
                <a:latin typeface="HY궁서" pitchFamily="18" charset="-127"/>
                <a:ea typeface="HY궁서" pitchFamily="18" charset="-127"/>
              </a:rPr>
              <a:t>2) Direct Flow:</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3CA3A1D9-8F7E-47BE-8C15-29E8CB77CFA2}"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20</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5" y="1772816"/>
            <a:ext cx="6540531" cy="4605146"/>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774988"/>
            <a:ext cx="6552727" cy="4613734"/>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5821" y="1772816"/>
            <a:ext cx="6593998" cy="4642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5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marL="0" indent="0">
              <a:buNone/>
            </a:pPr>
            <a:r>
              <a:rPr lang="en-US" altLang="ko-KR" sz="2800" dirty="0" smtClean="0">
                <a:latin typeface="HY궁서" pitchFamily="18" charset="-127"/>
                <a:ea typeface="HY궁서" pitchFamily="18" charset="-127"/>
              </a:rPr>
              <a:t>3) Elliptic Flow:</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28E71CFA-3D54-43B2-BD96-6B0067A3CDB4}"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21</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00808"/>
            <a:ext cx="6660232" cy="4689427"/>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730959"/>
            <a:ext cx="6617410" cy="4659276"/>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6054" y="1658951"/>
            <a:ext cx="6719680" cy="4731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809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marL="0" indent="0">
              <a:buNone/>
            </a:pPr>
            <a:r>
              <a:rPr lang="en-US" altLang="ko-KR" sz="2800" dirty="0" smtClean="0">
                <a:latin typeface="HY궁서" pitchFamily="18" charset="-127"/>
                <a:ea typeface="HY궁서" pitchFamily="18" charset="-127"/>
              </a:rPr>
              <a:t>4) Third Flow</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F8D0DCD8-6C4A-49CF-820A-56EB52BCFDD3}"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22</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2856"/>
            <a:ext cx="5901516" cy="4155220"/>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024844"/>
            <a:ext cx="6054922" cy="4263232"/>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216" y="2042846"/>
            <a:ext cx="6003787" cy="4227228"/>
          </a:xfrm>
          <a:prstGeom prst="rect">
            <a:avLst/>
          </a:prstGeom>
        </p:spPr>
      </p:pic>
    </p:spTree>
    <p:extLst>
      <p:ext uri="{BB962C8B-B14F-4D97-AF65-F5344CB8AC3E}">
        <p14:creationId xmlns:p14="http://schemas.microsoft.com/office/powerpoint/2010/main" val="3885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marL="0" indent="0">
              <a:buNone/>
            </a:pPr>
            <a:r>
              <a:rPr lang="en-US" altLang="ko-KR" sz="2800" dirty="0" smtClean="0">
                <a:latin typeface="HY궁서" pitchFamily="18" charset="-127"/>
                <a:ea typeface="HY궁서" pitchFamily="18" charset="-127"/>
              </a:rPr>
              <a:t>5) Fourth Flow:</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087A6EC9-5ACE-4FEC-AA10-DCF516538A3B}"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23</a:t>
            </a:fld>
            <a:endParaRPr lang="ko-KR" altLang="en-US" dirty="0">
              <a:solidFill>
                <a:prstClr val="black">
                  <a:tint val="75000"/>
                </a:prstClr>
              </a:solidFill>
            </a:endParaRP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 y="1772816"/>
            <a:ext cx="6515139" cy="4587268"/>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268" y="1772816"/>
            <a:ext cx="6493978" cy="4572369"/>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1757917"/>
            <a:ext cx="6515139" cy="4587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5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latin typeface="HY견고딕" pitchFamily="18" charset="-127"/>
                <a:ea typeface="HY견고딕" pitchFamily="18" charset="-127"/>
              </a:rPr>
              <a:t>5. Discussions</a:t>
            </a:r>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fontScale="92500"/>
          </a:bodyPr>
          <a:lstStyle/>
          <a:p>
            <a:r>
              <a:rPr lang="en-US" altLang="ko-KR" sz="2400" dirty="0" smtClean="0">
                <a:latin typeface="HY궁서" pitchFamily="18" charset="-127"/>
                <a:ea typeface="HY궁서" pitchFamily="18" charset="-127"/>
              </a:rPr>
              <a:t>I have seen the elliptic flow at RHIC energy but not at LHC. Why? Partial answer: Those </a:t>
            </a:r>
            <a:r>
              <a:rPr lang="en-US" altLang="ko-KR" sz="2400" dirty="0" err="1" smtClean="0">
                <a:latin typeface="HY궁서" pitchFamily="18" charset="-127"/>
                <a:ea typeface="HY궁서" pitchFamily="18" charset="-127"/>
              </a:rPr>
              <a:t>partons</a:t>
            </a:r>
            <a:r>
              <a:rPr lang="en-US" altLang="ko-KR" sz="2400" dirty="0" smtClean="0">
                <a:latin typeface="HY궁서" pitchFamily="18" charset="-127"/>
                <a:ea typeface="HY궁서" pitchFamily="18" charset="-127"/>
              </a:rPr>
              <a:t> at LHC have much higher longitudinal momentum.</a:t>
            </a:r>
          </a:p>
          <a:p>
            <a:r>
              <a:rPr lang="en-US" altLang="ko-KR" sz="2400" dirty="0" smtClean="0">
                <a:latin typeface="HY궁서" pitchFamily="18" charset="-127"/>
                <a:ea typeface="HY궁서" pitchFamily="18" charset="-127"/>
              </a:rPr>
              <a:t>How to improve?</a:t>
            </a:r>
          </a:p>
          <a:p>
            <a:pPr lvl="1"/>
            <a:r>
              <a:rPr lang="en-US" altLang="ko-KR" sz="2000" dirty="0" err="1" smtClean="0">
                <a:latin typeface="HY궁서" pitchFamily="18" charset="-127"/>
                <a:ea typeface="HY궁서" pitchFamily="18" charset="-127"/>
              </a:rPr>
              <a:t>Virtuality</a:t>
            </a:r>
            <a:endParaRPr lang="en-US" altLang="ko-KR" sz="2000" dirty="0" smtClean="0">
              <a:latin typeface="HY궁서" pitchFamily="18" charset="-127"/>
              <a:ea typeface="HY궁서" pitchFamily="18" charset="-127"/>
            </a:endParaRPr>
          </a:p>
          <a:p>
            <a:pPr lvl="1"/>
            <a:r>
              <a:rPr lang="en-US" altLang="ko-KR" sz="2000" dirty="0" smtClean="0">
                <a:latin typeface="HY궁서" pitchFamily="18" charset="-127"/>
                <a:ea typeface="HY궁서" pitchFamily="18" charset="-127"/>
              </a:rPr>
              <a:t>Better parameters: </a:t>
            </a:r>
          </a:p>
          <a:p>
            <a:pPr lvl="2"/>
            <a:r>
              <a:rPr lang="en-US" altLang="ko-KR" sz="1600" dirty="0" smtClean="0">
                <a:latin typeface="HY궁서" pitchFamily="18" charset="-127"/>
                <a:ea typeface="HY궁서" pitchFamily="18" charset="-127"/>
              </a:rPr>
              <a:t>K-factor</a:t>
            </a:r>
          </a:p>
          <a:p>
            <a:pPr lvl="2"/>
            <a:r>
              <a:rPr lang="en-US" altLang="ko-KR" sz="1600" dirty="0" smtClean="0">
                <a:latin typeface="HY궁서" pitchFamily="18" charset="-127"/>
                <a:ea typeface="HY궁서" pitchFamily="18" charset="-127"/>
              </a:rPr>
              <a:t>LPM effect: formation time</a:t>
            </a:r>
          </a:p>
          <a:p>
            <a:pPr lvl="2"/>
            <a:r>
              <a:rPr lang="en-US" altLang="ko-KR" sz="1600" dirty="0" err="1" smtClean="0">
                <a:latin typeface="HY궁서" pitchFamily="18" charset="-127"/>
                <a:ea typeface="HY궁서" pitchFamily="18" charset="-127"/>
              </a:rPr>
              <a:t>parton</a:t>
            </a:r>
            <a:r>
              <a:rPr lang="en-US" altLang="ko-KR" sz="1600" dirty="0" smtClean="0">
                <a:latin typeface="HY궁서" pitchFamily="18" charset="-127"/>
                <a:ea typeface="HY궁서" pitchFamily="18" charset="-127"/>
              </a:rPr>
              <a:t> mass</a:t>
            </a:r>
          </a:p>
          <a:p>
            <a:pPr lvl="2"/>
            <a:r>
              <a:rPr lang="en-US" altLang="ko-KR" sz="1600" dirty="0" smtClean="0">
                <a:latin typeface="HY궁서" pitchFamily="18" charset="-127"/>
                <a:ea typeface="HY궁서" pitchFamily="18" charset="-127"/>
              </a:rPr>
              <a:t>coupling constant</a:t>
            </a:r>
          </a:p>
          <a:p>
            <a:pPr lvl="2"/>
            <a:r>
              <a:rPr lang="en-US" altLang="ko-KR" sz="1600" dirty="0" smtClean="0">
                <a:latin typeface="HY궁서" pitchFamily="18" charset="-127"/>
                <a:ea typeface="HY궁서" pitchFamily="18" charset="-127"/>
              </a:rPr>
              <a:t>Minimum momentum transfer</a:t>
            </a:r>
          </a:p>
          <a:p>
            <a:pPr lvl="1"/>
            <a:r>
              <a:rPr lang="en-US" altLang="ko-KR" sz="2400" dirty="0" smtClean="0">
                <a:latin typeface="HY궁서" pitchFamily="18" charset="-127"/>
                <a:ea typeface="HY궁서" pitchFamily="18" charset="-127"/>
              </a:rPr>
              <a:t>Color Force: MAJOR PROBLEM</a:t>
            </a:r>
          </a:p>
          <a:p>
            <a:endParaRPr lang="en-US" altLang="ko-KR" sz="2400" dirty="0" smtClean="0">
              <a:latin typeface="HY궁서" pitchFamily="18" charset="-127"/>
              <a:ea typeface="HY궁서" pitchFamily="18" charset="-127"/>
            </a:endParaRPr>
          </a:p>
          <a:p>
            <a:r>
              <a:rPr lang="en-US" altLang="ko-KR" sz="2400" dirty="0" err="1" smtClean="0">
                <a:latin typeface="HY궁서" pitchFamily="18" charset="-127"/>
                <a:ea typeface="HY궁서" pitchFamily="18" charset="-127"/>
              </a:rPr>
              <a:t>Hadronization</a:t>
            </a:r>
            <a:r>
              <a:rPr lang="en-US" altLang="ko-KR" sz="2400" dirty="0" smtClean="0">
                <a:latin typeface="HY궁서" pitchFamily="18" charset="-127"/>
                <a:ea typeface="HY궁서" pitchFamily="18" charset="-127"/>
              </a:rPr>
              <a:t>: to compare to hadron data</a:t>
            </a:r>
            <a:endParaRPr lang="ko-KR" altLang="en-US" sz="24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7821B37E-89D0-4A09-9633-4844EA2007EB}"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24</a:t>
            </a:fld>
            <a:endParaRPr lang="ko-KR" altLang="en-US" dirty="0">
              <a:solidFill>
                <a:prstClr val="black">
                  <a:tint val="75000"/>
                </a:prstClr>
              </a:solidFill>
            </a:endParaRPr>
          </a:p>
        </p:txBody>
      </p:sp>
    </p:spTree>
    <p:extLst>
      <p:ext uri="{BB962C8B-B14F-4D97-AF65-F5344CB8AC3E}">
        <p14:creationId xmlns:p14="http://schemas.microsoft.com/office/powerpoint/2010/main" val="388522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latin typeface="HY견고딕" pitchFamily="18" charset="-127"/>
                <a:ea typeface="HY견고딕" pitchFamily="18" charset="-127"/>
              </a:rPr>
              <a:t>Color force</a:t>
            </a:r>
            <a:endParaRPr lang="ko-KR" altLang="en-US"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Color charge:</a:t>
                </a:r>
              </a:p>
              <a:p>
                <a:pPr lvl="1"/>
                <a:r>
                  <a:rPr lang="en-US" altLang="ko-KR" sz="2000" dirty="0" smtClean="0">
                    <a:latin typeface="HY궁서" pitchFamily="18" charset="-127"/>
                    <a:ea typeface="HY궁서" pitchFamily="18" charset="-127"/>
                  </a:rPr>
                  <a:t>RGB is not color charge but just color index</a:t>
                </a:r>
              </a:p>
              <a:p>
                <a:pPr lvl="1"/>
                <a:r>
                  <a:rPr lang="en-US" altLang="ko-KR" sz="2000" dirty="0" smtClean="0">
                    <a:latin typeface="HY궁서" pitchFamily="18" charset="-127"/>
                    <a:ea typeface="HY궁서" pitchFamily="18" charset="-127"/>
                  </a:rPr>
                  <a:t>Color charge can be defined by continuity equation: </a:t>
                </a:r>
                <a14:m>
                  <m:oMath xmlns:m="http://schemas.openxmlformats.org/officeDocument/2006/math">
                    <m:sSub>
                      <m:sSubPr>
                        <m:ctrlPr>
                          <a:rPr lang="en-US" altLang="ko-KR" sz="2000" i="1" smtClean="0">
                            <a:latin typeface="Cambria Math"/>
                            <a:ea typeface="HY궁서" pitchFamily="18" charset="-127"/>
                          </a:rPr>
                        </m:ctrlPr>
                      </m:sSubPr>
                      <m:e>
                        <m:r>
                          <a:rPr lang="ko-KR" altLang="en-US" sz="2000" i="1" smtClean="0">
                            <a:latin typeface="Cambria Math"/>
                            <a:ea typeface="HY궁서" pitchFamily="18" charset="-127"/>
                          </a:rPr>
                          <m:t>𝜕</m:t>
                        </m:r>
                      </m:e>
                      <m:sub>
                        <m:r>
                          <a:rPr lang="ko-KR" altLang="en-US" sz="2000" i="1" smtClean="0">
                            <a:latin typeface="Cambria Math"/>
                            <a:ea typeface="HY궁서" pitchFamily="18" charset="-127"/>
                          </a:rPr>
                          <m:t>𝜇</m:t>
                        </m:r>
                      </m:sub>
                    </m:sSub>
                    <m:r>
                      <a:rPr lang="en-US" altLang="ko-KR" sz="2000" b="0" i="1" smtClean="0">
                        <a:latin typeface="Cambria Math"/>
                        <a:ea typeface="HY궁서" pitchFamily="18" charset="-127"/>
                      </a:rPr>
                      <m:t> </m:t>
                    </m:r>
                    <m:sSup>
                      <m:sSupPr>
                        <m:ctrlPr>
                          <a:rPr lang="en-US" altLang="ko-KR" sz="2000" b="0" i="1" smtClean="0">
                            <a:latin typeface="Cambria Math"/>
                            <a:ea typeface="HY궁서" pitchFamily="18" charset="-127"/>
                          </a:rPr>
                        </m:ctrlPr>
                      </m:sSupPr>
                      <m:e>
                        <m:r>
                          <a:rPr lang="en-US" altLang="ko-KR" sz="2000" b="0" i="1" smtClean="0">
                            <a:latin typeface="Cambria Math"/>
                            <a:ea typeface="HY궁서" pitchFamily="18" charset="-127"/>
                          </a:rPr>
                          <m:t>𝐽</m:t>
                        </m:r>
                      </m:e>
                      <m:sup>
                        <m:r>
                          <a:rPr lang="ko-KR" altLang="en-US" sz="2000" b="0" i="1" smtClean="0">
                            <a:latin typeface="Cambria Math"/>
                            <a:ea typeface="HY궁서" pitchFamily="18" charset="-127"/>
                          </a:rPr>
                          <m:t>𝜇</m:t>
                        </m:r>
                      </m:sup>
                    </m:sSup>
                    <m:r>
                      <a:rPr lang="en-US" altLang="ko-KR" sz="2000" b="0" i="1" smtClean="0">
                        <a:latin typeface="Cambria Math"/>
                        <a:ea typeface="HY궁서" pitchFamily="18" charset="-127"/>
                      </a:rPr>
                      <m:t>=0</m:t>
                    </m:r>
                  </m:oMath>
                </a14:m>
                <a:r>
                  <a:rPr lang="ko-KR" altLang="en-US" sz="2000" dirty="0" smtClean="0">
                    <a:latin typeface="HY궁서" pitchFamily="18" charset="-127"/>
                    <a:ea typeface="HY궁서" pitchFamily="18" charset="-127"/>
                  </a:rPr>
                  <a:t> </a:t>
                </a:r>
                <a:r>
                  <a:rPr lang="en-US" altLang="ko-KR" sz="2000" dirty="0" smtClean="0">
                    <a:latin typeface="HY궁서" pitchFamily="18" charset="-127"/>
                    <a:ea typeface="HY궁서" pitchFamily="18" charset="-127"/>
                  </a:rPr>
                  <a:t>and J^0 is charge density and integration over volume is total charge at least in QED, </a:t>
                </a:r>
                <a14:m>
                  <m:oMath xmlns:m="http://schemas.openxmlformats.org/officeDocument/2006/math">
                    <m:r>
                      <a:rPr lang="en-US" altLang="ko-KR" sz="2000" b="0" i="1" smtClean="0">
                        <a:latin typeface="Cambria Math"/>
                        <a:ea typeface="HY궁서" pitchFamily="18" charset="-127"/>
                      </a:rPr>
                      <m:t>𝑄</m:t>
                    </m:r>
                    <m:r>
                      <a:rPr lang="en-US" altLang="ko-KR" sz="2000" b="0" i="1" smtClean="0">
                        <a:latin typeface="Cambria Math"/>
                        <a:ea typeface="HY궁서" pitchFamily="18" charset="-127"/>
                      </a:rPr>
                      <m:t>= </m:t>
                    </m:r>
                    <m:nary>
                      <m:naryPr>
                        <m:limLoc m:val="undOvr"/>
                        <m:subHide m:val="on"/>
                        <m:supHide m:val="on"/>
                        <m:ctrlPr>
                          <a:rPr lang="en-US" altLang="ko-KR" sz="2000" b="0" i="1" smtClean="0">
                            <a:latin typeface="Cambria Math"/>
                            <a:ea typeface="HY궁서" pitchFamily="18" charset="-127"/>
                          </a:rPr>
                        </m:ctrlPr>
                      </m:naryPr>
                      <m:sub/>
                      <m:sup/>
                      <m:e>
                        <m:sSup>
                          <m:sSupPr>
                            <m:ctrlPr>
                              <a:rPr lang="en-US" altLang="ko-KR" sz="2000" b="0" i="1" smtClean="0">
                                <a:latin typeface="Cambria Math"/>
                                <a:ea typeface="HY궁서" pitchFamily="18" charset="-127"/>
                              </a:rPr>
                            </m:ctrlPr>
                          </m:sSupPr>
                          <m:e>
                            <m:r>
                              <a:rPr lang="en-US" altLang="ko-KR" sz="2000" b="0" i="1" smtClean="0">
                                <a:latin typeface="Cambria Math"/>
                                <a:ea typeface="HY궁서" pitchFamily="18" charset="-127"/>
                              </a:rPr>
                              <m:t>𝐽</m:t>
                            </m:r>
                          </m:e>
                          <m:sup>
                            <m:r>
                              <a:rPr lang="en-US" altLang="ko-KR" sz="2000" b="0" i="1" smtClean="0">
                                <a:latin typeface="Cambria Math"/>
                                <a:ea typeface="HY궁서" pitchFamily="18" charset="-127"/>
                              </a:rPr>
                              <m:t>0</m:t>
                            </m:r>
                          </m:sup>
                        </m:sSup>
                      </m:e>
                    </m:nary>
                    <m:r>
                      <a:rPr lang="en-US" altLang="ko-KR" sz="2000" b="0" i="1" smtClean="0">
                        <a:latin typeface="Cambria Math"/>
                        <a:ea typeface="HY궁서" pitchFamily="18" charset="-127"/>
                      </a:rPr>
                      <m:t>𝑑𝑥</m:t>
                    </m:r>
                  </m:oMath>
                </a14:m>
                <a:r>
                  <a:rPr lang="en-US" altLang="ko-KR" sz="2000" dirty="0" smtClean="0">
                    <a:latin typeface="HY궁서" pitchFamily="18" charset="-127"/>
                    <a:ea typeface="HY궁서" pitchFamily="18" charset="-127"/>
                  </a:rPr>
                  <a:t>.</a:t>
                </a:r>
              </a:p>
              <a:p>
                <a:pPr lvl="1"/>
                <a:endParaRPr lang="en-US" altLang="ko-KR" sz="2000" dirty="0" smtClean="0">
                  <a:latin typeface="HY궁서" pitchFamily="18" charset="-127"/>
                  <a:ea typeface="HY궁서" pitchFamily="18" charset="-127"/>
                </a:endParaRPr>
              </a:p>
              <a:p>
                <a:pPr lvl="1"/>
                <a:r>
                  <a:rPr lang="en-US" altLang="ko-KR" sz="2000" dirty="0" smtClean="0">
                    <a:latin typeface="HY궁서" pitchFamily="18" charset="-127"/>
                    <a:ea typeface="HY궁서" pitchFamily="18" charset="-127"/>
                  </a:rPr>
                  <a:t>Quark continuity equation:</a:t>
                </a:r>
              </a:p>
              <a:p>
                <a:pPr lvl="2"/>
                <a14:m>
                  <m:oMath xmlns:m="http://schemas.openxmlformats.org/officeDocument/2006/math">
                    <m:sSub>
                      <m:sSubPr>
                        <m:ctrlPr>
                          <a:rPr lang="en-US" altLang="ko-KR" sz="2000" i="1" smtClean="0">
                            <a:latin typeface="Cambria Math"/>
                            <a:ea typeface="HY궁서" pitchFamily="18" charset="-127"/>
                          </a:rPr>
                        </m:ctrlPr>
                      </m:sSubPr>
                      <m:e>
                        <m:r>
                          <a:rPr lang="en-US" altLang="ko-KR" sz="2000" b="0" i="1" smtClean="0">
                            <a:latin typeface="Cambria Math"/>
                            <a:ea typeface="HY궁서" pitchFamily="18" charset="-127"/>
                          </a:rPr>
                          <m:t>𝐷</m:t>
                        </m:r>
                      </m:e>
                      <m:sub>
                        <m:r>
                          <a:rPr lang="ko-KR" altLang="en-US" sz="2000" i="1" smtClean="0">
                            <a:latin typeface="Cambria Math"/>
                            <a:ea typeface="HY궁서" pitchFamily="18" charset="-127"/>
                          </a:rPr>
                          <m:t>𝜇</m:t>
                        </m:r>
                      </m:sub>
                    </m:sSub>
                    <m:r>
                      <a:rPr lang="en-US" altLang="ko-KR" sz="2000" b="0" i="1" smtClean="0">
                        <a:latin typeface="Cambria Math"/>
                        <a:ea typeface="HY궁서" pitchFamily="18" charset="-127"/>
                      </a:rPr>
                      <m:t>[</m:t>
                    </m:r>
                    <m:r>
                      <a:rPr lang="en-US" altLang="ko-KR" sz="2000" b="0" i="1" smtClean="0">
                        <a:latin typeface="Cambria Math"/>
                        <a:ea typeface="HY궁서" pitchFamily="18" charset="-127"/>
                      </a:rPr>
                      <m:t>𝐴</m:t>
                    </m:r>
                    <m:r>
                      <a:rPr lang="en-US" altLang="ko-KR" sz="2000" b="0" i="1" smtClean="0">
                        <a:latin typeface="Cambria Math"/>
                        <a:ea typeface="HY궁서" pitchFamily="18" charset="-127"/>
                      </a:rPr>
                      <m:t>] </m:t>
                    </m:r>
                    <m:sSup>
                      <m:sSupPr>
                        <m:ctrlPr>
                          <a:rPr lang="en-US" altLang="ko-KR" sz="2000" b="0" i="1" smtClean="0">
                            <a:latin typeface="Cambria Math"/>
                            <a:ea typeface="HY궁서" pitchFamily="18" charset="-127"/>
                          </a:rPr>
                        </m:ctrlPr>
                      </m:sSupPr>
                      <m:e>
                        <m:r>
                          <a:rPr lang="en-US" altLang="ko-KR" sz="2000" b="0" i="1" smtClean="0">
                            <a:latin typeface="Cambria Math"/>
                            <a:ea typeface="HY궁서" pitchFamily="18" charset="-127"/>
                          </a:rPr>
                          <m:t>𝐽</m:t>
                        </m:r>
                      </m:e>
                      <m:sup>
                        <m:r>
                          <a:rPr lang="ko-KR" altLang="en-US" sz="2000" b="0" i="1" smtClean="0">
                            <a:latin typeface="Cambria Math"/>
                            <a:ea typeface="HY궁서" pitchFamily="18" charset="-127"/>
                          </a:rPr>
                          <m:t>𝜇</m:t>
                        </m:r>
                        <m:r>
                          <a:rPr lang="en-US" altLang="ko-KR" sz="2000" b="0" i="1" smtClean="0">
                            <a:latin typeface="Cambria Math"/>
                            <a:ea typeface="HY궁서" pitchFamily="18" charset="-127"/>
                          </a:rPr>
                          <m:t>𝑎</m:t>
                        </m:r>
                      </m:sup>
                    </m:sSup>
                    <m:r>
                      <a:rPr lang="en-US" altLang="ko-KR" sz="2000" b="0" i="1" smtClean="0">
                        <a:latin typeface="Cambria Math"/>
                        <a:ea typeface="HY궁서" pitchFamily="18" charset="-127"/>
                      </a:rPr>
                      <m:t>=0</m:t>
                    </m:r>
                  </m:oMath>
                </a14:m>
                <a:r>
                  <a:rPr lang="en-US" altLang="ko-KR" sz="2000" dirty="0" smtClean="0">
                    <a:latin typeface="HY궁서" pitchFamily="18" charset="-127"/>
                    <a:ea typeface="HY궁서" pitchFamily="18" charset="-127"/>
                  </a:rPr>
                  <a:t> where </a:t>
                </a:r>
                <a14:m>
                  <m:oMath xmlns:m="http://schemas.openxmlformats.org/officeDocument/2006/math">
                    <m:sSubSup>
                      <m:sSubSupPr>
                        <m:ctrlPr>
                          <a:rPr lang="en-US" altLang="ko-KR" sz="2000" i="1" smtClean="0">
                            <a:latin typeface="Cambria Math"/>
                            <a:ea typeface="HY궁서" pitchFamily="18" charset="-127"/>
                          </a:rPr>
                        </m:ctrlPr>
                      </m:sSubSupPr>
                      <m:e>
                        <m:r>
                          <a:rPr lang="en-US" altLang="ko-KR" sz="2000" b="0" i="1" smtClean="0">
                            <a:latin typeface="Cambria Math"/>
                            <a:ea typeface="HY궁서" pitchFamily="18" charset="-127"/>
                          </a:rPr>
                          <m:t>𝐷</m:t>
                        </m:r>
                      </m:e>
                      <m:sub>
                        <m:r>
                          <a:rPr lang="ko-KR" altLang="en-US" sz="2000" i="1" smtClean="0">
                            <a:latin typeface="Cambria Math"/>
                            <a:ea typeface="HY궁서" pitchFamily="18" charset="-127"/>
                          </a:rPr>
                          <m:t>𝜇</m:t>
                        </m:r>
                      </m:sub>
                      <m:sup>
                        <m:r>
                          <a:rPr lang="en-US" altLang="ko-KR" sz="2000" b="0" i="1" smtClean="0">
                            <a:latin typeface="Cambria Math"/>
                            <a:ea typeface="HY궁서" pitchFamily="18" charset="-127"/>
                          </a:rPr>
                          <m:t>𝑎𝑏</m:t>
                        </m:r>
                      </m:sup>
                    </m:sSubSup>
                    <m:r>
                      <a:rPr lang="en-US" altLang="ko-KR" sz="2000" b="0" i="1" smtClean="0">
                        <a:latin typeface="Cambria Math"/>
                        <a:ea typeface="HY궁서" pitchFamily="18" charset="-127"/>
                      </a:rPr>
                      <m:t>[</m:t>
                    </m:r>
                    <m:r>
                      <a:rPr lang="en-US" altLang="ko-KR" sz="2000" b="0" i="1" smtClean="0">
                        <a:latin typeface="Cambria Math"/>
                        <a:ea typeface="HY궁서" pitchFamily="18" charset="-127"/>
                      </a:rPr>
                      <m:t>𝐴</m:t>
                    </m:r>
                    <m:r>
                      <a:rPr lang="en-US" altLang="ko-KR" sz="2000" b="0" i="1" smtClean="0">
                        <a:latin typeface="Cambria Math"/>
                        <a:ea typeface="HY궁서" pitchFamily="18" charset="-127"/>
                      </a:rPr>
                      <m:t>]= </m:t>
                    </m:r>
                    <m:sSubSup>
                      <m:sSubSupPr>
                        <m:ctrlPr>
                          <a:rPr lang="en-US" altLang="ko-KR" sz="2000" b="0" i="1" smtClean="0">
                            <a:latin typeface="Cambria Math"/>
                            <a:ea typeface="HY궁서" pitchFamily="18" charset="-127"/>
                          </a:rPr>
                        </m:ctrlPr>
                      </m:sSubSupPr>
                      <m:e>
                        <m:r>
                          <a:rPr lang="ko-KR" altLang="en-US" sz="2000" b="0" i="1" smtClean="0">
                            <a:latin typeface="Cambria Math"/>
                            <a:ea typeface="HY궁서" pitchFamily="18" charset="-127"/>
                          </a:rPr>
                          <m:t>𝛿</m:t>
                        </m:r>
                      </m:e>
                      <m:sub/>
                      <m:sup>
                        <m:r>
                          <a:rPr lang="en-US" altLang="ko-KR" sz="2000" b="0" i="1" smtClean="0">
                            <a:latin typeface="Cambria Math"/>
                            <a:ea typeface="HY궁서" pitchFamily="18" charset="-127"/>
                          </a:rPr>
                          <m:t>𝑎𝑏</m:t>
                        </m:r>
                      </m:sup>
                    </m:sSubSup>
                    <m:r>
                      <a:rPr lang="en-US" altLang="ko-KR" sz="2000" b="0" i="1" smtClean="0">
                        <a:latin typeface="Cambria Math"/>
                        <a:ea typeface="HY궁서" pitchFamily="18" charset="-127"/>
                      </a:rPr>
                      <m:t> </m:t>
                    </m:r>
                    <m:sSub>
                      <m:sSubPr>
                        <m:ctrlPr>
                          <a:rPr lang="en-US" altLang="ko-KR" sz="2000" b="0" i="1" smtClean="0">
                            <a:latin typeface="Cambria Math"/>
                            <a:ea typeface="HY궁서" pitchFamily="18" charset="-127"/>
                          </a:rPr>
                        </m:ctrlPr>
                      </m:sSubPr>
                      <m:e>
                        <m:r>
                          <a:rPr lang="ko-KR" altLang="en-US" sz="2000" b="0" i="1" smtClean="0">
                            <a:latin typeface="Cambria Math"/>
                            <a:ea typeface="HY궁서" pitchFamily="18" charset="-127"/>
                          </a:rPr>
                          <m:t>𝜕</m:t>
                        </m:r>
                      </m:e>
                      <m:sub>
                        <m:r>
                          <a:rPr lang="ko-KR" altLang="en-US" sz="2000" b="0" i="1" smtClean="0">
                            <a:latin typeface="Cambria Math"/>
                            <a:ea typeface="HY궁서" pitchFamily="18" charset="-127"/>
                          </a:rPr>
                          <m:t>𝜇</m:t>
                        </m:r>
                      </m:sub>
                    </m:sSub>
                    <m:r>
                      <a:rPr lang="en-US" altLang="ko-KR" sz="2000" b="0" i="1" smtClean="0">
                        <a:latin typeface="Cambria Math"/>
                        <a:ea typeface="HY궁서" pitchFamily="18" charset="-127"/>
                      </a:rPr>
                      <m:t>+</m:t>
                    </m:r>
                    <m:r>
                      <a:rPr lang="en-US" altLang="ko-KR" sz="2000" b="0" i="1" smtClean="0">
                        <a:latin typeface="Cambria Math"/>
                        <a:ea typeface="HY궁서" pitchFamily="18" charset="-127"/>
                      </a:rPr>
                      <m:t>𝑔</m:t>
                    </m:r>
                    <m:r>
                      <a:rPr lang="en-US" altLang="ko-KR" sz="2000" b="0" i="1" smtClean="0">
                        <a:latin typeface="Cambria Math"/>
                        <a:ea typeface="HY궁서" pitchFamily="18" charset="-127"/>
                      </a:rPr>
                      <m:t> </m:t>
                    </m:r>
                    <m:sSup>
                      <m:sSupPr>
                        <m:ctrlPr>
                          <a:rPr lang="en-US" altLang="ko-KR" sz="2000" b="0" i="1" smtClean="0">
                            <a:latin typeface="Cambria Math"/>
                            <a:ea typeface="HY궁서" pitchFamily="18" charset="-127"/>
                          </a:rPr>
                        </m:ctrlPr>
                      </m:sSupPr>
                      <m:e>
                        <m:r>
                          <a:rPr lang="en-US" altLang="ko-KR" sz="2000" b="0" i="1" smtClean="0">
                            <a:latin typeface="Cambria Math"/>
                            <a:ea typeface="HY궁서" pitchFamily="18" charset="-127"/>
                          </a:rPr>
                          <m:t>𝑓</m:t>
                        </m:r>
                      </m:e>
                      <m:sup>
                        <m:r>
                          <a:rPr lang="en-US" altLang="ko-KR" sz="2000" b="0" i="1" smtClean="0">
                            <a:latin typeface="Cambria Math"/>
                            <a:ea typeface="HY궁서" pitchFamily="18" charset="-127"/>
                          </a:rPr>
                          <m:t>𝑎𝑐𝑏</m:t>
                        </m:r>
                      </m:sup>
                    </m:sSup>
                    <m:r>
                      <a:rPr lang="en-US" altLang="ko-KR" sz="2000" b="0" i="1" smtClean="0">
                        <a:latin typeface="Cambria Math"/>
                        <a:ea typeface="HY궁서" pitchFamily="18" charset="-127"/>
                      </a:rPr>
                      <m:t> </m:t>
                    </m:r>
                    <m:sSubSup>
                      <m:sSubSupPr>
                        <m:ctrlPr>
                          <a:rPr lang="en-US" altLang="ko-KR" sz="2000" b="0" i="1" smtClean="0">
                            <a:latin typeface="Cambria Math"/>
                            <a:ea typeface="HY궁서" pitchFamily="18" charset="-127"/>
                          </a:rPr>
                        </m:ctrlPr>
                      </m:sSubSupPr>
                      <m:e>
                        <m:r>
                          <a:rPr lang="en-US" altLang="ko-KR" sz="2000" b="0" i="1" smtClean="0">
                            <a:latin typeface="Cambria Math"/>
                            <a:ea typeface="HY궁서" pitchFamily="18" charset="-127"/>
                          </a:rPr>
                          <m:t>𝐴</m:t>
                        </m:r>
                      </m:e>
                      <m:sub>
                        <m:r>
                          <a:rPr lang="ko-KR" altLang="en-US" sz="2000" b="0" i="1" smtClean="0">
                            <a:latin typeface="Cambria Math"/>
                            <a:ea typeface="HY궁서" pitchFamily="18" charset="-127"/>
                          </a:rPr>
                          <m:t>𝜇</m:t>
                        </m:r>
                      </m:sub>
                      <m:sup>
                        <m:r>
                          <a:rPr lang="en-US" altLang="ko-KR" sz="2000" b="0" i="1" smtClean="0">
                            <a:latin typeface="Cambria Math"/>
                            <a:ea typeface="HY궁서" pitchFamily="18" charset="-127"/>
                          </a:rPr>
                          <m:t>𝑐</m:t>
                        </m:r>
                      </m:sup>
                    </m:sSubSup>
                    <m:d>
                      <m:dPr>
                        <m:ctrlPr>
                          <a:rPr lang="en-US" altLang="ko-KR" sz="2000" b="0" i="1" smtClean="0">
                            <a:latin typeface="Cambria Math"/>
                            <a:ea typeface="HY궁서" pitchFamily="18" charset="-127"/>
                          </a:rPr>
                        </m:ctrlPr>
                      </m:dPr>
                      <m:e>
                        <m:r>
                          <a:rPr lang="en-US" altLang="ko-KR" sz="2000" b="0" i="1" smtClean="0">
                            <a:latin typeface="Cambria Math"/>
                            <a:ea typeface="HY궁서" pitchFamily="18" charset="-127"/>
                          </a:rPr>
                          <m:t>𝑥</m:t>
                        </m:r>
                      </m:e>
                    </m:d>
                    <m:r>
                      <a:rPr lang="en-US" altLang="ko-KR" sz="2000" b="0" i="1" smtClean="0">
                        <a:latin typeface="Cambria Math"/>
                        <a:ea typeface="HY궁서" pitchFamily="18" charset="-127"/>
                      </a:rPr>
                      <m:t> </m:t>
                    </m:r>
                  </m:oMath>
                </a14:m>
                <a:endParaRPr lang="en-US" altLang="ko-KR" sz="2000" dirty="0" smtClean="0">
                  <a:latin typeface="HY궁서" pitchFamily="18" charset="-127"/>
                  <a:ea typeface="HY궁서" pitchFamily="18" charset="-127"/>
                </a:endParaRPr>
              </a:p>
              <a:p>
                <a:pPr lvl="2"/>
                <a14:m>
                  <m:oMath xmlns:m="http://schemas.openxmlformats.org/officeDocument/2006/math">
                    <m:sSubSup>
                      <m:sSubSupPr>
                        <m:ctrlPr>
                          <a:rPr lang="en-US" altLang="ko-KR" sz="2000" i="1" smtClean="0">
                            <a:latin typeface="Cambria Math"/>
                            <a:ea typeface="HY궁서" pitchFamily="18" charset="-127"/>
                          </a:rPr>
                        </m:ctrlPr>
                      </m:sSubSupPr>
                      <m:e>
                        <m:r>
                          <a:rPr lang="en-US" altLang="ko-KR" sz="2000" b="0" i="1" smtClean="0">
                            <a:latin typeface="Cambria Math"/>
                            <a:ea typeface="HY궁서" pitchFamily="18" charset="-127"/>
                          </a:rPr>
                          <m:t>𝐽</m:t>
                        </m:r>
                      </m:e>
                      <m:sub>
                        <m:r>
                          <a:rPr lang="ko-KR" altLang="en-US" sz="2000" i="1" smtClean="0">
                            <a:latin typeface="Cambria Math"/>
                            <a:ea typeface="HY궁서" pitchFamily="18" charset="-127"/>
                          </a:rPr>
                          <m:t>𝜇</m:t>
                        </m:r>
                      </m:sub>
                      <m:sup>
                        <m:r>
                          <a:rPr lang="en-US" altLang="ko-KR" sz="2000" b="0" i="1" smtClean="0">
                            <a:latin typeface="Cambria Math"/>
                            <a:ea typeface="HY궁서" pitchFamily="18" charset="-127"/>
                          </a:rPr>
                          <m:t>𝑎</m:t>
                        </m:r>
                      </m:sup>
                    </m:sSubSup>
                    <m:d>
                      <m:dPr>
                        <m:ctrlPr>
                          <a:rPr lang="en-US" altLang="ko-KR" sz="2000" b="0" i="1" smtClean="0">
                            <a:latin typeface="Cambria Math"/>
                            <a:ea typeface="HY궁서" pitchFamily="18" charset="-127"/>
                          </a:rPr>
                        </m:ctrlPr>
                      </m:dPr>
                      <m:e>
                        <m:r>
                          <a:rPr lang="en-US" altLang="ko-KR" sz="2000" b="0" i="1" smtClean="0">
                            <a:latin typeface="Cambria Math"/>
                            <a:ea typeface="HY궁서" pitchFamily="18" charset="-127"/>
                          </a:rPr>
                          <m:t>𝑥</m:t>
                        </m:r>
                      </m:e>
                    </m:d>
                    <m:r>
                      <a:rPr lang="en-US" altLang="ko-KR" sz="2000" b="0" i="1" smtClean="0">
                        <a:latin typeface="Cambria Math"/>
                        <a:ea typeface="HY궁서" pitchFamily="18" charset="-127"/>
                      </a:rPr>
                      <m:t>=</m:t>
                    </m:r>
                    <m:r>
                      <a:rPr lang="en-US" altLang="ko-KR" sz="2000" b="0" i="1" smtClean="0">
                        <a:latin typeface="Cambria Math"/>
                        <a:ea typeface="HY궁서" pitchFamily="18" charset="-127"/>
                      </a:rPr>
                      <m:t>𝑔</m:t>
                    </m:r>
                    <m:r>
                      <a:rPr lang="en-US" altLang="ko-KR" sz="2000" b="0" i="1" smtClean="0">
                        <a:latin typeface="Cambria Math"/>
                        <a:ea typeface="HY궁서" pitchFamily="18" charset="-127"/>
                      </a:rPr>
                      <m:t> </m:t>
                    </m:r>
                    <m:sSub>
                      <m:sSubPr>
                        <m:ctrlPr>
                          <a:rPr lang="en-US" altLang="ko-KR" sz="2000" b="0" i="1" smtClean="0">
                            <a:latin typeface="Cambria Math"/>
                            <a:ea typeface="HY궁서" pitchFamily="18" charset="-127"/>
                          </a:rPr>
                        </m:ctrlPr>
                      </m:sSubPr>
                      <m:e>
                        <m:acc>
                          <m:accPr>
                            <m:chr m:val="̅"/>
                            <m:ctrlPr>
                              <a:rPr lang="en-US" altLang="ko-KR" sz="2000" b="0" i="1" smtClean="0">
                                <a:latin typeface="Cambria Math"/>
                                <a:ea typeface="HY궁서" pitchFamily="18" charset="-127"/>
                              </a:rPr>
                            </m:ctrlPr>
                          </m:accPr>
                          <m:e>
                            <m:r>
                              <a:rPr lang="ko-KR" altLang="en-US" sz="2000" b="0" i="1" smtClean="0">
                                <a:latin typeface="Cambria Math"/>
                                <a:ea typeface="HY궁서" pitchFamily="18" charset="-127"/>
                              </a:rPr>
                              <m:t>𝜑</m:t>
                            </m:r>
                          </m:e>
                        </m:acc>
                      </m:e>
                      <m:sub>
                        <m:r>
                          <a:rPr lang="en-US" altLang="ko-KR" sz="2000" b="0" i="1" smtClean="0">
                            <a:latin typeface="Cambria Math"/>
                            <a:ea typeface="HY궁서" pitchFamily="18" charset="-127"/>
                          </a:rPr>
                          <m:t>𝑖</m:t>
                        </m:r>
                      </m:sub>
                    </m:sSub>
                    <m:d>
                      <m:dPr>
                        <m:ctrlPr>
                          <a:rPr lang="en-US" altLang="ko-KR" sz="2000" b="0" i="1" smtClean="0">
                            <a:latin typeface="Cambria Math"/>
                            <a:ea typeface="HY궁서" pitchFamily="18" charset="-127"/>
                          </a:rPr>
                        </m:ctrlPr>
                      </m:dPr>
                      <m:e>
                        <m:r>
                          <a:rPr lang="en-US" altLang="ko-KR" sz="2000" b="0" i="1" smtClean="0">
                            <a:latin typeface="Cambria Math"/>
                            <a:ea typeface="HY궁서" pitchFamily="18" charset="-127"/>
                          </a:rPr>
                          <m:t>𝑥</m:t>
                        </m:r>
                      </m:e>
                    </m:d>
                    <m:sSub>
                      <m:sSubPr>
                        <m:ctrlPr>
                          <a:rPr lang="en-US" altLang="ko-KR" sz="2000" b="0" i="1" smtClean="0">
                            <a:latin typeface="Cambria Math"/>
                            <a:ea typeface="HY궁서" pitchFamily="18" charset="-127"/>
                          </a:rPr>
                        </m:ctrlPr>
                      </m:sSubPr>
                      <m:e>
                        <m:r>
                          <a:rPr lang="ko-KR" altLang="en-US" sz="2000" b="0" i="1" smtClean="0">
                            <a:latin typeface="Cambria Math"/>
                            <a:ea typeface="HY궁서" pitchFamily="18" charset="-127"/>
                          </a:rPr>
                          <m:t>𝛾</m:t>
                        </m:r>
                      </m:e>
                      <m:sub>
                        <m:r>
                          <a:rPr lang="ko-KR" altLang="en-US" sz="2000" b="0" i="1" smtClean="0">
                            <a:latin typeface="Cambria Math"/>
                            <a:ea typeface="HY궁서" pitchFamily="18" charset="-127"/>
                          </a:rPr>
                          <m:t>𝜇</m:t>
                        </m:r>
                      </m:sub>
                    </m:sSub>
                    <m:r>
                      <a:rPr lang="en-US" altLang="ko-KR" sz="2000" b="0" i="1" smtClean="0">
                        <a:latin typeface="Cambria Math"/>
                        <a:ea typeface="HY궁서" pitchFamily="18" charset="-127"/>
                      </a:rPr>
                      <m:t> </m:t>
                    </m:r>
                    <m:sSubSup>
                      <m:sSubSupPr>
                        <m:ctrlPr>
                          <a:rPr lang="en-US" altLang="ko-KR" sz="2000" b="0" i="1" smtClean="0">
                            <a:latin typeface="Cambria Math"/>
                            <a:ea typeface="HY궁서" pitchFamily="18" charset="-127"/>
                          </a:rPr>
                        </m:ctrlPr>
                      </m:sSubSupPr>
                      <m:e>
                        <m:r>
                          <a:rPr lang="en-US" altLang="ko-KR" sz="2000" b="0" i="1" smtClean="0">
                            <a:latin typeface="Cambria Math"/>
                            <a:ea typeface="HY궁서" pitchFamily="18" charset="-127"/>
                          </a:rPr>
                          <m:t>𝑇</m:t>
                        </m:r>
                      </m:e>
                      <m:sub>
                        <m:r>
                          <a:rPr lang="en-US" altLang="ko-KR" sz="2000" b="0" i="1" smtClean="0">
                            <a:latin typeface="Cambria Math"/>
                            <a:ea typeface="HY궁서" pitchFamily="18" charset="-127"/>
                          </a:rPr>
                          <m:t>𝑖𝑗</m:t>
                        </m:r>
                      </m:sub>
                      <m:sup>
                        <m:r>
                          <a:rPr lang="en-US" altLang="ko-KR" sz="2000" b="0" i="1" smtClean="0">
                            <a:latin typeface="Cambria Math"/>
                            <a:ea typeface="HY궁서" pitchFamily="18" charset="-127"/>
                          </a:rPr>
                          <m:t>𝑎</m:t>
                        </m:r>
                      </m:sup>
                    </m:sSubSup>
                    <m:r>
                      <a:rPr lang="en-US" altLang="ko-KR" sz="2000" b="0" i="1" smtClean="0">
                        <a:latin typeface="Cambria Math"/>
                        <a:ea typeface="HY궁서" pitchFamily="18" charset="-127"/>
                      </a:rPr>
                      <m:t> </m:t>
                    </m:r>
                    <m:sSub>
                      <m:sSubPr>
                        <m:ctrlPr>
                          <a:rPr lang="en-US" altLang="ko-KR" sz="2000" b="0" i="1" smtClean="0">
                            <a:latin typeface="Cambria Math"/>
                            <a:ea typeface="HY궁서" pitchFamily="18" charset="-127"/>
                          </a:rPr>
                        </m:ctrlPr>
                      </m:sSubPr>
                      <m:e>
                        <m:r>
                          <a:rPr lang="ko-KR" altLang="en-US" sz="2000" b="0" i="1" smtClean="0">
                            <a:latin typeface="Cambria Math"/>
                            <a:ea typeface="HY궁서" pitchFamily="18" charset="-127"/>
                          </a:rPr>
                          <m:t>𝜑</m:t>
                        </m:r>
                      </m:e>
                      <m:sub>
                        <m:r>
                          <a:rPr lang="en-US" altLang="ko-KR" sz="2000" b="0" i="1" smtClean="0">
                            <a:latin typeface="Cambria Math"/>
                            <a:ea typeface="HY궁서" pitchFamily="18" charset="-127"/>
                          </a:rPr>
                          <m:t>𝑗</m:t>
                        </m:r>
                      </m:sub>
                    </m:sSub>
                    <m:r>
                      <a:rPr lang="en-US" altLang="ko-KR" sz="2000" b="0" i="1" smtClean="0">
                        <a:latin typeface="Cambria Math"/>
                        <a:ea typeface="HY궁서" pitchFamily="18" charset="-127"/>
                      </a:rPr>
                      <m:t>(</m:t>
                    </m:r>
                    <m:r>
                      <a:rPr lang="en-US" altLang="ko-KR" sz="2000" b="0" i="1" smtClean="0">
                        <a:latin typeface="Cambria Math"/>
                        <a:ea typeface="HY궁서" pitchFamily="18" charset="-127"/>
                      </a:rPr>
                      <m:t>𝑥</m:t>
                    </m:r>
                    <m:r>
                      <a:rPr lang="en-US" altLang="ko-KR" sz="2000" b="0" i="1" smtClean="0">
                        <a:latin typeface="Cambria Math"/>
                        <a:ea typeface="HY궁서" pitchFamily="18" charset="-127"/>
                      </a:rPr>
                      <m:t>)</m:t>
                    </m:r>
                  </m:oMath>
                </a14:m>
                <a:r>
                  <a:rPr lang="en-US" altLang="ko-KR" sz="2000" dirty="0" smtClean="0">
                    <a:latin typeface="HY궁서" pitchFamily="18" charset="-127"/>
                    <a:ea typeface="HY궁서" pitchFamily="18" charset="-127"/>
                  </a:rPr>
                  <a:t>, a=1,2, 8.   </a:t>
                </a:r>
                <a:r>
                  <a:rPr lang="en-US" altLang="ko-KR" sz="2000" dirty="0" err="1" smtClean="0">
                    <a:latin typeface="HY궁서" pitchFamily="18" charset="-127"/>
                    <a:ea typeface="HY궁서" pitchFamily="18" charset="-127"/>
                  </a:rPr>
                  <a:t>i</a:t>
                </a:r>
                <a:r>
                  <a:rPr lang="en-US" altLang="ko-KR" sz="2000" dirty="0" smtClean="0">
                    <a:latin typeface="HY궁서" pitchFamily="18" charset="-127"/>
                    <a:ea typeface="HY궁서" pitchFamily="18" charset="-127"/>
                  </a:rPr>
                  <a:t>, j=1,2,3</a:t>
                </a:r>
                <a:endParaRPr lang="en-US" altLang="ko-KR" sz="2000" dirty="0">
                  <a:latin typeface="HY궁서" pitchFamily="18" charset="-127"/>
                  <a:ea typeface="HY궁서" pitchFamily="18" charset="-127"/>
                </a:endParaRPr>
              </a:p>
              <a:p>
                <a:pPr lvl="2"/>
                <a:r>
                  <a:rPr lang="en-US" altLang="ko-KR" sz="2000" dirty="0" smtClean="0">
                    <a:latin typeface="HY궁서" pitchFamily="18" charset="-127"/>
                    <a:ea typeface="HY궁서" pitchFamily="18" charset="-127"/>
                  </a:rPr>
                  <a:t>Color charges are not constant but function of t</a:t>
                </a:r>
              </a:p>
              <a:p>
                <a:pPr lvl="1"/>
                <a:r>
                  <a:rPr lang="en-US" altLang="ko-KR" sz="2000" dirty="0" smtClean="0">
                    <a:latin typeface="HY궁서" pitchFamily="18" charset="-127"/>
                    <a:ea typeface="HY궁서" pitchFamily="18" charset="-127"/>
                  </a:rPr>
                  <a:t>Gluon continuity equation:</a:t>
                </a:r>
              </a:p>
              <a:p>
                <a:pPr lvl="1"/>
                <a:endParaRPr lang="ko-KR" altLang="en-US" sz="24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1261" t="-1236" r="-1780"/>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2FE8C291-5F6B-4C3D-8AC5-D140BC9CCAE9}"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25</a:t>
            </a:fld>
            <a:endParaRPr lang="ko-KR" altLang="en-US" dirty="0">
              <a:solidFill>
                <a:prstClr val="black">
                  <a:tint val="75000"/>
                </a:prstClr>
              </a:solidFill>
            </a:endParaRPr>
          </a:p>
        </p:txBody>
      </p:sp>
    </p:spTree>
    <p:extLst>
      <p:ext uri="{BB962C8B-B14F-4D97-AF65-F5344CB8AC3E}">
        <p14:creationId xmlns:p14="http://schemas.microsoft.com/office/powerpoint/2010/main" val="535376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a:bodyPr>
              <a:lstStyle/>
              <a:p>
                <a:pPr lvl="1"/>
                <a:r>
                  <a:rPr lang="en-US" altLang="ko-KR" sz="2000" dirty="0">
                    <a:solidFill>
                      <a:prstClr val="black"/>
                    </a:solidFill>
                    <a:latin typeface="HY궁서" pitchFamily="18" charset="-127"/>
                    <a:ea typeface="HY궁서" pitchFamily="18" charset="-127"/>
                  </a:rPr>
                  <a:t>It is difficult to find E and B surrounding </a:t>
                </a:r>
                <a:r>
                  <a:rPr lang="en-US" altLang="ko-KR" sz="2000" dirty="0" smtClean="0">
                    <a:solidFill>
                      <a:prstClr val="black"/>
                    </a:solidFill>
                    <a:latin typeface="HY궁서" pitchFamily="18" charset="-127"/>
                    <a:ea typeface="HY궁서" pitchFamily="18" charset="-127"/>
                  </a:rPr>
                  <a:t> a (anti) quark. In fact there is no E &amp; B field for single </a:t>
                </a:r>
                <a:r>
                  <a:rPr lang="en-US" altLang="ko-KR" sz="2000" dirty="0" err="1" smtClean="0">
                    <a:solidFill>
                      <a:prstClr val="black"/>
                    </a:solidFill>
                    <a:latin typeface="HY궁서" pitchFamily="18" charset="-127"/>
                    <a:ea typeface="HY궁서" pitchFamily="18" charset="-127"/>
                  </a:rPr>
                  <a:t>parton</a:t>
                </a:r>
                <a:r>
                  <a:rPr lang="en-US" altLang="ko-KR" sz="2000" dirty="0" smtClean="0">
                    <a:solidFill>
                      <a:prstClr val="black"/>
                    </a:solidFill>
                    <a:latin typeface="HY궁서" pitchFamily="18" charset="-127"/>
                    <a:ea typeface="HY궁서" pitchFamily="18" charset="-127"/>
                  </a:rPr>
                  <a:t>. </a:t>
                </a:r>
                <a:endParaRPr lang="en-US" altLang="ko-KR" sz="2000" dirty="0" smtClean="0">
                  <a:latin typeface="HY궁서" pitchFamily="18" charset="-127"/>
                  <a:ea typeface="HY궁서" pitchFamily="18" charset="-127"/>
                </a:endParaRPr>
              </a:p>
              <a:p>
                <a:pPr lvl="1"/>
                <a:r>
                  <a:rPr lang="en-US" altLang="ko-KR" sz="2000" dirty="0" smtClean="0">
                    <a:latin typeface="HY궁서" pitchFamily="18" charset="-127"/>
                    <a:ea typeface="HY궁서" pitchFamily="18" charset="-127"/>
                  </a:rPr>
                  <a:t>Even if we have E and B, it is not easy to get color Lorentz force </a:t>
                </a:r>
                <a14:m>
                  <m:oMath xmlns:m="http://schemas.openxmlformats.org/officeDocument/2006/math">
                    <m:r>
                      <a:rPr lang="en-US" altLang="ko-KR" sz="2000" b="0" i="1" smtClean="0">
                        <a:latin typeface="Cambria Math"/>
                        <a:ea typeface="HY궁서" pitchFamily="18" charset="-127"/>
                      </a:rPr>
                      <m:t>𝐹</m:t>
                    </m:r>
                    <m:r>
                      <a:rPr lang="en-US" altLang="ko-KR" sz="2000" b="0" i="1" smtClean="0">
                        <a:latin typeface="Cambria Math"/>
                        <a:ea typeface="HY궁서" pitchFamily="18" charset="-127"/>
                      </a:rPr>
                      <m:t>=</m:t>
                    </m:r>
                    <m:r>
                      <a:rPr lang="en-US" altLang="ko-KR" sz="2000" b="0" i="1" smtClean="0">
                        <a:latin typeface="Cambria Math"/>
                        <a:ea typeface="HY궁서" pitchFamily="18" charset="-127"/>
                      </a:rPr>
                      <m:t>𝑞𝐸</m:t>
                    </m:r>
                    <m:r>
                      <a:rPr lang="en-US" altLang="ko-KR" sz="2000" b="0" i="1" smtClean="0">
                        <a:latin typeface="Cambria Math"/>
                        <a:ea typeface="HY궁서" pitchFamily="18" charset="-127"/>
                      </a:rPr>
                      <m:t>+</m:t>
                    </m:r>
                    <m:r>
                      <a:rPr lang="en-US" altLang="ko-KR" sz="2000" b="0" i="1" smtClean="0">
                        <a:latin typeface="Cambria Math"/>
                        <a:ea typeface="HY궁서" pitchFamily="18" charset="-127"/>
                      </a:rPr>
                      <m:t>𝑞</m:t>
                    </m:r>
                    <m:r>
                      <a:rPr lang="en-US" altLang="ko-KR" sz="2000" b="0" i="1" smtClean="0">
                        <a:latin typeface="Cambria Math"/>
                        <a:ea typeface="HY궁서" pitchFamily="18" charset="-127"/>
                      </a:rPr>
                      <m:t> </m:t>
                    </m:r>
                    <m:r>
                      <a:rPr lang="en-US" altLang="ko-KR" sz="2000" b="0" i="1" smtClean="0">
                        <a:latin typeface="Cambria Math"/>
                        <a:ea typeface="HY궁서" pitchFamily="18" charset="-127"/>
                      </a:rPr>
                      <m:t>𝑣</m:t>
                    </m:r>
                    <m:r>
                      <a:rPr lang="en-US" altLang="ko-KR" sz="2000" b="0" i="1" smtClean="0">
                        <a:latin typeface="Cambria Math"/>
                        <a:ea typeface="HY궁서" pitchFamily="18" charset="-127"/>
                      </a:rPr>
                      <m:t> </m:t>
                    </m:r>
                    <m:r>
                      <a:rPr lang="en-US" altLang="ko-KR" sz="2000" b="0" i="1" smtClean="0">
                        <a:latin typeface="Cambria Math"/>
                        <a:ea typeface="HY궁서" pitchFamily="18" charset="-127"/>
                      </a:rPr>
                      <m:t>𝑋</m:t>
                    </m:r>
                    <m:r>
                      <a:rPr lang="en-US" altLang="ko-KR" sz="2000" b="0" i="1" smtClean="0">
                        <a:latin typeface="Cambria Math"/>
                        <a:ea typeface="HY궁서" pitchFamily="18" charset="-127"/>
                      </a:rPr>
                      <m:t> </m:t>
                    </m:r>
                    <m:r>
                      <a:rPr lang="en-US" altLang="ko-KR" sz="2000" b="0" i="1" smtClean="0">
                        <a:latin typeface="Cambria Math"/>
                        <a:ea typeface="HY궁서" pitchFamily="18" charset="-127"/>
                      </a:rPr>
                      <m:t>𝐵</m:t>
                    </m:r>
                    <m:r>
                      <a:rPr lang="en-US" altLang="ko-KR" sz="2000" b="0" i="1" smtClean="0">
                        <a:latin typeface="Cambria Math"/>
                        <a:ea typeface="HY궁서" pitchFamily="18" charset="-127"/>
                      </a:rPr>
                      <m:t> </m:t>
                    </m:r>
                  </m:oMath>
                </a14:m>
                <a:r>
                  <a:rPr lang="ko-KR" altLang="en-US" sz="2000" dirty="0" smtClean="0">
                    <a:latin typeface="HY궁서" pitchFamily="18" charset="-127"/>
                    <a:ea typeface="HY궁서" pitchFamily="18" charset="-127"/>
                  </a:rPr>
                  <a:t> </a:t>
                </a:r>
                <a:r>
                  <a:rPr lang="en-US" altLang="ko-KR" sz="2000" dirty="0" smtClean="0">
                    <a:latin typeface="HY궁서" pitchFamily="18" charset="-127"/>
                    <a:ea typeface="HY궁서" pitchFamily="18" charset="-127"/>
                  </a:rPr>
                  <a:t>since q is not constant</a:t>
                </a:r>
              </a:p>
              <a:p>
                <a:pPr lvl="1"/>
                <a:r>
                  <a:rPr lang="en-US" altLang="ko-KR" sz="2000" dirty="0" smtClean="0">
                    <a:latin typeface="HY궁서" pitchFamily="18" charset="-127"/>
                    <a:ea typeface="HY궁서" pitchFamily="18" charset="-127"/>
                  </a:rPr>
                  <a:t>Remember that some color factor is positive and some negative which means some attractive and some repulsive</a:t>
                </a:r>
              </a:p>
              <a:p>
                <a:pPr lvl="1"/>
                <a:endParaRPr lang="en-US" altLang="ko-KR" sz="2000" dirty="0" smtClean="0">
                  <a:latin typeface="HY궁서" pitchFamily="18" charset="-127"/>
                  <a:ea typeface="HY궁서" pitchFamily="18" charset="-127"/>
                </a:endParaRPr>
              </a:p>
              <a:p>
                <a:pPr lvl="1"/>
                <a:endParaRPr lang="en-US" altLang="ko-KR" sz="2000" dirty="0" smtClean="0">
                  <a:latin typeface="HY궁서" pitchFamily="18" charset="-127"/>
                  <a:ea typeface="HY궁서" pitchFamily="18" charset="-127"/>
                </a:endParaRPr>
              </a:p>
              <a:p>
                <a:pPr lvl="1"/>
                <a:r>
                  <a:rPr lang="en-US" altLang="ko-KR" sz="2400" dirty="0" smtClean="0">
                    <a:latin typeface="HY궁서" pitchFamily="18" charset="-127"/>
                    <a:ea typeface="HY궁서" pitchFamily="18" charset="-127"/>
                  </a:rPr>
                  <a:t>What is reasonable approximation?</a:t>
                </a:r>
              </a:p>
              <a:p>
                <a:pPr lvl="1"/>
                <a:endParaRPr lang="en-US" altLang="ko-KR" sz="20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t="-618" r="-668"/>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145CC150-6FE9-4CE7-BF77-4F792F5C3C48}"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26</a:t>
            </a:fld>
            <a:endParaRPr lang="ko-KR" altLang="en-US" dirty="0">
              <a:solidFill>
                <a:prstClr val="black">
                  <a:tint val="75000"/>
                </a:prstClr>
              </a:solidFill>
            </a:endParaRPr>
          </a:p>
        </p:txBody>
      </p:sp>
    </p:spTree>
    <p:extLst>
      <p:ext uri="{BB962C8B-B14F-4D97-AF65-F5344CB8AC3E}">
        <p14:creationId xmlns:p14="http://schemas.microsoft.com/office/powerpoint/2010/main" val="535376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fontScale="92500" lnSpcReduction="10000"/>
              </a:bodyPr>
              <a:lstStyle/>
              <a:p>
                <a:r>
                  <a:rPr lang="en-US" altLang="ko-KR" sz="2800" dirty="0" smtClean="0">
                    <a:latin typeface="HY궁서" pitchFamily="18" charset="-127"/>
                    <a:ea typeface="HY궁서" pitchFamily="18" charset="-127"/>
                  </a:rPr>
                  <a:t>Related studies:</a:t>
                </a:r>
              </a:p>
              <a:p>
                <a:pPr lvl="1"/>
                <a:r>
                  <a:rPr lang="en-US" altLang="ko-KR" sz="2200" dirty="0" smtClean="0">
                    <a:latin typeface="HY궁서" pitchFamily="18" charset="-127"/>
                    <a:ea typeface="HY궁서" pitchFamily="18" charset="-127"/>
                  </a:rPr>
                  <a:t>Wong: Drive gluon and quark field equations from QCD </a:t>
                </a:r>
                <a:r>
                  <a:rPr lang="en-US" altLang="ko-KR" sz="2200" dirty="0" err="1" smtClean="0">
                    <a:latin typeface="HY궁서" pitchFamily="18" charset="-127"/>
                    <a:ea typeface="HY궁서" pitchFamily="18" charset="-127"/>
                  </a:rPr>
                  <a:t>Lagrangian</a:t>
                </a:r>
                <a:endParaRPr lang="en-US" altLang="ko-KR" sz="2200" dirty="0" smtClean="0">
                  <a:latin typeface="HY궁서" pitchFamily="18" charset="-127"/>
                  <a:ea typeface="HY궁서" pitchFamily="18" charset="-127"/>
                </a:endParaRPr>
              </a:p>
              <a:p>
                <a:pPr lvl="2"/>
                <a:r>
                  <a:rPr lang="en-US" altLang="ko-KR" sz="2200" dirty="0" smtClean="0">
                    <a:latin typeface="HY궁서" pitchFamily="18" charset="-127"/>
                    <a:ea typeface="HY궁서" pitchFamily="18" charset="-127"/>
                  </a:rPr>
                  <a:t>Identify Hamiltonian from quark field equation</a:t>
                </a:r>
              </a:p>
              <a:p>
                <a:pPr lvl="2"/>
                <a:r>
                  <a:rPr lang="en-US" altLang="ko-KR" sz="2200" dirty="0" smtClean="0">
                    <a:latin typeface="HY궁서" pitchFamily="18" charset="-127"/>
                    <a:ea typeface="HY궁서" pitchFamily="18" charset="-127"/>
                  </a:rPr>
                  <a:t>Using the Hamiltonian, derive the equations of motion for (x, p, I)</a:t>
                </a:r>
              </a:p>
              <a:p>
                <a:pPr lvl="2"/>
                <a:r>
                  <a:rPr lang="en-US" altLang="ko-KR" sz="2200" dirty="0" smtClean="0">
                    <a:latin typeface="HY궁서" pitchFamily="18" charset="-127"/>
                    <a:ea typeface="HY궁서" pitchFamily="18" charset="-127"/>
                  </a:rPr>
                  <a:t>Include the gluon field equation as classical</a:t>
                </a:r>
              </a:p>
              <a:p>
                <a:pPr lvl="1"/>
                <a:r>
                  <a:rPr lang="en-US" altLang="ko-KR" sz="2200" dirty="0" smtClean="0">
                    <a:latin typeface="HY궁서" pitchFamily="18" charset="-127"/>
                    <a:ea typeface="HY궁서" pitchFamily="18" charset="-127"/>
                  </a:rPr>
                  <a:t>Haller: total color charge is conserved</a:t>
                </a:r>
              </a:p>
              <a:p>
                <a:pPr lvl="2"/>
                <a14:m>
                  <m:oMath xmlns:m="http://schemas.openxmlformats.org/officeDocument/2006/math">
                    <m:sSubSup>
                      <m:sSubSupPr>
                        <m:ctrlPr>
                          <a:rPr lang="en-US" altLang="ko-KR" sz="2200" i="1" smtClean="0">
                            <a:latin typeface="Cambria Math"/>
                            <a:ea typeface="HY궁서" pitchFamily="18" charset="-127"/>
                          </a:rPr>
                        </m:ctrlPr>
                      </m:sSubSupPr>
                      <m:e>
                        <m:r>
                          <a:rPr lang="en-US" altLang="ko-KR" sz="2200" b="0" i="1" smtClean="0">
                            <a:latin typeface="Cambria Math"/>
                            <a:ea typeface="HY궁서" pitchFamily="18" charset="-127"/>
                          </a:rPr>
                          <m:t>𝐽</m:t>
                        </m:r>
                      </m:e>
                      <m:sub>
                        <m:r>
                          <a:rPr lang="en-US" altLang="ko-KR" sz="2200" b="0" i="1" smtClean="0">
                            <a:latin typeface="Cambria Math"/>
                            <a:ea typeface="HY궁서" pitchFamily="18" charset="-127"/>
                          </a:rPr>
                          <m:t>𝑞</m:t>
                        </m:r>
                        <m:r>
                          <a:rPr lang="en-US" altLang="ko-KR" sz="2200" b="0" i="1" smtClean="0">
                            <a:latin typeface="Cambria Math"/>
                            <a:ea typeface="HY궁서" pitchFamily="18" charset="-127"/>
                          </a:rPr>
                          <m:t>, </m:t>
                        </m:r>
                        <m:r>
                          <a:rPr lang="ko-KR" altLang="en-US" sz="2200" b="0" i="1" smtClean="0">
                            <a:latin typeface="Cambria Math"/>
                            <a:ea typeface="HY궁서" pitchFamily="18" charset="-127"/>
                          </a:rPr>
                          <m:t>𝜇</m:t>
                        </m:r>
                      </m:sub>
                      <m:sup>
                        <m:r>
                          <a:rPr lang="en-US" altLang="ko-KR" sz="2200" b="0" i="1" smtClean="0">
                            <a:latin typeface="Cambria Math"/>
                            <a:ea typeface="HY궁서" pitchFamily="18" charset="-127"/>
                          </a:rPr>
                          <m:t>𝑎</m:t>
                        </m:r>
                      </m:sup>
                    </m:sSubSup>
                    <m:r>
                      <a:rPr lang="en-US" altLang="ko-KR" sz="2200" b="0" i="1" smtClean="0">
                        <a:latin typeface="Cambria Math"/>
                        <a:ea typeface="HY궁서" pitchFamily="18" charset="-127"/>
                      </a:rPr>
                      <m:t>=</m:t>
                    </m:r>
                    <m:r>
                      <a:rPr lang="en-US" altLang="ko-KR" sz="2200" b="0" i="1" smtClean="0">
                        <a:latin typeface="Cambria Math"/>
                        <a:ea typeface="HY궁서" pitchFamily="18" charset="-127"/>
                      </a:rPr>
                      <m:t>𝑔</m:t>
                    </m:r>
                    <m:r>
                      <a:rPr lang="en-US" altLang="ko-KR" sz="2200" b="0" i="1" smtClean="0">
                        <a:latin typeface="Cambria Math"/>
                        <a:ea typeface="HY궁서" pitchFamily="18" charset="-127"/>
                      </a:rPr>
                      <m:t> </m:t>
                    </m:r>
                    <m:acc>
                      <m:accPr>
                        <m:chr m:val="̅"/>
                        <m:ctrlPr>
                          <a:rPr lang="en-US" altLang="ko-KR" sz="2200" b="0" i="1" smtClean="0">
                            <a:latin typeface="Cambria Math"/>
                            <a:ea typeface="HY궁서" pitchFamily="18" charset="-127"/>
                          </a:rPr>
                        </m:ctrlPr>
                      </m:accPr>
                      <m:e>
                        <m:r>
                          <a:rPr lang="ko-KR" altLang="en-US" sz="2200" b="0" i="1" smtClean="0">
                            <a:latin typeface="Cambria Math"/>
                            <a:ea typeface="HY궁서" pitchFamily="18" charset="-127"/>
                          </a:rPr>
                          <m:t>𝜑</m:t>
                        </m:r>
                      </m:e>
                    </m:acc>
                    <m:r>
                      <a:rPr lang="en-US" altLang="ko-KR" sz="2200" b="0" i="1" smtClean="0">
                        <a:latin typeface="Cambria Math"/>
                        <a:ea typeface="HY궁서" pitchFamily="18" charset="-127"/>
                      </a:rPr>
                      <m:t> </m:t>
                    </m:r>
                    <m:sSub>
                      <m:sSubPr>
                        <m:ctrlPr>
                          <a:rPr lang="en-US" altLang="ko-KR" sz="2200" b="0" i="1" smtClean="0">
                            <a:latin typeface="Cambria Math"/>
                            <a:ea typeface="HY궁서" pitchFamily="18" charset="-127"/>
                          </a:rPr>
                        </m:ctrlPr>
                      </m:sSubPr>
                      <m:e>
                        <m:r>
                          <a:rPr lang="ko-KR" altLang="en-US" sz="2200" b="0" i="1" smtClean="0">
                            <a:latin typeface="Cambria Math"/>
                            <a:ea typeface="HY궁서" pitchFamily="18" charset="-127"/>
                          </a:rPr>
                          <m:t>𝛾</m:t>
                        </m:r>
                      </m:e>
                      <m:sub>
                        <m:r>
                          <a:rPr lang="ko-KR" altLang="en-US" sz="2200" b="0" i="1" smtClean="0">
                            <a:latin typeface="Cambria Math"/>
                            <a:ea typeface="HY궁서" pitchFamily="18" charset="-127"/>
                          </a:rPr>
                          <m:t>𝜇</m:t>
                        </m:r>
                      </m:sub>
                    </m:sSub>
                    <m:r>
                      <a:rPr lang="en-US" altLang="ko-KR" sz="2200" b="0" i="1" smtClean="0">
                        <a:latin typeface="Cambria Math"/>
                        <a:ea typeface="HY궁서" pitchFamily="18" charset="-127"/>
                      </a:rPr>
                      <m:t> </m:t>
                    </m:r>
                    <m:sSubSup>
                      <m:sSubSupPr>
                        <m:ctrlPr>
                          <a:rPr lang="en-US" altLang="ko-KR" sz="2200" b="0" i="1" smtClean="0">
                            <a:latin typeface="Cambria Math"/>
                            <a:ea typeface="HY궁서" pitchFamily="18" charset="-127"/>
                          </a:rPr>
                        </m:ctrlPr>
                      </m:sSubSupPr>
                      <m:e>
                        <m:r>
                          <a:rPr lang="en-US" altLang="ko-KR" sz="2200" b="0" i="1" smtClean="0">
                            <a:latin typeface="Cambria Math"/>
                            <a:ea typeface="HY궁서" pitchFamily="18" charset="-127"/>
                          </a:rPr>
                          <m:t>𝑇</m:t>
                        </m:r>
                      </m:e>
                      <m:sub/>
                      <m:sup>
                        <m:r>
                          <a:rPr lang="en-US" altLang="ko-KR" sz="2200" b="0" i="1" smtClean="0">
                            <a:latin typeface="Cambria Math"/>
                            <a:ea typeface="HY궁서" pitchFamily="18" charset="-127"/>
                          </a:rPr>
                          <m:t>𝑎</m:t>
                        </m:r>
                      </m:sup>
                    </m:sSubSup>
                    <m:r>
                      <a:rPr lang="en-US" altLang="ko-KR" sz="2200" b="0" i="1" smtClean="0">
                        <a:latin typeface="Cambria Math"/>
                        <a:ea typeface="HY궁서" pitchFamily="18" charset="-127"/>
                      </a:rPr>
                      <m:t> </m:t>
                    </m:r>
                    <m:r>
                      <a:rPr lang="ko-KR" altLang="en-US" sz="2200" b="0" i="1" smtClean="0">
                        <a:latin typeface="Cambria Math"/>
                        <a:ea typeface="HY궁서" pitchFamily="18" charset="-127"/>
                      </a:rPr>
                      <m:t>𝜑</m:t>
                    </m:r>
                  </m:oMath>
                </a14:m>
                <a:r>
                  <a:rPr lang="en-US" altLang="ko-KR" sz="2200" dirty="0" smtClean="0">
                    <a:latin typeface="HY궁서" pitchFamily="18" charset="-127"/>
                    <a:ea typeface="HY궁서" pitchFamily="18" charset="-127"/>
                  </a:rPr>
                  <a:t> </a:t>
                </a:r>
              </a:p>
              <a:p>
                <a:pPr lvl="2"/>
                <a14:m>
                  <m:oMath xmlns:m="http://schemas.openxmlformats.org/officeDocument/2006/math">
                    <m:sSubSup>
                      <m:sSubSupPr>
                        <m:ctrlPr>
                          <a:rPr lang="en-US" altLang="ko-KR" sz="2200" i="1" smtClean="0">
                            <a:latin typeface="Cambria Math"/>
                            <a:ea typeface="HY궁서" pitchFamily="18" charset="-127"/>
                          </a:rPr>
                        </m:ctrlPr>
                      </m:sSubSupPr>
                      <m:e>
                        <m:r>
                          <a:rPr lang="en-US" altLang="ko-KR" sz="2200" b="0" i="1" smtClean="0">
                            <a:latin typeface="Cambria Math"/>
                            <a:ea typeface="HY궁서" pitchFamily="18" charset="-127"/>
                          </a:rPr>
                          <m:t>𝐽</m:t>
                        </m:r>
                      </m:e>
                      <m:sub>
                        <m:r>
                          <a:rPr lang="en-US" altLang="ko-KR" sz="2200" b="0" i="1" smtClean="0">
                            <a:latin typeface="Cambria Math"/>
                            <a:ea typeface="HY궁서" pitchFamily="18" charset="-127"/>
                          </a:rPr>
                          <m:t>𝑔</m:t>
                        </m:r>
                        <m:r>
                          <a:rPr lang="en-US" altLang="ko-KR" sz="2200" b="0" i="1" smtClean="0">
                            <a:latin typeface="Cambria Math"/>
                            <a:ea typeface="HY궁서" pitchFamily="18" charset="-127"/>
                          </a:rPr>
                          <m:t>, </m:t>
                        </m:r>
                        <m:r>
                          <a:rPr lang="ko-KR" altLang="en-US" sz="2200" b="0" i="1" smtClean="0">
                            <a:latin typeface="Cambria Math"/>
                            <a:ea typeface="HY궁서" pitchFamily="18" charset="-127"/>
                          </a:rPr>
                          <m:t>𝜇</m:t>
                        </m:r>
                      </m:sub>
                      <m:sup>
                        <m:r>
                          <a:rPr lang="en-US" altLang="ko-KR" sz="2200" b="0" i="1" smtClean="0">
                            <a:latin typeface="Cambria Math"/>
                            <a:ea typeface="HY궁서" pitchFamily="18" charset="-127"/>
                          </a:rPr>
                          <m:t>𝑎</m:t>
                        </m:r>
                      </m:sup>
                    </m:sSubSup>
                    <m:r>
                      <a:rPr lang="en-US" altLang="ko-KR" sz="2200" b="0" i="1" smtClean="0">
                        <a:latin typeface="Cambria Math"/>
                        <a:ea typeface="HY궁서" pitchFamily="18" charset="-127"/>
                      </a:rPr>
                      <m:t>=</m:t>
                    </m:r>
                    <m:r>
                      <a:rPr lang="en-US" altLang="ko-KR" sz="2200" b="0" i="1" smtClean="0">
                        <a:latin typeface="Cambria Math"/>
                        <a:ea typeface="HY궁서" pitchFamily="18" charset="-127"/>
                      </a:rPr>
                      <m:t>𝑔</m:t>
                    </m:r>
                    <m:r>
                      <a:rPr lang="en-US" altLang="ko-KR" sz="2200" b="0" i="1" smtClean="0">
                        <a:latin typeface="Cambria Math"/>
                        <a:ea typeface="HY궁서" pitchFamily="18" charset="-127"/>
                      </a:rPr>
                      <m:t> </m:t>
                    </m:r>
                    <m:sSup>
                      <m:sSupPr>
                        <m:ctrlPr>
                          <a:rPr lang="en-US" altLang="ko-KR" sz="2200" b="0" i="1" smtClean="0">
                            <a:latin typeface="Cambria Math"/>
                            <a:ea typeface="HY궁서" pitchFamily="18" charset="-127"/>
                          </a:rPr>
                        </m:ctrlPr>
                      </m:sSupPr>
                      <m:e>
                        <m:r>
                          <a:rPr lang="en-US" altLang="ko-KR" sz="2200" b="0" i="1" smtClean="0">
                            <a:latin typeface="Cambria Math"/>
                            <a:ea typeface="HY궁서" pitchFamily="18" charset="-127"/>
                          </a:rPr>
                          <m:t>𝑓</m:t>
                        </m:r>
                      </m:e>
                      <m:sup>
                        <m:r>
                          <a:rPr lang="en-US" altLang="ko-KR" sz="2200" b="0" i="1" smtClean="0">
                            <a:latin typeface="Cambria Math"/>
                            <a:ea typeface="HY궁서" pitchFamily="18" charset="-127"/>
                          </a:rPr>
                          <m:t>𝑎𝑏𝑐</m:t>
                        </m:r>
                      </m:sup>
                    </m:sSup>
                    <m:r>
                      <a:rPr lang="en-US" altLang="ko-KR" sz="2200" b="0" i="1" smtClean="0">
                        <a:latin typeface="Cambria Math"/>
                        <a:ea typeface="HY궁서" pitchFamily="18" charset="-127"/>
                      </a:rPr>
                      <m:t> </m:t>
                    </m:r>
                    <m:sSubSup>
                      <m:sSubSupPr>
                        <m:ctrlPr>
                          <a:rPr lang="en-US" altLang="ko-KR" sz="2200" b="0" i="1" smtClean="0">
                            <a:latin typeface="Cambria Math"/>
                            <a:ea typeface="HY궁서" pitchFamily="18" charset="-127"/>
                          </a:rPr>
                        </m:ctrlPr>
                      </m:sSubSupPr>
                      <m:e>
                        <m:r>
                          <a:rPr lang="en-US" altLang="ko-KR" sz="2200" b="0" i="1" smtClean="0">
                            <a:latin typeface="Cambria Math"/>
                            <a:ea typeface="HY궁서" pitchFamily="18" charset="-127"/>
                          </a:rPr>
                          <m:t>𝐴</m:t>
                        </m:r>
                      </m:e>
                      <m:sub>
                        <m:r>
                          <a:rPr lang="en-US" altLang="ko-KR" sz="2200" b="0" i="1" smtClean="0">
                            <a:latin typeface="Cambria Math"/>
                            <a:ea typeface="HY궁서" pitchFamily="18" charset="-127"/>
                          </a:rPr>
                          <m:t>𝑗</m:t>
                        </m:r>
                      </m:sub>
                      <m:sup>
                        <m:r>
                          <a:rPr lang="en-US" altLang="ko-KR" sz="2200" b="0" i="1" smtClean="0">
                            <a:latin typeface="Cambria Math"/>
                            <a:ea typeface="HY궁서" pitchFamily="18" charset="-127"/>
                          </a:rPr>
                          <m:t>𝑏</m:t>
                        </m:r>
                      </m:sup>
                    </m:sSubSup>
                    <m:r>
                      <a:rPr lang="en-US" altLang="ko-KR" sz="2200" b="0" i="1" smtClean="0">
                        <a:latin typeface="Cambria Math"/>
                        <a:ea typeface="HY궁서" pitchFamily="18" charset="-127"/>
                      </a:rPr>
                      <m:t> </m:t>
                    </m:r>
                    <m:sSubSup>
                      <m:sSubSupPr>
                        <m:ctrlPr>
                          <a:rPr lang="en-US" altLang="ko-KR" sz="2200" b="0" i="1" smtClean="0">
                            <a:latin typeface="Cambria Math"/>
                            <a:ea typeface="HY궁서" pitchFamily="18" charset="-127"/>
                          </a:rPr>
                        </m:ctrlPr>
                      </m:sSubSupPr>
                      <m:e>
                        <m:r>
                          <a:rPr lang="en-US" altLang="ko-KR" sz="2200" b="0" i="1" smtClean="0">
                            <a:latin typeface="Cambria Math"/>
                            <a:ea typeface="HY궁서" pitchFamily="18" charset="-127"/>
                          </a:rPr>
                          <m:t>𝐹</m:t>
                        </m:r>
                      </m:e>
                      <m:sub>
                        <m:r>
                          <a:rPr lang="en-US" altLang="ko-KR" sz="2200" b="0" i="1" smtClean="0">
                            <a:latin typeface="Cambria Math"/>
                            <a:ea typeface="HY궁서" pitchFamily="18" charset="-127"/>
                          </a:rPr>
                          <m:t>𝑗</m:t>
                        </m:r>
                        <m:r>
                          <a:rPr lang="ko-KR" altLang="en-US" sz="2200" b="0" i="1" smtClean="0">
                            <a:latin typeface="Cambria Math"/>
                            <a:ea typeface="HY궁서" pitchFamily="18" charset="-127"/>
                          </a:rPr>
                          <m:t>𝜇</m:t>
                        </m:r>
                      </m:sub>
                      <m:sup>
                        <m:r>
                          <a:rPr lang="en-US" altLang="ko-KR" sz="2200" b="0" i="1" smtClean="0">
                            <a:latin typeface="Cambria Math"/>
                            <a:ea typeface="HY궁서" pitchFamily="18" charset="-127"/>
                          </a:rPr>
                          <m:t>𝑎</m:t>
                        </m:r>
                      </m:sup>
                    </m:sSubSup>
                    <m:r>
                      <a:rPr lang="en-US" altLang="ko-KR" sz="2200" b="0" i="1" smtClean="0">
                        <a:latin typeface="Cambria Math"/>
                        <a:ea typeface="HY궁서" pitchFamily="18" charset="-127"/>
                      </a:rPr>
                      <m:t> </m:t>
                    </m:r>
                  </m:oMath>
                </a14:m>
                <a:r>
                  <a:rPr lang="en-US" altLang="ko-KR" sz="2200" dirty="0" smtClean="0">
                    <a:latin typeface="HY궁서" pitchFamily="18" charset="-127"/>
                    <a:ea typeface="HY궁서" pitchFamily="18" charset="-127"/>
                  </a:rPr>
                  <a:t>in temporal gauge </a:t>
                </a:r>
                <a14:m>
                  <m:oMath xmlns:m="http://schemas.openxmlformats.org/officeDocument/2006/math">
                    <m:sSubSup>
                      <m:sSubSupPr>
                        <m:ctrlPr>
                          <a:rPr lang="en-US" altLang="ko-KR" sz="2200" i="1" smtClean="0">
                            <a:latin typeface="Cambria Math"/>
                            <a:ea typeface="HY궁서" pitchFamily="18" charset="-127"/>
                          </a:rPr>
                        </m:ctrlPr>
                      </m:sSubSupPr>
                      <m:e>
                        <m:r>
                          <a:rPr lang="en-US" altLang="ko-KR" sz="2200" b="0" i="1" smtClean="0">
                            <a:latin typeface="Cambria Math"/>
                            <a:ea typeface="HY궁서" pitchFamily="18" charset="-127"/>
                          </a:rPr>
                          <m:t>𝐴</m:t>
                        </m:r>
                      </m:e>
                      <m:sub>
                        <m:r>
                          <a:rPr lang="en-US" altLang="ko-KR" sz="2200" b="0" i="1" smtClean="0">
                            <a:latin typeface="Cambria Math"/>
                            <a:ea typeface="HY궁서" pitchFamily="18" charset="-127"/>
                          </a:rPr>
                          <m:t>0</m:t>
                        </m:r>
                      </m:sub>
                      <m:sup>
                        <m:r>
                          <a:rPr lang="en-US" altLang="ko-KR" sz="2200" b="0" i="1" smtClean="0">
                            <a:latin typeface="Cambria Math"/>
                            <a:ea typeface="HY궁서" pitchFamily="18" charset="-127"/>
                          </a:rPr>
                          <m:t>𝑎</m:t>
                        </m:r>
                      </m:sup>
                    </m:sSubSup>
                    <m:r>
                      <a:rPr lang="en-US" altLang="ko-KR" sz="2200" b="0" i="1" smtClean="0">
                        <a:latin typeface="Cambria Math"/>
                        <a:ea typeface="HY궁서" pitchFamily="18" charset="-127"/>
                      </a:rPr>
                      <m:t>(</m:t>
                    </m:r>
                    <m:r>
                      <a:rPr lang="en-US" altLang="ko-KR" sz="2200" b="0" i="1" smtClean="0">
                        <a:latin typeface="Cambria Math"/>
                        <a:ea typeface="HY궁서" pitchFamily="18" charset="-127"/>
                      </a:rPr>
                      <m:t>𝑥</m:t>
                    </m:r>
                    <m:r>
                      <a:rPr lang="en-US" altLang="ko-KR" sz="2200" b="0" i="1" smtClean="0">
                        <a:latin typeface="Cambria Math"/>
                        <a:ea typeface="HY궁서" pitchFamily="18" charset="-127"/>
                      </a:rPr>
                      <m:t>)=0</m:t>
                    </m:r>
                  </m:oMath>
                </a14:m>
                <a:endParaRPr lang="en-US" altLang="ko-KR" sz="2200" dirty="0" smtClean="0">
                  <a:latin typeface="HY궁서" pitchFamily="18" charset="-127"/>
                  <a:ea typeface="HY궁서" pitchFamily="18" charset="-127"/>
                </a:endParaRPr>
              </a:p>
              <a:p>
                <a:pPr lvl="2"/>
                <a14:m>
                  <m:oMath xmlns:m="http://schemas.openxmlformats.org/officeDocument/2006/math">
                    <m:sSub>
                      <m:sSubPr>
                        <m:ctrlPr>
                          <a:rPr lang="en-US" altLang="ko-KR" sz="2200" i="1" smtClean="0">
                            <a:latin typeface="Cambria Math"/>
                            <a:ea typeface="HY궁서" pitchFamily="18" charset="-127"/>
                          </a:rPr>
                        </m:ctrlPr>
                      </m:sSubPr>
                      <m:e>
                        <m:r>
                          <a:rPr lang="ko-KR" altLang="en-US" sz="2200" i="1" smtClean="0">
                            <a:latin typeface="Cambria Math"/>
                            <a:ea typeface="HY궁서" pitchFamily="18" charset="-127"/>
                          </a:rPr>
                          <m:t>𝜕</m:t>
                        </m:r>
                      </m:e>
                      <m:sub>
                        <m:r>
                          <a:rPr lang="ko-KR" altLang="en-US" sz="2200" i="1" smtClean="0">
                            <a:latin typeface="Cambria Math"/>
                            <a:ea typeface="HY궁서" pitchFamily="18" charset="-127"/>
                          </a:rPr>
                          <m:t>𝜇</m:t>
                        </m:r>
                      </m:sub>
                    </m:sSub>
                    <m:r>
                      <a:rPr lang="en-US" altLang="ko-KR" sz="2200" b="0" i="1" smtClean="0">
                        <a:latin typeface="Cambria Math"/>
                        <a:ea typeface="HY궁서" pitchFamily="18" charset="-127"/>
                      </a:rPr>
                      <m:t> </m:t>
                    </m:r>
                    <m:sSup>
                      <m:sSupPr>
                        <m:ctrlPr>
                          <a:rPr lang="en-US" altLang="ko-KR" sz="2200" b="0" i="1" smtClean="0">
                            <a:latin typeface="Cambria Math"/>
                            <a:ea typeface="HY궁서" pitchFamily="18" charset="-127"/>
                          </a:rPr>
                        </m:ctrlPr>
                      </m:sSupPr>
                      <m:e>
                        <m:r>
                          <a:rPr lang="en-US" altLang="ko-KR" sz="2200" b="0" i="1" smtClean="0">
                            <a:latin typeface="Cambria Math"/>
                            <a:ea typeface="HY궁서" pitchFamily="18" charset="-127"/>
                          </a:rPr>
                          <m:t>𝐽</m:t>
                        </m:r>
                      </m:e>
                      <m:sup>
                        <m:r>
                          <a:rPr lang="ko-KR" altLang="en-US" sz="2200" b="0" i="1" smtClean="0">
                            <a:latin typeface="Cambria Math"/>
                            <a:ea typeface="HY궁서" pitchFamily="18" charset="-127"/>
                          </a:rPr>
                          <m:t>𝜇</m:t>
                        </m:r>
                        <m:r>
                          <a:rPr lang="en-US" altLang="ko-KR" sz="2200" b="0" i="1" smtClean="0">
                            <a:latin typeface="Cambria Math"/>
                            <a:ea typeface="HY궁서" pitchFamily="18" charset="-127"/>
                          </a:rPr>
                          <m:t>,</m:t>
                        </m:r>
                        <m:r>
                          <a:rPr lang="en-US" altLang="ko-KR" sz="2200" b="0" i="1" smtClean="0">
                            <a:latin typeface="Cambria Math"/>
                            <a:ea typeface="HY궁서" pitchFamily="18" charset="-127"/>
                          </a:rPr>
                          <m:t>𝑡𝑜𝑡𝑎𝑙</m:t>
                        </m:r>
                      </m:sup>
                    </m:sSup>
                    <m:r>
                      <a:rPr lang="en-US" altLang="ko-KR" sz="2200" b="0" i="1" smtClean="0">
                        <a:latin typeface="Cambria Math"/>
                        <a:ea typeface="HY궁서" pitchFamily="18" charset="-127"/>
                      </a:rPr>
                      <m:t>=0</m:t>
                    </m:r>
                  </m:oMath>
                </a14:m>
                <a:endParaRPr lang="en-US" altLang="ko-KR" sz="2200" dirty="0">
                  <a:latin typeface="HY궁서" pitchFamily="18" charset="-127"/>
                  <a:ea typeface="HY궁서" pitchFamily="18" charset="-127"/>
                </a:endParaRPr>
              </a:p>
              <a:p>
                <a:pPr lvl="1"/>
                <a:r>
                  <a:rPr lang="en-US" altLang="ko-KR" sz="2200" dirty="0" err="1" smtClean="0">
                    <a:latin typeface="HY궁서" pitchFamily="18" charset="-127"/>
                    <a:ea typeface="HY궁서" pitchFamily="18" charset="-127"/>
                  </a:rPr>
                  <a:t>Nayak</a:t>
                </a:r>
                <a:r>
                  <a:rPr lang="en-US" altLang="ko-KR" sz="2200" dirty="0" smtClean="0">
                    <a:latin typeface="HY궁서" pitchFamily="18" charset="-127"/>
                    <a:ea typeface="HY궁서" pitchFamily="18" charset="-127"/>
                  </a:rPr>
                  <a:t>:</a:t>
                </a:r>
              </a:p>
              <a:p>
                <a:pPr lvl="1"/>
                <a:r>
                  <a:rPr lang="en-US" altLang="ko-KR" sz="2200" dirty="0" smtClean="0">
                    <a:latin typeface="HY궁서" pitchFamily="18" charset="-127"/>
                    <a:ea typeface="HY궁서" pitchFamily="18" charset="-127"/>
                  </a:rPr>
                  <a:t>Geiger:</a:t>
                </a:r>
              </a:p>
              <a:p>
                <a:pPr lvl="1"/>
                <a:r>
                  <a:rPr lang="en-US" altLang="ko-KR" sz="2200" dirty="0" err="1" smtClean="0">
                    <a:latin typeface="HY궁서" pitchFamily="18" charset="-127"/>
                    <a:ea typeface="HY궁서" pitchFamily="18" charset="-127"/>
                  </a:rPr>
                  <a:t>Mrowczynski</a:t>
                </a:r>
                <a:r>
                  <a:rPr lang="en-US" altLang="ko-KR" sz="2200" dirty="0" smtClean="0">
                    <a:latin typeface="HY궁서" pitchFamily="18" charset="-127"/>
                    <a:ea typeface="HY궁서" pitchFamily="18" charset="-127"/>
                  </a:rPr>
                  <a:t>:</a:t>
                </a:r>
                <a:endParaRPr lang="en-US" altLang="ko-KR" sz="2200" dirty="0">
                  <a:latin typeface="HY궁서" pitchFamily="18" charset="-127"/>
                  <a:ea typeface="HY궁서" pitchFamily="18" charset="-127"/>
                </a:endParaRPr>
              </a:p>
              <a:p>
                <a:pPr marL="457200" lvl="1" indent="0">
                  <a:buNone/>
                </a:pPr>
                <a:endParaRPr lang="en-US" altLang="ko-KR" sz="2400" dirty="0" smtClean="0">
                  <a:latin typeface="HY궁서" pitchFamily="18" charset="-127"/>
                  <a:ea typeface="HY궁서" pitchFamily="18" charset="-127"/>
                </a:endParaRPr>
              </a:p>
              <a:p>
                <a:endParaRPr lang="ko-KR" altLang="en-US" sz="28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1113" t="-1854" b="-618"/>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017433E2-05C5-405E-AC62-D1F1EF06608A}"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27</a:t>
            </a:fld>
            <a:endParaRPr lang="ko-KR" altLang="en-US" dirty="0">
              <a:solidFill>
                <a:prstClr val="black">
                  <a:tint val="75000"/>
                </a:prstClr>
              </a:solidFill>
            </a:endParaRPr>
          </a:p>
        </p:txBody>
      </p:sp>
    </p:spTree>
    <p:extLst>
      <p:ext uri="{BB962C8B-B14F-4D97-AF65-F5344CB8AC3E}">
        <p14:creationId xmlns:p14="http://schemas.microsoft.com/office/powerpoint/2010/main" val="388522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lvl="0"/>
            <a:r>
              <a:rPr lang="en-US" altLang="ko-KR" sz="2400" dirty="0">
                <a:solidFill>
                  <a:prstClr val="black"/>
                </a:solidFill>
                <a:latin typeface="HY궁서" pitchFamily="18" charset="-127"/>
                <a:ea typeface="HY궁서" pitchFamily="18" charset="-127"/>
              </a:rPr>
              <a:t>Possible answer to the last question:</a:t>
            </a:r>
          </a:p>
          <a:p>
            <a:pPr lvl="1"/>
            <a:r>
              <a:rPr lang="en-US" altLang="ko-KR" sz="2000" dirty="0" smtClean="0">
                <a:solidFill>
                  <a:prstClr val="black"/>
                </a:solidFill>
                <a:latin typeface="HY궁서" pitchFamily="18" charset="-127"/>
                <a:ea typeface="HY궁서" pitchFamily="18" charset="-127"/>
              </a:rPr>
              <a:t>We may start from the equation by Haller and separate the gluon field into soft and hard part. Treat the hard part as classical particles and derive their equations of motion, for example, Wong equation, for quark and hard gluon. And solve (soft, </a:t>
            </a:r>
            <a:r>
              <a:rPr lang="en-US" altLang="ko-KR" sz="2000" dirty="0" err="1" smtClean="0">
                <a:solidFill>
                  <a:prstClr val="black"/>
                </a:solidFill>
                <a:latin typeface="HY궁서" pitchFamily="18" charset="-127"/>
                <a:ea typeface="HY궁서" pitchFamily="18" charset="-127"/>
              </a:rPr>
              <a:t>abelian</a:t>
            </a:r>
            <a:r>
              <a:rPr lang="en-US" altLang="ko-KR" sz="2000" dirty="0" smtClean="0">
                <a:solidFill>
                  <a:prstClr val="black"/>
                </a:solidFill>
                <a:latin typeface="HY궁서" pitchFamily="18" charset="-127"/>
                <a:ea typeface="HY궁서" pitchFamily="18" charset="-127"/>
              </a:rPr>
              <a:t>, classical) gluon field equation.</a:t>
            </a:r>
          </a:p>
          <a:p>
            <a:pPr lvl="1"/>
            <a:endParaRPr lang="en-US" altLang="ko-KR" sz="2000" dirty="0" smtClean="0">
              <a:solidFill>
                <a:prstClr val="black"/>
              </a:solidFill>
              <a:latin typeface="HY궁서" pitchFamily="18" charset="-127"/>
              <a:ea typeface="HY궁서" pitchFamily="18" charset="-127"/>
            </a:endParaRPr>
          </a:p>
          <a:p>
            <a:pPr lvl="1"/>
            <a:r>
              <a:rPr lang="en-US" altLang="ko-KR" sz="2000" dirty="0" smtClean="0">
                <a:solidFill>
                  <a:prstClr val="black"/>
                </a:solidFill>
                <a:latin typeface="HY궁서" pitchFamily="18" charset="-127"/>
                <a:ea typeface="HY궁서" pitchFamily="18" charset="-127"/>
              </a:rPr>
              <a:t>Average </a:t>
            </a:r>
            <a:r>
              <a:rPr lang="en-US" altLang="ko-KR" sz="2000" dirty="0">
                <a:solidFill>
                  <a:prstClr val="black"/>
                </a:solidFill>
                <a:latin typeface="HY궁서" pitchFamily="18" charset="-127"/>
                <a:ea typeface="HY궁서" pitchFamily="18" charset="-127"/>
              </a:rPr>
              <a:t>over color charge for the given </a:t>
            </a:r>
            <a:r>
              <a:rPr lang="en-US" altLang="ko-KR" sz="2000" dirty="0" err="1" smtClean="0">
                <a:solidFill>
                  <a:prstClr val="black"/>
                </a:solidFill>
                <a:latin typeface="HY궁서" pitchFamily="18" charset="-127"/>
                <a:ea typeface="HY궁서" pitchFamily="18" charset="-127"/>
              </a:rPr>
              <a:t>parton</a:t>
            </a:r>
            <a:endParaRPr lang="en-US" altLang="ko-KR" sz="2000" dirty="0" smtClean="0">
              <a:solidFill>
                <a:prstClr val="black"/>
              </a:solidFill>
              <a:latin typeface="HY궁서" pitchFamily="18" charset="-127"/>
              <a:ea typeface="HY궁서" pitchFamily="18" charset="-127"/>
            </a:endParaRPr>
          </a:p>
          <a:p>
            <a:pPr lvl="1"/>
            <a:endParaRPr lang="en-US" altLang="ko-KR" sz="2000" dirty="0">
              <a:solidFill>
                <a:prstClr val="black"/>
              </a:solidFill>
              <a:latin typeface="HY궁서" pitchFamily="18" charset="-127"/>
              <a:ea typeface="HY궁서" pitchFamily="18" charset="-127"/>
            </a:endParaRPr>
          </a:p>
          <a:p>
            <a:pPr lvl="1"/>
            <a:endParaRPr lang="en-US" altLang="ko-KR" sz="2000" dirty="0" smtClean="0">
              <a:solidFill>
                <a:prstClr val="black"/>
              </a:solidFill>
              <a:latin typeface="HY궁서" pitchFamily="18" charset="-127"/>
              <a:ea typeface="HY궁서" pitchFamily="18" charset="-127"/>
            </a:endParaRPr>
          </a:p>
          <a:p>
            <a:pPr lvl="0" algn="ctr"/>
            <a:r>
              <a:rPr lang="en-US" altLang="ko-KR" sz="2600" dirty="0" smtClean="0">
                <a:solidFill>
                  <a:prstClr val="black"/>
                </a:solidFill>
                <a:latin typeface="HY궁서" pitchFamily="18" charset="-127"/>
                <a:ea typeface="HY궁서" pitchFamily="18" charset="-127"/>
              </a:rPr>
              <a:t>We do not know the answer BUT </a:t>
            </a:r>
            <a:r>
              <a:rPr lang="en-US" altLang="ko-KR" sz="2600" dirty="0">
                <a:solidFill>
                  <a:prstClr val="black"/>
                </a:solidFill>
                <a:latin typeface="HY궁서" pitchFamily="18" charset="-127"/>
                <a:ea typeface="HY궁서" pitchFamily="18" charset="-127"/>
              </a:rPr>
              <a:t>the NATURE </a:t>
            </a:r>
            <a:r>
              <a:rPr lang="en-US" altLang="ko-KR" sz="2600" dirty="0" smtClean="0">
                <a:solidFill>
                  <a:prstClr val="black"/>
                </a:solidFill>
                <a:latin typeface="HY궁서" pitchFamily="18" charset="-127"/>
                <a:ea typeface="HY궁서" pitchFamily="18" charset="-127"/>
              </a:rPr>
              <a:t>does.</a:t>
            </a:r>
            <a:endParaRPr lang="ko-KR" altLang="en-US" sz="2600" dirty="0">
              <a:solidFill>
                <a:prstClr val="black"/>
              </a:solidFill>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C8746469-FCF5-406D-8C99-204ECCB86B23}"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28</a:t>
            </a:fld>
            <a:endParaRPr lang="ko-KR" altLang="en-US" dirty="0">
              <a:solidFill>
                <a:prstClr val="black">
                  <a:tint val="75000"/>
                </a:prstClr>
              </a:solidFill>
            </a:endParaRPr>
          </a:p>
        </p:txBody>
      </p:sp>
    </p:spTree>
    <p:extLst>
      <p:ext uri="{BB962C8B-B14F-4D97-AF65-F5344CB8AC3E}">
        <p14:creationId xmlns:p14="http://schemas.microsoft.com/office/powerpoint/2010/main" val="1678343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DF724CF5-3414-4D26-8261-17A0DD1C27F1}"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29</a:t>
            </a:fld>
            <a:endParaRPr lang="ko-KR" altLang="en-US" dirty="0">
              <a:solidFill>
                <a:prstClr val="black">
                  <a:tint val="75000"/>
                </a:prstClr>
              </a:solidFill>
            </a:endParaRPr>
          </a:p>
        </p:txBody>
      </p:sp>
    </p:spTree>
    <p:extLst>
      <p:ext uri="{BB962C8B-B14F-4D97-AF65-F5344CB8AC3E}">
        <p14:creationId xmlns:p14="http://schemas.microsoft.com/office/powerpoint/2010/main" val="167834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t>1. Introduction</a:t>
            </a:r>
            <a:endParaRPr lang="ko-KR" altLang="en-US" dirty="0"/>
          </a:p>
        </p:txBody>
      </p:sp>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t>Ambitious proposals: Understanding from the start to the end of HIC:</a:t>
            </a:r>
            <a:endParaRPr lang="ko-KR" altLang="en-US" sz="2800" dirty="0"/>
          </a:p>
        </p:txBody>
      </p:sp>
      <p:sp>
        <p:nvSpPr>
          <p:cNvPr id="4" name="날짜 개체 틀 3"/>
          <p:cNvSpPr>
            <a:spLocks noGrp="1"/>
          </p:cNvSpPr>
          <p:nvPr>
            <p:ph type="dt" sz="half" idx="10"/>
          </p:nvPr>
        </p:nvSpPr>
        <p:spPr/>
        <p:txBody>
          <a:bodyPr/>
          <a:lstStyle/>
          <a:p>
            <a:fld id="{754E24DF-9963-475F-8AAA-50AC857F13F7}"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3</a:t>
            </a:fld>
            <a:endParaRPr lang="ko-KR" altLang="en-US">
              <a:solidFill>
                <a:prstClr val="black">
                  <a:tint val="75000"/>
                </a:prstClr>
              </a:solidFill>
            </a:endParaRPr>
          </a:p>
        </p:txBody>
      </p:sp>
      <p:pic>
        <p:nvPicPr>
          <p:cNvPr id="7" name="내용 개체 틀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276872"/>
            <a:ext cx="4825419"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771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59DB2572-F37B-4299-A1CB-B40C7004B26E}"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30</a:t>
            </a:fld>
            <a:endParaRPr lang="ko-KR" altLang="en-US" dirty="0">
              <a:solidFill>
                <a:prstClr val="black">
                  <a:tint val="75000"/>
                </a:prstClr>
              </a:solidFill>
            </a:endParaRPr>
          </a:p>
        </p:txBody>
      </p:sp>
    </p:spTree>
    <p:extLst>
      <p:ext uri="{BB962C8B-B14F-4D97-AF65-F5344CB8AC3E}">
        <p14:creationId xmlns:p14="http://schemas.microsoft.com/office/powerpoint/2010/main" val="2094366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p>
        </p:txBody>
      </p:sp>
      <p:sp>
        <p:nvSpPr>
          <p:cNvPr id="3" name="내용 개체 틀 2"/>
          <p:cNvSpPr>
            <a:spLocks noGrp="1"/>
          </p:cNvSpPr>
          <p:nvPr>
            <p:ph idx="1"/>
          </p:nvPr>
        </p:nvSpPr>
        <p:spPr>
          <a:xfrm>
            <a:off x="457200" y="1196752"/>
            <a:ext cx="8219256" cy="4929411"/>
          </a:xfrm>
        </p:spPr>
        <p:txBody>
          <a:bodyPr>
            <a:normAutofit fontScale="92500" lnSpcReduction="20000"/>
          </a:bodyPr>
          <a:lstStyle/>
          <a:p>
            <a:pPr lvl="0" algn="just" fontAlgn="base">
              <a:spcAft>
                <a:spcPct val="0"/>
              </a:spcAft>
              <a:buFont typeface="Arial" charset="0"/>
              <a:buChar char="•"/>
            </a:pPr>
            <a:r>
              <a:rPr lang="en-US" altLang="ko-KR" sz="2800" dirty="0">
                <a:solidFill>
                  <a:prstClr val="black"/>
                </a:solidFill>
                <a:latin typeface="Aharoni" pitchFamily="2" charset="-79"/>
                <a:cs typeface="Aharoni" pitchFamily="2" charset="-79"/>
              </a:rPr>
              <a:t>The dream we have is to describe all the way from the first contact of two colliding nuclei to </a:t>
            </a:r>
            <a:r>
              <a:rPr lang="en-US" altLang="ko-KR" sz="2800" dirty="0" err="1">
                <a:solidFill>
                  <a:prstClr val="black"/>
                </a:solidFill>
                <a:latin typeface="Aharoni" pitchFamily="2" charset="-79"/>
                <a:cs typeface="Aharoni" pitchFamily="2" charset="-79"/>
              </a:rPr>
              <a:t>hadronic</a:t>
            </a:r>
            <a:r>
              <a:rPr lang="en-US" altLang="ko-KR" sz="2800" dirty="0">
                <a:solidFill>
                  <a:prstClr val="black"/>
                </a:solidFill>
                <a:latin typeface="Aharoni" pitchFamily="2" charset="-79"/>
                <a:cs typeface="Aharoni" pitchFamily="2" charset="-79"/>
              </a:rPr>
              <a:t> detections</a:t>
            </a:r>
          </a:p>
          <a:p>
            <a:pPr lvl="1" algn="just" fontAlgn="base">
              <a:spcAft>
                <a:spcPct val="0"/>
              </a:spcAft>
              <a:buFont typeface="Arial" charset="0"/>
              <a:buChar char="–"/>
            </a:pPr>
            <a:r>
              <a:rPr lang="en-US" altLang="ko-KR" sz="2400" dirty="0">
                <a:solidFill>
                  <a:prstClr val="black"/>
                </a:solidFill>
                <a:latin typeface="HY궁서" pitchFamily="18" charset="-127"/>
                <a:ea typeface="HY궁서" pitchFamily="18" charset="-127"/>
              </a:rPr>
              <a:t>What is the phase space of incoming nucleus (</a:t>
            </a:r>
            <a:r>
              <a:rPr lang="en-US" altLang="ko-KR" sz="2400" dirty="0" err="1">
                <a:solidFill>
                  <a:prstClr val="black"/>
                </a:solidFill>
                <a:latin typeface="HY궁서" pitchFamily="18" charset="-127"/>
                <a:ea typeface="HY궁서" pitchFamily="18" charset="-127"/>
              </a:rPr>
              <a:t>parton</a:t>
            </a:r>
            <a:r>
              <a:rPr lang="en-US" altLang="ko-KR" sz="2400" dirty="0">
                <a:solidFill>
                  <a:prstClr val="black"/>
                </a:solidFill>
                <a:latin typeface="HY궁서" pitchFamily="18" charset="-127"/>
                <a:ea typeface="HY궁서" pitchFamily="18" charset="-127"/>
              </a:rPr>
              <a:t> distribution)?</a:t>
            </a:r>
          </a:p>
          <a:p>
            <a:pPr lvl="1" algn="just" fontAlgn="base">
              <a:spcAft>
                <a:spcPct val="0"/>
              </a:spcAft>
              <a:buFont typeface="Arial" charset="0"/>
              <a:buChar char="–"/>
            </a:pPr>
            <a:r>
              <a:rPr lang="en-US" altLang="ko-KR" sz="2400" dirty="0">
                <a:solidFill>
                  <a:prstClr val="black"/>
                </a:solidFill>
                <a:latin typeface="HY궁서" pitchFamily="18" charset="-127"/>
                <a:ea typeface="HY궁서" pitchFamily="18" charset="-127"/>
              </a:rPr>
              <a:t>How does the degree of </a:t>
            </a:r>
            <a:r>
              <a:rPr lang="en-US" altLang="ko-KR" sz="2400" dirty="0" smtClean="0">
                <a:solidFill>
                  <a:prstClr val="black"/>
                </a:solidFill>
                <a:latin typeface="HY궁서" pitchFamily="18" charset="-127"/>
                <a:ea typeface="HY궁서" pitchFamily="18" charset="-127"/>
              </a:rPr>
              <a:t>freedom of nuclei </a:t>
            </a:r>
            <a:r>
              <a:rPr lang="en-US" altLang="ko-KR" sz="2400" dirty="0">
                <a:solidFill>
                  <a:prstClr val="black"/>
                </a:solidFill>
                <a:latin typeface="HY궁서" pitchFamily="18" charset="-127"/>
                <a:ea typeface="HY궁서" pitchFamily="18" charset="-127"/>
              </a:rPr>
              <a:t>make </a:t>
            </a:r>
            <a:r>
              <a:rPr lang="en-US" altLang="ko-KR" sz="2400" dirty="0" smtClean="0">
                <a:solidFill>
                  <a:prstClr val="black"/>
                </a:solidFill>
                <a:latin typeface="HY궁서" pitchFamily="18" charset="-127"/>
                <a:ea typeface="HY궁서" pitchFamily="18" charset="-127"/>
              </a:rPr>
              <a:t>collisions and be liberated?</a:t>
            </a:r>
          </a:p>
          <a:p>
            <a:pPr lvl="2" algn="just" fontAlgn="base">
              <a:spcAft>
                <a:spcPct val="0"/>
              </a:spcAft>
              <a:buFont typeface="Arial" charset="0"/>
              <a:buChar char="–"/>
            </a:pPr>
            <a:r>
              <a:rPr lang="en-US" altLang="ko-KR" sz="2000" dirty="0" smtClean="0">
                <a:solidFill>
                  <a:prstClr val="black"/>
                </a:solidFill>
                <a:latin typeface="HY궁서" pitchFamily="18" charset="-127"/>
                <a:ea typeface="HY궁서" pitchFamily="18" charset="-127"/>
              </a:rPr>
              <a:t>How many?</a:t>
            </a:r>
          </a:p>
          <a:p>
            <a:pPr lvl="2" algn="just" fontAlgn="base">
              <a:spcAft>
                <a:spcPct val="0"/>
              </a:spcAft>
              <a:buFont typeface="Arial" charset="0"/>
              <a:buChar char="–"/>
            </a:pPr>
            <a:r>
              <a:rPr lang="en-US" altLang="ko-KR" sz="2000" dirty="0" smtClean="0">
                <a:solidFill>
                  <a:prstClr val="black"/>
                </a:solidFill>
                <a:latin typeface="HY궁서" pitchFamily="18" charset="-127"/>
                <a:ea typeface="HY궁서" pitchFamily="18" charset="-127"/>
              </a:rPr>
              <a:t>What is the </a:t>
            </a:r>
            <a:r>
              <a:rPr lang="en-US" altLang="ko-KR" sz="2000" dirty="0" err="1" smtClean="0">
                <a:solidFill>
                  <a:prstClr val="black"/>
                </a:solidFill>
                <a:latin typeface="HY궁서" pitchFamily="18" charset="-127"/>
                <a:ea typeface="HY궁서" pitchFamily="18" charset="-127"/>
              </a:rPr>
              <a:t>virtuality</a:t>
            </a:r>
            <a:r>
              <a:rPr lang="en-US" altLang="ko-KR" sz="2000" dirty="0" smtClean="0">
                <a:solidFill>
                  <a:prstClr val="black"/>
                </a:solidFill>
                <a:latin typeface="HY궁서" pitchFamily="18" charset="-127"/>
                <a:ea typeface="HY궁서" pitchFamily="18" charset="-127"/>
              </a:rPr>
              <a:t>?</a:t>
            </a:r>
          </a:p>
          <a:p>
            <a:pPr lvl="2" algn="just" fontAlgn="base">
              <a:spcAft>
                <a:spcPct val="0"/>
              </a:spcAft>
              <a:buFont typeface="Arial" charset="0"/>
              <a:buChar char="–"/>
            </a:pPr>
            <a:r>
              <a:rPr lang="en-US" altLang="ko-KR" sz="2000" dirty="0" smtClean="0">
                <a:solidFill>
                  <a:prstClr val="black"/>
                </a:solidFill>
                <a:latin typeface="HY궁서" pitchFamily="18" charset="-127"/>
                <a:ea typeface="HY궁서" pitchFamily="18" charset="-127"/>
              </a:rPr>
              <a:t>What is the phase space?</a:t>
            </a:r>
            <a:endParaRPr lang="en-US" altLang="ko-KR" sz="2000" dirty="0">
              <a:solidFill>
                <a:prstClr val="black"/>
              </a:solidFill>
              <a:latin typeface="HY궁서" pitchFamily="18" charset="-127"/>
              <a:ea typeface="HY궁서" pitchFamily="18" charset="-127"/>
            </a:endParaRPr>
          </a:p>
          <a:p>
            <a:pPr lvl="1" algn="just" fontAlgn="base">
              <a:spcAft>
                <a:spcPct val="0"/>
              </a:spcAft>
              <a:buFont typeface="Arial" charset="0"/>
              <a:buChar char="–"/>
            </a:pPr>
            <a:r>
              <a:rPr lang="en-US" altLang="ko-KR" sz="2400" dirty="0">
                <a:solidFill>
                  <a:prstClr val="black"/>
                </a:solidFill>
                <a:latin typeface="HY궁서" pitchFamily="18" charset="-127"/>
                <a:ea typeface="HY궁서" pitchFamily="18" charset="-127"/>
              </a:rPr>
              <a:t>What is the mechanism to thermalize them</a:t>
            </a:r>
            <a:r>
              <a:rPr lang="en-US" altLang="ko-KR" sz="2400" dirty="0" smtClean="0">
                <a:solidFill>
                  <a:prstClr val="black"/>
                </a:solidFill>
                <a:latin typeface="HY궁서" pitchFamily="18" charset="-127"/>
                <a:ea typeface="HY궁서" pitchFamily="18" charset="-127"/>
              </a:rPr>
              <a:t>?</a:t>
            </a:r>
          </a:p>
          <a:p>
            <a:pPr lvl="1" algn="just" fontAlgn="base">
              <a:spcAft>
                <a:spcPct val="0"/>
              </a:spcAft>
              <a:buFont typeface="Arial" charset="0"/>
              <a:buChar char="–"/>
            </a:pPr>
            <a:r>
              <a:rPr lang="en-US" altLang="ko-KR" sz="2400" dirty="0" smtClean="0">
                <a:solidFill>
                  <a:prstClr val="black"/>
                </a:solidFill>
                <a:latin typeface="HY궁서" pitchFamily="18" charset="-127"/>
                <a:ea typeface="HY궁서" pitchFamily="18" charset="-127"/>
              </a:rPr>
              <a:t>How the </a:t>
            </a:r>
            <a:r>
              <a:rPr lang="en-US" altLang="ko-KR" sz="2400" dirty="0" err="1" smtClean="0">
                <a:solidFill>
                  <a:prstClr val="black"/>
                </a:solidFill>
                <a:latin typeface="HY궁서" pitchFamily="18" charset="-127"/>
                <a:ea typeface="HY궁서" pitchFamily="18" charset="-127"/>
              </a:rPr>
              <a:t>partons</a:t>
            </a:r>
            <a:r>
              <a:rPr lang="en-US" altLang="ko-KR" sz="2400" dirty="0" smtClean="0">
                <a:solidFill>
                  <a:prstClr val="black"/>
                </a:solidFill>
                <a:latin typeface="HY궁서" pitchFamily="18" charset="-127"/>
                <a:ea typeface="HY궁서" pitchFamily="18" charset="-127"/>
              </a:rPr>
              <a:t> evolve(in QGP)?</a:t>
            </a:r>
          </a:p>
          <a:p>
            <a:pPr lvl="2" algn="just" fontAlgn="base">
              <a:spcAft>
                <a:spcPct val="0"/>
              </a:spcAft>
              <a:buFont typeface="Arial" charset="0"/>
              <a:buChar char="–"/>
            </a:pPr>
            <a:r>
              <a:rPr lang="en-US" altLang="ko-KR" sz="2000" dirty="0" smtClean="0">
                <a:solidFill>
                  <a:prstClr val="black"/>
                </a:solidFill>
                <a:latin typeface="HY궁서" pitchFamily="18" charset="-127"/>
                <a:ea typeface="HY궁서" pitchFamily="18" charset="-127"/>
              </a:rPr>
              <a:t>What is the color force?</a:t>
            </a:r>
            <a:endParaRPr lang="en-US" altLang="ko-KR" sz="2000" dirty="0">
              <a:solidFill>
                <a:prstClr val="black"/>
              </a:solidFill>
              <a:latin typeface="HY궁서" pitchFamily="18" charset="-127"/>
              <a:ea typeface="HY궁서" pitchFamily="18" charset="-127"/>
            </a:endParaRPr>
          </a:p>
          <a:p>
            <a:pPr lvl="1" algn="just" fontAlgn="base">
              <a:spcAft>
                <a:spcPct val="0"/>
              </a:spcAft>
              <a:buFont typeface="Arial" charset="0"/>
              <a:buChar char="–"/>
            </a:pPr>
            <a:r>
              <a:rPr lang="en-US" altLang="ko-KR" sz="2400" dirty="0">
                <a:solidFill>
                  <a:prstClr val="black"/>
                </a:solidFill>
                <a:latin typeface="HY궁서" pitchFamily="18" charset="-127"/>
                <a:ea typeface="HY궁서" pitchFamily="18" charset="-127"/>
              </a:rPr>
              <a:t>How </a:t>
            </a:r>
            <a:r>
              <a:rPr lang="en-US" altLang="ko-KR" sz="2400" dirty="0" smtClean="0">
                <a:solidFill>
                  <a:prstClr val="black"/>
                </a:solidFill>
                <a:latin typeface="HY궁서" pitchFamily="18" charset="-127"/>
                <a:ea typeface="HY궁서" pitchFamily="18" charset="-127"/>
              </a:rPr>
              <a:t>do </a:t>
            </a:r>
            <a:r>
              <a:rPr lang="en-US" altLang="ko-KR" sz="2400" dirty="0">
                <a:solidFill>
                  <a:prstClr val="black"/>
                </a:solidFill>
                <a:latin typeface="HY궁서" pitchFamily="18" charset="-127"/>
                <a:ea typeface="HY궁서" pitchFamily="18" charset="-127"/>
              </a:rPr>
              <a:t>the </a:t>
            </a:r>
            <a:r>
              <a:rPr lang="en-US" altLang="ko-KR" sz="2400" dirty="0" err="1">
                <a:solidFill>
                  <a:prstClr val="black"/>
                </a:solidFill>
                <a:latin typeface="HY궁서" pitchFamily="18" charset="-127"/>
                <a:ea typeface="HY궁서" pitchFamily="18" charset="-127"/>
              </a:rPr>
              <a:t>partons</a:t>
            </a:r>
            <a:r>
              <a:rPr lang="en-US" altLang="ko-KR" sz="2400" dirty="0">
                <a:solidFill>
                  <a:prstClr val="black"/>
                </a:solidFill>
                <a:latin typeface="HY궁서" pitchFamily="18" charset="-127"/>
                <a:ea typeface="HY궁서" pitchFamily="18" charset="-127"/>
              </a:rPr>
              <a:t> become hadrons?</a:t>
            </a:r>
          </a:p>
          <a:p>
            <a:pPr lvl="1" algn="just" fontAlgn="base">
              <a:spcAft>
                <a:spcPct val="0"/>
              </a:spcAft>
              <a:buFont typeface="Arial" charset="0"/>
              <a:buChar char="–"/>
            </a:pPr>
            <a:r>
              <a:rPr lang="en-US" altLang="ko-KR" sz="2400" dirty="0" smtClean="0">
                <a:solidFill>
                  <a:prstClr val="black"/>
                </a:solidFill>
                <a:latin typeface="HY궁서" pitchFamily="18" charset="-127"/>
                <a:ea typeface="HY궁서" pitchFamily="18" charset="-127"/>
              </a:rPr>
              <a:t>How do hadrons make expansion?</a:t>
            </a:r>
            <a:endParaRPr lang="en-US" altLang="ko-KR" sz="2400" dirty="0">
              <a:solidFill>
                <a:prstClr val="black"/>
              </a:solidFill>
              <a:latin typeface="HY궁서" pitchFamily="18" charset="-127"/>
              <a:ea typeface="HY궁서" pitchFamily="18" charset="-127"/>
            </a:endParaRPr>
          </a:p>
          <a:p>
            <a:endParaRPr lang="ko-KR" altLang="en-US" dirty="0"/>
          </a:p>
        </p:txBody>
      </p:sp>
      <p:sp>
        <p:nvSpPr>
          <p:cNvPr id="4" name="날짜 개체 틀 3"/>
          <p:cNvSpPr>
            <a:spLocks noGrp="1"/>
          </p:cNvSpPr>
          <p:nvPr>
            <p:ph type="dt" sz="half" idx="10"/>
          </p:nvPr>
        </p:nvSpPr>
        <p:spPr/>
        <p:txBody>
          <a:bodyPr/>
          <a:lstStyle/>
          <a:p>
            <a:fld id="{DFFE7C77-B2FF-454A-81BC-85C2084508A0}"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4</a:t>
            </a:fld>
            <a:endParaRPr lang="ko-KR" altLang="en-US" dirty="0">
              <a:solidFill>
                <a:prstClr val="black">
                  <a:tint val="75000"/>
                </a:prstClr>
              </a:solidFill>
            </a:endParaRPr>
          </a:p>
        </p:txBody>
      </p:sp>
    </p:spTree>
    <p:extLst>
      <p:ext uri="{BB962C8B-B14F-4D97-AF65-F5344CB8AC3E}">
        <p14:creationId xmlns:p14="http://schemas.microsoft.com/office/powerpoint/2010/main" val="121577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r>
              <a:rPr lang="en-US" altLang="ko-KR" dirty="0" smtClean="0">
                <a:latin typeface="HY견고딕" pitchFamily="18" charset="-127"/>
                <a:ea typeface="HY견고딕" pitchFamily="18" charset="-127"/>
              </a:rPr>
              <a:t>2. Initial Phase Space</a:t>
            </a:r>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pPr lvl="0" algn="just">
              <a:defRPr/>
            </a:pPr>
            <a:r>
              <a:rPr lang="en-US" altLang="ko-KR" sz="2600" dirty="0" smtClean="0">
                <a:solidFill>
                  <a:prstClr val="black"/>
                </a:solidFill>
                <a:latin typeface="HY궁서" pitchFamily="18" charset="-127"/>
                <a:ea typeface="HY궁서" pitchFamily="18" charset="-127"/>
              </a:rPr>
              <a:t>We make simple:</a:t>
            </a:r>
          </a:p>
          <a:p>
            <a:pPr lvl="1">
              <a:defRPr/>
            </a:pPr>
            <a:r>
              <a:rPr lang="en-US" altLang="ko-KR" sz="2000" dirty="0" smtClean="0">
                <a:solidFill>
                  <a:prstClr val="black"/>
                </a:solidFill>
                <a:latin typeface="HY궁서" pitchFamily="18" charset="-127"/>
                <a:ea typeface="HY궁서" pitchFamily="18" charset="-127"/>
              </a:rPr>
              <a:t>Projectile </a:t>
            </a:r>
            <a:r>
              <a:rPr lang="en-US" altLang="ko-KR" sz="2000" dirty="0">
                <a:solidFill>
                  <a:prstClr val="black"/>
                </a:solidFill>
                <a:latin typeface="HY궁서" pitchFamily="18" charset="-127"/>
                <a:ea typeface="HY궁서" pitchFamily="18" charset="-127"/>
              </a:rPr>
              <a:t>and target nucleus are made of </a:t>
            </a:r>
            <a:r>
              <a:rPr lang="en-US" altLang="ko-KR" sz="2000" dirty="0" smtClean="0">
                <a:solidFill>
                  <a:prstClr val="black"/>
                </a:solidFill>
                <a:latin typeface="HY궁서" pitchFamily="18" charset="-127"/>
                <a:ea typeface="HY궁서" pitchFamily="18" charset="-127"/>
              </a:rPr>
              <a:t>nucleons(protons and neutrons) and nucleons are made of </a:t>
            </a:r>
            <a:r>
              <a:rPr lang="en-US" altLang="ko-KR" sz="2000" dirty="0" err="1" smtClean="0">
                <a:solidFill>
                  <a:prstClr val="black"/>
                </a:solidFill>
                <a:latin typeface="HY궁서" pitchFamily="18" charset="-127"/>
                <a:ea typeface="HY궁서" pitchFamily="18" charset="-127"/>
              </a:rPr>
              <a:t>partons</a:t>
            </a:r>
            <a:r>
              <a:rPr lang="en-US" altLang="ko-KR" sz="2000" dirty="0" smtClean="0">
                <a:solidFill>
                  <a:prstClr val="black"/>
                </a:solidFill>
                <a:latin typeface="HY궁서" pitchFamily="18" charset="-127"/>
                <a:ea typeface="HY궁서" pitchFamily="18" charset="-127"/>
              </a:rPr>
              <a:t> </a:t>
            </a:r>
            <a:r>
              <a:rPr lang="en-US" altLang="ko-KR" sz="2000" dirty="0">
                <a:solidFill>
                  <a:prstClr val="black"/>
                </a:solidFill>
                <a:latin typeface="HY궁서" pitchFamily="18" charset="-127"/>
                <a:ea typeface="HY궁서" pitchFamily="18" charset="-127"/>
              </a:rPr>
              <a:t>(gluons, valance quarks, sea quarks and anti-quarks)</a:t>
            </a:r>
          </a:p>
          <a:p>
            <a:pPr lvl="1">
              <a:defRPr/>
            </a:pPr>
            <a:r>
              <a:rPr lang="en-US" altLang="ko-KR" sz="2000" dirty="0" smtClean="0">
                <a:solidFill>
                  <a:prstClr val="black"/>
                </a:solidFill>
                <a:latin typeface="HY궁서" pitchFamily="18" charset="-127"/>
                <a:ea typeface="HY궁서" pitchFamily="18" charset="-127"/>
              </a:rPr>
              <a:t>These quasi-particles (</a:t>
            </a:r>
            <a:r>
              <a:rPr lang="en-US" altLang="ko-KR" sz="2000" dirty="0" err="1" smtClean="0">
                <a:solidFill>
                  <a:prstClr val="black"/>
                </a:solidFill>
                <a:latin typeface="HY궁서" pitchFamily="18" charset="-127"/>
                <a:ea typeface="HY궁서" pitchFamily="18" charset="-127"/>
              </a:rPr>
              <a:t>parton</a:t>
            </a:r>
            <a:r>
              <a:rPr lang="en-US" altLang="ko-KR" sz="2000" dirty="0" smtClean="0">
                <a:solidFill>
                  <a:prstClr val="black"/>
                </a:solidFill>
                <a:latin typeface="HY궁서" pitchFamily="18" charset="-127"/>
                <a:ea typeface="HY궁서" pitchFamily="18" charset="-127"/>
              </a:rPr>
              <a:t>) </a:t>
            </a:r>
            <a:r>
              <a:rPr lang="en-US" altLang="ko-KR" sz="2000" dirty="0">
                <a:solidFill>
                  <a:prstClr val="black"/>
                </a:solidFill>
                <a:latin typeface="HY궁서" pitchFamily="18" charset="-127"/>
                <a:ea typeface="HY궁서" pitchFamily="18" charset="-127"/>
              </a:rPr>
              <a:t>will make collisions while the two nuclei passing </a:t>
            </a:r>
            <a:r>
              <a:rPr lang="en-US" altLang="ko-KR" sz="2000" dirty="0" smtClean="0">
                <a:solidFill>
                  <a:prstClr val="black"/>
                </a:solidFill>
                <a:latin typeface="HY궁서" pitchFamily="18" charset="-127"/>
                <a:ea typeface="HY궁서" pitchFamily="18" charset="-127"/>
              </a:rPr>
              <a:t>through with the assumption of frozen transversal momentum</a:t>
            </a:r>
            <a:endParaRPr lang="en-US" altLang="ko-KR" sz="2000" dirty="0">
              <a:solidFill>
                <a:prstClr val="black"/>
              </a:solidFill>
              <a:latin typeface="HY궁서" pitchFamily="18" charset="-127"/>
              <a:ea typeface="HY궁서" pitchFamily="18" charset="-127"/>
            </a:endParaRPr>
          </a:p>
          <a:p>
            <a:pPr lvl="1">
              <a:defRPr/>
            </a:pPr>
            <a:r>
              <a:rPr lang="en-US" altLang="ko-KR" sz="2000" dirty="0" smtClean="0">
                <a:solidFill>
                  <a:prstClr val="black"/>
                </a:solidFill>
                <a:latin typeface="HY궁서" pitchFamily="18" charset="-127"/>
                <a:ea typeface="HY궁서" pitchFamily="18" charset="-127"/>
              </a:rPr>
              <a:t>If </a:t>
            </a:r>
            <a:r>
              <a:rPr lang="en-US" altLang="ko-KR" sz="2000" dirty="0">
                <a:solidFill>
                  <a:prstClr val="black"/>
                </a:solidFill>
                <a:latin typeface="HY궁서" pitchFamily="18" charset="-127"/>
                <a:ea typeface="HY궁서" pitchFamily="18" charset="-127"/>
              </a:rPr>
              <a:t>transversal momentum after collision is greater than </a:t>
            </a:r>
            <a:r>
              <a:rPr lang="en-US" altLang="ko-KR" sz="2000" dirty="0" err="1" smtClean="0">
                <a:solidFill>
                  <a:prstClr val="black"/>
                </a:solidFill>
                <a:latin typeface="HY궁서" pitchFamily="18" charset="-127"/>
                <a:ea typeface="HY궁서" pitchFamily="18" charset="-127"/>
              </a:rPr>
              <a:t>p_T</a:t>
            </a:r>
            <a:r>
              <a:rPr lang="en-US" altLang="ko-KR" sz="2000" dirty="0" smtClean="0">
                <a:solidFill>
                  <a:prstClr val="black"/>
                </a:solidFill>
                <a:latin typeface="HY궁서" pitchFamily="18" charset="-127"/>
                <a:ea typeface="HY궁서" pitchFamily="18" charset="-127"/>
              </a:rPr>
              <a:t>(min), </a:t>
            </a:r>
            <a:r>
              <a:rPr lang="en-US" altLang="ko-KR" sz="2000" dirty="0">
                <a:solidFill>
                  <a:prstClr val="black"/>
                </a:solidFill>
                <a:latin typeface="HY궁서" pitchFamily="18" charset="-127"/>
                <a:ea typeface="HY궁서" pitchFamily="18" charset="-127"/>
              </a:rPr>
              <a:t>we assume the quasi-particle is liberated from the mother nucleus and become </a:t>
            </a:r>
            <a:r>
              <a:rPr lang="en-US" altLang="ko-KR" sz="2000" dirty="0">
                <a:solidFill>
                  <a:srgbClr val="FF0000"/>
                </a:solidFill>
                <a:latin typeface="HY궁서" pitchFamily="18" charset="-127"/>
                <a:ea typeface="HY궁서" pitchFamily="18" charset="-127"/>
              </a:rPr>
              <a:t>on-shell</a:t>
            </a:r>
            <a:r>
              <a:rPr lang="en-US" altLang="ko-KR" sz="2000" dirty="0">
                <a:solidFill>
                  <a:prstClr val="black"/>
                </a:solidFill>
                <a:latin typeface="HY궁서" pitchFamily="18" charset="-127"/>
                <a:ea typeface="HY궁서" pitchFamily="18" charset="-127"/>
              </a:rPr>
              <a:t> particle. </a:t>
            </a:r>
            <a:endParaRPr lang="ko-KR" altLang="en-US" sz="2000" dirty="0">
              <a:solidFill>
                <a:prstClr val="black"/>
              </a:solidFill>
              <a:latin typeface="HY궁서" pitchFamily="18" charset="-127"/>
              <a:ea typeface="HY궁서" pitchFamily="18" charset="-127"/>
            </a:endParaRPr>
          </a:p>
          <a:p>
            <a:endParaRPr lang="ko-KR" altLang="en-US"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02FA06EB-090A-4D1F-8A84-19751BD29E1B}"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5</a:t>
            </a:fld>
            <a:endParaRPr lang="ko-KR" altLang="en-US">
              <a:solidFill>
                <a:prstClr val="black">
                  <a:tint val="75000"/>
                </a:prstClr>
              </a:solidFill>
            </a:endParaRPr>
          </a:p>
        </p:txBody>
      </p:sp>
    </p:spTree>
    <p:extLst>
      <p:ext uri="{BB962C8B-B14F-4D97-AF65-F5344CB8AC3E}">
        <p14:creationId xmlns:p14="http://schemas.microsoft.com/office/powerpoint/2010/main" val="121577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a:bodyPr>
          <a:lstStyle/>
          <a:p>
            <a:pPr algn="l"/>
            <a:r>
              <a:rPr lang="en-US" altLang="ko-KR" sz="3200" dirty="0" smtClean="0">
                <a:latin typeface="HY견고딕" pitchFamily="18" charset="-127"/>
                <a:ea typeface="HY견고딕" pitchFamily="18" charset="-127"/>
              </a:rPr>
              <a:t>2.1 Nucleus Phase Space</a:t>
            </a:r>
            <a:endParaRPr lang="ko-KR" altLang="en-US" sz="3200"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fontScale="92500" lnSpcReduction="20000"/>
              </a:bodyPr>
              <a:lstStyle/>
              <a:p>
                <a:r>
                  <a:rPr lang="en-US" altLang="ko-KR" sz="2000" dirty="0" smtClean="0">
                    <a:latin typeface="HY궁서" pitchFamily="18" charset="-127"/>
                    <a:ea typeface="HY궁서" pitchFamily="18" charset="-127"/>
                  </a:rPr>
                  <a:t>The phase space can be factorized into spatial and momentum </a:t>
                </a:r>
                <a:r>
                  <a:rPr lang="en-US" altLang="ko-KR" sz="2000" dirty="0" smtClean="0">
                    <a:solidFill>
                      <a:prstClr val="black"/>
                    </a:solidFill>
                    <a:latin typeface="HY궁서" pitchFamily="18" charset="-127"/>
                    <a:ea typeface="HY궁서" pitchFamily="18" charset="-127"/>
                  </a:rPr>
                  <a:t>distribution;</a:t>
                </a:r>
              </a:p>
              <a:p>
                <a:pPr marL="914400" lvl="2" indent="0">
                  <a:buNone/>
                </a:pPr>
                <a14:m>
                  <m:oMathPara xmlns:m="http://schemas.openxmlformats.org/officeDocument/2006/math">
                    <m:oMathParaPr>
                      <m:jc m:val="centerGroup"/>
                    </m:oMathParaPr>
                    <m:oMath xmlns:m="http://schemas.openxmlformats.org/officeDocument/2006/math">
                      <m:r>
                        <a:rPr lang="en-US" altLang="ko-KR" b="0" i="1" smtClean="0">
                          <a:solidFill>
                            <a:prstClr val="black"/>
                          </a:solidFill>
                          <a:latin typeface="Cambria Math"/>
                          <a:ea typeface="HY궁서" pitchFamily="18" charset="-127"/>
                        </a:rPr>
                        <m:t>𝐹</m:t>
                      </m:r>
                      <m:d>
                        <m:dPr>
                          <m:ctrlPr>
                            <a:rPr lang="en-US" altLang="ko-KR" b="0" i="1" smtClean="0">
                              <a:solidFill>
                                <a:prstClr val="black"/>
                              </a:solidFill>
                              <a:latin typeface="Cambria Math"/>
                              <a:ea typeface="HY궁서" pitchFamily="18" charset="-127"/>
                            </a:rPr>
                          </m:ctrlPr>
                        </m:dPr>
                        <m:e>
                          <m:r>
                            <a:rPr lang="en-US" altLang="ko-KR" b="0" i="1" smtClean="0">
                              <a:solidFill>
                                <a:prstClr val="black"/>
                              </a:solidFill>
                              <a:latin typeface="Cambria Math"/>
                              <a:ea typeface="HY궁서" pitchFamily="18" charset="-127"/>
                            </a:rPr>
                            <m:t>𝑥</m:t>
                          </m:r>
                          <m:r>
                            <a:rPr lang="en-US" altLang="ko-KR" b="0" i="1" smtClean="0">
                              <a:solidFill>
                                <a:prstClr val="black"/>
                              </a:solidFill>
                              <a:latin typeface="Cambria Math"/>
                              <a:ea typeface="HY궁서" pitchFamily="18" charset="-127"/>
                            </a:rPr>
                            <m:t>,</m:t>
                          </m:r>
                          <m:r>
                            <a:rPr lang="en-US" altLang="ko-KR" b="0" i="1" smtClean="0">
                              <a:solidFill>
                                <a:prstClr val="black"/>
                              </a:solidFill>
                              <a:latin typeface="Cambria Math"/>
                              <a:ea typeface="HY궁서" pitchFamily="18" charset="-127"/>
                            </a:rPr>
                            <m:t>𝑝</m:t>
                          </m:r>
                        </m:e>
                      </m:d>
                      <m:r>
                        <a:rPr lang="en-US" altLang="ko-KR" i="1" smtClean="0">
                          <a:solidFill>
                            <a:prstClr val="black"/>
                          </a:solidFill>
                          <a:latin typeface="Cambria Math"/>
                          <a:ea typeface="HY궁서" pitchFamily="18" charset="-127"/>
                        </a:rPr>
                        <m:t>=</m:t>
                      </m:r>
                      <m:r>
                        <m:rPr>
                          <m:sty m:val="p"/>
                        </m:rPr>
                        <a:rPr lang="el-GR" altLang="ko-KR" i="1" smtClean="0">
                          <a:solidFill>
                            <a:prstClr val="black"/>
                          </a:solidFill>
                          <a:latin typeface="Cambria Math"/>
                          <a:ea typeface="HY궁서" pitchFamily="18" charset="-127"/>
                        </a:rPr>
                        <m:t>ρ</m:t>
                      </m:r>
                      <m:d>
                        <m:dPr>
                          <m:ctrlPr>
                            <a:rPr lang="en-US" altLang="ko-KR" b="0" i="1" smtClean="0">
                              <a:solidFill>
                                <a:prstClr val="black"/>
                              </a:solidFill>
                              <a:latin typeface="Cambria Math"/>
                              <a:ea typeface="HY궁서" pitchFamily="18" charset="-127"/>
                            </a:rPr>
                          </m:ctrlPr>
                        </m:dPr>
                        <m:e>
                          <m:r>
                            <a:rPr lang="en-US" altLang="ko-KR" b="0" i="1" smtClean="0">
                              <a:solidFill>
                                <a:prstClr val="black"/>
                              </a:solidFill>
                              <a:latin typeface="Cambria Math"/>
                              <a:ea typeface="HY궁서" pitchFamily="18" charset="-127"/>
                            </a:rPr>
                            <m:t>𝑥</m:t>
                          </m:r>
                        </m:e>
                      </m:d>
                      <m:r>
                        <a:rPr lang="en-US" altLang="ko-KR" b="0" i="1" smtClean="0">
                          <a:solidFill>
                            <a:prstClr val="black"/>
                          </a:solidFill>
                          <a:latin typeface="Cambria Math"/>
                          <a:ea typeface="HY궁서" pitchFamily="18" charset="-127"/>
                        </a:rPr>
                        <m:t> </m:t>
                      </m:r>
                      <m:r>
                        <a:rPr lang="en-US" altLang="ko-KR" b="0" i="1" smtClean="0">
                          <a:solidFill>
                            <a:prstClr val="black"/>
                          </a:solidFill>
                          <a:latin typeface="Cambria Math"/>
                          <a:ea typeface="HY궁서" pitchFamily="18" charset="-127"/>
                        </a:rPr>
                        <m:t>𝑓</m:t>
                      </m:r>
                      <m:r>
                        <a:rPr lang="en-US" altLang="ko-KR" b="0" i="1" smtClean="0">
                          <a:solidFill>
                            <a:prstClr val="black"/>
                          </a:solidFill>
                          <a:latin typeface="Cambria Math"/>
                          <a:ea typeface="HY궁서" pitchFamily="18" charset="-127"/>
                        </a:rPr>
                        <m:t>(</m:t>
                      </m:r>
                      <m:r>
                        <a:rPr lang="en-US" altLang="ko-KR" b="0" i="1" smtClean="0">
                          <a:solidFill>
                            <a:prstClr val="black"/>
                          </a:solidFill>
                          <a:latin typeface="Cambria Math"/>
                          <a:ea typeface="HY궁서" pitchFamily="18" charset="-127"/>
                        </a:rPr>
                        <m:t>𝑝</m:t>
                      </m:r>
                      <m:r>
                        <a:rPr lang="en-US" altLang="ko-KR" b="0" i="1" smtClean="0">
                          <a:solidFill>
                            <a:prstClr val="black"/>
                          </a:solidFill>
                          <a:latin typeface="Cambria Math"/>
                          <a:ea typeface="HY궁서" pitchFamily="18" charset="-127"/>
                        </a:rPr>
                        <m:t>)</m:t>
                      </m:r>
                    </m:oMath>
                  </m:oMathPara>
                </a14:m>
                <a:endParaRPr lang="en-US" altLang="ko-KR" dirty="0">
                  <a:solidFill>
                    <a:prstClr val="black"/>
                  </a:solidFill>
                  <a:latin typeface="HY궁서" pitchFamily="18" charset="-127"/>
                  <a:ea typeface="HY궁서" pitchFamily="18" charset="-127"/>
                </a:endParaRPr>
              </a:p>
              <a:p>
                <a:endParaRPr lang="en-US" altLang="ko-KR" sz="2000" dirty="0" smtClean="0">
                  <a:solidFill>
                    <a:prstClr val="black"/>
                  </a:solidFill>
                  <a:latin typeface="HY궁서" pitchFamily="18" charset="-127"/>
                  <a:ea typeface="HY궁서" pitchFamily="18" charset="-127"/>
                </a:endParaRPr>
              </a:p>
              <a:p>
                <a:r>
                  <a:rPr lang="en-US" altLang="ko-KR" sz="2000" dirty="0" smtClean="0">
                    <a:latin typeface="HY궁서" pitchFamily="18" charset="-127"/>
                    <a:ea typeface="HY궁서" pitchFamily="18" charset="-127"/>
                  </a:rPr>
                  <a:t>Spatial distribution: </a:t>
                </a:r>
              </a:p>
              <a:p>
                <a:pPr lvl="1"/>
                <a:r>
                  <a:rPr lang="en-US" altLang="ko-KR" sz="1600" dirty="0" smtClean="0">
                    <a:latin typeface="HY궁서" pitchFamily="18" charset="-127"/>
                    <a:ea typeface="HY궁서" pitchFamily="18" charset="-127"/>
                  </a:rPr>
                  <a:t>Wood-Saxon model:</a:t>
                </a:r>
              </a:p>
              <a:p>
                <a:pPr lvl="1"/>
                <a:r>
                  <a:rPr lang="en-US" altLang="ko-KR" sz="1600" dirty="0" smtClean="0">
                    <a:latin typeface="HY궁서" pitchFamily="18" charset="-127"/>
                    <a:ea typeface="HY궁서" pitchFamily="18" charset="-127"/>
                  </a:rPr>
                  <a:t>Hard sphere model:</a:t>
                </a:r>
              </a:p>
              <a:p>
                <a:endParaRPr lang="en-US" altLang="ko-KR" sz="2000" dirty="0" smtClean="0">
                  <a:latin typeface="HY궁서" pitchFamily="18" charset="-127"/>
                  <a:ea typeface="HY궁서" pitchFamily="18" charset="-127"/>
                </a:endParaRPr>
              </a:p>
              <a:p>
                <a:r>
                  <a:rPr lang="en-US" altLang="ko-KR" sz="2000" dirty="0" smtClean="0">
                    <a:latin typeface="HY궁서" pitchFamily="18" charset="-127"/>
                    <a:ea typeface="HY궁서" pitchFamily="18" charset="-127"/>
                  </a:rPr>
                  <a:t>Momentum distribution:</a:t>
                </a:r>
              </a:p>
              <a:p>
                <a:pPr lvl="1"/>
                <a:r>
                  <a:rPr lang="en-US" altLang="ko-KR" sz="1600" dirty="0" smtClean="0">
                    <a:latin typeface="HY궁서" pitchFamily="18" charset="-127"/>
                    <a:ea typeface="HY궁서" pitchFamily="18" charset="-127"/>
                  </a:rPr>
                  <a:t>CGC (KNV)</a:t>
                </a:r>
              </a:p>
              <a:p>
                <a:pPr lvl="1"/>
                <a:r>
                  <a:rPr lang="en-US" altLang="ko-KR" sz="1600" dirty="0" smtClean="0">
                    <a:latin typeface="HY궁서" pitchFamily="18" charset="-127"/>
                    <a:ea typeface="HY궁서" pitchFamily="18" charset="-127"/>
                  </a:rPr>
                  <a:t>cteq6</a:t>
                </a:r>
              </a:p>
              <a:p>
                <a:pPr lvl="1"/>
                <a:r>
                  <a:rPr lang="en-US" altLang="ko-KR" sz="1600" dirty="0" err="1" smtClean="0">
                    <a:latin typeface="HY궁서" pitchFamily="18" charset="-127"/>
                    <a:ea typeface="HY궁서" pitchFamily="18" charset="-127"/>
                  </a:rPr>
                  <a:t>grv</a:t>
                </a:r>
                <a:endParaRPr lang="en-US" altLang="ko-KR" sz="1600" dirty="0" smtClean="0">
                  <a:latin typeface="HY궁서" pitchFamily="18" charset="-127"/>
                  <a:ea typeface="HY궁서" pitchFamily="18" charset="-127"/>
                </a:endParaRPr>
              </a:p>
              <a:p>
                <a:pPr lvl="1"/>
                <a:r>
                  <a:rPr lang="en-US" altLang="ko-KR" sz="1600" dirty="0" smtClean="0">
                    <a:latin typeface="HY궁서" pitchFamily="18" charset="-127"/>
                    <a:ea typeface="HY궁서" pitchFamily="18" charset="-127"/>
                  </a:rPr>
                  <a:t>ABM</a:t>
                </a:r>
              </a:p>
              <a:p>
                <a:pPr lvl="1"/>
                <a:r>
                  <a:rPr lang="en-US" altLang="ko-KR" sz="1600" dirty="0" smtClean="0">
                    <a:latin typeface="HY궁서" pitchFamily="18" charset="-127"/>
                    <a:ea typeface="HY궁서" pitchFamily="18" charset="-127"/>
                  </a:rPr>
                  <a:t>HERA</a:t>
                </a:r>
              </a:p>
              <a:p>
                <a:pPr lvl="1"/>
                <a:r>
                  <a:rPr lang="en-US" altLang="ko-KR" sz="1600" dirty="0" smtClean="0">
                    <a:latin typeface="HY궁서" pitchFamily="18" charset="-127"/>
                    <a:ea typeface="HY궁서" pitchFamily="18" charset="-127"/>
                  </a:rPr>
                  <a:t>MRST/MSTW</a:t>
                </a:r>
              </a:p>
              <a:p>
                <a:pPr lvl="1"/>
                <a:r>
                  <a:rPr lang="en-US" altLang="ko-KR" sz="1600" dirty="0" smtClean="0">
                    <a:latin typeface="HY궁서" pitchFamily="18" charset="-127"/>
                    <a:ea typeface="HY궁서" pitchFamily="18" charset="-127"/>
                  </a:rPr>
                  <a:t>NNPDF</a:t>
                </a:r>
              </a:p>
              <a:p>
                <a:pPr lvl="1"/>
                <a:endParaRPr lang="en-US" altLang="ko-KR" sz="1600" dirty="0">
                  <a:latin typeface="HY궁서" pitchFamily="18" charset="-127"/>
                  <a:ea typeface="HY궁서" pitchFamily="18" charset="-127"/>
                </a:endParaRPr>
              </a:p>
              <a:p>
                <a:pPr lvl="1"/>
                <a:r>
                  <a:rPr lang="en-US" altLang="ko-KR" sz="1600" dirty="0" smtClean="0">
                    <a:latin typeface="HY궁서" pitchFamily="18" charset="-127"/>
                    <a:ea typeface="HY궁서" pitchFamily="18" charset="-127"/>
                  </a:rPr>
                  <a:t>EKS for shadowing effect</a:t>
                </a:r>
              </a:p>
              <a:p>
                <a:pPr lvl="1"/>
                <a:endParaRPr lang="ko-KR" altLang="en-US" sz="16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519" t="-1854"/>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69F7297B-6699-4F96-B2F1-8811907E5C1E}" type="datetime1">
              <a:rPr lang="ko-KR" altLang="en-US" smtClean="0"/>
              <a:t>2012-12-07</a:t>
            </a:fld>
            <a:endParaRPr lang="ko-KR" altLang="en-US"/>
          </a:p>
        </p:txBody>
      </p:sp>
      <p:sp>
        <p:nvSpPr>
          <p:cNvPr id="5" name="바닥글 개체 틀 4"/>
          <p:cNvSpPr>
            <a:spLocks noGrp="1"/>
          </p:cNvSpPr>
          <p:nvPr>
            <p:ph type="ftr" sz="quarter" idx="11"/>
          </p:nvPr>
        </p:nvSpPr>
        <p:spPr/>
        <p:txBody>
          <a:bodyPr/>
          <a:lstStyle/>
          <a:p>
            <a:r>
              <a:rPr lang="en-US" altLang="ko-KR" smtClean="0"/>
              <a:t>HIM2012/12 </a:t>
            </a:r>
            <a:r>
              <a:rPr lang="ko-KR" altLang="en-US" smtClean="0"/>
              <a:t>전남대학교</a:t>
            </a:r>
            <a:endParaRPr lang="ko-KR" altLang="en-US"/>
          </a:p>
        </p:txBody>
      </p:sp>
      <p:sp>
        <p:nvSpPr>
          <p:cNvPr id="6" name="슬라이드 번호 개체 틀 5"/>
          <p:cNvSpPr>
            <a:spLocks noGrp="1"/>
          </p:cNvSpPr>
          <p:nvPr>
            <p:ph type="sldNum" sz="quarter" idx="12"/>
          </p:nvPr>
        </p:nvSpPr>
        <p:spPr/>
        <p:txBody>
          <a:bodyPr/>
          <a:lstStyle/>
          <a:p>
            <a:fld id="{A95384CE-B3F4-4337-B396-7AE5429E6D09}" type="slidenum">
              <a:rPr lang="ko-KR" altLang="en-US" smtClean="0"/>
              <a:t>6</a:t>
            </a:fld>
            <a:endParaRPr lang="ko-KR" altLang="en-US"/>
          </a:p>
        </p:txBody>
      </p:sp>
    </p:spTree>
    <p:extLst>
      <p:ext uri="{BB962C8B-B14F-4D97-AF65-F5344CB8AC3E}">
        <p14:creationId xmlns:p14="http://schemas.microsoft.com/office/powerpoint/2010/main" val="125837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a:bodyPr>
          <a:lstStyle/>
          <a:p>
            <a:pPr algn="l"/>
            <a:r>
              <a:rPr lang="en-US" altLang="ko-KR" sz="3200" dirty="0" smtClean="0">
                <a:latin typeface="HY견고딕" pitchFamily="18" charset="-127"/>
                <a:ea typeface="HY견고딕" pitchFamily="18" charset="-127"/>
              </a:rPr>
              <a:t>2.2 initial phase space</a:t>
            </a:r>
            <a:endParaRPr lang="ko-KR" altLang="en-US" sz="3200" dirty="0">
              <a:latin typeface="HY견고딕" pitchFamily="18" charset="-127"/>
              <a:ea typeface="HY견고딕" pitchFamily="18" charset="-127"/>
            </a:endParaRP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457200" y="1196752"/>
                <a:ext cx="8219256" cy="4929411"/>
              </a:xfrm>
            </p:spPr>
            <p:txBody>
              <a:bodyPr>
                <a:normAutofit/>
              </a:bodyPr>
              <a:lstStyle/>
              <a:p>
                <a:r>
                  <a:rPr lang="en-US" altLang="ko-KR" sz="2400" dirty="0" smtClean="0">
                    <a:latin typeface="HY궁서" pitchFamily="18" charset="-127"/>
                    <a:ea typeface="HY궁서" pitchFamily="18" charset="-127"/>
                  </a:rPr>
                  <a:t>Thus, the number of events involving </a:t>
                </a:r>
                <a:r>
                  <a:rPr lang="en-US" altLang="ko-KR" sz="2400" dirty="0" err="1" smtClean="0">
                    <a:latin typeface="HY궁서" pitchFamily="18" charset="-127"/>
                    <a:ea typeface="HY궁서" pitchFamily="18" charset="-127"/>
                  </a:rPr>
                  <a:t>parton</a:t>
                </a:r>
                <a:r>
                  <a:rPr lang="en-US" altLang="ko-KR" sz="2400" dirty="0" smtClean="0">
                    <a:latin typeface="HY궁서" pitchFamily="18" charset="-127"/>
                    <a:ea typeface="HY궁서" pitchFamily="18" charset="-127"/>
                  </a:rPr>
                  <a:t> k;</a:t>
                </a:r>
              </a:p>
              <a:p>
                <a:pPr marL="914400" lvl="2"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ko-KR" i="1" smtClean="0">
                              <a:latin typeface="Cambria Math"/>
                              <a:ea typeface="HY궁서" pitchFamily="18" charset="-127"/>
                            </a:rPr>
                          </m:ctrlPr>
                        </m:mPr>
                        <m:mr>
                          <m:e>
                            <m:f>
                              <m:fPr>
                                <m:ctrlPr>
                                  <a:rPr lang="en-US" altLang="ko-KR" i="1" smtClean="0">
                                    <a:latin typeface="Cambria Math"/>
                                    <a:ea typeface="HY궁서" pitchFamily="18" charset="-127"/>
                                  </a:rPr>
                                </m:ctrlPr>
                              </m:fPr>
                              <m:num>
                                <m:r>
                                  <a:rPr lang="en-US" altLang="ko-KR" b="0" i="1" smtClean="0">
                                    <a:latin typeface="Cambria Math"/>
                                    <a:ea typeface="HY궁서" pitchFamily="18" charset="-127"/>
                                  </a:rPr>
                                  <m:t>𝑑</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𝑁</m:t>
                                    </m:r>
                                  </m:e>
                                  <m:sub>
                                    <m:r>
                                      <a:rPr lang="en-US" altLang="ko-KR" b="0" i="1" smtClean="0">
                                        <a:latin typeface="Cambria Math"/>
                                        <a:ea typeface="HY궁서" pitchFamily="18" charset="-127"/>
                                      </a:rPr>
                                      <m:t>𝑘</m:t>
                                    </m:r>
                                  </m:sub>
                                </m:sSub>
                              </m:num>
                              <m:den>
                                <m:r>
                                  <a:rPr lang="en-US" altLang="ko-KR" b="0" i="1" smtClean="0">
                                    <a:latin typeface="Cambria Math"/>
                                    <a:ea typeface="HY궁서" pitchFamily="18" charset="-127"/>
                                  </a:rPr>
                                  <m:t>𝑑𝑦</m:t>
                                </m:r>
                                <m:r>
                                  <a:rPr lang="en-US" altLang="ko-KR" b="0" i="1" smtClean="0">
                                    <a:latin typeface="Cambria Math"/>
                                    <a:ea typeface="HY궁서" pitchFamily="18" charset="-127"/>
                                  </a:rPr>
                                  <m:t> </m:t>
                                </m:r>
                                <m:r>
                                  <a:rPr lang="en-US" altLang="ko-KR" b="0" i="1" smtClean="0">
                                    <a:latin typeface="Cambria Math"/>
                                    <a:ea typeface="HY궁서" pitchFamily="18" charset="-127"/>
                                  </a:rPr>
                                  <m:t>𝑑</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𝑝</m:t>
                                    </m:r>
                                  </m:e>
                                  <m:sub>
                                    <m:r>
                                      <a:rPr lang="en-US" altLang="ko-KR" b="0" i="1" smtClean="0">
                                        <a:latin typeface="Cambria Math"/>
                                        <a:ea typeface="HY궁서" pitchFamily="18" charset="-127"/>
                                      </a:rPr>
                                      <m:t>𝑇</m:t>
                                    </m:r>
                                  </m:sub>
                                </m:sSub>
                              </m:den>
                            </m:f>
                            <m:r>
                              <m:rPr>
                                <m:brk m:alnAt="7"/>
                              </m:rPr>
                              <a:rPr lang="en-US" altLang="ko-KR" b="0" i="1" smtClean="0">
                                <a:latin typeface="Cambria Math"/>
                                <a:ea typeface="HY궁서" pitchFamily="18" charset="-127"/>
                              </a:rPr>
                              <m:t>=</m:t>
                            </m:r>
                            <m:r>
                              <a:rPr lang="en-US" altLang="ko-KR" b="0" i="1" smtClean="0">
                                <a:latin typeface="Cambria Math"/>
                                <a:ea typeface="HY궁서" pitchFamily="18" charset="-127"/>
                              </a:rPr>
                              <m:t>𝐾</m:t>
                            </m:r>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𝑇</m:t>
                                </m:r>
                              </m:e>
                              <m:sub>
                                <m:r>
                                  <a:rPr lang="en-US" altLang="ko-KR" b="0" i="1" smtClean="0">
                                    <a:latin typeface="Cambria Math"/>
                                    <a:ea typeface="HY궁서" pitchFamily="18" charset="-127"/>
                                  </a:rPr>
                                  <m:t>𝐴𝐵</m:t>
                                </m:r>
                              </m:sub>
                            </m:sSub>
                            <m:d>
                              <m:dPr>
                                <m:ctrlPr>
                                  <a:rPr lang="en-US" altLang="ko-KR" b="0" i="1" smtClean="0">
                                    <a:latin typeface="Cambria Math"/>
                                    <a:ea typeface="HY궁서" pitchFamily="18" charset="-127"/>
                                  </a:rPr>
                                </m:ctrlPr>
                              </m:dPr>
                              <m:e>
                                <m:r>
                                  <m:rPr>
                                    <m:brk m:alnAt="7"/>
                                  </m:rPr>
                                  <a:rPr lang="en-US" altLang="ko-KR" b="0" i="1" smtClean="0">
                                    <a:latin typeface="Cambria Math"/>
                                    <a:ea typeface="HY궁서" pitchFamily="18" charset="-127"/>
                                  </a:rPr>
                                  <m:t>𝑏</m:t>
                                </m:r>
                              </m:e>
                            </m:d>
                            <m:nary>
                              <m:naryPr>
                                <m:limLoc m:val="undOvr"/>
                                <m:subHide m:val="on"/>
                                <m:supHide m:val="on"/>
                                <m:ctrlPr>
                                  <a:rPr lang="en-US" altLang="ko-KR" b="0" i="1" smtClean="0">
                                    <a:latin typeface="Cambria Math"/>
                                    <a:ea typeface="HY궁서" pitchFamily="18" charset="-127"/>
                                  </a:rPr>
                                </m:ctrlPr>
                              </m:naryPr>
                              <m:sub/>
                              <m:sup/>
                              <m:e>
                                <m:r>
                                  <a:rPr lang="en-US" altLang="ko-KR" b="0" i="1" smtClean="0">
                                    <a:latin typeface="Cambria Math"/>
                                    <a:ea typeface="HY궁서" pitchFamily="18" charset="-127"/>
                                  </a:rPr>
                                  <m:t>𝑑</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𝑦</m:t>
                                    </m:r>
                                  </m:e>
                                  <m:sub>
                                    <m:r>
                                      <a:rPr lang="en-US" altLang="ko-KR" b="0" i="1" smtClean="0">
                                        <a:latin typeface="Cambria Math"/>
                                        <a:ea typeface="HY궁서" pitchFamily="18" charset="-127"/>
                                      </a:rPr>
                                      <m:t>2</m:t>
                                    </m:r>
                                  </m:sub>
                                </m:sSub>
                                <m:r>
                                  <a:rPr lang="en-US" altLang="ko-KR" b="0" i="1" smtClean="0">
                                    <a:latin typeface="Cambria Math"/>
                                    <a:ea typeface="HY궁서" pitchFamily="18" charset="-127"/>
                                  </a:rPr>
                                  <m:t> </m:t>
                                </m:r>
                                <m:f>
                                  <m:fPr>
                                    <m:ctrlPr>
                                      <a:rPr lang="en-US" altLang="ko-KR" b="0" i="1" smtClean="0">
                                        <a:latin typeface="Cambria Math"/>
                                        <a:ea typeface="HY궁서" pitchFamily="18" charset="-127"/>
                                      </a:rPr>
                                    </m:ctrlPr>
                                  </m:fPr>
                                  <m:num>
                                    <m:r>
                                      <a:rPr lang="en-US" altLang="ko-KR" b="0" i="1" smtClean="0">
                                        <a:latin typeface="Cambria Math"/>
                                        <a:ea typeface="HY궁서" pitchFamily="18" charset="-127"/>
                                      </a:rPr>
                                      <m:t>2 </m:t>
                                    </m:r>
                                    <m:r>
                                      <a:rPr lang="ko-KR" altLang="en-US" b="0" i="1" smtClean="0">
                                        <a:latin typeface="Cambria Math"/>
                                        <a:ea typeface="HY궁서" pitchFamily="18" charset="-127"/>
                                      </a:rPr>
                                      <m:t>𝜋</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𝑝</m:t>
                                        </m:r>
                                      </m:e>
                                      <m:sub>
                                        <m:r>
                                          <a:rPr lang="en-US" altLang="ko-KR" b="0" i="1" smtClean="0">
                                            <a:latin typeface="Cambria Math"/>
                                            <a:ea typeface="HY궁서" pitchFamily="18" charset="-127"/>
                                          </a:rPr>
                                          <m:t>𝑇</m:t>
                                        </m:r>
                                      </m:sub>
                                    </m:sSub>
                                  </m:num>
                                  <m:den>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𝑠</m:t>
                                        </m:r>
                                      </m:e>
                                    </m:acc>
                                  </m:den>
                                </m:f>
                                <m:r>
                                  <a:rPr lang="en-US" altLang="ko-KR" b="0" i="1" smtClean="0">
                                    <a:latin typeface="Cambria Math"/>
                                    <a:ea typeface="HY궁서" pitchFamily="18" charset="-127"/>
                                  </a:rPr>
                                  <m:t> </m:t>
                                </m:r>
                                <m:nary>
                                  <m:naryPr>
                                    <m:chr m:val="∑"/>
                                    <m:supHide m:val="on"/>
                                    <m:ctrlPr>
                                      <a:rPr lang="en-US" altLang="ko-KR" b="0" i="1" smtClean="0">
                                        <a:latin typeface="Cambria Math"/>
                                        <a:ea typeface="HY궁서" pitchFamily="18" charset="-127"/>
                                      </a:rPr>
                                    </m:ctrlPr>
                                  </m:naryPr>
                                  <m:sub>
                                    <m:r>
                                      <m:rPr>
                                        <m:brk m:alnAt="7"/>
                                      </m:rPr>
                                      <a:rPr lang="en-US" altLang="ko-KR" b="0" i="1" smtClean="0">
                                        <a:latin typeface="Cambria Math"/>
                                        <a:ea typeface="HY궁서" pitchFamily="18" charset="-127"/>
                                      </a:rPr>
                                      <m:t>𝑖𝑗</m:t>
                                    </m:r>
                                    <m:r>
                                      <a:rPr lang="en-US" altLang="ko-KR" b="0" i="1" smtClean="0">
                                        <a:latin typeface="Cambria Math"/>
                                        <a:ea typeface="HY궁서" pitchFamily="18" charset="-127"/>
                                      </a:rPr>
                                      <m:t>,</m:t>
                                    </m:r>
                                    <m:r>
                                      <a:rPr lang="en-US" altLang="ko-KR" b="0" i="1" smtClean="0">
                                        <a:latin typeface="Cambria Math"/>
                                        <a:ea typeface="HY궁서" pitchFamily="18" charset="-127"/>
                                      </a:rPr>
                                      <m:t>𝑘𝑙</m:t>
                                    </m:r>
                                  </m:sub>
                                  <m:sup/>
                                  <m:e>
                                    <m:f>
                                      <m:fPr>
                                        <m:ctrlPr>
                                          <a:rPr lang="en-US" altLang="ko-KR" b="0" i="1" smtClean="0">
                                            <a:latin typeface="Cambria Math"/>
                                            <a:ea typeface="HY궁서" pitchFamily="18" charset="-127"/>
                                          </a:rPr>
                                        </m:ctrlPr>
                                      </m:fPr>
                                      <m:num>
                                        <m:r>
                                          <a:rPr lang="en-US" altLang="ko-KR" b="0" i="1" smtClean="0">
                                            <a:latin typeface="Cambria Math"/>
                                            <a:ea typeface="HY궁서" pitchFamily="18" charset="-127"/>
                                          </a:rPr>
                                          <m:t>1</m:t>
                                        </m:r>
                                      </m:num>
                                      <m:den>
                                        <m:r>
                                          <a:rPr lang="en-US" altLang="ko-KR" b="0" i="1" smtClean="0">
                                            <a:latin typeface="Cambria Math"/>
                                            <a:ea typeface="HY궁서" pitchFamily="18" charset="-127"/>
                                          </a:rPr>
                                          <m:t>1+</m:t>
                                        </m:r>
                                        <m:sSub>
                                          <m:sSubPr>
                                            <m:ctrlPr>
                                              <a:rPr lang="en-US" altLang="ko-KR" b="0" i="1" smtClean="0">
                                                <a:latin typeface="Cambria Math"/>
                                                <a:ea typeface="HY궁서" pitchFamily="18" charset="-127"/>
                                              </a:rPr>
                                            </m:ctrlPr>
                                          </m:sSubPr>
                                          <m:e>
                                            <m:r>
                                              <a:rPr lang="ko-KR" altLang="en-US" b="0" i="1" smtClean="0">
                                                <a:latin typeface="Cambria Math"/>
                                                <a:ea typeface="HY궁서" pitchFamily="18" charset="-127"/>
                                              </a:rPr>
                                              <m:t>𝛿</m:t>
                                            </m:r>
                                          </m:e>
                                          <m:sub>
                                            <m:r>
                                              <a:rPr lang="en-US" altLang="ko-KR" b="0" i="1" smtClean="0">
                                                <a:latin typeface="Cambria Math"/>
                                                <a:ea typeface="HY궁서" pitchFamily="18" charset="-127"/>
                                              </a:rPr>
                                              <m:t>𝑖𝑗</m:t>
                                            </m:r>
                                          </m:sub>
                                        </m:sSub>
                                      </m:den>
                                    </m:f>
                                    <m:r>
                                      <a:rPr lang="en-US" altLang="ko-KR" b="0" i="1" smtClean="0">
                                        <a:latin typeface="Cambria Math"/>
                                        <a:ea typeface="HY궁서" pitchFamily="18" charset="-127"/>
                                      </a:rPr>
                                      <m:t> </m:t>
                                    </m:r>
                                    <m:d>
                                      <m:dPr>
                                        <m:begChr m:val="{"/>
                                        <m:endChr m:val=""/>
                                        <m:ctrlPr>
                                          <a:rPr lang="en-US" altLang="ko-KR" b="0" i="1" smtClean="0">
                                            <a:latin typeface="Cambria Math"/>
                                            <a:ea typeface="HY궁서" pitchFamily="18" charset="-127"/>
                                          </a:rPr>
                                        </m:ctrlPr>
                                      </m:dPr>
                                      <m:e/>
                                    </m:d>
                                  </m:e>
                                </m:nary>
                              </m:e>
                            </m:nary>
                          </m:e>
                        </m:mr>
                        <m:mr>
                          <m:e>
                            <m:sSub>
                              <m:sSubPr>
                                <m:ctrlPr>
                                  <a:rPr lang="en-US" altLang="ko-KR"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1</m:t>
                                </m:r>
                              </m:sub>
                            </m:sSub>
                            <m:r>
                              <a:rPr lang="en-US" altLang="ko-KR" b="0" i="1" smtClean="0">
                                <a:latin typeface="Cambria Math"/>
                                <a:ea typeface="HY궁서" pitchFamily="18" charset="-127"/>
                              </a:rPr>
                              <m:t> </m:t>
                            </m:r>
                            <m:sSubSup>
                              <m:sSubSupPr>
                                <m:ctrlPr>
                                  <a:rPr lang="en-US" altLang="ko-KR" b="0" i="1" smtClean="0">
                                    <a:latin typeface="Cambria Math"/>
                                    <a:ea typeface="HY궁서" pitchFamily="18" charset="-127"/>
                                  </a:rPr>
                                </m:ctrlPr>
                              </m:sSubSupPr>
                              <m:e>
                                <m:r>
                                  <a:rPr lang="en-US" altLang="ko-KR" b="0" i="1" smtClean="0">
                                    <a:latin typeface="Cambria Math"/>
                                    <a:ea typeface="HY궁서" pitchFamily="18" charset="-127"/>
                                  </a:rPr>
                                  <m:t>𝑓</m:t>
                                </m:r>
                              </m:e>
                              <m:sub>
                                <m:r>
                                  <a:rPr lang="en-US" altLang="ko-KR" b="0" i="1" smtClean="0">
                                    <a:latin typeface="Cambria Math"/>
                                    <a:ea typeface="HY궁서" pitchFamily="18" charset="-127"/>
                                  </a:rPr>
                                  <m:t>𝑖</m:t>
                                </m:r>
                              </m:sub>
                              <m:sup>
                                <m:r>
                                  <a:rPr lang="en-US" altLang="ko-KR" b="0" i="1" smtClean="0">
                                    <a:latin typeface="Cambria Math"/>
                                    <a:ea typeface="HY궁서" pitchFamily="18" charset="-127"/>
                                  </a:rPr>
                                  <m:t>𝐴</m:t>
                                </m:r>
                              </m:sup>
                            </m:sSubSup>
                            <m:r>
                              <a:rPr lang="en-US" altLang="ko-KR" b="0" i="1" smtClean="0">
                                <a:latin typeface="Cambria Math"/>
                                <a:ea typeface="HY궁서" pitchFamily="18" charset="-127"/>
                              </a:rPr>
                              <m:t> </m:t>
                            </m:r>
                            <m:d>
                              <m:dPr>
                                <m:ctrlPr>
                                  <a:rPr lang="en-US" altLang="ko-KR" b="0" i="1" smtClean="0">
                                    <a:latin typeface="Cambria Math"/>
                                    <a:ea typeface="HY궁서" pitchFamily="18" charset="-127"/>
                                  </a:rPr>
                                </m:ctrlPr>
                              </m:dPr>
                              <m:e>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1</m:t>
                                    </m:r>
                                  </m:sub>
                                </m:sSub>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𝑄</m:t>
                                    </m:r>
                                  </m:e>
                                  <m:sub>
                                    <m:r>
                                      <a:rPr lang="en-US" altLang="ko-KR" b="0" i="1" smtClean="0">
                                        <a:latin typeface="Cambria Math"/>
                                        <a:ea typeface="HY궁서" pitchFamily="18" charset="-127"/>
                                      </a:rPr>
                                      <m:t>0</m:t>
                                    </m:r>
                                  </m:sub>
                                </m:sSub>
                              </m:e>
                            </m:d>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2</m:t>
                                </m:r>
                              </m:sub>
                            </m:sSub>
                            <m:r>
                              <a:rPr lang="en-US" altLang="ko-KR" b="0" i="1" smtClean="0">
                                <a:latin typeface="Cambria Math"/>
                                <a:ea typeface="HY궁서" pitchFamily="18" charset="-127"/>
                              </a:rPr>
                              <m:t> </m:t>
                            </m:r>
                            <m:sSubSup>
                              <m:sSubSupPr>
                                <m:ctrlPr>
                                  <a:rPr lang="en-US" altLang="ko-KR" b="0" i="1" smtClean="0">
                                    <a:latin typeface="Cambria Math"/>
                                    <a:ea typeface="HY궁서" pitchFamily="18" charset="-127"/>
                                  </a:rPr>
                                </m:ctrlPr>
                              </m:sSubSupPr>
                              <m:e>
                                <m:r>
                                  <a:rPr lang="en-US" altLang="ko-KR" b="0" i="1" smtClean="0">
                                    <a:latin typeface="Cambria Math"/>
                                    <a:ea typeface="HY궁서" pitchFamily="18" charset="-127"/>
                                  </a:rPr>
                                  <m:t>𝑓</m:t>
                                </m:r>
                              </m:e>
                              <m:sub>
                                <m:r>
                                  <a:rPr lang="en-US" altLang="ko-KR" b="0" i="1" smtClean="0">
                                    <a:latin typeface="Cambria Math"/>
                                    <a:ea typeface="HY궁서" pitchFamily="18" charset="-127"/>
                                  </a:rPr>
                                  <m:t>𝑗</m:t>
                                </m:r>
                              </m:sub>
                              <m:sup>
                                <m:r>
                                  <a:rPr lang="en-US" altLang="ko-KR" b="0" i="1" smtClean="0">
                                    <a:latin typeface="Cambria Math"/>
                                    <a:ea typeface="HY궁서" pitchFamily="18" charset="-127"/>
                                  </a:rPr>
                                  <m:t>𝐵</m:t>
                                </m:r>
                              </m:sup>
                            </m:sSubSup>
                            <m:d>
                              <m:dPr>
                                <m:ctrlPr>
                                  <a:rPr lang="en-US" altLang="ko-KR" b="0" i="1" smtClean="0">
                                    <a:latin typeface="Cambria Math"/>
                                    <a:ea typeface="HY궁서" pitchFamily="18" charset="-127"/>
                                  </a:rPr>
                                </m:ctrlPr>
                              </m:dPr>
                              <m:e>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2</m:t>
                                    </m:r>
                                  </m:sub>
                                </m:sSub>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𝑄</m:t>
                                    </m:r>
                                  </m:e>
                                  <m:sub>
                                    <m:r>
                                      <a:rPr lang="en-US" altLang="ko-KR" b="0" i="1" smtClean="0">
                                        <a:latin typeface="Cambria Math"/>
                                        <a:ea typeface="HY궁서" pitchFamily="18" charset="-127"/>
                                      </a:rPr>
                                      <m:t>0</m:t>
                                    </m:r>
                                  </m:sub>
                                </m:sSub>
                              </m:e>
                            </m:d>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ko-KR" altLang="en-US" b="0" i="1" smtClean="0">
                                    <a:latin typeface="Cambria Math"/>
                                    <a:ea typeface="HY궁서" pitchFamily="18" charset="-127"/>
                                  </a:rPr>
                                  <m:t>𝜎</m:t>
                                </m:r>
                              </m:e>
                              <m:sub>
                                <m:r>
                                  <a:rPr lang="en-US" altLang="ko-KR" b="0" i="1" smtClean="0">
                                    <a:latin typeface="Cambria Math"/>
                                    <a:ea typeface="HY궁서" pitchFamily="18" charset="-127"/>
                                  </a:rPr>
                                  <m:t>𝑖𝑗</m:t>
                                </m:r>
                                <m:r>
                                  <a:rPr lang="en-US" altLang="ko-KR" b="0" i="1" smtClean="0">
                                    <a:latin typeface="Cambria Math"/>
                                    <a:ea typeface="HY궁서" pitchFamily="18" charset="-127"/>
                                  </a:rPr>
                                  <m:t>→</m:t>
                                </m:r>
                                <m:r>
                                  <a:rPr lang="en-US" altLang="ko-KR" b="0" i="1" smtClean="0">
                                    <a:latin typeface="Cambria Math"/>
                                    <a:ea typeface="HY궁서" pitchFamily="18" charset="-127"/>
                                  </a:rPr>
                                  <m:t>𝑘𝑙</m:t>
                                </m:r>
                              </m:sub>
                            </m:sSub>
                            <m:r>
                              <a:rPr lang="en-US" altLang="ko-KR" b="0" i="1" smtClean="0">
                                <a:latin typeface="Cambria Math"/>
                                <a:ea typeface="HY궁서" pitchFamily="18" charset="-127"/>
                              </a:rPr>
                              <m:t>(</m:t>
                            </m:r>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𝑠</m:t>
                                </m:r>
                              </m:e>
                            </m:acc>
                            <m:r>
                              <m:rPr>
                                <m:brk m:alnAt="7"/>
                              </m:rPr>
                              <a:rPr lang="en-US" altLang="ko-KR" b="0" i="1" smtClean="0">
                                <a:latin typeface="Cambria Math"/>
                                <a:ea typeface="HY궁서" pitchFamily="18" charset="-127"/>
                              </a:rPr>
                              <m:t>,</m:t>
                            </m:r>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𝑡</m:t>
                                </m:r>
                              </m:e>
                            </m:acc>
                            <m:r>
                              <m:rPr>
                                <m:brk m:alnAt="7"/>
                              </m:rPr>
                              <a:rPr lang="en-US" altLang="ko-KR" b="0" i="1" smtClean="0">
                                <a:latin typeface="Cambria Math"/>
                                <a:ea typeface="HY궁서" pitchFamily="18" charset="-127"/>
                              </a:rPr>
                              <m:t>,</m:t>
                            </m:r>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𝑢</m:t>
                                </m:r>
                              </m:e>
                            </m:acc>
                            <m:r>
                              <m:rPr>
                                <m:brk m:alnAt="7"/>
                              </m:rPr>
                              <a:rPr lang="en-US" altLang="ko-KR" b="0" i="1" smtClean="0">
                                <a:latin typeface="Cambria Math"/>
                                <a:ea typeface="HY궁서" pitchFamily="18" charset="-127"/>
                              </a:rPr>
                              <m:t>)</m:t>
                            </m:r>
                          </m:e>
                        </m:mr>
                        <m:mr>
                          <m:e>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1</m:t>
                                </m:r>
                              </m:sub>
                            </m:sSub>
                            <m:r>
                              <a:rPr lang="en-US" altLang="ko-KR" b="0" i="1" smtClean="0">
                                <a:latin typeface="Cambria Math"/>
                                <a:ea typeface="HY궁서" pitchFamily="18" charset="-127"/>
                              </a:rPr>
                              <m:t> </m:t>
                            </m:r>
                            <m:sSubSup>
                              <m:sSubSupPr>
                                <m:ctrlPr>
                                  <a:rPr lang="en-US" altLang="ko-KR" b="0" i="1" smtClean="0">
                                    <a:latin typeface="Cambria Math"/>
                                    <a:ea typeface="HY궁서" pitchFamily="18" charset="-127"/>
                                  </a:rPr>
                                </m:ctrlPr>
                              </m:sSubSupPr>
                              <m:e>
                                <m:r>
                                  <a:rPr lang="en-US" altLang="ko-KR" b="0" i="1" smtClean="0">
                                    <a:latin typeface="Cambria Math"/>
                                    <a:ea typeface="HY궁서" pitchFamily="18" charset="-127"/>
                                  </a:rPr>
                                  <m:t>𝑓</m:t>
                                </m:r>
                              </m:e>
                              <m:sub>
                                <m:r>
                                  <a:rPr lang="en-US" altLang="ko-KR" b="0" i="1" smtClean="0">
                                    <a:latin typeface="Cambria Math"/>
                                    <a:ea typeface="HY궁서" pitchFamily="18" charset="-127"/>
                                  </a:rPr>
                                  <m:t>𝑗</m:t>
                                </m:r>
                              </m:sub>
                              <m:sup>
                                <m:r>
                                  <a:rPr lang="en-US" altLang="ko-KR" b="0" i="1" smtClean="0">
                                    <a:latin typeface="Cambria Math"/>
                                    <a:ea typeface="HY궁서" pitchFamily="18" charset="-127"/>
                                  </a:rPr>
                                  <m:t>𝐴</m:t>
                                </m:r>
                              </m:sup>
                            </m:sSubSup>
                            <m:d>
                              <m:dPr>
                                <m:ctrlPr>
                                  <a:rPr lang="en-US" altLang="ko-KR" b="0" i="1" smtClean="0">
                                    <a:latin typeface="Cambria Math"/>
                                    <a:ea typeface="HY궁서" pitchFamily="18" charset="-127"/>
                                  </a:rPr>
                                </m:ctrlPr>
                              </m:dPr>
                              <m:e>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1</m:t>
                                    </m:r>
                                  </m:sub>
                                </m:sSub>
                                <m:r>
                                  <a:rPr lang="en-US" altLang="ko-KR" b="0" i="1" smtClean="0">
                                    <a:latin typeface="Cambria Math"/>
                                    <a:ea typeface="HY궁서" pitchFamily="18" charset="-127"/>
                                  </a:rPr>
                                  <m:t>,</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𝑄</m:t>
                                    </m:r>
                                  </m:e>
                                  <m:sub>
                                    <m:r>
                                      <a:rPr lang="en-US" altLang="ko-KR" b="0" i="1" smtClean="0">
                                        <a:latin typeface="Cambria Math"/>
                                        <a:ea typeface="HY궁서" pitchFamily="18" charset="-127"/>
                                      </a:rPr>
                                      <m:t>0</m:t>
                                    </m:r>
                                  </m:sub>
                                </m:sSub>
                              </m:e>
                            </m:d>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2</m:t>
                                </m:r>
                              </m:sub>
                            </m:sSub>
                            <m:r>
                              <a:rPr lang="en-US" altLang="ko-KR" b="0" i="1" smtClean="0">
                                <a:latin typeface="Cambria Math"/>
                                <a:ea typeface="HY궁서" pitchFamily="18" charset="-127"/>
                              </a:rPr>
                              <m:t> </m:t>
                            </m:r>
                            <m:sSubSup>
                              <m:sSubSupPr>
                                <m:ctrlPr>
                                  <a:rPr lang="en-US" altLang="ko-KR" b="0" i="1" smtClean="0">
                                    <a:latin typeface="Cambria Math"/>
                                    <a:ea typeface="HY궁서" pitchFamily="18" charset="-127"/>
                                  </a:rPr>
                                </m:ctrlPr>
                              </m:sSubSupPr>
                              <m:e>
                                <m:r>
                                  <a:rPr lang="en-US" altLang="ko-KR" b="0" i="1" smtClean="0">
                                    <a:latin typeface="Cambria Math"/>
                                    <a:ea typeface="HY궁서" pitchFamily="18" charset="-127"/>
                                  </a:rPr>
                                  <m:t>𝑓</m:t>
                                </m:r>
                              </m:e>
                              <m:sub>
                                <m:r>
                                  <a:rPr lang="en-US" altLang="ko-KR" b="0" i="1" smtClean="0">
                                    <a:latin typeface="Cambria Math"/>
                                    <a:ea typeface="HY궁서" pitchFamily="18" charset="-127"/>
                                  </a:rPr>
                                  <m:t>𝑖</m:t>
                                </m:r>
                              </m:sub>
                              <m:sup>
                                <m:r>
                                  <a:rPr lang="en-US" altLang="ko-KR" b="0" i="1" smtClean="0">
                                    <a:latin typeface="Cambria Math"/>
                                    <a:ea typeface="HY궁서" pitchFamily="18" charset="-127"/>
                                  </a:rPr>
                                  <m:t>𝐵</m:t>
                                </m:r>
                              </m:sup>
                            </m:sSubSup>
                            <m:d>
                              <m:dPr>
                                <m:ctrlPr>
                                  <a:rPr lang="en-US" altLang="ko-KR" b="0" i="1" smtClean="0">
                                    <a:latin typeface="Cambria Math"/>
                                    <a:ea typeface="HY궁서" pitchFamily="18" charset="-127"/>
                                  </a:rPr>
                                </m:ctrlPr>
                              </m:dPr>
                              <m:e>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𝑥</m:t>
                                    </m:r>
                                  </m:e>
                                  <m:sub>
                                    <m:r>
                                      <a:rPr lang="en-US" altLang="ko-KR" b="0" i="1" smtClean="0">
                                        <a:latin typeface="Cambria Math"/>
                                        <a:ea typeface="HY궁서" pitchFamily="18" charset="-127"/>
                                      </a:rPr>
                                      <m:t>2</m:t>
                                    </m:r>
                                  </m:sub>
                                </m:sSub>
                                <m:r>
                                  <a:rPr lang="en-US" altLang="ko-KR" b="0" i="1" smtClean="0">
                                    <a:latin typeface="Cambria Math"/>
                                    <a:ea typeface="HY궁서" pitchFamily="18" charset="-127"/>
                                  </a:rPr>
                                  <m:t>,</m:t>
                                </m:r>
                                <m:sSub>
                                  <m:sSubPr>
                                    <m:ctrlPr>
                                      <a:rPr lang="en-US" altLang="ko-KR" b="0" i="1" smtClean="0">
                                        <a:latin typeface="Cambria Math"/>
                                        <a:ea typeface="HY궁서" pitchFamily="18" charset="-127"/>
                                      </a:rPr>
                                    </m:ctrlPr>
                                  </m:sSubPr>
                                  <m:e>
                                    <m:r>
                                      <a:rPr lang="en-US" altLang="ko-KR" b="0" i="1" smtClean="0">
                                        <a:latin typeface="Cambria Math"/>
                                        <a:ea typeface="HY궁서" pitchFamily="18" charset="-127"/>
                                      </a:rPr>
                                      <m:t>𝑄</m:t>
                                    </m:r>
                                  </m:e>
                                  <m:sub>
                                    <m:r>
                                      <a:rPr lang="en-US" altLang="ko-KR" b="0" i="1" smtClean="0">
                                        <a:latin typeface="Cambria Math"/>
                                        <a:ea typeface="HY궁서" pitchFamily="18" charset="-127"/>
                                      </a:rPr>
                                      <m:t>0</m:t>
                                    </m:r>
                                  </m:sub>
                                </m:sSub>
                              </m:e>
                            </m:d>
                            <m:r>
                              <a:rPr lang="en-US" altLang="ko-KR" b="0" i="1" smtClean="0">
                                <a:latin typeface="Cambria Math"/>
                                <a:ea typeface="HY궁서" pitchFamily="18" charset="-127"/>
                              </a:rPr>
                              <m:t> </m:t>
                            </m:r>
                            <m:sSub>
                              <m:sSubPr>
                                <m:ctrlPr>
                                  <a:rPr lang="en-US" altLang="ko-KR" b="0" i="1" smtClean="0">
                                    <a:latin typeface="Cambria Math"/>
                                    <a:ea typeface="HY궁서" pitchFamily="18" charset="-127"/>
                                  </a:rPr>
                                </m:ctrlPr>
                              </m:sSubPr>
                              <m:e>
                                <m:r>
                                  <a:rPr lang="ko-KR" altLang="en-US" b="0" i="1" smtClean="0">
                                    <a:latin typeface="Cambria Math"/>
                                    <a:ea typeface="HY궁서" pitchFamily="18" charset="-127"/>
                                  </a:rPr>
                                  <m:t>𝜎</m:t>
                                </m:r>
                              </m:e>
                              <m:sub>
                                <m:r>
                                  <a:rPr lang="en-US" altLang="ko-KR" b="0" i="1" smtClean="0">
                                    <a:latin typeface="Cambria Math"/>
                                    <a:ea typeface="HY궁서" pitchFamily="18" charset="-127"/>
                                  </a:rPr>
                                  <m:t>𝑖𝑗</m:t>
                                </m:r>
                                <m:r>
                                  <a:rPr lang="en-US" altLang="ko-KR" b="0" i="1" smtClean="0">
                                    <a:latin typeface="Cambria Math"/>
                                    <a:ea typeface="HY궁서" pitchFamily="18" charset="-127"/>
                                  </a:rPr>
                                  <m:t>→</m:t>
                                </m:r>
                                <m:r>
                                  <a:rPr lang="en-US" altLang="ko-KR" b="0" i="1" smtClean="0">
                                    <a:latin typeface="Cambria Math"/>
                                    <a:ea typeface="HY궁서" pitchFamily="18" charset="-127"/>
                                  </a:rPr>
                                  <m:t>𝑘𝑙</m:t>
                                </m:r>
                              </m:sub>
                            </m:sSub>
                            <m:d>
                              <m:dPr>
                                <m:ctrlPr>
                                  <a:rPr lang="en-US" altLang="ko-KR" b="0" i="1" smtClean="0">
                                    <a:latin typeface="Cambria Math"/>
                                    <a:ea typeface="HY궁서" pitchFamily="18" charset="-127"/>
                                  </a:rPr>
                                </m:ctrlPr>
                              </m:dPr>
                              <m:e>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𝑠</m:t>
                                    </m:r>
                                  </m:e>
                                </m:acc>
                                <m:r>
                                  <m:rPr>
                                    <m:brk m:alnAt="7"/>
                                  </m:rPr>
                                  <a:rPr lang="en-US" altLang="ko-KR" b="0" i="1" smtClean="0">
                                    <a:latin typeface="Cambria Math"/>
                                    <a:ea typeface="HY궁서" pitchFamily="18" charset="-127"/>
                                  </a:rPr>
                                  <m:t>,</m:t>
                                </m:r>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𝑢</m:t>
                                    </m:r>
                                  </m:e>
                                </m:acc>
                                <m:r>
                                  <m:rPr>
                                    <m:brk m:alnAt="7"/>
                                  </m:rPr>
                                  <a:rPr lang="en-US" altLang="ko-KR" b="0" i="1" smtClean="0">
                                    <a:latin typeface="Cambria Math"/>
                                    <a:ea typeface="HY궁서" pitchFamily="18" charset="-127"/>
                                  </a:rPr>
                                  <m:t>,</m:t>
                                </m:r>
                                <m:acc>
                                  <m:accPr>
                                    <m:chr m:val="̂"/>
                                    <m:ctrlPr>
                                      <a:rPr lang="en-US" altLang="ko-KR" b="0" i="1" smtClean="0">
                                        <a:latin typeface="Cambria Math"/>
                                        <a:ea typeface="HY궁서" pitchFamily="18" charset="-127"/>
                                      </a:rPr>
                                    </m:ctrlPr>
                                  </m:accPr>
                                  <m:e>
                                    <m:r>
                                      <a:rPr lang="en-US" altLang="ko-KR" b="0" i="1" smtClean="0">
                                        <a:latin typeface="Cambria Math"/>
                                        <a:ea typeface="HY궁서" pitchFamily="18" charset="-127"/>
                                      </a:rPr>
                                      <m:t>𝑡</m:t>
                                    </m:r>
                                  </m:e>
                                </m:acc>
                              </m:e>
                            </m:d>
                            <m:r>
                              <m:rPr>
                                <m:brk m:alnAt="7"/>
                              </m:rPr>
                              <a:rPr lang="en-US" altLang="ko-KR" b="0" i="1" smtClean="0">
                                <a:latin typeface="Cambria Math"/>
                                <a:ea typeface="HY궁서" pitchFamily="18" charset="-127"/>
                              </a:rPr>
                              <m:t> </m:t>
                            </m:r>
                            <m:d>
                              <m:dPr>
                                <m:begChr m:val=""/>
                                <m:endChr m:val="}"/>
                                <m:ctrlPr>
                                  <a:rPr lang="en-US" altLang="ko-KR" b="0" i="1" smtClean="0">
                                    <a:latin typeface="Cambria Math"/>
                                    <a:ea typeface="HY궁서" pitchFamily="18" charset="-127"/>
                                  </a:rPr>
                                </m:ctrlPr>
                              </m:dPr>
                              <m:e/>
                            </m:d>
                          </m:e>
                        </m:mr>
                      </m:m>
                    </m:oMath>
                  </m:oMathPara>
                </a14:m>
                <a:endParaRPr lang="en-US" altLang="ko-KR" dirty="0">
                  <a:latin typeface="HY궁서" pitchFamily="18" charset="-127"/>
                  <a:ea typeface="HY궁서" pitchFamily="18" charset="-127"/>
                </a:endParaRPr>
              </a:p>
              <a:p>
                <a:endParaRPr lang="en-US" altLang="ko-KR" sz="2400" dirty="0" smtClean="0">
                  <a:latin typeface="HY궁서" pitchFamily="18" charset="-127"/>
                  <a:ea typeface="HY궁서" pitchFamily="18" charset="-127"/>
                </a:endParaRPr>
              </a:p>
              <a:p>
                <a:pPr lvl="1"/>
                <a:r>
                  <a:rPr lang="en-US" altLang="ko-KR" sz="2000" dirty="0" smtClean="0">
                    <a:latin typeface="HY궁서" pitchFamily="18" charset="-127"/>
                    <a:ea typeface="HY궁서" pitchFamily="18" charset="-127"/>
                  </a:rPr>
                  <a:t>where </a:t>
                </a:r>
                <a14:m>
                  <m:oMath xmlns:m="http://schemas.openxmlformats.org/officeDocument/2006/math">
                    <m:sSub>
                      <m:sSubPr>
                        <m:ctrlPr>
                          <a:rPr lang="en-US" altLang="ko-KR" sz="2000" i="1" smtClean="0">
                            <a:latin typeface="Cambria Math"/>
                            <a:ea typeface="HY궁서" pitchFamily="18" charset="-127"/>
                          </a:rPr>
                        </m:ctrlPr>
                      </m:sSubPr>
                      <m:e>
                        <m:r>
                          <a:rPr lang="en-US" altLang="ko-KR" sz="2000" b="0" i="1" smtClean="0">
                            <a:latin typeface="Cambria Math"/>
                            <a:ea typeface="HY궁서" pitchFamily="18" charset="-127"/>
                          </a:rPr>
                          <m:t>𝑥</m:t>
                        </m:r>
                      </m:e>
                      <m:sub>
                        <m:r>
                          <a:rPr lang="en-US" altLang="ko-KR" sz="2000" b="0" i="1" smtClean="0">
                            <a:latin typeface="Cambria Math"/>
                            <a:ea typeface="HY궁서" pitchFamily="18" charset="-127"/>
                          </a:rPr>
                          <m:t>1</m:t>
                        </m:r>
                      </m:sub>
                    </m:sSub>
                    <m:r>
                      <a:rPr lang="en-US" altLang="ko-KR" sz="2000" b="0" i="1" smtClean="0">
                        <a:latin typeface="Cambria Math"/>
                        <a:ea typeface="HY궁서" pitchFamily="18" charset="-127"/>
                      </a:rPr>
                      <m:t>, </m:t>
                    </m:r>
                    <m:sSub>
                      <m:sSubPr>
                        <m:ctrlPr>
                          <a:rPr lang="en-US" altLang="ko-KR" sz="2000" b="0" i="1" smtClean="0">
                            <a:latin typeface="Cambria Math"/>
                            <a:ea typeface="HY궁서" pitchFamily="18" charset="-127"/>
                          </a:rPr>
                        </m:ctrlPr>
                      </m:sSubPr>
                      <m:e>
                        <m:r>
                          <a:rPr lang="en-US" altLang="ko-KR" sz="2000" b="0" i="1" smtClean="0">
                            <a:latin typeface="Cambria Math"/>
                            <a:ea typeface="HY궁서" pitchFamily="18" charset="-127"/>
                          </a:rPr>
                          <m:t>𝑥</m:t>
                        </m:r>
                      </m:e>
                      <m:sub>
                        <m:r>
                          <a:rPr lang="en-US" altLang="ko-KR" sz="2000" b="0" i="1" smtClean="0">
                            <a:latin typeface="Cambria Math"/>
                            <a:ea typeface="HY궁서" pitchFamily="18" charset="-127"/>
                          </a:rPr>
                          <m:t>2</m:t>
                        </m:r>
                      </m:sub>
                    </m:sSub>
                  </m:oMath>
                </a14:m>
                <a:r>
                  <a:rPr lang="ko-KR" altLang="en-US" sz="2000" dirty="0" smtClean="0">
                    <a:latin typeface="HY궁서" pitchFamily="18" charset="-127"/>
                    <a:ea typeface="HY궁서" pitchFamily="18" charset="-127"/>
                  </a:rPr>
                  <a:t> </a:t>
                </a:r>
                <a:r>
                  <a:rPr lang="en-US" altLang="ko-KR" sz="2000" dirty="0" smtClean="0">
                    <a:latin typeface="HY궁서" pitchFamily="18" charset="-127"/>
                    <a:ea typeface="HY궁서" pitchFamily="18" charset="-127"/>
                  </a:rPr>
                  <a:t>are </a:t>
                </a:r>
                <a:r>
                  <a:rPr lang="en-US" altLang="ko-KR" sz="2000" dirty="0" err="1" smtClean="0">
                    <a:latin typeface="HY궁서" pitchFamily="18" charset="-127"/>
                    <a:ea typeface="HY궁서" pitchFamily="18" charset="-127"/>
                  </a:rPr>
                  <a:t>Bjorken</a:t>
                </a:r>
                <a:r>
                  <a:rPr lang="en-US" altLang="ko-KR" sz="2000" dirty="0" smtClean="0">
                    <a:latin typeface="HY궁서" pitchFamily="18" charset="-127"/>
                    <a:ea typeface="HY궁서" pitchFamily="18" charset="-127"/>
                  </a:rPr>
                  <a:t> variables of projectile and target respectively</a:t>
                </a:r>
              </a:p>
              <a:p>
                <a:pPr lvl="1"/>
                <a14:m>
                  <m:oMath xmlns:m="http://schemas.openxmlformats.org/officeDocument/2006/math">
                    <m:sSub>
                      <m:sSubPr>
                        <m:ctrlPr>
                          <a:rPr lang="en-US" altLang="ko-KR" sz="2000" i="1" smtClean="0">
                            <a:latin typeface="Cambria Math"/>
                            <a:ea typeface="HY궁서" pitchFamily="18" charset="-127"/>
                          </a:rPr>
                        </m:ctrlPr>
                      </m:sSubPr>
                      <m:e>
                        <m:r>
                          <a:rPr lang="en-US" altLang="ko-KR" sz="2000" b="0" i="1" smtClean="0">
                            <a:latin typeface="Cambria Math"/>
                            <a:ea typeface="HY궁서" pitchFamily="18" charset="-127"/>
                          </a:rPr>
                          <m:t>𝑦</m:t>
                        </m:r>
                      </m:e>
                      <m:sub/>
                    </m:sSub>
                    <m:r>
                      <a:rPr lang="en-US" altLang="ko-KR" sz="2000" b="0" i="1" smtClean="0">
                        <a:latin typeface="Cambria Math"/>
                        <a:ea typeface="HY궁서" pitchFamily="18" charset="-127"/>
                      </a:rPr>
                      <m:t>,</m:t>
                    </m:r>
                    <m:sSub>
                      <m:sSubPr>
                        <m:ctrlPr>
                          <a:rPr lang="en-US" altLang="ko-KR" sz="2000" b="0" i="1" smtClean="0">
                            <a:latin typeface="Cambria Math"/>
                            <a:ea typeface="HY궁서" pitchFamily="18" charset="-127"/>
                          </a:rPr>
                        </m:ctrlPr>
                      </m:sSubPr>
                      <m:e>
                        <m:r>
                          <a:rPr lang="en-US" altLang="ko-KR" sz="2000" b="0" i="1" smtClean="0">
                            <a:latin typeface="Cambria Math"/>
                            <a:ea typeface="HY궁서" pitchFamily="18" charset="-127"/>
                          </a:rPr>
                          <m:t>𝑦</m:t>
                        </m:r>
                      </m:e>
                      <m:sub>
                        <m:r>
                          <a:rPr lang="en-US" altLang="ko-KR" sz="2000" b="0" i="1" smtClean="0">
                            <a:latin typeface="Cambria Math"/>
                            <a:ea typeface="HY궁서" pitchFamily="18" charset="-127"/>
                          </a:rPr>
                          <m:t>2</m:t>
                        </m:r>
                      </m:sub>
                    </m:sSub>
                    <m:r>
                      <a:rPr lang="en-US" altLang="ko-KR" sz="2000" b="0" i="1" smtClean="0">
                        <a:latin typeface="Cambria Math"/>
                        <a:ea typeface="HY궁서" pitchFamily="18" charset="-127"/>
                      </a:rPr>
                      <m:t> </m:t>
                    </m:r>
                  </m:oMath>
                </a14:m>
                <a:r>
                  <a:rPr lang="en-US" altLang="ko-KR" sz="2000" dirty="0" smtClean="0">
                    <a:latin typeface="HY궁서" pitchFamily="18" charset="-127"/>
                    <a:ea typeface="HY궁서" pitchFamily="18" charset="-127"/>
                  </a:rPr>
                  <a:t>are </a:t>
                </a:r>
                <a:r>
                  <a:rPr lang="en-US" altLang="ko-KR" sz="2000" dirty="0" err="1" smtClean="0">
                    <a:latin typeface="HY궁서" pitchFamily="18" charset="-127"/>
                    <a:ea typeface="HY궁서" pitchFamily="18" charset="-127"/>
                  </a:rPr>
                  <a:t>rapidities</a:t>
                </a:r>
                <a:r>
                  <a:rPr lang="en-US" altLang="ko-KR" sz="2000" dirty="0" smtClean="0">
                    <a:latin typeface="HY궁서" pitchFamily="18" charset="-127"/>
                    <a:ea typeface="HY궁서" pitchFamily="18" charset="-127"/>
                  </a:rPr>
                  <a:t> of produced </a:t>
                </a:r>
                <a:r>
                  <a:rPr lang="en-US" altLang="ko-KR" sz="2000" dirty="0" err="1" smtClean="0">
                    <a:latin typeface="HY궁서" pitchFamily="18" charset="-127"/>
                    <a:ea typeface="HY궁서" pitchFamily="18" charset="-127"/>
                  </a:rPr>
                  <a:t>partons</a:t>
                </a:r>
                <a:endParaRPr lang="en-US" altLang="ko-KR" sz="2000" dirty="0" smtClean="0">
                  <a:latin typeface="HY궁서" pitchFamily="18" charset="-127"/>
                  <a:ea typeface="HY궁서" pitchFamily="18" charset="-127"/>
                </a:endParaRPr>
              </a:p>
              <a:p>
                <a:pPr lvl="1"/>
                <a:r>
                  <a:rPr lang="en-US" altLang="ko-KR" sz="2000" dirty="0" smtClean="0">
                    <a:latin typeface="HY궁서" pitchFamily="18" charset="-127"/>
                    <a:ea typeface="HY궁서" pitchFamily="18" charset="-127"/>
                  </a:rPr>
                  <a:t>K is K-factor to include higher order diagrams</a:t>
                </a:r>
                <a:endParaRPr lang="ko-KR" altLang="en-US" sz="2000" dirty="0">
                  <a:latin typeface="HY궁서" pitchFamily="18" charset="-127"/>
                  <a:ea typeface="HY궁서" pitchFamily="18" charset="-127"/>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457200" y="1196752"/>
                <a:ext cx="8219256" cy="4929411"/>
              </a:xfrm>
              <a:blipFill rotWithShape="1">
                <a:blip r:embed="rId2"/>
                <a:stretch>
                  <a:fillRect l="-964" t="-989"/>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fld id="{0662F5DD-0A0A-4A98-B519-633A1634C44C}"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7</a:t>
            </a:fld>
            <a:endParaRPr lang="ko-KR" altLang="en-US" dirty="0">
              <a:solidFill>
                <a:prstClr val="black">
                  <a:tint val="75000"/>
                </a:prstClr>
              </a:solidFill>
            </a:endParaRPr>
          </a:p>
        </p:txBody>
      </p:sp>
    </p:spTree>
    <p:extLst>
      <p:ext uri="{BB962C8B-B14F-4D97-AF65-F5344CB8AC3E}">
        <p14:creationId xmlns:p14="http://schemas.microsoft.com/office/powerpoint/2010/main" val="15358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4" name="날짜 개체 틀 3"/>
          <p:cNvSpPr>
            <a:spLocks noGrp="1"/>
          </p:cNvSpPr>
          <p:nvPr>
            <p:ph type="dt" sz="half" idx="10"/>
          </p:nvPr>
        </p:nvSpPr>
        <p:spPr/>
        <p:txBody>
          <a:bodyPr/>
          <a:lstStyle/>
          <a:p>
            <a:fld id="{7CD8D6C3-EC17-45E7-A30F-061B04406C2D}"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8</a:t>
            </a:fld>
            <a:endParaRPr lang="ko-KR" altLang="en-US" dirty="0">
              <a:solidFill>
                <a:prstClr val="black">
                  <a:tint val="75000"/>
                </a:prstClr>
              </a:solidFill>
            </a:endParaRPr>
          </a:p>
        </p:txBody>
      </p:sp>
      <p:sp>
        <p:nvSpPr>
          <p:cNvPr id="7" name="내용 개체 틀 2"/>
          <p:cNvSpPr>
            <a:spLocks noGrp="1" noRot="1" noChangeAspect="1" noMove="1" noResize="1" noEditPoints="1" noAdjustHandles="1" noChangeArrowheads="1" noChangeShapeType="1" noTextEdit="1"/>
          </p:cNvSpPr>
          <p:nvPr>
            <p:ph idx="1"/>
          </p:nvPr>
        </p:nvSpPr>
        <p:spPr>
          <a:xfrm>
            <a:off x="457200" y="1196975"/>
            <a:ext cx="8218488" cy="4929188"/>
          </a:xfrm>
          <a:prstGeom prst="rect">
            <a:avLst/>
          </a:prstGeom>
          <a:blipFill rotWithShape="1">
            <a:blip r:embed="rId2"/>
            <a:stretch>
              <a:fillRect t="-16307" r="-1333"/>
            </a:stretch>
          </a:blipFill>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o-KR" altLang="en-US" sz="1800" b="0" i="0" u="none" strike="noStrike" kern="0" cap="none" spc="0" normalizeH="0" baseline="0" noProof="0" dirty="0">
                <a:ln>
                  <a:noFill/>
                </a:ln>
                <a:noFill/>
                <a:effectLst/>
                <a:uLnTx/>
                <a:uFillTx/>
              </a:rPr>
              <a:t> </a:t>
            </a:r>
            <a:endParaRPr kumimoji="0" lang="en-US" altLang="ko-KR" sz="1800" b="0" i="0" u="none" strike="noStrike" kern="0" cap="none" spc="0" normalizeH="0" baseline="0" noProof="0" dirty="0" smtClean="0">
              <a:ln>
                <a:noFill/>
              </a:ln>
              <a:no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noFill/>
              <a:effectLst/>
              <a:uLnTx/>
              <a:uFillTx/>
            </a:endParaRPr>
          </a:p>
        </p:txBody>
      </p:sp>
    </p:spTree>
    <p:extLst>
      <p:ext uri="{BB962C8B-B14F-4D97-AF65-F5344CB8AC3E}">
        <p14:creationId xmlns:p14="http://schemas.microsoft.com/office/powerpoint/2010/main" val="54559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19256" cy="706090"/>
          </a:xfrm>
        </p:spPr>
        <p:txBody>
          <a:bodyPr>
            <a:normAutofit fontScale="90000"/>
          </a:bodyPr>
          <a:lstStyle/>
          <a:p>
            <a:endParaRPr lang="ko-KR" altLang="en-US" dirty="0">
              <a:latin typeface="HY견고딕" pitchFamily="18" charset="-127"/>
              <a:ea typeface="HY견고딕" pitchFamily="18" charset="-127"/>
            </a:endParaRPr>
          </a:p>
        </p:txBody>
      </p:sp>
      <p:sp>
        <p:nvSpPr>
          <p:cNvPr id="3" name="내용 개체 틀 2"/>
          <p:cNvSpPr>
            <a:spLocks noGrp="1"/>
          </p:cNvSpPr>
          <p:nvPr>
            <p:ph idx="1"/>
          </p:nvPr>
        </p:nvSpPr>
        <p:spPr>
          <a:xfrm>
            <a:off x="457200" y="1196752"/>
            <a:ext cx="8219256" cy="4929411"/>
          </a:xfrm>
        </p:spPr>
        <p:txBody>
          <a:bodyPr>
            <a:normAutofit/>
          </a:bodyPr>
          <a:lstStyle/>
          <a:p>
            <a:r>
              <a:rPr lang="en-US" altLang="ko-KR" sz="2800" dirty="0" smtClean="0">
                <a:latin typeface="HY궁서" pitchFamily="18" charset="-127"/>
                <a:ea typeface="HY궁서" pitchFamily="18" charset="-127"/>
              </a:rPr>
              <a:t>Kinematics and allowed ranges</a:t>
            </a:r>
            <a:endParaRPr lang="ko-KR" altLang="en-US" sz="2800" dirty="0">
              <a:latin typeface="HY궁서" pitchFamily="18" charset="-127"/>
              <a:ea typeface="HY궁서" pitchFamily="18" charset="-127"/>
            </a:endParaRPr>
          </a:p>
        </p:txBody>
      </p:sp>
      <p:sp>
        <p:nvSpPr>
          <p:cNvPr id="4" name="날짜 개체 틀 3"/>
          <p:cNvSpPr>
            <a:spLocks noGrp="1"/>
          </p:cNvSpPr>
          <p:nvPr>
            <p:ph type="dt" sz="half" idx="10"/>
          </p:nvPr>
        </p:nvSpPr>
        <p:spPr/>
        <p:txBody>
          <a:bodyPr/>
          <a:lstStyle/>
          <a:p>
            <a:fld id="{C2B91D8E-B8B3-4080-8EF4-64A476306613}" type="datetime1">
              <a:rPr lang="ko-KR" altLang="en-US" smtClean="0">
                <a:solidFill>
                  <a:prstClr val="black">
                    <a:tint val="75000"/>
                  </a:prstClr>
                </a:solidFill>
              </a:rPr>
              <a:t>2012-12-07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a:solidFill>
                  <a:prstClr val="black">
                    <a:tint val="75000"/>
                  </a:prstClr>
                </a:solidFill>
              </a:rPr>
              <a:t>HIM2012/12 </a:t>
            </a:r>
            <a:r>
              <a:rPr lang="ko-KR" altLang="en-US">
                <a:solidFill>
                  <a:prstClr val="black">
                    <a:tint val="75000"/>
                  </a:prstClr>
                </a:solidFill>
              </a:rPr>
              <a:t>전남대학교</a:t>
            </a:r>
          </a:p>
        </p:txBody>
      </p:sp>
      <p:sp>
        <p:nvSpPr>
          <p:cNvPr id="6" name="슬라이드 번호 개체 틀 5"/>
          <p:cNvSpPr>
            <a:spLocks noGrp="1"/>
          </p:cNvSpPr>
          <p:nvPr>
            <p:ph type="sldNum" sz="quarter" idx="12"/>
          </p:nvPr>
        </p:nvSpPr>
        <p:spPr/>
        <p:txBody>
          <a:bodyPr/>
          <a:lstStyle/>
          <a:p>
            <a:fld id="{A95384CE-B3F4-4337-B396-7AE5429E6D09}" type="slidenum">
              <a:rPr lang="ko-KR" altLang="en-US">
                <a:solidFill>
                  <a:prstClr val="black">
                    <a:tint val="75000"/>
                  </a:prstClr>
                </a:solidFill>
              </a:rPr>
              <a:pPr/>
              <a:t>9</a:t>
            </a:fld>
            <a:endParaRPr lang="ko-KR" altLang="en-US" dirty="0">
              <a:solidFill>
                <a:prstClr val="black">
                  <a:tint val="75000"/>
                </a:prst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2592387"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284538"/>
            <a:ext cx="4662488"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59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4031</TotalTime>
  <Words>1337</Words>
  <Application>Microsoft Office PowerPoint</Application>
  <PresentationFormat>화면 슬라이드 쇼(4:3)</PresentationFormat>
  <Paragraphs>220</Paragraphs>
  <Slides>30</Slides>
  <Notes>0</Notes>
  <HiddenSlides>0</HiddenSlides>
  <MMClips>0</MMClips>
  <ScaleCrop>false</ScaleCrop>
  <HeadingPairs>
    <vt:vector size="4" baseType="variant">
      <vt:variant>
        <vt:lpstr>테마</vt:lpstr>
      </vt:variant>
      <vt:variant>
        <vt:i4>1</vt:i4>
      </vt:variant>
      <vt:variant>
        <vt:lpstr>슬라이드 제목</vt:lpstr>
      </vt:variant>
      <vt:variant>
        <vt:i4>30</vt:i4>
      </vt:variant>
    </vt:vector>
  </HeadingPairs>
  <TitlesOfParts>
    <vt:vector size="31" baseType="lpstr">
      <vt:lpstr>Office 테마</vt:lpstr>
      <vt:lpstr>Parton Cascade</vt:lpstr>
      <vt:lpstr>Contents</vt:lpstr>
      <vt:lpstr>1. Introduction</vt:lpstr>
      <vt:lpstr>PowerPoint 프레젠테이션</vt:lpstr>
      <vt:lpstr>2. Initial Phase Space</vt:lpstr>
      <vt:lpstr>2.1 Nucleus Phase Space</vt:lpstr>
      <vt:lpstr>2.2 initial phase space</vt:lpstr>
      <vt:lpstr>PowerPoint 프레젠테이션</vt:lpstr>
      <vt:lpstr>PowerPoint 프레젠테이션</vt:lpstr>
      <vt:lpstr>2.3 examples of initial phase space</vt:lpstr>
      <vt:lpstr>PowerPoint 프레젠테이션</vt:lpstr>
      <vt:lpstr>PowerPoint 프레젠테이션</vt:lpstr>
      <vt:lpstr>PowerPoint 프레젠테이션</vt:lpstr>
      <vt:lpstr>3. Parton Cascade</vt:lpstr>
      <vt:lpstr>3.1 Collision channels</vt:lpstr>
      <vt:lpstr>3.2 Cross Section</vt:lpstr>
      <vt:lpstr>PowerPoint 프레젠테이션</vt:lpstr>
      <vt:lpstr>4. Some Results</vt:lpstr>
      <vt:lpstr>PowerPoint 프레젠테이션</vt:lpstr>
      <vt:lpstr>PowerPoint 프레젠테이션</vt:lpstr>
      <vt:lpstr>PowerPoint 프레젠테이션</vt:lpstr>
      <vt:lpstr>PowerPoint 프레젠테이션</vt:lpstr>
      <vt:lpstr>PowerPoint 프레젠테이션</vt:lpstr>
      <vt:lpstr>5. Discussions</vt:lpstr>
      <vt:lpstr>Color force</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Parton cascade</dc:title>
  <dc:creator>신기량</dc:creator>
  <cp:lastModifiedBy>신기량</cp:lastModifiedBy>
  <cp:revision>41</cp:revision>
  <dcterms:created xsi:type="dcterms:W3CDTF">2012-12-04T05:00:05Z</dcterms:created>
  <dcterms:modified xsi:type="dcterms:W3CDTF">2012-12-07T00:11:54Z</dcterms:modified>
</cp:coreProperties>
</file>