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9" r:id="rId4"/>
    <p:sldId id="261" r:id="rId5"/>
    <p:sldId id="273" r:id="rId6"/>
    <p:sldId id="274" r:id="rId7"/>
    <p:sldId id="268" r:id="rId8"/>
    <p:sldId id="267" r:id="rId9"/>
    <p:sldId id="272" r:id="rId10"/>
    <p:sldId id="265" r:id="rId11"/>
    <p:sldId id="266" r:id="rId12"/>
    <p:sldId id="264" r:id="rId13"/>
    <p:sldId id="276" r:id="rId14"/>
    <p:sldId id="262" r:id="rId15"/>
    <p:sldId id="269" r:id="rId16"/>
    <p:sldId id="263" r:id="rId17"/>
    <p:sldId id="282" r:id="rId18"/>
    <p:sldId id="270" r:id="rId19"/>
    <p:sldId id="271" r:id="rId20"/>
    <p:sldId id="257" r:id="rId21"/>
    <p:sldId id="275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69B3F-E713-43F7-B15F-0A7D6A66F646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92973-7666-4E07-AC78-401B4C95D2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64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charset="0"/>
            </a:endParaRPr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9EE764B-A4AE-452D-A976-C38CA7009051}" type="slidenum">
              <a:rPr lang="ko-KR" altLang="en-US" smtClean="0">
                <a:latin typeface="Arial" charset="0"/>
                <a:ea typeface="굴림" charset="-127"/>
              </a:rPr>
              <a:pPr/>
              <a:t>2</a:t>
            </a:fld>
            <a:endParaRPr lang="en-US" altLang="ko-KR" smtClean="0">
              <a:latin typeface="Arial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0504170-DA9E-4DB2-820C-61C5B1031B52}" type="slidenum">
              <a:rPr lang="ko-KR" altLang="en-US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82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07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85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31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48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59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52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48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24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28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F9FA-7E89-482E-9B19-5B6786300A8E}" type="datetimeFigureOut">
              <a:rPr lang="ko-KR" altLang="en-US" smtClean="0"/>
              <a:t>2012-12-07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80E9-5F8A-41AC-AE33-627C26E24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2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Pixel</a:t>
            </a:r>
            <a:r>
              <a:rPr lang="ko-KR" altLang="en-US" dirty="0" smtClean="0"/>
              <a:t> </a:t>
            </a:r>
            <a:r>
              <a:rPr lang="en-US" altLang="ko-KR" dirty="0" smtClean="0"/>
              <a:t>sensor for ALICE ITS upgrade &amp; CIS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Y. Kwon</a:t>
            </a:r>
          </a:p>
          <a:p>
            <a:r>
              <a:rPr lang="en-US" altLang="ko-KR" dirty="0" smtClean="0"/>
              <a:t>(Yonsei Univ.)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6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899592" y="1484784"/>
            <a:ext cx="7532059" cy="5298604"/>
            <a:chOff x="899592" y="1556792"/>
            <a:chExt cx="7532059" cy="5298604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592" y="1556792"/>
              <a:ext cx="7532059" cy="4683570"/>
            </a:xfrm>
            <a:prstGeom prst="rect">
              <a:avLst/>
            </a:prstGeom>
          </p:spPr>
        </p:pic>
        <p:graphicFrame>
          <p:nvGraphicFramePr>
            <p:cNvPr id="6" name="개체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453403"/>
                </p:ext>
              </p:extLst>
            </p:nvPr>
          </p:nvGraphicFramePr>
          <p:xfrm>
            <a:off x="3157538" y="6241033"/>
            <a:ext cx="3014662" cy="6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수식" r:id="rId4" imgW="1307880" imgH="266400" progId="Equation.3">
                    <p:embed/>
                  </p:oleObj>
                </mc:Choice>
                <mc:Fallback>
                  <p:oleObj name="수식" r:id="rId4" imgW="1307880" imgH="266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57538" y="6241033"/>
                          <a:ext cx="3014662" cy="614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Traditional Si sensor operation</a:t>
            </a:r>
            <a:endParaRPr lang="ko-KR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92163"/>
            <a:ext cx="5905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36" y="1592163"/>
            <a:ext cx="5905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1690837" y="1628800"/>
            <a:ext cx="5905499" cy="4392488"/>
            <a:chOff x="1690837" y="1628800"/>
            <a:chExt cx="5905499" cy="43924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837" y="1628800"/>
              <a:ext cx="5905499" cy="439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116680" y="206084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-</a:t>
              </a:r>
              <a:endParaRPr lang="ko-KR" altLang="en-US" sz="2400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617687"/>
            <a:ext cx="5904657" cy="441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7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do we make it? </a:t>
            </a:r>
            <a:br>
              <a:rPr lang="en-US" altLang="ko-KR" dirty="0" smtClean="0"/>
            </a:br>
            <a:r>
              <a:rPr lang="en-US" altLang="ko-KR" dirty="0" smtClean="0"/>
              <a:t>(CMOS process)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475656" y="1772816"/>
            <a:ext cx="6192688" cy="4644516"/>
            <a:chOff x="1475656" y="1556792"/>
            <a:chExt cx="6192688" cy="4644516"/>
          </a:xfrm>
        </p:grpSpPr>
        <p:pic>
          <p:nvPicPr>
            <p:cNvPr id="3" name="내용 개체 틀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556792"/>
              <a:ext cx="6192688" cy="464451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99792" y="2204864"/>
              <a:ext cx="2978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High purity Si wafer</a:t>
              </a:r>
              <a:endParaRPr lang="ko-KR" altLang="en-US" sz="2400" dirty="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475656" y="1772816"/>
            <a:ext cx="6192688" cy="4644516"/>
            <a:chOff x="1475656" y="1556792"/>
            <a:chExt cx="6192688" cy="4644516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556792"/>
              <a:ext cx="6192688" cy="46445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759641" y="2204864"/>
              <a:ext cx="1531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Oxidation</a:t>
              </a:r>
              <a:endParaRPr lang="ko-KR" altLang="en-US" sz="24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475656" y="1772816"/>
            <a:ext cx="6192688" cy="4644516"/>
            <a:chOff x="1475656" y="1772816"/>
            <a:chExt cx="6192688" cy="4644516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772816"/>
              <a:ext cx="6192688" cy="46445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782728" y="2463279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Ion implant</a:t>
              </a:r>
              <a:endParaRPr lang="ko-KR" altLang="en-US" sz="2400" dirty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475656" y="1772815"/>
            <a:ext cx="6167501" cy="4625625"/>
            <a:chOff x="1500843" y="1772815"/>
            <a:chExt cx="6167501" cy="4625625"/>
          </a:xfrm>
        </p:grpSpPr>
        <p:pic>
          <p:nvPicPr>
            <p:cNvPr id="16" name="내용 개체 틀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843" y="1772815"/>
              <a:ext cx="6167501" cy="46256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627784" y="2348880"/>
              <a:ext cx="334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Oxide layer deposition</a:t>
              </a:r>
              <a:endParaRPr lang="ko-KR" altLang="en-US" sz="2400" dirty="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472195" y="1772814"/>
            <a:ext cx="6167500" cy="4625625"/>
            <a:chOff x="1472195" y="1772814"/>
            <a:chExt cx="6167500" cy="4625625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195" y="1772814"/>
              <a:ext cx="6167500" cy="46256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627784" y="2348880"/>
              <a:ext cx="2751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/>
                <a:t>Etch for contact</a:t>
              </a:r>
              <a:endParaRPr lang="ko-KR" altLang="en-US" sz="2400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446843" y="1772693"/>
            <a:ext cx="6192852" cy="4644639"/>
            <a:chOff x="1470677" y="1753799"/>
            <a:chExt cx="6192852" cy="464463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677" y="1753799"/>
              <a:ext cx="6192852" cy="464463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483768" y="2204864"/>
              <a:ext cx="332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Metal layer deposition</a:t>
              </a:r>
              <a:endParaRPr lang="ko-KR" altLang="en-US" sz="2400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475656" y="1767583"/>
            <a:ext cx="6167500" cy="4625625"/>
            <a:chOff x="1472195" y="1767583"/>
            <a:chExt cx="6167500" cy="4625625"/>
          </a:xfrm>
        </p:grpSpPr>
        <p:pic>
          <p:nvPicPr>
            <p:cNvPr id="30" name="내용 개체 틀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195" y="1767583"/>
              <a:ext cx="6167500" cy="462562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483768" y="2247255"/>
              <a:ext cx="1700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Passivation</a:t>
              </a:r>
              <a:endParaRPr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70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Processed</a:t>
            </a:r>
            <a:r>
              <a:rPr lang="ko-KR" altLang="en-US" dirty="0" smtClean="0"/>
              <a:t> </a:t>
            </a:r>
            <a:r>
              <a:rPr lang="en-US" altLang="ko-KR" dirty="0" smtClean="0"/>
              <a:t>Wafer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4482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New challenge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6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ALICE ITS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5" y="1772816"/>
            <a:ext cx="709227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9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0" y="116632"/>
            <a:ext cx="8882775" cy="665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ALICE ITS Upgrade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09" y="1837755"/>
            <a:ext cx="7129305" cy="40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8" y="1598396"/>
            <a:ext cx="7670476" cy="45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 Physics Goal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As a function of collision centrality, measure</a:t>
            </a:r>
          </a:p>
          <a:p>
            <a:pPr lvl="1"/>
            <a:r>
              <a:rPr lang="en-US" altLang="ko-KR" dirty="0" smtClean="0"/>
              <a:t>Charm spectra down to </a:t>
            </a:r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T</a:t>
            </a:r>
            <a:r>
              <a:rPr lang="en-US" altLang="ko-KR" dirty="0" smtClean="0"/>
              <a:t>=0</a:t>
            </a:r>
          </a:p>
          <a:p>
            <a:pPr lvl="1"/>
            <a:r>
              <a:rPr lang="en-US" altLang="ko-KR" dirty="0" smtClean="0"/>
              <a:t>Beauty </a:t>
            </a:r>
          </a:p>
          <a:p>
            <a:pPr lvl="2"/>
            <a:r>
              <a:rPr lang="en-US" altLang="ko-KR" dirty="0" smtClean="0"/>
              <a:t>Displaced J/</a:t>
            </a:r>
            <a:r>
              <a:rPr lang="en-US" altLang="ko-KR" dirty="0" smtClean="0">
                <a:sym typeface="Symbol"/>
              </a:rPr>
              <a:t> production</a:t>
            </a:r>
          </a:p>
          <a:p>
            <a:pPr lvl="2"/>
            <a:r>
              <a:rPr lang="en-US" altLang="ko-KR" dirty="0" smtClean="0">
                <a:sym typeface="Symbol"/>
              </a:rPr>
              <a:t>Displaced D</a:t>
            </a:r>
            <a:r>
              <a:rPr lang="en-US" altLang="ko-KR" baseline="30000" dirty="0" smtClean="0">
                <a:sym typeface="Symbol"/>
              </a:rPr>
              <a:t>0</a:t>
            </a:r>
            <a:r>
              <a:rPr lang="en-US" altLang="ko-KR" dirty="0" smtClean="0">
                <a:sym typeface="Symbol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 K</a:t>
            </a:r>
            <a:r>
              <a:rPr lang="en-US" altLang="ko-KR" dirty="0" smtClean="0">
                <a:sym typeface="Symbol"/>
              </a:rPr>
              <a:t>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Heavy flavor from single displaced electrons</a:t>
            </a:r>
          </a:p>
          <a:p>
            <a:pPr lvl="1"/>
            <a:r>
              <a:rPr lang="en-US" altLang="ko-KR" dirty="0" smtClean="0"/>
              <a:t>Thermal radiation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81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8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0" y="116631"/>
            <a:ext cx="8980866" cy="658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288"/>
            <a:ext cx="8784976" cy="65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en-US" smtClean="0">
              <a:ea typeface="굴림" pitchFamily="50" charset="-127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en-US" smtClean="0">
              <a:ea typeface="굴림" pitchFamily="50" charset="-127"/>
            </a:endParaRPr>
          </a:p>
        </p:txBody>
      </p:sp>
      <p:pic>
        <p:nvPicPr>
          <p:cNvPr id="18436" name="Picture 4" descr="91050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0369551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4786313" y="3429000"/>
            <a:ext cx="360362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84713" y="29003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GB" altLang="ko-KR" sz="2400">
                <a:solidFill>
                  <a:srgbClr val="FF0000"/>
                </a:solidFill>
                <a:latin typeface="Arial" charset="0"/>
                <a:ea typeface="굴림" charset="-127"/>
              </a:rPr>
              <a:t>NA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442075" y="43656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GB" altLang="ko-KR" sz="2400">
                <a:solidFill>
                  <a:srgbClr val="FF0000"/>
                </a:solidFill>
                <a:latin typeface="Arial" charset="0"/>
                <a:ea typeface="굴림" charset="-127"/>
              </a:rPr>
              <a:t>SPS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042988" y="3500438"/>
            <a:ext cx="79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GB" altLang="ko-KR" sz="2400">
                <a:latin typeface="Arial" charset="0"/>
                <a:ea typeface="굴림" charset="-127"/>
              </a:rPr>
              <a:t>LHC</a:t>
            </a: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398713" y="5075238"/>
            <a:ext cx="431800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066925" y="4627563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GB" altLang="ko-KR" sz="2400">
                <a:latin typeface="Arial" charset="0"/>
                <a:ea typeface="굴림" charset="-127"/>
              </a:rPr>
              <a:t>ALICE</a:t>
            </a: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4697413" y="3952875"/>
            <a:ext cx="2519362" cy="14398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21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8" grpId="0"/>
      <p:bldP spid="20490" grpId="0"/>
      <p:bldP spid="20491" grpId="0"/>
      <p:bldP spid="20492" grpId="0" animBg="1"/>
      <p:bldP spid="20493" grpId="0"/>
      <p:bldP spid="204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675"/>
            <a:ext cx="9108504" cy="298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Sensor + Digitization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5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11" y="116632"/>
            <a:ext cx="6999893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19" y="3861048"/>
            <a:ext cx="396438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" y="2494854"/>
            <a:ext cx="4975869" cy="43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73" y="3496235"/>
            <a:ext cx="1438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7629"/>
            <a:ext cx="11906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 of now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Would it work?</a:t>
            </a:r>
          </a:p>
          <a:p>
            <a:pPr lvl="1"/>
            <a:r>
              <a:rPr lang="en-US" altLang="ko-KR" dirty="0" smtClean="0"/>
              <a:t>In physics?... ITS upgrade is approved and is also top priority.</a:t>
            </a:r>
          </a:p>
          <a:p>
            <a:pPr lvl="1"/>
            <a:r>
              <a:rPr lang="en-US" altLang="ko-KR" dirty="0" smtClean="0"/>
              <a:t>Technically?... Probably, R&amp;D might be initiated.</a:t>
            </a:r>
          </a:p>
          <a:p>
            <a:pPr lvl="1"/>
            <a:r>
              <a:rPr lang="en-US" altLang="ko-KR" dirty="0" smtClean="0"/>
              <a:t>Financially?</a:t>
            </a:r>
          </a:p>
          <a:p>
            <a:pPr lvl="1"/>
            <a:r>
              <a:rPr lang="en-US" altLang="ko-KR" dirty="0" smtClean="0"/>
              <a:t>Politically?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0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liceA4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13413" y="5805488"/>
            <a:ext cx="3105150" cy="5857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3200" dirty="0"/>
              <a:t>ALICE Set-up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93875" y="635000"/>
            <a:ext cx="1355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77" tIns="43439" rIns="86877" bIns="43439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ko-KR" sz="2700" b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HMPID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59400" y="4927600"/>
            <a:ext cx="18224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77" tIns="43439" rIns="86877" bIns="43439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ko-KR" sz="2700" b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Muon Arm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03800" y="188913"/>
            <a:ext cx="898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77" tIns="43439" rIns="86877" bIns="43439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ko-KR" sz="2700" b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TRD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04838" y="5846763"/>
            <a:ext cx="1108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77" tIns="43439" rIns="86877" bIns="43439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ko-KR" sz="2700" b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PHOS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88925" y="2620963"/>
            <a:ext cx="9556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77" tIns="43439" rIns="86877" bIns="43439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ko-KR" sz="2700" b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PMD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092950" y="2133600"/>
            <a:ext cx="7270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77" tIns="43439" rIns="86877" bIns="43439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ko-KR" sz="2700" b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ITS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981450" y="138113"/>
            <a:ext cx="8794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77" tIns="43439" rIns="86877" bIns="43439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ko-KR" sz="2700" b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TOF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1244600" y="4397375"/>
            <a:ext cx="876300" cy="14493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877" tIns="43439" rIns="86877" bIns="43439" anchor="ctr">
            <a:spAutoFit/>
          </a:bodyPr>
          <a:lstStyle/>
          <a:p>
            <a:endParaRPr lang="ko-KR" alt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3131170" y="2436738"/>
            <a:ext cx="4033118" cy="776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6877" tIns="43439" rIns="86877" bIns="43439" anchor="ctr">
            <a:spAutoFit/>
          </a:bodyPr>
          <a:lstStyle/>
          <a:p>
            <a:endParaRPr lang="ko-KR" alt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244600" y="2933700"/>
            <a:ext cx="876300" cy="184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877" tIns="43439" rIns="86877" bIns="43439" anchor="ctr">
            <a:spAutoFit/>
          </a:bodyPr>
          <a:lstStyle/>
          <a:p>
            <a:endParaRPr lang="ko-KR" alt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708275" y="1131888"/>
            <a:ext cx="441325" cy="758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877" tIns="43439" rIns="86877" bIns="43439" anchor="ctr">
            <a:spAutoFit/>
          </a:bodyPr>
          <a:lstStyle/>
          <a:p>
            <a:endParaRPr lang="ko-KR" alt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3654425" y="635000"/>
            <a:ext cx="541338" cy="14112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877" tIns="43439" rIns="86877" bIns="43439" anchor="ctr">
            <a:spAutoFit/>
          </a:bodyPr>
          <a:lstStyle/>
          <a:p>
            <a:endParaRPr lang="ko-KR" alt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3797300" y="620713"/>
            <a:ext cx="1495425" cy="15732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877" tIns="43439" rIns="86877" bIns="43439" anchor="ctr">
            <a:spAutoFit/>
          </a:bodyPr>
          <a:lstStyle/>
          <a:p>
            <a:endParaRPr lang="ko-KR" alt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195763" y="3405188"/>
            <a:ext cx="1276350" cy="1681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877" tIns="43439" rIns="86877" bIns="43439" anchor="ctr">
            <a:spAutoFit/>
          </a:bodyPr>
          <a:lstStyle/>
          <a:p>
            <a:endParaRPr lang="ko-KR" alt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5472113" y="3644900"/>
            <a:ext cx="1927225" cy="14414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877" tIns="43439" rIns="86877" bIns="43439" anchor="ctr">
            <a:spAutoFit/>
          </a:bodyPr>
          <a:lstStyle/>
          <a:p>
            <a:endParaRPr lang="ko-KR" altLang="en-US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203575" y="6237288"/>
            <a:ext cx="8604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77" tIns="43439" rIns="86877" bIns="43439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ko-KR" sz="2700" b="1">
                <a:solidFill>
                  <a:schemeClr val="bg1"/>
                </a:solidFill>
                <a:latin typeface="Times New Roman" pitchFamily="18" charset="0"/>
                <a:ea typeface="굴림" charset="-127"/>
              </a:rPr>
              <a:t>TPC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3563938" y="3716338"/>
            <a:ext cx="215900" cy="2592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877" tIns="43439" rIns="86877" bIns="43439" anchor="ctr">
            <a:spAutoFit/>
          </a:bodyPr>
          <a:lstStyle/>
          <a:p>
            <a:endParaRPr lang="ko-KR" alt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0" y="20638"/>
            <a:ext cx="2089150" cy="64452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Arial" charset="0"/>
                <a:ea typeface="굴림" charset="-127"/>
              </a:rPr>
              <a:t>Size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ea typeface="굴림" charset="-127"/>
              </a:rPr>
              <a:t>: </a:t>
            </a:r>
            <a:r>
              <a:rPr lang="en-US" altLang="ko-KR" sz="1600">
                <a:solidFill>
                  <a:schemeClr val="hlink"/>
                </a:solidFill>
                <a:latin typeface="Arial" charset="0"/>
                <a:ea typeface="굴림" charset="-127"/>
              </a:rPr>
              <a:t>16 x 26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ea typeface="굴림" charset="-127"/>
              </a:rPr>
              <a:t> meters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Arial" charset="0"/>
                <a:ea typeface="굴림" charset="-127"/>
              </a:rPr>
              <a:t>Weight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ea typeface="굴림" charset="-127"/>
              </a:rPr>
              <a:t>: </a:t>
            </a:r>
            <a:r>
              <a:rPr lang="en-US" altLang="ko-KR" sz="1600">
                <a:solidFill>
                  <a:schemeClr val="hlink"/>
                </a:solidFill>
                <a:latin typeface="Arial" charset="0"/>
                <a:ea typeface="굴림" charset="-127"/>
              </a:rPr>
              <a:t>10,000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ea typeface="굴림" charset="-127"/>
              </a:rPr>
              <a:t> tons</a:t>
            </a:r>
          </a:p>
        </p:txBody>
      </p:sp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33636" r="36626" b="16006"/>
          <a:stretch>
            <a:fillRect/>
          </a:stretch>
        </p:blipFill>
        <p:spPr bwMode="auto">
          <a:xfrm>
            <a:off x="7092950" y="0"/>
            <a:ext cx="20510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Line 23"/>
          <p:cNvSpPr>
            <a:spLocks noChangeShapeType="1"/>
          </p:cNvSpPr>
          <p:nvPr/>
        </p:nvSpPr>
        <p:spPr bwMode="auto">
          <a:xfrm flipV="1">
            <a:off x="7740650" y="1628799"/>
            <a:ext cx="215726" cy="720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6877" tIns="43439" rIns="86877" bIns="43439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3484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ALICE</a:t>
            </a:r>
            <a:br>
              <a:rPr lang="en-US" altLang="ko-KR" dirty="0" smtClean="0"/>
            </a:br>
            <a:r>
              <a:rPr lang="en-US" altLang="ko-KR" dirty="0" smtClean="0"/>
              <a:t>(Participation)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90084" cy="485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9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 possibility in Korea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99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 sensor in general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</a:t>
            </a:r>
            <a:r>
              <a:rPr lang="en-US" altLang="ko-KR" dirty="0" smtClean="0"/>
              <a:t>ature technology</a:t>
            </a:r>
          </a:p>
          <a:p>
            <a:r>
              <a:rPr lang="en-US" altLang="ko-KR" dirty="0" smtClean="0"/>
              <a:t>Reliable performance</a:t>
            </a:r>
          </a:p>
          <a:p>
            <a:r>
              <a:rPr lang="en-US" altLang="ko-KR" dirty="0" smtClean="0"/>
              <a:t>Fine granule </a:t>
            </a:r>
          </a:p>
          <a:p>
            <a:r>
              <a:rPr lang="en-US" altLang="ko-KR" dirty="0" smtClean="0"/>
              <a:t>Higher energy and time resolution (than gaseous ionization detectors) 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Key burden is cost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89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268"/>
            <a:ext cx="8879195" cy="66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8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Typical PIN-type Si sensor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8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그룹 9"/>
          <p:cNvGrpSpPr>
            <a:grpSpLocks/>
          </p:cNvGrpSpPr>
          <p:nvPr/>
        </p:nvGrpSpPr>
        <p:grpSpPr bwMode="auto">
          <a:xfrm>
            <a:off x="381000" y="1752600"/>
            <a:ext cx="7778750" cy="1743075"/>
            <a:chOff x="1066800" y="1843088"/>
            <a:chExt cx="7779004" cy="1742777"/>
          </a:xfrm>
        </p:grpSpPr>
        <p:pic>
          <p:nvPicPr>
            <p:cNvPr id="501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843088"/>
              <a:ext cx="7779004" cy="128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1" name="TextBox 7"/>
            <p:cNvSpPr txBox="1">
              <a:spLocks noChangeArrowheads="1"/>
            </p:cNvSpPr>
            <p:nvPr/>
          </p:nvSpPr>
          <p:spPr bwMode="auto">
            <a:xfrm>
              <a:off x="1066800" y="3124200"/>
              <a:ext cx="306365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/>
                <a:t>6 inch fabrication line</a:t>
              </a:r>
              <a:endParaRPr lang="ko-KR" altLang="en-US"/>
            </a:p>
          </p:txBody>
        </p:sp>
      </p:grpSp>
      <p:pic>
        <p:nvPicPr>
          <p:cNvPr id="50179" name="_x119289776" descr="EMB0000124c1d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1098550"/>
            <a:ext cx="5380037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슬라이드 번호 개체 틀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620FC4-F4C3-4F35-8F3F-20B7C7DA5CFE}" type="slidenum">
              <a:rPr lang="en-US" altLang="ko-KR"/>
              <a:pPr>
                <a:defRPr/>
              </a:pPr>
              <a:t>9</a:t>
            </a:fld>
            <a:r>
              <a:rPr lang="en-US" altLang="ko-KR"/>
              <a:t>/32</a:t>
            </a:r>
          </a:p>
        </p:txBody>
      </p:sp>
      <p:grpSp>
        <p:nvGrpSpPr>
          <p:cNvPr id="50181" name="그룹 10"/>
          <p:cNvGrpSpPr>
            <a:grpSpLocks/>
          </p:cNvGrpSpPr>
          <p:nvPr/>
        </p:nvGrpSpPr>
        <p:grpSpPr bwMode="auto">
          <a:xfrm>
            <a:off x="381000" y="3957638"/>
            <a:ext cx="3243263" cy="2062162"/>
            <a:chOff x="5602541" y="3352800"/>
            <a:chExt cx="3243263" cy="2061865"/>
          </a:xfrm>
        </p:grpSpPr>
        <p:pic>
          <p:nvPicPr>
            <p:cNvPr id="5018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541" y="3352800"/>
              <a:ext cx="3243263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9" name="TextBox 6"/>
            <p:cNvSpPr txBox="1">
              <a:spLocks noChangeArrowheads="1"/>
            </p:cNvSpPr>
            <p:nvPr/>
          </p:nvSpPr>
          <p:spPr bwMode="auto">
            <a:xfrm>
              <a:off x="5715000" y="4953000"/>
              <a:ext cx="3063659" cy="4616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/>
                <a:t>8 inch fabrication line</a:t>
              </a:r>
              <a:endParaRPr lang="ko-KR" altLang="en-US"/>
            </a:p>
          </p:txBody>
        </p:sp>
      </p:grpSp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0184" name="TextBox 14"/>
          <p:cNvSpPr txBox="1">
            <a:spLocks noChangeArrowheads="1"/>
          </p:cNvSpPr>
          <p:nvPr/>
        </p:nvSpPr>
        <p:spPr bwMode="auto">
          <a:xfrm>
            <a:off x="6332538" y="228600"/>
            <a:ext cx="27352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/>
              <a:t>R&amp;D environment</a:t>
            </a:r>
            <a:endParaRPr lang="ko-KR" altLang="en-US"/>
          </a:p>
        </p:txBody>
      </p:sp>
      <p:grpSp>
        <p:nvGrpSpPr>
          <p:cNvPr id="50185" name="그룹 16"/>
          <p:cNvGrpSpPr>
            <a:grpSpLocks/>
          </p:cNvGrpSpPr>
          <p:nvPr/>
        </p:nvGrpSpPr>
        <p:grpSpPr bwMode="auto">
          <a:xfrm>
            <a:off x="5434013" y="838200"/>
            <a:ext cx="3405187" cy="3357563"/>
            <a:chOff x="5434012" y="838200"/>
            <a:chExt cx="3405188" cy="3357265"/>
          </a:xfrm>
        </p:grpSpPr>
        <p:pic>
          <p:nvPicPr>
            <p:cNvPr id="5018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012" y="838200"/>
              <a:ext cx="3405188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7" name="TextBox 15"/>
            <p:cNvSpPr txBox="1">
              <a:spLocks noChangeArrowheads="1"/>
            </p:cNvSpPr>
            <p:nvPr/>
          </p:nvSpPr>
          <p:spPr bwMode="auto">
            <a:xfrm>
              <a:off x="6019800" y="3733800"/>
              <a:ext cx="222528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/>
                <a:t>300 cm</a:t>
              </a:r>
              <a:r>
                <a:rPr lang="en-US" altLang="ko-KR" baseline="30000"/>
                <a:t>2</a:t>
              </a:r>
              <a:r>
                <a:rPr lang="en-US" altLang="ko-KR"/>
                <a:t> ~ $ 500</a:t>
              </a: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50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202</Words>
  <Application>Microsoft Office PowerPoint</Application>
  <PresentationFormat>화면 슬라이드 쇼(4:3)</PresentationFormat>
  <Paragraphs>63</Paragraphs>
  <Slides>22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4" baseType="lpstr">
      <vt:lpstr>Office 테마</vt:lpstr>
      <vt:lpstr>수식</vt:lpstr>
      <vt:lpstr>Pixel sensor for ALICE ITS upgrade &amp; CIS</vt:lpstr>
      <vt:lpstr>PowerPoint 프레젠테이션</vt:lpstr>
      <vt:lpstr>ALICE Set-up</vt:lpstr>
      <vt:lpstr>ALICE (Participation)</vt:lpstr>
      <vt:lpstr>A possibility in Korea</vt:lpstr>
      <vt:lpstr>Si sensor in general</vt:lpstr>
      <vt:lpstr>PowerPoint 프레젠테이션</vt:lpstr>
      <vt:lpstr>Typical PIN-type Si sensor</vt:lpstr>
      <vt:lpstr>PowerPoint 프레젠테이션</vt:lpstr>
      <vt:lpstr>Traditional Si sensor operation</vt:lpstr>
      <vt:lpstr>How do we make it?  (CMOS process)</vt:lpstr>
      <vt:lpstr>Processed Wafer</vt:lpstr>
      <vt:lpstr>New challenge</vt:lpstr>
      <vt:lpstr>Current ALICE ITS</vt:lpstr>
      <vt:lpstr>PowerPoint 프레젠테이션</vt:lpstr>
      <vt:lpstr>ALICE ITS Upgrade</vt:lpstr>
      <vt:lpstr>Main Physics Goal </vt:lpstr>
      <vt:lpstr>PowerPoint 프레젠테이션</vt:lpstr>
      <vt:lpstr>PowerPoint 프레젠테이션</vt:lpstr>
      <vt:lpstr>Sensor + Digitization</vt:lpstr>
      <vt:lpstr>PowerPoint 프레젠테이션</vt:lpstr>
      <vt:lpstr>As of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sensor for ALICE ITS upgrade &amp; CIS</dc:title>
  <dc:creator>olleh</dc:creator>
  <cp:lastModifiedBy>물리학과</cp:lastModifiedBy>
  <cp:revision>40</cp:revision>
  <dcterms:created xsi:type="dcterms:W3CDTF">2012-11-26T15:57:07Z</dcterms:created>
  <dcterms:modified xsi:type="dcterms:W3CDTF">2012-12-07T03:51:44Z</dcterms:modified>
</cp:coreProperties>
</file>