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7" r:id="rId2"/>
    <p:sldId id="273" r:id="rId3"/>
    <p:sldId id="261" r:id="rId4"/>
    <p:sldId id="259" r:id="rId5"/>
    <p:sldId id="274" r:id="rId6"/>
    <p:sldId id="296" r:id="rId7"/>
    <p:sldId id="297" r:id="rId8"/>
    <p:sldId id="298" r:id="rId9"/>
    <p:sldId id="285" r:id="rId10"/>
    <p:sldId id="299" r:id="rId11"/>
    <p:sldId id="272" r:id="rId12"/>
    <p:sldId id="287" r:id="rId13"/>
    <p:sldId id="282" r:id="rId14"/>
    <p:sldId id="305" r:id="rId15"/>
    <p:sldId id="306" r:id="rId16"/>
    <p:sldId id="313" r:id="rId17"/>
    <p:sldId id="314" r:id="rId18"/>
    <p:sldId id="316" r:id="rId19"/>
    <p:sldId id="304" r:id="rId20"/>
    <p:sldId id="286" r:id="rId21"/>
    <p:sldId id="275" r:id="rId22"/>
    <p:sldId id="265" r:id="rId23"/>
    <p:sldId id="266" r:id="rId24"/>
    <p:sldId id="267" r:id="rId25"/>
    <p:sldId id="293" r:id="rId26"/>
    <p:sldId id="317" r:id="rId27"/>
    <p:sldId id="303" r:id="rId28"/>
    <p:sldId id="294" r:id="rId29"/>
    <p:sldId id="279" r:id="rId30"/>
    <p:sldId id="268" r:id="rId31"/>
    <p:sldId id="311" r:id="rId32"/>
    <p:sldId id="308" r:id="rId33"/>
    <p:sldId id="309" r:id="rId34"/>
    <p:sldId id="310" r:id="rId35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21" autoAdjust="0"/>
    <p:restoredTop sz="94543" autoAdjust="0"/>
  </p:normalViewPr>
  <p:slideViewPr>
    <p:cSldViewPr>
      <p:cViewPr>
        <p:scale>
          <a:sx n="133" d="100"/>
          <a:sy n="133" d="100"/>
        </p:scale>
        <p:origin x="-98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4B223-27AF-4083-B25F-09DB6273EDFE}" type="datetimeFigureOut">
              <a:rPr lang="ko-KR" altLang="en-US" smtClean="0"/>
              <a:pPr/>
              <a:t>2012-04-16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96F21-AD98-4153-82DE-FEBB66C864E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1488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51262-39DE-40E4-831B-21D02EA09531}" type="datetimeFigureOut">
              <a:rPr lang="ko-KR" altLang="en-US" smtClean="0"/>
              <a:pPr/>
              <a:t>2012-04-16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111C5-2C68-47E2-97B8-6B7F6996AF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2760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11C5-2C68-47E2-97B8-6B7F6996AFBD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11C5-2C68-47E2-97B8-6B7F6996AFBD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11C5-2C68-47E2-97B8-6B7F6996AFBD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11C5-2C68-47E2-97B8-6B7F6996AFBD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11C5-2C68-47E2-97B8-6B7F6996AFBD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11C5-2C68-47E2-97B8-6B7F6996AFBD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11C5-2C68-47E2-97B8-6B7F6996AFBD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11C5-2C68-47E2-97B8-6B7F6996AFBD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111C5-2C68-47E2-97B8-6B7F6996AFBD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058AE-9B89-409F-BEC8-A2201F81579A}" type="datetime1">
              <a:rPr lang="ko-KR" altLang="en-US" smtClean="0"/>
              <a:pPr/>
              <a:t>2012-04-16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D6A6B-1C78-49AB-9E60-A4AE4FC4A0FF}" type="datetime1">
              <a:rPr lang="ko-KR" altLang="en-US" smtClean="0"/>
              <a:pPr/>
              <a:t>2012-04-16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FB2A-5BEB-45A2-BB5E-DF0FF4C38214}" type="datetime1">
              <a:rPr lang="ko-KR" altLang="en-US" smtClean="0"/>
              <a:pPr/>
              <a:t>2012-04-16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A192-FF01-4D85-ADF9-4DD2C7EA9A07}" type="datetime1">
              <a:rPr lang="ko-KR" altLang="en-US" smtClean="0"/>
              <a:pPr/>
              <a:t>2012-04-16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5F0DB-B57C-4FEE-BC9F-FCC0007269BC}" type="datetime1">
              <a:rPr lang="ko-KR" altLang="en-US" smtClean="0"/>
              <a:pPr/>
              <a:t>2012-04-16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BC86E-7479-437F-8AB6-39B45A878035}" type="datetime1">
              <a:rPr lang="ko-KR" altLang="en-US" smtClean="0"/>
              <a:pPr/>
              <a:t>2012-04-16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5F96-FDC8-4B3C-8A80-382B223976C2}" type="datetime1">
              <a:rPr lang="ko-KR" altLang="en-US" smtClean="0"/>
              <a:pPr/>
              <a:t>2012-04-16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0A4B-31B6-40D3-AC0E-B799DD42BE07}" type="datetime1">
              <a:rPr lang="ko-KR" altLang="en-US" smtClean="0"/>
              <a:pPr/>
              <a:t>2012-04-16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EB18-089B-47F4-8ACB-1B2ACFC4AFC0}" type="datetime1">
              <a:rPr lang="ko-KR" altLang="en-US" smtClean="0"/>
              <a:pPr/>
              <a:t>2012-04-16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7970-7BCC-4A01-A603-86FA5C122803}" type="datetime1">
              <a:rPr lang="ko-KR" altLang="en-US" smtClean="0"/>
              <a:pPr/>
              <a:t>2012-04-16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3BF2F-E04C-497A-8D98-5FED699CA89A}" type="datetime1">
              <a:rPr lang="ko-KR" altLang="en-US" smtClean="0"/>
              <a:pPr/>
              <a:t>2012-04-16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58900-99F7-47D1-9CC5-3F4253707326}" type="datetime1">
              <a:rPr lang="ko-KR" altLang="en-US" smtClean="0"/>
              <a:pPr/>
              <a:t>2012-04-16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48D88-7A6C-4EA9-8E44-5D5844BF72D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4" Type="http://schemas.openxmlformats.org/officeDocument/2006/relationships/image" Target="../media/image7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9.png"/><Relationship Id="rId4" Type="http://schemas.openxmlformats.org/officeDocument/2006/relationships/image" Target="../media/image8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.png"/><Relationship Id="rId4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2304256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</a:rPr>
              <a:t>Nuclear Symmetry Energy from QCD Sum Rule</a:t>
            </a:r>
            <a:br>
              <a:rPr lang="en-US" altLang="ko-KR" sz="4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altLang="ko-KR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altLang="ko-KR" sz="1800" dirty="0" smtClean="0">
                <a:solidFill>
                  <a:schemeClr val="tx2"/>
                </a:solidFill>
              </a:rPr>
              <a:t>Heavy Ion Meeting 2012-04</a:t>
            </a:r>
            <a:r>
              <a:rPr lang="en-US" altLang="ko-KR" sz="18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br>
              <a:rPr lang="en-US" altLang="ko-KR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altLang="ko-KR" sz="1800" dirty="0" smtClean="0">
                <a:solidFill>
                  <a:schemeClr val="tx2">
                    <a:lumMod val="75000"/>
                  </a:schemeClr>
                </a:solidFill>
              </a:rPr>
              <a:t>April 13, 2012 </a:t>
            </a:r>
            <a:endParaRPr lang="ko-KR" alt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11560" y="3573016"/>
            <a:ext cx="7992888" cy="2448272"/>
          </a:xfrm>
        </p:spPr>
        <p:txBody>
          <a:bodyPr>
            <a:noAutofit/>
          </a:bodyPr>
          <a:lstStyle/>
          <a:p>
            <a:r>
              <a:rPr lang="en-US" altLang="ko-KR" sz="2400" dirty="0" err="1" smtClean="0">
                <a:solidFill>
                  <a:schemeClr val="tx2">
                    <a:lumMod val="50000"/>
                  </a:schemeClr>
                </a:solidFill>
              </a:rPr>
              <a:t>Kie</a:t>
            </a:r>
            <a:r>
              <a:rPr lang="en-US" altLang="ko-KR" sz="2400" dirty="0" smtClean="0">
                <a:solidFill>
                  <a:schemeClr val="tx2">
                    <a:lumMod val="50000"/>
                  </a:schemeClr>
                </a:solidFill>
              </a:rPr>
              <a:t> Sang JEONG</a:t>
            </a:r>
          </a:p>
          <a:p>
            <a:endParaRPr lang="en-US" altLang="ko-KR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altLang="ko-KR" sz="2400" dirty="0" smtClean="0">
                <a:solidFill>
                  <a:schemeClr val="tx2">
                    <a:lumMod val="50000"/>
                  </a:schemeClr>
                </a:solidFill>
              </a:rPr>
              <a:t>Su </a:t>
            </a:r>
            <a:r>
              <a:rPr lang="en-US" altLang="ko-KR" sz="2400" dirty="0" err="1" smtClean="0">
                <a:solidFill>
                  <a:schemeClr val="tx2">
                    <a:lumMod val="50000"/>
                  </a:schemeClr>
                </a:solidFill>
              </a:rPr>
              <a:t>Houng</a:t>
            </a:r>
            <a:r>
              <a:rPr lang="en-US" altLang="ko-KR" sz="2400" dirty="0" smtClean="0">
                <a:solidFill>
                  <a:schemeClr val="tx2">
                    <a:lumMod val="50000"/>
                  </a:schemeClr>
                </a:solidFill>
              </a:rPr>
              <a:t> LEE </a:t>
            </a:r>
          </a:p>
          <a:p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</a:rPr>
              <a:t>(Theoretical Nuclear and </a:t>
            </a:r>
            <a:r>
              <a:rPr lang="en-US" altLang="ko-KR" sz="2000" dirty="0" err="1" smtClean="0">
                <a:solidFill>
                  <a:schemeClr val="tx2">
                    <a:lumMod val="50000"/>
                  </a:schemeClr>
                </a:solidFill>
              </a:rPr>
              <a:t>Hadron</a:t>
            </a:r>
            <a:r>
              <a:rPr lang="en-US" altLang="ko-KR" sz="2000" dirty="0" smtClean="0">
                <a:solidFill>
                  <a:schemeClr val="tx2">
                    <a:lumMod val="50000"/>
                  </a:schemeClr>
                </a:solidFill>
              </a:rPr>
              <a:t> Physics Group)</a:t>
            </a:r>
          </a:p>
          <a:p>
            <a:endParaRPr lang="ko-KR" alt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altLang="ko-KR" sz="2800" dirty="0" err="1" smtClean="0">
                <a:solidFill>
                  <a:srgbClr val="0070C0"/>
                </a:solidFill>
              </a:rPr>
              <a:t>Yonsei</a:t>
            </a:r>
            <a:r>
              <a:rPr lang="en-US" altLang="ko-KR" sz="2800" dirty="0" smtClean="0">
                <a:solidFill>
                  <a:srgbClr val="0070C0"/>
                </a:solidFill>
              </a:rPr>
              <a:t> University</a:t>
            </a:r>
            <a:endParaRPr lang="ko-KR" altLang="en-US" sz="2800" dirty="0">
              <a:solidFill>
                <a:srgbClr val="0070C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1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</p:spTree>
  </p:cSld>
  <p:clrMapOvr>
    <a:masterClrMapping/>
  </p:clrMapOvr>
  <p:transition advTm="2375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28592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Ratio factor for            type</a:t>
            </a:r>
          </a:p>
          <a:p>
            <a:endParaRPr lang="en-US" altLang="ko-KR" sz="2400" dirty="0" smtClean="0"/>
          </a:p>
          <a:p>
            <a:pPr>
              <a:buNone/>
            </a:pPr>
            <a:endParaRPr lang="en-US" altLang="ko-KR" sz="2800" dirty="0" smtClean="0"/>
          </a:p>
          <a:p>
            <a:r>
              <a:rPr lang="en-US" altLang="ko-KR" sz="2400" dirty="0" smtClean="0"/>
              <a:t>Ratio factor for          type</a:t>
            </a:r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Lower lying baryon octet mass relation comes from baryon expectation value of energy-momentum tensor</a:t>
            </a:r>
          </a:p>
        </p:txBody>
      </p:sp>
      <p:sp>
        <p:nvSpPr>
          <p:cNvPr id="10" name="제목 7"/>
          <p:cNvSpPr txBox="1">
            <a:spLocks/>
          </p:cNvSpPr>
          <p:nvPr/>
        </p:nvSpPr>
        <p:spPr>
          <a:xfrm>
            <a:off x="467544" y="26064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Iso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-spin</a:t>
            </a:r>
            <a:r>
              <a:rPr kumimoji="0" lang="en-US" altLang="ko-KR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relation for condensates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76056" y="3140968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This relation can be estimated from lower lying baryon octet mass relation</a:t>
            </a:r>
            <a:endParaRPr lang="ko-KR" altLang="en-US" sz="1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636912"/>
            <a:ext cx="936104" cy="34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196752"/>
            <a:ext cx="1152128" cy="39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373216"/>
            <a:ext cx="222346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3491880" y="5445224"/>
            <a:ext cx="518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altLang="ko-KR" sz="1600" dirty="0" smtClean="0">
                <a:solidFill>
                  <a:prstClr val="black"/>
                </a:solidFill>
              </a:rPr>
              <a:t>Phenomenological description for nucleon mass term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12160" y="2132856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In medium rest frame</a:t>
            </a:r>
            <a:endParaRPr lang="ko-KR" altLang="en-US" sz="1600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628800"/>
            <a:ext cx="26193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1700808"/>
            <a:ext cx="26574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3212976"/>
            <a:ext cx="330517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직사각형 21"/>
          <p:cNvSpPr/>
          <p:nvPr/>
        </p:nvSpPr>
        <p:spPr>
          <a:xfrm>
            <a:off x="971600" y="3140968"/>
            <a:ext cx="3456384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4" name="Shape 33"/>
          <p:cNvCxnSpPr>
            <a:stCxn id="22" idx="3"/>
            <a:endCxn id="24" idx="2"/>
          </p:cNvCxnSpPr>
          <p:nvPr/>
        </p:nvCxnSpPr>
        <p:spPr>
          <a:xfrm>
            <a:off x="4427984" y="3465004"/>
            <a:ext cx="2556284" cy="260739"/>
          </a:xfrm>
          <a:prstGeom prst="bentConnector4">
            <a:avLst>
              <a:gd name="adj1" fmla="val 12676"/>
              <a:gd name="adj2" fmla="val 187674"/>
            </a:avLst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10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</p:spTree>
  </p:cSld>
  <p:clrMapOvr>
    <a:masterClrMapping/>
  </p:clrMapOvr>
  <p:transition advTm="9743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28592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Trace part of QCD energy momentum tensor</a:t>
            </a:r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pPr>
              <a:buNone/>
            </a:pPr>
            <a:endParaRPr lang="en-US" altLang="ko-KR" sz="24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r>
              <a:rPr lang="en-US" altLang="ko-KR" sz="2400" dirty="0" smtClean="0"/>
              <a:t>For proton</a:t>
            </a:r>
          </a:p>
          <a:p>
            <a:endParaRPr lang="en-US" altLang="ko-KR" sz="2400" dirty="0" smtClean="0"/>
          </a:p>
          <a:p>
            <a:pPr>
              <a:buNone/>
            </a:pPr>
            <a:endParaRPr lang="en-US" altLang="ko-KR" sz="2400" dirty="0" smtClean="0"/>
          </a:p>
        </p:txBody>
      </p:sp>
      <p:sp>
        <p:nvSpPr>
          <p:cNvPr id="10" name="제목 7"/>
          <p:cNvSpPr txBox="1">
            <a:spLocks/>
          </p:cNvSpPr>
          <p:nvPr/>
        </p:nvSpPr>
        <p:spPr>
          <a:xfrm>
            <a:off x="467544" y="26064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ko-KR" sz="3200" dirty="0" smtClean="0">
                <a:solidFill>
                  <a:srgbClr val="1F497D"/>
                </a:solidFill>
              </a:rPr>
              <a:t>Mass terms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65341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직사각형 16"/>
          <p:cNvSpPr/>
          <p:nvPr/>
        </p:nvSpPr>
        <p:spPr>
          <a:xfrm>
            <a:off x="6804248" y="2204864"/>
            <a:ext cx="108012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꺾인 연결선 20"/>
          <p:cNvCxnSpPr>
            <a:stCxn id="17" idx="3"/>
            <a:endCxn id="18" idx="1"/>
          </p:cNvCxnSpPr>
          <p:nvPr/>
        </p:nvCxnSpPr>
        <p:spPr>
          <a:xfrm flipH="1">
            <a:off x="5508104" y="2420888"/>
            <a:ext cx="2376264" cy="684076"/>
          </a:xfrm>
          <a:prstGeom prst="bentConnector5">
            <a:avLst>
              <a:gd name="adj1" fmla="val -9620"/>
              <a:gd name="adj2" fmla="val 42105"/>
              <a:gd name="adj3" fmla="val 10962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43608" y="3284984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With renormalizing scheme (Trace anomaly)</a:t>
            </a:r>
            <a:endParaRPr lang="ko-KR" altLang="en-US" sz="1600" dirty="0"/>
          </a:p>
        </p:txBody>
      </p:sp>
      <p:sp>
        <p:nvSpPr>
          <p:cNvPr id="24" name="직사각형 23"/>
          <p:cNvSpPr/>
          <p:nvPr/>
        </p:nvSpPr>
        <p:spPr>
          <a:xfrm>
            <a:off x="1691680" y="2060848"/>
            <a:ext cx="252028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1043608" y="3284984"/>
            <a:ext cx="4176464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7" name="꺾인 연결선 26"/>
          <p:cNvCxnSpPr>
            <a:stCxn id="24" idx="2"/>
            <a:endCxn id="25" idx="1"/>
          </p:cNvCxnSpPr>
          <p:nvPr/>
        </p:nvCxnSpPr>
        <p:spPr>
          <a:xfrm rot="5400000">
            <a:off x="1619672" y="2132856"/>
            <a:ext cx="756084" cy="1908212"/>
          </a:xfrm>
          <a:prstGeom prst="bentConnector4">
            <a:avLst>
              <a:gd name="adj1" fmla="val 38095"/>
              <a:gd name="adj2" fmla="val 111980"/>
            </a:avLst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789040"/>
            <a:ext cx="35052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5013176"/>
            <a:ext cx="60486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852936"/>
            <a:ext cx="3168352" cy="51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직사각형 17"/>
          <p:cNvSpPr/>
          <p:nvPr/>
        </p:nvSpPr>
        <p:spPr>
          <a:xfrm>
            <a:off x="5508104" y="2780928"/>
            <a:ext cx="3312368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355976" y="5589240"/>
            <a:ext cx="4212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M.A.Shifman</a:t>
            </a:r>
            <a:r>
              <a:rPr lang="en-US" altLang="ko-KR" sz="1400" dirty="0" smtClean="0"/>
              <a:t>, Physics Letters B 78B, 443 (1978))</a:t>
            </a:r>
            <a:endParaRPr lang="ko-KR" alt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084168" y="350100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Heavy quark expansion</a:t>
            </a:r>
            <a:endParaRPr lang="ko-KR" altLang="en-US" sz="1600" dirty="0"/>
          </a:p>
        </p:txBody>
      </p:sp>
      <p:sp>
        <p:nvSpPr>
          <p:cNvPr id="23" name="직사각형 22"/>
          <p:cNvSpPr/>
          <p:nvPr/>
        </p:nvSpPr>
        <p:spPr>
          <a:xfrm>
            <a:off x="6084168" y="3501008"/>
            <a:ext cx="230425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슬라이드 번호 개체 틀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11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</p:spTree>
  </p:cSld>
  <p:clrMapOvr>
    <a:masterClrMapping/>
  </p:clrMapOvr>
  <p:transition advTm="97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/>
      <p:bldP spid="24" grpId="0" animBg="1"/>
      <p:bldP spid="25" grpId="0" animBg="1"/>
      <p:bldP spid="18" grpId="0" animBg="1"/>
      <p:bldP spid="20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28592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Lower lying Baryon octet mass relation</a:t>
            </a:r>
          </a:p>
          <a:p>
            <a:endParaRPr lang="en-US" altLang="ko-KR" sz="2400" dirty="0" smtClean="0"/>
          </a:p>
          <a:p>
            <a:pPr>
              <a:buNone/>
            </a:pPr>
            <a:endParaRPr lang="en-US" altLang="ko-KR" sz="2400" dirty="0" smtClean="0"/>
          </a:p>
          <a:p>
            <a:endParaRPr lang="en-US" altLang="ko-KR" sz="2400" dirty="0" smtClean="0"/>
          </a:p>
        </p:txBody>
      </p:sp>
      <p:sp>
        <p:nvSpPr>
          <p:cNvPr id="10" name="제목 7"/>
          <p:cNvSpPr txBox="1">
            <a:spLocks/>
          </p:cNvSpPr>
          <p:nvPr/>
        </p:nvSpPr>
        <p:spPr>
          <a:xfrm>
            <a:off x="467544" y="26064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ko-KR" sz="3200" dirty="0" smtClean="0">
                <a:solidFill>
                  <a:srgbClr val="1F497D"/>
                </a:solidFill>
              </a:rPr>
              <a:t>Ratio factor from baryon octet 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80112" y="5589240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With this relation…</a:t>
            </a:r>
            <a:endParaRPr lang="ko-KR" altLang="en-US" sz="20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7704855" cy="36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3568" y="5589240"/>
            <a:ext cx="4212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S.H.Choi</a:t>
            </a:r>
            <a:r>
              <a:rPr lang="en-US" altLang="ko-KR" sz="1400" dirty="0" smtClean="0"/>
              <a:t>, Master thesis, </a:t>
            </a:r>
            <a:r>
              <a:rPr lang="en-US" altLang="ko-KR" sz="1400" dirty="0" err="1" smtClean="0"/>
              <a:t>Yonsei</a:t>
            </a:r>
            <a:r>
              <a:rPr lang="en-US" altLang="ko-KR" sz="1400" dirty="0" smtClean="0"/>
              <a:t> University. (1991))</a:t>
            </a:r>
            <a:endParaRPr lang="ko-KR" altLang="en-US" sz="140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12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</p:spTree>
  </p:cSld>
  <p:clrMapOvr>
    <a:masterClrMapping/>
  </p:clrMapOvr>
  <p:transition advTm="97438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28592"/>
          </a:xfrm>
        </p:spPr>
        <p:txBody>
          <a:bodyPr>
            <a:normAutofit/>
          </a:bodyPr>
          <a:lstStyle/>
          <a:p>
            <a:r>
              <a:rPr lang="en-US" altLang="ko-KR" sz="2400" dirty="0" err="1" smtClean="0"/>
              <a:t>Iso</a:t>
            </a:r>
            <a:r>
              <a:rPr lang="en-US" altLang="ko-KR" sz="2400" dirty="0" smtClean="0"/>
              <a:t>-vector part,         can be written as,</a:t>
            </a:r>
          </a:p>
          <a:p>
            <a:pPr>
              <a:buNone/>
            </a:pPr>
            <a:endParaRPr lang="en-US" altLang="ko-KR" sz="2400" dirty="0" smtClean="0"/>
          </a:p>
          <a:p>
            <a:pPr>
              <a:buNone/>
            </a:pPr>
            <a:endParaRPr lang="en-US" altLang="ko-KR" sz="2400" dirty="0" smtClean="0"/>
          </a:p>
          <a:p>
            <a:endParaRPr lang="en-US" altLang="ko-KR" sz="2400" dirty="0" smtClean="0"/>
          </a:p>
          <a:p>
            <a:pPr>
              <a:buNone/>
            </a:pPr>
            <a:endParaRPr lang="en-US" altLang="ko-KR" sz="2400" dirty="0" smtClean="0"/>
          </a:p>
          <a:p>
            <a:r>
              <a:rPr lang="en-US" altLang="ko-KR" sz="2400" dirty="0" err="1" smtClean="0"/>
              <a:t>Iso</a:t>
            </a:r>
            <a:r>
              <a:rPr lang="en-US" altLang="ko-KR" sz="2400" dirty="0" smtClean="0"/>
              <a:t>-scalar part,         comes from </a:t>
            </a:r>
            <a:r>
              <a:rPr lang="en-US" altLang="ko-KR" sz="2400" dirty="0" err="1" smtClean="0"/>
              <a:t>pion</a:t>
            </a:r>
            <a:r>
              <a:rPr lang="en-US" altLang="ko-KR" sz="2400" dirty="0" smtClean="0"/>
              <a:t>-nucleon sigma term</a:t>
            </a:r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Ratio factor for         type</a:t>
            </a:r>
          </a:p>
          <a:p>
            <a:endParaRPr lang="en-US" altLang="ko-KR" sz="2400" dirty="0" smtClean="0"/>
          </a:p>
        </p:txBody>
      </p:sp>
      <p:sp>
        <p:nvSpPr>
          <p:cNvPr id="10" name="제목 7"/>
          <p:cNvSpPr txBox="1">
            <a:spLocks/>
          </p:cNvSpPr>
          <p:nvPr/>
        </p:nvSpPr>
        <p:spPr>
          <a:xfrm>
            <a:off x="467544" y="26064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ko-KR" sz="3200" dirty="0" smtClean="0">
                <a:solidFill>
                  <a:srgbClr val="1F497D"/>
                </a:solidFill>
              </a:rPr>
              <a:t>Ratio factor from baryon octet 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5040560" cy="61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276872"/>
            <a:ext cx="344519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5076056" y="2420888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Strange quark mass = 150 </a:t>
            </a:r>
            <a:r>
              <a:rPr lang="en-US" altLang="ko-KR" sz="1600" dirty="0" err="1" smtClean="0"/>
              <a:t>MeV</a:t>
            </a:r>
            <a:endParaRPr lang="ko-KR" altLang="en-US" sz="16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933056"/>
            <a:ext cx="347662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085184"/>
            <a:ext cx="696277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>
          <a:xfrm>
            <a:off x="1979712" y="5445224"/>
            <a:ext cx="2952328" cy="8640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꺾인 연결선 15"/>
          <p:cNvCxnSpPr>
            <a:stCxn id="11" idx="0"/>
            <a:endCxn id="13" idx="0"/>
          </p:cNvCxnSpPr>
          <p:nvPr/>
        </p:nvCxnSpPr>
        <p:spPr>
          <a:xfrm rot="16200000" flipH="1">
            <a:off x="4878034" y="4023066"/>
            <a:ext cx="216024" cy="3060340"/>
          </a:xfrm>
          <a:prstGeom prst="bentConnector3">
            <a:avLst>
              <a:gd name="adj1" fmla="val -65782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6084168" y="5661248"/>
            <a:ext cx="864096" cy="4320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13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653136"/>
            <a:ext cx="936104" cy="34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1196752"/>
            <a:ext cx="792088" cy="29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3429000"/>
            <a:ext cx="773807" cy="303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9743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4-quark Operator Product Expansion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5400600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So far, there was no systematic description for four-quark condensates in the nucleon sum rule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pPr>
              <a:buNone/>
            </a:pPr>
            <a:endParaRPr lang="en-US" altLang="ko-KR" sz="2000" dirty="0" smtClean="0"/>
          </a:p>
          <a:p>
            <a:r>
              <a:rPr lang="en-US" altLang="ko-KR" sz="2000" dirty="0" smtClean="0"/>
              <a:t>To express four-quark condensates in terms of linear combination of independent operators, one can use </a:t>
            </a:r>
            <a:r>
              <a:rPr lang="en-US" altLang="ko-KR" sz="2000" b="1" dirty="0" err="1" smtClean="0"/>
              <a:t>Fierz</a:t>
            </a:r>
            <a:r>
              <a:rPr lang="en-US" altLang="ko-KR" sz="2000" b="1" dirty="0" smtClean="0"/>
              <a:t> rearrangement</a:t>
            </a:r>
          </a:p>
          <a:p>
            <a:endParaRPr lang="en-US" altLang="ko-KR" sz="2000" b="1" dirty="0" smtClean="0"/>
          </a:p>
          <a:p>
            <a:endParaRPr lang="en-US" altLang="ko-KR" sz="2000" b="1" dirty="0" smtClean="0"/>
          </a:p>
          <a:p>
            <a:r>
              <a:rPr lang="en-US" altLang="ko-KR" sz="2000" b="1" dirty="0" smtClean="0"/>
              <a:t>Constraint  </a:t>
            </a:r>
            <a:r>
              <a:rPr lang="en-US" altLang="ko-KR" sz="2000" dirty="0" smtClean="0"/>
              <a:t>from</a:t>
            </a:r>
            <a:r>
              <a:rPr lang="en-US" altLang="ko-KR" sz="2000" b="1" dirty="0" smtClean="0"/>
              <a:t> `Zero Identity’</a:t>
            </a:r>
            <a:r>
              <a:rPr lang="en-US" altLang="ko-KR" sz="2000" dirty="0" smtClean="0"/>
              <a:t> for pure quark flavor case which comes from forbidden </a:t>
            </a:r>
            <a:r>
              <a:rPr lang="en-US" altLang="ko-KR" sz="2000" dirty="0" err="1" smtClean="0"/>
              <a:t>di</a:t>
            </a:r>
            <a:r>
              <a:rPr lang="en-US" altLang="ko-KR" sz="2000" dirty="0" smtClean="0"/>
              <a:t>-quark structure of quark model for </a:t>
            </a:r>
            <a:r>
              <a:rPr lang="en-US" altLang="ko-KR" sz="2000" dirty="0" err="1" smtClean="0"/>
              <a:t>hadron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4"/>
            <a:ext cx="58754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971600" y="2708920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Simple factorization scheme was used as in the vacuum saturation hypothesis</a:t>
            </a:r>
            <a:endParaRPr lang="ko-KR" altLang="en-US" sz="16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5517232"/>
            <a:ext cx="38576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005064"/>
            <a:ext cx="4286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14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91680" y="602128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And with assumed P, T symmetry of medium ground state…</a:t>
            </a:r>
          </a:p>
        </p:txBody>
      </p:sp>
    </p:spTree>
  </p:cSld>
  <p:clrMapOvr>
    <a:masterClrMapping/>
  </p:clrMapOvr>
  <p:transition advTm="8383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5733256"/>
            <a:ext cx="38290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4-quark Operator Product Expansion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5400600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4-qaurk OPE of the nucleon sum rule can be expressed with only few condensates as below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1800" dirty="0" smtClean="0"/>
          </a:p>
          <a:p>
            <a:r>
              <a:rPr lang="en-US" altLang="ko-KR" sz="2000" dirty="0" smtClean="0"/>
              <a:t>Among these, </a:t>
            </a:r>
            <a:r>
              <a:rPr lang="en-US" altLang="ko-KR" sz="2000" dirty="0" smtClean="0">
                <a:solidFill>
                  <a:schemeClr val="accent1"/>
                </a:solidFill>
              </a:rPr>
              <a:t>except for</a:t>
            </a:r>
            <a:r>
              <a:rPr lang="en-US" altLang="ko-KR" sz="2000" dirty="0" smtClean="0"/>
              <a:t>                   ,                                  </a:t>
            </a:r>
            <a:r>
              <a:rPr lang="en-US" altLang="ko-KR" sz="2000" dirty="0" smtClean="0">
                <a:solidFill>
                  <a:srgbClr val="FF0000"/>
                </a:solidFill>
              </a:rPr>
              <a:t>all twist 4 operators can be estimated from experiment (DIS)</a:t>
            </a:r>
          </a:p>
        </p:txBody>
      </p:sp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467544" y="1916832"/>
          <a:ext cx="8280921" cy="338437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70725"/>
                <a:gridCol w="3041844"/>
                <a:gridCol w="3168352"/>
              </a:tblGrid>
              <a:tr h="576064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noFill/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Twist 4</a:t>
                      </a:r>
                    </a:p>
                    <a:p>
                      <a:pPr algn="ctr" latinLnBrk="1"/>
                      <a:r>
                        <a:rPr lang="en-US" altLang="ko-KR" sz="1600" dirty="0" smtClean="0"/>
                        <a:t>(Dimension 6 spin2)</a:t>
                      </a:r>
                      <a:endParaRPr lang="ko-KR" altLang="en-US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r>
                        <a:rPr lang="en-US" altLang="ko-KR" dirty="0" smtClean="0"/>
                        <a:t>(4 independent Ops.)</a:t>
                      </a:r>
                      <a:endParaRPr lang="ko-KR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algn="ctr" latinLnBrk="1"/>
                      <a:endParaRPr lang="en-US" altLang="ko-KR" dirty="0" smtClean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(4 independent Ops.)</a:t>
                      </a:r>
                      <a:endParaRPr lang="ko-KR" altLang="en-US" dirty="0" smtClean="0"/>
                    </a:p>
                  </a:txBody>
                  <a:tcPr>
                    <a:noFill/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Dimension</a:t>
                      </a:r>
                      <a:r>
                        <a:rPr lang="en-US" altLang="ko-KR" sz="1600" baseline="0" dirty="0" smtClean="0"/>
                        <a:t> 6 scalar</a:t>
                      </a:r>
                      <a:endParaRPr lang="ko-KR" altLang="en-US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Dimension</a:t>
                      </a:r>
                      <a:r>
                        <a:rPr lang="en-US" altLang="ko-KR" sz="1600" baseline="0" dirty="0" smtClean="0"/>
                        <a:t> 6 vector</a:t>
                      </a:r>
                      <a:endParaRPr lang="ko-KR" altLang="en-US" sz="16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5" y="2060848"/>
            <a:ext cx="1190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9" y="2060848"/>
            <a:ext cx="833235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9" y="2060848"/>
            <a:ext cx="792088" cy="29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4869160"/>
            <a:ext cx="18478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직사각형 23"/>
          <p:cNvSpPr/>
          <p:nvPr/>
        </p:nvSpPr>
        <p:spPr>
          <a:xfrm>
            <a:off x="2627784" y="2564904"/>
            <a:ext cx="6048672" cy="1152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1" name="Shape 40"/>
          <p:cNvCxnSpPr/>
          <p:nvPr/>
        </p:nvCxnSpPr>
        <p:spPr>
          <a:xfrm rot="5400000">
            <a:off x="2681790" y="2726922"/>
            <a:ext cx="1944216" cy="3924436"/>
          </a:xfrm>
          <a:prstGeom prst="bentConnector3">
            <a:avLst>
              <a:gd name="adj1" fmla="val 88135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2636912"/>
            <a:ext cx="27622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2636912"/>
            <a:ext cx="27622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808" y="3933056"/>
            <a:ext cx="24860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3933056"/>
            <a:ext cx="24860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15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2627784" y="3861048"/>
            <a:ext cx="6048672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2555776" y="4293096"/>
            <a:ext cx="62646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Can be combined into scalar and vector condensates</a:t>
            </a:r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2555776" y="4293096"/>
            <a:ext cx="626469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advTm="838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8" grpId="0" animBg="1"/>
      <p:bldP spid="1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Twist 4 operator from DIS data</a:t>
            </a:r>
            <a:endParaRPr lang="ko-KR" altLang="en-US" sz="3200" dirty="0"/>
          </a:p>
        </p:txBody>
      </p:sp>
      <p:sp>
        <p:nvSpPr>
          <p:cNvPr id="25" name="내용 개체 틀 24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001419"/>
          </a:xfrm>
        </p:spPr>
        <p:txBody>
          <a:bodyPr>
            <a:normAutofit/>
          </a:bodyPr>
          <a:lstStyle/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653136"/>
            <a:ext cx="7724154" cy="140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>
          <a:xfrm>
            <a:off x="899592" y="4797152"/>
            <a:ext cx="2736304" cy="12241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96752"/>
            <a:ext cx="590353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직사각형 15"/>
          <p:cNvSpPr/>
          <p:nvPr/>
        </p:nvSpPr>
        <p:spPr>
          <a:xfrm>
            <a:off x="683568" y="1772816"/>
            <a:ext cx="331236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1700808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</a:rPr>
              <a:t>(SHL et al., Physics Letter B 312 (1993) 351-357)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cxnSp>
        <p:nvCxnSpPr>
          <p:cNvPr id="21" name="꺾인 연결선 20"/>
          <p:cNvCxnSpPr>
            <a:stCxn id="11" idx="1"/>
            <a:endCxn id="29" idx="2"/>
          </p:cNvCxnSpPr>
          <p:nvPr/>
        </p:nvCxnSpPr>
        <p:spPr>
          <a:xfrm rot="10800000" flipH="1">
            <a:off x="899592" y="3789040"/>
            <a:ext cx="1872208" cy="1620180"/>
          </a:xfrm>
          <a:prstGeom prst="bentConnector4">
            <a:avLst>
              <a:gd name="adj1" fmla="val -12210"/>
              <a:gd name="adj2" fmla="val 57449"/>
            </a:avLst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3568" y="4005064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Where, K</a:t>
            </a:r>
            <a:r>
              <a:rPr lang="en-US" altLang="ko-KR" sz="1100" dirty="0" smtClean="0"/>
              <a:t>u</a:t>
            </a:r>
            <a:r>
              <a:rPr lang="en-US" altLang="ko-KR" sz="1600" dirty="0" smtClean="0"/>
              <a:t>, </a:t>
            </a:r>
            <a:r>
              <a:rPr lang="en-US" altLang="ko-KR" sz="1600" dirty="0" err="1" smtClean="0"/>
              <a:t>K</a:t>
            </a:r>
            <a:r>
              <a:rPr lang="en-US" altLang="ko-KR" sz="1100" dirty="0" err="1" smtClean="0"/>
              <a:t>d</a:t>
            </a:r>
            <a:r>
              <a:rPr lang="en-US" altLang="ko-KR" sz="1600" dirty="0" smtClean="0"/>
              <a:t> are</a:t>
            </a:r>
            <a:endParaRPr lang="ko-KR" altLang="en-US" sz="1600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852936"/>
            <a:ext cx="7272808" cy="98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직사각형 26"/>
          <p:cNvSpPr/>
          <p:nvPr/>
        </p:nvSpPr>
        <p:spPr>
          <a:xfrm>
            <a:off x="3131839" y="2924944"/>
            <a:ext cx="4896544" cy="36004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3131839" y="3429000"/>
            <a:ext cx="4104456" cy="36004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2627784" y="2924944"/>
            <a:ext cx="288032" cy="8640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5508104" y="6021288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From these result…</a:t>
            </a:r>
            <a:endParaRPr lang="ko-KR" altLang="en-US" sz="2000" dirty="0"/>
          </a:p>
        </p:txBody>
      </p:sp>
      <p:sp>
        <p:nvSpPr>
          <p:cNvPr id="20" name="직사각형 19"/>
          <p:cNvSpPr/>
          <p:nvPr/>
        </p:nvSpPr>
        <p:spPr>
          <a:xfrm>
            <a:off x="4572000" y="4797152"/>
            <a:ext cx="2736304" cy="12241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꺾인 연결선 20"/>
          <p:cNvCxnSpPr>
            <a:stCxn id="20" idx="0"/>
            <a:endCxn id="29" idx="2"/>
          </p:cNvCxnSpPr>
          <p:nvPr/>
        </p:nvCxnSpPr>
        <p:spPr>
          <a:xfrm rot="16200000" flipV="1">
            <a:off x="3851920" y="2708920"/>
            <a:ext cx="1008112" cy="3168352"/>
          </a:xfrm>
          <a:prstGeom prst="bentConnector3">
            <a:avLst>
              <a:gd name="adj1" fmla="val 31614"/>
            </a:avLst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16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</p:spTree>
  </p:cSld>
  <p:clrMapOvr>
    <a:masterClrMapping/>
  </p:clrMapOvr>
  <p:transition advTm="10255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Twist 4 operator from DIS data</a:t>
            </a:r>
            <a:endParaRPr lang="ko-KR" altLang="en-US" sz="3200" dirty="0"/>
          </a:p>
        </p:txBody>
      </p:sp>
      <p:sp>
        <p:nvSpPr>
          <p:cNvPr id="25" name="내용 개체 틀 24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001419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Table for twist 4 matrix elements for the nucleon SR</a:t>
            </a:r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pPr>
              <a:buNone/>
            </a:pPr>
            <a:r>
              <a:rPr lang="en-US" altLang="ko-KR" sz="2400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84784"/>
            <a:ext cx="68865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861048"/>
            <a:ext cx="631690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직사각형 29"/>
          <p:cNvSpPr/>
          <p:nvPr/>
        </p:nvSpPr>
        <p:spPr>
          <a:xfrm>
            <a:off x="899592" y="1484784"/>
            <a:ext cx="7056784" cy="22322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6804248" y="3861048"/>
            <a:ext cx="576064" cy="1944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4" name="꺾인 연결선 33"/>
          <p:cNvCxnSpPr>
            <a:stCxn id="32" idx="3"/>
            <a:endCxn id="30" idx="3"/>
          </p:cNvCxnSpPr>
          <p:nvPr/>
        </p:nvCxnSpPr>
        <p:spPr>
          <a:xfrm flipV="1">
            <a:off x="7380312" y="2600908"/>
            <a:ext cx="576064" cy="2232248"/>
          </a:xfrm>
          <a:prstGeom prst="bentConnector3">
            <a:avLst>
              <a:gd name="adj1" fmla="val 139683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17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971600" y="1556792"/>
            <a:ext cx="6912768" cy="100811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971600" y="2636912"/>
            <a:ext cx="6912768" cy="100811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51520" y="602128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First set and second set give </a:t>
            </a:r>
            <a:r>
              <a:rPr lang="en-US" altLang="ko-KR" dirty="0" smtClean="0">
                <a:solidFill>
                  <a:srgbClr val="FF0000"/>
                </a:solidFill>
              </a:rPr>
              <a:t>different contribution to Nuclear Symmetry Energy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51520" y="6021288"/>
            <a:ext cx="8568952" cy="36004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꺾인 연결선 19"/>
          <p:cNvCxnSpPr>
            <a:stCxn id="10" idx="1"/>
            <a:endCxn id="18" idx="1"/>
          </p:cNvCxnSpPr>
          <p:nvPr/>
        </p:nvCxnSpPr>
        <p:spPr>
          <a:xfrm rot="10800000" flipV="1">
            <a:off x="251520" y="2060848"/>
            <a:ext cx="720080" cy="4140460"/>
          </a:xfrm>
          <a:prstGeom prst="bentConnector3">
            <a:avLst>
              <a:gd name="adj1" fmla="val 116302"/>
            </a:avLst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꺾인 연결선 21"/>
          <p:cNvCxnSpPr>
            <a:stCxn id="11" idx="1"/>
            <a:endCxn id="18" idx="1"/>
          </p:cNvCxnSpPr>
          <p:nvPr/>
        </p:nvCxnSpPr>
        <p:spPr>
          <a:xfrm rot="10800000" flipV="1">
            <a:off x="251520" y="3140968"/>
            <a:ext cx="720080" cy="3060340"/>
          </a:xfrm>
          <a:prstGeom prst="bentConnector3">
            <a:avLst>
              <a:gd name="adj1" fmla="val 116302"/>
            </a:avLst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1025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42957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DIS data will be sharpened</a:t>
            </a:r>
            <a:endParaRPr lang="ko-KR" altLang="en-US" sz="3200" dirty="0"/>
          </a:p>
        </p:txBody>
      </p:sp>
      <p:sp>
        <p:nvSpPr>
          <p:cNvPr id="25" name="내용 개체 틀 24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001419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Table for twist 4 matrix elements has some ambiguity</a:t>
            </a:r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pPr>
              <a:buNone/>
            </a:pPr>
            <a:r>
              <a:rPr lang="en-US" altLang="ko-KR" sz="2400" dirty="0" smtClean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1560" y="836712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24" name="직사각형 23"/>
          <p:cNvSpPr/>
          <p:nvPr/>
        </p:nvSpPr>
        <p:spPr>
          <a:xfrm>
            <a:off x="323528" y="3356992"/>
            <a:ext cx="4032448" cy="79208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내용 개체 틀 3"/>
          <p:cNvSpPr txBox="1">
            <a:spLocks/>
          </p:cNvSpPr>
          <p:nvPr/>
        </p:nvSpPr>
        <p:spPr>
          <a:xfrm>
            <a:off x="4644008" y="1556792"/>
            <a:ext cx="4330824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2400" dirty="0" smtClean="0"/>
              <a:t>Jefferson Lab has a plan for accelerator upgrade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altLang="ko-KR" sz="24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2400" dirty="0" smtClean="0"/>
              <a:t>This plan </a:t>
            </a:r>
            <a:r>
              <a:rPr lang="en-US" altLang="ko-KR" sz="2400" dirty="0" smtClean="0">
                <a:solidFill>
                  <a:srgbClr val="FF0000"/>
                </a:solidFill>
              </a:rPr>
              <a:t>will lead to more precise structure functions for twist 4 matrix elements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ko-KR" sz="24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ko-KR" sz="2400" dirty="0" smtClean="0"/>
              <a:t>We can get more precise twist 4 contributions to the nuclear symmetry energy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77072"/>
            <a:ext cx="6074227" cy="11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직사각형 11"/>
          <p:cNvSpPr/>
          <p:nvPr/>
        </p:nvSpPr>
        <p:spPr>
          <a:xfrm>
            <a:off x="323528" y="4077072"/>
            <a:ext cx="6048672" cy="122413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18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</p:spTree>
  </p:cSld>
  <p:clrMapOvr>
    <a:masterClrMapping/>
  </p:clrMapOvr>
  <p:transition advTm="1025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2088"/>
          </a:xfrm>
        </p:spPr>
        <p:txBody>
          <a:bodyPr>
            <a:normAutofit/>
          </a:bodyPr>
          <a:lstStyle/>
          <a:p>
            <a:r>
              <a:rPr lang="en-US" altLang="ko-KR" sz="3200" dirty="0" err="1" smtClean="0">
                <a:solidFill>
                  <a:schemeClr val="tx2"/>
                </a:solidFill>
              </a:rPr>
              <a:t>Borel</a:t>
            </a:r>
            <a:r>
              <a:rPr lang="en-US" altLang="ko-KR" sz="3200" dirty="0" smtClean="0">
                <a:solidFill>
                  <a:schemeClr val="tx2"/>
                </a:solidFill>
              </a:rPr>
              <a:t> transformation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5400600"/>
          </a:xfrm>
        </p:spPr>
        <p:txBody>
          <a:bodyPr>
            <a:normAutofit/>
          </a:bodyPr>
          <a:lstStyle/>
          <a:p>
            <a:r>
              <a:rPr lang="en-US" altLang="ko-KR" sz="2400" dirty="0" err="1" smtClean="0"/>
              <a:t>Borel</a:t>
            </a:r>
            <a:r>
              <a:rPr lang="en-US" altLang="ko-KR" sz="2400" dirty="0" smtClean="0"/>
              <a:t> transformation to exclude quasi-hole and continuum excitation</a:t>
            </a:r>
          </a:p>
          <a:p>
            <a:pPr>
              <a:buNone/>
            </a:pPr>
            <a:endParaRPr lang="en-US" altLang="ko-KR" sz="2400" dirty="0" smtClean="0"/>
          </a:p>
          <a:p>
            <a:r>
              <a:rPr lang="en-US" altLang="ko-KR" sz="2400" dirty="0" smtClean="0"/>
              <a:t>Differential operator for OPE side</a:t>
            </a:r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Weight function for phenomenological side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5301208"/>
            <a:ext cx="21526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924944"/>
            <a:ext cx="44100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581128"/>
            <a:ext cx="32956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직사각형 12"/>
          <p:cNvSpPr/>
          <p:nvPr/>
        </p:nvSpPr>
        <p:spPr>
          <a:xfrm>
            <a:off x="827584" y="2852936"/>
            <a:ext cx="4464496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724128" y="479715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With weight function</a:t>
            </a:r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5868144" y="5301208"/>
            <a:ext cx="2160240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068960"/>
            <a:ext cx="25336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hape 28"/>
          <p:cNvCxnSpPr>
            <a:stCxn id="13" idx="3"/>
            <a:endCxn id="7172" idx="0"/>
          </p:cNvCxnSpPr>
          <p:nvPr/>
        </p:nvCxnSpPr>
        <p:spPr>
          <a:xfrm flipV="1">
            <a:off x="5292080" y="3068960"/>
            <a:ext cx="1842889" cy="216024"/>
          </a:xfrm>
          <a:prstGeom prst="bentConnector4">
            <a:avLst>
              <a:gd name="adj1" fmla="val 15629"/>
              <a:gd name="adj2" fmla="val 174260"/>
            </a:avLst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hape 32"/>
          <p:cNvCxnSpPr>
            <a:stCxn id="20" idx="1"/>
            <a:endCxn id="17" idx="3"/>
          </p:cNvCxnSpPr>
          <p:nvPr/>
        </p:nvCxnSpPr>
        <p:spPr>
          <a:xfrm rot="10800000">
            <a:off x="4267250" y="5285978"/>
            <a:ext cx="1600894" cy="195250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19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</p:spTree>
  </p:cSld>
  <p:clrMapOvr>
    <a:masterClrMapping/>
  </p:clrMapOvr>
  <p:transition advTm="8383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Motivation 1 – </a:t>
            </a:r>
            <a:r>
              <a:rPr lang="en-US" altLang="ko-KR" sz="3200" dirty="0" err="1" smtClean="0">
                <a:solidFill>
                  <a:schemeClr val="tx2"/>
                </a:solidFill>
              </a:rPr>
              <a:t>KoRIA</a:t>
            </a:r>
            <a:r>
              <a:rPr lang="en-US" altLang="ko-KR" sz="3200" dirty="0" smtClean="0">
                <a:solidFill>
                  <a:schemeClr val="tx2"/>
                </a:solidFill>
              </a:rPr>
              <a:t> plan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dirty="0" smtClean="0"/>
              <a:t>Rare Isotope Accelerator Plan</a:t>
            </a:r>
            <a:endParaRPr lang="ko-KR" altLang="en-US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pPr>
              <a:buNone/>
            </a:pPr>
            <a:endParaRPr lang="en-US" altLang="ko-KR" sz="2400" dirty="0" smtClean="0"/>
          </a:p>
          <a:p>
            <a:endParaRPr lang="en-US" altLang="ko-KR" sz="2000" dirty="0" smtClean="0"/>
          </a:p>
          <a:p>
            <a:endParaRPr lang="ko-KR" altLang="en-US" sz="2000" dirty="0" smtClean="0"/>
          </a:p>
          <a:p>
            <a:endParaRPr lang="ko-KR" altLang="en-US" dirty="0"/>
          </a:p>
        </p:txBody>
      </p:sp>
      <p:pic>
        <p:nvPicPr>
          <p:cNvPr id="4" name="내용 개체 틀 8" descr="kori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276872"/>
            <a:ext cx="3333750" cy="2495550"/>
          </a:xfrm>
          <a:prstGeom prst="rect">
            <a:avLst/>
          </a:prstGeom>
        </p:spPr>
      </p:pic>
      <p:pic>
        <p:nvPicPr>
          <p:cNvPr id="5" name="내용 개체 틀 9" descr="R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204864"/>
            <a:ext cx="4041775" cy="23381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4581128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(Quoted from Physics Today November 2008)</a:t>
            </a:r>
            <a:endParaRPr lang="ko-KR" alt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5013176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rgbClr val="FF0000"/>
                </a:solidFill>
              </a:rPr>
              <a:t>Nuclear Symmetry Energy </a:t>
            </a:r>
            <a:r>
              <a:rPr lang="en-US" altLang="ko-KR" sz="2400" dirty="0" smtClean="0"/>
              <a:t>plays key role in Rare Isotope and Neutron Star study</a:t>
            </a: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2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</p:spTree>
  </p:cSld>
  <p:clrMapOvr>
    <a:masterClrMapping/>
  </p:clrMapOvr>
  <p:transition advTm="80294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Self energies with OPEs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5472608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Self energies can be obtained by taking ratio</a:t>
            </a:r>
          </a:p>
          <a:p>
            <a:endParaRPr lang="en-US" altLang="ko-KR" sz="2400" dirty="0" smtClean="0"/>
          </a:p>
          <a:p>
            <a:pPr>
              <a:buNone/>
            </a:pPr>
            <a:endParaRPr lang="en-US" altLang="ko-KR" sz="2400" dirty="0" smtClean="0"/>
          </a:p>
          <a:p>
            <a:endParaRPr lang="en-US" altLang="ko-KR" sz="2400" dirty="0" smtClean="0"/>
          </a:p>
          <a:p>
            <a:pPr>
              <a:buNone/>
            </a:pPr>
            <a:endParaRPr lang="en-US" altLang="ko-KR" sz="2400" dirty="0" smtClean="0"/>
          </a:p>
          <a:p>
            <a:r>
              <a:rPr lang="en-US" altLang="ko-KR" sz="2400" dirty="0" smtClean="0"/>
              <a:t>New symbols for self energies</a:t>
            </a:r>
          </a:p>
          <a:p>
            <a:endParaRPr lang="en-US" altLang="ko-KR" sz="2400" dirty="0" smtClean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43426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76872"/>
            <a:ext cx="416538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220072" y="1772816"/>
            <a:ext cx="3923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To treat self energies in terms of density order and asymmetric factor, self energies need re-arrangement</a:t>
            </a:r>
            <a:endParaRPr lang="ko-KR" alt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899592" y="5445224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Power of     in the first index represents the density power order</a:t>
            </a:r>
          </a:p>
          <a:p>
            <a:r>
              <a:rPr lang="en-US" altLang="ko-KR" dirty="0" smtClean="0"/>
              <a:t>Power of I in the second index represents the </a:t>
            </a:r>
            <a:r>
              <a:rPr lang="en-US" altLang="ko-KR" dirty="0" err="1" smtClean="0"/>
              <a:t>iso</a:t>
            </a:r>
            <a:r>
              <a:rPr lang="en-US" altLang="ko-KR" dirty="0" smtClean="0"/>
              <a:t>-spin order</a:t>
            </a:r>
          </a:p>
          <a:p>
            <a:endParaRPr lang="ko-KR" alt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789040"/>
            <a:ext cx="4392488" cy="153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5517232"/>
            <a:ext cx="144865" cy="22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20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36096" y="37890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Numerator of total self energy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64088" y="458112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Denominator of total self energy</a:t>
            </a:r>
            <a:endParaRPr lang="ko-KR" altLang="en-US" dirty="0"/>
          </a:p>
        </p:txBody>
      </p:sp>
    </p:spTree>
  </p:cSld>
  <p:clrMapOvr>
    <a:masterClrMapping/>
  </p:clrMapOvr>
  <p:transition advTm="83835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892480" cy="126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QCD sum rule Formula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General expression</a:t>
            </a:r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pPr>
              <a:buNone/>
            </a:pPr>
            <a:endParaRPr lang="en-US" altLang="ko-KR" sz="2400" dirty="0" smtClean="0"/>
          </a:p>
          <a:p>
            <a:r>
              <a:rPr lang="en-US" altLang="ko-KR" sz="2400" dirty="0" smtClean="0"/>
              <a:t>Expression up to linear density order</a:t>
            </a:r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pPr>
              <a:buNone/>
            </a:pPr>
            <a:endParaRPr lang="en-US" altLang="ko-KR" sz="2400" dirty="0" smtClean="0"/>
          </a:p>
          <a:p>
            <a:r>
              <a:rPr lang="en-US" altLang="ko-KR" sz="2400" dirty="0" smtClean="0"/>
              <a:t>We need both sum rule</a:t>
            </a:r>
            <a:endParaRPr lang="ko-KR" alt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58052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General expression which contains up to 2</a:t>
            </a:r>
            <a:r>
              <a:rPr lang="en-US" altLang="ko-KR" baseline="30000" dirty="0" smtClean="0"/>
              <a:t>nd</a:t>
            </a:r>
            <a:r>
              <a:rPr lang="en-US" altLang="ko-KR" dirty="0" smtClean="0"/>
              <a:t> order density is needed to check higher density behavior of Nuclear Symmetry Energy</a:t>
            </a:r>
            <a:endParaRPr lang="ko-KR" alt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229200"/>
            <a:ext cx="3888432" cy="39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004048" y="508518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In medium condensates are estimated up to linear order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>
          <a:xfrm>
            <a:off x="1259632" y="1628800"/>
            <a:ext cx="2304256" cy="64807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573016"/>
            <a:ext cx="60864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>
          <a:xfrm>
            <a:off x="1115616" y="3573016"/>
            <a:ext cx="6120680" cy="72008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Shape 14"/>
          <p:cNvCxnSpPr>
            <a:stCxn id="13" idx="0"/>
            <a:endCxn id="11" idx="1"/>
          </p:cNvCxnSpPr>
          <p:nvPr/>
        </p:nvCxnSpPr>
        <p:spPr>
          <a:xfrm rot="16200000" flipH="1" flipV="1">
            <a:off x="611560" y="2132856"/>
            <a:ext cx="2304256" cy="1296144"/>
          </a:xfrm>
          <a:prstGeom prst="bentConnector4">
            <a:avLst>
              <a:gd name="adj1" fmla="val -4022"/>
              <a:gd name="adj2" fmla="val 171978"/>
            </a:avLst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21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12776"/>
            <a:ext cx="4137081" cy="424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Sum Rule analysis up to dimension 5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258816" cy="5145435"/>
          </a:xfrm>
        </p:spPr>
        <p:txBody>
          <a:bodyPr>
            <a:normAutofit/>
          </a:bodyPr>
          <a:lstStyle/>
          <a:p>
            <a:pPr lvl="0"/>
            <a:r>
              <a:rPr lang="en-US" altLang="ko-KR" sz="2400" dirty="0" err="1" smtClean="0"/>
              <a:t>Borel</a:t>
            </a:r>
            <a:r>
              <a:rPr lang="en-US" altLang="ko-KR" sz="2400" dirty="0" smtClean="0"/>
              <a:t> window</a:t>
            </a:r>
            <a:endParaRPr lang="ko-KR" altLang="en-US" sz="2400" dirty="0" smtClean="0"/>
          </a:p>
          <a:p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9" name="내용 개체 틀 18"/>
          <p:cNvSpPr>
            <a:spLocks noGrp="1"/>
          </p:cNvSpPr>
          <p:nvPr>
            <p:ph sz="half" idx="2"/>
          </p:nvPr>
        </p:nvSpPr>
        <p:spPr>
          <a:xfrm>
            <a:off x="4499992" y="908720"/>
            <a:ext cx="4186808" cy="5217443"/>
          </a:xfrm>
        </p:spPr>
        <p:txBody>
          <a:bodyPr/>
          <a:lstStyle/>
          <a:p>
            <a:r>
              <a:rPr lang="en-US" altLang="ko-KR" sz="2400" dirty="0" smtClean="0">
                <a:solidFill>
                  <a:srgbClr val="FF0000"/>
                </a:solidFill>
              </a:rPr>
              <a:t>Nuclear Symmetry Energy</a:t>
            </a:r>
            <a:endParaRPr lang="ko-KR" altLang="en-US" sz="2400" dirty="0" smtClean="0">
              <a:solidFill>
                <a:srgbClr val="FF0000"/>
              </a:solidFill>
            </a:endParaRP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endParaRPr lang="en-US" altLang="ko-KR" sz="1800" dirty="0" smtClean="0"/>
          </a:p>
          <a:p>
            <a:pPr>
              <a:buNone/>
            </a:pPr>
            <a:r>
              <a:rPr lang="en-US" altLang="ko-KR" sz="1800" dirty="0" smtClean="0"/>
              <a:t>    </a:t>
            </a:r>
            <a:endParaRPr lang="ko-KR" altLang="en-US" sz="2000" dirty="0" smtClean="0"/>
          </a:p>
          <a:p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509120"/>
            <a:ext cx="14001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내용 개체 틀 2"/>
          <p:cNvSpPr txBox="1">
            <a:spLocks/>
          </p:cNvSpPr>
          <p:nvPr/>
        </p:nvSpPr>
        <p:spPr>
          <a:xfrm>
            <a:off x="4644008" y="980728"/>
            <a:ext cx="4038600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24" y="5589240"/>
            <a:ext cx="41044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rgbClr val="FF0000"/>
                </a:solidFill>
              </a:rPr>
              <a:t>Nuclear Symmetry Energy </a:t>
            </a:r>
            <a:r>
              <a:rPr lang="en-US" altLang="ko-KR" sz="1600" dirty="0" smtClean="0"/>
              <a:t>is</a:t>
            </a:r>
            <a:r>
              <a:rPr lang="en-US" altLang="ko-KR" dirty="0" smtClean="0"/>
              <a:t> </a:t>
            </a:r>
            <a:r>
              <a:rPr lang="en-US" altLang="ko-KR" b="1" dirty="0" smtClean="0"/>
              <a:t>~40 </a:t>
            </a:r>
            <a:r>
              <a:rPr lang="en-US" altLang="ko-KR" b="1" dirty="0" err="1" smtClean="0"/>
              <a:t>MeV</a:t>
            </a:r>
            <a:endParaRPr lang="en-US" altLang="ko-KR" b="1" dirty="0" smtClean="0"/>
          </a:p>
          <a:p>
            <a:r>
              <a:rPr lang="en-US" altLang="ko-KR" sz="1600" dirty="0" smtClean="0"/>
              <a:t>This result shows consistency with previous Nuclear Symmetry Energy study in order of magnitude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628800"/>
            <a:ext cx="32956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5229200"/>
            <a:ext cx="339637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827584" y="3356992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To make pole contribution be more than 50% and </a:t>
            </a:r>
          </a:p>
          <a:p>
            <a:r>
              <a:rPr lang="en-US" altLang="ko-KR" dirty="0" smtClean="0"/>
              <a:t>Highest mass dim condensate  contribution be less than 50%,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We will see our sum rule in 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3568" y="5661248"/>
            <a:ext cx="3924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B.L.Ioffe</a:t>
            </a:r>
            <a:r>
              <a:rPr lang="en-US" altLang="ko-KR" sz="1400" dirty="0" smtClean="0"/>
              <a:t> and </a:t>
            </a:r>
            <a:r>
              <a:rPr lang="en-US" altLang="ko-KR" sz="1400" dirty="0" err="1" smtClean="0"/>
              <a:t>A.V.Smilga</a:t>
            </a:r>
            <a:r>
              <a:rPr lang="en-US" altLang="ko-KR" sz="1400" dirty="0" smtClean="0"/>
              <a:t>, NPB232 (1984),109)</a:t>
            </a:r>
            <a:endParaRPr lang="ko-KR" altLang="en-US" sz="1400" dirty="0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22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</p:spTree>
    <p:custDataLst>
      <p:tags r:id="rId1"/>
    </p:custDataLst>
  </p:cSld>
  <p:clrMapOvr>
    <a:masterClrMapping/>
  </p:clrMapOvr>
  <p:transition advTm="113819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429429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67544" y="1124744"/>
            <a:ext cx="4038600" cy="5145435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Main ingredient?</a:t>
            </a:r>
            <a:endParaRPr lang="ko-KR" altLang="en-US" sz="2400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0" y="1124744"/>
            <a:ext cx="4172272" cy="5217443"/>
          </a:xfrm>
        </p:spPr>
        <p:txBody>
          <a:bodyPr>
            <a:normAutofit/>
          </a:bodyPr>
          <a:lstStyle/>
          <a:p>
            <a:r>
              <a:rPr lang="en-US" altLang="ko-KR" sz="2000" dirty="0" smtClean="0">
                <a:solidFill>
                  <a:srgbClr val="FF0000"/>
                </a:solidFill>
              </a:rPr>
              <a:t>Nuclear Symmetry Energy </a:t>
            </a:r>
            <a:r>
              <a:rPr lang="en-US" altLang="ko-KR" sz="2000" dirty="0" smtClean="0"/>
              <a:t>do not </a:t>
            </a:r>
            <a:r>
              <a:rPr lang="en-US" altLang="ko-KR" sz="2000" b="1" dirty="0" smtClean="0"/>
              <a:t>strongly depend on quasi nucleon three-momentum                </a:t>
            </a:r>
            <a:r>
              <a:rPr lang="en-US" altLang="ko-KR" sz="2000" dirty="0" smtClean="0"/>
              <a:t>in 0 ≤ </a:t>
            </a:r>
            <a:r>
              <a:rPr lang="en-US" altLang="ko-KR" sz="2000" b="1" dirty="0" smtClean="0"/>
              <a:t>q </a:t>
            </a:r>
            <a:r>
              <a:rPr lang="en-US" altLang="ko-KR" sz="2000" dirty="0" smtClean="0"/>
              <a:t>≤ 0.5 </a:t>
            </a:r>
            <a:r>
              <a:rPr lang="en-US" altLang="ko-KR" sz="2000" dirty="0" err="1" smtClean="0"/>
              <a:t>GeV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Our sum rule result mainly consists of ``Potential like” part</a:t>
            </a:r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Kinetic part of Nuclear Symmetry Energy is known as</a:t>
            </a:r>
          </a:p>
          <a:p>
            <a:endParaRPr lang="en-US" altLang="ko-KR" sz="2000" dirty="0" smtClean="0"/>
          </a:p>
          <a:p>
            <a:pPr>
              <a:buNone/>
            </a:pPr>
            <a:endParaRPr lang="en-US" altLang="ko-KR" sz="1600" dirty="0" smtClean="0"/>
          </a:p>
          <a:p>
            <a:pPr>
              <a:buNone/>
            </a:pPr>
            <a:r>
              <a:rPr lang="en-US" altLang="ko-KR" sz="2000" dirty="0" smtClean="0"/>
              <a:t>    in mean field type calculation </a:t>
            </a:r>
            <a:endParaRPr lang="ko-KR" altLang="en-US" sz="2000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509120"/>
            <a:ext cx="2448272" cy="67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725144"/>
            <a:ext cx="14001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572000" y="5517232"/>
            <a:ext cx="4427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S.Kubis</a:t>
            </a:r>
            <a:r>
              <a:rPr lang="en-US" altLang="ko-KR" sz="1400" dirty="0" smtClean="0"/>
              <a:t> et al., Physics Letters B 399 (1997) 191-195)</a:t>
            </a:r>
            <a:endParaRPr lang="ko-KR" altLang="en-US" sz="1400" dirty="0"/>
          </a:p>
        </p:txBody>
      </p:sp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06090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Sum Rule analysis up to dimension 5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23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</p:spTree>
  </p:cSld>
  <p:clrMapOvr>
    <a:masterClrMapping/>
  </p:clrMapOvr>
  <p:transition advTm="201007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410445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Comparison to RMFT</a:t>
            </a:r>
            <a:endParaRPr lang="ko-KR" altLang="en-US" sz="3200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95536" y="980728"/>
            <a:ext cx="4100264" cy="5145435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Scalar/Vector self energy contribution</a:t>
            </a:r>
            <a:endParaRPr lang="ko-KR" altLang="en-US" sz="2000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172272" cy="5544616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RMFT result</a:t>
            </a:r>
          </a:p>
          <a:p>
            <a:endParaRPr lang="en-US" altLang="ko-KR" sz="2400" b="1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000" dirty="0" smtClean="0"/>
          </a:p>
          <a:p>
            <a:endParaRPr lang="en-US" altLang="ko-KR" sz="2400" dirty="0" smtClean="0"/>
          </a:p>
          <a:p>
            <a:pPr>
              <a:buNone/>
            </a:pPr>
            <a:endParaRPr lang="en-US" altLang="ko-KR" sz="2400" dirty="0" smtClean="0"/>
          </a:p>
          <a:p>
            <a:r>
              <a:rPr lang="en-US" altLang="ko-KR" sz="2000" dirty="0" smtClean="0"/>
              <a:t>In our result, both self energies give </a:t>
            </a:r>
            <a:r>
              <a:rPr lang="en-US" altLang="ko-KR" sz="2000" b="1" dirty="0" smtClean="0">
                <a:solidFill>
                  <a:schemeClr val="tx2"/>
                </a:solidFill>
              </a:rPr>
              <a:t>positive contribution</a:t>
            </a:r>
          </a:p>
          <a:p>
            <a:endParaRPr lang="en-US" altLang="ko-KR" sz="600" b="1" dirty="0" smtClean="0">
              <a:solidFill>
                <a:schemeClr val="tx2"/>
              </a:solidFill>
            </a:endParaRPr>
          </a:p>
          <a:p>
            <a:r>
              <a:rPr lang="en-US" altLang="ko-KR" sz="2400" b="1" dirty="0" smtClean="0"/>
              <a:t>Which part gives reducing contribution  in our sum rule?</a:t>
            </a:r>
            <a:endParaRPr lang="ko-KR" altLang="en-US" sz="2400" b="1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84784"/>
            <a:ext cx="36480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204864"/>
            <a:ext cx="21050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716016" y="285293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Vector meson exchange -&gt; Repulsive</a:t>
            </a:r>
          </a:p>
          <a:p>
            <a:r>
              <a:rPr lang="en-US" altLang="ko-KR" dirty="0" smtClean="0"/>
              <a:t>Scalar meson exchange -&gt; Attractive</a:t>
            </a:r>
            <a:endParaRPr lang="ko-KR" alt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717032"/>
            <a:ext cx="14001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716016" y="3501008"/>
            <a:ext cx="4427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V.Baran</a:t>
            </a:r>
            <a:r>
              <a:rPr lang="en-US" altLang="ko-KR" sz="1400" dirty="0" smtClean="0"/>
              <a:t>, et al. Physics Reports 410 (2005) 335–466)</a:t>
            </a:r>
            <a:endParaRPr lang="ko-KR" altLang="en-US" sz="1400" dirty="0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24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</p:spTree>
  </p:cSld>
  <p:clrMapOvr>
    <a:masterClrMapping/>
  </p:clrMapOvr>
  <p:transition advTm="102555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484784"/>
            <a:ext cx="43204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4248472" cy="464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내용 개체 틀 2"/>
          <p:cNvSpPr>
            <a:spLocks noGrp="1"/>
          </p:cNvSpPr>
          <p:nvPr>
            <p:ph sz="half" idx="1"/>
          </p:nvPr>
        </p:nvSpPr>
        <p:spPr>
          <a:xfrm>
            <a:off x="467544" y="980728"/>
            <a:ext cx="4100512" cy="5256584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Contribution from first set</a:t>
            </a:r>
            <a:endParaRPr lang="ko-KR" altLang="en-US" sz="20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20472" cy="692696"/>
          </a:xfrm>
        </p:spPr>
        <p:txBody>
          <a:bodyPr>
            <a:no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Nuclear Symmetry Energy with twist 4 op. </a:t>
            </a:r>
            <a:endParaRPr lang="ko-KR" altLang="en-US" sz="3200" dirty="0"/>
          </a:p>
        </p:txBody>
      </p:sp>
      <p:sp>
        <p:nvSpPr>
          <p:cNvPr id="31" name="내용 개체 틀 2"/>
          <p:cNvSpPr>
            <a:spLocks noGrp="1"/>
          </p:cNvSpPr>
          <p:nvPr>
            <p:ph sz="half" idx="1"/>
          </p:nvPr>
        </p:nvSpPr>
        <p:spPr>
          <a:xfrm>
            <a:off x="4572000" y="980728"/>
            <a:ext cx="4032448" cy="5184576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Contribution from second set</a:t>
            </a:r>
          </a:p>
          <a:p>
            <a:endParaRPr lang="en-US" altLang="ko-KR" sz="2000" dirty="0" smtClean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797152"/>
            <a:ext cx="14001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115616" y="609329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20 MeV~40 </a:t>
            </a:r>
            <a:r>
              <a:rPr lang="en-US" altLang="ko-KR" dirty="0" err="1" smtClean="0">
                <a:solidFill>
                  <a:srgbClr val="FF0000"/>
                </a:solidFill>
              </a:rPr>
              <a:t>MeV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en-US" altLang="ko-KR" dirty="0" smtClean="0"/>
              <a:t>enhanced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609329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20 MeV~30 </a:t>
            </a:r>
            <a:r>
              <a:rPr lang="en-US" altLang="ko-KR" dirty="0" err="1" smtClean="0">
                <a:solidFill>
                  <a:srgbClr val="FF0000"/>
                </a:solidFill>
              </a:rPr>
              <a:t>MeV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en-US" altLang="ko-KR" dirty="0" smtClean="0"/>
              <a:t>reduced</a:t>
            </a:r>
            <a:endParaRPr lang="ko-KR" alt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429000"/>
            <a:ext cx="14001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25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4788024" y="4221088"/>
            <a:ext cx="4032448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67544" y="4221088"/>
            <a:ext cx="41764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Most wanted value for the potential part of </a:t>
            </a:r>
            <a:r>
              <a:rPr lang="en-US" altLang="ko-KR" dirty="0" smtClean="0">
                <a:solidFill>
                  <a:srgbClr val="FF0000"/>
                </a:solidFill>
              </a:rPr>
              <a:t>the nuclear symmetry energy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67544" y="4221088"/>
            <a:ext cx="4032448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556792"/>
            <a:ext cx="68865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25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내용 개체 틀 2"/>
          <p:cNvSpPr>
            <a:spLocks noGrp="1"/>
          </p:cNvSpPr>
          <p:nvPr>
            <p:ph sz="half" idx="1"/>
          </p:nvPr>
        </p:nvSpPr>
        <p:spPr>
          <a:xfrm>
            <a:off x="467544" y="980728"/>
            <a:ext cx="4100512" cy="5256584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In-medium nucleon sum rule with twist 4 condensates</a:t>
            </a: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20472" cy="692696"/>
          </a:xfrm>
        </p:spPr>
        <p:txBody>
          <a:bodyPr>
            <a:no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Nuclear Symmetry Energy with twist 4 op. </a:t>
            </a:r>
            <a:endParaRPr lang="ko-KR" altLang="en-US" sz="3200" dirty="0"/>
          </a:p>
        </p:txBody>
      </p:sp>
      <p:sp>
        <p:nvSpPr>
          <p:cNvPr id="31" name="내용 개체 틀 2"/>
          <p:cNvSpPr>
            <a:spLocks noGrp="1"/>
          </p:cNvSpPr>
          <p:nvPr>
            <p:ph sz="half" idx="1"/>
          </p:nvPr>
        </p:nvSpPr>
        <p:spPr>
          <a:xfrm>
            <a:off x="4572000" y="980728"/>
            <a:ext cx="4032448" cy="5400600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Thick black lines are </a:t>
            </a:r>
            <a:r>
              <a:rPr lang="en-US" altLang="ko-KR" sz="2000" dirty="0" smtClean="0">
                <a:solidFill>
                  <a:schemeClr val="accent1"/>
                </a:solidFill>
              </a:rPr>
              <a:t>total quasi-nucleon self energy</a:t>
            </a:r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The first set gives quasi-nucleon energy </a:t>
            </a:r>
            <a:r>
              <a:rPr lang="en-US" altLang="ko-KR" sz="2000" dirty="0" smtClean="0">
                <a:solidFill>
                  <a:schemeClr val="accent1"/>
                </a:solidFill>
              </a:rPr>
              <a:t>over than the nucleon mass in vacuum</a:t>
            </a:r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But </a:t>
            </a:r>
            <a:r>
              <a:rPr lang="en-US" altLang="ko-KR" sz="2000" b="1" dirty="0" smtClean="0"/>
              <a:t>the second set gives plausible quasi-nucleon  energy</a:t>
            </a:r>
            <a:r>
              <a:rPr lang="en-US" altLang="ko-KR" sz="2000" dirty="0" smtClean="0"/>
              <a:t>, </a:t>
            </a:r>
            <a:r>
              <a:rPr lang="en-US" altLang="ko-KR" sz="2000" dirty="0" smtClean="0">
                <a:solidFill>
                  <a:schemeClr val="accent1"/>
                </a:solidFill>
              </a:rPr>
              <a:t>slightly smaller than the nucleon mass in </a:t>
            </a:r>
            <a:r>
              <a:rPr lang="en-US" altLang="ko-KR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vacuum</a:t>
            </a:r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So hereafter </a:t>
            </a:r>
            <a:r>
              <a:rPr lang="en-US" altLang="ko-KR" sz="2000" b="1" dirty="0" smtClean="0"/>
              <a:t>we conclude that </a:t>
            </a:r>
            <a:r>
              <a:rPr lang="en-US" altLang="ko-KR" sz="2000" dirty="0" smtClean="0">
                <a:solidFill>
                  <a:srgbClr val="FF0000"/>
                </a:solidFill>
              </a:rPr>
              <a:t>the second set </a:t>
            </a:r>
            <a:r>
              <a:rPr lang="en-US" altLang="ko-KR" sz="2000" dirty="0" smtClean="0"/>
              <a:t>may be </a:t>
            </a:r>
            <a:r>
              <a:rPr lang="en-US" altLang="ko-KR" sz="2000" dirty="0" smtClean="0">
                <a:solidFill>
                  <a:srgbClr val="FF0000"/>
                </a:solidFill>
              </a:rPr>
              <a:t> </a:t>
            </a:r>
            <a:r>
              <a:rPr lang="en-US" altLang="ko-KR" sz="2000" dirty="0" smtClean="0"/>
              <a:t>more </a:t>
            </a:r>
            <a:r>
              <a:rPr lang="en-US" altLang="ko-KR" sz="2000" dirty="0" smtClean="0">
                <a:solidFill>
                  <a:srgbClr val="FF0000"/>
                </a:solidFill>
              </a:rPr>
              <a:t>plausible </a:t>
            </a:r>
            <a:r>
              <a:rPr lang="en-US" altLang="ko-KR" sz="2000" dirty="0" smtClean="0"/>
              <a:t>choice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367039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363685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직사각형 9"/>
          <p:cNvSpPr/>
          <p:nvPr/>
        </p:nvSpPr>
        <p:spPr>
          <a:xfrm>
            <a:off x="683568" y="1916832"/>
            <a:ext cx="3672408" cy="10081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932040" y="980728"/>
            <a:ext cx="3168352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Shape 13"/>
          <p:cNvCxnSpPr>
            <a:stCxn id="12" idx="0"/>
            <a:endCxn id="10" idx="3"/>
          </p:cNvCxnSpPr>
          <p:nvPr/>
        </p:nvCxnSpPr>
        <p:spPr>
          <a:xfrm rot="16200000" flipH="1" flipV="1">
            <a:off x="4716016" y="620688"/>
            <a:ext cx="1440160" cy="2160240"/>
          </a:xfrm>
          <a:prstGeom prst="bentConnector4">
            <a:avLst>
              <a:gd name="adj1" fmla="val -5577"/>
              <a:gd name="adj2" fmla="val 91815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91680" y="3068960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Scalar self energy</a:t>
            </a:r>
            <a:endParaRPr lang="ko-KR" alt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691680" y="4293096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Vector self energy </a:t>
            </a:r>
            <a:endParaRPr lang="ko-KR" alt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1907704" y="5589240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Twist 4 contribution </a:t>
            </a:r>
            <a:endParaRPr lang="ko-KR" altLang="en-US" sz="1600" dirty="0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26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</p:spTree>
  </p:cSld>
  <p:clrMapOvr>
    <a:masterClrMapping/>
  </p:clrMapOvr>
  <p:transition advTm="1025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4166987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내용 개체 틀 2"/>
          <p:cNvSpPr>
            <a:spLocks noGrp="1"/>
          </p:cNvSpPr>
          <p:nvPr>
            <p:ph sz="half" idx="1"/>
          </p:nvPr>
        </p:nvSpPr>
        <p:spPr>
          <a:xfrm>
            <a:off x="467544" y="980728"/>
            <a:ext cx="4100512" cy="5256584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Density dependence with twist-4 contribution</a:t>
            </a:r>
            <a:endParaRPr lang="ko-KR" altLang="en-US" sz="20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20472" cy="692696"/>
          </a:xfrm>
        </p:spPr>
        <p:txBody>
          <a:bodyPr>
            <a:no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Nuclear Symmetry Energy with twist 4 op. </a:t>
            </a:r>
            <a:endParaRPr lang="ko-KR" altLang="en-US" sz="3200" dirty="0"/>
          </a:p>
        </p:txBody>
      </p:sp>
      <p:sp>
        <p:nvSpPr>
          <p:cNvPr id="31" name="내용 개체 틀 2"/>
          <p:cNvSpPr>
            <a:spLocks noGrp="1"/>
          </p:cNvSpPr>
          <p:nvPr>
            <p:ph sz="half" idx="1"/>
          </p:nvPr>
        </p:nvSpPr>
        <p:spPr>
          <a:xfrm>
            <a:off x="4572000" y="980728"/>
            <a:ext cx="4032448" cy="5184576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The result with the </a:t>
            </a:r>
            <a:r>
              <a:rPr lang="en-US" altLang="ko-KR" sz="2000" b="1" dirty="0" smtClean="0"/>
              <a:t>first set gives</a:t>
            </a:r>
            <a:r>
              <a:rPr lang="en-US" altLang="ko-KR" sz="2000" dirty="0" smtClean="0"/>
              <a:t> </a:t>
            </a:r>
            <a:r>
              <a:rPr lang="en-US" altLang="ko-KR" sz="2000" b="1" dirty="0" smtClean="0"/>
              <a:t>strong enhancement and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second set gives strong reduction </a:t>
            </a:r>
            <a:r>
              <a:rPr lang="en-US" altLang="ko-KR" sz="2000" dirty="0" smtClean="0"/>
              <a:t>as nuclear matter becomes higher density</a:t>
            </a:r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In dense matter, </a:t>
            </a:r>
            <a:r>
              <a:rPr lang="en-US" altLang="ko-KR" sz="2000" b="1" dirty="0" smtClean="0"/>
              <a:t>twist-4 condensates determine </a:t>
            </a:r>
            <a:r>
              <a:rPr lang="en-US" altLang="ko-KR" sz="2000" dirty="0" smtClean="0">
                <a:solidFill>
                  <a:srgbClr val="FF0000"/>
                </a:solidFill>
              </a:rPr>
              <a:t>higher density behavior of the Nuclear Symmetry Energy</a:t>
            </a:r>
          </a:p>
          <a:p>
            <a:pPr>
              <a:buNone/>
            </a:pPr>
            <a:endParaRPr lang="en-US" altLang="ko-KR" sz="2000" dirty="0" smtClean="0"/>
          </a:p>
          <a:p>
            <a:r>
              <a:rPr lang="en-US" altLang="ko-K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Multi-quark operators</a:t>
            </a:r>
            <a:r>
              <a:rPr lang="en-US" altLang="ko-KR" sz="2000" dirty="0" smtClean="0"/>
              <a:t> may determine the asymmetric nuclear bulk properties </a:t>
            </a:r>
            <a:r>
              <a:rPr lang="en-US" altLang="ko-KR" sz="2000" dirty="0" smtClean="0">
                <a:solidFill>
                  <a:srgbClr val="FF0000"/>
                </a:solidFill>
              </a:rPr>
              <a:t>in dense condition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229200"/>
            <a:ext cx="14001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00808"/>
            <a:ext cx="4104456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27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</p:spTree>
  </p:cSld>
  <p:clrMapOvr>
    <a:masterClrMapping/>
  </p:clrMapOvr>
  <p:transition advTm="1025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내용 개체 틀 2"/>
          <p:cNvSpPr>
            <a:spLocks noGrp="1"/>
          </p:cNvSpPr>
          <p:nvPr>
            <p:ph sz="half" idx="1"/>
          </p:nvPr>
        </p:nvSpPr>
        <p:spPr>
          <a:xfrm>
            <a:off x="395536" y="908720"/>
            <a:ext cx="4100512" cy="5217096"/>
          </a:xfrm>
        </p:spPr>
        <p:txBody>
          <a:bodyPr>
            <a:normAutofit/>
          </a:bodyPr>
          <a:lstStyle/>
          <a:p>
            <a:pPr lvl="0"/>
            <a:r>
              <a:rPr lang="en-US" altLang="ko-KR" sz="2000" dirty="0" smtClean="0">
                <a:solidFill>
                  <a:prstClr val="black"/>
                </a:solidFill>
              </a:rPr>
              <a:t>Contributions of 2-quark dimension 5 operators</a:t>
            </a:r>
            <a:endParaRPr lang="ko-KR" altLang="en-US" sz="2000" dirty="0" smtClean="0">
              <a:solidFill>
                <a:prstClr val="black"/>
              </a:solidFill>
            </a:endParaRPr>
          </a:p>
          <a:p>
            <a:endParaRPr lang="ko-KR" altLang="en-US" sz="24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Nuclear Symmetry Energy &lt;-&gt; DIS</a:t>
            </a:r>
            <a:endParaRPr lang="ko-KR" altLang="en-US" sz="3200" dirty="0"/>
          </a:p>
        </p:txBody>
      </p:sp>
      <p:sp>
        <p:nvSpPr>
          <p:cNvPr id="31" name="내용 개체 틀 2"/>
          <p:cNvSpPr>
            <a:spLocks noGrp="1"/>
          </p:cNvSpPr>
          <p:nvPr>
            <p:ph sz="half" idx="1"/>
          </p:nvPr>
        </p:nvSpPr>
        <p:spPr>
          <a:xfrm>
            <a:off x="4572000" y="908720"/>
            <a:ext cx="4248472" cy="5544616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Our sum rule shows that </a:t>
            </a: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</a:rPr>
              <a:t>precise measurement of Nuclear Symmetry Energy</a:t>
            </a:r>
            <a:r>
              <a:rPr lang="en-US" altLang="ko-KR" sz="2000" dirty="0" smtClean="0">
                <a:solidFill>
                  <a:srgbClr val="FF0000"/>
                </a:solidFill>
              </a:rPr>
              <a:t> </a:t>
            </a:r>
            <a:r>
              <a:rPr lang="en-US" altLang="ko-KR" sz="2000" dirty="0" smtClean="0"/>
              <a:t>can give us </a:t>
            </a:r>
            <a:r>
              <a:rPr lang="en-US" altLang="ko-KR" sz="2000" dirty="0" smtClean="0">
                <a:solidFill>
                  <a:srgbClr val="FF0000"/>
                </a:solidFill>
              </a:rPr>
              <a:t>a meaningful constraint to unknown higher twist operators</a:t>
            </a:r>
          </a:p>
          <a:p>
            <a:endParaRPr lang="en-US" altLang="ko-KR" sz="2000" dirty="0" smtClean="0">
              <a:solidFill>
                <a:srgbClr val="FF0000"/>
              </a:solidFill>
            </a:endParaRPr>
          </a:p>
          <a:p>
            <a:r>
              <a:rPr lang="en-US" altLang="ko-KR" sz="2000" dirty="0" smtClean="0"/>
              <a:t>From these facts, we can re-write </a:t>
            </a:r>
            <a:r>
              <a:rPr lang="en-US" altLang="ko-KR" sz="2000" dirty="0" smtClean="0">
                <a:solidFill>
                  <a:prstClr val="black"/>
                </a:solidFill>
              </a:rPr>
              <a:t>effective expression for Nuclear Symmetry Energy in our sum rule context</a:t>
            </a:r>
            <a:endParaRPr lang="en-US" altLang="ko-KR" sz="2000" dirty="0" smtClean="0"/>
          </a:p>
          <a:p>
            <a:endParaRPr lang="en-US" altLang="ko-KR" sz="2400" dirty="0" smtClean="0"/>
          </a:p>
          <a:p>
            <a:pPr>
              <a:buNone/>
            </a:pPr>
            <a:r>
              <a:rPr lang="en-US" altLang="ko-KR" sz="2400" dirty="0" smtClean="0"/>
              <a:t>   </a:t>
            </a:r>
          </a:p>
          <a:p>
            <a:pPr>
              <a:buNone/>
            </a:pPr>
            <a:endParaRPr lang="en-US" altLang="ko-KR" sz="2400" dirty="0" smtClean="0"/>
          </a:p>
          <a:p>
            <a:endParaRPr lang="en-US" altLang="ko-KR" sz="2000" dirty="0" smtClean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8024" y="558924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Scalar-Vector Cond.=&gt; </a:t>
            </a:r>
            <a:r>
              <a:rPr lang="en-US" altLang="ko-KR" dirty="0" smtClean="0">
                <a:solidFill>
                  <a:srgbClr val="FF0000"/>
                </a:solidFill>
              </a:rPr>
              <a:t>Enhancing</a:t>
            </a:r>
          </a:p>
          <a:p>
            <a:r>
              <a:rPr lang="en-US" altLang="ko-KR" dirty="0" smtClean="0"/>
              <a:t>Pure Tensor Cond. =&gt; </a:t>
            </a:r>
            <a:r>
              <a:rPr lang="en-US" altLang="ko-KR" dirty="0" smtClean="0">
                <a:solidFill>
                  <a:srgbClr val="FF0000"/>
                </a:solidFill>
              </a:rPr>
              <a:t>Reducing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509120"/>
            <a:ext cx="43529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직사각형 20"/>
          <p:cNvSpPr/>
          <p:nvPr/>
        </p:nvSpPr>
        <p:spPr>
          <a:xfrm>
            <a:off x="4788024" y="5589240"/>
            <a:ext cx="3816424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404845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28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00808"/>
            <a:ext cx="415101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25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88840"/>
            <a:ext cx="288032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4082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At Extremely high density?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499992" y="1052736"/>
            <a:ext cx="4320480" cy="5472608"/>
          </a:xfrm>
        </p:spPr>
        <p:txBody>
          <a:bodyPr>
            <a:noAutofit/>
          </a:bodyPr>
          <a:lstStyle/>
          <a:p>
            <a:endParaRPr lang="en-US" altLang="ko-KR" sz="2400" dirty="0" smtClean="0"/>
          </a:p>
          <a:p>
            <a:endParaRPr lang="en-US" altLang="ko-KR" sz="2400" dirty="0" smtClean="0"/>
          </a:p>
          <a:p>
            <a:pPr>
              <a:buNone/>
            </a:pPr>
            <a:endParaRPr lang="en-US" altLang="ko-KR" sz="2400" dirty="0" smtClean="0"/>
          </a:p>
          <a:p>
            <a:pPr>
              <a:buNone/>
            </a:pPr>
            <a:endParaRPr lang="en-US" altLang="ko-KR" sz="1400" dirty="0" smtClean="0"/>
          </a:p>
          <a:p>
            <a:r>
              <a:rPr lang="en-US" altLang="ko-KR" sz="2000" dirty="0" smtClean="0"/>
              <a:t>At high density, phase of nuclear matter may become to quark phase, and mean distance between quarks will be shortened</a:t>
            </a:r>
            <a:endParaRPr lang="en-US" altLang="ko-KR" sz="2000" b="1" dirty="0" smtClean="0">
              <a:solidFill>
                <a:schemeClr val="tx2"/>
              </a:solidFill>
            </a:endParaRPr>
          </a:p>
          <a:p>
            <a:endParaRPr lang="en-US" altLang="ko-KR" sz="1400" b="1" dirty="0" smtClean="0">
              <a:solidFill>
                <a:schemeClr val="tx2"/>
              </a:solidFill>
            </a:endParaRPr>
          </a:p>
          <a:p>
            <a:r>
              <a:rPr lang="en-US" altLang="ko-KR" sz="2000" dirty="0" smtClean="0"/>
              <a:t>We may make naïve guess </a:t>
            </a:r>
            <a:r>
              <a:rPr lang="en-US" altLang="ko-KR" sz="2000" b="1" dirty="0" smtClean="0">
                <a:solidFill>
                  <a:schemeClr val="tx2"/>
                </a:solidFill>
              </a:rPr>
              <a:t>that this kind of prediction for dense condition might be justified by QCD via studying twist 4 of multi quark condensates at high density</a:t>
            </a:r>
            <a:endParaRPr lang="ko-KR" altLang="en-US" sz="2000" b="1" dirty="0">
              <a:solidFill>
                <a:schemeClr val="tx2"/>
              </a:solidFill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980728"/>
            <a:ext cx="411075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내용 개체 틀 15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472608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Model  prediction with effective nucleon-nucleon-tensor potential</a:t>
            </a:r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609329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(</a:t>
            </a:r>
            <a:r>
              <a:rPr lang="en-US" altLang="ko-KR" dirty="0" err="1" smtClean="0">
                <a:solidFill>
                  <a:srgbClr val="FF0000"/>
                </a:solidFill>
              </a:rPr>
              <a:t>Bao</a:t>
            </a:r>
            <a:r>
              <a:rPr lang="en-US" altLang="ko-KR" dirty="0" smtClean="0">
                <a:solidFill>
                  <a:srgbClr val="FF0000"/>
                </a:solidFill>
              </a:rPr>
              <a:t> An Li: arXiv:1107.0496v1)</a:t>
            </a: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132856"/>
            <a:ext cx="1800199" cy="39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204864"/>
            <a:ext cx="576064" cy="183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29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</p:spTree>
  </p:cSld>
  <p:clrMapOvr>
    <a:masterClrMapping/>
  </p:clrMapOvr>
  <p:transition advTm="10255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Motivation 2 – RMFT </a:t>
            </a:r>
            <a:r>
              <a:rPr lang="en-US" altLang="ko-KR" sz="3200" dirty="0" err="1" smtClean="0">
                <a:solidFill>
                  <a:schemeClr val="tx2"/>
                </a:solidFill>
              </a:rPr>
              <a:t>vs</a:t>
            </a:r>
            <a:r>
              <a:rPr lang="en-US" altLang="ko-KR" sz="3200" dirty="0" smtClean="0">
                <a:solidFill>
                  <a:schemeClr val="tx2"/>
                </a:solidFill>
              </a:rPr>
              <a:t> QCD SR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sp>
        <p:nvSpPr>
          <p:cNvPr id="8" name="내용 개체 틀 7"/>
          <p:cNvSpPr>
            <a:spLocks noGrp="1"/>
          </p:cNvSpPr>
          <p:nvPr>
            <p:ph sz="half" idx="1"/>
          </p:nvPr>
        </p:nvSpPr>
        <p:spPr>
          <a:xfrm>
            <a:off x="395536" y="1052736"/>
            <a:ext cx="8291264" cy="4958011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Dirac phenomenology of nucleon scattering on nuclear target suggests nucleon potential to consist of strong vector repulsion and scalar attraction</a:t>
            </a:r>
          </a:p>
          <a:p>
            <a:r>
              <a:rPr lang="en-US" altLang="ko-KR" sz="2400" dirty="0" smtClean="0"/>
              <a:t>This tendency also comes naturally in RMFT</a:t>
            </a:r>
            <a:endParaRPr lang="en-US" altLang="ko-KR" sz="2400" dirty="0"/>
          </a:p>
        </p:txBody>
      </p:sp>
      <p:sp>
        <p:nvSpPr>
          <p:cNvPr id="9" name="내용 개체 틀 8"/>
          <p:cNvSpPr>
            <a:spLocks noGrp="1"/>
          </p:cNvSpPr>
          <p:nvPr>
            <p:ph sz="half" idx="2"/>
          </p:nvPr>
        </p:nvSpPr>
        <p:spPr>
          <a:xfrm>
            <a:off x="3923928" y="2852936"/>
            <a:ext cx="4680520" cy="3672408"/>
          </a:xfrm>
        </p:spPr>
        <p:txBody>
          <a:bodyPr>
            <a:normAutofit/>
          </a:bodyPr>
          <a:lstStyle/>
          <a:p>
            <a:r>
              <a:rPr lang="en-US" altLang="ko-KR" sz="2400" dirty="0" smtClean="0">
                <a:solidFill>
                  <a:schemeClr val="accent1"/>
                </a:solidFill>
              </a:rPr>
              <a:t>For symmetric nuclear matter, </a:t>
            </a:r>
            <a:r>
              <a:rPr lang="en-US" altLang="ko-KR" sz="2400" dirty="0" smtClean="0"/>
              <a:t>it is confirmed that this result can be justified with QCD, by Thomas Cohen et al. (1992)</a:t>
            </a:r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Motivated by these, we applied </a:t>
            </a:r>
            <a:r>
              <a:rPr lang="en-US" altLang="ko-KR" sz="2400" dirty="0" smtClean="0">
                <a:solidFill>
                  <a:srgbClr val="002060"/>
                </a:solidFill>
              </a:rPr>
              <a:t>QCD Sum Rule</a:t>
            </a:r>
            <a:r>
              <a:rPr lang="en-US" altLang="ko-KR" sz="24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ko-KR" sz="2400" dirty="0" smtClean="0"/>
              <a:t>to </a:t>
            </a:r>
            <a:r>
              <a:rPr lang="en-US" altLang="ko-KR" sz="2400" dirty="0" smtClean="0">
                <a:solidFill>
                  <a:srgbClr val="FF0000"/>
                </a:solidFill>
              </a:rPr>
              <a:t>asymmetric nuclear matter</a:t>
            </a:r>
            <a:endParaRPr lang="en-US" altLang="ko-KR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852936"/>
            <a:ext cx="32385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83568" y="5949280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Physical Review C 49, 464 (1993) </a:t>
            </a:r>
            <a:endParaRPr lang="ko-KR" altLang="en-US" sz="1600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3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</p:spTree>
  </p:cSld>
  <p:clrMapOvr>
    <a:masterClrMapping/>
  </p:clrMapOvr>
  <p:transition advTm="58111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altLang="ko-KR" sz="4000" dirty="0" smtClean="0">
                <a:solidFill>
                  <a:schemeClr val="tx2"/>
                </a:solidFill>
              </a:rPr>
              <a:t>Conclusion</a:t>
            </a:r>
            <a:endParaRPr lang="ko-KR" altLang="en-US" sz="4000" dirty="0">
              <a:solidFill>
                <a:schemeClr val="tx2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We have successfully reproduced </a:t>
            </a:r>
            <a:r>
              <a:rPr lang="en-US" altLang="ko-KR" sz="2000" dirty="0" smtClean="0">
                <a:solidFill>
                  <a:srgbClr val="FF0000"/>
                </a:solidFill>
              </a:rPr>
              <a:t>numerical value of the Nuclear Symmetry Energy</a:t>
            </a:r>
            <a:r>
              <a:rPr lang="en-US" altLang="ko-KR" sz="2000" dirty="0" smtClean="0"/>
              <a:t> of previous studies and found </a:t>
            </a:r>
            <a:r>
              <a:rPr lang="en-US" altLang="ko-KR" sz="2000" dirty="0" smtClean="0">
                <a:solidFill>
                  <a:srgbClr val="FF0000"/>
                </a:solidFill>
              </a:rPr>
              <a:t>exact contribution of twist 4 matrix elements </a:t>
            </a:r>
            <a:r>
              <a:rPr lang="en-US" altLang="ko-KR" sz="2000" dirty="0" smtClean="0"/>
              <a:t>to the nucleon sum rule</a:t>
            </a:r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Twist 4 matrix elements </a:t>
            </a:r>
            <a:r>
              <a:rPr lang="en-US" altLang="ko-KR" sz="2000" dirty="0" smtClean="0">
                <a:solidFill>
                  <a:srgbClr val="FF0000"/>
                </a:solidFill>
              </a:rPr>
              <a:t>give non-negligible contribution</a:t>
            </a:r>
            <a:r>
              <a:rPr lang="en-US" altLang="ko-KR" sz="2000" dirty="0" smtClean="0"/>
              <a:t> to Nuclear Symmetry Energy. Reducing contribution may be more plausible</a:t>
            </a:r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Nuclear Symmetry Energy </a:t>
            </a:r>
            <a:r>
              <a:rPr lang="en-US" altLang="ko-KR" sz="2000" dirty="0" smtClean="0">
                <a:solidFill>
                  <a:srgbClr val="FF0000"/>
                </a:solidFill>
              </a:rPr>
              <a:t>can be understood via QCD</a:t>
            </a:r>
            <a:r>
              <a:rPr lang="en-US" altLang="ko-KR" sz="2000" dirty="0" smtClean="0"/>
              <a:t>, and also </a:t>
            </a:r>
            <a:r>
              <a:rPr lang="en-US" altLang="ko-KR" sz="2000" dirty="0" smtClean="0">
                <a:solidFill>
                  <a:srgbClr val="FF0000"/>
                </a:solidFill>
              </a:rPr>
              <a:t>constraints for twist-n and multi-quark condensates can be studied</a:t>
            </a:r>
            <a:r>
              <a:rPr lang="en-US" altLang="ko-KR" sz="2000" dirty="0" smtClean="0"/>
              <a:t> from Nuclear Symmetry Energy</a:t>
            </a:r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Extremely high density behavior remains unclear, but this also might be understood via QCD</a:t>
            </a:r>
            <a:endParaRPr lang="en-US" altLang="ko-KR" sz="20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30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</p:spTree>
  </p:cSld>
  <p:clrMapOvr>
    <a:masterClrMapping/>
  </p:clrMapOvr>
  <p:transition advTm="82322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Back up slides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301208"/>
            <a:ext cx="7886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4 quark Operator Product Expansion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5400600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So far, there was no systematic description for four-quark condensates in the nucleon sum rule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To express four-quark condensates in terms of linear combination of independent operators, one can use </a:t>
            </a:r>
            <a:r>
              <a:rPr lang="en-US" altLang="ko-KR" sz="2000" b="1" dirty="0" err="1" smtClean="0"/>
              <a:t>Fierz</a:t>
            </a:r>
            <a:r>
              <a:rPr lang="en-US" altLang="ko-KR" sz="2000" b="1" dirty="0" smtClean="0"/>
              <a:t> rearrangement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844824"/>
            <a:ext cx="58754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971600" y="2708920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Simple factorization scheme was used as in the vacuum saturation hypothesis</a:t>
            </a:r>
            <a:endParaRPr lang="ko-KR" altLang="en-US" sz="16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149080"/>
            <a:ext cx="68865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436096" y="41490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(For pure quark flavor case)</a:t>
            </a:r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436096" y="530120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(For mixed quark flavor case)</a:t>
            </a:r>
            <a:endParaRPr lang="ko-KR" altLang="en-US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</p:cSld>
  <p:clrMapOvr>
    <a:masterClrMapping/>
  </p:clrMapOvr>
  <p:transition advTm="83835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4 quark Operator Product Expansion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5400600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And one may use `zero identity’ for pure quark flavor case  which comes from forbidden </a:t>
            </a:r>
            <a:r>
              <a:rPr lang="en-US" altLang="ko-KR" sz="2000" dirty="0" err="1" smtClean="0"/>
              <a:t>di</a:t>
            </a:r>
            <a:r>
              <a:rPr lang="en-US" altLang="ko-KR" sz="2000" dirty="0" smtClean="0"/>
              <a:t>-quark structure of quark model for </a:t>
            </a:r>
            <a:r>
              <a:rPr lang="en-US" altLang="ko-KR" sz="2000" dirty="0" err="1" smtClean="0"/>
              <a:t>hadron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Finally, with this constraint, one can find that it needs only for 2type of twist-4 condensates and their trace part to express the 4q OPE of the nucleon sum rule (for pure flavor case)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916832"/>
            <a:ext cx="38576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05064"/>
            <a:ext cx="81629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직사각형 15"/>
          <p:cNvSpPr/>
          <p:nvPr/>
        </p:nvSpPr>
        <p:spPr>
          <a:xfrm>
            <a:off x="3491880" y="5085184"/>
            <a:ext cx="324036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Shape 17"/>
          <p:cNvCxnSpPr>
            <a:stCxn id="16" idx="2"/>
            <a:endCxn id="23" idx="1"/>
          </p:cNvCxnSpPr>
          <p:nvPr/>
        </p:nvCxnSpPr>
        <p:spPr>
          <a:xfrm rot="5400000">
            <a:off x="2789802" y="3915054"/>
            <a:ext cx="720080" cy="3924436"/>
          </a:xfrm>
          <a:prstGeom prst="bentConnector4">
            <a:avLst>
              <a:gd name="adj1" fmla="val 35000"/>
              <a:gd name="adj2" fmla="val 105825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87624" y="602128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Will be dropped with assumed P, T symmetry of nuclear medium</a:t>
            </a:r>
            <a:endParaRPr lang="ko-KR" altLang="en-US" dirty="0"/>
          </a:p>
        </p:txBody>
      </p:sp>
      <p:sp>
        <p:nvSpPr>
          <p:cNvPr id="23" name="직사각형 22"/>
          <p:cNvSpPr/>
          <p:nvPr/>
        </p:nvSpPr>
        <p:spPr>
          <a:xfrm>
            <a:off x="1187624" y="6021288"/>
            <a:ext cx="734481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</p:cSld>
  <p:clrMapOvr>
    <a:masterClrMapping/>
  </p:clrMapOvr>
  <p:transition advTm="83835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0080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4 quark Operator Product Expansion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5400600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For mixed quark flavor case, with assumed P, T symmetry of nuclear medium ground state, the OPE can be simplified as</a:t>
            </a:r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So now we have got exact four-quark OPE for the nucleon sum rule with </a:t>
            </a:r>
            <a:r>
              <a:rPr lang="en-US" altLang="ko-KR" sz="2000" dirty="0" err="1" smtClean="0"/>
              <a:t>Ioffe</a:t>
            </a:r>
            <a:r>
              <a:rPr lang="en-US" altLang="ko-KR" sz="2000" dirty="0" smtClean="0"/>
              <a:t> current</a:t>
            </a:r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These four-quark OPE gives important contribution to nucleon in the </a:t>
            </a:r>
            <a:r>
              <a:rPr lang="en-US" altLang="ko-KR" sz="2000" b="1" dirty="0" smtClean="0">
                <a:solidFill>
                  <a:schemeClr val="accent1"/>
                </a:solidFill>
              </a:rPr>
              <a:t>symmetric</a:t>
            </a:r>
            <a:r>
              <a:rPr lang="en-US" altLang="ko-KR" sz="2000" dirty="0" smtClean="0"/>
              <a:t>/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asymmetric</a:t>
            </a:r>
            <a:r>
              <a:rPr lang="en-US" altLang="ko-KR" sz="2000" dirty="0" smtClean="0"/>
              <a:t> nuclear matter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8113340" cy="213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</p:cSld>
  <p:clrMapOvr>
    <a:masterClrMapping/>
  </p:clrMapOvr>
  <p:transition advTm="8383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Early attempt for finite nuclei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sp>
        <p:nvSpPr>
          <p:cNvPr id="7" name="내용 개체 틀 6"/>
          <p:cNvSpPr>
            <a:spLocks noGrp="1"/>
          </p:cNvSpPr>
          <p:nvPr>
            <p:ph sz="half" idx="1"/>
          </p:nvPr>
        </p:nvSpPr>
        <p:spPr>
          <a:xfrm>
            <a:off x="467544" y="1124744"/>
            <a:ext cx="4038600" cy="4886003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Liquid drop model</a:t>
            </a:r>
            <a:endParaRPr lang="ko-KR" altLang="en-US" sz="2400" dirty="0"/>
          </a:p>
        </p:txBody>
      </p:sp>
      <p:sp>
        <p:nvSpPr>
          <p:cNvPr id="8" name="내용 개체 틀 7"/>
          <p:cNvSpPr>
            <a:spLocks noGrp="1"/>
          </p:cNvSpPr>
          <p:nvPr>
            <p:ph sz="half" idx="2"/>
          </p:nvPr>
        </p:nvSpPr>
        <p:spPr>
          <a:xfrm>
            <a:off x="4644008" y="1124744"/>
            <a:ext cx="4038600" cy="4886003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Total shifted energy</a:t>
            </a:r>
            <a:endParaRPr lang="ko-KR" altLang="en-US" sz="2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387115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직사각형 15"/>
          <p:cNvSpPr/>
          <p:nvPr/>
        </p:nvSpPr>
        <p:spPr>
          <a:xfrm>
            <a:off x="1475656" y="2420888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844824"/>
            <a:ext cx="35718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724128" y="285293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Total shifted state number</a:t>
            </a:r>
            <a:endParaRPr lang="ko-KR" altLang="en-US" dirty="0"/>
          </a:p>
        </p:txBody>
      </p:sp>
      <p:sp>
        <p:nvSpPr>
          <p:cNvPr id="30" name="직사각형 29"/>
          <p:cNvSpPr/>
          <p:nvPr/>
        </p:nvSpPr>
        <p:spPr>
          <a:xfrm>
            <a:off x="5940152" y="1772816"/>
            <a:ext cx="648072" cy="6480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1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429000"/>
            <a:ext cx="30384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437112"/>
            <a:ext cx="2906161" cy="54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5148064" y="400506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Nuclear Symmetry Energy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48064" y="5085184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This simple concept can be generalized to infinite matter case</a:t>
            </a: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5724128" y="2852936"/>
            <a:ext cx="2952328" cy="3600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2492896"/>
            <a:ext cx="13716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꺾인 연결선 22"/>
          <p:cNvCxnSpPr>
            <a:stCxn id="17" idx="0"/>
            <a:endCxn id="30" idx="2"/>
          </p:cNvCxnSpPr>
          <p:nvPr/>
        </p:nvCxnSpPr>
        <p:spPr>
          <a:xfrm rot="16200000" flipV="1">
            <a:off x="6516216" y="2168860"/>
            <a:ext cx="432048" cy="936104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2924944"/>
            <a:ext cx="47339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4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</p:spTree>
  </p:cSld>
  <p:clrMapOvr>
    <a:masterClrMapping/>
  </p:clrMapOvr>
  <p:transition advTm="14104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For infinite nuclear matter</a:t>
            </a:r>
            <a:endParaRPr lang="ko-KR" altLang="en-US" sz="3200" dirty="0"/>
          </a:p>
        </p:txBody>
      </p:sp>
      <p:sp>
        <p:nvSpPr>
          <p:cNvPr id="10" name="내용 개체 틀 9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85395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Energy per a nucleon</a:t>
            </a:r>
          </a:p>
          <a:p>
            <a:pPr>
              <a:buNone/>
            </a:pPr>
            <a:endParaRPr lang="en-US" altLang="ko-KR" sz="2400" dirty="0" smtClean="0"/>
          </a:p>
          <a:p>
            <a:pPr>
              <a:buNone/>
            </a:pPr>
            <a:endParaRPr lang="en-US" altLang="ko-KR" sz="2400" dirty="0" smtClean="0"/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Single nucleon energy</a:t>
            </a:r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Averaged single nucleon energy</a:t>
            </a: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589240"/>
            <a:ext cx="7488832" cy="76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844824"/>
            <a:ext cx="5688633" cy="10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직사각형 32"/>
          <p:cNvSpPr/>
          <p:nvPr/>
        </p:nvSpPr>
        <p:spPr>
          <a:xfrm>
            <a:off x="5220072" y="2420888"/>
            <a:ext cx="72008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4427984" y="170080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Nuclear Symmetry Energy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cxnSp>
        <p:nvCxnSpPr>
          <p:cNvPr id="38" name="꺾인 연결선 37"/>
          <p:cNvCxnSpPr>
            <a:stCxn id="36" idx="2"/>
            <a:endCxn id="33" idx="0"/>
          </p:cNvCxnSpPr>
          <p:nvPr/>
        </p:nvCxnSpPr>
        <p:spPr>
          <a:xfrm rot="5400000">
            <a:off x="5692770" y="1957482"/>
            <a:ext cx="350748" cy="576064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573016"/>
            <a:ext cx="44005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5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</p:spTree>
  </p:cSld>
  <p:clrMapOvr>
    <a:masterClrMapping/>
  </p:clrMapOvr>
  <p:transition advTm="6358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내용 개체 틀 17" descr="conti_well_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844824"/>
            <a:ext cx="3116997" cy="3456384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Mean field approximation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572000" y="1124744"/>
            <a:ext cx="4041775" cy="5400600"/>
          </a:xfrm>
        </p:spPr>
        <p:txBody>
          <a:bodyPr>
            <a:noAutofit/>
          </a:bodyPr>
          <a:lstStyle/>
          <a:p>
            <a:r>
              <a:rPr lang="en-US" altLang="ko-KR" dirty="0" smtClean="0"/>
              <a:t>Nucleon propagator in nuclear medium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sz="2800" dirty="0" smtClean="0"/>
          </a:p>
          <a:p>
            <a:r>
              <a:rPr lang="en-US" altLang="ko-KR" sz="2000" dirty="0" smtClean="0"/>
              <a:t>How we can get nucleon self energies in the fundamental principle?</a:t>
            </a:r>
          </a:p>
          <a:p>
            <a:endParaRPr lang="ko-KR" altLang="en-US" sz="1200" dirty="0" smtClean="0"/>
          </a:p>
          <a:p>
            <a:r>
              <a:rPr lang="en-US" altLang="ko-KR" sz="2000" b="1" dirty="0" smtClean="0">
                <a:solidFill>
                  <a:schemeClr val="tx2"/>
                </a:solidFill>
              </a:rPr>
              <a:t>QCD Sum Rule </a:t>
            </a:r>
            <a:r>
              <a:rPr lang="en-US" altLang="ko-KR" sz="2000" dirty="0" smtClean="0"/>
              <a:t>is a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well established method for investigating quasi-particle state in medium </a:t>
            </a:r>
            <a:endParaRPr lang="en-US" altLang="ko-KR" sz="2000" dirty="0"/>
          </a:p>
          <a:p>
            <a:endParaRPr lang="ko-KR" alt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88840"/>
            <a:ext cx="35718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420888"/>
            <a:ext cx="1584177" cy="56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068960"/>
            <a:ext cx="20955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내용 개체 틀 11"/>
          <p:cNvSpPr txBox="1">
            <a:spLocks/>
          </p:cNvSpPr>
          <p:nvPr/>
        </p:nvSpPr>
        <p:spPr>
          <a:xfrm>
            <a:off x="467544" y="1052736"/>
            <a:ext cx="4038600" cy="4813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Quasi-particle on the Fermi sea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5085184"/>
            <a:ext cx="366393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직사각형 21"/>
          <p:cNvSpPr/>
          <p:nvPr/>
        </p:nvSpPr>
        <p:spPr>
          <a:xfrm>
            <a:off x="3131840" y="2204864"/>
            <a:ext cx="792088" cy="187220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3131840" y="5301208"/>
            <a:ext cx="936104" cy="3600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Shape 24"/>
          <p:cNvCxnSpPr>
            <a:stCxn id="22" idx="3"/>
            <a:endCxn id="23" idx="0"/>
          </p:cNvCxnSpPr>
          <p:nvPr/>
        </p:nvCxnSpPr>
        <p:spPr>
          <a:xfrm flipH="1">
            <a:off x="3599892" y="3140968"/>
            <a:ext cx="324036" cy="2160240"/>
          </a:xfrm>
          <a:prstGeom prst="bentConnector4">
            <a:avLst>
              <a:gd name="adj1" fmla="val -70548"/>
              <a:gd name="adj2" fmla="val 71667"/>
            </a:avLst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55576" y="6237312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(Up to linear density order)</a:t>
            </a:r>
            <a:endParaRPr lang="ko-KR" alt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5733256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슬라이드 번호 개체 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6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</p:spTree>
  </p:cSld>
  <p:clrMapOvr>
    <a:masterClrMapping/>
  </p:clrMapOvr>
  <p:transition advTm="15046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869160"/>
            <a:ext cx="27051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140968"/>
            <a:ext cx="42100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내용 개체 틀 9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929411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Correlation function</a:t>
            </a:r>
          </a:p>
          <a:p>
            <a:endParaRPr lang="en-US" altLang="ko-KR" sz="2400" dirty="0"/>
          </a:p>
          <a:p>
            <a:pPr>
              <a:buNone/>
            </a:pPr>
            <a:endParaRPr lang="en-US" altLang="ko-KR" sz="1600" dirty="0" smtClean="0"/>
          </a:p>
          <a:p>
            <a:pPr>
              <a:buNone/>
            </a:pPr>
            <a:endParaRPr lang="en-US" altLang="ko-KR" sz="2400" dirty="0" smtClean="0"/>
          </a:p>
          <a:p>
            <a:r>
              <a:rPr lang="en-US" altLang="ko-KR" sz="2400" dirty="0" smtClean="0"/>
              <a:t>Vacuum sum rule for nucleon</a:t>
            </a:r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000" dirty="0" smtClean="0"/>
          </a:p>
          <a:p>
            <a:r>
              <a:rPr lang="en-US" altLang="ko-KR" sz="2400" dirty="0" smtClean="0"/>
              <a:t>In-medium sum rule for quasi-nucleon</a:t>
            </a:r>
            <a:endParaRPr lang="en-US" altLang="ko-KR" sz="2800" dirty="0" smtClean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772816"/>
            <a:ext cx="341967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2276872"/>
            <a:ext cx="32194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788024" y="2204864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 smtClean="0"/>
              <a:t>Ioffe’s</a:t>
            </a:r>
            <a:r>
              <a:rPr lang="en-US" altLang="ko-KR" sz="1600" dirty="0" smtClean="0"/>
              <a:t> interpolating field for proton</a:t>
            </a:r>
            <a:endParaRPr lang="ko-KR" alt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716016" y="1844824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Contains all possible resonance states  </a:t>
            </a:r>
            <a:endParaRPr lang="ko-KR" altLang="en-US" sz="1600" dirty="0"/>
          </a:p>
        </p:txBody>
      </p:sp>
      <p:sp>
        <p:nvSpPr>
          <p:cNvPr id="2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QCD Sum Rule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3356992"/>
            <a:ext cx="384579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5085184"/>
            <a:ext cx="482877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직사각형 32"/>
          <p:cNvSpPr/>
          <p:nvPr/>
        </p:nvSpPr>
        <p:spPr>
          <a:xfrm>
            <a:off x="4355976" y="5085184"/>
            <a:ext cx="1152128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7" name="꺾인 연결선 36"/>
          <p:cNvCxnSpPr>
            <a:stCxn id="33" idx="2"/>
            <a:endCxn id="40" idx="0"/>
          </p:cNvCxnSpPr>
          <p:nvPr/>
        </p:nvCxnSpPr>
        <p:spPr>
          <a:xfrm rot="5400000">
            <a:off x="4517994" y="5679250"/>
            <a:ext cx="648072" cy="180020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419872" y="609329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In-medium vector part</a:t>
            </a:r>
            <a:endParaRPr lang="ko-KR" altLang="en-US" dirty="0"/>
          </a:p>
        </p:txBody>
      </p:sp>
      <p:sp>
        <p:nvSpPr>
          <p:cNvPr id="19" name="슬라이드 번호 개체 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7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</p:spTree>
  </p:cSld>
  <p:clrMapOvr>
    <a:masterClrMapping/>
  </p:clrMapOvr>
  <p:transition advTm="29671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8112" y="5229200"/>
            <a:ext cx="16383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내용 개체 틀 9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Phenomenological </a:t>
            </a:r>
            <a:r>
              <a:rPr lang="en-US" altLang="ko-KR" sz="2400" dirty="0" err="1" smtClean="0"/>
              <a:t>ansatz</a:t>
            </a:r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pPr>
              <a:buNone/>
            </a:pPr>
            <a:endParaRPr lang="en-US" altLang="ko-KR" sz="2000" dirty="0" smtClean="0"/>
          </a:p>
          <a:p>
            <a:pPr>
              <a:buNone/>
            </a:pPr>
            <a:endParaRPr lang="en-US" altLang="ko-KR" sz="2800" dirty="0" smtClean="0"/>
          </a:p>
          <a:p>
            <a:r>
              <a:rPr lang="en-US" altLang="ko-KR" sz="2400" dirty="0" smtClean="0">
                <a:solidFill>
                  <a:srgbClr val="FF0000"/>
                </a:solidFill>
              </a:rPr>
              <a:t>At short distance</a:t>
            </a:r>
            <a:r>
              <a:rPr lang="en-US" altLang="ko-KR" sz="2400" dirty="0" smtClean="0"/>
              <a:t>, Wilson coefficient can be obtained by </a:t>
            </a:r>
            <a:r>
              <a:rPr lang="en-US" altLang="ko-KR" sz="2400" dirty="0" err="1" smtClean="0"/>
              <a:t>perturbative</a:t>
            </a:r>
            <a:r>
              <a:rPr lang="en-US" altLang="ko-KR" sz="2400" dirty="0" smtClean="0"/>
              <a:t> calculation </a:t>
            </a:r>
            <a:endParaRPr lang="ko-KR" alt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088" y="4221088"/>
            <a:ext cx="3168352" cy="53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427984" y="4293096"/>
            <a:ext cx="4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Not be dependent on external momentum</a:t>
            </a:r>
          </a:p>
        </p:txBody>
      </p:sp>
      <p:sp>
        <p:nvSpPr>
          <p:cNvPr id="2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tx2"/>
                </a:solidFill>
              </a:rPr>
              <a:t>QCD Sum Rule</a:t>
            </a:r>
            <a:endParaRPr lang="ko-KR" altLang="en-US" sz="3200" dirty="0">
              <a:solidFill>
                <a:schemeClr val="tx2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3312368" y="4221088"/>
            <a:ext cx="648072" cy="4320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864096" y="4797152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For example,</a:t>
            </a:r>
            <a:endParaRPr lang="ko-KR" altLang="en-US" sz="1600" dirty="0"/>
          </a:p>
        </p:txBody>
      </p:sp>
      <p:sp>
        <p:nvSpPr>
          <p:cNvPr id="28" name="직사각형 27"/>
          <p:cNvSpPr/>
          <p:nvPr/>
        </p:nvSpPr>
        <p:spPr>
          <a:xfrm>
            <a:off x="1403648" y="5949280"/>
            <a:ext cx="864096" cy="2880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0" name="Shape 29"/>
          <p:cNvCxnSpPr>
            <a:stCxn id="44" idx="0"/>
            <a:endCxn id="23" idx="2"/>
          </p:cNvCxnSpPr>
          <p:nvPr/>
        </p:nvCxnSpPr>
        <p:spPr>
          <a:xfrm rot="16200000" flipV="1">
            <a:off x="4590510" y="3699030"/>
            <a:ext cx="504056" cy="2412268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/>
        </p:nvSpPr>
        <p:spPr>
          <a:xfrm>
            <a:off x="1296144" y="5229200"/>
            <a:ext cx="1008112" cy="64807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2376264" y="4221088"/>
            <a:ext cx="936104" cy="43204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4" name="Shape 33"/>
          <p:cNvCxnSpPr>
            <a:endCxn id="32" idx="2"/>
          </p:cNvCxnSpPr>
          <p:nvPr/>
        </p:nvCxnSpPr>
        <p:spPr>
          <a:xfrm flipV="1">
            <a:off x="2304256" y="4653136"/>
            <a:ext cx="540060" cy="864096"/>
          </a:xfrm>
          <a:prstGeom prst="bentConnector2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56384" y="5229200"/>
            <a:ext cx="5184576" cy="83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직사각형 43"/>
          <p:cNvSpPr/>
          <p:nvPr/>
        </p:nvSpPr>
        <p:spPr>
          <a:xfrm>
            <a:off x="3384376" y="5157192"/>
            <a:ext cx="5328592" cy="93610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7" name="Shape 46"/>
          <p:cNvCxnSpPr>
            <a:stCxn id="28" idx="2"/>
            <a:endCxn id="44" idx="1"/>
          </p:cNvCxnSpPr>
          <p:nvPr/>
        </p:nvCxnSpPr>
        <p:spPr>
          <a:xfrm rot="5400000" flipH="1" flipV="1">
            <a:off x="2304002" y="5156938"/>
            <a:ext cx="612068" cy="1548680"/>
          </a:xfrm>
          <a:prstGeom prst="bentConnector4">
            <a:avLst>
              <a:gd name="adj1" fmla="val -17160"/>
              <a:gd name="adj2" fmla="val 79109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꺾인 연결선 81"/>
          <p:cNvCxnSpPr>
            <a:stCxn id="23" idx="3"/>
            <a:endCxn id="14" idx="0"/>
          </p:cNvCxnSpPr>
          <p:nvPr/>
        </p:nvCxnSpPr>
        <p:spPr>
          <a:xfrm flipV="1">
            <a:off x="3960440" y="4293096"/>
            <a:ext cx="2682044" cy="144016"/>
          </a:xfrm>
          <a:prstGeom prst="bentConnector4">
            <a:avLst>
              <a:gd name="adj1" fmla="val 8716"/>
              <a:gd name="adj2" fmla="val 188610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00400" y="6165304"/>
            <a:ext cx="525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(These figures are quoted from Ph.D. thesis of Thomas </a:t>
            </a:r>
            <a:r>
              <a:rPr lang="en-US" altLang="ko-KR" sz="1400" dirty="0" err="1" smtClean="0"/>
              <a:t>Hilger</a:t>
            </a:r>
            <a:r>
              <a:rPr lang="en-US" altLang="ko-KR" sz="1400" dirty="0" smtClean="0"/>
              <a:t>) </a:t>
            </a:r>
            <a:endParaRPr lang="ko-KR" altLang="en-US" sz="1400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1628800"/>
            <a:ext cx="2592288" cy="58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1556792"/>
            <a:ext cx="3672408" cy="152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직사각형 25"/>
          <p:cNvSpPr/>
          <p:nvPr/>
        </p:nvSpPr>
        <p:spPr>
          <a:xfrm>
            <a:off x="4860032" y="1484784"/>
            <a:ext cx="3744416" cy="1656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2" name="꺾인 연결선 41"/>
          <p:cNvCxnSpPr>
            <a:stCxn id="25" idx="3"/>
            <a:endCxn id="2" idx="1"/>
          </p:cNvCxnSpPr>
          <p:nvPr/>
        </p:nvCxnSpPr>
        <p:spPr>
          <a:xfrm>
            <a:off x="3635896" y="1920889"/>
            <a:ext cx="1224136" cy="399061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83568" y="242088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One can find </a:t>
            </a:r>
            <a:r>
              <a:rPr lang="en-US" altLang="ko-KR" b="1" dirty="0" smtClean="0">
                <a:solidFill>
                  <a:srgbClr val="FF0000"/>
                </a:solidFill>
              </a:rPr>
              <a:t>self energies near pole</a:t>
            </a:r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Kinetic part is excluded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8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</p:spTree>
  </p:cSld>
  <p:clrMapOvr>
    <a:masterClrMapping/>
  </p:clrMapOvr>
  <p:transition advTm="29671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28592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In-medium condensate in asymmetric nuclear matter</a:t>
            </a:r>
          </a:p>
          <a:p>
            <a:pPr>
              <a:buNone/>
            </a:pPr>
            <a:endParaRPr lang="en-US" altLang="ko-KR" sz="2400" dirty="0" smtClean="0"/>
          </a:p>
          <a:p>
            <a:pPr>
              <a:buNone/>
            </a:pPr>
            <a:endParaRPr lang="en-US" altLang="ko-KR" sz="2400" dirty="0" smtClean="0"/>
          </a:p>
          <a:p>
            <a:r>
              <a:rPr lang="en-US" altLang="ko-KR" sz="2400" dirty="0" err="1" smtClean="0"/>
              <a:t>Iso</a:t>
            </a:r>
            <a:r>
              <a:rPr lang="en-US" altLang="ko-KR" sz="2400" dirty="0" smtClean="0"/>
              <a:t>-scalar/vector operators in light quark flavor</a:t>
            </a:r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2-quark condensates</a:t>
            </a:r>
          </a:p>
          <a:p>
            <a:endParaRPr lang="en-US" altLang="ko-KR" sz="2400" dirty="0" smtClean="0"/>
          </a:p>
        </p:txBody>
      </p:sp>
      <p:sp>
        <p:nvSpPr>
          <p:cNvPr id="10" name="제목 7"/>
          <p:cNvSpPr txBox="1">
            <a:spLocks/>
          </p:cNvSpPr>
          <p:nvPr/>
        </p:nvSpPr>
        <p:spPr>
          <a:xfrm>
            <a:off x="467544" y="26064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Iso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-spin</a:t>
            </a:r>
            <a:r>
              <a:rPr kumimoji="0" lang="en-US" altLang="ko-KR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relation for 2-quark condensates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140968"/>
            <a:ext cx="1752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140968"/>
            <a:ext cx="1790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644008" y="3789040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Well known from many previous studies</a:t>
            </a:r>
            <a:endParaRPr lang="ko-KR" altLang="en-US" sz="1600" dirty="0"/>
          </a:p>
        </p:txBody>
      </p:sp>
      <p:sp>
        <p:nvSpPr>
          <p:cNvPr id="23" name="직사각형 22"/>
          <p:cNvSpPr/>
          <p:nvPr/>
        </p:nvSpPr>
        <p:spPr>
          <a:xfrm>
            <a:off x="1115616" y="3068960"/>
            <a:ext cx="1944216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4" name="Shape 33"/>
          <p:cNvCxnSpPr>
            <a:stCxn id="23" idx="2"/>
          </p:cNvCxnSpPr>
          <p:nvPr/>
        </p:nvCxnSpPr>
        <p:spPr>
          <a:xfrm rot="16200000" flipH="1">
            <a:off x="3209220" y="2595536"/>
            <a:ext cx="241285" cy="2484276"/>
          </a:xfrm>
          <a:prstGeom prst="bentConnector2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772816"/>
            <a:ext cx="3888432" cy="39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932040" y="1556792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can be estimated with nucleon expectation value and each nucleon density</a:t>
            </a:r>
            <a:endParaRPr lang="ko-KR" altLang="en-US" sz="16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797152"/>
            <a:ext cx="65722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259632" y="558924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Each 2 type of condensate need different ratio factor</a:t>
            </a:r>
            <a:endParaRPr lang="ko-KR" altLang="en-US" dirty="0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48D88-7A6C-4EA9-8E44-5D5844BF72DF}" type="slidenum">
              <a:rPr lang="ko-KR" altLang="en-US" smtClean="0"/>
              <a:pPr/>
              <a:t>9</a:t>
            </a:fld>
            <a:r>
              <a:rPr lang="en-US" altLang="ko-KR" dirty="0" smtClean="0"/>
              <a:t>/30</a:t>
            </a:r>
            <a:endParaRPr lang="ko-KR" altLang="en-US" dirty="0"/>
          </a:p>
        </p:txBody>
      </p:sp>
      <p:sp>
        <p:nvSpPr>
          <p:cNvPr id="14" name="직사각형 13"/>
          <p:cNvSpPr/>
          <p:nvPr/>
        </p:nvSpPr>
        <p:spPr>
          <a:xfrm>
            <a:off x="6156176" y="3068960"/>
            <a:ext cx="2016224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꺾인 연결선 15"/>
          <p:cNvCxnSpPr>
            <a:stCxn id="23" idx="3"/>
            <a:endCxn id="14" idx="1"/>
          </p:cNvCxnSpPr>
          <p:nvPr/>
        </p:nvCxnSpPr>
        <p:spPr>
          <a:xfrm>
            <a:off x="3059832" y="3392996"/>
            <a:ext cx="3096344" cy="1270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059832" y="3068960"/>
            <a:ext cx="3456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Can be related with ratio factor</a:t>
            </a:r>
            <a:endParaRPr lang="ko-KR" altLang="en-US" sz="1600" dirty="0"/>
          </a:p>
        </p:txBody>
      </p:sp>
      <p:sp>
        <p:nvSpPr>
          <p:cNvPr id="21" name="직사각형 20"/>
          <p:cNvSpPr/>
          <p:nvPr/>
        </p:nvSpPr>
        <p:spPr>
          <a:xfrm>
            <a:off x="1331640" y="5589240"/>
            <a:ext cx="280831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4427984" y="4941168"/>
            <a:ext cx="864096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6156176" y="4941168"/>
            <a:ext cx="1152128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7" name="꺾인 연결선 26"/>
          <p:cNvCxnSpPr>
            <a:stCxn id="22" idx="2"/>
            <a:endCxn id="21" idx="0"/>
          </p:cNvCxnSpPr>
          <p:nvPr/>
        </p:nvCxnSpPr>
        <p:spPr>
          <a:xfrm rot="5400000">
            <a:off x="3653898" y="4383106"/>
            <a:ext cx="288032" cy="2124236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꺾인 연결선 27"/>
          <p:cNvCxnSpPr>
            <a:stCxn id="24" idx="2"/>
            <a:endCxn id="21" idx="2"/>
          </p:cNvCxnSpPr>
          <p:nvPr/>
        </p:nvCxnSpPr>
        <p:spPr>
          <a:xfrm rot="5400000">
            <a:off x="4409982" y="3627022"/>
            <a:ext cx="648072" cy="3996444"/>
          </a:xfrm>
          <a:prstGeom prst="bentConnector3">
            <a:avLst>
              <a:gd name="adj1" fmla="val 135274"/>
            </a:avLst>
          </a:prstGeom>
          <a:ln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974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7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6295</TotalTime>
  <Words>1751</Words>
  <Application>Microsoft Office PowerPoint</Application>
  <PresentationFormat>화면 슬라이드 쇼(4:3)</PresentationFormat>
  <Paragraphs>414</Paragraphs>
  <Slides>34</Slides>
  <Notes>9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35" baseType="lpstr">
      <vt:lpstr>Office 테마</vt:lpstr>
      <vt:lpstr>Nuclear Symmetry Energy from QCD Sum Rule  Heavy Ion Meeting 2012-04,  April 13, 2012 </vt:lpstr>
      <vt:lpstr>Motivation 1 – KoRIA plan</vt:lpstr>
      <vt:lpstr>Motivation 2 – RMFT vs QCD SR</vt:lpstr>
      <vt:lpstr>Early attempt for finite nuclei</vt:lpstr>
      <vt:lpstr>For infinite nuclear matter</vt:lpstr>
      <vt:lpstr>Mean field approximation</vt:lpstr>
      <vt:lpstr>QCD Sum Rule</vt:lpstr>
      <vt:lpstr>QCD Sum Rule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4-quark Operator Product Expansion</vt:lpstr>
      <vt:lpstr>4-quark Operator Product Expansion</vt:lpstr>
      <vt:lpstr>Twist 4 operator from DIS data</vt:lpstr>
      <vt:lpstr>Twist 4 operator from DIS data</vt:lpstr>
      <vt:lpstr>DIS data will be sharpened</vt:lpstr>
      <vt:lpstr>Borel transformation</vt:lpstr>
      <vt:lpstr>Self energies with OPEs</vt:lpstr>
      <vt:lpstr>QCD sum rule Formula</vt:lpstr>
      <vt:lpstr>Sum Rule analysis up to dimension 5</vt:lpstr>
      <vt:lpstr>Sum Rule analysis up to dimension 5</vt:lpstr>
      <vt:lpstr>Comparison to RMFT</vt:lpstr>
      <vt:lpstr>Nuclear Symmetry Energy with twist 4 op. </vt:lpstr>
      <vt:lpstr>Nuclear Symmetry Energy with twist 4 op. </vt:lpstr>
      <vt:lpstr>Nuclear Symmetry Energy with twist 4 op. </vt:lpstr>
      <vt:lpstr>Nuclear Symmetry Energy &lt;-&gt; DIS</vt:lpstr>
      <vt:lpstr>At Extremely high density?</vt:lpstr>
      <vt:lpstr>Conclusion</vt:lpstr>
      <vt:lpstr>Back up slides</vt:lpstr>
      <vt:lpstr>4 quark Operator Product Expansion</vt:lpstr>
      <vt:lpstr>4 quark Operator Product Expansion</vt:lpstr>
      <vt:lpstr>4 quark Operator Product Expansion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Symmetry Energy from QCD Sum Rule  The 5th APFB Problem in Physics, August 25, 2011</dc:title>
  <dc:creator>Kie Sang Jeong</dc:creator>
  <cp:lastModifiedBy>hypark</cp:lastModifiedBy>
  <cp:revision>92</cp:revision>
  <dcterms:created xsi:type="dcterms:W3CDTF">2011-08-11T07:44:45Z</dcterms:created>
  <dcterms:modified xsi:type="dcterms:W3CDTF">2012-04-16T01:07:21Z</dcterms:modified>
</cp:coreProperties>
</file>