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70" r:id="rId7"/>
    <p:sldId id="260" r:id="rId8"/>
    <p:sldId id="262" r:id="rId9"/>
    <p:sldId id="263" r:id="rId10"/>
    <p:sldId id="266" r:id="rId11"/>
    <p:sldId id="267" r:id="rId12"/>
    <p:sldId id="272" r:id="rId13"/>
    <p:sldId id="268" r:id="rId14"/>
    <p:sldId id="269" r:id="rId15"/>
    <p:sldId id="265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30" autoAdjust="0"/>
  </p:normalViewPr>
  <p:slideViewPr>
    <p:cSldViewPr snapToGrid="0" snapToObjects="1"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C2CC-84C3-1D42-B388-559EBE6B3FCC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843D-B400-794F-8073-193BC805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(2/22/12 00:39) -----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이경우는 </a:t>
            </a:r>
            <a:r>
              <a:rPr lang="en-US" altLang="ko-KR" dirty="0" smtClean="0"/>
              <a:t>defect</a:t>
            </a:r>
            <a:r>
              <a:rPr lang="ko-KR" altLang="en-US" dirty="0" smtClean="0"/>
              <a:t>가 적어서 </a:t>
            </a:r>
            <a:r>
              <a:rPr lang="en-US" altLang="ko-KR" dirty="0" smtClean="0"/>
              <a:t>Guard</a:t>
            </a:r>
            <a:r>
              <a:rPr lang="en-US" altLang="ko-KR" baseline="0" dirty="0" smtClean="0"/>
              <a:t> Ring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bias</a:t>
            </a:r>
            <a:r>
              <a:rPr lang="ko-KR" altLang="en-US" baseline="0" dirty="0" smtClean="0"/>
              <a:t>를 주었을 때 </a:t>
            </a:r>
            <a:r>
              <a:rPr lang="en-US" altLang="ko-KR" baseline="0" dirty="0" smtClean="0"/>
              <a:t>(depletion</a:t>
            </a:r>
            <a:r>
              <a:rPr lang="ko-KR" altLang="en-US" baseline="0" dirty="0" smtClean="0"/>
              <a:t>이 빨리 일어나 가드링에 영향을 미치게되면 포텐셜 차이가 생겨서 그 사이에서 전류가 흐르게됨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surface leakage current</a:t>
            </a:r>
            <a:r>
              <a:rPr lang="ko-KR" altLang="en-US" baseline="0" dirty="0" smtClean="0"/>
              <a:t>라고 예측되는 </a:t>
            </a:r>
            <a:r>
              <a:rPr lang="en-US" altLang="ko-KR" baseline="0" dirty="0" smtClean="0"/>
              <a:t>current</a:t>
            </a:r>
            <a:r>
              <a:rPr lang="ko-KR" altLang="en-US" baseline="0" dirty="0" smtClean="0"/>
              <a:t>의 양이 작아짐을 알 수 있습니다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3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5000</a:t>
            </a:r>
            <a:r>
              <a:rPr lang="ko-KR" altLang="en-US" dirty="0" smtClean="0"/>
              <a:t>옴이 미니멈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최소치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퓨어 실리콘을 만들고 싶은데 만들수 없기때문에 최소값을 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도핑 수준은 이것의 </a:t>
            </a:r>
            <a:r>
              <a:rPr lang="en-US" altLang="ko-KR" dirty="0" smtClean="0"/>
              <a:t>1/3</a:t>
            </a:r>
            <a:r>
              <a:rPr lang="ko-KR" altLang="en-US" dirty="0" smtClean="0"/>
              <a:t> 정도이다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더 커질수도 있다</a:t>
            </a:r>
            <a:r>
              <a:rPr lang="en-US" altLang="ko-KR" dirty="0" smtClean="0"/>
              <a:t>!!!</a:t>
            </a:r>
          </a:p>
          <a:p>
            <a:r>
              <a:rPr lang="en-US" dirty="0" smtClean="0"/>
              <a:t>Surface leakage</a:t>
            </a:r>
            <a:r>
              <a:rPr lang="en-US" baseline="0" dirty="0" smtClean="0"/>
              <a:t> current</a:t>
            </a:r>
            <a:r>
              <a:rPr lang="ko-KR" altLang="en-US" baseline="0" dirty="0" smtClean="0"/>
              <a:t>가 주요 원인이다</a:t>
            </a:r>
            <a:r>
              <a:rPr lang="en-US" altLang="ko-KR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4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센서에 배선이 제대로 됐는지를 확인하는 과정에서 쇼트가 된것을 확인하였다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그러한 비율로 쇼트가 일어날것이라고 생각하고 테스트하고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ko-KR" dirty="0" smtClean="0"/>
              <a:t>1</a:t>
            </a:r>
            <a:r>
              <a:rPr lang="en-US" altLang="ko-KR" dirty="0" smtClean="0"/>
              <a:t>28</a:t>
            </a:r>
            <a:r>
              <a:rPr lang="ko-KR" altLang="en-US" dirty="0" smtClean="0"/>
              <a:t> 채널중에 한두개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이렇게 순차적으로 </a:t>
            </a:r>
            <a:r>
              <a:rPr lang="en-US" altLang="ko-KR" dirty="0" smtClean="0"/>
              <a:t>test</a:t>
            </a:r>
            <a:r>
              <a:rPr lang="ko-KR" altLang="en-US" dirty="0" smtClean="0"/>
              <a:t>를 진행한 이유는  </a:t>
            </a:r>
            <a:r>
              <a:rPr lang="en-US" altLang="ko-KR" dirty="0" smtClean="0"/>
              <a:t>CV</a:t>
            </a:r>
            <a:r>
              <a:rPr lang="ko-KR" altLang="en-US" dirty="0" smtClean="0"/>
              <a:t>를 측정하여 </a:t>
            </a:r>
            <a:r>
              <a:rPr lang="en-US" altLang="ko-KR" dirty="0" smtClean="0"/>
              <a:t>full depletion</a:t>
            </a:r>
            <a:r>
              <a:rPr lang="ko-KR" altLang="en-US" dirty="0" smtClean="0"/>
              <a:t>이 생성되는 </a:t>
            </a:r>
            <a:r>
              <a:rPr lang="en-US" altLang="ko-KR" dirty="0" smtClean="0"/>
              <a:t>voltage</a:t>
            </a:r>
            <a:r>
              <a:rPr lang="ko-KR" altLang="en-US" dirty="0" smtClean="0"/>
              <a:t>를 찾은후 </a:t>
            </a:r>
            <a:r>
              <a:rPr lang="en-US" altLang="ko-KR" dirty="0" smtClean="0"/>
              <a:t>full</a:t>
            </a:r>
            <a:r>
              <a:rPr lang="en-US" altLang="ko-KR" baseline="0" dirty="0" smtClean="0"/>
              <a:t> depletion</a:t>
            </a:r>
            <a:r>
              <a:rPr lang="ko-KR" altLang="en-US" baseline="0" dirty="0" smtClean="0"/>
              <a:t>이 생성되는 구간에서 </a:t>
            </a:r>
            <a:r>
              <a:rPr lang="en-US" altLang="ko-KR" baseline="0" dirty="0" smtClean="0"/>
              <a:t>break down</a:t>
            </a:r>
            <a:r>
              <a:rPr lang="ko-KR" altLang="en-US" baseline="0" dirty="0" smtClean="0"/>
              <a:t>이 일어나지 않는지를 확인하는 </a:t>
            </a:r>
            <a:r>
              <a:rPr lang="en-US" altLang="ko-KR" baseline="0" dirty="0" smtClean="0"/>
              <a:t>IV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test</a:t>
            </a:r>
            <a:r>
              <a:rPr lang="ko-KR" altLang="en-US" baseline="0" dirty="0" smtClean="0"/>
              <a:t>를 진행해야 합니다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이러한 실험을 하던 중 </a:t>
            </a:r>
            <a:r>
              <a:rPr lang="en-US" altLang="ko-KR" baseline="0" dirty="0" smtClean="0"/>
              <a:t>channel</a:t>
            </a:r>
            <a:r>
              <a:rPr lang="ko-KR" altLang="en-US" baseline="0" dirty="0" smtClean="0"/>
              <a:t>간 문제가 발생하여 </a:t>
            </a:r>
            <a:r>
              <a:rPr lang="en-US" altLang="ko-KR" baseline="0" dirty="0" smtClean="0"/>
              <a:t>short</a:t>
            </a:r>
            <a:r>
              <a:rPr lang="ko-KR" altLang="en-US" baseline="0" dirty="0" smtClean="0"/>
              <a:t>를 확인하는 </a:t>
            </a:r>
            <a:r>
              <a:rPr lang="en-US" altLang="ko-KR" baseline="0" dirty="0" smtClean="0"/>
              <a:t>test</a:t>
            </a:r>
            <a:r>
              <a:rPr lang="ko-KR" altLang="en-US" baseline="0" dirty="0" smtClean="0"/>
              <a:t>를마지막으로 테스트를 진행하였습니다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4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Silicon</a:t>
            </a:r>
            <a:r>
              <a:rPr lang="ko-KR" altLang="en-US" baseline="0" dirty="0" smtClean="0"/>
              <a:t> 빛</a:t>
            </a:r>
            <a:r>
              <a:rPr lang="en-US" altLang="ko-KR" baseline="0" dirty="0" smtClean="0"/>
              <a:t> 3.6eV</a:t>
            </a:r>
            <a:r>
              <a:rPr lang="ko-KR" altLang="en-US" baseline="0" dirty="0" smtClean="0"/>
              <a:t>정도을 흡수하면 전자 홀쌍</a:t>
            </a:r>
            <a:r>
              <a:rPr lang="en-US" altLang="ko-KR" baseline="0" dirty="0" smtClean="0"/>
              <a:t>(electron hole </a:t>
            </a:r>
            <a:r>
              <a:rPr lang="en-US" altLang="ko-KR" baseline="0" dirty="0" err="1" smtClean="0"/>
              <a:t>pari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을 생성해내</a:t>
            </a:r>
            <a:r>
              <a:rPr lang="en-US" altLang="ko-KR" baseline="0" dirty="0" smtClean="0"/>
              <a:t>~</a:t>
            </a:r>
          </a:p>
          <a:p>
            <a:r>
              <a:rPr lang="en-US" dirty="0" smtClean="0"/>
              <a:t>Drift</a:t>
            </a:r>
          </a:p>
          <a:p>
            <a:r>
              <a:rPr lang="ko-KR" altLang="en-US" dirty="0" smtClean="0"/>
              <a:t>과도핑된  보론 십의 십구승 퍼 퍼 큐빅센티미터 엔타입은 십의 십이승 십의 칠승만큼 끌어와야함 디플리션이 쉽게 됨 어시메트릭 도핑</a:t>
            </a:r>
            <a:endParaRPr lang="en-US" dirty="0" smtClean="0"/>
          </a:p>
          <a:p>
            <a:r>
              <a:rPr lang="en-US" dirty="0" smtClean="0"/>
              <a:t>Built-in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결론 </a:t>
            </a:r>
            <a:r>
              <a:rPr lang="en-US" altLang="ko-KR" dirty="0" smtClean="0"/>
              <a:t>:</a:t>
            </a:r>
            <a:r>
              <a:rPr lang="ko-KR" altLang="en-US" dirty="0" smtClean="0"/>
              <a:t>  </a:t>
            </a:r>
            <a:r>
              <a:rPr lang="en-US" altLang="ko-KR" dirty="0" smtClean="0"/>
              <a:t>depletion thickness</a:t>
            </a:r>
            <a:r>
              <a:rPr lang="ko-KR" altLang="en-US" dirty="0" smtClean="0"/>
              <a:t>가 예상대로 형성되고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Guard Ring </a:t>
            </a:r>
            <a:r>
              <a:rPr lang="ko-KR" altLang="en-US" dirty="0" smtClean="0"/>
              <a:t>포함 면적보다 조금 더 </a:t>
            </a:r>
            <a:r>
              <a:rPr lang="en-US" altLang="ko-KR" dirty="0" smtClean="0"/>
              <a:t>deletion</a:t>
            </a:r>
            <a:r>
              <a:rPr lang="ko-KR" altLang="en-US" dirty="0" smtClean="0"/>
              <a:t>이 형성된다</a:t>
            </a:r>
            <a:r>
              <a:rPr lang="en-US" altLang="ko-KR" dirty="0" smtClean="0"/>
              <a:t>.(&gt;&gt;)</a:t>
            </a:r>
            <a:r>
              <a:rPr lang="ko-KR" altLang="en-US" dirty="0" smtClean="0"/>
              <a:t> </a:t>
            </a:r>
            <a:r>
              <a:rPr lang="en-US" altLang="ko-KR" dirty="0" smtClean="0"/>
              <a:t>10%</a:t>
            </a:r>
            <a:r>
              <a:rPr lang="ko-KR" altLang="en-US" dirty="0" smtClean="0"/>
              <a:t>차이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 smtClean="0"/>
              <a:t>Fully Depletion voltage</a:t>
            </a:r>
            <a:r>
              <a:rPr lang="ko-KR" altLang="en-US" dirty="0" smtClean="0"/>
              <a:t>도 강조할것 중요해</a:t>
            </a:r>
            <a:r>
              <a:rPr lang="en-US" altLang="ko-KR" dirty="0" smtClean="0"/>
              <a:t>!!!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 </a:t>
            </a:r>
            <a:r>
              <a:rPr lang="ko-KR" altLang="en-US" dirty="0" smtClean="0"/>
              <a:t>공식설명 </a:t>
            </a:r>
            <a:r>
              <a:rPr lang="en-US" altLang="ko-KR" dirty="0" smtClean="0"/>
              <a:t>A</a:t>
            </a:r>
            <a:r>
              <a:rPr lang="ko-KR" altLang="en-US" dirty="0" smtClean="0"/>
              <a:t>에 대한 정의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Guardring</a:t>
            </a:r>
            <a:r>
              <a:rPr lang="ko-KR" altLang="en-US" dirty="0" smtClean="0"/>
              <a:t> 포함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ko-KR" altLang="en-US" dirty="0" smtClean="0"/>
              <a:t>원점을 지남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에타가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이라는 것은 </a:t>
            </a:r>
            <a:r>
              <a:rPr lang="en-US" altLang="ko-KR" baseline="0" dirty="0" smtClean="0"/>
              <a:t>ideality factor </a:t>
            </a:r>
            <a:r>
              <a:rPr lang="ko-KR" altLang="en-US" baseline="0" dirty="0" smtClean="0"/>
              <a:t>라는 것이다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V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0.1</a:t>
            </a:r>
            <a:r>
              <a:rPr lang="ko-KR" altLang="en-US" baseline="0" dirty="0" smtClean="0"/>
              <a:t>볼트만 되도 </a:t>
            </a:r>
            <a:r>
              <a:rPr lang="en-US" altLang="ko-KR" baseline="0" dirty="0" smtClean="0"/>
              <a:t>-1</a:t>
            </a:r>
            <a:r>
              <a:rPr lang="ko-KR" altLang="en-US" baseline="0" dirty="0" smtClean="0"/>
              <a:t> 무시할수있을만큼 작다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Ideality factor</a:t>
            </a:r>
          </a:p>
          <a:p>
            <a:r>
              <a:rPr lang="en-US" altLang="ko-KR" baseline="0" dirty="0" smtClean="0"/>
              <a:t> </a:t>
            </a:r>
            <a:r>
              <a:rPr lang="en-US" altLang="ko-KR" dirty="0" smtClean="0"/>
              <a:t>surface leakage current(</a:t>
            </a:r>
            <a:r>
              <a:rPr lang="ko-KR" altLang="en-US" dirty="0" smtClean="0"/>
              <a:t>가 무시할만큼 작기때문에 이 경우가 맞다</a:t>
            </a:r>
            <a:r>
              <a:rPr lang="en-US" altLang="ko-KR" dirty="0" smtClean="0"/>
              <a:t>.-</a:t>
            </a:r>
          </a:p>
          <a:p>
            <a:r>
              <a:rPr lang="en-US" altLang="ko-KR" baseline="0" dirty="0" smtClean="0"/>
              <a:t> </a:t>
            </a:r>
            <a:r>
              <a:rPr lang="en-US" altLang="ko-KR" dirty="0" smtClean="0"/>
              <a:t>System </a:t>
            </a:r>
            <a:r>
              <a:rPr lang="ko-KR" altLang="en-US" dirty="0" smtClean="0"/>
              <a:t>에서 갖고있는 </a:t>
            </a:r>
            <a:r>
              <a:rPr lang="en-US" altLang="ko-KR" dirty="0" smtClean="0"/>
              <a:t>resistance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옴보다 작다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Leakage</a:t>
            </a:r>
            <a:r>
              <a:rPr lang="en-US" baseline="0" dirty="0" smtClean="0"/>
              <a:t> current</a:t>
            </a:r>
            <a:r>
              <a:rPr lang="ko-KR" altLang="en-US" baseline="0" dirty="0" smtClean="0"/>
              <a:t>가 생기는 원인은 여러가지가 있을 수 있습니다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첫째로 </a:t>
            </a:r>
            <a:r>
              <a:rPr lang="en-US" altLang="ko-KR" baseline="0" dirty="0" smtClean="0"/>
              <a:t>volume</a:t>
            </a:r>
            <a:r>
              <a:rPr lang="ko-KR" altLang="en-US" baseline="0" dirty="0" smtClean="0"/>
              <a:t>에서 생성되는 </a:t>
            </a:r>
            <a:r>
              <a:rPr lang="en-US" altLang="ko-KR" baseline="0" dirty="0" smtClean="0"/>
              <a:t>leakage current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온도가 높아지면서 </a:t>
            </a:r>
            <a:r>
              <a:rPr lang="en-US" altLang="ko-KR" baseline="0" dirty="0" smtClean="0"/>
              <a:t>3.6V</a:t>
            </a:r>
            <a:r>
              <a:rPr lang="ko-KR" altLang="en-US" baseline="0" dirty="0" smtClean="0"/>
              <a:t>이상의 에너지를 받아 전류가 흐르게 됨</a:t>
            </a:r>
            <a:r>
              <a:rPr lang="en-US" altLang="ko-KR" baseline="0" dirty="0" smtClean="0"/>
              <a:t>),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Defect</a:t>
            </a:r>
            <a:r>
              <a:rPr lang="ko-KR" altLang="en-US" baseline="0" dirty="0" smtClean="0"/>
              <a:t>가 존재하여 많은양의 </a:t>
            </a:r>
            <a:r>
              <a:rPr lang="en-US" altLang="ko-KR" baseline="0" dirty="0" smtClean="0"/>
              <a:t>carrier</a:t>
            </a:r>
            <a:r>
              <a:rPr lang="ko-KR" altLang="en-US" baseline="0" dirty="0" smtClean="0"/>
              <a:t>를 포함하고 있을 수 있습니다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Surface leakage current</a:t>
            </a:r>
            <a:r>
              <a:rPr lang="ko-KR" altLang="en-US" baseline="0" dirty="0" smtClean="0"/>
              <a:t>도 여러가지 이유로 생성될 수 있는데 그중 하나로 예상 되는 것은 </a:t>
            </a:r>
            <a:r>
              <a:rPr lang="en-US" altLang="ko-KR" baseline="0" dirty="0" smtClean="0"/>
              <a:t>Guard Ring</a:t>
            </a:r>
            <a:r>
              <a:rPr lang="ko-KR" altLang="en-US" baseline="0" dirty="0" smtClean="0"/>
              <a:t>부분까지 </a:t>
            </a:r>
            <a:r>
              <a:rPr lang="en-US" altLang="ko-KR" baseline="0" dirty="0" smtClean="0"/>
              <a:t>depletion</a:t>
            </a:r>
            <a:r>
              <a:rPr lang="ko-KR" altLang="en-US" baseline="0" dirty="0" smtClean="0"/>
              <a:t>이 일어나는 경우입니다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843D-B400-794F-8073-193BC805BD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07B8C89-3AC7-9843-9135-16B9C1D710B1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4E52FB0-458C-9649-AB08-3CC2820186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896" y="3966551"/>
            <a:ext cx="5120640" cy="15811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Dahee Kim</a:t>
            </a:r>
          </a:p>
          <a:p>
            <a:pPr algn="ctr"/>
            <a:r>
              <a:rPr lang="en-US" sz="2000" dirty="0" smtClean="0"/>
              <a:t>(Ewha womans university) </a:t>
            </a:r>
          </a:p>
          <a:p>
            <a:pPr algn="ctr"/>
            <a:r>
              <a:rPr lang="en-US" dirty="0" smtClean="0"/>
              <a:t> for MPC-EX collaboration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of mini-pad silicon sensor for PHENIX MPC-</a:t>
            </a:r>
            <a:r>
              <a:rPr lang="en-US" b="1" dirty="0" smtClean="0"/>
              <a:t>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2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1465730"/>
              </p:ext>
            </p:extLst>
          </p:nvPr>
        </p:nvGraphicFramePr>
        <p:xfrm>
          <a:off x="1137477" y="5460889"/>
          <a:ext cx="7219736" cy="94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" name="Equation" r:id="rId3" imgW="2997200" imgH="393700" progId="Equation.3">
                  <p:embed/>
                </p:oleObj>
              </mc:Choice>
              <mc:Fallback>
                <p:oleObj name="Equation" r:id="rId3" imgW="2997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7477" y="5460889"/>
                        <a:ext cx="7219736" cy="94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1127125" y="609600"/>
            <a:ext cx="6907213" cy="4730750"/>
            <a:chOff x="710" y="384"/>
            <a:chExt cx="4351" cy="2980"/>
          </a:xfrm>
        </p:grpSpPr>
        <p:sp>
          <p:nvSpPr>
            <p:cNvPr id="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7" y="390"/>
              <a:ext cx="4335" cy="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" name="Group 239"/>
            <p:cNvGrpSpPr>
              <a:grpSpLocks/>
            </p:cNvGrpSpPr>
            <p:nvPr/>
          </p:nvGrpSpPr>
          <p:grpSpPr bwMode="auto">
            <a:xfrm>
              <a:off x="710" y="384"/>
              <a:ext cx="4351" cy="2980"/>
              <a:chOff x="710" y="384"/>
              <a:chExt cx="4351" cy="2980"/>
            </a:xfrm>
          </p:grpSpPr>
          <p:sp>
            <p:nvSpPr>
              <p:cNvPr id="342" name="Freeform 39"/>
              <p:cNvSpPr>
                <a:spLocks/>
              </p:cNvSpPr>
              <p:nvPr/>
            </p:nvSpPr>
            <p:spPr bwMode="auto">
              <a:xfrm>
                <a:off x="717" y="384"/>
                <a:ext cx="4344" cy="2949"/>
              </a:xfrm>
              <a:custGeom>
                <a:avLst/>
                <a:gdLst>
                  <a:gd name="T0" fmla="*/ 0 w 7559"/>
                  <a:gd name="T1" fmla="*/ 5126 h 5126"/>
                  <a:gd name="T2" fmla="*/ 0 w 7559"/>
                  <a:gd name="T3" fmla="*/ 5126 h 5126"/>
                  <a:gd name="T4" fmla="*/ 7559 w 7559"/>
                  <a:gd name="T5" fmla="*/ 5126 h 5126"/>
                  <a:gd name="T6" fmla="*/ 7559 w 7559"/>
                  <a:gd name="T7" fmla="*/ 0 h 5126"/>
                  <a:gd name="T8" fmla="*/ 0 w 7559"/>
                  <a:gd name="T9" fmla="*/ 0 h 5126"/>
                  <a:gd name="T10" fmla="*/ 0 w 7559"/>
                  <a:gd name="T11" fmla="*/ 5126 h 5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59" h="5126">
                    <a:moveTo>
                      <a:pt x="0" y="5126"/>
                    </a:moveTo>
                    <a:lnTo>
                      <a:pt x="0" y="5126"/>
                    </a:lnTo>
                    <a:lnTo>
                      <a:pt x="7559" y="5126"/>
                    </a:lnTo>
                    <a:lnTo>
                      <a:pt x="7559" y="0"/>
                    </a:lnTo>
                    <a:lnTo>
                      <a:pt x="0" y="0"/>
                    </a:lnTo>
                    <a:lnTo>
                      <a:pt x="0" y="5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40"/>
              <p:cNvSpPr>
                <a:spLocks/>
              </p:cNvSpPr>
              <p:nvPr/>
            </p:nvSpPr>
            <p:spPr bwMode="auto">
              <a:xfrm>
                <a:off x="1151" y="679"/>
                <a:ext cx="3475" cy="2359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41"/>
              <p:cNvSpPr>
                <a:spLocks/>
              </p:cNvSpPr>
              <p:nvPr/>
            </p:nvSpPr>
            <p:spPr bwMode="auto">
              <a:xfrm>
                <a:off x="1151" y="679"/>
                <a:ext cx="3475" cy="2359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5" name="Freeform 42"/>
              <p:cNvSpPr>
                <a:spLocks/>
              </p:cNvSpPr>
              <p:nvPr/>
            </p:nvSpPr>
            <p:spPr bwMode="auto">
              <a:xfrm>
                <a:off x="1151" y="679"/>
                <a:ext cx="3475" cy="2359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6" name="Freeform 43"/>
              <p:cNvSpPr>
                <a:spLocks/>
              </p:cNvSpPr>
              <p:nvPr/>
            </p:nvSpPr>
            <p:spPr bwMode="auto">
              <a:xfrm>
                <a:off x="1151" y="679"/>
                <a:ext cx="3475" cy="2359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7" name="Freeform 44"/>
              <p:cNvSpPr>
                <a:spLocks/>
              </p:cNvSpPr>
              <p:nvPr/>
            </p:nvSpPr>
            <p:spPr bwMode="auto">
              <a:xfrm>
                <a:off x="1151" y="3038"/>
                <a:ext cx="3475" cy="0"/>
              </a:xfrm>
              <a:custGeom>
                <a:avLst/>
                <a:gdLst>
                  <a:gd name="T0" fmla="*/ 0 w 6048"/>
                  <a:gd name="T1" fmla="*/ 0 w 6048"/>
                  <a:gd name="T2" fmla="*/ 6048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48">
                    <a:moveTo>
                      <a:pt x="0" y="0"/>
                    </a:moveTo>
                    <a:lnTo>
                      <a:pt x="0" y="0"/>
                    </a:lnTo>
                    <a:lnTo>
                      <a:pt x="6048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8" name="Freeform 45"/>
              <p:cNvSpPr>
                <a:spLocks noEditPoints="1"/>
              </p:cNvSpPr>
              <p:nvPr/>
            </p:nvSpPr>
            <p:spPr bwMode="auto">
              <a:xfrm>
                <a:off x="2183" y="679"/>
                <a:ext cx="0" cy="2354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9" name="Freeform 46"/>
              <p:cNvSpPr>
                <a:spLocks noEditPoints="1"/>
              </p:cNvSpPr>
              <p:nvPr/>
            </p:nvSpPr>
            <p:spPr bwMode="auto">
              <a:xfrm>
                <a:off x="3268" y="679"/>
                <a:ext cx="0" cy="2354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0" name="Freeform 47"/>
              <p:cNvSpPr>
                <a:spLocks noEditPoints="1"/>
              </p:cNvSpPr>
              <p:nvPr/>
            </p:nvSpPr>
            <p:spPr bwMode="auto">
              <a:xfrm>
                <a:off x="4354" y="679"/>
                <a:ext cx="0" cy="2354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1" name="Freeform 48"/>
              <p:cNvSpPr>
                <a:spLocks noEditPoints="1"/>
              </p:cNvSpPr>
              <p:nvPr/>
            </p:nvSpPr>
            <p:spPr bwMode="auto">
              <a:xfrm>
                <a:off x="2183" y="679"/>
                <a:ext cx="0" cy="2354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2" name="Freeform 49"/>
              <p:cNvSpPr>
                <a:spLocks noEditPoints="1"/>
              </p:cNvSpPr>
              <p:nvPr/>
            </p:nvSpPr>
            <p:spPr bwMode="auto">
              <a:xfrm>
                <a:off x="4354" y="679"/>
                <a:ext cx="0" cy="2354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3" name="Freeform 50"/>
              <p:cNvSpPr>
                <a:spLocks/>
              </p:cNvSpPr>
              <p:nvPr/>
            </p:nvSpPr>
            <p:spPr bwMode="auto">
              <a:xfrm>
                <a:off x="1151" y="679"/>
                <a:ext cx="0" cy="2359"/>
              </a:xfrm>
              <a:custGeom>
                <a:avLst/>
                <a:gdLst>
                  <a:gd name="T0" fmla="*/ 4101 h 4101"/>
                  <a:gd name="T1" fmla="*/ 4101 h 4101"/>
                  <a:gd name="T2" fmla="*/ 0 h 41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4" name="Freeform 51"/>
              <p:cNvSpPr>
                <a:spLocks noEditPoints="1"/>
              </p:cNvSpPr>
              <p:nvPr/>
            </p:nvSpPr>
            <p:spPr bwMode="auto">
              <a:xfrm>
                <a:off x="1151" y="3038"/>
                <a:ext cx="3475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" name="Freeform 52"/>
              <p:cNvSpPr>
                <a:spLocks noEditPoints="1"/>
              </p:cNvSpPr>
              <p:nvPr/>
            </p:nvSpPr>
            <p:spPr bwMode="auto">
              <a:xfrm>
                <a:off x="1151" y="2448"/>
                <a:ext cx="3475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" name="Freeform 53"/>
              <p:cNvSpPr>
                <a:spLocks noEditPoints="1"/>
              </p:cNvSpPr>
              <p:nvPr/>
            </p:nvSpPr>
            <p:spPr bwMode="auto">
              <a:xfrm>
                <a:off x="1151" y="1858"/>
                <a:ext cx="3475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" name="Freeform 54"/>
              <p:cNvSpPr>
                <a:spLocks noEditPoints="1"/>
              </p:cNvSpPr>
              <p:nvPr/>
            </p:nvSpPr>
            <p:spPr bwMode="auto">
              <a:xfrm>
                <a:off x="1151" y="1268"/>
                <a:ext cx="3475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" name="Freeform 55"/>
              <p:cNvSpPr>
                <a:spLocks noEditPoints="1"/>
              </p:cNvSpPr>
              <p:nvPr/>
            </p:nvSpPr>
            <p:spPr bwMode="auto">
              <a:xfrm>
                <a:off x="1151" y="679"/>
                <a:ext cx="3475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" name="Freeform 56"/>
              <p:cNvSpPr>
                <a:spLocks noEditPoints="1"/>
              </p:cNvSpPr>
              <p:nvPr/>
            </p:nvSpPr>
            <p:spPr bwMode="auto">
              <a:xfrm>
                <a:off x="1151" y="3038"/>
                <a:ext cx="3475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" name="Freeform 57"/>
              <p:cNvSpPr>
                <a:spLocks/>
              </p:cNvSpPr>
              <p:nvPr/>
            </p:nvSpPr>
            <p:spPr bwMode="auto">
              <a:xfrm>
                <a:off x="1151" y="3038"/>
                <a:ext cx="3475" cy="0"/>
              </a:xfrm>
              <a:custGeom>
                <a:avLst/>
                <a:gdLst>
                  <a:gd name="T0" fmla="*/ 0 w 6048"/>
                  <a:gd name="T1" fmla="*/ 0 w 6048"/>
                  <a:gd name="T2" fmla="*/ 6048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48">
                    <a:moveTo>
                      <a:pt x="0" y="0"/>
                    </a:moveTo>
                    <a:lnTo>
                      <a:pt x="0" y="0"/>
                    </a:lnTo>
                    <a:lnTo>
                      <a:pt x="6048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" name="Rectangle 58"/>
              <p:cNvSpPr>
                <a:spLocks noChangeArrowheads="1"/>
              </p:cNvSpPr>
              <p:nvPr/>
            </p:nvSpPr>
            <p:spPr bwMode="auto">
              <a:xfrm>
                <a:off x="4368" y="3125"/>
                <a:ext cx="34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(V)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62" name="Rectangle 59"/>
              <p:cNvSpPr>
                <a:spLocks noChangeArrowheads="1"/>
              </p:cNvSpPr>
              <p:nvPr/>
            </p:nvSpPr>
            <p:spPr bwMode="auto">
              <a:xfrm>
                <a:off x="4162" y="3214"/>
                <a:ext cx="25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bias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63" name="Rectangle 60"/>
              <p:cNvSpPr>
                <a:spLocks noChangeArrowheads="1"/>
              </p:cNvSpPr>
              <p:nvPr/>
            </p:nvSpPr>
            <p:spPr bwMode="auto">
              <a:xfrm>
                <a:off x="4050" y="3125"/>
                <a:ext cx="18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V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64" name="Freeform 61"/>
              <p:cNvSpPr>
                <a:spLocks/>
              </p:cNvSpPr>
              <p:nvPr/>
            </p:nvSpPr>
            <p:spPr bwMode="auto">
              <a:xfrm>
                <a:off x="2183" y="2967"/>
                <a:ext cx="0" cy="71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" name="Freeform 62"/>
              <p:cNvSpPr>
                <a:spLocks/>
              </p:cNvSpPr>
              <p:nvPr/>
            </p:nvSpPr>
            <p:spPr bwMode="auto">
              <a:xfrm>
                <a:off x="3268" y="2967"/>
                <a:ext cx="0" cy="71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" name="Freeform 63"/>
              <p:cNvSpPr>
                <a:spLocks/>
              </p:cNvSpPr>
              <p:nvPr/>
            </p:nvSpPr>
            <p:spPr bwMode="auto">
              <a:xfrm>
                <a:off x="4354" y="2967"/>
                <a:ext cx="0" cy="71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" name="Freeform 64"/>
              <p:cNvSpPr>
                <a:spLocks/>
              </p:cNvSpPr>
              <p:nvPr/>
            </p:nvSpPr>
            <p:spPr bwMode="auto">
              <a:xfrm>
                <a:off x="2183" y="2967"/>
                <a:ext cx="0" cy="71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" name="Freeform 65"/>
              <p:cNvSpPr>
                <a:spLocks/>
              </p:cNvSpPr>
              <p:nvPr/>
            </p:nvSpPr>
            <p:spPr bwMode="auto">
              <a:xfrm>
                <a:off x="4354" y="2967"/>
                <a:ext cx="0" cy="71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9" name="Rectangle 66"/>
              <p:cNvSpPr>
                <a:spLocks noChangeArrowheads="1"/>
              </p:cNvSpPr>
              <p:nvPr/>
            </p:nvSpPr>
            <p:spPr bwMode="auto">
              <a:xfrm>
                <a:off x="2109" y="3048"/>
                <a:ext cx="17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0.2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0" name="Rectangle 67"/>
              <p:cNvSpPr>
                <a:spLocks noChangeArrowheads="1"/>
              </p:cNvSpPr>
              <p:nvPr/>
            </p:nvSpPr>
            <p:spPr bwMode="auto">
              <a:xfrm>
                <a:off x="3195" y="3048"/>
                <a:ext cx="17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0.4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1" name="Rectangle 68"/>
              <p:cNvSpPr>
                <a:spLocks noChangeArrowheads="1"/>
              </p:cNvSpPr>
              <p:nvPr/>
            </p:nvSpPr>
            <p:spPr bwMode="auto">
              <a:xfrm>
                <a:off x="4280" y="3048"/>
                <a:ext cx="17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0.6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2" name="Freeform 69"/>
              <p:cNvSpPr>
                <a:spLocks/>
              </p:cNvSpPr>
              <p:nvPr/>
            </p:nvSpPr>
            <p:spPr bwMode="auto">
              <a:xfrm>
                <a:off x="1151" y="679"/>
                <a:ext cx="0" cy="2359"/>
              </a:xfrm>
              <a:custGeom>
                <a:avLst/>
                <a:gdLst>
                  <a:gd name="T0" fmla="*/ 4101 h 4101"/>
                  <a:gd name="T1" fmla="*/ 4101 h 4101"/>
                  <a:gd name="T2" fmla="*/ 0 h 41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Rectangle 70"/>
              <p:cNvSpPr>
                <a:spLocks noChangeArrowheads="1"/>
              </p:cNvSpPr>
              <p:nvPr/>
            </p:nvSpPr>
            <p:spPr bwMode="auto">
              <a:xfrm rot="16200000">
                <a:off x="763" y="853"/>
                <a:ext cx="12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I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4" name="Rectangle 71"/>
              <p:cNvSpPr>
                <a:spLocks noChangeArrowheads="1"/>
              </p:cNvSpPr>
              <p:nvPr/>
            </p:nvSpPr>
            <p:spPr bwMode="auto">
              <a:xfrm rot="16200000">
                <a:off x="763" y="808"/>
                <a:ext cx="12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5" name="Rectangle 72"/>
              <p:cNvSpPr>
                <a:spLocks noChangeArrowheads="1"/>
              </p:cNvSpPr>
              <p:nvPr/>
            </p:nvSpPr>
            <p:spPr bwMode="auto">
              <a:xfrm rot="16200000">
                <a:off x="759" y="759"/>
                <a:ext cx="1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(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6" name="Rectangle 73"/>
              <p:cNvSpPr>
                <a:spLocks noChangeArrowheads="1"/>
              </p:cNvSpPr>
              <p:nvPr/>
            </p:nvSpPr>
            <p:spPr bwMode="auto">
              <a:xfrm rot="16200000">
                <a:off x="730" y="676"/>
                <a:ext cx="18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A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7" name="Rectangle 74"/>
              <p:cNvSpPr>
                <a:spLocks noChangeArrowheads="1"/>
              </p:cNvSpPr>
              <p:nvPr/>
            </p:nvSpPr>
            <p:spPr bwMode="auto">
              <a:xfrm rot="16200000">
                <a:off x="759" y="596"/>
                <a:ext cx="1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)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8" name="Rectangle 75"/>
              <p:cNvSpPr>
                <a:spLocks noChangeArrowheads="1"/>
              </p:cNvSpPr>
              <p:nvPr/>
            </p:nvSpPr>
            <p:spPr bwMode="auto">
              <a:xfrm rot="16200000">
                <a:off x="763" y="546"/>
                <a:ext cx="12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79" name="Freeform 76"/>
              <p:cNvSpPr>
                <a:spLocks/>
              </p:cNvSpPr>
              <p:nvPr/>
            </p:nvSpPr>
            <p:spPr bwMode="auto">
              <a:xfrm>
                <a:off x="1151" y="3038"/>
                <a:ext cx="104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0" name="Freeform 77"/>
              <p:cNvSpPr>
                <a:spLocks/>
              </p:cNvSpPr>
              <p:nvPr/>
            </p:nvSpPr>
            <p:spPr bwMode="auto">
              <a:xfrm>
                <a:off x="1151" y="2448"/>
                <a:ext cx="104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1" name="Freeform 78"/>
              <p:cNvSpPr>
                <a:spLocks/>
              </p:cNvSpPr>
              <p:nvPr/>
            </p:nvSpPr>
            <p:spPr bwMode="auto">
              <a:xfrm>
                <a:off x="1151" y="1858"/>
                <a:ext cx="104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79"/>
              <p:cNvSpPr>
                <a:spLocks/>
              </p:cNvSpPr>
              <p:nvPr/>
            </p:nvSpPr>
            <p:spPr bwMode="auto">
              <a:xfrm>
                <a:off x="1151" y="1268"/>
                <a:ext cx="104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80"/>
              <p:cNvSpPr>
                <a:spLocks/>
              </p:cNvSpPr>
              <p:nvPr/>
            </p:nvSpPr>
            <p:spPr bwMode="auto">
              <a:xfrm>
                <a:off x="1151" y="679"/>
                <a:ext cx="104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81"/>
              <p:cNvSpPr>
                <a:spLocks/>
              </p:cNvSpPr>
              <p:nvPr/>
            </p:nvSpPr>
            <p:spPr bwMode="auto">
              <a:xfrm>
                <a:off x="1151" y="3038"/>
                <a:ext cx="104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Rectangle 82"/>
              <p:cNvSpPr>
                <a:spLocks noChangeArrowheads="1"/>
              </p:cNvSpPr>
              <p:nvPr/>
            </p:nvSpPr>
            <p:spPr bwMode="auto">
              <a:xfrm>
                <a:off x="1079" y="2986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86" name="Rectangle 83"/>
              <p:cNvSpPr>
                <a:spLocks noChangeArrowheads="1"/>
              </p:cNvSpPr>
              <p:nvPr/>
            </p:nvSpPr>
            <p:spPr bwMode="auto">
              <a:xfrm>
                <a:off x="898" y="2399"/>
                <a:ext cx="28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0.002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87" name="Rectangle 84"/>
              <p:cNvSpPr>
                <a:spLocks noChangeArrowheads="1"/>
              </p:cNvSpPr>
              <p:nvPr/>
            </p:nvSpPr>
            <p:spPr bwMode="auto">
              <a:xfrm>
                <a:off x="898" y="1812"/>
                <a:ext cx="28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0.004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88" name="Rectangle 85"/>
              <p:cNvSpPr>
                <a:spLocks noChangeArrowheads="1"/>
              </p:cNvSpPr>
              <p:nvPr/>
            </p:nvSpPr>
            <p:spPr bwMode="auto">
              <a:xfrm>
                <a:off x="898" y="1218"/>
                <a:ext cx="28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0.006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89" name="Rectangle 86"/>
              <p:cNvSpPr>
                <a:spLocks noChangeArrowheads="1"/>
              </p:cNvSpPr>
              <p:nvPr/>
            </p:nvSpPr>
            <p:spPr bwMode="auto">
              <a:xfrm>
                <a:off x="898" y="631"/>
                <a:ext cx="28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0.008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90" name="Freeform 87"/>
              <p:cNvSpPr>
                <a:spLocks/>
              </p:cNvSpPr>
              <p:nvPr/>
            </p:nvSpPr>
            <p:spPr bwMode="auto">
              <a:xfrm>
                <a:off x="1640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1" name="Freeform 88"/>
              <p:cNvSpPr>
                <a:spLocks/>
              </p:cNvSpPr>
              <p:nvPr/>
            </p:nvSpPr>
            <p:spPr bwMode="auto">
              <a:xfrm>
                <a:off x="1640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Freeform 89"/>
              <p:cNvSpPr>
                <a:spLocks/>
              </p:cNvSpPr>
              <p:nvPr/>
            </p:nvSpPr>
            <p:spPr bwMode="auto">
              <a:xfrm>
                <a:off x="1640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90"/>
              <p:cNvSpPr>
                <a:spLocks/>
              </p:cNvSpPr>
              <p:nvPr/>
            </p:nvSpPr>
            <p:spPr bwMode="auto">
              <a:xfrm>
                <a:off x="1640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Rectangle 91"/>
              <p:cNvSpPr>
                <a:spLocks noChangeArrowheads="1"/>
              </p:cNvSpPr>
              <p:nvPr/>
            </p:nvSpPr>
            <p:spPr bwMode="auto">
              <a:xfrm>
                <a:off x="1640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Freeform 92"/>
              <p:cNvSpPr>
                <a:spLocks/>
              </p:cNvSpPr>
              <p:nvPr/>
            </p:nvSpPr>
            <p:spPr bwMode="auto">
              <a:xfrm>
                <a:off x="1627" y="3038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Rectangle 93"/>
              <p:cNvSpPr>
                <a:spLocks noChangeArrowheads="1"/>
              </p:cNvSpPr>
              <p:nvPr/>
            </p:nvSpPr>
            <p:spPr bwMode="auto">
              <a:xfrm>
                <a:off x="1640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7" name="Freeform 94"/>
              <p:cNvSpPr>
                <a:spLocks/>
              </p:cNvSpPr>
              <p:nvPr/>
            </p:nvSpPr>
            <p:spPr bwMode="auto">
              <a:xfrm>
                <a:off x="1627" y="3038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8" name="Freeform 95"/>
              <p:cNvSpPr>
                <a:spLocks/>
              </p:cNvSpPr>
              <p:nvPr/>
            </p:nvSpPr>
            <p:spPr bwMode="auto">
              <a:xfrm>
                <a:off x="1694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9" name="Freeform 96"/>
              <p:cNvSpPr>
                <a:spLocks/>
              </p:cNvSpPr>
              <p:nvPr/>
            </p:nvSpPr>
            <p:spPr bwMode="auto">
              <a:xfrm>
                <a:off x="1694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0" name="Freeform 97"/>
              <p:cNvSpPr>
                <a:spLocks/>
              </p:cNvSpPr>
              <p:nvPr/>
            </p:nvSpPr>
            <p:spPr bwMode="auto">
              <a:xfrm>
                <a:off x="1694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1" name="Freeform 98"/>
              <p:cNvSpPr>
                <a:spLocks/>
              </p:cNvSpPr>
              <p:nvPr/>
            </p:nvSpPr>
            <p:spPr bwMode="auto">
              <a:xfrm>
                <a:off x="1694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2" name="Rectangle 99"/>
              <p:cNvSpPr>
                <a:spLocks noChangeArrowheads="1"/>
              </p:cNvSpPr>
              <p:nvPr/>
            </p:nvSpPr>
            <p:spPr bwMode="auto">
              <a:xfrm>
                <a:off x="1694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3" name="Freeform 100"/>
              <p:cNvSpPr>
                <a:spLocks/>
              </p:cNvSpPr>
              <p:nvPr/>
            </p:nvSpPr>
            <p:spPr bwMode="auto">
              <a:xfrm>
                <a:off x="1682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4" name="Rectangle 101"/>
              <p:cNvSpPr>
                <a:spLocks noChangeArrowheads="1"/>
              </p:cNvSpPr>
              <p:nvPr/>
            </p:nvSpPr>
            <p:spPr bwMode="auto">
              <a:xfrm>
                <a:off x="1694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5" name="Freeform 102"/>
              <p:cNvSpPr>
                <a:spLocks/>
              </p:cNvSpPr>
              <p:nvPr/>
            </p:nvSpPr>
            <p:spPr bwMode="auto">
              <a:xfrm>
                <a:off x="1682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6" name="Freeform 103"/>
              <p:cNvSpPr>
                <a:spLocks/>
              </p:cNvSpPr>
              <p:nvPr/>
            </p:nvSpPr>
            <p:spPr bwMode="auto">
              <a:xfrm>
                <a:off x="1748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7" name="Freeform 104"/>
              <p:cNvSpPr>
                <a:spLocks/>
              </p:cNvSpPr>
              <p:nvPr/>
            </p:nvSpPr>
            <p:spPr bwMode="auto">
              <a:xfrm>
                <a:off x="1748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105"/>
              <p:cNvSpPr>
                <a:spLocks/>
              </p:cNvSpPr>
              <p:nvPr/>
            </p:nvSpPr>
            <p:spPr bwMode="auto">
              <a:xfrm>
                <a:off x="1748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106"/>
              <p:cNvSpPr>
                <a:spLocks/>
              </p:cNvSpPr>
              <p:nvPr/>
            </p:nvSpPr>
            <p:spPr bwMode="auto">
              <a:xfrm>
                <a:off x="1748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Rectangle 107"/>
              <p:cNvSpPr>
                <a:spLocks noChangeArrowheads="1"/>
              </p:cNvSpPr>
              <p:nvPr/>
            </p:nvSpPr>
            <p:spPr bwMode="auto">
              <a:xfrm>
                <a:off x="1748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108"/>
              <p:cNvSpPr>
                <a:spLocks/>
              </p:cNvSpPr>
              <p:nvPr/>
            </p:nvSpPr>
            <p:spPr bwMode="auto">
              <a:xfrm>
                <a:off x="1736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Rectangle 109"/>
              <p:cNvSpPr>
                <a:spLocks noChangeArrowheads="1"/>
              </p:cNvSpPr>
              <p:nvPr/>
            </p:nvSpPr>
            <p:spPr bwMode="auto">
              <a:xfrm>
                <a:off x="1748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110"/>
              <p:cNvSpPr>
                <a:spLocks/>
              </p:cNvSpPr>
              <p:nvPr/>
            </p:nvSpPr>
            <p:spPr bwMode="auto">
              <a:xfrm>
                <a:off x="1736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111"/>
              <p:cNvSpPr>
                <a:spLocks/>
              </p:cNvSpPr>
              <p:nvPr/>
            </p:nvSpPr>
            <p:spPr bwMode="auto">
              <a:xfrm>
                <a:off x="1802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112"/>
              <p:cNvSpPr>
                <a:spLocks/>
              </p:cNvSpPr>
              <p:nvPr/>
            </p:nvSpPr>
            <p:spPr bwMode="auto">
              <a:xfrm>
                <a:off x="1802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113"/>
              <p:cNvSpPr>
                <a:spLocks/>
              </p:cNvSpPr>
              <p:nvPr/>
            </p:nvSpPr>
            <p:spPr bwMode="auto">
              <a:xfrm>
                <a:off x="1802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114"/>
              <p:cNvSpPr>
                <a:spLocks/>
              </p:cNvSpPr>
              <p:nvPr/>
            </p:nvSpPr>
            <p:spPr bwMode="auto">
              <a:xfrm>
                <a:off x="1802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Rectangle 115"/>
              <p:cNvSpPr>
                <a:spLocks noChangeArrowheads="1"/>
              </p:cNvSpPr>
              <p:nvPr/>
            </p:nvSpPr>
            <p:spPr bwMode="auto">
              <a:xfrm>
                <a:off x="1802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116"/>
              <p:cNvSpPr>
                <a:spLocks/>
              </p:cNvSpPr>
              <p:nvPr/>
            </p:nvSpPr>
            <p:spPr bwMode="auto">
              <a:xfrm>
                <a:off x="1790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Rectangle 117"/>
              <p:cNvSpPr>
                <a:spLocks noChangeArrowheads="1"/>
              </p:cNvSpPr>
              <p:nvPr/>
            </p:nvSpPr>
            <p:spPr bwMode="auto">
              <a:xfrm>
                <a:off x="1802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118"/>
              <p:cNvSpPr>
                <a:spLocks/>
              </p:cNvSpPr>
              <p:nvPr/>
            </p:nvSpPr>
            <p:spPr bwMode="auto">
              <a:xfrm>
                <a:off x="1790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119"/>
              <p:cNvSpPr>
                <a:spLocks/>
              </p:cNvSpPr>
              <p:nvPr/>
            </p:nvSpPr>
            <p:spPr bwMode="auto">
              <a:xfrm>
                <a:off x="1857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120"/>
              <p:cNvSpPr>
                <a:spLocks/>
              </p:cNvSpPr>
              <p:nvPr/>
            </p:nvSpPr>
            <p:spPr bwMode="auto">
              <a:xfrm>
                <a:off x="1857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121"/>
              <p:cNvSpPr>
                <a:spLocks/>
              </p:cNvSpPr>
              <p:nvPr/>
            </p:nvSpPr>
            <p:spPr bwMode="auto">
              <a:xfrm>
                <a:off x="1857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122"/>
              <p:cNvSpPr>
                <a:spLocks/>
              </p:cNvSpPr>
              <p:nvPr/>
            </p:nvSpPr>
            <p:spPr bwMode="auto">
              <a:xfrm>
                <a:off x="1857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Rectangle 123"/>
              <p:cNvSpPr>
                <a:spLocks noChangeArrowheads="1"/>
              </p:cNvSpPr>
              <p:nvPr/>
            </p:nvSpPr>
            <p:spPr bwMode="auto">
              <a:xfrm>
                <a:off x="1857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124"/>
              <p:cNvSpPr>
                <a:spLocks/>
              </p:cNvSpPr>
              <p:nvPr/>
            </p:nvSpPr>
            <p:spPr bwMode="auto">
              <a:xfrm>
                <a:off x="1844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Rectangle 125"/>
              <p:cNvSpPr>
                <a:spLocks noChangeArrowheads="1"/>
              </p:cNvSpPr>
              <p:nvPr/>
            </p:nvSpPr>
            <p:spPr bwMode="auto">
              <a:xfrm>
                <a:off x="1857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126"/>
              <p:cNvSpPr>
                <a:spLocks/>
              </p:cNvSpPr>
              <p:nvPr/>
            </p:nvSpPr>
            <p:spPr bwMode="auto">
              <a:xfrm>
                <a:off x="1844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127"/>
              <p:cNvSpPr>
                <a:spLocks/>
              </p:cNvSpPr>
              <p:nvPr/>
            </p:nvSpPr>
            <p:spPr bwMode="auto">
              <a:xfrm>
                <a:off x="1911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128"/>
              <p:cNvSpPr>
                <a:spLocks/>
              </p:cNvSpPr>
              <p:nvPr/>
            </p:nvSpPr>
            <p:spPr bwMode="auto">
              <a:xfrm>
                <a:off x="1911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129"/>
              <p:cNvSpPr>
                <a:spLocks/>
              </p:cNvSpPr>
              <p:nvPr/>
            </p:nvSpPr>
            <p:spPr bwMode="auto">
              <a:xfrm>
                <a:off x="1911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130"/>
              <p:cNvSpPr>
                <a:spLocks/>
              </p:cNvSpPr>
              <p:nvPr/>
            </p:nvSpPr>
            <p:spPr bwMode="auto">
              <a:xfrm>
                <a:off x="1911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Rectangle 131"/>
              <p:cNvSpPr>
                <a:spLocks noChangeArrowheads="1"/>
              </p:cNvSpPr>
              <p:nvPr/>
            </p:nvSpPr>
            <p:spPr bwMode="auto">
              <a:xfrm>
                <a:off x="1911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132"/>
              <p:cNvSpPr>
                <a:spLocks/>
              </p:cNvSpPr>
              <p:nvPr/>
            </p:nvSpPr>
            <p:spPr bwMode="auto">
              <a:xfrm>
                <a:off x="1899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Rectangle 133"/>
              <p:cNvSpPr>
                <a:spLocks noChangeArrowheads="1"/>
              </p:cNvSpPr>
              <p:nvPr/>
            </p:nvSpPr>
            <p:spPr bwMode="auto">
              <a:xfrm>
                <a:off x="1911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134"/>
              <p:cNvSpPr>
                <a:spLocks/>
              </p:cNvSpPr>
              <p:nvPr/>
            </p:nvSpPr>
            <p:spPr bwMode="auto">
              <a:xfrm>
                <a:off x="1899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135"/>
              <p:cNvSpPr>
                <a:spLocks/>
              </p:cNvSpPr>
              <p:nvPr/>
            </p:nvSpPr>
            <p:spPr bwMode="auto">
              <a:xfrm>
                <a:off x="2020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136"/>
              <p:cNvSpPr>
                <a:spLocks/>
              </p:cNvSpPr>
              <p:nvPr/>
            </p:nvSpPr>
            <p:spPr bwMode="auto">
              <a:xfrm>
                <a:off x="2020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137"/>
              <p:cNvSpPr>
                <a:spLocks/>
              </p:cNvSpPr>
              <p:nvPr/>
            </p:nvSpPr>
            <p:spPr bwMode="auto">
              <a:xfrm>
                <a:off x="2020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138"/>
              <p:cNvSpPr>
                <a:spLocks/>
              </p:cNvSpPr>
              <p:nvPr/>
            </p:nvSpPr>
            <p:spPr bwMode="auto">
              <a:xfrm>
                <a:off x="2020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Rectangle 139"/>
              <p:cNvSpPr>
                <a:spLocks noChangeArrowheads="1"/>
              </p:cNvSpPr>
              <p:nvPr/>
            </p:nvSpPr>
            <p:spPr bwMode="auto">
              <a:xfrm>
                <a:off x="2020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140"/>
              <p:cNvSpPr>
                <a:spLocks/>
              </p:cNvSpPr>
              <p:nvPr/>
            </p:nvSpPr>
            <p:spPr bwMode="auto">
              <a:xfrm>
                <a:off x="2007" y="30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Rectangle 141"/>
              <p:cNvSpPr>
                <a:spLocks noChangeArrowheads="1"/>
              </p:cNvSpPr>
              <p:nvPr/>
            </p:nvSpPr>
            <p:spPr bwMode="auto">
              <a:xfrm>
                <a:off x="2020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142"/>
              <p:cNvSpPr>
                <a:spLocks/>
              </p:cNvSpPr>
              <p:nvPr/>
            </p:nvSpPr>
            <p:spPr bwMode="auto">
              <a:xfrm>
                <a:off x="2007" y="30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143"/>
              <p:cNvSpPr>
                <a:spLocks/>
              </p:cNvSpPr>
              <p:nvPr/>
            </p:nvSpPr>
            <p:spPr bwMode="auto">
              <a:xfrm>
                <a:off x="2128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144"/>
              <p:cNvSpPr>
                <a:spLocks/>
              </p:cNvSpPr>
              <p:nvPr/>
            </p:nvSpPr>
            <p:spPr bwMode="auto">
              <a:xfrm>
                <a:off x="2128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145"/>
              <p:cNvSpPr>
                <a:spLocks/>
              </p:cNvSpPr>
              <p:nvPr/>
            </p:nvSpPr>
            <p:spPr bwMode="auto">
              <a:xfrm>
                <a:off x="2128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146"/>
              <p:cNvSpPr>
                <a:spLocks/>
              </p:cNvSpPr>
              <p:nvPr/>
            </p:nvSpPr>
            <p:spPr bwMode="auto">
              <a:xfrm>
                <a:off x="2128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Rectangle 147"/>
              <p:cNvSpPr>
                <a:spLocks noChangeArrowheads="1"/>
              </p:cNvSpPr>
              <p:nvPr/>
            </p:nvSpPr>
            <p:spPr bwMode="auto">
              <a:xfrm>
                <a:off x="2128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148"/>
              <p:cNvSpPr>
                <a:spLocks/>
              </p:cNvSpPr>
              <p:nvPr/>
            </p:nvSpPr>
            <p:spPr bwMode="auto">
              <a:xfrm>
                <a:off x="2116" y="30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Rectangle 149"/>
              <p:cNvSpPr>
                <a:spLocks noChangeArrowheads="1"/>
              </p:cNvSpPr>
              <p:nvPr/>
            </p:nvSpPr>
            <p:spPr bwMode="auto">
              <a:xfrm>
                <a:off x="2128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150"/>
              <p:cNvSpPr>
                <a:spLocks/>
              </p:cNvSpPr>
              <p:nvPr/>
            </p:nvSpPr>
            <p:spPr bwMode="auto">
              <a:xfrm>
                <a:off x="2116" y="30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151"/>
              <p:cNvSpPr>
                <a:spLocks/>
              </p:cNvSpPr>
              <p:nvPr/>
            </p:nvSpPr>
            <p:spPr bwMode="auto">
              <a:xfrm>
                <a:off x="2183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152"/>
              <p:cNvSpPr>
                <a:spLocks/>
              </p:cNvSpPr>
              <p:nvPr/>
            </p:nvSpPr>
            <p:spPr bwMode="auto">
              <a:xfrm>
                <a:off x="2183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153"/>
              <p:cNvSpPr>
                <a:spLocks/>
              </p:cNvSpPr>
              <p:nvPr/>
            </p:nvSpPr>
            <p:spPr bwMode="auto">
              <a:xfrm>
                <a:off x="2183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154"/>
              <p:cNvSpPr>
                <a:spLocks/>
              </p:cNvSpPr>
              <p:nvPr/>
            </p:nvSpPr>
            <p:spPr bwMode="auto">
              <a:xfrm>
                <a:off x="2183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Rectangle 155"/>
              <p:cNvSpPr>
                <a:spLocks noChangeArrowheads="1"/>
              </p:cNvSpPr>
              <p:nvPr/>
            </p:nvSpPr>
            <p:spPr bwMode="auto">
              <a:xfrm>
                <a:off x="2183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156"/>
              <p:cNvSpPr>
                <a:spLocks/>
              </p:cNvSpPr>
              <p:nvPr/>
            </p:nvSpPr>
            <p:spPr bwMode="auto">
              <a:xfrm>
                <a:off x="2170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Rectangle 157"/>
              <p:cNvSpPr>
                <a:spLocks noChangeArrowheads="1"/>
              </p:cNvSpPr>
              <p:nvPr/>
            </p:nvSpPr>
            <p:spPr bwMode="auto">
              <a:xfrm>
                <a:off x="2183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158"/>
              <p:cNvSpPr>
                <a:spLocks/>
              </p:cNvSpPr>
              <p:nvPr/>
            </p:nvSpPr>
            <p:spPr bwMode="auto">
              <a:xfrm>
                <a:off x="2170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159"/>
              <p:cNvSpPr>
                <a:spLocks/>
              </p:cNvSpPr>
              <p:nvPr/>
            </p:nvSpPr>
            <p:spPr bwMode="auto">
              <a:xfrm>
                <a:off x="2292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160"/>
              <p:cNvSpPr>
                <a:spLocks/>
              </p:cNvSpPr>
              <p:nvPr/>
            </p:nvSpPr>
            <p:spPr bwMode="auto">
              <a:xfrm>
                <a:off x="2292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161"/>
              <p:cNvSpPr>
                <a:spLocks/>
              </p:cNvSpPr>
              <p:nvPr/>
            </p:nvSpPr>
            <p:spPr bwMode="auto">
              <a:xfrm>
                <a:off x="2292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162"/>
              <p:cNvSpPr>
                <a:spLocks/>
              </p:cNvSpPr>
              <p:nvPr/>
            </p:nvSpPr>
            <p:spPr bwMode="auto">
              <a:xfrm>
                <a:off x="2292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Rectangle 163"/>
              <p:cNvSpPr>
                <a:spLocks noChangeArrowheads="1"/>
              </p:cNvSpPr>
              <p:nvPr/>
            </p:nvSpPr>
            <p:spPr bwMode="auto">
              <a:xfrm>
                <a:off x="2292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164"/>
              <p:cNvSpPr>
                <a:spLocks/>
              </p:cNvSpPr>
              <p:nvPr/>
            </p:nvSpPr>
            <p:spPr bwMode="auto">
              <a:xfrm>
                <a:off x="2279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Rectangle 165"/>
              <p:cNvSpPr>
                <a:spLocks noChangeArrowheads="1"/>
              </p:cNvSpPr>
              <p:nvPr/>
            </p:nvSpPr>
            <p:spPr bwMode="auto">
              <a:xfrm>
                <a:off x="2292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166"/>
              <p:cNvSpPr>
                <a:spLocks/>
              </p:cNvSpPr>
              <p:nvPr/>
            </p:nvSpPr>
            <p:spPr bwMode="auto">
              <a:xfrm>
                <a:off x="2279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167"/>
              <p:cNvSpPr>
                <a:spLocks/>
              </p:cNvSpPr>
              <p:nvPr/>
            </p:nvSpPr>
            <p:spPr bwMode="auto">
              <a:xfrm>
                <a:off x="2346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168"/>
              <p:cNvSpPr>
                <a:spLocks/>
              </p:cNvSpPr>
              <p:nvPr/>
            </p:nvSpPr>
            <p:spPr bwMode="auto">
              <a:xfrm>
                <a:off x="2346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169"/>
              <p:cNvSpPr>
                <a:spLocks/>
              </p:cNvSpPr>
              <p:nvPr/>
            </p:nvSpPr>
            <p:spPr bwMode="auto">
              <a:xfrm>
                <a:off x="2346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170"/>
              <p:cNvSpPr>
                <a:spLocks/>
              </p:cNvSpPr>
              <p:nvPr/>
            </p:nvSpPr>
            <p:spPr bwMode="auto">
              <a:xfrm>
                <a:off x="2346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Rectangle 171"/>
              <p:cNvSpPr>
                <a:spLocks noChangeArrowheads="1"/>
              </p:cNvSpPr>
              <p:nvPr/>
            </p:nvSpPr>
            <p:spPr bwMode="auto">
              <a:xfrm>
                <a:off x="2346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172"/>
              <p:cNvSpPr>
                <a:spLocks/>
              </p:cNvSpPr>
              <p:nvPr/>
            </p:nvSpPr>
            <p:spPr bwMode="auto">
              <a:xfrm>
                <a:off x="2333" y="30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Rectangle 173"/>
              <p:cNvSpPr>
                <a:spLocks noChangeArrowheads="1"/>
              </p:cNvSpPr>
              <p:nvPr/>
            </p:nvSpPr>
            <p:spPr bwMode="auto">
              <a:xfrm>
                <a:off x="2346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7" name="Freeform 174"/>
              <p:cNvSpPr>
                <a:spLocks/>
              </p:cNvSpPr>
              <p:nvPr/>
            </p:nvSpPr>
            <p:spPr bwMode="auto">
              <a:xfrm>
                <a:off x="2333" y="30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175"/>
              <p:cNvSpPr>
                <a:spLocks/>
              </p:cNvSpPr>
              <p:nvPr/>
            </p:nvSpPr>
            <p:spPr bwMode="auto">
              <a:xfrm>
                <a:off x="2400" y="3035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176"/>
              <p:cNvSpPr>
                <a:spLocks/>
              </p:cNvSpPr>
              <p:nvPr/>
            </p:nvSpPr>
            <p:spPr bwMode="auto">
              <a:xfrm>
                <a:off x="2400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177"/>
              <p:cNvSpPr>
                <a:spLocks/>
              </p:cNvSpPr>
              <p:nvPr/>
            </p:nvSpPr>
            <p:spPr bwMode="auto">
              <a:xfrm>
                <a:off x="2400" y="3035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178"/>
              <p:cNvSpPr>
                <a:spLocks/>
              </p:cNvSpPr>
              <p:nvPr/>
            </p:nvSpPr>
            <p:spPr bwMode="auto">
              <a:xfrm>
                <a:off x="2400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Rectangle 179"/>
              <p:cNvSpPr>
                <a:spLocks noChangeArrowheads="1"/>
              </p:cNvSpPr>
              <p:nvPr/>
            </p:nvSpPr>
            <p:spPr bwMode="auto">
              <a:xfrm>
                <a:off x="2400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180"/>
              <p:cNvSpPr>
                <a:spLocks/>
              </p:cNvSpPr>
              <p:nvPr/>
            </p:nvSpPr>
            <p:spPr bwMode="auto">
              <a:xfrm>
                <a:off x="2387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Rectangle 181"/>
              <p:cNvSpPr>
                <a:spLocks noChangeArrowheads="1"/>
              </p:cNvSpPr>
              <p:nvPr/>
            </p:nvSpPr>
            <p:spPr bwMode="auto">
              <a:xfrm>
                <a:off x="2400" y="303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182"/>
              <p:cNvSpPr>
                <a:spLocks/>
              </p:cNvSpPr>
              <p:nvPr/>
            </p:nvSpPr>
            <p:spPr bwMode="auto">
              <a:xfrm>
                <a:off x="2387" y="303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183"/>
              <p:cNvSpPr>
                <a:spLocks/>
              </p:cNvSpPr>
              <p:nvPr/>
            </p:nvSpPr>
            <p:spPr bwMode="auto">
              <a:xfrm>
                <a:off x="2454" y="3034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184"/>
              <p:cNvSpPr>
                <a:spLocks/>
              </p:cNvSpPr>
              <p:nvPr/>
            </p:nvSpPr>
            <p:spPr bwMode="auto">
              <a:xfrm>
                <a:off x="2454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185"/>
              <p:cNvSpPr>
                <a:spLocks/>
              </p:cNvSpPr>
              <p:nvPr/>
            </p:nvSpPr>
            <p:spPr bwMode="auto">
              <a:xfrm>
                <a:off x="2454" y="303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186"/>
              <p:cNvSpPr>
                <a:spLocks/>
              </p:cNvSpPr>
              <p:nvPr/>
            </p:nvSpPr>
            <p:spPr bwMode="auto">
              <a:xfrm>
                <a:off x="2454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187"/>
              <p:cNvSpPr>
                <a:spLocks/>
              </p:cNvSpPr>
              <p:nvPr/>
            </p:nvSpPr>
            <p:spPr bwMode="auto">
              <a:xfrm>
                <a:off x="2451" y="3037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188"/>
              <p:cNvSpPr>
                <a:spLocks/>
              </p:cNvSpPr>
              <p:nvPr/>
            </p:nvSpPr>
            <p:spPr bwMode="auto">
              <a:xfrm>
                <a:off x="2441" y="3037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189"/>
              <p:cNvSpPr>
                <a:spLocks/>
              </p:cNvSpPr>
              <p:nvPr/>
            </p:nvSpPr>
            <p:spPr bwMode="auto">
              <a:xfrm>
                <a:off x="2451" y="3037"/>
                <a:ext cx="6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10 w 10"/>
                  <a:gd name="T7" fmla="*/ 1 h 1"/>
                  <a:gd name="T8" fmla="*/ 0 w 10"/>
                  <a:gd name="T9" fmla="*/ 1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190"/>
              <p:cNvSpPr>
                <a:spLocks/>
              </p:cNvSpPr>
              <p:nvPr/>
            </p:nvSpPr>
            <p:spPr bwMode="auto">
              <a:xfrm>
                <a:off x="2441" y="3038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191"/>
              <p:cNvSpPr>
                <a:spLocks/>
              </p:cNvSpPr>
              <p:nvPr/>
            </p:nvSpPr>
            <p:spPr bwMode="auto">
              <a:xfrm>
                <a:off x="2509" y="303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192"/>
              <p:cNvSpPr>
                <a:spLocks/>
              </p:cNvSpPr>
              <p:nvPr/>
            </p:nvSpPr>
            <p:spPr bwMode="auto">
              <a:xfrm>
                <a:off x="2509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Freeform 193"/>
              <p:cNvSpPr>
                <a:spLocks/>
              </p:cNvSpPr>
              <p:nvPr/>
            </p:nvSpPr>
            <p:spPr bwMode="auto">
              <a:xfrm>
                <a:off x="2509" y="303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" name="Freeform 194"/>
              <p:cNvSpPr>
                <a:spLocks/>
              </p:cNvSpPr>
              <p:nvPr/>
            </p:nvSpPr>
            <p:spPr bwMode="auto">
              <a:xfrm>
                <a:off x="2509" y="3025"/>
                <a:ext cx="0" cy="13"/>
              </a:xfrm>
              <a:custGeom>
                <a:avLst/>
                <a:gdLst>
                  <a:gd name="T0" fmla="*/ 22 h 22"/>
                  <a:gd name="T1" fmla="*/ 22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" name="Freeform 195"/>
              <p:cNvSpPr>
                <a:spLocks/>
              </p:cNvSpPr>
              <p:nvPr/>
            </p:nvSpPr>
            <p:spPr bwMode="auto">
              <a:xfrm>
                <a:off x="2506" y="3037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" name="Freeform 196"/>
              <p:cNvSpPr>
                <a:spLocks/>
              </p:cNvSpPr>
              <p:nvPr/>
            </p:nvSpPr>
            <p:spPr bwMode="auto">
              <a:xfrm>
                <a:off x="2496" y="303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197"/>
              <p:cNvSpPr>
                <a:spLocks/>
              </p:cNvSpPr>
              <p:nvPr/>
            </p:nvSpPr>
            <p:spPr bwMode="auto">
              <a:xfrm>
                <a:off x="2506" y="3037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" name="Freeform 198"/>
              <p:cNvSpPr>
                <a:spLocks/>
              </p:cNvSpPr>
              <p:nvPr/>
            </p:nvSpPr>
            <p:spPr bwMode="auto">
              <a:xfrm>
                <a:off x="2496" y="303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" name="Freeform 199"/>
              <p:cNvSpPr>
                <a:spLocks/>
              </p:cNvSpPr>
              <p:nvPr/>
            </p:nvSpPr>
            <p:spPr bwMode="auto">
              <a:xfrm>
                <a:off x="2563" y="3034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" name="Freeform 200"/>
              <p:cNvSpPr>
                <a:spLocks/>
              </p:cNvSpPr>
              <p:nvPr/>
            </p:nvSpPr>
            <p:spPr bwMode="auto">
              <a:xfrm>
                <a:off x="2563" y="3024"/>
                <a:ext cx="0" cy="14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" name="Freeform 201"/>
              <p:cNvSpPr>
                <a:spLocks/>
              </p:cNvSpPr>
              <p:nvPr/>
            </p:nvSpPr>
            <p:spPr bwMode="auto">
              <a:xfrm>
                <a:off x="2563" y="303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" name="Freeform 202"/>
              <p:cNvSpPr>
                <a:spLocks/>
              </p:cNvSpPr>
              <p:nvPr/>
            </p:nvSpPr>
            <p:spPr bwMode="auto">
              <a:xfrm>
                <a:off x="2563" y="3024"/>
                <a:ext cx="0" cy="14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" name="Freeform 203"/>
              <p:cNvSpPr>
                <a:spLocks/>
              </p:cNvSpPr>
              <p:nvPr/>
            </p:nvSpPr>
            <p:spPr bwMode="auto">
              <a:xfrm>
                <a:off x="2560" y="3037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" name="Freeform 204"/>
              <p:cNvSpPr>
                <a:spLocks/>
              </p:cNvSpPr>
              <p:nvPr/>
            </p:nvSpPr>
            <p:spPr bwMode="auto">
              <a:xfrm>
                <a:off x="2550" y="303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" name="Freeform 205"/>
              <p:cNvSpPr>
                <a:spLocks/>
              </p:cNvSpPr>
              <p:nvPr/>
            </p:nvSpPr>
            <p:spPr bwMode="auto">
              <a:xfrm>
                <a:off x="2560" y="3037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" name="Freeform 206"/>
              <p:cNvSpPr>
                <a:spLocks/>
              </p:cNvSpPr>
              <p:nvPr/>
            </p:nvSpPr>
            <p:spPr bwMode="auto">
              <a:xfrm>
                <a:off x="2550" y="303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" name="Freeform 207"/>
              <p:cNvSpPr>
                <a:spLocks/>
              </p:cNvSpPr>
              <p:nvPr/>
            </p:nvSpPr>
            <p:spPr bwMode="auto">
              <a:xfrm>
                <a:off x="2617" y="303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" name="Freeform 208"/>
              <p:cNvSpPr>
                <a:spLocks/>
              </p:cNvSpPr>
              <p:nvPr/>
            </p:nvSpPr>
            <p:spPr bwMode="auto">
              <a:xfrm>
                <a:off x="2617" y="3024"/>
                <a:ext cx="0" cy="14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" name="Freeform 209"/>
              <p:cNvSpPr>
                <a:spLocks/>
              </p:cNvSpPr>
              <p:nvPr/>
            </p:nvSpPr>
            <p:spPr bwMode="auto">
              <a:xfrm>
                <a:off x="2617" y="303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" name="Freeform 210"/>
              <p:cNvSpPr>
                <a:spLocks/>
              </p:cNvSpPr>
              <p:nvPr/>
            </p:nvSpPr>
            <p:spPr bwMode="auto">
              <a:xfrm>
                <a:off x="2617" y="3024"/>
                <a:ext cx="0" cy="14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" name="Freeform 211"/>
              <p:cNvSpPr>
                <a:spLocks/>
              </p:cNvSpPr>
              <p:nvPr/>
            </p:nvSpPr>
            <p:spPr bwMode="auto">
              <a:xfrm>
                <a:off x="2614" y="3037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" name="Freeform 212"/>
              <p:cNvSpPr>
                <a:spLocks/>
              </p:cNvSpPr>
              <p:nvPr/>
            </p:nvSpPr>
            <p:spPr bwMode="auto">
              <a:xfrm>
                <a:off x="2605" y="3037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" name="Freeform 213"/>
              <p:cNvSpPr>
                <a:spLocks/>
              </p:cNvSpPr>
              <p:nvPr/>
            </p:nvSpPr>
            <p:spPr bwMode="auto">
              <a:xfrm>
                <a:off x="2614" y="3037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" name="Freeform 214"/>
              <p:cNvSpPr>
                <a:spLocks/>
              </p:cNvSpPr>
              <p:nvPr/>
            </p:nvSpPr>
            <p:spPr bwMode="auto">
              <a:xfrm>
                <a:off x="2605" y="3037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" name="Freeform 215"/>
              <p:cNvSpPr>
                <a:spLocks/>
              </p:cNvSpPr>
              <p:nvPr/>
            </p:nvSpPr>
            <p:spPr bwMode="auto">
              <a:xfrm>
                <a:off x="2671" y="303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" name="Freeform 216"/>
              <p:cNvSpPr>
                <a:spLocks/>
              </p:cNvSpPr>
              <p:nvPr/>
            </p:nvSpPr>
            <p:spPr bwMode="auto">
              <a:xfrm>
                <a:off x="2671" y="3024"/>
                <a:ext cx="0" cy="14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" name="Freeform 217"/>
              <p:cNvSpPr>
                <a:spLocks/>
              </p:cNvSpPr>
              <p:nvPr/>
            </p:nvSpPr>
            <p:spPr bwMode="auto">
              <a:xfrm>
                <a:off x="2671" y="303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" name="Freeform 218"/>
              <p:cNvSpPr>
                <a:spLocks/>
              </p:cNvSpPr>
              <p:nvPr/>
            </p:nvSpPr>
            <p:spPr bwMode="auto">
              <a:xfrm>
                <a:off x="2671" y="3024"/>
                <a:ext cx="0" cy="14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" name="Freeform 219"/>
              <p:cNvSpPr>
                <a:spLocks/>
              </p:cNvSpPr>
              <p:nvPr/>
            </p:nvSpPr>
            <p:spPr bwMode="auto">
              <a:xfrm>
                <a:off x="2668" y="3036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" name="Freeform 220"/>
              <p:cNvSpPr>
                <a:spLocks/>
              </p:cNvSpPr>
              <p:nvPr/>
            </p:nvSpPr>
            <p:spPr bwMode="auto">
              <a:xfrm>
                <a:off x="2659" y="303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" name="Freeform 221"/>
              <p:cNvSpPr>
                <a:spLocks/>
              </p:cNvSpPr>
              <p:nvPr/>
            </p:nvSpPr>
            <p:spPr bwMode="auto">
              <a:xfrm>
                <a:off x="2668" y="3036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" name="Freeform 222"/>
              <p:cNvSpPr>
                <a:spLocks/>
              </p:cNvSpPr>
              <p:nvPr/>
            </p:nvSpPr>
            <p:spPr bwMode="auto">
              <a:xfrm>
                <a:off x="2659" y="303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" name="Freeform 223"/>
              <p:cNvSpPr>
                <a:spLocks/>
              </p:cNvSpPr>
              <p:nvPr/>
            </p:nvSpPr>
            <p:spPr bwMode="auto">
              <a:xfrm>
                <a:off x="2726" y="303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" name="Freeform 224"/>
              <p:cNvSpPr>
                <a:spLocks/>
              </p:cNvSpPr>
              <p:nvPr/>
            </p:nvSpPr>
            <p:spPr bwMode="auto">
              <a:xfrm>
                <a:off x="2726" y="3024"/>
                <a:ext cx="0" cy="1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" name="Freeform 225"/>
              <p:cNvSpPr>
                <a:spLocks/>
              </p:cNvSpPr>
              <p:nvPr/>
            </p:nvSpPr>
            <p:spPr bwMode="auto">
              <a:xfrm>
                <a:off x="2726" y="303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" name="Freeform 226"/>
              <p:cNvSpPr>
                <a:spLocks/>
              </p:cNvSpPr>
              <p:nvPr/>
            </p:nvSpPr>
            <p:spPr bwMode="auto">
              <a:xfrm>
                <a:off x="2726" y="3024"/>
                <a:ext cx="0" cy="1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" name="Freeform 227"/>
              <p:cNvSpPr>
                <a:spLocks/>
              </p:cNvSpPr>
              <p:nvPr/>
            </p:nvSpPr>
            <p:spPr bwMode="auto">
              <a:xfrm>
                <a:off x="2723" y="3036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" name="Freeform 228"/>
              <p:cNvSpPr>
                <a:spLocks/>
              </p:cNvSpPr>
              <p:nvPr/>
            </p:nvSpPr>
            <p:spPr bwMode="auto">
              <a:xfrm>
                <a:off x="2713" y="303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" name="Freeform 229"/>
              <p:cNvSpPr>
                <a:spLocks/>
              </p:cNvSpPr>
              <p:nvPr/>
            </p:nvSpPr>
            <p:spPr bwMode="auto">
              <a:xfrm>
                <a:off x="2723" y="3036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" name="Freeform 230"/>
              <p:cNvSpPr>
                <a:spLocks/>
              </p:cNvSpPr>
              <p:nvPr/>
            </p:nvSpPr>
            <p:spPr bwMode="auto">
              <a:xfrm>
                <a:off x="2713" y="303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" name="Freeform 231"/>
              <p:cNvSpPr>
                <a:spLocks/>
              </p:cNvSpPr>
              <p:nvPr/>
            </p:nvSpPr>
            <p:spPr bwMode="auto">
              <a:xfrm>
                <a:off x="2780" y="303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" name="Freeform 232"/>
              <p:cNvSpPr>
                <a:spLocks/>
              </p:cNvSpPr>
              <p:nvPr/>
            </p:nvSpPr>
            <p:spPr bwMode="auto">
              <a:xfrm>
                <a:off x="2780" y="3023"/>
                <a:ext cx="0" cy="15"/>
              </a:xfrm>
              <a:custGeom>
                <a:avLst/>
                <a:gdLst>
                  <a:gd name="T0" fmla="*/ 25 h 25"/>
                  <a:gd name="T1" fmla="*/ 25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" name="Freeform 233"/>
              <p:cNvSpPr>
                <a:spLocks/>
              </p:cNvSpPr>
              <p:nvPr/>
            </p:nvSpPr>
            <p:spPr bwMode="auto">
              <a:xfrm>
                <a:off x="2780" y="303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" name="Freeform 234"/>
              <p:cNvSpPr>
                <a:spLocks/>
              </p:cNvSpPr>
              <p:nvPr/>
            </p:nvSpPr>
            <p:spPr bwMode="auto">
              <a:xfrm>
                <a:off x="2780" y="3023"/>
                <a:ext cx="0" cy="15"/>
              </a:xfrm>
              <a:custGeom>
                <a:avLst/>
                <a:gdLst>
                  <a:gd name="T0" fmla="*/ 25 h 25"/>
                  <a:gd name="T1" fmla="*/ 25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" name="Freeform 235"/>
              <p:cNvSpPr>
                <a:spLocks/>
              </p:cNvSpPr>
              <p:nvPr/>
            </p:nvSpPr>
            <p:spPr bwMode="auto">
              <a:xfrm>
                <a:off x="2777" y="3036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" name="Freeform 236"/>
              <p:cNvSpPr>
                <a:spLocks/>
              </p:cNvSpPr>
              <p:nvPr/>
            </p:nvSpPr>
            <p:spPr bwMode="auto">
              <a:xfrm>
                <a:off x="2767" y="3036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" name="Freeform 237"/>
              <p:cNvSpPr>
                <a:spLocks/>
              </p:cNvSpPr>
              <p:nvPr/>
            </p:nvSpPr>
            <p:spPr bwMode="auto">
              <a:xfrm>
                <a:off x="2777" y="3036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" name="Freeform 238"/>
              <p:cNvSpPr>
                <a:spLocks/>
              </p:cNvSpPr>
              <p:nvPr/>
            </p:nvSpPr>
            <p:spPr bwMode="auto">
              <a:xfrm>
                <a:off x="2767" y="3036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7" name="Group 440"/>
            <p:cNvGrpSpPr>
              <a:grpSpLocks/>
            </p:cNvGrpSpPr>
            <p:nvPr/>
          </p:nvGrpSpPr>
          <p:grpSpPr bwMode="auto">
            <a:xfrm>
              <a:off x="2822" y="2458"/>
              <a:ext cx="1328" cy="580"/>
              <a:chOff x="2822" y="2458"/>
              <a:chExt cx="1328" cy="580"/>
            </a:xfrm>
          </p:grpSpPr>
          <p:sp>
            <p:nvSpPr>
              <p:cNvPr id="142" name="Freeform 240"/>
              <p:cNvSpPr>
                <a:spLocks/>
              </p:cNvSpPr>
              <p:nvPr/>
            </p:nvSpPr>
            <p:spPr bwMode="auto">
              <a:xfrm>
                <a:off x="2835" y="3032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3" name="Freeform 241"/>
              <p:cNvSpPr>
                <a:spLocks/>
              </p:cNvSpPr>
              <p:nvPr/>
            </p:nvSpPr>
            <p:spPr bwMode="auto">
              <a:xfrm>
                <a:off x="2835" y="3023"/>
                <a:ext cx="0" cy="15"/>
              </a:xfrm>
              <a:custGeom>
                <a:avLst/>
                <a:gdLst>
                  <a:gd name="T0" fmla="*/ 25 h 25"/>
                  <a:gd name="T1" fmla="*/ 25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Freeform 242"/>
              <p:cNvSpPr>
                <a:spLocks/>
              </p:cNvSpPr>
              <p:nvPr/>
            </p:nvSpPr>
            <p:spPr bwMode="auto">
              <a:xfrm>
                <a:off x="2835" y="303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243"/>
              <p:cNvSpPr>
                <a:spLocks/>
              </p:cNvSpPr>
              <p:nvPr/>
            </p:nvSpPr>
            <p:spPr bwMode="auto">
              <a:xfrm>
                <a:off x="2835" y="3023"/>
                <a:ext cx="0" cy="15"/>
              </a:xfrm>
              <a:custGeom>
                <a:avLst/>
                <a:gdLst>
                  <a:gd name="T0" fmla="*/ 25 h 25"/>
                  <a:gd name="T1" fmla="*/ 25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244"/>
              <p:cNvSpPr>
                <a:spLocks/>
              </p:cNvSpPr>
              <p:nvPr/>
            </p:nvSpPr>
            <p:spPr bwMode="auto">
              <a:xfrm>
                <a:off x="2832" y="3035"/>
                <a:ext cx="5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245"/>
              <p:cNvSpPr>
                <a:spLocks/>
              </p:cNvSpPr>
              <p:nvPr/>
            </p:nvSpPr>
            <p:spPr bwMode="auto">
              <a:xfrm>
                <a:off x="2822" y="303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246"/>
              <p:cNvSpPr>
                <a:spLocks/>
              </p:cNvSpPr>
              <p:nvPr/>
            </p:nvSpPr>
            <p:spPr bwMode="auto">
              <a:xfrm>
                <a:off x="2832" y="3035"/>
                <a:ext cx="5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Freeform 247"/>
              <p:cNvSpPr>
                <a:spLocks/>
              </p:cNvSpPr>
              <p:nvPr/>
            </p:nvSpPr>
            <p:spPr bwMode="auto">
              <a:xfrm>
                <a:off x="2822" y="303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Freeform 248"/>
              <p:cNvSpPr>
                <a:spLocks/>
              </p:cNvSpPr>
              <p:nvPr/>
            </p:nvSpPr>
            <p:spPr bwMode="auto">
              <a:xfrm>
                <a:off x="2889" y="3032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Freeform 249"/>
              <p:cNvSpPr>
                <a:spLocks/>
              </p:cNvSpPr>
              <p:nvPr/>
            </p:nvSpPr>
            <p:spPr bwMode="auto">
              <a:xfrm>
                <a:off x="2889" y="3023"/>
                <a:ext cx="0" cy="15"/>
              </a:xfrm>
              <a:custGeom>
                <a:avLst/>
                <a:gdLst>
                  <a:gd name="T0" fmla="*/ 26 h 26"/>
                  <a:gd name="T1" fmla="*/ 26 h 26"/>
                  <a:gd name="T2" fmla="*/ 0 h 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">
                    <a:moveTo>
                      <a:pt x="0" y="26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Freeform 250"/>
              <p:cNvSpPr>
                <a:spLocks/>
              </p:cNvSpPr>
              <p:nvPr/>
            </p:nvSpPr>
            <p:spPr bwMode="auto">
              <a:xfrm>
                <a:off x="2889" y="303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Freeform 251"/>
              <p:cNvSpPr>
                <a:spLocks/>
              </p:cNvSpPr>
              <p:nvPr/>
            </p:nvSpPr>
            <p:spPr bwMode="auto">
              <a:xfrm>
                <a:off x="2889" y="3023"/>
                <a:ext cx="0" cy="15"/>
              </a:xfrm>
              <a:custGeom>
                <a:avLst/>
                <a:gdLst>
                  <a:gd name="T0" fmla="*/ 26 h 26"/>
                  <a:gd name="T1" fmla="*/ 26 h 26"/>
                  <a:gd name="T2" fmla="*/ 0 h 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">
                    <a:moveTo>
                      <a:pt x="0" y="26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252"/>
              <p:cNvSpPr>
                <a:spLocks/>
              </p:cNvSpPr>
              <p:nvPr/>
            </p:nvSpPr>
            <p:spPr bwMode="auto">
              <a:xfrm>
                <a:off x="2886" y="3035"/>
                <a:ext cx="5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253"/>
              <p:cNvSpPr>
                <a:spLocks/>
              </p:cNvSpPr>
              <p:nvPr/>
            </p:nvSpPr>
            <p:spPr bwMode="auto">
              <a:xfrm>
                <a:off x="2876" y="303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254"/>
              <p:cNvSpPr>
                <a:spLocks/>
              </p:cNvSpPr>
              <p:nvPr/>
            </p:nvSpPr>
            <p:spPr bwMode="auto">
              <a:xfrm>
                <a:off x="2886" y="3035"/>
                <a:ext cx="5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255"/>
              <p:cNvSpPr>
                <a:spLocks/>
              </p:cNvSpPr>
              <p:nvPr/>
            </p:nvSpPr>
            <p:spPr bwMode="auto">
              <a:xfrm>
                <a:off x="2876" y="303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256"/>
              <p:cNvSpPr>
                <a:spLocks/>
              </p:cNvSpPr>
              <p:nvPr/>
            </p:nvSpPr>
            <p:spPr bwMode="auto">
              <a:xfrm>
                <a:off x="2943" y="3031"/>
                <a:ext cx="0" cy="5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1 w 1"/>
                  <a:gd name="T5" fmla="*/ 10 h 10"/>
                  <a:gd name="T6" fmla="*/ 0 w 1"/>
                  <a:gd name="T7" fmla="*/ 10 h 10"/>
                  <a:gd name="T8" fmla="*/ 0 w 1"/>
                  <a:gd name="T9" fmla="*/ 0 h 10"/>
                  <a:gd name="T10" fmla="*/ 1 w 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257"/>
              <p:cNvSpPr>
                <a:spLocks/>
              </p:cNvSpPr>
              <p:nvPr/>
            </p:nvSpPr>
            <p:spPr bwMode="auto">
              <a:xfrm>
                <a:off x="2943" y="3021"/>
                <a:ext cx="0" cy="17"/>
              </a:xfrm>
              <a:custGeom>
                <a:avLst/>
                <a:gdLst>
                  <a:gd name="T0" fmla="*/ 28 h 28"/>
                  <a:gd name="T1" fmla="*/ 28 h 28"/>
                  <a:gd name="T2" fmla="*/ 0 h 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258"/>
              <p:cNvSpPr>
                <a:spLocks/>
              </p:cNvSpPr>
              <p:nvPr/>
            </p:nvSpPr>
            <p:spPr bwMode="auto">
              <a:xfrm>
                <a:off x="2943" y="3031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259"/>
              <p:cNvSpPr>
                <a:spLocks/>
              </p:cNvSpPr>
              <p:nvPr/>
            </p:nvSpPr>
            <p:spPr bwMode="auto">
              <a:xfrm>
                <a:off x="2943" y="3021"/>
                <a:ext cx="0" cy="17"/>
              </a:xfrm>
              <a:custGeom>
                <a:avLst/>
                <a:gdLst>
                  <a:gd name="T0" fmla="*/ 28 h 28"/>
                  <a:gd name="T1" fmla="*/ 28 h 28"/>
                  <a:gd name="T2" fmla="*/ 0 h 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260"/>
              <p:cNvSpPr>
                <a:spLocks/>
              </p:cNvSpPr>
              <p:nvPr/>
            </p:nvSpPr>
            <p:spPr bwMode="auto">
              <a:xfrm>
                <a:off x="2940" y="3033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261"/>
              <p:cNvSpPr>
                <a:spLocks/>
              </p:cNvSpPr>
              <p:nvPr/>
            </p:nvSpPr>
            <p:spPr bwMode="auto">
              <a:xfrm>
                <a:off x="2930" y="303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262"/>
              <p:cNvSpPr>
                <a:spLocks/>
              </p:cNvSpPr>
              <p:nvPr/>
            </p:nvSpPr>
            <p:spPr bwMode="auto">
              <a:xfrm>
                <a:off x="2940" y="3033"/>
                <a:ext cx="6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10 w 10"/>
                  <a:gd name="T7" fmla="*/ 1 h 1"/>
                  <a:gd name="T8" fmla="*/ 0 w 10"/>
                  <a:gd name="T9" fmla="*/ 1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263"/>
              <p:cNvSpPr>
                <a:spLocks/>
              </p:cNvSpPr>
              <p:nvPr/>
            </p:nvSpPr>
            <p:spPr bwMode="auto">
              <a:xfrm>
                <a:off x="2930" y="303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264"/>
              <p:cNvSpPr>
                <a:spLocks/>
              </p:cNvSpPr>
              <p:nvPr/>
            </p:nvSpPr>
            <p:spPr bwMode="auto">
              <a:xfrm>
                <a:off x="2997" y="3030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265"/>
              <p:cNvSpPr>
                <a:spLocks/>
              </p:cNvSpPr>
              <p:nvPr/>
            </p:nvSpPr>
            <p:spPr bwMode="auto">
              <a:xfrm>
                <a:off x="2997" y="3020"/>
                <a:ext cx="0" cy="18"/>
              </a:xfrm>
              <a:custGeom>
                <a:avLst/>
                <a:gdLst>
                  <a:gd name="T0" fmla="*/ 30 h 30"/>
                  <a:gd name="T1" fmla="*/ 30 h 30"/>
                  <a:gd name="T2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266"/>
              <p:cNvSpPr>
                <a:spLocks/>
              </p:cNvSpPr>
              <p:nvPr/>
            </p:nvSpPr>
            <p:spPr bwMode="auto">
              <a:xfrm>
                <a:off x="2997" y="303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267"/>
              <p:cNvSpPr>
                <a:spLocks/>
              </p:cNvSpPr>
              <p:nvPr/>
            </p:nvSpPr>
            <p:spPr bwMode="auto">
              <a:xfrm>
                <a:off x="2997" y="3020"/>
                <a:ext cx="0" cy="18"/>
              </a:xfrm>
              <a:custGeom>
                <a:avLst/>
                <a:gdLst>
                  <a:gd name="T0" fmla="*/ 30 h 30"/>
                  <a:gd name="T1" fmla="*/ 30 h 30"/>
                  <a:gd name="T2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268"/>
              <p:cNvSpPr>
                <a:spLocks/>
              </p:cNvSpPr>
              <p:nvPr/>
            </p:nvSpPr>
            <p:spPr bwMode="auto">
              <a:xfrm>
                <a:off x="2994" y="3032"/>
                <a:ext cx="6" cy="1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0 w 10"/>
                  <a:gd name="T7" fmla="*/ 0 h 1"/>
                  <a:gd name="T8" fmla="*/ 10 w 10"/>
                  <a:gd name="T9" fmla="*/ 0 h 1"/>
                  <a:gd name="T10" fmla="*/ 10 w 10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269"/>
              <p:cNvSpPr>
                <a:spLocks/>
              </p:cNvSpPr>
              <p:nvPr/>
            </p:nvSpPr>
            <p:spPr bwMode="auto">
              <a:xfrm>
                <a:off x="2984" y="3032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270"/>
              <p:cNvSpPr>
                <a:spLocks/>
              </p:cNvSpPr>
              <p:nvPr/>
            </p:nvSpPr>
            <p:spPr bwMode="auto">
              <a:xfrm>
                <a:off x="2994" y="3033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271"/>
              <p:cNvSpPr>
                <a:spLocks/>
              </p:cNvSpPr>
              <p:nvPr/>
            </p:nvSpPr>
            <p:spPr bwMode="auto">
              <a:xfrm>
                <a:off x="2984" y="3033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272"/>
              <p:cNvSpPr>
                <a:spLocks/>
              </p:cNvSpPr>
              <p:nvPr/>
            </p:nvSpPr>
            <p:spPr bwMode="auto">
              <a:xfrm>
                <a:off x="3051" y="302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273"/>
              <p:cNvSpPr>
                <a:spLocks/>
              </p:cNvSpPr>
              <p:nvPr/>
            </p:nvSpPr>
            <p:spPr bwMode="auto">
              <a:xfrm>
                <a:off x="3051" y="3019"/>
                <a:ext cx="0" cy="19"/>
              </a:xfrm>
              <a:custGeom>
                <a:avLst/>
                <a:gdLst>
                  <a:gd name="T0" fmla="*/ 32 h 32"/>
                  <a:gd name="T1" fmla="*/ 32 h 32"/>
                  <a:gd name="T2" fmla="*/ 0 h 3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" name="Freeform 274"/>
              <p:cNvSpPr>
                <a:spLocks/>
              </p:cNvSpPr>
              <p:nvPr/>
            </p:nvSpPr>
            <p:spPr bwMode="auto">
              <a:xfrm>
                <a:off x="3051" y="302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" name="Freeform 275"/>
              <p:cNvSpPr>
                <a:spLocks/>
              </p:cNvSpPr>
              <p:nvPr/>
            </p:nvSpPr>
            <p:spPr bwMode="auto">
              <a:xfrm>
                <a:off x="3051" y="3019"/>
                <a:ext cx="0" cy="19"/>
              </a:xfrm>
              <a:custGeom>
                <a:avLst/>
                <a:gdLst>
                  <a:gd name="T0" fmla="*/ 32 h 32"/>
                  <a:gd name="T1" fmla="*/ 32 h 32"/>
                  <a:gd name="T2" fmla="*/ 0 h 3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8" name="Freeform 276"/>
              <p:cNvSpPr>
                <a:spLocks/>
              </p:cNvSpPr>
              <p:nvPr/>
            </p:nvSpPr>
            <p:spPr bwMode="auto">
              <a:xfrm>
                <a:off x="3048" y="3031"/>
                <a:ext cx="6" cy="1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0 w 10"/>
                  <a:gd name="T7" fmla="*/ 0 h 1"/>
                  <a:gd name="T8" fmla="*/ 10 w 10"/>
                  <a:gd name="T9" fmla="*/ 0 h 1"/>
                  <a:gd name="T10" fmla="*/ 10 w 10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9" name="Freeform 277"/>
              <p:cNvSpPr>
                <a:spLocks/>
              </p:cNvSpPr>
              <p:nvPr/>
            </p:nvSpPr>
            <p:spPr bwMode="auto">
              <a:xfrm>
                <a:off x="3039" y="3031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0" name="Freeform 278"/>
              <p:cNvSpPr>
                <a:spLocks/>
              </p:cNvSpPr>
              <p:nvPr/>
            </p:nvSpPr>
            <p:spPr bwMode="auto">
              <a:xfrm>
                <a:off x="3048" y="3032"/>
                <a:ext cx="6" cy="0"/>
              </a:xfrm>
              <a:custGeom>
                <a:avLst/>
                <a:gdLst>
                  <a:gd name="T0" fmla="*/ 0 w 10"/>
                  <a:gd name="T1" fmla="*/ 0 w 10"/>
                  <a:gd name="T2" fmla="*/ 10 w 10"/>
                  <a:gd name="T3" fmla="*/ 10 w 10"/>
                  <a:gd name="T4" fmla="*/ 0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Freeform 279"/>
              <p:cNvSpPr>
                <a:spLocks/>
              </p:cNvSpPr>
              <p:nvPr/>
            </p:nvSpPr>
            <p:spPr bwMode="auto">
              <a:xfrm>
                <a:off x="3039" y="303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280"/>
              <p:cNvSpPr>
                <a:spLocks/>
              </p:cNvSpPr>
              <p:nvPr/>
            </p:nvSpPr>
            <p:spPr bwMode="auto">
              <a:xfrm>
                <a:off x="3106" y="3027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281"/>
              <p:cNvSpPr>
                <a:spLocks/>
              </p:cNvSpPr>
              <p:nvPr/>
            </p:nvSpPr>
            <p:spPr bwMode="auto">
              <a:xfrm>
                <a:off x="3106" y="3018"/>
                <a:ext cx="0" cy="20"/>
              </a:xfrm>
              <a:custGeom>
                <a:avLst/>
                <a:gdLst>
                  <a:gd name="T0" fmla="*/ 34 h 34"/>
                  <a:gd name="T1" fmla="*/ 34 h 34"/>
                  <a:gd name="T2" fmla="*/ 0 h 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3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4" name="Freeform 282"/>
              <p:cNvSpPr>
                <a:spLocks/>
              </p:cNvSpPr>
              <p:nvPr/>
            </p:nvSpPr>
            <p:spPr bwMode="auto">
              <a:xfrm>
                <a:off x="3106" y="302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5" name="Freeform 283"/>
              <p:cNvSpPr>
                <a:spLocks/>
              </p:cNvSpPr>
              <p:nvPr/>
            </p:nvSpPr>
            <p:spPr bwMode="auto">
              <a:xfrm>
                <a:off x="3106" y="3018"/>
                <a:ext cx="0" cy="20"/>
              </a:xfrm>
              <a:custGeom>
                <a:avLst/>
                <a:gdLst>
                  <a:gd name="T0" fmla="*/ 34 h 34"/>
                  <a:gd name="T1" fmla="*/ 34 h 34"/>
                  <a:gd name="T2" fmla="*/ 0 h 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3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Freeform 284"/>
              <p:cNvSpPr>
                <a:spLocks/>
              </p:cNvSpPr>
              <p:nvPr/>
            </p:nvSpPr>
            <p:spPr bwMode="auto">
              <a:xfrm>
                <a:off x="3103" y="3030"/>
                <a:ext cx="6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0 w 10"/>
                  <a:gd name="T4" fmla="*/ 10 w 10"/>
                  <a:gd name="T5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285"/>
              <p:cNvSpPr>
                <a:spLocks/>
              </p:cNvSpPr>
              <p:nvPr/>
            </p:nvSpPr>
            <p:spPr bwMode="auto">
              <a:xfrm>
                <a:off x="3093" y="303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286"/>
              <p:cNvSpPr>
                <a:spLocks/>
              </p:cNvSpPr>
              <p:nvPr/>
            </p:nvSpPr>
            <p:spPr bwMode="auto">
              <a:xfrm>
                <a:off x="3103" y="3030"/>
                <a:ext cx="6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10 w 10"/>
                  <a:gd name="T7" fmla="*/ 1 h 1"/>
                  <a:gd name="T8" fmla="*/ 0 w 10"/>
                  <a:gd name="T9" fmla="*/ 1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Freeform 287"/>
              <p:cNvSpPr>
                <a:spLocks/>
              </p:cNvSpPr>
              <p:nvPr/>
            </p:nvSpPr>
            <p:spPr bwMode="auto">
              <a:xfrm>
                <a:off x="3093" y="3031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Freeform 288"/>
              <p:cNvSpPr>
                <a:spLocks/>
              </p:cNvSpPr>
              <p:nvPr/>
            </p:nvSpPr>
            <p:spPr bwMode="auto">
              <a:xfrm>
                <a:off x="3160" y="302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Freeform 289"/>
              <p:cNvSpPr>
                <a:spLocks/>
              </p:cNvSpPr>
              <p:nvPr/>
            </p:nvSpPr>
            <p:spPr bwMode="auto">
              <a:xfrm>
                <a:off x="3160" y="3016"/>
                <a:ext cx="0" cy="22"/>
              </a:xfrm>
              <a:custGeom>
                <a:avLst/>
                <a:gdLst>
                  <a:gd name="T0" fmla="*/ 38 h 38"/>
                  <a:gd name="T1" fmla="*/ 38 h 38"/>
                  <a:gd name="T2" fmla="*/ 0 h 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290"/>
              <p:cNvSpPr>
                <a:spLocks/>
              </p:cNvSpPr>
              <p:nvPr/>
            </p:nvSpPr>
            <p:spPr bwMode="auto">
              <a:xfrm>
                <a:off x="3160" y="302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291"/>
              <p:cNvSpPr>
                <a:spLocks/>
              </p:cNvSpPr>
              <p:nvPr/>
            </p:nvSpPr>
            <p:spPr bwMode="auto">
              <a:xfrm>
                <a:off x="3160" y="3016"/>
                <a:ext cx="0" cy="22"/>
              </a:xfrm>
              <a:custGeom>
                <a:avLst/>
                <a:gdLst>
                  <a:gd name="T0" fmla="*/ 38 h 38"/>
                  <a:gd name="T1" fmla="*/ 38 h 38"/>
                  <a:gd name="T2" fmla="*/ 0 h 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292"/>
              <p:cNvSpPr>
                <a:spLocks/>
              </p:cNvSpPr>
              <p:nvPr/>
            </p:nvSpPr>
            <p:spPr bwMode="auto">
              <a:xfrm>
                <a:off x="3157" y="3028"/>
                <a:ext cx="6" cy="0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0 w 10"/>
                  <a:gd name="T7" fmla="*/ 0 h 1"/>
                  <a:gd name="T8" fmla="*/ 10 w 10"/>
                  <a:gd name="T9" fmla="*/ 0 h 1"/>
                  <a:gd name="T10" fmla="*/ 10 w 10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5" name="Freeform 293"/>
              <p:cNvSpPr>
                <a:spLocks/>
              </p:cNvSpPr>
              <p:nvPr/>
            </p:nvSpPr>
            <p:spPr bwMode="auto">
              <a:xfrm>
                <a:off x="3148" y="3028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6" name="Freeform 294"/>
              <p:cNvSpPr>
                <a:spLocks/>
              </p:cNvSpPr>
              <p:nvPr/>
            </p:nvSpPr>
            <p:spPr bwMode="auto">
              <a:xfrm>
                <a:off x="3157" y="3028"/>
                <a:ext cx="6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10 w 10"/>
                  <a:gd name="T7" fmla="*/ 1 h 1"/>
                  <a:gd name="T8" fmla="*/ 0 w 10"/>
                  <a:gd name="T9" fmla="*/ 1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7" name="Freeform 295"/>
              <p:cNvSpPr>
                <a:spLocks/>
              </p:cNvSpPr>
              <p:nvPr/>
            </p:nvSpPr>
            <p:spPr bwMode="auto">
              <a:xfrm>
                <a:off x="3148" y="3029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Freeform 296"/>
              <p:cNvSpPr>
                <a:spLocks/>
              </p:cNvSpPr>
              <p:nvPr/>
            </p:nvSpPr>
            <p:spPr bwMode="auto">
              <a:xfrm>
                <a:off x="3214" y="302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Freeform 297"/>
              <p:cNvSpPr>
                <a:spLocks/>
              </p:cNvSpPr>
              <p:nvPr/>
            </p:nvSpPr>
            <p:spPr bwMode="auto">
              <a:xfrm>
                <a:off x="3214" y="301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298"/>
              <p:cNvSpPr>
                <a:spLocks/>
              </p:cNvSpPr>
              <p:nvPr/>
            </p:nvSpPr>
            <p:spPr bwMode="auto">
              <a:xfrm>
                <a:off x="3214" y="302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299"/>
              <p:cNvSpPr>
                <a:spLocks/>
              </p:cNvSpPr>
              <p:nvPr/>
            </p:nvSpPr>
            <p:spPr bwMode="auto">
              <a:xfrm>
                <a:off x="3214" y="301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2" name="Freeform 300"/>
              <p:cNvSpPr>
                <a:spLocks/>
              </p:cNvSpPr>
              <p:nvPr/>
            </p:nvSpPr>
            <p:spPr bwMode="auto">
              <a:xfrm>
                <a:off x="3214" y="3025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Freeform 301"/>
              <p:cNvSpPr>
                <a:spLocks/>
              </p:cNvSpPr>
              <p:nvPr/>
            </p:nvSpPr>
            <p:spPr bwMode="auto">
              <a:xfrm>
                <a:off x="3202" y="302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Freeform 302"/>
              <p:cNvSpPr>
                <a:spLocks/>
              </p:cNvSpPr>
              <p:nvPr/>
            </p:nvSpPr>
            <p:spPr bwMode="auto">
              <a:xfrm>
                <a:off x="3214" y="302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Freeform 303"/>
              <p:cNvSpPr>
                <a:spLocks/>
              </p:cNvSpPr>
              <p:nvPr/>
            </p:nvSpPr>
            <p:spPr bwMode="auto">
              <a:xfrm>
                <a:off x="3202" y="302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6" name="Freeform 304"/>
              <p:cNvSpPr>
                <a:spLocks/>
              </p:cNvSpPr>
              <p:nvPr/>
            </p:nvSpPr>
            <p:spPr bwMode="auto">
              <a:xfrm>
                <a:off x="3268" y="3020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7" name="Freeform 305"/>
              <p:cNvSpPr>
                <a:spLocks/>
              </p:cNvSpPr>
              <p:nvPr/>
            </p:nvSpPr>
            <p:spPr bwMode="auto">
              <a:xfrm>
                <a:off x="3268" y="3010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8" name="Freeform 306"/>
              <p:cNvSpPr>
                <a:spLocks/>
              </p:cNvSpPr>
              <p:nvPr/>
            </p:nvSpPr>
            <p:spPr bwMode="auto">
              <a:xfrm>
                <a:off x="3268" y="3020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Freeform 307"/>
              <p:cNvSpPr>
                <a:spLocks/>
              </p:cNvSpPr>
              <p:nvPr/>
            </p:nvSpPr>
            <p:spPr bwMode="auto">
              <a:xfrm>
                <a:off x="3268" y="3010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0" name="Freeform 308"/>
              <p:cNvSpPr>
                <a:spLocks/>
              </p:cNvSpPr>
              <p:nvPr/>
            </p:nvSpPr>
            <p:spPr bwMode="auto">
              <a:xfrm>
                <a:off x="3268" y="3022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1" name="Freeform 309"/>
              <p:cNvSpPr>
                <a:spLocks/>
              </p:cNvSpPr>
              <p:nvPr/>
            </p:nvSpPr>
            <p:spPr bwMode="auto">
              <a:xfrm>
                <a:off x="3256" y="302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2" name="Freeform 310"/>
              <p:cNvSpPr>
                <a:spLocks/>
              </p:cNvSpPr>
              <p:nvPr/>
            </p:nvSpPr>
            <p:spPr bwMode="auto">
              <a:xfrm>
                <a:off x="3268" y="3023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3" name="Freeform 311"/>
              <p:cNvSpPr>
                <a:spLocks/>
              </p:cNvSpPr>
              <p:nvPr/>
            </p:nvSpPr>
            <p:spPr bwMode="auto">
              <a:xfrm>
                <a:off x="3256" y="302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4" name="Freeform 312"/>
              <p:cNvSpPr>
                <a:spLocks/>
              </p:cNvSpPr>
              <p:nvPr/>
            </p:nvSpPr>
            <p:spPr bwMode="auto">
              <a:xfrm>
                <a:off x="3323" y="301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5" name="Freeform 313"/>
              <p:cNvSpPr>
                <a:spLocks/>
              </p:cNvSpPr>
              <p:nvPr/>
            </p:nvSpPr>
            <p:spPr bwMode="auto">
              <a:xfrm>
                <a:off x="3323" y="3006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6" name="Freeform 314"/>
              <p:cNvSpPr>
                <a:spLocks/>
              </p:cNvSpPr>
              <p:nvPr/>
            </p:nvSpPr>
            <p:spPr bwMode="auto">
              <a:xfrm>
                <a:off x="3323" y="301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7" name="Freeform 315"/>
              <p:cNvSpPr>
                <a:spLocks/>
              </p:cNvSpPr>
              <p:nvPr/>
            </p:nvSpPr>
            <p:spPr bwMode="auto">
              <a:xfrm>
                <a:off x="3323" y="3006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Freeform 316"/>
              <p:cNvSpPr>
                <a:spLocks/>
              </p:cNvSpPr>
              <p:nvPr/>
            </p:nvSpPr>
            <p:spPr bwMode="auto">
              <a:xfrm>
                <a:off x="3323" y="3018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Freeform 317"/>
              <p:cNvSpPr>
                <a:spLocks/>
              </p:cNvSpPr>
              <p:nvPr/>
            </p:nvSpPr>
            <p:spPr bwMode="auto">
              <a:xfrm>
                <a:off x="3310" y="3018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0" name="Freeform 318"/>
              <p:cNvSpPr>
                <a:spLocks/>
              </p:cNvSpPr>
              <p:nvPr/>
            </p:nvSpPr>
            <p:spPr bwMode="auto">
              <a:xfrm>
                <a:off x="3323" y="301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1" name="Freeform 319"/>
              <p:cNvSpPr>
                <a:spLocks/>
              </p:cNvSpPr>
              <p:nvPr/>
            </p:nvSpPr>
            <p:spPr bwMode="auto">
              <a:xfrm>
                <a:off x="3310" y="3020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2" name="Freeform 320"/>
              <p:cNvSpPr>
                <a:spLocks/>
              </p:cNvSpPr>
              <p:nvPr/>
            </p:nvSpPr>
            <p:spPr bwMode="auto">
              <a:xfrm>
                <a:off x="3377" y="3012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3" name="Freeform 321"/>
              <p:cNvSpPr>
                <a:spLocks/>
              </p:cNvSpPr>
              <p:nvPr/>
            </p:nvSpPr>
            <p:spPr bwMode="auto">
              <a:xfrm>
                <a:off x="3377" y="300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4" name="Freeform 322"/>
              <p:cNvSpPr>
                <a:spLocks/>
              </p:cNvSpPr>
              <p:nvPr/>
            </p:nvSpPr>
            <p:spPr bwMode="auto">
              <a:xfrm>
                <a:off x="3377" y="3012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5" name="Freeform 323"/>
              <p:cNvSpPr>
                <a:spLocks/>
              </p:cNvSpPr>
              <p:nvPr/>
            </p:nvSpPr>
            <p:spPr bwMode="auto">
              <a:xfrm>
                <a:off x="3377" y="300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6" name="Freeform 324"/>
              <p:cNvSpPr>
                <a:spLocks/>
              </p:cNvSpPr>
              <p:nvPr/>
            </p:nvSpPr>
            <p:spPr bwMode="auto">
              <a:xfrm>
                <a:off x="3377" y="30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7" name="Freeform 325"/>
              <p:cNvSpPr>
                <a:spLocks/>
              </p:cNvSpPr>
              <p:nvPr/>
            </p:nvSpPr>
            <p:spPr bwMode="auto">
              <a:xfrm>
                <a:off x="3365" y="301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8" name="Freeform 326"/>
              <p:cNvSpPr>
                <a:spLocks/>
              </p:cNvSpPr>
              <p:nvPr/>
            </p:nvSpPr>
            <p:spPr bwMode="auto">
              <a:xfrm>
                <a:off x="3377" y="3015"/>
                <a:ext cx="0" cy="1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9" name="Freeform 327"/>
              <p:cNvSpPr>
                <a:spLocks/>
              </p:cNvSpPr>
              <p:nvPr/>
            </p:nvSpPr>
            <p:spPr bwMode="auto">
              <a:xfrm>
                <a:off x="3365" y="301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0" name="Freeform 328"/>
              <p:cNvSpPr>
                <a:spLocks/>
              </p:cNvSpPr>
              <p:nvPr/>
            </p:nvSpPr>
            <p:spPr bwMode="auto">
              <a:xfrm>
                <a:off x="3432" y="3006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1" name="Freeform 329"/>
              <p:cNvSpPr>
                <a:spLocks/>
              </p:cNvSpPr>
              <p:nvPr/>
            </p:nvSpPr>
            <p:spPr bwMode="auto">
              <a:xfrm>
                <a:off x="3432" y="2997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2" name="Freeform 330"/>
              <p:cNvSpPr>
                <a:spLocks/>
              </p:cNvSpPr>
              <p:nvPr/>
            </p:nvSpPr>
            <p:spPr bwMode="auto">
              <a:xfrm>
                <a:off x="3432" y="300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3" name="Freeform 331"/>
              <p:cNvSpPr>
                <a:spLocks/>
              </p:cNvSpPr>
              <p:nvPr/>
            </p:nvSpPr>
            <p:spPr bwMode="auto">
              <a:xfrm>
                <a:off x="3432" y="2997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4" name="Freeform 332"/>
              <p:cNvSpPr>
                <a:spLocks/>
              </p:cNvSpPr>
              <p:nvPr/>
            </p:nvSpPr>
            <p:spPr bwMode="auto">
              <a:xfrm>
                <a:off x="3432" y="3008"/>
                <a:ext cx="0" cy="1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" name="Freeform 333"/>
              <p:cNvSpPr>
                <a:spLocks/>
              </p:cNvSpPr>
              <p:nvPr/>
            </p:nvSpPr>
            <p:spPr bwMode="auto">
              <a:xfrm>
                <a:off x="3419" y="300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" name="Freeform 334"/>
              <p:cNvSpPr>
                <a:spLocks/>
              </p:cNvSpPr>
              <p:nvPr/>
            </p:nvSpPr>
            <p:spPr bwMode="auto">
              <a:xfrm>
                <a:off x="3432" y="3009"/>
                <a:ext cx="0" cy="1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" name="Freeform 335"/>
              <p:cNvSpPr>
                <a:spLocks/>
              </p:cNvSpPr>
              <p:nvPr/>
            </p:nvSpPr>
            <p:spPr bwMode="auto">
              <a:xfrm>
                <a:off x="3419" y="301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" name="Freeform 336"/>
              <p:cNvSpPr>
                <a:spLocks/>
              </p:cNvSpPr>
              <p:nvPr/>
            </p:nvSpPr>
            <p:spPr bwMode="auto">
              <a:xfrm>
                <a:off x="3486" y="299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" name="Freeform 337"/>
              <p:cNvSpPr>
                <a:spLocks/>
              </p:cNvSpPr>
              <p:nvPr/>
            </p:nvSpPr>
            <p:spPr bwMode="auto">
              <a:xfrm>
                <a:off x="3486" y="2987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" name="Freeform 338"/>
              <p:cNvSpPr>
                <a:spLocks/>
              </p:cNvSpPr>
              <p:nvPr/>
            </p:nvSpPr>
            <p:spPr bwMode="auto">
              <a:xfrm>
                <a:off x="3486" y="299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" name="Freeform 339"/>
              <p:cNvSpPr>
                <a:spLocks/>
              </p:cNvSpPr>
              <p:nvPr/>
            </p:nvSpPr>
            <p:spPr bwMode="auto">
              <a:xfrm>
                <a:off x="3486" y="2987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2" name="Freeform 340"/>
              <p:cNvSpPr>
                <a:spLocks/>
              </p:cNvSpPr>
              <p:nvPr/>
            </p:nvSpPr>
            <p:spPr bwMode="auto">
              <a:xfrm>
                <a:off x="3486" y="2998"/>
                <a:ext cx="0" cy="2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3" name="Freeform 341"/>
              <p:cNvSpPr>
                <a:spLocks/>
              </p:cNvSpPr>
              <p:nvPr/>
            </p:nvSpPr>
            <p:spPr bwMode="auto">
              <a:xfrm>
                <a:off x="3474" y="2998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4" name="Freeform 342"/>
              <p:cNvSpPr>
                <a:spLocks/>
              </p:cNvSpPr>
              <p:nvPr/>
            </p:nvSpPr>
            <p:spPr bwMode="auto">
              <a:xfrm>
                <a:off x="3486" y="3000"/>
                <a:ext cx="0" cy="2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5" name="Freeform 343"/>
              <p:cNvSpPr>
                <a:spLocks/>
              </p:cNvSpPr>
              <p:nvPr/>
            </p:nvSpPr>
            <p:spPr bwMode="auto">
              <a:xfrm>
                <a:off x="3474" y="3002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6" name="Freeform 344"/>
              <p:cNvSpPr>
                <a:spLocks/>
              </p:cNvSpPr>
              <p:nvPr/>
            </p:nvSpPr>
            <p:spPr bwMode="auto">
              <a:xfrm>
                <a:off x="3540" y="2989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7" name="Freeform 345"/>
              <p:cNvSpPr>
                <a:spLocks/>
              </p:cNvSpPr>
              <p:nvPr/>
            </p:nvSpPr>
            <p:spPr bwMode="auto">
              <a:xfrm>
                <a:off x="3540" y="2979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8" name="Freeform 346"/>
              <p:cNvSpPr>
                <a:spLocks/>
              </p:cNvSpPr>
              <p:nvPr/>
            </p:nvSpPr>
            <p:spPr bwMode="auto">
              <a:xfrm>
                <a:off x="3540" y="2989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9" name="Freeform 347"/>
              <p:cNvSpPr>
                <a:spLocks/>
              </p:cNvSpPr>
              <p:nvPr/>
            </p:nvSpPr>
            <p:spPr bwMode="auto">
              <a:xfrm>
                <a:off x="3540" y="2979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0" name="Freeform 348"/>
              <p:cNvSpPr>
                <a:spLocks/>
              </p:cNvSpPr>
              <p:nvPr/>
            </p:nvSpPr>
            <p:spPr bwMode="auto">
              <a:xfrm>
                <a:off x="3540" y="2989"/>
                <a:ext cx="0" cy="3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1" name="Freeform 349"/>
              <p:cNvSpPr>
                <a:spLocks/>
              </p:cNvSpPr>
              <p:nvPr/>
            </p:nvSpPr>
            <p:spPr bwMode="auto">
              <a:xfrm>
                <a:off x="3528" y="2989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2" name="Freeform 350"/>
              <p:cNvSpPr>
                <a:spLocks/>
              </p:cNvSpPr>
              <p:nvPr/>
            </p:nvSpPr>
            <p:spPr bwMode="auto">
              <a:xfrm>
                <a:off x="3540" y="2992"/>
                <a:ext cx="0" cy="2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3" name="Freeform 351"/>
              <p:cNvSpPr>
                <a:spLocks/>
              </p:cNvSpPr>
              <p:nvPr/>
            </p:nvSpPr>
            <p:spPr bwMode="auto">
              <a:xfrm>
                <a:off x="3528" y="2994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4" name="Freeform 352"/>
              <p:cNvSpPr>
                <a:spLocks/>
              </p:cNvSpPr>
              <p:nvPr/>
            </p:nvSpPr>
            <p:spPr bwMode="auto">
              <a:xfrm>
                <a:off x="3594" y="2977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5" name="Freeform 353"/>
              <p:cNvSpPr>
                <a:spLocks/>
              </p:cNvSpPr>
              <p:nvPr/>
            </p:nvSpPr>
            <p:spPr bwMode="auto">
              <a:xfrm>
                <a:off x="3594" y="296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" name="Freeform 354"/>
              <p:cNvSpPr>
                <a:spLocks/>
              </p:cNvSpPr>
              <p:nvPr/>
            </p:nvSpPr>
            <p:spPr bwMode="auto">
              <a:xfrm>
                <a:off x="3594" y="297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" name="Freeform 355"/>
              <p:cNvSpPr>
                <a:spLocks/>
              </p:cNvSpPr>
              <p:nvPr/>
            </p:nvSpPr>
            <p:spPr bwMode="auto">
              <a:xfrm>
                <a:off x="3594" y="296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" name="Freeform 356"/>
              <p:cNvSpPr>
                <a:spLocks/>
              </p:cNvSpPr>
              <p:nvPr/>
            </p:nvSpPr>
            <p:spPr bwMode="auto">
              <a:xfrm>
                <a:off x="3594" y="2977"/>
                <a:ext cx="0" cy="3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" name="Freeform 357"/>
              <p:cNvSpPr>
                <a:spLocks/>
              </p:cNvSpPr>
              <p:nvPr/>
            </p:nvSpPr>
            <p:spPr bwMode="auto">
              <a:xfrm>
                <a:off x="3582" y="297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" name="Freeform 358"/>
              <p:cNvSpPr>
                <a:spLocks/>
              </p:cNvSpPr>
              <p:nvPr/>
            </p:nvSpPr>
            <p:spPr bwMode="auto">
              <a:xfrm>
                <a:off x="3594" y="2980"/>
                <a:ext cx="0" cy="3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" name="Freeform 359"/>
              <p:cNvSpPr>
                <a:spLocks/>
              </p:cNvSpPr>
              <p:nvPr/>
            </p:nvSpPr>
            <p:spPr bwMode="auto">
              <a:xfrm>
                <a:off x="3582" y="298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" name="Freeform 360"/>
              <p:cNvSpPr>
                <a:spLocks/>
              </p:cNvSpPr>
              <p:nvPr/>
            </p:nvSpPr>
            <p:spPr bwMode="auto">
              <a:xfrm>
                <a:off x="3649" y="296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3" name="Freeform 361"/>
              <p:cNvSpPr>
                <a:spLocks/>
              </p:cNvSpPr>
              <p:nvPr/>
            </p:nvSpPr>
            <p:spPr bwMode="auto">
              <a:xfrm>
                <a:off x="3649" y="2954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4" name="Freeform 362"/>
              <p:cNvSpPr>
                <a:spLocks/>
              </p:cNvSpPr>
              <p:nvPr/>
            </p:nvSpPr>
            <p:spPr bwMode="auto">
              <a:xfrm>
                <a:off x="3649" y="296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5" name="Freeform 363"/>
              <p:cNvSpPr>
                <a:spLocks/>
              </p:cNvSpPr>
              <p:nvPr/>
            </p:nvSpPr>
            <p:spPr bwMode="auto">
              <a:xfrm>
                <a:off x="3649" y="2954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6" name="Freeform 364"/>
              <p:cNvSpPr>
                <a:spLocks/>
              </p:cNvSpPr>
              <p:nvPr/>
            </p:nvSpPr>
            <p:spPr bwMode="auto">
              <a:xfrm>
                <a:off x="3649" y="2963"/>
                <a:ext cx="0" cy="3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7" name="Freeform 365"/>
              <p:cNvSpPr>
                <a:spLocks/>
              </p:cNvSpPr>
              <p:nvPr/>
            </p:nvSpPr>
            <p:spPr bwMode="auto">
              <a:xfrm>
                <a:off x="3636" y="2963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8" name="Freeform 366"/>
              <p:cNvSpPr>
                <a:spLocks/>
              </p:cNvSpPr>
              <p:nvPr/>
            </p:nvSpPr>
            <p:spPr bwMode="auto">
              <a:xfrm>
                <a:off x="3649" y="2966"/>
                <a:ext cx="0" cy="4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9" name="Freeform 367"/>
              <p:cNvSpPr>
                <a:spLocks/>
              </p:cNvSpPr>
              <p:nvPr/>
            </p:nvSpPr>
            <p:spPr bwMode="auto">
              <a:xfrm>
                <a:off x="3636" y="297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0" name="Freeform 368"/>
              <p:cNvSpPr>
                <a:spLocks/>
              </p:cNvSpPr>
              <p:nvPr/>
            </p:nvSpPr>
            <p:spPr bwMode="auto">
              <a:xfrm>
                <a:off x="3703" y="2947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1" name="Freeform 369"/>
              <p:cNvSpPr>
                <a:spLocks/>
              </p:cNvSpPr>
              <p:nvPr/>
            </p:nvSpPr>
            <p:spPr bwMode="auto">
              <a:xfrm>
                <a:off x="3703" y="2937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2" name="Freeform 370"/>
              <p:cNvSpPr>
                <a:spLocks/>
              </p:cNvSpPr>
              <p:nvPr/>
            </p:nvSpPr>
            <p:spPr bwMode="auto">
              <a:xfrm>
                <a:off x="3703" y="2947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3" name="Freeform 371"/>
              <p:cNvSpPr>
                <a:spLocks/>
              </p:cNvSpPr>
              <p:nvPr/>
            </p:nvSpPr>
            <p:spPr bwMode="auto">
              <a:xfrm>
                <a:off x="3703" y="2937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4" name="Freeform 372"/>
              <p:cNvSpPr>
                <a:spLocks/>
              </p:cNvSpPr>
              <p:nvPr/>
            </p:nvSpPr>
            <p:spPr bwMode="auto">
              <a:xfrm>
                <a:off x="3703" y="2945"/>
                <a:ext cx="0" cy="5"/>
              </a:xfrm>
              <a:custGeom>
                <a:avLst/>
                <a:gdLst>
                  <a:gd name="T0" fmla="*/ 8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5" name="Freeform 373"/>
              <p:cNvSpPr>
                <a:spLocks/>
              </p:cNvSpPr>
              <p:nvPr/>
            </p:nvSpPr>
            <p:spPr bwMode="auto">
              <a:xfrm>
                <a:off x="3691" y="2945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6" name="Freeform 374"/>
              <p:cNvSpPr>
                <a:spLocks/>
              </p:cNvSpPr>
              <p:nvPr/>
            </p:nvSpPr>
            <p:spPr bwMode="auto">
              <a:xfrm>
                <a:off x="3703" y="2950"/>
                <a:ext cx="0" cy="4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7" name="Freeform 375"/>
              <p:cNvSpPr>
                <a:spLocks/>
              </p:cNvSpPr>
              <p:nvPr/>
            </p:nvSpPr>
            <p:spPr bwMode="auto">
              <a:xfrm>
                <a:off x="3691" y="2954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8" name="Freeform 376"/>
              <p:cNvSpPr>
                <a:spLocks/>
              </p:cNvSpPr>
              <p:nvPr/>
            </p:nvSpPr>
            <p:spPr bwMode="auto">
              <a:xfrm>
                <a:off x="3757" y="2917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9" name="Freeform 377"/>
              <p:cNvSpPr>
                <a:spLocks/>
              </p:cNvSpPr>
              <p:nvPr/>
            </p:nvSpPr>
            <p:spPr bwMode="auto">
              <a:xfrm>
                <a:off x="3757" y="2907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0" name="Freeform 378"/>
              <p:cNvSpPr>
                <a:spLocks/>
              </p:cNvSpPr>
              <p:nvPr/>
            </p:nvSpPr>
            <p:spPr bwMode="auto">
              <a:xfrm>
                <a:off x="3757" y="2917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1" name="Freeform 379"/>
              <p:cNvSpPr>
                <a:spLocks/>
              </p:cNvSpPr>
              <p:nvPr/>
            </p:nvSpPr>
            <p:spPr bwMode="auto">
              <a:xfrm>
                <a:off x="3757" y="2907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2" name="Freeform 380"/>
              <p:cNvSpPr>
                <a:spLocks/>
              </p:cNvSpPr>
              <p:nvPr/>
            </p:nvSpPr>
            <p:spPr bwMode="auto">
              <a:xfrm>
                <a:off x="3757" y="2913"/>
                <a:ext cx="0" cy="7"/>
              </a:xfrm>
              <a:custGeom>
                <a:avLst/>
                <a:gdLst>
                  <a:gd name="T0" fmla="*/ 11 h 11"/>
                  <a:gd name="T1" fmla="*/ 11 h 11"/>
                  <a:gd name="T2" fmla="*/ 0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3" name="Freeform 381"/>
              <p:cNvSpPr>
                <a:spLocks/>
              </p:cNvSpPr>
              <p:nvPr/>
            </p:nvSpPr>
            <p:spPr bwMode="auto">
              <a:xfrm>
                <a:off x="3745" y="2913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4" name="Freeform 382"/>
              <p:cNvSpPr>
                <a:spLocks/>
              </p:cNvSpPr>
              <p:nvPr/>
            </p:nvSpPr>
            <p:spPr bwMode="auto">
              <a:xfrm>
                <a:off x="3757" y="2920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5" name="Freeform 383"/>
              <p:cNvSpPr>
                <a:spLocks/>
              </p:cNvSpPr>
              <p:nvPr/>
            </p:nvSpPr>
            <p:spPr bwMode="auto">
              <a:xfrm>
                <a:off x="3745" y="292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6" name="Freeform 384"/>
              <p:cNvSpPr>
                <a:spLocks/>
              </p:cNvSpPr>
              <p:nvPr/>
            </p:nvSpPr>
            <p:spPr bwMode="auto">
              <a:xfrm>
                <a:off x="3811" y="2888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7" name="Freeform 385"/>
              <p:cNvSpPr>
                <a:spLocks/>
              </p:cNvSpPr>
              <p:nvPr/>
            </p:nvSpPr>
            <p:spPr bwMode="auto">
              <a:xfrm>
                <a:off x="3811" y="287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8" name="Freeform 386"/>
              <p:cNvSpPr>
                <a:spLocks/>
              </p:cNvSpPr>
              <p:nvPr/>
            </p:nvSpPr>
            <p:spPr bwMode="auto">
              <a:xfrm>
                <a:off x="3811" y="288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9" name="Freeform 387"/>
              <p:cNvSpPr>
                <a:spLocks/>
              </p:cNvSpPr>
              <p:nvPr/>
            </p:nvSpPr>
            <p:spPr bwMode="auto">
              <a:xfrm>
                <a:off x="3811" y="287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0" name="Freeform 388"/>
              <p:cNvSpPr>
                <a:spLocks/>
              </p:cNvSpPr>
              <p:nvPr/>
            </p:nvSpPr>
            <p:spPr bwMode="auto">
              <a:xfrm>
                <a:off x="3811" y="2883"/>
                <a:ext cx="0" cy="8"/>
              </a:xfrm>
              <a:custGeom>
                <a:avLst/>
                <a:gdLst>
                  <a:gd name="T0" fmla="*/ 13 h 13"/>
                  <a:gd name="T1" fmla="*/ 13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1" name="Freeform 389"/>
              <p:cNvSpPr>
                <a:spLocks/>
              </p:cNvSpPr>
              <p:nvPr/>
            </p:nvSpPr>
            <p:spPr bwMode="auto">
              <a:xfrm>
                <a:off x="3799" y="288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2" name="Freeform 390"/>
              <p:cNvSpPr>
                <a:spLocks/>
              </p:cNvSpPr>
              <p:nvPr/>
            </p:nvSpPr>
            <p:spPr bwMode="auto">
              <a:xfrm>
                <a:off x="3811" y="2891"/>
                <a:ext cx="0" cy="7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3" name="Freeform 391"/>
              <p:cNvSpPr>
                <a:spLocks/>
              </p:cNvSpPr>
              <p:nvPr/>
            </p:nvSpPr>
            <p:spPr bwMode="auto">
              <a:xfrm>
                <a:off x="3799" y="289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4" name="Freeform 392"/>
              <p:cNvSpPr>
                <a:spLocks/>
              </p:cNvSpPr>
              <p:nvPr/>
            </p:nvSpPr>
            <p:spPr bwMode="auto">
              <a:xfrm>
                <a:off x="3866" y="2852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" name="Freeform 393"/>
              <p:cNvSpPr>
                <a:spLocks/>
              </p:cNvSpPr>
              <p:nvPr/>
            </p:nvSpPr>
            <p:spPr bwMode="auto">
              <a:xfrm>
                <a:off x="3866" y="2843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" name="Freeform 394"/>
              <p:cNvSpPr>
                <a:spLocks/>
              </p:cNvSpPr>
              <p:nvPr/>
            </p:nvSpPr>
            <p:spPr bwMode="auto">
              <a:xfrm>
                <a:off x="3866" y="2852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7" name="Freeform 395"/>
              <p:cNvSpPr>
                <a:spLocks/>
              </p:cNvSpPr>
              <p:nvPr/>
            </p:nvSpPr>
            <p:spPr bwMode="auto">
              <a:xfrm>
                <a:off x="3866" y="2843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" name="Freeform 396"/>
              <p:cNvSpPr>
                <a:spLocks/>
              </p:cNvSpPr>
              <p:nvPr/>
            </p:nvSpPr>
            <p:spPr bwMode="auto">
              <a:xfrm>
                <a:off x="3866" y="2845"/>
                <a:ext cx="0" cy="10"/>
              </a:xfrm>
              <a:custGeom>
                <a:avLst/>
                <a:gdLst>
                  <a:gd name="T0" fmla="*/ 16 h 16"/>
                  <a:gd name="T1" fmla="*/ 16 h 16"/>
                  <a:gd name="T2" fmla="*/ 0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9" name="Freeform 397"/>
              <p:cNvSpPr>
                <a:spLocks/>
              </p:cNvSpPr>
              <p:nvPr/>
            </p:nvSpPr>
            <p:spPr bwMode="auto">
              <a:xfrm>
                <a:off x="3853" y="2845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0" name="Freeform 398"/>
              <p:cNvSpPr>
                <a:spLocks/>
              </p:cNvSpPr>
              <p:nvPr/>
            </p:nvSpPr>
            <p:spPr bwMode="auto">
              <a:xfrm>
                <a:off x="3866" y="2855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1" name="Freeform 399"/>
              <p:cNvSpPr>
                <a:spLocks/>
              </p:cNvSpPr>
              <p:nvPr/>
            </p:nvSpPr>
            <p:spPr bwMode="auto">
              <a:xfrm>
                <a:off x="3853" y="2864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2" name="Freeform 400"/>
              <p:cNvSpPr>
                <a:spLocks/>
              </p:cNvSpPr>
              <p:nvPr/>
            </p:nvSpPr>
            <p:spPr bwMode="auto">
              <a:xfrm>
                <a:off x="3920" y="2807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" name="Freeform 401"/>
              <p:cNvSpPr>
                <a:spLocks/>
              </p:cNvSpPr>
              <p:nvPr/>
            </p:nvSpPr>
            <p:spPr bwMode="auto">
              <a:xfrm>
                <a:off x="3920" y="279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4" name="Freeform 402"/>
              <p:cNvSpPr>
                <a:spLocks/>
              </p:cNvSpPr>
              <p:nvPr/>
            </p:nvSpPr>
            <p:spPr bwMode="auto">
              <a:xfrm>
                <a:off x="3920" y="280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5" name="Freeform 403"/>
              <p:cNvSpPr>
                <a:spLocks/>
              </p:cNvSpPr>
              <p:nvPr/>
            </p:nvSpPr>
            <p:spPr bwMode="auto">
              <a:xfrm>
                <a:off x="3920" y="279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6" name="Freeform 404"/>
              <p:cNvSpPr>
                <a:spLocks/>
              </p:cNvSpPr>
              <p:nvPr/>
            </p:nvSpPr>
            <p:spPr bwMode="auto">
              <a:xfrm>
                <a:off x="3920" y="2799"/>
                <a:ext cx="0" cy="11"/>
              </a:xfrm>
              <a:custGeom>
                <a:avLst/>
                <a:gdLst>
                  <a:gd name="T0" fmla="*/ 20 h 20"/>
                  <a:gd name="T1" fmla="*/ 20 h 20"/>
                  <a:gd name="T2" fmla="*/ 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2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" name="Freeform 405"/>
              <p:cNvSpPr>
                <a:spLocks/>
              </p:cNvSpPr>
              <p:nvPr/>
            </p:nvSpPr>
            <p:spPr bwMode="auto">
              <a:xfrm>
                <a:off x="3908" y="279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8" name="Freeform 406"/>
              <p:cNvSpPr>
                <a:spLocks/>
              </p:cNvSpPr>
              <p:nvPr/>
            </p:nvSpPr>
            <p:spPr bwMode="auto">
              <a:xfrm>
                <a:off x="3920" y="2810"/>
                <a:ext cx="0" cy="12"/>
              </a:xfrm>
              <a:custGeom>
                <a:avLst/>
                <a:gdLst>
                  <a:gd name="T0" fmla="*/ 0 h 20"/>
                  <a:gd name="T1" fmla="*/ 0 h 20"/>
                  <a:gd name="T2" fmla="*/ 2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" name="Freeform 407"/>
              <p:cNvSpPr>
                <a:spLocks/>
              </p:cNvSpPr>
              <p:nvPr/>
            </p:nvSpPr>
            <p:spPr bwMode="auto">
              <a:xfrm>
                <a:off x="3908" y="282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0" name="Freeform 408"/>
              <p:cNvSpPr>
                <a:spLocks/>
              </p:cNvSpPr>
              <p:nvPr/>
            </p:nvSpPr>
            <p:spPr bwMode="auto">
              <a:xfrm>
                <a:off x="3975" y="275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1" name="Freeform 409"/>
              <p:cNvSpPr>
                <a:spLocks/>
              </p:cNvSpPr>
              <p:nvPr/>
            </p:nvSpPr>
            <p:spPr bwMode="auto">
              <a:xfrm>
                <a:off x="3975" y="274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2" name="Freeform 410"/>
              <p:cNvSpPr>
                <a:spLocks/>
              </p:cNvSpPr>
              <p:nvPr/>
            </p:nvSpPr>
            <p:spPr bwMode="auto">
              <a:xfrm>
                <a:off x="3975" y="275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3" name="Freeform 411"/>
              <p:cNvSpPr>
                <a:spLocks/>
              </p:cNvSpPr>
              <p:nvPr/>
            </p:nvSpPr>
            <p:spPr bwMode="auto">
              <a:xfrm>
                <a:off x="3975" y="274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4" name="Freeform 412"/>
              <p:cNvSpPr>
                <a:spLocks/>
              </p:cNvSpPr>
              <p:nvPr/>
            </p:nvSpPr>
            <p:spPr bwMode="auto">
              <a:xfrm>
                <a:off x="3975" y="2741"/>
                <a:ext cx="0" cy="15"/>
              </a:xfrm>
              <a:custGeom>
                <a:avLst/>
                <a:gdLst>
                  <a:gd name="T0" fmla="*/ 25 h 25"/>
                  <a:gd name="T1" fmla="*/ 25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5" name="Freeform 413"/>
              <p:cNvSpPr>
                <a:spLocks/>
              </p:cNvSpPr>
              <p:nvPr/>
            </p:nvSpPr>
            <p:spPr bwMode="auto">
              <a:xfrm>
                <a:off x="3962" y="2741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6" name="Freeform 414"/>
              <p:cNvSpPr>
                <a:spLocks/>
              </p:cNvSpPr>
              <p:nvPr/>
            </p:nvSpPr>
            <p:spPr bwMode="auto">
              <a:xfrm>
                <a:off x="3975" y="2756"/>
                <a:ext cx="0" cy="13"/>
              </a:xfrm>
              <a:custGeom>
                <a:avLst/>
                <a:gdLst>
                  <a:gd name="T0" fmla="*/ 0 h 24"/>
                  <a:gd name="T1" fmla="*/ 0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7" name="Freeform 415"/>
              <p:cNvSpPr>
                <a:spLocks/>
              </p:cNvSpPr>
              <p:nvPr/>
            </p:nvSpPr>
            <p:spPr bwMode="auto">
              <a:xfrm>
                <a:off x="3962" y="2769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8" name="Freeform 416"/>
              <p:cNvSpPr>
                <a:spLocks/>
              </p:cNvSpPr>
              <p:nvPr/>
            </p:nvSpPr>
            <p:spPr bwMode="auto">
              <a:xfrm>
                <a:off x="4029" y="266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9" name="Freeform 417"/>
              <p:cNvSpPr>
                <a:spLocks/>
              </p:cNvSpPr>
              <p:nvPr/>
            </p:nvSpPr>
            <p:spPr bwMode="auto">
              <a:xfrm>
                <a:off x="4029" y="2653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0" name="Freeform 418"/>
              <p:cNvSpPr>
                <a:spLocks/>
              </p:cNvSpPr>
              <p:nvPr/>
            </p:nvSpPr>
            <p:spPr bwMode="auto">
              <a:xfrm>
                <a:off x="4029" y="266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1" name="Freeform 419"/>
              <p:cNvSpPr>
                <a:spLocks/>
              </p:cNvSpPr>
              <p:nvPr/>
            </p:nvSpPr>
            <p:spPr bwMode="auto">
              <a:xfrm>
                <a:off x="4029" y="2653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2" name="Freeform 420"/>
              <p:cNvSpPr>
                <a:spLocks/>
              </p:cNvSpPr>
              <p:nvPr/>
            </p:nvSpPr>
            <p:spPr bwMode="auto">
              <a:xfrm>
                <a:off x="4029" y="2646"/>
                <a:ext cx="0" cy="19"/>
              </a:xfrm>
              <a:custGeom>
                <a:avLst/>
                <a:gdLst>
                  <a:gd name="T0" fmla="*/ 33 h 33"/>
                  <a:gd name="T1" fmla="*/ 33 h 33"/>
                  <a:gd name="T2" fmla="*/ 0 h 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3" name="Freeform 421"/>
              <p:cNvSpPr>
                <a:spLocks/>
              </p:cNvSpPr>
              <p:nvPr/>
            </p:nvSpPr>
            <p:spPr bwMode="auto">
              <a:xfrm>
                <a:off x="4017" y="2646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4" name="Freeform 422"/>
              <p:cNvSpPr>
                <a:spLocks/>
              </p:cNvSpPr>
              <p:nvPr/>
            </p:nvSpPr>
            <p:spPr bwMode="auto">
              <a:xfrm>
                <a:off x="4029" y="2665"/>
                <a:ext cx="0" cy="19"/>
              </a:xfrm>
              <a:custGeom>
                <a:avLst/>
                <a:gdLst>
                  <a:gd name="T0" fmla="*/ 0 h 32"/>
                  <a:gd name="T1" fmla="*/ 0 h 32"/>
                  <a:gd name="T2" fmla="*/ 32 h 3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2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5" name="Freeform 423"/>
              <p:cNvSpPr>
                <a:spLocks/>
              </p:cNvSpPr>
              <p:nvPr/>
            </p:nvSpPr>
            <p:spPr bwMode="auto">
              <a:xfrm>
                <a:off x="4017" y="2684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6" name="Freeform 424"/>
              <p:cNvSpPr>
                <a:spLocks/>
              </p:cNvSpPr>
              <p:nvPr/>
            </p:nvSpPr>
            <p:spPr bwMode="auto">
              <a:xfrm>
                <a:off x="4083" y="2580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7" name="Freeform 425"/>
              <p:cNvSpPr>
                <a:spLocks/>
              </p:cNvSpPr>
              <p:nvPr/>
            </p:nvSpPr>
            <p:spPr bwMode="auto">
              <a:xfrm>
                <a:off x="4083" y="2570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8" name="Freeform 426"/>
              <p:cNvSpPr>
                <a:spLocks/>
              </p:cNvSpPr>
              <p:nvPr/>
            </p:nvSpPr>
            <p:spPr bwMode="auto">
              <a:xfrm>
                <a:off x="4083" y="258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9" name="Freeform 427"/>
              <p:cNvSpPr>
                <a:spLocks/>
              </p:cNvSpPr>
              <p:nvPr/>
            </p:nvSpPr>
            <p:spPr bwMode="auto">
              <a:xfrm>
                <a:off x="4083" y="2570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0" name="Freeform 428"/>
              <p:cNvSpPr>
                <a:spLocks/>
              </p:cNvSpPr>
              <p:nvPr/>
            </p:nvSpPr>
            <p:spPr bwMode="auto">
              <a:xfrm>
                <a:off x="4083" y="2561"/>
                <a:ext cx="0" cy="22"/>
              </a:xfrm>
              <a:custGeom>
                <a:avLst/>
                <a:gdLst>
                  <a:gd name="T0" fmla="*/ 39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39"/>
                    </a:moveTo>
                    <a:lnTo>
                      <a:pt x="0" y="39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1" name="Freeform 429"/>
              <p:cNvSpPr>
                <a:spLocks/>
              </p:cNvSpPr>
              <p:nvPr/>
            </p:nvSpPr>
            <p:spPr bwMode="auto">
              <a:xfrm>
                <a:off x="4071" y="2561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2" name="Freeform 430"/>
              <p:cNvSpPr>
                <a:spLocks/>
              </p:cNvSpPr>
              <p:nvPr/>
            </p:nvSpPr>
            <p:spPr bwMode="auto">
              <a:xfrm>
                <a:off x="4083" y="2583"/>
                <a:ext cx="0" cy="23"/>
              </a:xfrm>
              <a:custGeom>
                <a:avLst/>
                <a:gdLst>
                  <a:gd name="T0" fmla="*/ 0 h 40"/>
                  <a:gd name="T1" fmla="*/ 0 h 40"/>
                  <a:gd name="T2" fmla="*/ 40 h 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4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3" name="Freeform 431"/>
              <p:cNvSpPr>
                <a:spLocks/>
              </p:cNvSpPr>
              <p:nvPr/>
            </p:nvSpPr>
            <p:spPr bwMode="auto">
              <a:xfrm>
                <a:off x="4071" y="2606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4" name="Freeform 432"/>
              <p:cNvSpPr>
                <a:spLocks/>
              </p:cNvSpPr>
              <p:nvPr/>
            </p:nvSpPr>
            <p:spPr bwMode="auto">
              <a:xfrm>
                <a:off x="4137" y="248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5" name="Freeform 433"/>
              <p:cNvSpPr>
                <a:spLocks/>
              </p:cNvSpPr>
              <p:nvPr/>
            </p:nvSpPr>
            <p:spPr bwMode="auto">
              <a:xfrm>
                <a:off x="4137" y="2474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6" name="Freeform 434"/>
              <p:cNvSpPr>
                <a:spLocks/>
              </p:cNvSpPr>
              <p:nvPr/>
            </p:nvSpPr>
            <p:spPr bwMode="auto">
              <a:xfrm>
                <a:off x="4137" y="248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7" name="Freeform 435"/>
              <p:cNvSpPr>
                <a:spLocks/>
              </p:cNvSpPr>
              <p:nvPr/>
            </p:nvSpPr>
            <p:spPr bwMode="auto">
              <a:xfrm>
                <a:off x="4137" y="2474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8" name="Freeform 436"/>
              <p:cNvSpPr>
                <a:spLocks/>
              </p:cNvSpPr>
              <p:nvPr/>
            </p:nvSpPr>
            <p:spPr bwMode="auto">
              <a:xfrm>
                <a:off x="4137" y="2458"/>
                <a:ext cx="0" cy="28"/>
              </a:xfrm>
              <a:custGeom>
                <a:avLst/>
                <a:gdLst>
                  <a:gd name="T0" fmla="*/ 48 h 48"/>
                  <a:gd name="T1" fmla="*/ 48 h 48"/>
                  <a:gd name="T2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9" name="Freeform 437"/>
              <p:cNvSpPr>
                <a:spLocks/>
              </p:cNvSpPr>
              <p:nvPr/>
            </p:nvSpPr>
            <p:spPr bwMode="auto">
              <a:xfrm>
                <a:off x="4125" y="245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0" name="Freeform 438"/>
              <p:cNvSpPr>
                <a:spLocks/>
              </p:cNvSpPr>
              <p:nvPr/>
            </p:nvSpPr>
            <p:spPr bwMode="auto">
              <a:xfrm>
                <a:off x="4137" y="2486"/>
                <a:ext cx="0" cy="28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1" name="Freeform 439"/>
              <p:cNvSpPr>
                <a:spLocks/>
              </p:cNvSpPr>
              <p:nvPr/>
            </p:nvSpPr>
            <p:spPr bwMode="auto">
              <a:xfrm>
                <a:off x="4125" y="251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Freeform 441"/>
            <p:cNvSpPr>
              <a:spLocks/>
            </p:cNvSpPr>
            <p:nvPr/>
          </p:nvSpPr>
          <p:spPr bwMode="auto">
            <a:xfrm>
              <a:off x="4192" y="2374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442"/>
            <p:cNvSpPr>
              <a:spLocks/>
            </p:cNvSpPr>
            <p:nvPr/>
          </p:nvSpPr>
          <p:spPr bwMode="auto">
            <a:xfrm>
              <a:off x="4192" y="2364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443"/>
            <p:cNvSpPr>
              <a:spLocks/>
            </p:cNvSpPr>
            <p:nvPr/>
          </p:nvSpPr>
          <p:spPr bwMode="auto">
            <a:xfrm>
              <a:off x="4192" y="2374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444"/>
            <p:cNvSpPr>
              <a:spLocks/>
            </p:cNvSpPr>
            <p:nvPr/>
          </p:nvSpPr>
          <p:spPr bwMode="auto">
            <a:xfrm>
              <a:off x="4192" y="2364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445"/>
            <p:cNvSpPr>
              <a:spLocks/>
            </p:cNvSpPr>
            <p:nvPr/>
          </p:nvSpPr>
          <p:spPr bwMode="auto">
            <a:xfrm>
              <a:off x="4192" y="2343"/>
              <a:ext cx="0" cy="34"/>
            </a:xfrm>
            <a:custGeom>
              <a:avLst/>
              <a:gdLst>
                <a:gd name="T0" fmla="*/ 58 h 58"/>
                <a:gd name="T1" fmla="*/ 58 h 58"/>
                <a:gd name="T2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58"/>
                  </a:move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446"/>
            <p:cNvSpPr>
              <a:spLocks/>
            </p:cNvSpPr>
            <p:nvPr/>
          </p:nvSpPr>
          <p:spPr bwMode="auto">
            <a:xfrm>
              <a:off x="4179" y="2343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447"/>
            <p:cNvSpPr>
              <a:spLocks/>
            </p:cNvSpPr>
            <p:nvPr/>
          </p:nvSpPr>
          <p:spPr bwMode="auto">
            <a:xfrm>
              <a:off x="4192" y="2377"/>
              <a:ext cx="0" cy="32"/>
            </a:xfrm>
            <a:custGeom>
              <a:avLst/>
              <a:gdLst>
                <a:gd name="T0" fmla="*/ 0 h 57"/>
                <a:gd name="T1" fmla="*/ 0 h 57"/>
                <a:gd name="T2" fmla="*/ 57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448"/>
            <p:cNvSpPr>
              <a:spLocks/>
            </p:cNvSpPr>
            <p:nvPr/>
          </p:nvSpPr>
          <p:spPr bwMode="auto">
            <a:xfrm>
              <a:off x="4179" y="2409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449"/>
            <p:cNvSpPr>
              <a:spLocks/>
            </p:cNvSpPr>
            <p:nvPr/>
          </p:nvSpPr>
          <p:spPr bwMode="auto">
            <a:xfrm>
              <a:off x="4246" y="2255"/>
              <a:ext cx="0" cy="6"/>
            </a:xfrm>
            <a:custGeom>
              <a:avLst/>
              <a:gdLst>
                <a:gd name="T0" fmla="*/ 0 h 10"/>
                <a:gd name="T1" fmla="*/ 0 h 10"/>
                <a:gd name="T2" fmla="*/ 10 h 10"/>
                <a:gd name="T3" fmla="*/ 10 h 10"/>
                <a:gd name="T4" fmla="*/ 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450"/>
            <p:cNvSpPr>
              <a:spLocks/>
            </p:cNvSpPr>
            <p:nvPr/>
          </p:nvSpPr>
          <p:spPr bwMode="auto">
            <a:xfrm>
              <a:off x="4246" y="2246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451"/>
            <p:cNvSpPr>
              <a:spLocks/>
            </p:cNvSpPr>
            <p:nvPr/>
          </p:nvSpPr>
          <p:spPr bwMode="auto">
            <a:xfrm>
              <a:off x="4246" y="2255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452"/>
            <p:cNvSpPr>
              <a:spLocks/>
            </p:cNvSpPr>
            <p:nvPr/>
          </p:nvSpPr>
          <p:spPr bwMode="auto">
            <a:xfrm>
              <a:off x="4246" y="2246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53"/>
            <p:cNvSpPr>
              <a:spLocks/>
            </p:cNvSpPr>
            <p:nvPr/>
          </p:nvSpPr>
          <p:spPr bwMode="auto">
            <a:xfrm>
              <a:off x="4246" y="2219"/>
              <a:ext cx="0" cy="39"/>
            </a:xfrm>
            <a:custGeom>
              <a:avLst/>
              <a:gdLst>
                <a:gd name="T0" fmla="*/ 68 h 68"/>
                <a:gd name="T1" fmla="*/ 68 h 68"/>
                <a:gd name="T2" fmla="*/ 0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454"/>
            <p:cNvSpPr>
              <a:spLocks/>
            </p:cNvSpPr>
            <p:nvPr/>
          </p:nvSpPr>
          <p:spPr bwMode="auto">
            <a:xfrm>
              <a:off x="4234" y="2219"/>
              <a:ext cx="24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55"/>
            <p:cNvSpPr>
              <a:spLocks/>
            </p:cNvSpPr>
            <p:nvPr/>
          </p:nvSpPr>
          <p:spPr bwMode="auto">
            <a:xfrm>
              <a:off x="4246" y="2258"/>
              <a:ext cx="0" cy="39"/>
            </a:xfrm>
            <a:custGeom>
              <a:avLst/>
              <a:gdLst>
                <a:gd name="T0" fmla="*/ 0 h 68"/>
                <a:gd name="T1" fmla="*/ 0 h 68"/>
                <a:gd name="T2" fmla="*/ 68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">
                  <a:moveTo>
                    <a:pt x="0" y="0"/>
                  </a:moveTo>
                  <a:lnTo>
                    <a:pt x="0" y="0"/>
                  </a:lnTo>
                  <a:lnTo>
                    <a:pt x="0" y="6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56"/>
            <p:cNvSpPr>
              <a:spLocks/>
            </p:cNvSpPr>
            <p:nvPr/>
          </p:nvSpPr>
          <p:spPr bwMode="auto">
            <a:xfrm>
              <a:off x="4234" y="2297"/>
              <a:ext cx="24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57"/>
            <p:cNvSpPr>
              <a:spLocks/>
            </p:cNvSpPr>
            <p:nvPr/>
          </p:nvSpPr>
          <p:spPr bwMode="auto">
            <a:xfrm>
              <a:off x="4300" y="2070"/>
              <a:ext cx="0" cy="6"/>
            </a:xfrm>
            <a:custGeom>
              <a:avLst/>
              <a:gdLst>
                <a:gd name="T0" fmla="*/ 0 h 10"/>
                <a:gd name="T1" fmla="*/ 0 h 10"/>
                <a:gd name="T2" fmla="*/ 10 h 10"/>
                <a:gd name="T3" fmla="*/ 10 h 10"/>
                <a:gd name="T4" fmla="*/ 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458"/>
            <p:cNvSpPr>
              <a:spLocks/>
            </p:cNvSpPr>
            <p:nvPr/>
          </p:nvSpPr>
          <p:spPr bwMode="auto">
            <a:xfrm>
              <a:off x="4300" y="2060"/>
              <a:ext cx="0" cy="26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459"/>
            <p:cNvSpPr>
              <a:spLocks/>
            </p:cNvSpPr>
            <p:nvPr/>
          </p:nvSpPr>
          <p:spPr bwMode="auto">
            <a:xfrm>
              <a:off x="4300" y="2070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460"/>
            <p:cNvSpPr>
              <a:spLocks/>
            </p:cNvSpPr>
            <p:nvPr/>
          </p:nvSpPr>
          <p:spPr bwMode="auto">
            <a:xfrm>
              <a:off x="4300" y="2060"/>
              <a:ext cx="0" cy="26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461"/>
            <p:cNvSpPr>
              <a:spLocks/>
            </p:cNvSpPr>
            <p:nvPr/>
          </p:nvSpPr>
          <p:spPr bwMode="auto">
            <a:xfrm>
              <a:off x="4300" y="2025"/>
              <a:ext cx="0" cy="48"/>
            </a:xfrm>
            <a:custGeom>
              <a:avLst/>
              <a:gdLst>
                <a:gd name="T0" fmla="*/ 84 h 84"/>
                <a:gd name="T1" fmla="*/ 84 h 84"/>
                <a:gd name="T2" fmla="*/ 0 h 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4">
                  <a:moveTo>
                    <a:pt x="0" y="84"/>
                  </a:moveTo>
                  <a:lnTo>
                    <a:pt x="0" y="8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462"/>
            <p:cNvSpPr>
              <a:spLocks/>
            </p:cNvSpPr>
            <p:nvPr/>
          </p:nvSpPr>
          <p:spPr bwMode="auto">
            <a:xfrm>
              <a:off x="4288" y="2025"/>
              <a:ext cx="24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463"/>
            <p:cNvSpPr>
              <a:spLocks/>
            </p:cNvSpPr>
            <p:nvPr/>
          </p:nvSpPr>
          <p:spPr bwMode="auto">
            <a:xfrm>
              <a:off x="4300" y="2073"/>
              <a:ext cx="0" cy="48"/>
            </a:xfrm>
            <a:custGeom>
              <a:avLst/>
              <a:gdLst>
                <a:gd name="T0" fmla="*/ 0 h 84"/>
                <a:gd name="T1" fmla="*/ 0 h 84"/>
                <a:gd name="T2" fmla="*/ 84 h 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4">
                  <a:moveTo>
                    <a:pt x="0" y="0"/>
                  </a:moveTo>
                  <a:lnTo>
                    <a:pt x="0" y="0"/>
                  </a:lnTo>
                  <a:lnTo>
                    <a:pt x="0" y="84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464"/>
            <p:cNvSpPr>
              <a:spLocks/>
            </p:cNvSpPr>
            <p:nvPr/>
          </p:nvSpPr>
          <p:spPr bwMode="auto">
            <a:xfrm>
              <a:off x="4288" y="2121"/>
              <a:ext cx="24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465"/>
            <p:cNvSpPr>
              <a:spLocks/>
            </p:cNvSpPr>
            <p:nvPr/>
          </p:nvSpPr>
          <p:spPr bwMode="auto">
            <a:xfrm>
              <a:off x="4354" y="1916"/>
              <a:ext cx="0" cy="6"/>
            </a:xfrm>
            <a:custGeom>
              <a:avLst/>
              <a:gdLst>
                <a:gd name="T0" fmla="*/ 0 h 10"/>
                <a:gd name="T1" fmla="*/ 0 h 10"/>
                <a:gd name="T2" fmla="*/ 10 h 10"/>
                <a:gd name="T3" fmla="*/ 10 h 10"/>
                <a:gd name="T4" fmla="*/ 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466"/>
            <p:cNvSpPr>
              <a:spLocks/>
            </p:cNvSpPr>
            <p:nvPr/>
          </p:nvSpPr>
          <p:spPr bwMode="auto">
            <a:xfrm>
              <a:off x="4354" y="1906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467"/>
            <p:cNvSpPr>
              <a:spLocks/>
            </p:cNvSpPr>
            <p:nvPr/>
          </p:nvSpPr>
          <p:spPr bwMode="auto">
            <a:xfrm>
              <a:off x="4354" y="1916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468"/>
            <p:cNvSpPr>
              <a:spLocks/>
            </p:cNvSpPr>
            <p:nvPr/>
          </p:nvSpPr>
          <p:spPr bwMode="auto">
            <a:xfrm>
              <a:off x="4354" y="1906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469"/>
            <p:cNvSpPr>
              <a:spLocks/>
            </p:cNvSpPr>
            <p:nvPr/>
          </p:nvSpPr>
          <p:spPr bwMode="auto">
            <a:xfrm>
              <a:off x="4354" y="1863"/>
              <a:ext cx="0" cy="56"/>
            </a:xfrm>
            <a:custGeom>
              <a:avLst/>
              <a:gdLst>
                <a:gd name="T0" fmla="*/ 97 h 97"/>
                <a:gd name="T1" fmla="*/ 97 h 97"/>
                <a:gd name="T2" fmla="*/ 0 h 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7">
                  <a:moveTo>
                    <a:pt x="0" y="97"/>
                  </a:move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470"/>
            <p:cNvSpPr>
              <a:spLocks/>
            </p:cNvSpPr>
            <p:nvPr/>
          </p:nvSpPr>
          <p:spPr bwMode="auto">
            <a:xfrm>
              <a:off x="4342" y="1863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471"/>
            <p:cNvSpPr>
              <a:spLocks/>
            </p:cNvSpPr>
            <p:nvPr/>
          </p:nvSpPr>
          <p:spPr bwMode="auto">
            <a:xfrm>
              <a:off x="4354" y="1919"/>
              <a:ext cx="0" cy="56"/>
            </a:xfrm>
            <a:custGeom>
              <a:avLst/>
              <a:gdLst>
                <a:gd name="T0" fmla="*/ 0 h 97"/>
                <a:gd name="T1" fmla="*/ 0 h 97"/>
                <a:gd name="T2" fmla="*/ 97 h 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7">
                  <a:moveTo>
                    <a:pt x="0" y="0"/>
                  </a:moveTo>
                  <a:lnTo>
                    <a:pt x="0" y="0"/>
                  </a:lnTo>
                  <a:lnTo>
                    <a:pt x="0" y="97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472"/>
            <p:cNvSpPr>
              <a:spLocks/>
            </p:cNvSpPr>
            <p:nvPr/>
          </p:nvSpPr>
          <p:spPr bwMode="auto">
            <a:xfrm>
              <a:off x="4342" y="1975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473"/>
            <p:cNvSpPr>
              <a:spLocks/>
            </p:cNvSpPr>
            <p:nvPr/>
          </p:nvSpPr>
          <p:spPr bwMode="auto">
            <a:xfrm>
              <a:off x="4409" y="1750"/>
              <a:ext cx="0" cy="5"/>
            </a:xfrm>
            <a:custGeom>
              <a:avLst/>
              <a:gdLst>
                <a:gd name="T0" fmla="*/ 0 h 10"/>
                <a:gd name="T1" fmla="*/ 0 h 10"/>
                <a:gd name="T2" fmla="*/ 10 h 10"/>
                <a:gd name="T3" fmla="*/ 10 h 10"/>
                <a:gd name="T4" fmla="*/ 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4409" y="1740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4409" y="1750"/>
              <a:ext cx="0" cy="5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76"/>
            <p:cNvSpPr>
              <a:spLocks/>
            </p:cNvSpPr>
            <p:nvPr/>
          </p:nvSpPr>
          <p:spPr bwMode="auto">
            <a:xfrm>
              <a:off x="4409" y="1740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7"/>
            <p:cNvSpPr>
              <a:spLocks/>
            </p:cNvSpPr>
            <p:nvPr/>
          </p:nvSpPr>
          <p:spPr bwMode="auto">
            <a:xfrm>
              <a:off x="4409" y="1688"/>
              <a:ext cx="0" cy="65"/>
            </a:xfrm>
            <a:custGeom>
              <a:avLst/>
              <a:gdLst>
                <a:gd name="T0" fmla="*/ 112 h 112"/>
                <a:gd name="T1" fmla="*/ 112 h 112"/>
                <a:gd name="T2" fmla="*/ 0 h 1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2">
                  <a:moveTo>
                    <a:pt x="0" y="112"/>
                  </a:move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78"/>
            <p:cNvSpPr>
              <a:spLocks/>
            </p:cNvSpPr>
            <p:nvPr/>
          </p:nvSpPr>
          <p:spPr bwMode="auto">
            <a:xfrm>
              <a:off x="4396" y="1688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79"/>
            <p:cNvSpPr>
              <a:spLocks/>
            </p:cNvSpPr>
            <p:nvPr/>
          </p:nvSpPr>
          <p:spPr bwMode="auto">
            <a:xfrm>
              <a:off x="4409" y="1753"/>
              <a:ext cx="0" cy="63"/>
            </a:xfrm>
            <a:custGeom>
              <a:avLst/>
              <a:gdLst>
                <a:gd name="T0" fmla="*/ 0 h 111"/>
                <a:gd name="T1" fmla="*/ 0 h 111"/>
                <a:gd name="T2" fmla="*/ 111 h 1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1">
                  <a:moveTo>
                    <a:pt x="0" y="0"/>
                  </a:move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80"/>
            <p:cNvSpPr>
              <a:spLocks/>
            </p:cNvSpPr>
            <p:nvPr/>
          </p:nvSpPr>
          <p:spPr bwMode="auto">
            <a:xfrm>
              <a:off x="4396" y="1816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81"/>
            <p:cNvSpPr>
              <a:spLocks/>
            </p:cNvSpPr>
            <p:nvPr/>
          </p:nvSpPr>
          <p:spPr bwMode="auto">
            <a:xfrm>
              <a:off x="4463" y="1573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82"/>
            <p:cNvSpPr>
              <a:spLocks/>
            </p:cNvSpPr>
            <p:nvPr/>
          </p:nvSpPr>
          <p:spPr bwMode="auto">
            <a:xfrm>
              <a:off x="4463" y="1564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3"/>
            <p:cNvSpPr>
              <a:spLocks/>
            </p:cNvSpPr>
            <p:nvPr/>
          </p:nvSpPr>
          <p:spPr bwMode="auto">
            <a:xfrm>
              <a:off x="4463" y="1573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84"/>
            <p:cNvSpPr>
              <a:spLocks/>
            </p:cNvSpPr>
            <p:nvPr/>
          </p:nvSpPr>
          <p:spPr bwMode="auto">
            <a:xfrm>
              <a:off x="4463" y="1564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85"/>
            <p:cNvSpPr>
              <a:spLocks/>
            </p:cNvSpPr>
            <p:nvPr/>
          </p:nvSpPr>
          <p:spPr bwMode="auto">
            <a:xfrm>
              <a:off x="4463" y="1503"/>
              <a:ext cx="0" cy="73"/>
            </a:xfrm>
            <a:custGeom>
              <a:avLst/>
              <a:gdLst>
                <a:gd name="T0" fmla="*/ 127 h 127"/>
                <a:gd name="T1" fmla="*/ 127 h 127"/>
                <a:gd name="T2" fmla="*/ 0 h 1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7">
                  <a:moveTo>
                    <a:pt x="0" y="127"/>
                  </a:move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6"/>
            <p:cNvSpPr>
              <a:spLocks/>
            </p:cNvSpPr>
            <p:nvPr/>
          </p:nvSpPr>
          <p:spPr bwMode="auto">
            <a:xfrm>
              <a:off x="4450" y="1503"/>
              <a:ext cx="26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87"/>
            <p:cNvSpPr>
              <a:spLocks/>
            </p:cNvSpPr>
            <p:nvPr/>
          </p:nvSpPr>
          <p:spPr bwMode="auto">
            <a:xfrm>
              <a:off x="4463" y="1576"/>
              <a:ext cx="0" cy="73"/>
            </a:xfrm>
            <a:custGeom>
              <a:avLst/>
              <a:gdLst>
                <a:gd name="T0" fmla="*/ 0 h 127"/>
                <a:gd name="T1" fmla="*/ 0 h 127"/>
                <a:gd name="T2" fmla="*/ 127 h 1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7">
                  <a:moveTo>
                    <a:pt x="0" y="0"/>
                  </a:moveTo>
                  <a:lnTo>
                    <a:pt x="0" y="0"/>
                  </a:lnTo>
                  <a:lnTo>
                    <a:pt x="0" y="127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88"/>
            <p:cNvSpPr>
              <a:spLocks/>
            </p:cNvSpPr>
            <p:nvPr/>
          </p:nvSpPr>
          <p:spPr bwMode="auto">
            <a:xfrm>
              <a:off x="4450" y="1649"/>
              <a:ext cx="26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89"/>
            <p:cNvSpPr>
              <a:spLocks/>
            </p:cNvSpPr>
            <p:nvPr/>
          </p:nvSpPr>
          <p:spPr bwMode="auto">
            <a:xfrm>
              <a:off x="4518" y="1387"/>
              <a:ext cx="0" cy="6"/>
            </a:xfrm>
            <a:custGeom>
              <a:avLst/>
              <a:gdLst>
                <a:gd name="T0" fmla="*/ 0 h 10"/>
                <a:gd name="T1" fmla="*/ 0 h 10"/>
                <a:gd name="T2" fmla="*/ 10 h 10"/>
                <a:gd name="T3" fmla="*/ 10 h 10"/>
                <a:gd name="T4" fmla="*/ 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490"/>
            <p:cNvSpPr>
              <a:spLocks/>
            </p:cNvSpPr>
            <p:nvPr/>
          </p:nvSpPr>
          <p:spPr bwMode="auto">
            <a:xfrm>
              <a:off x="4518" y="1378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491"/>
            <p:cNvSpPr>
              <a:spLocks/>
            </p:cNvSpPr>
            <p:nvPr/>
          </p:nvSpPr>
          <p:spPr bwMode="auto">
            <a:xfrm>
              <a:off x="4518" y="138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492"/>
            <p:cNvSpPr>
              <a:spLocks/>
            </p:cNvSpPr>
            <p:nvPr/>
          </p:nvSpPr>
          <p:spPr bwMode="auto">
            <a:xfrm>
              <a:off x="4518" y="1378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493"/>
            <p:cNvSpPr>
              <a:spLocks/>
            </p:cNvSpPr>
            <p:nvPr/>
          </p:nvSpPr>
          <p:spPr bwMode="auto">
            <a:xfrm>
              <a:off x="4518" y="1308"/>
              <a:ext cx="0" cy="82"/>
            </a:xfrm>
            <a:custGeom>
              <a:avLst/>
              <a:gdLst>
                <a:gd name="T0" fmla="*/ 143 h 143"/>
                <a:gd name="T1" fmla="*/ 143 h 143"/>
                <a:gd name="T2" fmla="*/ 0 h 1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494"/>
            <p:cNvSpPr>
              <a:spLocks/>
            </p:cNvSpPr>
            <p:nvPr/>
          </p:nvSpPr>
          <p:spPr bwMode="auto">
            <a:xfrm>
              <a:off x="4505" y="1308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95"/>
            <p:cNvSpPr>
              <a:spLocks/>
            </p:cNvSpPr>
            <p:nvPr/>
          </p:nvSpPr>
          <p:spPr bwMode="auto">
            <a:xfrm>
              <a:off x="4518" y="1390"/>
              <a:ext cx="0" cy="82"/>
            </a:xfrm>
            <a:custGeom>
              <a:avLst/>
              <a:gdLst>
                <a:gd name="T0" fmla="*/ 0 h 143"/>
                <a:gd name="T1" fmla="*/ 0 h 143"/>
                <a:gd name="T2" fmla="*/ 143 h 1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496"/>
            <p:cNvSpPr>
              <a:spLocks/>
            </p:cNvSpPr>
            <p:nvPr/>
          </p:nvSpPr>
          <p:spPr bwMode="auto">
            <a:xfrm>
              <a:off x="4505" y="1472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497"/>
            <p:cNvSpPr>
              <a:spLocks/>
            </p:cNvSpPr>
            <p:nvPr/>
          </p:nvSpPr>
          <p:spPr bwMode="auto">
            <a:xfrm>
              <a:off x="4572" y="1124"/>
              <a:ext cx="0" cy="6"/>
            </a:xfrm>
            <a:custGeom>
              <a:avLst/>
              <a:gdLst>
                <a:gd name="T0" fmla="*/ 0 h 10"/>
                <a:gd name="T1" fmla="*/ 0 h 10"/>
                <a:gd name="T2" fmla="*/ 10 h 10"/>
                <a:gd name="T3" fmla="*/ 10 h 10"/>
                <a:gd name="T4" fmla="*/ 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498"/>
            <p:cNvSpPr>
              <a:spLocks/>
            </p:cNvSpPr>
            <p:nvPr/>
          </p:nvSpPr>
          <p:spPr bwMode="auto">
            <a:xfrm>
              <a:off x="4572" y="1114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499"/>
            <p:cNvSpPr>
              <a:spLocks/>
            </p:cNvSpPr>
            <p:nvPr/>
          </p:nvSpPr>
          <p:spPr bwMode="auto">
            <a:xfrm>
              <a:off x="4572" y="1124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500"/>
            <p:cNvSpPr>
              <a:spLocks/>
            </p:cNvSpPr>
            <p:nvPr/>
          </p:nvSpPr>
          <p:spPr bwMode="auto">
            <a:xfrm>
              <a:off x="4572" y="1114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501"/>
            <p:cNvSpPr>
              <a:spLocks/>
            </p:cNvSpPr>
            <p:nvPr/>
          </p:nvSpPr>
          <p:spPr bwMode="auto">
            <a:xfrm>
              <a:off x="4572" y="1031"/>
              <a:ext cx="0" cy="96"/>
            </a:xfrm>
            <a:custGeom>
              <a:avLst/>
              <a:gdLst>
                <a:gd name="T0" fmla="*/ 166 h 166"/>
                <a:gd name="T1" fmla="*/ 166 h 166"/>
                <a:gd name="T2" fmla="*/ 0 h 1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6">
                  <a:moveTo>
                    <a:pt x="0" y="166"/>
                  </a:moveTo>
                  <a:lnTo>
                    <a:pt x="0" y="166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502"/>
            <p:cNvSpPr>
              <a:spLocks/>
            </p:cNvSpPr>
            <p:nvPr/>
          </p:nvSpPr>
          <p:spPr bwMode="auto">
            <a:xfrm>
              <a:off x="4559" y="1031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503"/>
            <p:cNvSpPr>
              <a:spLocks/>
            </p:cNvSpPr>
            <p:nvPr/>
          </p:nvSpPr>
          <p:spPr bwMode="auto">
            <a:xfrm>
              <a:off x="4572" y="1127"/>
              <a:ext cx="0" cy="95"/>
            </a:xfrm>
            <a:custGeom>
              <a:avLst/>
              <a:gdLst>
                <a:gd name="T0" fmla="*/ 0 h 166"/>
                <a:gd name="T1" fmla="*/ 0 h 166"/>
                <a:gd name="T2" fmla="*/ 166 h 1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6">
                  <a:moveTo>
                    <a:pt x="0" y="0"/>
                  </a:moveTo>
                  <a:lnTo>
                    <a:pt x="0" y="0"/>
                  </a:lnTo>
                  <a:lnTo>
                    <a:pt x="0" y="166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04"/>
            <p:cNvSpPr>
              <a:spLocks/>
            </p:cNvSpPr>
            <p:nvPr/>
          </p:nvSpPr>
          <p:spPr bwMode="auto">
            <a:xfrm>
              <a:off x="4559" y="1222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Rectangle 505"/>
            <p:cNvSpPr>
              <a:spLocks noChangeArrowheads="1"/>
            </p:cNvSpPr>
            <p:nvPr/>
          </p:nvSpPr>
          <p:spPr bwMode="auto">
            <a:xfrm>
              <a:off x="4626" y="921"/>
              <a:ext cx="1" cy="1"/>
            </a:xfrm>
            <a:prstGeom prst="rect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06"/>
            <p:cNvSpPr>
              <a:spLocks/>
            </p:cNvSpPr>
            <p:nvPr/>
          </p:nvSpPr>
          <p:spPr bwMode="auto">
            <a:xfrm>
              <a:off x="4626" y="908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Rectangle 507"/>
            <p:cNvSpPr>
              <a:spLocks noChangeArrowheads="1"/>
            </p:cNvSpPr>
            <p:nvPr/>
          </p:nvSpPr>
          <p:spPr bwMode="auto">
            <a:xfrm>
              <a:off x="4626" y="921"/>
              <a:ext cx="1" cy="1"/>
            </a:xfrm>
            <a:prstGeom prst="rect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508"/>
            <p:cNvSpPr>
              <a:spLocks/>
            </p:cNvSpPr>
            <p:nvPr/>
          </p:nvSpPr>
          <p:spPr bwMode="auto">
            <a:xfrm>
              <a:off x="4626" y="908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09"/>
            <p:cNvSpPr>
              <a:spLocks/>
            </p:cNvSpPr>
            <p:nvPr/>
          </p:nvSpPr>
          <p:spPr bwMode="auto">
            <a:xfrm>
              <a:off x="4626" y="815"/>
              <a:ext cx="0" cy="106"/>
            </a:xfrm>
            <a:custGeom>
              <a:avLst/>
              <a:gdLst>
                <a:gd name="T0" fmla="*/ 184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184"/>
                  </a:moveTo>
                  <a:lnTo>
                    <a:pt x="0" y="18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10"/>
            <p:cNvSpPr>
              <a:spLocks/>
            </p:cNvSpPr>
            <p:nvPr/>
          </p:nvSpPr>
          <p:spPr bwMode="auto">
            <a:xfrm>
              <a:off x="4614" y="815"/>
              <a:ext cx="12" cy="0"/>
            </a:xfrm>
            <a:custGeom>
              <a:avLst/>
              <a:gdLst>
                <a:gd name="T0" fmla="*/ 0 w 22"/>
                <a:gd name="T1" fmla="*/ 0 w 22"/>
                <a:gd name="T2" fmla="*/ 22 w 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511"/>
            <p:cNvSpPr>
              <a:spLocks/>
            </p:cNvSpPr>
            <p:nvPr/>
          </p:nvSpPr>
          <p:spPr bwMode="auto">
            <a:xfrm>
              <a:off x="4626" y="921"/>
              <a:ext cx="0" cy="106"/>
            </a:xfrm>
            <a:custGeom>
              <a:avLst/>
              <a:gdLst>
                <a:gd name="T0" fmla="*/ 0 h 184"/>
                <a:gd name="T1" fmla="*/ 0 h 184"/>
                <a:gd name="T2" fmla="*/ 184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0"/>
                  </a:lnTo>
                  <a:lnTo>
                    <a:pt x="0" y="184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512"/>
            <p:cNvSpPr>
              <a:spLocks/>
            </p:cNvSpPr>
            <p:nvPr/>
          </p:nvSpPr>
          <p:spPr bwMode="auto">
            <a:xfrm>
              <a:off x="4614" y="1027"/>
              <a:ext cx="12" cy="0"/>
            </a:xfrm>
            <a:custGeom>
              <a:avLst/>
              <a:gdLst>
                <a:gd name="T0" fmla="*/ 0 w 22"/>
                <a:gd name="T1" fmla="*/ 0 w 22"/>
                <a:gd name="T2" fmla="*/ 22 w 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513"/>
            <p:cNvSpPr>
              <a:spLocks noEditPoints="1"/>
            </p:cNvSpPr>
            <p:nvPr/>
          </p:nvSpPr>
          <p:spPr bwMode="auto">
            <a:xfrm>
              <a:off x="1615" y="888"/>
              <a:ext cx="3036" cy="2183"/>
            </a:xfrm>
            <a:custGeom>
              <a:avLst/>
              <a:gdLst>
                <a:gd name="T0" fmla="*/ 0 w 5284"/>
                <a:gd name="T1" fmla="*/ 3738 h 3796"/>
                <a:gd name="T2" fmla="*/ 95 w 5284"/>
                <a:gd name="T3" fmla="*/ 3738 h 3796"/>
                <a:gd name="T4" fmla="*/ 189 w 5284"/>
                <a:gd name="T5" fmla="*/ 3738 h 3796"/>
                <a:gd name="T6" fmla="*/ 284 w 5284"/>
                <a:gd name="T7" fmla="*/ 3738 h 3796"/>
                <a:gd name="T8" fmla="*/ 378 w 5284"/>
                <a:gd name="T9" fmla="*/ 3738 h 3796"/>
                <a:gd name="T10" fmla="*/ 473 w 5284"/>
                <a:gd name="T11" fmla="*/ 3738 h 3796"/>
                <a:gd name="T12" fmla="*/ 662 w 5284"/>
                <a:gd name="T13" fmla="*/ 3738 h 3796"/>
                <a:gd name="T14" fmla="*/ 851 w 5284"/>
                <a:gd name="T15" fmla="*/ 3738 h 3796"/>
                <a:gd name="T16" fmla="*/ 945 w 5284"/>
                <a:gd name="T17" fmla="*/ 3738 h 3796"/>
                <a:gd name="T18" fmla="*/ 1134 w 5284"/>
                <a:gd name="T19" fmla="*/ 3738 h 3796"/>
                <a:gd name="T20" fmla="*/ 1229 w 5284"/>
                <a:gd name="T21" fmla="*/ 3738 h 3796"/>
                <a:gd name="T22" fmla="*/ 1323 w 5284"/>
                <a:gd name="T23" fmla="*/ 3738 h 3796"/>
                <a:gd name="T24" fmla="*/ 1418 w 5284"/>
                <a:gd name="T25" fmla="*/ 3737 h 3796"/>
                <a:gd name="T26" fmla="*/ 1512 w 5284"/>
                <a:gd name="T27" fmla="*/ 3737 h 3796"/>
                <a:gd name="T28" fmla="*/ 1607 w 5284"/>
                <a:gd name="T29" fmla="*/ 3737 h 3796"/>
                <a:gd name="T30" fmla="*/ 1701 w 5284"/>
                <a:gd name="T31" fmla="*/ 3737 h 3796"/>
                <a:gd name="T32" fmla="*/ 1796 w 5284"/>
                <a:gd name="T33" fmla="*/ 3736 h 3796"/>
                <a:gd name="T34" fmla="*/ 1890 w 5284"/>
                <a:gd name="T35" fmla="*/ 3736 h 3796"/>
                <a:gd name="T36" fmla="*/ 1985 w 5284"/>
                <a:gd name="T37" fmla="*/ 3735 h 3796"/>
                <a:gd name="T38" fmla="*/ 2079 w 5284"/>
                <a:gd name="T39" fmla="*/ 3734 h 3796"/>
                <a:gd name="T40" fmla="*/ 2174 w 5284"/>
                <a:gd name="T41" fmla="*/ 3733 h 3796"/>
                <a:gd name="T42" fmla="*/ 2268 w 5284"/>
                <a:gd name="T43" fmla="*/ 3731 h 3796"/>
                <a:gd name="T44" fmla="*/ 2363 w 5284"/>
                <a:gd name="T45" fmla="*/ 3730 h 3796"/>
                <a:gd name="T46" fmla="*/ 2457 w 5284"/>
                <a:gd name="T47" fmla="*/ 3728 h 3796"/>
                <a:gd name="T48" fmla="*/ 2552 w 5284"/>
                <a:gd name="T49" fmla="*/ 3725 h 3796"/>
                <a:gd name="T50" fmla="*/ 2646 w 5284"/>
                <a:gd name="T51" fmla="*/ 3722 h 3796"/>
                <a:gd name="T52" fmla="*/ 2741 w 5284"/>
                <a:gd name="T53" fmla="*/ 3717 h 3796"/>
                <a:gd name="T54" fmla="*/ 2835 w 5284"/>
                <a:gd name="T55" fmla="*/ 3712 h 3796"/>
                <a:gd name="T56" fmla="*/ 2929 w 5284"/>
                <a:gd name="T57" fmla="*/ 3706 h 3796"/>
                <a:gd name="T58" fmla="*/ 3024 w 5284"/>
                <a:gd name="T59" fmla="*/ 3698 h 3796"/>
                <a:gd name="T60" fmla="*/ 3118 w 5284"/>
                <a:gd name="T61" fmla="*/ 3689 h 3796"/>
                <a:gd name="T62" fmla="*/ 3213 w 5284"/>
                <a:gd name="T63" fmla="*/ 3673 h 3796"/>
                <a:gd name="T64" fmla="*/ 3307 w 5284"/>
                <a:gd name="T65" fmla="*/ 3658 h 3796"/>
                <a:gd name="T66" fmla="*/ 3402 w 5284"/>
                <a:gd name="T67" fmla="*/ 3638 h 3796"/>
                <a:gd name="T68" fmla="*/ 3496 w 5284"/>
                <a:gd name="T69" fmla="*/ 3614 h 3796"/>
                <a:gd name="T70" fmla="*/ 3591 w 5284"/>
                <a:gd name="T71" fmla="*/ 3585 h 3796"/>
                <a:gd name="T72" fmla="*/ 3685 w 5284"/>
                <a:gd name="T73" fmla="*/ 3533 h 3796"/>
                <a:gd name="T74" fmla="*/ 3780 w 5284"/>
                <a:gd name="T75" fmla="*/ 3483 h 3796"/>
                <a:gd name="T76" fmla="*/ 3874 w 5284"/>
                <a:gd name="T77" fmla="*/ 3420 h 3796"/>
                <a:gd name="T78" fmla="*/ 3969 w 5284"/>
                <a:gd name="T79" fmla="*/ 3343 h 3796"/>
                <a:gd name="T80" fmla="*/ 4063 w 5284"/>
                <a:gd name="T81" fmla="*/ 3248 h 3796"/>
                <a:gd name="T82" fmla="*/ 4158 w 5284"/>
                <a:gd name="T83" fmla="*/ 3091 h 3796"/>
                <a:gd name="T84" fmla="*/ 4252 w 5284"/>
                <a:gd name="T85" fmla="*/ 2948 h 3796"/>
                <a:gd name="T86" fmla="*/ 4347 w 5284"/>
                <a:gd name="T87" fmla="*/ 2779 h 3796"/>
                <a:gd name="T88" fmla="*/ 4441 w 5284"/>
                <a:gd name="T89" fmla="*/ 2589 h 3796"/>
                <a:gd name="T90" fmla="*/ 4536 w 5284"/>
                <a:gd name="T91" fmla="*/ 2383 h 3796"/>
                <a:gd name="T92" fmla="*/ 4630 w 5284"/>
                <a:gd name="T93" fmla="*/ 2061 h 3796"/>
                <a:gd name="T94" fmla="*/ 4725 w 5284"/>
                <a:gd name="T95" fmla="*/ 1793 h 3796"/>
                <a:gd name="T96" fmla="*/ 4819 w 5284"/>
                <a:gd name="T97" fmla="*/ 1504 h 3796"/>
                <a:gd name="T98" fmla="*/ 4914 w 5284"/>
                <a:gd name="T99" fmla="*/ 1197 h 3796"/>
                <a:gd name="T100" fmla="*/ 5008 w 5284"/>
                <a:gd name="T101" fmla="*/ 874 h 3796"/>
                <a:gd name="T102" fmla="*/ 5103 w 5284"/>
                <a:gd name="T103" fmla="*/ 416 h 3796"/>
                <a:gd name="T104" fmla="*/ 5197 w 5284"/>
                <a:gd name="T105" fmla="*/ 58 h 3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84" h="3796">
                  <a:moveTo>
                    <a:pt x="0" y="3738"/>
                  </a:moveTo>
                  <a:lnTo>
                    <a:pt x="0" y="3738"/>
                  </a:lnTo>
                  <a:cubicBezTo>
                    <a:pt x="0" y="3680"/>
                    <a:pt x="87" y="3680"/>
                    <a:pt x="87" y="3738"/>
                  </a:cubicBezTo>
                  <a:cubicBezTo>
                    <a:pt x="87" y="3796"/>
                    <a:pt x="0" y="3796"/>
                    <a:pt x="0" y="3738"/>
                  </a:cubicBezTo>
                  <a:lnTo>
                    <a:pt x="0" y="3738"/>
                  </a:lnTo>
                  <a:close/>
                  <a:moveTo>
                    <a:pt x="95" y="3738"/>
                  </a:moveTo>
                  <a:lnTo>
                    <a:pt x="95" y="3738"/>
                  </a:lnTo>
                  <a:cubicBezTo>
                    <a:pt x="95" y="3680"/>
                    <a:pt x="182" y="3680"/>
                    <a:pt x="182" y="3738"/>
                  </a:cubicBezTo>
                  <a:cubicBezTo>
                    <a:pt x="182" y="3796"/>
                    <a:pt x="95" y="3796"/>
                    <a:pt x="95" y="3738"/>
                  </a:cubicBezTo>
                  <a:lnTo>
                    <a:pt x="95" y="3738"/>
                  </a:lnTo>
                  <a:close/>
                  <a:moveTo>
                    <a:pt x="189" y="3738"/>
                  </a:moveTo>
                  <a:lnTo>
                    <a:pt x="189" y="3738"/>
                  </a:lnTo>
                  <a:cubicBezTo>
                    <a:pt x="189" y="3680"/>
                    <a:pt x="276" y="3680"/>
                    <a:pt x="276" y="3738"/>
                  </a:cubicBezTo>
                  <a:cubicBezTo>
                    <a:pt x="276" y="3796"/>
                    <a:pt x="189" y="3796"/>
                    <a:pt x="189" y="3738"/>
                  </a:cubicBezTo>
                  <a:lnTo>
                    <a:pt x="189" y="3738"/>
                  </a:lnTo>
                  <a:close/>
                  <a:moveTo>
                    <a:pt x="284" y="3738"/>
                  </a:moveTo>
                  <a:lnTo>
                    <a:pt x="284" y="3738"/>
                  </a:lnTo>
                  <a:cubicBezTo>
                    <a:pt x="284" y="3680"/>
                    <a:pt x="371" y="3680"/>
                    <a:pt x="371" y="3738"/>
                  </a:cubicBezTo>
                  <a:cubicBezTo>
                    <a:pt x="371" y="3796"/>
                    <a:pt x="284" y="3796"/>
                    <a:pt x="284" y="3738"/>
                  </a:cubicBezTo>
                  <a:lnTo>
                    <a:pt x="284" y="3738"/>
                  </a:lnTo>
                  <a:close/>
                  <a:moveTo>
                    <a:pt x="378" y="3738"/>
                  </a:moveTo>
                  <a:lnTo>
                    <a:pt x="378" y="3738"/>
                  </a:lnTo>
                  <a:cubicBezTo>
                    <a:pt x="378" y="3680"/>
                    <a:pt x="465" y="3680"/>
                    <a:pt x="465" y="3738"/>
                  </a:cubicBezTo>
                  <a:cubicBezTo>
                    <a:pt x="465" y="3796"/>
                    <a:pt x="378" y="3796"/>
                    <a:pt x="378" y="3738"/>
                  </a:cubicBezTo>
                  <a:lnTo>
                    <a:pt x="378" y="3738"/>
                  </a:lnTo>
                  <a:close/>
                  <a:moveTo>
                    <a:pt x="473" y="3738"/>
                  </a:moveTo>
                  <a:lnTo>
                    <a:pt x="473" y="3738"/>
                  </a:lnTo>
                  <a:cubicBezTo>
                    <a:pt x="473" y="3680"/>
                    <a:pt x="560" y="3680"/>
                    <a:pt x="560" y="3738"/>
                  </a:cubicBezTo>
                  <a:cubicBezTo>
                    <a:pt x="560" y="3796"/>
                    <a:pt x="473" y="3796"/>
                    <a:pt x="473" y="3738"/>
                  </a:cubicBezTo>
                  <a:lnTo>
                    <a:pt x="473" y="3738"/>
                  </a:lnTo>
                  <a:close/>
                  <a:moveTo>
                    <a:pt x="662" y="3738"/>
                  </a:moveTo>
                  <a:lnTo>
                    <a:pt x="662" y="3738"/>
                  </a:lnTo>
                  <a:cubicBezTo>
                    <a:pt x="662" y="3680"/>
                    <a:pt x="749" y="3680"/>
                    <a:pt x="749" y="3738"/>
                  </a:cubicBezTo>
                  <a:cubicBezTo>
                    <a:pt x="749" y="3796"/>
                    <a:pt x="662" y="3796"/>
                    <a:pt x="662" y="3738"/>
                  </a:cubicBezTo>
                  <a:lnTo>
                    <a:pt x="662" y="3738"/>
                  </a:lnTo>
                  <a:close/>
                  <a:moveTo>
                    <a:pt x="851" y="3738"/>
                  </a:moveTo>
                  <a:lnTo>
                    <a:pt x="851" y="3738"/>
                  </a:lnTo>
                  <a:cubicBezTo>
                    <a:pt x="851" y="3680"/>
                    <a:pt x="938" y="3680"/>
                    <a:pt x="938" y="3738"/>
                  </a:cubicBezTo>
                  <a:cubicBezTo>
                    <a:pt x="938" y="3796"/>
                    <a:pt x="851" y="3796"/>
                    <a:pt x="851" y="3738"/>
                  </a:cubicBezTo>
                  <a:lnTo>
                    <a:pt x="851" y="3738"/>
                  </a:lnTo>
                  <a:close/>
                  <a:moveTo>
                    <a:pt x="945" y="3738"/>
                  </a:moveTo>
                  <a:lnTo>
                    <a:pt x="945" y="3738"/>
                  </a:lnTo>
                  <a:cubicBezTo>
                    <a:pt x="945" y="3680"/>
                    <a:pt x="1032" y="3680"/>
                    <a:pt x="1032" y="3738"/>
                  </a:cubicBezTo>
                  <a:cubicBezTo>
                    <a:pt x="1032" y="3796"/>
                    <a:pt x="945" y="3796"/>
                    <a:pt x="945" y="3738"/>
                  </a:cubicBezTo>
                  <a:lnTo>
                    <a:pt x="945" y="3738"/>
                  </a:lnTo>
                  <a:close/>
                  <a:moveTo>
                    <a:pt x="1134" y="3738"/>
                  </a:moveTo>
                  <a:lnTo>
                    <a:pt x="1134" y="3738"/>
                  </a:lnTo>
                  <a:cubicBezTo>
                    <a:pt x="1134" y="3680"/>
                    <a:pt x="1221" y="3680"/>
                    <a:pt x="1221" y="3738"/>
                  </a:cubicBezTo>
                  <a:cubicBezTo>
                    <a:pt x="1221" y="3796"/>
                    <a:pt x="1134" y="3796"/>
                    <a:pt x="1134" y="3738"/>
                  </a:cubicBezTo>
                  <a:lnTo>
                    <a:pt x="1134" y="3738"/>
                  </a:lnTo>
                  <a:close/>
                  <a:moveTo>
                    <a:pt x="1229" y="3738"/>
                  </a:moveTo>
                  <a:lnTo>
                    <a:pt x="1229" y="3738"/>
                  </a:lnTo>
                  <a:cubicBezTo>
                    <a:pt x="1229" y="3680"/>
                    <a:pt x="1316" y="3680"/>
                    <a:pt x="1316" y="3738"/>
                  </a:cubicBezTo>
                  <a:cubicBezTo>
                    <a:pt x="1316" y="3796"/>
                    <a:pt x="1229" y="3796"/>
                    <a:pt x="1229" y="3738"/>
                  </a:cubicBezTo>
                  <a:lnTo>
                    <a:pt x="1229" y="3738"/>
                  </a:lnTo>
                  <a:close/>
                  <a:moveTo>
                    <a:pt x="1323" y="3738"/>
                  </a:moveTo>
                  <a:lnTo>
                    <a:pt x="1323" y="3738"/>
                  </a:lnTo>
                  <a:cubicBezTo>
                    <a:pt x="1323" y="3680"/>
                    <a:pt x="1410" y="3680"/>
                    <a:pt x="1410" y="3738"/>
                  </a:cubicBezTo>
                  <a:cubicBezTo>
                    <a:pt x="1410" y="3796"/>
                    <a:pt x="1323" y="3796"/>
                    <a:pt x="1323" y="3738"/>
                  </a:cubicBezTo>
                  <a:lnTo>
                    <a:pt x="1323" y="3738"/>
                  </a:lnTo>
                  <a:close/>
                  <a:moveTo>
                    <a:pt x="1418" y="3737"/>
                  </a:moveTo>
                  <a:lnTo>
                    <a:pt x="1418" y="3737"/>
                  </a:lnTo>
                  <a:cubicBezTo>
                    <a:pt x="1418" y="3680"/>
                    <a:pt x="1505" y="3680"/>
                    <a:pt x="1505" y="3737"/>
                  </a:cubicBezTo>
                  <a:cubicBezTo>
                    <a:pt x="1505" y="3795"/>
                    <a:pt x="1418" y="3795"/>
                    <a:pt x="1418" y="3737"/>
                  </a:cubicBezTo>
                  <a:lnTo>
                    <a:pt x="1418" y="3737"/>
                  </a:lnTo>
                  <a:close/>
                  <a:moveTo>
                    <a:pt x="1512" y="3737"/>
                  </a:moveTo>
                  <a:lnTo>
                    <a:pt x="1512" y="3737"/>
                  </a:lnTo>
                  <a:cubicBezTo>
                    <a:pt x="1512" y="3679"/>
                    <a:pt x="1599" y="3679"/>
                    <a:pt x="1599" y="3737"/>
                  </a:cubicBezTo>
                  <a:cubicBezTo>
                    <a:pt x="1599" y="3795"/>
                    <a:pt x="1512" y="3795"/>
                    <a:pt x="1512" y="3737"/>
                  </a:cubicBezTo>
                  <a:lnTo>
                    <a:pt x="1512" y="3737"/>
                  </a:lnTo>
                  <a:close/>
                  <a:moveTo>
                    <a:pt x="1607" y="3737"/>
                  </a:moveTo>
                  <a:lnTo>
                    <a:pt x="1607" y="3737"/>
                  </a:lnTo>
                  <a:cubicBezTo>
                    <a:pt x="1607" y="3679"/>
                    <a:pt x="1694" y="3679"/>
                    <a:pt x="1694" y="3737"/>
                  </a:cubicBezTo>
                  <a:cubicBezTo>
                    <a:pt x="1694" y="3795"/>
                    <a:pt x="1607" y="3795"/>
                    <a:pt x="1607" y="3737"/>
                  </a:cubicBezTo>
                  <a:lnTo>
                    <a:pt x="1607" y="3737"/>
                  </a:lnTo>
                  <a:close/>
                  <a:moveTo>
                    <a:pt x="1701" y="3737"/>
                  </a:moveTo>
                  <a:lnTo>
                    <a:pt x="1701" y="3737"/>
                  </a:lnTo>
                  <a:cubicBezTo>
                    <a:pt x="1701" y="3679"/>
                    <a:pt x="1788" y="3679"/>
                    <a:pt x="1788" y="3737"/>
                  </a:cubicBezTo>
                  <a:cubicBezTo>
                    <a:pt x="1788" y="3795"/>
                    <a:pt x="1701" y="3795"/>
                    <a:pt x="1701" y="3737"/>
                  </a:cubicBezTo>
                  <a:lnTo>
                    <a:pt x="1701" y="3737"/>
                  </a:lnTo>
                  <a:close/>
                  <a:moveTo>
                    <a:pt x="1796" y="3736"/>
                  </a:moveTo>
                  <a:lnTo>
                    <a:pt x="1796" y="3736"/>
                  </a:lnTo>
                  <a:cubicBezTo>
                    <a:pt x="1796" y="3678"/>
                    <a:pt x="1883" y="3678"/>
                    <a:pt x="1883" y="3736"/>
                  </a:cubicBezTo>
                  <a:cubicBezTo>
                    <a:pt x="1883" y="3794"/>
                    <a:pt x="1796" y="3794"/>
                    <a:pt x="1796" y="3736"/>
                  </a:cubicBezTo>
                  <a:lnTo>
                    <a:pt x="1796" y="3736"/>
                  </a:lnTo>
                  <a:close/>
                  <a:moveTo>
                    <a:pt x="1890" y="3736"/>
                  </a:moveTo>
                  <a:lnTo>
                    <a:pt x="1890" y="3736"/>
                  </a:lnTo>
                  <a:cubicBezTo>
                    <a:pt x="1890" y="3678"/>
                    <a:pt x="1977" y="3678"/>
                    <a:pt x="1977" y="3736"/>
                  </a:cubicBezTo>
                  <a:cubicBezTo>
                    <a:pt x="1977" y="3794"/>
                    <a:pt x="1890" y="3794"/>
                    <a:pt x="1890" y="3736"/>
                  </a:cubicBezTo>
                  <a:lnTo>
                    <a:pt x="1890" y="3736"/>
                  </a:lnTo>
                  <a:close/>
                  <a:moveTo>
                    <a:pt x="1985" y="3735"/>
                  </a:moveTo>
                  <a:lnTo>
                    <a:pt x="1985" y="3735"/>
                  </a:lnTo>
                  <a:cubicBezTo>
                    <a:pt x="1985" y="3677"/>
                    <a:pt x="2071" y="3677"/>
                    <a:pt x="2071" y="3735"/>
                  </a:cubicBezTo>
                  <a:cubicBezTo>
                    <a:pt x="2071" y="3793"/>
                    <a:pt x="1985" y="3793"/>
                    <a:pt x="1985" y="3735"/>
                  </a:cubicBezTo>
                  <a:lnTo>
                    <a:pt x="1985" y="3735"/>
                  </a:lnTo>
                  <a:close/>
                  <a:moveTo>
                    <a:pt x="2079" y="3734"/>
                  </a:moveTo>
                  <a:lnTo>
                    <a:pt x="2079" y="3734"/>
                  </a:lnTo>
                  <a:cubicBezTo>
                    <a:pt x="2079" y="3676"/>
                    <a:pt x="2166" y="3676"/>
                    <a:pt x="2166" y="3734"/>
                  </a:cubicBezTo>
                  <a:cubicBezTo>
                    <a:pt x="2166" y="3792"/>
                    <a:pt x="2079" y="3792"/>
                    <a:pt x="2079" y="3734"/>
                  </a:cubicBezTo>
                  <a:lnTo>
                    <a:pt x="2079" y="3734"/>
                  </a:lnTo>
                  <a:close/>
                  <a:moveTo>
                    <a:pt x="2174" y="3733"/>
                  </a:moveTo>
                  <a:lnTo>
                    <a:pt x="2174" y="3733"/>
                  </a:lnTo>
                  <a:cubicBezTo>
                    <a:pt x="2174" y="3675"/>
                    <a:pt x="2260" y="3675"/>
                    <a:pt x="2260" y="3733"/>
                  </a:cubicBezTo>
                  <a:cubicBezTo>
                    <a:pt x="2260" y="3791"/>
                    <a:pt x="2174" y="3791"/>
                    <a:pt x="2174" y="3733"/>
                  </a:cubicBezTo>
                  <a:lnTo>
                    <a:pt x="2174" y="3733"/>
                  </a:lnTo>
                  <a:close/>
                  <a:moveTo>
                    <a:pt x="2268" y="3731"/>
                  </a:moveTo>
                  <a:lnTo>
                    <a:pt x="2268" y="3731"/>
                  </a:lnTo>
                  <a:cubicBezTo>
                    <a:pt x="2268" y="3674"/>
                    <a:pt x="2355" y="3674"/>
                    <a:pt x="2355" y="3731"/>
                  </a:cubicBezTo>
                  <a:cubicBezTo>
                    <a:pt x="2355" y="3789"/>
                    <a:pt x="2268" y="3789"/>
                    <a:pt x="2268" y="3731"/>
                  </a:cubicBezTo>
                  <a:lnTo>
                    <a:pt x="2268" y="3731"/>
                  </a:lnTo>
                  <a:close/>
                  <a:moveTo>
                    <a:pt x="2363" y="3730"/>
                  </a:moveTo>
                  <a:lnTo>
                    <a:pt x="2363" y="3730"/>
                  </a:lnTo>
                  <a:cubicBezTo>
                    <a:pt x="2363" y="3672"/>
                    <a:pt x="2449" y="3672"/>
                    <a:pt x="2449" y="3730"/>
                  </a:cubicBezTo>
                  <a:cubicBezTo>
                    <a:pt x="2449" y="3788"/>
                    <a:pt x="2363" y="3788"/>
                    <a:pt x="2363" y="3730"/>
                  </a:cubicBezTo>
                  <a:lnTo>
                    <a:pt x="2363" y="3730"/>
                  </a:lnTo>
                  <a:close/>
                  <a:moveTo>
                    <a:pt x="2457" y="3728"/>
                  </a:moveTo>
                  <a:lnTo>
                    <a:pt x="2457" y="3728"/>
                  </a:lnTo>
                  <a:cubicBezTo>
                    <a:pt x="2457" y="3670"/>
                    <a:pt x="2544" y="3670"/>
                    <a:pt x="2544" y="3728"/>
                  </a:cubicBezTo>
                  <a:cubicBezTo>
                    <a:pt x="2544" y="3786"/>
                    <a:pt x="2457" y="3786"/>
                    <a:pt x="2457" y="3728"/>
                  </a:cubicBezTo>
                  <a:lnTo>
                    <a:pt x="2457" y="3728"/>
                  </a:lnTo>
                  <a:close/>
                  <a:moveTo>
                    <a:pt x="2552" y="3725"/>
                  </a:moveTo>
                  <a:lnTo>
                    <a:pt x="2552" y="3725"/>
                  </a:lnTo>
                  <a:cubicBezTo>
                    <a:pt x="2552" y="3667"/>
                    <a:pt x="2638" y="3667"/>
                    <a:pt x="2638" y="3725"/>
                  </a:cubicBezTo>
                  <a:cubicBezTo>
                    <a:pt x="2638" y="3783"/>
                    <a:pt x="2552" y="3783"/>
                    <a:pt x="2552" y="3725"/>
                  </a:cubicBezTo>
                  <a:lnTo>
                    <a:pt x="2552" y="3725"/>
                  </a:lnTo>
                  <a:close/>
                  <a:moveTo>
                    <a:pt x="2646" y="3722"/>
                  </a:moveTo>
                  <a:lnTo>
                    <a:pt x="2646" y="3722"/>
                  </a:lnTo>
                  <a:cubicBezTo>
                    <a:pt x="2646" y="3664"/>
                    <a:pt x="2733" y="3664"/>
                    <a:pt x="2733" y="3722"/>
                  </a:cubicBezTo>
                  <a:cubicBezTo>
                    <a:pt x="2733" y="3780"/>
                    <a:pt x="2646" y="3780"/>
                    <a:pt x="2646" y="3722"/>
                  </a:cubicBezTo>
                  <a:lnTo>
                    <a:pt x="2646" y="3722"/>
                  </a:lnTo>
                  <a:close/>
                  <a:moveTo>
                    <a:pt x="2741" y="3717"/>
                  </a:moveTo>
                  <a:lnTo>
                    <a:pt x="2741" y="3717"/>
                  </a:lnTo>
                  <a:cubicBezTo>
                    <a:pt x="2741" y="3659"/>
                    <a:pt x="2827" y="3659"/>
                    <a:pt x="2827" y="3717"/>
                  </a:cubicBezTo>
                  <a:cubicBezTo>
                    <a:pt x="2827" y="3775"/>
                    <a:pt x="2741" y="3775"/>
                    <a:pt x="2741" y="3717"/>
                  </a:cubicBezTo>
                  <a:lnTo>
                    <a:pt x="2741" y="3717"/>
                  </a:lnTo>
                  <a:close/>
                  <a:moveTo>
                    <a:pt x="2835" y="3712"/>
                  </a:moveTo>
                  <a:lnTo>
                    <a:pt x="2835" y="3712"/>
                  </a:lnTo>
                  <a:cubicBezTo>
                    <a:pt x="2835" y="3654"/>
                    <a:pt x="2922" y="3654"/>
                    <a:pt x="2922" y="3712"/>
                  </a:cubicBezTo>
                  <a:cubicBezTo>
                    <a:pt x="2922" y="3770"/>
                    <a:pt x="2835" y="3770"/>
                    <a:pt x="2835" y="3712"/>
                  </a:cubicBezTo>
                  <a:lnTo>
                    <a:pt x="2835" y="3712"/>
                  </a:lnTo>
                  <a:close/>
                  <a:moveTo>
                    <a:pt x="2929" y="3706"/>
                  </a:moveTo>
                  <a:lnTo>
                    <a:pt x="2929" y="3706"/>
                  </a:lnTo>
                  <a:cubicBezTo>
                    <a:pt x="2929" y="3648"/>
                    <a:pt x="3016" y="3648"/>
                    <a:pt x="3016" y="3706"/>
                  </a:cubicBezTo>
                  <a:cubicBezTo>
                    <a:pt x="3016" y="3764"/>
                    <a:pt x="2929" y="3764"/>
                    <a:pt x="2929" y="3706"/>
                  </a:cubicBezTo>
                  <a:lnTo>
                    <a:pt x="2929" y="3706"/>
                  </a:lnTo>
                  <a:close/>
                  <a:moveTo>
                    <a:pt x="3024" y="3698"/>
                  </a:moveTo>
                  <a:lnTo>
                    <a:pt x="3024" y="3698"/>
                  </a:lnTo>
                  <a:cubicBezTo>
                    <a:pt x="3024" y="3640"/>
                    <a:pt x="3111" y="3640"/>
                    <a:pt x="3111" y="3698"/>
                  </a:cubicBezTo>
                  <a:cubicBezTo>
                    <a:pt x="3111" y="3756"/>
                    <a:pt x="3024" y="3756"/>
                    <a:pt x="3024" y="3698"/>
                  </a:cubicBezTo>
                  <a:lnTo>
                    <a:pt x="3024" y="3698"/>
                  </a:lnTo>
                  <a:close/>
                  <a:moveTo>
                    <a:pt x="3118" y="3689"/>
                  </a:moveTo>
                  <a:lnTo>
                    <a:pt x="3118" y="3689"/>
                  </a:lnTo>
                  <a:cubicBezTo>
                    <a:pt x="3118" y="3631"/>
                    <a:pt x="3205" y="3631"/>
                    <a:pt x="3205" y="3689"/>
                  </a:cubicBezTo>
                  <a:cubicBezTo>
                    <a:pt x="3205" y="3747"/>
                    <a:pt x="3118" y="3747"/>
                    <a:pt x="3118" y="3689"/>
                  </a:cubicBezTo>
                  <a:lnTo>
                    <a:pt x="3118" y="3689"/>
                  </a:lnTo>
                  <a:close/>
                  <a:moveTo>
                    <a:pt x="3213" y="3673"/>
                  </a:moveTo>
                  <a:lnTo>
                    <a:pt x="3213" y="3673"/>
                  </a:lnTo>
                  <a:cubicBezTo>
                    <a:pt x="3213" y="3615"/>
                    <a:pt x="3300" y="3615"/>
                    <a:pt x="3300" y="3673"/>
                  </a:cubicBezTo>
                  <a:cubicBezTo>
                    <a:pt x="3300" y="3731"/>
                    <a:pt x="3213" y="3731"/>
                    <a:pt x="3213" y="3673"/>
                  </a:cubicBezTo>
                  <a:lnTo>
                    <a:pt x="3213" y="3673"/>
                  </a:lnTo>
                  <a:close/>
                  <a:moveTo>
                    <a:pt x="3307" y="3658"/>
                  </a:moveTo>
                  <a:lnTo>
                    <a:pt x="3307" y="3658"/>
                  </a:lnTo>
                  <a:cubicBezTo>
                    <a:pt x="3307" y="3600"/>
                    <a:pt x="3394" y="3600"/>
                    <a:pt x="3394" y="3658"/>
                  </a:cubicBezTo>
                  <a:cubicBezTo>
                    <a:pt x="3394" y="3715"/>
                    <a:pt x="3307" y="3715"/>
                    <a:pt x="3307" y="3658"/>
                  </a:cubicBezTo>
                  <a:lnTo>
                    <a:pt x="3307" y="3658"/>
                  </a:lnTo>
                  <a:close/>
                  <a:moveTo>
                    <a:pt x="3402" y="3638"/>
                  </a:moveTo>
                  <a:lnTo>
                    <a:pt x="3402" y="3638"/>
                  </a:lnTo>
                  <a:cubicBezTo>
                    <a:pt x="3402" y="3580"/>
                    <a:pt x="3489" y="3580"/>
                    <a:pt x="3489" y="3638"/>
                  </a:cubicBezTo>
                  <a:cubicBezTo>
                    <a:pt x="3489" y="3696"/>
                    <a:pt x="3402" y="3696"/>
                    <a:pt x="3402" y="3638"/>
                  </a:cubicBezTo>
                  <a:lnTo>
                    <a:pt x="3402" y="3638"/>
                  </a:lnTo>
                  <a:close/>
                  <a:moveTo>
                    <a:pt x="3496" y="3614"/>
                  </a:moveTo>
                  <a:lnTo>
                    <a:pt x="3496" y="3614"/>
                  </a:lnTo>
                  <a:cubicBezTo>
                    <a:pt x="3496" y="3557"/>
                    <a:pt x="3583" y="3557"/>
                    <a:pt x="3583" y="3614"/>
                  </a:cubicBezTo>
                  <a:cubicBezTo>
                    <a:pt x="3583" y="3672"/>
                    <a:pt x="3496" y="3672"/>
                    <a:pt x="3496" y="3614"/>
                  </a:cubicBezTo>
                  <a:lnTo>
                    <a:pt x="3496" y="3614"/>
                  </a:lnTo>
                  <a:close/>
                  <a:moveTo>
                    <a:pt x="3591" y="3585"/>
                  </a:moveTo>
                  <a:lnTo>
                    <a:pt x="3591" y="3585"/>
                  </a:lnTo>
                  <a:cubicBezTo>
                    <a:pt x="3591" y="3527"/>
                    <a:pt x="3678" y="3527"/>
                    <a:pt x="3678" y="3585"/>
                  </a:cubicBezTo>
                  <a:cubicBezTo>
                    <a:pt x="3678" y="3643"/>
                    <a:pt x="3591" y="3643"/>
                    <a:pt x="3591" y="3585"/>
                  </a:cubicBezTo>
                  <a:lnTo>
                    <a:pt x="3591" y="3585"/>
                  </a:lnTo>
                  <a:close/>
                  <a:moveTo>
                    <a:pt x="3685" y="3533"/>
                  </a:moveTo>
                  <a:lnTo>
                    <a:pt x="3685" y="3533"/>
                  </a:lnTo>
                  <a:cubicBezTo>
                    <a:pt x="3685" y="3475"/>
                    <a:pt x="3772" y="3475"/>
                    <a:pt x="3772" y="3533"/>
                  </a:cubicBezTo>
                  <a:cubicBezTo>
                    <a:pt x="3772" y="3591"/>
                    <a:pt x="3685" y="3591"/>
                    <a:pt x="3685" y="3533"/>
                  </a:cubicBezTo>
                  <a:lnTo>
                    <a:pt x="3685" y="3533"/>
                  </a:lnTo>
                  <a:close/>
                  <a:moveTo>
                    <a:pt x="3780" y="3483"/>
                  </a:moveTo>
                  <a:lnTo>
                    <a:pt x="3780" y="3483"/>
                  </a:lnTo>
                  <a:cubicBezTo>
                    <a:pt x="3780" y="3425"/>
                    <a:pt x="3867" y="3425"/>
                    <a:pt x="3867" y="3483"/>
                  </a:cubicBezTo>
                  <a:cubicBezTo>
                    <a:pt x="3867" y="3540"/>
                    <a:pt x="3780" y="3540"/>
                    <a:pt x="3780" y="3483"/>
                  </a:cubicBezTo>
                  <a:lnTo>
                    <a:pt x="3780" y="3483"/>
                  </a:lnTo>
                  <a:close/>
                  <a:moveTo>
                    <a:pt x="3874" y="3420"/>
                  </a:moveTo>
                  <a:lnTo>
                    <a:pt x="3874" y="3420"/>
                  </a:lnTo>
                  <a:cubicBezTo>
                    <a:pt x="3874" y="3362"/>
                    <a:pt x="3961" y="3362"/>
                    <a:pt x="3961" y="3420"/>
                  </a:cubicBezTo>
                  <a:cubicBezTo>
                    <a:pt x="3961" y="3478"/>
                    <a:pt x="3874" y="3478"/>
                    <a:pt x="3874" y="3420"/>
                  </a:cubicBezTo>
                  <a:lnTo>
                    <a:pt x="3874" y="3420"/>
                  </a:lnTo>
                  <a:close/>
                  <a:moveTo>
                    <a:pt x="3969" y="3343"/>
                  </a:moveTo>
                  <a:lnTo>
                    <a:pt x="3969" y="3343"/>
                  </a:lnTo>
                  <a:cubicBezTo>
                    <a:pt x="3969" y="3285"/>
                    <a:pt x="4056" y="3285"/>
                    <a:pt x="4056" y="3343"/>
                  </a:cubicBezTo>
                  <a:cubicBezTo>
                    <a:pt x="4056" y="3401"/>
                    <a:pt x="3969" y="3401"/>
                    <a:pt x="3969" y="3343"/>
                  </a:cubicBezTo>
                  <a:lnTo>
                    <a:pt x="3969" y="3343"/>
                  </a:lnTo>
                  <a:close/>
                  <a:moveTo>
                    <a:pt x="4063" y="3248"/>
                  </a:moveTo>
                  <a:lnTo>
                    <a:pt x="4063" y="3248"/>
                  </a:lnTo>
                  <a:cubicBezTo>
                    <a:pt x="4063" y="3190"/>
                    <a:pt x="4150" y="3190"/>
                    <a:pt x="4150" y="3248"/>
                  </a:cubicBezTo>
                  <a:cubicBezTo>
                    <a:pt x="4150" y="3306"/>
                    <a:pt x="4063" y="3306"/>
                    <a:pt x="4063" y="3248"/>
                  </a:cubicBezTo>
                  <a:lnTo>
                    <a:pt x="4063" y="3248"/>
                  </a:lnTo>
                  <a:close/>
                  <a:moveTo>
                    <a:pt x="4158" y="3091"/>
                  </a:moveTo>
                  <a:lnTo>
                    <a:pt x="4158" y="3091"/>
                  </a:lnTo>
                  <a:cubicBezTo>
                    <a:pt x="4158" y="3033"/>
                    <a:pt x="4245" y="3033"/>
                    <a:pt x="4245" y="3091"/>
                  </a:cubicBezTo>
                  <a:cubicBezTo>
                    <a:pt x="4245" y="3149"/>
                    <a:pt x="4158" y="3149"/>
                    <a:pt x="4158" y="3091"/>
                  </a:cubicBezTo>
                  <a:lnTo>
                    <a:pt x="4158" y="3091"/>
                  </a:lnTo>
                  <a:close/>
                  <a:moveTo>
                    <a:pt x="4252" y="2948"/>
                  </a:moveTo>
                  <a:lnTo>
                    <a:pt x="4252" y="2948"/>
                  </a:lnTo>
                  <a:cubicBezTo>
                    <a:pt x="4252" y="2890"/>
                    <a:pt x="4339" y="2890"/>
                    <a:pt x="4339" y="2948"/>
                  </a:cubicBezTo>
                  <a:cubicBezTo>
                    <a:pt x="4339" y="3006"/>
                    <a:pt x="4252" y="3006"/>
                    <a:pt x="4252" y="2948"/>
                  </a:cubicBezTo>
                  <a:lnTo>
                    <a:pt x="4252" y="2948"/>
                  </a:lnTo>
                  <a:close/>
                  <a:moveTo>
                    <a:pt x="4347" y="2779"/>
                  </a:moveTo>
                  <a:lnTo>
                    <a:pt x="4347" y="2779"/>
                  </a:lnTo>
                  <a:cubicBezTo>
                    <a:pt x="4347" y="2721"/>
                    <a:pt x="4434" y="2721"/>
                    <a:pt x="4434" y="2779"/>
                  </a:cubicBezTo>
                  <a:cubicBezTo>
                    <a:pt x="4434" y="2837"/>
                    <a:pt x="4347" y="2837"/>
                    <a:pt x="4347" y="2779"/>
                  </a:cubicBezTo>
                  <a:lnTo>
                    <a:pt x="4347" y="2779"/>
                  </a:lnTo>
                  <a:close/>
                  <a:moveTo>
                    <a:pt x="4441" y="2589"/>
                  </a:moveTo>
                  <a:lnTo>
                    <a:pt x="4441" y="2589"/>
                  </a:lnTo>
                  <a:cubicBezTo>
                    <a:pt x="4441" y="2531"/>
                    <a:pt x="4528" y="2531"/>
                    <a:pt x="4528" y="2589"/>
                  </a:cubicBezTo>
                  <a:cubicBezTo>
                    <a:pt x="4528" y="2647"/>
                    <a:pt x="4441" y="2647"/>
                    <a:pt x="4441" y="2589"/>
                  </a:cubicBezTo>
                  <a:lnTo>
                    <a:pt x="4441" y="2589"/>
                  </a:lnTo>
                  <a:close/>
                  <a:moveTo>
                    <a:pt x="4536" y="2383"/>
                  </a:moveTo>
                  <a:lnTo>
                    <a:pt x="4536" y="2383"/>
                  </a:lnTo>
                  <a:cubicBezTo>
                    <a:pt x="4536" y="2325"/>
                    <a:pt x="4623" y="2325"/>
                    <a:pt x="4623" y="2383"/>
                  </a:cubicBezTo>
                  <a:cubicBezTo>
                    <a:pt x="4623" y="2441"/>
                    <a:pt x="4536" y="2441"/>
                    <a:pt x="4536" y="2383"/>
                  </a:cubicBezTo>
                  <a:lnTo>
                    <a:pt x="4536" y="2383"/>
                  </a:lnTo>
                  <a:close/>
                  <a:moveTo>
                    <a:pt x="4630" y="2061"/>
                  </a:moveTo>
                  <a:lnTo>
                    <a:pt x="4630" y="2061"/>
                  </a:lnTo>
                  <a:cubicBezTo>
                    <a:pt x="4630" y="2003"/>
                    <a:pt x="4717" y="2003"/>
                    <a:pt x="4717" y="2061"/>
                  </a:cubicBezTo>
                  <a:cubicBezTo>
                    <a:pt x="4717" y="2119"/>
                    <a:pt x="4630" y="2119"/>
                    <a:pt x="4630" y="2061"/>
                  </a:cubicBezTo>
                  <a:lnTo>
                    <a:pt x="4630" y="2061"/>
                  </a:lnTo>
                  <a:close/>
                  <a:moveTo>
                    <a:pt x="4725" y="1793"/>
                  </a:moveTo>
                  <a:lnTo>
                    <a:pt x="4725" y="1793"/>
                  </a:lnTo>
                  <a:cubicBezTo>
                    <a:pt x="4725" y="1735"/>
                    <a:pt x="4812" y="1735"/>
                    <a:pt x="4812" y="1793"/>
                  </a:cubicBezTo>
                  <a:cubicBezTo>
                    <a:pt x="4812" y="1851"/>
                    <a:pt x="4725" y="1851"/>
                    <a:pt x="4725" y="1793"/>
                  </a:cubicBezTo>
                  <a:lnTo>
                    <a:pt x="4725" y="1793"/>
                  </a:lnTo>
                  <a:close/>
                  <a:moveTo>
                    <a:pt x="4819" y="1504"/>
                  </a:moveTo>
                  <a:lnTo>
                    <a:pt x="4819" y="1504"/>
                  </a:lnTo>
                  <a:cubicBezTo>
                    <a:pt x="4819" y="1446"/>
                    <a:pt x="4906" y="1446"/>
                    <a:pt x="4906" y="1504"/>
                  </a:cubicBezTo>
                  <a:cubicBezTo>
                    <a:pt x="4906" y="1561"/>
                    <a:pt x="4819" y="1561"/>
                    <a:pt x="4819" y="1504"/>
                  </a:cubicBezTo>
                  <a:lnTo>
                    <a:pt x="4819" y="1504"/>
                  </a:lnTo>
                  <a:close/>
                  <a:moveTo>
                    <a:pt x="4914" y="1197"/>
                  </a:moveTo>
                  <a:lnTo>
                    <a:pt x="4914" y="1197"/>
                  </a:lnTo>
                  <a:cubicBezTo>
                    <a:pt x="4914" y="1139"/>
                    <a:pt x="5001" y="1139"/>
                    <a:pt x="5001" y="1197"/>
                  </a:cubicBezTo>
                  <a:cubicBezTo>
                    <a:pt x="5001" y="1255"/>
                    <a:pt x="4914" y="1255"/>
                    <a:pt x="4914" y="1197"/>
                  </a:cubicBezTo>
                  <a:lnTo>
                    <a:pt x="4914" y="1197"/>
                  </a:lnTo>
                  <a:close/>
                  <a:moveTo>
                    <a:pt x="5008" y="874"/>
                  </a:moveTo>
                  <a:lnTo>
                    <a:pt x="5008" y="874"/>
                  </a:lnTo>
                  <a:cubicBezTo>
                    <a:pt x="5008" y="816"/>
                    <a:pt x="5095" y="816"/>
                    <a:pt x="5095" y="874"/>
                  </a:cubicBezTo>
                  <a:cubicBezTo>
                    <a:pt x="5095" y="932"/>
                    <a:pt x="5008" y="932"/>
                    <a:pt x="5008" y="874"/>
                  </a:cubicBezTo>
                  <a:lnTo>
                    <a:pt x="5008" y="874"/>
                  </a:lnTo>
                  <a:close/>
                  <a:moveTo>
                    <a:pt x="5103" y="416"/>
                  </a:moveTo>
                  <a:lnTo>
                    <a:pt x="5103" y="416"/>
                  </a:lnTo>
                  <a:cubicBezTo>
                    <a:pt x="5103" y="358"/>
                    <a:pt x="5190" y="358"/>
                    <a:pt x="5190" y="416"/>
                  </a:cubicBezTo>
                  <a:cubicBezTo>
                    <a:pt x="5190" y="474"/>
                    <a:pt x="5103" y="474"/>
                    <a:pt x="5103" y="416"/>
                  </a:cubicBezTo>
                  <a:lnTo>
                    <a:pt x="5103" y="416"/>
                  </a:lnTo>
                  <a:close/>
                  <a:moveTo>
                    <a:pt x="5197" y="58"/>
                  </a:moveTo>
                  <a:lnTo>
                    <a:pt x="5197" y="58"/>
                  </a:lnTo>
                  <a:cubicBezTo>
                    <a:pt x="5197" y="0"/>
                    <a:pt x="5284" y="0"/>
                    <a:pt x="5284" y="58"/>
                  </a:cubicBezTo>
                  <a:cubicBezTo>
                    <a:pt x="5284" y="116"/>
                    <a:pt x="5197" y="116"/>
                    <a:pt x="5197" y="58"/>
                  </a:cubicBezTo>
                  <a:lnTo>
                    <a:pt x="5197" y="58"/>
                  </a:lnTo>
                  <a:close/>
                </a:path>
              </a:pathLst>
            </a:cu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514"/>
            <p:cNvSpPr>
              <a:spLocks/>
            </p:cNvSpPr>
            <p:nvPr/>
          </p:nvSpPr>
          <p:spPr bwMode="auto">
            <a:xfrm>
              <a:off x="2733" y="3003"/>
              <a:ext cx="745" cy="33"/>
            </a:xfrm>
            <a:custGeom>
              <a:avLst/>
              <a:gdLst>
                <a:gd name="T0" fmla="*/ 0 w 1296"/>
                <a:gd name="T1" fmla="*/ 57 h 57"/>
                <a:gd name="T2" fmla="*/ 0 w 1296"/>
                <a:gd name="T3" fmla="*/ 57 h 57"/>
                <a:gd name="T4" fmla="*/ 26 w 1296"/>
                <a:gd name="T5" fmla="*/ 57 h 57"/>
                <a:gd name="T6" fmla="*/ 53 w 1296"/>
                <a:gd name="T7" fmla="*/ 57 h 57"/>
                <a:gd name="T8" fmla="*/ 79 w 1296"/>
                <a:gd name="T9" fmla="*/ 57 h 57"/>
                <a:gd name="T10" fmla="*/ 106 w 1296"/>
                <a:gd name="T11" fmla="*/ 57 h 57"/>
                <a:gd name="T12" fmla="*/ 132 w 1296"/>
                <a:gd name="T13" fmla="*/ 56 h 57"/>
                <a:gd name="T14" fmla="*/ 159 w 1296"/>
                <a:gd name="T15" fmla="*/ 56 h 57"/>
                <a:gd name="T16" fmla="*/ 185 w 1296"/>
                <a:gd name="T17" fmla="*/ 56 h 57"/>
                <a:gd name="T18" fmla="*/ 211 w 1296"/>
                <a:gd name="T19" fmla="*/ 56 h 57"/>
                <a:gd name="T20" fmla="*/ 238 w 1296"/>
                <a:gd name="T21" fmla="*/ 55 h 57"/>
                <a:gd name="T22" fmla="*/ 264 w 1296"/>
                <a:gd name="T23" fmla="*/ 55 h 57"/>
                <a:gd name="T24" fmla="*/ 291 w 1296"/>
                <a:gd name="T25" fmla="*/ 55 h 57"/>
                <a:gd name="T26" fmla="*/ 317 w 1296"/>
                <a:gd name="T27" fmla="*/ 54 h 57"/>
                <a:gd name="T28" fmla="*/ 344 w 1296"/>
                <a:gd name="T29" fmla="*/ 54 h 57"/>
                <a:gd name="T30" fmla="*/ 370 w 1296"/>
                <a:gd name="T31" fmla="*/ 54 h 57"/>
                <a:gd name="T32" fmla="*/ 397 w 1296"/>
                <a:gd name="T33" fmla="*/ 53 h 57"/>
                <a:gd name="T34" fmla="*/ 423 w 1296"/>
                <a:gd name="T35" fmla="*/ 53 h 57"/>
                <a:gd name="T36" fmla="*/ 450 w 1296"/>
                <a:gd name="T37" fmla="*/ 52 h 57"/>
                <a:gd name="T38" fmla="*/ 476 w 1296"/>
                <a:gd name="T39" fmla="*/ 52 h 57"/>
                <a:gd name="T40" fmla="*/ 502 w 1296"/>
                <a:gd name="T41" fmla="*/ 51 h 57"/>
                <a:gd name="T42" fmla="*/ 529 w 1296"/>
                <a:gd name="T43" fmla="*/ 51 h 57"/>
                <a:gd name="T44" fmla="*/ 555 w 1296"/>
                <a:gd name="T45" fmla="*/ 50 h 57"/>
                <a:gd name="T46" fmla="*/ 582 w 1296"/>
                <a:gd name="T47" fmla="*/ 49 h 57"/>
                <a:gd name="T48" fmla="*/ 608 w 1296"/>
                <a:gd name="T49" fmla="*/ 49 h 57"/>
                <a:gd name="T50" fmla="*/ 635 w 1296"/>
                <a:gd name="T51" fmla="*/ 48 h 57"/>
                <a:gd name="T52" fmla="*/ 661 w 1296"/>
                <a:gd name="T53" fmla="*/ 47 h 57"/>
                <a:gd name="T54" fmla="*/ 688 w 1296"/>
                <a:gd name="T55" fmla="*/ 46 h 57"/>
                <a:gd name="T56" fmla="*/ 714 w 1296"/>
                <a:gd name="T57" fmla="*/ 45 h 57"/>
                <a:gd name="T58" fmla="*/ 741 w 1296"/>
                <a:gd name="T59" fmla="*/ 45 h 57"/>
                <a:gd name="T60" fmla="*/ 767 w 1296"/>
                <a:gd name="T61" fmla="*/ 43 h 57"/>
                <a:gd name="T62" fmla="*/ 793 w 1296"/>
                <a:gd name="T63" fmla="*/ 42 h 57"/>
                <a:gd name="T64" fmla="*/ 820 w 1296"/>
                <a:gd name="T65" fmla="*/ 41 h 57"/>
                <a:gd name="T66" fmla="*/ 846 w 1296"/>
                <a:gd name="T67" fmla="*/ 40 h 57"/>
                <a:gd name="T68" fmla="*/ 873 w 1296"/>
                <a:gd name="T69" fmla="*/ 39 h 57"/>
                <a:gd name="T70" fmla="*/ 899 w 1296"/>
                <a:gd name="T71" fmla="*/ 37 h 57"/>
                <a:gd name="T72" fmla="*/ 926 w 1296"/>
                <a:gd name="T73" fmla="*/ 36 h 57"/>
                <a:gd name="T74" fmla="*/ 952 w 1296"/>
                <a:gd name="T75" fmla="*/ 34 h 57"/>
                <a:gd name="T76" fmla="*/ 979 w 1296"/>
                <a:gd name="T77" fmla="*/ 32 h 57"/>
                <a:gd name="T78" fmla="*/ 1005 w 1296"/>
                <a:gd name="T79" fmla="*/ 31 h 57"/>
                <a:gd name="T80" fmla="*/ 1032 w 1296"/>
                <a:gd name="T81" fmla="*/ 29 h 57"/>
                <a:gd name="T82" fmla="*/ 1058 w 1296"/>
                <a:gd name="T83" fmla="*/ 27 h 57"/>
                <a:gd name="T84" fmla="*/ 1085 w 1296"/>
                <a:gd name="T85" fmla="*/ 24 h 57"/>
                <a:gd name="T86" fmla="*/ 1111 w 1296"/>
                <a:gd name="T87" fmla="*/ 22 h 57"/>
                <a:gd name="T88" fmla="*/ 1137 w 1296"/>
                <a:gd name="T89" fmla="*/ 19 h 57"/>
                <a:gd name="T90" fmla="*/ 1164 w 1296"/>
                <a:gd name="T91" fmla="*/ 17 h 57"/>
                <a:gd name="T92" fmla="*/ 1190 w 1296"/>
                <a:gd name="T93" fmla="*/ 14 h 57"/>
                <a:gd name="T94" fmla="*/ 1217 w 1296"/>
                <a:gd name="T95" fmla="*/ 11 h 57"/>
                <a:gd name="T96" fmla="*/ 1243 w 1296"/>
                <a:gd name="T97" fmla="*/ 7 h 57"/>
                <a:gd name="T98" fmla="*/ 1270 w 1296"/>
                <a:gd name="T99" fmla="*/ 4 h 57"/>
                <a:gd name="T100" fmla="*/ 1296 w 1296"/>
                <a:gd name="T10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6" h="57">
                  <a:moveTo>
                    <a:pt x="0" y="57"/>
                  </a:moveTo>
                  <a:lnTo>
                    <a:pt x="0" y="57"/>
                  </a:lnTo>
                  <a:lnTo>
                    <a:pt x="26" y="57"/>
                  </a:lnTo>
                  <a:lnTo>
                    <a:pt x="53" y="57"/>
                  </a:lnTo>
                  <a:lnTo>
                    <a:pt x="79" y="57"/>
                  </a:lnTo>
                  <a:lnTo>
                    <a:pt x="106" y="57"/>
                  </a:lnTo>
                  <a:lnTo>
                    <a:pt x="132" y="56"/>
                  </a:lnTo>
                  <a:lnTo>
                    <a:pt x="159" y="56"/>
                  </a:lnTo>
                  <a:lnTo>
                    <a:pt x="185" y="56"/>
                  </a:lnTo>
                  <a:lnTo>
                    <a:pt x="211" y="56"/>
                  </a:lnTo>
                  <a:lnTo>
                    <a:pt x="238" y="55"/>
                  </a:lnTo>
                  <a:lnTo>
                    <a:pt x="264" y="55"/>
                  </a:lnTo>
                  <a:lnTo>
                    <a:pt x="291" y="55"/>
                  </a:lnTo>
                  <a:lnTo>
                    <a:pt x="317" y="54"/>
                  </a:lnTo>
                  <a:lnTo>
                    <a:pt x="344" y="54"/>
                  </a:lnTo>
                  <a:lnTo>
                    <a:pt x="370" y="54"/>
                  </a:lnTo>
                  <a:lnTo>
                    <a:pt x="397" y="53"/>
                  </a:lnTo>
                  <a:lnTo>
                    <a:pt x="423" y="53"/>
                  </a:lnTo>
                  <a:lnTo>
                    <a:pt x="450" y="52"/>
                  </a:lnTo>
                  <a:lnTo>
                    <a:pt x="476" y="52"/>
                  </a:lnTo>
                  <a:lnTo>
                    <a:pt x="502" y="51"/>
                  </a:lnTo>
                  <a:lnTo>
                    <a:pt x="529" y="51"/>
                  </a:lnTo>
                  <a:lnTo>
                    <a:pt x="555" y="50"/>
                  </a:lnTo>
                  <a:lnTo>
                    <a:pt x="582" y="49"/>
                  </a:lnTo>
                  <a:lnTo>
                    <a:pt x="608" y="49"/>
                  </a:lnTo>
                  <a:lnTo>
                    <a:pt x="635" y="48"/>
                  </a:lnTo>
                  <a:lnTo>
                    <a:pt x="661" y="47"/>
                  </a:lnTo>
                  <a:lnTo>
                    <a:pt x="688" y="46"/>
                  </a:lnTo>
                  <a:lnTo>
                    <a:pt x="714" y="45"/>
                  </a:lnTo>
                  <a:lnTo>
                    <a:pt x="741" y="45"/>
                  </a:lnTo>
                  <a:lnTo>
                    <a:pt x="767" y="43"/>
                  </a:lnTo>
                  <a:lnTo>
                    <a:pt x="793" y="42"/>
                  </a:lnTo>
                  <a:lnTo>
                    <a:pt x="820" y="41"/>
                  </a:lnTo>
                  <a:lnTo>
                    <a:pt x="846" y="40"/>
                  </a:lnTo>
                  <a:lnTo>
                    <a:pt x="873" y="39"/>
                  </a:lnTo>
                  <a:lnTo>
                    <a:pt x="899" y="37"/>
                  </a:lnTo>
                  <a:lnTo>
                    <a:pt x="926" y="36"/>
                  </a:lnTo>
                  <a:lnTo>
                    <a:pt x="952" y="34"/>
                  </a:lnTo>
                  <a:lnTo>
                    <a:pt x="979" y="32"/>
                  </a:lnTo>
                  <a:lnTo>
                    <a:pt x="1005" y="31"/>
                  </a:lnTo>
                  <a:lnTo>
                    <a:pt x="1032" y="29"/>
                  </a:lnTo>
                  <a:lnTo>
                    <a:pt x="1058" y="27"/>
                  </a:lnTo>
                  <a:lnTo>
                    <a:pt x="1085" y="24"/>
                  </a:lnTo>
                  <a:lnTo>
                    <a:pt x="1111" y="22"/>
                  </a:lnTo>
                  <a:lnTo>
                    <a:pt x="1137" y="19"/>
                  </a:lnTo>
                  <a:lnTo>
                    <a:pt x="1164" y="17"/>
                  </a:lnTo>
                  <a:lnTo>
                    <a:pt x="1190" y="14"/>
                  </a:lnTo>
                  <a:lnTo>
                    <a:pt x="1217" y="11"/>
                  </a:lnTo>
                  <a:lnTo>
                    <a:pt x="1243" y="7"/>
                  </a:lnTo>
                  <a:lnTo>
                    <a:pt x="1270" y="4"/>
                  </a:lnTo>
                  <a:lnTo>
                    <a:pt x="1296" y="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515"/>
            <p:cNvSpPr>
              <a:spLocks/>
            </p:cNvSpPr>
            <p:nvPr/>
          </p:nvSpPr>
          <p:spPr bwMode="auto">
            <a:xfrm>
              <a:off x="3478" y="2227"/>
              <a:ext cx="745" cy="776"/>
            </a:xfrm>
            <a:custGeom>
              <a:avLst/>
              <a:gdLst>
                <a:gd name="T0" fmla="*/ 0 w 1297"/>
                <a:gd name="T1" fmla="*/ 1350 h 1350"/>
                <a:gd name="T2" fmla="*/ 0 w 1297"/>
                <a:gd name="T3" fmla="*/ 1350 h 1350"/>
                <a:gd name="T4" fmla="*/ 27 w 1297"/>
                <a:gd name="T5" fmla="*/ 1346 h 1350"/>
                <a:gd name="T6" fmla="*/ 53 w 1297"/>
                <a:gd name="T7" fmla="*/ 1342 h 1350"/>
                <a:gd name="T8" fmla="*/ 80 w 1297"/>
                <a:gd name="T9" fmla="*/ 1337 h 1350"/>
                <a:gd name="T10" fmla="*/ 106 w 1297"/>
                <a:gd name="T11" fmla="*/ 1333 h 1350"/>
                <a:gd name="T12" fmla="*/ 132 w 1297"/>
                <a:gd name="T13" fmla="*/ 1327 h 1350"/>
                <a:gd name="T14" fmla="*/ 159 w 1297"/>
                <a:gd name="T15" fmla="*/ 1322 h 1350"/>
                <a:gd name="T16" fmla="*/ 185 w 1297"/>
                <a:gd name="T17" fmla="*/ 1316 h 1350"/>
                <a:gd name="T18" fmla="*/ 212 w 1297"/>
                <a:gd name="T19" fmla="*/ 1310 h 1350"/>
                <a:gd name="T20" fmla="*/ 238 w 1297"/>
                <a:gd name="T21" fmla="*/ 1303 h 1350"/>
                <a:gd name="T22" fmla="*/ 265 w 1297"/>
                <a:gd name="T23" fmla="*/ 1296 h 1350"/>
                <a:gd name="T24" fmla="*/ 291 w 1297"/>
                <a:gd name="T25" fmla="*/ 1288 h 1350"/>
                <a:gd name="T26" fmla="*/ 318 w 1297"/>
                <a:gd name="T27" fmla="*/ 1280 h 1350"/>
                <a:gd name="T28" fmla="*/ 344 w 1297"/>
                <a:gd name="T29" fmla="*/ 1272 h 1350"/>
                <a:gd name="T30" fmla="*/ 371 w 1297"/>
                <a:gd name="T31" fmla="*/ 1263 h 1350"/>
                <a:gd name="T32" fmla="*/ 397 w 1297"/>
                <a:gd name="T33" fmla="*/ 1253 h 1350"/>
                <a:gd name="T34" fmla="*/ 423 w 1297"/>
                <a:gd name="T35" fmla="*/ 1242 h 1350"/>
                <a:gd name="T36" fmla="*/ 450 w 1297"/>
                <a:gd name="T37" fmla="*/ 1231 h 1350"/>
                <a:gd name="T38" fmla="*/ 476 w 1297"/>
                <a:gd name="T39" fmla="*/ 1219 h 1350"/>
                <a:gd name="T40" fmla="*/ 503 w 1297"/>
                <a:gd name="T41" fmla="*/ 1206 h 1350"/>
                <a:gd name="T42" fmla="*/ 529 w 1297"/>
                <a:gd name="T43" fmla="*/ 1193 h 1350"/>
                <a:gd name="T44" fmla="*/ 556 w 1297"/>
                <a:gd name="T45" fmla="*/ 1178 h 1350"/>
                <a:gd name="T46" fmla="*/ 582 w 1297"/>
                <a:gd name="T47" fmla="*/ 1163 h 1350"/>
                <a:gd name="T48" fmla="*/ 609 w 1297"/>
                <a:gd name="T49" fmla="*/ 1147 h 1350"/>
                <a:gd name="T50" fmla="*/ 635 w 1297"/>
                <a:gd name="T51" fmla="*/ 1129 h 1350"/>
                <a:gd name="T52" fmla="*/ 662 w 1297"/>
                <a:gd name="T53" fmla="*/ 1110 h 1350"/>
                <a:gd name="T54" fmla="*/ 688 w 1297"/>
                <a:gd name="T55" fmla="*/ 1090 h 1350"/>
                <a:gd name="T56" fmla="*/ 714 w 1297"/>
                <a:gd name="T57" fmla="*/ 1069 h 1350"/>
                <a:gd name="T58" fmla="*/ 741 w 1297"/>
                <a:gd name="T59" fmla="*/ 1046 h 1350"/>
                <a:gd name="T60" fmla="*/ 767 w 1297"/>
                <a:gd name="T61" fmla="*/ 1022 h 1350"/>
                <a:gd name="T62" fmla="*/ 794 w 1297"/>
                <a:gd name="T63" fmla="*/ 996 h 1350"/>
                <a:gd name="T64" fmla="*/ 820 w 1297"/>
                <a:gd name="T65" fmla="*/ 969 h 1350"/>
                <a:gd name="T66" fmla="*/ 847 w 1297"/>
                <a:gd name="T67" fmla="*/ 939 h 1350"/>
                <a:gd name="T68" fmla="*/ 873 w 1297"/>
                <a:gd name="T69" fmla="*/ 908 h 1350"/>
                <a:gd name="T70" fmla="*/ 900 w 1297"/>
                <a:gd name="T71" fmla="*/ 874 h 1350"/>
                <a:gd name="T72" fmla="*/ 926 w 1297"/>
                <a:gd name="T73" fmla="*/ 839 h 1350"/>
                <a:gd name="T74" fmla="*/ 953 w 1297"/>
                <a:gd name="T75" fmla="*/ 801 h 1350"/>
                <a:gd name="T76" fmla="*/ 979 w 1297"/>
                <a:gd name="T77" fmla="*/ 760 h 1350"/>
                <a:gd name="T78" fmla="*/ 1006 w 1297"/>
                <a:gd name="T79" fmla="*/ 717 h 1350"/>
                <a:gd name="T80" fmla="*/ 1032 w 1297"/>
                <a:gd name="T81" fmla="*/ 671 h 1350"/>
                <a:gd name="T82" fmla="*/ 1058 w 1297"/>
                <a:gd name="T83" fmla="*/ 621 h 1350"/>
                <a:gd name="T84" fmla="*/ 1085 w 1297"/>
                <a:gd name="T85" fmla="*/ 569 h 1350"/>
                <a:gd name="T86" fmla="*/ 1111 w 1297"/>
                <a:gd name="T87" fmla="*/ 513 h 1350"/>
                <a:gd name="T88" fmla="*/ 1138 w 1297"/>
                <a:gd name="T89" fmla="*/ 453 h 1350"/>
                <a:gd name="T90" fmla="*/ 1164 w 1297"/>
                <a:gd name="T91" fmla="*/ 389 h 1350"/>
                <a:gd name="T92" fmla="*/ 1191 w 1297"/>
                <a:gd name="T93" fmla="*/ 321 h 1350"/>
                <a:gd name="T94" fmla="*/ 1217 w 1297"/>
                <a:gd name="T95" fmla="*/ 248 h 1350"/>
                <a:gd name="T96" fmla="*/ 1244 w 1297"/>
                <a:gd name="T97" fmla="*/ 171 h 1350"/>
                <a:gd name="T98" fmla="*/ 1270 w 1297"/>
                <a:gd name="T99" fmla="*/ 89 h 1350"/>
                <a:gd name="T100" fmla="*/ 1297 w 1297"/>
                <a:gd name="T101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7" h="1350">
                  <a:moveTo>
                    <a:pt x="0" y="1350"/>
                  </a:moveTo>
                  <a:lnTo>
                    <a:pt x="0" y="1350"/>
                  </a:lnTo>
                  <a:lnTo>
                    <a:pt x="27" y="1346"/>
                  </a:lnTo>
                  <a:lnTo>
                    <a:pt x="53" y="1342"/>
                  </a:lnTo>
                  <a:lnTo>
                    <a:pt x="80" y="1337"/>
                  </a:lnTo>
                  <a:lnTo>
                    <a:pt x="106" y="1333"/>
                  </a:lnTo>
                  <a:lnTo>
                    <a:pt x="132" y="1327"/>
                  </a:lnTo>
                  <a:lnTo>
                    <a:pt x="159" y="1322"/>
                  </a:lnTo>
                  <a:lnTo>
                    <a:pt x="185" y="1316"/>
                  </a:lnTo>
                  <a:lnTo>
                    <a:pt x="212" y="1310"/>
                  </a:lnTo>
                  <a:lnTo>
                    <a:pt x="238" y="1303"/>
                  </a:lnTo>
                  <a:lnTo>
                    <a:pt x="265" y="1296"/>
                  </a:lnTo>
                  <a:lnTo>
                    <a:pt x="291" y="1288"/>
                  </a:lnTo>
                  <a:lnTo>
                    <a:pt x="318" y="1280"/>
                  </a:lnTo>
                  <a:lnTo>
                    <a:pt x="344" y="1272"/>
                  </a:lnTo>
                  <a:lnTo>
                    <a:pt x="371" y="1263"/>
                  </a:lnTo>
                  <a:lnTo>
                    <a:pt x="397" y="1253"/>
                  </a:lnTo>
                  <a:lnTo>
                    <a:pt x="423" y="1242"/>
                  </a:lnTo>
                  <a:lnTo>
                    <a:pt x="450" y="1231"/>
                  </a:lnTo>
                  <a:lnTo>
                    <a:pt x="476" y="1219"/>
                  </a:lnTo>
                  <a:lnTo>
                    <a:pt x="503" y="1206"/>
                  </a:lnTo>
                  <a:lnTo>
                    <a:pt x="529" y="1193"/>
                  </a:lnTo>
                  <a:lnTo>
                    <a:pt x="556" y="1178"/>
                  </a:lnTo>
                  <a:lnTo>
                    <a:pt x="582" y="1163"/>
                  </a:lnTo>
                  <a:lnTo>
                    <a:pt x="609" y="1147"/>
                  </a:lnTo>
                  <a:lnTo>
                    <a:pt x="635" y="1129"/>
                  </a:lnTo>
                  <a:lnTo>
                    <a:pt x="662" y="1110"/>
                  </a:lnTo>
                  <a:lnTo>
                    <a:pt x="688" y="1090"/>
                  </a:lnTo>
                  <a:lnTo>
                    <a:pt x="714" y="1069"/>
                  </a:lnTo>
                  <a:lnTo>
                    <a:pt x="741" y="1046"/>
                  </a:lnTo>
                  <a:lnTo>
                    <a:pt x="767" y="1022"/>
                  </a:lnTo>
                  <a:lnTo>
                    <a:pt x="794" y="996"/>
                  </a:lnTo>
                  <a:lnTo>
                    <a:pt x="820" y="969"/>
                  </a:lnTo>
                  <a:lnTo>
                    <a:pt x="847" y="939"/>
                  </a:lnTo>
                  <a:lnTo>
                    <a:pt x="873" y="908"/>
                  </a:lnTo>
                  <a:lnTo>
                    <a:pt x="900" y="874"/>
                  </a:lnTo>
                  <a:lnTo>
                    <a:pt x="926" y="839"/>
                  </a:lnTo>
                  <a:lnTo>
                    <a:pt x="953" y="801"/>
                  </a:lnTo>
                  <a:lnTo>
                    <a:pt x="979" y="760"/>
                  </a:lnTo>
                  <a:lnTo>
                    <a:pt x="1006" y="717"/>
                  </a:lnTo>
                  <a:lnTo>
                    <a:pt x="1032" y="671"/>
                  </a:lnTo>
                  <a:lnTo>
                    <a:pt x="1058" y="621"/>
                  </a:lnTo>
                  <a:lnTo>
                    <a:pt x="1085" y="569"/>
                  </a:lnTo>
                  <a:lnTo>
                    <a:pt x="1111" y="513"/>
                  </a:lnTo>
                  <a:lnTo>
                    <a:pt x="1138" y="453"/>
                  </a:lnTo>
                  <a:lnTo>
                    <a:pt x="1164" y="389"/>
                  </a:lnTo>
                  <a:lnTo>
                    <a:pt x="1191" y="321"/>
                  </a:lnTo>
                  <a:lnTo>
                    <a:pt x="1217" y="248"/>
                  </a:lnTo>
                  <a:lnTo>
                    <a:pt x="1244" y="171"/>
                  </a:lnTo>
                  <a:lnTo>
                    <a:pt x="1270" y="89"/>
                  </a:lnTo>
                  <a:lnTo>
                    <a:pt x="1297" y="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516"/>
            <p:cNvSpPr>
              <a:spLocks/>
            </p:cNvSpPr>
            <p:nvPr/>
          </p:nvSpPr>
          <p:spPr bwMode="auto">
            <a:xfrm>
              <a:off x="4223" y="2173"/>
              <a:ext cx="15" cy="54"/>
            </a:xfrm>
            <a:custGeom>
              <a:avLst/>
              <a:gdLst>
                <a:gd name="T0" fmla="*/ 0 w 26"/>
                <a:gd name="T1" fmla="*/ 93 h 93"/>
                <a:gd name="T2" fmla="*/ 0 w 26"/>
                <a:gd name="T3" fmla="*/ 93 h 93"/>
                <a:gd name="T4" fmla="*/ 26 w 26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93">
                  <a:moveTo>
                    <a:pt x="0" y="93"/>
                  </a:moveTo>
                  <a:lnTo>
                    <a:pt x="0" y="93"/>
                  </a:lnTo>
                  <a:lnTo>
                    <a:pt x="26" y="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517"/>
            <p:cNvSpPr>
              <a:spLocks noEditPoints="1"/>
            </p:cNvSpPr>
            <p:nvPr/>
          </p:nvSpPr>
          <p:spPr bwMode="auto">
            <a:xfrm>
              <a:off x="2735" y="2961"/>
              <a:ext cx="932" cy="75"/>
            </a:xfrm>
            <a:custGeom>
              <a:avLst/>
              <a:gdLst>
                <a:gd name="T0" fmla="*/ 0 w 1621"/>
                <a:gd name="T1" fmla="*/ 130 h 130"/>
                <a:gd name="T2" fmla="*/ 40 w 1621"/>
                <a:gd name="T3" fmla="*/ 130 h 130"/>
                <a:gd name="T4" fmla="*/ 80 w 1621"/>
                <a:gd name="T5" fmla="*/ 130 h 130"/>
                <a:gd name="T6" fmla="*/ 120 w 1621"/>
                <a:gd name="T7" fmla="*/ 130 h 130"/>
                <a:gd name="T8" fmla="*/ 160 w 1621"/>
                <a:gd name="T9" fmla="*/ 129 h 130"/>
                <a:gd name="T10" fmla="*/ 199 w 1621"/>
                <a:gd name="T11" fmla="*/ 129 h 130"/>
                <a:gd name="T12" fmla="*/ 240 w 1621"/>
                <a:gd name="T13" fmla="*/ 128 h 130"/>
                <a:gd name="T14" fmla="*/ 265 w 1621"/>
                <a:gd name="T15" fmla="*/ 128 h 130"/>
                <a:gd name="T16" fmla="*/ 320 w 1621"/>
                <a:gd name="T17" fmla="*/ 127 h 130"/>
                <a:gd name="T18" fmla="*/ 331 w 1621"/>
                <a:gd name="T19" fmla="*/ 127 h 130"/>
                <a:gd name="T20" fmla="*/ 400 w 1621"/>
                <a:gd name="T21" fmla="*/ 126 h 130"/>
                <a:gd name="T22" fmla="*/ 430 w 1621"/>
                <a:gd name="T23" fmla="*/ 126 h 130"/>
                <a:gd name="T24" fmla="*/ 480 w 1621"/>
                <a:gd name="T25" fmla="*/ 125 h 130"/>
                <a:gd name="T26" fmla="*/ 496 w 1621"/>
                <a:gd name="T27" fmla="*/ 124 h 130"/>
                <a:gd name="T28" fmla="*/ 560 w 1621"/>
                <a:gd name="T29" fmla="*/ 123 h 130"/>
                <a:gd name="T30" fmla="*/ 562 w 1621"/>
                <a:gd name="T31" fmla="*/ 123 h 130"/>
                <a:gd name="T32" fmla="*/ 600 w 1621"/>
                <a:gd name="T33" fmla="*/ 122 h 130"/>
                <a:gd name="T34" fmla="*/ 640 w 1621"/>
                <a:gd name="T35" fmla="*/ 121 h 130"/>
                <a:gd name="T36" fmla="*/ 680 w 1621"/>
                <a:gd name="T37" fmla="*/ 120 h 130"/>
                <a:gd name="T38" fmla="*/ 720 w 1621"/>
                <a:gd name="T39" fmla="*/ 118 h 130"/>
                <a:gd name="T40" fmla="*/ 760 w 1621"/>
                <a:gd name="T41" fmla="*/ 117 h 130"/>
                <a:gd name="T42" fmla="*/ 800 w 1621"/>
                <a:gd name="T43" fmla="*/ 115 h 130"/>
                <a:gd name="T44" fmla="*/ 840 w 1621"/>
                <a:gd name="T45" fmla="*/ 113 h 130"/>
                <a:gd name="T46" fmla="*/ 880 w 1621"/>
                <a:gd name="T47" fmla="*/ 111 h 130"/>
                <a:gd name="T48" fmla="*/ 920 w 1621"/>
                <a:gd name="T49" fmla="*/ 109 h 130"/>
                <a:gd name="T50" fmla="*/ 960 w 1621"/>
                <a:gd name="T51" fmla="*/ 106 h 130"/>
                <a:gd name="T52" fmla="*/ 1000 w 1621"/>
                <a:gd name="T53" fmla="*/ 104 h 130"/>
                <a:gd name="T54" fmla="*/ 1039 w 1621"/>
                <a:gd name="T55" fmla="*/ 101 h 130"/>
                <a:gd name="T56" fmla="*/ 1079 w 1621"/>
                <a:gd name="T57" fmla="*/ 97 h 130"/>
                <a:gd name="T58" fmla="*/ 1119 w 1621"/>
                <a:gd name="T59" fmla="*/ 94 h 130"/>
                <a:gd name="T60" fmla="*/ 1158 w 1621"/>
                <a:gd name="T61" fmla="*/ 90 h 130"/>
                <a:gd name="T62" fmla="*/ 1199 w 1621"/>
                <a:gd name="T63" fmla="*/ 85 h 130"/>
                <a:gd name="T64" fmla="*/ 1224 w 1621"/>
                <a:gd name="T65" fmla="*/ 83 h 130"/>
                <a:gd name="T66" fmla="*/ 1278 w 1621"/>
                <a:gd name="T67" fmla="*/ 75 h 130"/>
                <a:gd name="T68" fmla="*/ 1290 w 1621"/>
                <a:gd name="T69" fmla="*/ 74 h 130"/>
                <a:gd name="T70" fmla="*/ 1357 w 1621"/>
                <a:gd name="T71" fmla="*/ 63 h 130"/>
                <a:gd name="T72" fmla="*/ 1389 w 1621"/>
                <a:gd name="T73" fmla="*/ 57 h 130"/>
                <a:gd name="T74" fmla="*/ 1436 w 1621"/>
                <a:gd name="T75" fmla="*/ 48 h 130"/>
                <a:gd name="T76" fmla="*/ 1455 w 1621"/>
                <a:gd name="T77" fmla="*/ 44 h 130"/>
                <a:gd name="T78" fmla="*/ 1514 w 1621"/>
                <a:gd name="T79" fmla="*/ 31 h 130"/>
                <a:gd name="T80" fmla="*/ 1521 w 1621"/>
                <a:gd name="T81" fmla="*/ 29 h 130"/>
                <a:gd name="T82" fmla="*/ 1591 w 1621"/>
                <a:gd name="T83" fmla="*/ 9 h 130"/>
                <a:gd name="T84" fmla="*/ 1621 w 1621"/>
                <a:gd name="T8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1" h="130">
                  <a:moveTo>
                    <a:pt x="0" y="130"/>
                  </a:moveTo>
                  <a:lnTo>
                    <a:pt x="0" y="130"/>
                  </a:lnTo>
                  <a:lnTo>
                    <a:pt x="33" y="130"/>
                  </a:lnTo>
                  <a:lnTo>
                    <a:pt x="40" y="130"/>
                  </a:lnTo>
                  <a:moveTo>
                    <a:pt x="80" y="130"/>
                  </a:moveTo>
                  <a:lnTo>
                    <a:pt x="80" y="130"/>
                  </a:lnTo>
                  <a:lnTo>
                    <a:pt x="99" y="130"/>
                  </a:lnTo>
                  <a:lnTo>
                    <a:pt x="120" y="130"/>
                  </a:lnTo>
                  <a:moveTo>
                    <a:pt x="160" y="129"/>
                  </a:moveTo>
                  <a:lnTo>
                    <a:pt x="160" y="129"/>
                  </a:lnTo>
                  <a:lnTo>
                    <a:pt x="165" y="129"/>
                  </a:lnTo>
                  <a:lnTo>
                    <a:pt x="199" y="129"/>
                  </a:lnTo>
                  <a:lnTo>
                    <a:pt x="200" y="129"/>
                  </a:lnTo>
                  <a:moveTo>
                    <a:pt x="240" y="128"/>
                  </a:moveTo>
                  <a:lnTo>
                    <a:pt x="240" y="128"/>
                  </a:lnTo>
                  <a:lnTo>
                    <a:pt x="265" y="128"/>
                  </a:lnTo>
                  <a:lnTo>
                    <a:pt x="280" y="128"/>
                  </a:lnTo>
                  <a:moveTo>
                    <a:pt x="320" y="127"/>
                  </a:moveTo>
                  <a:lnTo>
                    <a:pt x="320" y="127"/>
                  </a:lnTo>
                  <a:lnTo>
                    <a:pt x="331" y="127"/>
                  </a:lnTo>
                  <a:lnTo>
                    <a:pt x="360" y="127"/>
                  </a:lnTo>
                  <a:moveTo>
                    <a:pt x="400" y="126"/>
                  </a:moveTo>
                  <a:lnTo>
                    <a:pt x="400" y="126"/>
                  </a:lnTo>
                  <a:lnTo>
                    <a:pt x="430" y="126"/>
                  </a:lnTo>
                  <a:lnTo>
                    <a:pt x="440" y="125"/>
                  </a:lnTo>
                  <a:moveTo>
                    <a:pt x="480" y="125"/>
                  </a:moveTo>
                  <a:lnTo>
                    <a:pt x="480" y="125"/>
                  </a:lnTo>
                  <a:lnTo>
                    <a:pt x="496" y="124"/>
                  </a:lnTo>
                  <a:lnTo>
                    <a:pt x="520" y="124"/>
                  </a:lnTo>
                  <a:moveTo>
                    <a:pt x="560" y="123"/>
                  </a:moveTo>
                  <a:lnTo>
                    <a:pt x="560" y="123"/>
                  </a:lnTo>
                  <a:lnTo>
                    <a:pt x="562" y="123"/>
                  </a:lnTo>
                  <a:lnTo>
                    <a:pt x="595" y="122"/>
                  </a:lnTo>
                  <a:lnTo>
                    <a:pt x="600" y="122"/>
                  </a:lnTo>
                  <a:moveTo>
                    <a:pt x="640" y="121"/>
                  </a:moveTo>
                  <a:lnTo>
                    <a:pt x="640" y="121"/>
                  </a:lnTo>
                  <a:lnTo>
                    <a:pt x="662" y="120"/>
                  </a:lnTo>
                  <a:lnTo>
                    <a:pt x="680" y="120"/>
                  </a:lnTo>
                  <a:moveTo>
                    <a:pt x="720" y="118"/>
                  </a:moveTo>
                  <a:lnTo>
                    <a:pt x="720" y="118"/>
                  </a:lnTo>
                  <a:lnTo>
                    <a:pt x="728" y="118"/>
                  </a:lnTo>
                  <a:lnTo>
                    <a:pt x="760" y="117"/>
                  </a:lnTo>
                  <a:moveTo>
                    <a:pt x="800" y="115"/>
                  </a:moveTo>
                  <a:lnTo>
                    <a:pt x="800" y="115"/>
                  </a:lnTo>
                  <a:lnTo>
                    <a:pt x="827" y="114"/>
                  </a:lnTo>
                  <a:lnTo>
                    <a:pt x="840" y="113"/>
                  </a:lnTo>
                  <a:moveTo>
                    <a:pt x="880" y="111"/>
                  </a:moveTo>
                  <a:lnTo>
                    <a:pt x="880" y="111"/>
                  </a:lnTo>
                  <a:lnTo>
                    <a:pt x="893" y="110"/>
                  </a:lnTo>
                  <a:lnTo>
                    <a:pt x="920" y="109"/>
                  </a:lnTo>
                  <a:moveTo>
                    <a:pt x="960" y="106"/>
                  </a:moveTo>
                  <a:lnTo>
                    <a:pt x="960" y="106"/>
                  </a:lnTo>
                  <a:lnTo>
                    <a:pt x="992" y="104"/>
                  </a:lnTo>
                  <a:lnTo>
                    <a:pt x="1000" y="104"/>
                  </a:lnTo>
                  <a:moveTo>
                    <a:pt x="1039" y="101"/>
                  </a:moveTo>
                  <a:lnTo>
                    <a:pt x="1039" y="101"/>
                  </a:lnTo>
                  <a:lnTo>
                    <a:pt x="1058" y="99"/>
                  </a:lnTo>
                  <a:lnTo>
                    <a:pt x="1079" y="97"/>
                  </a:lnTo>
                  <a:moveTo>
                    <a:pt x="1119" y="94"/>
                  </a:moveTo>
                  <a:lnTo>
                    <a:pt x="1119" y="94"/>
                  </a:lnTo>
                  <a:lnTo>
                    <a:pt x="1125" y="93"/>
                  </a:lnTo>
                  <a:lnTo>
                    <a:pt x="1158" y="90"/>
                  </a:lnTo>
                  <a:lnTo>
                    <a:pt x="1159" y="90"/>
                  </a:lnTo>
                  <a:moveTo>
                    <a:pt x="1199" y="85"/>
                  </a:moveTo>
                  <a:lnTo>
                    <a:pt x="1199" y="85"/>
                  </a:lnTo>
                  <a:lnTo>
                    <a:pt x="1224" y="83"/>
                  </a:lnTo>
                  <a:lnTo>
                    <a:pt x="1238" y="81"/>
                  </a:lnTo>
                  <a:moveTo>
                    <a:pt x="1278" y="75"/>
                  </a:moveTo>
                  <a:lnTo>
                    <a:pt x="1278" y="75"/>
                  </a:lnTo>
                  <a:lnTo>
                    <a:pt x="1290" y="74"/>
                  </a:lnTo>
                  <a:lnTo>
                    <a:pt x="1318" y="70"/>
                  </a:lnTo>
                  <a:moveTo>
                    <a:pt x="1357" y="63"/>
                  </a:moveTo>
                  <a:lnTo>
                    <a:pt x="1357" y="63"/>
                  </a:lnTo>
                  <a:lnTo>
                    <a:pt x="1389" y="57"/>
                  </a:lnTo>
                  <a:lnTo>
                    <a:pt x="1397" y="56"/>
                  </a:lnTo>
                  <a:moveTo>
                    <a:pt x="1436" y="48"/>
                  </a:moveTo>
                  <a:lnTo>
                    <a:pt x="1436" y="48"/>
                  </a:lnTo>
                  <a:lnTo>
                    <a:pt x="1455" y="44"/>
                  </a:lnTo>
                  <a:lnTo>
                    <a:pt x="1475" y="40"/>
                  </a:lnTo>
                  <a:moveTo>
                    <a:pt x="1514" y="31"/>
                  </a:moveTo>
                  <a:lnTo>
                    <a:pt x="1514" y="31"/>
                  </a:lnTo>
                  <a:lnTo>
                    <a:pt x="1521" y="29"/>
                  </a:lnTo>
                  <a:lnTo>
                    <a:pt x="1552" y="21"/>
                  </a:lnTo>
                  <a:moveTo>
                    <a:pt x="1591" y="9"/>
                  </a:moveTo>
                  <a:lnTo>
                    <a:pt x="1591" y="9"/>
                  </a:lnTo>
                  <a:lnTo>
                    <a:pt x="1621" y="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518"/>
            <p:cNvSpPr>
              <a:spLocks noEditPoints="1"/>
            </p:cNvSpPr>
            <p:nvPr/>
          </p:nvSpPr>
          <p:spPr bwMode="auto">
            <a:xfrm>
              <a:off x="3667" y="679"/>
              <a:ext cx="817" cy="2282"/>
            </a:xfrm>
            <a:custGeom>
              <a:avLst/>
              <a:gdLst>
                <a:gd name="T0" fmla="*/ 33 w 1422"/>
                <a:gd name="T1" fmla="*/ 3957 h 3968"/>
                <a:gd name="T2" fmla="*/ 75 w 1422"/>
                <a:gd name="T3" fmla="*/ 3941 h 3968"/>
                <a:gd name="T4" fmla="*/ 148 w 1422"/>
                <a:gd name="T5" fmla="*/ 3910 h 3968"/>
                <a:gd name="T6" fmla="*/ 184 w 1422"/>
                <a:gd name="T7" fmla="*/ 3892 h 3968"/>
                <a:gd name="T8" fmla="*/ 231 w 1422"/>
                <a:gd name="T9" fmla="*/ 3868 h 3968"/>
                <a:gd name="T10" fmla="*/ 288 w 1422"/>
                <a:gd name="T11" fmla="*/ 3832 h 3968"/>
                <a:gd name="T12" fmla="*/ 353 w 1422"/>
                <a:gd name="T13" fmla="*/ 3786 h 3968"/>
                <a:gd name="T14" fmla="*/ 385 w 1422"/>
                <a:gd name="T15" fmla="*/ 3761 h 3968"/>
                <a:gd name="T16" fmla="*/ 429 w 1422"/>
                <a:gd name="T17" fmla="*/ 3722 h 3968"/>
                <a:gd name="T18" fmla="*/ 473 w 1422"/>
                <a:gd name="T19" fmla="*/ 3680 h 3968"/>
                <a:gd name="T20" fmla="*/ 527 w 1422"/>
                <a:gd name="T21" fmla="*/ 3621 h 3968"/>
                <a:gd name="T22" fmla="*/ 552 w 1422"/>
                <a:gd name="T23" fmla="*/ 3590 h 3968"/>
                <a:gd name="T24" fmla="*/ 595 w 1422"/>
                <a:gd name="T25" fmla="*/ 3534 h 3968"/>
                <a:gd name="T26" fmla="*/ 623 w 1422"/>
                <a:gd name="T27" fmla="*/ 3493 h 3968"/>
                <a:gd name="T28" fmla="*/ 666 w 1422"/>
                <a:gd name="T29" fmla="*/ 3426 h 3968"/>
                <a:gd name="T30" fmla="*/ 706 w 1422"/>
                <a:gd name="T31" fmla="*/ 3357 h 3968"/>
                <a:gd name="T32" fmla="*/ 744 w 1422"/>
                <a:gd name="T33" fmla="*/ 3286 h 3968"/>
                <a:gd name="T34" fmla="*/ 762 w 1422"/>
                <a:gd name="T35" fmla="*/ 3250 h 3968"/>
                <a:gd name="T36" fmla="*/ 793 w 1422"/>
                <a:gd name="T37" fmla="*/ 3182 h 3968"/>
                <a:gd name="T38" fmla="*/ 811 w 1422"/>
                <a:gd name="T39" fmla="*/ 3141 h 3968"/>
                <a:gd name="T40" fmla="*/ 841 w 1422"/>
                <a:gd name="T41" fmla="*/ 3067 h 3968"/>
                <a:gd name="T42" fmla="*/ 870 w 1422"/>
                <a:gd name="T43" fmla="*/ 2992 h 3968"/>
                <a:gd name="T44" fmla="*/ 897 w 1422"/>
                <a:gd name="T45" fmla="*/ 2917 h 3968"/>
                <a:gd name="T46" fmla="*/ 922 w 1422"/>
                <a:gd name="T47" fmla="*/ 2841 h 3968"/>
                <a:gd name="T48" fmla="*/ 935 w 1422"/>
                <a:gd name="T49" fmla="*/ 2803 h 3968"/>
                <a:gd name="T50" fmla="*/ 958 w 1422"/>
                <a:gd name="T51" fmla="*/ 2726 h 3968"/>
                <a:gd name="T52" fmla="*/ 980 w 1422"/>
                <a:gd name="T53" fmla="*/ 2649 h 3968"/>
                <a:gd name="T54" fmla="*/ 992 w 1422"/>
                <a:gd name="T55" fmla="*/ 2610 h 3968"/>
                <a:gd name="T56" fmla="*/ 1012 w 1422"/>
                <a:gd name="T57" fmla="*/ 2534 h 3968"/>
                <a:gd name="T58" fmla="*/ 1032 w 1422"/>
                <a:gd name="T59" fmla="*/ 2456 h 3968"/>
                <a:gd name="T60" fmla="*/ 1051 w 1422"/>
                <a:gd name="T61" fmla="*/ 2378 h 3968"/>
                <a:gd name="T62" fmla="*/ 1069 w 1422"/>
                <a:gd name="T63" fmla="*/ 2301 h 3968"/>
                <a:gd name="T64" fmla="*/ 1086 w 1422"/>
                <a:gd name="T65" fmla="*/ 2222 h 3968"/>
                <a:gd name="T66" fmla="*/ 1095 w 1422"/>
                <a:gd name="T67" fmla="*/ 2183 h 3968"/>
                <a:gd name="T68" fmla="*/ 1111 w 1422"/>
                <a:gd name="T69" fmla="*/ 2105 h 3968"/>
                <a:gd name="T70" fmla="*/ 1124 w 1422"/>
                <a:gd name="T71" fmla="*/ 2042 h 3968"/>
                <a:gd name="T72" fmla="*/ 1134 w 1422"/>
                <a:gd name="T73" fmla="*/ 1987 h 3968"/>
                <a:gd name="T74" fmla="*/ 1149 w 1422"/>
                <a:gd name="T75" fmla="*/ 1909 h 3968"/>
                <a:gd name="T76" fmla="*/ 1164 w 1422"/>
                <a:gd name="T77" fmla="*/ 1830 h 3968"/>
                <a:gd name="T78" fmla="*/ 1178 w 1422"/>
                <a:gd name="T79" fmla="*/ 1751 h 3968"/>
                <a:gd name="T80" fmla="*/ 1192 w 1422"/>
                <a:gd name="T81" fmla="*/ 1673 h 3968"/>
                <a:gd name="T82" fmla="*/ 1204 w 1422"/>
                <a:gd name="T83" fmla="*/ 1594 h 3968"/>
                <a:gd name="T84" fmla="*/ 1217 w 1422"/>
                <a:gd name="T85" fmla="*/ 1515 h 3968"/>
                <a:gd name="T86" fmla="*/ 1230 w 1422"/>
                <a:gd name="T87" fmla="*/ 1436 h 3968"/>
                <a:gd name="T88" fmla="*/ 1241 w 1422"/>
                <a:gd name="T89" fmla="*/ 1356 h 3968"/>
                <a:gd name="T90" fmla="*/ 1253 w 1422"/>
                <a:gd name="T91" fmla="*/ 1277 h 3968"/>
                <a:gd name="T92" fmla="*/ 1259 w 1422"/>
                <a:gd name="T93" fmla="*/ 1238 h 3968"/>
                <a:gd name="T94" fmla="*/ 1270 w 1422"/>
                <a:gd name="T95" fmla="*/ 1159 h 3968"/>
                <a:gd name="T96" fmla="*/ 1281 w 1422"/>
                <a:gd name="T97" fmla="*/ 1079 h 3968"/>
                <a:gd name="T98" fmla="*/ 1289 w 1422"/>
                <a:gd name="T99" fmla="*/ 1019 h 3968"/>
                <a:gd name="T100" fmla="*/ 1297 w 1422"/>
                <a:gd name="T101" fmla="*/ 960 h 3968"/>
                <a:gd name="T102" fmla="*/ 1307 w 1422"/>
                <a:gd name="T103" fmla="*/ 881 h 3968"/>
                <a:gd name="T104" fmla="*/ 1317 w 1422"/>
                <a:gd name="T105" fmla="*/ 802 h 3968"/>
                <a:gd name="T106" fmla="*/ 1327 w 1422"/>
                <a:gd name="T107" fmla="*/ 722 h 3968"/>
                <a:gd name="T108" fmla="*/ 1336 w 1422"/>
                <a:gd name="T109" fmla="*/ 643 h 3968"/>
                <a:gd name="T110" fmla="*/ 1346 w 1422"/>
                <a:gd name="T111" fmla="*/ 563 h 3968"/>
                <a:gd name="T112" fmla="*/ 1355 w 1422"/>
                <a:gd name="T113" fmla="*/ 484 h 3968"/>
                <a:gd name="T114" fmla="*/ 1364 w 1422"/>
                <a:gd name="T115" fmla="*/ 404 h 3968"/>
                <a:gd name="T116" fmla="*/ 1372 w 1422"/>
                <a:gd name="T117" fmla="*/ 325 h 3968"/>
                <a:gd name="T118" fmla="*/ 1381 w 1422"/>
                <a:gd name="T119" fmla="*/ 245 h 3968"/>
                <a:gd name="T120" fmla="*/ 1390 w 1422"/>
                <a:gd name="T121" fmla="*/ 166 h 3968"/>
                <a:gd name="T122" fmla="*/ 1405 w 1422"/>
                <a:gd name="T123" fmla="*/ 87 h 3968"/>
                <a:gd name="T124" fmla="*/ 1420 w 1422"/>
                <a:gd name="T125" fmla="*/ 9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2" h="3968">
                  <a:moveTo>
                    <a:pt x="0" y="3968"/>
                  </a:moveTo>
                  <a:lnTo>
                    <a:pt x="0" y="3968"/>
                  </a:lnTo>
                  <a:lnTo>
                    <a:pt x="33" y="3957"/>
                  </a:lnTo>
                  <a:lnTo>
                    <a:pt x="37" y="3955"/>
                  </a:lnTo>
                  <a:moveTo>
                    <a:pt x="75" y="3941"/>
                  </a:moveTo>
                  <a:lnTo>
                    <a:pt x="75" y="3941"/>
                  </a:lnTo>
                  <a:lnTo>
                    <a:pt x="99" y="3932"/>
                  </a:lnTo>
                  <a:lnTo>
                    <a:pt x="112" y="3926"/>
                  </a:lnTo>
                  <a:moveTo>
                    <a:pt x="148" y="3910"/>
                  </a:moveTo>
                  <a:lnTo>
                    <a:pt x="148" y="3910"/>
                  </a:lnTo>
                  <a:lnTo>
                    <a:pt x="165" y="3902"/>
                  </a:lnTo>
                  <a:lnTo>
                    <a:pt x="184" y="3892"/>
                  </a:lnTo>
                  <a:moveTo>
                    <a:pt x="220" y="3874"/>
                  </a:moveTo>
                  <a:lnTo>
                    <a:pt x="220" y="3874"/>
                  </a:lnTo>
                  <a:lnTo>
                    <a:pt x="231" y="3868"/>
                  </a:lnTo>
                  <a:lnTo>
                    <a:pt x="254" y="3854"/>
                  </a:lnTo>
                  <a:moveTo>
                    <a:pt x="288" y="3832"/>
                  </a:moveTo>
                  <a:lnTo>
                    <a:pt x="288" y="3832"/>
                  </a:lnTo>
                  <a:lnTo>
                    <a:pt x="297" y="3827"/>
                  </a:lnTo>
                  <a:lnTo>
                    <a:pt x="321" y="3810"/>
                  </a:lnTo>
                  <a:moveTo>
                    <a:pt x="353" y="3786"/>
                  </a:moveTo>
                  <a:lnTo>
                    <a:pt x="353" y="3786"/>
                  </a:lnTo>
                  <a:lnTo>
                    <a:pt x="363" y="3779"/>
                  </a:lnTo>
                  <a:lnTo>
                    <a:pt x="385" y="3761"/>
                  </a:lnTo>
                  <a:moveTo>
                    <a:pt x="415" y="3735"/>
                  </a:moveTo>
                  <a:lnTo>
                    <a:pt x="415" y="3735"/>
                  </a:lnTo>
                  <a:lnTo>
                    <a:pt x="429" y="3722"/>
                  </a:lnTo>
                  <a:lnTo>
                    <a:pt x="444" y="3708"/>
                  </a:lnTo>
                  <a:moveTo>
                    <a:pt x="473" y="3680"/>
                  </a:moveTo>
                  <a:lnTo>
                    <a:pt x="473" y="3680"/>
                  </a:lnTo>
                  <a:lnTo>
                    <a:pt x="496" y="3656"/>
                  </a:lnTo>
                  <a:lnTo>
                    <a:pt x="500" y="3651"/>
                  </a:lnTo>
                  <a:moveTo>
                    <a:pt x="527" y="3621"/>
                  </a:moveTo>
                  <a:lnTo>
                    <a:pt x="527" y="3621"/>
                  </a:lnTo>
                  <a:lnTo>
                    <a:pt x="529" y="3619"/>
                  </a:lnTo>
                  <a:lnTo>
                    <a:pt x="552" y="3590"/>
                  </a:lnTo>
                  <a:moveTo>
                    <a:pt x="577" y="3558"/>
                  </a:moveTo>
                  <a:lnTo>
                    <a:pt x="577" y="3558"/>
                  </a:lnTo>
                  <a:lnTo>
                    <a:pt x="595" y="3534"/>
                  </a:lnTo>
                  <a:lnTo>
                    <a:pt x="601" y="3526"/>
                  </a:lnTo>
                  <a:moveTo>
                    <a:pt x="623" y="3493"/>
                  </a:moveTo>
                  <a:lnTo>
                    <a:pt x="623" y="3493"/>
                  </a:lnTo>
                  <a:lnTo>
                    <a:pt x="628" y="3487"/>
                  </a:lnTo>
                  <a:lnTo>
                    <a:pt x="645" y="3460"/>
                  </a:lnTo>
                  <a:moveTo>
                    <a:pt x="666" y="3426"/>
                  </a:moveTo>
                  <a:lnTo>
                    <a:pt x="666" y="3426"/>
                  </a:lnTo>
                  <a:lnTo>
                    <a:pt x="687" y="3392"/>
                  </a:lnTo>
                  <a:moveTo>
                    <a:pt x="706" y="3357"/>
                  </a:moveTo>
                  <a:lnTo>
                    <a:pt x="706" y="3357"/>
                  </a:lnTo>
                  <a:lnTo>
                    <a:pt x="726" y="3322"/>
                  </a:lnTo>
                  <a:moveTo>
                    <a:pt x="744" y="3286"/>
                  </a:moveTo>
                  <a:lnTo>
                    <a:pt x="744" y="3286"/>
                  </a:lnTo>
                  <a:lnTo>
                    <a:pt x="760" y="3253"/>
                  </a:lnTo>
                  <a:lnTo>
                    <a:pt x="762" y="3250"/>
                  </a:lnTo>
                  <a:moveTo>
                    <a:pt x="778" y="3214"/>
                  </a:moveTo>
                  <a:lnTo>
                    <a:pt x="778" y="3214"/>
                  </a:lnTo>
                  <a:lnTo>
                    <a:pt x="793" y="3182"/>
                  </a:lnTo>
                  <a:lnTo>
                    <a:pt x="795" y="3177"/>
                  </a:lnTo>
                  <a:moveTo>
                    <a:pt x="811" y="3141"/>
                  </a:moveTo>
                  <a:lnTo>
                    <a:pt x="811" y="3141"/>
                  </a:lnTo>
                  <a:lnTo>
                    <a:pt x="826" y="3104"/>
                  </a:lnTo>
                  <a:lnTo>
                    <a:pt x="827" y="3104"/>
                  </a:lnTo>
                  <a:moveTo>
                    <a:pt x="841" y="3067"/>
                  </a:moveTo>
                  <a:lnTo>
                    <a:pt x="841" y="3067"/>
                  </a:lnTo>
                  <a:lnTo>
                    <a:pt x="856" y="3030"/>
                  </a:lnTo>
                  <a:moveTo>
                    <a:pt x="870" y="2992"/>
                  </a:moveTo>
                  <a:lnTo>
                    <a:pt x="870" y="2992"/>
                  </a:lnTo>
                  <a:lnTo>
                    <a:pt x="884" y="2954"/>
                  </a:lnTo>
                  <a:moveTo>
                    <a:pt x="897" y="2917"/>
                  </a:moveTo>
                  <a:lnTo>
                    <a:pt x="897" y="2917"/>
                  </a:lnTo>
                  <a:lnTo>
                    <a:pt x="910" y="2879"/>
                  </a:lnTo>
                  <a:moveTo>
                    <a:pt x="922" y="2841"/>
                  </a:moveTo>
                  <a:lnTo>
                    <a:pt x="922" y="2841"/>
                  </a:lnTo>
                  <a:lnTo>
                    <a:pt x="926" y="2832"/>
                  </a:lnTo>
                  <a:lnTo>
                    <a:pt x="935" y="2803"/>
                  </a:lnTo>
                  <a:moveTo>
                    <a:pt x="946" y="2765"/>
                  </a:moveTo>
                  <a:lnTo>
                    <a:pt x="946" y="2765"/>
                  </a:lnTo>
                  <a:lnTo>
                    <a:pt x="958" y="2726"/>
                  </a:lnTo>
                  <a:moveTo>
                    <a:pt x="969" y="2688"/>
                  </a:moveTo>
                  <a:lnTo>
                    <a:pt x="969" y="2688"/>
                  </a:lnTo>
                  <a:lnTo>
                    <a:pt x="980" y="2649"/>
                  </a:lnTo>
                  <a:moveTo>
                    <a:pt x="991" y="2611"/>
                  </a:moveTo>
                  <a:lnTo>
                    <a:pt x="991" y="2611"/>
                  </a:lnTo>
                  <a:lnTo>
                    <a:pt x="992" y="2610"/>
                  </a:lnTo>
                  <a:lnTo>
                    <a:pt x="1002" y="2572"/>
                  </a:lnTo>
                  <a:moveTo>
                    <a:pt x="1012" y="2534"/>
                  </a:moveTo>
                  <a:lnTo>
                    <a:pt x="1012" y="2534"/>
                  </a:lnTo>
                  <a:lnTo>
                    <a:pt x="1022" y="2495"/>
                  </a:lnTo>
                  <a:moveTo>
                    <a:pt x="1032" y="2456"/>
                  </a:moveTo>
                  <a:lnTo>
                    <a:pt x="1032" y="2456"/>
                  </a:lnTo>
                  <a:lnTo>
                    <a:pt x="1041" y="2417"/>
                  </a:lnTo>
                  <a:moveTo>
                    <a:pt x="1051" y="2378"/>
                  </a:moveTo>
                  <a:lnTo>
                    <a:pt x="1051" y="2378"/>
                  </a:lnTo>
                  <a:lnTo>
                    <a:pt x="1058" y="2349"/>
                  </a:lnTo>
                  <a:lnTo>
                    <a:pt x="1060" y="2340"/>
                  </a:lnTo>
                  <a:moveTo>
                    <a:pt x="1069" y="2301"/>
                  </a:moveTo>
                  <a:lnTo>
                    <a:pt x="1069" y="2301"/>
                  </a:lnTo>
                  <a:lnTo>
                    <a:pt x="1077" y="2262"/>
                  </a:lnTo>
                  <a:moveTo>
                    <a:pt x="1086" y="2222"/>
                  </a:moveTo>
                  <a:lnTo>
                    <a:pt x="1086" y="2222"/>
                  </a:lnTo>
                  <a:lnTo>
                    <a:pt x="1091" y="2201"/>
                  </a:lnTo>
                  <a:lnTo>
                    <a:pt x="1095" y="2183"/>
                  </a:lnTo>
                  <a:moveTo>
                    <a:pt x="1103" y="2144"/>
                  </a:moveTo>
                  <a:lnTo>
                    <a:pt x="1103" y="2144"/>
                  </a:lnTo>
                  <a:lnTo>
                    <a:pt x="1111" y="2105"/>
                  </a:lnTo>
                  <a:moveTo>
                    <a:pt x="1119" y="2066"/>
                  </a:moveTo>
                  <a:lnTo>
                    <a:pt x="1119" y="2066"/>
                  </a:lnTo>
                  <a:lnTo>
                    <a:pt x="1124" y="2042"/>
                  </a:lnTo>
                  <a:lnTo>
                    <a:pt x="1127" y="2027"/>
                  </a:lnTo>
                  <a:moveTo>
                    <a:pt x="1134" y="1987"/>
                  </a:moveTo>
                  <a:lnTo>
                    <a:pt x="1134" y="1987"/>
                  </a:lnTo>
                  <a:lnTo>
                    <a:pt x="1142" y="1948"/>
                  </a:lnTo>
                  <a:moveTo>
                    <a:pt x="1149" y="1909"/>
                  </a:moveTo>
                  <a:lnTo>
                    <a:pt x="1149" y="1909"/>
                  </a:lnTo>
                  <a:lnTo>
                    <a:pt x="1157" y="1870"/>
                  </a:lnTo>
                  <a:moveTo>
                    <a:pt x="1164" y="1830"/>
                  </a:moveTo>
                  <a:lnTo>
                    <a:pt x="1164" y="1830"/>
                  </a:lnTo>
                  <a:lnTo>
                    <a:pt x="1171" y="1791"/>
                  </a:lnTo>
                  <a:moveTo>
                    <a:pt x="1178" y="1751"/>
                  </a:moveTo>
                  <a:lnTo>
                    <a:pt x="1178" y="1751"/>
                  </a:lnTo>
                  <a:lnTo>
                    <a:pt x="1185" y="1712"/>
                  </a:lnTo>
                  <a:moveTo>
                    <a:pt x="1192" y="1673"/>
                  </a:moveTo>
                  <a:lnTo>
                    <a:pt x="1192" y="1673"/>
                  </a:lnTo>
                  <a:lnTo>
                    <a:pt x="1198" y="1633"/>
                  </a:lnTo>
                  <a:moveTo>
                    <a:pt x="1204" y="1594"/>
                  </a:moveTo>
                  <a:lnTo>
                    <a:pt x="1204" y="1594"/>
                  </a:lnTo>
                  <a:lnTo>
                    <a:pt x="1211" y="1554"/>
                  </a:lnTo>
                  <a:moveTo>
                    <a:pt x="1217" y="1515"/>
                  </a:moveTo>
                  <a:lnTo>
                    <a:pt x="1217" y="1515"/>
                  </a:lnTo>
                  <a:lnTo>
                    <a:pt x="1223" y="1478"/>
                  </a:lnTo>
                  <a:lnTo>
                    <a:pt x="1224" y="1475"/>
                  </a:lnTo>
                  <a:moveTo>
                    <a:pt x="1230" y="1436"/>
                  </a:moveTo>
                  <a:lnTo>
                    <a:pt x="1230" y="1436"/>
                  </a:lnTo>
                  <a:lnTo>
                    <a:pt x="1236" y="1396"/>
                  </a:lnTo>
                  <a:moveTo>
                    <a:pt x="1241" y="1356"/>
                  </a:moveTo>
                  <a:lnTo>
                    <a:pt x="1241" y="1356"/>
                  </a:lnTo>
                  <a:lnTo>
                    <a:pt x="1247" y="1317"/>
                  </a:lnTo>
                  <a:moveTo>
                    <a:pt x="1253" y="1277"/>
                  </a:moveTo>
                  <a:lnTo>
                    <a:pt x="1253" y="1277"/>
                  </a:lnTo>
                  <a:lnTo>
                    <a:pt x="1256" y="1258"/>
                  </a:lnTo>
                  <a:lnTo>
                    <a:pt x="1259" y="1238"/>
                  </a:lnTo>
                  <a:moveTo>
                    <a:pt x="1265" y="1198"/>
                  </a:moveTo>
                  <a:lnTo>
                    <a:pt x="1265" y="1198"/>
                  </a:lnTo>
                  <a:lnTo>
                    <a:pt x="1270" y="1159"/>
                  </a:lnTo>
                  <a:moveTo>
                    <a:pt x="1276" y="1119"/>
                  </a:moveTo>
                  <a:lnTo>
                    <a:pt x="1276" y="1119"/>
                  </a:lnTo>
                  <a:lnTo>
                    <a:pt x="1281" y="1079"/>
                  </a:lnTo>
                  <a:moveTo>
                    <a:pt x="1287" y="1040"/>
                  </a:moveTo>
                  <a:lnTo>
                    <a:pt x="1287" y="1040"/>
                  </a:lnTo>
                  <a:lnTo>
                    <a:pt x="1289" y="1019"/>
                  </a:lnTo>
                  <a:lnTo>
                    <a:pt x="1292" y="1000"/>
                  </a:lnTo>
                  <a:moveTo>
                    <a:pt x="1297" y="960"/>
                  </a:moveTo>
                  <a:lnTo>
                    <a:pt x="1297" y="960"/>
                  </a:lnTo>
                  <a:lnTo>
                    <a:pt x="1302" y="921"/>
                  </a:lnTo>
                  <a:moveTo>
                    <a:pt x="1307" y="881"/>
                  </a:moveTo>
                  <a:lnTo>
                    <a:pt x="1307" y="881"/>
                  </a:lnTo>
                  <a:lnTo>
                    <a:pt x="1312" y="841"/>
                  </a:lnTo>
                  <a:moveTo>
                    <a:pt x="1317" y="802"/>
                  </a:moveTo>
                  <a:lnTo>
                    <a:pt x="1317" y="802"/>
                  </a:lnTo>
                  <a:lnTo>
                    <a:pt x="1322" y="762"/>
                  </a:lnTo>
                  <a:moveTo>
                    <a:pt x="1327" y="722"/>
                  </a:moveTo>
                  <a:lnTo>
                    <a:pt x="1327" y="722"/>
                  </a:lnTo>
                  <a:lnTo>
                    <a:pt x="1332" y="682"/>
                  </a:lnTo>
                  <a:moveTo>
                    <a:pt x="1336" y="643"/>
                  </a:moveTo>
                  <a:lnTo>
                    <a:pt x="1336" y="643"/>
                  </a:lnTo>
                  <a:lnTo>
                    <a:pt x="1341" y="603"/>
                  </a:lnTo>
                  <a:moveTo>
                    <a:pt x="1346" y="563"/>
                  </a:moveTo>
                  <a:lnTo>
                    <a:pt x="1346" y="563"/>
                  </a:lnTo>
                  <a:lnTo>
                    <a:pt x="1350" y="524"/>
                  </a:lnTo>
                  <a:moveTo>
                    <a:pt x="1355" y="484"/>
                  </a:moveTo>
                  <a:lnTo>
                    <a:pt x="1355" y="484"/>
                  </a:lnTo>
                  <a:lnTo>
                    <a:pt x="1355" y="480"/>
                  </a:lnTo>
                  <a:lnTo>
                    <a:pt x="1359" y="444"/>
                  </a:lnTo>
                  <a:moveTo>
                    <a:pt x="1364" y="404"/>
                  </a:moveTo>
                  <a:lnTo>
                    <a:pt x="1364" y="404"/>
                  </a:lnTo>
                  <a:lnTo>
                    <a:pt x="1368" y="365"/>
                  </a:lnTo>
                  <a:moveTo>
                    <a:pt x="1372" y="325"/>
                  </a:moveTo>
                  <a:lnTo>
                    <a:pt x="1372" y="325"/>
                  </a:lnTo>
                  <a:lnTo>
                    <a:pt x="1377" y="285"/>
                  </a:lnTo>
                  <a:moveTo>
                    <a:pt x="1381" y="245"/>
                  </a:moveTo>
                  <a:lnTo>
                    <a:pt x="1381" y="245"/>
                  </a:lnTo>
                  <a:lnTo>
                    <a:pt x="1385" y="206"/>
                  </a:lnTo>
                  <a:moveTo>
                    <a:pt x="1390" y="166"/>
                  </a:moveTo>
                  <a:lnTo>
                    <a:pt x="1390" y="166"/>
                  </a:lnTo>
                  <a:lnTo>
                    <a:pt x="1398" y="127"/>
                  </a:lnTo>
                  <a:moveTo>
                    <a:pt x="1405" y="87"/>
                  </a:moveTo>
                  <a:lnTo>
                    <a:pt x="1405" y="87"/>
                  </a:lnTo>
                  <a:lnTo>
                    <a:pt x="1413" y="48"/>
                  </a:lnTo>
                  <a:moveTo>
                    <a:pt x="1420" y="9"/>
                  </a:moveTo>
                  <a:lnTo>
                    <a:pt x="1420" y="9"/>
                  </a:lnTo>
                  <a:lnTo>
                    <a:pt x="1422" y="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Rectangle 519"/>
            <p:cNvSpPr>
              <a:spLocks noChangeArrowheads="1"/>
            </p:cNvSpPr>
            <p:nvPr/>
          </p:nvSpPr>
          <p:spPr bwMode="auto">
            <a:xfrm>
              <a:off x="1585" y="492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Y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7" name="Rectangle 520"/>
            <p:cNvSpPr>
              <a:spLocks noChangeArrowheads="1"/>
            </p:cNvSpPr>
            <p:nvPr/>
          </p:nvSpPr>
          <p:spPr bwMode="auto">
            <a:xfrm>
              <a:off x="1661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8" name="Rectangle 521"/>
            <p:cNvSpPr>
              <a:spLocks noChangeArrowheads="1"/>
            </p:cNvSpPr>
            <p:nvPr/>
          </p:nvSpPr>
          <p:spPr bwMode="auto">
            <a:xfrm>
              <a:off x="1730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1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9" name="Rectangle 522"/>
            <p:cNvSpPr>
              <a:spLocks noChangeArrowheads="1"/>
            </p:cNvSpPr>
            <p:nvPr/>
          </p:nvSpPr>
          <p:spPr bwMode="auto">
            <a:xfrm>
              <a:off x="1789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1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0" name="Rectangle 523"/>
            <p:cNvSpPr>
              <a:spLocks noChangeArrowheads="1"/>
            </p:cNvSpPr>
            <p:nvPr/>
          </p:nvSpPr>
          <p:spPr bwMode="auto">
            <a:xfrm>
              <a:off x="1858" y="492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1" name="Rectangle 524"/>
            <p:cNvSpPr>
              <a:spLocks noChangeArrowheads="1"/>
            </p:cNvSpPr>
            <p:nvPr/>
          </p:nvSpPr>
          <p:spPr bwMode="auto">
            <a:xfrm>
              <a:off x="1893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2" name="Rectangle 525"/>
            <p:cNvSpPr>
              <a:spLocks noChangeArrowheads="1"/>
            </p:cNvSpPr>
            <p:nvPr/>
          </p:nvSpPr>
          <p:spPr bwMode="auto">
            <a:xfrm>
              <a:off x="1931" y="49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3" name="Rectangle 526"/>
            <p:cNvSpPr>
              <a:spLocks noChangeArrowheads="1"/>
            </p:cNvSpPr>
            <p:nvPr/>
          </p:nvSpPr>
          <p:spPr bwMode="auto">
            <a:xfrm>
              <a:off x="1993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4" name="Rectangle 527"/>
            <p:cNvSpPr>
              <a:spLocks noChangeArrowheads="1"/>
            </p:cNvSpPr>
            <p:nvPr/>
          </p:nvSpPr>
          <p:spPr bwMode="auto">
            <a:xfrm>
              <a:off x="2046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5" name="Rectangle 528"/>
            <p:cNvSpPr>
              <a:spLocks noChangeArrowheads="1"/>
            </p:cNvSpPr>
            <p:nvPr/>
          </p:nvSpPr>
          <p:spPr bwMode="auto">
            <a:xfrm>
              <a:off x="2085" y="492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6" name="Rectangle 529"/>
            <p:cNvSpPr>
              <a:spLocks noChangeArrowheads="1"/>
            </p:cNvSpPr>
            <p:nvPr/>
          </p:nvSpPr>
          <p:spPr bwMode="auto">
            <a:xfrm>
              <a:off x="2119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p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7" name="Rectangle 530"/>
            <p:cNvSpPr>
              <a:spLocks noChangeArrowheads="1"/>
            </p:cNvSpPr>
            <p:nvPr/>
          </p:nvSpPr>
          <p:spPr bwMode="auto">
            <a:xfrm>
              <a:off x="2188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8" name="Rectangle 531"/>
            <p:cNvSpPr>
              <a:spLocks noChangeArrowheads="1"/>
            </p:cNvSpPr>
            <p:nvPr/>
          </p:nvSpPr>
          <p:spPr bwMode="auto">
            <a:xfrm>
              <a:off x="2257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9" name="Rectangle 532"/>
            <p:cNvSpPr>
              <a:spLocks noChangeArrowheads="1"/>
            </p:cNvSpPr>
            <p:nvPr/>
          </p:nvSpPr>
          <p:spPr bwMode="auto">
            <a:xfrm>
              <a:off x="2296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0" name="Rectangle 533"/>
            <p:cNvSpPr>
              <a:spLocks noChangeArrowheads="1"/>
            </p:cNvSpPr>
            <p:nvPr/>
          </p:nvSpPr>
          <p:spPr bwMode="auto">
            <a:xfrm>
              <a:off x="2334" y="49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1" name="Rectangle 534"/>
            <p:cNvSpPr>
              <a:spLocks noChangeArrowheads="1"/>
            </p:cNvSpPr>
            <p:nvPr/>
          </p:nvSpPr>
          <p:spPr bwMode="auto">
            <a:xfrm>
              <a:off x="2396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2" name="Rectangle 535"/>
            <p:cNvSpPr>
              <a:spLocks noChangeArrowheads="1"/>
            </p:cNvSpPr>
            <p:nvPr/>
          </p:nvSpPr>
          <p:spPr bwMode="auto">
            <a:xfrm>
              <a:off x="2449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3" name="Rectangle 536"/>
            <p:cNvSpPr>
              <a:spLocks noChangeArrowheads="1"/>
            </p:cNvSpPr>
            <p:nvPr/>
          </p:nvSpPr>
          <p:spPr bwMode="auto">
            <a:xfrm>
              <a:off x="2517" y="492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,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4" name="Rectangle 537"/>
            <p:cNvSpPr>
              <a:spLocks noChangeArrowheads="1"/>
            </p:cNvSpPr>
            <p:nvPr/>
          </p:nvSpPr>
          <p:spPr bwMode="auto">
            <a:xfrm>
              <a:off x="2552" y="492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5" name="Rectangle 538"/>
            <p:cNvSpPr>
              <a:spLocks noChangeArrowheads="1"/>
            </p:cNvSpPr>
            <p:nvPr/>
          </p:nvSpPr>
          <p:spPr bwMode="auto">
            <a:xfrm>
              <a:off x="2587" y="492"/>
              <a:ext cx="14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F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6" name="Rectangle 539"/>
            <p:cNvSpPr>
              <a:spLocks noChangeArrowheads="1"/>
            </p:cNvSpPr>
            <p:nvPr/>
          </p:nvSpPr>
          <p:spPr bwMode="auto">
            <a:xfrm>
              <a:off x="2671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o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7" name="Rectangle 540"/>
            <p:cNvSpPr>
              <a:spLocks noChangeArrowheads="1"/>
            </p:cNvSpPr>
            <p:nvPr/>
          </p:nvSpPr>
          <p:spPr bwMode="auto">
            <a:xfrm>
              <a:off x="2740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8" name="Rectangle 541"/>
            <p:cNvSpPr>
              <a:spLocks noChangeArrowheads="1"/>
            </p:cNvSpPr>
            <p:nvPr/>
          </p:nvSpPr>
          <p:spPr bwMode="auto">
            <a:xfrm>
              <a:off x="2794" y="492"/>
              <a:ext cx="15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w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9" name="Rectangle 542"/>
            <p:cNvSpPr>
              <a:spLocks noChangeArrowheads="1"/>
            </p:cNvSpPr>
            <p:nvPr/>
          </p:nvSpPr>
          <p:spPr bwMode="auto">
            <a:xfrm>
              <a:off x="2886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0" name="Rectangle 543"/>
            <p:cNvSpPr>
              <a:spLocks noChangeArrowheads="1"/>
            </p:cNvSpPr>
            <p:nvPr/>
          </p:nvSpPr>
          <p:spPr bwMode="auto">
            <a:xfrm>
              <a:off x="2955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1" name="Rectangle 544"/>
            <p:cNvSpPr>
              <a:spLocks noChangeArrowheads="1"/>
            </p:cNvSpPr>
            <p:nvPr/>
          </p:nvSpPr>
          <p:spPr bwMode="auto">
            <a:xfrm>
              <a:off x="3003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2" name="Rectangle 545"/>
            <p:cNvSpPr>
              <a:spLocks noChangeArrowheads="1"/>
            </p:cNvSpPr>
            <p:nvPr/>
          </p:nvSpPr>
          <p:spPr bwMode="auto">
            <a:xfrm>
              <a:off x="3072" y="492"/>
              <a:ext cx="10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-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3" name="Rectangle 546"/>
            <p:cNvSpPr>
              <a:spLocks noChangeArrowheads="1"/>
            </p:cNvSpPr>
            <p:nvPr/>
          </p:nvSpPr>
          <p:spPr bwMode="auto">
            <a:xfrm>
              <a:off x="3119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b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4" name="Rectangle 547"/>
            <p:cNvSpPr>
              <a:spLocks noChangeArrowheads="1"/>
            </p:cNvSpPr>
            <p:nvPr/>
          </p:nvSpPr>
          <p:spPr bwMode="auto">
            <a:xfrm>
              <a:off x="3187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5" name="Rectangle 548"/>
            <p:cNvSpPr>
              <a:spLocks noChangeArrowheads="1"/>
            </p:cNvSpPr>
            <p:nvPr/>
          </p:nvSpPr>
          <p:spPr bwMode="auto">
            <a:xfrm>
              <a:off x="3226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6" name="Rectangle 549"/>
            <p:cNvSpPr>
              <a:spLocks noChangeArrowheads="1"/>
            </p:cNvSpPr>
            <p:nvPr/>
          </p:nvSpPr>
          <p:spPr bwMode="auto">
            <a:xfrm>
              <a:off x="3295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7" name="Rectangle 550"/>
            <p:cNvSpPr>
              <a:spLocks noChangeArrowheads="1"/>
            </p:cNvSpPr>
            <p:nvPr/>
          </p:nvSpPr>
          <p:spPr bwMode="auto">
            <a:xfrm>
              <a:off x="3348" y="492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8" name="Rectangle 551"/>
            <p:cNvSpPr>
              <a:spLocks noChangeArrowheads="1"/>
            </p:cNvSpPr>
            <p:nvPr/>
          </p:nvSpPr>
          <p:spPr bwMode="auto">
            <a:xfrm>
              <a:off x="3383" y="49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9" name="Rectangle 552"/>
            <p:cNvSpPr>
              <a:spLocks noChangeArrowheads="1"/>
            </p:cNvSpPr>
            <p:nvPr/>
          </p:nvSpPr>
          <p:spPr bwMode="auto">
            <a:xfrm>
              <a:off x="3445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h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0" name="Rectangle 553"/>
            <p:cNvSpPr>
              <a:spLocks noChangeArrowheads="1"/>
            </p:cNvSpPr>
            <p:nvPr/>
          </p:nvSpPr>
          <p:spPr bwMode="auto">
            <a:xfrm>
              <a:off x="3514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1" name="Rectangle 554"/>
            <p:cNvSpPr>
              <a:spLocks noChangeArrowheads="1"/>
            </p:cNvSpPr>
            <p:nvPr/>
          </p:nvSpPr>
          <p:spPr bwMode="auto">
            <a:xfrm>
              <a:off x="3583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2" name="Rectangle 555"/>
            <p:cNvSpPr>
              <a:spLocks noChangeArrowheads="1"/>
            </p:cNvSpPr>
            <p:nvPr/>
          </p:nvSpPr>
          <p:spPr bwMode="auto">
            <a:xfrm>
              <a:off x="3637" y="49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3" name="Rectangle 556"/>
            <p:cNvSpPr>
              <a:spLocks noChangeArrowheads="1"/>
            </p:cNvSpPr>
            <p:nvPr/>
          </p:nvSpPr>
          <p:spPr bwMode="auto">
            <a:xfrm>
              <a:off x="3705" y="49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4" name="Rectangle 557"/>
            <p:cNvSpPr>
              <a:spLocks noChangeArrowheads="1"/>
            </p:cNvSpPr>
            <p:nvPr/>
          </p:nvSpPr>
          <p:spPr bwMode="auto">
            <a:xfrm>
              <a:off x="3767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5" name="Rectangle 558"/>
            <p:cNvSpPr>
              <a:spLocks noChangeArrowheads="1"/>
            </p:cNvSpPr>
            <p:nvPr/>
          </p:nvSpPr>
          <p:spPr bwMode="auto">
            <a:xfrm>
              <a:off x="3805" y="49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6" name="Rectangle 559"/>
            <p:cNvSpPr>
              <a:spLocks noChangeArrowheads="1"/>
            </p:cNvSpPr>
            <p:nvPr/>
          </p:nvSpPr>
          <p:spPr bwMode="auto">
            <a:xfrm>
              <a:off x="3866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7" name="Rectangle 560"/>
            <p:cNvSpPr>
              <a:spLocks noChangeArrowheads="1"/>
            </p:cNvSpPr>
            <p:nvPr/>
          </p:nvSpPr>
          <p:spPr bwMode="auto">
            <a:xfrm>
              <a:off x="3920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8" name="Rectangle 561"/>
            <p:cNvSpPr>
              <a:spLocks noChangeArrowheads="1"/>
            </p:cNvSpPr>
            <p:nvPr/>
          </p:nvSpPr>
          <p:spPr bwMode="auto">
            <a:xfrm>
              <a:off x="3958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9" name="Rectangle 562"/>
            <p:cNvSpPr>
              <a:spLocks noChangeArrowheads="1"/>
            </p:cNvSpPr>
            <p:nvPr/>
          </p:nvSpPr>
          <p:spPr bwMode="auto">
            <a:xfrm>
              <a:off x="4012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0" name="Rectangle 563"/>
            <p:cNvSpPr>
              <a:spLocks noChangeArrowheads="1"/>
            </p:cNvSpPr>
            <p:nvPr/>
          </p:nvSpPr>
          <p:spPr bwMode="auto">
            <a:xfrm>
              <a:off x="4050" y="49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1" name="Rectangle 564"/>
            <p:cNvSpPr>
              <a:spLocks noChangeArrowheads="1"/>
            </p:cNvSpPr>
            <p:nvPr/>
          </p:nvSpPr>
          <p:spPr bwMode="auto">
            <a:xfrm>
              <a:off x="4088" y="49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2" name="Rectangle 565"/>
            <p:cNvSpPr>
              <a:spLocks noChangeArrowheads="1"/>
            </p:cNvSpPr>
            <p:nvPr/>
          </p:nvSpPr>
          <p:spPr bwMode="auto">
            <a:xfrm>
              <a:off x="4150" y="492"/>
              <a:ext cx="11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3" name="Rectangle 566"/>
            <p:cNvSpPr>
              <a:spLocks noChangeArrowheads="1"/>
            </p:cNvSpPr>
            <p:nvPr/>
          </p:nvSpPr>
          <p:spPr bwMode="auto">
            <a:xfrm>
              <a:off x="2015" y="805"/>
              <a:ext cx="4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&lt; 18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4" name="Rectangle 567"/>
            <p:cNvSpPr>
              <a:spLocks noChangeArrowheads="1"/>
            </p:cNvSpPr>
            <p:nvPr/>
          </p:nvSpPr>
          <p:spPr bwMode="auto">
            <a:xfrm>
              <a:off x="1865" y="910"/>
              <a:ext cx="18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eff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5" name="Rectangle 568"/>
            <p:cNvSpPr>
              <a:spLocks noChangeArrowheads="1"/>
            </p:cNvSpPr>
            <p:nvPr/>
          </p:nvSpPr>
          <p:spPr bwMode="auto">
            <a:xfrm>
              <a:off x="1747" y="805"/>
              <a:ext cx="1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6" name="Rectangle 569"/>
            <p:cNvSpPr>
              <a:spLocks noChangeArrowheads="1"/>
            </p:cNvSpPr>
            <p:nvPr/>
          </p:nvSpPr>
          <p:spPr bwMode="auto">
            <a:xfrm>
              <a:off x="2452" y="790"/>
              <a:ext cx="26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굴림" pitchFamily="50" charset="-127"/>
                  <a:cs typeface="굴림" pitchFamily="50" charset="-127"/>
                </a:rPr>
                <a:t>W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7" name="Rectangle 570"/>
            <p:cNvSpPr>
              <a:spLocks noChangeArrowheads="1"/>
            </p:cNvSpPr>
            <p:nvPr/>
          </p:nvSpPr>
          <p:spPr bwMode="auto">
            <a:xfrm>
              <a:off x="3376" y="779"/>
              <a:ext cx="65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0.6 (V)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8" name="Rectangle 571"/>
            <p:cNvSpPr>
              <a:spLocks noChangeArrowheads="1"/>
            </p:cNvSpPr>
            <p:nvPr/>
          </p:nvSpPr>
          <p:spPr bwMode="auto">
            <a:xfrm>
              <a:off x="3276" y="758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굴림" pitchFamily="50" charset="-127"/>
                  <a:cs typeface="굴림" pitchFamily="50" charset="-127"/>
                </a:rPr>
                <a:t>»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9" name="Rectangle 572"/>
            <p:cNvSpPr>
              <a:spLocks noChangeArrowheads="1"/>
            </p:cNvSpPr>
            <p:nvPr/>
          </p:nvSpPr>
          <p:spPr bwMode="auto">
            <a:xfrm>
              <a:off x="3232" y="779"/>
              <a:ext cx="12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40" name="Rectangle 573"/>
            <p:cNvSpPr>
              <a:spLocks noChangeArrowheads="1"/>
            </p:cNvSpPr>
            <p:nvPr/>
          </p:nvSpPr>
          <p:spPr bwMode="auto">
            <a:xfrm>
              <a:off x="3026" y="928"/>
              <a:ext cx="26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bias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41" name="Rectangle 574"/>
            <p:cNvSpPr>
              <a:spLocks noChangeArrowheads="1"/>
            </p:cNvSpPr>
            <p:nvPr/>
          </p:nvSpPr>
          <p:spPr bwMode="auto">
            <a:xfrm>
              <a:off x="2670" y="779"/>
              <a:ext cx="41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@ 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Reverse bias current(Leakage current)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585578"/>
            <a:ext cx="8595360" cy="493776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Source of leakage current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Volume term</a:t>
            </a:r>
          </a:p>
          <a:p>
            <a:pPr lvl="2"/>
            <a:r>
              <a:rPr lang="en-US" sz="2400" dirty="0" smtClean="0"/>
              <a:t>Thermal recombination-generation leakage current</a:t>
            </a:r>
          </a:p>
          <a:p>
            <a:pPr lvl="2"/>
            <a:r>
              <a:rPr lang="en-US" sz="2400" dirty="0" smtClean="0"/>
              <a:t>Defect</a:t>
            </a:r>
            <a:endParaRPr lang="en-US" sz="2400" dirty="0"/>
          </a:p>
          <a:p>
            <a:pPr lvl="1"/>
            <a:r>
              <a:rPr lang="en-US" sz="2400" dirty="0" smtClean="0"/>
              <a:t>Surface leakage current</a:t>
            </a:r>
          </a:p>
          <a:p>
            <a:pPr lvl="1"/>
            <a:r>
              <a:rPr lang="en-US" sz="2400" dirty="0" smtClean="0"/>
              <a:t>Radiation</a:t>
            </a:r>
            <a:r>
              <a:rPr lang="en-US" altLang="ko-KR" sz="2400" dirty="0" smtClean="0"/>
              <a:t>(include light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and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cosmic ray etc..)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62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072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Guard</a:t>
            </a:r>
            <a:r>
              <a:rPr lang="ko-KR" altLang="en-US" dirty="0" smtClean="0"/>
              <a:t> </a:t>
            </a:r>
            <a:r>
              <a:rPr lang="en-US" altLang="ko-KR" dirty="0" smtClean="0"/>
              <a:t>ring structure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4658"/>
            <a:ext cx="7924800" cy="3965884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V="1">
            <a:off x="2555776" y="342900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 flipV="1">
            <a:off x="4067944" y="3429000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4283968" y="3284984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4283968" y="3140968"/>
            <a:ext cx="28803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1880" y="276471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PADs of Sensor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31640" y="2276872"/>
            <a:ext cx="7200800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4288" y="276471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Bonding PADs</a:t>
            </a:r>
            <a:endParaRPr lang="ko-KR" altLang="en-US" dirty="0">
              <a:solidFill>
                <a:srgbClr val="FFFFFF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6588224" y="263691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971600" y="3087881"/>
            <a:ext cx="432048" cy="413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>
            <a:stCxn id="17" idx="6"/>
          </p:cNvCxnSpPr>
          <p:nvPr/>
        </p:nvCxnSpPr>
        <p:spPr>
          <a:xfrm flipV="1">
            <a:off x="1403648" y="3294444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712" y="308788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Bias </a:t>
            </a:r>
            <a:r>
              <a:rPr lang="en-US" altLang="ko-KR" dirty="0" err="1" smtClean="0">
                <a:solidFill>
                  <a:srgbClr val="FFFFFF"/>
                </a:solidFill>
              </a:rPr>
              <a:t>Guardring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83568" y="4581128"/>
            <a:ext cx="432048" cy="43204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>
            <a:stCxn id="21" idx="6"/>
          </p:cNvCxnSpPr>
          <p:nvPr/>
        </p:nvCxnSpPr>
        <p:spPr>
          <a:xfrm flipV="1">
            <a:off x="1115616" y="458112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4222829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Floating </a:t>
            </a:r>
            <a:r>
              <a:rPr lang="en-US" altLang="ko-KR" dirty="0" err="1" smtClean="0">
                <a:solidFill>
                  <a:srgbClr val="FFFFFF"/>
                </a:solidFill>
              </a:rPr>
              <a:t>Guardring</a:t>
            </a:r>
            <a:endParaRPr lang="en-US" altLang="ko-KR" dirty="0" smtClean="0">
              <a:solidFill>
                <a:srgbClr val="FFFFFF"/>
              </a:solidFill>
            </a:endParaRPr>
          </a:p>
          <a:p>
            <a:r>
              <a:rPr lang="en-US" altLang="ko-KR" dirty="0" smtClean="0">
                <a:solidFill>
                  <a:srgbClr val="FFFFFF"/>
                </a:solidFill>
              </a:rPr>
              <a:t>(3 layer structure)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259632" y="2367801"/>
            <a:ext cx="432048" cy="413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691680" y="2692708"/>
            <a:ext cx="432048" cy="1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25743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Edge Rounding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</a:t>
            </a:r>
            <a:r>
              <a:rPr lang="ko-KR" altLang="en-US" dirty="0"/>
              <a:t> </a:t>
            </a:r>
            <a:r>
              <a:rPr lang="en-US" altLang="ko-KR" dirty="0" smtClean="0"/>
              <a:t>Bias</a:t>
            </a:r>
            <a:r>
              <a:rPr lang="en-US" dirty="0" smtClean="0"/>
              <a:t> Guard Ring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24974" y="1580876"/>
            <a:ext cx="7275093" cy="4796590"/>
            <a:chOff x="1027044" y="1485582"/>
            <a:chExt cx="7018103" cy="4750626"/>
          </a:xfrm>
        </p:grpSpPr>
        <p:pic>
          <p:nvPicPr>
            <p:cNvPr id="6" name="그림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44" y="1485582"/>
              <a:ext cx="7018103" cy="47506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87486" y="1601305"/>
              <a:ext cx="2113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Lucida Grande CY"/>
                  <a:cs typeface="Lucida Grande CY"/>
                </a:rPr>
                <a:t>YS04_L real sensor</a:t>
              </a:r>
              <a:endParaRPr lang="en-US" sz="1600" i="1" dirty="0">
                <a:latin typeface="Lucida Grande CY"/>
                <a:cs typeface="Lucida Grande C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7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Dicing</a:t>
            </a:r>
            <a:endParaRPr lang="en-US" dirty="0"/>
          </a:p>
        </p:txBody>
      </p:sp>
      <p:pic>
        <p:nvPicPr>
          <p:cNvPr id="4" name="그림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7" y="1956738"/>
            <a:ext cx="4385696" cy="3973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983" y="6110576"/>
            <a:ext cx="215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dicing</a:t>
            </a:r>
          </a:p>
          <a:p>
            <a:r>
              <a:rPr lang="en-US" dirty="0" smtClean="0"/>
              <a:t>Floating</a:t>
            </a:r>
            <a:r>
              <a:rPr lang="ko-KR" altLang="en-US" dirty="0" smtClean="0"/>
              <a:t>  </a:t>
            </a:r>
            <a:r>
              <a:rPr lang="en-US" altLang="ko-KR" dirty="0" smtClean="0"/>
              <a:t>Guard Ring</a:t>
            </a:r>
            <a:endParaRPr lang="en-US" dirty="0"/>
          </a:p>
        </p:txBody>
      </p:sp>
      <p:pic>
        <p:nvPicPr>
          <p:cNvPr id="6" name="그림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1" y="1956738"/>
            <a:ext cx="4218609" cy="3973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8261" y="2110626"/>
            <a:ext cx="187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Lucida Grande CY"/>
                <a:cs typeface="Lucida Grande CY"/>
              </a:rPr>
              <a:t>YS09_L real sensor</a:t>
            </a:r>
            <a:endParaRPr lang="en-US" sz="1400" i="1" dirty="0">
              <a:latin typeface="Lucida Grande CY"/>
              <a:cs typeface="Lucida Grande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9423" y="6110576"/>
            <a:ext cx="13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dicing</a:t>
            </a:r>
          </a:p>
        </p:txBody>
      </p:sp>
    </p:spTree>
    <p:extLst>
      <p:ext uri="{BB962C8B-B14F-4D97-AF65-F5344CB8AC3E}">
        <p14:creationId xmlns:p14="http://schemas.microsoft.com/office/powerpoint/2010/main" val="26630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circuit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0556" y="1018482"/>
            <a:ext cx="8485718" cy="1869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measured resistance between neighboring channels. Small fraction of them had short. Current yield ~ 30%. Statistics suggest the short is between metal traces. Stringent metal etching process is expected to cure the problem. </a:t>
            </a:r>
            <a:endParaRPr lang="en-US" dirty="0"/>
          </a:p>
        </p:txBody>
      </p:sp>
      <p:grpSp>
        <p:nvGrpSpPr>
          <p:cNvPr id="4" name="그룹 80"/>
          <p:cNvGrpSpPr/>
          <p:nvPr/>
        </p:nvGrpSpPr>
        <p:grpSpPr>
          <a:xfrm>
            <a:off x="288496" y="2956911"/>
            <a:ext cx="5422101" cy="3482142"/>
            <a:chOff x="251520" y="620688"/>
            <a:chExt cx="8646640" cy="5256584"/>
          </a:xfrm>
        </p:grpSpPr>
        <p:grpSp>
          <p:nvGrpSpPr>
            <p:cNvPr id="5" name="그룹 78"/>
            <p:cNvGrpSpPr/>
            <p:nvPr/>
          </p:nvGrpSpPr>
          <p:grpSpPr>
            <a:xfrm>
              <a:off x="251520" y="836712"/>
              <a:ext cx="8646640" cy="5040560"/>
              <a:chOff x="251520" y="836712"/>
              <a:chExt cx="8646640" cy="5040560"/>
            </a:xfrm>
          </p:grpSpPr>
          <p:grpSp>
            <p:nvGrpSpPr>
              <p:cNvPr id="7" name="그룹 70"/>
              <p:cNvGrpSpPr/>
              <p:nvPr/>
            </p:nvGrpSpPr>
            <p:grpSpPr>
              <a:xfrm>
                <a:off x="251520" y="1095127"/>
                <a:ext cx="8646640" cy="4782145"/>
                <a:chOff x="251520" y="332656"/>
                <a:chExt cx="8646640" cy="4782145"/>
              </a:xfrm>
            </p:grpSpPr>
            <p:grpSp>
              <p:nvGrpSpPr>
                <p:cNvPr id="11" name="그룹 64"/>
                <p:cNvGrpSpPr/>
                <p:nvPr/>
              </p:nvGrpSpPr>
              <p:grpSpPr>
                <a:xfrm>
                  <a:off x="251520" y="332656"/>
                  <a:ext cx="8646640" cy="4071357"/>
                  <a:chOff x="251520" y="332656"/>
                  <a:chExt cx="8646640" cy="4071357"/>
                </a:xfrm>
              </p:grpSpPr>
              <p:sp>
                <p:nvSpPr>
                  <p:cNvPr id="14" name="직사각형 32"/>
                  <p:cNvSpPr/>
                  <p:nvPr/>
                </p:nvSpPr>
                <p:spPr>
                  <a:xfrm rot="18900000">
                    <a:off x="505790" y="2639570"/>
                    <a:ext cx="145213" cy="76326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직사각형 27"/>
                  <p:cNvSpPr/>
                  <p:nvPr/>
                </p:nvSpPr>
                <p:spPr>
                  <a:xfrm rot="2700000">
                    <a:off x="561951" y="952751"/>
                    <a:ext cx="142475" cy="53500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직사각형 3"/>
                  <p:cNvSpPr/>
                  <p:nvPr/>
                </p:nvSpPr>
                <p:spPr>
                  <a:xfrm rot="16200000">
                    <a:off x="257200" y="1236947"/>
                    <a:ext cx="288032" cy="28803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직사각형 5"/>
                  <p:cNvSpPr/>
                  <p:nvPr/>
                </p:nvSpPr>
                <p:spPr>
                  <a:xfrm rot="16200000">
                    <a:off x="257201" y="1682840"/>
                    <a:ext cx="288032" cy="28803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직사각형 6"/>
                  <p:cNvSpPr/>
                  <p:nvPr/>
                </p:nvSpPr>
                <p:spPr>
                  <a:xfrm rot="16200000">
                    <a:off x="257202" y="2132856"/>
                    <a:ext cx="288032" cy="28803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직사각형 7"/>
                  <p:cNvSpPr/>
                  <p:nvPr/>
                </p:nvSpPr>
                <p:spPr>
                  <a:xfrm rot="16200000">
                    <a:off x="251520" y="2568351"/>
                    <a:ext cx="288032" cy="28803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직사각형 13"/>
                  <p:cNvSpPr/>
                  <p:nvPr/>
                </p:nvSpPr>
                <p:spPr>
                  <a:xfrm rot="16200000">
                    <a:off x="7278352" y="1233128"/>
                    <a:ext cx="1619437" cy="162017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직사각형 14"/>
                  <p:cNvSpPr/>
                  <p:nvPr/>
                </p:nvSpPr>
                <p:spPr>
                  <a:xfrm rot="16200000">
                    <a:off x="5298131" y="1233128"/>
                    <a:ext cx="1619437" cy="162017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직사각형 15"/>
                  <p:cNvSpPr/>
                  <p:nvPr/>
                </p:nvSpPr>
                <p:spPr>
                  <a:xfrm rot="16200000">
                    <a:off x="3281908" y="1233127"/>
                    <a:ext cx="1619437" cy="162017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직사각형 16"/>
                  <p:cNvSpPr/>
                  <p:nvPr/>
                </p:nvSpPr>
                <p:spPr>
                  <a:xfrm rot="16200000">
                    <a:off x="1265682" y="1236575"/>
                    <a:ext cx="1619437" cy="162017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24" name="직선 화살표 연결선 17"/>
                  <p:cNvCxnSpPr/>
                  <p:nvPr/>
                </p:nvCxnSpPr>
                <p:spPr>
                  <a:xfrm>
                    <a:off x="6917939" y="980728"/>
                    <a:ext cx="336061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854206" y="467380"/>
                    <a:ext cx="6527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 smtClean="0"/>
                      <a:t>30 </a:t>
                    </a:r>
                    <a:r>
                      <a:rPr lang="en-US" altLang="ko-KR" dirty="0" smtClean="0">
                        <a:sym typeface="Symbol"/>
                      </a:rPr>
                      <a:t></a:t>
                    </a:r>
                    <a:endParaRPr lang="ko-KR" altLang="en-US" dirty="0"/>
                  </a:p>
                </p:txBody>
              </p:sp>
              <p:cxnSp>
                <p:nvCxnSpPr>
                  <p:cNvPr id="26" name="직선 연결선 19"/>
                  <p:cNvCxnSpPr/>
                  <p:nvPr/>
                </p:nvCxnSpPr>
                <p:spPr>
                  <a:xfrm>
                    <a:off x="6917939" y="836712"/>
                    <a:ext cx="0" cy="7920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0"/>
                  <p:cNvCxnSpPr/>
                  <p:nvPr/>
                </p:nvCxnSpPr>
                <p:spPr>
                  <a:xfrm>
                    <a:off x="7264800" y="836712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직사각형 23"/>
                  <p:cNvSpPr/>
                  <p:nvPr/>
                </p:nvSpPr>
                <p:spPr>
                  <a:xfrm rot="16200000">
                    <a:off x="840406" y="1473958"/>
                    <a:ext cx="144016" cy="70579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직사각형 24"/>
                  <p:cNvSpPr/>
                  <p:nvPr/>
                </p:nvSpPr>
                <p:spPr>
                  <a:xfrm rot="16200000">
                    <a:off x="2015717" y="-279411"/>
                    <a:ext cx="144017" cy="266429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직사각형 25"/>
                  <p:cNvSpPr/>
                  <p:nvPr/>
                </p:nvSpPr>
                <p:spPr>
                  <a:xfrm>
                    <a:off x="3281537" y="1124744"/>
                    <a:ext cx="144016" cy="11220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직사각형 28"/>
                  <p:cNvSpPr/>
                  <p:nvPr/>
                </p:nvSpPr>
                <p:spPr>
                  <a:xfrm rot="16200000">
                    <a:off x="3995935" y="-27382"/>
                    <a:ext cx="144018" cy="66247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직사각형 29"/>
                  <p:cNvSpPr/>
                  <p:nvPr/>
                </p:nvSpPr>
                <p:spPr>
                  <a:xfrm rot="16200000">
                    <a:off x="3131838" y="804897"/>
                    <a:ext cx="144020" cy="446449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직사각형 30"/>
                  <p:cNvSpPr/>
                  <p:nvPr/>
                </p:nvSpPr>
                <p:spPr>
                  <a:xfrm>
                    <a:off x="5292080" y="2852936"/>
                    <a:ext cx="144016" cy="11220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직사각형 31"/>
                  <p:cNvSpPr/>
                  <p:nvPr/>
                </p:nvSpPr>
                <p:spPr>
                  <a:xfrm>
                    <a:off x="7308304" y="2852936"/>
                    <a:ext cx="115512" cy="50405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직사각형 33"/>
                  <p:cNvSpPr/>
                  <p:nvPr/>
                </p:nvSpPr>
                <p:spPr>
                  <a:xfrm>
                    <a:off x="912414" y="2399170"/>
                    <a:ext cx="144016" cy="70579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직사각형 34"/>
                  <p:cNvSpPr/>
                  <p:nvPr/>
                </p:nvSpPr>
                <p:spPr>
                  <a:xfrm rot="16200000">
                    <a:off x="735968" y="2078705"/>
                    <a:ext cx="144016" cy="49691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37" name="직선 연결선 35"/>
                  <p:cNvCxnSpPr/>
                  <p:nvPr/>
                </p:nvCxnSpPr>
                <p:spPr>
                  <a:xfrm>
                    <a:off x="533976" y="388845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직선 연결선 36"/>
                  <p:cNvCxnSpPr/>
                  <p:nvPr/>
                </p:nvCxnSpPr>
                <p:spPr>
                  <a:xfrm>
                    <a:off x="1259735" y="388845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직선 화살표 연결선 37"/>
                  <p:cNvCxnSpPr/>
                  <p:nvPr/>
                </p:nvCxnSpPr>
                <p:spPr>
                  <a:xfrm>
                    <a:off x="539552" y="764704"/>
                    <a:ext cx="720183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61518" y="332656"/>
                    <a:ext cx="6527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/>
                      <a:t>3</a:t>
                    </a:r>
                    <a:r>
                      <a:rPr lang="en-US" altLang="ko-KR" dirty="0" smtClean="0"/>
                      <a:t>0 </a:t>
                    </a:r>
                    <a:r>
                      <a:rPr lang="en-US" altLang="ko-KR" dirty="0" smtClean="0">
                        <a:sym typeface="Symbol"/>
                      </a:rPr>
                      <a:t></a:t>
                    </a:r>
                    <a:endParaRPr lang="ko-KR" altLang="en-US" dirty="0"/>
                  </a:p>
                </p:txBody>
              </p:sp>
              <p:cxnSp>
                <p:nvCxnSpPr>
                  <p:cNvPr id="41" name="직선 연결선 41"/>
                  <p:cNvCxnSpPr/>
                  <p:nvPr/>
                </p:nvCxnSpPr>
                <p:spPr>
                  <a:xfrm>
                    <a:off x="5436096" y="3141056"/>
                    <a:ext cx="0" cy="10080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연결선 42"/>
                  <p:cNvCxnSpPr/>
                  <p:nvPr/>
                </p:nvCxnSpPr>
                <p:spPr>
                  <a:xfrm>
                    <a:off x="899592" y="3068960"/>
                    <a:ext cx="14559" cy="10801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화살표 연결선 43"/>
                  <p:cNvCxnSpPr/>
                  <p:nvPr/>
                </p:nvCxnSpPr>
                <p:spPr>
                  <a:xfrm>
                    <a:off x="3281537" y="3501008"/>
                    <a:ext cx="1614463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779912" y="3449325"/>
                    <a:ext cx="8835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 smtClean="0"/>
                      <a:t>1.5 </a:t>
                    </a:r>
                    <a:r>
                      <a:rPr lang="en-US" altLang="ko-KR" dirty="0" smtClean="0">
                        <a:sym typeface="Symbol"/>
                      </a:rPr>
                      <a:t>cm</a:t>
                    </a:r>
                    <a:endParaRPr lang="ko-KR" altLang="en-US" dirty="0"/>
                  </a:p>
                </p:txBody>
              </p:sp>
              <p:cxnSp>
                <p:nvCxnSpPr>
                  <p:cNvPr id="45" name="직선 연결선 45"/>
                  <p:cNvCxnSpPr/>
                  <p:nvPr/>
                </p:nvCxnSpPr>
                <p:spPr>
                  <a:xfrm>
                    <a:off x="3275856" y="2853024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직선 연결선 46"/>
                  <p:cNvCxnSpPr/>
                  <p:nvPr/>
                </p:nvCxnSpPr>
                <p:spPr>
                  <a:xfrm>
                    <a:off x="4896000" y="2853024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직선 연결선 49"/>
                  <p:cNvCxnSpPr/>
                  <p:nvPr/>
                </p:nvCxnSpPr>
                <p:spPr>
                  <a:xfrm>
                    <a:off x="2915816" y="2852936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직선 연결선 50"/>
                  <p:cNvCxnSpPr/>
                  <p:nvPr/>
                </p:nvCxnSpPr>
                <p:spPr>
                  <a:xfrm>
                    <a:off x="1259632" y="2852936"/>
                    <a:ext cx="0" cy="79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직선 화살표 연결선 52"/>
                  <p:cNvCxnSpPr/>
                  <p:nvPr/>
                </p:nvCxnSpPr>
                <p:spPr>
                  <a:xfrm>
                    <a:off x="1301353" y="3501008"/>
                    <a:ext cx="1614463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619672" y="3458617"/>
                    <a:ext cx="8835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 smtClean="0"/>
                      <a:t>1.5 </a:t>
                    </a:r>
                    <a:r>
                      <a:rPr lang="en-US" altLang="ko-KR" dirty="0" smtClean="0">
                        <a:sym typeface="Symbol"/>
                      </a:rPr>
                      <a:t>cm</a:t>
                    </a:r>
                    <a:endParaRPr lang="ko-KR" altLang="en-US" dirty="0"/>
                  </a:p>
                </p:txBody>
              </p:sp>
              <p:cxnSp>
                <p:nvCxnSpPr>
                  <p:cNvPr id="51" name="직선 화살표 연결선 54"/>
                  <p:cNvCxnSpPr/>
                  <p:nvPr/>
                </p:nvCxnSpPr>
                <p:spPr>
                  <a:xfrm>
                    <a:off x="971599" y="4077072"/>
                    <a:ext cx="4392489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843808" y="4034681"/>
                    <a:ext cx="7056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 smtClean="0"/>
                      <a:t>3 cm</a:t>
                    </a:r>
                    <a:endParaRPr lang="ko-KR" altLang="en-US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910778" y="1793489"/>
                    <a:ext cx="3545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400" dirty="0" smtClean="0"/>
                      <a:t>1</a:t>
                    </a:r>
                    <a:endParaRPr lang="ko-KR" altLang="en-US" sz="2400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40152" y="1815207"/>
                    <a:ext cx="3545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400" dirty="0"/>
                      <a:t>2</a:t>
                    </a:r>
                    <a:endParaRPr lang="ko-KR" altLang="en-US" sz="2400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907704" y="1815207"/>
                    <a:ext cx="3545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400" dirty="0"/>
                      <a:t>3</a:t>
                    </a:r>
                    <a:endParaRPr lang="ko-KR" altLang="en-US" sz="2400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001392" y="1815207"/>
                    <a:ext cx="3545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400" dirty="0"/>
                      <a:t>4</a:t>
                    </a:r>
                    <a:endParaRPr lang="ko-KR" altLang="en-US" sz="2400" dirty="0"/>
                  </a:p>
                </p:txBody>
              </p:sp>
            </p:grpSp>
            <p:cxnSp>
              <p:nvCxnSpPr>
                <p:cNvPr id="12" name="직선 연결선 66"/>
                <p:cNvCxnSpPr/>
                <p:nvPr/>
              </p:nvCxnSpPr>
              <p:spPr>
                <a:xfrm>
                  <a:off x="2483768" y="476672"/>
                  <a:ext cx="0" cy="404174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850421" y="4653136"/>
                  <a:ext cx="12666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dirty="0" smtClean="0"/>
                    <a:t>Cut line</a:t>
                  </a:r>
                  <a:endParaRPr lang="ko-KR" altLang="en-US" sz="2400" dirty="0"/>
                </a:p>
              </p:txBody>
            </p:sp>
          </p:grpSp>
          <p:cxnSp>
            <p:nvCxnSpPr>
              <p:cNvPr id="8" name="직선 연결선 72"/>
              <p:cNvCxnSpPr/>
              <p:nvPr/>
            </p:nvCxnSpPr>
            <p:spPr>
              <a:xfrm>
                <a:off x="251520" y="836712"/>
                <a:ext cx="5680" cy="11627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73"/>
              <p:cNvCxnSpPr/>
              <p:nvPr/>
            </p:nvCxnSpPr>
            <p:spPr>
              <a:xfrm>
                <a:off x="8892480" y="836712"/>
                <a:ext cx="0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화살표 연결선 76"/>
              <p:cNvCxnSpPr/>
              <p:nvPr/>
            </p:nvCxnSpPr>
            <p:spPr>
              <a:xfrm>
                <a:off x="257202" y="980816"/>
                <a:ext cx="8635278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211960" y="620688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6 </a:t>
              </a:r>
              <a:r>
                <a:rPr lang="en-US" altLang="ko-KR" dirty="0" smtClean="0">
                  <a:sym typeface="Symbol"/>
                </a:rPr>
                <a:t>cm</a:t>
              </a:r>
              <a:endParaRPr lang="ko-KR" alt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860607" y="3163153"/>
            <a:ext cx="3154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short happens between neighboring channels.</a:t>
            </a:r>
          </a:p>
          <a:p>
            <a:endParaRPr lang="en-US" dirty="0" smtClean="0"/>
          </a:p>
          <a:p>
            <a:r>
              <a:rPr lang="en-US" dirty="0" smtClean="0"/>
              <a:t>The short frequency is proportional to trace overlap.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measured full depletion voltage for 425μm wafer to be 35V which corresponds to resistivity ~15,000 </a:t>
            </a:r>
            <a:r>
              <a:rPr lang="ko-KR" altLang="en-US" dirty="0" smtClean="0"/>
              <a:t>Ω</a:t>
            </a:r>
            <a:r>
              <a:rPr lang="en-US" altLang="ko-KR" dirty="0" smtClean="0"/>
              <a:t>cm.</a:t>
            </a:r>
          </a:p>
          <a:p>
            <a:endParaRPr lang="en-US" dirty="0"/>
          </a:p>
          <a:p>
            <a:r>
              <a:rPr lang="en-US" dirty="0" smtClean="0"/>
              <a:t>No breakdown is observed until the reverse bias voltage of 250V. </a:t>
            </a:r>
          </a:p>
          <a:p>
            <a:endParaRPr lang="en-US" dirty="0" smtClean="0"/>
          </a:p>
          <a:p>
            <a:r>
              <a:rPr lang="en-US" dirty="0" smtClean="0"/>
              <a:t>We observed low leakage current less than 1μA for the whole sensor of 6</a:t>
            </a:r>
            <a:r>
              <a:rPr lang="ko-KR" altLang="en-US" dirty="0" smtClean="0"/>
              <a:t> </a:t>
            </a:r>
            <a:r>
              <a:rPr lang="en-US" altLang="ko-KR" dirty="0" smtClean="0"/>
              <a:t>x 6 cm.</a:t>
            </a:r>
          </a:p>
          <a:p>
            <a:endParaRPr lang="en-US" altLang="ko-KR" dirty="0"/>
          </a:p>
          <a:p>
            <a:r>
              <a:rPr lang="en-US" altLang="ko-KR" dirty="0" smtClean="0"/>
              <a:t>We identified a small number of shorts between neighboring channels and attribute the problem to close metal traces. </a:t>
            </a:r>
            <a:r>
              <a:rPr lang="en-US" altLang="ko-KR" dirty="0"/>
              <a:t>W</a:t>
            </a:r>
            <a:r>
              <a:rPr lang="en-US" altLang="ko-KR" dirty="0" smtClean="0"/>
              <a:t>e propose further etching process for metal layer and/or increased space between metal traces.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0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127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/>
              <a:t>We report test </a:t>
            </a:r>
            <a:r>
              <a:rPr lang="en-US" sz="2400" dirty="0" smtClean="0"/>
              <a:t>results of prototype silicon </a:t>
            </a:r>
            <a:r>
              <a:rPr lang="en-US" sz="2400" dirty="0"/>
              <a:t>sensors </a:t>
            </a:r>
            <a:r>
              <a:rPr lang="en-US" sz="2400" dirty="0" smtClean="0"/>
              <a:t>for PHENIX </a:t>
            </a:r>
            <a:r>
              <a:rPr lang="en-US" sz="2400" dirty="0"/>
              <a:t>MPC-EX. W</a:t>
            </a:r>
            <a:r>
              <a:rPr lang="en-US" sz="2400" dirty="0" smtClean="0"/>
              <a:t>e </a:t>
            </a:r>
            <a:r>
              <a:rPr lang="en-US" sz="2400" dirty="0"/>
              <a:t>describe </a:t>
            </a:r>
            <a:r>
              <a:rPr lang="en-US" sz="2400" dirty="0" smtClean="0"/>
              <a:t>basic theory </a:t>
            </a:r>
            <a:r>
              <a:rPr lang="en-US" sz="2400" dirty="0"/>
              <a:t>and suggest key </a:t>
            </a:r>
            <a:r>
              <a:rPr lang="en-US" sz="2400" dirty="0" smtClean="0"/>
              <a:t>tests </a:t>
            </a:r>
            <a:r>
              <a:rPr lang="en-US" sz="2400" dirty="0"/>
              <a:t>for silicon sensor.</a:t>
            </a:r>
            <a:r>
              <a:rPr lang="en-US" sz="2400" dirty="0" smtClean="0"/>
              <a:t> 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Suggested </a:t>
            </a:r>
            <a:r>
              <a:rPr lang="en-US" sz="2400" dirty="0"/>
              <a:t>and reported key tests are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CV characteristics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IV characteristics </a:t>
            </a:r>
          </a:p>
          <a:p>
            <a:pPr lvl="1"/>
            <a:r>
              <a:rPr lang="en-US" sz="2400" dirty="0" smtClean="0"/>
              <a:t>&amp; Electric circuitry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8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Operation of PIN sensor.</a:t>
            </a:r>
            <a:endParaRPr lang="en-US" altLang="ko-KR" sz="2400" dirty="0" smtClean="0"/>
          </a:p>
          <a:p>
            <a:r>
              <a:rPr lang="en-US" altLang="ko-KR" sz="2400" dirty="0" smtClean="0"/>
              <a:t>Electron</a:t>
            </a:r>
            <a:r>
              <a:rPr lang="en-US" altLang="ko-KR" sz="2400" dirty="0"/>
              <a:t>-hole </a:t>
            </a:r>
            <a:r>
              <a:rPr lang="en-US" altLang="ko-KR" sz="2400" dirty="0" smtClean="0"/>
              <a:t>generation &amp; d</a:t>
            </a:r>
            <a:r>
              <a:rPr lang="en-US" sz="2400" dirty="0" smtClean="0"/>
              <a:t>epletion region</a:t>
            </a:r>
            <a:r>
              <a:rPr lang="en-US" sz="2400" dirty="0"/>
              <a:t>.</a:t>
            </a:r>
            <a:endParaRPr lang="en-US" altLang="ko-K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88" y="2713179"/>
            <a:ext cx="4729809" cy="2941081"/>
          </a:xfrm>
          <a:prstGeom prst="rect">
            <a:avLst/>
          </a:prstGeom>
        </p:spPr>
      </p:pic>
      <p:pic>
        <p:nvPicPr>
          <p:cNvPr id="5" name="Picture 4" descr="Doping Stru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2713179"/>
            <a:ext cx="3873212" cy="2904910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90075"/>
              </p:ext>
            </p:extLst>
          </p:nvPr>
        </p:nvGraphicFramePr>
        <p:xfrm>
          <a:off x="2835275" y="5900738"/>
          <a:ext cx="28384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6" imgW="1231900" imgH="292100" progId="Equation.3">
                  <p:embed/>
                </p:oleObj>
              </mc:Choice>
              <mc:Fallback>
                <p:oleObj name="Equation" r:id="rId6" imgW="1231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5275" y="5900738"/>
                        <a:ext cx="28384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4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38" y="2163171"/>
            <a:ext cx="6324864" cy="428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7843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Relation to depletion thickness.</a:t>
            </a:r>
            <a:r>
              <a:rPr lang="ko-KR" altLang="en-US" sz="2400" dirty="0" smtClean="0"/>
              <a:t> 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8167" y="4655063"/>
            <a:ext cx="8089533" cy="1200329"/>
            <a:chOff x="168167" y="4601773"/>
            <a:chExt cx="8089533" cy="1200329"/>
          </a:xfrm>
        </p:grpSpPr>
        <p:grpSp>
          <p:nvGrpSpPr>
            <p:cNvPr id="17" name="Group 16"/>
            <p:cNvGrpSpPr/>
            <p:nvPr/>
          </p:nvGrpSpPr>
          <p:grpSpPr>
            <a:xfrm>
              <a:off x="7177990" y="5191338"/>
              <a:ext cx="1079710" cy="369332"/>
              <a:chOff x="7177990" y="5201938"/>
              <a:chExt cx="1079710" cy="369332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7177990" y="5386606"/>
                <a:ext cx="650612" cy="113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399503" y="5201938"/>
                <a:ext cx="858197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17.0pF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8167" y="4601773"/>
              <a:ext cx="2536464" cy="1200329"/>
              <a:chOff x="457200" y="4669072"/>
              <a:chExt cx="2536464" cy="120032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700946" y="5137119"/>
                <a:ext cx="129271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57200" y="4669072"/>
                <a:ext cx="1522713" cy="12003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Full</a:t>
                </a:r>
              </a:p>
              <a:p>
                <a:r>
                  <a:rPr lang="en-US" dirty="0" smtClean="0"/>
                  <a:t>depletion region is about 23.5pF</a:t>
                </a:r>
                <a:endParaRPr lang="en-US" dirty="0"/>
              </a:p>
            </p:txBody>
          </p:sp>
        </p:grpSp>
      </p:grpSp>
      <p:graphicFrame>
        <p:nvGraphicFramePr>
          <p:cNvPr id="14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29889"/>
              </p:ext>
            </p:extLst>
          </p:nvPr>
        </p:nvGraphicFramePr>
        <p:xfrm>
          <a:off x="4010956" y="2623628"/>
          <a:ext cx="1473598" cy="11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508000" imgH="393700" progId="Equation.3">
                  <p:embed/>
                </p:oleObj>
              </mc:Choice>
              <mc:Fallback>
                <p:oleObj name="Equation" r:id="rId5" imgW="50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956" y="2623628"/>
                        <a:ext cx="1473598" cy="114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33493"/>
              </p:ext>
            </p:extLst>
          </p:nvPr>
        </p:nvGraphicFramePr>
        <p:xfrm>
          <a:off x="5484554" y="1600200"/>
          <a:ext cx="28384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1231900" imgH="292100" progId="Equation.3">
                  <p:embed/>
                </p:oleObj>
              </mc:Choice>
              <mc:Fallback>
                <p:oleObj name="Equation" r:id="rId7" imgW="1231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4554" y="1600200"/>
                        <a:ext cx="28384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직사각형 4"/>
          <p:cNvSpPr/>
          <p:nvPr/>
        </p:nvSpPr>
        <p:spPr>
          <a:xfrm>
            <a:off x="2133250" y="2398642"/>
            <a:ext cx="433137" cy="224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3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about CV characteristic</a:t>
            </a:r>
            <a:endParaRPr lang="en-US" dirty="0"/>
          </a:p>
        </p:txBody>
      </p:sp>
      <p:pic>
        <p:nvPicPr>
          <p:cNvPr id="5" name="Picture 4" descr="CV_Fully Depleted Volt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90" y="1425906"/>
            <a:ext cx="6687679" cy="50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36663" y="1820863"/>
            <a:ext cx="6794500" cy="4643437"/>
            <a:chOff x="779" y="1147"/>
            <a:chExt cx="4280" cy="292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9" y="1153"/>
              <a:ext cx="4272" cy="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779" y="1147"/>
              <a:ext cx="4280" cy="2925"/>
              <a:chOff x="779" y="1147"/>
              <a:chExt cx="4280" cy="2925"/>
            </a:xfrm>
          </p:grpSpPr>
          <p:sp>
            <p:nvSpPr>
              <p:cNvPr id="301" name="Freeform 5"/>
              <p:cNvSpPr>
                <a:spLocks/>
              </p:cNvSpPr>
              <p:nvPr/>
            </p:nvSpPr>
            <p:spPr bwMode="auto">
              <a:xfrm>
                <a:off x="779" y="1147"/>
                <a:ext cx="4280" cy="2904"/>
              </a:xfrm>
              <a:custGeom>
                <a:avLst/>
                <a:gdLst>
                  <a:gd name="T0" fmla="*/ 0 w 7559"/>
                  <a:gd name="T1" fmla="*/ 5126 h 5126"/>
                  <a:gd name="T2" fmla="*/ 0 w 7559"/>
                  <a:gd name="T3" fmla="*/ 5126 h 5126"/>
                  <a:gd name="T4" fmla="*/ 7559 w 7559"/>
                  <a:gd name="T5" fmla="*/ 5126 h 5126"/>
                  <a:gd name="T6" fmla="*/ 7559 w 7559"/>
                  <a:gd name="T7" fmla="*/ 0 h 5126"/>
                  <a:gd name="T8" fmla="*/ 0 w 7559"/>
                  <a:gd name="T9" fmla="*/ 0 h 5126"/>
                  <a:gd name="T10" fmla="*/ 0 w 7559"/>
                  <a:gd name="T11" fmla="*/ 5126 h 5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59" h="5126">
                    <a:moveTo>
                      <a:pt x="0" y="5126"/>
                    </a:moveTo>
                    <a:lnTo>
                      <a:pt x="0" y="5126"/>
                    </a:lnTo>
                    <a:lnTo>
                      <a:pt x="7559" y="5126"/>
                    </a:lnTo>
                    <a:lnTo>
                      <a:pt x="7559" y="0"/>
                    </a:lnTo>
                    <a:lnTo>
                      <a:pt x="0" y="0"/>
                    </a:lnTo>
                    <a:lnTo>
                      <a:pt x="0" y="5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2" name="Freeform 6"/>
              <p:cNvSpPr>
                <a:spLocks/>
              </p:cNvSpPr>
              <p:nvPr/>
            </p:nvSpPr>
            <p:spPr bwMode="auto">
              <a:xfrm>
                <a:off x="1207" y="1437"/>
                <a:ext cx="3424" cy="2324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" name="Freeform 7"/>
              <p:cNvSpPr>
                <a:spLocks/>
              </p:cNvSpPr>
              <p:nvPr/>
            </p:nvSpPr>
            <p:spPr bwMode="auto">
              <a:xfrm>
                <a:off x="1207" y="1437"/>
                <a:ext cx="3424" cy="2324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4" name="Freeform 8"/>
              <p:cNvSpPr>
                <a:spLocks/>
              </p:cNvSpPr>
              <p:nvPr/>
            </p:nvSpPr>
            <p:spPr bwMode="auto">
              <a:xfrm>
                <a:off x="1207" y="1437"/>
                <a:ext cx="3424" cy="2324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5" name="Freeform 9"/>
              <p:cNvSpPr>
                <a:spLocks/>
              </p:cNvSpPr>
              <p:nvPr/>
            </p:nvSpPr>
            <p:spPr bwMode="auto">
              <a:xfrm>
                <a:off x="1207" y="1437"/>
                <a:ext cx="3424" cy="2324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6" name="Freeform 10"/>
              <p:cNvSpPr>
                <a:spLocks/>
              </p:cNvSpPr>
              <p:nvPr/>
            </p:nvSpPr>
            <p:spPr bwMode="auto">
              <a:xfrm>
                <a:off x="1207" y="3761"/>
                <a:ext cx="3424" cy="0"/>
              </a:xfrm>
              <a:custGeom>
                <a:avLst/>
                <a:gdLst>
                  <a:gd name="T0" fmla="*/ 0 w 6048"/>
                  <a:gd name="T1" fmla="*/ 0 w 6048"/>
                  <a:gd name="T2" fmla="*/ 6048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48">
                    <a:moveTo>
                      <a:pt x="0" y="0"/>
                    </a:moveTo>
                    <a:lnTo>
                      <a:pt x="0" y="0"/>
                    </a:lnTo>
                    <a:lnTo>
                      <a:pt x="6048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" name="Rectangle 11"/>
              <p:cNvSpPr>
                <a:spLocks noChangeArrowheads="1"/>
              </p:cNvSpPr>
              <p:nvPr/>
            </p:nvSpPr>
            <p:spPr bwMode="auto">
              <a:xfrm>
                <a:off x="4414" y="3863"/>
                <a:ext cx="27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(V)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08" name="Rectangle 12"/>
              <p:cNvSpPr>
                <a:spLocks noChangeArrowheads="1"/>
              </p:cNvSpPr>
              <p:nvPr/>
            </p:nvSpPr>
            <p:spPr bwMode="auto">
              <a:xfrm>
                <a:off x="4247" y="3944"/>
                <a:ext cx="21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bias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09" name="Rectangle 13"/>
              <p:cNvSpPr>
                <a:spLocks noChangeArrowheads="1"/>
              </p:cNvSpPr>
              <p:nvPr/>
            </p:nvSpPr>
            <p:spPr bwMode="auto">
              <a:xfrm>
                <a:off x="4156" y="3863"/>
                <a:ext cx="1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V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10" name="Freeform 14"/>
              <p:cNvSpPr>
                <a:spLocks/>
              </p:cNvSpPr>
              <p:nvPr/>
            </p:nvSpPr>
            <p:spPr bwMode="auto">
              <a:xfrm>
                <a:off x="1207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1" name="Freeform 15"/>
              <p:cNvSpPr>
                <a:spLocks/>
              </p:cNvSpPr>
              <p:nvPr/>
            </p:nvSpPr>
            <p:spPr bwMode="auto">
              <a:xfrm>
                <a:off x="1585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2" name="Freeform 16"/>
              <p:cNvSpPr>
                <a:spLocks/>
              </p:cNvSpPr>
              <p:nvPr/>
            </p:nvSpPr>
            <p:spPr bwMode="auto">
              <a:xfrm>
                <a:off x="1964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3" name="Freeform 17"/>
              <p:cNvSpPr>
                <a:spLocks/>
              </p:cNvSpPr>
              <p:nvPr/>
            </p:nvSpPr>
            <p:spPr bwMode="auto">
              <a:xfrm>
                <a:off x="2342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4" name="Freeform 18"/>
              <p:cNvSpPr>
                <a:spLocks/>
              </p:cNvSpPr>
              <p:nvPr/>
            </p:nvSpPr>
            <p:spPr bwMode="auto">
              <a:xfrm>
                <a:off x="2720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5" name="Freeform 19"/>
              <p:cNvSpPr>
                <a:spLocks/>
              </p:cNvSpPr>
              <p:nvPr/>
            </p:nvSpPr>
            <p:spPr bwMode="auto">
              <a:xfrm>
                <a:off x="3098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6" name="Freeform 20"/>
              <p:cNvSpPr>
                <a:spLocks/>
              </p:cNvSpPr>
              <p:nvPr/>
            </p:nvSpPr>
            <p:spPr bwMode="auto">
              <a:xfrm>
                <a:off x="3477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7" name="Freeform 21"/>
              <p:cNvSpPr>
                <a:spLocks/>
              </p:cNvSpPr>
              <p:nvPr/>
            </p:nvSpPr>
            <p:spPr bwMode="auto">
              <a:xfrm>
                <a:off x="3856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8" name="Freeform 22"/>
              <p:cNvSpPr>
                <a:spLocks/>
              </p:cNvSpPr>
              <p:nvPr/>
            </p:nvSpPr>
            <p:spPr bwMode="auto">
              <a:xfrm>
                <a:off x="4234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9" name="Freeform 23"/>
              <p:cNvSpPr>
                <a:spLocks/>
              </p:cNvSpPr>
              <p:nvPr/>
            </p:nvSpPr>
            <p:spPr bwMode="auto">
              <a:xfrm>
                <a:off x="4612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0" name="Freeform 24"/>
              <p:cNvSpPr>
                <a:spLocks/>
              </p:cNvSpPr>
              <p:nvPr/>
            </p:nvSpPr>
            <p:spPr bwMode="auto">
              <a:xfrm>
                <a:off x="4612" y="3691"/>
                <a:ext cx="0" cy="70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1" name="Rectangle 25"/>
              <p:cNvSpPr>
                <a:spLocks noChangeArrowheads="1"/>
              </p:cNvSpPr>
              <p:nvPr/>
            </p:nvSpPr>
            <p:spPr bwMode="auto">
              <a:xfrm>
                <a:off x="1179" y="3771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2" name="Rectangle 26"/>
              <p:cNvSpPr>
                <a:spLocks noChangeArrowheads="1"/>
              </p:cNvSpPr>
              <p:nvPr/>
            </p:nvSpPr>
            <p:spPr bwMode="auto">
              <a:xfrm>
                <a:off x="1536" y="377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20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3" name="Rectangle 27"/>
              <p:cNvSpPr>
                <a:spLocks noChangeArrowheads="1"/>
              </p:cNvSpPr>
              <p:nvPr/>
            </p:nvSpPr>
            <p:spPr bwMode="auto">
              <a:xfrm>
                <a:off x="1910" y="377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40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4" name="Rectangle 28"/>
              <p:cNvSpPr>
                <a:spLocks noChangeArrowheads="1"/>
              </p:cNvSpPr>
              <p:nvPr/>
            </p:nvSpPr>
            <p:spPr bwMode="auto">
              <a:xfrm>
                <a:off x="2292" y="377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60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5" name="Rectangle 29"/>
              <p:cNvSpPr>
                <a:spLocks noChangeArrowheads="1"/>
              </p:cNvSpPr>
              <p:nvPr/>
            </p:nvSpPr>
            <p:spPr bwMode="auto">
              <a:xfrm>
                <a:off x="2667" y="377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80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6" name="Rectangle 30"/>
              <p:cNvSpPr>
                <a:spLocks noChangeArrowheads="1"/>
              </p:cNvSpPr>
              <p:nvPr/>
            </p:nvSpPr>
            <p:spPr bwMode="auto">
              <a:xfrm>
                <a:off x="3018" y="3771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7" name="Rectangle 31"/>
              <p:cNvSpPr>
                <a:spLocks noChangeArrowheads="1"/>
              </p:cNvSpPr>
              <p:nvPr/>
            </p:nvSpPr>
            <p:spPr bwMode="auto">
              <a:xfrm>
                <a:off x="3393" y="3771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120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8" name="Rectangle 32"/>
              <p:cNvSpPr>
                <a:spLocks noChangeArrowheads="1"/>
              </p:cNvSpPr>
              <p:nvPr/>
            </p:nvSpPr>
            <p:spPr bwMode="auto">
              <a:xfrm>
                <a:off x="3774" y="3771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140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29" name="Rectangle 33"/>
              <p:cNvSpPr>
                <a:spLocks noChangeArrowheads="1"/>
              </p:cNvSpPr>
              <p:nvPr/>
            </p:nvSpPr>
            <p:spPr bwMode="auto">
              <a:xfrm>
                <a:off x="4149" y="3771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160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0" name="Rectangle 34"/>
              <p:cNvSpPr>
                <a:spLocks noChangeArrowheads="1"/>
              </p:cNvSpPr>
              <p:nvPr/>
            </p:nvSpPr>
            <p:spPr bwMode="auto">
              <a:xfrm>
                <a:off x="4531" y="3771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180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1" name="Freeform 35"/>
              <p:cNvSpPr>
                <a:spLocks/>
              </p:cNvSpPr>
              <p:nvPr/>
            </p:nvSpPr>
            <p:spPr bwMode="auto">
              <a:xfrm>
                <a:off x="1207" y="1437"/>
                <a:ext cx="0" cy="2324"/>
              </a:xfrm>
              <a:custGeom>
                <a:avLst/>
                <a:gdLst>
                  <a:gd name="T0" fmla="*/ 4101 h 4101"/>
                  <a:gd name="T1" fmla="*/ 4101 h 4101"/>
                  <a:gd name="T2" fmla="*/ 0 h 41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2" name="Rectangle 36"/>
              <p:cNvSpPr>
                <a:spLocks noChangeArrowheads="1"/>
              </p:cNvSpPr>
              <p:nvPr/>
            </p:nvSpPr>
            <p:spPr bwMode="auto">
              <a:xfrm rot="16200000">
                <a:off x="864" y="1334"/>
                <a:ext cx="10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)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3" name="Rectangle 37"/>
              <p:cNvSpPr>
                <a:spLocks noChangeArrowheads="1"/>
              </p:cNvSpPr>
              <p:nvPr/>
            </p:nvSpPr>
            <p:spPr bwMode="auto">
              <a:xfrm rot="16200000">
                <a:off x="825" y="1457"/>
                <a:ext cx="7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4" name="Rectangle 38"/>
              <p:cNvSpPr>
                <a:spLocks noChangeArrowheads="1"/>
              </p:cNvSpPr>
              <p:nvPr/>
            </p:nvSpPr>
            <p:spPr bwMode="auto">
              <a:xfrm rot="16200000">
                <a:off x="815" y="141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2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5" name="Rectangle 39"/>
              <p:cNvSpPr>
                <a:spLocks noChangeArrowheads="1"/>
              </p:cNvSpPr>
              <p:nvPr/>
            </p:nvSpPr>
            <p:spPr bwMode="auto">
              <a:xfrm rot="16200000">
                <a:off x="868" y="1580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6" name="Rectangle 40"/>
              <p:cNvSpPr>
                <a:spLocks noChangeArrowheads="1"/>
              </p:cNvSpPr>
              <p:nvPr/>
            </p:nvSpPr>
            <p:spPr bwMode="auto">
              <a:xfrm rot="16200000">
                <a:off x="864" y="1538"/>
                <a:ext cx="10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(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7" name="Rectangle 41"/>
              <p:cNvSpPr>
                <a:spLocks noChangeArrowheads="1"/>
              </p:cNvSpPr>
              <p:nvPr/>
            </p:nvSpPr>
            <p:spPr bwMode="auto">
              <a:xfrm rot="16200000">
                <a:off x="845" y="1474"/>
                <a:ext cx="14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F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8" name="Rectangle 42"/>
              <p:cNvSpPr>
                <a:spLocks noChangeArrowheads="1"/>
              </p:cNvSpPr>
              <p:nvPr/>
            </p:nvSpPr>
            <p:spPr bwMode="auto">
              <a:xfrm rot="16200000">
                <a:off x="815" y="165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2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39" name="Rectangle 43"/>
              <p:cNvSpPr>
                <a:spLocks noChangeArrowheads="1"/>
              </p:cNvSpPr>
              <p:nvPr/>
            </p:nvSpPr>
            <p:spPr bwMode="auto">
              <a:xfrm rot="16200000">
                <a:off x="849" y="1819"/>
                <a:ext cx="1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40" name="Rectangle 44"/>
              <p:cNvSpPr>
                <a:spLocks noChangeArrowheads="1"/>
              </p:cNvSpPr>
              <p:nvPr/>
            </p:nvSpPr>
            <p:spPr bwMode="auto">
              <a:xfrm rot="16200000">
                <a:off x="868" y="1763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/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41" name="Rectangle 45"/>
              <p:cNvSpPr>
                <a:spLocks noChangeArrowheads="1"/>
              </p:cNvSpPr>
              <p:nvPr/>
            </p:nvSpPr>
            <p:spPr bwMode="auto">
              <a:xfrm rot="16200000">
                <a:off x="838" y="1695"/>
                <a:ext cx="15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C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42" name="Freeform 46"/>
              <p:cNvSpPr>
                <a:spLocks/>
              </p:cNvSpPr>
              <p:nvPr/>
            </p:nvSpPr>
            <p:spPr bwMode="auto">
              <a:xfrm>
                <a:off x="1207" y="3761"/>
                <a:ext cx="103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47"/>
              <p:cNvSpPr>
                <a:spLocks/>
              </p:cNvSpPr>
              <p:nvPr/>
            </p:nvSpPr>
            <p:spPr bwMode="auto">
              <a:xfrm>
                <a:off x="1207" y="3296"/>
                <a:ext cx="103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48"/>
              <p:cNvSpPr>
                <a:spLocks/>
              </p:cNvSpPr>
              <p:nvPr/>
            </p:nvSpPr>
            <p:spPr bwMode="auto">
              <a:xfrm>
                <a:off x="1207" y="2831"/>
                <a:ext cx="103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5" name="Freeform 49"/>
              <p:cNvSpPr>
                <a:spLocks/>
              </p:cNvSpPr>
              <p:nvPr/>
            </p:nvSpPr>
            <p:spPr bwMode="auto">
              <a:xfrm>
                <a:off x="1207" y="2367"/>
                <a:ext cx="103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6" name="Freeform 50"/>
              <p:cNvSpPr>
                <a:spLocks/>
              </p:cNvSpPr>
              <p:nvPr/>
            </p:nvSpPr>
            <p:spPr bwMode="auto">
              <a:xfrm>
                <a:off x="1207" y="1902"/>
                <a:ext cx="103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7" name="Freeform 51"/>
              <p:cNvSpPr>
                <a:spLocks/>
              </p:cNvSpPr>
              <p:nvPr/>
            </p:nvSpPr>
            <p:spPr bwMode="auto">
              <a:xfrm>
                <a:off x="1207" y="1437"/>
                <a:ext cx="103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8" name="Rectangle 52"/>
              <p:cNvSpPr>
                <a:spLocks noChangeArrowheads="1"/>
              </p:cNvSpPr>
              <p:nvPr/>
            </p:nvSpPr>
            <p:spPr bwMode="auto">
              <a:xfrm>
                <a:off x="1136" y="371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49" name="Rectangle 53"/>
              <p:cNvSpPr>
                <a:spLocks noChangeArrowheads="1"/>
              </p:cNvSpPr>
              <p:nvPr/>
            </p:nvSpPr>
            <p:spPr bwMode="auto">
              <a:xfrm>
                <a:off x="982" y="3248"/>
                <a:ext cx="25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2000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0" name="Rectangle 54"/>
              <p:cNvSpPr>
                <a:spLocks noChangeArrowheads="1"/>
              </p:cNvSpPr>
              <p:nvPr/>
            </p:nvSpPr>
            <p:spPr bwMode="auto">
              <a:xfrm>
                <a:off x="982" y="2781"/>
                <a:ext cx="25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4000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1" name="Rectangle 55"/>
              <p:cNvSpPr>
                <a:spLocks noChangeArrowheads="1"/>
              </p:cNvSpPr>
              <p:nvPr/>
            </p:nvSpPr>
            <p:spPr bwMode="auto">
              <a:xfrm>
                <a:off x="982" y="2319"/>
                <a:ext cx="25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6000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2" name="Rectangle 56"/>
              <p:cNvSpPr>
                <a:spLocks noChangeArrowheads="1"/>
              </p:cNvSpPr>
              <p:nvPr/>
            </p:nvSpPr>
            <p:spPr bwMode="auto">
              <a:xfrm>
                <a:off x="982" y="1852"/>
                <a:ext cx="25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8000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3" name="Rectangle 57"/>
              <p:cNvSpPr>
                <a:spLocks noChangeArrowheads="1"/>
              </p:cNvSpPr>
              <p:nvPr/>
            </p:nvSpPr>
            <p:spPr bwMode="auto">
              <a:xfrm>
                <a:off x="933" y="1390"/>
                <a:ext cx="30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10000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4" name="Rectangle 58"/>
              <p:cNvSpPr>
                <a:spLocks noChangeArrowheads="1"/>
              </p:cNvSpPr>
              <p:nvPr/>
            </p:nvSpPr>
            <p:spPr bwMode="auto">
              <a:xfrm>
                <a:off x="1351" y="1320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18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5" name="Rectangle 59"/>
              <p:cNvSpPr>
                <a:spLocks noChangeArrowheads="1"/>
              </p:cNvSpPr>
              <p:nvPr/>
            </p:nvSpPr>
            <p:spPr bwMode="auto">
              <a:xfrm>
                <a:off x="1252" y="134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6" name="Rectangle 60"/>
              <p:cNvSpPr>
                <a:spLocks noChangeArrowheads="1"/>
              </p:cNvSpPr>
              <p:nvPr/>
            </p:nvSpPr>
            <p:spPr bwMode="auto">
              <a:xfrm>
                <a:off x="1203" y="1332"/>
                <a:ext cx="11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굴림" pitchFamily="50" charset="-127"/>
                    <a:cs typeface="굴림" pitchFamily="50" charset="-127"/>
                  </a:rPr>
                  <a:t>´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357" name="Freeform 61"/>
              <p:cNvSpPr>
                <a:spLocks/>
              </p:cNvSpPr>
              <p:nvPr/>
            </p:nvSpPr>
            <p:spPr bwMode="auto">
              <a:xfrm>
                <a:off x="1226" y="3738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" name="Freeform 62"/>
              <p:cNvSpPr>
                <a:spLocks/>
              </p:cNvSpPr>
              <p:nvPr/>
            </p:nvSpPr>
            <p:spPr bwMode="auto">
              <a:xfrm>
                <a:off x="1226" y="372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" name="Freeform 63"/>
              <p:cNvSpPr>
                <a:spLocks/>
              </p:cNvSpPr>
              <p:nvPr/>
            </p:nvSpPr>
            <p:spPr bwMode="auto">
              <a:xfrm>
                <a:off x="1226" y="3738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" name="Freeform 64"/>
              <p:cNvSpPr>
                <a:spLocks/>
              </p:cNvSpPr>
              <p:nvPr/>
            </p:nvSpPr>
            <p:spPr bwMode="auto">
              <a:xfrm>
                <a:off x="1226" y="372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" name="Freeform 65"/>
              <p:cNvSpPr>
                <a:spLocks/>
              </p:cNvSpPr>
              <p:nvPr/>
            </p:nvSpPr>
            <p:spPr bwMode="auto">
              <a:xfrm>
                <a:off x="1226" y="3738"/>
                <a:ext cx="0" cy="2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" name="Freeform 66"/>
              <p:cNvSpPr>
                <a:spLocks/>
              </p:cNvSpPr>
              <p:nvPr/>
            </p:nvSpPr>
            <p:spPr bwMode="auto">
              <a:xfrm>
                <a:off x="1213" y="37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" name="Freeform 67"/>
              <p:cNvSpPr>
                <a:spLocks/>
              </p:cNvSpPr>
              <p:nvPr/>
            </p:nvSpPr>
            <p:spPr bwMode="auto">
              <a:xfrm>
                <a:off x="1226" y="3740"/>
                <a:ext cx="0" cy="3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" name="Freeform 68"/>
              <p:cNvSpPr>
                <a:spLocks/>
              </p:cNvSpPr>
              <p:nvPr/>
            </p:nvSpPr>
            <p:spPr bwMode="auto">
              <a:xfrm>
                <a:off x="1213" y="3743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" name="Freeform 69"/>
              <p:cNvSpPr>
                <a:spLocks/>
              </p:cNvSpPr>
              <p:nvPr/>
            </p:nvSpPr>
            <p:spPr bwMode="auto">
              <a:xfrm>
                <a:off x="1245" y="372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" name="Freeform 70"/>
              <p:cNvSpPr>
                <a:spLocks/>
              </p:cNvSpPr>
              <p:nvPr/>
            </p:nvSpPr>
            <p:spPr bwMode="auto">
              <a:xfrm>
                <a:off x="1245" y="371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" name="Freeform 71"/>
              <p:cNvSpPr>
                <a:spLocks/>
              </p:cNvSpPr>
              <p:nvPr/>
            </p:nvSpPr>
            <p:spPr bwMode="auto">
              <a:xfrm>
                <a:off x="1245" y="372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" name="Freeform 72"/>
              <p:cNvSpPr>
                <a:spLocks/>
              </p:cNvSpPr>
              <p:nvPr/>
            </p:nvSpPr>
            <p:spPr bwMode="auto">
              <a:xfrm>
                <a:off x="1245" y="371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9" name="Freeform 73"/>
              <p:cNvSpPr>
                <a:spLocks/>
              </p:cNvSpPr>
              <p:nvPr/>
            </p:nvSpPr>
            <p:spPr bwMode="auto">
              <a:xfrm>
                <a:off x="1245" y="3722"/>
                <a:ext cx="0" cy="4"/>
              </a:xfrm>
              <a:custGeom>
                <a:avLst/>
                <a:gdLst>
                  <a:gd name="T0" fmla="*/ 7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0" name="Freeform 74"/>
              <p:cNvSpPr>
                <a:spLocks/>
              </p:cNvSpPr>
              <p:nvPr/>
            </p:nvSpPr>
            <p:spPr bwMode="auto">
              <a:xfrm>
                <a:off x="1233" y="3722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1" name="Freeform 75"/>
              <p:cNvSpPr>
                <a:spLocks/>
              </p:cNvSpPr>
              <p:nvPr/>
            </p:nvSpPr>
            <p:spPr bwMode="auto">
              <a:xfrm>
                <a:off x="1245" y="3726"/>
                <a:ext cx="0" cy="3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2" name="Freeform 76"/>
              <p:cNvSpPr>
                <a:spLocks/>
              </p:cNvSpPr>
              <p:nvPr/>
            </p:nvSpPr>
            <p:spPr bwMode="auto">
              <a:xfrm>
                <a:off x="1233" y="3729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Freeform 77"/>
              <p:cNvSpPr>
                <a:spLocks/>
              </p:cNvSpPr>
              <p:nvPr/>
            </p:nvSpPr>
            <p:spPr bwMode="auto">
              <a:xfrm>
                <a:off x="1264" y="370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4" name="Freeform 78"/>
              <p:cNvSpPr>
                <a:spLocks/>
              </p:cNvSpPr>
              <p:nvPr/>
            </p:nvSpPr>
            <p:spPr bwMode="auto">
              <a:xfrm>
                <a:off x="1264" y="3700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5" name="Freeform 79"/>
              <p:cNvSpPr>
                <a:spLocks/>
              </p:cNvSpPr>
              <p:nvPr/>
            </p:nvSpPr>
            <p:spPr bwMode="auto">
              <a:xfrm>
                <a:off x="1264" y="370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6" name="Freeform 80"/>
              <p:cNvSpPr>
                <a:spLocks/>
              </p:cNvSpPr>
              <p:nvPr/>
            </p:nvSpPr>
            <p:spPr bwMode="auto">
              <a:xfrm>
                <a:off x="1264" y="3700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7" name="Freeform 81"/>
              <p:cNvSpPr>
                <a:spLocks/>
              </p:cNvSpPr>
              <p:nvPr/>
            </p:nvSpPr>
            <p:spPr bwMode="auto">
              <a:xfrm>
                <a:off x="1264" y="3708"/>
                <a:ext cx="0" cy="4"/>
              </a:xfrm>
              <a:custGeom>
                <a:avLst/>
                <a:gdLst>
                  <a:gd name="T0" fmla="*/ 8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8" name="Freeform 82"/>
              <p:cNvSpPr>
                <a:spLocks/>
              </p:cNvSpPr>
              <p:nvPr/>
            </p:nvSpPr>
            <p:spPr bwMode="auto">
              <a:xfrm>
                <a:off x="1251" y="370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9" name="Freeform 83"/>
              <p:cNvSpPr>
                <a:spLocks/>
              </p:cNvSpPr>
              <p:nvPr/>
            </p:nvSpPr>
            <p:spPr bwMode="auto">
              <a:xfrm>
                <a:off x="1264" y="3712"/>
                <a:ext cx="0" cy="5"/>
              </a:xfrm>
              <a:custGeom>
                <a:avLst/>
                <a:gdLst>
                  <a:gd name="T0" fmla="*/ 0 h 9"/>
                  <a:gd name="T1" fmla="*/ 0 h 9"/>
                  <a:gd name="T2" fmla="*/ 9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0" name="Freeform 84"/>
              <p:cNvSpPr>
                <a:spLocks/>
              </p:cNvSpPr>
              <p:nvPr/>
            </p:nvSpPr>
            <p:spPr bwMode="auto">
              <a:xfrm>
                <a:off x="1251" y="371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1" name="Freeform 85"/>
              <p:cNvSpPr>
                <a:spLocks/>
              </p:cNvSpPr>
              <p:nvPr/>
            </p:nvSpPr>
            <p:spPr bwMode="auto">
              <a:xfrm>
                <a:off x="1282" y="369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86"/>
              <p:cNvSpPr>
                <a:spLocks/>
              </p:cNvSpPr>
              <p:nvPr/>
            </p:nvSpPr>
            <p:spPr bwMode="auto">
              <a:xfrm>
                <a:off x="1282" y="368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87"/>
              <p:cNvSpPr>
                <a:spLocks/>
              </p:cNvSpPr>
              <p:nvPr/>
            </p:nvSpPr>
            <p:spPr bwMode="auto">
              <a:xfrm>
                <a:off x="1282" y="369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88"/>
              <p:cNvSpPr>
                <a:spLocks/>
              </p:cNvSpPr>
              <p:nvPr/>
            </p:nvSpPr>
            <p:spPr bwMode="auto">
              <a:xfrm>
                <a:off x="1282" y="368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Freeform 89"/>
              <p:cNvSpPr>
                <a:spLocks/>
              </p:cNvSpPr>
              <p:nvPr/>
            </p:nvSpPr>
            <p:spPr bwMode="auto">
              <a:xfrm>
                <a:off x="1282" y="3695"/>
                <a:ext cx="0" cy="6"/>
              </a:xfrm>
              <a:custGeom>
                <a:avLst/>
                <a:gdLst>
                  <a:gd name="T0" fmla="*/ 11 h 11"/>
                  <a:gd name="T1" fmla="*/ 11 h 11"/>
                  <a:gd name="T2" fmla="*/ 0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6" name="Freeform 90"/>
              <p:cNvSpPr>
                <a:spLocks/>
              </p:cNvSpPr>
              <p:nvPr/>
            </p:nvSpPr>
            <p:spPr bwMode="auto">
              <a:xfrm>
                <a:off x="1270" y="369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7" name="Freeform 91"/>
              <p:cNvSpPr>
                <a:spLocks/>
              </p:cNvSpPr>
              <p:nvPr/>
            </p:nvSpPr>
            <p:spPr bwMode="auto">
              <a:xfrm>
                <a:off x="1282" y="3701"/>
                <a:ext cx="0" cy="6"/>
              </a:xfrm>
              <a:custGeom>
                <a:avLst/>
                <a:gdLst>
                  <a:gd name="T0" fmla="*/ 0 h 11"/>
                  <a:gd name="T1" fmla="*/ 0 h 11"/>
                  <a:gd name="T2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8" name="Freeform 92"/>
              <p:cNvSpPr>
                <a:spLocks/>
              </p:cNvSpPr>
              <p:nvPr/>
            </p:nvSpPr>
            <p:spPr bwMode="auto">
              <a:xfrm>
                <a:off x="1270" y="370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9" name="Freeform 93"/>
              <p:cNvSpPr>
                <a:spLocks/>
              </p:cNvSpPr>
              <p:nvPr/>
            </p:nvSpPr>
            <p:spPr bwMode="auto">
              <a:xfrm>
                <a:off x="1301" y="3686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0" name="Freeform 94"/>
              <p:cNvSpPr>
                <a:spLocks/>
              </p:cNvSpPr>
              <p:nvPr/>
            </p:nvSpPr>
            <p:spPr bwMode="auto">
              <a:xfrm>
                <a:off x="1301" y="3676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1" name="Freeform 95"/>
              <p:cNvSpPr>
                <a:spLocks/>
              </p:cNvSpPr>
              <p:nvPr/>
            </p:nvSpPr>
            <p:spPr bwMode="auto">
              <a:xfrm>
                <a:off x="1301" y="3686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Freeform 96"/>
              <p:cNvSpPr>
                <a:spLocks/>
              </p:cNvSpPr>
              <p:nvPr/>
            </p:nvSpPr>
            <p:spPr bwMode="auto">
              <a:xfrm>
                <a:off x="1301" y="3676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97"/>
              <p:cNvSpPr>
                <a:spLocks/>
              </p:cNvSpPr>
              <p:nvPr/>
            </p:nvSpPr>
            <p:spPr bwMode="auto">
              <a:xfrm>
                <a:off x="1301" y="3681"/>
                <a:ext cx="0" cy="7"/>
              </a:xfrm>
              <a:custGeom>
                <a:avLst/>
                <a:gdLst>
                  <a:gd name="T0" fmla="*/ 13 h 13"/>
                  <a:gd name="T1" fmla="*/ 13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Freeform 98"/>
              <p:cNvSpPr>
                <a:spLocks/>
              </p:cNvSpPr>
              <p:nvPr/>
            </p:nvSpPr>
            <p:spPr bwMode="auto">
              <a:xfrm>
                <a:off x="1289" y="3681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Freeform 99"/>
              <p:cNvSpPr>
                <a:spLocks/>
              </p:cNvSpPr>
              <p:nvPr/>
            </p:nvSpPr>
            <p:spPr bwMode="auto">
              <a:xfrm>
                <a:off x="1301" y="3688"/>
                <a:ext cx="0" cy="8"/>
              </a:xfrm>
              <a:custGeom>
                <a:avLst/>
                <a:gdLst>
                  <a:gd name="T0" fmla="*/ 0 h 13"/>
                  <a:gd name="T1" fmla="*/ 0 h 13"/>
                  <a:gd name="T2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Freeform 100"/>
              <p:cNvSpPr>
                <a:spLocks/>
              </p:cNvSpPr>
              <p:nvPr/>
            </p:nvSpPr>
            <p:spPr bwMode="auto">
              <a:xfrm>
                <a:off x="1289" y="369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7" name="Freeform 101"/>
              <p:cNvSpPr>
                <a:spLocks/>
              </p:cNvSpPr>
              <p:nvPr/>
            </p:nvSpPr>
            <p:spPr bwMode="auto">
              <a:xfrm>
                <a:off x="1320" y="367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8" name="Freeform 102"/>
              <p:cNvSpPr>
                <a:spLocks/>
              </p:cNvSpPr>
              <p:nvPr/>
            </p:nvSpPr>
            <p:spPr bwMode="auto">
              <a:xfrm>
                <a:off x="1320" y="3665"/>
                <a:ext cx="0" cy="24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9" name="Freeform 103"/>
              <p:cNvSpPr>
                <a:spLocks/>
              </p:cNvSpPr>
              <p:nvPr/>
            </p:nvSpPr>
            <p:spPr bwMode="auto">
              <a:xfrm>
                <a:off x="1320" y="367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0" name="Freeform 104"/>
              <p:cNvSpPr>
                <a:spLocks/>
              </p:cNvSpPr>
              <p:nvPr/>
            </p:nvSpPr>
            <p:spPr bwMode="auto">
              <a:xfrm>
                <a:off x="1320" y="3665"/>
                <a:ext cx="0" cy="24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1" name="Freeform 105"/>
              <p:cNvSpPr>
                <a:spLocks/>
              </p:cNvSpPr>
              <p:nvPr/>
            </p:nvSpPr>
            <p:spPr bwMode="auto">
              <a:xfrm>
                <a:off x="1320" y="3669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2" name="Freeform 106"/>
              <p:cNvSpPr>
                <a:spLocks/>
              </p:cNvSpPr>
              <p:nvPr/>
            </p:nvSpPr>
            <p:spPr bwMode="auto">
              <a:xfrm>
                <a:off x="1308" y="3669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3" name="Freeform 107"/>
              <p:cNvSpPr>
                <a:spLocks/>
              </p:cNvSpPr>
              <p:nvPr/>
            </p:nvSpPr>
            <p:spPr bwMode="auto">
              <a:xfrm>
                <a:off x="1320" y="3677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4" name="Freeform 108"/>
              <p:cNvSpPr>
                <a:spLocks/>
              </p:cNvSpPr>
              <p:nvPr/>
            </p:nvSpPr>
            <p:spPr bwMode="auto">
              <a:xfrm>
                <a:off x="1308" y="368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5" name="Freeform 109"/>
              <p:cNvSpPr>
                <a:spLocks/>
              </p:cNvSpPr>
              <p:nvPr/>
            </p:nvSpPr>
            <p:spPr bwMode="auto">
              <a:xfrm>
                <a:off x="1339" y="366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6" name="Freeform 110"/>
              <p:cNvSpPr>
                <a:spLocks/>
              </p:cNvSpPr>
              <p:nvPr/>
            </p:nvSpPr>
            <p:spPr bwMode="auto">
              <a:xfrm>
                <a:off x="1339" y="365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7" name="Freeform 111"/>
              <p:cNvSpPr>
                <a:spLocks/>
              </p:cNvSpPr>
              <p:nvPr/>
            </p:nvSpPr>
            <p:spPr bwMode="auto">
              <a:xfrm>
                <a:off x="1339" y="366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112"/>
              <p:cNvSpPr>
                <a:spLocks/>
              </p:cNvSpPr>
              <p:nvPr/>
            </p:nvSpPr>
            <p:spPr bwMode="auto">
              <a:xfrm>
                <a:off x="1339" y="365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113"/>
              <p:cNvSpPr>
                <a:spLocks/>
              </p:cNvSpPr>
              <p:nvPr/>
            </p:nvSpPr>
            <p:spPr bwMode="auto">
              <a:xfrm>
                <a:off x="1339" y="3657"/>
                <a:ext cx="0" cy="9"/>
              </a:xfrm>
              <a:custGeom>
                <a:avLst/>
                <a:gdLst>
                  <a:gd name="T0" fmla="*/ 17 h 17"/>
                  <a:gd name="T1" fmla="*/ 17 h 17"/>
                  <a:gd name="T2" fmla="*/ 0 h 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114"/>
              <p:cNvSpPr>
                <a:spLocks/>
              </p:cNvSpPr>
              <p:nvPr/>
            </p:nvSpPr>
            <p:spPr bwMode="auto">
              <a:xfrm>
                <a:off x="1327" y="365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115"/>
              <p:cNvSpPr>
                <a:spLocks/>
              </p:cNvSpPr>
              <p:nvPr/>
            </p:nvSpPr>
            <p:spPr bwMode="auto">
              <a:xfrm>
                <a:off x="1339" y="3666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116"/>
              <p:cNvSpPr>
                <a:spLocks/>
              </p:cNvSpPr>
              <p:nvPr/>
            </p:nvSpPr>
            <p:spPr bwMode="auto">
              <a:xfrm>
                <a:off x="1327" y="367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117"/>
              <p:cNvSpPr>
                <a:spLocks/>
              </p:cNvSpPr>
              <p:nvPr/>
            </p:nvSpPr>
            <p:spPr bwMode="auto">
              <a:xfrm>
                <a:off x="1358" y="365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118"/>
              <p:cNvSpPr>
                <a:spLocks/>
              </p:cNvSpPr>
              <p:nvPr/>
            </p:nvSpPr>
            <p:spPr bwMode="auto">
              <a:xfrm>
                <a:off x="1358" y="364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119"/>
              <p:cNvSpPr>
                <a:spLocks/>
              </p:cNvSpPr>
              <p:nvPr/>
            </p:nvSpPr>
            <p:spPr bwMode="auto">
              <a:xfrm>
                <a:off x="1358" y="365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120"/>
              <p:cNvSpPr>
                <a:spLocks/>
              </p:cNvSpPr>
              <p:nvPr/>
            </p:nvSpPr>
            <p:spPr bwMode="auto">
              <a:xfrm>
                <a:off x="1358" y="364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121"/>
              <p:cNvSpPr>
                <a:spLocks/>
              </p:cNvSpPr>
              <p:nvPr/>
            </p:nvSpPr>
            <p:spPr bwMode="auto">
              <a:xfrm>
                <a:off x="1358" y="3645"/>
                <a:ext cx="0" cy="10"/>
              </a:xfrm>
              <a:custGeom>
                <a:avLst/>
                <a:gdLst>
                  <a:gd name="T0" fmla="*/ 19 h 19"/>
                  <a:gd name="T1" fmla="*/ 19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122"/>
              <p:cNvSpPr>
                <a:spLocks/>
              </p:cNvSpPr>
              <p:nvPr/>
            </p:nvSpPr>
            <p:spPr bwMode="auto">
              <a:xfrm>
                <a:off x="1346" y="3645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123"/>
              <p:cNvSpPr>
                <a:spLocks/>
              </p:cNvSpPr>
              <p:nvPr/>
            </p:nvSpPr>
            <p:spPr bwMode="auto">
              <a:xfrm>
                <a:off x="1358" y="3655"/>
                <a:ext cx="0" cy="11"/>
              </a:xfrm>
              <a:custGeom>
                <a:avLst/>
                <a:gdLst>
                  <a:gd name="T0" fmla="*/ 0 h 19"/>
                  <a:gd name="T1" fmla="*/ 0 h 19"/>
                  <a:gd name="T2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124"/>
              <p:cNvSpPr>
                <a:spLocks/>
              </p:cNvSpPr>
              <p:nvPr/>
            </p:nvSpPr>
            <p:spPr bwMode="auto">
              <a:xfrm>
                <a:off x="1346" y="3666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125"/>
              <p:cNvSpPr>
                <a:spLocks/>
              </p:cNvSpPr>
              <p:nvPr/>
            </p:nvSpPr>
            <p:spPr bwMode="auto">
              <a:xfrm>
                <a:off x="1377" y="36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126"/>
              <p:cNvSpPr>
                <a:spLocks/>
              </p:cNvSpPr>
              <p:nvPr/>
            </p:nvSpPr>
            <p:spPr bwMode="auto">
              <a:xfrm>
                <a:off x="1377" y="363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127"/>
              <p:cNvSpPr>
                <a:spLocks/>
              </p:cNvSpPr>
              <p:nvPr/>
            </p:nvSpPr>
            <p:spPr bwMode="auto">
              <a:xfrm>
                <a:off x="1377" y="36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128"/>
              <p:cNvSpPr>
                <a:spLocks/>
              </p:cNvSpPr>
              <p:nvPr/>
            </p:nvSpPr>
            <p:spPr bwMode="auto">
              <a:xfrm>
                <a:off x="1377" y="363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129"/>
              <p:cNvSpPr>
                <a:spLocks/>
              </p:cNvSpPr>
              <p:nvPr/>
            </p:nvSpPr>
            <p:spPr bwMode="auto">
              <a:xfrm>
                <a:off x="1377" y="3633"/>
                <a:ext cx="0" cy="12"/>
              </a:xfrm>
              <a:custGeom>
                <a:avLst/>
                <a:gdLst>
                  <a:gd name="T0" fmla="*/ 21 h 21"/>
                  <a:gd name="T1" fmla="*/ 21 h 21"/>
                  <a:gd name="T2" fmla="*/ 0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130"/>
              <p:cNvSpPr>
                <a:spLocks/>
              </p:cNvSpPr>
              <p:nvPr/>
            </p:nvSpPr>
            <p:spPr bwMode="auto">
              <a:xfrm>
                <a:off x="1365" y="3633"/>
                <a:ext cx="24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131"/>
              <p:cNvSpPr>
                <a:spLocks/>
              </p:cNvSpPr>
              <p:nvPr/>
            </p:nvSpPr>
            <p:spPr bwMode="auto">
              <a:xfrm>
                <a:off x="1377" y="3645"/>
                <a:ext cx="0" cy="11"/>
              </a:xfrm>
              <a:custGeom>
                <a:avLst/>
                <a:gdLst>
                  <a:gd name="T0" fmla="*/ 0 h 20"/>
                  <a:gd name="T1" fmla="*/ 0 h 20"/>
                  <a:gd name="T2" fmla="*/ 2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132"/>
              <p:cNvSpPr>
                <a:spLocks/>
              </p:cNvSpPr>
              <p:nvPr/>
            </p:nvSpPr>
            <p:spPr bwMode="auto">
              <a:xfrm>
                <a:off x="1365" y="3656"/>
                <a:ext cx="24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133"/>
              <p:cNvSpPr>
                <a:spLocks/>
              </p:cNvSpPr>
              <p:nvPr/>
            </p:nvSpPr>
            <p:spPr bwMode="auto">
              <a:xfrm>
                <a:off x="1396" y="363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134"/>
              <p:cNvSpPr>
                <a:spLocks/>
              </p:cNvSpPr>
              <p:nvPr/>
            </p:nvSpPr>
            <p:spPr bwMode="auto">
              <a:xfrm>
                <a:off x="1396" y="3621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135"/>
              <p:cNvSpPr>
                <a:spLocks/>
              </p:cNvSpPr>
              <p:nvPr/>
            </p:nvSpPr>
            <p:spPr bwMode="auto">
              <a:xfrm>
                <a:off x="1396" y="363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136"/>
              <p:cNvSpPr>
                <a:spLocks/>
              </p:cNvSpPr>
              <p:nvPr/>
            </p:nvSpPr>
            <p:spPr bwMode="auto">
              <a:xfrm>
                <a:off x="1396" y="3621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137"/>
              <p:cNvSpPr>
                <a:spLocks/>
              </p:cNvSpPr>
              <p:nvPr/>
            </p:nvSpPr>
            <p:spPr bwMode="auto">
              <a:xfrm>
                <a:off x="1396" y="3621"/>
                <a:ext cx="0" cy="13"/>
              </a:xfrm>
              <a:custGeom>
                <a:avLst/>
                <a:gdLst>
                  <a:gd name="T0" fmla="*/ 23 h 23"/>
                  <a:gd name="T1" fmla="*/ 23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138"/>
              <p:cNvSpPr>
                <a:spLocks/>
              </p:cNvSpPr>
              <p:nvPr/>
            </p:nvSpPr>
            <p:spPr bwMode="auto">
              <a:xfrm>
                <a:off x="1384" y="3621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139"/>
              <p:cNvSpPr>
                <a:spLocks/>
              </p:cNvSpPr>
              <p:nvPr/>
            </p:nvSpPr>
            <p:spPr bwMode="auto">
              <a:xfrm>
                <a:off x="1396" y="3634"/>
                <a:ext cx="0" cy="13"/>
              </a:xfrm>
              <a:custGeom>
                <a:avLst/>
                <a:gdLst>
                  <a:gd name="T0" fmla="*/ 0 h 23"/>
                  <a:gd name="T1" fmla="*/ 0 h 23"/>
                  <a:gd name="T2" fmla="*/ 23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140"/>
              <p:cNvSpPr>
                <a:spLocks/>
              </p:cNvSpPr>
              <p:nvPr/>
            </p:nvSpPr>
            <p:spPr bwMode="auto">
              <a:xfrm>
                <a:off x="1384" y="3647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141"/>
              <p:cNvSpPr>
                <a:spLocks/>
              </p:cNvSpPr>
              <p:nvPr/>
            </p:nvSpPr>
            <p:spPr bwMode="auto">
              <a:xfrm>
                <a:off x="1415" y="362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142"/>
              <p:cNvSpPr>
                <a:spLocks/>
              </p:cNvSpPr>
              <p:nvPr/>
            </p:nvSpPr>
            <p:spPr bwMode="auto">
              <a:xfrm>
                <a:off x="1415" y="3612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143"/>
              <p:cNvSpPr>
                <a:spLocks/>
              </p:cNvSpPr>
              <p:nvPr/>
            </p:nvSpPr>
            <p:spPr bwMode="auto">
              <a:xfrm>
                <a:off x="1415" y="362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144"/>
              <p:cNvSpPr>
                <a:spLocks/>
              </p:cNvSpPr>
              <p:nvPr/>
            </p:nvSpPr>
            <p:spPr bwMode="auto">
              <a:xfrm>
                <a:off x="1415" y="3612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145"/>
              <p:cNvSpPr>
                <a:spLocks/>
              </p:cNvSpPr>
              <p:nvPr/>
            </p:nvSpPr>
            <p:spPr bwMode="auto">
              <a:xfrm>
                <a:off x="1415" y="3610"/>
                <a:ext cx="0" cy="1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146"/>
              <p:cNvSpPr>
                <a:spLocks/>
              </p:cNvSpPr>
              <p:nvPr/>
            </p:nvSpPr>
            <p:spPr bwMode="auto">
              <a:xfrm>
                <a:off x="1402" y="361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147"/>
              <p:cNvSpPr>
                <a:spLocks/>
              </p:cNvSpPr>
              <p:nvPr/>
            </p:nvSpPr>
            <p:spPr bwMode="auto">
              <a:xfrm>
                <a:off x="1415" y="3624"/>
                <a:ext cx="0" cy="14"/>
              </a:xfrm>
              <a:custGeom>
                <a:avLst/>
                <a:gdLst>
                  <a:gd name="T0" fmla="*/ 0 h 25"/>
                  <a:gd name="T1" fmla="*/ 0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2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148"/>
              <p:cNvSpPr>
                <a:spLocks/>
              </p:cNvSpPr>
              <p:nvPr/>
            </p:nvSpPr>
            <p:spPr bwMode="auto">
              <a:xfrm>
                <a:off x="1402" y="363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149"/>
              <p:cNvSpPr>
                <a:spLocks/>
              </p:cNvSpPr>
              <p:nvPr/>
            </p:nvSpPr>
            <p:spPr bwMode="auto">
              <a:xfrm>
                <a:off x="1434" y="3611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150"/>
              <p:cNvSpPr>
                <a:spLocks/>
              </p:cNvSpPr>
              <p:nvPr/>
            </p:nvSpPr>
            <p:spPr bwMode="auto">
              <a:xfrm>
                <a:off x="1434" y="3601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151"/>
              <p:cNvSpPr>
                <a:spLocks/>
              </p:cNvSpPr>
              <p:nvPr/>
            </p:nvSpPr>
            <p:spPr bwMode="auto">
              <a:xfrm>
                <a:off x="1434" y="3611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152"/>
              <p:cNvSpPr>
                <a:spLocks/>
              </p:cNvSpPr>
              <p:nvPr/>
            </p:nvSpPr>
            <p:spPr bwMode="auto">
              <a:xfrm>
                <a:off x="1434" y="3601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153"/>
              <p:cNvSpPr>
                <a:spLocks/>
              </p:cNvSpPr>
              <p:nvPr/>
            </p:nvSpPr>
            <p:spPr bwMode="auto">
              <a:xfrm>
                <a:off x="1434" y="3598"/>
                <a:ext cx="0" cy="16"/>
              </a:xfrm>
              <a:custGeom>
                <a:avLst/>
                <a:gdLst>
                  <a:gd name="T0" fmla="*/ 27 h 27"/>
                  <a:gd name="T1" fmla="*/ 27 h 27"/>
                  <a:gd name="T2" fmla="*/ 0 h 2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154"/>
              <p:cNvSpPr>
                <a:spLocks/>
              </p:cNvSpPr>
              <p:nvPr/>
            </p:nvSpPr>
            <p:spPr bwMode="auto">
              <a:xfrm>
                <a:off x="1422" y="3598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155"/>
              <p:cNvSpPr>
                <a:spLocks/>
              </p:cNvSpPr>
              <p:nvPr/>
            </p:nvSpPr>
            <p:spPr bwMode="auto">
              <a:xfrm>
                <a:off x="1434" y="3614"/>
                <a:ext cx="0" cy="14"/>
              </a:xfrm>
              <a:custGeom>
                <a:avLst/>
                <a:gdLst>
                  <a:gd name="T0" fmla="*/ 0 h 26"/>
                  <a:gd name="T1" fmla="*/ 0 h 26"/>
                  <a:gd name="T2" fmla="*/ 26 h 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156"/>
              <p:cNvSpPr>
                <a:spLocks/>
              </p:cNvSpPr>
              <p:nvPr/>
            </p:nvSpPr>
            <p:spPr bwMode="auto">
              <a:xfrm>
                <a:off x="1422" y="3628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157"/>
              <p:cNvSpPr>
                <a:spLocks/>
              </p:cNvSpPr>
              <p:nvPr/>
            </p:nvSpPr>
            <p:spPr bwMode="auto">
              <a:xfrm>
                <a:off x="1453" y="3599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158"/>
              <p:cNvSpPr>
                <a:spLocks/>
              </p:cNvSpPr>
              <p:nvPr/>
            </p:nvSpPr>
            <p:spPr bwMode="auto">
              <a:xfrm>
                <a:off x="1453" y="3589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159"/>
              <p:cNvSpPr>
                <a:spLocks/>
              </p:cNvSpPr>
              <p:nvPr/>
            </p:nvSpPr>
            <p:spPr bwMode="auto">
              <a:xfrm>
                <a:off x="1453" y="3599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160"/>
              <p:cNvSpPr>
                <a:spLocks/>
              </p:cNvSpPr>
              <p:nvPr/>
            </p:nvSpPr>
            <p:spPr bwMode="auto">
              <a:xfrm>
                <a:off x="1453" y="3589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161"/>
              <p:cNvSpPr>
                <a:spLocks/>
              </p:cNvSpPr>
              <p:nvPr/>
            </p:nvSpPr>
            <p:spPr bwMode="auto">
              <a:xfrm>
                <a:off x="1453" y="3585"/>
                <a:ext cx="0" cy="17"/>
              </a:xfrm>
              <a:custGeom>
                <a:avLst/>
                <a:gdLst>
                  <a:gd name="T0" fmla="*/ 29 h 29"/>
                  <a:gd name="T1" fmla="*/ 29 h 29"/>
                  <a:gd name="T2" fmla="*/ 0 h 2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9">
                    <a:moveTo>
                      <a:pt x="0" y="29"/>
                    </a:moveTo>
                    <a:lnTo>
                      <a:pt x="0" y="29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162"/>
              <p:cNvSpPr>
                <a:spLocks/>
              </p:cNvSpPr>
              <p:nvPr/>
            </p:nvSpPr>
            <p:spPr bwMode="auto">
              <a:xfrm>
                <a:off x="1440" y="358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163"/>
              <p:cNvSpPr>
                <a:spLocks/>
              </p:cNvSpPr>
              <p:nvPr/>
            </p:nvSpPr>
            <p:spPr bwMode="auto">
              <a:xfrm>
                <a:off x="1453" y="3602"/>
                <a:ext cx="0" cy="16"/>
              </a:xfrm>
              <a:custGeom>
                <a:avLst/>
                <a:gdLst>
                  <a:gd name="T0" fmla="*/ 0 h 28"/>
                  <a:gd name="T1" fmla="*/ 0 h 28"/>
                  <a:gd name="T2" fmla="*/ 28 h 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164"/>
              <p:cNvSpPr>
                <a:spLocks/>
              </p:cNvSpPr>
              <p:nvPr/>
            </p:nvSpPr>
            <p:spPr bwMode="auto">
              <a:xfrm>
                <a:off x="1440" y="361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165"/>
              <p:cNvSpPr>
                <a:spLocks/>
              </p:cNvSpPr>
              <p:nvPr/>
            </p:nvSpPr>
            <p:spPr bwMode="auto">
              <a:xfrm>
                <a:off x="1472" y="358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166"/>
              <p:cNvSpPr>
                <a:spLocks/>
              </p:cNvSpPr>
              <p:nvPr/>
            </p:nvSpPr>
            <p:spPr bwMode="auto">
              <a:xfrm>
                <a:off x="1472" y="3577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167"/>
              <p:cNvSpPr>
                <a:spLocks/>
              </p:cNvSpPr>
              <p:nvPr/>
            </p:nvSpPr>
            <p:spPr bwMode="auto">
              <a:xfrm>
                <a:off x="1472" y="358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168"/>
              <p:cNvSpPr>
                <a:spLocks/>
              </p:cNvSpPr>
              <p:nvPr/>
            </p:nvSpPr>
            <p:spPr bwMode="auto">
              <a:xfrm>
                <a:off x="1472" y="3577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169"/>
              <p:cNvSpPr>
                <a:spLocks/>
              </p:cNvSpPr>
              <p:nvPr/>
            </p:nvSpPr>
            <p:spPr bwMode="auto">
              <a:xfrm>
                <a:off x="1472" y="3572"/>
                <a:ext cx="0" cy="17"/>
              </a:xfrm>
              <a:custGeom>
                <a:avLst/>
                <a:gdLst>
                  <a:gd name="T0" fmla="*/ 31 h 31"/>
                  <a:gd name="T1" fmla="*/ 31 h 31"/>
                  <a:gd name="T2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170"/>
              <p:cNvSpPr>
                <a:spLocks/>
              </p:cNvSpPr>
              <p:nvPr/>
            </p:nvSpPr>
            <p:spPr bwMode="auto">
              <a:xfrm>
                <a:off x="1459" y="357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171"/>
              <p:cNvSpPr>
                <a:spLocks/>
              </p:cNvSpPr>
              <p:nvPr/>
            </p:nvSpPr>
            <p:spPr bwMode="auto">
              <a:xfrm>
                <a:off x="1472" y="3589"/>
                <a:ext cx="0" cy="18"/>
              </a:xfrm>
              <a:custGeom>
                <a:avLst/>
                <a:gdLst>
                  <a:gd name="T0" fmla="*/ 0 h 31"/>
                  <a:gd name="T1" fmla="*/ 0 h 31"/>
                  <a:gd name="T2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172"/>
              <p:cNvSpPr>
                <a:spLocks/>
              </p:cNvSpPr>
              <p:nvPr/>
            </p:nvSpPr>
            <p:spPr bwMode="auto">
              <a:xfrm>
                <a:off x="1459" y="360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173"/>
              <p:cNvSpPr>
                <a:spLocks/>
              </p:cNvSpPr>
              <p:nvPr/>
            </p:nvSpPr>
            <p:spPr bwMode="auto">
              <a:xfrm>
                <a:off x="1491" y="357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174"/>
              <p:cNvSpPr>
                <a:spLocks/>
              </p:cNvSpPr>
              <p:nvPr/>
            </p:nvSpPr>
            <p:spPr bwMode="auto">
              <a:xfrm>
                <a:off x="1491" y="356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175"/>
              <p:cNvSpPr>
                <a:spLocks/>
              </p:cNvSpPr>
              <p:nvPr/>
            </p:nvSpPr>
            <p:spPr bwMode="auto">
              <a:xfrm>
                <a:off x="1491" y="357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176"/>
              <p:cNvSpPr>
                <a:spLocks/>
              </p:cNvSpPr>
              <p:nvPr/>
            </p:nvSpPr>
            <p:spPr bwMode="auto">
              <a:xfrm>
                <a:off x="1491" y="356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177"/>
              <p:cNvSpPr>
                <a:spLocks/>
              </p:cNvSpPr>
              <p:nvPr/>
            </p:nvSpPr>
            <p:spPr bwMode="auto">
              <a:xfrm>
                <a:off x="1491" y="3562"/>
                <a:ext cx="0" cy="19"/>
              </a:xfrm>
              <a:custGeom>
                <a:avLst/>
                <a:gdLst>
                  <a:gd name="T0" fmla="*/ 33 h 33"/>
                  <a:gd name="T1" fmla="*/ 33 h 33"/>
                  <a:gd name="T2" fmla="*/ 0 h 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178"/>
              <p:cNvSpPr>
                <a:spLocks/>
              </p:cNvSpPr>
              <p:nvPr/>
            </p:nvSpPr>
            <p:spPr bwMode="auto">
              <a:xfrm>
                <a:off x="1478" y="356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179"/>
              <p:cNvSpPr>
                <a:spLocks/>
              </p:cNvSpPr>
              <p:nvPr/>
            </p:nvSpPr>
            <p:spPr bwMode="auto">
              <a:xfrm>
                <a:off x="1491" y="3581"/>
                <a:ext cx="0" cy="18"/>
              </a:xfrm>
              <a:custGeom>
                <a:avLst/>
                <a:gdLst>
                  <a:gd name="T0" fmla="*/ 0 h 32"/>
                  <a:gd name="T1" fmla="*/ 0 h 32"/>
                  <a:gd name="T2" fmla="*/ 32 h 3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2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Freeform 180"/>
              <p:cNvSpPr>
                <a:spLocks/>
              </p:cNvSpPr>
              <p:nvPr/>
            </p:nvSpPr>
            <p:spPr bwMode="auto">
              <a:xfrm>
                <a:off x="1478" y="359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7" name="Freeform 181"/>
              <p:cNvSpPr>
                <a:spLocks/>
              </p:cNvSpPr>
              <p:nvPr/>
            </p:nvSpPr>
            <p:spPr bwMode="auto">
              <a:xfrm>
                <a:off x="1510" y="356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182"/>
              <p:cNvSpPr>
                <a:spLocks/>
              </p:cNvSpPr>
              <p:nvPr/>
            </p:nvSpPr>
            <p:spPr bwMode="auto">
              <a:xfrm>
                <a:off x="1510" y="3555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183"/>
              <p:cNvSpPr>
                <a:spLocks/>
              </p:cNvSpPr>
              <p:nvPr/>
            </p:nvSpPr>
            <p:spPr bwMode="auto">
              <a:xfrm>
                <a:off x="1510" y="356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184"/>
              <p:cNvSpPr>
                <a:spLocks/>
              </p:cNvSpPr>
              <p:nvPr/>
            </p:nvSpPr>
            <p:spPr bwMode="auto">
              <a:xfrm>
                <a:off x="1510" y="3555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185"/>
              <p:cNvSpPr>
                <a:spLocks/>
              </p:cNvSpPr>
              <p:nvPr/>
            </p:nvSpPr>
            <p:spPr bwMode="auto">
              <a:xfrm>
                <a:off x="1510" y="3547"/>
                <a:ext cx="0" cy="20"/>
              </a:xfrm>
              <a:custGeom>
                <a:avLst/>
                <a:gdLst>
                  <a:gd name="T0" fmla="*/ 35 h 35"/>
                  <a:gd name="T1" fmla="*/ 35 h 35"/>
                  <a:gd name="T2" fmla="*/ 0 h 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">
                    <a:moveTo>
                      <a:pt x="0" y="35"/>
                    </a:moveTo>
                    <a:lnTo>
                      <a:pt x="0" y="3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Freeform 186"/>
              <p:cNvSpPr>
                <a:spLocks/>
              </p:cNvSpPr>
              <p:nvPr/>
            </p:nvSpPr>
            <p:spPr bwMode="auto">
              <a:xfrm>
                <a:off x="1497" y="354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187"/>
              <p:cNvSpPr>
                <a:spLocks/>
              </p:cNvSpPr>
              <p:nvPr/>
            </p:nvSpPr>
            <p:spPr bwMode="auto">
              <a:xfrm>
                <a:off x="1510" y="3567"/>
                <a:ext cx="0" cy="19"/>
              </a:xfrm>
              <a:custGeom>
                <a:avLst/>
                <a:gdLst>
                  <a:gd name="T0" fmla="*/ 0 h 35"/>
                  <a:gd name="T1" fmla="*/ 0 h 35"/>
                  <a:gd name="T2" fmla="*/ 35 h 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3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Freeform 188"/>
              <p:cNvSpPr>
                <a:spLocks/>
              </p:cNvSpPr>
              <p:nvPr/>
            </p:nvSpPr>
            <p:spPr bwMode="auto">
              <a:xfrm>
                <a:off x="1497" y="358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189"/>
              <p:cNvSpPr>
                <a:spLocks/>
              </p:cNvSpPr>
              <p:nvPr/>
            </p:nvSpPr>
            <p:spPr bwMode="auto">
              <a:xfrm>
                <a:off x="1528" y="355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190"/>
              <p:cNvSpPr>
                <a:spLocks/>
              </p:cNvSpPr>
              <p:nvPr/>
            </p:nvSpPr>
            <p:spPr bwMode="auto">
              <a:xfrm>
                <a:off x="1528" y="354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191"/>
              <p:cNvSpPr>
                <a:spLocks/>
              </p:cNvSpPr>
              <p:nvPr/>
            </p:nvSpPr>
            <p:spPr bwMode="auto">
              <a:xfrm>
                <a:off x="1528" y="355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192"/>
              <p:cNvSpPr>
                <a:spLocks/>
              </p:cNvSpPr>
              <p:nvPr/>
            </p:nvSpPr>
            <p:spPr bwMode="auto">
              <a:xfrm>
                <a:off x="1528" y="354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193"/>
              <p:cNvSpPr>
                <a:spLocks/>
              </p:cNvSpPr>
              <p:nvPr/>
            </p:nvSpPr>
            <p:spPr bwMode="auto">
              <a:xfrm>
                <a:off x="1528" y="3535"/>
                <a:ext cx="0" cy="21"/>
              </a:xfrm>
              <a:custGeom>
                <a:avLst/>
                <a:gdLst>
                  <a:gd name="T0" fmla="*/ 37 h 37"/>
                  <a:gd name="T1" fmla="*/ 37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194"/>
              <p:cNvSpPr>
                <a:spLocks/>
              </p:cNvSpPr>
              <p:nvPr/>
            </p:nvSpPr>
            <p:spPr bwMode="auto">
              <a:xfrm>
                <a:off x="1516" y="353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195"/>
              <p:cNvSpPr>
                <a:spLocks/>
              </p:cNvSpPr>
              <p:nvPr/>
            </p:nvSpPr>
            <p:spPr bwMode="auto">
              <a:xfrm>
                <a:off x="1528" y="3556"/>
                <a:ext cx="0" cy="21"/>
              </a:xfrm>
              <a:custGeom>
                <a:avLst/>
                <a:gdLst>
                  <a:gd name="T0" fmla="*/ 0 h 37"/>
                  <a:gd name="T1" fmla="*/ 0 h 37"/>
                  <a:gd name="T2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37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196"/>
              <p:cNvSpPr>
                <a:spLocks/>
              </p:cNvSpPr>
              <p:nvPr/>
            </p:nvSpPr>
            <p:spPr bwMode="auto">
              <a:xfrm>
                <a:off x="1516" y="357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197"/>
              <p:cNvSpPr>
                <a:spLocks/>
              </p:cNvSpPr>
              <p:nvPr/>
            </p:nvSpPr>
            <p:spPr bwMode="auto">
              <a:xfrm>
                <a:off x="1547" y="35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198"/>
              <p:cNvSpPr>
                <a:spLocks/>
              </p:cNvSpPr>
              <p:nvPr/>
            </p:nvSpPr>
            <p:spPr bwMode="auto">
              <a:xfrm>
                <a:off x="1547" y="3533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199"/>
              <p:cNvSpPr>
                <a:spLocks/>
              </p:cNvSpPr>
              <p:nvPr/>
            </p:nvSpPr>
            <p:spPr bwMode="auto">
              <a:xfrm>
                <a:off x="1547" y="35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Freeform 200"/>
              <p:cNvSpPr>
                <a:spLocks/>
              </p:cNvSpPr>
              <p:nvPr/>
            </p:nvSpPr>
            <p:spPr bwMode="auto">
              <a:xfrm>
                <a:off x="1547" y="3533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" name="Freeform 201"/>
              <p:cNvSpPr>
                <a:spLocks/>
              </p:cNvSpPr>
              <p:nvPr/>
            </p:nvSpPr>
            <p:spPr bwMode="auto">
              <a:xfrm>
                <a:off x="1547" y="3523"/>
                <a:ext cx="0" cy="22"/>
              </a:xfrm>
              <a:custGeom>
                <a:avLst/>
                <a:gdLst>
                  <a:gd name="T0" fmla="*/ 39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39"/>
                    </a:moveTo>
                    <a:lnTo>
                      <a:pt x="0" y="39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" name="Freeform 202"/>
              <p:cNvSpPr>
                <a:spLocks/>
              </p:cNvSpPr>
              <p:nvPr/>
            </p:nvSpPr>
            <p:spPr bwMode="auto">
              <a:xfrm>
                <a:off x="1535" y="3523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" name="Freeform 203"/>
              <p:cNvSpPr>
                <a:spLocks/>
              </p:cNvSpPr>
              <p:nvPr/>
            </p:nvSpPr>
            <p:spPr bwMode="auto">
              <a:xfrm>
                <a:off x="1547" y="3545"/>
                <a:ext cx="0" cy="22"/>
              </a:xfrm>
              <a:custGeom>
                <a:avLst/>
                <a:gdLst>
                  <a:gd name="T0" fmla="*/ 0 h 39"/>
                  <a:gd name="T1" fmla="*/ 0 h 39"/>
                  <a:gd name="T2" fmla="*/ 39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0"/>
                    </a:lnTo>
                    <a:lnTo>
                      <a:pt x="0" y="39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204"/>
              <p:cNvSpPr>
                <a:spLocks/>
              </p:cNvSpPr>
              <p:nvPr/>
            </p:nvSpPr>
            <p:spPr bwMode="auto">
              <a:xfrm>
                <a:off x="1535" y="356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1554" y="3292"/>
              <a:ext cx="1935" cy="263"/>
              <a:chOff x="1554" y="3292"/>
              <a:chExt cx="1935" cy="263"/>
            </a:xfrm>
          </p:grpSpPr>
          <p:sp>
            <p:nvSpPr>
              <p:cNvPr id="101" name="Freeform 206"/>
              <p:cNvSpPr>
                <a:spLocks/>
              </p:cNvSpPr>
              <p:nvPr/>
            </p:nvSpPr>
            <p:spPr bwMode="auto">
              <a:xfrm>
                <a:off x="1566" y="352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207"/>
              <p:cNvSpPr>
                <a:spLocks/>
              </p:cNvSpPr>
              <p:nvPr/>
            </p:nvSpPr>
            <p:spPr bwMode="auto">
              <a:xfrm>
                <a:off x="1566" y="3519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208"/>
              <p:cNvSpPr>
                <a:spLocks/>
              </p:cNvSpPr>
              <p:nvPr/>
            </p:nvSpPr>
            <p:spPr bwMode="auto">
              <a:xfrm>
                <a:off x="1566" y="352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209"/>
              <p:cNvSpPr>
                <a:spLocks/>
              </p:cNvSpPr>
              <p:nvPr/>
            </p:nvSpPr>
            <p:spPr bwMode="auto">
              <a:xfrm>
                <a:off x="1566" y="3519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210"/>
              <p:cNvSpPr>
                <a:spLocks/>
              </p:cNvSpPr>
              <p:nvPr/>
            </p:nvSpPr>
            <p:spPr bwMode="auto">
              <a:xfrm>
                <a:off x="1566" y="3508"/>
                <a:ext cx="0" cy="23"/>
              </a:xfrm>
              <a:custGeom>
                <a:avLst/>
                <a:gdLst>
                  <a:gd name="T0" fmla="*/ 41 h 41"/>
                  <a:gd name="T1" fmla="*/ 41 h 41"/>
                  <a:gd name="T2" fmla="*/ 0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41"/>
                    </a:moveTo>
                    <a:lnTo>
                      <a:pt x="0" y="4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1554" y="350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1566" y="3531"/>
                <a:ext cx="0" cy="24"/>
              </a:xfrm>
              <a:custGeom>
                <a:avLst/>
                <a:gdLst>
                  <a:gd name="T0" fmla="*/ 0 h 42"/>
                  <a:gd name="T1" fmla="*/ 0 h 42"/>
                  <a:gd name="T2" fmla="*/ 42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213"/>
              <p:cNvSpPr>
                <a:spLocks/>
              </p:cNvSpPr>
              <p:nvPr/>
            </p:nvSpPr>
            <p:spPr bwMode="auto">
              <a:xfrm>
                <a:off x="1554" y="355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214"/>
              <p:cNvSpPr>
                <a:spLocks/>
              </p:cNvSpPr>
              <p:nvPr/>
            </p:nvSpPr>
            <p:spPr bwMode="auto">
              <a:xfrm>
                <a:off x="1585" y="3518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215"/>
              <p:cNvSpPr>
                <a:spLocks/>
              </p:cNvSpPr>
              <p:nvPr/>
            </p:nvSpPr>
            <p:spPr bwMode="auto">
              <a:xfrm>
                <a:off x="1585" y="350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216"/>
              <p:cNvSpPr>
                <a:spLocks/>
              </p:cNvSpPr>
              <p:nvPr/>
            </p:nvSpPr>
            <p:spPr bwMode="auto">
              <a:xfrm>
                <a:off x="1585" y="3518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217"/>
              <p:cNvSpPr>
                <a:spLocks/>
              </p:cNvSpPr>
              <p:nvPr/>
            </p:nvSpPr>
            <p:spPr bwMode="auto">
              <a:xfrm>
                <a:off x="1585" y="350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218"/>
              <p:cNvSpPr>
                <a:spLocks/>
              </p:cNvSpPr>
              <p:nvPr/>
            </p:nvSpPr>
            <p:spPr bwMode="auto">
              <a:xfrm>
                <a:off x="1585" y="3496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219"/>
              <p:cNvSpPr>
                <a:spLocks/>
              </p:cNvSpPr>
              <p:nvPr/>
            </p:nvSpPr>
            <p:spPr bwMode="auto">
              <a:xfrm>
                <a:off x="1573" y="3496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220"/>
              <p:cNvSpPr>
                <a:spLocks/>
              </p:cNvSpPr>
              <p:nvPr/>
            </p:nvSpPr>
            <p:spPr bwMode="auto">
              <a:xfrm>
                <a:off x="1585" y="3521"/>
                <a:ext cx="0" cy="24"/>
              </a:xfrm>
              <a:custGeom>
                <a:avLst/>
                <a:gdLst>
                  <a:gd name="T0" fmla="*/ 0 h 43"/>
                  <a:gd name="T1" fmla="*/ 0 h 43"/>
                  <a:gd name="T2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Freeform 221"/>
              <p:cNvSpPr>
                <a:spLocks/>
              </p:cNvSpPr>
              <p:nvPr/>
            </p:nvSpPr>
            <p:spPr bwMode="auto">
              <a:xfrm>
                <a:off x="1573" y="3545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Freeform 222"/>
              <p:cNvSpPr>
                <a:spLocks/>
              </p:cNvSpPr>
              <p:nvPr/>
            </p:nvSpPr>
            <p:spPr bwMode="auto">
              <a:xfrm>
                <a:off x="1604" y="350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223"/>
              <p:cNvSpPr>
                <a:spLocks/>
              </p:cNvSpPr>
              <p:nvPr/>
            </p:nvSpPr>
            <p:spPr bwMode="auto">
              <a:xfrm>
                <a:off x="1604" y="349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Freeform 224"/>
              <p:cNvSpPr>
                <a:spLocks/>
              </p:cNvSpPr>
              <p:nvPr/>
            </p:nvSpPr>
            <p:spPr bwMode="auto">
              <a:xfrm>
                <a:off x="1604" y="350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225"/>
              <p:cNvSpPr>
                <a:spLocks/>
              </p:cNvSpPr>
              <p:nvPr/>
            </p:nvSpPr>
            <p:spPr bwMode="auto">
              <a:xfrm>
                <a:off x="1604" y="3494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Freeform 226"/>
              <p:cNvSpPr>
                <a:spLocks/>
              </p:cNvSpPr>
              <p:nvPr/>
            </p:nvSpPr>
            <p:spPr bwMode="auto">
              <a:xfrm>
                <a:off x="1604" y="3480"/>
                <a:ext cx="0" cy="26"/>
              </a:xfrm>
              <a:custGeom>
                <a:avLst/>
                <a:gdLst>
                  <a:gd name="T0" fmla="*/ 46 h 46"/>
                  <a:gd name="T1" fmla="*/ 46 h 46"/>
                  <a:gd name="T2" fmla="*/ 0 h 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6">
                    <a:moveTo>
                      <a:pt x="0" y="46"/>
                    </a:move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2" name="Freeform 227"/>
              <p:cNvSpPr>
                <a:spLocks/>
              </p:cNvSpPr>
              <p:nvPr/>
            </p:nvSpPr>
            <p:spPr bwMode="auto">
              <a:xfrm>
                <a:off x="1592" y="348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3" name="Freeform 228"/>
              <p:cNvSpPr>
                <a:spLocks/>
              </p:cNvSpPr>
              <p:nvPr/>
            </p:nvSpPr>
            <p:spPr bwMode="auto">
              <a:xfrm>
                <a:off x="1604" y="3506"/>
                <a:ext cx="0" cy="26"/>
              </a:xfrm>
              <a:custGeom>
                <a:avLst/>
                <a:gdLst>
                  <a:gd name="T0" fmla="*/ 0 h 46"/>
                  <a:gd name="T1" fmla="*/ 0 h 46"/>
                  <a:gd name="T2" fmla="*/ 46 h 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6">
                    <a:moveTo>
                      <a:pt x="0" y="0"/>
                    </a:moveTo>
                    <a:lnTo>
                      <a:pt x="0" y="0"/>
                    </a:lnTo>
                    <a:lnTo>
                      <a:pt x="0" y="4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4" name="Freeform 229"/>
              <p:cNvSpPr>
                <a:spLocks/>
              </p:cNvSpPr>
              <p:nvPr/>
            </p:nvSpPr>
            <p:spPr bwMode="auto">
              <a:xfrm>
                <a:off x="1592" y="353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5" name="Freeform 230"/>
              <p:cNvSpPr>
                <a:spLocks/>
              </p:cNvSpPr>
              <p:nvPr/>
            </p:nvSpPr>
            <p:spPr bwMode="auto">
              <a:xfrm>
                <a:off x="1623" y="349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6" name="Freeform 231"/>
              <p:cNvSpPr>
                <a:spLocks/>
              </p:cNvSpPr>
              <p:nvPr/>
            </p:nvSpPr>
            <p:spPr bwMode="auto">
              <a:xfrm>
                <a:off x="1623" y="3483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7" name="Freeform 232"/>
              <p:cNvSpPr>
                <a:spLocks/>
              </p:cNvSpPr>
              <p:nvPr/>
            </p:nvSpPr>
            <p:spPr bwMode="auto">
              <a:xfrm>
                <a:off x="1623" y="349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8" name="Freeform 233"/>
              <p:cNvSpPr>
                <a:spLocks/>
              </p:cNvSpPr>
              <p:nvPr/>
            </p:nvSpPr>
            <p:spPr bwMode="auto">
              <a:xfrm>
                <a:off x="1623" y="3483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9" name="Freeform 234"/>
              <p:cNvSpPr>
                <a:spLocks/>
              </p:cNvSpPr>
              <p:nvPr/>
            </p:nvSpPr>
            <p:spPr bwMode="auto">
              <a:xfrm>
                <a:off x="1623" y="3469"/>
                <a:ext cx="0" cy="27"/>
              </a:xfrm>
              <a:custGeom>
                <a:avLst/>
                <a:gdLst>
                  <a:gd name="T0" fmla="*/ 48 h 48"/>
                  <a:gd name="T1" fmla="*/ 48 h 48"/>
                  <a:gd name="T2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0" name="Freeform 235"/>
              <p:cNvSpPr>
                <a:spLocks/>
              </p:cNvSpPr>
              <p:nvPr/>
            </p:nvSpPr>
            <p:spPr bwMode="auto">
              <a:xfrm>
                <a:off x="1611" y="3469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1" name="Freeform 236"/>
              <p:cNvSpPr>
                <a:spLocks/>
              </p:cNvSpPr>
              <p:nvPr/>
            </p:nvSpPr>
            <p:spPr bwMode="auto">
              <a:xfrm>
                <a:off x="1623" y="3496"/>
                <a:ext cx="0" cy="27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2" name="Freeform 237"/>
              <p:cNvSpPr>
                <a:spLocks/>
              </p:cNvSpPr>
              <p:nvPr/>
            </p:nvSpPr>
            <p:spPr bwMode="auto">
              <a:xfrm>
                <a:off x="1611" y="3523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3" name="Freeform 238"/>
              <p:cNvSpPr>
                <a:spLocks/>
              </p:cNvSpPr>
              <p:nvPr/>
            </p:nvSpPr>
            <p:spPr bwMode="auto">
              <a:xfrm>
                <a:off x="1642" y="348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4" name="Freeform 239"/>
              <p:cNvSpPr>
                <a:spLocks/>
              </p:cNvSpPr>
              <p:nvPr/>
            </p:nvSpPr>
            <p:spPr bwMode="auto">
              <a:xfrm>
                <a:off x="1642" y="3470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5" name="Freeform 240"/>
              <p:cNvSpPr>
                <a:spLocks/>
              </p:cNvSpPr>
              <p:nvPr/>
            </p:nvSpPr>
            <p:spPr bwMode="auto">
              <a:xfrm>
                <a:off x="1642" y="348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6" name="Freeform 241"/>
              <p:cNvSpPr>
                <a:spLocks/>
              </p:cNvSpPr>
              <p:nvPr/>
            </p:nvSpPr>
            <p:spPr bwMode="auto">
              <a:xfrm>
                <a:off x="1642" y="3470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242"/>
              <p:cNvSpPr>
                <a:spLocks/>
              </p:cNvSpPr>
              <p:nvPr/>
            </p:nvSpPr>
            <p:spPr bwMode="auto">
              <a:xfrm>
                <a:off x="1642" y="3454"/>
                <a:ext cx="0" cy="29"/>
              </a:xfrm>
              <a:custGeom>
                <a:avLst/>
                <a:gdLst>
                  <a:gd name="T0" fmla="*/ 51 h 51"/>
                  <a:gd name="T1" fmla="*/ 51 h 51"/>
                  <a:gd name="T2" fmla="*/ 0 h 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">
                    <a:moveTo>
                      <a:pt x="0" y="51"/>
                    </a:move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243"/>
              <p:cNvSpPr>
                <a:spLocks/>
              </p:cNvSpPr>
              <p:nvPr/>
            </p:nvSpPr>
            <p:spPr bwMode="auto">
              <a:xfrm>
                <a:off x="1630" y="3454"/>
                <a:ext cx="24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244"/>
              <p:cNvSpPr>
                <a:spLocks/>
              </p:cNvSpPr>
              <p:nvPr/>
            </p:nvSpPr>
            <p:spPr bwMode="auto">
              <a:xfrm>
                <a:off x="1642" y="3483"/>
                <a:ext cx="0" cy="28"/>
              </a:xfrm>
              <a:custGeom>
                <a:avLst/>
                <a:gdLst>
                  <a:gd name="T0" fmla="*/ 0 h 50"/>
                  <a:gd name="T1" fmla="*/ 0 h 50"/>
                  <a:gd name="T2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5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245"/>
              <p:cNvSpPr>
                <a:spLocks/>
              </p:cNvSpPr>
              <p:nvPr/>
            </p:nvSpPr>
            <p:spPr bwMode="auto">
              <a:xfrm>
                <a:off x="1630" y="3511"/>
                <a:ext cx="24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246"/>
              <p:cNvSpPr>
                <a:spLocks/>
              </p:cNvSpPr>
              <p:nvPr/>
            </p:nvSpPr>
            <p:spPr bwMode="auto">
              <a:xfrm>
                <a:off x="1661" y="346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Freeform 247"/>
              <p:cNvSpPr>
                <a:spLocks/>
              </p:cNvSpPr>
              <p:nvPr/>
            </p:nvSpPr>
            <p:spPr bwMode="auto">
              <a:xfrm>
                <a:off x="1661" y="345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3" name="Freeform 248"/>
              <p:cNvSpPr>
                <a:spLocks/>
              </p:cNvSpPr>
              <p:nvPr/>
            </p:nvSpPr>
            <p:spPr bwMode="auto">
              <a:xfrm>
                <a:off x="1661" y="346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Freeform 249"/>
              <p:cNvSpPr>
                <a:spLocks/>
              </p:cNvSpPr>
              <p:nvPr/>
            </p:nvSpPr>
            <p:spPr bwMode="auto">
              <a:xfrm>
                <a:off x="1661" y="345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250"/>
              <p:cNvSpPr>
                <a:spLocks/>
              </p:cNvSpPr>
              <p:nvPr/>
            </p:nvSpPr>
            <p:spPr bwMode="auto">
              <a:xfrm>
                <a:off x="1661" y="3441"/>
                <a:ext cx="0" cy="30"/>
              </a:xfrm>
              <a:custGeom>
                <a:avLst/>
                <a:gdLst>
                  <a:gd name="T0" fmla="*/ 53 h 53"/>
                  <a:gd name="T1" fmla="*/ 53 h 53"/>
                  <a:gd name="T2" fmla="*/ 0 h 5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3">
                    <a:moveTo>
                      <a:pt x="0" y="53"/>
                    </a:moveTo>
                    <a:lnTo>
                      <a:pt x="0" y="5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251"/>
              <p:cNvSpPr>
                <a:spLocks/>
              </p:cNvSpPr>
              <p:nvPr/>
            </p:nvSpPr>
            <p:spPr bwMode="auto">
              <a:xfrm>
                <a:off x="1649" y="3441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252"/>
              <p:cNvSpPr>
                <a:spLocks/>
              </p:cNvSpPr>
              <p:nvPr/>
            </p:nvSpPr>
            <p:spPr bwMode="auto">
              <a:xfrm>
                <a:off x="1661" y="3471"/>
                <a:ext cx="0" cy="30"/>
              </a:xfrm>
              <a:custGeom>
                <a:avLst/>
                <a:gdLst>
                  <a:gd name="T0" fmla="*/ 0 h 53"/>
                  <a:gd name="T1" fmla="*/ 0 h 53"/>
                  <a:gd name="T2" fmla="*/ 53 h 5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253"/>
              <p:cNvSpPr>
                <a:spLocks/>
              </p:cNvSpPr>
              <p:nvPr/>
            </p:nvSpPr>
            <p:spPr bwMode="auto">
              <a:xfrm>
                <a:off x="1649" y="3501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Freeform 254"/>
              <p:cNvSpPr>
                <a:spLocks/>
              </p:cNvSpPr>
              <p:nvPr/>
            </p:nvSpPr>
            <p:spPr bwMode="auto">
              <a:xfrm>
                <a:off x="1680" y="345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Freeform 255"/>
              <p:cNvSpPr>
                <a:spLocks/>
              </p:cNvSpPr>
              <p:nvPr/>
            </p:nvSpPr>
            <p:spPr bwMode="auto">
              <a:xfrm>
                <a:off x="1680" y="3446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Freeform 256"/>
              <p:cNvSpPr>
                <a:spLocks/>
              </p:cNvSpPr>
              <p:nvPr/>
            </p:nvSpPr>
            <p:spPr bwMode="auto">
              <a:xfrm>
                <a:off x="1680" y="345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Freeform 257"/>
              <p:cNvSpPr>
                <a:spLocks/>
              </p:cNvSpPr>
              <p:nvPr/>
            </p:nvSpPr>
            <p:spPr bwMode="auto">
              <a:xfrm>
                <a:off x="1680" y="3446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Freeform 258"/>
              <p:cNvSpPr>
                <a:spLocks/>
              </p:cNvSpPr>
              <p:nvPr/>
            </p:nvSpPr>
            <p:spPr bwMode="auto">
              <a:xfrm>
                <a:off x="1680" y="3427"/>
                <a:ext cx="0" cy="31"/>
              </a:xfrm>
              <a:custGeom>
                <a:avLst/>
                <a:gdLst>
                  <a:gd name="T0" fmla="*/ 55 h 55"/>
                  <a:gd name="T1" fmla="*/ 55 h 55"/>
                  <a:gd name="T2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259"/>
              <p:cNvSpPr>
                <a:spLocks/>
              </p:cNvSpPr>
              <p:nvPr/>
            </p:nvSpPr>
            <p:spPr bwMode="auto">
              <a:xfrm>
                <a:off x="1668" y="3427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260"/>
              <p:cNvSpPr>
                <a:spLocks/>
              </p:cNvSpPr>
              <p:nvPr/>
            </p:nvSpPr>
            <p:spPr bwMode="auto">
              <a:xfrm>
                <a:off x="1680" y="3458"/>
                <a:ext cx="0" cy="31"/>
              </a:xfrm>
              <a:custGeom>
                <a:avLst/>
                <a:gdLst>
                  <a:gd name="T0" fmla="*/ 0 h 56"/>
                  <a:gd name="T1" fmla="*/ 0 h 56"/>
                  <a:gd name="T2" fmla="*/ 56 h 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6">
                    <a:moveTo>
                      <a:pt x="0" y="0"/>
                    </a:moveTo>
                    <a:lnTo>
                      <a:pt x="0" y="0"/>
                    </a:lnTo>
                    <a:lnTo>
                      <a:pt x="0" y="5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261"/>
              <p:cNvSpPr>
                <a:spLocks/>
              </p:cNvSpPr>
              <p:nvPr/>
            </p:nvSpPr>
            <p:spPr bwMode="auto">
              <a:xfrm>
                <a:off x="1668" y="3489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262"/>
              <p:cNvSpPr>
                <a:spLocks/>
              </p:cNvSpPr>
              <p:nvPr/>
            </p:nvSpPr>
            <p:spPr bwMode="auto">
              <a:xfrm>
                <a:off x="1699" y="344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263"/>
              <p:cNvSpPr>
                <a:spLocks/>
              </p:cNvSpPr>
              <p:nvPr/>
            </p:nvSpPr>
            <p:spPr bwMode="auto">
              <a:xfrm>
                <a:off x="1699" y="343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264"/>
              <p:cNvSpPr>
                <a:spLocks/>
              </p:cNvSpPr>
              <p:nvPr/>
            </p:nvSpPr>
            <p:spPr bwMode="auto">
              <a:xfrm>
                <a:off x="1699" y="344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265"/>
              <p:cNvSpPr>
                <a:spLocks/>
              </p:cNvSpPr>
              <p:nvPr/>
            </p:nvSpPr>
            <p:spPr bwMode="auto">
              <a:xfrm>
                <a:off x="1699" y="343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266"/>
              <p:cNvSpPr>
                <a:spLocks/>
              </p:cNvSpPr>
              <p:nvPr/>
            </p:nvSpPr>
            <p:spPr bwMode="auto">
              <a:xfrm>
                <a:off x="1699" y="3412"/>
                <a:ext cx="0" cy="32"/>
              </a:xfrm>
              <a:custGeom>
                <a:avLst/>
                <a:gdLst>
                  <a:gd name="T0" fmla="*/ 57 h 57"/>
                  <a:gd name="T1" fmla="*/ 57 h 57"/>
                  <a:gd name="T2" fmla="*/ 0 h 5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7">
                    <a:moveTo>
                      <a:pt x="0" y="57"/>
                    </a:move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267"/>
              <p:cNvSpPr>
                <a:spLocks/>
              </p:cNvSpPr>
              <p:nvPr/>
            </p:nvSpPr>
            <p:spPr bwMode="auto">
              <a:xfrm>
                <a:off x="1686" y="341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268"/>
              <p:cNvSpPr>
                <a:spLocks/>
              </p:cNvSpPr>
              <p:nvPr/>
            </p:nvSpPr>
            <p:spPr bwMode="auto">
              <a:xfrm>
                <a:off x="1699" y="3444"/>
                <a:ext cx="0" cy="33"/>
              </a:xfrm>
              <a:custGeom>
                <a:avLst/>
                <a:gdLst>
                  <a:gd name="T0" fmla="*/ 0 h 58"/>
                  <a:gd name="T1" fmla="*/ 0 h 58"/>
                  <a:gd name="T2" fmla="*/ 58 h 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5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269"/>
              <p:cNvSpPr>
                <a:spLocks/>
              </p:cNvSpPr>
              <p:nvPr/>
            </p:nvSpPr>
            <p:spPr bwMode="auto">
              <a:xfrm>
                <a:off x="1686" y="347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270"/>
              <p:cNvSpPr>
                <a:spLocks/>
              </p:cNvSpPr>
              <p:nvPr/>
            </p:nvSpPr>
            <p:spPr bwMode="auto">
              <a:xfrm>
                <a:off x="1717" y="343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271"/>
              <p:cNvSpPr>
                <a:spLocks/>
              </p:cNvSpPr>
              <p:nvPr/>
            </p:nvSpPr>
            <p:spPr bwMode="auto">
              <a:xfrm>
                <a:off x="1717" y="3423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272"/>
              <p:cNvSpPr>
                <a:spLocks/>
              </p:cNvSpPr>
              <p:nvPr/>
            </p:nvSpPr>
            <p:spPr bwMode="auto">
              <a:xfrm>
                <a:off x="1717" y="343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273"/>
              <p:cNvSpPr>
                <a:spLocks/>
              </p:cNvSpPr>
              <p:nvPr/>
            </p:nvSpPr>
            <p:spPr bwMode="auto">
              <a:xfrm>
                <a:off x="1717" y="3423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274"/>
              <p:cNvSpPr>
                <a:spLocks/>
              </p:cNvSpPr>
              <p:nvPr/>
            </p:nvSpPr>
            <p:spPr bwMode="auto">
              <a:xfrm>
                <a:off x="1717" y="3401"/>
                <a:ext cx="0" cy="34"/>
              </a:xfrm>
              <a:custGeom>
                <a:avLst/>
                <a:gdLst>
                  <a:gd name="T0" fmla="*/ 60 h 60"/>
                  <a:gd name="T1" fmla="*/ 60 h 60"/>
                  <a:gd name="T2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275"/>
              <p:cNvSpPr>
                <a:spLocks/>
              </p:cNvSpPr>
              <p:nvPr/>
            </p:nvSpPr>
            <p:spPr bwMode="auto">
              <a:xfrm>
                <a:off x="1705" y="3401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276"/>
              <p:cNvSpPr>
                <a:spLocks/>
              </p:cNvSpPr>
              <p:nvPr/>
            </p:nvSpPr>
            <p:spPr bwMode="auto">
              <a:xfrm>
                <a:off x="1717" y="3435"/>
                <a:ext cx="0" cy="34"/>
              </a:xfrm>
              <a:custGeom>
                <a:avLst/>
                <a:gdLst>
                  <a:gd name="T0" fmla="*/ 0 h 59"/>
                  <a:gd name="T1" fmla="*/ 0 h 59"/>
                  <a:gd name="T2" fmla="*/ 59 h 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">
                    <a:moveTo>
                      <a:pt x="0" y="0"/>
                    </a:moveTo>
                    <a:lnTo>
                      <a:pt x="0" y="0"/>
                    </a:lnTo>
                    <a:lnTo>
                      <a:pt x="0" y="59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277"/>
              <p:cNvSpPr>
                <a:spLocks/>
              </p:cNvSpPr>
              <p:nvPr/>
            </p:nvSpPr>
            <p:spPr bwMode="auto">
              <a:xfrm>
                <a:off x="1705" y="346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278"/>
              <p:cNvSpPr>
                <a:spLocks/>
              </p:cNvSpPr>
              <p:nvPr/>
            </p:nvSpPr>
            <p:spPr bwMode="auto">
              <a:xfrm>
                <a:off x="1737" y="342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279"/>
              <p:cNvSpPr>
                <a:spLocks/>
              </p:cNvSpPr>
              <p:nvPr/>
            </p:nvSpPr>
            <p:spPr bwMode="auto">
              <a:xfrm>
                <a:off x="1737" y="3412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280"/>
              <p:cNvSpPr>
                <a:spLocks/>
              </p:cNvSpPr>
              <p:nvPr/>
            </p:nvSpPr>
            <p:spPr bwMode="auto">
              <a:xfrm>
                <a:off x="1737" y="342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" name="Freeform 281"/>
              <p:cNvSpPr>
                <a:spLocks/>
              </p:cNvSpPr>
              <p:nvPr/>
            </p:nvSpPr>
            <p:spPr bwMode="auto">
              <a:xfrm>
                <a:off x="1737" y="3412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" name="Freeform 282"/>
              <p:cNvSpPr>
                <a:spLocks/>
              </p:cNvSpPr>
              <p:nvPr/>
            </p:nvSpPr>
            <p:spPr bwMode="auto">
              <a:xfrm>
                <a:off x="1737" y="3390"/>
                <a:ext cx="0" cy="35"/>
              </a:xfrm>
              <a:custGeom>
                <a:avLst/>
                <a:gdLst>
                  <a:gd name="T0" fmla="*/ 61 h 61"/>
                  <a:gd name="T1" fmla="*/ 61 h 61"/>
                  <a:gd name="T2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8" name="Freeform 283"/>
              <p:cNvSpPr>
                <a:spLocks/>
              </p:cNvSpPr>
              <p:nvPr/>
            </p:nvSpPr>
            <p:spPr bwMode="auto">
              <a:xfrm>
                <a:off x="1724" y="339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9" name="Freeform 284"/>
              <p:cNvSpPr>
                <a:spLocks/>
              </p:cNvSpPr>
              <p:nvPr/>
            </p:nvSpPr>
            <p:spPr bwMode="auto">
              <a:xfrm>
                <a:off x="1737" y="3425"/>
                <a:ext cx="0" cy="34"/>
              </a:xfrm>
              <a:custGeom>
                <a:avLst/>
                <a:gdLst>
                  <a:gd name="T0" fmla="*/ 0 h 61"/>
                  <a:gd name="T1" fmla="*/ 0 h 61"/>
                  <a:gd name="T2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0"/>
                    </a:lnTo>
                    <a:lnTo>
                      <a:pt x="0" y="61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0" name="Freeform 285"/>
              <p:cNvSpPr>
                <a:spLocks/>
              </p:cNvSpPr>
              <p:nvPr/>
            </p:nvSpPr>
            <p:spPr bwMode="auto">
              <a:xfrm>
                <a:off x="1724" y="3459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Freeform 286"/>
              <p:cNvSpPr>
                <a:spLocks/>
              </p:cNvSpPr>
              <p:nvPr/>
            </p:nvSpPr>
            <p:spPr bwMode="auto">
              <a:xfrm>
                <a:off x="1755" y="341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287"/>
              <p:cNvSpPr>
                <a:spLocks/>
              </p:cNvSpPr>
              <p:nvPr/>
            </p:nvSpPr>
            <p:spPr bwMode="auto">
              <a:xfrm>
                <a:off x="1755" y="340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288"/>
              <p:cNvSpPr>
                <a:spLocks/>
              </p:cNvSpPr>
              <p:nvPr/>
            </p:nvSpPr>
            <p:spPr bwMode="auto">
              <a:xfrm>
                <a:off x="1755" y="341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4" name="Freeform 289"/>
              <p:cNvSpPr>
                <a:spLocks/>
              </p:cNvSpPr>
              <p:nvPr/>
            </p:nvSpPr>
            <p:spPr bwMode="auto">
              <a:xfrm>
                <a:off x="1755" y="340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5" name="Freeform 290"/>
              <p:cNvSpPr>
                <a:spLocks/>
              </p:cNvSpPr>
              <p:nvPr/>
            </p:nvSpPr>
            <p:spPr bwMode="auto">
              <a:xfrm>
                <a:off x="1755" y="3378"/>
                <a:ext cx="0" cy="37"/>
              </a:xfrm>
              <a:custGeom>
                <a:avLst/>
                <a:gdLst>
                  <a:gd name="T0" fmla="*/ 64 h 64"/>
                  <a:gd name="T1" fmla="*/ 64 h 64"/>
                  <a:gd name="T2" fmla="*/ 0 h 6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4">
                    <a:moveTo>
                      <a:pt x="0" y="64"/>
                    </a:move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Freeform 291"/>
              <p:cNvSpPr>
                <a:spLocks/>
              </p:cNvSpPr>
              <p:nvPr/>
            </p:nvSpPr>
            <p:spPr bwMode="auto">
              <a:xfrm>
                <a:off x="1743" y="337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292"/>
              <p:cNvSpPr>
                <a:spLocks/>
              </p:cNvSpPr>
              <p:nvPr/>
            </p:nvSpPr>
            <p:spPr bwMode="auto">
              <a:xfrm>
                <a:off x="1755" y="3415"/>
                <a:ext cx="0" cy="35"/>
              </a:xfrm>
              <a:custGeom>
                <a:avLst/>
                <a:gdLst>
                  <a:gd name="T0" fmla="*/ 0 h 63"/>
                  <a:gd name="T1" fmla="*/ 0 h 63"/>
                  <a:gd name="T2" fmla="*/ 63 h 6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6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293"/>
              <p:cNvSpPr>
                <a:spLocks/>
              </p:cNvSpPr>
              <p:nvPr/>
            </p:nvSpPr>
            <p:spPr bwMode="auto">
              <a:xfrm>
                <a:off x="1743" y="345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Freeform 294"/>
              <p:cNvSpPr>
                <a:spLocks/>
              </p:cNvSpPr>
              <p:nvPr/>
            </p:nvSpPr>
            <p:spPr bwMode="auto">
              <a:xfrm>
                <a:off x="1775" y="340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Freeform 295"/>
              <p:cNvSpPr>
                <a:spLocks/>
              </p:cNvSpPr>
              <p:nvPr/>
            </p:nvSpPr>
            <p:spPr bwMode="auto">
              <a:xfrm>
                <a:off x="1775" y="339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Freeform 296"/>
              <p:cNvSpPr>
                <a:spLocks/>
              </p:cNvSpPr>
              <p:nvPr/>
            </p:nvSpPr>
            <p:spPr bwMode="auto">
              <a:xfrm>
                <a:off x="1775" y="340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297"/>
              <p:cNvSpPr>
                <a:spLocks/>
              </p:cNvSpPr>
              <p:nvPr/>
            </p:nvSpPr>
            <p:spPr bwMode="auto">
              <a:xfrm>
                <a:off x="1775" y="339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298"/>
              <p:cNvSpPr>
                <a:spLocks/>
              </p:cNvSpPr>
              <p:nvPr/>
            </p:nvSpPr>
            <p:spPr bwMode="auto">
              <a:xfrm>
                <a:off x="1775" y="3369"/>
                <a:ext cx="0" cy="37"/>
              </a:xfrm>
              <a:custGeom>
                <a:avLst/>
                <a:gdLst>
                  <a:gd name="T0" fmla="*/ 65 h 65"/>
                  <a:gd name="T1" fmla="*/ 65 h 65"/>
                  <a:gd name="T2" fmla="*/ 0 h 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5">
                    <a:moveTo>
                      <a:pt x="0" y="65"/>
                    </a:move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299"/>
              <p:cNvSpPr>
                <a:spLocks/>
              </p:cNvSpPr>
              <p:nvPr/>
            </p:nvSpPr>
            <p:spPr bwMode="auto">
              <a:xfrm>
                <a:off x="1762" y="3369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5" name="Freeform 300"/>
              <p:cNvSpPr>
                <a:spLocks/>
              </p:cNvSpPr>
              <p:nvPr/>
            </p:nvSpPr>
            <p:spPr bwMode="auto">
              <a:xfrm>
                <a:off x="1775" y="3406"/>
                <a:ext cx="0" cy="37"/>
              </a:xfrm>
              <a:custGeom>
                <a:avLst/>
                <a:gdLst>
                  <a:gd name="T0" fmla="*/ 0 h 65"/>
                  <a:gd name="T1" fmla="*/ 0 h 65"/>
                  <a:gd name="T2" fmla="*/ 65 h 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0"/>
                    </a:lnTo>
                    <a:lnTo>
                      <a:pt x="0" y="6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6" name="Freeform 301"/>
              <p:cNvSpPr>
                <a:spLocks/>
              </p:cNvSpPr>
              <p:nvPr/>
            </p:nvSpPr>
            <p:spPr bwMode="auto">
              <a:xfrm>
                <a:off x="1762" y="3443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7" name="Freeform 302"/>
              <p:cNvSpPr>
                <a:spLocks/>
              </p:cNvSpPr>
              <p:nvPr/>
            </p:nvSpPr>
            <p:spPr bwMode="auto">
              <a:xfrm>
                <a:off x="1869" y="337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Freeform 303"/>
              <p:cNvSpPr>
                <a:spLocks/>
              </p:cNvSpPr>
              <p:nvPr/>
            </p:nvSpPr>
            <p:spPr bwMode="auto">
              <a:xfrm>
                <a:off x="1869" y="3368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Freeform 304"/>
              <p:cNvSpPr>
                <a:spLocks/>
              </p:cNvSpPr>
              <p:nvPr/>
            </p:nvSpPr>
            <p:spPr bwMode="auto">
              <a:xfrm>
                <a:off x="1869" y="337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305"/>
              <p:cNvSpPr>
                <a:spLocks/>
              </p:cNvSpPr>
              <p:nvPr/>
            </p:nvSpPr>
            <p:spPr bwMode="auto">
              <a:xfrm>
                <a:off x="1869" y="3368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306"/>
              <p:cNvSpPr>
                <a:spLocks/>
              </p:cNvSpPr>
              <p:nvPr/>
            </p:nvSpPr>
            <p:spPr bwMode="auto">
              <a:xfrm>
                <a:off x="1869" y="3340"/>
                <a:ext cx="0" cy="40"/>
              </a:xfrm>
              <a:custGeom>
                <a:avLst/>
                <a:gdLst>
                  <a:gd name="T0" fmla="*/ 70 h 70"/>
                  <a:gd name="T1" fmla="*/ 70 h 70"/>
                  <a:gd name="T2" fmla="*/ 0 h 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0">
                    <a:moveTo>
                      <a:pt x="0" y="70"/>
                    </a:move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2" name="Freeform 307"/>
              <p:cNvSpPr>
                <a:spLocks/>
              </p:cNvSpPr>
              <p:nvPr/>
            </p:nvSpPr>
            <p:spPr bwMode="auto">
              <a:xfrm>
                <a:off x="1857" y="3340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Freeform 308"/>
              <p:cNvSpPr>
                <a:spLocks/>
              </p:cNvSpPr>
              <p:nvPr/>
            </p:nvSpPr>
            <p:spPr bwMode="auto">
              <a:xfrm>
                <a:off x="1869" y="3380"/>
                <a:ext cx="0" cy="40"/>
              </a:xfrm>
              <a:custGeom>
                <a:avLst/>
                <a:gdLst>
                  <a:gd name="T0" fmla="*/ 0 h 70"/>
                  <a:gd name="T1" fmla="*/ 0 h 70"/>
                  <a:gd name="T2" fmla="*/ 70 h 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0">
                    <a:moveTo>
                      <a:pt x="0" y="0"/>
                    </a:moveTo>
                    <a:lnTo>
                      <a:pt x="0" y="0"/>
                    </a:lnTo>
                    <a:lnTo>
                      <a:pt x="0" y="7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Freeform 309"/>
              <p:cNvSpPr>
                <a:spLocks/>
              </p:cNvSpPr>
              <p:nvPr/>
            </p:nvSpPr>
            <p:spPr bwMode="auto">
              <a:xfrm>
                <a:off x="1857" y="3420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Freeform 310"/>
              <p:cNvSpPr>
                <a:spLocks/>
              </p:cNvSpPr>
              <p:nvPr/>
            </p:nvSpPr>
            <p:spPr bwMode="auto">
              <a:xfrm>
                <a:off x="1964" y="336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6" name="Freeform 311"/>
              <p:cNvSpPr>
                <a:spLocks/>
              </p:cNvSpPr>
              <p:nvPr/>
            </p:nvSpPr>
            <p:spPr bwMode="auto">
              <a:xfrm>
                <a:off x="1964" y="3355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7" name="Freeform 312"/>
              <p:cNvSpPr>
                <a:spLocks/>
              </p:cNvSpPr>
              <p:nvPr/>
            </p:nvSpPr>
            <p:spPr bwMode="auto">
              <a:xfrm>
                <a:off x="1964" y="336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8" name="Freeform 313"/>
              <p:cNvSpPr>
                <a:spLocks/>
              </p:cNvSpPr>
              <p:nvPr/>
            </p:nvSpPr>
            <p:spPr bwMode="auto">
              <a:xfrm>
                <a:off x="1964" y="3355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Freeform 314"/>
              <p:cNvSpPr>
                <a:spLocks/>
              </p:cNvSpPr>
              <p:nvPr/>
            </p:nvSpPr>
            <p:spPr bwMode="auto">
              <a:xfrm>
                <a:off x="1964" y="3326"/>
                <a:ext cx="0" cy="41"/>
              </a:xfrm>
              <a:custGeom>
                <a:avLst/>
                <a:gdLst>
                  <a:gd name="T0" fmla="*/ 72 h 72"/>
                  <a:gd name="T1" fmla="*/ 72 h 72"/>
                  <a:gd name="T2" fmla="*/ 0 h 7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">
                    <a:moveTo>
                      <a:pt x="0" y="72"/>
                    </a:move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0" name="Freeform 315"/>
              <p:cNvSpPr>
                <a:spLocks/>
              </p:cNvSpPr>
              <p:nvPr/>
            </p:nvSpPr>
            <p:spPr bwMode="auto">
              <a:xfrm>
                <a:off x="1951" y="332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1" name="Freeform 316"/>
              <p:cNvSpPr>
                <a:spLocks/>
              </p:cNvSpPr>
              <p:nvPr/>
            </p:nvSpPr>
            <p:spPr bwMode="auto">
              <a:xfrm>
                <a:off x="1964" y="3367"/>
                <a:ext cx="0" cy="41"/>
              </a:xfrm>
              <a:custGeom>
                <a:avLst/>
                <a:gdLst>
                  <a:gd name="T0" fmla="*/ 0 h 73"/>
                  <a:gd name="T1" fmla="*/ 0 h 73"/>
                  <a:gd name="T2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0"/>
                    </a:lnTo>
                    <a:lnTo>
                      <a:pt x="0" y="7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2" name="Freeform 317"/>
              <p:cNvSpPr>
                <a:spLocks/>
              </p:cNvSpPr>
              <p:nvPr/>
            </p:nvSpPr>
            <p:spPr bwMode="auto">
              <a:xfrm>
                <a:off x="1951" y="340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3" name="Freeform 318"/>
              <p:cNvSpPr>
                <a:spLocks/>
              </p:cNvSpPr>
              <p:nvPr/>
            </p:nvSpPr>
            <p:spPr bwMode="auto">
              <a:xfrm>
                <a:off x="2058" y="335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4" name="Freeform 319"/>
              <p:cNvSpPr>
                <a:spLocks/>
              </p:cNvSpPr>
              <p:nvPr/>
            </p:nvSpPr>
            <p:spPr bwMode="auto">
              <a:xfrm>
                <a:off x="2058" y="334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5" name="Freeform 320"/>
              <p:cNvSpPr>
                <a:spLocks/>
              </p:cNvSpPr>
              <p:nvPr/>
            </p:nvSpPr>
            <p:spPr bwMode="auto">
              <a:xfrm>
                <a:off x="2058" y="335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6" name="Freeform 321"/>
              <p:cNvSpPr>
                <a:spLocks/>
              </p:cNvSpPr>
              <p:nvPr/>
            </p:nvSpPr>
            <p:spPr bwMode="auto">
              <a:xfrm>
                <a:off x="2058" y="334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7" name="Freeform 322"/>
              <p:cNvSpPr>
                <a:spLocks/>
              </p:cNvSpPr>
              <p:nvPr/>
            </p:nvSpPr>
            <p:spPr bwMode="auto">
              <a:xfrm>
                <a:off x="2058" y="3319"/>
                <a:ext cx="0" cy="42"/>
              </a:xfrm>
              <a:custGeom>
                <a:avLst/>
                <a:gdLst>
                  <a:gd name="T0" fmla="*/ 74 h 74"/>
                  <a:gd name="T1" fmla="*/ 74 h 74"/>
                  <a:gd name="T2" fmla="*/ 0 h 7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4">
                    <a:moveTo>
                      <a:pt x="0" y="74"/>
                    </a:moveTo>
                    <a:lnTo>
                      <a:pt x="0" y="7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Freeform 323"/>
              <p:cNvSpPr>
                <a:spLocks/>
              </p:cNvSpPr>
              <p:nvPr/>
            </p:nvSpPr>
            <p:spPr bwMode="auto">
              <a:xfrm>
                <a:off x="2046" y="3319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Freeform 324"/>
              <p:cNvSpPr>
                <a:spLocks/>
              </p:cNvSpPr>
              <p:nvPr/>
            </p:nvSpPr>
            <p:spPr bwMode="auto">
              <a:xfrm>
                <a:off x="2058" y="3361"/>
                <a:ext cx="0" cy="41"/>
              </a:xfrm>
              <a:custGeom>
                <a:avLst/>
                <a:gdLst>
                  <a:gd name="T0" fmla="*/ 0 h 73"/>
                  <a:gd name="T1" fmla="*/ 0 h 73"/>
                  <a:gd name="T2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0"/>
                    </a:lnTo>
                    <a:lnTo>
                      <a:pt x="0" y="7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0" name="Freeform 325"/>
              <p:cNvSpPr>
                <a:spLocks/>
              </p:cNvSpPr>
              <p:nvPr/>
            </p:nvSpPr>
            <p:spPr bwMode="auto">
              <a:xfrm>
                <a:off x="2046" y="340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1" name="Freeform 326"/>
              <p:cNvSpPr>
                <a:spLocks/>
              </p:cNvSpPr>
              <p:nvPr/>
            </p:nvSpPr>
            <p:spPr bwMode="auto">
              <a:xfrm>
                <a:off x="2153" y="335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2" name="Freeform 327"/>
              <p:cNvSpPr>
                <a:spLocks/>
              </p:cNvSpPr>
              <p:nvPr/>
            </p:nvSpPr>
            <p:spPr bwMode="auto">
              <a:xfrm>
                <a:off x="2153" y="3342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3" name="Freeform 328"/>
              <p:cNvSpPr>
                <a:spLocks/>
              </p:cNvSpPr>
              <p:nvPr/>
            </p:nvSpPr>
            <p:spPr bwMode="auto">
              <a:xfrm>
                <a:off x="2153" y="335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4" name="Freeform 329"/>
              <p:cNvSpPr>
                <a:spLocks/>
              </p:cNvSpPr>
              <p:nvPr/>
            </p:nvSpPr>
            <p:spPr bwMode="auto">
              <a:xfrm>
                <a:off x="2153" y="3342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5" name="Freeform 330"/>
              <p:cNvSpPr>
                <a:spLocks/>
              </p:cNvSpPr>
              <p:nvPr/>
            </p:nvSpPr>
            <p:spPr bwMode="auto">
              <a:xfrm>
                <a:off x="2153" y="3312"/>
                <a:ext cx="0" cy="42"/>
              </a:xfrm>
              <a:custGeom>
                <a:avLst/>
                <a:gdLst>
                  <a:gd name="T0" fmla="*/ 75 h 75"/>
                  <a:gd name="T1" fmla="*/ 75 h 75"/>
                  <a:gd name="T2" fmla="*/ 0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75"/>
                    </a:moveTo>
                    <a:lnTo>
                      <a:pt x="0" y="7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6" name="Freeform 331"/>
              <p:cNvSpPr>
                <a:spLocks/>
              </p:cNvSpPr>
              <p:nvPr/>
            </p:nvSpPr>
            <p:spPr bwMode="auto">
              <a:xfrm>
                <a:off x="2140" y="331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7" name="Freeform 332"/>
              <p:cNvSpPr>
                <a:spLocks/>
              </p:cNvSpPr>
              <p:nvPr/>
            </p:nvSpPr>
            <p:spPr bwMode="auto">
              <a:xfrm>
                <a:off x="2153" y="3354"/>
                <a:ext cx="0" cy="43"/>
              </a:xfrm>
              <a:custGeom>
                <a:avLst/>
                <a:gdLst>
                  <a:gd name="T0" fmla="*/ 0 h 75"/>
                  <a:gd name="T1" fmla="*/ 0 h 75"/>
                  <a:gd name="T2" fmla="*/ 75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8" name="Freeform 333"/>
              <p:cNvSpPr>
                <a:spLocks/>
              </p:cNvSpPr>
              <p:nvPr/>
            </p:nvSpPr>
            <p:spPr bwMode="auto">
              <a:xfrm>
                <a:off x="2140" y="339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9" name="Freeform 334"/>
              <p:cNvSpPr>
                <a:spLocks/>
              </p:cNvSpPr>
              <p:nvPr/>
            </p:nvSpPr>
            <p:spPr bwMode="auto">
              <a:xfrm>
                <a:off x="2247" y="334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0" name="Freeform 335"/>
              <p:cNvSpPr>
                <a:spLocks/>
              </p:cNvSpPr>
              <p:nvPr/>
            </p:nvSpPr>
            <p:spPr bwMode="auto">
              <a:xfrm>
                <a:off x="2247" y="333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1" name="Freeform 336"/>
              <p:cNvSpPr>
                <a:spLocks/>
              </p:cNvSpPr>
              <p:nvPr/>
            </p:nvSpPr>
            <p:spPr bwMode="auto">
              <a:xfrm>
                <a:off x="2247" y="334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2" name="Freeform 337"/>
              <p:cNvSpPr>
                <a:spLocks/>
              </p:cNvSpPr>
              <p:nvPr/>
            </p:nvSpPr>
            <p:spPr bwMode="auto">
              <a:xfrm>
                <a:off x="2247" y="333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3" name="Freeform 338"/>
              <p:cNvSpPr>
                <a:spLocks/>
              </p:cNvSpPr>
              <p:nvPr/>
            </p:nvSpPr>
            <p:spPr bwMode="auto">
              <a:xfrm>
                <a:off x="2247" y="3308"/>
                <a:ext cx="0" cy="43"/>
              </a:xfrm>
              <a:custGeom>
                <a:avLst/>
                <a:gdLst>
                  <a:gd name="T0" fmla="*/ 76 h 76"/>
                  <a:gd name="T1" fmla="*/ 76 h 76"/>
                  <a:gd name="T2" fmla="*/ 0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4" name="Freeform 339"/>
              <p:cNvSpPr>
                <a:spLocks/>
              </p:cNvSpPr>
              <p:nvPr/>
            </p:nvSpPr>
            <p:spPr bwMode="auto">
              <a:xfrm>
                <a:off x="2235" y="330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" name="Freeform 340"/>
              <p:cNvSpPr>
                <a:spLocks/>
              </p:cNvSpPr>
              <p:nvPr/>
            </p:nvSpPr>
            <p:spPr bwMode="auto">
              <a:xfrm>
                <a:off x="2247" y="3351"/>
                <a:ext cx="0" cy="42"/>
              </a:xfrm>
              <a:custGeom>
                <a:avLst/>
                <a:gdLst>
                  <a:gd name="T0" fmla="*/ 0 h 75"/>
                  <a:gd name="T1" fmla="*/ 0 h 75"/>
                  <a:gd name="T2" fmla="*/ 75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" name="Freeform 341"/>
              <p:cNvSpPr>
                <a:spLocks/>
              </p:cNvSpPr>
              <p:nvPr/>
            </p:nvSpPr>
            <p:spPr bwMode="auto">
              <a:xfrm>
                <a:off x="2235" y="3393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" name="Freeform 342"/>
              <p:cNvSpPr>
                <a:spLocks/>
              </p:cNvSpPr>
              <p:nvPr/>
            </p:nvSpPr>
            <p:spPr bwMode="auto">
              <a:xfrm>
                <a:off x="2342" y="334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" name="Freeform 343"/>
              <p:cNvSpPr>
                <a:spLocks/>
              </p:cNvSpPr>
              <p:nvPr/>
            </p:nvSpPr>
            <p:spPr bwMode="auto">
              <a:xfrm>
                <a:off x="2342" y="333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" name="Freeform 344"/>
              <p:cNvSpPr>
                <a:spLocks/>
              </p:cNvSpPr>
              <p:nvPr/>
            </p:nvSpPr>
            <p:spPr bwMode="auto">
              <a:xfrm>
                <a:off x="2342" y="334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" name="Freeform 345"/>
              <p:cNvSpPr>
                <a:spLocks/>
              </p:cNvSpPr>
              <p:nvPr/>
            </p:nvSpPr>
            <p:spPr bwMode="auto">
              <a:xfrm>
                <a:off x="2342" y="333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" name="Freeform 346"/>
              <p:cNvSpPr>
                <a:spLocks/>
              </p:cNvSpPr>
              <p:nvPr/>
            </p:nvSpPr>
            <p:spPr bwMode="auto">
              <a:xfrm>
                <a:off x="2342" y="3308"/>
                <a:ext cx="0" cy="43"/>
              </a:xfrm>
              <a:custGeom>
                <a:avLst/>
                <a:gdLst>
                  <a:gd name="T0" fmla="*/ 76 h 76"/>
                  <a:gd name="T1" fmla="*/ 76 h 76"/>
                  <a:gd name="T2" fmla="*/ 0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2" name="Freeform 347"/>
              <p:cNvSpPr>
                <a:spLocks/>
              </p:cNvSpPr>
              <p:nvPr/>
            </p:nvSpPr>
            <p:spPr bwMode="auto">
              <a:xfrm>
                <a:off x="2329" y="330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3" name="Freeform 348"/>
              <p:cNvSpPr>
                <a:spLocks/>
              </p:cNvSpPr>
              <p:nvPr/>
            </p:nvSpPr>
            <p:spPr bwMode="auto">
              <a:xfrm>
                <a:off x="2342" y="3351"/>
                <a:ext cx="0" cy="42"/>
              </a:xfrm>
              <a:custGeom>
                <a:avLst/>
                <a:gdLst>
                  <a:gd name="T0" fmla="*/ 0 h 75"/>
                  <a:gd name="T1" fmla="*/ 0 h 75"/>
                  <a:gd name="T2" fmla="*/ 75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4" name="Freeform 349"/>
              <p:cNvSpPr>
                <a:spLocks/>
              </p:cNvSpPr>
              <p:nvPr/>
            </p:nvSpPr>
            <p:spPr bwMode="auto">
              <a:xfrm>
                <a:off x="2329" y="3393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5" name="Freeform 350"/>
              <p:cNvSpPr>
                <a:spLocks/>
              </p:cNvSpPr>
              <p:nvPr/>
            </p:nvSpPr>
            <p:spPr bwMode="auto">
              <a:xfrm>
                <a:off x="2437" y="334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6" name="Freeform 351"/>
              <p:cNvSpPr>
                <a:spLocks/>
              </p:cNvSpPr>
              <p:nvPr/>
            </p:nvSpPr>
            <p:spPr bwMode="auto">
              <a:xfrm>
                <a:off x="2437" y="3335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7" name="Freeform 352"/>
              <p:cNvSpPr>
                <a:spLocks/>
              </p:cNvSpPr>
              <p:nvPr/>
            </p:nvSpPr>
            <p:spPr bwMode="auto">
              <a:xfrm>
                <a:off x="2437" y="334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8" name="Freeform 353"/>
              <p:cNvSpPr>
                <a:spLocks/>
              </p:cNvSpPr>
              <p:nvPr/>
            </p:nvSpPr>
            <p:spPr bwMode="auto">
              <a:xfrm>
                <a:off x="2437" y="3335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9" name="Freeform 354"/>
              <p:cNvSpPr>
                <a:spLocks/>
              </p:cNvSpPr>
              <p:nvPr/>
            </p:nvSpPr>
            <p:spPr bwMode="auto">
              <a:xfrm>
                <a:off x="2437" y="3304"/>
                <a:ext cx="0" cy="43"/>
              </a:xfrm>
              <a:custGeom>
                <a:avLst/>
                <a:gdLst>
                  <a:gd name="T0" fmla="*/ 76 h 76"/>
                  <a:gd name="T1" fmla="*/ 76 h 76"/>
                  <a:gd name="T2" fmla="*/ 0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0" name="Freeform 355"/>
              <p:cNvSpPr>
                <a:spLocks/>
              </p:cNvSpPr>
              <p:nvPr/>
            </p:nvSpPr>
            <p:spPr bwMode="auto">
              <a:xfrm>
                <a:off x="2424" y="3304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1" name="Freeform 356"/>
              <p:cNvSpPr>
                <a:spLocks/>
              </p:cNvSpPr>
              <p:nvPr/>
            </p:nvSpPr>
            <p:spPr bwMode="auto">
              <a:xfrm>
                <a:off x="2437" y="3347"/>
                <a:ext cx="0" cy="43"/>
              </a:xfrm>
              <a:custGeom>
                <a:avLst/>
                <a:gdLst>
                  <a:gd name="T0" fmla="*/ 0 h 76"/>
                  <a:gd name="T1" fmla="*/ 0 h 76"/>
                  <a:gd name="T2" fmla="*/ 76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0"/>
                    </a:move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2" name="Freeform 357"/>
              <p:cNvSpPr>
                <a:spLocks/>
              </p:cNvSpPr>
              <p:nvPr/>
            </p:nvSpPr>
            <p:spPr bwMode="auto">
              <a:xfrm>
                <a:off x="2424" y="339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3" name="Freeform 358"/>
              <p:cNvSpPr>
                <a:spLocks/>
              </p:cNvSpPr>
              <p:nvPr/>
            </p:nvSpPr>
            <p:spPr bwMode="auto">
              <a:xfrm>
                <a:off x="2531" y="334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4" name="Freeform 359"/>
              <p:cNvSpPr>
                <a:spLocks/>
              </p:cNvSpPr>
              <p:nvPr/>
            </p:nvSpPr>
            <p:spPr bwMode="auto">
              <a:xfrm>
                <a:off x="2531" y="3331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5" name="Freeform 360"/>
              <p:cNvSpPr>
                <a:spLocks/>
              </p:cNvSpPr>
              <p:nvPr/>
            </p:nvSpPr>
            <p:spPr bwMode="auto">
              <a:xfrm>
                <a:off x="2531" y="334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" name="Freeform 361"/>
              <p:cNvSpPr>
                <a:spLocks/>
              </p:cNvSpPr>
              <p:nvPr/>
            </p:nvSpPr>
            <p:spPr bwMode="auto">
              <a:xfrm>
                <a:off x="2531" y="3331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" name="Freeform 362"/>
              <p:cNvSpPr>
                <a:spLocks/>
              </p:cNvSpPr>
              <p:nvPr/>
            </p:nvSpPr>
            <p:spPr bwMode="auto">
              <a:xfrm>
                <a:off x="2531" y="3300"/>
                <a:ext cx="0" cy="44"/>
              </a:xfrm>
              <a:custGeom>
                <a:avLst/>
                <a:gdLst>
                  <a:gd name="T0" fmla="*/ 77 h 77"/>
                  <a:gd name="T1" fmla="*/ 77 h 77"/>
                  <a:gd name="T2" fmla="*/ 0 h 7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7">
                    <a:moveTo>
                      <a:pt x="0" y="77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" name="Freeform 363"/>
              <p:cNvSpPr>
                <a:spLocks/>
              </p:cNvSpPr>
              <p:nvPr/>
            </p:nvSpPr>
            <p:spPr bwMode="auto">
              <a:xfrm>
                <a:off x="2519" y="330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" name="Freeform 364"/>
              <p:cNvSpPr>
                <a:spLocks/>
              </p:cNvSpPr>
              <p:nvPr/>
            </p:nvSpPr>
            <p:spPr bwMode="auto">
              <a:xfrm>
                <a:off x="2531" y="3344"/>
                <a:ext cx="0" cy="43"/>
              </a:xfrm>
              <a:custGeom>
                <a:avLst/>
                <a:gdLst>
                  <a:gd name="T0" fmla="*/ 0 h 76"/>
                  <a:gd name="T1" fmla="*/ 0 h 76"/>
                  <a:gd name="T2" fmla="*/ 76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0"/>
                    </a:move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" name="Freeform 365"/>
              <p:cNvSpPr>
                <a:spLocks/>
              </p:cNvSpPr>
              <p:nvPr/>
            </p:nvSpPr>
            <p:spPr bwMode="auto">
              <a:xfrm>
                <a:off x="2519" y="338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" name="Freeform 366"/>
              <p:cNvSpPr>
                <a:spLocks/>
              </p:cNvSpPr>
              <p:nvPr/>
            </p:nvSpPr>
            <p:spPr bwMode="auto">
              <a:xfrm>
                <a:off x="2720" y="334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" name="Freeform 367"/>
              <p:cNvSpPr>
                <a:spLocks/>
              </p:cNvSpPr>
              <p:nvPr/>
            </p:nvSpPr>
            <p:spPr bwMode="auto">
              <a:xfrm>
                <a:off x="2720" y="3335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3" name="Freeform 368"/>
              <p:cNvSpPr>
                <a:spLocks/>
              </p:cNvSpPr>
              <p:nvPr/>
            </p:nvSpPr>
            <p:spPr bwMode="auto">
              <a:xfrm>
                <a:off x="2720" y="334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4" name="Freeform 369"/>
              <p:cNvSpPr>
                <a:spLocks/>
              </p:cNvSpPr>
              <p:nvPr/>
            </p:nvSpPr>
            <p:spPr bwMode="auto">
              <a:xfrm>
                <a:off x="2720" y="3335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5" name="Freeform 370"/>
              <p:cNvSpPr>
                <a:spLocks/>
              </p:cNvSpPr>
              <p:nvPr/>
            </p:nvSpPr>
            <p:spPr bwMode="auto">
              <a:xfrm>
                <a:off x="2720" y="3304"/>
                <a:ext cx="0" cy="43"/>
              </a:xfrm>
              <a:custGeom>
                <a:avLst/>
                <a:gdLst>
                  <a:gd name="T0" fmla="*/ 76 h 76"/>
                  <a:gd name="T1" fmla="*/ 76 h 76"/>
                  <a:gd name="T2" fmla="*/ 0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6" name="Freeform 371"/>
              <p:cNvSpPr>
                <a:spLocks/>
              </p:cNvSpPr>
              <p:nvPr/>
            </p:nvSpPr>
            <p:spPr bwMode="auto">
              <a:xfrm>
                <a:off x="2708" y="3304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7" name="Freeform 372"/>
              <p:cNvSpPr>
                <a:spLocks/>
              </p:cNvSpPr>
              <p:nvPr/>
            </p:nvSpPr>
            <p:spPr bwMode="auto">
              <a:xfrm>
                <a:off x="2720" y="3347"/>
                <a:ext cx="0" cy="43"/>
              </a:xfrm>
              <a:custGeom>
                <a:avLst/>
                <a:gdLst>
                  <a:gd name="T0" fmla="*/ 0 h 76"/>
                  <a:gd name="T1" fmla="*/ 0 h 76"/>
                  <a:gd name="T2" fmla="*/ 76 h 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">
                    <a:moveTo>
                      <a:pt x="0" y="0"/>
                    </a:move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8" name="Freeform 373"/>
              <p:cNvSpPr>
                <a:spLocks/>
              </p:cNvSpPr>
              <p:nvPr/>
            </p:nvSpPr>
            <p:spPr bwMode="auto">
              <a:xfrm>
                <a:off x="2708" y="339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9" name="Freeform 374"/>
              <p:cNvSpPr>
                <a:spLocks/>
              </p:cNvSpPr>
              <p:nvPr/>
            </p:nvSpPr>
            <p:spPr bwMode="auto">
              <a:xfrm>
                <a:off x="2909" y="333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0" name="Freeform 375"/>
              <p:cNvSpPr>
                <a:spLocks/>
              </p:cNvSpPr>
              <p:nvPr/>
            </p:nvSpPr>
            <p:spPr bwMode="auto">
              <a:xfrm>
                <a:off x="2909" y="3328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1" name="Freeform 376"/>
              <p:cNvSpPr>
                <a:spLocks/>
              </p:cNvSpPr>
              <p:nvPr/>
            </p:nvSpPr>
            <p:spPr bwMode="auto">
              <a:xfrm>
                <a:off x="2909" y="333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2" name="Freeform 377"/>
              <p:cNvSpPr>
                <a:spLocks/>
              </p:cNvSpPr>
              <p:nvPr/>
            </p:nvSpPr>
            <p:spPr bwMode="auto">
              <a:xfrm>
                <a:off x="2909" y="3328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3" name="Freeform 378"/>
              <p:cNvSpPr>
                <a:spLocks/>
              </p:cNvSpPr>
              <p:nvPr/>
            </p:nvSpPr>
            <p:spPr bwMode="auto">
              <a:xfrm>
                <a:off x="2909" y="3296"/>
                <a:ext cx="0" cy="44"/>
              </a:xfrm>
              <a:custGeom>
                <a:avLst/>
                <a:gdLst>
                  <a:gd name="T0" fmla="*/ 77 h 77"/>
                  <a:gd name="T1" fmla="*/ 77 h 77"/>
                  <a:gd name="T2" fmla="*/ 0 h 7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7">
                    <a:moveTo>
                      <a:pt x="0" y="77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4" name="Freeform 379"/>
              <p:cNvSpPr>
                <a:spLocks/>
              </p:cNvSpPr>
              <p:nvPr/>
            </p:nvSpPr>
            <p:spPr bwMode="auto">
              <a:xfrm>
                <a:off x="2897" y="329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5" name="Freeform 380"/>
              <p:cNvSpPr>
                <a:spLocks/>
              </p:cNvSpPr>
              <p:nvPr/>
            </p:nvSpPr>
            <p:spPr bwMode="auto">
              <a:xfrm>
                <a:off x="2909" y="3340"/>
                <a:ext cx="0" cy="44"/>
              </a:xfrm>
              <a:custGeom>
                <a:avLst/>
                <a:gdLst>
                  <a:gd name="T0" fmla="*/ 0 h 78"/>
                  <a:gd name="T1" fmla="*/ 0 h 78"/>
                  <a:gd name="T2" fmla="*/ 78 h 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">
                    <a:moveTo>
                      <a:pt x="0" y="0"/>
                    </a:moveTo>
                    <a:lnTo>
                      <a:pt x="0" y="0"/>
                    </a:lnTo>
                    <a:lnTo>
                      <a:pt x="0" y="7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6" name="Freeform 381"/>
              <p:cNvSpPr>
                <a:spLocks/>
              </p:cNvSpPr>
              <p:nvPr/>
            </p:nvSpPr>
            <p:spPr bwMode="auto">
              <a:xfrm>
                <a:off x="2897" y="338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7" name="Freeform 382"/>
              <p:cNvSpPr>
                <a:spLocks/>
              </p:cNvSpPr>
              <p:nvPr/>
            </p:nvSpPr>
            <p:spPr bwMode="auto">
              <a:xfrm>
                <a:off x="3098" y="333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8" name="Freeform 383"/>
              <p:cNvSpPr>
                <a:spLocks/>
              </p:cNvSpPr>
              <p:nvPr/>
            </p:nvSpPr>
            <p:spPr bwMode="auto">
              <a:xfrm>
                <a:off x="3098" y="332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9" name="Freeform 384"/>
              <p:cNvSpPr>
                <a:spLocks/>
              </p:cNvSpPr>
              <p:nvPr/>
            </p:nvSpPr>
            <p:spPr bwMode="auto">
              <a:xfrm>
                <a:off x="3098" y="333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0" name="Freeform 385"/>
              <p:cNvSpPr>
                <a:spLocks/>
              </p:cNvSpPr>
              <p:nvPr/>
            </p:nvSpPr>
            <p:spPr bwMode="auto">
              <a:xfrm>
                <a:off x="3098" y="332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1" name="Freeform 386"/>
              <p:cNvSpPr>
                <a:spLocks/>
              </p:cNvSpPr>
              <p:nvPr/>
            </p:nvSpPr>
            <p:spPr bwMode="auto">
              <a:xfrm>
                <a:off x="3098" y="3292"/>
                <a:ext cx="0" cy="45"/>
              </a:xfrm>
              <a:custGeom>
                <a:avLst/>
                <a:gdLst>
                  <a:gd name="T0" fmla="*/ 78 h 78"/>
                  <a:gd name="T1" fmla="*/ 78 h 78"/>
                  <a:gd name="T2" fmla="*/ 0 h 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2" name="Freeform 387"/>
              <p:cNvSpPr>
                <a:spLocks/>
              </p:cNvSpPr>
              <p:nvPr/>
            </p:nvSpPr>
            <p:spPr bwMode="auto">
              <a:xfrm>
                <a:off x="3087" y="3292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3" name="Freeform 388"/>
              <p:cNvSpPr>
                <a:spLocks/>
              </p:cNvSpPr>
              <p:nvPr/>
            </p:nvSpPr>
            <p:spPr bwMode="auto">
              <a:xfrm>
                <a:off x="3098" y="3337"/>
                <a:ext cx="0" cy="44"/>
              </a:xfrm>
              <a:custGeom>
                <a:avLst/>
                <a:gdLst>
                  <a:gd name="T0" fmla="*/ 0 h 78"/>
                  <a:gd name="T1" fmla="*/ 0 h 78"/>
                  <a:gd name="T2" fmla="*/ 78 h 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">
                    <a:moveTo>
                      <a:pt x="0" y="0"/>
                    </a:moveTo>
                    <a:lnTo>
                      <a:pt x="0" y="0"/>
                    </a:lnTo>
                    <a:lnTo>
                      <a:pt x="0" y="7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4" name="Freeform 389"/>
              <p:cNvSpPr>
                <a:spLocks/>
              </p:cNvSpPr>
              <p:nvPr/>
            </p:nvSpPr>
            <p:spPr bwMode="auto">
              <a:xfrm>
                <a:off x="3087" y="3381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5" name="Freeform 390"/>
              <p:cNvSpPr>
                <a:spLocks/>
              </p:cNvSpPr>
              <p:nvPr/>
            </p:nvSpPr>
            <p:spPr bwMode="auto">
              <a:xfrm>
                <a:off x="3288" y="333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6" name="Freeform 391"/>
              <p:cNvSpPr>
                <a:spLocks/>
              </p:cNvSpPr>
              <p:nvPr/>
            </p:nvSpPr>
            <p:spPr bwMode="auto">
              <a:xfrm>
                <a:off x="3288" y="332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7" name="Freeform 392"/>
              <p:cNvSpPr>
                <a:spLocks/>
              </p:cNvSpPr>
              <p:nvPr/>
            </p:nvSpPr>
            <p:spPr bwMode="auto">
              <a:xfrm>
                <a:off x="3288" y="333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8" name="Freeform 393"/>
              <p:cNvSpPr>
                <a:spLocks/>
              </p:cNvSpPr>
              <p:nvPr/>
            </p:nvSpPr>
            <p:spPr bwMode="auto">
              <a:xfrm>
                <a:off x="3288" y="332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9" name="Freeform 394"/>
              <p:cNvSpPr>
                <a:spLocks/>
              </p:cNvSpPr>
              <p:nvPr/>
            </p:nvSpPr>
            <p:spPr bwMode="auto">
              <a:xfrm>
                <a:off x="3288" y="3292"/>
                <a:ext cx="0" cy="45"/>
              </a:xfrm>
              <a:custGeom>
                <a:avLst/>
                <a:gdLst>
                  <a:gd name="T0" fmla="*/ 78 h 78"/>
                  <a:gd name="T1" fmla="*/ 78 h 78"/>
                  <a:gd name="T2" fmla="*/ 0 h 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0" name="Freeform 395"/>
              <p:cNvSpPr>
                <a:spLocks/>
              </p:cNvSpPr>
              <p:nvPr/>
            </p:nvSpPr>
            <p:spPr bwMode="auto">
              <a:xfrm>
                <a:off x="3276" y="3292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1" name="Freeform 396"/>
              <p:cNvSpPr>
                <a:spLocks/>
              </p:cNvSpPr>
              <p:nvPr/>
            </p:nvSpPr>
            <p:spPr bwMode="auto">
              <a:xfrm>
                <a:off x="3288" y="3337"/>
                <a:ext cx="0" cy="44"/>
              </a:xfrm>
              <a:custGeom>
                <a:avLst/>
                <a:gdLst>
                  <a:gd name="T0" fmla="*/ 0 h 78"/>
                  <a:gd name="T1" fmla="*/ 0 h 78"/>
                  <a:gd name="T2" fmla="*/ 78 h 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">
                    <a:moveTo>
                      <a:pt x="0" y="0"/>
                    </a:moveTo>
                    <a:lnTo>
                      <a:pt x="0" y="0"/>
                    </a:lnTo>
                    <a:lnTo>
                      <a:pt x="0" y="7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2" name="Freeform 397"/>
              <p:cNvSpPr>
                <a:spLocks/>
              </p:cNvSpPr>
              <p:nvPr/>
            </p:nvSpPr>
            <p:spPr bwMode="auto">
              <a:xfrm>
                <a:off x="3276" y="3381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3" name="Freeform 398"/>
              <p:cNvSpPr>
                <a:spLocks/>
              </p:cNvSpPr>
              <p:nvPr/>
            </p:nvSpPr>
            <p:spPr bwMode="auto">
              <a:xfrm>
                <a:off x="3477" y="333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4" name="Freeform 399"/>
              <p:cNvSpPr>
                <a:spLocks/>
              </p:cNvSpPr>
              <p:nvPr/>
            </p:nvSpPr>
            <p:spPr bwMode="auto">
              <a:xfrm>
                <a:off x="3477" y="3328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" name="Freeform 400"/>
              <p:cNvSpPr>
                <a:spLocks/>
              </p:cNvSpPr>
              <p:nvPr/>
            </p:nvSpPr>
            <p:spPr bwMode="auto">
              <a:xfrm>
                <a:off x="3477" y="333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" name="Freeform 401"/>
              <p:cNvSpPr>
                <a:spLocks/>
              </p:cNvSpPr>
              <p:nvPr/>
            </p:nvSpPr>
            <p:spPr bwMode="auto">
              <a:xfrm>
                <a:off x="3477" y="3328"/>
                <a:ext cx="0" cy="24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7" name="Freeform 402"/>
              <p:cNvSpPr>
                <a:spLocks/>
              </p:cNvSpPr>
              <p:nvPr/>
            </p:nvSpPr>
            <p:spPr bwMode="auto">
              <a:xfrm>
                <a:off x="3477" y="3296"/>
                <a:ext cx="0" cy="44"/>
              </a:xfrm>
              <a:custGeom>
                <a:avLst/>
                <a:gdLst>
                  <a:gd name="T0" fmla="*/ 77 h 77"/>
                  <a:gd name="T1" fmla="*/ 77 h 77"/>
                  <a:gd name="T2" fmla="*/ 0 h 7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7">
                    <a:moveTo>
                      <a:pt x="0" y="77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" name="Freeform 403"/>
              <p:cNvSpPr>
                <a:spLocks/>
              </p:cNvSpPr>
              <p:nvPr/>
            </p:nvSpPr>
            <p:spPr bwMode="auto">
              <a:xfrm>
                <a:off x="3465" y="3296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9" name="Freeform 404"/>
              <p:cNvSpPr>
                <a:spLocks/>
              </p:cNvSpPr>
              <p:nvPr/>
            </p:nvSpPr>
            <p:spPr bwMode="auto">
              <a:xfrm>
                <a:off x="3477" y="3340"/>
                <a:ext cx="0" cy="44"/>
              </a:xfrm>
              <a:custGeom>
                <a:avLst/>
                <a:gdLst>
                  <a:gd name="T0" fmla="*/ 0 h 78"/>
                  <a:gd name="T1" fmla="*/ 0 h 78"/>
                  <a:gd name="T2" fmla="*/ 78 h 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">
                    <a:moveTo>
                      <a:pt x="0" y="0"/>
                    </a:moveTo>
                    <a:lnTo>
                      <a:pt x="0" y="0"/>
                    </a:lnTo>
                    <a:lnTo>
                      <a:pt x="0" y="78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0" name="Freeform 405"/>
              <p:cNvSpPr>
                <a:spLocks/>
              </p:cNvSpPr>
              <p:nvPr/>
            </p:nvSpPr>
            <p:spPr bwMode="auto">
              <a:xfrm>
                <a:off x="3465" y="3384"/>
                <a:ext cx="24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Freeform 407"/>
            <p:cNvSpPr>
              <a:spLocks/>
            </p:cNvSpPr>
            <p:nvPr/>
          </p:nvSpPr>
          <p:spPr bwMode="auto">
            <a:xfrm>
              <a:off x="3666" y="333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408"/>
            <p:cNvSpPr>
              <a:spLocks/>
            </p:cNvSpPr>
            <p:nvPr/>
          </p:nvSpPr>
          <p:spPr bwMode="auto">
            <a:xfrm>
              <a:off x="3666" y="3328"/>
              <a:ext cx="0" cy="24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409"/>
            <p:cNvSpPr>
              <a:spLocks/>
            </p:cNvSpPr>
            <p:nvPr/>
          </p:nvSpPr>
          <p:spPr bwMode="auto">
            <a:xfrm>
              <a:off x="3666" y="333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410"/>
            <p:cNvSpPr>
              <a:spLocks/>
            </p:cNvSpPr>
            <p:nvPr/>
          </p:nvSpPr>
          <p:spPr bwMode="auto">
            <a:xfrm>
              <a:off x="3666" y="3328"/>
              <a:ext cx="0" cy="24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411"/>
            <p:cNvSpPr>
              <a:spLocks/>
            </p:cNvSpPr>
            <p:nvPr/>
          </p:nvSpPr>
          <p:spPr bwMode="auto">
            <a:xfrm>
              <a:off x="3666" y="3296"/>
              <a:ext cx="0" cy="44"/>
            </a:xfrm>
            <a:custGeom>
              <a:avLst/>
              <a:gdLst>
                <a:gd name="T0" fmla="*/ 77 h 77"/>
                <a:gd name="T1" fmla="*/ 77 h 77"/>
                <a:gd name="T2" fmla="*/ 0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77"/>
                  </a:move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412"/>
            <p:cNvSpPr>
              <a:spLocks/>
            </p:cNvSpPr>
            <p:nvPr/>
          </p:nvSpPr>
          <p:spPr bwMode="auto">
            <a:xfrm>
              <a:off x="3654" y="3296"/>
              <a:ext cx="24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413"/>
            <p:cNvSpPr>
              <a:spLocks/>
            </p:cNvSpPr>
            <p:nvPr/>
          </p:nvSpPr>
          <p:spPr bwMode="auto">
            <a:xfrm>
              <a:off x="3666" y="3340"/>
              <a:ext cx="0" cy="44"/>
            </a:xfrm>
            <a:custGeom>
              <a:avLst/>
              <a:gdLst>
                <a:gd name="T0" fmla="*/ 0 h 78"/>
                <a:gd name="T1" fmla="*/ 0 h 78"/>
                <a:gd name="T2" fmla="*/ 78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414"/>
            <p:cNvSpPr>
              <a:spLocks/>
            </p:cNvSpPr>
            <p:nvPr/>
          </p:nvSpPr>
          <p:spPr bwMode="auto">
            <a:xfrm>
              <a:off x="3654" y="3384"/>
              <a:ext cx="24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415"/>
            <p:cNvSpPr>
              <a:spLocks/>
            </p:cNvSpPr>
            <p:nvPr/>
          </p:nvSpPr>
          <p:spPr bwMode="auto">
            <a:xfrm>
              <a:off x="3856" y="3341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416"/>
            <p:cNvSpPr>
              <a:spLocks/>
            </p:cNvSpPr>
            <p:nvPr/>
          </p:nvSpPr>
          <p:spPr bwMode="auto">
            <a:xfrm>
              <a:off x="3856" y="3331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417"/>
            <p:cNvSpPr>
              <a:spLocks/>
            </p:cNvSpPr>
            <p:nvPr/>
          </p:nvSpPr>
          <p:spPr bwMode="auto">
            <a:xfrm>
              <a:off x="3856" y="3341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418"/>
            <p:cNvSpPr>
              <a:spLocks/>
            </p:cNvSpPr>
            <p:nvPr/>
          </p:nvSpPr>
          <p:spPr bwMode="auto">
            <a:xfrm>
              <a:off x="3856" y="3331"/>
              <a:ext cx="0" cy="25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19"/>
            <p:cNvSpPr>
              <a:spLocks/>
            </p:cNvSpPr>
            <p:nvPr/>
          </p:nvSpPr>
          <p:spPr bwMode="auto">
            <a:xfrm>
              <a:off x="3856" y="3300"/>
              <a:ext cx="0" cy="44"/>
            </a:xfrm>
            <a:custGeom>
              <a:avLst/>
              <a:gdLst>
                <a:gd name="T0" fmla="*/ 77 h 77"/>
                <a:gd name="T1" fmla="*/ 77 h 77"/>
                <a:gd name="T2" fmla="*/ 0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77"/>
                  </a:move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420"/>
            <p:cNvSpPr>
              <a:spLocks/>
            </p:cNvSpPr>
            <p:nvPr/>
          </p:nvSpPr>
          <p:spPr bwMode="auto">
            <a:xfrm>
              <a:off x="3843" y="3300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21"/>
            <p:cNvSpPr>
              <a:spLocks/>
            </p:cNvSpPr>
            <p:nvPr/>
          </p:nvSpPr>
          <p:spPr bwMode="auto">
            <a:xfrm>
              <a:off x="3856" y="3344"/>
              <a:ext cx="0" cy="43"/>
            </a:xfrm>
            <a:custGeom>
              <a:avLst/>
              <a:gdLst>
                <a:gd name="T0" fmla="*/ 0 h 76"/>
                <a:gd name="T1" fmla="*/ 0 h 76"/>
                <a:gd name="T2" fmla="*/ 76 h 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6">
                  <a:moveTo>
                    <a:pt x="0" y="0"/>
                  </a:move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22"/>
            <p:cNvSpPr>
              <a:spLocks/>
            </p:cNvSpPr>
            <p:nvPr/>
          </p:nvSpPr>
          <p:spPr bwMode="auto">
            <a:xfrm>
              <a:off x="3843" y="3387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23"/>
            <p:cNvSpPr>
              <a:spLocks/>
            </p:cNvSpPr>
            <p:nvPr/>
          </p:nvSpPr>
          <p:spPr bwMode="auto">
            <a:xfrm>
              <a:off x="4045" y="3334"/>
              <a:ext cx="0" cy="5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424"/>
            <p:cNvSpPr>
              <a:spLocks/>
            </p:cNvSpPr>
            <p:nvPr/>
          </p:nvSpPr>
          <p:spPr bwMode="auto">
            <a:xfrm>
              <a:off x="4045" y="3324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425"/>
            <p:cNvSpPr>
              <a:spLocks/>
            </p:cNvSpPr>
            <p:nvPr/>
          </p:nvSpPr>
          <p:spPr bwMode="auto">
            <a:xfrm>
              <a:off x="4045" y="3334"/>
              <a:ext cx="0" cy="5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426"/>
            <p:cNvSpPr>
              <a:spLocks/>
            </p:cNvSpPr>
            <p:nvPr/>
          </p:nvSpPr>
          <p:spPr bwMode="auto">
            <a:xfrm>
              <a:off x="4045" y="3324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427"/>
            <p:cNvSpPr>
              <a:spLocks/>
            </p:cNvSpPr>
            <p:nvPr/>
          </p:nvSpPr>
          <p:spPr bwMode="auto">
            <a:xfrm>
              <a:off x="4045" y="3292"/>
              <a:ext cx="0" cy="45"/>
            </a:xfrm>
            <a:custGeom>
              <a:avLst/>
              <a:gdLst>
                <a:gd name="T0" fmla="*/ 78 h 78"/>
                <a:gd name="T1" fmla="*/ 78 h 78"/>
                <a:gd name="T2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78"/>
                  </a:moveTo>
                  <a:lnTo>
                    <a:pt x="0" y="78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428"/>
            <p:cNvSpPr>
              <a:spLocks/>
            </p:cNvSpPr>
            <p:nvPr/>
          </p:nvSpPr>
          <p:spPr bwMode="auto">
            <a:xfrm>
              <a:off x="4032" y="3292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429"/>
            <p:cNvSpPr>
              <a:spLocks/>
            </p:cNvSpPr>
            <p:nvPr/>
          </p:nvSpPr>
          <p:spPr bwMode="auto">
            <a:xfrm>
              <a:off x="4045" y="3337"/>
              <a:ext cx="0" cy="44"/>
            </a:xfrm>
            <a:custGeom>
              <a:avLst/>
              <a:gdLst>
                <a:gd name="T0" fmla="*/ 0 h 78"/>
                <a:gd name="T1" fmla="*/ 0 h 78"/>
                <a:gd name="T2" fmla="*/ 78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430"/>
            <p:cNvSpPr>
              <a:spLocks/>
            </p:cNvSpPr>
            <p:nvPr/>
          </p:nvSpPr>
          <p:spPr bwMode="auto">
            <a:xfrm>
              <a:off x="4032" y="3381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431"/>
            <p:cNvSpPr>
              <a:spLocks/>
            </p:cNvSpPr>
            <p:nvPr/>
          </p:nvSpPr>
          <p:spPr bwMode="auto">
            <a:xfrm>
              <a:off x="4234" y="333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432"/>
            <p:cNvSpPr>
              <a:spLocks/>
            </p:cNvSpPr>
            <p:nvPr/>
          </p:nvSpPr>
          <p:spPr bwMode="auto">
            <a:xfrm>
              <a:off x="4234" y="3328"/>
              <a:ext cx="0" cy="24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433"/>
            <p:cNvSpPr>
              <a:spLocks/>
            </p:cNvSpPr>
            <p:nvPr/>
          </p:nvSpPr>
          <p:spPr bwMode="auto">
            <a:xfrm>
              <a:off x="4234" y="333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434"/>
            <p:cNvSpPr>
              <a:spLocks/>
            </p:cNvSpPr>
            <p:nvPr/>
          </p:nvSpPr>
          <p:spPr bwMode="auto">
            <a:xfrm>
              <a:off x="4234" y="3328"/>
              <a:ext cx="0" cy="24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435"/>
            <p:cNvSpPr>
              <a:spLocks/>
            </p:cNvSpPr>
            <p:nvPr/>
          </p:nvSpPr>
          <p:spPr bwMode="auto">
            <a:xfrm>
              <a:off x="4234" y="3296"/>
              <a:ext cx="0" cy="44"/>
            </a:xfrm>
            <a:custGeom>
              <a:avLst/>
              <a:gdLst>
                <a:gd name="T0" fmla="*/ 77 h 77"/>
                <a:gd name="T1" fmla="*/ 77 h 77"/>
                <a:gd name="T2" fmla="*/ 0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77"/>
                  </a:move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436"/>
            <p:cNvSpPr>
              <a:spLocks/>
            </p:cNvSpPr>
            <p:nvPr/>
          </p:nvSpPr>
          <p:spPr bwMode="auto">
            <a:xfrm>
              <a:off x="4221" y="3296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437"/>
            <p:cNvSpPr>
              <a:spLocks/>
            </p:cNvSpPr>
            <p:nvPr/>
          </p:nvSpPr>
          <p:spPr bwMode="auto">
            <a:xfrm>
              <a:off x="4234" y="3340"/>
              <a:ext cx="0" cy="44"/>
            </a:xfrm>
            <a:custGeom>
              <a:avLst/>
              <a:gdLst>
                <a:gd name="T0" fmla="*/ 0 h 78"/>
                <a:gd name="T1" fmla="*/ 0 h 78"/>
                <a:gd name="T2" fmla="*/ 78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438"/>
            <p:cNvSpPr>
              <a:spLocks/>
            </p:cNvSpPr>
            <p:nvPr/>
          </p:nvSpPr>
          <p:spPr bwMode="auto">
            <a:xfrm>
              <a:off x="4221" y="3384"/>
              <a:ext cx="25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439"/>
            <p:cNvSpPr>
              <a:spLocks/>
            </p:cNvSpPr>
            <p:nvPr/>
          </p:nvSpPr>
          <p:spPr bwMode="auto">
            <a:xfrm>
              <a:off x="4423" y="3334"/>
              <a:ext cx="0" cy="5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40"/>
            <p:cNvSpPr>
              <a:spLocks/>
            </p:cNvSpPr>
            <p:nvPr/>
          </p:nvSpPr>
          <p:spPr bwMode="auto">
            <a:xfrm>
              <a:off x="4423" y="3324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41"/>
            <p:cNvSpPr>
              <a:spLocks/>
            </p:cNvSpPr>
            <p:nvPr/>
          </p:nvSpPr>
          <p:spPr bwMode="auto">
            <a:xfrm>
              <a:off x="4423" y="3334"/>
              <a:ext cx="0" cy="5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42"/>
            <p:cNvSpPr>
              <a:spLocks/>
            </p:cNvSpPr>
            <p:nvPr/>
          </p:nvSpPr>
          <p:spPr bwMode="auto">
            <a:xfrm>
              <a:off x="4423" y="3324"/>
              <a:ext cx="0" cy="25"/>
            </a:xfrm>
            <a:custGeom>
              <a:avLst/>
              <a:gdLst>
                <a:gd name="T0" fmla="*/ 44 h 44"/>
                <a:gd name="T1" fmla="*/ 44 h 44"/>
                <a:gd name="T2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43"/>
            <p:cNvSpPr>
              <a:spLocks/>
            </p:cNvSpPr>
            <p:nvPr/>
          </p:nvSpPr>
          <p:spPr bwMode="auto">
            <a:xfrm>
              <a:off x="4423" y="3292"/>
              <a:ext cx="0" cy="45"/>
            </a:xfrm>
            <a:custGeom>
              <a:avLst/>
              <a:gdLst>
                <a:gd name="T0" fmla="*/ 78 h 78"/>
                <a:gd name="T1" fmla="*/ 78 h 78"/>
                <a:gd name="T2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78"/>
                  </a:moveTo>
                  <a:lnTo>
                    <a:pt x="0" y="78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44"/>
            <p:cNvSpPr>
              <a:spLocks/>
            </p:cNvSpPr>
            <p:nvPr/>
          </p:nvSpPr>
          <p:spPr bwMode="auto">
            <a:xfrm>
              <a:off x="4411" y="3292"/>
              <a:ext cx="24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5"/>
            <p:cNvSpPr>
              <a:spLocks/>
            </p:cNvSpPr>
            <p:nvPr/>
          </p:nvSpPr>
          <p:spPr bwMode="auto">
            <a:xfrm>
              <a:off x="4423" y="3337"/>
              <a:ext cx="0" cy="44"/>
            </a:xfrm>
            <a:custGeom>
              <a:avLst/>
              <a:gdLst>
                <a:gd name="T0" fmla="*/ 0 h 78"/>
                <a:gd name="T1" fmla="*/ 0 h 78"/>
                <a:gd name="T2" fmla="*/ 78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46"/>
            <p:cNvSpPr>
              <a:spLocks/>
            </p:cNvSpPr>
            <p:nvPr/>
          </p:nvSpPr>
          <p:spPr bwMode="auto">
            <a:xfrm>
              <a:off x="4411" y="3381"/>
              <a:ext cx="24" cy="0"/>
            </a:xfrm>
            <a:custGeom>
              <a:avLst/>
              <a:gdLst>
                <a:gd name="T0" fmla="*/ 0 w 44"/>
                <a:gd name="T1" fmla="*/ 0 w 44"/>
                <a:gd name="T2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47"/>
            <p:cNvSpPr>
              <a:spLocks/>
            </p:cNvSpPr>
            <p:nvPr/>
          </p:nvSpPr>
          <p:spPr bwMode="auto">
            <a:xfrm>
              <a:off x="4612" y="333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8"/>
            <p:cNvSpPr>
              <a:spLocks/>
            </p:cNvSpPr>
            <p:nvPr/>
          </p:nvSpPr>
          <p:spPr bwMode="auto">
            <a:xfrm>
              <a:off x="4612" y="3328"/>
              <a:ext cx="0" cy="24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49"/>
            <p:cNvSpPr>
              <a:spLocks/>
            </p:cNvSpPr>
            <p:nvPr/>
          </p:nvSpPr>
          <p:spPr bwMode="auto">
            <a:xfrm>
              <a:off x="4612" y="3337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50"/>
            <p:cNvSpPr>
              <a:spLocks/>
            </p:cNvSpPr>
            <p:nvPr/>
          </p:nvSpPr>
          <p:spPr bwMode="auto">
            <a:xfrm>
              <a:off x="4612" y="3328"/>
              <a:ext cx="0" cy="24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51"/>
            <p:cNvSpPr>
              <a:spLocks/>
            </p:cNvSpPr>
            <p:nvPr/>
          </p:nvSpPr>
          <p:spPr bwMode="auto">
            <a:xfrm>
              <a:off x="4612" y="3296"/>
              <a:ext cx="0" cy="44"/>
            </a:xfrm>
            <a:custGeom>
              <a:avLst/>
              <a:gdLst>
                <a:gd name="T0" fmla="*/ 77 h 77"/>
                <a:gd name="T1" fmla="*/ 77 h 77"/>
                <a:gd name="T2" fmla="*/ 0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77"/>
                  </a:move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52"/>
            <p:cNvSpPr>
              <a:spLocks/>
            </p:cNvSpPr>
            <p:nvPr/>
          </p:nvSpPr>
          <p:spPr bwMode="auto">
            <a:xfrm>
              <a:off x="4600" y="3296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53"/>
            <p:cNvSpPr>
              <a:spLocks/>
            </p:cNvSpPr>
            <p:nvPr/>
          </p:nvSpPr>
          <p:spPr bwMode="auto">
            <a:xfrm>
              <a:off x="4612" y="3340"/>
              <a:ext cx="0" cy="44"/>
            </a:xfrm>
            <a:custGeom>
              <a:avLst/>
              <a:gdLst>
                <a:gd name="T0" fmla="*/ 0 h 78"/>
                <a:gd name="T1" fmla="*/ 0 h 78"/>
                <a:gd name="T2" fmla="*/ 78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54"/>
            <p:cNvSpPr>
              <a:spLocks/>
            </p:cNvSpPr>
            <p:nvPr/>
          </p:nvSpPr>
          <p:spPr bwMode="auto">
            <a:xfrm>
              <a:off x="4600" y="3384"/>
              <a:ext cx="25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55"/>
            <p:cNvSpPr>
              <a:spLocks noEditPoints="1"/>
            </p:cNvSpPr>
            <p:nvPr/>
          </p:nvSpPr>
          <p:spPr bwMode="auto">
            <a:xfrm>
              <a:off x="1201" y="3304"/>
              <a:ext cx="3436" cy="469"/>
            </a:xfrm>
            <a:custGeom>
              <a:avLst/>
              <a:gdLst>
                <a:gd name="T0" fmla="*/ 0 w 6068"/>
                <a:gd name="T1" fmla="*/ 771 h 829"/>
                <a:gd name="T2" fmla="*/ 121 w 6068"/>
                <a:gd name="T3" fmla="*/ 745 h 829"/>
                <a:gd name="T4" fmla="*/ 67 w 6068"/>
                <a:gd name="T5" fmla="*/ 721 h 829"/>
                <a:gd name="T6" fmla="*/ 101 w 6068"/>
                <a:gd name="T7" fmla="*/ 701 h 829"/>
                <a:gd name="T8" fmla="*/ 101 w 6068"/>
                <a:gd name="T9" fmla="*/ 701 h 829"/>
                <a:gd name="T10" fmla="*/ 134 w 6068"/>
                <a:gd name="T11" fmla="*/ 679 h 829"/>
                <a:gd name="T12" fmla="*/ 254 w 6068"/>
                <a:gd name="T13" fmla="*/ 659 h 829"/>
                <a:gd name="T14" fmla="*/ 201 w 6068"/>
                <a:gd name="T15" fmla="*/ 640 h 829"/>
                <a:gd name="T16" fmla="*/ 234 w 6068"/>
                <a:gd name="T17" fmla="*/ 621 h 829"/>
                <a:gd name="T18" fmla="*/ 234 w 6068"/>
                <a:gd name="T19" fmla="*/ 621 h 829"/>
                <a:gd name="T20" fmla="*/ 268 w 6068"/>
                <a:gd name="T21" fmla="*/ 602 h 829"/>
                <a:gd name="T22" fmla="*/ 388 w 6068"/>
                <a:gd name="T23" fmla="*/ 583 h 829"/>
                <a:gd name="T24" fmla="*/ 334 w 6068"/>
                <a:gd name="T25" fmla="*/ 565 h 829"/>
                <a:gd name="T26" fmla="*/ 368 w 6068"/>
                <a:gd name="T27" fmla="*/ 547 h 829"/>
                <a:gd name="T28" fmla="*/ 368 w 6068"/>
                <a:gd name="T29" fmla="*/ 547 h 829"/>
                <a:gd name="T30" fmla="*/ 401 w 6068"/>
                <a:gd name="T31" fmla="*/ 526 h 829"/>
                <a:gd name="T32" fmla="*/ 522 w 6068"/>
                <a:gd name="T33" fmla="*/ 504 h 829"/>
                <a:gd name="T34" fmla="*/ 468 w 6068"/>
                <a:gd name="T35" fmla="*/ 489 h 829"/>
                <a:gd name="T36" fmla="*/ 502 w 6068"/>
                <a:gd name="T37" fmla="*/ 464 h 829"/>
                <a:gd name="T38" fmla="*/ 502 w 6068"/>
                <a:gd name="T39" fmla="*/ 464 h 829"/>
                <a:gd name="T40" fmla="*/ 535 w 6068"/>
                <a:gd name="T41" fmla="*/ 446 h 829"/>
                <a:gd name="T42" fmla="*/ 655 w 6068"/>
                <a:gd name="T43" fmla="*/ 426 h 829"/>
                <a:gd name="T44" fmla="*/ 602 w 6068"/>
                <a:gd name="T45" fmla="*/ 401 h 829"/>
                <a:gd name="T46" fmla="*/ 635 w 6068"/>
                <a:gd name="T47" fmla="*/ 383 h 829"/>
                <a:gd name="T48" fmla="*/ 635 w 6068"/>
                <a:gd name="T49" fmla="*/ 383 h 829"/>
                <a:gd name="T50" fmla="*/ 669 w 6068"/>
                <a:gd name="T51" fmla="*/ 357 h 829"/>
                <a:gd name="T52" fmla="*/ 789 w 6068"/>
                <a:gd name="T53" fmla="*/ 339 h 829"/>
                <a:gd name="T54" fmla="*/ 735 w 6068"/>
                <a:gd name="T55" fmla="*/ 316 h 829"/>
                <a:gd name="T56" fmla="*/ 769 w 6068"/>
                <a:gd name="T57" fmla="*/ 295 h 829"/>
                <a:gd name="T58" fmla="*/ 769 w 6068"/>
                <a:gd name="T59" fmla="*/ 295 h 829"/>
                <a:gd name="T60" fmla="*/ 802 w 6068"/>
                <a:gd name="T61" fmla="*/ 272 h 829"/>
                <a:gd name="T62" fmla="*/ 923 w 6068"/>
                <a:gd name="T63" fmla="*/ 248 h 829"/>
                <a:gd name="T64" fmla="*/ 869 w 6068"/>
                <a:gd name="T65" fmla="*/ 232 h 829"/>
                <a:gd name="T66" fmla="*/ 902 w 6068"/>
                <a:gd name="T67" fmla="*/ 214 h 829"/>
                <a:gd name="T68" fmla="*/ 902 w 6068"/>
                <a:gd name="T69" fmla="*/ 214 h 829"/>
                <a:gd name="T70" fmla="*/ 936 w 6068"/>
                <a:gd name="T71" fmla="*/ 196 h 829"/>
                <a:gd name="T72" fmla="*/ 1056 w 6068"/>
                <a:gd name="T73" fmla="*/ 181 h 829"/>
                <a:gd name="T74" fmla="*/ 1136 w 6068"/>
                <a:gd name="T75" fmla="*/ 135 h 829"/>
                <a:gd name="T76" fmla="*/ 1303 w 6068"/>
                <a:gd name="T77" fmla="*/ 112 h 829"/>
                <a:gd name="T78" fmla="*/ 1303 w 6068"/>
                <a:gd name="T79" fmla="*/ 112 h 829"/>
                <a:gd name="T80" fmla="*/ 1470 w 6068"/>
                <a:gd name="T81" fmla="*/ 101 h 829"/>
                <a:gd name="T82" fmla="*/ 1724 w 6068"/>
                <a:gd name="T83" fmla="*/ 89 h 829"/>
                <a:gd name="T84" fmla="*/ 1805 w 6068"/>
                <a:gd name="T85" fmla="*/ 83 h 829"/>
                <a:gd name="T86" fmla="*/ 1972 w 6068"/>
                <a:gd name="T87" fmla="*/ 83 h 829"/>
                <a:gd name="T88" fmla="*/ 1972 w 6068"/>
                <a:gd name="T89" fmla="*/ 83 h 829"/>
                <a:gd name="T90" fmla="*/ 2139 w 6068"/>
                <a:gd name="T91" fmla="*/ 77 h 829"/>
                <a:gd name="T92" fmla="*/ 2393 w 6068"/>
                <a:gd name="T93" fmla="*/ 71 h 829"/>
                <a:gd name="T94" fmla="*/ 2640 w 6068"/>
                <a:gd name="T95" fmla="*/ 77 h 829"/>
                <a:gd name="T96" fmla="*/ 2974 w 6068"/>
                <a:gd name="T97" fmla="*/ 64 h 829"/>
                <a:gd name="T98" fmla="*/ 2974 w 6068"/>
                <a:gd name="T99" fmla="*/ 64 h 829"/>
                <a:gd name="T100" fmla="*/ 3308 w 6068"/>
                <a:gd name="T101" fmla="*/ 58 h 829"/>
                <a:gd name="T102" fmla="*/ 3729 w 6068"/>
                <a:gd name="T103" fmla="*/ 58 h 829"/>
                <a:gd name="T104" fmla="*/ 3976 w 6068"/>
                <a:gd name="T105" fmla="*/ 64 h 829"/>
                <a:gd name="T106" fmla="*/ 4310 w 6068"/>
                <a:gd name="T107" fmla="*/ 64 h 829"/>
                <a:gd name="T108" fmla="*/ 4310 w 6068"/>
                <a:gd name="T109" fmla="*/ 64 h 829"/>
                <a:gd name="T110" fmla="*/ 4644 w 6068"/>
                <a:gd name="T111" fmla="*/ 71 h 829"/>
                <a:gd name="T112" fmla="*/ 5065 w 6068"/>
                <a:gd name="T113" fmla="*/ 58 h 829"/>
                <a:gd name="T114" fmla="*/ 5313 w 6068"/>
                <a:gd name="T115" fmla="*/ 64 h 829"/>
                <a:gd name="T116" fmla="*/ 5647 w 6068"/>
                <a:gd name="T117" fmla="*/ 58 h 829"/>
                <a:gd name="T118" fmla="*/ 5647 w 6068"/>
                <a:gd name="T119" fmla="*/ 58 h 829"/>
                <a:gd name="T120" fmla="*/ 5981 w 6068"/>
                <a:gd name="T121" fmla="*/ 6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8" h="829">
                  <a:moveTo>
                    <a:pt x="0" y="771"/>
                  </a:moveTo>
                  <a:lnTo>
                    <a:pt x="0" y="771"/>
                  </a:lnTo>
                  <a:cubicBezTo>
                    <a:pt x="0" y="713"/>
                    <a:pt x="87" y="713"/>
                    <a:pt x="87" y="771"/>
                  </a:cubicBezTo>
                  <a:cubicBezTo>
                    <a:pt x="87" y="829"/>
                    <a:pt x="0" y="829"/>
                    <a:pt x="0" y="771"/>
                  </a:cubicBezTo>
                  <a:lnTo>
                    <a:pt x="0" y="771"/>
                  </a:lnTo>
                  <a:close/>
                  <a:moveTo>
                    <a:pt x="34" y="745"/>
                  </a:moveTo>
                  <a:lnTo>
                    <a:pt x="34" y="745"/>
                  </a:lnTo>
                  <a:cubicBezTo>
                    <a:pt x="34" y="687"/>
                    <a:pt x="121" y="687"/>
                    <a:pt x="121" y="745"/>
                  </a:cubicBezTo>
                  <a:cubicBezTo>
                    <a:pt x="121" y="802"/>
                    <a:pt x="34" y="802"/>
                    <a:pt x="34" y="745"/>
                  </a:cubicBezTo>
                  <a:lnTo>
                    <a:pt x="34" y="745"/>
                  </a:lnTo>
                  <a:close/>
                  <a:moveTo>
                    <a:pt x="67" y="721"/>
                  </a:moveTo>
                  <a:lnTo>
                    <a:pt x="67" y="721"/>
                  </a:lnTo>
                  <a:cubicBezTo>
                    <a:pt x="67" y="663"/>
                    <a:pt x="154" y="663"/>
                    <a:pt x="154" y="721"/>
                  </a:cubicBezTo>
                  <a:cubicBezTo>
                    <a:pt x="154" y="779"/>
                    <a:pt x="67" y="779"/>
                    <a:pt x="67" y="721"/>
                  </a:cubicBezTo>
                  <a:lnTo>
                    <a:pt x="67" y="721"/>
                  </a:lnTo>
                  <a:close/>
                  <a:moveTo>
                    <a:pt x="101" y="701"/>
                  </a:moveTo>
                  <a:lnTo>
                    <a:pt x="101" y="701"/>
                  </a:lnTo>
                  <a:cubicBezTo>
                    <a:pt x="101" y="643"/>
                    <a:pt x="187" y="643"/>
                    <a:pt x="187" y="701"/>
                  </a:cubicBezTo>
                  <a:cubicBezTo>
                    <a:pt x="187" y="759"/>
                    <a:pt x="101" y="759"/>
                    <a:pt x="101" y="701"/>
                  </a:cubicBezTo>
                  <a:lnTo>
                    <a:pt x="101" y="701"/>
                  </a:lnTo>
                  <a:close/>
                  <a:moveTo>
                    <a:pt x="134" y="679"/>
                  </a:moveTo>
                  <a:lnTo>
                    <a:pt x="134" y="679"/>
                  </a:lnTo>
                  <a:cubicBezTo>
                    <a:pt x="134" y="621"/>
                    <a:pt x="221" y="621"/>
                    <a:pt x="221" y="679"/>
                  </a:cubicBezTo>
                  <a:cubicBezTo>
                    <a:pt x="221" y="737"/>
                    <a:pt x="134" y="737"/>
                    <a:pt x="134" y="679"/>
                  </a:cubicBezTo>
                  <a:lnTo>
                    <a:pt x="134" y="679"/>
                  </a:lnTo>
                  <a:close/>
                  <a:moveTo>
                    <a:pt x="167" y="659"/>
                  </a:moveTo>
                  <a:lnTo>
                    <a:pt x="167" y="659"/>
                  </a:lnTo>
                  <a:cubicBezTo>
                    <a:pt x="167" y="601"/>
                    <a:pt x="254" y="601"/>
                    <a:pt x="254" y="659"/>
                  </a:cubicBezTo>
                  <a:cubicBezTo>
                    <a:pt x="254" y="717"/>
                    <a:pt x="167" y="717"/>
                    <a:pt x="167" y="659"/>
                  </a:cubicBezTo>
                  <a:lnTo>
                    <a:pt x="167" y="659"/>
                  </a:lnTo>
                  <a:close/>
                  <a:moveTo>
                    <a:pt x="201" y="640"/>
                  </a:moveTo>
                  <a:lnTo>
                    <a:pt x="201" y="640"/>
                  </a:lnTo>
                  <a:cubicBezTo>
                    <a:pt x="201" y="582"/>
                    <a:pt x="288" y="582"/>
                    <a:pt x="288" y="640"/>
                  </a:cubicBezTo>
                  <a:cubicBezTo>
                    <a:pt x="288" y="697"/>
                    <a:pt x="201" y="697"/>
                    <a:pt x="201" y="640"/>
                  </a:cubicBezTo>
                  <a:lnTo>
                    <a:pt x="201" y="640"/>
                  </a:lnTo>
                  <a:close/>
                  <a:moveTo>
                    <a:pt x="234" y="621"/>
                  </a:moveTo>
                  <a:lnTo>
                    <a:pt x="234" y="621"/>
                  </a:lnTo>
                  <a:cubicBezTo>
                    <a:pt x="234" y="563"/>
                    <a:pt x="321" y="563"/>
                    <a:pt x="321" y="621"/>
                  </a:cubicBezTo>
                  <a:cubicBezTo>
                    <a:pt x="321" y="679"/>
                    <a:pt x="234" y="679"/>
                    <a:pt x="234" y="621"/>
                  </a:cubicBezTo>
                  <a:lnTo>
                    <a:pt x="234" y="621"/>
                  </a:lnTo>
                  <a:close/>
                  <a:moveTo>
                    <a:pt x="268" y="602"/>
                  </a:moveTo>
                  <a:lnTo>
                    <a:pt x="268" y="602"/>
                  </a:lnTo>
                  <a:cubicBezTo>
                    <a:pt x="268" y="544"/>
                    <a:pt x="355" y="544"/>
                    <a:pt x="355" y="602"/>
                  </a:cubicBezTo>
                  <a:cubicBezTo>
                    <a:pt x="355" y="660"/>
                    <a:pt x="268" y="660"/>
                    <a:pt x="268" y="602"/>
                  </a:cubicBezTo>
                  <a:lnTo>
                    <a:pt x="268" y="602"/>
                  </a:ln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1" y="525"/>
                    <a:pt x="388" y="525"/>
                    <a:pt x="388" y="583"/>
                  </a:cubicBezTo>
                  <a:cubicBezTo>
                    <a:pt x="388" y="641"/>
                    <a:pt x="301" y="641"/>
                    <a:pt x="301" y="583"/>
                  </a:cubicBezTo>
                  <a:lnTo>
                    <a:pt x="301" y="583"/>
                  </a:lnTo>
                  <a:close/>
                  <a:moveTo>
                    <a:pt x="334" y="565"/>
                  </a:moveTo>
                  <a:lnTo>
                    <a:pt x="334" y="565"/>
                  </a:lnTo>
                  <a:cubicBezTo>
                    <a:pt x="334" y="507"/>
                    <a:pt x="421" y="507"/>
                    <a:pt x="421" y="565"/>
                  </a:cubicBezTo>
                  <a:cubicBezTo>
                    <a:pt x="421" y="623"/>
                    <a:pt x="334" y="623"/>
                    <a:pt x="334" y="565"/>
                  </a:cubicBezTo>
                  <a:lnTo>
                    <a:pt x="334" y="565"/>
                  </a:lnTo>
                  <a:close/>
                  <a:moveTo>
                    <a:pt x="368" y="547"/>
                  </a:moveTo>
                  <a:lnTo>
                    <a:pt x="368" y="547"/>
                  </a:lnTo>
                  <a:cubicBezTo>
                    <a:pt x="368" y="489"/>
                    <a:pt x="455" y="489"/>
                    <a:pt x="455" y="547"/>
                  </a:cubicBezTo>
                  <a:cubicBezTo>
                    <a:pt x="455" y="605"/>
                    <a:pt x="368" y="605"/>
                    <a:pt x="368" y="547"/>
                  </a:cubicBezTo>
                  <a:lnTo>
                    <a:pt x="368" y="547"/>
                  </a:lnTo>
                  <a:close/>
                  <a:moveTo>
                    <a:pt x="401" y="526"/>
                  </a:moveTo>
                  <a:lnTo>
                    <a:pt x="401" y="526"/>
                  </a:lnTo>
                  <a:cubicBezTo>
                    <a:pt x="401" y="468"/>
                    <a:pt x="488" y="468"/>
                    <a:pt x="488" y="526"/>
                  </a:cubicBezTo>
                  <a:cubicBezTo>
                    <a:pt x="488" y="584"/>
                    <a:pt x="401" y="584"/>
                    <a:pt x="401" y="526"/>
                  </a:cubicBezTo>
                  <a:lnTo>
                    <a:pt x="401" y="526"/>
                  </a:lnTo>
                  <a:close/>
                  <a:moveTo>
                    <a:pt x="435" y="504"/>
                  </a:moveTo>
                  <a:lnTo>
                    <a:pt x="435" y="504"/>
                  </a:lnTo>
                  <a:cubicBezTo>
                    <a:pt x="435" y="446"/>
                    <a:pt x="522" y="446"/>
                    <a:pt x="522" y="504"/>
                  </a:cubicBezTo>
                  <a:cubicBezTo>
                    <a:pt x="522" y="562"/>
                    <a:pt x="435" y="562"/>
                    <a:pt x="435" y="504"/>
                  </a:cubicBezTo>
                  <a:lnTo>
                    <a:pt x="435" y="504"/>
                  </a:lnTo>
                  <a:close/>
                  <a:moveTo>
                    <a:pt x="468" y="489"/>
                  </a:moveTo>
                  <a:lnTo>
                    <a:pt x="468" y="489"/>
                  </a:lnTo>
                  <a:cubicBezTo>
                    <a:pt x="468" y="431"/>
                    <a:pt x="555" y="431"/>
                    <a:pt x="555" y="489"/>
                  </a:cubicBezTo>
                  <a:cubicBezTo>
                    <a:pt x="555" y="547"/>
                    <a:pt x="468" y="547"/>
                    <a:pt x="468" y="489"/>
                  </a:cubicBezTo>
                  <a:lnTo>
                    <a:pt x="468" y="489"/>
                  </a:lnTo>
                  <a:close/>
                  <a:moveTo>
                    <a:pt x="502" y="464"/>
                  </a:moveTo>
                  <a:lnTo>
                    <a:pt x="502" y="464"/>
                  </a:lnTo>
                  <a:cubicBezTo>
                    <a:pt x="502" y="406"/>
                    <a:pt x="588" y="406"/>
                    <a:pt x="588" y="464"/>
                  </a:cubicBezTo>
                  <a:cubicBezTo>
                    <a:pt x="588" y="522"/>
                    <a:pt x="502" y="522"/>
                    <a:pt x="502" y="464"/>
                  </a:cubicBezTo>
                  <a:lnTo>
                    <a:pt x="502" y="464"/>
                  </a:lnTo>
                  <a:close/>
                  <a:moveTo>
                    <a:pt x="535" y="446"/>
                  </a:moveTo>
                  <a:lnTo>
                    <a:pt x="535" y="446"/>
                  </a:lnTo>
                  <a:cubicBezTo>
                    <a:pt x="535" y="388"/>
                    <a:pt x="622" y="388"/>
                    <a:pt x="622" y="446"/>
                  </a:cubicBezTo>
                  <a:cubicBezTo>
                    <a:pt x="622" y="504"/>
                    <a:pt x="535" y="504"/>
                    <a:pt x="535" y="446"/>
                  </a:cubicBezTo>
                  <a:lnTo>
                    <a:pt x="535" y="446"/>
                  </a:lnTo>
                  <a:close/>
                  <a:moveTo>
                    <a:pt x="568" y="426"/>
                  </a:moveTo>
                  <a:lnTo>
                    <a:pt x="568" y="426"/>
                  </a:lnTo>
                  <a:cubicBezTo>
                    <a:pt x="568" y="368"/>
                    <a:pt x="655" y="368"/>
                    <a:pt x="655" y="426"/>
                  </a:cubicBezTo>
                  <a:cubicBezTo>
                    <a:pt x="655" y="484"/>
                    <a:pt x="568" y="484"/>
                    <a:pt x="568" y="426"/>
                  </a:cubicBezTo>
                  <a:lnTo>
                    <a:pt x="568" y="426"/>
                  </a:lnTo>
                  <a:close/>
                  <a:moveTo>
                    <a:pt x="602" y="401"/>
                  </a:moveTo>
                  <a:lnTo>
                    <a:pt x="602" y="401"/>
                  </a:lnTo>
                  <a:cubicBezTo>
                    <a:pt x="602" y="343"/>
                    <a:pt x="689" y="343"/>
                    <a:pt x="689" y="401"/>
                  </a:cubicBezTo>
                  <a:cubicBezTo>
                    <a:pt x="689" y="459"/>
                    <a:pt x="602" y="459"/>
                    <a:pt x="602" y="401"/>
                  </a:cubicBezTo>
                  <a:lnTo>
                    <a:pt x="602" y="401"/>
                  </a:lnTo>
                  <a:close/>
                  <a:moveTo>
                    <a:pt x="635" y="383"/>
                  </a:moveTo>
                  <a:lnTo>
                    <a:pt x="635" y="383"/>
                  </a:lnTo>
                  <a:cubicBezTo>
                    <a:pt x="635" y="325"/>
                    <a:pt x="722" y="325"/>
                    <a:pt x="722" y="383"/>
                  </a:cubicBezTo>
                  <a:cubicBezTo>
                    <a:pt x="722" y="441"/>
                    <a:pt x="635" y="441"/>
                    <a:pt x="635" y="383"/>
                  </a:cubicBezTo>
                  <a:lnTo>
                    <a:pt x="635" y="383"/>
                  </a:lnTo>
                  <a:close/>
                  <a:moveTo>
                    <a:pt x="669" y="357"/>
                  </a:moveTo>
                  <a:lnTo>
                    <a:pt x="669" y="357"/>
                  </a:lnTo>
                  <a:cubicBezTo>
                    <a:pt x="669" y="299"/>
                    <a:pt x="755" y="299"/>
                    <a:pt x="755" y="357"/>
                  </a:cubicBezTo>
                  <a:cubicBezTo>
                    <a:pt x="755" y="415"/>
                    <a:pt x="669" y="415"/>
                    <a:pt x="669" y="357"/>
                  </a:cubicBezTo>
                  <a:lnTo>
                    <a:pt x="669" y="357"/>
                  </a:lnTo>
                  <a:close/>
                  <a:moveTo>
                    <a:pt x="702" y="339"/>
                  </a:moveTo>
                  <a:lnTo>
                    <a:pt x="702" y="339"/>
                  </a:lnTo>
                  <a:cubicBezTo>
                    <a:pt x="702" y="281"/>
                    <a:pt x="789" y="281"/>
                    <a:pt x="789" y="339"/>
                  </a:cubicBezTo>
                  <a:cubicBezTo>
                    <a:pt x="789" y="397"/>
                    <a:pt x="702" y="397"/>
                    <a:pt x="702" y="339"/>
                  </a:cubicBezTo>
                  <a:lnTo>
                    <a:pt x="702" y="339"/>
                  </a:lnTo>
                  <a:close/>
                  <a:moveTo>
                    <a:pt x="735" y="316"/>
                  </a:moveTo>
                  <a:lnTo>
                    <a:pt x="735" y="316"/>
                  </a:lnTo>
                  <a:cubicBezTo>
                    <a:pt x="735" y="258"/>
                    <a:pt x="822" y="258"/>
                    <a:pt x="822" y="316"/>
                  </a:cubicBezTo>
                  <a:cubicBezTo>
                    <a:pt x="822" y="374"/>
                    <a:pt x="735" y="374"/>
                    <a:pt x="735" y="316"/>
                  </a:cubicBezTo>
                  <a:lnTo>
                    <a:pt x="735" y="316"/>
                  </a:lnTo>
                  <a:close/>
                  <a:moveTo>
                    <a:pt x="769" y="295"/>
                  </a:moveTo>
                  <a:lnTo>
                    <a:pt x="769" y="295"/>
                  </a:lnTo>
                  <a:cubicBezTo>
                    <a:pt x="769" y="237"/>
                    <a:pt x="856" y="237"/>
                    <a:pt x="856" y="295"/>
                  </a:cubicBezTo>
                  <a:cubicBezTo>
                    <a:pt x="856" y="353"/>
                    <a:pt x="769" y="353"/>
                    <a:pt x="769" y="295"/>
                  </a:cubicBezTo>
                  <a:lnTo>
                    <a:pt x="769" y="295"/>
                  </a:lnTo>
                  <a:close/>
                  <a:moveTo>
                    <a:pt x="802" y="272"/>
                  </a:moveTo>
                  <a:lnTo>
                    <a:pt x="802" y="272"/>
                  </a:lnTo>
                  <a:cubicBezTo>
                    <a:pt x="802" y="214"/>
                    <a:pt x="889" y="214"/>
                    <a:pt x="889" y="272"/>
                  </a:cubicBezTo>
                  <a:cubicBezTo>
                    <a:pt x="889" y="330"/>
                    <a:pt x="802" y="330"/>
                    <a:pt x="802" y="272"/>
                  </a:cubicBezTo>
                  <a:lnTo>
                    <a:pt x="802" y="272"/>
                  </a:lnTo>
                  <a:close/>
                  <a:moveTo>
                    <a:pt x="836" y="248"/>
                  </a:moveTo>
                  <a:lnTo>
                    <a:pt x="836" y="248"/>
                  </a:lnTo>
                  <a:cubicBezTo>
                    <a:pt x="836" y="191"/>
                    <a:pt x="923" y="191"/>
                    <a:pt x="923" y="248"/>
                  </a:cubicBezTo>
                  <a:cubicBezTo>
                    <a:pt x="923" y="306"/>
                    <a:pt x="836" y="306"/>
                    <a:pt x="836" y="248"/>
                  </a:cubicBezTo>
                  <a:lnTo>
                    <a:pt x="836" y="248"/>
                  </a:lnTo>
                  <a:close/>
                  <a:moveTo>
                    <a:pt x="869" y="232"/>
                  </a:moveTo>
                  <a:lnTo>
                    <a:pt x="869" y="232"/>
                  </a:lnTo>
                  <a:cubicBezTo>
                    <a:pt x="869" y="174"/>
                    <a:pt x="956" y="174"/>
                    <a:pt x="956" y="232"/>
                  </a:cubicBezTo>
                  <a:cubicBezTo>
                    <a:pt x="956" y="290"/>
                    <a:pt x="869" y="290"/>
                    <a:pt x="869" y="232"/>
                  </a:cubicBezTo>
                  <a:lnTo>
                    <a:pt x="869" y="232"/>
                  </a:lnTo>
                  <a:close/>
                  <a:moveTo>
                    <a:pt x="902" y="214"/>
                  </a:moveTo>
                  <a:lnTo>
                    <a:pt x="902" y="214"/>
                  </a:lnTo>
                  <a:cubicBezTo>
                    <a:pt x="902" y="156"/>
                    <a:pt x="989" y="156"/>
                    <a:pt x="989" y="214"/>
                  </a:cubicBezTo>
                  <a:cubicBezTo>
                    <a:pt x="989" y="272"/>
                    <a:pt x="902" y="272"/>
                    <a:pt x="902" y="214"/>
                  </a:cubicBezTo>
                  <a:lnTo>
                    <a:pt x="902" y="214"/>
                  </a:lnTo>
                  <a:close/>
                  <a:moveTo>
                    <a:pt x="936" y="196"/>
                  </a:moveTo>
                  <a:lnTo>
                    <a:pt x="936" y="196"/>
                  </a:lnTo>
                  <a:cubicBezTo>
                    <a:pt x="936" y="138"/>
                    <a:pt x="1023" y="138"/>
                    <a:pt x="1023" y="196"/>
                  </a:cubicBezTo>
                  <a:cubicBezTo>
                    <a:pt x="1023" y="253"/>
                    <a:pt x="936" y="253"/>
                    <a:pt x="936" y="196"/>
                  </a:cubicBezTo>
                  <a:lnTo>
                    <a:pt x="936" y="196"/>
                  </a:lnTo>
                  <a:close/>
                  <a:moveTo>
                    <a:pt x="969" y="181"/>
                  </a:moveTo>
                  <a:lnTo>
                    <a:pt x="969" y="181"/>
                  </a:lnTo>
                  <a:cubicBezTo>
                    <a:pt x="969" y="123"/>
                    <a:pt x="1056" y="123"/>
                    <a:pt x="1056" y="181"/>
                  </a:cubicBezTo>
                  <a:cubicBezTo>
                    <a:pt x="1056" y="239"/>
                    <a:pt x="969" y="239"/>
                    <a:pt x="969" y="181"/>
                  </a:cubicBezTo>
                  <a:lnTo>
                    <a:pt x="969" y="181"/>
                  </a:lnTo>
                  <a:close/>
                  <a:moveTo>
                    <a:pt x="1136" y="135"/>
                  </a:moveTo>
                  <a:lnTo>
                    <a:pt x="1136" y="135"/>
                  </a:lnTo>
                  <a:cubicBezTo>
                    <a:pt x="1136" y="77"/>
                    <a:pt x="1223" y="77"/>
                    <a:pt x="1223" y="135"/>
                  </a:cubicBezTo>
                  <a:cubicBezTo>
                    <a:pt x="1223" y="193"/>
                    <a:pt x="1136" y="193"/>
                    <a:pt x="1136" y="135"/>
                  </a:cubicBezTo>
                  <a:lnTo>
                    <a:pt x="1136" y="135"/>
                  </a:lnTo>
                  <a:close/>
                  <a:moveTo>
                    <a:pt x="1303" y="112"/>
                  </a:moveTo>
                  <a:lnTo>
                    <a:pt x="1303" y="112"/>
                  </a:lnTo>
                  <a:cubicBezTo>
                    <a:pt x="1303" y="54"/>
                    <a:pt x="1390" y="54"/>
                    <a:pt x="1390" y="112"/>
                  </a:cubicBezTo>
                  <a:cubicBezTo>
                    <a:pt x="1390" y="170"/>
                    <a:pt x="1303" y="170"/>
                    <a:pt x="1303" y="112"/>
                  </a:cubicBezTo>
                  <a:lnTo>
                    <a:pt x="1303" y="112"/>
                  </a:lnTo>
                  <a:close/>
                  <a:moveTo>
                    <a:pt x="1470" y="101"/>
                  </a:moveTo>
                  <a:lnTo>
                    <a:pt x="1470" y="101"/>
                  </a:lnTo>
                  <a:cubicBezTo>
                    <a:pt x="1470" y="43"/>
                    <a:pt x="1557" y="43"/>
                    <a:pt x="1557" y="101"/>
                  </a:cubicBezTo>
                  <a:cubicBezTo>
                    <a:pt x="1557" y="159"/>
                    <a:pt x="1470" y="159"/>
                    <a:pt x="1470" y="101"/>
                  </a:cubicBezTo>
                  <a:lnTo>
                    <a:pt x="1470" y="101"/>
                  </a:lnTo>
                  <a:close/>
                  <a:moveTo>
                    <a:pt x="1637" y="89"/>
                  </a:moveTo>
                  <a:lnTo>
                    <a:pt x="1637" y="89"/>
                  </a:lnTo>
                  <a:cubicBezTo>
                    <a:pt x="1637" y="31"/>
                    <a:pt x="1724" y="31"/>
                    <a:pt x="1724" y="89"/>
                  </a:cubicBezTo>
                  <a:cubicBezTo>
                    <a:pt x="1724" y="147"/>
                    <a:pt x="1637" y="147"/>
                    <a:pt x="1637" y="89"/>
                  </a:cubicBezTo>
                  <a:lnTo>
                    <a:pt x="1637" y="89"/>
                  </a:lnTo>
                  <a:close/>
                  <a:moveTo>
                    <a:pt x="1805" y="83"/>
                  </a:moveTo>
                  <a:lnTo>
                    <a:pt x="1805" y="83"/>
                  </a:lnTo>
                  <a:cubicBezTo>
                    <a:pt x="1805" y="25"/>
                    <a:pt x="1891" y="25"/>
                    <a:pt x="1891" y="83"/>
                  </a:cubicBezTo>
                  <a:cubicBezTo>
                    <a:pt x="1891" y="141"/>
                    <a:pt x="1805" y="141"/>
                    <a:pt x="1805" y="83"/>
                  </a:cubicBezTo>
                  <a:lnTo>
                    <a:pt x="1805" y="83"/>
                  </a:lnTo>
                  <a:close/>
                  <a:moveTo>
                    <a:pt x="1972" y="83"/>
                  </a:moveTo>
                  <a:lnTo>
                    <a:pt x="1972" y="83"/>
                  </a:lnTo>
                  <a:cubicBezTo>
                    <a:pt x="1972" y="25"/>
                    <a:pt x="2058" y="25"/>
                    <a:pt x="2058" y="83"/>
                  </a:cubicBezTo>
                  <a:cubicBezTo>
                    <a:pt x="2058" y="141"/>
                    <a:pt x="1972" y="141"/>
                    <a:pt x="1972" y="83"/>
                  </a:cubicBezTo>
                  <a:lnTo>
                    <a:pt x="1972" y="83"/>
                  </a:lnTo>
                  <a:close/>
                  <a:moveTo>
                    <a:pt x="2139" y="77"/>
                  </a:moveTo>
                  <a:lnTo>
                    <a:pt x="2139" y="77"/>
                  </a:lnTo>
                  <a:cubicBezTo>
                    <a:pt x="2139" y="19"/>
                    <a:pt x="2226" y="19"/>
                    <a:pt x="2226" y="77"/>
                  </a:cubicBezTo>
                  <a:cubicBezTo>
                    <a:pt x="2226" y="135"/>
                    <a:pt x="2139" y="135"/>
                    <a:pt x="2139" y="77"/>
                  </a:cubicBezTo>
                  <a:lnTo>
                    <a:pt x="2139" y="77"/>
                  </a:lnTo>
                  <a:close/>
                  <a:moveTo>
                    <a:pt x="2306" y="71"/>
                  </a:moveTo>
                  <a:lnTo>
                    <a:pt x="2306" y="71"/>
                  </a:lnTo>
                  <a:cubicBezTo>
                    <a:pt x="2306" y="13"/>
                    <a:pt x="2393" y="13"/>
                    <a:pt x="2393" y="71"/>
                  </a:cubicBezTo>
                  <a:cubicBezTo>
                    <a:pt x="2393" y="128"/>
                    <a:pt x="2306" y="128"/>
                    <a:pt x="2306" y="71"/>
                  </a:cubicBezTo>
                  <a:lnTo>
                    <a:pt x="2306" y="71"/>
                  </a:lnTo>
                  <a:close/>
                  <a:moveTo>
                    <a:pt x="2640" y="77"/>
                  </a:moveTo>
                  <a:lnTo>
                    <a:pt x="2640" y="77"/>
                  </a:lnTo>
                  <a:cubicBezTo>
                    <a:pt x="2640" y="19"/>
                    <a:pt x="2727" y="19"/>
                    <a:pt x="2727" y="77"/>
                  </a:cubicBezTo>
                  <a:cubicBezTo>
                    <a:pt x="2727" y="135"/>
                    <a:pt x="2640" y="135"/>
                    <a:pt x="2640" y="77"/>
                  </a:cubicBezTo>
                  <a:lnTo>
                    <a:pt x="2640" y="77"/>
                  </a:lnTo>
                  <a:close/>
                  <a:moveTo>
                    <a:pt x="2974" y="64"/>
                  </a:moveTo>
                  <a:lnTo>
                    <a:pt x="2974" y="64"/>
                  </a:lnTo>
                  <a:cubicBezTo>
                    <a:pt x="2974" y="6"/>
                    <a:pt x="3061" y="6"/>
                    <a:pt x="3061" y="64"/>
                  </a:cubicBezTo>
                  <a:cubicBezTo>
                    <a:pt x="3061" y="122"/>
                    <a:pt x="2974" y="122"/>
                    <a:pt x="2974" y="64"/>
                  </a:cubicBezTo>
                  <a:lnTo>
                    <a:pt x="2974" y="64"/>
                  </a:lnTo>
                  <a:close/>
                  <a:moveTo>
                    <a:pt x="3308" y="58"/>
                  </a:moveTo>
                  <a:lnTo>
                    <a:pt x="3308" y="58"/>
                  </a:lnTo>
                  <a:cubicBezTo>
                    <a:pt x="3308" y="0"/>
                    <a:pt x="3395" y="0"/>
                    <a:pt x="3395" y="58"/>
                  </a:cubicBezTo>
                  <a:cubicBezTo>
                    <a:pt x="3395" y="116"/>
                    <a:pt x="3308" y="116"/>
                    <a:pt x="3308" y="58"/>
                  </a:cubicBezTo>
                  <a:lnTo>
                    <a:pt x="3308" y="58"/>
                  </a:lnTo>
                  <a:close/>
                  <a:moveTo>
                    <a:pt x="3642" y="58"/>
                  </a:moveTo>
                  <a:lnTo>
                    <a:pt x="3642" y="58"/>
                  </a:lnTo>
                  <a:cubicBezTo>
                    <a:pt x="3642" y="0"/>
                    <a:pt x="3729" y="0"/>
                    <a:pt x="3729" y="58"/>
                  </a:cubicBezTo>
                  <a:cubicBezTo>
                    <a:pt x="3729" y="116"/>
                    <a:pt x="3642" y="116"/>
                    <a:pt x="3642" y="58"/>
                  </a:cubicBezTo>
                  <a:lnTo>
                    <a:pt x="3642" y="58"/>
                  </a:lnTo>
                  <a:close/>
                  <a:moveTo>
                    <a:pt x="3976" y="64"/>
                  </a:moveTo>
                  <a:lnTo>
                    <a:pt x="3976" y="64"/>
                  </a:lnTo>
                  <a:cubicBezTo>
                    <a:pt x="3976" y="6"/>
                    <a:pt x="4063" y="6"/>
                    <a:pt x="4063" y="64"/>
                  </a:cubicBezTo>
                  <a:cubicBezTo>
                    <a:pt x="4063" y="122"/>
                    <a:pt x="3976" y="122"/>
                    <a:pt x="3976" y="64"/>
                  </a:cubicBezTo>
                  <a:lnTo>
                    <a:pt x="3976" y="64"/>
                  </a:lnTo>
                  <a:close/>
                  <a:moveTo>
                    <a:pt x="4310" y="64"/>
                  </a:moveTo>
                  <a:lnTo>
                    <a:pt x="4310" y="64"/>
                  </a:lnTo>
                  <a:cubicBezTo>
                    <a:pt x="4310" y="6"/>
                    <a:pt x="4397" y="6"/>
                    <a:pt x="4397" y="64"/>
                  </a:cubicBezTo>
                  <a:cubicBezTo>
                    <a:pt x="4397" y="122"/>
                    <a:pt x="4310" y="122"/>
                    <a:pt x="4310" y="64"/>
                  </a:cubicBezTo>
                  <a:lnTo>
                    <a:pt x="4310" y="64"/>
                  </a:lnTo>
                  <a:close/>
                  <a:moveTo>
                    <a:pt x="4644" y="71"/>
                  </a:moveTo>
                  <a:lnTo>
                    <a:pt x="4644" y="71"/>
                  </a:lnTo>
                  <a:cubicBezTo>
                    <a:pt x="4644" y="13"/>
                    <a:pt x="4731" y="13"/>
                    <a:pt x="4731" y="71"/>
                  </a:cubicBezTo>
                  <a:cubicBezTo>
                    <a:pt x="4731" y="128"/>
                    <a:pt x="4644" y="128"/>
                    <a:pt x="4644" y="71"/>
                  </a:cubicBezTo>
                  <a:lnTo>
                    <a:pt x="4644" y="71"/>
                  </a:lnTo>
                  <a:close/>
                  <a:moveTo>
                    <a:pt x="4978" y="58"/>
                  </a:moveTo>
                  <a:lnTo>
                    <a:pt x="4978" y="58"/>
                  </a:lnTo>
                  <a:cubicBezTo>
                    <a:pt x="4978" y="0"/>
                    <a:pt x="5065" y="0"/>
                    <a:pt x="5065" y="58"/>
                  </a:cubicBezTo>
                  <a:cubicBezTo>
                    <a:pt x="5065" y="116"/>
                    <a:pt x="4978" y="116"/>
                    <a:pt x="4978" y="58"/>
                  </a:cubicBezTo>
                  <a:lnTo>
                    <a:pt x="4978" y="58"/>
                  </a:lnTo>
                  <a:close/>
                  <a:moveTo>
                    <a:pt x="5313" y="64"/>
                  </a:moveTo>
                  <a:lnTo>
                    <a:pt x="5313" y="64"/>
                  </a:lnTo>
                  <a:cubicBezTo>
                    <a:pt x="5313" y="6"/>
                    <a:pt x="5399" y="6"/>
                    <a:pt x="5399" y="64"/>
                  </a:cubicBezTo>
                  <a:cubicBezTo>
                    <a:pt x="5399" y="122"/>
                    <a:pt x="5313" y="122"/>
                    <a:pt x="5313" y="64"/>
                  </a:cubicBezTo>
                  <a:lnTo>
                    <a:pt x="5313" y="64"/>
                  </a:lnTo>
                  <a:close/>
                  <a:moveTo>
                    <a:pt x="5647" y="58"/>
                  </a:moveTo>
                  <a:lnTo>
                    <a:pt x="5647" y="58"/>
                  </a:lnTo>
                  <a:cubicBezTo>
                    <a:pt x="5647" y="0"/>
                    <a:pt x="5734" y="0"/>
                    <a:pt x="5734" y="58"/>
                  </a:cubicBezTo>
                  <a:cubicBezTo>
                    <a:pt x="5734" y="116"/>
                    <a:pt x="5647" y="116"/>
                    <a:pt x="5647" y="58"/>
                  </a:cubicBezTo>
                  <a:lnTo>
                    <a:pt x="5647" y="58"/>
                  </a:lnTo>
                  <a:close/>
                  <a:moveTo>
                    <a:pt x="5981" y="64"/>
                  </a:moveTo>
                  <a:lnTo>
                    <a:pt x="5981" y="64"/>
                  </a:lnTo>
                  <a:cubicBezTo>
                    <a:pt x="5981" y="6"/>
                    <a:pt x="6068" y="6"/>
                    <a:pt x="6068" y="64"/>
                  </a:cubicBezTo>
                  <a:cubicBezTo>
                    <a:pt x="6068" y="122"/>
                    <a:pt x="5981" y="122"/>
                    <a:pt x="5981" y="64"/>
                  </a:cubicBezTo>
                  <a:lnTo>
                    <a:pt x="5981" y="64"/>
                  </a:lnTo>
                  <a:close/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456"/>
            <p:cNvSpPr>
              <a:spLocks/>
            </p:cNvSpPr>
            <p:nvPr/>
          </p:nvSpPr>
          <p:spPr bwMode="auto">
            <a:xfrm>
              <a:off x="1276" y="3556"/>
              <a:ext cx="245" cy="153"/>
            </a:xfrm>
            <a:custGeom>
              <a:avLst/>
              <a:gdLst>
                <a:gd name="T0" fmla="*/ 0 w 434"/>
                <a:gd name="T1" fmla="*/ 270 h 270"/>
                <a:gd name="T2" fmla="*/ 0 w 434"/>
                <a:gd name="T3" fmla="*/ 270 h 270"/>
                <a:gd name="T4" fmla="*/ 9 w 434"/>
                <a:gd name="T5" fmla="*/ 265 h 270"/>
                <a:gd name="T6" fmla="*/ 17 w 434"/>
                <a:gd name="T7" fmla="*/ 259 h 270"/>
                <a:gd name="T8" fmla="*/ 26 w 434"/>
                <a:gd name="T9" fmla="*/ 254 h 270"/>
                <a:gd name="T10" fmla="*/ 35 w 434"/>
                <a:gd name="T11" fmla="*/ 248 h 270"/>
                <a:gd name="T12" fmla="*/ 44 w 434"/>
                <a:gd name="T13" fmla="*/ 243 h 270"/>
                <a:gd name="T14" fmla="*/ 53 w 434"/>
                <a:gd name="T15" fmla="*/ 237 h 270"/>
                <a:gd name="T16" fmla="*/ 62 w 434"/>
                <a:gd name="T17" fmla="*/ 232 h 270"/>
                <a:gd name="T18" fmla="*/ 71 w 434"/>
                <a:gd name="T19" fmla="*/ 226 h 270"/>
                <a:gd name="T20" fmla="*/ 79 w 434"/>
                <a:gd name="T21" fmla="*/ 221 h 270"/>
                <a:gd name="T22" fmla="*/ 88 w 434"/>
                <a:gd name="T23" fmla="*/ 215 h 270"/>
                <a:gd name="T24" fmla="*/ 97 w 434"/>
                <a:gd name="T25" fmla="*/ 210 h 270"/>
                <a:gd name="T26" fmla="*/ 106 w 434"/>
                <a:gd name="T27" fmla="*/ 204 h 270"/>
                <a:gd name="T28" fmla="*/ 115 w 434"/>
                <a:gd name="T29" fmla="*/ 199 h 270"/>
                <a:gd name="T30" fmla="*/ 124 w 434"/>
                <a:gd name="T31" fmla="*/ 193 h 270"/>
                <a:gd name="T32" fmla="*/ 133 w 434"/>
                <a:gd name="T33" fmla="*/ 188 h 270"/>
                <a:gd name="T34" fmla="*/ 141 w 434"/>
                <a:gd name="T35" fmla="*/ 182 h 270"/>
                <a:gd name="T36" fmla="*/ 150 w 434"/>
                <a:gd name="T37" fmla="*/ 177 h 270"/>
                <a:gd name="T38" fmla="*/ 159 w 434"/>
                <a:gd name="T39" fmla="*/ 171 h 270"/>
                <a:gd name="T40" fmla="*/ 168 w 434"/>
                <a:gd name="T41" fmla="*/ 165 h 270"/>
                <a:gd name="T42" fmla="*/ 177 w 434"/>
                <a:gd name="T43" fmla="*/ 160 h 270"/>
                <a:gd name="T44" fmla="*/ 186 w 434"/>
                <a:gd name="T45" fmla="*/ 154 h 270"/>
                <a:gd name="T46" fmla="*/ 195 w 434"/>
                <a:gd name="T47" fmla="*/ 149 h 270"/>
                <a:gd name="T48" fmla="*/ 203 w 434"/>
                <a:gd name="T49" fmla="*/ 143 h 270"/>
                <a:gd name="T50" fmla="*/ 212 w 434"/>
                <a:gd name="T51" fmla="*/ 138 h 270"/>
                <a:gd name="T52" fmla="*/ 221 w 434"/>
                <a:gd name="T53" fmla="*/ 132 h 270"/>
                <a:gd name="T54" fmla="*/ 230 w 434"/>
                <a:gd name="T55" fmla="*/ 127 h 270"/>
                <a:gd name="T56" fmla="*/ 239 w 434"/>
                <a:gd name="T57" fmla="*/ 121 h 270"/>
                <a:gd name="T58" fmla="*/ 248 w 434"/>
                <a:gd name="T59" fmla="*/ 116 h 270"/>
                <a:gd name="T60" fmla="*/ 257 w 434"/>
                <a:gd name="T61" fmla="*/ 110 h 270"/>
                <a:gd name="T62" fmla="*/ 265 w 434"/>
                <a:gd name="T63" fmla="*/ 105 h 270"/>
                <a:gd name="T64" fmla="*/ 274 w 434"/>
                <a:gd name="T65" fmla="*/ 99 h 270"/>
                <a:gd name="T66" fmla="*/ 283 w 434"/>
                <a:gd name="T67" fmla="*/ 94 h 270"/>
                <a:gd name="T68" fmla="*/ 292 w 434"/>
                <a:gd name="T69" fmla="*/ 88 h 270"/>
                <a:gd name="T70" fmla="*/ 301 w 434"/>
                <a:gd name="T71" fmla="*/ 83 h 270"/>
                <a:gd name="T72" fmla="*/ 310 w 434"/>
                <a:gd name="T73" fmla="*/ 77 h 270"/>
                <a:gd name="T74" fmla="*/ 319 w 434"/>
                <a:gd name="T75" fmla="*/ 71 h 270"/>
                <a:gd name="T76" fmla="*/ 327 w 434"/>
                <a:gd name="T77" fmla="*/ 66 h 270"/>
                <a:gd name="T78" fmla="*/ 336 w 434"/>
                <a:gd name="T79" fmla="*/ 60 h 270"/>
                <a:gd name="T80" fmla="*/ 345 w 434"/>
                <a:gd name="T81" fmla="*/ 55 h 270"/>
                <a:gd name="T82" fmla="*/ 354 w 434"/>
                <a:gd name="T83" fmla="*/ 49 h 270"/>
                <a:gd name="T84" fmla="*/ 363 w 434"/>
                <a:gd name="T85" fmla="*/ 44 h 270"/>
                <a:gd name="T86" fmla="*/ 372 w 434"/>
                <a:gd name="T87" fmla="*/ 38 h 270"/>
                <a:gd name="T88" fmla="*/ 380 w 434"/>
                <a:gd name="T89" fmla="*/ 33 h 270"/>
                <a:gd name="T90" fmla="*/ 389 w 434"/>
                <a:gd name="T91" fmla="*/ 27 h 270"/>
                <a:gd name="T92" fmla="*/ 398 w 434"/>
                <a:gd name="T93" fmla="*/ 22 h 270"/>
                <a:gd name="T94" fmla="*/ 407 w 434"/>
                <a:gd name="T95" fmla="*/ 16 h 270"/>
                <a:gd name="T96" fmla="*/ 416 w 434"/>
                <a:gd name="T97" fmla="*/ 11 h 270"/>
                <a:gd name="T98" fmla="*/ 425 w 434"/>
                <a:gd name="T99" fmla="*/ 5 h 270"/>
                <a:gd name="T100" fmla="*/ 434 w 434"/>
                <a:gd name="T10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4" h="270">
                  <a:moveTo>
                    <a:pt x="0" y="270"/>
                  </a:moveTo>
                  <a:lnTo>
                    <a:pt x="0" y="270"/>
                  </a:lnTo>
                  <a:lnTo>
                    <a:pt x="9" y="265"/>
                  </a:lnTo>
                  <a:lnTo>
                    <a:pt x="17" y="259"/>
                  </a:lnTo>
                  <a:lnTo>
                    <a:pt x="26" y="254"/>
                  </a:lnTo>
                  <a:lnTo>
                    <a:pt x="35" y="248"/>
                  </a:lnTo>
                  <a:lnTo>
                    <a:pt x="44" y="243"/>
                  </a:lnTo>
                  <a:lnTo>
                    <a:pt x="53" y="237"/>
                  </a:lnTo>
                  <a:lnTo>
                    <a:pt x="62" y="232"/>
                  </a:lnTo>
                  <a:lnTo>
                    <a:pt x="71" y="226"/>
                  </a:lnTo>
                  <a:lnTo>
                    <a:pt x="79" y="221"/>
                  </a:lnTo>
                  <a:lnTo>
                    <a:pt x="88" y="215"/>
                  </a:lnTo>
                  <a:lnTo>
                    <a:pt x="97" y="210"/>
                  </a:lnTo>
                  <a:lnTo>
                    <a:pt x="106" y="204"/>
                  </a:lnTo>
                  <a:lnTo>
                    <a:pt x="115" y="199"/>
                  </a:lnTo>
                  <a:lnTo>
                    <a:pt x="124" y="193"/>
                  </a:lnTo>
                  <a:lnTo>
                    <a:pt x="133" y="188"/>
                  </a:lnTo>
                  <a:lnTo>
                    <a:pt x="141" y="182"/>
                  </a:lnTo>
                  <a:lnTo>
                    <a:pt x="150" y="177"/>
                  </a:lnTo>
                  <a:lnTo>
                    <a:pt x="159" y="171"/>
                  </a:lnTo>
                  <a:lnTo>
                    <a:pt x="168" y="165"/>
                  </a:lnTo>
                  <a:lnTo>
                    <a:pt x="177" y="160"/>
                  </a:lnTo>
                  <a:lnTo>
                    <a:pt x="186" y="154"/>
                  </a:lnTo>
                  <a:lnTo>
                    <a:pt x="195" y="149"/>
                  </a:lnTo>
                  <a:lnTo>
                    <a:pt x="203" y="143"/>
                  </a:lnTo>
                  <a:lnTo>
                    <a:pt x="212" y="138"/>
                  </a:lnTo>
                  <a:lnTo>
                    <a:pt x="221" y="132"/>
                  </a:lnTo>
                  <a:lnTo>
                    <a:pt x="230" y="127"/>
                  </a:lnTo>
                  <a:lnTo>
                    <a:pt x="239" y="121"/>
                  </a:lnTo>
                  <a:lnTo>
                    <a:pt x="248" y="116"/>
                  </a:lnTo>
                  <a:lnTo>
                    <a:pt x="257" y="110"/>
                  </a:lnTo>
                  <a:lnTo>
                    <a:pt x="265" y="105"/>
                  </a:lnTo>
                  <a:lnTo>
                    <a:pt x="274" y="99"/>
                  </a:lnTo>
                  <a:lnTo>
                    <a:pt x="283" y="94"/>
                  </a:lnTo>
                  <a:lnTo>
                    <a:pt x="292" y="88"/>
                  </a:lnTo>
                  <a:lnTo>
                    <a:pt x="301" y="83"/>
                  </a:lnTo>
                  <a:lnTo>
                    <a:pt x="310" y="77"/>
                  </a:lnTo>
                  <a:lnTo>
                    <a:pt x="319" y="71"/>
                  </a:lnTo>
                  <a:lnTo>
                    <a:pt x="327" y="66"/>
                  </a:lnTo>
                  <a:lnTo>
                    <a:pt x="336" y="60"/>
                  </a:lnTo>
                  <a:lnTo>
                    <a:pt x="345" y="55"/>
                  </a:lnTo>
                  <a:lnTo>
                    <a:pt x="354" y="49"/>
                  </a:lnTo>
                  <a:lnTo>
                    <a:pt x="363" y="44"/>
                  </a:lnTo>
                  <a:lnTo>
                    <a:pt x="372" y="38"/>
                  </a:lnTo>
                  <a:lnTo>
                    <a:pt x="380" y="33"/>
                  </a:lnTo>
                  <a:lnTo>
                    <a:pt x="389" y="27"/>
                  </a:lnTo>
                  <a:lnTo>
                    <a:pt x="398" y="22"/>
                  </a:lnTo>
                  <a:lnTo>
                    <a:pt x="407" y="16"/>
                  </a:lnTo>
                  <a:lnTo>
                    <a:pt x="416" y="11"/>
                  </a:lnTo>
                  <a:lnTo>
                    <a:pt x="425" y="5"/>
                  </a:lnTo>
                  <a:lnTo>
                    <a:pt x="434" y="0"/>
                  </a:lnTo>
                </a:path>
              </a:pathLst>
            </a:custGeom>
            <a:noFill/>
            <a:ln w="11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457"/>
            <p:cNvSpPr>
              <a:spLocks/>
            </p:cNvSpPr>
            <p:nvPr/>
          </p:nvSpPr>
          <p:spPr bwMode="auto">
            <a:xfrm>
              <a:off x="1521" y="3403"/>
              <a:ext cx="246" cy="153"/>
            </a:xfrm>
            <a:custGeom>
              <a:avLst/>
              <a:gdLst>
                <a:gd name="T0" fmla="*/ 0 w 433"/>
                <a:gd name="T1" fmla="*/ 271 h 271"/>
                <a:gd name="T2" fmla="*/ 0 w 433"/>
                <a:gd name="T3" fmla="*/ 271 h 271"/>
                <a:gd name="T4" fmla="*/ 8 w 433"/>
                <a:gd name="T5" fmla="*/ 265 h 271"/>
                <a:gd name="T6" fmla="*/ 17 w 433"/>
                <a:gd name="T7" fmla="*/ 260 h 271"/>
                <a:gd name="T8" fmla="*/ 26 w 433"/>
                <a:gd name="T9" fmla="*/ 254 h 271"/>
                <a:gd name="T10" fmla="*/ 35 w 433"/>
                <a:gd name="T11" fmla="*/ 248 h 271"/>
                <a:gd name="T12" fmla="*/ 44 w 433"/>
                <a:gd name="T13" fmla="*/ 243 h 271"/>
                <a:gd name="T14" fmla="*/ 53 w 433"/>
                <a:gd name="T15" fmla="*/ 237 h 271"/>
                <a:gd name="T16" fmla="*/ 62 w 433"/>
                <a:gd name="T17" fmla="*/ 232 h 271"/>
                <a:gd name="T18" fmla="*/ 70 w 433"/>
                <a:gd name="T19" fmla="*/ 226 h 271"/>
                <a:gd name="T20" fmla="*/ 79 w 433"/>
                <a:gd name="T21" fmla="*/ 221 h 271"/>
                <a:gd name="T22" fmla="*/ 88 w 433"/>
                <a:gd name="T23" fmla="*/ 215 h 271"/>
                <a:gd name="T24" fmla="*/ 97 w 433"/>
                <a:gd name="T25" fmla="*/ 210 h 271"/>
                <a:gd name="T26" fmla="*/ 106 w 433"/>
                <a:gd name="T27" fmla="*/ 204 h 271"/>
                <a:gd name="T28" fmla="*/ 115 w 433"/>
                <a:gd name="T29" fmla="*/ 199 h 271"/>
                <a:gd name="T30" fmla="*/ 124 w 433"/>
                <a:gd name="T31" fmla="*/ 193 h 271"/>
                <a:gd name="T32" fmla="*/ 132 w 433"/>
                <a:gd name="T33" fmla="*/ 188 h 271"/>
                <a:gd name="T34" fmla="*/ 141 w 433"/>
                <a:gd name="T35" fmla="*/ 182 h 271"/>
                <a:gd name="T36" fmla="*/ 150 w 433"/>
                <a:gd name="T37" fmla="*/ 177 h 271"/>
                <a:gd name="T38" fmla="*/ 159 w 433"/>
                <a:gd name="T39" fmla="*/ 171 h 271"/>
                <a:gd name="T40" fmla="*/ 168 w 433"/>
                <a:gd name="T41" fmla="*/ 166 h 271"/>
                <a:gd name="T42" fmla="*/ 177 w 433"/>
                <a:gd name="T43" fmla="*/ 160 h 271"/>
                <a:gd name="T44" fmla="*/ 186 w 433"/>
                <a:gd name="T45" fmla="*/ 154 h 271"/>
                <a:gd name="T46" fmla="*/ 194 w 433"/>
                <a:gd name="T47" fmla="*/ 149 h 271"/>
                <a:gd name="T48" fmla="*/ 203 w 433"/>
                <a:gd name="T49" fmla="*/ 143 h 271"/>
                <a:gd name="T50" fmla="*/ 212 w 433"/>
                <a:gd name="T51" fmla="*/ 138 h 271"/>
                <a:gd name="T52" fmla="*/ 221 w 433"/>
                <a:gd name="T53" fmla="*/ 132 h 271"/>
                <a:gd name="T54" fmla="*/ 230 w 433"/>
                <a:gd name="T55" fmla="*/ 127 h 271"/>
                <a:gd name="T56" fmla="*/ 239 w 433"/>
                <a:gd name="T57" fmla="*/ 121 h 271"/>
                <a:gd name="T58" fmla="*/ 247 w 433"/>
                <a:gd name="T59" fmla="*/ 116 h 271"/>
                <a:gd name="T60" fmla="*/ 256 w 433"/>
                <a:gd name="T61" fmla="*/ 110 h 271"/>
                <a:gd name="T62" fmla="*/ 265 w 433"/>
                <a:gd name="T63" fmla="*/ 105 h 271"/>
                <a:gd name="T64" fmla="*/ 274 w 433"/>
                <a:gd name="T65" fmla="*/ 99 h 271"/>
                <a:gd name="T66" fmla="*/ 283 w 433"/>
                <a:gd name="T67" fmla="*/ 94 h 271"/>
                <a:gd name="T68" fmla="*/ 292 w 433"/>
                <a:gd name="T69" fmla="*/ 88 h 271"/>
                <a:gd name="T70" fmla="*/ 301 w 433"/>
                <a:gd name="T71" fmla="*/ 83 h 271"/>
                <a:gd name="T72" fmla="*/ 309 w 433"/>
                <a:gd name="T73" fmla="*/ 77 h 271"/>
                <a:gd name="T74" fmla="*/ 318 w 433"/>
                <a:gd name="T75" fmla="*/ 72 h 271"/>
                <a:gd name="T76" fmla="*/ 327 w 433"/>
                <a:gd name="T77" fmla="*/ 66 h 271"/>
                <a:gd name="T78" fmla="*/ 336 w 433"/>
                <a:gd name="T79" fmla="*/ 61 h 271"/>
                <a:gd name="T80" fmla="*/ 345 w 433"/>
                <a:gd name="T81" fmla="*/ 55 h 271"/>
                <a:gd name="T82" fmla="*/ 354 w 433"/>
                <a:gd name="T83" fmla="*/ 49 h 271"/>
                <a:gd name="T84" fmla="*/ 363 w 433"/>
                <a:gd name="T85" fmla="*/ 44 h 271"/>
                <a:gd name="T86" fmla="*/ 371 w 433"/>
                <a:gd name="T87" fmla="*/ 38 h 271"/>
                <a:gd name="T88" fmla="*/ 380 w 433"/>
                <a:gd name="T89" fmla="*/ 33 h 271"/>
                <a:gd name="T90" fmla="*/ 389 w 433"/>
                <a:gd name="T91" fmla="*/ 27 h 271"/>
                <a:gd name="T92" fmla="*/ 398 w 433"/>
                <a:gd name="T93" fmla="*/ 22 h 271"/>
                <a:gd name="T94" fmla="*/ 407 w 433"/>
                <a:gd name="T95" fmla="*/ 16 h 271"/>
                <a:gd name="T96" fmla="*/ 416 w 433"/>
                <a:gd name="T97" fmla="*/ 11 h 271"/>
                <a:gd name="T98" fmla="*/ 425 w 433"/>
                <a:gd name="T99" fmla="*/ 5 h 271"/>
                <a:gd name="T100" fmla="*/ 433 w 433"/>
                <a:gd name="T10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271">
                  <a:moveTo>
                    <a:pt x="0" y="271"/>
                  </a:moveTo>
                  <a:lnTo>
                    <a:pt x="0" y="271"/>
                  </a:lnTo>
                  <a:lnTo>
                    <a:pt x="8" y="265"/>
                  </a:lnTo>
                  <a:lnTo>
                    <a:pt x="17" y="260"/>
                  </a:lnTo>
                  <a:lnTo>
                    <a:pt x="26" y="254"/>
                  </a:lnTo>
                  <a:lnTo>
                    <a:pt x="35" y="248"/>
                  </a:lnTo>
                  <a:lnTo>
                    <a:pt x="44" y="243"/>
                  </a:lnTo>
                  <a:lnTo>
                    <a:pt x="53" y="237"/>
                  </a:lnTo>
                  <a:lnTo>
                    <a:pt x="62" y="232"/>
                  </a:lnTo>
                  <a:lnTo>
                    <a:pt x="70" y="226"/>
                  </a:lnTo>
                  <a:lnTo>
                    <a:pt x="79" y="221"/>
                  </a:lnTo>
                  <a:lnTo>
                    <a:pt x="88" y="215"/>
                  </a:lnTo>
                  <a:lnTo>
                    <a:pt x="97" y="210"/>
                  </a:lnTo>
                  <a:lnTo>
                    <a:pt x="106" y="204"/>
                  </a:lnTo>
                  <a:lnTo>
                    <a:pt x="115" y="199"/>
                  </a:lnTo>
                  <a:lnTo>
                    <a:pt x="124" y="193"/>
                  </a:lnTo>
                  <a:lnTo>
                    <a:pt x="132" y="188"/>
                  </a:lnTo>
                  <a:lnTo>
                    <a:pt x="141" y="182"/>
                  </a:lnTo>
                  <a:lnTo>
                    <a:pt x="150" y="177"/>
                  </a:lnTo>
                  <a:lnTo>
                    <a:pt x="159" y="171"/>
                  </a:lnTo>
                  <a:lnTo>
                    <a:pt x="168" y="166"/>
                  </a:lnTo>
                  <a:lnTo>
                    <a:pt x="177" y="160"/>
                  </a:lnTo>
                  <a:lnTo>
                    <a:pt x="186" y="154"/>
                  </a:lnTo>
                  <a:lnTo>
                    <a:pt x="194" y="149"/>
                  </a:lnTo>
                  <a:lnTo>
                    <a:pt x="203" y="143"/>
                  </a:lnTo>
                  <a:lnTo>
                    <a:pt x="212" y="138"/>
                  </a:lnTo>
                  <a:lnTo>
                    <a:pt x="221" y="132"/>
                  </a:lnTo>
                  <a:lnTo>
                    <a:pt x="230" y="127"/>
                  </a:lnTo>
                  <a:lnTo>
                    <a:pt x="239" y="121"/>
                  </a:lnTo>
                  <a:lnTo>
                    <a:pt x="247" y="116"/>
                  </a:lnTo>
                  <a:lnTo>
                    <a:pt x="256" y="110"/>
                  </a:lnTo>
                  <a:lnTo>
                    <a:pt x="265" y="105"/>
                  </a:lnTo>
                  <a:lnTo>
                    <a:pt x="274" y="99"/>
                  </a:lnTo>
                  <a:lnTo>
                    <a:pt x="283" y="94"/>
                  </a:lnTo>
                  <a:lnTo>
                    <a:pt x="292" y="88"/>
                  </a:lnTo>
                  <a:lnTo>
                    <a:pt x="301" y="83"/>
                  </a:lnTo>
                  <a:lnTo>
                    <a:pt x="309" y="77"/>
                  </a:lnTo>
                  <a:lnTo>
                    <a:pt x="318" y="72"/>
                  </a:lnTo>
                  <a:lnTo>
                    <a:pt x="327" y="66"/>
                  </a:lnTo>
                  <a:lnTo>
                    <a:pt x="336" y="61"/>
                  </a:lnTo>
                  <a:lnTo>
                    <a:pt x="345" y="55"/>
                  </a:lnTo>
                  <a:lnTo>
                    <a:pt x="354" y="49"/>
                  </a:lnTo>
                  <a:lnTo>
                    <a:pt x="363" y="44"/>
                  </a:lnTo>
                  <a:lnTo>
                    <a:pt x="371" y="38"/>
                  </a:lnTo>
                  <a:lnTo>
                    <a:pt x="380" y="33"/>
                  </a:lnTo>
                  <a:lnTo>
                    <a:pt x="389" y="27"/>
                  </a:lnTo>
                  <a:lnTo>
                    <a:pt x="398" y="22"/>
                  </a:lnTo>
                  <a:lnTo>
                    <a:pt x="407" y="16"/>
                  </a:lnTo>
                  <a:lnTo>
                    <a:pt x="416" y="11"/>
                  </a:lnTo>
                  <a:lnTo>
                    <a:pt x="425" y="5"/>
                  </a:lnTo>
                  <a:lnTo>
                    <a:pt x="433" y="0"/>
                  </a:lnTo>
                </a:path>
              </a:pathLst>
            </a:custGeom>
            <a:noFill/>
            <a:ln w="11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458"/>
            <p:cNvSpPr>
              <a:spLocks/>
            </p:cNvSpPr>
            <p:nvPr/>
          </p:nvSpPr>
          <p:spPr bwMode="auto">
            <a:xfrm>
              <a:off x="1767" y="3399"/>
              <a:ext cx="5" cy="4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1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459"/>
            <p:cNvSpPr>
              <a:spLocks noEditPoints="1"/>
            </p:cNvSpPr>
            <p:nvPr/>
          </p:nvSpPr>
          <p:spPr bwMode="auto">
            <a:xfrm>
              <a:off x="1282" y="3147"/>
              <a:ext cx="895" cy="558"/>
            </a:xfrm>
            <a:custGeom>
              <a:avLst/>
              <a:gdLst>
                <a:gd name="T0" fmla="*/ 0 w 1580"/>
                <a:gd name="T1" fmla="*/ 986 h 986"/>
                <a:gd name="T2" fmla="*/ 34 w 1580"/>
                <a:gd name="T3" fmla="*/ 965 h 986"/>
                <a:gd name="T4" fmla="*/ 68 w 1580"/>
                <a:gd name="T5" fmla="*/ 944 h 986"/>
                <a:gd name="T6" fmla="*/ 102 w 1580"/>
                <a:gd name="T7" fmla="*/ 923 h 986"/>
                <a:gd name="T8" fmla="*/ 136 w 1580"/>
                <a:gd name="T9" fmla="*/ 901 h 986"/>
                <a:gd name="T10" fmla="*/ 170 w 1580"/>
                <a:gd name="T11" fmla="*/ 880 h 986"/>
                <a:gd name="T12" fmla="*/ 204 w 1580"/>
                <a:gd name="T13" fmla="*/ 859 h 986"/>
                <a:gd name="T14" fmla="*/ 238 w 1580"/>
                <a:gd name="T15" fmla="*/ 838 h 986"/>
                <a:gd name="T16" fmla="*/ 272 w 1580"/>
                <a:gd name="T17" fmla="*/ 817 h 986"/>
                <a:gd name="T18" fmla="*/ 306 w 1580"/>
                <a:gd name="T19" fmla="*/ 796 h 986"/>
                <a:gd name="T20" fmla="*/ 340 w 1580"/>
                <a:gd name="T21" fmla="*/ 774 h 986"/>
                <a:gd name="T22" fmla="*/ 374 w 1580"/>
                <a:gd name="T23" fmla="*/ 753 h 986"/>
                <a:gd name="T24" fmla="*/ 408 w 1580"/>
                <a:gd name="T25" fmla="*/ 732 h 986"/>
                <a:gd name="T26" fmla="*/ 442 w 1580"/>
                <a:gd name="T27" fmla="*/ 711 h 986"/>
                <a:gd name="T28" fmla="*/ 475 w 1580"/>
                <a:gd name="T29" fmla="*/ 690 h 986"/>
                <a:gd name="T30" fmla="*/ 509 w 1580"/>
                <a:gd name="T31" fmla="*/ 668 h 986"/>
                <a:gd name="T32" fmla="*/ 543 w 1580"/>
                <a:gd name="T33" fmla="*/ 647 h 986"/>
                <a:gd name="T34" fmla="*/ 577 w 1580"/>
                <a:gd name="T35" fmla="*/ 626 h 986"/>
                <a:gd name="T36" fmla="*/ 611 w 1580"/>
                <a:gd name="T37" fmla="*/ 605 h 986"/>
                <a:gd name="T38" fmla="*/ 645 w 1580"/>
                <a:gd name="T39" fmla="*/ 584 h 986"/>
                <a:gd name="T40" fmla="*/ 679 w 1580"/>
                <a:gd name="T41" fmla="*/ 562 h 986"/>
                <a:gd name="T42" fmla="*/ 713 w 1580"/>
                <a:gd name="T43" fmla="*/ 541 h 986"/>
                <a:gd name="T44" fmla="*/ 747 w 1580"/>
                <a:gd name="T45" fmla="*/ 520 h 986"/>
                <a:gd name="T46" fmla="*/ 781 w 1580"/>
                <a:gd name="T47" fmla="*/ 499 h 986"/>
                <a:gd name="T48" fmla="*/ 815 w 1580"/>
                <a:gd name="T49" fmla="*/ 478 h 986"/>
                <a:gd name="T50" fmla="*/ 849 w 1580"/>
                <a:gd name="T51" fmla="*/ 457 h 986"/>
                <a:gd name="T52" fmla="*/ 883 w 1580"/>
                <a:gd name="T53" fmla="*/ 435 h 986"/>
                <a:gd name="T54" fmla="*/ 917 w 1580"/>
                <a:gd name="T55" fmla="*/ 414 h 986"/>
                <a:gd name="T56" fmla="*/ 950 w 1580"/>
                <a:gd name="T57" fmla="*/ 393 h 986"/>
                <a:gd name="T58" fmla="*/ 984 w 1580"/>
                <a:gd name="T59" fmla="*/ 372 h 986"/>
                <a:gd name="T60" fmla="*/ 1018 w 1580"/>
                <a:gd name="T61" fmla="*/ 351 h 986"/>
                <a:gd name="T62" fmla="*/ 1052 w 1580"/>
                <a:gd name="T63" fmla="*/ 329 h 986"/>
                <a:gd name="T64" fmla="*/ 1086 w 1580"/>
                <a:gd name="T65" fmla="*/ 308 h 986"/>
                <a:gd name="T66" fmla="*/ 1120 w 1580"/>
                <a:gd name="T67" fmla="*/ 287 h 986"/>
                <a:gd name="T68" fmla="*/ 1154 w 1580"/>
                <a:gd name="T69" fmla="*/ 266 h 986"/>
                <a:gd name="T70" fmla="*/ 1188 w 1580"/>
                <a:gd name="T71" fmla="*/ 245 h 986"/>
                <a:gd name="T72" fmla="*/ 1222 w 1580"/>
                <a:gd name="T73" fmla="*/ 223 h 986"/>
                <a:gd name="T74" fmla="*/ 1256 w 1580"/>
                <a:gd name="T75" fmla="*/ 202 h 986"/>
                <a:gd name="T76" fmla="*/ 1290 w 1580"/>
                <a:gd name="T77" fmla="*/ 181 h 986"/>
                <a:gd name="T78" fmla="*/ 1322 w 1580"/>
                <a:gd name="T79" fmla="*/ 161 h 986"/>
                <a:gd name="T80" fmla="*/ 1358 w 1580"/>
                <a:gd name="T81" fmla="*/ 139 h 986"/>
                <a:gd name="T82" fmla="*/ 1387 w 1580"/>
                <a:gd name="T83" fmla="*/ 121 h 986"/>
                <a:gd name="T84" fmla="*/ 1425 w 1580"/>
                <a:gd name="T85" fmla="*/ 96 h 986"/>
                <a:gd name="T86" fmla="*/ 1451 w 1580"/>
                <a:gd name="T87" fmla="*/ 80 h 986"/>
                <a:gd name="T88" fmla="*/ 1493 w 1580"/>
                <a:gd name="T89" fmla="*/ 54 h 986"/>
                <a:gd name="T90" fmla="*/ 1516 w 1580"/>
                <a:gd name="T91" fmla="*/ 40 h 986"/>
                <a:gd name="T92" fmla="*/ 1561 w 1580"/>
                <a:gd name="T93" fmla="*/ 12 h 986"/>
                <a:gd name="T94" fmla="*/ 1580 w 1580"/>
                <a:gd name="T9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0" h="986">
                  <a:moveTo>
                    <a:pt x="0" y="986"/>
                  </a:moveTo>
                  <a:lnTo>
                    <a:pt x="0" y="986"/>
                  </a:lnTo>
                  <a:lnTo>
                    <a:pt x="33" y="966"/>
                  </a:lnTo>
                  <a:lnTo>
                    <a:pt x="34" y="965"/>
                  </a:lnTo>
                  <a:moveTo>
                    <a:pt x="68" y="944"/>
                  </a:moveTo>
                  <a:lnTo>
                    <a:pt x="68" y="944"/>
                  </a:lnTo>
                  <a:lnTo>
                    <a:pt x="97" y="926"/>
                  </a:lnTo>
                  <a:lnTo>
                    <a:pt x="102" y="923"/>
                  </a:lnTo>
                  <a:moveTo>
                    <a:pt x="136" y="901"/>
                  </a:moveTo>
                  <a:lnTo>
                    <a:pt x="136" y="901"/>
                  </a:lnTo>
                  <a:lnTo>
                    <a:pt x="162" y="886"/>
                  </a:lnTo>
                  <a:lnTo>
                    <a:pt x="170" y="880"/>
                  </a:lnTo>
                  <a:moveTo>
                    <a:pt x="204" y="859"/>
                  </a:moveTo>
                  <a:lnTo>
                    <a:pt x="204" y="859"/>
                  </a:lnTo>
                  <a:lnTo>
                    <a:pt x="226" y="845"/>
                  </a:lnTo>
                  <a:lnTo>
                    <a:pt x="238" y="838"/>
                  </a:lnTo>
                  <a:moveTo>
                    <a:pt x="272" y="817"/>
                  </a:moveTo>
                  <a:lnTo>
                    <a:pt x="272" y="817"/>
                  </a:lnTo>
                  <a:lnTo>
                    <a:pt x="291" y="805"/>
                  </a:lnTo>
                  <a:lnTo>
                    <a:pt x="306" y="796"/>
                  </a:lnTo>
                  <a:moveTo>
                    <a:pt x="340" y="774"/>
                  </a:moveTo>
                  <a:lnTo>
                    <a:pt x="340" y="774"/>
                  </a:lnTo>
                  <a:lnTo>
                    <a:pt x="355" y="765"/>
                  </a:lnTo>
                  <a:lnTo>
                    <a:pt x="374" y="753"/>
                  </a:lnTo>
                  <a:moveTo>
                    <a:pt x="408" y="732"/>
                  </a:moveTo>
                  <a:lnTo>
                    <a:pt x="408" y="732"/>
                  </a:lnTo>
                  <a:lnTo>
                    <a:pt x="420" y="724"/>
                  </a:lnTo>
                  <a:lnTo>
                    <a:pt x="442" y="711"/>
                  </a:lnTo>
                  <a:moveTo>
                    <a:pt x="475" y="690"/>
                  </a:moveTo>
                  <a:lnTo>
                    <a:pt x="475" y="690"/>
                  </a:lnTo>
                  <a:lnTo>
                    <a:pt x="484" y="684"/>
                  </a:lnTo>
                  <a:lnTo>
                    <a:pt x="509" y="668"/>
                  </a:lnTo>
                  <a:moveTo>
                    <a:pt x="543" y="647"/>
                  </a:moveTo>
                  <a:lnTo>
                    <a:pt x="543" y="647"/>
                  </a:lnTo>
                  <a:lnTo>
                    <a:pt x="549" y="644"/>
                  </a:lnTo>
                  <a:lnTo>
                    <a:pt x="577" y="626"/>
                  </a:lnTo>
                  <a:moveTo>
                    <a:pt x="611" y="605"/>
                  </a:moveTo>
                  <a:lnTo>
                    <a:pt x="611" y="605"/>
                  </a:lnTo>
                  <a:lnTo>
                    <a:pt x="613" y="604"/>
                  </a:lnTo>
                  <a:lnTo>
                    <a:pt x="645" y="584"/>
                  </a:lnTo>
                  <a:moveTo>
                    <a:pt x="679" y="562"/>
                  </a:moveTo>
                  <a:lnTo>
                    <a:pt x="679" y="562"/>
                  </a:lnTo>
                  <a:lnTo>
                    <a:pt x="710" y="543"/>
                  </a:lnTo>
                  <a:lnTo>
                    <a:pt x="713" y="541"/>
                  </a:lnTo>
                  <a:moveTo>
                    <a:pt x="747" y="520"/>
                  </a:moveTo>
                  <a:lnTo>
                    <a:pt x="747" y="520"/>
                  </a:lnTo>
                  <a:lnTo>
                    <a:pt x="774" y="503"/>
                  </a:lnTo>
                  <a:lnTo>
                    <a:pt x="781" y="499"/>
                  </a:lnTo>
                  <a:moveTo>
                    <a:pt x="815" y="478"/>
                  </a:moveTo>
                  <a:lnTo>
                    <a:pt x="815" y="478"/>
                  </a:lnTo>
                  <a:lnTo>
                    <a:pt x="839" y="463"/>
                  </a:lnTo>
                  <a:lnTo>
                    <a:pt x="849" y="457"/>
                  </a:lnTo>
                  <a:moveTo>
                    <a:pt x="883" y="435"/>
                  </a:moveTo>
                  <a:lnTo>
                    <a:pt x="883" y="435"/>
                  </a:lnTo>
                  <a:lnTo>
                    <a:pt x="903" y="422"/>
                  </a:lnTo>
                  <a:lnTo>
                    <a:pt x="917" y="414"/>
                  </a:lnTo>
                  <a:moveTo>
                    <a:pt x="950" y="393"/>
                  </a:moveTo>
                  <a:lnTo>
                    <a:pt x="950" y="393"/>
                  </a:lnTo>
                  <a:lnTo>
                    <a:pt x="968" y="382"/>
                  </a:lnTo>
                  <a:lnTo>
                    <a:pt x="984" y="372"/>
                  </a:lnTo>
                  <a:moveTo>
                    <a:pt x="1018" y="351"/>
                  </a:moveTo>
                  <a:lnTo>
                    <a:pt x="1018" y="351"/>
                  </a:lnTo>
                  <a:lnTo>
                    <a:pt x="1032" y="342"/>
                  </a:lnTo>
                  <a:lnTo>
                    <a:pt x="1052" y="329"/>
                  </a:lnTo>
                  <a:moveTo>
                    <a:pt x="1086" y="308"/>
                  </a:moveTo>
                  <a:lnTo>
                    <a:pt x="1086" y="308"/>
                  </a:lnTo>
                  <a:lnTo>
                    <a:pt x="1097" y="302"/>
                  </a:lnTo>
                  <a:lnTo>
                    <a:pt x="1120" y="287"/>
                  </a:lnTo>
                  <a:moveTo>
                    <a:pt x="1154" y="266"/>
                  </a:moveTo>
                  <a:lnTo>
                    <a:pt x="1154" y="266"/>
                  </a:lnTo>
                  <a:lnTo>
                    <a:pt x="1161" y="261"/>
                  </a:lnTo>
                  <a:lnTo>
                    <a:pt x="1188" y="245"/>
                  </a:lnTo>
                  <a:moveTo>
                    <a:pt x="1222" y="223"/>
                  </a:moveTo>
                  <a:lnTo>
                    <a:pt x="1222" y="223"/>
                  </a:lnTo>
                  <a:lnTo>
                    <a:pt x="1226" y="221"/>
                  </a:lnTo>
                  <a:lnTo>
                    <a:pt x="1256" y="202"/>
                  </a:lnTo>
                  <a:moveTo>
                    <a:pt x="1290" y="181"/>
                  </a:moveTo>
                  <a:lnTo>
                    <a:pt x="1290" y="181"/>
                  </a:lnTo>
                  <a:lnTo>
                    <a:pt x="1290" y="181"/>
                  </a:lnTo>
                  <a:lnTo>
                    <a:pt x="1322" y="161"/>
                  </a:lnTo>
                  <a:lnTo>
                    <a:pt x="1324" y="160"/>
                  </a:lnTo>
                  <a:moveTo>
                    <a:pt x="1358" y="139"/>
                  </a:moveTo>
                  <a:lnTo>
                    <a:pt x="1358" y="139"/>
                  </a:lnTo>
                  <a:lnTo>
                    <a:pt x="1387" y="121"/>
                  </a:lnTo>
                  <a:lnTo>
                    <a:pt x="1392" y="118"/>
                  </a:lnTo>
                  <a:moveTo>
                    <a:pt x="1425" y="96"/>
                  </a:moveTo>
                  <a:lnTo>
                    <a:pt x="1425" y="96"/>
                  </a:lnTo>
                  <a:lnTo>
                    <a:pt x="1451" y="80"/>
                  </a:lnTo>
                  <a:lnTo>
                    <a:pt x="1459" y="75"/>
                  </a:lnTo>
                  <a:moveTo>
                    <a:pt x="1493" y="54"/>
                  </a:moveTo>
                  <a:lnTo>
                    <a:pt x="1493" y="54"/>
                  </a:lnTo>
                  <a:lnTo>
                    <a:pt x="1516" y="40"/>
                  </a:lnTo>
                  <a:lnTo>
                    <a:pt x="1527" y="33"/>
                  </a:lnTo>
                  <a:moveTo>
                    <a:pt x="1561" y="12"/>
                  </a:moveTo>
                  <a:lnTo>
                    <a:pt x="1561" y="12"/>
                  </a:lnTo>
                  <a:lnTo>
                    <a:pt x="1580" y="0"/>
                  </a:lnTo>
                </a:path>
              </a:pathLst>
            </a:custGeom>
            <a:noFill/>
            <a:ln w="11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460"/>
            <p:cNvSpPr>
              <a:spLocks noEditPoints="1"/>
            </p:cNvSpPr>
            <p:nvPr/>
          </p:nvSpPr>
          <p:spPr bwMode="auto">
            <a:xfrm>
              <a:off x="2177" y="2588"/>
              <a:ext cx="894" cy="559"/>
            </a:xfrm>
            <a:custGeom>
              <a:avLst/>
              <a:gdLst>
                <a:gd name="T0" fmla="*/ 0 w 1580"/>
                <a:gd name="T1" fmla="*/ 987 h 987"/>
                <a:gd name="T2" fmla="*/ 34 w 1580"/>
                <a:gd name="T3" fmla="*/ 966 h 987"/>
                <a:gd name="T4" fmla="*/ 68 w 1580"/>
                <a:gd name="T5" fmla="*/ 944 h 987"/>
                <a:gd name="T6" fmla="*/ 102 w 1580"/>
                <a:gd name="T7" fmla="*/ 923 h 987"/>
                <a:gd name="T8" fmla="*/ 136 w 1580"/>
                <a:gd name="T9" fmla="*/ 902 h 987"/>
                <a:gd name="T10" fmla="*/ 170 w 1580"/>
                <a:gd name="T11" fmla="*/ 881 h 987"/>
                <a:gd name="T12" fmla="*/ 204 w 1580"/>
                <a:gd name="T13" fmla="*/ 860 h 987"/>
                <a:gd name="T14" fmla="*/ 238 w 1580"/>
                <a:gd name="T15" fmla="*/ 838 h 987"/>
                <a:gd name="T16" fmla="*/ 272 w 1580"/>
                <a:gd name="T17" fmla="*/ 817 h 987"/>
                <a:gd name="T18" fmla="*/ 306 w 1580"/>
                <a:gd name="T19" fmla="*/ 796 h 987"/>
                <a:gd name="T20" fmla="*/ 340 w 1580"/>
                <a:gd name="T21" fmla="*/ 775 h 987"/>
                <a:gd name="T22" fmla="*/ 373 w 1580"/>
                <a:gd name="T23" fmla="*/ 754 h 987"/>
                <a:gd name="T24" fmla="*/ 407 w 1580"/>
                <a:gd name="T25" fmla="*/ 732 h 987"/>
                <a:gd name="T26" fmla="*/ 441 w 1580"/>
                <a:gd name="T27" fmla="*/ 711 h 987"/>
                <a:gd name="T28" fmla="*/ 475 w 1580"/>
                <a:gd name="T29" fmla="*/ 690 h 987"/>
                <a:gd name="T30" fmla="*/ 509 w 1580"/>
                <a:gd name="T31" fmla="*/ 669 h 987"/>
                <a:gd name="T32" fmla="*/ 543 w 1580"/>
                <a:gd name="T33" fmla="*/ 648 h 987"/>
                <a:gd name="T34" fmla="*/ 577 w 1580"/>
                <a:gd name="T35" fmla="*/ 627 h 987"/>
                <a:gd name="T36" fmla="*/ 611 w 1580"/>
                <a:gd name="T37" fmla="*/ 605 h 987"/>
                <a:gd name="T38" fmla="*/ 645 w 1580"/>
                <a:gd name="T39" fmla="*/ 584 h 987"/>
                <a:gd name="T40" fmla="*/ 679 w 1580"/>
                <a:gd name="T41" fmla="*/ 563 h 987"/>
                <a:gd name="T42" fmla="*/ 713 w 1580"/>
                <a:gd name="T43" fmla="*/ 542 h 987"/>
                <a:gd name="T44" fmla="*/ 747 w 1580"/>
                <a:gd name="T45" fmla="*/ 521 h 987"/>
                <a:gd name="T46" fmla="*/ 781 w 1580"/>
                <a:gd name="T47" fmla="*/ 499 h 987"/>
                <a:gd name="T48" fmla="*/ 815 w 1580"/>
                <a:gd name="T49" fmla="*/ 478 h 987"/>
                <a:gd name="T50" fmla="*/ 848 w 1580"/>
                <a:gd name="T51" fmla="*/ 457 h 987"/>
                <a:gd name="T52" fmla="*/ 882 w 1580"/>
                <a:gd name="T53" fmla="*/ 436 h 987"/>
                <a:gd name="T54" fmla="*/ 916 w 1580"/>
                <a:gd name="T55" fmla="*/ 415 h 987"/>
                <a:gd name="T56" fmla="*/ 950 w 1580"/>
                <a:gd name="T57" fmla="*/ 394 h 987"/>
                <a:gd name="T58" fmla="*/ 984 w 1580"/>
                <a:gd name="T59" fmla="*/ 372 h 987"/>
                <a:gd name="T60" fmla="*/ 1018 w 1580"/>
                <a:gd name="T61" fmla="*/ 351 h 987"/>
                <a:gd name="T62" fmla="*/ 1052 w 1580"/>
                <a:gd name="T63" fmla="*/ 330 h 987"/>
                <a:gd name="T64" fmla="*/ 1086 w 1580"/>
                <a:gd name="T65" fmla="*/ 309 h 987"/>
                <a:gd name="T66" fmla="*/ 1120 w 1580"/>
                <a:gd name="T67" fmla="*/ 288 h 987"/>
                <a:gd name="T68" fmla="*/ 1154 w 1580"/>
                <a:gd name="T69" fmla="*/ 266 h 987"/>
                <a:gd name="T70" fmla="*/ 1188 w 1580"/>
                <a:gd name="T71" fmla="*/ 245 h 987"/>
                <a:gd name="T72" fmla="*/ 1222 w 1580"/>
                <a:gd name="T73" fmla="*/ 224 h 987"/>
                <a:gd name="T74" fmla="*/ 1256 w 1580"/>
                <a:gd name="T75" fmla="*/ 203 h 987"/>
                <a:gd name="T76" fmla="*/ 1290 w 1580"/>
                <a:gd name="T77" fmla="*/ 182 h 987"/>
                <a:gd name="T78" fmla="*/ 1322 w 1580"/>
                <a:gd name="T79" fmla="*/ 161 h 987"/>
                <a:gd name="T80" fmla="*/ 1357 w 1580"/>
                <a:gd name="T81" fmla="*/ 139 h 987"/>
                <a:gd name="T82" fmla="*/ 1387 w 1580"/>
                <a:gd name="T83" fmla="*/ 121 h 987"/>
                <a:gd name="T84" fmla="*/ 1425 w 1580"/>
                <a:gd name="T85" fmla="*/ 97 h 987"/>
                <a:gd name="T86" fmla="*/ 1451 w 1580"/>
                <a:gd name="T87" fmla="*/ 81 h 987"/>
                <a:gd name="T88" fmla="*/ 1493 w 1580"/>
                <a:gd name="T89" fmla="*/ 55 h 987"/>
                <a:gd name="T90" fmla="*/ 1516 w 1580"/>
                <a:gd name="T91" fmla="*/ 41 h 987"/>
                <a:gd name="T92" fmla="*/ 1561 w 1580"/>
                <a:gd name="T93" fmla="*/ 12 h 987"/>
                <a:gd name="T94" fmla="*/ 1580 w 1580"/>
                <a:gd name="T95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0" h="987">
                  <a:moveTo>
                    <a:pt x="0" y="987"/>
                  </a:moveTo>
                  <a:lnTo>
                    <a:pt x="0" y="987"/>
                  </a:lnTo>
                  <a:lnTo>
                    <a:pt x="32" y="967"/>
                  </a:lnTo>
                  <a:lnTo>
                    <a:pt x="34" y="966"/>
                  </a:lnTo>
                  <a:moveTo>
                    <a:pt x="68" y="944"/>
                  </a:moveTo>
                  <a:lnTo>
                    <a:pt x="68" y="944"/>
                  </a:lnTo>
                  <a:lnTo>
                    <a:pt x="97" y="926"/>
                  </a:lnTo>
                  <a:lnTo>
                    <a:pt x="102" y="923"/>
                  </a:lnTo>
                  <a:moveTo>
                    <a:pt x="136" y="902"/>
                  </a:moveTo>
                  <a:lnTo>
                    <a:pt x="136" y="902"/>
                  </a:lnTo>
                  <a:lnTo>
                    <a:pt x="161" y="886"/>
                  </a:lnTo>
                  <a:lnTo>
                    <a:pt x="170" y="881"/>
                  </a:lnTo>
                  <a:moveTo>
                    <a:pt x="204" y="860"/>
                  </a:moveTo>
                  <a:lnTo>
                    <a:pt x="204" y="860"/>
                  </a:lnTo>
                  <a:lnTo>
                    <a:pt x="226" y="846"/>
                  </a:lnTo>
                  <a:lnTo>
                    <a:pt x="238" y="838"/>
                  </a:lnTo>
                  <a:moveTo>
                    <a:pt x="272" y="817"/>
                  </a:moveTo>
                  <a:lnTo>
                    <a:pt x="272" y="817"/>
                  </a:lnTo>
                  <a:lnTo>
                    <a:pt x="290" y="806"/>
                  </a:lnTo>
                  <a:lnTo>
                    <a:pt x="306" y="796"/>
                  </a:lnTo>
                  <a:moveTo>
                    <a:pt x="340" y="775"/>
                  </a:moveTo>
                  <a:lnTo>
                    <a:pt x="340" y="775"/>
                  </a:lnTo>
                  <a:lnTo>
                    <a:pt x="355" y="765"/>
                  </a:lnTo>
                  <a:lnTo>
                    <a:pt x="373" y="754"/>
                  </a:lnTo>
                  <a:moveTo>
                    <a:pt x="407" y="732"/>
                  </a:moveTo>
                  <a:lnTo>
                    <a:pt x="407" y="732"/>
                  </a:lnTo>
                  <a:lnTo>
                    <a:pt x="419" y="725"/>
                  </a:lnTo>
                  <a:lnTo>
                    <a:pt x="441" y="711"/>
                  </a:lnTo>
                  <a:moveTo>
                    <a:pt x="475" y="690"/>
                  </a:moveTo>
                  <a:lnTo>
                    <a:pt x="475" y="690"/>
                  </a:lnTo>
                  <a:lnTo>
                    <a:pt x="484" y="685"/>
                  </a:lnTo>
                  <a:lnTo>
                    <a:pt x="509" y="669"/>
                  </a:lnTo>
                  <a:moveTo>
                    <a:pt x="543" y="648"/>
                  </a:moveTo>
                  <a:lnTo>
                    <a:pt x="543" y="648"/>
                  </a:lnTo>
                  <a:lnTo>
                    <a:pt x="548" y="644"/>
                  </a:lnTo>
                  <a:lnTo>
                    <a:pt x="577" y="627"/>
                  </a:lnTo>
                  <a:moveTo>
                    <a:pt x="611" y="605"/>
                  </a:moveTo>
                  <a:lnTo>
                    <a:pt x="611" y="605"/>
                  </a:lnTo>
                  <a:lnTo>
                    <a:pt x="613" y="604"/>
                  </a:lnTo>
                  <a:lnTo>
                    <a:pt x="645" y="584"/>
                  </a:lnTo>
                  <a:moveTo>
                    <a:pt x="679" y="563"/>
                  </a:moveTo>
                  <a:lnTo>
                    <a:pt x="679" y="563"/>
                  </a:lnTo>
                  <a:lnTo>
                    <a:pt x="710" y="544"/>
                  </a:lnTo>
                  <a:lnTo>
                    <a:pt x="713" y="542"/>
                  </a:lnTo>
                  <a:moveTo>
                    <a:pt x="747" y="521"/>
                  </a:moveTo>
                  <a:lnTo>
                    <a:pt x="747" y="521"/>
                  </a:lnTo>
                  <a:lnTo>
                    <a:pt x="774" y="504"/>
                  </a:lnTo>
                  <a:lnTo>
                    <a:pt x="781" y="499"/>
                  </a:lnTo>
                  <a:moveTo>
                    <a:pt x="815" y="478"/>
                  </a:moveTo>
                  <a:lnTo>
                    <a:pt x="815" y="478"/>
                  </a:lnTo>
                  <a:lnTo>
                    <a:pt x="839" y="463"/>
                  </a:lnTo>
                  <a:lnTo>
                    <a:pt x="848" y="457"/>
                  </a:lnTo>
                  <a:moveTo>
                    <a:pt x="882" y="436"/>
                  </a:moveTo>
                  <a:lnTo>
                    <a:pt x="882" y="436"/>
                  </a:lnTo>
                  <a:lnTo>
                    <a:pt x="903" y="423"/>
                  </a:lnTo>
                  <a:lnTo>
                    <a:pt x="916" y="415"/>
                  </a:lnTo>
                  <a:moveTo>
                    <a:pt x="950" y="394"/>
                  </a:moveTo>
                  <a:lnTo>
                    <a:pt x="950" y="394"/>
                  </a:lnTo>
                  <a:lnTo>
                    <a:pt x="967" y="383"/>
                  </a:lnTo>
                  <a:lnTo>
                    <a:pt x="984" y="372"/>
                  </a:lnTo>
                  <a:moveTo>
                    <a:pt x="1018" y="351"/>
                  </a:moveTo>
                  <a:lnTo>
                    <a:pt x="1018" y="351"/>
                  </a:lnTo>
                  <a:lnTo>
                    <a:pt x="1032" y="343"/>
                  </a:lnTo>
                  <a:lnTo>
                    <a:pt x="1052" y="330"/>
                  </a:lnTo>
                  <a:moveTo>
                    <a:pt x="1086" y="309"/>
                  </a:moveTo>
                  <a:lnTo>
                    <a:pt x="1086" y="309"/>
                  </a:lnTo>
                  <a:lnTo>
                    <a:pt x="1096" y="302"/>
                  </a:lnTo>
                  <a:lnTo>
                    <a:pt x="1120" y="288"/>
                  </a:lnTo>
                  <a:moveTo>
                    <a:pt x="1154" y="266"/>
                  </a:moveTo>
                  <a:lnTo>
                    <a:pt x="1154" y="266"/>
                  </a:lnTo>
                  <a:lnTo>
                    <a:pt x="1161" y="262"/>
                  </a:lnTo>
                  <a:lnTo>
                    <a:pt x="1188" y="245"/>
                  </a:lnTo>
                  <a:moveTo>
                    <a:pt x="1222" y="224"/>
                  </a:moveTo>
                  <a:lnTo>
                    <a:pt x="1222" y="224"/>
                  </a:lnTo>
                  <a:lnTo>
                    <a:pt x="1225" y="222"/>
                  </a:lnTo>
                  <a:lnTo>
                    <a:pt x="1256" y="203"/>
                  </a:lnTo>
                  <a:moveTo>
                    <a:pt x="1290" y="182"/>
                  </a:moveTo>
                  <a:lnTo>
                    <a:pt x="1290" y="182"/>
                  </a:lnTo>
                  <a:lnTo>
                    <a:pt x="1290" y="181"/>
                  </a:lnTo>
                  <a:lnTo>
                    <a:pt x="1322" y="161"/>
                  </a:lnTo>
                  <a:lnTo>
                    <a:pt x="1323" y="160"/>
                  </a:lnTo>
                  <a:moveTo>
                    <a:pt x="1357" y="139"/>
                  </a:moveTo>
                  <a:lnTo>
                    <a:pt x="1357" y="139"/>
                  </a:lnTo>
                  <a:lnTo>
                    <a:pt x="1387" y="121"/>
                  </a:lnTo>
                  <a:lnTo>
                    <a:pt x="1391" y="118"/>
                  </a:lnTo>
                  <a:moveTo>
                    <a:pt x="1425" y="97"/>
                  </a:moveTo>
                  <a:lnTo>
                    <a:pt x="1425" y="97"/>
                  </a:lnTo>
                  <a:lnTo>
                    <a:pt x="1451" y="81"/>
                  </a:lnTo>
                  <a:lnTo>
                    <a:pt x="1459" y="76"/>
                  </a:lnTo>
                  <a:moveTo>
                    <a:pt x="1493" y="55"/>
                  </a:moveTo>
                  <a:lnTo>
                    <a:pt x="1493" y="55"/>
                  </a:lnTo>
                  <a:lnTo>
                    <a:pt x="1516" y="41"/>
                  </a:lnTo>
                  <a:lnTo>
                    <a:pt x="1527" y="33"/>
                  </a:lnTo>
                  <a:moveTo>
                    <a:pt x="1561" y="12"/>
                  </a:moveTo>
                  <a:lnTo>
                    <a:pt x="1561" y="12"/>
                  </a:lnTo>
                  <a:lnTo>
                    <a:pt x="1580" y="0"/>
                  </a:lnTo>
                </a:path>
              </a:pathLst>
            </a:custGeom>
            <a:noFill/>
            <a:ln w="11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61"/>
            <p:cNvSpPr>
              <a:spLocks/>
            </p:cNvSpPr>
            <p:nvPr/>
          </p:nvSpPr>
          <p:spPr bwMode="auto">
            <a:xfrm>
              <a:off x="3071" y="2576"/>
              <a:ext cx="18" cy="12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20 h 20"/>
                <a:gd name="T4" fmla="*/ 32 w 32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32" y="0"/>
                  </a:lnTo>
                </a:path>
              </a:pathLst>
            </a:custGeom>
            <a:noFill/>
            <a:ln w="11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Rectangle 462"/>
            <p:cNvSpPr>
              <a:spLocks noChangeArrowheads="1"/>
            </p:cNvSpPr>
            <p:nvPr/>
          </p:nvSpPr>
          <p:spPr bwMode="auto">
            <a:xfrm>
              <a:off x="4481" y="1851"/>
              <a:ext cx="1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-2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4" name="Rectangle 463"/>
            <p:cNvSpPr>
              <a:spLocks noChangeArrowheads="1"/>
            </p:cNvSpPr>
            <p:nvPr/>
          </p:nvSpPr>
          <p:spPr bwMode="auto">
            <a:xfrm>
              <a:off x="4383" y="187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F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5" name="Rectangle 464"/>
            <p:cNvSpPr>
              <a:spLocks noChangeArrowheads="1"/>
            </p:cNvSpPr>
            <p:nvPr/>
          </p:nvSpPr>
          <p:spPr bwMode="auto">
            <a:xfrm>
              <a:off x="4297" y="1851"/>
              <a:ext cx="1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-1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6" name="Rectangle 465"/>
            <p:cNvSpPr>
              <a:spLocks noChangeArrowheads="1"/>
            </p:cNvSpPr>
            <p:nvPr/>
          </p:nvSpPr>
          <p:spPr bwMode="auto">
            <a:xfrm>
              <a:off x="4137" y="1873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 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7" name="Rectangle 466"/>
            <p:cNvSpPr>
              <a:spLocks noChangeArrowheads="1"/>
            </p:cNvSpPr>
            <p:nvPr/>
          </p:nvSpPr>
          <p:spPr bwMode="auto">
            <a:xfrm>
              <a:off x="4014" y="1845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19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8" name="Rectangle 467"/>
            <p:cNvSpPr>
              <a:spLocks noChangeArrowheads="1"/>
            </p:cNvSpPr>
            <p:nvPr/>
          </p:nvSpPr>
          <p:spPr bwMode="auto">
            <a:xfrm>
              <a:off x="3042" y="1873"/>
              <a:ext cx="10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  =  5.09 x 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9" name="Rectangle 468"/>
            <p:cNvSpPr>
              <a:spLocks noChangeArrowheads="1"/>
            </p:cNvSpPr>
            <p:nvPr/>
          </p:nvSpPr>
          <p:spPr bwMode="auto">
            <a:xfrm>
              <a:off x="2956" y="198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2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0" name="Rectangle 469"/>
            <p:cNvSpPr>
              <a:spLocks noChangeArrowheads="1"/>
            </p:cNvSpPr>
            <p:nvPr/>
          </p:nvSpPr>
          <p:spPr bwMode="auto">
            <a:xfrm>
              <a:off x="2796" y="2002"/>
              <a:ext cx="1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1" name="Rectangle 470"/>
            <p:cNvSpPr>
              <a:spLocks noChangeArrowheads="1"/>
            </p:cNvSpPr>
            <p:nvPr/>
          </p:nvSpPr>
          <p:spPr bwMode="auto">
            <a:xfrm>
              <a:off x="2837" y="2002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2" name="Rectangle 471"/>
            <p:cNvSpPr>
              <a:spLocks noChangeArrowheads="1"/>
            </p:cNvSpPr>
            <p:nvPr/>
          </p:nvSpPr>
          <p:spPr bwMode="auto">
            <a:xfrm>
              <a:off x="2710" y="1989"/>
              <a:ext cx="22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0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Symbol" pitchFamily="18" charset="2"/>
                  <a:ea typeface="굴림" pitchFamily="50" charset="-127"/>
                  <a:cs typeface="굴림" pitchFamily="50" charset="-127"/>
                </a:rPr>
                <a:t>Î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3" name="Rectangle 472"/>
            <p:cNvSpPr>
              <a:spLocks noChangeArrowheads="1"/>
            </p:cNvSpPr>
            <p:nvPr/>
          </p:nvSpPr>
          <p:spPr bwMode="auto">
            <a:xfrm>
              <a:off x="2944" y="1755"/>
              <a:ext cx="19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0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Symbol" pitchFamily="18" charset="2"/>
                  <a:ea typeface="굴림" pitchFamily="50" charset="-127"/>
                  <a:cs typeface="굴림" pitchFamily="50" charset="-127"/>
                </a:rPr>
                <a:t>m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4" name="Rectangle 473"/>
            <p:cNvSpPr>
              <a:spLocks noChangeArrowheads="1"/>
            </p:cNvSpPr>
            <p:nvPr/>
          </p:nvSpPr>
          <p:spPr bwMode="auto">
            <a:xfrm>
              <a:off x="2901" y="1768"/>
              <a:ext cx="1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5" name="Rectangle 474"/>
            <p:cNvSpPr>
              <a:spLocks noChangeArrowheads="1"/>
            </p:cNvSpPr>
            <p:nvPr/>
          </p:nvSpPr>
          <p:spPr bwMode="auto">
            <a:xfrm>
              <a:off x="2815" y="1755"/>
              <a:ext cx="19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0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Symbol" pitchFamily="18" charset="2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6" name="Rectangle 475"/>
            <p:cNvSpPr>
              <a:spLocks noChangeArrowheads="1"/>
            </p:cNvSpPr>
            <p:nvPr/>
          </p:nvSpPr>
          <p:spPr bwMode="auto">
            <a:xfrm>
              <a:off x="2686" y="176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1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2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7" name="Freeform 476"/>
            <p:cNvSpPr>
              <a:spLocks/>
            </p:cNvSpPr>
            <p:nvPr/>
          </p:nvSpPr>
          <p:spPr bwMode="auto">
            <a:xfrm>
              <a:off x="2685" y="1977"/>
              <a:ext cx="357" cy="0"/>
            </a:xfrm>
            <a:custGeom>
              <a:avLst/>
              <a:gdLst>
                <a:gd name="T0" fmla="*/ 0 w 630"/>
                <a:gd name="T1" fmla="*/ 0 w 630"/>
                <a:gd name="T2" fmla="*/ 630 w 6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0">
                  <a:moveTo>
                    <a:pt x="0" y="0"/>
                  </a:move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noFill/>
            <a:ln w="11" cap="flat">
              <a:solidFill>
                <a:srgbClr val="FF3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7"/>
            <p:cNvSpPr>
              <a:spLocks noEditPoints="1"/>
            </p:cNvSpPr>
            <p:nvPr/>
          </p:nvSpPr>
          <p:spPr bwMode="auto">
            <a:xfrm>
              <a:off x="1809" y="2608"/>
              <a:ext cx="0" cy="1292"/>
            </a:xfrm>
            <a:custGeom>
              <a:avLst/>
              <a:gdLst>
                <a:gd name="T0" fmla="*/ 0 h 2280"/>
                <a:gd name="T1" fmla="*/ 80 h 2280"/>
                <a:gd name="T2" fmla="*/ 120 h 2280"/>
                <a:gd name="T3" fmla="*/ 160 h 2280"/>
                <a:gd name="T4" fmla="*/ 240 h 2280"/>
                <a:gd name="T5" fmla="*/ 280 h 2280"/>
                <a:gd name="T6" fmla="*/ 320 h 2280"/>
                <a:gd name="T7" fmla="*/ 400 h 2280"/>
                <a:gd name="T8" fmla="*/ 440 h 2280"/>
                <a:gd name="T9" fmla="*/ 480 h 2280"/>
                <a:gd name="T10" fmla="*/ 560 h 2280"/>
                <a:gd name="T11" fmla="*/ 600 h 2280"/>
                <a:gd name="T12" fmla="*/ 640 h 2280"/>
                <a:gd name="T13" fmla="*/ 720 h 2280"/>
                <a:gd name="T14" fmla="*/ 760 h 2280"/>
                <a:gd name="T15" fmla="*/ 800 h 2280"/>
                <a:gd name="T16" fmla="*/ 880 h 2280"/>
                <a:gd name="T17" fmla="*/ 920 h 2280"/>
                <a:gd name="T18" fmla="*/ 960 h 2280"/>
                <a:gd name="T19" fmla="*/ 1040 h 2280"/>
                <a:gd name="T20" fmla="*/ 1080 h 2280"/>
                <a:gd name="T21" fmla="*/ 1120 h 2280"/>
                <a:gd name="T22" fmla="*/ 1200 h 2280"/>
                <a:gd name="T23" fmla="*/ 1240 h 2280"/>
                <a:gd name="T24" fmla="*/ 1280 h 2280"/>
                <a:gd name="T25" fmla="*/ 1360 h 2280"/>
                <a:gd name="T26" fmla="*/ 1400 h 2280"/>
                <a:gd name="T27" fmla="*/ 1440 h 2280"/>
                <a:gd name="T28" fmla="*/ 1520 h 2280"/>
                <a:gd name="T29" fmla="*/ 1560 h 2280"/>
                <a:gd name="T30" fmla="*/ 1600 h 2280"/>
                <a:gd name="T31" fmla="*/ 1680 h 2280"/>
                <a:gd name="T32" fmla="*/ 1720 h 2280"/>
                <a:gd name="T33" fmla="*/ 1760 h 2280"/>
                <a:gd name="T34" fmla="*/ 1840 h 2280"/>
                <a:gd name="T35" fmla="*/ 1880 h 2280"/>
                <a:gd name="T36" fmla="*/ 1920 h 2280"/>
                <a:gd name="T37" fmla="*/ 2000 h 2280"/>
                <a:gd name="T38" fmla="*/ 2040 h 2280"/>
                <a:gd name="T39" fmla="*/ 2080 h 2280"/>
                <a:gd name="T40" fmla="*/ 2160 h 2280"/>
                <a:gd name="T41" fmla="*/ 2200 h 2280"/>
                <a:gd name="T42" fmla="*/ 2240 h 228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</a:cxnLst>
              <a:rect l="0" t="0" r="r" b="b"/>
              <a:pathLst>
                <a:path h="228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120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200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80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60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440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520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600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80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60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840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920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1000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80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60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240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320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400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80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60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640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720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800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80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60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2040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120"/>
                  </a:lnTo>
                  <a:moveTo>
                    <a:pt x="0" y="2160"/>
                  </a:moveTo>
                  <a:lnTo>
                    <a:pt x="0" y="2160"/>
                  </a:lnTo>
                  <a:lnTo>
                    <a:pt x="0" y="2200"/>
                  </a:lnTo>
                  <a:moveTo>
                    <a:pt x="0" y="2240"/>
                  </a:moveTo>
                  <a:lnTo>
                    <a:pt x="0" y="2240"/>
                  </a:lnTo>
                  <a:lnTo>
                    <a:pt x="0" y="2280"/>
                  </a:lnTo>
                </a:path>
              </a:pathLst>
            </a:custGeom>
            <a:noFill/>
            <a:ln w="11" cap="flat">
              <a:solidFill>
                <a:srgbClr val="3366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Rectangle 478"/>
            <p:cNvSpPr>
              <a:spLocks noChangeArrowheads="1"/>
            </p:cNvSpPr>
            <p:nvPr/>
          </p:nvSpPr>
          <p:spPr bwMode="auto">
            <a:xfrm>
              <a:off x="1745" y="2427"/>
              <a:ext cx="1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F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0" name="Rectangle 479"/>
            <p:cNvSpPr>
              <a:spLocks noChangeArrowheads="1"/>
            </p:cNvSpPr>
            <p:nvPr/>
          </p:nvSpPr>
          <p:spPr bwMode="auto">
            <a:xfrm>
              <a:off x="1835" y="2427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u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1" name="Rectangle 480"/>
            <p:cNvSpPr>
              <a:spLocks noChangeArrowheads="1"/>
            </p:cNvSpPr>
            <p:nvPr/>
          </p:nvSpPr>
          <p:spPr bwMode="auto">
            <a:xfrm>
              <a:off x="1909" y="2428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2" name="Rectangle 481"/>
            <p:cNvSpPr>
              <a:spLocks noChangeArrowheads="1"/>
            </p:cNvSpPr>
            <p:nvPr/>
          </p:nvSpPr>
          <p:spPr bwMode="auto">
            <a:xfrm>
              <a:off x="1950" y="2428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3" name="Rectangle 482"/>
            <p:cNvSpPr>
              <a:spLocks noChangeArrowheads="1"/>
            </p:cNvSpPr>
            <p:nvPr/>
          </p:nvSpPr>
          <p:spPr bwMode="auto">
            <a:xfrm>
              <a:off x="1991" y="2428"/>
              <a:ext cx="9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4" name="Rectangle 483"/>
            <p:cNvSpPr>
              <a:spLocks noChangeArrowheads="1"/>
            </p:cNvSpPr>
            <p:nvPr/>
          </p:nvSpPr>
          <p:spPr bwMode="auto">
            <a:xfrm>
              <a:off x="2028" y="2429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5" name="Rectangle 484"/>
            <p:cNvSpPr>
              <a:spLocks noChangeArrowheads="1"/>
            </p:cNvSpPr>
            <p:nvPr/>
          </p:nvSpPr>
          <p:spPr bwMode="auto">
            <a:xfrm>
              <a:off x="2101" y="2430"/>
              <a:ext cx="12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6" name="Rectangle 485"/>
            <p:cNvSpPr>
              <a:spLocks noChangeArrowheads="1"/>
            </p:cNvSpPr>
            <p:nvPr/>
          </p:nvSpPr>
          <p:spPr bwMode="auto">
            <a:xfrm>
              <a:off x="2167" y="2430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p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7" name="Rectangle 486"/>
            <p:cNvSpPr>
              <a:spLocks noChangeArrowheads="1"/>
            </p:cNvSpPr>
            <p:nvPr/>
          </p:nvSpPr>
          <p:spPr bwMode="auto">
            <a:xfrm>
              <a:off x="2241" y="2431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8" name="Rectangle 487"/>
            <p:cNvSpPr>
              <a:spLocks noChangeArrowheads="1"/>
            </p:cNvSpPr>
            <p:nvPr/>
          </p:nvSpPr>
          <p:spPr bwMode="auto">
            <a:xfrm>
              <a:off x="2282" y="2431"/>
              <a:ext cx="12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9" name="Rectangle 488"/>
            <p:cNvSpPr>
              <a:spLocks noChangeArrowheads="1"/>
            </p:cNvSpPr>
            <p:nvPr/>
          </p:nvSpPr>
          <p:spPr bwMode="auto">
            <a:xfrm>
              <a:off x="2347" y="2431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0" name="Rectangle 489"/>
            <p:cNvSpPr>
              <a:spLocks noChangeArrowheads="1"/>
            </p:cNvSpPr>
            <p:nvPr/>
          </p:nvSpPr>
          <p:spPr bwMode="auto">
            <a:xfrm>
              <a:off x="2388" y="2432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1" name="Rectangle 490"/>
            <p:cNvSpPr>
              <a:spLocks noChangeArrowheads="1"/>
            </p:cNvSpPr>
            <p:nvPr/>
          </p:nvSpPr>
          <p:spPr bwMode="auto">
            <a:xfrm>
              <a:off x="2429" y="2432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o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2" name="Rectangle 491"/>
            <p:cNvSpPr>
              <a:spLocks noChangeArrowheads="1"/>
            </p:cNvSpPr>
            <p:nvPr/>
          </p:nvSpPr>
          <p:spPr bwMode="auto">
            <a:xfrm>
              <a:off x="2503" y="2432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3" name="Rectangle 492"/>
            <p:cNvSpPr>
              <a:spLocks noChangeArrowheads="1"/>
            </p:cNvSpPr>
            <p:nvPr/>
          </p:nvSpPr>
          <p:spPr bwMode="auto">
            <a:xfrm>
              <a:off x="2577" y="2433"/>
              <a:ext cx="9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4" name="Rectangle 493"/>
            <p:cNvSpPr>
              <a:spLocks noChangeArrowheads="1"/>
            </p:cNvSpPr>
            <p:nvPr/>
          </p:nvSpPr>
          <p:spPr bwMode="auto">
            <a:xfrm>
              <a:off x="2614" y="2433"/>
              <a:ext cx="12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5" name="Rectangle 494"/>
            <p:cNvSpPr>
              <a:spLocks noChangeArrowheads="1"/>
            </p:cNvSpPr>
            <p:nvPr/>
          </p:nvSpPr>
          <p:spPr bwMode="auto">
            <a:xfrm>
              <a:off x="2679" y="2434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o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6" name="Rectangle 495"/>
            <p:cNvSpPr>
              <a:spLocks noChangeArrowheads="1"/>
            </p:cNvSpPr>
            <p:nvPr/>
          </p:nvSpPr>
          <p:spPr bwMode="auto">
            <a:xfrm>
              <a:off x="2753" y="2434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7" name="Rectangle 496"/>
            <p:cNvSpPr>
              <a:spLocks noChangeArrowheads="1"/>
            </p:cNvSpPr>
            <p:nvPr/>
          </p:nvSpPr>
          <p:spPr bwMode="auto">
            <a:xfrm>
              <a:off x="2794" y="2435"/>
              <a:ext cx="10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8" name="Rectangle 497"/>
            <p:cNvSpPr>
              <a:spLocks noChangeArrowheads="1"/>
            </p:cNvSpPr>
            <p:nvPr/>
          </p:nvSpPr>
          <p:spPr bwMode="auto">
            <a:xfrm>
              <a:off x="2835" y="2435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9" name="Rectangle 498"/>
            <p:cNvSpPr>
              <a:spLocks noChangeArrowheads="1"/>
            </p:cNvSpPr>
            <p:nvPr/>
          </p:nvSpPr>
          <p:spPr bwMode="auto">
            <a:xfrm>
              <a:off x="2909" y="2435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g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0" name="Rectangle 499"/>
            <p:cNvSpPr>
              <a:spLocks noChangeArrowheads="1"/>
            </p:cNvSpPr>
            <p:nvPr/>
          </p:nvSpPr>
          <p:spPr bwMode="auto">
            <a:xfrm>
              <a:off x="2983" y="2436"/>
              <a:ext cx="12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800" b="0" i="1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6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805156"/>
            <a:ext cx="8229600" cy="5321007"/>
          </a:xfrm>
        </p:spPr>
        <p:txBody>
          <a:bodyPr/>
          <a:lstStyle/>
          <a:p>
            <a:r>
              <a:rPr lang="en-US" dirty="0" smtClean="0"/>
              <a:t>Scaling with area on test pattern. </a:t>
            </a:r>
            <a:r>
              <a:rPr lang="ko-KR" altLang="en-US" dirty="0" smtClean="0"/>
              <a:t> </a:t>
            </a:r>
            <a:endParaRPr lang="en-US" dirty="0"/>
          </a:p>
        </p:txBody>
      </p:sp>
      <p:graphicFrame>
        <p:nvGraphicFramePr>
          <p:cNvPr id="7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42881"/>
              </p:ext>
            </p:extLst>
          </p:nvPr>
        </p:nvGraphicFramePr>
        <p:xfrm>
          <a:off x="2169518" y="2271330"/>
          <a:ext cx="1473598" cy="11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4" imgW="508000" imgH="393700" progId="Equation.3">
                  <p:embed/>
                </p:oleObj>
              </mc:Choice>
              <mc:Fallback>
                <p:oleObj name="Equation" r:id="rId4" imgW="50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9518" y="2271330"/>
                        <a:ext cx="1473598" cy="114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 noChangeAspect="1"/>
          </p:cNvGrpSpPr>
          <p:nvPr/>
        </p:nvGrpSpPr>
        <p:grpSpPr bwMode="auto">
          <a:xfrm>
            <a:off x="1120775" y="1606550"/>
            <a:ext cx="6872288" cy="4664075"/>
            <a:chOff x="706" y="1012"/>
            <a:chExt cx="4329" cy="2938"/>
          </a:xfrm>
        </p:grpSpPr>
        <p:sp>
          <p:nvSpPr>
            <p:cNvPr id="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706" y="1018"/>
              <a:ext cx="4320" cy="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706" y="1012"/>
              <a:ext cx="4329" cy="2938"/>
            </a:xfrm>
            <a:custGeom>
              <a:avLst/>
              <a:gdLst>
                <a:gd name="T0" fmla="*/ 0 w 7559"/>
                <a:gd name="T1" fmla="*/ 5126 h 5126"/>
                <a:gd name="T2" fmla="*/ 0 w 7559"/>
                <a:gd name="T3" fmla="*/ 5126 h 5126"/>
                <a:gd name="T4" fmla="*/ 7559 w 7559"/>
                <a:gd name="T5" fmla="*/ 5126 h 5126"/>
                <a:gd name="T6" fmla="*/ 7559 w 7559"/>
                <a:gd name="T7" fmla="*/ 0 h 5126"/>
                <a:gd name="T8" fmla="*/ 0 w 7559"/>
                <a:gd name="T9" fmla="*/ 0 h 5126"/>
                <a:gd name="T10" fmla="*/ 0 w 7559"/>
                <a:gd name="T11" fmla="*/ 5126 h 5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59" h="5126">
                  <a:moveTo>
                    <a:pt x="0" y="5126"/>
                  </a:moveTo>
                  <a:lnTo>
                    <a:pt x="0" y="5126"/>
                  </a:lnTo>
                  <a:lnTo>
                    <a:pt x="7559" y="5126"/>
                  </a:lnTo>
                  <a:lnTo>
                    <a:pt x="7559" y="0"/>
                  </a:lnTo>
                  <a:lnTo>
                    <a:pt x="0" y="0"/>
                  </a:lnTo>
                  <a:lnTo>
                    <a:pt x="0" y="51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1135" y="1305"/>
              <a:ext cx="3464" cy="2345"/>
            </a:xfrm>
            <a:custGeom>
              <a:avLst/>
              <a:gdLst>
                <a:gd name="T0" fmla="*/ 0 w 6049"/>
                <a:gd name="T1" fmla="*/ 4094 h 4094"/>
                <a:gd name="T2" fmla="*/ 0 w 6049"/>
                <a:gd name="T3" fmla="*/ 4094 h 4094"/>
                <a:gd name="T4" fmla="*/ 6049 w 6049"/>
                <a:gd name="T5" fmla="*/ 4094 h 4094"/>
                <a:gd name="T6" fmla="*/ 6049 w 6049"/>
                <a:gd name="T7" fmla="*/ 0 h 4094"/>
                <a:gd name="T8" fmla="*/ 0 w 6049"/>
                <a:gd name="T9" fmla="*/ 0 h 4094"/>
                <a:gd name="T10" fmla="*/ 0 w 6049"/>
                <a:gd name="T11" fmla="*/ 4094 h 4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9" h="4094">
                  <a:moveTo>
                    <a:pt x="0" y="4094"/>
                  </a:moveTo>
                  <a:lnTo>
                    <a:pt x="0" y="4094"/>
                  </a:lnTo>
                  <a:lnTo>
                    <a:pt x="6049" y="4094"/>
                  </a:lnTo>
                  <a:lnTo>
                    <a:pt x="6049" y="0"/>
                  </a:lnTo>
                  <a:lnTo>
                    <a:pt x="0" y="0"/>
                  </a:lnTo>
                  <a:lnTo>
                    <a:pt x="0" y="40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135" y="1305"/>
              <a:ext cx="3464" cy="2345"/>
            </a:xfrm>
            <a:custGeom>
              <a:avLst/>
              <a:gdLst>
                <a:gd name="T0" fmla="*/ 0 w 6049"/>
                <a:gd name="T1" fmla="*/ 4094 h 4094"/>
                <a:gd name="T2" fmla="*/ 0 w 6049"/>
                <a:gd name="T3" fmla="*/ 4094 h 4094"/>
                <a:gd name="T4" fmla="*/ 6049 w 6049"/>
                <a:gd name="T5" fmla="*/ 4094 h 4094"/>
                <a:gd name="T6" fmla="*/ 6049 w 6049"/>
                <a:gd name="T7" fmla="*/ 0 h 4094"/>
                <a:gd name="T8" fmla="*/ 0 w 6049"/>
                <a:gd name="T9" fmla="*/ 0 h 4094"/>
                <a:gd name="T10" fmla="*/ 0 w 6049"/>
                <a:gd name="T11" fmla="*/ 4094 h 4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9" h="4094">
                  <a:moveTo>
                    <a:pt x="0" y="4094"/>
                  </a:moveTo>
                  <a:lnTo>
                    <a:pt x="0" y="4094"/>
                  </a:lnTo>
                  <a:lnTo>
                    <a:pt x="6049" y="4094"/>
                  </a:lnTo>
                  <a:lnTo>
                    <a:pt x="6049" y="0"/>
                  </a:lnTo>
                  <a:lnTo>
                    <a:pt x="0" y="0"/>
                  </a:lnTo>
                  <a:lnTo>
                    <a:pt x="0" y="4094"/>
                  </a:lnTo>
                  <a:close/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1135" y="1305"/>
              <a:ext cx="3464" cy="2345"/>
            </a:xfrm>
            <a:custGeom>
              <a:avLst/>
              <a:gdLst>
                <a:gd name="T0" fmla="*/ 0 w 6049"/>
                <a:gd name="T1" fmla="*/ 4094 h 4094"/>
                <a:gd name="T2" fmla="*/ 0 w 6049"/>
                <a:gd name="T3" fmla="*/ 4094 h 4094"/>
                <a:gd name="T4" fmla="*/ 6049 w 6049"/>
                <a:gd name="T5" fmla="*/ 4094 h 4094"/>
                <a:gd name="T6" fmla="*/ 6049 w 6049"/>
                <a:gd name="T7" fmla="*/ 0 h 4094"/>
                <a:gd name="T8" fmla="*/ 0 w 6049"/>
                <a:gd name="T9" fmla="*/ 0 h 4094"/>
                <a:gd name="T10" fmla="*/ 0 w 6049"/>
                <a:gd name="T11" fmla="*/ 4094 h 4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9" h="4094">
                  <a:moveTo>
                    <a:pt x="0" y="4094"/>
                  </a:moveTo>
                  <a:lnTo>
                    <a:pt x="0" y="4094"/>
                  </a:lnTo>
                  <a:lnTo>
                    <a:pt x="6049" y="4094"/>
                  </a:lnTo>
                  <a:lnTo>
                    <a:pt x="6049" y="0"/>
                  </a:lnTo>
                  <a:lnTo>
                    <a:pt x="0" y="0"/>
                  </a:lnTo>
                  <a:lnTo>
                    <a:pt x="0" y="40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1135" y="1305"/>
              <a:ext cx="3464" cy="2345"/>
            </a:xfrm>
            <a:custGeom>
              <a:avLst/>
              <a:gdLst>
                <a:gd name="T0" fmla="*/ 0 w 6049"/>
                <a:gd name="T1" fmla="*/ 4094 h 4094"/>
                <a:gd name="T2" fmla="*/ 0 w 6049"/>
                <a:gd name="T3" fmla="*/ 4094 h 4094"/>
                <a:gd name="T4" fmla="*/ 6049 w 6049"/>
                <a:gd name="T5" fmla="*/ 4094 h 4094"/>
                <a:gd name="T6" fmla="*/ 6049 w 6049"/>
                <a:gd name="T7" fmla="*/ 0 h 4094"/>
                <a:gd name="T8" fmla="*/ 0 w 6049"/>
                <a:gd name="T9" fmla="*/ 0 h 4094"/>
                <a:gd name="T10" fmla="*/ 0 w 6049"/>
                <a:gd name="T11" fmla="*/ 4094 h 4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9" h="4094">
                  <a:moveTo>
                    <a:pt x="0" y="4094"/>
                  </a:moveTo>
                  <a:lnTo>
                    <a:pt x="0" y="4094"/>
                  </a:lnTo>
                  <a:lnTo>
                    <a:pt x="6049" y="4094"/>
                  </a:lnTo>
                  <a:lnTo>
                    <a:pt x="6049" y="0"/>
                  </a:lnTo>
                  <a:lnTo>
                    <a:pt x="0" y="0"/>
                  </a:lnTo>
                  <a:lnTo>
                    <a:pt x="0" y="4094"/>
                  </a:lnTo>
                  <a:close/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1135" y="3650"/>
              <a:ext cx="3464" cy="0"/>
            </a:xfrm>
            <a:custGeom>
              <a:avLst/>
              <a:gdLst>
                <a:gd name="T0" fmla="*/ 0 w 6049"/>
                <a:gd name="T1" fmla="*/ 0 w 6049"/>
                <a:gd name="T2" fmla="*/ 6049 w 60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49">
                  <a:moveTo>
                    <a:pt x="0" y="0"/>
                  </a:moveTo>
                  <a:lnTo>
                    <a:pt x="0" y="0"/>
                  </a:lnTo>
                  <a:lnTo>
                    <a:pt x="6049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556" y="3759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)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506" y="375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2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400" y="3759"/>
              <a:ext cx="17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m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319" y="3744"/>
              <a:ext cx="1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굴림" pitchFamily="50" charset="-127"/>
                  <a:cs typeface="굴림" pitchFamily="50" charset="-127"/>
                </a:rPr>
                <a:t>m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984" y="3759"/>
              <a:ext cx="3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Area(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1254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1355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1442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1519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1588" y="3580"/>
              <a:ext cx="0" cy="70"/>
            </a:xfrm>
            <a:custGeom>
              <a:avLst/>
              <a:gdLst>
                <a:gd name="T0" fmla="*/ 0 h 123"/>
                <a:gd name="T1" fmla="*/ 0 h 123"/>
                <a:gd name="T2" fmla="*/ 123 h 1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3">
                  <a:moveTo>
                    <a:pt x="0" y="0"/>
                  </a:moveTo>
                  <a:lnTo>
                    <a:pt x="0" y="0"/>
                  </a:lnTo>
                  <a:lnTo>
                    <a:pt x="0" y="123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1614" y="3682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2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1515" y="3698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041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2307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2494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640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2760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2860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2948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025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093" y="3580"/>
              <a:ext cx="0" cy="70"/>
            </a:xfrm>
            <a:custGeom>
              <a:avLst/>
              <a:gdLst>
                <a:gd name="T0" fmla="*/ 0 h 123"/>
                <a:gd name="T1" fmla="*/ 0 h 123"/>
                <a:gd name="T2" fmla="*/ 123 h 1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3">
                  <a:moveTo>
                    <a:pt x="0" y="0"/>
                  </a:moveTo>
                  <a:lnTo>
                    <a:pt x="0" y="0"/>
                  </a:lnTo>
                  <a:lnTo>
                    <a:pt x="0" y="123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3119" y="3676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3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3019" y="3698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3547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3812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4000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4146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4265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4366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4453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4530" y="3615"/>
              <a:ext cx="0" cy="35"/>
            </a:xfrm>
            <a:custGeom>
              <a:avLst/>
              <a:gdLst>
                <a:gd name="T0" fmla="*/ 0 h 61"/>
                <a:gd name="T1" fmla="*/ 0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4599" y="3580"/>
              <a:ext cx="0" cy="70"/>
            </a:xfrm>
            <a:custGeom>
              <a:avLst/>
              <a:gdLst>
                <a:gd name="T0" fmla="*/ 0 h 123"/>
                <a:gd name="T1" fmla="*/ 0 h 123"/>
                <a:gd name="T2" fmla="*/ 123 h 1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3">
                  <a:moveTo>
                    <a:pt x="0" y="0"/>
                  </a:moveTo>
                  <a:lnTo>
                    <a:pt x="0" y="0"/>
                  </a:lnTo>
                  <a:lnTo>
                    <a:pt x="0" y="123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4630" y="3682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4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4531" y="3698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1135" y="1305"/>
              <a:ext cx="0" cy="2345"/>
            </a:xfrm>
            <a:custGeom>
              <a:avLst/>
              <a:gdLst>
                <a:gd name="T0" fmla="*/ 4094 h 4094"/>
                <a:gd name="T1" fmla="*/ 4094 h 4094"/>
                <a:gd name="T2" fmla="*/ 0 h 40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094">
                  <a:moveTo>
                    <a:pt x="0" y="4094"/>
                  </a:moveTo>
                  <a:lnTo>
                    <a:pt x="0" y="4094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 rot="16200000">
              <a:off x="779" y="1408"/>
              <a:ext cx="1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 rot="16200000">
              <a:off x="805" y="1335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(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 rot="16200000">
              <a:off x="786" y="1270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F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 rot="16200000">
              <a:off x="805" y="1205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)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1135" y="3650"/>
              <a:ext cx="104" cy="0"/>
            </a:xfrm>
            <a:custGeom>
              <a:avLst/>
              <a:gdLst>
                <a:gd name="T0" fmla="*/ 181 w 181"/>
                <a:gd name="T1" fmla="*/ 181 w 181"/>
                <a:gd name="T2" fmla="*/ 0 w 1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">
                  <a:moveTo>
                    <a:pt x="181" y="0"/>
                  </a:move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1023" y="3595"/>
              <a:ext cx="4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-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4" name="Rectangle 65"/>
            <p:cNvSpPr>
              <a:spLocks noChangeArrowheads="1"/>
            </p:cNvSpPr>
            <p:nvPr/>
          </p:nvSpPr>
          <p:spPr bwMode="auto">
            <a:xfrm>
              <a:off x="1044" y="3595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1075" y="3595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6" name="Rectangle 67"/>
            <p:cNvSpPr>
              <a:spLocks noChangeArrowheads="1"/>
            </p:cNvSpPr>
            <p:nvPr/>
          </p:nvSpPr>
          <p:spPr bwMode="auto">
            <a:xfrm>
              <a:off x="924" y="3604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7" name="Freeform 68"/>
            <p:cNvSpPr>
              <a:spLocks/>
            </p:cNvSpPr>
            <p:nvPr/>
          </p:nvSpPr>
          <p:spPr bwMode="auto">
            <a:xfrm>
              <a:off x="1135" y="3389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1135" y="3236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1135" y="3127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1135" y="3043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1135" y="2974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1135" y="2916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4"/>
            <p:cNvSpPr>
              <a:spLocks/>
            </p:cNvSpPr>
            <p:nvPr/>
          </p:nvSpPr>
          <p:spPr bwMode="auto">
            <a:xfrm>
              <a:off x="1135" y="2865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1135" y="2821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1135" y="2781"/>
              <a:ext cx="104" cy="0"/>
            </a:xfrm>
            <a:custGeom>
              <a:avLst/>
              <a:gdLst>
                <a:gd name="T0" fmla="*/ 181 w 181"/>
                <a:gd name="T1" fmla="*/ 181 w 181"/>
                <a:gd name="T2" fmla="*/ 0 w 1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">
                  <a:moveTo>
                    <a:pt x="181" y="0"/>
                  </a:move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Rectangle 77"/>
            <p:cNvSpPr>
              <a:spLocks noChangeArrowheads="1"/>
            </p:cNvSpPr>
            <p:nvPr/>
          </p:nvSpPr>
          <p:spPr bwMode="auto">
            <a:xfrm>
              <a:off x="1011" y="2723"/>
              <a:ext cx="1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-10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7" name="Rectangle 78"/>
            <p:cNvSpPr>
              <a:spLocks noChangeArrowheads="1"/>
            </p:cNvSpPr>
            <p:nvPr/>
          </p:nvSpPr>
          <p:spPr bwMode="auto">
            <a:xfrm>
              <a:off x="911" y="2739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1135" y="2519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1135" y="2366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>
              <a:off x="1135" y="2258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>
              <a:off x="1135" y="2174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>
              <a:off x="1135" y="2105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84"/>
            <p:cNvSpPr>
              <a:spLocks/>
            </p:cNvSpPr>
            <p:nvPr/>
          </p:nvSpPr>
          <p:spPr bwMode="auto">
            <a:xfrm>
              <a:off x="1135" y="2047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135" y="1996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86"/>
            <p:cNvSpPr>
              <a:spLocks/>
            </p:cNvSpPr>
            <p:nvPr/>
          </p:nvSpPr>
          <p:spPr bwMode="auto">
            <a:xfrm>
              <a:off x="1135" y="1951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135" y="1912"/>
              <a:ext cx="104" cy="0"/>
            </a:xfrm>
            <a:custGeom>
              <a:avLst/>
              <a:gdLst>
                <a:gd name="T0" fmla="*/ 181 w 181"/>
                <a:gd name="T1" fmla="*/ 181 w 181"/>
                <a:gd name="T2" fmla="*/ 0 w 1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">
                  <a:moveTo>
                    <a:pt x="181" y="0"/>
                  </a:move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Rectangle 88"/>
            <p:cNvSpPr>
              <a:spLocks noChangeArrowheads="1"/>
            </p:cNvSpPr>
            <p:nvPr/>
          </p:nvSpPr>
          <p:spPr bwMode="auto">
            <a:xfrm>
              <a:off x="1042" y="1852"/>
              <a:ext cx="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-9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8" name="Rectangle 89"/>
            <p:cNvSpPr>
              <a:spLocks noChangeArrowheads="1"/>
            </p:cNvSpPr>
            <p:nvPr/>
          </p:nvSpPr>
          <p:spPr bwMode="auto">
            <a:xfrm>
              <a:off x="943" y="1868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/>
                  <a:ea typeface="굴림" pitchFamily="50" charset="-127"/>
                  <a:cs typeface="굴림" pitchFamily="50" charset="-127"/>
                </a:rPr>
                <a:t>10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135" y="1650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91"/>
            <p:cNvSpPr>
              <a:spLocks/>
            </p:cNvSpPr>
            <p:nvPr/>
          </p:nvSpPr>
          <p:spPr bwMode="auto">
            <a:xfrm>
              <a:off x="1135" y="1497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135" y="1389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93"/>
            <p:cNvSpPr>
              <a:spLocks/>
            </p:cNvSpPr>
            <p:nvPr/>
          </p:nvSpPr>
          <p:spPr bwMode="auto">
            <a:xfrm>
              <a:off x="1135" y="1305"/>
              <a:ext cx="51" cy="0"/>
            </a:xfrm>
            <a:custGeom>
              <a:avLst/>
              <a:gdLst>
                <a:gd name="T0" fmla="*/ 90 w 90"/>
                <a:gd name="T1" fmla="*/ 90 w 90"/>
                <a:gd name="T2" fmla="*/ 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0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94"/>
            <p:cNvSpPr>
              <a:spLocks noEditPoints="1"/>
            </p:cNvSpPr>
            <p:nvPr/>
          </p:nvSpPr>
          <p:spPr bwMode="auto">
            <a:xfrm>
              <a:off x="1304" y="1902"/>
              <a:ext cx="2671" cy="1585"/>
            </a:xfrm>
            <a:custGeom>
              <a:avLst/>
              <a:gdLst>
                <a:gd name="T0" fmla="*/ 0 w 4665"/>
                <a:gd name="T1" fmla="*/ 2714 h 2766"/>
                <a:gd name="T2" fmla="*/ 0 w 4665"/>
                <a:gd name="T3" fmla="*/ 2714 h 2766"/>
                <a:gd name="T4" fmla="*/ 78 w 4665"/>
                <a:gd name="T5" fmla="*/ 2714 h 2766"/>
                <a:gd name="T6" fmla="*/ 0 w 4665"/>
                <a:gd name="T7" fmla="*/ 2714 h 2766"/>
                <a:gd name="T8" fmla="*/ 0 w 4665"/>
                <a:gd name="T9" fmla="*/ 2714 h 2766"/>
                <a:gd name="T10" fmla="*/ 113 w 4665"/>
                <a:gd name="T11" fmla="*/ 2661 h 2766"/>
                <a:gd name="T12" fmla="*/ 113 w 4665"/>
                <a:gd name="T13" fmla="*/ 2661 h 2766"/>
                <a:gd name="T14" fmla="*/ 192 w 4665"/>
                <a:gd name="T15" fmla="*/ 2661 h 2766"/>
                <a:gd name="T16" fmla="*/ 113 w 4665"/>
                <a:gd name="T17" fmla="*/ 2661 h 2766"/>
                <a:gd name="T18" fmla="*/ 113 w 4665"/>
                <a:gd name="T19" fmla="*/ 2661 h 2766"/>
                <a:gd name="T20" fmla="*/ 217 w 4665"/>
                <a:gd name="T21" fmla="*/ 2592 h 2766"/>
                <a:gd name="T22" fmla="*/ 217 w 4665"/>
                <a:gd name="T23" fmla="*/ 2592 h 2766"/>
                <a:gd name="T24" fmla="*/ 295 w 4665"/>
                <a:gd name="T25" fmla="*/ 2592 h 2766"/>
                <a:gd name="T26" fmla="*/ 217 w 4665"/>
                <a:gd name="T27" fmla="*/ 2592 h 2766"/>
                <a:gd name="T28" fmla="*/ 217 w 4665"/>
                <a:gd name="T29" fmla="*/ 2592 h 2766"/>
                <a:gd name="T30" fmla="*/ 387 w 4665"/>
                <a:gd name="T31" fmla="*/ 2492 h 2766"/>
                <a:gd name="T32" fmla="*/ 387 w 4665"/>
                <a:gd name="T33" fmla="*/ 2492 h 2766"/>
                <a:gd name="T34" fmla="*/ 465 w 4665"/>
                <a:gd name="T35" fmla="*/ 2492 h 2766"/>
                <a:gd name="T36" fmla="*/ 387 w 4665"/>
                <a:gd name="T37" fmla="*/ 2492 h 2766"/>
                <a:gd name="T38" fmla="*/ 387 w 4665"/>
                <a:gd name="T39" fmla="*/ 2492 h 2766"/>
                <a:gd name="T40" fmla="*/ 411 w 4665"/>
                <a:gd name="T41" fmla="*/ 2484 h 2766"/>
                <a:gd name="T42" fmla="*/ 411 w 4665"/>
                <a:gd name="T43" fmla="*/ 2484 h 2766"/>
                <a:gd name="T44" fmla="*/ 489 w 4665"/>
                <a:gd name="T45" fmla="*/ 2484 h 2766"/>
                <a:gd name="T46" fmla="*/ 411 w 4665"/>
                <a:gd name="T47" fmla="*/ 2484 h 2766"/>
                <a:gd name="T48" fmla="*/ 411 w 4665"/>
                <a:gd name="T49" fmla="*/ 2484 h 2766"/>
                <a:gd name="T50" fmla="*/ 4586 w 4665"/>
                <a:gd name="T51" fmla="*/ 52 h 2766"/>
                <a:gd name="T52" fmla="*/ 4586 w 4665"/>
                <a:gd name="T53" fmla="*/ 52 h 2766"/>
                <a:gd name="T54" fmla="*/ 4665 w 4665"/>
                <a:gd name="T55" fmla="*/ 52 h 2766"/>
                <a:gd name="T56" fmla="*/ 4586 w 4665"/>
                <a:gd name="T57" fmla="*/ 52 h 2766"/>
                <a:gd name="T58" fmla="*/ 4586 w 4665"/>
                <a:gd name="T59" fmla="*/ 52 h 2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65" h="2766">
                  <a:moveTo>
                    <a:pt x="0" y="2714"/>
                  </a:moveTo>
                  <a:lnTo>
                    <a:pt x="0" y="2714"/>
                  </a:lnTo>
                  <a:cubicBezTo>
                    <a:pt x="0" y="2662"/>
                    <a:pt x="78" y="2662"/>
                    <a:pt x="78" y="2714"/>
                  </a:cubicBezTo>
                  <a:cubicBezTo>
                    <a:pt x="78" y="2766"/>
                    <a:pt x="0" y="2766"/>
                    <a:pt x="0" y="2714"/>
                  </a:cubicBezTo>
                  <a:lnTo>
                    <a:pt x="0" y="2714"/>
                  </a:lnTo>
                  <a:close/>
                  <a:moveTo>
                    <a:pt x="113" y="2661"/>
                  </a:moveTo>
                  <a:lnTo>
                    <a:pt x="113" y="2661"/>
                  </a:lnTo>
                  <a:cubicBezTo>
                    <a:pt x="113" y="2609"/>
                    <a:pt x="192" y="2609"/>
                    <a:pt x="192" y="2661"/>
                  </a:cubicBezTo>
                  <a:cubicBezTo>
                    <a:pt x="192" y="2713"/>
                    <a:pt x="113" y="2713"/>
                    <a:pt x="113" y="2661"/>
                  </a:cubicBezTo>
                  <a:lnTo>
                    <a:pt x="113" y="2661"/>
                  </a:lnTo>
                  <a:close/>
                  <a:moveTo>
                    <a:pt x="217" y="2592"/>
                  </a:moveTo>
                  <a:lnTo>
                    <a:pt x="217" y="2592"/>
                  </a:lnTo>
                  <a:cubicBezTo>
                    <a:pt x="217" y="2540"/>
                    <a:pt x="295" y="2540"/>
                    <a:pt x="295" y="2592"/>
                  </a:cubicBezTo>
                  <a:cubicBezTo>
                    <a:pt x="295" y="2644"/>
                    <a:pt x="217" y="2644"/>
                    <a:pt x="217" y="2592"/>
                  </a:cubicBezTo>
                  <a:lnTo>
                    <a:pt x="217" y="2592"/>
                  </a:lnTo>
                  <a:close/>
                  <a:moveTo>
                    <a:pt x="387" y="2492"/>
                  </a:moveTo>
                  <a:lnTo>
                    <a:pt x="387" y="2492"/>
                  </a:lnTo>
                  <a:cubicBezTo>
                    <a:pt x="387" y="2440"/>
                    <a:pt x="465" y="2440"/>
                    <a:pt x="465" y="2492"/>
                  </a:cubicBezTo>
                  <a:cubicBezTo>
                    <a:pt x="465" y="2544"/>
                    <a:pt x="387" y="2544"/>
                    <a:pt x="387" y="2492"/>
                  </a:cubicBezTo>
                  <a:lnTo>
                    <a:pt x="387" y="2492"/>
                  </a:lnTo>
                  <a:close/>
                  <a:moveTo>
                    <a:pt x="411" y="2484"/>
                  </a:moveTo>
                  <a:lnTo>
                    <a:pt x="411" y="2484"/>
                  </a:lnTo>
                  <a:cubicBezTo>
                    <a:pt x="411" y="2432"/>
                    <a:pt x="489" y="2432"/>
                    <a:pt x="489" y="2484"/>
                  </a:cubicBezTo>
                  <a:cubicBezTo>
                    <a:pt x="489" y="2536"/>
                    <a:pt x="411" y="2536"/>
                    <a:pt x="411" y="2484"/>
                  </a:cubicBezTo>
                  <a:lnTo>
                    <a:pt x="411" y="2484"/>
                  </a:lnTo>
                  <a:close/>
                  <a:moveTo>
                    <a:pt x="4586" y="52"/>
                  </a:moveTo>
                  <a:lnTo>
                    <a:pt x="4586" y="52"/>
                  </a:lnTo>
                  <a:cubicBezTo>
                    <a:pt x="4586" y="0"/>
                    <a:pt x="4665" y="0"/>
                    <a:pt x="4665" y="52"/>
                  </a:cubicBezTo>
                  <a:cubicBezTo>
                    <a:pt x="4665" y="104"/>
                    <a:pt x="4586" y="104"/>
                    <a:pt x="4586" y="52"/>
                  </a:cubicBezTo>
                  <a:lnTo>
                    <a:pt x="4586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95"/>
            <p:cNvSpPr>
              <a:spLocks/>
            </p:cNvSpPr>
            <p:nvPr/>
          </p:nvSpPr>
          <p:spPr bwMode="auto">
            <a:xfrm>
              <a:off x="1150" y="2698"/>
              <a:ext cx="1476" cy="852"/>
            </a:xfrm>
            <a:custGeom>
              <a:avLst/>
              <a:gdLst>
                <a:gd name="T0" fmla="*/ 0 w 2577"/>
                <a:gd name="T1" fmla="*/ 1487 h 1487"/>
                <a:gd name="T2" fmla="*/ 0 w 2577"/>
                <a:gd name="T3" fmla="*/ 1487 h 1487"/>
                <a:gd name="T4" fmla="*/ 53 w 2577"/>
                <a:gd name="T5" fmla="*/ 1457 h 1487"/>
                <a:gd name="T6" fmla="*/ 106 w 2577"/>
                <a:gd name="T7" fmla="*/ 1426 h 1487"/>
                <a:gd name="T8" fmla="*/ 158 w 2577"/>
                <a:gd name="T9" fmla="*/ 1396 h 1487"/>
                <a:gd name="T10" fmla="*/ 211 w 2577"/>
                <a:gd name="T11" fmla="*/ 1366 h 1487"/>
                <a:gd name="T12" fmla="*/ 263 w 2577"/>
                <a:gd name="T13" fmla="*/ 1335 h 1487"/>
                <a:gd name="T14" fmla="*/ 316 w 2577"/>
                <a:gd name="T15" fmla="*/ 1305 h 1487"/>
                <a:gd name="T16" fmla="*/ 369 w 2577"/>
                <a:gd name="T17" fmla="*/ 1275 h 1487"/>
                <a:gd name="T18" fmla="*/ 421 w 2577"/>
                <a:gd name="T19" fmla="*/ 1244 h 1487"/>
                <a:gd name="T20" fmla="*/ 474 w 2577"/>
                <a:gd name="T21" fmla="*/ 1214 h 1487"/>
                <a:gd name="T22" fmla="*/ 526 w 2577"/>
                <a:gd name="T23" fmla="*/ 1184 h 1487"/>
                <a:gd name="T24" fmla="*/ 579 w 2577"/>
                <a:gd name="T25" fmla="*/ 1153 h 1487"/>
                <a:gd name="T26" fmla="*/ 631 w 2577"/>
                <a:gd name="T27" fmla="*/ 1123 h 1487"/>
                <a:gd name="T28" fmla="*/ 684 w 2577"/>
                <a:gd name="T29" fmla="*/ 1093 h 1487"/>
                <a:gd name="T30" fmla="*/ 737 w 2577"/>
                <a:gd name="T31" fmla="*/ 1062 h 1487"/>
                <a:gd name="T32" fmla="*/ 789 w 2577"/>
                <a:gd name="T33" fmla="*/ 1032 h 1487"/>
                <a:gd name="T34" fmla="*/ 842 w 2577"/>
                <a:gd name="T35" fmla="*/ 1002 h 1487"/>
                <a:gd name="T36" fmla="*/ 894 w 2577"/>
                <a:gd name="T37" fmla="*/ 971 h 1487"/>
                <a:gd name="T38" fmla="*/ 947 w 2577"/>
                <a:gd name="T39" fmla="*/ 941 h 1487"/>
                <a:gd name="T40" fmla="*/ 999 w 2577"/>
                <a:gd name="T41" fmla="*/ 911 h 1487"/>
                <a:gd name="T42" fmla="*/ 1052 w 2577"/>
                <a:gd name="T43" fmla="*/ 880 h 1487"/>
                <a:gd name="T44" fmla="*/ 1105 w 2577"/>
                <a:gd name="T45" fmla="*/ 850 h 1487"/>
                <a:gd name="T46" fmla="*/ 1157 w 2577"/>
                <a:gd name="T47" fmla="*/ 820 h 1487"/>
                <a:gd name="T48" fmla="*/ 1210 w 2577"/>
                <a:gd name="T49" fmla="*/ 789 h 1487"/>
                <a:gd name="T50" fmla="*/ 1262 w 2577"/>
                <a:gd name="T51" fmla="*/ 759 h 1487"/>
                <a:gd name="T52" fmla="*/ 1315 w 2577"/>
                <a:gd name="T53" fmla="*/ 729 h 1487"/>
                <a:gd name="T54" fmla="*/ 1368 w 2577"/>
                <a:gd name="T55" fmla="*/ 698 h 1487"/>
                <a:gd name="T56" fmla="*/ 1420 w 2577"/>
                <a:gd name="T57" fmla="*/ 668 h 1487"/>
                <a:gd name="T58" fmla="*/ 1473 w 2577"/>
                <a:gd name="T59" fmla="*/ 637 h 1487"/>
                <a:gd name="T60" fmla="*/ 1525 w 2577"/>
                <a:gd name="T61" fmla="*/ 607 h 1487"/>
                <a:gd name="T62" fmla="*/ 1578 w 2577"/>
                <a:gd name="T63" fmla="*/ 577 h 1487"/>
                <a:gd name="T64" fmla="*/ 1630 w 2577"/>
                <a:gd name="T65" fmla="*/ 546 h 1487"/>
                <a:gd name="T66" fmla="*/ 1683 w 2577"/>
                <a:gd name="T67" fmla="*/ 516 h 1487"/>
                <a:gd name="T68" fmla="*/ 1736 w 2577"/>
                <a:gd name="T69" fmla="*/ 486 h 1487"/>
                <a:gd name="T70" fmla="*/ 1788 w 2577"/>
                <a:gd name="T71" fmla="*/ 455 h 1487"/>
                <a:gd name="T72" fmla="*/ 1841 w 2577"/>
                <a:gd name="T73" fmla="*/ 425 h 1487"/>
                <a:gd name="T74" fmla="*/ 1893 w 2577"/>
                <a:gd name="T75" fmla="*/ 395 h 1487"/>
                <a:gd name="T76" fmla="*/ 1946 w 2577"/>
                <a:gd name="T77" fmla="*/ 364 h 1487"/>
                <a:gd name="T78" fmla="*/ 1999 w 2577"/>
                <a:gd name="T79" fmla="*/ 334 h 1487"/>
                <a:gd name="T80" fmla="*/ 2051 w 2577"/>
                <a:gd name="T81" fmla="*/ 304 h 1487"/>
                <a:gd name="T82" fmla="*/ 2104 w 2577"/>
                <a:gd name="T83" fmla="*/ 273 h 1487"/>
                <a:gd name="T84" fmla="*/ 2156 w 2577"/>
                <a:gd name="T85" fmla="*/ 243 h 1487"/>
                <a:gd name="T86" fmla="*/ 2209 w 2577"/>
                <a:gd name="T87" fmla="*/ 213 h 1487"/>
                <a:gd name="T88" fmla="*/ 2261 w 2577"/>
                <a:gd name="T89" fmla="*/ 182 h 1487"/>
                <a:gd name="T90" fmla="*/ 2314 w 2577"/>
                <a:gd name="T91" fmla="*/ 152 h 1487"/>
                <a:gd name="T92" fmla="*/ 2367 w 2577"/>
                <a:gd name="T93" fmla="*/ 122 h 1487"/>
                <a:gd name="T94" fmla="*/ 2419 w 2577"/>
                <a:gd name="T95" fmla="*/ 91 h 1487"/>
                <a:gd name="T96" fmla="*/ 2472 w 2577"/>
                <a:gd name="T97" fmla="*/ 61 h 1487"/>
                <a:gd name="T98" fmla="*/ 2524 w 2577"/>
                <a:gd name="T99" fmla="*/ 31 h 1487"/>
                <a:gd name="T100" fmla="*/ 2577 w 2577"/>
                <a:gd name="T101" fmla="*/ 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7" h="1487">
                  <a:moveTo>
                    <a:pt x="0" y="1487"/>
                  </a:moveTo>
                  <a:lnTo>
                    <a:pt x="0" y="1487"/>
                  </a:lnTo>
                  <a:lnTo>
                    <a:pt x="53" y="1457"/>
                  </a:lnTo>
                  <a:lnTo>
                    <a:pt x="106" y="1426"/>
                  </a:lnTo>
                  <a:lnTo>
                    <a:pt x="158" y="1396"/>
                  </a:lnTo>
                  <a:lnTo>
                    <a:pt x="211" y="1366"/>
                  </a:lnTo>
                  <a:lnTo>
                    <a:pt x="263" y="1335"/>
                  </a:lnTo>
                  <a:lnTo>
                    <a:pt x="316" y="1305"/>
                  </a:lnTo>
                  <a:lnTo>
                    <a:pt x="369" y="1275"/>
                  </a:lnTo>
                  <a:lnTo>
                    <a:pt x="421" y="1244"/>
                  </a:lnTo>
                  <a:lnTo>
                    <a:pt x="474" y="1214"/>
                  </a:lnTo>
                  <a:lnTo>
                    <a:pt x="526" y="1184"/>
                  </a:lnTo>
                  <a:lnTo>
                    <a:pt x="579" y="1153"/>
                  </a:lnTo>
                  <a:lnTo>
                    <a:pt x="631" y="1123"/>
                  </a:lnTo>
                  <a:lnTo>
                    <a:pt x="684" y="1093"/>
                  </a:lnTo>
                  <a:lnTo>
                    <a:pt x="737" y="1062"/>
                  </a:lnTo>
                  <a:lnTo>
                    <a:pt x="789" y="1032"/>
                  </a:lnTo>
                  <a:lnTo>
                    <a:pt x="842" y="1002"/>
                  </a:lnTo>
                  <a:lnTo>
                    <a:pt x="894" y="971"/>
                  </a:lnTo>
                  <a:lnTo>
                    <a:pt x="947" y="941"/>
                  </a:lnTo>
                  <a:lnTo>
                    <a:pt x="999" y="911"/>
                  </a:lnTo>
                  <a:lnTo>
                    <a:pt x="1052" y="880"/>
                  </a:lnTo>
                  <a:lnTo>
                    <a:pt x="1105" y="850"/>
                  </a:lnTo>
                  <a:lnTo>
                    <a:pt x="1157" y="820"/>
                  </a:lnTo>
                  <a:lnTo>
                    <a:pt x="1210" y="789"/>
                  </a:lnTo>
                  <a:lnTo>
                    <a:pt x="1262" y="759"/>
                  </a:lnTo>
                  <a:lnTo>
                    <a:pt x="1315" y="729"/>
                  </a:lnTo>
                  <a:lnTo>
                    <a:pt x="1368" y="698"/>
                  </a:lnTo>
                  <a:lnTo>
                    <a:pt x="1420" y="668"/>
                  </a:lnTo>
                  <a:lnTo>
                    <a:pt x="1473" y="637"/>
                  </a:lnTo>
                  <a:lnTo>
                    <a:pt x="1525" y="607"/>
                  </a:lnTo>
                  <a:lnTo>
                    <a:pt x="1578" y="577"/>
                  </a:lnTo>
                  <a:lnTo>
                    <a:pt x="1630" y="546"/>
                  </a:lnTo>
                  <a:lnTo>
                    <a:pt x="1683" y="516"/>
                  </a:lnTo>
                  <a:lnTo>
                    <a:pt x="1736" y="486"/>
                  </a:lnTo>
                  <a:lnTo>
                    <a:pt x="1788" y="455"/>
                  </a:lnTo>
                  <a:lnTo>
                    <a:pt x="1841" y="425"/>
                  </a:lnTo>
                  <a:lnTo>
                    <a:pt x="1893" y="395"/>
                  </a:lnTo>
                  <a:lnTo>
                    <a:pt x="1946" y="364"/>
                  </a:lnTo>
                  <a:lnTo>
                    <a:pt x="1999" y="334"/>
                  </a:lnTo>
                  <a:lnTo>
                    <a:pt x="2051" y="304"/>
                  </a:lnTo>
                  <a:lnTo>
                    <a:pt x="2104" y="273"/>
                  </a:lnTo>
                  <a:lnTo>
                    <a:pt x="2156" y="243"/>
                  </a:lnTo>
                  <a:lnTo>
                    <a:pt x="2209" y="213"/>
                  </a:lnTo>
                  <a:lnTo>
                    <a:pt x="2261" y="182"/>
                  </a:lnTo>
                  <a:lnTo>
                    <a:pt x="2314" y="152"/>
                  </a:lnTo>
                  <a:lnTo>
                    <a:pt x="2367" y="122"/>
                  </a:lnTo>
                  <a:lnTo>
                    <a:pt x="2419" y="91"/>
                  </a:lnTo>
                  <a:lnTo>
                    <a:pt x="2472" y="61"/>
                  </a:lnTo>
                  <a:lnTo>
                    <a:pt x="2524" y="31"/>
                  </a:lnTo>
                  <a:lnTo>
                    <a:pt x="2577" y="0"/>
                  </a:lnTo>
                </a:path>
              </a:pathLst>
            </a:custGeom>
            <a:noFill/>
            <a:ln w="11" cap="flat">
              <a:solidFill>
                <a:srgbClr val="FF66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96"/>
            <p:cNvSpPr>
              <a:spLocks/>
            </p:cNvSpPr>
            <p:nvPr/>
          </p:nvSpPr>
          <p:spPr bwMode="auto">
            <a:xfrm>
              <a:off x="2626" y="1846"/>
              <a:ext cx="1475" cy="852"/>
            </a:xfrm>
            <a:custGeom>
              <a:avLst/>
              <a:gdLst>
                <a:gd name="T0" fmla="*/ 0 w 2576"/>
                <a:gd name="T1" fmla="*/ 1486 h 1486"/>
                <a:gd name="T2" fmla="*/ 0 w 2576"/>
                <a:gd name="T3" fmla="*/ 1486 h 1486"/>
                <a:gd name="T4" fmla="*/ 52 w 2576"/>
                <a:gd name="T5" fmla="*/ 1456 h 1486"/>
                <a:gd name="T6" fmla="*/ 105 w 2576"/>
                <a:gd name="T7" fmla="*/ 1426 h 1486"/>
                <a:gd name="T8" fmla="*/ 158 w 2576"/>
                <a:gd name="T9" fmla="*/ 1395 h 1486"/>
                <a:gd name="T10" fmla="*/ 210 w 2576"/>
                <a:gd name="T11" fmla="*/ 1365 h 1486"/>
                <a:gd name="T12" fmla="*/ 263 w 2576"/>
                <a:gd name="T13" fmla="*/ 1335 h 1486"/>
                <a:gd name="T14" fmla="*/ 315 w 2576"/>
                <a:gd name="T15" fmla="*/ 1304 h 1486"/>
                <a:gd name="T16" fmla="*/ 368 w 2576"/>
                <a:gd name="T17" fmla="*/ 1274 h 1486"/>
                <a:gd name="T18" fmla="*/ 421 w 2576"/>
                <a:gd name="T19" fmla="*/ 1244 h 1486"/>
                <a:gd name="T20" fmla="*/ 473 w 2576"/>
                <a:gd name="T21" fmla="*/ 1213 h 1486"/>
                <a:gd name="T22" fmla="*/ 526 w 2576"/>
                <a:gd name="T23" fmla="*/ 1183 h 1486"/>
                <a:gd name="T24" fmla="*/ 578 w 2576"/>
                <a:gd name="T25" fmla="*/ 1153 h 1486"/>
                <a:gd name="T26" fmla="*/ 631 w 2576"/>
                <a:gd name="T27" fmla="*/ 1122 h 1486"/>
                <a:gd name="T28" fmla="*/ 683 w 2576"/>
                <a:gd name="T29" fmla="*/ 1092 h 1486"/>
                <a:gd name="T30" fmla="*/ 736 w 2576"/>
                <a:gd name="T31" fmla="*/ 1062 h 1486"/>
                <a:gd name="T32" fmla="*/ 789 w 2576"/>
                <a:gd name="T33" fmla="*/ 1031 h 1486"/>
                <a:gd name="T34" fmla="*/ 841 w 2576"/>
                <a:gd name="T35" fmla="*/ 1001 h 1486"/>
                <a:gd name="T36" fmla="*/ 894 w 2576"/>
                <a:gd name="T37" fmla="*/ 971 h 1486"/>
                <a:gd name="T38" fmla="*/ 946 w 2576"/>
                <a:gd name="T39" fmla="*/ 940 h 1486"/>
                <a:gd name="T40" fmla="*/ 999 w 2576"/>
                <a:gd name="T41" fmla="*/ 910 h 1486"/>
                <a:gd name="T42" fmla="*/ 1052 w 2576"/>
                <a:gd name="T43" fmla="*/ 880 h 1486"/>
                <a:gd name="T44" fmla="*/ 1104 w 2576"/>
                <a:gd name="T45" fmla="*/ 849 h 1486"/>
                <a:gd name="T46" fmla="*/ 1157 w 2576"/>
                <a:gd name="T47" fmla="*/ 819 h 1486"/>
                <a:gd name="T48" fmla="*/ 1209 w 2576"/>
                <a:gd name="T49" fmla="*/ 788 h 1486"/>
                <a:gd name="T50" fmla="*/ 1262 w 2576"/>
                <a:gd name="T51" fmla="*/ 758 h 1486"/>
                <a:gd name="T52" fmla="*/ 1314 w 2576"/>
                <a:gd name="T53" fmla="*/ 728 h 1486"/>
                <a:gd name="T54" fmla="*/ 1367 w 2576"/>
                <a:gd name="T55" fmla="*/ 697 h 1486"/>
                <a:gd name="T56" fmla="*/ 1420 w 2576"/>
                <a:gd name="T57" fmla="*/ 667 h 1486"/>
                <a:gd name="T58" fmla="*/ 1472 w 2576"/>
                <a:gd name="T59" fmla="*/ 637 h 1486"/>
                <a:gd name="T60" fmla="*/ 1525 w 2576"/>
                <a:gd name="T61" fmla="*/ 606 h 1486"/>
                <a:gd name="T62" fmla="*/ 1577 w 2576"/>
                <a:gd name="T63" fmla="*/ 576 h 1486"/>
                <a:gd name="T64" fmla="*/ 1630 w 2576"/>
                <a:gd name="T65" fmla="*/ 546 h 1486"/>
                <a:gd name="T66" fmla="*/ 1682 w 2576"/>
                <a:gd name="T67" fmla="*/ 515 h 1486"/>
                <a:gd name="T68" fmla="*/ 1735 w 2576"/>
                <a:gd name="T69" fmla="*/ 485 h 1486"/>
                <a:gd name="T70" fmla="*/ 1788 w 2576"/>
                <a:gd name="T71" fmla="*/ 455 h 1486"/>
                <a:gd name="T72" fmla="*/ 1840 w 2576"/>
                <a:gd name="T73" fmla="*/ 424 h 1486"/>
                <a:gd name="T74" fmla="*/ 1893 w 2576"/>
                <a:gd name="T75" fmla="*/ 394 h 1486"/>
                <a:gd name="T76" fmla="*/ 1945 w 2576"/>
                <a:gd name="T77" fmla="*/ 364 h 1486"/>
                <a:gd name="T78" fmla="*/ 1998 w 2576"/>
                <a:gd name="T79" fmla="*/ 333 h 1486"/>
                <a:gd name="T80" fmla="*/ 2051 w 2576"/>
                <a:gd name="T81" fmla="*/ 303 h 1486"/>
                <a:gd name="T82" fmla="*/ 2103 w 2576"/>
                <a:gd name="T83" fmla="*/ 273 h 1486"/>
                <a:gd name="T84" fmla="*/ 2156 w 2576"/>
                <a:gd name="T85" fmla="*/ 242 h 1486"/>
                <a:gd name="T86" fmla="*/ 2208 w 2576"/>
                <a:gd name="T87" fmla="*/ 212 h 1486"/>
                <a:gd name="T88" fmla="*/ 2261 w 2576"/>
                <a:gd name="T89" fmla="*/ 182 h 1486"/>
                <a:gd name="T90" fmla="*/ 2313 w 2576"/>
                <a:gd name="T91" fmla="*/ 151 h 1486"/>
                <a:gd name="T92" fmla="*/ 2366 w 2576"/>
                <a:gd name="T93" fmla="*/ 121 h 1486"/>
                <a:gd name="T94" fmla="*/ 2419 w 2576"/>
                <a:gd name="T95" fmla="*/ 91 h 1486"/>
                <a:gd name="T96" fmla="*/ 2471 w 2576"/>
                <a:gd name="T97" fmla="*/ 60 h 1486"/>
                <a:gd name="T98" fmla="*/ 2524 w 2576"/>
                <a:gd name="T99" fmla="*/ 30 h 1486"/>
                <a:gd name="T100" fmla="*/ 2576 w 2576"/>
                <a:gd name="T101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6" h="1486">
                  <a:moveTo>
                    <a:pt x="0" y="1486"/>
                  </a:moveTo>
                  <a:lnTo>
                    <a:pt x="0" y="1486"/>
                  </a:lnTo>
                  <a:lnTo>
                    <a:pt x="52" y="1456"/>
                  </a:lnTo>
                  <a:lnTo>
                    <a:pt x="105" y="1426"/>
                  </a:lnTo>
                  <a:lnTo>
                    <a:pt x="158" y="1395"/>
                  </a:lnTo>
                  <a:lnTo>
                    <a:pt x="210" y="1365"/>
                  </a:lnTo>
                  <a:lnTo>
                    <a:pt x="263" y="1335"/>
                  </a:lnTo>
                  <a:lnTo>
                    <a:pt x="315" y="1304"/>
                  </a:lnTo>
                  <a:lnTo>
                    <a:pt x="368" y="1274"/>
                  </a:lnTo>
                  <a:lnTo>
                    <a:pt x="421" y="1244"/>
                  </a:lnTo>
                  <a:lnTo>
                    <a:pt x="473" y="1213"/>
                  </a:lnTo>
                  <a:lnTo>
                    <a:pt x="526" y="1183"/>
                  </a:lnTo>
                  <a:lnTo>
                    <a:pt x="578" y="1153"/>
                  </a:lnTo>
                  <a:lnTo>
                    <a:pt x="631" y="1122"/>
                  </a:lnTo>
                  <a:lnTo>
                    <a:pt x="683" y="1092"/>
                  </a:lnTo>
                  <a:lnTo>
                    <a:pt x="736" y="1062"/>
                  </a:lnTo>
                  <a:lnTo>
                    <a:pt x="789" y="1031"/>
                  </a:lnTo>
                  <a:lnTo>
                    <a:pt x="841" y="1001"/>
                  </a:lnTo>
                  <a:lnTo>
                    <a:pt x="894" y="971"/>
                  </a:lnTo>
                  <a:lnTo>
                    <a:pt x="946" y="940"/>
                  </a:lnTo>
                  <a:lnTo>
                    <a:pt x="999" y="910"/>
                  </a:lnTo>
                  <a:lnTo>
                    <a:pt x="1052" y="880"/>
                  </a:lnTo>
                  <a:lnTo>
                    <a:pt x="1104" y="849"/>
                  </a:lnTo>
                  <a:lnTo>
                    <a:pt x="1157" y="819"/>
                  </a:lnTo>
                  <a:lnTo>
                    <a:pt x="1209" y="788"/>
                  </a:lnTo>
                  <a:lnTo>
                    <a:pt x="1262" y="758"/>
                  </a:lnTo>
                  <a:lnTo>
                    <a:pt x="1314" y="728"/>
                  </a:lnTo>
                  <a:lnTo>
                    <a:pt x="1367" y="697"/>
                  </a:lnTo>
                  <a:lnTo>
                    <a:pt x="1420" y="667"/>
                  </a:lnTo>
                  <a:lnTo>
                    <a:pt x="1472" y="637"/>
                  </a:lnTo>
                  <a:lnTo>
                    <a:pt x="1525" y="606"/>
                  </a:lnTo>
                  <a:lnTo>
                    <a:pt x="1577" y="576"/>
                  </a:lnTo>
                  <a:lnTo>
                    <a:pt x="1630" y="546"/>
                  </a:lnTo>
                  <a:lnTo>
                    <a:pt x="1682" y="515"/>
                  </a:lnTo>
                  <a:lnTo>
                    <a:pt x="1735" y="485"/>
                  </a:lnTo>
                  <a:lnTo>
                    <a:pt x="1788" y="455"/>
                  </a:lnTo>
                  <a:lnTo>
                    <a:pt x="1840" y="424"/>
                  </a:lnTo>
                  <a:lnTo>
                    <a:pt x="1893" y="394"/>
                  </a:lnTo>
                  <a:lnTo>
                    <a:pt x="1945" y="364"/>
                  </a:lnTo>
                  <a:lnTo>
                    <a:pt x="1998" y="333"/>
                  </a:lnTo>
                  <a:lnTo>
                    <a:pt x="2051" y="303"/>
                  </a:lnTo>
                  <a:lnTo>
                    <a:pt x="2103" y="273"/>
                  </a:lnTo>
                  <a:lnTo>
                    <a:pt x="2156" y="242"/>
                  </a:lnTo>
                  <a:lnTo>
                    <a:pt x="2208" y="212"/>
                  </a:lnTo>
                  <a:lnTo>
                    <a:pt x="2261" y="182"/>
                  </a:lnTo>
                  <a:lnTo>
                    <a:pt x="2313" y="151"/>
                  </a:lnTo>
                  <a:lnTo>
                    <a:pt x="2366" y="121"/>
                  </a:lnTo>
                  <a:lnTo>
                    <a:pt x="2419" y="91"/>
                  </a:lnTo>
                  <a:lnTo>
                    <a:pt x="2471" y="60"/>
                  </a:lnTo>
                  <a:lnTo>
                    <a:pt x="2524" y="30"/>
                  </a:lnTo>
                  <a:lnTo>
                    <a:pt x="2576" y="0"/>
                  </a:lnTo>
                </a:path>
              </a:pathLst>
            </a:custGeom>
            <a:noFill/>
            <a:ln w="11" cap="flat">
              <a:solidFill>
                <a:srgbClr val="FF66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97"/>
            <p:cNvSpPr>
              <a:spLocks/>
            </p:cNvSpPr>
            <p:nvPr/>
          </p:nvSpPr>
          <p:spPr bwMode="auto">
            <a:xfrm>
              <a:off x="4101" y="1828"/>
              <a:ext cx="30" cy="18"/>
            </a:xfrm>
            <a:custGeom>
              <a:avLst/>
              <a:gdLst>
                <a:gd name="T0" fmla="*/ 0 w 53"/>
                <a:gd name="T1" fmla="*/ 31 h 31"/>
                <a:gd name="T2" fmla="*/ 0 w 53"/>
                <a:gd name="T3" fmla="*/ 31 h 31"/>
                <a:gd name="T4" fmla="*/ 53 w 53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lnTo>
                    <a:pt x="0" y="31"/>
                  </a:lnTo>
                  <a:lnTo>
                    <a:pt x="53" y="0"/>
                  </a:lnTo>
                </a:path>
              </a:pathLst>
            </a:custGeom>
            <a:noFill/>
            <a:ln w="11" cap="flat">
              <a:solidFill>
                <a:srgbClr val="FF66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Rectangle 98"/>
            <p:cNvSpPr>
              <a:spLocks noChangeArrowheads="1"/>
            </p:cNvSpPr>
            <p:nvPr/>
          </p:nvSpPr>
          <p:spPr bwMode="auto">
            <a:xfrm>
              <a:off x="1757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8" name="Rectangle 99"/>
            <p:cNvSpPr>
              <a:spLocks noChangeArrowheads="1"/>
            </p:cNvSpPr>
            <p:nvPr/>
          </p:nvSpPr>
          <p:spPr bwMode="auto">
            <a:xfrm>
              <a:off x="1826" y="1146"/>
              <a:ext cx="11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9" name="Rectangle 100"/>
            <p:cNvSpPr>
              <a:spLocks noChangeArrowheads="1"/>
            </p:cNvSpPr>
            <p:nvPr/>
          </p:nvSpPr>
          <p:spPr bwMode="auto">
            <a:xfrm>
              <a:off x="1887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0" name="Rectangle 101"/>
            <p:cNvSpPr>
              <a:spLocks noChangeArrowheads="1"/>
            </p:cNvSpPr>
            <p:nvPr/>
          </p:nvSpPr>
          <p:spPr bwMode="auto">
            <a:xfrm>
              <a:off x="1956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l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1" name="Rectangle 102"/>
            <p:cNvSpPr>
              <a:spLocks noChangeArrowheads="1"/>
            </p:cNvSpPr>
            <p:nvPr/>
          </p:nvSpPr>
          <p:spPr bwMode="auto">
            <a:xfrm>
              <a:off x="1994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2" name="Rectangle 103"/>
            <p:cNvSpPr>
              <a:spLocks noChangeArrowheads="1"/>
            </p:cNvSpPr>
            <p:nvPr/>
          </p:nvSpPr>
          <p:spPr bwMode="auto">
            <a:xfrm>
              <a:off x="2032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3" name="Rectangle 104"/>
            <p:cNvSpPr>
              <a:spLocks noChangeArrowheads="1"/>
            </p:cNvSpPr>
            <p:nvPr/>
          </p:nvSpPr>
          <p:spPr bwMode="auto">
            <a:xfrm>
              <a:off x="2101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g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4" name="Rectangle 105"/>
            <p:cNvSpPr>
              <a:spLocks noChangeArrowheads="1"/>
            </p:cNvSpPr>
            <p:nvPr/>
          </p:nvSpPr>
          <p:spPr bwMode="auto">
            <a:xfrm>
              <a:off x="2170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5" name="Rectangle 106"/>
            <p:cNvSpPr>
              <a:spLocks noChangeArrowheads="1"/>
            </p:cNvSpPr>
            <p:nvPr/>
          </p:nvSpPr>
          <p:spPr bwMode="auto">
            <a:xfrm>
              <a:off x="2204" y="1146"/>
              <a:ext cx="14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w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6" name="Rectangle 107"/>
            <p:cNvSpPr>
              <a:spLocks noChangeArrowheads="1"/>
            </p:cNvSpPr>
            <p:nvPr/>
          </p:nvSpPr>
          <p:spPr bwMode="auto">
            <a:xfrm>
              <a:off x="2296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7" name="Rectangle 108"/>
            <p:cNvSpPr>
              <a:spLocks noChangeArrowheads="1"/>
            </p:cNvSpPr>
            <p:nvPr/>
          </p:nvSpPr>
          <p:spPr bwMode="auto">
            <a:xfrm>
              <a:off x="2334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8" name="Rectangle 109"/>
            <p:cNvSpPr>
              <a:spLocks noChangeArrowheads="1"/>
            </p:cNvSpPr>
            <p:nvPr/>
          </p:nvSpPr>
          <p:spPr bwMode="auto">
            <a:xfrm>
              <a:off x="2372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h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9" name="Rectangle 110"/>
            <p:cNvSpPr>
              <a:spLocks noChangeArrowheads="1"/>
            </p:cNvSpPr>
            <p:nvPr/>
          </p:nvSpPr>
          <p:spPr bwMode="auto">
            <a:xfrm>
              <a:off x="2441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0" name="Rectangle 111"/>
            <p:cNvSpPr>
              <a:spLocks noChangeArrowheads="1"/>
            </p:cNvSpPr>
            <p:nvPr/>
          </p:nvSpPr>
          <p:spPr bwMode="auto">
            <a:xfrm>
              <a:off x="2475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1" name="Rectangle 112"/>
            <p:cNvSpPr>
              <a:spLocks noChangeArrowheads="1"/>
            </p:cNvSpPr>
            <p:nvPr/>
          </p:nvSpPr>
          <p:spPr bwMode="auto">
            <a:xfrm>
              <a:off x="2544" y="1146"/>
              <a:ext cx="1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2" name="Rectangle 113"/>
            <p:cNvSpPr>
              <a:spLocks noChangeArrowheads="1"/>
            </p:cNvSpPr>
            <p:nvPr/>
          </p:nvSpPr>
          <p:spPr bwMode="auto">
            <a:xfrm>
              <a:off x="2592" y="1146"/>
              <a:ext cx="11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3" name="Rectangle 114"/>
            <p:cNvSpPr>
              <a:spLocks noChangeArrowheads="1"/>
            </p:cNvSpPr>
            <p:nvPr/>
          </p:nvSpPr>
          <p:spPr bwMode="auto">
            <a:xfrm>
              <a:off x="2654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4" name="Rectangle 115"/>
            <p:cNvSpPr>
              <a:spLocks noChangeArrowheads="1"/>
            </p:cNvSpPr>
            <p:nvPr/>
          </p:nvSpPr>
          <p:spPr bwMode="auto">
            <a:xfrm>
              <a:off x="2723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5" name="Rectangle 116"/>
            <p:cNvSpPr>
              <a:spLocks noChangeArrowheads="1"/>
            </p:cNvSpPr>
            <p:nvPr/>
          </p:nvSpPr>
          <p:spPr bwMode="auto">
            <a:xfrm>
              <a:off x="2757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o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6" name="Rectangle 117"/>
            <p:cNvSpPr>
              <a:spLocks noChangeArrowheads="1"/>
            </p:cNvSpPr>
            <p:nvPr/>
          </p:nvSpPr>
          <p:spPr bwMode="auto">
            <a:xfrm>
              <a:off x="2826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7" name="Rectangle 118"/>
            <p:cNvSpPr>
              <a:spLocks noChangeArrowheads="1"/>
            </p:cNvSpPr>
            <p:nvPr/>
          </p:nvSpPr>
          <p:spPr bwMode="auto">
            <a:xfrm>
              <a:off x="2895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8" name="Rectangle 119"/>
            <p:cNvSpPr>
              <a:spLocks noChangeArrowheads="1"/>
            </p:cNvSpPr>
            <p:nvPr/>
          </p:nvSpPr>
          <p:spPr bwMode="auto">
            <a:xfrm>
              <a:off x="2929" y="1146"/>
              <a:ext cx="1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Y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9" name="Rectangle 120"/>
            <p:cNvSpPr>
              <a:spLocks noChangeArrowheads="1"/>
            </p:cNvSpPr>
            <p:nvPr/>
          </p:nvSpPr>
          <p:spPr bwMode="auto">
            <a:xfrm>
              <a:off x="3005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0" name="Rectangle 121"/>
            <p:cNvSpPr>
              <a:spLocks noChangeArrowheads="1"/>
            </p:cNvSpPr>
            <p:nvPr/>
          </p:nvSpPr>
          <p:spPr bwMode="auto">
            <a:xfrm>
              <a:off x="3074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1" name="Rectangle 122"/>
            <p:cNvSpPr>
              <a:spLocks noChangeArrowheads="1"/>
            </p:cNvSpPr>
            <p:nvPr/>
          </p:nvSpPr>
          <p:spPr bwMode="auto">
            <a:xfrm>
              <a:off x="3143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2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2" name="Rectangle 123"/>
            <p:cNvSpPr>
              <a:spLocks noChangeArrowheads="1"/>
            </p:cNvSpPr>
            <p:nvPr/>
          </p:nvSpPr>
          <p:spPr bwMode="auto">
            <a:xfrm>
              <a:off x="3212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3" name="Rectangle 124"/>
            <p:cNvSpPr>
              <a:spLocks noChangeArrowheads="1"/>
            </p:cNvSpPr>
            <p:nvPr/>
          </p:nvSpPr>
          <p:spPr bwMode="auto">
            <a:xfrm>
              <a:off x="3246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4" name="Rectangle 125"/>
            <p:cNvSpPr>
              <a:spLocks noChangeArrowheads="1"/>
            </p:cNvSpPr>
            <p:nvPr/>
          </p:nvSpPr>
          <p:spPr bwMode="auto">
            <a:xfrm>
              <a:off x="3284" y="1146"/>
              <a:ext cx="11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5" name="Rectangle 126"/>
            <p:cNvSpPr>
              <a:spLocks noChangeArrowheads="1"/>
            </p:cNvSpPr>
            <p:nvPr/>
          </p:nvSpPr>
          <p:spPr bwMode="auto">
            <a:xfrm>
              <a:off x="3345" y="1146"/>
              <a:ext cx="1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6" name="Rectangle 127"/>
            <p:cNvSpPr>
              <a:spLocks noChangeArrowheads="1"/>
            </p:cNvSpPr>
            <p:nvPr/>
          </p:nvSpPr>
          <p:spPr bwMode="auto">
            <a:xfrm>
              <a:off x="3399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7" name="Rectangle 128"/>
            <p:cNvSpPr>
              <a:spLocks noChangeArrowheads="1"/>
            </p:cNvSpPr>
            <p:nvPr/>
          </p:nvSpPr>
          <p:spPr bwMode="auto">
            <a:xfrm>
              <a:off x="3437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8" name="Rectangle 129"/>
            <p:cNvSpPr>
              <a:spLocks noChangeArrowheads="1"/>
            </p:cNvSpPr>
            <p:nvPr/>
          </p:nvSpPr>
          <p:spPr bwMode="auto">
            <a:xfrm>
              <a:off x="3472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p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9" name="Rectangle 130"/>
            <p:cNvSpPr>
              <a:spLocks noChangeArrowheads="1"/>
            </p:cNvSpPr>
            <p:nvPr/>
          </p:nvSpPr>
          <p:spPr bwMode="auto">
            <a:xfrm>
              <a:off x="3541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0" name="Rectangle 131"/>
            <p:cNvSpPr>
              <a:spLocks noChangeArrowheads="1"/>
            </p:cNvSpPr>
            <p:nvPr/>
          </p:nvSpPr>
          <p:spPr bwMode="auto">
            <a:xfrm>
              <a:off x="3609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1" name="Rectangle 132"/>
            <p:cNvSpPr>
              <a:spLocks noChangeArrowheads="1"/>
            </p:cNvSpPr>
            <p:nvPr/>
          </p:nvSpPr>
          <p:spPr bwMode="auto">
            <a:xfrm>
              <a:off x="3648" y="1146"/>
              <a:ext cx="9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2" name="Rectangle 133"/>
            <p:cNvSpPr>
              <a:spLocks noChangeArrowheads="1"/>
            </p:cNvSpPr>
            <p:nvPr/>
          </p:nvSpPr>
          <p:spPr bwMode="auto">
            <a:xfrm>
              <a:off x="3685" y="1146"/>
              <a:ext cx="11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3" name="Rectangle 134"/>
            <p:cNvSpPr>
              <a:spLocks noChangeArrowheads="1"/>
            </p:cNvSpPr>
            <p:nvPr/>
          </p:nvSpPr>
          <p:spPr bwMode="auto">
            <a:xfrm>
              <a:off x="3747" y="1146"/>
              <a:ext cx="1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4" name="Rectangle 135"/>
            <p:cNvSpPr>
              <a:spLocks noChangeArrowheads="1"/>
            </p:cNvSpPr>
            <p:nvPr/>
          </p:nvSpPr>
          <p:spPr bwMode="auto">
            <a:xfrm>
              <a:off x="3800" y="11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5" name="Rectangle 136"/>
            <p:cNvSpPr>
              <a:spLocks noChangeArrowheads="1"/>
            </p:cNvSpPr>
            <p:nvPr/>
          </p:nvSpPr>
          <p:spPr bwMode="auto">
            <a:xfrm>
              <a:off x="3869" y="1146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.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2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1428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Shockley diode equation(Ideal case)</a:t>
            </a:r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 </a:t>
            </a: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Simplifying idealization (drift, diffusion, thermal recombination- generation).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Not considered</a:t>
            </a:r>
            <a:br>
              <a:rPr lang="en-US" altLang="ko-KR" dirty="0" smtClean="0"/>
            </a:br>
            <a:r>
              <a:rPr lang="en-US" altLang="ko-KR" dirty="0" smtClean="0"/>
              <a:t> : Surface leakage current, high injection, defect etc.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With high injection(large I </a:t>
            </a:r>
            <a:r>
              <a:rPr lang="en-US" altLang="ko-KR" i="1" dirty="0" smtClean="0"/>
              <a:t>)</a:t>
            </a:r>
            <a:r>
              <a:rPr lang="en-US" altLang="ko-KR" dirty="0" smtClean="0"/>
              <a:t>,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57386" y="2313692"/>
            <a:ext cx="3029195" cy="436766"/>
            <a:chOff x="3490130" y="2237551"/>
            <a:chExt cx="3029195" cy="4367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0130" y="2237551"/>
              <a:ext cx="2049440" cy="43676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39570" y="2237551"/>
              <a:ext cx="979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at 300K</a:t>
              </a:r>
              <a:endParaRPr lang="en-US" sz="2000" dirty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0124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43983"/>
              </p:ext>
            </p:extLst>
          </p:nvPr>
        </p:nvGraphicFramePr>
        <p:xfrm>
          <a:off x="3935251" y="5374171"/>
          <a:ext cx="23431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7" imgW="1117600" imgH="368300" progId="Equation.3">
                  <p:embed/>
                </p:oleObj>
              </mc:Choice>
              <mc:Fallback>
                <p:oleObj name="Equation" r:id="rId7" imgW="1117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5251" y="5374171"/>
                        <a:ext cx="23431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94830"/>
              </p:ext>
            </p:extLst>
          </p:nvPr>
        </p:nvGraphicFramePr>
        <p:xfrm>
          <a:off x="1000811" y="2713802"/>
          <a:ext cx="37004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9" imgW="1765300" imgH="368300" progId="Equation.3">
                  <p:embed/>
                </p:oleObj>
              </mc:Choice>
              <mc:Fallback>
                <p:oleObj name="Equation" r:id="rId9" imgW="1765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0811" y="2713802"/>
                        <a:ext cx="370046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44720"/>
              </p:ext>
            </p:extLst>
          </p:nvPr>
        </p:nvGraphicFramePr>
        <p:xfrm>
          <a:off x="1000811" y="2050285"/>
          <a:ext cx="17843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1" imgW="850900" imgH="368300" progId="Equation.3">
                  <p:embed/>
                </p:oleObj>
              </mc:Choice>
              <mc:Fallback>
                <p:oleObj name="Equation" r:id="rId11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0811" y="2050285"/>
                        <a:ext cx="17843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bias current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46163" y="1408113"/>
            <a:ext cx="6992937" cy="4797425"/>
            <a:chOff x="659" y="887"/>
            <a:chExt cx="4405" cy="302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6" y="893"/>
              <a:ext cx="4389" cy="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659" y="887"/>
              <a:ext cx="4405" cy="3022"/>
              <a:chOff x="659" y="887"/>
              <a:chExt cx="4405" cy="3022"/>
            </a:xfrm>
          </p:grpSpPr>
          <p:sp>
            <p:nvSpPr>
              <p:cNvPr id="477" name="Freeform 5"/>
              <p:cNvSpPr>
                <a:spLocks/>
              </p:cNvSpPr>
              <p:nvPr/>
            </p:nvSpPr>
            <p:spPr bwMode="auto">
              <a:xfrm>
                <a:off x="666" y="887"/>
                <a:ext cx="4398" cy="2984"/>
              </a:xfrm>
              <a:custGeom>
                <a:avLst/>
                <a:gdLst>
                  <a:gd name="T0" fmla="*/ 0 w 7559"/>
                  <a:gd name="T1" fmla="*/ 5126 h 5126"/>
                  <a:gd name="T2" fmla="*/ 0 w 7559"/>
                  <a:gd name="T3" fmla="*/ 5126 h 5126"/>
                  <a:gd name="T4" fmla="*/ 7559 w 7559"/>
                  <a:gd name="T5" fmla="*/ 5126 h 5126"/>
                  <a:gd name="T6" fmla="*/ 7559 w 7559"/>
                  <a:gd name="T7" fmla="*/ 0 h 5126"/>
                  <a:gd name="T8" fmla="*/ 0 w 7559"/>
                  <a:gd name="T9" fmla="*/ 0 h 5126"/>
                  <a:gd name="T10" fmla="*/ 0 w 7559"/>
                  <a:gd name="T11" fmla="*/ 5126 h 5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59" h="5126">
                    <a:moveTo>
                      <a:pt x="0" y="5126"/>
                    </a:moveTo>
                    <a:lnTo>
                      <a:pt x="0" y="5126"/>
                    </a:lnTo>
                    <a:lnTo>
                      <a:pt x="7559" y="5126"/>
                    </a:lnTo>
                    <a:lnTo>
                      <a:pt x="7559" y="0"/>
                    </a:lnTo>
                    <a:lnTo>
                      <a:pt x="0" y="0"/>
                    </a:lnTo>
                    <a:lnTo>
                      <a:pt x="0" y="5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6"/>
              <p:cNvSpPr>
                <a:spLocks/>
              </p:cNvSpPr>
              <p:nvPr/>
            </p:nvSpPr>
            <p:spPr bwMode="auto">
              <a:xfrm>
                <a:off x="1105" y="1185"/>
                <a:ext cx="3519" cy="2387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7"/>
              <p:cNvSpPr>
                <a:spLocks/>
              </p:cNvSpPr>
              <p:nvPr/>
            </p:nvSpPr>
            <p:spPr bwMode="auto">
              <a:xfrm>
                <a:off x="1105" y="1185"/>
                <a:ext cx="3519" cy="2387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8"/>
              <p:cNvSpPr>
                <a:spLocks/>
              </p:cNvSpPr>
              <p:nvPr/>
            </p:nvSpPr>
            <p:spPr bwMode="auto">
              <a:xfrm>
                <a:off x="1105" y="1185"/>
                <a:ext cx="3519" cy="2387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9"/>
              <p:cNvSpPr>
                <a:spLocks/>
              </p:cNvSpPr>
              <p:nvPr/>
            </p:nvSpPr>
            <p:spPr bwMode="auto">
              <a:xfrm>
                <a:off x="1105" y="1185"/>
                <a:ext cx="3519" cy="2387"/>
              </a:xfrm>
              <a:custGeom>
                <a:avLst/>
                <a:gdLst>
                  <a:gd name="T0" fmla="*/ 0 w 6048"/>
                  <a:gd name="T1" fmla="*/ 4101 h 4101"/>
                  <a:gd name="T2" fmla="*/ 0 w 6048"/>
                  <a:gd name="T3" fmla="*/ 4101 h 4101"/>
                  <a:gd name="T4" fmla="*/ 6048 w 6048"/>
                  <a:gd name="T5" fmla="*/ 4101 h 4101"/>
                  <a:gd name="T6" fmla="*/ 6048 w 6048"/>
                  <a:gd name="T7" fmla="*/ 0 h 4101"/>
                  <a:gd name="T8" fmla="*/ 0 w 6048"/>
                  <a:gd name="T9" fmla="*/ 0 h 4101"/>
                  <a:gd name="T10" fmla="*/ 0 w 6048"/>
                  <a:gd name="T11" fmla="*/ 4101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48"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6048" y="4101"/>
                    </a:lnTo>
                    <a:lnTo>
                      <a:pt x="6048" y="0"/>
                    </a:lnTo>
                    <a:lnTo>
                      <a:pt x="0" y="0"/>
                    </a:lnTo>
                    <a:lnTo>
                      <a:pt x="0" y="4101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Freeform 10"/>
              <p:cNvSpPr>
                <a:spLocks/>
              </p:cNvSpPr>
              <p:nvPr/>
            </p:nvSpPr>
            <p:spPr bwMode="auto">
              <a:xfrm>
                <a:off x="1105" y="3572"/>
                <a:ext cx="3519" cy="0"/>
              </a:xfrm>
              <a:custGeom>
                <a:avLst/>
                <a:gdLst>
                  <a:gd name="T0" fmla="*/ 0 w 6048"/>
                  <a:gd name="T1" fmla="*/ 0 w 6048"/>
                  <a:gd name="T2" fmla="*/ 6048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48">
                    <a:moveTo>
                      <a:pt x="0" y="0"/>
                    </a:moveTo>
                    <a:lnTo>
                      <a:pt x="0" y="0"/>
                    </a:lnTo>
                    <a:lnTo>
                      <a:pt x="6048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11"/>
              <p:cNvSpPr>
                <a:spLocks noEditPoints="1"/>
              </p:cNvSpPr>
              <p:nvPr/>
            </p:nvSpPr>
            <p:spPr bwMode="auto">
              <a:xfrm>
                <a:off x="1985" y="1185"/>
                <a:ext cx="0" cy="2382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Freeform 12"/>
              <p:cNvSpPr>
                <a:spLocks noEditPoints="1"/>
              </p:cNvSpPr>
              <p:nvPr/>
            </p:nvSpPr>
            <p:spPr bwMode="auto">
              <a:xfrm>
                <a:off x="3158" y="1185"/>
                <a:ext cx="0" cy="2382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13"/>
              <p:cNvSpPr>
                <a:spLocks noEditPoints="1"/>
              </p:cNvSpPr>
              <p:nvPr/>
            </p:nvSpPr>
            <p:spPr bwMode="auto">
              <a:xfrm>
                <a:off x="4331" y="1185"/>
                <a:ext cx="0" cy="2382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14"/>
              <p:cNvSpPr>
                <a:spLocks noEditPoints="1"/>
              </p:cNvSpPr>
              <p:nvPr/>
            </p:nvSpPr>
            <p:spPr bwMode="auto">
              <a:xfrm>
                <a:off x="1985" y="1185"/>
                <a:ext cx="0" cy="2382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15"/>
              <p:cNvSpPr>
                <a:spLocks noEditPoints="1"/>
              </p:cNvSpPr>
              <p:nvPr/>
            </p:nvSpPr>
            <p:spPr bwMode="auto">
              <a:xfrm>
                <a:off x="4331" y="1185"/>
                <a:ext cx="0" cy="2382"/>
              </a:xfrm>
              <a:custGeom>
                <a:avLst/>
                <a:gdLst>
                  <a:gd name="T0" fmla="*/ 40 h 4093"/>
                  <a:gd name="T1" fmla="*/ 120 h 4093"/>
                  <a:gd name="T2" fmla="*/ 173 h 4093"/>
                  <a:gd name="T3" fmla="*/ 240 h 4093"/>
                  <a:gd name="T4" fmla="*/ 320 h 4093"/>
                  <a:gd name="T5" fmla="*/ 373 h 4093"/>
                  <a:gd name="T6" fmla="*/ 440 h 4093"/>
                  <a:gd name="T7" fmla="*/ 520 h 4093"/>
                  <a:gd name="T8" fmla="*/ 573 h 4093"/>
                  <a:gd name="T9" fmla="*/ 640 h 4093"/>
                  <a:gd name="T10" fmla="*/ 720 h 4093"/>
                  <a:gd name="T11" fmla="*/ 773 h 4093"/>
                  <a:gd name="T12" fmla="*/ 840 h 4093"/>
                  <a:gd name="T13" fmla="*/ 920 h 4093"/>
                  <a:gd name="T14" fmla="*/ 973 h 4093"/>
                  <a:gd name="T15" fmla="*/ 1040 h 4093"/>
                  <a:gd name="T16" fmla="*/ 1120 h 4093"/>
                  <a:gd name="T17" fmla="*/ 1173 h 4093"/>
                  <a:gd name="T18" fmla="*/ 1240 h 4093"/>
                  <a:gd name="T19" fmla="*/ 1320 h 4093"/>
                  <a:gd name="T20" fmla="*/ 1373 h 4093"/>
                  <a:gd name="T21" fmla="*/ 1440 h 4093"/>
                  <a:gd name="T22" fmla="*/ 1520 h 4093"/>
                  <a:gd name="T23" fmla="*/ 1573 h 4093"/>
                  <a:gd name="T24" fmla="*/ 1640 h 4093"/>
                  <a:gd name="T25" fmla="*/ 1720 h 4093"/>
                  <a:gd name="T26" fmla="*/ 1773 h 4093"/>
                  <a:gd name="T27" fmla="*/ 1840 h 4093"/>
                  <a:gd name="T28" fmla="*/ 1920 h 4093"/>
                  <a:gd name="T29" fmla="*/ 1973 h 4093"/>
                  <a:gd name="T30" fmla="*/ 2040 h 4093"/>
                  <a:gd name="T31" fmla="*/ 2120 h 4093"/>
                  <a:gd name="T32" fmla="*/ 2173 h 4093"/>
                  <a:gd name="T33" fmla="*/ 2240 h 4093"/>
                  <a:gd name="T34" fmla="*/ 2320 h 4093"/>
                  <a:gd name="T35" fmla="*/ 2373 h 4093"/>
                  <a:gd name="T36" fmla="*/ 2440 h 4093"/>
                  <a:gd name="T37" fmla="*/ 2520 h 4093"/>
                  <a:gd name="T38" fmla="*/ 2573 h 4093"/>
                  <a:gd name="T39" fmla="*/ 2640 h 4093"/>
                  <a:gd name="T40" fmla="*/ 2720 h 4093"/>
                  <a:gd name="T41" fmla="*/ 2773 h 4093"/>
                  <a:gd name="T42" fmla="*/ 2840 h 4093"/>
                  <a:gd name="T43" fmla="*/ 2920 h 4093"/>
                  <a:gd name="T44" fmla="*/ 2973 h 4093"/>
                  <a:gd name="T45" fmla="*/ 3040 h 4093"/>
                  <a:gd name="T46" fmla="*/ 3120 h 4093"/>
                  <a:gd name="T47" fmla="*/ 3173 h 4093"/>
                  <a:gd name="T48" fmla="*/ 3240 h 4093"/>
                  <a:gd name="T49" fmla="*/ 3320 h 4093"/>
                  <a:gd name="T50" fmla="*/ 3373 h 4093"/>
                  <a:gd name="T51" fmla="*/ 3440 h 4093"/>
                  <a:gd name="T52" fmla="*/ 3520 h 4093"/>
                  <a:gd name="T53" fmla="*/ 3573 h 4093"/>
                  <a:gd name="T54" fmla="*/ 3640 h 4093"/>
                  <a:gd name="T55" fmla="*/ 3720 h 4093"/>
                  <a:gd name="T56" fmla="*/ 3773 h 4093"/>
                  <a:gd name="T57" fmla="*/ 3840 h 4093"/>
                  <a:gd name="T58" fmla="*/ 3920 h 4093"/>
                  <a:gd name="T59" fmla="*/ 3973 h 4093"/>
                  <a:gd name="T60" fmla="*/ 4040 h 40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  <a:cxn ang="0">
                    <a:pos x="0" y="T57"/>
                  </a:cxn>
                  <a:cxn ang="0">
                    <a:pos x="0" y="T58"/>
                  </a:cxn>
                  <a:cxn ang="0">
                    <a:pos x="0" y="T59"/>
                  </a:cxn>
                  <a:cxn ang="0">
                    <a:pos x="0" y="T60"/>
                  </a:cxn>
                </a:cxnLst>
                <a:rect l="0" t="0" r="r" b="b"/>
                <a:pathLst>
                  <a:path h="409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53"/>
                    </a:lnTo>
                    <a:moveTo>
                      <a:pt x="0" y="80"/>
                    </a:moveTo>
                    <a:lnTo>
                      <a:pt x="0" y="80"/>
                    </a:lnTo>
                    <a:lnTo>
                      <a:pt x="0" y="93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33"/>
                    </a:lnTo>
                    <a:moveTo>
                      <a:pt x="0" y="160"/>
                    </a:moveTo>
                    <a:lnTo>
                      <a:pt x="0" y="160"/>
                    </a:lnTo>
                    <a:lnTo>
                      <a:pt x="0" y="173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213"/>
                    </a:lnTo>
                    <a:moveTo>
                      <a:pt x="0" y="240"/>
                    </a:moveTo>
                    <a:lnTo>
                      <a:pt x="0" y="240"/>
                    </a:lnTo>
                    <a:lnTo>
                      <a:pt x="0" y="253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93"/>
                    </a:lnTo>
                    <a:moveTo>
                      <a:pt x="0" y="320"/>
                    </a:moveTo>
                    <a:lnTo>
                      <a:pt x="0" y="320"/>
                    </a:lnTo>
                    <a:lnTo>
                      <a:pt x="0" y="333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73"/>
                    </a:lnTo>
                    <a:moveTo>
                      <a:pt x="0" y="400"/>
                    </a:moveTo>
                    <a:lnTo>
                      <a:pt x="0" y="400"/>
                    </a:lnTo>
                    <a:lnTo>
                      <a:pt x="0" y="413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53"/>
                    </a:lnTo>
                    <a:moveTo>
                      <a:pt x="0" y="480"/>
                    </a:moveTo>
                    <a:lnTo>
                      <a:pt x="0" y="480"/>
                    </a:lnTo>
                    <a:lnTo>
                      <a:pt x="0" y="493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33"/>
                    </a:lnTo>
                    <a:moveTo>
                      <a:pt x="0" y="560"/>
                    </a:moveTo>
                    <a:lnTo>
                      <a:pt x="0" y="560"/>
                    </a:lnTo>
                    <a:lnTo>
                      <a:pt x="0" y="573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613"/>
                    </a:lnTo>
                    <a:moveTo>
                      <a:pt x="0" y="640"/>
                    </a:moveTo>
                    <a:lnTo>
                      <a:pt x="0" y="640"/>
                    </a:lnTo>
                    <a:lnTo>
                      <a:pt x="0" y="653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93"/>
                    </a:lnTo>
                    <a:moveTo>
                      <a:pt x="0" y="720"/>
                    </a:moveTo>
                    <a:lnTo>
                      <a:pt x="0" y="720"/>
                    </a:lnTo>
                    <a:lnTo>
                      <a:pt x="0" y="733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73"/>
                    </a:lnTo>
                    <a:moveTo>
                      <a:pt x="0" y="800"/>
                    </a:moveTo>
                    <a:lnTo>
                      <a:pt x="0" y="800"/>
                    </a:lnTo>
                    <a:lnTo>
                      <a:pt x="0" y="813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53"/>
                    </a:lnTo>
                    <a:moveTo>
                      <a:pt x="0" y="880"/>
                    </a:moveTo>
                    <a:lnTo>
                      <a:pt x="0" y="880"/>
                    </a:lnTo>
                    <a:lnTo>
                      <a:pt x="0" y="893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33"/>
                    </a:lnTo>
                    <a:moveTo>
                      <a:pt x="0" y="960"/>
                    </a:moveTo>
                    <a:lnTo>
                      <a:pt x="0" y="960"/>
                    </a:lnTo>
                    <a:lnTo>
                      <a:pt x="0" y="973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1013"/>
                    </a:lnTo>
                    <a:moveTo>
                      <a:pt x="0" y="1040"/>
                    </a:moveTo>
                    <a:lnTo>
                      <a:pt x="0" y="1040"/>
                    </a:lnTo>
                    <a:lnTo>
                      <a:pt x="0" y="1053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93"/>
                    </a:lnTo>
                    <a:moveTo>
                      <a:pt x="0" y="1120"/>
                    </a:moveTo>
                    <a:lnTo>
                      <a:pt x="0" y="1120"/>
                    </a:lnTo>
                    <a:lnTo>
                      <a:pt x="0" y="1133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73"/>
                    </a:lnTo>
                    <a:moveTo>
                      <a:pt x="0" y="1200"/>
                    </a:moveTo>
                    <a:lnTo>
                      <a:pt x="0" y="1200"/>
                    </a:lnTo>
                    <a:lnTo>
                      <a:pt x="0" y="1213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53"/>
                    </a:lnTo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93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33"/>
                    </a:lnTo>
                    <a:moveTo>
                      <a:pt x="0" y="1360"/>
                    </a:moveTo>
                    <a:lnTo>
                      <a:pt x="0" y="1360"/>
                    </a:lnTo>
                    <a:lnTo>
                      <a:pt x="0" y="1373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413"/>
                    </a:lnTo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53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93"/>
                    </a:lnTo>
                    <a:moveTo>
                      <a:pt x="0" y="1520"/>
                    </a:moveTo>
                    <a:lnTo>
                      <a:pt x="0" y="1520"/>
                    </a:lnTo>
                    <a:lnTo>
                      <a:pt x="0" y="1533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73"/>
                    </a:lnTo>
                    <a:moveTo>
                      <a:pt x="0" y="1600"/>
                    </a:moveTo>
                    <a:lnTo>
                      <a:pt x="0" y="1600"/>
                    </a:lnTo>
                    <a:lnTo>
                      <a:pt x="0" y="1613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53"/>
                    </a:lnTo>
                    <a:moveTo>
                      <a:pt x="0" y="1680"/>
                    </a:moveTo>
                    <a:lnTo>
                      <a:pt x="0" y="1680"/>
                    </a:lnTo>
                    <a:lnTo>
                      <a:pt x="0" y="1693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33"/>
                    </a:lnTo>
                    <a:moveTo>
                      <a:pt x="0" y="1760"/>
                    </a:moveTo>
                    <a:lnTo>
                      <a:pt x="0" y="1760"/>
                    </a:lnTo>
                    <a:lnTo>
                      <a:pt x="0" y="1773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813"/>
                    </a:lnTo>
                    <a:moveTo>
                      <a:pt x="0" y="1840"/>
                    </a:moveTo>
                    <a:lnTo>
                      <a:pt x="0" y="1840"/>
                    </a:lnTo>
                    <a:lnTo>
                      <a:pt x="0" y="1853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93"/>
                    </a:lnTo>
                    <a:moveTo>
                      <a:pt x="0" y="1920"/>
                    </a:moveTo>
                    <a:lnTo>
                      <a:pt x="0" y="1920"/>
                    </a:lnTo>
                    <a:lnTo>
                      <a:pt x="0" y="1933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73"/>
                    </a:lnTo>
                    <a:moveTo>
                      <a:pt x="0" y="2000"/>
                    </a:moveTo>
                    <a:lnTo>
                      <a:pt x="0" y="2000"/>
                    </a:lnTo>
                    <a:lnTo>
                      <a:pt x="0" y="2013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53"/>
                    </a:lnTo>
                    <a:moveTo>
                      <a:pt x="0" y="2080"/>
                    </a:moveTo>
                    <a:lnTo>
                      <a:pt x="0" y="2080"/>
                    </a:lnTo>
                    <a:lnTo>
                      <a:pt x="0" y="2093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33"/>
                    </a:lnTo>
                    <a:moveTo>
                      <a:pt x="0" y="2160"/>
                    </a:moveTo>
                    <a:lnTo>
                      <a:pt x="0" y="2160"/>
                    </a:lnTo>
                    <a:lnTo>
                      <a:pt x="0" y="2173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213"/>
                    </a:lnTo>
                    <a:moveTo>
                      <a:pt x="0" y="2240"/>
                    </a:moveTo>
                    <a:lnTo>
                      <a:pt x="0" y="2240"/>
                    </a:lnTo>
                    <a:lnTo>
                      <a:pt x="0" y="2253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93"/>
                    </a:lnTo>
                    <a:moveTo>
                      <a:pt x="0" y="2320"/>
                    </a:moveTo>
                    <a:lnTo>
                      <a:pt x="0" y="2320"/>
                    </a:lnTo>
                    <a:lnTo>
                      <a:pt x="0" y="2333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73"/>
                    </a:lnTo>
                    <a:moveTo>
                      <a:pt x="0" y="2400"/>
                    </a:moveTo>
                    <a:lnTo>
                      <a:pt x="0" y="2400"/>
                    </a:lnTo>
                    <a:lnTo>
                      <a:pt x="0" y="2413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53"/>
                    </a:lnTo>
                    <a:moveTo>
                      <a:pt x="0" y="2480"/>
                    </a:moveTo>
                    <a:lnTo>
                      <a:pt x="0" y="2480"/>
                    </a:lnTo>
                    <a:lnTo>
                      <a:pt x="0" y="2493"/>
                    </a:lnTo>
                    <a:moveTo>
                      <a:pt x="0" y="2520"/>
                    </a:moveTo>
                    <a:lnTo>
                      <a:pt x="0" y="2520"/>
                    </a:lnTo>
                    <a:lnTo>
                      <a:pt x="0" y="2533"/>
                    </a:lnTo>
                    <a:moveTo>
                      <a:pt x="0" y="2560"/>
                    </a:moveTo>
                    <a:lnTo>
                      <a:pt x="0" y="2560"/>
                    </a:lnTo>
                    <a:lnTo>
                      <a:pt x="0" y="2573"/>
                    </a:lnTo>
                    <a:moveTo>
                      <a:pt x="0" y="2600"/>
                    </a:moveTo>
                    <a:lnTo>
                      <a:pt x="0" y="2600"/>
                    </a:lnTo>
                    <a:lnTo>
                      <a:pt x="0" y="2613"/>
                    </a:lnTo>
                    <a:moveTo>
                      <a:pt x="0" y="2640"/>
                    </a:moveTo>
                    <a:lnTo>
                      <a:pt x="0" y="2640"/>
                    </a:lnTo>
                    <a:lnTo>
                      <a:pt x="0" y="2653"/>
                    </a:lnTo>
                    <a:moveTo>
                      <a:pt x="0" y="2680"/>
                    </a:moveTo>
                    <a:lnTo>
                      <a:pt x="0" y="2680"/>
                    </a:lnTo>
                    <a:lnTo>
                      <a:pt x="0" y="2693"/>
                    </a:lnTo>
                    <a:moveTo>
                      <a:pt x="0" y="2720"/>
                    </a:moveTo>
                    <a:lnTo>
                      <a:pt x="0" y="2720"/>
                    </a:lnTo>
                    <a:lnTo>
                      <a:pt x="0" y="2733"/>
                    </a:lnTo>
                    <a:moveTo>
                      <a:pt x="0" y="2760"/>
                    </a:moveTo>
                    <a:lnTo>
                      <a:pt x="0" y="2760"/>
                    </a:lnTo>
                    <a:lnTo>
                      <a:pt x="0" y="2773"/>
                    </a:lnTo>
                    <a:moveTo>
                      <a:pt x="0" y="2800"/>
                    </a:moveTo>
                    <a:lnTo>
                      <a:pt x="0" y="2800"/>
                    </a:lnTo>
                    <a:lnTo>
                      <a:pt x="0" y="2813"/>
                    </a:lnTo>
                    <a:moveTo>
                      <a:pt x="0" y="2840"/>
                    </a:moveTo>
                    <a:lnTo>
                      <a:pt x="0" y="2840"/>
                    </a:lnTo>
                    <a:lnTo>
                      <a:pt x="0" y="2853"/>
                    </a:lnTo>
                    <a:moveTo>
                      <a:pt x="0" y="2880"/>
                    </a:moveTo>
                    <a:lnTo>
                      <a:pt x="0" y="2880"/>
                    </a:lnTo>
                    <a:lnTo>
                      <a:pt x="0" y="2893"/>
                    </a:lnTo>
                    <a:moveTo>
                      <a:pt x="0" y="2920"/>
                    </a:moveTo>
                    <a:lnTo>
                      <a:pt x="0" y="2920"/>
                    </a:lnTo>
                    <a:lnTo>
                      <a:pt x="0" y="2933"/>
                    </a:lnTo>
                    <a:moveTo>
                      <a:pt x="0" y="2960"/>
                    </a:moveTo>
                    <a:lnTo>
                      <a:pt x="0" y="2960"/>
                    </a:lnTo>
                    <a:lnTo>
                      <a:pt x="0" y="2973"/>
                    </a:lnTo>
                    <a:moveTo>
                      <a:pt x="0" y="3000"/>
                    </a:moveTo>
                    <a:lnTo>
                      <a:pt x="0" y="3000"/>
                    </a:lnTo>
                    <a:lnTo>
                      <a:pt x="0" y="3013"/>
                    </a:lnTo>
                    <a:moveTo>
                      <a:pt x="0" y="3040"/>
                    </a:moveTo>
                    <a:lnTo>
                      <a:pt x="0" y="3040"/>
                    </a:lnTo>
                    <a:lnTo>
                      <a:pt x="0" y="3053"/>
                    </a:lnTo>
                    <a:moveTo>
                      <a:pt x="0" y="3080"/>
                    </a:moveTo>
                    <a:lnTo>
                      <a:pt x="0" y="3080"/>
                    </a:lnTo>
                    <a:lnTo>
                      <a:pt x="0" y="3093"/>
                    </a:lnTo>
                    <a:moveTo>
                      <a:pt x="0" y="3120"/>
                    </a:moveTo>
                    <a:lnTo>
                      <a:pt x="0" y="3120"/>
                    </a:lnTo>
                    <a:lnTo>
                      <a:pt x="0" y="3133"/>
                    </a:lnTo>
                    <a:moveTo>
                      <a:pt x="0" y="3160"/>
                    </a:moveTo>
                    <a:lnTo>
                      <a:pt x="0" y="3160"/>
                    </a:lnTo>
                    <a:lnTo>
                      <a:pt x="0" y="3173"/>
                    </a:lnTo>
                    <a:moveTo>
                      <a:pt x="0" y="3200"/>
                    </a:moveTo>
                    <a:lnTo>
                      <a:pt x="0" y="3200"/>
                    </a:lnTo>
                    <a:lnTo>
                      <a:pt x="0" y="3213"/>
                    </a:lnTo>
                    <a:moveTo>
                      <a:pt x="0" y="3240"/>
                    </a:moveTo>
                    <a:lnTo>
                      <a:pt x="0" y="3240"/>
                    </a:lnTo>
                    <a:lnTo>
                      <a:pt x="0" y="3253"/>
                    </a:lnTo>
                    <a:moveTo>
                      <a:pt x="0" y="3280"/>
                    </a:moveTo>
                    <a:lnTo>
                      <a:pt x="0" y="3280"/>
                    </a:lnTo>
                    <a:lnTo>
                      <a:pt x="0" y="3293"/>
                    </a:lnTo>
                    <a:moveTo>
                      <a:pt x="0" y="3320"/>
                    </a:moveTo>
                    <a:lnTo>
                      <a:pt x="0" y="3320"/>
                    </a:lnTo>
                    <a:lnTo>
                      <a:pt x="0" y="3333"/>
                    </a:lnTo>
                    <a:moveTo>
                      <a:pt x="0" y="3360"/>
                    </a:moveTo>
                    <a:lnTo>
                      <a:pt x="0" y="3360"/>
                    </a:lnTo>
                    <a:lnTo>
                      <a:pt x="0" y="3373"/>
                    </a:lnTo>
                    <a:moveTo>
                      <a:pt x="0" y="3400"/>
                    </a:moveTo>
                    <a:lnTo>
                      <a:pt x="0" y="3400"/>
                    </a:lnTo>
                    <a:lnTo>
                      <a:pt x="0" y="3413"/>
                    </a:lnTo>
                    <a:moveTo>
                      <a:pt x="0" y="3440"/>
                    </a:moveTo>
                    <a:lnTo>
                      <a:pt x="0" y="3440"/>
                    </a:lnTo>
                    <a:lnTo>
                      <a:pt x="0" y="3453"/>
                    </a:lnTo>
                    <a:moveTo>
                      <a:pt x="0" y="3480"/>
                    </a:moveTo>
                    <a:lnTo>
                      <a:pt x="0" y="3480"/>
                    </a:lnTo>
                    <a:lnTo>
                      <a:pt x="0" y="3493"/>
                    </a:lnTo>
                    <a:moveTo>
                      <a:pt x="0" y="3520"/>
                    </a:moveTo>
                    <a:lnTo>
                      <a:pt x="0" y="3520"/>
                    </a:lnTo>
                    <a:lnTo>
                      <a:pt x="0" y="3533"/>
                    </a:lnTo>
                    <a:moveTo>
                      <a:pt x="0" y="3560"/>
                    </a:moveTo>
                    <a:lnTo>
                      <a:pt x="0" y="3560"/>
                    </a:lnTo>
                    <a:lnTo>
                      <a:pt x="0" y="3573"/>
                    </a:lnTo>
                    <a:moveTo>
                      <a:pt x="0" y="3600"/>
                    </a:moveTo>
                    <a:lnTo>
                      <a:pt x="0" y="3600"/>
                    </a:lnTo>
                    <a:lnTo>
                      <a:pt x="0" y="3613"/>
                    </a:lnTo>
                    <a:moveTo>
                      <a:pt x="0" y="3640"/>
                    </a:moveTo>
                    <a:lnTo>
                      <a:pt x="0" y="3640"/>
                    </a:lnTo>
                    <a:lnTo>
                      <a:pt x="0" y="3653"/>
                    </a:lnTo>
                    <a:moveTo>
                      <a:pt x="0" y="3680"/>
                    </a:moveTo>
                    <a:lnTo>
                      <a:pt x="0" y="3680"/>
                    </a:lnTo>
                    <a:lnTo>
                      <a:pt x="0" y="3693"/>
                    </a:lnTo>
                    <a:moveTo>
                      <a:pt x="0" y="3720"/>
                    </a:moveTo>
                    <a:lnTo>
                      <a:pt x="0" y="3720"/>
                    </a:lnTo>
                    <a:lnTo>
                      <a:pt x="0" y="3733"/>
                    </a:lnTo>
                    <a:moveTo>
                      <a:pt x="0" y="3760"/>
                    </a:moveTo>
                    <a:lnTo>
                      <a:pt x="0" y="3760"/>
                    </a:lnTo>
                    <a:lnTo>
                      <a:pt x="0" y="3773"/>
                    </a:lnTo>
                    <a:moveTo>
                      <a:pt x="0" y="3800"/>
                    </a:moveTo>
                    <a:lnTo>
                      <a:pt x="0" y="3800"/>
                    </a:lnTo>
                    <a:lnTo>
                      <a:pt x="0" y="3813"/>
                    </a:lnTo>
                    <a:moveTo>
                      <a:pt x="0" y="3840"/>
                    </a:moveTo>
                    <a:lnTo>
                      <a:pt x="0" y="3840"/>
                    </a:lnTo>
                    <a:lnTo>
                      <a:pt x="0" y="3853"/>
                    </a:lnTo>
                    <a:moveTo>
                      <a:pt x="0" y="3880"/>
                    </a:moveTo>
                    <a:lnTo>
                      <a:pt x="0" y="3880"/>
                    </a:lnTo>
                    <a:lnTo>
                      <a:pt x="0" y="3893"/>
                    </a:lnTo>
                    <a:moveTo>
                      <a:pt x="0" y="3920"/>
                    </a:moveTo>
                    <a:lnTo>
                      <a:pt x="0" y="3920"/>
                    </a:lnTo>
                    <a:lnTo>
                      <a:pt x="0" y="3933"/>
                    </a:lnTo>
                    <a:moveTo>
                      <a:pt x="0" y="3960"/>
                    </a:moveTo>
                    <a:lnTo>
                      <a:pt x="0" y="3960"/>
                    </a:lnTo>
                    <a:lnTo>
                      <a:pt x="0" y="3973"/>
                    </a:lnTo>
                    <a:moveTo>
                      <a:pt x="0" y="4000"/>
                    </a:moveTo>
                    <a:lnTo>
                      <a:pt x="0" y="4000"/>
                    </a:lnTo>
                    <a:lnTo>
                      <a:pt x="0" y="4013"/>
                    </a:lnTo>
                    <a:moveTo>
                      <a:pt x="0" y="4040"/>
                    </a:moveTo>
                    <a:lnTo>
                      <a:pt x="0" y="4040"/>
                    </a:lnTo>
                    <a:lnTo>
                      <a:pt x="0" y="4053"/>
                    </a:lnTo>
                    <a:moveTo>
                      <a:pt x="0" y="4080"/>
                    </a:moveTo>
                    <a:lnTo>
                      <a:pt x="0" y="4080"/>
                    </a:lnTo>
                    <a:lnTo>
                      <a:pt x="0" y="409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16"/>
              <p:cNvSpPr>
                <a:spLocks/>
              </p:cNvSpPr>
              <p:nvPr/>
            </p:nvSpPr>
            <p:spPr bwMode="auto">
              <a:xfrm>
                <a:off x="1105" y="1185"/>
                <a:ext cx="0" cy="2387"/>
              </a:xfrm>
              <a:custGeom>
                <a:avLst/>
                <a:gdLst>
                  <a:gd name="T0" fmla="*/ 4101 h 4101"/>
                  <a:gd name="T1" fmla="*/ 4101 h 4101"/>
                  <a:gd name="T2" fmla="*/ 0 h 41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17"/>
              <p:cNvSpPr>
                <a:spLocks noEditPoints="1"/>
              </p:cNvSpPr>
              <p:nvPr/>
            </p:nvSpPr>
            <p:spPr bwMode="auto">
              <a:xfrm>
                <a:off x="1105" y="3294"/>
                <a:ext cx="3519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18"/>
              <p:cNvSpPr>
                <a:spLocks noEditPoints="1"/>
              </p:cNvSpPr>
              <p:nvPr/>
            </p:nvSpPr>
            <p:spPr bwMode="auto">
              <a:xfrm>
                <a:off x="1105" y="2896"/>
                <a:ext cx="3519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19"/>
              <p:cNvSpPr>
                <a:spLocks noEditPoints="1"/>
              </p:cNvSpPr>
              <p:nvPr/>
            </p:nvSpPr>
            <p:spPr bwMode="auto">
              <a:xfrm>
                <a:off x="1105" y="2498"/>
                <a:ext cx="3519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20"/>
              <p:cNvSpPr>
                <a:spLocks noEditPoints="1"/>
              </p:cNvSpPr>
              <p:nvPr/>
            </p:nvSpPr>
            <p:spPr bwMode="auto">
              <a:xfrm>
                <a:off x="1105" y="2101"/>
                <a:ext cx="3519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21"/>
              <p:cNvSpPr>
                <a:spLocks noEditPoints="1"/>
              </p:cNvSpPr>
              <p:nvPr/>
            </p:nvSpPr>
            <p:spPr bwMode="auto">
              <a:xfrm>
                <a:off x="1105" y="1703"/>
                <a:ext cx="3519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22"/>
              <p:cNvSpPr>
                <a:spLocks noEditPoints="1"/>
              </p:cNvSpPr>
              <p:nvPr/>
            </p:nvSpPr>
            <p:spPr bwMode="auto">
              <a:xfrm>
                <a:off x="1105" y="1305"/>
                <a:ext cx="3519" cy="0"/>
              </a:xfrm>
              <a:custGeom>
                <a:avLst/>
                <a:gdLst>
                  <a:gd name="T0" fmla="*/ 5968 w 6048"/>
                  <a:gd name="T1" fmla="*/ 5848 w 6048"/>
                  <a:gd name="T2" fmla="*/ 5754 w 6048"/>
                  <a:gd name="T3" fmla="*/ 5648 w 6048"/>
                  <a:gd name="T4" fmla="*/ 5528 w 6048"/>
                  <a:gd name="T5" fmla="*/ 5434 w 6048"/>
                  <a:gd name="T6" fmla="*/ 5328 w 6048"/>
                  <a:gd name="T7" fmla="*/ 5208 w 6048"/>
                  <a:gd name="T8" fmla="*/ 5114 w 6048"/>
                  <a:gd name="T9" fmla="*/ 5008 w 6048"/>
                  <a:gd name="T10" fmla="*/ 4888 w 6048"/>
                  <a:gd name="T11" fmla="*/ 4794 w 6048"/>
                  <a:gd name="T12" fmla="*/ 4688 w 6048"/>
                  <a:gd name="T13" fmla="*/ 4568 w 6048"/>
                  <a:gd name="T14" fmla="*/ 4474 w 6048"/>
                  <a:gd name="T15" fmla="*/ 4368 w 6048"/>
                  <a:gd name="T16" fmla="*/ 4248 w 6048"/>
                  <a:gd name="T17" fmla="*/ 4154 w 6048"/>
                  <a:gd name="T18" fmla="*/ 4048 w 6048"/>
                  <a:gd name="T19" fmla="*/ 3928 w 6048"/>
                  <a:gd name="T20" fmla="*/ 3834 w 6048"/>
                  <a:gd name="T21" fmla="*/ 3728 w 6048"/>
                  <a:gd name="T22" fmla="*/ 3608 w 6048"/>
                  <a:gd name="T23" fmla="*/ 3514 w 6048"/>
                  <a:gd name="T24" fmla="*/ 3408 w 6048"/>
                  <a:gd name="T25" fmla="*/ 3288 w 6048"/>
                  <a:gd name="T26" fmla="*/ 3194 w 6048"/>
                  <a:gd name="T27" fmla="*/ 3088 w 6048"/>
                  <a:gd name="T28" fmla="*/ 2968 w 6048"/>
                  <a:gd name="T29" fmla="*/ 2874 w 6048"/>
                  <a:gd name="T30" fmla="*/ 2768 w 6048"/>
                  <a:gd name="T31" fmla="*/ 2648 w 6048"/>
                  <a:gd name="T32" fmla="*/ 2554 w 6048"/>
                  <a:gd name="T33" fmla="*/ 2448 w 6048"/>
                  <a:gd name="T34" fmla="*/ 2328 w 6048"/>
                  <a:gd name="T35" fmla="*/ 2234 w 6048"/>
                  <a:gd name="T36" fmla="*/ 2128 w 6048"/>
                  <a:gd name="T37" fmla="*/ 2008 w 6048"/>
                  <a:gd name="T38" fmla="*/ 1914 w 6048"/>
                  <a:gd name="T39" fmla="*/ 1808 w 6048"/>
                  <a:gd name="T40" fmla="*/ 1688 w 6048"/>
                  <a:gd name="T41" fmla="*/ 1594 w 6048"/>
                  <a:gd name="T42" fmla="*/ 1488 w 6048"/>
                  <a:gd name="T43" fmla="*/ 1368 w 6048"/>
                  <a:gd name="T44" fmla="*/ 1274 w 6048"/>
                  <a:gd name="T45" fmla="*/ 1168 w 6048"/>
                  <a:gd name="T46" fmla="*/ 1048 w 6048"/>
                  <a:gd name="T47" fmla="*/ 954 w 6048"/>
                  <a:gd name="T48" fmla="*/ 848 w 6048"/>
                  <a:gd name="T49" fmla="*/ 728 w 6048"/>
                  <a:gd name="T50" fmla="*/ 634 w 6048"/>
                  <a:gd name="T51" fmla="*/ 528 w 6048"/>
                  <a:gd name="T52" fmla="*/ 408 w 6048"/>
                  <a:gd name="T53" fmla="*/ 314 w 6048"/>
                  <a:gd name="T54" fmla="*/ 208 w 6048"/>
                  <a:gd name="T55" fmla="*/ 88 w 6048"/>
                  <a:gd name="T56" fmla="*/ 0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</a:cxnLst>
                <a:rect l="0" t="0" r="r" b="b"/>
                <a:pathLst>
                  <a:path w="6048">
                    <a:moveTo>
                      <a:pt x="6048" y="0"/>
                    </a:moveTo>
                    <a:lnTo>
                      <a:pt x="6048" y="0"/>
                    </a:lnTo>
                    <a:lnTo>
                      <a:pt x="6034" y="0"/>
                    </a:lnTo>
                    <a:moveTo>
                      <a:pt x="6008" y="0"/>
                    </a:moveTo>
                    <a:lnTo>
                      <a:pt x="6008" y="0"/>
                    </a:lnTo>
                    <a:lnTo>
                      <a:pt x="5994" y="0"/>
                    </a:lnTo>
                    <a:moveTo>
                      <a:pt x="5968" y="0"/>
                    </a:moveTo>
                    <a:lnTo>
                      <a:pt x="5968" y="0"/>
                    </a:lnTo>
                    <a:lnTo>
                      <a:pt x="5954" y="0"/>
                    </a:lnTo>
                    <a:moveTo>
                      <a:pt x="5928" y="0"/>
                    </a:moveTo>
                    <a:lnTo>
                      <a:pt x="5928" y="0"/>
                    </a:lnTo>
                    <a:lnTo>
                      <a:pt x="5914" y="0"/>
                    </a:lnTo>
                    <a:moveTo>
                      <a:pt x="5888" y="0"/>
                    </a:moveTo>
                    <a:lnTo>
                      <a:pt x="5888" y="0"/>
                    </a:lnTo>
                    <a:lnTo>
                      <a:pt x="5874" y="0"/>
                    </a:lnTo>
                    <a:moveTo>
                      <a:pt x="5848" y="0"/>
                    </a:moveTo>
                    <a:lnTo>
                      <a:pt x="5848" y="0"/>
                    </a:lnTo>
                    <a:lnTo>
                      <a:pt x="5834" y="0"/>
                    </a:lnTo>
                    <a:moveTo>
                      <a:pt x="5808" y="0"/>
                    </a:moveTo>
                    <a:lnTo>
                      <a:pt x="5808" y="0"/>
                    </a:lnTo>
                    <a:lnTo>
                      <a:pt x="5794" y="0"/>
                    </a:lnTo>
                    <a:moveTo>
                      <a:pt x="5768" y="0"/>
                    </a:moveTo>
                    <a:lnTo>
                      <a:pt x="5768" y="0"/>
                    </a:lnTo>
                    <a:lnTo>
                      <a:pt x="5754" y="0"/>
                    </a:lnTo>
                    <a:moveTo>
                      <a:pt x="5728" y="0"/>
                    </a:moveTo>
                    <a:lnTo>
                      <a:pt x="5728" y="0"/>
                    </a:lnTo>
                    <a:lnTo>
                      <a:pt x="5714" y="0"/>
                    </a:lnTo>
                    <a:moveTo>
                      <a:pt x="5688" y="0"/>
                    </a:moveTo>
                    <a:lnTo>
                      <a:pt x="5688" y="0"/>
                    </a:lnTo>
                    <a:lnTo>
                      <a:pt x="5674" y="0"/>
                    </a:lnTo>
                    <a:moveTo>
                      <a:pt x="5648" y="0"/>
                    </a:moveTo>
                    <a:lnTo>
                      <a:pt x="5648" y="0"/>
                    </a:lnTo>
                    <a:lnTo>
                      <a:pt x="5634" y="0"/>
                    </a:lnTo>
                    <a:moveTo>
                      <a:pt x="5608" y="0"/>
                    </a:moveTo>
                    <a:lnTo>
                      <a:pt x="5608" y="0"/>
                    </a:lnTo>
                    <a:lnTo>
                      <a:pt x="5594" y="0"/>
                    </a:lnTo>
                    <a:moveTo>
                      <a:pt x="5568" y="0"/>
                    </a:moveTo>
                    <a:lnTo>
                      <a:pt x="5568" y="0"/>
                    </a:lnTo>
                    <a:lnTo>
                      <a:pt x="5554" y="0"/>
                    </a:lnTo>
                    <a:moveTo>
                      <a:pt x="5528" y="0"/>
                    </a:moveTo>
                    <a:lnTo>
                      <a:pt x="5528" y="0"/>
                    </a:lnTo>
                    <a:lnTo>
                      <a:pt x="5514" y="0"/>
                    </a:lnTo>
                    <a:moveTo>
                      <a:pt x="5488" y="0"/>
                    </a:moveTo>
                    <a:lnTo>
                      <a:pt x="5488" y="0"/>
                    </a:lnTo>
                    <a:lnTo>
                      <a:pt x="5474" y="0"/>
                    </a:lnTo>
                    <a:moveTo>
                      <a:pt x="5448" y="0"/>
                    </a:moveTo>
                    <a:lnTo>
                      <a:pt x="5448" y="0"/>
                    </a:lnTo>
                    <a:lnTo>
                      <a:pt x="5434" y="0"/>
                    </a:lnTo>
                    <a:moveTo>
                      <a:pt x="5408" y="0"/>
                    </a:moveTo>
                    <a:lnTo>
                      <a:pt x="5408" y="0"/>
                    </a:lnTo>
                    <a:lnTo>
                      <a:pt x="5394" y="0"/>
                    </a:lnTo>
                    <a:moveTo>
                      <a:pt x="5368" y="0"/>
                    </a:moveTo>
                    <a:lnTo>
                      <a:pt x="5368" y="0"/>
                    </a:lnTo>
                    <a:lnTo>
                      <a:pt x="5354" y="0"/>
                    </a:lnTo>
                    <a:moveTo>
                      <a:pt x="5328" y="0"/>
                    </a:moveTo>
                    <a:lnTo>
                      <a:pt x="5328" y="0"/>
                    </a:lnTo>
                    <a:lnTo>
                      <a:pt x="5314" y="0"/>
                    </a:lnTo>
                    <a:moveTo>
                      <a:pt x="5288" y="0"/>
                    </a:moveTo>
                    <a:lnTo>
                      <a:pt x="5288" y="0"/>
                    </a:lnTo>
                    <a:lnTo>
                      <a:pt x="5274" y="0"/>
                    </a:lnTo>
                    <a:moveTo>
                      <a:pt x="5248" y="0"/>
                    </a:moveTo>
                    <a:lnTo>
                      <a:pt x="5248" y="0"/>
                    </a:lnTo>
                    <a:lnTo>
                      <a:pt x="5234" y="0"/>
                    </a:lnTo>
                    <a:moveTo>
                      <a:pt x="5208" y="0"/>
                    </a:moveTo>
                    <a:lnTo>
                      <a:pt x="5208" y="0"/>
                    </a:lnTo>
                    <a:lnTo>
                      <a:pt x="5194" y="0"/>
                    </a:lnTo>
                    <a:moveTo>
                      <a:pt x="5168" y="0"/>
                    </a:moveTo>
                    <a:lnTo>
                      <a:pt x="5168" y="0"/>
                    </a:lnTo>
                    <a:lnTo>
                      <a:pt x="5154" y="0"/>
                    </a:lnTo>
                    <a:moveTo>
                      <a:pt x="5128" y="0"/>
                    </a:moveTo>
                    <a:lnTo>
                      <a:pt x="5128" y="0"/>
                    </a:lnTo>
                    <a:lnTo>
                      <a:pt x="5114" y="0"/>
                    </a:lnTo>
                    <a:moveTo>
                      <a:pt x="5088" y="0"/>
                    </a:moveTo>
                    <a:lnTo>
                      <a:pt x="5088" y="0"/>
                    </a:lnTo>
                    <a:lnTo>
                      <a:pt x="5074" y="0"/>
                    </a:lnTo>
                    <a:moveTo>
                      <a:pt x="5048" y="0"/>
                    </a:moveTo>
                    <a:lnTo>
                      <a:pt x="5048" y="0"/>
                    </a:lnTo>
                    <a:lnTo>
                      <a:pt x="5034" y="0"/>
                    </a:lnTo>
                    <a:moveTo>
                      <a:pt x="5008" y="0"/>
                    </a:moveTo>
                    <a:lnTo>
                      <a:pt x="5008" y="0"/>
                    </a:lnTo>
                    <a:lnTo>
                      <a:pt x="4994" y="0"/>
                    </a:lnTo>
                    <a:moveTo>
                      <a:pt x="4968" y="0"/>
                    </a:moveTo>
                    <a:lnTo>
                      <a:pt x="4968" y="0"/>
                    </a:lnTo>
                    <a:lnTo>
                      <a:pt x="4954" y="0"/>
                    </a:lnTo>
                    <a:moveTo>
                      <a:pt x="4928" y="0"/>
                    </a:moveTo>
                    <a:lnTo>
                      <a:pt x="4928" y="0"/>
                    </a:lnTo>
                    <a:lnTo>
                      <a:pt x="4914" y="0"/>
                    </a:lnTo>
                    <a:moveTo>
                      <a:pt x="4888" y="0"/>
                    </a:moveTo>
                    <a:lnTo>
                      <a:pt x="4888" y="0"/>
                    </a:lnTo>
                    <a:lnTo>
                      <a:pt x="4874" y="0"/>
                    </a:lnTo>
                    <a:moveTo>
                      <a:pt x="4848" y="0"/>
                    </a:moveTo>
                    <a:lnTo>
                      <a:pt x="4848" y="0"/>
                    </a:lnTo>
                    <a:lnTo>
                      <a:pt x="4834" y="0"/>
                    </a:lnTo>
                    <a:moveTo>
                      <a:pt x="4808" y="0"/>
                    </a:moveTo>
                    <a:lnTo>
                      <a:pt x="4808" y="0"/>
                    </a:lnTo>
                    <a:lnTo>
                      <a:pt x="4794" y="0"/>
                    </a:lnTo>
                    <a:moveTo>
                      <a:pt x="4768" y="0"/>
                    </a:moveTo>
                    <a:lnTo>
                      <a:pt x="4768" y="0"/>
                    </a:lnTo>
                    <a:lnTo>
                      <a:pt x="4754" y="0"/>
                    </a:lnTo>
                    <a:moveTo>
                      <a:pt x="4728" y="0"/>
                    </a:moveTo>
                    <a:lnTo>
                      <a:pt x="4728" y="0"/>
                    </a:lnTo>
                    <a:lnTo>
                      <a:pt x="4714" y="0"/>
                    </a:lnTo>
                    <a:moveTo>
                      <a:pt x="4688" y="0"/>
                    </a:moveTo>
                    <a:lnTo>
                      <a:pt x="4688" y="0"/>
                    </a:lnTo>
                    <a:lnTo>
                      <a:pt x="4674" y="0"/>
                    </a:lnTo>
                    <a:moveTo>
                      <a:pt x="4648" y="0"/>
                    </a:moveTo>
                    <a:lnTo>
                      <a:pt x="4648" y="0"/>
                    </a:lnTo>
                    <a:lnTo>
                      <a:pt x="4634" y="0"/>
                    </a:lnTo>
                    <a:moveTo>
                      <a:pt x="4608" y="0"/>
                    </a:moveTo>
                    <a:lnTo>
                      <a:pt x="4608" y="0"/>
                    </a:lnTo>
                    <a:lnTo>
                      <a:pt x="4594" y="0"/>
                    </a:lnTo>
                    <a:moveTo>
                      <a:pt x="4568" y="0"/>
                    </a:moveTo>
                    <a:lnTo>
                      <a:pt x="4568" y="0"/>
                    </a:lnTo>
                    <a:lnTo>
                      <a:pt x="4554" y="0"/>
                    </a:lnTo>
                    <a:moveTo>
                      <a:pt x="4528" y="0"/>
                    </a:moveTo>
                    <a:lnTo>
                      <a:pt x="4528" y="0"/>
                    </a:lnTo>
                    <a:lnTo>
                      <a:pt x="4514" y="0"/>
                    </a:lnTo>
                    <a:moveTo>
                      <a:pt x="4488" y="0"/>
                    </a:moveTo>
                    <a:lnTo>
                      <a:pt x="4488" y="0"/>
                    </a:lnTo>
                    <a:lnTo>
                      <a:pt x="4474" y="0"/>
                    </a:lnTo>
                    <a:moveTo>
                      <a:pt x="4448" y="0"/>
                    </a:moveTo>
                    <a:lnTo>
                      <a:pt x="4448" y="0"/>
                    </a:lnTo>
                    <a:lnTo>
                      <a:pt x="4434" y="0"/>
                    </a:lnTo>
                    <a:moveTo>
                      <a:pt x="4408" y="0"/>
                    </a:moveTo>
                    <a:lnTo>
                      <a:pt x="4408" y="0"/>
                    </a:lnTo>
                    <a:lnTo>
                      <a:pt x="4394" y="0"/>
                    </a:lnTo>
                    <a:moveTo>
                      <a:pt x="4368" y="0"/>
                    </a:moveTo>
                    <a:lnTo>
                      <a:pt x="4368" y="0"/>
                    </a:lnTo>
                    <a:lnTo>
                      <a:pt x="4354" y="0"/>
                    </a:lnTo>
                    <a:moveTo>
                      <a:pt x="4328" y="0"/>
                    </a:moveTo>
                    <a:lnTo>
                      <a:pt x="4328" y="0"/>
                    </a:lnTo>
                    <a:lnTo>
                      <a:pt x="4314" y="0"/>
                    </a:lnTo>
                    <a:moveTo>
                      <a:pt x="4288" y="0"/>
                    </a:moveTo>
                    <a:lnTo>
                      <a:pt x="4288" y="0"/>
                    </a:lnTo>
                    <a:lnTo>
                      <a:pt x="4274" y="0"/>
                    </a:lnTo>
                    <a:moveTo>
                      <a:pt x="4248" y="0"/>
                    </a:moveTo>
                    <a:lnTo>
                      <a:pt x="4248" y="0"/>
                    </a:lnTo>
                    <a:lnTo>
                      <a:pt x="4234" y="0"/>
                    </a:lnTo>
                    <a:moveTo>
                      <a:pt x="4208" y="0"/>
                    </a:moveTo>
                    <a:lnTo>
                      <a:pt x="4208" y="0"/>
                    </a:lnTo>
                    <a:lnTo>
                      <a:pt x="4194" y="0"/>
                    </a:lnTo>
                    <a:moveTo>
                      <a:pt x="4168" y="0"/>
                    </a:moveTo>
                    <a:lnTo>
                      <a:pt x="4168" y="0"/>
                    </a:lnTo>
                    <a:lnTo>
                      <a:pt x="4154" y="0"/>
                    </a:lnTo>
                    <a:moveTo>
                      <a:pt x="4128" y="0"/>
                    </a:moveTo>
                    <a:lnTo>
                      <a:pt x="4128" y="0"/>
                    </a:lnTo>
                    <a:lnTo>
                      <a:pt x="4114" y="0"/>
                    </a:lnTo>
                    <a:moveTo>
                      <a:pt x="4088" y="0"/>
                    </a:moveTo>
                    <a:lnTo>
                      <a:pt x="4088" y="0"/>
                    </a:lnTo>
                    <a:lnTo>
                      <a:pt x="4074" y="0"/>
                    </a:lnTo>
                    <a:moveTo>
                      <a:pt x="4048" y="0"/>
                    </a:moveTo>
                    <a:lnTo>
                      <a:pt x="4048" y="0"/>
                    </a:lnTo>
                    <a:lnTo>
                      <a:pt x="4034" y="0"/>
                    </a:lnTo>
                    <a:moveTo>
                      <a:pt x="4008" y="0"/>
                    </a:moveTo>
                    <a:lnTo>
                      <a:pt x="4008" y="0"/>
                    </a:lnTo>
                    <a:lnTo>
                      <a:pt x="3994" y="0"/>
                    </a:lnTo>
                    <a:moveTo>
                      <a:pt x="3968" y="0"/>
                    </a:moveTo>
                    <a:lnTo>
                      <a:pt x="3968" y="0"/>
                    </a:lnTo>
                    <a:lnTo>
                      <a:pt x="3954" y="0"/>
                    </a:lnTo>
                    <a:moveTo>
                      <a:pt x="3928" y="0"/>
                    </a:moveTo>
                    <a:lnTo>
                      <a:pt x="3928" y="0"/>
                    </a:lnTo>
                    <a:lnTo>
                      <a:pt x="3914" y="0"/>
                    </a:lnTo>
                    <a:moveTo>
                      <a:pt x="3888" y="0"/>
                    </a:moveTo>
                    <a:lnTo>
                      <a:pt x="3888" y="0"/>
                    </a:lnTo>
                    <a:lnTo>
                      <a:pt x="3874" y="0"/>
                    </a:lnTo>
                    <a:moveTo>
                      <a:pt x="3848" y="0"/>
                    </a:moveTo>
                    <a:lnTo>
                      <a:pt x="3848" y="0"/>
                    </a:lnTo>
                    <a:lnTo>
                      <a:pt x="3834" y="0"/>
                    </a:lnTo>
                    <a:moveTo>
                      <a:pt x="3808" y="0"/>
                    </a:moveTo>
                    <a:lnTo>
                      <a:pt x="3808" y="0"/>
                    </a:lnTo>
                    <a:lnTo>
                      <a:pt x="3794" y="0"/>
                    </a:lnTo>
                    <a:moveTo>
                      <a:pt x="3768" y="0"/>
                    </a:moveTo>
                    <a:lnTo>
                      <a:pt x="3768" y="0"/>
                    </a:lnTo>
                    <a:lnTo>
                      <a:pt x="3754" y="0"/>
                    </a:lnTo>
                    <a:moveTo>
                      <a:pt x="3728" y="0"/>
                    </a:moveTo>
                    <a:lnTo>
                      <a:pt x="3728" y="0"/>
                    </a:lnTo>
                    <a:lnTo>
                      <a:pt x="3714" y="0"/>
                    </a:lnTo>
                    <a:moveTo>
                      <a:pt x="3688" y="0"/>
                    </a:moveTo>
                    <a:lnTo>
                      <a:pt x="3688" y="0"/>
                    </a:lnTo>
                    <a:lnTo>
                      <a:pt x="3674" y="0"/>
                    </a:lnTo>
                    <a:moveTo>
                      <a:pt x="3648" y="0"/>
                    </a:moveTo>
                    <a:lnTo>
                      <a:pt x="3648" y="0"/>
                    </a:lnTo>
                    <a:lnTo>
                      <a:pt x="3634" y="0"/>
                    </a:lnTo>
                    <a:moveTo>
                      <a:pt x="3608" y="0"/>
                    </a:moveTo>
                    <a:lnTo>
                      <a:pt x="3608" y="0"/>
                    </a:lnTo>
                    <a:lnTo>
                      <a:pt x="3594" y="0"/>
                    </a:lnTo>
                    <a:moveTo>
                      <a:pt x="3568" y="0"/>
                    </a:moveTo>
                    <a:lnTo>
                      <a:pt x="3568" y="0"/>
                    </a:lnTo>
                    <a:lnTo>
                      <a:pt x="3554" y="0"/>
                    </a:lnTo>
                    <a:moveTo>
                      <a:pt x="3528" y="0"/>
                    </a:moveTo>
                    <a:lnTo>
                      <a:pt x="3528" y="0"/>
                    </a:lnTo>
                    <a:lnTo>
                      <a:pt x="3514" y="0"/>
                    </a:lnTo>
                    <a:moveTo>
                      <a:pt x="3488" y="0"/>
                    </a:moveTo>
                    <a:lnTo>
                      <a:pt x="3488" y="0"/>
                    </a:lnTo>
                    <a:lnTo>
                      <a:pt x="3474" y="0"/>
                    </a:lnTo>
                    <a:moveTo>
                      <a:pt x="3448" y="0"/>
                    </a:moveTo>
                    <a:lnTo>
                      <a:pt x="3448" y="0"/>
                    </a:lnTo>
                    <a:lnTo>
                      <a:pt x="3434" y="0"/>
                    </a:lnTo>
                    <a:moveTo>
                      <a:pt x="3408" y="0"/>
                    </a:moveTo>
                    <a:lnTo>
                      <a:pt x="3408" y="0"/>
                    </a:lnTo>
                    <a:lnTo>
                      <a:pt x="3394" y="0"/>
                    </a:lnTo>
                    <a:moveTo>
                      <a:pt x="3368" y="0"/>
                    </a:moveTo>
                    <a:lnTo>
                      <a:pt x="3368" y="0"/>
                    </a:lnTo>
                    <a:lnTo>
                      <a:pt x="3354" y="0"/>
                    </a:lnTo>
                    <a:moveTo>
                      <a:pt x="3328" y="0"/>
                    </a:moveTo>
                    <a:lnTo>
                      <a:pt x="3328" y="0"/>
                    </a:lnTo>
                    <a:lnTo>
                      <a:pt x="3314" y="0"/>
                    </a:lnTo>
                    <a:moveTo>
                      <a:pt x="3288" y="0"/>
                    </a:moveTo>
                    <a:lnTo>
                      <a:pt x="3288" y="0"/>
                    </a:lnTo>
                    <a:lnTo>
                      <a:pt x="3274" y="0"/>
                    </a:lnTo>
                    <a:moveTo>
                      <a:pt x="3248" y="0"/>
                    </a:moveTo>
                    <a:lnTo>
                      <a:pt x="3248" y="0"/>
                    </a:lnTo>
                    <a:lnTo>
                      <a:pt x="3234" y="0"/>
                    </a:lnTo>
                    <a:moveTo>
                      <a:pt x="3208" y="0"/>
                    </a:moveTo>
                    <a:lnTo>
                      <a:pt x="3208" y="0"/>
                    </a:lnTo>
                    <a:lnTo>
                      <a:pt x="3194" y="0"/>
                    </a:lnTo>
                    <a:moveTo>
                      <a:pt x="3168" y="0"/>
                    </a:moveTo>
                    <a:lnTo>
                      <a:pt x="3168" y="0"/>
                    </a:lnTo>
                    <a:lnTo>
                      <a:pt x="3154" y="0"/>
                    </a:lnTo>
                    <a:moveTo>
                      <a:pt x="3128" y="0"/>
                    </a:moveTo>
                    <a:lnTo>
                      <a:pt x="3128" y="0"/>
                    </a:lnTo>
                    <a:lnTo>
                      <a:pt x="3114" y="0"/>
                    </a:lnTo>
                    <a:moveTo>
                      <a:pt x="3088" y="0"/>
                    </a:moveTo>
                    <a:lnTo>
                      <a:pt x="3088" y="0"/>
                    </a:lnTo>
                    <a:lnTo>
                      <a:pt x="3074" y="0"/>
                    </a:lnTo>
                    <a:moveTo>
                      <a:pt x="3048" y="0"/>
                    </a:moveTo>
                    <a:lnTo>
                      <a:pt x="3048" y="0"/>
                    </a:lnTo>
                    <a:lnTo>
                      <a:pt x="3034" y="0"/>
                    </a:lnTo>
                    <a:moveTo>
                      <a:pt x="3008" y="0"/>
                    </a:moveTo>
                    <a:lnTo>
                      <a:pt x="3008" y="0"/>
                    </a:lnTo>
                    <a:lnTo>
                      <a:pt x="2994" y="0"/>
                    </a:lnTo>
                    <a:moveTo>
                      <a:pt x="2968" y="0"/>
                    </a:moveTo>
                    <a:lnTo>
                      <a:pt x="2968" y="0"/>
                    </a:lnTo>
                    <a:lnTo>
                      <a:pt x="2954" y="0"/>
                    </a:lnTo>
                    <a:moveTo>
                      <a:pt x="2928" y="0"/>
                    </a:moveTo>
                    <a:lnTo>
                      <a:pt x="2928" y="0"/>
                    </a:lnTo>
                    <a:lnTo>
                      <a:pt x="2914" y="0"/>
                    </a:lnTo>
                    <a:moveTo>
                      <a:pt x="2888" y="0"/>
                    </a:moveTo>
                    <a:lnTo>
                      <a:pt x="2888" y="0"/>
                    </a:lnTo>
                    <a:lnTo>
                      <a:pt x="2874" y="0"/>
                    </a:lnTo>
                    <a:moveTo>
                      <a:pt x="2848" y="0"/>
                    </a:moveTo>
                    <a:lnTo>
                      <a:pt x="2848" y="0"/>
                    </a:lnTo>
                    <a:lnTo>
                      <a:pt x="2834" y="0"/>
                    </a:lnTo>
                    <a:moveTo>
                      <a:pt x="2808" y="0"/>
                    </a:moveTo>
                    <a:lnTo>
                      <a:pt x="2808" y="0"/>
                    </a:lnTo>
                    <a:lnTo>
                      <a:pt x="2794" y="0"/>
                    </a:lnTo>
                    <a:moveTo>
                      <a:pt x="2768" y="0"/>
                    </a:moveTo>
                    <a:lnTo>
                      <a:pt x="2768" y="0"/>
                    </a:lnTo>
                    <a:lnTo>
                      <a:pt x="2754" y="0"/>
                    </a:lnTo>
                    <a:moveTo>
                      <a:pt x="2728" y="0"/>
                    </a:moveTo>
                    <a:lnTo>
                      <a:pt x="2728" y="0"/>
                    </a:lnTo>
                    <a:lnTo>
                      <a:pt x="2714" y="0"/>
                    </a:lnTo>
                    <a:moveTo>
                      <a:pt x="2688" y="0"/>
                    </a:moveTo>
                    <a:lnTo>
                      <a:pt x="2688" y="0"/>
                    </a:lnTo>
                    <a:lnTo>
                      <a:pt x="2674" y="0"/>
                    </a:lnTo>
                    <a:moveTo>
                      <a:pt x="2648" y="0"/>
                    </a:moveTo>
                    <a:lnTo>
                      <a:pt x="2648" y="0"/>
                    </a:lnTo>
                    <a:lnTo>
                      <a:pt x="2634" y="0"/>
                    </a:lnTo>
                    <a:moveTo>
                      <a:pt x="2608" y="0"/>
                    </a:moveTo>
                    <a:lnTo>
                      <a:pt x="2608" y="0"/>
                    </a:lnTo>
                    <a:lnTo>
                      <a:pt x="2594" y="0"/>
                    </a:lnTo>
                    <a:moveTo>
                      <a:pt x="2568" y="0"/>
                    </a:moveTo>
                    <a:lnTo>
                      <a:pt x="2568" y="0"/>
                    </a:lnTo>
                    <a:lnTo>
                      <a:pt x="2554" y="0"/>
                    </a:lnTo>
                    <a:moveTo>
                      <a:pt x="2528" y="0"/>
                    </a:moveTo>
                    <a:lnTo>
                      <a:pt x="2528" y="0"/>
                    </a:lnTo>
                    <a:lnTo>
                      <a:pt x="2514" y="0"/>
                    </a:lnTo>
                    <a:moveTo>
                      <a:pt x="2488" y="0"/>
                    </a:moveTo>
                    <a:lnTo>
                      <a:pt x="2488" y="0"/>
                    </a:lnTo>
                    <a:lnTo>
                      <a:pt x="2474" y="0"/>
                    </a:lnTo>
                    <a:moveTo>
                      <a:pt x="2448" y="0"/>
                    </a:moveTo>
                    <a:lnTo>
                      <a:pt x="2448" y="0"/>
                    </a:lnTo>
                    <a:lnTo>
                      <a:pt x="2434" y="0"/>
                    </a:lnTo>
                    <a:moveTo>
                      <a:pt x="2408" y="0"/>
                    </a:moveTo>
                    <a:lnTo>
                      <a:pt x="2408" y="0"/>
                    </a:lnTo>
                    <a:lnTo>
                      <a:pt x="2394" y="0"/>
                    </a:lnTo>
                    <a:moveTo>
                      <a:pt x="2368" y="0"/>
                    </a:moveTo>
                    <a:lnTo>
                      <a:pt x="2368" y="0"/>
                    </a:lnTo>
                    <a:lnTo>
                      <a:pt x="2354" y="0"/>
                    </a:lnTo>
                    <a:moveTo>
                      <a:pt x="2328" y="0"/>
                    </a:moveTo>
                    <a:lnTo>
                      <a:pt x="2328" y="0"/>
                    </a:lnTo>
                    <a:lnTo>
                      <a:pt x="2314" y="0"/>
                    </a:lnTo>
                    <a:moveTo>
                      <a:pt x="2288" y="0"/>
                    </a:moveTo>
                    <a:lnTo>
                      <a:pt x="2288" y="0"/>
                    </a:lnTo>
                    <a:lnTo>
                      <a:pt x="2274" y="0"/>
                    </a:lnTo>
                    <a:moveTo>
                      <a:pt x="2248" y="0"/>
                    </a:moveTo>
                    <a:lnTo>
                      <a:pt x="2248" y="0"/>
                    </a:lnTo>
                    <a:lnTo>
                      <a:pt x="2234" y="0"/>
                    </a:lnTo>
                    <a:moveTo>
                      <a:pt x="2208" y="0"/>
                    </a:moveTo>
                    <a:lnTo>
                      <a:pt x="2208" y="0"/>
                    </a:lnTo>
                    <a:lnTo>
                      <a:pt x="2194" y="0"/>
                    </a:lnTo>
                    <a:moveTo>
                      <a:pt x="2168" y="0"/>
                    </a:moveTo>
                    <a:lnTo>
                      <a:pt x="2168" y="0"/>
                    </a:lnTo>
                    <a:lnTo>
                      <a:pt x="2154" y="0"/>
                    </a:lnTo>
                    <a:moveTo>
                      <a:pt x="2128" y="0"/>
                    </a:moveTo>
                    <a:lnTo>
                      <a:pt x="2128" y="0"/>
                    </a:lnTo>
                    <a:lnTo>
                      <a:pt x="2114" y="0"/>
                    </a:lnTo>
                    <a:moveTo>
                      <a:pt x="2088" y="0"/>
                    </a:moveTo>
                    <a:lnTo>
                      <a:pt x="2088" y="0"/>
                    </a:lnTo>
                    <a:lnTo>
                      <a:pt x="2074" y="0"/>
                    </a:lnTo>
                    <a:moveTo>
                      <a:pt x="2048" y="0"/>
                    </a:moveTo>
                    <a:lnTo>
                      <a:pt x="2048" y="0"/>
                    </a:lnTo>
                    <a:lnTo>
                      <a:pt x="2034" y="0"/>
                    </a:lnTo>
                    <a:moveTo>
                      <a:pt x="2008" y="0"/>
                    </a:moveTo>
                    <a:lnTo>
                      <a:pt x="2008" y="0"/>
                    </a:lnTo>
                    <a:lnTo>
                      <a:pt x="1994" y="0"/>
                    </a:lnTo>
                    <a:moveTo>
                      <a:pt x="1968" y="0"/>
                    </a:moveTo>
                    <a:lnTo>
                      <a:pt x="1968" y="0"/>
                    </a:lnTo>
                    <a:lnTo>
                      <a:pt x="1954" y="0"/>
                    </a:lnTo>
                    <a:moveTo>
                      <a:pt x="1928" y="0"/>
                    </a:moveTo>
                    <a:lnTo>
                      <a:pt x="1928" y="0"/>
                    </a:lnTo>
                    <a:lnTo>
                      <a:pt x="1914" y="0"/>
                    </a:lnTo>
                    <a:moveTo>
                      <a:pt x="1888" y="0"/>
                    </a:moveTo>
                    <a:lnTo>
                      <a:pt x="1888" y="0"/>
                    </a:lnTo>
                    <a:lnTo>
                      <a:pt x="1874" y="0"/>
                    </a:lnTo>
                    <a:moveTo>
                      <a:pt x="1848" y="0"/>
                    </a:moveTo>
                    <a:lnTo>
                      <a:pt x="1848" y="0"/>
                    </a:lnTo>
                    <a:lnTo>
                      <a:pt x="1834" y="0"/>
                    </a:lnTo>
                    <a:moveTo>
                      <a:pt x="1808" y="0"/>
                    </a:moveTo>
                    <a:lnTo>
                      <a:pt x="1808" y="0"/>
                    </a:lnTo>
                    <a:lnTo>
                      <a:pt x="1794" y="0"/>
                    </a:lnTo>
                    <a:moveTo>
                      <a:pt x="1768" y="0"/>
                    </a:moveTo>
                    <a:lnTo>
                      <a:pt x="1768" y="0"/>
                    </a:lnTo>
                    <a:lnTo>
                      <a:pt x="1754" y="0"/>
                    </a:lnTo>
                    <a:moveTo>
                      <a:pt x="1728" y="0"/>
                    </a:moveTo>
                    <a:lnTo>
                      <a:pt x="1728" y="0"/>
                    </a:lnTo>
                    <a:lnTo>
                      <a:pt x="1714" y="0"/>
                    </a:lnTo>
                    <a:moveTo>
                      <a:pt x="1688" y="0"/>
                    </a:moveTo>
                    <a:lnTo>
                      <a:pt x="1688" y="0"/>
                    </a:lnTo>
                    <a:lnTo>
                      <a:pt x="1674" y="0"/>
                    </a:lnTo>
                    <a:moveTo>
                      <a:pt x="1648" y="0"/>
                    </a:moveTo>
                    <a:lnTo>
                      <a:pt x="1648" y="0"/>
                    </a:lnTo>
                    <a:lnTo>
                      <a:pt x="1634" y="0"/>
                    </a:lnTo>
                    <a:moveTo>
                      <a:pt x="1608" y="0"/>
                    </a:moveTo>
                    <a:lnTo>
                      <a:pt x="1608" y="0"/>
                    </a:lnTo>
                    <a:lnTo>
                      <a:pt x="1594" y="0"/>
                    </a:lnTo>
                    <a:moveTo>
                      <a:pt x="1568" y="0"/>
                    </a:moveTo>
                    <a:lnTo>
                      <a:pt x="1568" y="0"/>
                    </a:lnTo>
                    <a:lnTo>
                      <a:pt x="1554" y="0"/>
                    </a:lnTo>
                    <a:moveTo>
                      <a:pt x="1528" y="0"/>
                    </a:moveTo>
                    <a:lnTo>
                      <a:pt x="1528" y="0"/>
                    </a:lnTo>
                    <a:lnTo>
                      <a:pt x="1514" y="0"/>
                    </a:lnTo>
                    <a:moveTo>
                      <a:pt x="1488" y="0"/>
                    </a:moveTo>
                    <a:lnTo>
                      <a:pt x="1488" y="0"/>
                    </a:lnTo>
                    <a:lnTo>
                      <a:pt x="1474" y="0"/>
                    </a:lnTo>
                    <a:moveTo>
                      <a:pt x="1448" y="0"/>
                    </a:moveTo>
                    <a:lnTo>
                      <a:pt x="1448" y="0"/>
                    </a:lnTo>
                    <a:lnTo>
                      <a:pt x="1434" y="0"/>
                    </a:lnTo>
                    <a:moveTo>
                      <a:pt x="1408" y="0"/>
                    </a:moveTo>
                    <a:lnTo>
                      <a:pt x="1408" y="0"/>
                    </a:lnTo>
                    <a:lnTo>
                      <a:pt x="1394" y="0"/>
                    </a:lnTo>
                    <a:moveTo>
                      <a:pt x="1368" y="0"/>
                    </a:moveTo>
                    <a:lnTo>
                      <a:pt x="1368" y="0"/>
                    </a:lnTo>
                    <a:lnTo>
                      <a:pt x="1354" y="0"/>
                    </a:lnTo>
                    <a:moveTo>
                      <a:pt x="1328" y="0"/>
                    </a:moveTo>
                    <a:lnTo>
                      <a:pt x="1328" y="0"/>
                    </a:lnTo>
                    <a:lnTo>
                      <a:pt x="1314" y="0"/>
                    </a:lnTo>
                    <a:moveTo>
                      <a:pt x="1288" y="0"/>
                    </a:moveTo>
                    <a:lnTo>
                      <a:pt x="1288" y="0"/>
                    </a:lnTo>
                    <a:lnTo>
                      <a:pt x="1274" y="0"/>
                    </a:lnTo>
                    <a:moveTo>
                      <a:pt x="1248" y="0"/>
                    </a:moveTo>
                    <a:lnTo>
                      <a:pt x="1248" y="0"/>
                    </a:lnTo>
                    <a:lnTo>
                      <a:pt x="1234" y="0"/>
                    </a:lnTo>
                    <a:moveTo>
                      <a:pt x="1208" y="0"/>
                    </a:moveTo>
                    <a:lnTo>
                      <a:pt x="1208" y="0"/>
                    </a:lnTo>
                    <a:lnTo>
                      <a:pt x="1194" y="0"/>
                    </a:lnTo>
                    <a:moveTo>
                      <a:pt x="1168" y="0"/>
                    </a:moveTo>
                    <a:lnTo>
                      <a:pt x="1168" y="0"/>
                    </a:lnTo>
                    <a:lnTo>
                      <a:pt x="1154" y="0"/>
                    </a:lnTo>
                    <a:moveTo>
                      <a:pt x="1128" y="0"/>
                    </a:moveTo>
                    <a:lnTo>
                      <a:pt x="1128" y="0"/>
                    </a:lnTo>
                    <a:lnTo>
                      <a:pt x="1114" y="0"/>
                    </a:lnTo>
                    <a:moveTo>
                      <a:pt x="1088" y="0"/>
                    </a:moveTo>
                    <a:lnTo>
                      <a:pt x="1088" y="0"/>
                    </a:lnTo>
                    <a:lnTo>
                      <a:pt x="1074" y="0"/>
                    </a:lnTo>
                    <a:moveTo>
                      <a:pt x="1048" y="0"/>
                    </a:moveTo>
                    <a:lnTo>
                      <a:pt x="1048" y="0"/>
                    </a:lnTo>
                    <a:lnTo>
                      <a:pt x="1034" y="0"/>
                    </a:lnTo>
                    <a:moveTo>
                      <a:pt x="1008" y="0"/>
                    </a:moveTo>
                    <a:lnTo>
                      <a:pt x="1008" y="0"/>
                    </a:lnTo>
                    <a:lnTo>
                      <a:pt x="994" y="0"/>
                    </a:lnTo>
                    <a:moveTo>
                      <a:pt x="968" y="0"/>
                    </a:moveTo>
                    <a:lnTo>
                      <a:pt x="968" y="0"/>
                    </a:lnTo>
                    <a:lnTo>
                      <a:pt x="954" y="0"/>
                    </a:lnTo>
                    <a:moveTo>
                      <a:pt x="928" y="0"/>
                    </a:moveTo>
                    <a:lnTo>
                      <a:pt x="928" y="0"/>
                    </a:lnTo>
                    <a:lnTo>
                      <a:pt x="914" y="0"/>
                    </a:lnTo>
                    <a:moveTo>
                      <a:pt x="888" y="0"/>
                    </a:moveTo>
                    <a:lnTo>
                      <a:pt x="888" y="0"/>
                    </a:lnTo>
                    <a:lnTo>
                      <a:pt x="874" y="0"/>
                    </a:lnTo>
                    <a:moveTo>
                      <a:pt x="848" y="0"/>
                    </a:moveTo>
                    <a:lnTo>
                      <a:pt x="848" y="0"/>
                    </a:lnTo>
                    <a:lnTo>
                      <a:pt x="834" y="0"/>
                    </a:lnTo>
                    <a:moveTo>
                      <a:pt x="808" y="0"/>
                    </a:moveTo>
                    <a:lnTo>
                      <a:pt x="808" y="0"/>
                    </a:lnTo>
                    <a:lnTo>
                      <a:pt x="794" y="0"/>
                    </a:lnTo>
                    <a:moveTo>
                      <a:pt x="768" y="0"/>
                    </a:moveTo>
                    <a:lnTo>
                      <a:pt x="768" y="0"/>
                    </a:lnTo>
                    <a:lnTo>
                      <a:pt x="754" y="0"/>
                    </a:lnTo>
                    <a:moveTo>
                      <a:pt x="728" y="0"/>
                    </a:moveTo>
                    <a:lnTo>
                      <a:pt x="728" y="0"/>
                    </a:lnTo>
                    <a:lnTo>
                      <a:pt x="714" y="0"/>
                    </a:lnTo>
                    <a:moveTo>
                      <a:pt x="688" y="0"/>
                    </a:moveTo>
                    <a:lnTo>
                      <a:pt x="688" y="0"/>
                    </a:lnTo>
                    <a:lnTo>
                      <a:pt x="674" y="0"/>
                    </a:lnTo>
                    <a:moveTo>
                      <a:pt x="648" y="0"/>
                    </a:moveTo>
                    <a:lnTo>
                      <a:pt x="648" y="0"/>
                    </a:lnTo>
                    <a:lnTo>
                      <a:pt x="634" y="0"/>
                    </a:lnTo>
                    <a:moveTo>
                      <a:pt x="608" y="0"/>
                    </a:moveTo>
                    <a:lnTo>
                      <a:pt x="608" y="0"/>
                    </a:lnTo>
                    <a:lnTo>
                      <a:pt x="594" y="0"/>
                    </a:lnTo>
                    <a:moveTo>
                      <a:pt x="568" y="0"/>
                    </a:moveTo>
                    <a:lnTo>
                      <a:pt x="568" y="0"/>
                    </a:lnTo>
                    <a:lnTo>
                      <a:pt x="554" y="0"/>
                    </a:lnTo>
                    <a:moveTo>
                      <a:pt x="528" y="0"/>
                    </a:moveTo>
                    <a:lnTo>
                      <a:pt x="528" y="0"/>
                    </a:lnTo>
                    <a:lnTo>
                      <a:pt x="514" y="0"/>
                    </a:lnTo>
                    <a:moveTo>
                      <a:pt x="488" y="0"/>
                    </a:moveTo>
                    <a:lnTo>
                      <a:pt x="488" y="0"/>
                    </a:lnTo>
                    <a:lnTo>
                      <a:pt x="474" y="0"/>
                    </a:lnTo>
                    <a:moveTo>
                      <a:pt x="448" y="0"/>
                    </a:moveTo>
                    <a:lnTo>
                      <a:pt x="448" y="0"/>
                    </a:lnTo>
                    <a:lnTo>
                      <a:pt x="434" y="0"/>
                    </a:lnTo>
                    <a:moveTo>
                      <a:pt x="408" y="0"/>
                    </a:moveTo>
                    <a:lnTo>
                      <a:pt x="408" y="0"/>
                    </a:lnTo>
                    <a:lnTo>
                      <a:pt x="394" y="0"/>
                    </a:lnTo>
                    <a:moveTo>
                      <a:pt x="368" y="0"/>
                    </a:moveTo>
                    <a:lnTo>
                      <a:pt x="368" y="0"/>
                    </a:lnTo>
                    <a:lnTo>
                      <a:pt x="354" y="0"/>
                    </a:lnTo>
                    <a:moveTo>
                      <a:pt x="328" y="0"/>
                    </a:moveTo>
                    <a:lnTo>
                      <a:pt x="328" y="0"/>
                    </a:lnTo>
                    <a:lnTo>
                      <a:pt x="314" y="0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74" y="0"/>
                    </a:lnTo>
                    <a:moveTo>
                      <a:pt x="248" y="0"/>
                    </a:moveTo>
                    <a:lnTo>
                      <a:pt x="248" y="0"/>
                    </a:lnTo>
                    <a:lnTo>
                      <a:pt x="234" y="0"/>
                    </a:lnTo>
                    <a:moveTo>
                      <a:pt x="208" y="0"/>
                    </a:moveTo>
                    <a:lnTo>
                      <a:pt x="208" y="0"/>
                    </a:lnTo>
                    <a:lnTo>
                      <a:pt x="194" y="0"/>
                    </a:lnTo>
                    <a:moveTo>
                      <a:pt x="168" y="0"/>
                    </a:moveTo>
                    <a:lnTo>
                      <a:pt x="168" y="0"/>
                    </a:lnTo>
                    <a:lnTo>
                      <a:pt x="154" y="0"/>
                    </a:lnTo>
                    <a:moveTo>
                      <a:pt x="128" y="0"/>
                    </a:moveTo>
                    <a:lnTo>
                      <a:pt x="128" y="0"/>
                    </a:lnTo>
                    <a:lnTo>
                      <a:pt x="114" y="0"/>
                    </a:lnTo>
                    <a:moveTo>
                      <a:pt x="88" y="0"/>
                    </a:moveTo>
                    <a:lnTo>
                      <a:pt x="88" y="0"/>
                    </a:lnTo>
                    <a:lnTo>
                      <a:pt x="74" y="0"/>
                    </a:lnTo>
                    <a:moveTo>
                      <a:pt x="48" y="0"/>
                    </a:moveTo>
                    <a:lnTo>
                      <a:pt x="48" y="0"/>
                    </a:lnTo>
                    <a:lnTo>
                      <a:pt x="34" y="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23"/>
              <p:cNvSpPr>
                <a:spLocks/>
              </p:cNvSpPr>
              <p:nvPr/>
            </p:nvSpPr>
            <p:spPr bwMode="auto">
              <a:xfrm>
                <a:off x="1105" y="3572"/>
                <a:ext cx="3519" cy="0"/>
              </a:xfrm>
              <a:custGeom>
                <a:avLst/>
                <a:gdLst>
                  <a:gd name="T0" fmla="*/ 0 w 6048"/>
                  <a:gd name="T1" fmla="*/ 0 w 6048"/>
                  <a:gd name="T2" fmla="*/ 6048 w 60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48">
                    <a:moveTo>
                      <a:pt x="0" y="0"/>
                    </a:moveTo>
                    <a:lnTo>
                      <a:pt x="0" y="0"/>
                    </a:lnTo>
                    <a:lnTo>
                      <a:pt x="6048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Rectangle 24"/>
              <p:cNvSpPr>
                <a:spLocks noChangeArrowheads="1"/>
              </p:cNvSpPr>
              <p:nvPr/>
            </p:nvSpPr>
            <p:spPr bwMode="auto">
              <a:xfrm>
                <a:off x="4363" y="3660"/>
                <a:ext cx="34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(V)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497" name="Rectangle 25"/>
              <p:cNvSpPr>
                <a:spLocks noChangeArrowheads="1"/>
              </p:cNvSpPr>
              <p:nvPr/>
            </p:nvSpPr>
            <p:spPr bwMode="auto">
              <a:xfrm>
                <a:off x="4154" y="3748"/>
                <a:ext cx="27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bias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498" name="Rectangle 26"/>
              <p:cNvSpPr>
                <a:spLocks noChangeArrowheads="1"/>
              </p:cNvSpPr>
              <p:nvPr/>
            </p:nvSpPr>
            <p:spPr bwMode="auto">
              <a:xfrm>
                <a:off x="4040" y="3660"/>
                <a:ext cx="18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V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499" name="Freeform 27"/>
              <p:cNvSpPr>
                <a:spLocks/>
              </p:cNvSpPr>
              <p:nvPr/>
            </p:nvSpPr>
            <p:spPr bwMode="auto">
              <a:xfrm>
                <a:off x="1985" y="3500"/>
                <a:ext cx="0" cy="72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28"/>
              <p:cNvSpPr>
                <a:spLocks/>
              </p:cNvSpPr>
              <p:nvPr/>
            </p:nvSpPr>
            <p:spPr bwMode="auto">
              <a:xfrm>
                <a:off x="3158" y="3500"/>
                <a:ext cx="0" cy="72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" name="Freeform 29"/>
              <p:cNvSpPr>
                <a:spLocks/>
              </p:cNvSpPr>
              <p:nvPr/>
            </p:nvSpPr>
            <p:spPr bwMode="auto">
              <a:xfrm>
                <a:off x="4331" y="3500"/>
                <a:ext cx="0" cy="72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" name="Freeform 30"/>
              <p:cNvSpPr>
                <a:spLocks/>
              </p:cNvSpPr>
              <p:nvPr/>
            </p:nvSpPr>
            <p:spPr bwMode="auto">
              <a:xfrm>
                <a:off x="1985" y="3500"/>
                <a:ext cx="0" cy="72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" name="Freeform 31"/>
              <p:cNvSpPr>
                <a:spLocks/>
              </p:cNvSpPr>
              <p:nvPr/>
            </p:nvSpPr>
            <p:spPr bwMode="auto">
              <a:xfrm>
                <a:off x="4331" y="3500"/>
                <a:ext cx="0" cy="72"/>
              </a:xfrm>
              <a:custGeom>
                <a:avLst/>
                <a:gdLst>
                  <a:gd name="T0" fmla="*/ 0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" name="Rectangle 32"/>
              <p:cNvSpPr>
                <a:spLocks noChangeArrowheads="1"/>
              </p:cNvSpPr>
              <p:nvPr/>
            </p:nvSpPr>
            <p:spPr bwMode="auto">
              <a:xfrm>
                <a:off x="1911" y="3584"/>
                <a:ext cx="17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0.2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05" name="Rectangle 33"/>
              <p:cNvSpPr>
                <a:spLocks noChangeArrowheads="1"/>
              </p:cNvSpPr>
              <p:nvPr/>
            </p:nvSpPr>
            <p:spPr bwMode="auto">
              <a:xfrm>
                <a:off x="3086" y="3584"/>
                <a:ext cx="17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0.4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06" name="Rectangle 34"/>
              <p:cNvSpPr>
                <a:spLocks noChangeArrowheads="1"/>
              </p:cNvSpPr>
              <p:nvPr/>
            </p:nvSpPr>
            <p:spPr bwMode="auto">
              <a:xfrm>
                <a:off x="4261" y="3584"/>
                <a:ext cx="17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0.6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07" name="Freeform 35"/>
              <p:cNvSpPr>
                <a:spLocks/>
              </p:cNvSpPr>
              <p:nvPr/>
            </p:nvSpPr>
            <p:spPr bwMode="auto">
              <a:xfrm>
                <a:off x="1105" y="1185"/>
                <a:ext cx="0" cy="2387"/>
              </a:xfrm>
              <a:custGeom>
                <a:avLst/>
                <a:gdLst>
                  <a:gd name="T0" fmla="*/ 4101 h 4101"/>
                  <a:gd name="T1" fmla="*/ 4101 h 4101"/>
                  <a:gd name="T2" fmla="*/ 0 h 41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01">
                    <a:moveTo>
                      <a:pt x="0" y="4101"/>
                    </a:moveTo>
                    <a:lnTo>
                      <a:pt x="0" y="4101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" name="Rectangle 36"/>
              <p:cNvSpPr>
                <a:spLocks noChangeArrowheads="1"/>
              </p:cNvSpPr>
              <p:nvPr/>
            </p:nvSpPr>
            <p:spPr bwMode="auto">
              <a:xfrm rot="16200000">
                <a:off x="711" y="1363"/>
                <a:ext cx="12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I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09" name="Rectangle 37"/>
              <p:cNvSpPr>
                <a:spLocks noChangeArrowheads="1"/>
              </p:cNvSpPr>
              <p:nvPr/>
            </p:nvSpPr>
            <p:spPr bwMode="auto">
              <a:xfrm rot="16200000">
                <a:off x="711" y="1318"/>
                <a:ext cx="12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10" name="Rectangle 38"/>
              <p:cNvSpPr>
                <a:spLocks noChangeArrowheads="1"/>
              </p:cNvSpPr>
              <p:nvPr/>
            </p:nvSpPr>
            <p:spPr bwMode="auto">
              <a:xfrm rot="16200000">
                <a:off x="707" y="1268"/>
                <a:ext cx="1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(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11" name="Rectangle 39"/>
              <p:cNvSpPr>
                <a:spLocks noChangeArrowheads="1"/>
              </p:cNvSpPr>
              <p:nvPr/>
            </p:nvSpPr>
            <p:spPr bwMode="auto">
              <a:xfrm rot="16200000">
                <a:off x="679" y="1185"/>
                <a:ext cx="18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A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12" name="Rectangle 40"/>
              <p:cNvSpPr>
                <a:spLocks noChangeArrowheads="1"/>
              </p:cNvSpPr>
              <p:nvPr/>
            </p:nvSpPr>
            <p:spPr bwMode="auto">
              <a:xfrm rot="16200000">
                <a:off x="707" y="1103"/>
                <a:ext cx="1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)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13" name="Rectangle 41"/>
              <p:cNvSpPr>
                <a:spLocks noChangeArrowheads="1"/>
              </p:cNvSpPr>
              <p:nvPr/>
            </p:nvSpPr>
            <p:spPr bwMode="auto">
              <a:xfrm rot="16200000">
                <a:off x="711" y="1054"/>
                <a:ext cx="12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14" name="Freeform 42"/>
              <p:cNvSpPr>
                <a:spLocks/>
              </p:cNvSpPr>
              <p:nvPr/>
            </p:nvSpPr>
            <p:spPr bwMode="auto">
              <a:xfrm>
                <a:off x="1105" y="357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" name="Freeform 43"/>
              <p:cNvSpPr>
                <a:spLocks/>
              </p:cNvSpPr>
              <p:nvPr/>
            </p:nvSpPr>
            <p:spPr bwMode="auto">
              <a:xfrm>
                <a:off x="1105" y="350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" name="Freeform 44"/>
              <p:cNvSpPr>
                <a:spLocks/>
              </p:cNvSpPr>
              <p:nvPr/>
            </p:nvSpPr>
            <p:spPr bwMode="auto">
              <a:xfrm>
                <a:off x="1105" y="345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" name="Freeform 45"/>
              <p:cNvSpPr>
                <a:spLocks/>
              </p:cNvSpPr>
              <p:nvPr/>
            </p:nvSpPr>
            <p:spPr bwMode="auto">
              <a:xfrm>
                <a:off x="1105" y="341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" name="Freeform 46"/>
              <p:cNvSpPr>
                <a:spLocks/>
              </p:cNvSpPr>
              <p:nvPr/>
            </p:nvSpPr>
            <p:spPr bwMode="auto">
              <a:xfrm>
                <a:off x="1105" y="338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" name="Freeform 47"/>
              <p:cNvSpPr>
                <a:spLocks/>
              </p:cNvSpPr>
              <p:nvPr/>
            </p:nvSpPr>
            <p:spPr bwMode="auto">
              <a:xfrm>
                <a:off x="1105" y="3356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" name="Freeform 48"/>
              <p:cNvSpPr>
                <a:spLocks/>
              </p:cNvSpPr>
              <p:nvPr/>
            </p:nvSpPr>
            <p:spPr bwMode="auto">
              <a:xfrm>
                <a:off x="1105" y="333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" name="Freeform 49"/>
              <p:cNvSpPr>
                <a:spLocks/>
              </p:cNvSpPr>
              <p:nvPr/>
            </p:nvSpPr>
            <p:spPr bwMode="auto">
              <a:xfrm>
                <a:off x="1105" y="331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" name="Freeform 50"/>
              <p:cNvSpPr>
                <a:spLocks/>
              </p:cNvSpPr>
              <p:nvPr/>
            </p:nvSpPr>
            <p:spPr bwMode="auto">
              <a:xfrm>
                <a:off x="1105" y="3294"/>
                <a:ext cx="106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" name="Rectangle 51"/>
              <p:cNvSpPr>
                <a:spLocks noChangeArrowheads="1"/>
              </p:cNvSpPr>
              <p:nvPr/>
            </p:nvSpPr>
            <p:spPr bwMode="auto">
              <a:xfrm>
                <a:off x="1013" y="3239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-7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24" name="Rectangle 52"/>
              <p:cNvSpPr>
                <a:spLocks noChangeArrowheads="1"/>
              </p:cNvSpPr>
              <p:nvPr/>
            </p:nvSpPr>
            <p:spPr bwMode="auto">
              <a:xfrm>
                <a:off x="913" y="3249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25" name="Freeform 53"/>
              <p:cNvSpPr>
                <a:spLocks/>
              </p:cNvSpPr>
              <p:nvPr/>
            </p:nvSpPr>
            <p:spPr bwMode="auto">
              <a:xfrm>
                <a:off x="1105" y="317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" name="Freeform 54"/>
              <p:cNvSpPr>
                <a:spLocks/>
              </p:cNvSpPr>
              <p:nvPr/>
            </p:nvSpPr>
            <p:spPr bwMode="auto">
              <a:xfrm>
                <a:off x="1105" y="310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" name="Freeform 55"/>
              <p:cNvSpPr>
                <a:spLocks/>
              </p:cNvSpPr>
              <p:nvPr/>
            </p:nvSpPr>
            <p:spPr bwMode="auto">
              <a:xfrm>
                <a:off x="1105" y="3055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" name="Freeform 56"/>
              <p:cNvSpPr>
                <a:spLocks/>
              </p:cNvSpPr>
              <p:nvPr/>
            </p:nvSpPr>
            <p:spPr bwMode="auto">
              <a:xfrm>
                <a:off x="1105" y="3016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" name="Freeform 57"/>
              <p:cNvSpPr>
                <a:spLocks/>
              </p:cNvSpPr>
              <p:nvPr/>
            </p:nvSpPr>
            <p:spPr bwMode="auto">
              <a:xfrm>
                <a:off x="1105" y="298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" name="Freeform 58"/>
              <p:cNvSpPr>
                <a:spLocks/>
              </p:cNvSpPr>
              <p:nvPr/>
            </p:nvSpPr>
            <p:spPr bwMode="auto">
              <a:xfrm>
                <a:off x="1105" y="2958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" name="Freeform 59"/>
              <p:cNvSpPr>
                <a:spLocks/>
              </p:cNvSpPr>
              <p:nvPr/>
            </p:nvSpPr>
            <p:spPr bwMode="auto">
              <a:xfrm>
                <a:off x="1105" y="2935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" name="Freeform 60"/>
              <p:cNvSpPr>
                <a:spLocks/>
              </p:cNvSpPr>
              <p:nvPr/>
            </p:nvSpPr>
            <p:spPr bwMode="auto">
              <a:xfrm>
                <a:off x="1105" y="291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" name="Freeform 61"/>
              <p:cNvSpPr>
                <a:spLocks/>
              </p:cNvSpPr>
              <p:nvPr/>
            </p:nvSpPr>
            <p:spPr bwMode="auto">
              <a:xfrm>
                <a:off x="1105" y="2896"/>
                <a:ext cx="106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" name="Rectangle 62"/>
              <p:cNvSpPr>
                <a:spLocks noChangeArrowheads="1"/>
              </p:cNvSpPr>
              <p:nvPr/>
            </p:nvSpPr>
            <p:spPr bwMode="auto">
              <a:xfrm>
                <a:off x="1013" y="2834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-6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35" name="Rectangle 63"/>
              <p:cNvSpPr>
                <a:spLocks noChangeArrowheads="1"/>
              </p:cNvSpPr>
              <p:nvPr/>
            </p:nvSpPr>
            <p:spPr bwMode="auto">
              <a:xfrm>
                <a:off x="913" y="285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36" name="Freeform 64"/>
              <p:cNvSpPr>
                <a:spLocks/>
              </p:cNvSpPr>
              <p:nvPr/>
            </p:nvSpPr>
            <p:spPr bwMode="auto">
              <a:xfrm>
                <a:off x="1105" y="2776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" name="Freeform 65"/>
              <p:cNvSpPr>
                <a:spLocks/>
              </p:cNvSpPr>
              <p:nvPr/>
            </p:nvSpPr>
            <p:spPr bwMode="auto">
              <a:xfrm>
                <a:off x="1105" y="2707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" name="Freeform 66"/>
              <p:cNvSpPr>
                <a:spLocks/>
              </p:cNvSpPr>
              <p:nvPr/>
            </p:nvSpPr>
            <p:spPr bwMode="auto">
              <a:xfrm>
                <a:off x="1105" y="2657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" name="Freeform 67"/>
              <p:cNvSpPr>
                <a:spLocks/>
              </p:cNvSpPr>
              <p:nvPr/>
            </p:nvSpPr>
            <p:spPr bwMode="auto">
              <a:xfrm>
                <a:off x="1105" y="2618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" name="Freeform 68"/>
              <p:cNvSpPr>
                <a:spLocks/>
              </p:cNvSpPr>
              <p:nvPr/>
            </p:nvSpPr>
            <p:spPr bwMode="auto">
              <a:xfrm>
                <a:off x="1105" y="2587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1" name="Freeform 69"/>
              <p:cNvSpPr>
                <a:spLocks/>
              </p:cNvSpPr>
              <p:nvPr/>
            </p:nvSpPr>
            <p:spPr bwMode="auto">
              <a:xfrm>
                <a:off x="1105" y="2560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2" name="Freeform 70"/>
              <p:cNvSpPr>
                <a:spLocks/>
              </p:cNvSpPr>
              <p:nvPr/>
            </p:nvSpPr>
            <p:spPr bwMode="auto">
              <a:xfrm>
                <a:off x="1105" y="2537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3" name="Freeform 71"/>
              <p:cNvSpPr>
                <a:spLocks/>
              </p:cNvSpPr>
              <p:nvPr/>
            </p:nvSpPr>
            <p:spPr bwMode="auto">
              <a:xfrm>
                <a:off x="1105" y="2516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4" name="Freeform 72"/>
              <p:cNvSpPr>
                <a:spLocks/>
              </p:cNvSpPr>
              <p:nvPr/>
            </p:nvSpPr>
            <p:spPr bwMode="auto">
              <a:xfrm>
                <a:off x="1105" y="2498"/>
                <a:ext cx="106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5" name="Rectangle 73"/>
              <p:cNvSpPr>
                <a:spLocks noChangeArrowheads="1"/>
              </p:cNvSpPr>
              <p:nvPr/>
            </p:nvSpPr>
            <p:spPr bwMode="auto">
              <a:xfrm>
                <a:off x="1013" y="2435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-5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46" name="Rectangle 74"/>
              <p:cNvSpPr>
                <a:spLocks noChangeArrowheads="1"/>
              </p:cNvSpPr>
              <p:nvPr/>
            </p:nvSpPr>
            <p:spPr bwMode="auto">
              <a:xfrm>
                <a:off x="913" y="2453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47" name="Freeform 75"/>
              <p:cNvSpPr>
                <a:spLocks/>
              </p:cNvSpPr>
              <p:nvPr/>
            </p:nvSpPr>
            <p:spPr bwMode="auto">
              <a:xfrm>
                <a:off x="1105" y="2378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8" name="Freeform 76"/>
              <p:cNvSpPr>
                <a:spLocks/>
              </p:cNvSpPr>
              <p:nvPr/>
            </p:nvSpPr>
            <p:spPr bwMode="auto">
              <a:xfrm>
                <a:off x="1105" y="2309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9" name="Freeform 77"/>
              <p:cNvSpPr>
                <a:spLocks/>
              </p:cNvSpPr>
              <p:nvPr/>
            </p:nvSpPr>
            <p:spPr bwMode="auto">
              <a:xfrm>
                <a:off x="1105" y="2259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0" name="Freeform 78"/>
              <p:cNvSpPr>
                <a:spLocks/>
              </p:cNvSpPr>
              <p:nvPr/>
            </p:nvSpPr>
            <p:spPr bwMode="auto">
              <a:xfrm>
                <a:off x="1105" y="2220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1" name="Freeform 79"/>
              <p:cNvSpPr>
                <a:spLocks/>
              </p:cNvSpPr>
              <p:nvPr/>
            </p:nvSpPr>
            <p:spPr bwMode="auto">
              <a:xfrm>
                <a:off x="1105" y="2189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2" name="Freeform 80"/>
              <p:cNvSpPr>
                <a:spLocks/>
              </p:cNvSpPr>
              <p:nvPr/>
            </p:nvSpPr>
            <p:spPr bwMode="auto">
              <a:xfrm>
                <a:off x="1105" y="2162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3" name="Freeform 81"/>
              <p:cNvSpPr>
                <a:spLocks/>
              </p:cNvSpPr>
              <p:nvPr/>
            </p:nvSpPr>
            <p:spPr bwMode="auto">
              <a:xfrm>
                <a:off x="1105" y="2139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4" name="Freeform 82"/>
              <p:cNvSpPr>
                <a:spLocks/>
              </p:cNvSpPr>
              <p:nvPr/>
            </p:nvSpPr>
            <p:spPr bwMode="auto">
              <a:xfrm>
                <a:off x="1105" y="2119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5" name="Freeform 83"/>
              <p:cNvSpPr>
                <a:spLocks/>
              </p:cNvSpPr>
              <p:nvPr/>
            </p:nvSpPr>
            <p:spPr bwMode="auto">
              <a:xfrm>
                <a:off x="1105" y="2101"/>
                <a:ext cx="106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6" name="Rectangle 84"/>
              <p:cNvSpPr>
                <a:spLocks noChangeArrowheads="1"/>
              </p:cNvSpPr>
              <p:nvPr/>
            </p:nvSpPr>
            <p:spPr bwMode="auto">
              <a:xfrm>
                <a:off x="1013" y="2050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-4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57" name="Rectangle 85"/>
              <p:cNvSpPr>
                <a:spLocks noChangeArrowheads="1"/>
              </p:cNvSpPr>
              <p:nvPr/>
            </p:nvSpPr>
            <p:spPr bwMode="auto">
              <a:xfrm>
                <a:off x="913" y="2061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58" name="Freeform 86"/>
              <p:cNvSpPr>
                <a:spLocks/>
              </p:cNvSpPr>
              <p:nvPr/>
            </p:nvSpPr>
            <p:spPr bwMode="auto">
              <a:xfrm>
                <a:off x="1105" y="1981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9" name="Freeform 87"/>
              <p:cNvSpPr>
                <a:spLocks/>
              </p:cNvSpPr>
              <p:nvPr/>
            </p:nvSpPr>
            <p:spPr bwMode="auto">
              <a:xfrm>
                <a:off x="1105" y="1911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0" name="Freeform 88"/>
              <p:cNvSpPr>
                <a:spLocks/>
              </p:cNvSpPr>
              <p:nvPr/>
            </p:nvSpPr>
            <p:spPr bwMode="auto">
              <a:xfrm>
                <a:off x="1105" y="1861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1" name="Freeform 89"/>
              <p:cNvSpPr>
                <a:spLocks/>
              </p:cNvSpPr>
              <p:nvPr/>
            </p:nvSpPr>
            <p:spPr bwMode="auto">
              <a:xfrm>
                <a:off x="1105" y="1823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2" name="Freeform 90"/>
              <p:cNvSpPr>
                <a:spLocks/>
              </p:cNvSpPr>
              <p:nvPr/>
            </p:nvSpPr>
            <p:spPr bwMode="auto">
              <a:xfrm>
                <a:off x="1105" y="1791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3" name="Freeform 91"/>
              <p:cNvSpPr>
                <a:spLocks/>
              </p:cNvSpPr>
              <p:nvPr/>
            </p:nvSpPr>
            <p:spPr bwMode="auto">
              <a:xfrm>
                <a:off x="1105" y="176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4" name="Freeform 92"/>
              <p:cNvSpPr>
                <a:spLocks/>
              </p:cNvSpPr>
              <p:nvPr/>
            </p:nvSpPr>
            <p:spPr bwMode="auto">
              <a:xfrm>
                <a:off x="1105" y="1741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5" name="Freeform 93"/>
              <p:cNvSpPr>
                <a:spLocks/>
              </p:cNvSpPr>
              <p:nvPr/>
            </p:nvSpPr>
            <p:spPr bwMode="auto">
              <a:xfrm>
                <a:off x="1105" y="1721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6" name="Freeform 94"/>
              <p:cNvSpPr>
                <a:spLocks/>
              </p:cNvSpPr>
              <p:nvPr/>
            </p:nvSpPr>
            <p:spPr bwMode="auto">
              <a:xfrm>
                <a:off x="1105" y="1703"/>
                <a:ext cx="106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7" name="Rectangle 95"/>
              <p:cNvSpPr>
                <a:spLocks noChangeArrowheads="1"/>
              </p:cNvSpPr>
              <p:nvPr/>
            </p:nvSpPr>
            <p:spPr bwMode="auto">
              <a:xfrm>
                <a:off x="1013" y="1646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-3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68" name="Rectangle 96"/>
              <p:cNvSpPr>
                <a:spLocks noChangeArrowheads="1"/>
              </p:cNvSpPr>
              <p:nvPr/>
            </p:nvSpPr>
            <p:spPr bwMode="auto">
              <a:xfrm>
                <a:off x="913" y="1663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69" name="Freeform 97"/>
              <p:cNvSpPr>
                <a:spLocks/>
              </p:cNvSpPr>
              <p:nvPr/>
            </p:nvSpPr>
            <p:spPr bwMode="auto">
              <a:xfrm>
                <a:off x="1105" y="1583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" name="Freeform 98"/>
              <p:cNvSpPr>
                <a:spLocks/>
              </p:cNvSpPr>
              <p:nvPr/>
            </p:nvSpPr>
            <p:spPr bwMode="auto">
              <a:xfrm>
                <a:off x="1105" y="1513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" name="Freeform 99"/>
              <p:cNvSpPr>
                <a:spLocks/>
              </p:cNvSpPr>
              <p:nvPr/>
            </p:nvSpPr>
            <p:spPr bwMode="auto">
              <a:xfrm>
                <a:off x="1105" y="1463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" name="Freeform 100"/>
              <p:cNvSpPr>
                <a:spLocks/>
              </p:cNvSpPr>
              <p:nvPr/>
            </p:nvSpPr>
            <p:spPr bwMode="auto">
              <a:xfrm>
                <a:off x="1105" y="142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" name="Freeform 101"/>
              <p:cNvSpPr>
                <a:spLocks/>
              </p:cNvSpPr>
              <p:nvPr/>
            </p:nvSpPr>
            <p:spPr bwMode="auto">
              <a:xfrm>
                <a:off x="1105" y="1393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" name="Freeform 102"/>
              <p:cNvSpPr>
                <a:spLocks/>
              </p:cNvSpPr>
              <p:nvPr/>
            </p:nvSpPr>
            <p:spPr bwMode="auto">
              <a:xfrm>
                <a:off x="1105" y="1367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" name="Freeform 103"/>
              <p:cNvSpPr>
                <a:spLocks/>
              </p:cNvSpPr>
              <p:nvPr/>
            </p:nvSpPr>
            <p:spPr bwMode="auto">
              <a:xfrm>
                <a:off x="1105" y="1344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" name="Freeform 104"/>
              <p:cNvSpPr>
                <a:spLocks/>
              </p:cNvSpPr>
              <p:nvPr/>
            </p:nvSpPr>
            <p:spPr bwMode="auto">
              <a:xfrm>
                <a:off x="1105" y="1323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" name="Freeform 105"/>
              <p:cNvSpPr>
                <a:spLocks/>
              </p:cNvSpPr>
              <p:nvPr/>
            </p:nvSpPr>
            <p:spPr bwMode="auto">
              <a:xfrm>
                <a:off x="1105" y="1305"/>
                <a:ext cx="106" cy="0"/>
              </a:xfrm>
              <a:custGeom>
                <a:avLst/>
                <a:gdLst>
                  <a:gd name="T0" fmla="*/ 182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182" y="0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" name="Rectangle 106"/>
              <p:cNvSpPr>
                <a:spLocks noChangeArrowheads="1"/>
              </p:cNvSpPr>
              <p:nvPr/>
            </p:nvSpPr>
            <p:spPr bwMode="auto">
              <a:xfrm>
                <a:off x="1013" y="1253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-2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79" name="Rectangle 107"/>
              <p:cNvSpPr>
                <a:spLocks noChangeArrowheads="1"/>
              </p:cNvSpPr>
              <p:nvPr/>
            </p:nvSpPr>
            <p:spPr bwMode="auto">
              <a:xfrm>
                <a:off x="913" y="1265"/>
                <a:ext cx="1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/>
                    <a:ea typeface="굴림" pitchFamily="50" charset="-127"/>
                    <a:cs typeface="굴림" pitchFamily="50" charset="-127"/>
                  </a:rPr>
                  <a:t>10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80" name="Freeform 108"/>
              <p:cNvSpPr>
                <a:spLocks/>
              </p:cNvSpPr>
              <p:nvPr/>
            </p:nvSpPr>
            <p:spPr bwMode="auto">
              <a:xfrm>
                <a:off x="1105" y="1185"/>
                <a:ext cx="53" cy="0"/>
              </a:xfrm>
              <a:custGeom>
                <a:avLst/>
                <a:gdLst>
                  <a:gd name="T0" fmla="*/ 91 w 91"/>
                  <a:gd name="T1" fmla="*/ 91 w 91"/>
                  <a:gd name="T2" fmla="*/ 0 w 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1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" name="Rectangle 109"/>
              <p:cNvSpPr>
                <a:spLocks noChangeArrowheads="1"/>
              </p:cNvSpPr>
              <p:nvPr/>
            </p:nvSpPr>
            <p:spPr bwMode="auto">
              <a:xfrm>
                <a:off x="1105" y="336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" name="Freeform 110"/>
              <p:cNvSpPr>
                <a:spLocks/>
              </p:cNvSpPr>
              <p:nvPr/>
            </p:nvSpPr>
            <p:spPr bwMode="auto">
              <a:xfrm>
                <a:off x="1105" y="335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" name="Rectangle 111"/>
              <p:cNvSpPr>
                <a:spLocks noChangeArrowheads="1"/>
              </p:cNvSpPr>
              <p:nvPr/>
            </p:nvSpPr>
            <p:spPr bwMode="auto">
              <a:xfrm>
                <a:off x="1105" y="3368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" name="Freeform 112"/>
              <p:cNvSpPr>
                <a:spLocks/>
              </p:cNvSpPr>
              <p:nvPr/>
            </p:nvSpPr>
            <p:spPr bwMode="auto">
              <a:xfrm>
                <a:off x="1105" y="335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" name="Freeform 113"/>
              <p:cNvSpPr>
                <a:spLocks/>
              </p:cNvSpPr>
              <p:nvPr/>
            </p:nvSpPr>
            <p:spPr bwMode="auto">
              <a:xfrm>
                <a:off x="1105" y="3360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" name="Freeform 114"/>
              <p:cNvSpPr>
                <a:spLocks/>
              </p:cNvSpPr>
              <p:nvPr/>
            </p:nvSpPr>
            <p:spPr bwMode="auto">
              <a:xfrm>
                <a:off x="1105" y="3360"/>
                <a:ext cx="13" cy="0"/>
              </a:xfrm>
              <a:custGeom>
                <a:avLst/>
                <a:gdLst>
                  <a:gd name="T0" fmla="*/ 0 w 22"/>
                  <a:gd name="T1" fmla="*/ 0 w 22"/>
                  <a:gd name="T2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" name="Freeform 115"/>
              <p:cNvSpPr>
                <a:spLocks/>
              </p:cNvSpPr>
              <p:nvPr/>
            </p:nvSpPr>
            <p:spPr bwMode="auto">
              <a:xfrm>
                <a:off x="1105" y="336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" name="Freeform 116"/>
              <p:cNvSpPr>
                <a:spLocks/>
              </p:cNvSpPr>
              <p:nvPr/>
            </p:nvSpPr>
            <p:spPr bwMode="auto">
              <a:xfrm>
                <a:off x="1105" y="3377"/>
                <a:ext cx="13" cy="0"/>
              </a:xfrm>
              <a:custGeom>
                <a:avLst/>
                <a:gdLst>
                  <a:gd name="T0" fmla="*/ 0 w 22"/>
                  <a:gd name="T1" fmla="*/ 0 w 22"/>
                  <a:gd name="T2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" name="Freeform 117"/>
              <p:cNvSpPr>
                <a:spLocks/>
              </p:cNvSpPr>
              <p:nvPr/>
            </p:nvSpPr>
            <p:spPr bwMode="auto">
              <a:xfrm>
                <a:off x="1164" y="3349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" name="Freeform 118"/>
              <p:cNvSpPr>
                <a:spLocks/>
              </p:cNvSpPr>
              <p:nvPr/>
            </p:nvSpPr>
            <p:spPr bwMode="auto">
              <a:xfrm>
                <a:off x="1164" y="333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" name="Freeform 119"/>
              <p:cNvSpPr>
                <a:spLocks/>
              </p:cNvSpPr>
              <p:nvPr/>
            </p:nvSpPr>
            <p:spPr bwMode="auto">
              <a:xfrm>
                <a:off x="1164" y="334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" name="Freeform 120"/>
              <p:cNvSpPr>
                <a:spLocks/>
              </p:cNvSpPr>
              <p:nvPr/>
            </p:nvSpPr>
            <p:spPr bwMode="auto">
              <a:xfrm>
                <a:off x="1164" y="333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" name="Freeform 121"/>
              <p:cNvSpPr>
                <a:spLocks/>
              </p:cNvSpPr>
              <p:nvPr/>
            </p:nvSpPr>
            <p:spPr bwMode="auto">
              <a:xfrm>
                <a:off x="1164" y="3343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" name="Freeform 122"/>
              <p:cNvSpPr>
                <a:spLocks/>
              </p:cNvSpPr>
              <p:nvPr/>
            </p:nvSpPr>
            <p:spPr bwMode="auto">
              <a:xfrm>
                <a:off x="1151" y="3343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" name="Freeform 123"/>
              <p:cNvSpPr>
                <a:spLocks/>
              </p:cNvSpPr>
              <p:nvPr/>
            </p:nvSpPr>
            <p:spPr bwMode="auto">
              <a:xfrm>
                <a:off x="1164" y="3352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" name="Freeform 124"/>
              <p:cNvSpPr>
                <a:spLocks/>
              </p:cNvSpPr>
              <p:nvPr/>
            </p:nvSpPr>
            <p:spPr bwMode="auto">
              <a:xfrm>
                <a:off x="1151" y="3361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" name="Freeform 125"/>
              <p:cNvSpPr>
                <a:spLocks/>
              </p:cNvSpPr>
              <p:nvPr/>
            </p:nvSpPr>
            <p:spPr bwMode="auto">
              <a:xfrm>
                <a:off x="1223" y="333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" name="Freeform 126"/>
              <p:cNvSpPr>
                <a:spLocks/>
              </p:cNvSpPr>
              <p:nvPr/>
            </p:nvSpPr>
            <p:spPr bwMode="auto">
              <a:xfrm>
                <a:off x="1223" y="332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" name="Freeform 127"/>
              <p:cNvSpPr>
                <a:spLocks/>
              </p:cNvSpPr>
              <p:nvPr/>
            </p:nvSpPr>
            <p:spPr bwMode="auto">
              <a:xfrm>
                <a:off x="1223" y="333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" name="Freeform 128"/>
              <p:cNvSpPr>
                <a:spLocks/>
              </p:cNvSpPr>
              <p:nvPr/>
            </p:nvSpPr>
            <p:spPr bwMode="auto">
              <a:xfrm>
                <a:off x="1223" y="332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" name="Freeform 129"/>
              <p:cNvSpPr>
                <a:spLocks/>
              </p:cNvSpPr>
              <p:nvPr/>
            </p:nvSpPr>
            <p:spPr bwMode="auto">
              <a:xfrm>
                <a:off x="1223" y="3328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" name="Freeform 130"/>
              <p:cNvSpPr>
                <a:spLocks/>
              </p:cNvSpPr>
              <p:nvPr/>
            </p:nvSpPr>
            <p:spPr bwMode="auto">
              <a:xfrm>
                <a:off x="1210" y="3328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" name="Freeform 131"/>
              <p:cNvSpPr>
                <a:spLocks/>
              </p:cNvSpPr>
              <p:nvPr/>
            </p:nvSpPr>
            <p:spPr bwMode="auto">
              <a:xfrm>
                <a:off x="1223" y="333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" name="Freeform 132"/>
              <p:cNvSpPr>
                <a:spLocks/>
              </p:cNvSpPr>
              <p:nvPr/>
            </p:nvSpPr>
            <p:spPr bwMode="auto">
              <a:xfrm>
                <a:off x="1210" y="3345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" name="Freeform 133"/>
              <p:cNvSpPr>
                <a:spLocks/>
              </p:cNvSpPr>
              <p:nvPr/>
            </p:nvSpPr>
            <p:spPr bwMode="auto">
              <a:xfrm>
                <a:off x="1282" y="331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" name="Freeform 134"/>
              <p:cNvSpPr>
                <a:spLocks/>
              </p:cNvSpPr>
              <p:nvPr/>
            </p:nvSpPr>
            <p:spPr bwMode="auto">
              <a:xfrm>
                <a:off x="1282" y="330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" name="Freeform 135"/>
              <p:cNvSpPr>
                <a:spLocks/>
              </p:cNvSpPr>
              <p:nvPr/>
            </p:nvSpPr>
            <p:spPr bwMode="auto">
              <a:xfrm>
                <a:off x="1282" y="331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" name="Freeform 136"/>
              <p:cNvSpPr>
                <a:spLocks/>
              </p:cNvSpPr>
              <p:nvPr/>
            </p:nvSpPr>
            <p:spPr bwMode="auto">
              <a:xfrm>
                <a:off x="1282" y="330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" name="Freeform 137"/>
              <p:cNvSpPr>
                <a:spLocks/>
              </p:cNvSpPr>
              <p:nvPr/>
            </p:nvSpPr>
            <p:spPr bwMode="auto">
              <a:xfrm>
                <a:off x="1282" y="3307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" name="Freeform 138"/>
              <p:cNvSpPr>
                <a:spLocks/>
              </p:cNvSpPr>
              <p:nvPr/>
            </p:nvSpPr>
            <p:spPr bwMode="auto">
              <a:xfrm>
                <a:off x="1269" y="330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" name="Freeform 139"/>
              <p:cNvSpPr>
                <a:spLocks/>
              </p:cNvSpPr>
              <p:nvPr/>
            </p:nvSpPr>
            <p:spPr bwMode="auto">
              <a:xfrm>
                <a:off x="1282" y="331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2" name="Freeform 140"/>
              <p:cNvSpPr>
                <a:spLocks/>
              </p:cNvSpPr>
              <p:nvPr/>
            </p:nvSpPr>
            <p:spPr bwMode="auto">
              <a:xfrm>
                <a:off x="1269" y="332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3" name="Freeform 141"/>
              <p:cNvSpPr>
                <a:spLocks/>
              </p:cNvSpPr>
              <p:nvPr/>
            </p:nvSpPr>
            <p:spPr bwMode="auto">
              <a:xfrm>
                <a:off x="1340" y="3298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4" name="Freeform 142"/>
              <p:cNvSpPr>
                <a:spLocks/>
              </p:cNvSpPr>
              <p:nvPr/>
            </p:nvSpPr>
            <p:spPr bwMode="auto">
              <a:xfrm>
                <a:off x="1340" y="328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5" name="Freeform 143"/>
              <p:cNvSpPr>
                <a:spLocks/>
              </p:cNvSpPr>
              <p:nvPr/>
            </p:nvSpPr>
            <p:spPr bwMode="auto">
              <a:xfrm>
                <a:off x="1340" y="329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6" name="Freeform 144"/>
              <p:cNvSpPr>
                <a:spLocks/>
              </p:cNvSpPr>
              <p:nvPr/>
            </p:nvSpPr>
            <p:spPr bwMode="auto">
              <a:xfrm>
                <a:off x="1340" y="328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7" name="Freeform 145"/>
              <p:cNvSpPr>
                <a:spLocks/>
              </p:cNvSpPr>
              <p:nvPr/>
            </p:nvSpPr>
            <p:spPr bwMode="auto">
              <a:xfrm>
                <a:off x="1340" y="3292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8" name="Freeform 146"/>
              <p:cNvSpPr>
                <a:spLocks/>
              </p:cNvSpPr>
              <p:nvPr/>
            </p:nvSpPr>
            <p:spPr bwMode="auto">
              <a:xfrm>
                <a:off x="1328" y="329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9" name="Freeform 147"/>
              <p:cNvSpPr>
                <a:spLocks/>
              </p:cNvSpPr>
              <p:nvPr/>
            </p:nvSpPr>
            <p:spPr bwMode="auto">
              <a:xfrm>
                <a:off x="1340" y="3301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0" name="Freeform 148"/>
              <p:cNvSpPr>
                <a:spLocks/>
              </p:cNvSpPr>
              <p:nvPr/>
            </p:nvSpPr>
            <p:spPr bwMode="auto">
              <a:xfrm>
                <a:off x="1328" y="331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1" name="Freeform 149"/>
              <p:cNvSpPr>
                <a:spLocks/>
              </p:cNvSpPr>
              <p:nvPr/>
            </p:nvSpPr>
            <p:spPr bwMode="auto">
              <a:xfrm>
                <a:off x="1398" y="328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2" name="Freeform 150"/>
              <p:cNvSpPr>
                <a:spLocks/>
              </p:cNvSpPr>
              <p:nvPr/>
            </p:nvSpPr>
            <p:spPr bwMode="auto">
              <a:xfrm>
                <a:off x="1398" y="3273"/>
                <a:ext cx="0" cy="26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" name="Freeform 151"/>
              <p:cNvSpPr>
                <a:spLocks/>
              </p:cNvSpPr>
              <p:nvPr/>
            </p:nvSpPr>
            <p:spPr bwMode="auto">
              <a:xfrm>
                <a:off x="1398" y="328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" name="Freeform 152"/>
              <p:cNvSpPr>
                <a:spLocks/>
              </p:cNvSpPr>
              <p:nvPr/>
            </p:nvSpPr>
            <p:spPr bwMode="auto">
              <a:xfrm>
                <a:off x="1398" y="3273"/>
                <a:ext cx="0" cy="26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" name="Freeform 153"/>
              <p:cNvSpPr>
                <a:spLocks/>
              </p:cNvSpPr>
              <p:nvPr/>
            </p:nvSpPr>
            <p:spPr bwMode="auto">
              <a:xfrm>
                <a:off x="1398" y="3278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" name="Freeform 154"/>
              <p:cNvSpPr>
                <a:spLocks/>
              </p:cNvSpPr>
              <p:nvPr/>
            </p:nvSpPr>
            <p:spPr bwMode="auto">
              <a:xfrm>
                <a:off x="1386" y="327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" name="Freeform 155"/>
              <p:cNvSpPr>
                <a:spLocks/>
              </p:cNvSpPr>
              <p:nvPr/>
            </p:nvSpPr>
            <p:spPr bwMode="auto">
              <a:xfrm>
                <a:off x="1398" y="328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" name="Freeform 156"/>
              <p:cNvSpPr>
                <a:spLocks/>
              </p:cNvSpPr>
              <p:nvPr/>
            </p:nvSpPr>
            <p:spPr bwMode="auto">
              <a:xfrm>
                <a:off x="1386" y="329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" name="Freeform 157"/>
              <p:cNvSpPr>
                <a:spLocks/>
              </p:cNvSpPr>
              <p:nvPr/>
            </p:nvSpPr>
            <p:spPr bwMode="auto">
              <a:xfrm>
                <a:off x="1457" y="3269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" name="Freeform 158"/>
              <p:cNvSpPr>
                <a:spLocks/>
              </p:cNvSpPr>
              <p:nvPr/>
            </p:nvSpPr>
            <p:spPr bwMode="auto">
              <a:xfrm>
                <a:off x="1457" y="325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" name="Freeform 159"/>
              <p:cNvSpPr>
                <a:spLocks/>
              </p:cNvSpPr>
              <p:nvPr/>
            </p:nvSpPr>
            <p:spPr bwMode="auto">
              <a:xfrm>
                <a:off x="1457" y="326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" name="Freeform 160"/>
              <p:cNvSpPr>
                <a:spLocks/>
              </p:cNvSpPr>
              <p:nvPr/>
            </p:nvSpPr>
            <p:spPr bwMode="auto">
              <a:xfrm>
                <a:off x="1457" y="325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" name="Freeform 161"/>
              <p:cNvSpPr>
                <a:spLocks/>
              </p:cNvSpPr>
              <p:nvPr/>
            </p:nvSpPr>
            <p:spPr bwMode="auto">
              <a:xfrm>
                <a:off x="1457" y="3263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" name="Freeform 162"/>
              <p:cNvSpPr>
                <a:spLocks/>
              </p:cNvSpPr>
              <p:nvPr/>
            </p:nvSpPr>
            <p:spPr bwMode="auto">
              <a:xfrm>
                <a:off x="1444" y="3263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" name="Freeform 163"/>
              <p:cNvSpPr>
                <a:spLocks/>
              </p:cNvSpPr>
              <p:nvPr/>
            </p:nvSpPr>
            <p:spPr bwMode="auto">
              <a:xfrm>
                <a:off x="1457" y="3272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" name="Freeform 164"/>
              <p:cNvSpPr>
                <a:spLocks/>
              </p:cNvSpPr>
              <p:nvPr/>
            </p:nvSpPr>
            <p:spPr bwMode="auto">
              <a:xfrm>
                <a:off x="1444" y="3280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" name="Freeform 165"/>
              <p:cNvSpPr>
                <a:spLocks/>
              </p:cNvSpPr>
              <p:nvPr/>
            </p:nvSpPr>
            <p:spPr bwMode="auto">
              <a:xfrm>
                <a:off x="1516" y="325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" name="Freeform 166"/>
              <p:cNvSpPr>
                <a:spLocks/>
              </p:cNvSpPr>
              <p:nvPr/>
            </p:nvSpPr>
            <p:spPr bwMode="auto">
              <a:xfrm>
                <a:off x="1516" y="324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" name="Freeform 167"/>
              <p:cNvSpPr>
                <a:spLocks/>
              </p:cNvSpPr>
              <p:nvPr/>
            </p:nvSpPr>
            <p:spPr bwMode="auto">
              <a:xfrm>
                <a:off x="1516" y="325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" name="Freeform 168"/>
              <p:cNvSpPr>
                <a:spLocks/>
              </p:cNvSpPr>
              <p:nvPr/>
            </p:nvSpPr>
            <p:spPr bwMode="auto">
              <a:xfrm>
                <a:off x="1516" y="324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" name="Freeform 169"/>
              <p:cNvSpPr>
                <a:spLocks/>
              </p:cNvSpPr>
              <p:nvPr/>
            </p:nvSpPr>
            <p:spPr bwMode="auto">
              <a:xfrm>
                <a:off x="1516" y="3250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" name="Freeform 170"/>
              <p:cNvSpPr>
                <a:spLocks/>
              </p:cNvSpPr>
              <p:nvPr/>
            </p:nvSpPr>
            <p:spPr bwMode="auto">
              <a:xfrm>
                <a:off x="1503" y="3250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" name="Freeform 171"/>
              <p:cNvSpPr>
                <a:spLocks/>
              </p:cNvSpPr>
              <p:nvPr/>
            </p:nvSpPr>
            <p:spPr bwMode="auto">
              <a:xfrm>
                <a:off x="1516" y="325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" name="Freeform 172"/>
              <p:cNvSpPr>
                <a:spLocks/>
              </p:cNvSpPr>
              <p:nvPr/>
            </p:nvSpPr>
            <p:spPr bwMode="auto">
              <a:xfrm>
                <a:off x="1503" y="3267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" name="Freeform 173"/>
              <p:cNvSpPr>
                <a:spLocks/>
              </p:cNvSpPr>
              <p:nvPr/>
            </p:nvSpPr>
            <p:spPr bwMode="auto">
              <a:xfrm>
                <a:off x="1575" y="323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" name="Freeform 174"/>
              <p:cNvSpPr>
                <a:spLocks/>
              </p:cNvSpPr>
              <p:nvPr/>
            </p:nvSpPr>
            <p:spPr bwMode="auto">
              <a:xfrm>
                <a:off x="1575" y="322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" name="Freeform 175"/>
              <p:cNvSpPr>
                <a:spLocks/>
              </p:cNvSpPr>
              <p:nvPr/>
            </p:nvSpPr>
            <p:spPr bwMode="auto">
              <a:xfrm>
                <a:off x="1575" y="323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" name="Freeform 176"/>
              <p:cNvSpPr>
                <a:spLocks/>
              </p:cNvSpPr>
              <p:nvPr/>
            </p:nvSpPr>
            <p:spPr bwMode="auto">
              <a:xfrm>
                <a:off x="1575" y="322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" name="Freeform 177"/>
              <p:cNvSpPr>
                <a:spLocks/>
              </p:cNvSpPr>
              <p:nvPr/>
            </p:nvSpPr>
            <p:spPr bwMode="auto">
              <a:xfrm>
                <a:off x="1575" y="3232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" name="Freeform 178"/>
              <p:cNvSpPr>
                <a:spLocks/>
              </p:cNvSpPr>
              <p:nvPr/>
            </p:nvSpPr>
            <p:spPr bwMode="auto">
              <a:xfrm>
                <a:off x="1562" y="323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" name="Freeform 179"/>
              <p:cNvSpPr>
                <a:spLocks/>
              </p:cNvSpPr>
              <p:nvPr/>
            </p:nvSpPr>
            <p:spPr bwMode="auto">
              <a:xfrm>
                <a:off x="1575" y="3240"/>
                <a:ext cx="0" cy="10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" name="Freeform 180"/>
              <p:cNvSpPr>
                <a:spLocks/>
              </p:cNvSpPr>
              <p:nvPr/>
            </p:nvSpPr>
            <p:spPr bwMode="auto">
              <a:xfrm>
                <a:off x="1562" y="325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" name="Freeform 181"/>
              <p:cNvSpPr>
                <a:spLocks/>
              </p:cNvSpPr>
              <p:nvPr/>
            </p:nvSpPr>
            <p:spPr bwMode="auto">
              <a:xfrm>
                <a:off x="1633" y="322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" name="Freeform 182"/>
              <p:cNvSpPr>
                <a:spLocks/>
              </p:cNvSpPr>
              <p:nvPr/>
            </p:nvSpPr>
            <p:spPr bwMode="auto">
              <a:xfrm>
                <a:off x="1633" y="321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" name="Freeform 183"/>
              <p:cNvSpPr>
                <a:spLocks/>
              </p:cNvSpPr>
              <p:nvPr/>
            </p:nvSpPr>
            <p:spPr bwMode="auto">
              <a:xfrm>
                <a:off x="1633" y="322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" name="Freeform 184"/>
              <p:cNvSpPr>
                <a:spLocks/>
              </p:cNvSpPr>
              <p:nvPr/>
            </p:nvSpPr>
            <p:spPr bwMode="auto">
              <a:xfrm>
                <a:off x="1633" y="321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" name="Freeform 185"/>
              <p:cNvSpPr>
                <a:spLocks/>
              </p:cNvSpPr>
              <p:nvPr/>
            </p:nvSpPr>
            <p:spPr bwMode="auto">
              <a:xfrm>
                <a:off x="1633" y="3219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" name="Freeform 186"/>
              <p:cNvSpPr>
                <a:spLocks/>
              </p:cNvSpPr>
              <p:nvPr/>
            </p:nvSpPr>
            <p:spPr bwMode="auto">
              <a:xfrm>
                <a:off x="1621" y="321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" name="Freeform 187"/>
              <p:cNvSpPr>
                <a:spLocks/>
              </p:cNvSpPr>
              <p:nvPr/>
            </p:nvSpPr>
            <p:spPr bwMode="auto">
              <a:xfrm>
                <a:off x="1633" y="322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" name="Freeform 188"/>
              <p:cNvSpPr>
                <a:spLocks/>
              </p:cNvSpPr>
              <p:nvPr/>
            </p:nvSpPr>
            <p:spPr bwMode="auto">
              <a:xfrm>
                <a:off x="1621" y="323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" name="Freeform 189"/>
              <p:cNvSpPr>
                <a:spLocks/>
              </p:cNvSpPr>
              <p:nvPr/>
            </p:nvSpPr>
            <p:spPr bwMode="auto">
              <a:xfrm>
                <a:off x="1692" y="321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" name="Freeform 190"/>
              <p:cNvSpPr>
                <a:spLocks/>
              </p:cNvSpPr>
              <p:nvPr/>
            </p:nvSpPr>
            <p:spPr bwMode="auto">
              <a:xfrm>
                <a:off x="1692" y="320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" name="Freeform 191"/>
              <p:cNvSpPr>
                <a:spLocks/>
              </p:cNvSpPr>
              <p:nvPr/>
            </p:nvSpPr>
            <p:spPr bwMode="auto">
              <a:xfrm>
                <a:off x="1692" y="321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" name="Freeform 192"/>
              <p:cNvSpPr>
                <a:spLocks/>
              </p:cNvSpPr>
              <p:nvPr/>
            </p:nvSpPr>
            <p:spPr bwMode="auto">
              <a:xfrm>
                <a:off x="1692" y="320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" name="Freeform 193"/>
              <p:cNvSpPr>
                <a:spLocks/>
              </p:cNvSpPr>
              <p:nvPr/>
            </p:nvSpPr>
            <p:spPr bwMode="auto">
              <a:xfrm>
                <a:off x="1692" y="3207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" name="Freeform 194"/>
              <p:cNvSpPr>
                <a:spLocks/>
              </p:cNvSpPr>
              <p:nvPr/>
            </p:nvSpPr>
            <p:spPr bwMode="auto">
              <a:xfrm>
                <a:off x="1679" y="3207"/>
                <a:ext cx="26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" name="Freeform 195"/>
              <p:cNvSpPr>
                <a:spLocks/>
              </p:cNvSpPr>
              <p:nvPr/>
            </p:nvSpPr>
            <p:spPr bwMode="auto">
              <a:xfrm>
                <a:off x="1692" y="321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" name="Freeform 196"/>
              <p:cNvSpPr>
                <a:spLocks/>
              </p:cNvSpPr>
              <p:nvPr/>
            </p:nvSpPr>
            <p:spPr bwMode="auto">
              <a:xfrm>
                <a:off x="1679" y="3225"/>
                <a:ext cx="26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" name="Freeform 197"/>
              <p:cNvSpPr>
                <a:spLocks/>
              </p:cNvSpPr>
              <p:nvPr/>
            </p:nvSpPr>
            <p:spPr bwMode="auto">
              <a:xfrm>
                <a:off x="1809" y="3193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" name="Freeform 198"/>
              <p:cNvSpPr>
                <a:spLocks/>
              </p:cNvSpPr>
              <p:nvPr/>
            </p:nvSpPr>
            <p:spPr bwMode="auto">
              <a:xfrm>
                <a:off x="1809" y="318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" name="Freeform 199"/>
              <p:cNvSpPr>
                <a:spLocks/>
              </p:cNvSpPr>
              <p:nvPr/>
            </p:nvSpPr>
            <p:spPr bwMode="auto">
              <a:xfrm>
                <a:off x="1809" y="319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" name="Freeform 200"/>
              <p:cNvSpPr>
                <a:spLocks/>
              </p:cNvSpPr>
              <p:nvPr/>
            </p:nvSpPr>
            <p:spPr bwMode="auto">
              <a:xfrm>
                <a:off x="1809" y="318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3" name="Freeform 201"/>
              <p:cNvSpPr>
                <a:spLocks/>
              </p:cNvSpPr>
              <p:nvPr/>
            </p:nvSpPr>
            <p:spPr bwMode="auto">
              <a:xfrm>
                <a:off x="1809" y="3187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4" name="Freeform 202"/>
              <p:cNvSpPr>
                <a:spLocks/>
              </p:cNvSpPr>
              <p:nvPr/>
            </p:nvSpPr>
            <p:spPr bwMode="auto">
              <a:xfrm>
                <a:off x="1796" y="3187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5" name="Freeform 203"/>
              <p:cNvSpPr>
                <a:spLocks/>
              </p:cNvSpPr>
              <p:nvPr/>
            </p:nvSpPr>
            <p:spPr bwMode="auto">
              <a:xfrm>
                <a:off x="1809" y="3195"/>
                <a:ext cx="0" cy="10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6" name="Freeform 204"/>
              <p:cNvSpPr>
                <a:spLocks/>
              </p:cNvSpPr>
              <p:nvPr/>
            </p:nvSpPr>
            <p:spPr bwMode="auto">
              <a:xfrm>
                <a:off x="1796" y="3205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1914" y="2010"/>
              <a:ext cx="1550" cy="1173"/>
              <a:chOff x="1914" y="2010"/>
              <a:chExt cx="1550" cy="1173"/>
            </a:xfrm>
          </p:grpSpPr>
          <p:sp>
            <p:nvSpPr>
              <p:cNvPr id="277" name="Freeform 206"/>
              <p:cNvSpPr>
                <a:spLocks/>
              </p:cNvSpPr>
              <p:nvPr/>
            </p:nvSpPr>
            <p:spPr bwMode="auto">
              <a:xfrm>
                <a:off x="1926" y="3168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8" name="Freeform 207"/>
              <p:cNvSpPr>
                <a:spLocks/>
              </p:cNvSpPr>
              <p:nvPr/>
            </p:nvSpPr>
            <p:spPr bwMode="auto">
              <a:xfrm>
                <a:off x="1926" y="315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9" name="Freeform 208"/>
              <p:cNvSpPr>
                <a:spLocks/>
              </p:cNvSpPr>
              <p:nvPr/>
            </p:nvSpPr>
            <p:spPr bwMode="auto">
              <a:xfrm>
                <a:off x="1926" y="3168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0" name="Freeform 209"/>
              <p:cNvSpPr>
                <a:spLocks/>
              </p:cNvSpPr>
              <p:nvPr/>
            </p:nvSpPr>
            <p:spPr bwMode="auto">
              <a:xfrm>
                <a:off x="1926" y="315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1" name="Freeform 210"/>
              <p:cNvSpPr>
                <a:spLocks/>
              </p:cNvSpPr>
              <p:nvPr/>
            </p:nvSpPr>
            <p:spPr bwMode="auto">
              <a:xfrm>
                <a:off x="1926" y="3162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2" name="Freeform 211"/>
              <p:cNvSpPr>
                <a:spLocks/>
              </p:cNvSpPr>
              <p:nvPr/>
            </p:nvSpPr>
            <p:spPr bwMode="auto">
              <a:xfrm>
                <a:off x="1914" y="316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3" name="Freeform 212"/>
              <p:cNvSpPr>
                <a:spLocks/>
              </p:cNvSpPr>
              <p:nvPr/>
            </p:nvSpPr>
            <p:spPr bwMode="auto">
              <a:xfrm>
                <a:off x="1926" y="3170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4" name="Freeform 213"/>
              <p:cNvSpPr>
                <a:spLocks/>
              </p:cNvSpPr>
              <p:nvPr/>
            </p:nvSpPr>
            <p:spPr bwMode="auto">
              <a:xfrm>
                <a:off x="1914" y="317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5" name="Freeform 214"/>
              <p:cNvSpPr>
                <a:spLocks/>
              </p:cNvSpPr>
              <p:nvPr/>
            </p:nvSpPr>
            <p:spPr bwMode="auto">
              <a:xfrm>
                <a:off x="2102" y="309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6" name="Freeform 215"/>
              <p:cNvSpPr>
                <a:spLocks/>
              </p:cNvSpPr>
              <p:nvPr/>
            </p:nvSpPr>
            <p:spPr bwMode="auto">
              <a:xfrm>
                <a:off x="2102" y="308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7" name="Freeform 216"/>
              <p:cNvSpPr>
                <a:spLocks/>
              </p:cNvSpPr>
              <p:nvPr/>
            </p:nvSpPr>
            <p:spPr bwMode="auto">
              <a:xfrm>
                <a:off x="2102" y="309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8" name="Freeform 217"/>
              <p:cNvSpPr>
                <a:spLocks/>
              </p:cNvSpPr>
              <p:nvPr/>
            </p:nvSpPr>
            <p:spPr bwMode="auto">
              <a:xfrm>
                <a:off x="2102" y="308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9" name="Freeform 218"/>
              <p:cNvSpPr>
                <a:spLocks/>
              </p:cNvSpPr>
              <p:nvPr/>
            </p:nvSpPr>
            <p:spPr bwMode="auto">
              <a:xfrm>
                <a:off x="2102" y="3090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0" name="Freeform 219"/>
              <p:cNvSpPr>
                <a:spLocks/>
              </p:cNvSpPr>
              <p:nvPr/>
            </p:nvSpPr>
            <p:spPr bwMode="auto">
              <a:xfrm>
                <a:off x="2090" y="309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1" name="Freeform 220"/>
              <p:cNvSpPr>
                <a:spLocks/>
              </p:cNvSpPr>
              <p:nvPr/>
            </p:nvSpPr>
            <p:spPr bwMode="auto">
              <a:xfrm>
                <a:off x="2102" y="3098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2" name="Freeform 221"/>
              <p:cNvSpPr>
                <a:spLocks/>
              </p:cNvSpPr>
              <p:nvPr/>
            </p:nvSpPr>
            <p:spPr bwMode="auto">
              <a:xfrm>
                <a:off x="2090" y="3106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3" name="Freeform 222"/>
              <p:cNvSpPr>
                <a:spLocks/>
              </p:cNvSpPr>
              <p:nvPr/>
            </p:nvSpPr>
            <p:spPr bwMode="auto">
              <a:xfrm>
                <a:off x="2161" y="3019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4" name="Freeform 223"/>
              <p:cNvSpPr>
                <a:spLocks/>
              </p:cNvSpPr>
              <p:nvPr/>
            </p:nvSpPr>
            <p:spPr bwMode="auto">
              <a:xfrm>
                <a:off x="2161" y="3009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" name="Freeform 224"/>
              <p:cNvSpPr>
                <a:spLocks/>
              </p:cNvSpPr>
              <p:nvPr/>
            </p:nvSpPr>
            <p:spPr bwMode="auto">
              <a:xfrm>
                <a:off x="2161" y="3019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" name="Freeform 225"/>
              <p:cNvSpPr>
                <a:spLocks/>
              </p:cNvSpPr>
              <p:nvPr/>
            </p:nvSpPr>
            <p:spPr bwMode="auto">
              <a:xfrm>
                <a:off x="2161" y="3009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7" name="Freeform 226"/>
              <p:cNvSpPr>
                <a:spLocks/>
              </p:cNvSpPr>
              <p:nvPr/>
            </p:nvSpPr>
            <p:spPr bwMode="auto">
              <a:xfrm>
                <a:off x="2161" y="3013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" name="Freeform 227"/>
              <p:cNvSpPr>
                <a:spLocks/>
              </p:cNvSpPr>
              <p:nvPr/>
            </p:nvSpPr>
            <p:spPr bwMode="auto">
              <a:xfrm>
                <a:off x="2148" y="301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9" name="Freeform 228"/>
              <p:cNvSpPr>
                <a:spLocks/>
              </p:cNvSpPr>
              <p:nvPr/>
            </p:nvSpPr>
            <p:spPr bwMode="auto">
              <a:xfrm>
                <a:off x="2161" y="3021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0" name="Freeform 229"/>
              <p:cNvSpPr>
                <a:spLocks/>
              </p:cNvSpPr>
              <p:nvPr/>
            </p:nvSpPr>
            <p:spPr bwMode="auto">
              <a:xfrm>
                <a:off x="2148" y="303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1" name="Freeform 230"/>
              <p:cNvSpPr>
                <a:spLocks/>
              </p:cNvSpPr>
              <p:nvPr/>
            </p:nvSpPr>
            <p:spPr bwMode="auto">
              <a:xfrm>
                <a:off x="2219" y="296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2" name="Freeform 231"/>
              <p:cNvSpPr>
                <a:spLocks/>
              </p:cNvSpPr>
              <p:nvPr/>
            </p:nvSpPr>
            <p:spPr bwMode="auto">
              <a:xfrm>
                <a:off x="2219" y="295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" name="Freeform 232"/>
              <p:cNvSpPr>
                <a:spLocks/>
              </p:cNvSpPr>
              <p:nvPr/>
            </p:nvSpPr>
            <p:spPr bwMode="auto">
              <a:xfrm>
                <a:off x="2219" y="296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4" name="Freeform 233"/>
              <p:cNvSpPr>
                <a:spLocks/>
              </p:cNvSpPr>
              <p:nvPr/>
            </p:nvSpPr>
            <p:spPr bwMode="auto">
              <a:xfrm>
                <a:off x="2219" y="295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5" name="Freeform 234"/>
              <p:cNvSpPr>
                <a:spLocks/>
              </p:cNvSpPr>
              <p:nvPr/>
            </p:nvSpPr>
            <p:spPr bwMode="auto">
              <a:xfrm>
                <a:off x="2219" y="2957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6" name="Freeform 235"/>
              <p:cNvSpPr>
                <a:spLocks/>
              </p:cNvSpPr>
              <p:nvPr/>
            </p:nvSpPr>
            <p:spPr bwMode="auto">
              <a:xfrm>
                <a:off x="2207" y="295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" name="Freeform 236"/>
              <p:cNvSpPr>
                <a:spLocks/>
              </p:cNvSpPr>
              <p:nvPr/>
            </p:nvSpPr>
            <p:spPr bwMode="auto">
              <a:xfrm>
                <a:off x="2219" y="2966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8" name="Freeform 237"/>
              <p:cNvSpPr>
                <a:spLocks/>
              </p:cNvSpPr>
              <p:nvPr/>
            </p:nvSpPr>
            <p:spPr bwMode="auto">
              <a:xfrm>
                <a:off x="2207" y="297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" name="Freeform 238"/>
              <p:cNvSpPr>
                <a:spLocks/>
              </p:cNvSpPr>
              <p:nvPr/>
            </p:nvSpPr>
            <p:spPr bwMode="auto">
              <a:xfrm>
                <a:off x="2278" y="2908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0" name="Freeform 239"/>
              <p:cNvSpPr>
                <a:spLocks/>
              </p:cNvSpPr>
              <p:nvPr/>
            </p:nvSpPr>
            <p:spPr bwMode="auto">
              <a:xfrm>
                <a:off x="2278" y="2898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1" name="Freeform 240"/>
              <p:cNvSpPr>
                <a:spLocks/>
              </p:cNvSpPr>
              <p:nvPr/>
            </p:nvSpPr>
            <p:spPr bwMode="auto">
              <a:xfrm>
                <a:off x="2278" y="290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2" name="Freeform 241"/>
              <p:cNvSpPr>
                <a:spLocks/>
              </p:cNvSpPr>
              <p:nvPr/>
            </p:nvSpPr>
            <p:spPr bwMode="auto">
              <a:xfrm>
                <a:off x="2278" y="2898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3" name="Freeform 242"/>
              <p:cNvSpPr>
                <a:spLocks/>
              </p:cNvSpPr>
              <p:nvPr/>
            </p:nvSpPr>
            <p:spPr bwMode="auto">
              <a:xfrm>
                <a:off x="2278" y="2902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4" name="Freeform 243"/>
              <p:cNvSpPr>
                <a:spLocks/>
              </p:cNvSpPr>
              <p:nvPr/>
            </p:nvSpPr>
            <p:spPr bwMode="auto">
              <a:xfrm>
                <a:off x="2265" y="2902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5" name="Freeform 244"/>
              <p:cNvSpPr>
                <a:spLocks/>
              </p:cNvSpPr>
              <p:nvPr/>
            </p:nvSpPr>
            <p:spPr bwMode="auto">
              <a:xfrm>
                <a:off x="2278" y="2911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6" name="Freeform 245"/>
              <p:cNvSpPr>
                <a:spLocks/>
              </p:cNvSpPr>
              <p:nvPr/>
            </p:nvSpPr>
            <p:spPr bwMode="auto">
              <a:xfrm>
                <a:off x="2265" y="2920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7" name="Freeform 246"/>
              <p:cNvSpPr>
                <a:spLocks/>
              </p:cNvSpPr>
              <p:nvPr/>
            </p:nvSpPr>
            <p:spPr bwMode="auto">
              <a:xfrm>
                <a:off x="2337" y="2854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8" name="Freeform 247"/>
              <p:cNvSpPr>
                <a:spLocks/>
              </p:cNvSpPr>
              <p:nvPr/>
            </p:nvSpPr>
            <p:spPr bwMode="auto">
              <a:xfrm>
                <a:off x="2337" y="2845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9" name="Freeform 248"/>
              <p:cNvSpPr>
                <a:spLocks/>
              </p:cNvSpPr>
              <p:nvPr/>
            </p:nvSpPr>
            <p:spPr bwMode="auto">
              <a:xfrm>
                <a:off x="2337" y="2854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0" name="Freeform 249"/>
              <p:cNvSpPr>
                <a:spLocks/>
              </p:cNvSpPr>
              <p:nvPr/>
            </p:nvSpPr>
            <p:spPr bwMode="auto">
              <a:xfrm>
                <a:off x="2337" y="2845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1" name="Freeform 250"/>
              <p:cNvSpPr>
                <a:spLocks/>
              </p:cNvSpPr>
              <p:nvPr/>
            </p:nvSpPr>
            <p:spPr bwMode="auto">
              <a:xfrm>
                <a:off x="2337" y="2849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2" name="Freeform 251"/>
              <p:cNvSpPr>
                <a:spLocks/>
              </p:cNvSpPr>
              <p:nvPr/>
            </p:nvSpPr>
            <p:spPr bwMode="auto">
              <a:xfrm>
                <a:off x="2324" y="2849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3" name="Freeform 252"/>
              <p:cNvSpPr>
                <a:spLocks/>
              </p:cNvSpPr>
              <p:nvPr/>
            </p:nvSpPr>
            <p:spPr bwMode="auto">
              <a:xfrm>
                <a:off x="2337" y="2857"/>
                <a:ext cx="0" cy="10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4" name="Freeform 253"/>
              <p:cNvSpPr>
                <a:spLocks/>
              </p:cNvSpPr>
              <p:nvPr/>
            </p:nvSpPr>
            <p:spPr bwMode="auto">
              <a:xfrm>
                <a:off x="2324" y="2867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5" name="Freeform 254"/>
              <p:cNvSpPr>
                <a:spLocks/>
              </p:cNvSpPr>
              <p:nvPr/>
            </p:nvSpPr>
            <p:spPr bwMode="auto">
              <a:xfrm>
                <a:off x="2396" y="2803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6" name="Freeform 255"/>
              <p:cNvSpPr>
                <a:spLocks/>
              </p:cNvSpPr>
              <p:nvPr/>
            </p:nvSpPr>
            <p:spPr bwMode="auto">
              <a:xfrm>
                <a:off x="2396" y="2793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7" name="Freeform 256"/>
              <p:cNvSpPr>
                <a:spLocks/>
              </p:cNvSpPr>
              <p:nvPr/>
            </p:nvSpPr>
            <p:spPr bwMode="auto">
              <a:xfrm>
                <a:off x="2396" y="2803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8" name="Freeform 257"/>
              <p:cNvSpPr>
                <a:spLocks/>
              </p:cNvSpPr>
              <p:nvPr/>
            </p:nvSpPr>
            <p:spPr bwMode="auto">
              <a:xfrm>
                <a:off x="2396" y="2793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9" name="Freeform 258"/>
              <p:cNvSpPr>
                <a:spLocks/>
              </p:cNvSpPr>
              <p:nvPr/>
            </p:nvSpPr>
            <p:spPr bwMode="auto">
              <a:xfrm>
                <a:off x="2396" y="2797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0" name="Freeform 259"/>
              <p:cNvSpPr>
                <a:spLocks/>
              </p:cNvSpPr>
              <p:nvPr/>
            </p:nvSpPr>
            <p:spPr bwMode="auto">
              <a:xfrm>
                <a:off x="2383" y="279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1" name="Freeform 260"/>
              <p:cNvSpPr>
                <a:spLocks/>
              </p:cNvSpPr>
              <p:nvPr/>
            </p:nvSpPr>
            <p:spPr bwMode="auto">
              <a:xfrm>
                <a:off x="2396" y="2806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2" name="Freeform 261"/>
              <p:cNvSpPr>
                <a:spLocks/>
              </p:cNvSpPr>
              <p:nvPr/>
            </p:nvSpPr>
            <p:spPr bwMode="auto">
              <a:xfrm>
                <a:off x="2383" y="281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3" name="Freeform 262"/>
              <p:cNvSpPr>
                <a:spLocks/>
              </p:cNvSpPr>
              <p:nvPr/>
            </p:nvSpPr>
            <p:spPr bwMode="auto">
              <a:xfrm>
                <a:off x="2454" y="2736"/>
                <a:ext cx="0" cy="6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1 w 1"/>
                  <a:gd name="T5" fmla="*/ 10 h 10"/>
                  <a:gd name="T6" fmla="*/ 0 w 1"/>
                  <a:gd name="T7" fmla="*/ 10 h 10"/>
                  <a:gd name="T8" fmla="*/ 0 w 1"/>
                  <a:gd name="T9" fmla="*/ 0 h 10"/>
                  <a:gd name="T10" fmla="*/ 1 w 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4" name="Freeform 263"/>
              <p:cNvSpPr>
                <a:spLocks/>
              </p:cNvSpPr>
              <p:nvPr/>
            </p:nvSpPr>
            <p:spPr bwMode="auto">
              <a:xfrm>
                <a:off x="2454" y="272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5" name="Freeform 264"/>
              <p:cNvSpPr>
                <a:spLocks/>
              </p:cNvSpPr>
              <p:nvPr/>
            </p:nvSpPr>
            <p:spPr bwMode="auto">
              <a:xfrm>
                <a:off x="2454" y="273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6" name="Freeform 265"/>
              <p:cNvSpPr>
                <a:spLocks/>
              </p:cNvSpPr>
              <p:nvPr/>
            </p:nvSpPr>
            <p:spPr bwMode="auto">
              <a:xfrm>
                <a:off x="2454" y="272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7" name="Freeform 266"/>
              <p:cNvSpPr>
                <a:spLocks/>
              </p:cNvSpPr>
              <p:nvPr/>
            </p:nvSpPr>
            <p:spPr bwMode="auto">
              <a:xfrm>
                <a:off x="2454" y="2730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8" name="Freeform 267"/>
              <p:cNvSpPr>
                <a:spLocks/>
              </p:cNvSpPr>
              <p:nvPr/>
            </p:nvSpPr>
            <p:spPr bwMode="auto">
              <a:xfrm>
                <a:off x="2442" y="273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9" name="Freeform 268"/>
              <p:cNvSpPr>
                <a:spLocks/>
              </p:cNvSpPr>
              <p:nvPr/>
            </p:nvSpPr>
            <p:spPr bwMode="auto">
              <a:xfrm>
                <a:off x="2454" y="2739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0" name="Freeform 269"/>
              <p:cNvSpPr>
                <a:spLocks/>
              </p:cNvSpPr>
              <p:nvPr/>
            </p:nvSpPr>
            <p:spPr bwMode="auto">
              <a:xfrm>
                <a:off x="2442" y="274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1" name="Freeform 270"/>
              <p:cNvSpPr>
                <a:spLocks/>
              </p:cNvSpPr>
              <p:nvPr/>
            </p:nvSpPr>
            <p:spPr bwMode="auto">
              <a:xfrm>
                <a:off x="2513" y="2688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2" name="Freeform 271"/>
              <p:cNvSpPr>
                <a:spLocks/>
              </p:cNvSpPr>
              <p:nvPr/>
            </p:nvSpPr>
            <p:spPr bwMode="auto">
              <a:xfrm>
                <a:off x="2513" y="2678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272"/>
              <p:cNvSpPr>
                <a:spLocks/>
              </p:cNvSpPr>
              <p:nvPr/>
            </p:nvSpPr>
            <p:spPr bwMode="auto">
              <a:xfrm>
                <a:off x="2513" y="268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273"/>
              <p:cNvSpPr>
                <a:spLocks/>
              </p:cNvSpPr>
              <p:nvPr/>
            </p:nvSpPr>
            <p:spPr bwMode="auto">
              <a:xfrm>
                <a:off x="2513" y="2678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5" name="Freeform 274"/>
              <p:cNvSpPr>
                <a:spLocks/>
              </p:cNvSpPr>
              <p:nvPr/>
            </p:nvSpPr>
            <p:spPr bwMode="auto">
              <a:xfrm>
                <a:off x="2513" y="2683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6" name="Freeform 275"/>
              <p:cNvSpPr>
                <a:spLocks/>
              </p:cNvSpPr>
              <p:nvPr/>
            </p:nvSpPr>
            <p:spPr bwMode="auto">
              <a:xfrm>
                <a:off x="2500" y="268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7" name="Freeform 276"/>
              <p:cNvSpPr>
                <a:spLocks/>
              </p:cNvSpPr>
              <p:nvPr/>
            </p:nvSpPr>
            <p:spPr bwMode="auto">
              <a:xfrm>
                <a:off x="2513" y="2691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8" name="Freeform 277"/>
              <p:cNvSpPr>
                <a:spLocks/>
              </p:cNvSpPr>
              <p:nvPr/>
            </p:nvSpPr>
            <p:spPr bwMode="auto">
              <a:xfrm>
                <a:off x="2500" y="270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9" name="Freeform 278"/>
              <p:cNvSpPr>
                <a:spLocks/>
              </p:cNvSpPr>
              <p:nvPr/>
            </p:nvSpPr>
            <p:spPr bwMode="auto">
              <a:xfrm>
                <a:off x="2571" y="26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0" name="Freeform 279"/>
              <p:cNvSpPr>
                <a:spLocks/>
              </p:cNvSpPr>
              <p:nvPr/>
            </p:nvSpPr>
            <p:spPr bwMode="auto">
              <a:xfrm>
                <a:off x="2571" y="2632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1" name="Freeform 280"/>
              <p:cNvSpPr>
                <a:spLocks/>
              </p:cNvSpPr>
              <p:nvPr/>
            </p:nvSpPr>
            <p:spPr bwMode="auto">
              <a:xfrm>
                <a:off x="2571" y="26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2" name="Freeform 281"/>
              <p:cNvSpPr>
                <a:spLocks/>
              </p:cNvSpPr>
              <p:nvPr/>
            </p:nvSpPr>
            <p:spPr bwMode="auto">
              <a:xfrm>
                <a:off x="2571" y="2632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3" name="Freeform 282"/>
              <p:cNvSpPr>
                <a:spLocks/>
              </p:cNvSpPr>
              <p:nvPr/>
            </p:nvSpPr>
            <p:spPr bwMode="auto">
              <a:xfrm>
                <a:off x="2571" y="2637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4" name="Freeform 283"/>
              <p:cNvSpPr>
                <a:spLocks/>
              </p:cNvSpPr>
              <p:nvPr/>
            </p:nvSpPr>
            <p:spPr bwMode="auto">
              <a:xfrm>
                <a:off x="2559" y="263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" name="Freeform 284"/>
              <p:cNvSpPr>
                <a:spLocks/>
              </p:cNvSpPr>
              <p:nvPr/>
            </p:nvSpPr>
            <p:spPr bwMode="auto">
              <a:xfrm>
                <a:off x="2571" y="2645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" name="Freeform 285"/>
              <p:cNvSpPr>
                <a:spLocks/>
              </p:cNvSpPr>
              <p:nvPr/>
            </p:nvSpPr>
            <p:spPr bwMode="auto">
              <a:xfrm>
                <a:off x="2559" y="2654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" name="Freeform 286"/>
              <p:cNvSpPr>
                <a:spLocks/>
              </p:cNvSpPr>
              <p:nvPr/>
            </p:nvSpPr>
            <p:spPr bwMode="auto">
              <a:xfrm>
                <a:off x="2630" y="259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" name="Freeform 287"/>
              <p:cNvSpPr>
                <a:spLocks/>
              </p:cNvSpPr>
              <p:nvPr/>
            </p:nvSpPr>
            <p:spPr bwMode="auto">
              <a:xfrm>
                <a:off x="2630" y="2587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" name="Freeform 288"/>
              <p:cNvSpPr>
                <a:spLocks/>
              </p:cNvSpPr>
              <p:nvPr/>
            </p:nvSpPr>
            <p:spPr bwMode="auto">
              <a:xfrm>
                <a:off x="2630" y="259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" name="Freeform 289"/>
              <p:cNvSpPr>
                <a:spLocks/>
              </p:cNvSpPr>
              <p:nvPr/>
            </p:nvSpPr>
            <p:spPr bwMode="auto">
              <a:xfrm>
                <a:off x="2630" y="2587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" name="Freeform 290"/>
              <p:cNvSpPr>
                <a:spLocks/>
              </p:cNvSpPr>
              <p:nvPr/>
            </p:nvSpPr>
            <p:spPr bwMode="auto">
              <a:xfrm>
                <a:off x="2630" y="2592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" name="Freeform 291"/>
              <p:cNvSpPr>
                <a:spLocks/>
              </p:cNvSpPr>
              <p:nvPr/>
            </p:nvSpPr>
            <p:spPr bwMode="auto">
              <a:xfrm>
                <a:off x="2617" y="2592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" name="Freeform 292"/>
              <p:cNvSpPr>
                <a:spLocks/>
              </p:cNvSpPr>
              <p:nvPr/>
            </p:nvSpPr>
            <p:spPr bwMode="auto">
              <a:xfrm>
                <a:off x="2630" y="2600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" name="Freeform 293"/>
              <p:cNvSpPr>
                <a:spLocks/>
              </p:cNvSpPr>
              <p:nvPr/>
            </p:nvSpPr>
            <p:spPr bwMode="auto">
              <a:xfrm>
                <a:off x="2617" y="2609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" name="Freeform 294"/>
              <p:cNvSpPr>
                <a:spLocks/>
              </p:cNvSpPr>
              <p:nvPr/>
            </p:nvSpPr>
            <p:spPr bwMode="auto">
              <a:xfrm>
                <a:off x="2689" y="255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" name="Freeform 295"/>
              <p:cNvSpPr>
                <a:spLocks/>
              </p:cNvSpPr>
              <p:nvPr/>
            </p:nvSpPr>
            <p:spPr bwMode="auto">
              <a:xfrm>
                <a:off x="2689" y="254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" name="Freeform 296"/>
              <p:cNvSpPr>
                <a:spLocks/>
              </p:cNvSpPr>
              <p:nvPr/>
            </p:nvSpPr>
            <p:spPr bwMode="auto">
              <a:xfrm>
                <a:off x="2689" y="2554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" name="Freeform 297"/>
              <p:cNvSpPr>
                <a:spLocks/>
              </p:cNvSpPr>
              <p:nvPr/>
            </p:nvSpPr>
            <p:spPr bwMode="auto">
              <a:xfrm>
                <a:off x="2689" y="2544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9" name="Freeform 298"/>
              <p:cNvSpPr>
                <a:spLocks/>
              </p:cNvSpPr>
              <p:nvPr/>
            </p:nvSpPr>
            <p:spPr bwMode="auto">
              <a:xfrm>
                <a:off x="2689" y="2548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0" name="Freeform 299"/>
              <p:cNvSpPr>
                <a:spLocks/>
              </p:cNvSpPr>
              <p:nvPr/>
            </p:nvSpPr>
            <p:spPr bwMode="auto">
              <a:xfrm>
                <a:off x="2676" y="254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1" name="Freeform 300"/>
              <p:cNvSpPr>
                <a:spLocks/>
              </p:cNvSpPr>
              <p:nvPr/>
            </p:nvSpPr>
            <p:spPr bwMode="auto">
              <a:xfrm>
                <a:off x="2689" y="255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2" name="Freeform 301"/>
              <p:cNvSpPr>
                <a:spLocks/>
              </p:cNvSpPr>
              <p:nvPr/>
            </p:nvSpPr>
            <p:spPr bwMode="auto">
              <a:xfrm>
                <a:off x="2676" y="256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Freeform 302"/>
              <p:cNvSpPr>
                <a:spLocks/>
              </p:cNvSpPr>
              <p:nvPr/>
            </p:nvSpPr>
            <p:spPr bwMode="auto">
              <a:xfrm>
                <a:off x="2747" y="251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4" name="Freeform 303"/>
              <p:cNvSpPr>
                <a:spLocks/>
              </p:cNvSpPr>
              <p:nvPr/>
            </p:nvSpPr>
            <p:spPr bwMode="auto">
              <a:xfrm>
                <a:off x="2747" y="2501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5" name="Freeform 304"/>
              <p:cNvSpPr>
                <a:spLocks/>
              </p:cNvSpPr>
              <p:nvPr/>
            </p:nvSpPr>
            <p:spPr bwMode="auto">
              <a:xfrm>
                <a:off x="2747" y="251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6" name="Freeform 305"/>
              <p:cNvSpPr>
                <a:spLocks/>
              </p:cNvSpPr>
              <p:nvPr/>
            </p:nvSpPr>
            <p:spPr bwMode="auto">
              <a:xfrm>
                <a:off x="2747" y="2501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7" name="Freeform 306"/>
              <p:cNvSpPr>
                <a:spLocks/>
              </p:cNvSpPr>
              <p:nvPr/>
            </p:nvSpPr>
            <p:spPr bwMode="auto">
              <a:xfrm>
                <a:off x="2747" y="2505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8" name="Freeform 307"/>
              <p:cNvSpPr>
                <a:spLocks/>
              </p:cNvSpPr>
              <p:nvPr/>
            </p:nvSpPr>
            <p:spPr bwMode="auto">
              <a:xfrm>
                <a:off x="2735" y="250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9" name="Freeform 308"/>
              <p:cNvSpPr>
                <a:spLocks/>
              </p:cNvSpPr>
              <p:nvPr/>
            </p:nvSpPr>
            <p:spPr bwMode="auto">
              <a:xfrm>
                <a:off x="2747" y="2514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0" name="Freeform 309"/>
              <p:cNvSpPr>
                <a:spLocks/>
              </p:cNvSpPr>
              <p:nvPr/>
            </p:nvSpPr>
            <p:spPr bwMode="auto">
              <a:xfrm>
                <a:off x="2735" y="252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1" name="Freeform 310"/>
              <p:cNvSpPr>
                <a:spLocks/>
              </p:cNvSpPr>
              <p:nvPr/>
            </p:nvSpPr>
            <p:spPr bwMode="auto">
              <a:xfrm>
                <a:off x="2806" y="2456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311"/>
              <p:cNvSpPr>
                <a:spLocks/>
              </p:cNvSpPr>
              <p:nvPr/>
            </p:nvSpPr>
            <p:spPr bwMode="auto">
              <a:xfrm>
                <a:off x="2806" y="2446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312"/>
              <p:cNvSpPr>
                <a:spLocks/>
              </p:cNvSpPr>
              <p:nvPr/>
            </p:nvSpPr>
            <p:spPr bwMode="auto">
              <a:xfrm>
                <a:off x="2806" y="245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313"/>
              <p:cNvSpPr>
                <a:spLocks/>
              </p:cNvSpPr>
              <p:nvPr/>
            </p:nvSpPr>
            <p:spPr bwMode="auto">
              <a:xfrm>
                <a:off x="2806" y="2446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Freeform 314"/>
              <p:cNvSpPr>
                <a:spLocks/>
              </p:cNvSpPr>
              <p:nvPr/>
            </p:nvSpPr>
            <p:spPr bwMode="auto">
              <a:xfrm>
                <a:off x="2806" y="2451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6" name="Freeform 315"/>
              <p:cNvSpPr>
                <a:spLocks/>
              </p:cNvSpPr>
              <p:nvPr/>
            </p:nvSpPr>
            <p:spPr bwMode="auto">
              <a:xfrm>
                <a:off x="2794" y="2451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7" name="Freeform 316"/>
              <p:cNvSpPr>
                <a:spLocks/>
              </p:cNvSpPr>
              <p:nvPr/>
            </p:nvSpPr>
            <p:spPr bwMode="auto">
              <a:xfrm>
                <a:off x="2806" y="2459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8" name="Freeform 317"/>
              <p:cNvSpPr>
                <a:spLocks/>
              </p:cNvSpPr>
              <p:nvPr/>
            </p:nvSpPr>
            <p:spPr bwMode="auto">
              <a:xfrm>
                <a:off x="2794" y="246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9" name="Freeform 318"/>
              <p:cNvSpPr>
                <a:spLocks/>
              </p:cNvSpPr>
              <p:nvPr/>
            </p:nvSpPr>
            <p:spPr bwMode="auto">
              <a:xfrm>
                <a:off x="2865" y="2416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0" name="Freeform 319"/>
              <p:cNvSpPr>
                <a:spLocks/>
              </p:cNvSpPr>
              <p:nvPr/>
            </p:nvSpPr>
            <p:spPr bwMode="auto">
              <a:xfrm>
                <a:off x="2865" y="2406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1" name="Freeform 320"/>
              <p:cNvSpPr>
                <a:spLocks/>
              </p:cNvSpPr>
              <p:nvPr/>
            </p:nvSpPr>
            <p:spPr bwMode="auto">
              <a:xfrm>
                <a:off x="2865" y="241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Freeform 321"/>
              <p:cNvSpPr>
                <a:spLocks/>
              </p:cNvSpPr>
              <p:nvPr/>
            </p:nvSpPr>
            <p:spPr bwMode="auto">
              <a:xfrm>
                <a:off x="2865" y="2406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322"/>
              <p:cNvSpPr>
                <a:spLocks/>
              </p:cNvSpPr>
              <p:nvPr/>
            </p:nvSpPr>
            <p:spPr bwMode="auto">
              <a:xfrm>
                <a:off x="2865" y="2411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Freeform 323"/>
              <p:cNvSpPr>
                <a:spLocks/>
              </p:cNvSpPr>
              <p:nvPr/>
            </p:nvSpPr>
            <p:spPr bwMode="auto">
              <a:xfrm>
                <a:off x="2852" y="2411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Freeform 324"/>
              <p:cNvSpPr>
                <a:spLocks/>
              </p:cNvSpPr>
              <p:nvPr/>
            </p:nvSpPr>
            <p:spPr bwMode="auto">
              <a:xfrm>
                <a:off x="2865" y="2419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Freeform 325"/>
              <p:cNvSpPr>
                <a:spLocks/>
              </p:cNvSpPr>
              <p:nvPr/>
            </p:nvSpPr>
            <p:spPr bwMode="auto">
              <a:xfrm>
                <a:off x="2852" y="2428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7" name="Freeform 326"/>
              <p:cNvSpPr>
                <a:spLocks/>
              </p:cNvSpPr>
              <p:nvPr/>
            </p:nvSpPr>
            <p:spPr bwMode="auto">
              <a:xfrm>
                <a:off x="2923" y="2378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8" name="Freeform 327"/>
              <p:cNvSpPr>
                <a:spLocks/>
              </p:cNvSpPr>
              <p:nvPr/>
            </p:nvSpPr>
            <p:spPr bwMode="auto">
              <a:xfrm>
                <a:off x="2923" y="236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9" name="Freeform 328"/>
              <p:cNvSpPr>
                <a:spLocks/>
              </p:cNvSpPr>
              <p:nvPr/>
            </p:nvSpPr>
            <p:spPr bwMode="auto">
              <a:xfrm>
                <a:off x="2923" y="237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0" name="Freeform 329"/>
              <p:cNvSpPr>
                <a:spLocks/>
              </p:cNvSpPr>
              <p:nvPr/>
            </p:nvSpPr>
            <p:spPr bwMode="auto">
              <a:xfrm>
                <a:off x="2923" y="2368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1" name="Freeform 330"/>
              <p:cNvSpPr>
                <a:spLocks/>
              </p:cNvSpPr>
              <p:nvPr/>
            </p:nvSpPr>
            <p:spPr bwMode="auto">
              <a:xfrm>
                <a:off x="2923" y="2372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2" name="Freeform 331"/>
              <p:cNvSpPr>
                <a:spLocks/>
              </p:cNvSpPr>
              <p:nvPr/>
            </p:nvSpPr>
            <p:spPr bwMode="auto">
              <a:xfrm>
                <a:off x="2911" y="237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3" name="Freeform 332"/>
              <p:cNvSpPr>
                <a:spLocks/>
              </p:cNvSpPr>
              <p:nvPr/>
            </p:nvSpPr>
            <p:spPr bwMode="auto">
              <a:xfrm>
                <a:off x="2923" y="2381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4" name="Freeform 333"/>
              <p:cNvSpPr>
                <a:spLocks/>
              </p:cNvSpPr>
              <p:nvPr/>
            </p:nvSpPr>
            <p:spPr bwMode="auto">
              <a:xfrm>
                <a:off x="2911" y="2389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5" name="Freeform 334"/>
              <p:cNvSpPr>
                <a:spLocks/>
              </p:cNvSpPr>
              <p:nvPr/>
            </p:nvSpPr>
            <p:spPr bwMode="auto">
              <a:xfrm>
                <a:off x="2982" y="2339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6" name="Freeform 335"/>
              <p:cNvSpPr>
                <a:spLocks/>
              </p:cNvSpPr>
              <p:nvPr/>
            </p:nvSpPr>
            <p:spPr bwMode="auto">
              <a:xfrm>
                <a:off x="2982" y="232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7" name="Freeform 336"/>
              <p:cNvSpPr>
                <a:spLocks/>
              </p:cNvSpPr>
              <p:nvPr/>
            </p:nvSpPr>
            <p:spPr bwMode="auto">
              <a:xfrm>
                <a:off x="2982" y="233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337"/>
              <p:cNvSpPr>
                <a:spLocks/>
              </p:cNvSpPr>
              <p:nvPr/>
            </p:nvSpPr>
            <p:spPr bwMode="auto">
              <a:xfrm>
                <a:off x="2982" y="232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338"/>
              <p:cNvSpPr>
                <a:spLocks/>
              </p:cNvSpPr>
              <p:nvPr/>
            </p:nvSpPr>
            <p:spPr bwMode="auto">
              <a:xfrm>
                <a:off x="2982" y="2334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339"/>
              <p:cNvSpPr>
                <a:spLocks/>
              </p:cNvSpPr>
              <p:nvPr/>
            </p:nvSpPr>
            <p:spPr bwMode="auto">
              <a:xfrm>
                <a:off x="2969" y="233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340"/>
              <p:cNvSpPr>
                <a:spLocks/>
              </p:cNvSpPr>
              <p:nvPr/>
            </p:nvSpPr>
            <p:spPr bwMode="auto">
              <a:xfrm>
                <a:off x="2982" y="2342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341"/>
              <p:cNvSpPr>
                <a:spLocks/>
              </p:cNvSpPr>
              <p:nvPr/>
            </p:nvSpPr>
            <p:spPr bwMode="auto">
              <a:xfrm>
                <a:off x="2969" y="2351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342"/>
              <p:cNvSpPr>
                <a:spLocks/>
              </p:cNvSpPr>
              <p:nvPr/>
            </p:nvSpPr>
            <p:spPr bwMode="auto">
              <a:xfrm>
                <a:off x="3040" y="2302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343"/>
              <p:cNvSpPr>
                <a:spLocks/>
              </p:cNvSpPr>
              <p:nvPr/>
            </p:nvSpPr>
            <p:spPr bwMode="auto">
              <a:xfrm>
                <a:off x="3040" y="2292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344"/>
              <p:cNvSpPr>
                <a:spLocks/>
              </p:cNvSpPr>
              <p:nvPr/>
            </p:nvSpPr>
            <p:spPr bwMode="auto">
              <a:xfrm>
                <a:off x="3040" y="2302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345"/>
              <p:cNvSpPr>
                <a:spLocks/>
              </p:cNvSpPr>
              <p:nvPr/>
            </p:nvSpPr>
            <p:spPr bwMode="auto">
              <a:xfrm>
                <a:off x="3040" y="2292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346"/>
              <p:cNvSpPr>
                <a:spLocks/>
              </p:cNvSpPr>
              <p:nvPr/>
            </p:nvSpPr>
            <p:spPr bwMode="auto">
              <a:xfrm>
                <a:off x="3040" y="2296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347"/>
              <p:cNvSpPr>
                <a:spLocks/>
              </p:cNvSpPr>
              <p:nvPr/>
            </p:nvSpPr>
            <p:spPr bwMode="auto">
              <a:xfrm>
                <a:off x="3028" y="229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348"/>
              <p:cNvSpPr>
                <a:spLocks/>
              </p:cNvSpPr>
              <p:nvPr/>
            </p:nvSpPr>
            <p:spPr bwMode="auto">
              <a:xfrm>
                <a:off x="3040" y="2304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349"/>
              <p:cNvSpPr>
                <a:spLocks/>
              </p:cNvSpPr>
              <p:nvPr/>
            </p:nvSpPr>
            <p:spPr bwMode="auto">
              <a:xfrm>
                <a:off x="3028" y="231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350"/>
              <p:cNvSpPr>
                <a:spLocks/>
              </p:cNvSpPr>
              <p:nvPr/>
            </p:nvSpPr>
            <p:spPr bwMode="auto">
              <a:xfrm>
                <a:off x="3099" y="2252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351"/>
              <p:cNvSpPr>
                <a:spLocks/>
              </p:cNvSpPr>
              <p:nvPr/>
            </p:nvSpPr>
            <p:spPr bwMode="auto">
              <a:xfrm>
                <a:off x="3099" y="2242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352"/>
              <p:cNvSpPr>
                <a:spLocks/>
              </p:cNvSpPr>
              <p:nvPr/>
            </p:nvSpPr>
            <p:spPr bwMode="auto">
              <a:xfrm>
                <a:off x="3099" y="225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353"/>
              <p:cNvSpPr>
                <a:spLocks/>
              </p:cNvSpPr>
              <p:nvPr/>
            </p:nvSpPr>
            <p:spPr bwMode="auto">
              <a:xfrm>
                <a:off x="3099" y="2242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354"/>
              <p:cNvSpPr>
                <a:spLocks/>
              </p:cNvSpPr>
              <p:nvPr/>
            </p:nvSpPr>
            <p:spPr bwMode="auto">
              <a:xfrm>
                <a:off x="3099" y="2246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355"/>
              <p:cNvSpPr>
                <a:spLocks/>
              </p:cNvSpPr>
              <p:nvPr/>
            </p:nvSpPr>
            <p:spPr bwMode="auto">
              <a:xfrm>
                <a:off x="3086" y="2246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356"/>
              <p:cNvSpPr>
                <a:spLocks/>
              </p:cNvSpPr>
              <p:nvPr/>
            </p:nvSpPr>
            <p:spPr bwMode="auto">
              <a:xfrm>
                <a:off x="3099" y="2255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357"/>
              <p:cNvSpPr>
                <a:spLocks/>
              </p:cNvSpPr>
              <p:nvPr/>
            </p:nvSpPr>
            <p:spPr bwMode="auto">
              <a:xfrm>
                <a:off x="3086" y="2264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358"/>
              <p:cNvSpPr>
                <a:spLocks/>
              </p:cNvSpPr>
              <p:nvPr/>
            </p:nvSpPr>
            <p:spPr bwMode="auto">
              <a:xfrm>
                <a:off x="3158" y="221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359"/>
              <p:cNvSpPr>
                <a:spLocks/>
              </p:cNvSpPr>
              <p:nvPr/>
            </p:nvSpPr>
            <p:spPr bwMode="auto">
              <a:xfrm>
                <a:off x="3158" y="2205"/>
                <a:ext cx="0" cy="26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360"/>
              <p:cNvSpPr>
                <a:spLocks/>
              </p:cNvSpPr>
              <p:nvPr/>
            </p:nvSpPr>
            <p:spPr bwMode="auto">
              <a:xfrm>
                <a:off x="3158" y="221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361"/>
              <p:cNvSpPr>
                <a:spLocks/>
              </p:cNvSpPr>
              <p:nvPr/>
            </p:nvSpPr>
            <p:spPr bwMode="auto">
              <a:xfrm>
                <a:off x="3158" y="2205"/>
                <a:ext cx="0" cy="26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362"/>
              <p:cNvSpPr>
                <a:spLocks/>
              </p:cNvSpPr>
              <p:nvPr/>
            </p:nvSpPr>
            <p:spPr bwMode="auto">
              <a:xfrm>
                <a:off x="3158" y="2210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363"/>
              <p:cNvSpPr>
                <a:spLocks/>
              </p:cNvSpPr>
              <p:nvPr/>
            </p:nvSpPr>
            <p:spPr bwMode="auto">
              <a:xfrm>
                <a:off x="3145" y="2210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364"/>
              <p:cNvSpPr>
                <a:spLocks/>
              </p:cNvSpPr>
              <p:nvPr/>
            </p:nvSpPr>
            <p:spPr bwMode="auto">
              <a:xfrm>
                <a:off x="3158" y="221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365"/>
              <p:cNvSpPr>
                <a:spLocks/>
              </p:cNvSpPr>
              <p:nvPr/>
            </p:nvSpPr>
            <p:spPr bwMode="auto">
              <a:xfrm>
                <a:off x="3145" y="2227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366"/>
              <p:cNvSpPr>
                <a:spLocks/>
              </p:cNvSpPr>
              <p:nvPr/>
            </p:nvSpPr>
            <p:spPr bwMode="auto">
              <a:xfrm>
                <a:off x="3217" y="2179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367"/>
              <p:cNvSpPr>
                <a:spLocks/>
              </p:cNvSpPr>
              <p:nvPr/>
            </p:nvSpPr>
            <p:spPr bwMode="auto">
              <a:xfrm>
                <a:off x="3217" y="2169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368"/>
              <p:cNvSpPr>
                <a:spLocks/>
              </p:cNvSpPr>
              <p:nvPr/>
            </p:nvSpPr>
            <p:spPr bwMode="auto">
              <a:xfrm>
                <a:off x="3217" y="217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369"/>
              <p:cNvSpPr>
                <a:spLocks/>
              </p:cNvSpPr>
              <p:nvPr/>
            </p:nvSpPr>
            <p:spPr bwMode="auto">
              <a:xfrm>
                <a:off x="3217" y="2169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370"/>
              <p:cNvSpPr>
                <a:spLocks/>
              </p:cNvSpPr>
              <p:nvPr/>
            </p:nvSpPr>
            <p:spPr bwMode="auto">
              <a:xfrm>
                <a:off x="3217" y="2173"/>
                <a:ext cx="0" cy="9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371"/>
              <p:cNvSpPr>
                <a:spLocks/>
              </p:cNvSpPr>
              <p:nvPr/>
            </p:nvSpPr>
            <p:spPr bwMode="auto">
              <a:xfrm>
                <a:off x="3204" y="217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372"/>
              <p:cNvSpPr>
                <a:spLocks/>
              </p:cNvSpPr>
              <p:nvPr/>
            </p:nvSpPr>
            <p:spPr bwMode="auto">
              <a:xfrm>
                <a:off x="3217" y="2182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373"/>
              <p:cNvSpPr>
                <a:spLocks/>
              </p:cNvSpPr>
              <p:nvPr/>
            </p:nvSpPr>
            <p:spPr bwMode="auto">
              <a:xfrm>
                <a:off x="3204" y="219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374"/>
              <p:cNvSpPr>
                <a:spLocks/>
              </p:cNvSpPr>
              <p:nvPr/>
            </p:nvSpPr>
            <p:spPr bwMode="auto">
              <a:xfrm>
                <a:off x="3275" y="2142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375"/>
              <p:cNvSpPr>
                <a:spLocks/>
              </p:cNvSpPr>
              <p:nvPr/>
            </p:nvSpPr>
            <p:spPr bwMode="auto">
              <a:xfrm>
                <a:off x="3275" y="213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376"/>
              <p:cNvSpPr>
                <a:spLocks/>
              </p:cNvSpPr>
              <p:nvPr/>
            </p:nvSpPr>
            <p:spPr bwMode="auto">
              <a:xfrm>
                <a:off x="3275" y="214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377"/>
              <p:cNvSpPr>
                <a:spLocks/>
              </p:cNvSpPr>
              <p:nvPr/>
            </p:nvSpPr>
            <p:spPr bwMode="auto">
              <a:xfrm>
                <a:off x="3275" y="213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378"/>
              <p:cNvSpPr>
                <a:spLocks/>
              </p:cNvSpPr>
              <p:nvPr/>
            </p:nvSpPr>
            <p:spPr bwMode="auto">
              <a:xfrm>
                <a:off x="3275" y="2137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379"/>
              <p:cNvSpPr>
                <a:spLocks/>
              </p:cNvSpPr>
              <p:nvPr/>
            </p:nvSpPr>
            <p:spPr bwMode="auto">
              <a:xfrm>
                <a:off x="3263" y="213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380"/>
              <p:cNvSpPr>
                <a:spLocks/>
              </p:cNvSpPr>
              <p:nvPr/>
            </p:nvSpPr>
            <p:spPr bwMode="auto">
              <a:xfrm>
                <a:off x="3275" y="2145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381"/>
              <p:cNvSpPr>
                <a:spLocks/>
              </p:cNvSpPr>
              <p:nvPr/>
            </p:nvSpPr>
            <p:spPr bwMode="auto">
              <a:xfrm>
                <a:off x="3263" y="215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382"/>
              <p:cNvSpPr>
                <a:spLocks/>
              </p:cNvSpPr>
              <p:nvPr/>
            </p:nvSpPr>
            <p:spPr bwMode="auto">
              <a:xfrm>
                <a:off x="3334" y="210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383"/>
              <p:cNvSpPr>
                <a:spLocks/>
              </p:cNvSpPr>
              <p:nvPr/>
            </p:nvSpPr>
            <p:spPr bwMode="auto">
              <a:xfrm>
                <a:off x="3334" y="209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384"/>
              <p:cNvSpPr>
                <a:spLocks/>
              </p:cNvSpPr>
              <p:nvPr/>
            </p:nvSpPr>
            <p:spPr bwMode="auto">
              <a:xfrm>
                <a:off x="3334" y="210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385"/>
              <p:cNvSpPr>
                <a:spLocks/>
              </p:cNvSpPr>
              <p:nvPr/>
            </p:nvSpPr>
            <p:spPr bwMode="auto">
              <a:xfrm>
                <a:off x="3334" y="209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386"/>
              <p:cNvSpPr>
                <a:spLocks/>
              </p:cNvSpPr>
              <p:nvPr/>
            </p:nvSpPr>
            <p:spPr bwMode="auto">
              <a:xfrm>
                <a:off x="3334" y="2100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387"/>
              <p:cNvSpPr>
                <a:spLocks/>
              </p:cNvSpPr>
              <p:nvPr/>
            </p:nvSpPr>
            <p:spPr bwMode="auto">
              <a:xfrm>
                <a:off x="3321" y="210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388"/>
              <p:cNvSpPr>
                <a:spLocks/>
              </p:cNvSpPr>
              <p:nvPr/>
            </p:nvSpPr>
            <p:spPr bwMode="auto">
              <a:xfrm>
                <a:off x="3334" y="210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389"/>
              <p:cNvSpPr>
                <a:spLocks/>
              </p:cNvSpPr>
              <p:nvPr/>
            </p:nvSpPr>
            <p:spPr bwMode="auto">
              <a:xfrm>
                <a:off x="3321" y="211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390"/>
              <p:cNvSpPr>
                <a:spLocks/>
              </p:cNvSpPr>
              <p:nvPr/>
            </p:nvSpPr>
            <p:spPr bwMode="auto">
              <a:xfrm>
                <a:off x="3392" y="2056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391"/>
              <p:cNvSpPr>
                <a:spLocks/>
              </p:cNvSpPr>
              <p:nvPr/>
            </p:nvSpPr>
            <p:spPr bwMode="auto">
              <a:xfrm>
                <a:off x="3392" y="2047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392"/>
              <p:cNvSpPr>
                <a:spLocks/>
              </p:cNvSpPr>
              <p:nvPr/>
            </p:nvSpPr>
            <p:spPr bwMode="auto">
              <a:xfrm>
                <a:off x="3392" y="205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393"/>
              <p:cNvSpPr>
                <a:spLocks/>
              </p:cNvSpPr>
              <p:nvPr/>
            </p:nvSpPr>
            <p:spPr bwMode="auto">
              <a:xfrm>
                <a:off x="3392" y="2047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394"/>
              <p:cNvSpPr>
                <a:spLocks/>
              </p:cNvSpPr>
              <p:nvPr/>
            </p:nvSpPr>
            <p:spPr bwMode="auto">
              <a:xfrm>
                <a:off x="3392" y="2051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395"/>
              <p:cNvSpPr>
                <a:spLocks/>
              </p:cNvSpPr>
              <p:nvPr/>
            </p:nvSpPr>
            <p:spPr bwMode="auto">
              <a:xfrm>
                <a:off x="3379" y="2051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396"/>
              <p:cNvSpPr>
                <a:spLocks/>
              </p:cNvSpPr>
              <p:nvPr/>
            </p:nvSpPr>
            <p:spPr bwMode="auto">
              <a:xfrm>
                <a:off x="3392" y="2059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397"/>
              <p:cNvSpPr>
                <a:spLocks/>
              </p:cNvSpPr>
              <p:nvPr/>
            </p:nvSpPr>
            <p:spPr bwMode="auto">
              <a:xfrm>
                <a:off x="3379" y="2068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398"/>
              <p:cNvSpPr>
                <a:spLocks/>
              </p:cNvSpPr>
              <p:nvPr/>
            </p:nvSpPr>
            <p:spPr bwMode="auto">
              <a:xfrm>
                <a:off x="3451" y="2020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399"/>
              <p:cNvSpPr>
                <a:spLocks/>
              </p:cNvSpPr>
              <p:nvPr/>
            </p:nvSpPr>
            <p:spPr bwMode="auto">
              <a:xfrm>
                <a:off x="3451" y="2010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400"/>
              <p:cNvSpPr>
                <a:spLocks/>
              </p:cNvSpPr>
              <p:nvPr/>
            </p:nvSpPr>
            <p:spPr bwMode="auto">
              <a:xfrm>
                <a:off x="3451" y="202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401"/>
              <p:cNvSpPr>
                <a:spLocks/>
              </p:cNvSpPr>
              <p:nvPr/>
            </p:nvSpPr>
            <p:spPr bwMode="auto">
              <a:xfrm>
                <a:off x="3451" y="2010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402"/>
              <p:cNvSpPr>
                <a:spLocks/>
              </p:cNvSpPr>
              <p:nvPr/>
            </p:nvSpPr>
            <p:spPr bwMode="auto">
              <a:xfrm>
                <a:off x="3451" y="2015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403"/>
              <p:cNvSpPr>
                <a:spLocks/>
              </p:cNvSpPr>
              <p:nvPr/>
            </p:nvSpPr>
            <p:spPr bwMode="auto">
              <a:xfrm>
                <a:off x="3438" y="2015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404"/>
              <p:cNvSpPr>
                <a:spLocks/>
              </p:cNvSpPr>
              <p:nvPr/>
            </p:nvSpPr>
            <p:spPr bwMode="auto">
              <a:xfrm>
                <a:off x="3451" y="2023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Freeform 405"/>
              <p:cNvSpPr>
                <a:spLocks/>
              </p:cNvSpPr>
              <p:nvPr/>
            </p:nvSpPr>
            <p:spPr bwMode="auto">
              <a:xfrm>
                <a:off x="3438" y="2031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1080" y="1022"/>
              <a:ext cx="3569" cy="2380"/>
              <a:chOff x="1080" y="1022"/>
              <a:chExt cx="3569" cy="2380"/>
            </a:xfrm>
          </p:grpSpPr>
          <p:sp>
            <p:nvSpPr>
              <p:cNvPr id="77" name="Freeform 407"/>
              <p:cNvSpPr>
                <a:spLocks/>
              </p:cNvSpPr>
              <p:nvPr/>
            </p:nvSpPr>
            <p:spPr bwMode="auto">
              <a:xfrm>
                <a:off x="3510" y="198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408"/>
              <p:cNvSpPr>
                <a:spLocks/>
              </p:cNvSpPr>
              <p:nvPr/>
            </p:nvSpPr>
            <p:spPr bwMode="auto">
              <a:xfrm>
                <a:off x="3510" y="197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409"/>
              <p:cNvSpPr>
                <a:spLocks/>
              </p:cNvSpPr>
              <p:nvPr/>
            </p:nvSpPr>
            <p:spPr bwMode="auto">
              <a:xfrm>
                <a:off x="3510" y="198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410"/>
              <p:cNvSpPr>
                <a:spLocks/>
              </p:cNvSpPr>
              <p:nvPr/>
            </p:nvSpPr>
            <p:spPr bwMode="auto">
              <a:xfrm>
                <a:off x="3510" y="197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411"/>
              <p:cNvSpPr>
                <a:spLocks/>
              </p:cNvSpPr>
              <p:nvPr/>
            </p:nvSpPr>
            <p:spPr bwMode="auto">
              <a:xfrm>
                <a:off x="3510" y="1977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412"/>
              <p:cNvSpPr>
                <a:spLocks/>
              </p:cNvSpPr>
              <p:nvPr/>
            </p:nvSpPr>
            <p:spPr bwMode="auto">
              <a:xfrm>
                <a:off x="3497" y="197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413"/>
              <p:cNvSpPr>
                <a:spLocks/>
              </p:cNvSpPr>
              <p:nvPr/>
            </p:nvSpPr>
            <p:spPr bwMode="auto">
              <a:xfrm>
                <a:off x="3510" y="198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414"/>
              <p:cNvSpPr>
                <a:spLocks/>
              </p:cNvSpPr>
              <p:nvPr/>
            </p:nvSpPr>
            <p:spPr bwMode="auto">
              <a:xfrm>
                <a:off x="3497" y="199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415"/>
              <p:cNvSpPr>
                <a:spLocks/>
              </p:cNvSpPr>
              <p:nvPr/>
            </p:nvSpPr>
            <p:spPr bwMode="auto">
              <a:xfrm>
                <a:off x="3568" y="1946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416"/>
              <p:cNvSpPr>
                <a:spLocks/>
              </p:cNvSpPr>
              <p:nvPr/>
            </p:nvSpPr>
            <p:spPr bwMode="auto">
              <a:xfrm>
                <a:off x="3568" y="193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417"/>
              <p:cNvSpPr>
                <a:spLocks/>
              </p:cNvSpPr>
              <p:nvPr/>
            </p:nvSpPr>
            <p:spPr bwMode="auto">
              <a:xfrm>
                <a:off x="3568" y="1946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418"/>
              <p:cNvSpPr>
                <a:spLocks/>
              </p:cNvSpPr>
              <p:nvPr/>
            </p:nvSpPr>
            <p:spPr bwMode="auto">
              <a:xfrm>
                <a:off x="3568" y="193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419"/>
              <p:cNvSpPr>
                <a:spLocks/>
              </p:cNvSpPr>
              <p:nvPr/>
            </p:nvSpPr>
            <p:spPr bwMode="auto">
              <a:xfrm>
                <a:off x="3568" y="1940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420"/>
              <p:cNvSpPr>
                <a:spLocks/>
              </p:cNvSpPr>
              <p:nvPr/>
            </p:nvSpPr>
            <p:spPr bwMode="auto">
              <a:xfrm>
                <a:off x="3556" y="194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421"/>
              <p:cNvSpPr>
                <a:spLocks/>
              </p:cNvSpPr>
              <p:nvPr/>
            </p:nvSpPr>
            <p:spPr bwMode="auto">
              <a:xfrm>
                <a:off x="3568" y="1949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422"/>
              <p:cNvSpPr>
                <a:spLocks/>
              </p:cNvSpPr>
              <p:nvPr/>
            </p:nvSpPr>
            <p:spPr bwMode="auto">
              <a:xfrm>
                <a:off x="3556" y="195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423"/>
              <p:cNvSpPr>
                <a:spLocks/>
              </p:cNvSpPr>
              <p:nvPr/>
            </p:nvSpPr>
            <p:spPr bwMode="auto">
              <a:xfrm>
                <a:off x="3627" y="190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4" name="Freeform 424"/>
              <p:cNvSpPr>
                <a:spLocks/>
              </p:cNvSpPr>
              <p:nvPr/>
            </p:nvSpPr>
            <p:spPr bwMode="auto">
              <a:xfrm>
                <a:off x="3627" y="1899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425"/>
              <p:cNvSpPr>
                <a:spLocks/>
              </p:cNvSpPr>
              <p:nvPr/>
            </p:nvSpPr>
            <p:spPr bwMode="auto">
              <a:xfrm>
                <a:off x="3627" y="190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6" name="Freeform 426"/>
              <p:cNvSpPr>
                <a:spLocks/>
              </p:cNvSpPr>
              <p:nvPr/>
            </p:nvSpPr>
            <p:spPr bwMode="auto">
              <a:xfrm>
                <a:off x="3627" y="1899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427"/>
              <p:cNvSpPr>
                <a:spLocks/>
              </p:cNvSpPr>
              <p:nvPr/>
            </p:nvSpPr>
            <p:spPr bwMode="auto">
              <a:xfrm>
                <a:off x="3627" y="1903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8" name="Freeform 428"/>
              <p:cNvSpPr>
                <a:spLocks/>
              </p:cNvSpPr>
              <p:nvPr/>
            </p:nvSpPr>
            <p:spPr bwMode="auto">
              <a:xfrm>
                <a:off x="3615" y="1903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Freeform 429"/>
              <p:cNvSpPr>
                <a:spLocks/>
              </p:cNvSpPr>
              <p:nvPr/>
            </p:nvSpPr>
            <p:spPr bwMode="auto">
              <a:xfrm>
                <a:off x="3627" y="1911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0" name="Freeform 430"/>
              <p:cNvSpPr>
                <a:spLocks/>
              </p:cNvSpPr>
              <p:nvPr/>
            </p:nvSpPr>
            <p:spPr bwMode="auto">
              <a:xfrm>
                <a:off x="3615" y="192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431"/>
              <p:cNvSpPr>
                <a:spLocks/>
              </p:cNvSpPr>
              <p:nvPr/>
            </p:nvSpPr>
            <p:spPr bwMode="auto">
              <a:xfrm>
                <a:off x="3685" y="185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432"/>
              <p:cNvSpPr>
                <a:spLocks/>
              </p:cNvSpPr>
              <p:nvPr/>
            </p:nvSpPr>
            <p:spPr bwMode="auto">
              <a:xfrm>
                <a:off x="3685" y="184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433"/>
              <p:cNvSpPr>
                <a:spLocks/>
              </p:cNvSpPr>
              <p:nvPr/>
            </p:nvSpPr>
            <p:spPr bwMode="auto">
              <a:xfrm>
                <a:off x="3685" y="1858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434"/>
              <p:cNvSpPr>
                <a:spLocks/>
              </p:cNvSpPr>
              <p:nvPr/>
            </p:nvSpPr>
            <p:spPr bwMode="auto">
              <a:xfrm>
                <a:off x="3685" y="184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435"/>
              <p:cNvSpPr>
                <a:spLocks/>
              </p:cNvSpPr>
              <p:nvPr/>
            </p:nvSpPr>
            <p:spPr bwMode="auto">
              <a:xfrm>
                <a:off x="3685" y="1852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436"/>
              <p:cNvSpPr>
                <a:spLocks/>
              </p:cNvSpPr>
              <p:nvPr/>
            </p:nvSpPr>
            <p:spPr bwMode="auto">
              <a:xfrm>
                <a:off x="3673" y="1852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437"/>
              <p:cNvSpPr>
                <a:spLocks/>
              </p:cNvSpPr>
              <p:nvPr/>
            </p:nvSpPr>
            <p:spPr bwMode="auto">
              <a:xfrm>
                <a:off x="3685" y="1861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438"/>
              <p:cNvSpPr>
                <a:spLocks/>
              </p:cNvSpPr>
              <p:nvPr/>
            </p:nvSpPr>
            <p:spPr bwMode="auto">
              <a:xfrm>
                <a:off x="3673" y="1870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439"/>
              <p:cNvSpPr>
                <a:spLocks/>
              </p:cNvSpPr>
              <p:nvPr/>
            </p:nvSpPr>
            <p:spPr bwMode="auto">
              <a:xfrm>
                <a:off x="3744" y="182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440"/>
              <p:cNvSpPr>
                <a:spLocks/>
              </p:cNvSpPr>
              <p:nvPr/>
            </p:nvSpPr>
            <p:spPr bwMode="auto">
              <a:xfrm>
                <a:off x="3744" y="1810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441"/>
              <p:cNvSpPr>
                <a:spLocks/>
              </p:cNvSpPr>
              <p:nvPr/>
            </p:nvSpPr>
            <p:spPr bwMode="auto">
              <a:xfrm>
                <a:off x="3744" y="1820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442"/>
              <p:cNvSpPr>
                <a:spLocks/>
              </p:cNvSpPr>
              <p:nvPr/>
            </p:nvSpPr>
            <p:spPr bwMode="auto">
              <a:xfrm>
                <a:off x="3744" y="1810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443"/>
              <p:cNvSpPr>
                <a:spLocks/>
              </p:cNvSpPr>
              <p:nvPr/>
            </p:nvSpPr>
            <p:spPr bwMode="auto">
              <a:xfrm>
                <a:off x="3744" y="1814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444"/>
              <p:cNvSpPr>
                <a:spLocks/>
              </p:cNvSpPr>
              <p:nvPr/>
            </p:nvSpPr>
            <p:spPr bwMode="auto">
              <a:xfrm>
                <a:off x="3731" y="1814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445"/>
              <p:cNvSpPr>
                <a:spLocks/>
              </p:cNvSpPr>
              <p:nvPr/>
            </p:nvSpPr>
            <p:spPr bwMode="auto">
              <a:xfrm>
                <a:off x="3744" y="1823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Freeform 446"/>
              <p:cNvSpPr>
                <a:spLocks/>
              </p:cNvSpPr>
              <p:nvPr/>
            </p:nvSpPr>
            <p:spPr bwMode="auto">
              <a:xfrm>
                <a:off x="3731" y="1832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Freeform 447"/>
              <p:cNvSpPr>
                <a:spLocks/>
              </p:cNvSpPr>
              <p:nvPr/>
            </p:nvSpPr>
            <p:spPr bwMode="auto">
              <a:xfrm>
                <a:off x="3803" y="178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448"/>
              <p:cNvSpPr>
                <a:spLocks/>
              </p:cNvSpPr>
              <p:nvPr/>
            </p:nvSpPr>
            <p:spPr bwMode="auto">
              <a:xfrm>
                <a:off x="3803" y="1772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Freeform 449"/>
              <p:cNvSpPr>
                <a:spLocks/>
              </p:cNvSpPr>
              <p:nvPr/>
            </p:nvSpPr>
            <p:spPr bwMode="auto">
              <a:xfrm>
                <a:off x="3803" y="178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450"/>
              <p:cNvSpPr>
                <a:spLocks/>
              </p:cNvSpPr>
              <p:nvPr/>
            </p:nvSpPr>
            <p:spPr bwMode="auto">
              <a:xfrm>
                <a:off x="3803" y="1772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Freeform 451"/>
              <p:cNvSpPr>
                <a:spLocks/>
              </p:cNvSpPr>
              <p:nvPr/>
            </p:nvSpPr>
            <p:spPr bwMode="auto">
              <a:xfrm>
                <a:off x="3803" y="1777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2" name="Freeform 452"/>
              <p:cNvSpPr>
                <a:spLocks/>
              </p:cNvSpPr>
              <p:nvPr/>
            </p:nvSpPr>
            <p:spPr bwMode="auto">
              <a:xfrm>
                <a:off x="3790" y="177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3" name="Freeform 453"/>
              <p:cNvSpPr>
                <a:spLocks/>
              </p:cNvSpPr>
              <p:nvPr/>
            </p:nvSpPr>
            <p:spPr bwMode="auto">
              <a:xfrm>
                <a:off x="3803" y="1785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4" name="Freeform 454"/>
              <p:cNvSpPr>
                <a:spLocks/>
              </p:cNvSpPr>
              <p:nvPr/>
            </p:nvSpPr>
            <p:spPr bwMode="auto">
              <a:xfrm>
                <a:off x="3790" y="179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5" name="Freeform 455"/>
              <p:cNvSpPr>
                <a:spLocks/>
              </p:cNvSpPr>
              <p:nvPr/>
            </p:nvSpPr>
            <p:spPr bwMode="auto">
              <a:xfrm>
                <a:off x="3861" y="174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6" name="Freeform 456"/>
              <p:cNvSpPr>
                <a:spLocks/>
              </p:cNvSpPr>
              <p:nvPr/>
            </p:nvSpPr>
            <p:spPr bwMode="auto">
              <a:xfrm>
                <a:off x="3861" y="1735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7" name="Freeform 457"/>
              <p:cNvSpPr>
                <a:spLocks/>
              </p:cNvSpPr>
              <p:nvPr/>
            </p:nvSpPr>
            <p:spPr bwMode="auto">
              <a:xfrm>
                <a:off x="3861" y="174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8" name="Freeform 458"/>
              <p:cNvSpPr>
                <a:spLocks/>
              </p:cNvSpPr>
              <p:nvPr/>
            </p:nvSpPr>
            <p:spPr bwMode="auto">
              <a:xfrm>
                <a:off x="3861" y="1735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9" name="Freeform 459"/>
              <p:cNvSpPr>
                <a:spLocks/>
              </p:cNvSpPr>
              <p:nvPr/>
            </p:nvSpPr>
            <p:spPr bwMode="auto">
              <a:xfrm>
                <a:off x="3861" y="1739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0" name="Freeform 460"/>
              <p:cNvSpPr>
                <a:spLocks/>
              </p:cNvSpPr>
              <p:nvPr/>
            </p:nvSpPr>
            <p:spPr bwMode="auto">
              <a:xfrm>
                <a:off x="3849" y="173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1" name="Freeform 461"/>
              <p:cNvSpPr>
                <a:spLocks/>
              </p:cNvSpPr>
              <p:nvPr/>
            </p:nvSpPr>
            <p:spPr bwMode="auto">
              <a:xfrm>
                <a:off x="3861" y="174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2" name="Freeform 462"/>
              <p:cNvSpPr>
                <a:spLocks/>
              </p:cNvSpPr>
              <p:nvPr/>
            </p:nvSpPr>
            <p:spPr bwMode="auto">
              <a:xfrm>
                <a:off x="3849" y="175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3" name="Freeform 463"/>
              <p:cNvSpPr>
                <a:spLocks/>
              </p:cNvSpPr>
              <p:nvPr/>
            </p:nvSpPr>
            <p:spPr bwMode="auto">
              <a:xfrm>
                <a:off x="3920" y="1707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4" name="Freeform 464"/>
              <p:cNvSpPr>
                <a:spLocks/>
              </p:cNvSpPr>
              <p:nvPr/>
            </p:nvSpPr>
            <p:spPr bwMode="auto">
              <a:xfrm>
                <a:off x="3920" y="169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5" name="Freeform 465"/>
              <p:cNvSpPr>
                <a:spLocks/>
              </p:cNvSpPr>
              <p:nvPr/>
            </p:nvSpPr>
            <p:spPr bwMode="auto">
              <a:xfrm>
                <a:off x="3920" y="170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6" name="Freeform 466"/>
              <p:cNvSpPr>
                <a:spLocks/>
              </p:cNvSpPr>
              <p:nvPr/>
            </p:nvSpPr>
            <p:spPr bwMode="auto">
              <a:xfrm>
                <a:off x="3920" y="1698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467"/>
              <p:cNvSpPr>
                <a:spLocks/>
              </p:cNvSpPr>
              <p:nvPr/>
            </p:nvSpPr>
            <p:spPr bwMode="auto">
              <a:xfrm>
                <a:off x="3920" y="1702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468"/>
              <p:cNvSpPr>
                <a:spLocks/>
              </p:cNvSpPr>
              <p:nvPr/>
            </p:nvSpPr>
            <p:spPr bwMode="auto">
              <a:xfrm>
                <a:off x="3907" y="1702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469"/>
              <p:cNvSpPr>
                <a:spLocks/>
              </p:cNvSpPr>
              <p:nvPr/>
            </p:nvSpPr>
            <p:spPr bwMode="auto">
              <a:xfrm>
                <a:off x="3920" y="1710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470"/>
              <p:cNvSpPr>
                <a:spLocks/>
              </p:cNvSpPr>
              <p:nvPr/>
            </p:nvSpPr>
            <p:spPr bwMode="auto">
              <a:xfrm>
                <a:off x="3907" y="1719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471"/>
              <p:cNvSpPr>
                <a:spLocks/>
              </p:cNvSpPr>
              <p:nvPr/>
            </p:nvSpPr>
            <p:spPr bwMode="auto">
              <a:xfrm>
                <a:off x="3979" y="1660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Freeform 472"/>
              <p:cNvSpPr>
                <a:spLocks/>
              </p:cNvSpPr>
              <p:nvPr/>
            </p:nvSpPr>
            <p:spPr bwMode="auto">
              <a:xfrm>
                <a:off x="3979" y="1650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3" name="Freeform 473"/>
              <p:cNvSpPr>
                <a:spLocks/>
              </p:cNvSpPr>
              <p:nvPr/>
            </p:nvSpPr>
            <p:spPr bwMode="auto">
              <a:xfrm>
                <a:off x="3979" y="1660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Freeform 474"/>
              <p:cNvSpPr>
                <a:spLocks/>
              </p:cNvSpPr>
              <p:nvPr/>
            </p:nvSpPr>
            <p:spPr bwMode="auto">
              <a:xfrm>
                <a:off x="3979" y="1650"/>
                <a:ext cx="0" cy="25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75"/>
              <p:cNvSpPr>
                <a:spLocks/>
              </p:cNvSpPr>
              <p:nvPr/>
            </p:nvSpPr>
            <p:spPr bwMode="auto">
              <a:xfrm>
                <a:off x="3979" y="1654"/>
                <a:ext cx="0" cy="8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6"/>
              <p:cNvSpPr>
                <a:spLocks/>
              </p:cNvSpPr>
              <p:nvPr/>
            </p:nvSpPr>
            <p:spPr bwMode="auto">
              <a:xfrm>
                <a:off x="3966" y="1654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477"/>
              <p:cNvSpPr>
                <a:spLocks/>
              </p:cNvSpPr>
              <p:nvPr/>
            </p:nvSpPr>
            <p:spPr bwMode="auto">
              <a:xfrm>
                <a:off x="3979" y="1662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478"/>
              <p:cNvSpPr>
                <a:spLocks/>
              </p:cNvSpPr>
              <p:nvPr/>
            </p:nvSpPr>
            <p:spPr bwMode="auto">
              <a:xfrm>
                <a:off x="3966" y="1671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Freeform 479"/>
              <p:cNvSpPr>
                <a:spLocks/>
              </p:cNvSpPr>
              <p:nvPr/>
            </p:nvSpPr>
            <p:spPr bwMode="auto">
              <a:xfrm>
                <a:off x="4037" y="162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Freeform 480"/>
              <p:cNvSpPr>
                <a:spLocks/>
              </p:cNvSpPr>
              <p:nvPr/>
            </p:nvSpPr>
            <p:spPr bwMode="auto">
              <a:xfrm>
                <a:off x="4037" y="161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Freeform 481"/>
              <p:cNvSpPr>
                <a:spLocks/>
              </p:cNvSpPr>
              <p:nvPr/>
            </p:nvSpPr>
            <p:spPr bwMode="auto">
              <a:xfrm>
                <a:off x="4037" y="162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Freeform 482"/>
              <p:cNvSpPr>
                <a:spLocks/>
              </p:cNvSpPr>
              <p:nvPr/>
            </p:nvSpPr>
            <p:spPr bwMode="auto">
              <a:xfrm>
                <a:off x="4037" y="161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Freeform 483"/>
              <p:cNvSpPr>
                <a:spLocks/>
              </p:cNvSpPr>
              <p:nvPr/>
            </p:nvSpPr>
            <p:spPr bwMode="auto">
              <a:xfrm>
                <a:off x="4037" y="1619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484"/>
              <p:cNvSpPr>
                <a:spLocks/>
              </p:cNvSpPr>
              <p:nvPr/>
            </p:nvSpPr>
            <p:spPr bwMode="auto">
              <a:xfrm>
                <a:off x="4025" y="1619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485"/>
              <p:cNvSpPr>
                <a:spLocks/>
              </p:cNvSpPr>
              <p:nvPr/>
            </p:nvSpPr>
            <p:spPr bwMode="auto">
              <a:xfrm>
                <a:off x="4037" y="162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486"/>
              <p:cNvSpPr>
                <a:spLocks/>
              </p:cNvSpPr>
              <p:nvPr/>
            </p:nvSpPr>
            <p:spPr bwMode="auto">
              <a:xfrm>
                <a:off x="4025" y="163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487"/>
              <p:cNvSpPr>
                <a:spLocks/>
              </p:cNvSpPr>
              <p:nvPr/>
            </p:nvSpPr>
            <p:spPr bwMode="auto">
              <a:xfrm>
                <a:off x="4096" y="1591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488"/>
              <p:cNvSpPr>
                <a:spLocks/>
              </p:cNvSpPr>
              <p:nvPr/>
            </p:nvSpPr>
            <p:spPr bwMode="auto">
              <a:xfrm>
                <a:off x="4096" y="158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489"/>
              <p:cNvSpPr>
                <a:spLocks/>
              </p:cNvSpPr>
              <p:nvPr/>
            </p:nvSpPr>
            <p:spPr bwMode="auto">
              <a:xfrm>
                <a:off x="4096" y="1591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490"/>
              <p:cNvSpPr>
                <a:spLocks/>
              </p:cNvSpPr>
              <p:nvPr/>
            </p:nvSpPr>
            <p:spPr bwMode="auto">
              <a:xfrm>
                <a:off x="4096" y="158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491"/>
              <p:cNvSpPr>
                <a:spLocks/>
              </p:cNvSpPr>
              <p:nvPr/>
            </p:nvSpPr>
            <p:spPr bwMode="auto">
              <a:xfrm>
                <a:off x="4096" y="1586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492"/>
              <p:cNvSpPr>
                <a:spLocks/>
              </p:cNvSpPr>
              <p:nvPr/>
            </p:nvSpPr>
            <p:spPr bwMode="auto">
              <a:xfrm>
                <a:off x="4083" y="1586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493"/>
              <p:cNvSpPr>
                <a:spLocks/>
              </p:cNvSpPr>
              <p:nvPr/>
            </p:nvSpPr>
            <p:spPr bwMode="auto">
              <a:xfrm>
                <a:off x="4096" y="1594"/>
                <a:ext cx="0" cy="10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494"/>
              <p:cNvSpPr>
                <a:spLocks/>
              </p:cNvSpPr>
              <p:nvPr/>
            </p:nvSpPr>
            <p:spPr bwMode="auto">
              <a:xfrm>
                <a:off x="4083" y="160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495"/>
              <p:cNvSpPr>
                <a:spLocks/>
              </p:cNvSpPr>
              <p:nvPr/>
            </p:nvSpPr>
            <p:spPr bwMode="auto">
              <a:xfrm>
                <a:off x="4154" y="1561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496"/>
              <p:cNvSpPr>
                <a:spLocks/>
              </p:cNvSpPr>
              <p:nvPr/>
            </p:nvSpPr>
            <p:spPr bwMode="auto">
              <a:xfrm>
                <a:off x="4154" y="1551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497"/>
              <p:cNvSpPr>
                <a:spLocks/>
              </p:cNvSpPr>
              <p:nvPr/>
            </p:nvSpPr>
            <p:spPr bwMode="auto">
              <a:xfrm>
                <a:off x="4154" y="1561"/>
                <a:ext cx="0" cy="5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498"/>
              <p:cNvSpPr>
                <a:spLocks/>
              </p:cNvSpPr>
              <p:nvPr/>
            </p:nvSpPr>
            <p:spPr bwMode="auto">
              <a:xfrm>
                <a:off x="4154" y="1551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499"/>
              <p:cNvSpPr>
                <a:spLocks/>
              </p:cNvSpPr>
              <p:nvPr/>
            </p:nvSpPr>
            <p:spPr bwMode="auto">
              <a:xfrm>
                <a:off x="4154" y="1555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500"/>
              <p:cNvSpPr>
                <a:spLocks/>
              </p:cNvSpPr>
              <p:nvPr/>
            </p:nvSpPr>
            <p:spPr bwMode="auto">
              <a:xfrm>
                <a:off x="4142" y="155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501"/>
              <p:cNvSpPr>
                <a:spLocks/>
              </p:cNvSpPr>
              <p:nvPr/>
            </p:nvSpPr>
            <p:spPr bwMode="auto">
              <a:xfrm>
                <a:off x="4154" y="1564"/>
                <a:ext cx="0" cy="8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502"/>
              <p:cNvSpPr>
                <a:spLocks/>
              </p:cNvSpPr>
              <p:nvPr/>
            </p:nvSpPr>
            <p:spPr bwMode="auto">
              <a:xfrm>
                <a:off x="4142" y="1572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503"/>
              <p:cNvSpPr>
                <a:spLocks/>
              </p:cNvSpPr>
              <p:nvPr/>
            </p:nvSpPr>
            <p:spPr bwMode="auto">
              <a:xfrm>
                <a:off x="4213" y="1532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504"/>
              <p:cNvSpPr>
                <a:spLocks/>
              </p:cNvSpPr>
              <p:nvPr/>
            </p:nvSpPr>
            <p:spPr bwMode="auto">
              <a:xfrm>
                <a:off x="4213" y="152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505"/>
              <p:cNvSpPr>
                <a:spLocks/>
              </p:cNvSpPr>
              <p:nvPr/>
            </p:nvSpPr>
            <p:spPr bwMode="auto">
              <a:xfrm>
                <a:off x="4213" y="153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" name="Freeform 506"/>
              <p:cNvSpPr>
                <a:spLocks/>
              </p:cNvSpPr>
              <p:nvPr/>
            </p:nvSpPr>
            <p:spPr bwMode="auto">
              <a:xfrm>
                <a:off x="4213" y="1522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" name="Freeform 507"/>
              <p:cNvSpPr>
                <a:spLocks/>
              </p:cNvSpPr>
              <p:nvPr/>
            </p:nvSpPr>
            <p:spPr bwMode="auto">
              <a:xfrm>
                <a:off x="4213" y="1526"/>
                <a:ext cx="0" cy="9"/>
              </a:xfrm>
              <a:custGeom>
                <a:avLst/>
                <a:gdLst>
                  <a:gd name="T0" fmla="*/ 15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8" name="Freeform 508"/>
              <p:cNvSpPr>
                <a:spLocks/>
              </p:cNvSpPr>
              <p:nvPr/>
            </p:nvSpPr>
            <p:spPr bwMode="auto">
              <a:xfrm>
                <a:off x="4200" y="1526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9" name="Freeform 509"/>
              <p:cNvSpPr>
                <a:spLocks/>
              </p:cNvSpPr>
              <p:nvPr/>
            </p:nvSpPr>
            <p:spPr bwMode="auto">
              <a:xfrm>
                <a:off x="4213" y="1535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0" name="Freeform 510"/>
              <p:cNvSpPr>
                <a:spLocks/>
              </p:cNvSpPr>
              <p:nvPr/>
            </p:nvSpPr>
            <p:spPr bwMode="auto">
              <a:xfrm>
                <a:off x="4200" y="1544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Freeform 511"/>
              <p:cNvSpPr>
                <a:spLocks/>
              </p:cNvSpPr>
              <p:nvPr/>
            </p:nvSpPr>
            <p:spPr bwMode="auto">
              <a:xfrm>
                <a:off x="4272" y="149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512"/>
              <p:cNvSpPr>
                <a:spLocks/>
              </p:cNvSpPr>
              <p:nvPr/>
            </p:nvSpPr>
            <p:spPr bwMode="auto">
              <a:xfrm>
                <a:off x="4272" y="148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513"/>
              <p:cNvSpPr>
                <a:spLocks/>
              </p:cNvSpPr>
              <p:nvPr/>
            </p:nvSpPr>
            <p:spPr bwMode="auto">
              <a:xfrm>
                <a:off x="4272" y="1495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4" name="Freeform 514"/>
              <p:cNvSpPr>
                <a:spLocks/>
              </p:cNvSpPr>
              <p:nvPr/>
            </p:nvSpPr>
            <p:spPr bwMode="auto">
              <a:xfrm>
                <a:off x="4272" y="1486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5" name="Freeform 515"/>
              <p:cNvSpPr>
                <a:spLocks/>
              </p:cNvSpPr>
              <p:nvPr/>
            </p:nvSpPr>
            <p:spPr bwMode="auto">
              <a:xfrm>
                <a:off x="4272" y="1490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Freeform 516"/>
              <p:cNvSpPr>
                <a:spLocks/>
              </p:cNvSpPr>
              <p:nvPr/>
            </p:nvSpPr>
            <p:spPr bwMode="auto">
              <a:xfrm>
                <a:off x="4259" y="1490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517"/>
              <p:cNvSpPr>
                <a:spLocks/>
              </p:cNvSpPr>
              <p:nvPr/>
            </p:nvSpPr>
            <p:spPr bwMode="auto">
              <a:xfrm>
                <a:off x="4272" y="1498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518"/>
              <p:cNvSpPr>
                <a:spLocks/>
              </p:cNvSpPr>
              <p:nvPr/>
            </p:nvSpPr>
            <p:spPr bwMode="auto">
              <a:xfrm>
                <a:off x="4259" y="1507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Freeform 519"/>
              <p:cNvSpPr>
                <a:spLocks/>
              </p:cNvSpPr>
              <p:nvPr/>
            </p:nvSpPr>
            <p:spPr bwMode="auto">
              <a:xfrm>
                <a:off x="4331" y="1469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Freeform 520"/>
              <p:cNvSpPr>
                <a:spLocks/>
              </p:cNvSpPr>
              <p:nvPr/>
            </p:nvSpPr>
            <p:spPr bwMode="auto">
              <a:xfrm>
                <a:off x="4331" y="1460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Freeform 521"/>
              <p:cNvSpPr>
                <a:spLocks/>
              </p:cNvSpPr>
              <p:nvPr/>
            </p:nvSpPr>
            <p:spPr bwMode="auto">
              <a:xfrm>
                <a:off x="4331" y="1469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522"/>
              <p:cNvSpPr>
                <a:spLocks/>
              </p:cNvSpPr>
              <p:nvPr/>
            </p:nvSpPr>
            <p:spPr bwMode="auto">
              <a:xfrm>
                <a:off x="4331" y="1460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523"/>
              <p:cNvSpPr>
                <a:spLocks/>
              </p:cNvSpPr>
              <p:nvPr/>
            </p:nvSpPr>
            <p:spPr bwMode="auto">
              <a:xfrm>
                <a:off x="4331" y="1464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524"/>
              <p:cNvSpPr>
                <a:spLocks/>
              </p:cNvSpPr>
              <p:nvPr/>
            </p:nvSpPr>
            <p:spPr bwMode="auto">
              <a:xfrm>
                <a:off x="4318" y="1464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5" name="Freeform 525"/>
              <p:cNvSpPr>
                <a:spLocks/>
              </p:cNvSpPr>
              <p:nvPr/>
            </p:nvSpPr>
            <p:spPr bwMode="auto">
              <a:xfrm>
                <a:off x="4331" y="1472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6" name="Freeform 526"/>
              <p:cNvSpPr>
                <a:spLocks/>
              </p:cNvSpPr>
              <p:nvPr/>
            </p:nvSpPr>
            <p:spPr bwMode="auto">
              <a:xfrm>
                <a:off x="4318" y="1481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7" name="Freeform 527"/>
              <p:cNvSpPr>
                <a:spLocks/>
              </p:cNvSpPr>
              <p:nvPr/>
            </p:nvSpPr>
            <p:spPr bwMode="auto">
              <a:xfrm>
                <a:off x="4389" y="1445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Freeform 528"/>
              <p:cNvSpPr>
                <a:spLocks/>
              </p:cNvSpPr>
              <p:nvPr/>
            </p:nvSpPr>
            <p:spPr bwMode="auto">
              <a:xfrm>
                <a:off x="4389" y="143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Freeform 529"/>
              <p:cNvSpPr>
                <a:spLocks/>
              </p:cNvSpPr>
              <p:nvPr/>
            </p:nvSpPr>
            <p:spPr bwMode="auto">
              <a:xfrm>
                <a:off x="4389" y="1445"/>
                <a:ext cx="0" cy="6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10 h 10"/>
                  <a:gd name="T4" fmla="*/ 0 w 1"/>
                  <a:gd name="T5" fmla="*/ 0 h 10"/>
                  <a:gd name="T6" fmla="*/ 1 w 1"/>
                  <a:gd name="T7" fmla="*/ 0 h 10"/>
                  <a:gd name="T8" fmla="*/ 1 w 1"/>
                  <a:gd name="T9" fmla="*/ 10 h 10"/>
                  <a:gd name="T10" fmla="*/ 0 w 1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530"/>
              <p:cNvSpPr>
                <a:spLocks/>
              </p:cNvSpPr>
              <p:nvPr/>
            </p:nvSpPr>
            <p:spPr bwMode="auto">
              <a:xfrm>
                <a:off x="4389" y="1435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531"/>
              <p:cNvSpPr>
                <a:spLocks/>
              </p:cNvSpPr>
              <p:nvPr/>
            </p:nvSpPr>
            <p:spPr bwMode="auto">
              <a:xfrm>
                <a:off x="4389" y="1440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2" name="Freeform 532"/>
              <p:cNvSpPr>
                <a:spLocks/>
              </p:cNvSpPr>
              <p:nvPr/>
            </p:nvSpPr>
            <p:spPr bwMode="auto">
              <a:xfrm>
                <a:off x="4377" y="1440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Freeform 533"/>
              <p:cNvSpPr>
                <a:spLocks/>
              </p:cNvSpPr>
              <p:nvPr/>
            </p:nvSpPr>
            <p:spPr bwMode="auto">
              <a:xfrm>
                <a:off x="4389" y="1448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Freeform 534"/>
              <p:cNvSpPr>
                <a:spLocks/>
              </p:cNvSpPr>
              <p:nvPr/>
            </p:nvSpPr>
            <p:spPr bwMode="auto">
              <a:xfrm>
                <a:off x="4377" y="1457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Freeform 535"/>
              <p:cNvSpPr>
                <a:spLocks/>
              </p:cNvSpPr>
              <p:nvPr/>
            </p:nvSpPr>
            <p:spPr bwMode="auto">
              <a:xfrm>
                <a:off x="4448" y="1423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6" name="Freeform 536"/>
              <p:cNvSpPr>
                <a:spLocks/>
              </p:cNvSpPr>
              <p:nvPr/>
            </p:nvSpPr>
            <p:spPr bwMode="auto">
              <a:xfrm>
                <a:off x="4448" y="1413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7" name="Freeform 537"/>
              <p:cNvSpPr>
                <a:spLocks/>
              </p:cNvSpPr>
              <p:nvPr/>
            </p:nvSpPr>
            <p:spPr bwMode="auto">
              <a:xfrm>
                <a:off x="4448" y="1423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8" name="Freeform 538"/>
              <p:cNvSpPr>
                <a:spLocks/>
              </p:cNvSpPr>
              <p:nvPr/>
            </p:nvSpPr>
            <p:spPr bwMode="auto">
              <a:xfrm>
                <a:off x="4448" y="1413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Freeform 539"/>
              <p:cNvSpPr>
                <a:spLocks/>
              </p:cNvSpPr>
              <p:nvPr/>
            </p:nvSpPr>
            <p:spPr bwMode="auto">
              <a:xfrm>
                <a:off x="4448" y="1418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0" name="Freeform 540"/>
              <p:cNvSpPr>
                <a:spLocks/>
              </p:cNvSpPr>
              <p:nvPr/>
            </p:nvSpPr>
            <p:spPr bwMode="auto">
              <a:xfrm>
                <a:off x="4435" y="1418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1" name="Freeform 541"/>
              <p:cNvSpPr>
                <a:spLocks/>
              </p:cNvSpPr>
              <p:nvPr/>
            </p:nvSpPr>
            <p:spPr bwMode="auto">
              <a:xfrm>
                <a:off x="4448" y="1426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2" name="Freeform 542"/>
              <p:cNvSpPr>
                <a:spLocks/>
              </p:cNvSpPr>
              <p:nvPr/>
            </p:nvSpPr>
            <p:spPr bwMode="auto">
              <a:xfrm>
                <a:off x="4435" y="1435"/>
                <a:ext cx="25" cy="0"/>
              </a:xfrm>
              <a:custGeom>
                <a:avLst/>
                <a:gdLst>
                  <a:gd name="T0" fmla="*/ 0 w 43"/>
                  <a:gd name="T1" fmla="*/ 0 w 43"/>
                  <a:gd name="T2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3" name="Freeform 543"/>
              <p:cNvSpPr>
                <a:spLocks/>
              </p:cNvSpPr>
              <p:nvPr/>
            </p:nvSpPr>
            <p:spPr bwMode="auto">
              <a:xfrm>
                <a:off x="4506" y="1402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4" name="Freeform 544"/>
              <p:cNvSpPr>
                <a:spLocks/>
              </p:cNvSpPr>
              <p:nvPr/>
            </p:nvSpPr>
            <p:spPr bwMode="auto">
              <a:xfrm>
                <a:off x="4506" y="139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5" name="Freeform 545"/>
              <p:cNvSpPr>
                <a:spLocks/>
              </p:cNvSpPr>
              <p:nvPr/>
            </p:nvSpPr>
            <p:spPr bwMode="auto">
              <a:xfrm>
                <a:off x="4506" y="1402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6" name="Freeform 546"/>
              <p:cNvSpPr>
                <a:spLocks/>
              </p:cNvSpPr>
              <p:nvPr/>
            </p:nvSpPr>
            <p:spPr bwMode="auto">
              <a:xfrm>
                <a:off x="4506" y="1393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7" name="Freeform 547"/>
              <p:cNvSpPr>
                <a:spLocks/>
              </p:cNvSpPr>
              <p:nvPr/>
            </p:nvSpPr>
            <p:spPr bwMode="auto">
              <a:xfrm>
                <a:off x="4506" y="1397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Freeform 548"/>
              <p:cNvSpPr>
                <a:spLocks/>
              </p:cNvSpPr>
              <p:nvPr/>
            </p:nvSpPr>
            <p:spPr bwMode="auto">
              <a:xfrm>
                <a:off x="4494" y="1397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Freeform 549"/>
              <p:cNvSpPr>
                <a:spLocks/>
              </p:cNvSpPr>
              <p:nvPr/>
            </p:nvSpPr>
            <p:spPr bwMode="auto">
              <a:xfrm>
                <a:off x="4506" y="1405"/>
                <a:ext cx="0" cy="10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0" name="Freeform 550"/>
              <p:cNvSpPr>
                <a:spLocks/>
              </p:cNvSpPr>
              <p:nvPr/>
            </p:nvSpPr>
            <p:spPr bwMode="auto">
              <a:xfrm>
                <a:off x="4494" y="1415"/>
                <a:ext cx="25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1" name="Freeform 551"/>
              <p:cNvSpPr>
                <a:spLocks/>
              </p:cNvSpPr>
              <p:nvPr/>
            </p:nvSpPr>
            <p:spPr bwMode="auto">
              <a:xfrm>
                <a:off x="4565" y="1377"/>
                <a:ext cx="0" cy="6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2" name="Freeform 552"/>
              <p:cNvSpPr>
                <a:spLocks/>
              </p:cNvSpPr>
              <p:nvPr/>
            </p:nvSpPr>
            <p:spPr bwMode="auto">
              <a:xfrm>
                <a:off x="4565" y="1367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3" name="Freeform 553"/>
              <p:cNvSpPr>
                <a:spLocks/>
              </p:cNvSpPr>
              <p:nvPr/>
            </p:nvSpPr>
            <p:spPr bwMode="auto">
              <a:xfrm>
                <a:off x="4565" y="1377"/>
                <a:ext cx="0" cy="6"/>
              </a:xfrm>
              <a:custGeom>
                <a:avLst/>
                <a:gdLst>
                  <a:gd name="T0" fmla="*/ 10 h 10"/>
                  <a:gd name="T1" fmla="*/ 10 h 10"/>
                  <a:gd name="T2" fmla="*/ 0 h 10"/>
                  <a:gd name="T3" fmla="*/ 0 h 10"/>
                  <a:gd name="T4" fmla="*/ 10 h 10"/>
                  <a:gd name="T5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4" name="Freeform 554"/>
              <p:cNvSpPr>
                <a:spLocks/>
              </p:cNvSpPr>
              <p:nvPr/>
            </p:nvSpPr>
            <p:spPr bwMode="auto">
              <a:xfrm>
                <a:off x="4565" y="1367"/>
                <a:ext cx="0" cy="25"/>
              </a:xfrm>
              <a:custGeom>
                <a:avLst/>
                <a:gdLst>
                  <a:gd name="T0" fmla="*/ 43 h 43"/>
                  <a:gd name="T1" fmla="*/ 43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5" name="Freeform 555"/>
              <p:cNvSpPr>
                <a:spLocks/>
              </p:cNvSpPr>
              <p:nvPr/>
            </p:nvSpPr>
            <p:spPr bwMode="auto">
              <a:xfrm>
                <a:off x="4565" y="1371"/>
                <a:ext cx="0" cy="9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6" name="Freeform 556"/>
              <p:cNvSpPr>
                <a:spLocks/>
              </p:cNvSpPr>
              <p:nvPr/>
            </p:nvSpPr>
            <p:spPr bwMode="auto">
              <a:xfrm>
                <a:off x="4552" y="1371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7" name="Freeform 557"/>
              <p:cNvSpPr>
                <a:spLocks/>
              </p:cNvSpPr>
              <p:nvPr/>
            </p:nvSpPr>
            <p:spPr bwMode="auto">
              <a:xfrm>
                <a:off x="4565" y="1380"/>
                <a:ext cx="0" cy="9"/>
              </a:xfrm>
              <a:custGeom>
                <a:avLst/>
                <a:gdLst>
                  <a:gd name="T0" fmla="*/ 0 h 16"/>
                  <a:gd name="T1" fmla="*/ 0 h 16"/>
                  <a:gd name="T2" fmla="*/ 16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8" name="Freeform 558"/>
              <p:cNvSpPr>
                <a:spLocks/>
              </p:cNvSpPr>
              <p:nvPr/>
            </p:nvSpPr>
            <p:spPr bwMode="auto">
              <a:xfrm>
                <a:off x="4552" y="1389"/>
                <a:ext cx="26" cy="0"/>
              </a:xfrm>
              <a:custGeom>
                <a:avLst/>
                <a:gdLst>
                  <a:gd name="T0" fmla="*/ 0 w 44"/>
                  <a:gd name="T1" fmla="*/ 0 w 44"/>
                  <a:gd name="T2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9" name="Rectangle 559"/>
              <p:cNvSpPr>
                <a:spLocks noChangeArrowheads="1"/>
              </p:cNvSpPr>
              <p:nvPr/>
            </p:nvSpPr>
            <p:spPr bwMode="auto">
              <a:xfrm>
                <a:off x="4624" y="1362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4624" y="134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1" name="Rectangle 561"/>
              <p:cNvSpPr>
                <a:spLocks noChangeArrowheads="1"/>
              </p:cNvSpPr>
              <p:nvPr/>
            </p:nvSpPr>
            <p:spPr bwMode="auto">
              <a:xfrm>
                <a:off x="4624" y="1362"/>
                <a:ext cx="1" cy="1"/>
              </a:xfrm>
              <a:prstGeom prst="rect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2" name="Freeform 562"/>
              <p:cNvSpPr>
                <a:spLocks/>
              </p:cNvSpPr>
              <p:nvPr/>
            </p:nvSpPr>
            <p:spPr bwMode="auto">
              <a:xfrm>
                <a:off x="4624" y="1349"/>
                <a:ext cx="0" cy="26"/>
              </a:xfrm>
              <a:custGeom>
                <a:avLst/>
                <a:gdLst>
                  <a:gd name="T0" fmla="*/ 44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3" name="Freeform 563"/>
              <p:cNvSpPr>
                <a:spLocks/>
              </p:cNvSpPr>
              <p:nvPr/>
            </p:nvSpPr>
            <p:spPr bwMode="auto">
              <a:xfrm>
                <a:off x="4624" y="1354"/>
                <a:ext cx="0" cy="8"/>
              </a:xfrm>
              <a:custGeom>
                <a:avLst/>
                <a:gdLst>
                  <a:gd name="T0" fmla="*/ 14 h 14"/>
                  <a:gd name="T1" fmla="*/ 14 h 14"/>
                  <a:gd name="T2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4" name="Freeform 564"/>
              <p:cNvSpPr>
                <a:spLocks/>
              </p:cNvSpPr>
              <p:nvPr/>
            </p:nvSpPr>
            <p:spPr bwMode="auto">
              <a:xfrm>
                <a:off x="4611" y="1354"/>
                <a:ext cx="13" cy="0"/>
              </a:xfrm>
              <a:custGeom>
                <a:avLst/>
                <a:gdLst>
                  <a:gd name="T0" fmla="*/ 0 w 22"/>
                  <a:gd name="T1" fmla="*/ 0 w 22"/>
                  <a:gd name="T2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" name="Freeform 565"/>
              <p:cNvSpPr>
                <a:spLocks/>
              </p:cNvSpPr>
              <p:nvPr/>
            </p:nvSpPr>
            <p:spPr bwMode="auto">
              <a:xfrm>
                <a:off x="4624" y="1362"/>
                <a:ext cx="0" cy="9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" name="Freeform 566"/>
              <p:cNvSpPr>
                <a:spLocks/>
              </p:cNvSpPr>
              <p:nvPr/>
            </p:nvSpPr>
            <p:spPr bwMode="auto">
              <a:xfrm>
                <a:off x="4611" y="1371"/>
                <a:ext cx="13" cy="0"/>
              </a:xfrm>
              <a:custGeom>
                <a:avLst/>
                <a:gdLst>
                  <a:gd name="T0" fmla="*/ 0 w 22"/>
                  <a:gd name="T1" fmla="*/ 0 w 22"/>
                  <a:gd name="T2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" name="Freeform 567"/>
              <p:cNvSpPr>
                <a:spLocks noEditPoints="1"/>
              </p:cNvSpPr>
              <p:nvPr/>
            </p:nvSpPr>
            <p:spPr bwMode="auto">
              <a:xfrm>
                <a:off x="1080" y="1328"/>
                <a:ext cx="3569" cy="2074"/>
              </a:xfrm>
              <a:custGeom>
                <a:avLst/>
                <a:gdLst>
                  <a:gd name="T0" fmla="*/ 0 w 6134"/>
                  <a:gd name="T1" fmla="*/ 3505 h 3563"/>
                  <a:gd name="T2" fmla="*/ 101 w 6134"/>
                  <a:gd name="T3" fmla="*/ 3477 h 3563"/>
                  <a:gd name="T4" fmla="*/ 202 w 6134"/>
                  <a:gd name="T5" fmla="*/ 3450 h 3563"/>
                  <a:gd name="T6" fmla="*/ 302 w 6134"/>
                  <a:gd name="T7" fmla="*/ 3415 h 3563"/>
                  <a:gd name="T8" fmla="*/ 403 w 6134"/>
                  <a:gd name="T9" fmla="*/ 3389 h 3563"/>
                  <a:gd name="T10" fmla="*/ 504 w 6134"/>
                  <a:gd name="T11" fmla="*/ 3364 h 3563"/>
                  <a:gd name="T12" fmla="*/ 605 w 6134"/>
                  <a:gd name="T13" fmla="*/ 3339 h 3563"/>
                  <a:gd name="T14" fmla="*/ 705 w 6134"/>
                  <a:gd name="T15" fmla="*/ 3316 h 3563"/>
                  <a:gd name="T16" fmla="*/ 806 w 6134"/>
                  <a:gd name="T17" fmla="*/ 3285 h 3563"/>
                  <a:gd name="T18" fmla="*/ 907 w 6134"/>
                  <a:gd name="T19" fmla="*/ 3264 h 3563"/>
                  <a:gd name="T20" fmla="*/ 1008 w 6134"/>
                  <a:gd name="T21" fmla="*/ 3243 h 3563"/>
                  <a:gd name="T22" fmla="*/ 1209 w 6134"/>
                  <a:gd name="T23" fmla="*/ 3208 h 3563"/>
                  <a:gd name="T24" fmla="*/ 1411 w 6134"/>
                  <a:gd name="T25" fmla="*/ 3165 h 3563"/>
                  <a:gd name="T26" fmla="*/ 1713 w 6134"/>
                  <a:gd name="T27" fmla="*/ 3040 h 3563"/>
                  <a:gd name="T28" fmla="*/ 1814 w 6134"/>
                  <a:gd name="T29" fmla="*/ 2909 h 3563"/>
                  <a:gd name="T30" fmla="*/ 1915 w 6134"/>
                  <a:gd name="T31" fmla="*/ 2813 h 3563"/>
                  <a:gd name="T32" fmla="*/ 2016 w 6134"/>
                  <a:gd name="T33" fmla="*/ 2719 h 3563"/>
                  <a:gd name="T34" fmla="*/ 2116 w 6134"/>
                  <a:gd name="T35" fmla="*/ 2627 h 3563"/>
                  <a:gd name="T36" fmla="*/ 2217 w 6134"/>
                  <a:gd name="T37" fmla="*/ 2538 h 3563"/>
                  <a:gd name="T38" fmla="*/ 2318 w 6134"/>
                  <a:gd name="T39" fmla="*/ 2424 h 3563"/>
                  <a:gd name="T40" fmla="*/ 2419 w 6134"/>
                  <a:gd name="T41" fmla="*/ 2341 h 3563"/>
                  <a:gd name="T42" fmla="*/ 2520 w 6134"/>
                  <a:gd name="T43" fmla="*/ 2262 h 3563"/>
                  <a:gd name="T44" fmla="*/ 2620 w 6134"/>
                  <a:gd name="T45" fmla="*/ 2185 h 3563"/>
                  <a:gd name="T46" fmla="*/ 2721 w 6134"/>
                  <a:gd name="T47" fmla="*/ 2110 h 3563"/>
                  <a:gd name="T48" fmla="*/ 2822 w 6134"/>
                  <a:gd name="T49" fmla="*/ 2037 h 3563"/>
                  <a:gd name="T50" fmla="*/ 2923 w 6134"/>
                  <a:gd name="T51" fmla="*/ 1943 h 3563"/>
                  <a:gd name="T52" fmla="*/ 3024 w 6134"/>
                  <a:gd name="T53" fmla="*/ 1874 h 3563"/>
                  <a:gd name="T54" fmla="*/ 3124 w 6134"/>
                  <a:gd name="T55" fmla="*/ 1808 h 3563"/>
                  <a:gd name="T56" fmla="*/ 3225 w 6134"/>
                  <a:gd name="T57" fmla="*/ 1742 h 3563"/>
                  <a:gd name="T58" fmla="*/ 3326 w 6134"/>
                  <a:gd name="T59" fmla="*/ 1677 h 3563"/>
                  <a:gd name="T60" fmla="*/ 3427 w 6134"/>
                  <a:gd name="T61" fmla="*/ 1592 h 3563"/>
                  <a:gd name="T62" fmla="*/ 3528 w 6134"/>
                  <a:gd name="T63" fmla="*/ 1529 h 3563"/>
                  <a:gd name="T64" fmla="*/ 3628 w 6134"/>
                  <a:gd name="T65" fmla="*/ 1466 h 3563"/>
                  <a:gd name="T66" fmla="*/ 3729 w 6134"/>
                  <a:gd name="T67" fmla="*/ 1403 h 3563"/>
                  <a:gd name="T68" fmla="*/ 3830 w 6134"/>
                  <a:gd name="T69" fmla="*/ 1340 h 3563"/>
                  <a:gd name="T70" fmla="*/ 3931 w 6134"/>
                  <a:gd name="T71" fmla="*/ 1256 h 3563"/>
                  <a:gd name="T72" fmla="*/ 4031 w 6134"/>
                  <a:gd name="T73" fmla="*/ 1193 h 3563"/>
                  <a:gd name="T74" fmla="*/ 4132 w 6134"/>
                  <a:gd name="T75" fmla="*/ 1130 h 3563"/>
                  <a:gd name="T76" fmla="*/ 4233 w 6134"/>
                  <a:gd name="T77" fmla="*/ 1066 h 3563"/>
                  <a:gd name="T78" fmla="*/ 4334 w 6134"/>
                  <a:gd name="T79" fmla="*/ 1001 h 3563"/>
                  <a:gd name="T80" fmla="*/ 4435 w 6134"/>
                  <a:gd name="T81" fmla="*/ 915 h 3563"/>
                  <a:gd name="T82" fmla="*/ 4535 w 6134"/>
                  <a:gd name="T83" fmla="*/ 850 h 3563"/>
                  <a:gd name="T84" fmla="*/ 4636 w 6134"/>
                  <a:gd name="T85" fmla="*/ 785 h 3563"/>
                  <a:gd name="T86" fmla="*/ 4737 w 6134"/>
                  <a:gd name="T87" fmla="*/ 721 h 3563"/>
                  <a:gd name="T88" fmla="*/ 4838 w 6134"/>
                  <a:gd name="T89" fmla="*/ 656 h 3563"/>
                  <a:gd name="T90" fmla="*/ 4939 w 6134"/>
                  <a:gd name="T91" fmla="*/ 574 h 3563"/>
                  <a:gd name="T92" fmla="*/ 5039 w 6134"/>
                  <a:gd name="T93" fmla="*/ 515 h 3563"/>
                  <a:gd name="T94" fmla="*/ 5140 w 6134"/>
                  <a:gd name="T95" fmla="*/ 457 h 3563"/>
                  <a:gd name="T96" fmla="*/ 5241 w 6134"/>
                  <a:gd name="T97" fmla="*/ 404 h 3563"/>
                  <a:gd name="T98" fmla="*/ 5342 w 6134"/>
                  <a:gd name="T99" fmla="*/ 355 h 3563"/>
                  <a:gd name="T100" fmla="*/ 5442 w 6134"/>
                  <a:gd name="T101" fmla="*/ 291 h 3563"/>
                  <a:gd name="T102" fmla="*/ 5543 w 6134"/>
                  <a:gd name="T103" fmla="*/ 247 h 3563"/>
                  <a:gd name="T104" fmla="*/ 5644 w 6134"/>
                  <a:gd name="T105" fmla="*/ 206 h 3563"/>
                  <a:gd name="T106" fmla="*/ 5745 w 6134"/>
                  <a:gd name="T107" fmla="*/ 168 h 3563"/>
                  <a:gd name="T108" fmla="*/ 5846 w 6134"/>
                  <a:gd name="T109" fmla="*/ 132 h 3563"/>
                  <a:gd name="T110" fmla="*/ 5946 w 6134"/>
                  <a:gd name="T111" fmla="*/ 88 h 3563"/>
                  <a:gd name="T112" fmla="*/ 6047 w 6134"/>
                  <a:gd name="T113" fmla="*/ 58 h 3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34" h="3563">
                    <a:moveTo>
                      <a:pt x="0" y="3505"/>
                    </a:moveTo>
                    <a:lnTo>
                      <a:pt x="0" y="3505"/>
                    </a:lnTo>
                    <a:cubicBezTo>
                      <a:pt x="0" y="3447"/>
                      <a:pt x="87" y="3447"/>
                      <a:pt x="87" y="3505"/>
                    </a:cubicBezTo>
                    <a:cubicBezTo>
                      <a:pt x="87" y="3563"/>
                      <a:pt x="0" y="3563"/>
                      <a:pt x="0" y="3505"/>
                    </a:cubicBezTo>
                    <a:lnTo>
                      <a:pt x="0" y="3505"/>
                    </a:lnTo>
                    <a:close/>
                    <a:moveTo>
                      <a:pt x="101" y="3477"/>
                    </a:moveTo>
                    <a:lnTo>
                      <a:pt x="101" y="3477"/>
                    </a:lnTo>
                    <a:cubicBezTo>
                      <a:pt x="101" y="3419"/>
                      <a:pt x="188" y="3419"/>
                      <a:pt x="188" y="3477"/>
                    </a:cubicBezTo>
                    <a:cubicBezTo>
                      <a:pt x="188" y="3535"/>
                      <a:pt x="101" y="3535"/>
                      <a:pt x="101" y="3477"/>
                    </a:cubicBezTo>
                    <a:lnTo>
                      <a:pt x="101" y="3477"/>
                    </a:lnTo>
                    <a:close/>
                    <a:moveTo>
                      <a:pt x="202" y="3450"/>
                    </a:moveTo>
                    <a:lnTo>
                      <a:pt x="202" y="3450"/>
                    </a:lnTo>
                    <a:cubicBezTo>
                      <a:pt x="202" y="3392"/>
                      <a:pt x="288" y="3392"/>
                      <a:pt x="288" y="3450"/>
                    </a:cubicBezTo>
                    <a:cubicBezTo>
                      <a:pt x="288" y="3508"/>
                      <a:pt x="202" y="3508"/>
                      <a:pt x="202" y="3450"/>
                    </a:cubicBezTo>
                    <a:lnTo>
                      <a:pt x="202" y="3450"/>
                    </a:lnTo>
                    <a:close/>
                    <a:moveTo>
                      <a:pt x="302" y="3415"/>
                    </a:moveTo>
                    <a:lnTo>
                      <a:pt x="302" y="3415"/>
                    </a:lnTo>
                    <a:cubicBezTo>
                      <a:pt x="302" y="3357"/>
                      <a:pt x="389" y="3357"/>
                      <a:pt x="389" y="3415"/>
                    </a:cubicBezTo>
                    <a:cubicBezTo>
                      <a:pt x="389" y="3472"/>
                      <a:pt x="302" y="3472"/>
                      <a:pt x="302" y="3415"/>
                    </a:cubicBezTo>
                    <a:lnTo>
                      <a:pt x="302" y="3415"/>
                    </a:lnTo>
                    <a:close/>
                    <a:moveTo>
                      <a:pt x="403" y="3389"/>
                    </a:moveTo>
                    <a:lnTo>
                      <a:pt x="403" y="3389"/>
                    </a:lnTo>
                    <a:cubicBezTo>
                      <a:pt x="403" y="3331"/>
                      <a:pt x="490" y="3331"/>
                      <a:pt x="490" y="3389"/>
                    </a:cubicBezTo>
                    <a:cubicBezTo>
                      <a:pt x="490" y="3447"/>
                      <a:pt x="403" y="3447"/>
                      <a:pt x="403" y="3389"/>
                    </a:cubicBezTo>
                    <a:lnTo>
                      <a:pt x="403" y="3389"/>
                    </a:lnTo>
                    <a:close/>
                    <a:moveTo>
                      <a:pt x="504" y="3364"/>
                    </a:moveTo>
                    <a:lnTo>
                      <a:pt x="504" y="3364"/>
                    </a:lnTo>
                    <a:cubicBezTo>
                      <a:pt x="504" y="3306"/>
                      <a:pt x="591" y="3306"/>
                      <a:pt x="591" y="3364"/>
                    </a:cubicBezTo>
                    <a:cubicBezTo>
                      <a:pt x="591" y="3422"/>
                      <a:pt x="504" y="3422"/>
                      <a:pt x="504" y="3364"/>
                    </a:cubicBezTo>
                    <a:lnTo>
                      <a:pt x="504" y="3364"/>
                    </a:lnTo>
                    <a:close/>
                    <a:moveTo>
                      <a:pt x="605" y="3339"/>
                    </a:moveTo>
                    <a:lnTo>
                      <a:pt x="605" y="3339"/>
                    </a:lnTo>
                    <a:cubicBezTo>
                      <a:pt x="605" y="3281"/>
                      <a:pt x="692" y="3281"/>
                      <a:pt x="692" y="3339"/>
                    </a:cubicBezTo>
                    <a:cubicBezTo>
                      <a:pt x="692" y="3397"/>
                      <a:pt x="605" y="3397"/>
                      <a:pt x="605" y="3339"/>
                    </a:cubicBezTo>
                    <a:lnTo>
                      <a:pt x="605" y="3339"/>
                    </a:lnTo>
                    <a:close/>
                    <a:moveTo>
                      <a:pt x="705" y="3316"/>
                    </a:moveTo>
                    <a:lnTo>
                      <a:pt x="705" y="3316"/>
                    </a:lnTo>
                    <a:cubicBezTo>
                      <a:pt x="705" y="3258"/>
                      <a:pt x="792" y="3258"/>
                      <a:pt x="792" y="3316"/>
                    </a:cubicBezTo>
                    <a:cubicBezTo>
                      <a:pt x="792" y="3374"/>
                      <a:pt x="705" y="3374"/>
                      <a:pt x="705" y="3316"/>
                    </a:cubicBezTo>
                    <a:lnTo>
                      <a:pt x="705" y="3316"/>
                    </a:lnTo>
                    <a:close/>
                    <a:moveTo>
                      <a:pt x="806" y="3285"/>
                    </a:moveTo>
                    <a:lnTo>
                      <a:pt x="806" y="3285"/>
                    </a:lnTo>
                    <a:cubicBezTo>
                      <a:pt x="806" y="3228"/>
                      <a:pt x="893" y="3228"/>
                      <a:pt x="893" y="3285"/>
                    </a:cubicBezTo>
                    <a:cubicBezTo>
                      <a:pt x="893" y="3343"/>
                      <a:pt x="806" y="3343"/>
                      <a:pt x="806" y="3285"/>
                    </a:cubicBezTo>
                    <a:lnTo>
                      <a:pt x="806" y="3285"/>
                    </a:lnTo>
                    <a:close/>
                    <a:moveTo>
                      <a:pt x="907" y="3264"/>
                    </a:moveTo>
                    <a:lnTo>
                      <a:pt x="907" y="3264"/>
                    </a:lnTo>
                    <a:cubicBezTo>
                      <a:pt x="907" y="3206"/>
                      <a:pt x="994" y="3206"/>
                      <a:pt x="994" y="3264"/>
                    </a:cubicBezTo>
                    <a:cubicBezTo>
                      <a:pt x="994" y="3322"/>
                      <a:pt x="907" y="3322"/>
                      <a:pt x="907" y="3264"/>
                    </a:cubicBezTo>
                    <a:lnTo>
                      <a:pt x="907" y="3264"/>
                    </a:lnTo>
                    <a:close/>
                    <a:moveTo>
                      <a:pt x="1008" y="3243"/>
                    </a:moveTo>
                    <a:lnTo>
                      <a:pt x="1008" y="3243"/>
                    </a:lnTo>
                    <a:cubicBezTo>
                      <a:pt x="1008" y="3185"/>
                      <a:pt x="1095" y="3185"/>
                      <a:pt x="1095" y="3243"/>
                    </a:cubicBezTo>
                    <a:cubicBezTo>
                      <a:pt x="1095" y="3301"/>
                      <a:pt x="1008" y="3301"/>
                      <a:pt x="1008" y="3243"/>
                    </a:cubicBezTo>
                    <a:lnTo>
                      <a:pt x="1008" y="3243"/>
                    </a:lnTo>
                    <a:close/>
                    <a:moveTo>
                      <a:pt x="1209" y="3208"/>
                    </a:moveTo>
                    <a:lnTo>
                      <a:pt x="1209" y="3208"/>
                    </a:lnTo>
                    <a:cubicBezTo>
                      <a:pt x="1209" y="3150"/>
                      <a:pt x="1296" y="3150"/>
                      <a:pt x="1296" y="3208"/>
                    </a:cubicBezTo>
                    <a:cubicBezTo>
                      <a:pt x="1296" y="3266"/>
                      <a:pt x="1209" y="3266"/>
                      <a:pt x="1209" y="3208"/>
                    </a:cubicBezTo>
                    <a:lnTo>
                      <a:pt x="1209" y="3208"/>
                    </a:lnTo>
                    <a:close/>
                    <a:moveTo>
                      <a:pt x="1411" y="3165"/>
                    </a:moveTo>
                    <a:lnTo>
                      <a:pt x="1411" y="3165"/>
                    </a:lnTo>
                    <a:cubicBezTo>
                      <a:pt x="1411" y="3107"/>
                      <a:pt x="1498" y="3107"/>
                      <a:pt x="1498" y="3165"/>
                    </a:cubicBezTo>
                    <a:cubicBezTo>
                      <a:pt x="1498" y="3223"/>
                      <a:pt x="1411" y="3223"/>
                      <a:pt x="1411" y="3165"/>
                    </a:cubicBezTo>
                    <a:lnTo>
                      <a:pt x="1411" y="3165"/>
                    </a:lnTo>
                    <a:close/>
                    <a:moveTo>
                      <a:pt x="1713" y="3040"/>
                    </a:moveTo>
                    <a:lnTo>
                      <a:pt x="1713" y="3040"/>
                    </a:lnTo>
                    <a:cubicBezTo>
                      <a:pt x="1713" y="2982"/>
                      <a:pt x="1800" y="2982"/>
                      <a:pt x="1800" y="3040"/>
                    </a:cubicBezTo>
                    <a:cubicBezTo>
                      <a:pt x="1800" y="3098"/>
                      <a:pt x="1713" y="3098"/>
                      <a:pt x="1713" y="3040"/>
                    </a:cubicBezTo>
                    <a:lnTo>
                      <a:pt x="1713" y="3040"/>
                    </a:lnTo>
                    <a:close/>
                    <a:moveTo>
                      <a:pt x="1814" y="2909"/>
                    </a:moveTo>
                    <a:lnTo>
                      <a:pt x="1814" y="2909"/>
                    </a:lnTo>
                    <a:cubicBezTo>
                      <a:pt x="1814" y="2851"/>
                      <a:pt x="1901" y="2851"/>
                      <a:pt x="1901" y="2909"/>
                    </a:cubicBezTo>
                    <a:cubicBezTo>
                      <a:pt x="1901" y="2967"/>
                      <a:pt x="1814" y="2967"/>
                      <a:pt x="1814" y="2909"/>
                    </a:cubicBezTo>
                    <a:lnTo>
                      <a:pt x="1814" y="2909"/>
                    </a:lnTo>
                    <a:close/>
                    <a:moveTo>
                      <a:pt x="1915" y="2813"/>
                    </a:moveTo>
                    <a:lnTo>
                      <a:pt x="1915" y="2813"/>
                    </a:lnTo>
                    <a:cubicBezTo>
                      <a:pt x="1915" y="2755"/>
                      <a:pt x="2002" y="2755"/>
                      <a:pt x="2002" y="2813"/>
                    </a:cubicBezTo>
                    <a:cubicBezTo>
                      <a:pt x="2002" y="2871"/>
                      <a:pt x="1915" y="2871"/>
                      <a:pt x="1915" y="2813"/>
                    </a:cubicBezTo>
                    <a:lnTo>
                      <a:pt x="1915" y="2813"/>
                    </a:lnTo>
                    <a:close/>
                    <a:moveTo>
                      <a:pt x="2016" y="2719"/>
                    </a:moveTo>
                    <a:lnTo>
                      <a:pt x="2016" y="2719"/>
                    </a:lnTo>
                    <a:cubicBezTo>
                      <a:pt x="2016" y="2661"/>
                      <a:pt x="2103" y="2661"/>
                      <a:pt x="2103" y="2719"/>
                    </a:cubicBezTo>
                    <a:cubicBezTo>
                      <a:pt x="2103" y="2777"/>
                      <a:pt x="2016" y="2777"/>
                      <a:pt x="2016" y="2719"/>
                    </a:cubicBezTo>
                    <a:lnTo>
                      <a:pt x="2016" y="2719"/>
                    </a:lnTo>
                    <a:close/>
                    <a:moveTo>
                      <a:pt x="2116" y="2627"/>
                    </a:moveTo>
                    <a:lnTo>
                      <a:pt x="2116" y="2627"/>
                    </a:lnTo>
                    <a:cubicBezTo>
                      <a:pt x="2116" y="2569"/>
                      <a:pt x="2203" y="2569"/>
                      <a:pt x="2203" y="2627"/>
                    </a:cubicBezTo>
                    <a:cubicBezTo>
                      <a:pt x="2203" y="2685"/>
                      <a:pt x="2116" y="2685"/>
                      <a:pt x="2116" y="2627"/>
                    </a:cubicBezTo>
                    <a:lnTo>
                      <a:pt x="2116" y="2627"/>
                    </a:lnTo>
                    <a:close/>
                    <a:moveTo>
                      <a:pt x="2217" y="2538"/>
                    </a:moveTo>
                    <a:lnTo>
                      <a:pt x="2217" y="2538"/>
                    </a:lnTo>
                    <a:cubicBezTo>
                      <a:pt x="2217" y="2480"/>
                      <a:pt x="2304" y="2480"/>
                      <a:pt x="2304" y="2538"/>
                    </a:cubicBezTo>
                    <a:cubicBezTo>
                      <a:pt x="2304" y="2596"/>
                      <a:pt x="2217" y="2596"/>
                      <a:pt x="2217" y="2538"/>
                    </a:cubicBezTo>
                    <a:lnTo>
                      <a:pt x="2217" y="2538"/>
                    </a:lnTo>
                    <a:close/>
                    <a:moveTo>
                      <a:pt x="2318" y="2424"/>
                    </a:moveTo>
                    <a:lnTo>
                      <a:pt x="2318" y="2424"/>
                    </a:lnTo>
                    <a:cubicBezTo>
                      <a:pt x="2318" y="2366"/>
                      <a:pt x="2405" y="2366"/>
                      <a:pt x="2405" y="2424"/>
                    </a:cubicBezTo>
                    <a:cubicBezTo>
                      <a:pt x="2405" y="2482"/>
                      <a:pt x="2318" y="2482"/>
                      <a:pt x="2318" y="2424"/>
                    </a:cubicBezTo>
                    <a:lnTo>
                      <a:pt x="2318" y="2424"/>
                    </a:lnTo>
                    <a:close/>
                    <a:moveTo>
                      <a:pt x="2419" y="2341"/>
                    </a:moveTo>
                    <a:lnTo>
                      <a:pt x="2419" y="2341"/>
                    </a:lnTo>
                    <a:cubicBezTo>
                      <a:pt x="2419" y="2283"/>
                      <a:pt x="2506" y="2283"/>
                      <a:pt x="2506" y="2341"/>
                    </a:cubicBezTo>
                    <a:cubicBezTo>
                      <a:pt x="2506" y="2399"/>
                      <a:pt x="2419" y="2399"/>
                      <a:pt x="2419" y="2341"/>
                    </a:cubicBezTo>
                    <a:lnTo>
                      <a:pt x="2419" y="2341"/>
                    </a:lnTo>
                    <a:close/>
                    <a:moveTo>
                      <a:pt x="2520" y="2262"/>
                    </a:moveTo>
                    <a:lnTo>
                      <a:pt x="2520" y="2262"/>
                    </a:lnTo>
                    <a:cubicBezTo>
                      <a:pt x="2520" y="2204"/>
                      <a:pt x="2607" y="2204"/>
                      <a:pt x="2607" y="2262"/>
                    </a:cubicBezTo>
                    <a:cubicBezTo>
                      <a:pt x="2607" y="2320"/>
                      <a:pt x="2520" y="2320"/>
                      <a:pt x="2520" y="2262"/>
                    </a:cubicBezTo>
                    <a:lnTo>
                      <a:pt x="2520" y="2262"/>
                    </a:lnTo>
                    <a:close/>
                    <a:moveTo>
                      <a:pt x="2620" y="2185"/>
                    </a:moveTo>
                    <a:lnTo>
                      <a:pt x="2620" y="2185"/>
                    </a:lnTo>
                    <a:cubicBezTo>
                      <a:pt x="2620" y="2127"/>
                      <a:pt x="2707" y="2127"/>
                      <a:pt x="2707" y="2185"/>
                    </a:cubicBezTo>
                    <a:cubicBezTo>
                      <a:pt x="2707" y="2243"/>
                      <a:pt x="2620" y="2243"/>
                      <a:pt x="2620" y="2185"/>
                    </a:cubicBezTo>
                    <a:lnTo>
                      <a:pt x="2620" y="2185"/>
                    </a:lnTo>
                    <a:close/>
                    <a:moveTo>
                      <a:pt x="2721" y="2110"/>
                    </a:moveTo>
                    <a:lnTo>
                      <a:pt x="2721" y="2110"/>
                    </a:lnTo>
                    <a:cubicBezTo>
                      <a:pt x="2721" y="2052"/>
                      <a:pt x="2808" y="2052"/>
                      <a:pt x="2808" y="2110"/>
                    </a:cubicBezTo>
                    <a:cubicBezTo>
                      <a:pt x="2808" y="2168"/>
                      <a:pt x="2721" y="2168"/>
                      <a:pt x="2721" y="2110"/>
                    </a:cubicBezTo>
                    <a:lnTo>
                      <a:pt x="2721" y="2110"/>
                    </a:lnTo>
                    <a:close/>
                    <a:moveTo>
                      <a:pt x="2822" y="2037"/>
                    </a:moveTo>
                    <a:lnTo>
                      <a:pt x="2822" y="2037"/>
                    </a:lnTo>
                    <a:cubicBezTo>
                      <a:pt x="2822" y="1979"/>
                      <a:pt x="2909" y="1979"/>
                      <a:pt x="2909" y="2037"/>
                    </a:cubicBezTo>
                    <a:cubicBezTo>
                      <a:pt x="2909" y="2095"/>
                      <a:pt x="2822" y="2095"/>
                      <a:pt x="2822" y="2037"/>
                    </a:cubicBezTo>
                    <a:lnTo>
                      <a:pt x="2822" y="2037"/>
                    </a:lnTo>
                    <a:close/>
                    <a:moveTo>
                      <a:pt x="2923" y="1943"/>
                    </a:moveTo>
                    <a:lnTo>
                      <a:pt x="2923" y="1943"/>
                    </a:lnTo>
                    <a:cubicBezTo>
                      <a:pt x="2923" y="1885"/>
                      <a:pt x="3010" y="1885"/>
                      <a:pt x="3010" y="1943"/>
                    </a:cubicBezTo>
                    <a:cubicBezTo>
                      <a:pt x="3010" y="2001"/>
                      <a:pt x="2923" y="2001"/>
                      <a:pt x="2923" y="1943"/>
                    </a:cubicBezTo>
                    <a:lnTo>
                      <a:pt x="2923" y="1943"/>
                    </a:lnTo>
                    <a:close/>
                    <a:moveTo>
                      <a:pt x="3024" y="1874"/>
                    </a:moveTo>
                    <a:lnTo>
                      <a:pt x="3024" y="1874"/>
                    </a:lnTo>
                    <a:cubicBezTo>
                      <a:pt x="3024" y="1816"/>
                      <a:pt x="3110" y="1816"/>
                      <a:pt x="3110" y="1874"/>
                    </a:cubicBezTo>
                    <a:cubicBezTo>
                      <a:pt x="3110" y="1932"/>
                      <a:pt x="3024" y="1932"/>
                      <a:pt x="3024" y="1874"/>
                    </a:cubicBezTo>
                    <a:lnTo>
                      <a:pt x="3024" y="1874"/>
                    </a:lnTo>
                    <a:close/>
                    <a:moveTo>
                      <a:pt x="3124" y="1808"/>
                    </a:moveTo>
                    <a:lnTo>
                      <a:pt x="3124" y="1808"/>
                    </a:lnTo>
                    <a:cubicBezTo>
                      <a:pt x="3124" y="1750"/>
                      <a:pt x="3211" y="1750"/>
                      <a:pt x="3211" y="1808"/>
                    </a:cubicBezTo>
                    <a:cubicBezTo>
                      <a:pt x="3211" y="1866"/>
                      <a:pt x="3124" y="1866"/>
                      <a:pt x="3124" y="1808"/>
                    </a:cubicBezTo>
                    <a:lnTo>
                      <a:pt x="3124" y="1808"/>
                    </a:lnTo>
                    <a:close/>
                    <a:moveTo>
                      <a:pt x="3225" y="1742"/>
                    </a:moveTo>
                    <a:lnTo>
                      <a:pt x="3225" y="1742"/>
                    </a:lnTo>
                    <a:cubicBezTo>
                      <a:pt x="3225" y="1684"/>
                      <a:pt x="3312" y="1684"/>
                      <a:pt x="3312" y="1742"/>
                    </a:cubicBezTo>
                    <a:cubicBezTo>
                      <a:pt x="3312" y="1800"/>
                      <a:pt x="3225" y="1800"/>
                      <a:pt x="3225" y="1742"/>
                    </a:cubicBezTo>
                    <a:lnTo>
                      <a:pt x="3225" y="1742"/>
                    </a:lnTo>
                    <a:close/>
                    <a:moveTo>
                      <a:pt x="3326" y="1677"/>
                    </a:moveTo>
                    <a:lnTo>
                      <a:pt x="3326" y="1677"/>
                    </a:lnTo>
                    <a:cubicBezTo>
                      <a:pt x="3326" y="1619"/>
                      <a:pt x="3413" y="1619"/>
                      <a:pt x="3413" y="1677"/>
                    </a:cubicBezTo>
                    <a:cubicBezTo>
                      <a:pt x="3413" y="1735"/>
                      <a:pt x="3326" y="1735"/>
                      <a:pt x="3326" y="1677"/>
                    </a:cubicBezTo>
                    <a:lnTo>
                      <a:pt x="3326" y="1677"/>
                    </a:lnTo>
                    <a:close/>
                    <a:moveTo>
                      <a:pt x="3427" y="1592"/>
                    </a:moveTo>
                    <a:lnTo>
                      <a:pt x="3427" y="1592"/>
                    </a:lnTo>
                    <a:cubicBezTo>
                      <a:pt x="3427" y="1534"/>
                      <a:pt x="3514" y="1534"/>
                      <a:pt x="3514" y="1592"/>
                    </a:cubicBezTo>
                    <a:cubicBezTo>
                      <a:pt x="3514" y="1650"/>
                      <a:pt x="3427" y="1650"/>
                      <a:pt x="3427" y="1592"/>
                    </a:cubicBezTo>
                    <a:lnTo>
                      <a:pt x="3427" y="1592"/>
                    </a:lnTo>
                    <a:close/>
                    <a:moveTo>
                      <a:pt x="3528" y="1529"/>
                    </a:moveTo>
                    <a:lnTo>
                      <a:pt x="3528" y="1529"/>
                    </a:lnTo>
                    <a:cubicBezTo>
                      <a:pt x="3528" y="1471"/>
                      <a:pt x="3614" y="1471"/>
                      <a:pt x="3614" y="1529"/>
                    </a:cubicBezTo>
                    <a:cubicBezTo>
                      <a:pt x="3614" y="1587"/>
                      <a:pt x="3528" y="1587"/>
                      <a:pt x="3528" y="1529"/>
                    </a:cubicBezTo>
                    <a:lnTo>
                      <a:pt x="3528" y="1529"/>
                    </a:lnTo>
                    <a:close/>
                    <a:moveTo>
                      <a:pt x="3628" y="1466"/>
                    </a:moveTo>
                    <a:lnTo>
                      <a:pt x="3628" y="1466"/>
                    </a:lnTo>
                    <a:cubicBezTo>
                      <a:pt x="3628" y="1408"/>
                      <a:pt x="3715" y="1408"/>
                      <a:pt x="3715" y="1466"/>
                    </a:cubicBezTo>
                    <a:cubicBezTo>
                      <a:pt x="3715" y="1524"/>
                      <a:pt x="3628" y="1524"/>
                      <a:pt x="3628" y="1466"/>
                    </a:cubicBezTo>
                    <a:lnTo>
                      <a:pt x="3628" y="1466"/>
                    </a:lnTo>
                    <a:close/>
                    <a:moveTo>
                      <a:pt x="3729" y="1403"/>
                    </a:moveTo>
                    <a:lnTo>
                      <a:pt x="3729" y="1403"/>
                    </a:lnTo>
                    <a:cubicBezTo>
                      <a:pt x="3729" y="1345"/>
                      <a:pt x="3816" y="1345"/>
                      <a:pt x="3816" y="1403"/>
                    </a:cubicBezTo>
                    <a:cubicBezTo>
                      <a:pt x="3816" y="1461"/>
                      <a:pt x="3729" y="1461"/>
                      <a:pt x="3729" y="1403"/>
                    </a:cubicBezTo>
                    <a:lnTo>
                      <a:pt x="3729" y="1403"/>
                    </a:lnTo>
                    <a:close/>
                    <a:moveTo>
                      <a:pt x="3830" y="1340"/>
                    </a:moveTo>
                    <a:lnTo>
                      <a:pt x="3830" y="1340"/>
                    </a:lnTo>
                    <a:cubicBezTo>
                      <a:pt x="3830" y="1282"/>
                      <a:pt x="3917" y="1282"/>
                      <a:pt x="3917" y="1340"/>
                    </a:cubicBezTo>
                    <a:cubicBezTo>
                      <a:pt x="3917" y="1398"/>
                      <a:pt x="3830" y="1398"/>
                      <a:pt x="3830" y="1340"/>
                    </a:cubicBezTo>
                    <a:lnTo>
                      <a:pt x="3830" y="1340"/>
                    </a:lnTo>
                    <a:close/>
                    <a:moveTo>
                      <a:pt x="3931" y="1256"/>
                    </a:moveTo>
                    <a:lnTo>
                      <a:pt x="3931" y="1256"/>
                    </a:lnTo>
                    <a:cubicBezTo>
                      <a:pt x="3931" y="1198"/>
                      <a:pt x="4018" y="1198"/>
                      <a:pt x="4018" y="1256"/>
                    </a:cubicBezTo>
                    <a:cubicBezTo>
                      <a:pt x="4018" y="1314"/>
                      <a:pt x="3931" y="1314"/>
                      <a:pt x="3931" y="1256"/>
                    </a:cubicBezTo>
                    <a:lnTo>
                      <a:pt x="3931" y="1256"/>
                    </a:lnTo>
                    <a:close/>
                    <a:moveTo>
                      <a:pt x="4031" y="1193"/>
                    </a:moveTo>
                    <a:lnTo>
                      <a:pt x="4031" y="1193"/>
                    </a:lnTo>
                    <a:cubicBezTo>
                      <a:pt x="4031" y="1135"/>
                      <a:pt x="4118" y="1135"/>
                      <a:pt x="4118" y="1193"/>
                    </a:cubicBezTo>
                    <a:cubicBezTo>
                      <a:pt x="4118" y="1251"/>
                      <a:pt x="4031" y="1251"/>
                      <a:pt x="4031" y="1193"/>
                    </a:cubicBezTo>
                    <a:lnTo>
                      <a:pt x="4031" y="1193"/>
                    </a:lnTo>
                    <a:close/>
                    <a:moveTo>
                      <a:pt x="4132" y="1130"/>
                    </a:moveTo>
                    <a:lnTo>
                      <a:pt x="4132" y="1130"/>
                    </a:lnTo>
                    <a:cubicBezTo>
                      <a:pt x="4132" y="1072"/>
                      <a:pt x="4219" y="1072"/>
                      <a:pt x="4219" y="1130"/>
                    </a:cubicBezTo>
                    <a:cubicBezTo>
                      <a:pt x="4219" y="1188"/>
                      <a:pt x="4132" y="1188"/>
                      <a:pt x="4132" y="1130"/>
                    </a:cubicBezTo>
                    <a:lnTo>
                      <a:pt x="4132" y="1130"/>
                    </a:lnTo>
                    <a:close/>
                    <a:moveTo>
                      <a:pt x="4233" y="1066"/>
                    </a:moveTo>
                    <a:lnTo>
                      <a:pt x="4233" y="1066"/>
                    </a:lnTo>
                    <a:cubicBezTo>
                      <a:pt x="4233" y="1008"/>
                      <a:pt x="4320" y="1008"/>
                      <a:pt x="4320" y="1066"/>
                    </a:cubicBezTo>
                    <a:cubicBezTo>
                      <a:pt x="4320" y="1124"/>
                      <a:pt x="4233" y="1124"/>
                      <a:pt x="4233" y="1066"/>
                    </a:cubicBezTo>
                    <a:lnTo>
                      <a:pt x="4233" y="1066"/>
                    </a:lnTo>
                    <a:close/>
                    <a:moveTo>
                      <a:pt x="4334" y="1001"/>
                    </a:moveTo>
                    <a:lnTo>
                      <a:pt x="4334" y="1001"/>
                    </a:lnTo>
                    <a:cubicBezTo>
                      <a:pt x="4334" y="943"/>
                      <a:pt x="4421" y="943"/>
                      <a:pt x="4421" y="1001"/>
                    </a:cubicBezTo>
                    <a:cubicBezTo>
                      <a:pt x="4421" y="1059"/>
                      <a:pt x="4334" y="1059"/>
                      <a:pt x="4334" y="1001"/>
                    </a:cubicBezTo>
                    <a:lnTo>
                      <a:pt x="4334" y="1001"/>
                    </a:lnTo>
                    <a:close/>
                    <a:moveTo>
                      <a:pt x="4435" y="915"/>
                    </a:moveTo>
                    <a:lnTo>
                      <a:pt x="4435" y="915"/>
                    </a:lnTo>
                    <a:cubicBezTo>
                      <a:pt x="4435" y="857"/>
                      <a:pt x="4521" y="857"/>
                      <a:pt x="4521" y="915"/>
                    </a:cubicBezTo>
                    <a:cubicBezTo>
                      <a:pt x="4521" y="973"/>
                      <a:pt x="4435" y="973"/>
                      <a:pt x="4435" y="915"/>
                    </a:cubicBezTo>
                    <a:lnTo>
                      <a:pt x="4435" y="915"/>
                    </a:lnTo>
                    <a:close/>
                    <a:moveTo>
                      <a:pt x="4535" y="850"/>
                    </a:moveTo>
                    <a:lnTo>
                      <a:pt x="4535" y="850"/>
                    </a:lnTo>
                    <a:cubicBezTo>
                      <a:pt x="4535" y="792"/>
                      <a:pt x="4622" y="792"/>
                      <a:pt x="4622" y="850"/>
                    </a:cubicBezTo>
                    <a:cubicBezTo>
                      <a:pt x="4622" y="908"/>
                      <a:pt x="4535" y="908"/>
                      <a:pt x="4535" y="850"/>
                    </a:cubicBezTo>
                    <a:lnTo>
                      <a:pt x="4535" y="850"/>
                    </a:lnTo>
                    <a:close/>
                    <a:moveTo>
                      <a:pt x="4636" y="785"/>
                    </a:moveTo>
                    <a:lnTo>
                      <a:pt x="4636" y="785"/>
                    </a:lnTo>
                    <a:cubicBezTo>
                      <a:pt x="4636" y="727"/>
                      <a:pt x="4723" y="727"/>
                      <a:pt x="4723" y="785"/>
                    </a:cubicBezTo>
                    <a:cubicBezTo>
                      <a:pt x="4723" y="843"/>
                      <a:pt x="4636" y="843"/>
                      <a:pt x="4636" y="785"/>
                    </a:cubicBezTo>
                    <a:lnTo>
                      <a:pt x="4636" y="785"/>
                    </a:lnTo>
                    <a:close/>
                    <a:moveTo>
                      <a:pt x="4737" y="721"/>
                    </a:moveTo>
                    <a:lnTo>
                      <a:pt x="4737" y="721"/>
                    </a:lnTo>
                    <a:cubicBezTo>
                      <a:pt x="4737" y="663"/>
                      <a:pt x="4824" y="663"/>
                      <a:pt x="4824" y="721"/>
                    </a:cubicBezTo>
                    <a:cubicBezTo>
                      <a:pt x="4824" y="779"/>
                      <a:pt x="4737" y="779"/>
                      <a:pt x="4737" y="721"/>
                    </a:cubicBezTo>
                    <a:lnTo>
                      <a:pt x="4737" y="721"/>
                    </a:lnTo>
                    <a:close/>
                    <a:moveTo>
                      <a:pt x="4838" y="656"/>
                    </a:moveTo>
                    <a:lnTo>
                      <a:pt x="4838" y="656"/>
                    </a:lnTo>
                    <a:cubicBezTo>
                      <a:pt x="4838" y="598"/>
                      <a:pt x="4925" y="598"/>
                      <a:pt x="4925" y="656"/>
                    </a:cubicBezTo>
                    <a:cubicBezTo>
                      <a:pt x="4925" y="714"/>
                      <a:pt x="4838" y="714"/>
                      <a:pt x="4838" y="656"/>
                    </a:cubicBezTo>
                    <a:lnTo>
                      <a:pt x="4838" y="656"/>
                    </a:lnTo>
                    <a:close/>
                    <a:moveTo>
                      <a:pt x="4939" y="574"/>
                    </a:moveTo>
                    <a:lnTo>
                      <a:pt x="4939" y="574"/>
                    </a:lnTo>
                    <a:cubicBezTo>
                      <a:pt x="4939" y="516"/>
                      <a:pt x="5025" y="516"/>
                      <a:pt x="5025" y="574"/>
                    </a:cubicBezTo>
                    <a:cubicBezTo>
                      <a:pt x="5025" y="632"/>
                      <a:pt x="4939" y="632"/>
                      <a:pt x="4939" y="574"/>
                    </a:cubicBezTo>
                    <a:lnTo>
                      <a:pt x="4939" y="574"/>
                    </a:lnTo>
                    <a:close/>
                    <a:moveTo>
                      <a:pt x="5039" y="515"/>
                    </a:moveTo>
                    <a:lnTo>
                      <a:pt x="5039" y="515"/>
                    </a:lnTo>
                    <a:cubicBezTo>
                      <a:pt x="5039" y="457"/>
                      <a:pt x="5126" y="457"/>
                      <a:pt x="5126" y="515"/>
                    </a:cubicBezTo>
                    <a:cubicBezTo>
                      <a:pt x="5126" y="573"/>
                      <a:pt x="5039" y="573"/>
                      <a:pt x="5039" y="515"/>
                    </a:cubicBezTo>
                    <a:lnTo>
                      <a:pt x="5039" y="515"/>
                    </a:lnTo>
                    <a:close/>
                    <a:moveTo>
                      <a:pt x="5140" y="457"/>
                    </a:moveTo>
                    <a:lnTo>
                      <a:pt x="5140" y="457"/>
                    </a:lnTo>
                    <a:cubicBezTo>
                      <a:pt x="5140" y="399"/>
                      <a:pt x="5227" y="399"/>
                      <a:pt x="5227" y="457"/>
                    </a:cubicBezTo>
                    <a:cubicBezTo>
                      <a:pt x="5227" y="515"/>
                      <a:pt x="5140" y="515"/>
                      <a:pt x="5140" y="457"/>
                    </a:cubicBezTo>
                    <a:lnTo>
                      <a:pt x="5140" y="457"/>
                    </a:lnTo>
                    <a:close/>
                    <a:moveTo>
                      <a:pt x="5241" y="404"/>
                    </a:moveTo>
                    <a:lnTo>
                      <a:pt x="5241" y="404"/>
                    </a:lnTo>
                    <a:cubicBezTo>
                      <a:pt x="5241" y="346"/>
                      <a:pt x="5328" y="346"/>
                      <a:pt x="5328" y="404"/>
                    </a:cubicBezTo>
                    <a:cubicBezTo>
                      <a:pt x="5328" y="461"/>
                      <a:pt x="5241" y="461"/>
                      <a:pt x="5241" y="404"/>
                    </a:cubicBezTo>
                    <a:lnTo>
                      <a:pt x="5241" y="404"/>
                    </a:lnTo>
                    <a:close/>
                    <a:moveTo>
                      <a:pt x="5342" y="355"/>
                    </a:moveTo>
                    <a:lnTo>
                      <a:pt x="5342" y="355"/>
                    </a:lnTo>
                    <a:cubicBezTo>
                      <a:pt x="5342" y="297"/>
                      <a:pt x="5429" y="297"/>
                      <a:pt x="5429" y="355"/>
                    </a:cubicBezTo>
                    <a:cubicBezTo>
                      <a:pt x="5429" y="413"/>
                      <a:pt x="5342" y="413"/>
                      <a:pt x="5342" y="355"/>
                    </a:cubicBezTo>
                    <a:lnTo>
                      <a:pt x="5342" y="355"/>
                    </a:lnTo>
                    <a:close/>
                    <a:moveTo>
                      <a:pt x="5442" y="291"/>
                    </a:moveTo>
                    <a:lnTo>
                      <a:pt x="5442" y="291"/>
                    </a:lnTo>
                    <a:cubicBezTo>
                      <a:pt x="5442" y="233"/>
                      <a:pt x="5529" y="233"/>
                      <a:pt x="5529" y="291"/>
                    </a:cubicBezTo>
                    <a:cubicBezTo>
                      <a:pt x="5529" y="349"/>
                      <a:pt x="5442" y="349"/>
                      <a:pt x="5442" y="291"/>
                    </a:cubicBezTo>
                    <a:lnTo>
                      <a:pt x="5442" y="291"/>
                    </a:lnTo>
                    <a:close/>
                    <a:moveTo>
                      <a:pt x="5543" y="247"/>
                    </a:moveTo>
                    <a:lnTo>
                      <a:pt x="5543" y="247"/>
                    </a:lnTo>
                    <a:cubicBezTo>
                      <a:pt x="5543" y="189"/>
                      <a:pt x="5630" y="189"/>
                      <a:pt x="5630" y="247"/>
                    </a:cubicBezTo>
                    <a:cubicBezTo>
                      <a:pt x="5630" y="305"/>
                      <a:pt x="5543" y="305"/>
                      <a:pt x="5543" y="247"/>
                    </a:cubicBezTo>
                    <a:lnTo>
                      <a:pt x="5543" y="247"/>
                    </a:lnTo>
                    <a:close/>
                    <a:moveTo>
                      <a:pt x="5644" y="206"/>
                    </a:moveTo>
                    <a:lnTo>
                      <a:pt x="5644" y="206"/>
                    </a:lnTo>
                    <a:cubicBezTo>
                      <a:pt x="5644" y="148"/>
                      <a:pt x="5731" y="148"/>
                      <a:pt x="5731" y="206"/>
                    </a:cubicBezTo>
                    <a:cubicBezTo>
                      <a:pt x="5731" y="264"/>
                      <a:pt x="5644" y="264"/>
                      <a:pt x="5644" y="206"/>
                    </a:cubicBezTo>
                    <a:lnTo>
                      <a:pt x="5644" y="206"/>
                    </a:lnTo>
                    <a:close/>
                    <a:moveTo>
                      <a:pt x="5745" y="168"/>
                    </a:moveTo>
                    <a:lnTo>
                      <a:pt x="5745" y="168"/>
                    </a:lnTo>
                    <a:cubicBezTo>
                      <a:pt x="5745" y="110"/>
                      <a:pt x="5832" y="110"/>
                      <a:pt x="5832" y="168"/>
                    </a:cubicBezTo>
                    <a:cubicBezTo>
                      <a:pt x="5832" y="226"/>
                      <a:pt x="5745" y="226"/>
                      <a:pt x="5745" y="168"/>
                    </a:cubicBezTo>
                    <a:lnTo>
                      <a:pt x="5745" y="168"/>
                    </a:lnTo>
                    <a:close/>
                    <a:moveTo>
                      <a:pt x="5846" y="132"/>
                    </a:moveTo>
                    <a:lnTo>
                      <a:pt x="5846" y="132"/>
                    </a:lnTo>
                    <a:cubicBezTo>
                      <a:pt x="5846" y="75"/>
                      <a:pt x="5933" y="75"/>
                      <a:pt x="5933" y="132"/>
                    </a:cubicBezTo>
                    <a:cubicBezTo>
                      <a:pt x="5933" y="190"/>
                      <a:pt x="5846" y="190"/>
                      <a:pt x="5846" y="132"/>
                    </a:cubicBezTo>
                    <a:lnTo>
                      <a:pt x="5846" y="132"/>
                    </a:lnTo>
                    <a:close/>
                    <a:moveTo>
                      <a:pt x="5946" y="88"/>
                    </a:moveTo>
                    <a:lnTo>
                      <a:pt x="5946" y="88"/>
                    </a:lnTo>
                    <a:cubicBezTo>
                      <a:pt x="5946" y="30"/>
                      <a:pt x="6033" y="30"/>
                      <a:pt x="6033" y="88"/>
                    </a:cubicBezTo>
                    <a:cubicBezTo>
                      <a:pt x="6033" y="146"/>
                      <a:pt x="5946" y="146"/>
                      <a:pt x="5946" y="88"/>
                    </a:cubicBezTo>
                    <a:lnTo>
                      <a:pt x="5946" y="88"/>
                    </a:lnTo>
                    <a:close/>
                    <a:moveTo>
                      <a:pt x="6047" y="58"/>
                    </a:moveTo>
                    <a:lnTo>
                      <a:pt x="6047" y="58"/>
                    </a:lnTo>
                    <a:cubicBezTo>
                      <a:pt x="6047" y="0"/>
                      <a:pt x="6134" y="0"/>
                      <a:pt x="6134" y="58"/>
                    </a:cubicBezTo>
                    <a:cubicBezTo>
                      <a:pt x="6134" y="116"/>
                      <a:pt x="6047" y="116"/>
                      <a:pt x="6047" y="58"/>
                    </a:cubicBezTo>
                    <a:lnTo>
                      <a:pt x="6047" y="58"/>
                    </a:lnTo>
                    <a:close/>
                  </a:path>
                </a:pathLst>
              </a:custGeom>
              <a:noFill/>
              <a:ln w="6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" name="Freeform 568"/>
              <p:cNvSpPr>
                <a:spLocks/>
              </p:cNvSpPr>
              <p:nvPr/>
            </p:nvSpPr>
            <p:spPr bwMode="auto">
              <a:xfrm>
                <a:off x="1989" y="2840"/>
                <a:ext cx="374" cy="344"/>
              </a:xfrm>
              <a:custGeom>
                <a:avLst/>
                <a:gdLst>
                  <a:gd name="T0" fmla="*/ 0 w 642"/>
                  <a:gd name="T1" fmla="*/ 592 h 592"/>
                  <a:gd name="T2" fmla="*/ 0 w 642"/>
                  <a:gd name="T3" fmla="*/ 592 h 592"/>
                  <a:gd name="T4" fmla="*/ 13 w 642"/>
                  <a:gd name="T5" fmla="*/ 580 h 592"/>
                  <a:gd name="T6" fmla="*/ 26 w 642"/>
                  <a:gd name="T7" fmla="*/ 568 h 592"/>
                  <a:gd name="T8" fmla="*/ 39 w 642"/>
                  <a:gd name="T9" fmla="*/ 556 h 592"/>
                  <a:gd name="T10" fmla="*/ 52 w 642"/>
                  <a:gd name="T11" fmla="*/ 544 h 592"/>
                  <a:gd name="T12" fmla="*/ 65 w 642"/>
                  <a:gd name="T13" fmla="*/ 532 h 592"/>
                  <a:gd name="T14" fmla="*/ 78 w 642"/>
                  <a:gd name="T15" fmla="*/ 520 h 592"/>
                  <a:gd name="T16" fmla="*/ 91 w 642"/>
                  <a:gd name="T17" fmla="*/ 508 h 592"/>
                  <a:gd name="T18" fmla="*/ 105 w 642"/>
                  <a:gd name="T19" fmla="*/ 496 h 592"/>
                  <a:gd name="T20" fmla="*/ 118 w 642"/>
                  <a:gd name="T21" fmla="*/ 483 h 592"/>
                  <a:gd name="T22" fmla="*/ 131 w 642"/>
                  <a:gd name="T23" fmla="*/ 471 h 592"/>
                  <a:gd name="T24" fmla="*/ 144 w 642"/>
                  <a:gd name="T25" fmla="*/ 459 h 592"/>
                  <a:gd name="T26" fmla="*/ 157 w 642"/>
                  <a:gd name="T27" fmla="*/ 447 h 592"/>
                  <a:gd name="T28" fmla="*/ 170 w 642"/>
                  <a:gd name="T29" fmla="*/ 435 h 592"/>
                  <a:gd name="T30" fmla="*/ 183 w 642"/>
                  <a:gd name="T31" fmla="*/ 423 h 592"/>
                  <a:gd name="T32" fmla="*/ 196 w 642"/>
                  <a:gd name="T33" fmla="*/ 411 h 592"/>
                  <a:gd name="T34" fmla="*/ 209 w 642"/>
                  <a:gd name="T35" fmla="*/ 399 h 592"/>
                  <a:gd name="T36" fmla="*/ 223 w 642"/>
                  <a:gd name="T37" fmla="*/ 387 h 592"/>
                  <a:gd name="T38" fmla="*/ 236 w 642"/>
                  <a:gd name="T39" fmla="*/ 375 h 592"/>
                  <a:gd name="T40" fmla="*/ 249 w 642"/>
                  <a:gd name="T41" fmla="*/ 363 h 592"/>
                  <a:gd name="T42" fmla="*/ 262 w 642"/>
                  <a:gd name="T43" fmla="*/ 350 h 592"/>
                  <a:gd name="T44" fmla="*/ 275 w 642"/>
                  <a:gd name="T45" fmla="*/ 338 h 592"/>
                  <a:gd name="T46" fmla="*/ 288 w 642"/>
                  <a:gd name="T47" fmla="*/ 326 h 592"/>
                  <a:gd name="T48" fmla="*/ 301 w 642"/>
                  <a:gd name="T49" fmla="*/ 314 h 592"/>
                  <a:gd name="T50" fmla="*/ 314 w 642"/>
                  <a:gd name="T51" fmla="*/ 302 h 592"/>
                  <a:gd name="T52" fmla="*/ 327 w 642"/>
                  <a:gd name="T53" fmla="*/ 290 h 592"/>
                  <a:gd name="T54" fmla="*/ 340 w 642"/>
                  <a:gd name="T55" fmla="*/ 278 h 592"/>
                  <a:gd name="T56" fmla="*/ 354 w 642"/>
                  <a:gd name="T57" fmla="*/ 266 h 592"/>
                  <a:gd name="T58" fmla="*/ 367 w 642"/>
                  <a:gd name="T59" fmla="*/ 254 h 592"/>
                  <a:gd name="T60" fmla="*/ 380 w 642"/>
                  <a:gd name="T61" fmla="*/ 242 h 592"/>
                  <a:gd name="T62" fmla="*/ 393 w 642"/>
                  <a:gd name="T63" fmla="*/ 230 h 592"/>
                  <a:gd name="T64" fmla="*/ 406 w 642"/>
                  <a:gd name="T65" fmla="*/ 217 h 592"/>
                  <a:gd name="T66" fmla="*/ 419 w 642"/>
                  <a:gd name="T67" fmla="*/ 205 h 592"/>
                  <a:gd name="T68" fmla="*/ 432 w 642"/>
                  <a:gd name="T69" fmla="*/ 193 h 592"/>
                  <a:gd name="T70" fmla="*/ 445 w 642"/>
                  <a:gd name="T71" fmla="*/ 181 h 592"/>
                  <a:gd name="T72" fmla="*/ 458 w 642"/>
                  <a:gd name="T73" fmla="*/ 169 h 592"/>
                  <a:gd name="T74" fmla="*/ 471 w 642"/>
                  <a:gd name="T75" fmla="*/ 157 h 592"/>
                  <a:gd name="T76" fmla="*/ 485 w 642"/>
                  <a:gd name="T77" fmla="*/ 145 h 592"/>
                  <a:gd name="T78" fmla="*/ 498 w 642"/>
                  <a:gd name="T79" fmla="*/ 133 h 592"/>
                  <a:gd name="T80" fmla="*/ 511 w 642"/>
                  <a:gd name="T81" fmla="*/ 121 h 592"/>
                  <a:gd name="T82" fmla="*/ 524 w 642"/>
                  <a:gd name="T83" fmla="*/ 109 h 592"/>
                  <a:gd name="T84" fmla="*/ 537 w 642"/>
                  <a:gd name="T85" fmla="*/ 97 h 592"/>
                  <a:gd name="T86" fmla="*/ 550 w 642"/>
                  <a:gd name="T87" fmla="*/ 84 h 592"/>
                  <a:gd name="T88" fmla="*/ 563 w 642"/>
                  <a:gd name="T89" fmla="*/ 72 h 592"/>
                  <a:gd name="T90" fmla="*/ 576 w 642"/>
                  <a:gd name="T91" fmla="*/ 60 h 592"/>
                  <a:gd name="T92" fmla="*/ 589 w 642"/>
                  <a:gd name="T93" fmla="*/ 48 h 592"/>
                  <a:gd name="T94" fmla="*/ 602 w 642"/>
                  <a:gd name="T95" fmla="*/ 36 h 592"/>
                  <a:gd name="T96" fmla="*/ 616 w 642"/>
                  <a:gd name="T97" fmla="*/ 24 h 592"/>
                  <a:gd name="T98" fmla="*/ 629 w 642"/>
                  <a:gd name="T99" fmla="*/ 12 h 592"/>
                  <a:gd name="T100" fmla="*/ 642 w 642"/>
                  <a:gd name="T10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2" h="592">
                    <a:moveTo>
                      <a:pt x="0" y="592"/>
                    </a:moveTo>
                    <a:lnTo>
                      <a:pt x="0" y="592"/>
                    </a:lnTo>
                    <a:lnTo>
                      <a:pt x="13" y="580"/>
                    </a:lnTo>
                    <a:lnTo>
                      <a:pt x="26" y="568"/>
                    </a:lnTo>
                    <a:lnTo>
                      <a:pt x="39" y="556"/>
                    </a:lnTo>
                    <a:lnTo>
                      <a:pt x="52" y="544"/>
                    </a:lnTo>
                    <a:lnTo>
                      <a:pt x="65" y="532"/>
                    </a:lnTo>
                    <a:lnTo>
                      <a:pt x="78" y="520"/>
                    </a:lnTo>
                    <a:lnTo>
                      <a:pt x="91" y="508"/>
                    </a:lnTo>
                    <a:lnTo>
                      <a:pt x="105" y="496"/>
                    </a:lnTo>
                    <a:lnTo>
                      <a:pt x="118" y="483"/>
                    </a:lnTo>
                    <a:lnTo>
                      <a:pt x="131" y="471"/>
                    </a:lnTo>
                    <a:lnTo>
                      <a:pt x="144" y="459"/>
                    </a:lnTo>
                    <a:lnTo>
                      <a:pt x="157" y="447"/>
                    </a:lnTo>
                    <a:lnTo>
                      <a:pt x="170" y="435"/>
                    </a:lnTo>
                    <a:lnTo>
                      <a:pt x="183" y="423"/>
                    </a:lnTo>
                    <a:lnTo>
                      <a:pt x="196" y="411"/>
                    </a:lnTo>
                    <a:lnTo>
                      <a:pt x="209" y="399"/>
                    </a:lnTo>
                    <a:lnTo>
                      <a:pt x="223" y="387"/>
                    </a:lnTo>
                    <a:lnTo>
                      <a:pt x="236" y="375"/>
                    </a:lnTo>
                    <a:lnTo>
                      <a:pt x="249" y="363"/>
                    </a:lnTo>
                    <a:lnTo>
                      <a:pt x="262" y="350"/>
                    </a:lnTo>
                    <a:lnTo>
                      <a:pt x="275" y="338"/>
                    </a:lnTo>
                    <a:lnTo>
                      <a:pt x="288" y="326"/>
                    </a:lnTo>
                    <a:lnTo>
                      <a:pt x="301" y="314"/>
                    </a:lnTo>
                    <a:lnTo>
                      <a:pt x="314" y="302"/>
                    </a:lnTo>
                    <a:lnTo>
                      <a:pt x="327" y="290"/>
                    </a:lnTo>
                    <a:lnTo>
                      <a:pt x="340" y="278"/>
                    </a:lnTo>
                    <a:lnTo>
                      <a:pt x="354" y="266"/>
                    </a:lnTo>
                    <a:lnTo>
                      <a:pt x="367" y="254"/>
                    </a:lnTo>
                    <a:lnTo>
                      <a:pt x="380" y="242"/>
                    </a:lnTo>
                    <a:lnTo>
                      <a:pt x="393" y="230"/>
                    </a:lnTo>
                    <a:lnTo>
                      <a:pt x="406" y="217"/>
                    </a:lnTo>
                    <a:lnTo>
                      <a:pt x="419" y="205"/>
                    </a:lnTo>
                    <a:lnTo>
                      <a:pt x="432" y="193"/>
                    </a:lnTo>
                    <a:lnTo>
                      <a:pt x="445" y="181"/>
                    </a:lnTo>
                    <a:lnTo>
                      <a:pt x="458" y="169"/>
                    </a:lnTo>
                    <a:lnTo>
                      <a:pt x="471" y="157"/>
                    </a:lnTo>
                    <a:lnTo>
                      <a:pt x="485" y="145"/>
                    </a:lnTo>
                    <a:lnTo>
                      <a:pt x="498" y="133"/>
                    </a:lnTo>
                    <a:lnTo>
                      <a:pt x="511" y="121"/>
                    </a:lnTo>
                    <a:lnTo>
                      <a:pt x="524" y="109"/>
                    </a:lnTo>
                    <a:lnTo>
                      <a:pt x="537" y="97"/>
                    </a:lnTo>
                    <a:lnTo>
                      <a:pt x="550" y="84"/>
                    </a:lnTo>
                    <a:lnTo>
                      <a:pt x="563" y="72"/>
                    </a:lnTo>
                    <a:lnTo>
                      <a:pt x="576" y="60"/>
                    </a:lnTo>
                    <a:lnTo>
                      <a:pt x="589" y="48"/>
                    </a:lnTo>
                    <a:lnTo>
                      <a:pt x="602" y="36"/>
                    </a:lnTo>
                    <a:lnTo>
                      <a:pt x="616" y="24"/>
                    </a:lnTo>
                    <a:lnTo>
                      <a:pt x="629" y="12"/>
                    </a:lnTo>
                    <a:lnTo>
                      <a:pt x="642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" name="Freeform 569"/>
              <p:cNvSpPr>
                <a:spLocks/>
              </p:cNvSpPr>
              <p:nvPr/>
            </p:nvSpPr>
            <p:spPr bwMode="auto">
              <a:xfrm>
                <a:off x="2363" y="2495"/>
                <a:ext cx="373" cy="345"/>
              </a:xfrm>
              <a:custGeom>
                <a:avLst/>
                <a:gdLst>
                  <a:gd name="T0" fmla="*/ 0 w 642"/>
                  <a:gd name="T1" fmla="*/ 593 h 593"/>
                  <a:gd name="T2" fmla="*/ 0 w 642"/>
                  <a:gd name="T3" fmla="*/ 593 h 593"/>
                  <a:gd name="T4" fmla="*/ 13 w 642"/>
                  <a:gd name="T5" fmla="*/ 581 h 593"/>
                  <a:gd name="T6" fmla="*/ 26 w 642"/>
                  <a:gd name="T7" fmla="*/ 569 h 593"/>
                  <a:gd name="T8" fmla="*/ 39 w 642"/>
                  <a:gd name="T9" fmla="*/ 557 h 593"/>
                  <a:gd name="T10" fmla="*/ 52 w 642"/>
                  <a:gd name="T11" fmla="*/ 544 h 593"/>
                  <a:gd name="T12" fmla="*/ 65 w 642"/>
                  <a:gd name="T13" fmla="*/ 532 h 593"/>
                  <a:gd name="T14" fmla="*/ 78 w 642"/>
                  <a:gd name="T15" fmla="*/ 520 h 593"/>
                  <a:gd name="T16" fmla="*/ 91 w 642"/>
                  <a:gd name="T17" fmla="*/ 508 h 593"/>
                  <a:gd name="T18" fmla="*/ 105 w 642"/>
                  <a:gd name="T19" fmla="*/ 496 h 593"/>
                  <a:gd name="T20" fmla="*/ 118 w 642"/>
                  <a:gd name="T21" fmla="*/ 484 h 593"/>
                  <a:gd name="T22" fmla="*/ 131 w 642"/>
                  <a:gd name="T23" fmla="*/ 472 h 593"/>
                  <a:gd name="T24" fmla="*/ 144 w 642"/>
                  <a:gd name="T25" fmla="*/ 460 h 593"/>
                  <a:gd name="T26" fmla="*/ 157 w 642"/>
                  <a:gd name="T27" fmla="*/ 448 h 593"/>
                  <a:gd name="T28" fmla="*/ 170 w 642"/>
                  <a:gd name="T29" fmla="*/ 436 h 593"/>
                  <a:gd name="T30" fmla="*/ 183 w 642"/>
                  <a:gd name="T31" fmla="*/ 423 h 593"/>
                  <a:gd name="T32" fmla="*/ 196 w 642"/>
                  <a:gd name="T33" fmla="*/ 411 h 593"/>
                  <a:gd name="T34" fmla="*/ 209 w 642"/>
                  <a:gd name="T35" fmla="*/ 399 h 593"/>
                  <a:gd name="T36" fmla="*/ 223 w 642"/>
                  <a:gd name="T37" fmla="*/ 387 h 593"/>
                  <a:gd name="T38" fmla="*/ 236 w 642"/>
                  <a:gd name="T39" fmla="*/ 375 h 593"/>
                  <a:gd name="T40" fmla="*/ 249 w 642"/>
                  <a:gd name="T41" fmla="*/ 363 h 593"/>
                  <a:gd name="T42" fmla="*/ 262 w 642"/>
                  <a:gd name="T43" fmla="*/ 351 h 593"/>
                  <a:gd name="T44" fmla="*/ 275 w 642"/>
                  <a:gd name="T45" fmla="*/ 339 h 593"/>
                  <a:gd name="T46" fmla="*/ 288 w 642"/>
                  <a:gd name="T47" fmla="*/ 327 h 593"/>
                  <a:gd name="T48" fmla="*/ 301 w 642"/>
                  <a:gd name="T49" fmla="*/ 315 h 593"/>
                  <a:gd name="T50" fmla="*/ 314 w 642"/>
                  <a:gd name="T51" fmla="*/ 303 h 593"/>
                  <a:gd name="T52" fmla="*/ 327 w 642"/>
                  <a:gd name="T53" fmla="*/ 290 h 593"/>
                  <a:gd name="T54" fmla="*/ 340 w 642"/>
                  <a:gd name="T55" fmla="*/ 278 h 593"/>
                  <a:gd name="T56" fmla="*/ 354 w 642"/>
                  <a:gd name="T57" fmla="*/ 266 h 593"/>
                  <a:gd name="T58" fmla="*/ 367 w 642"/>
                  <a:gd name="T59" fmla="*/ 254 h 593"/>
                  <a:gd name="T60" fmla="*/ 380 w 642"/>
                  <a:gd name="T61" fmla="*/ 242 h 593"/>
                  <a:gd name="T62" fmla="*/ 393 w 642"/>
                  <a:gd name="T63" fmla="*/ 230 h 593"/>
                  <a:gd name="T64" fmla="*/ 406 w 642"/>
                  <a:gd name="T65" fmla="*/ 218 h 593"/>
                  <a:gd name="T66" fmla="*/ 419 w 642"/>
                  <a:gd name="T67" fmla="*/ 206 h 593"/>
                  <a:gd name="T68" fmla="*/ 432 w 642"/>
                  <a:gd name="T69" fmla="*/ 194 h 593"/>
                  <a:gd name="T70" fmla="*/ 445 w 642"/>
                  <a:gd name="T71" fmla="*/ 182 h 593"/>
                  <a:gd name="T72" fmla="*/ 458 w 642"/>
                  <a:gd name="T73" fmla="*/ 170 h 593"/>
                  <a:gd name="T74" fmla="*/ 471 w 642"/>
                  <a:gd name="T75" fmla="*/ 157 h 593"/>
                  <a:gd name="T76" fmla="*/ 485 w 642"/>
                  <a:gd name="T77" fmla="*/ 145 h 593"/>
                  <a:gd name="T78" fmla="*/ 498 w 642"/>
                  <a:gd name="T79" fmla="*/ 133 h 593"/>
                  <a:gd name="T80" fmla="*/ 511 w 642"/>
                  <a:gd name="T81" fmla="*/ 121 h 593"/>
                  <a:gd name="T82" fmla="*/ 524 w 642"/>
                  <a:gd name="T83" fmla="*/ 109 h 593"/>
                  <a:gd name="T84" fmla="*/ 537 w 642"/>
                  <a:gd name="T85" fmla="*/ 97 h 593"/>
                  <a:gd name="T86" fmla="*/ 550 w 642"/>
                  <a:gd name="T87" fmla="*/ 85 h 593"/>
                  <a:gd name="T88" fmla="*/ 563 w 642"/>
                  <a:gd name="T89" fmla="*/ 73 h 593"/>
                  <a:gd name="T90" fmla="*/ 576 w 642"/>
                  <a:gd name="T91" fmla="*/ 61 h 593"/>
                  <a:gd name="T92" fmla="*/ 589 w 642"/>
                  <a:gd name="T93" fmla="*/ 49 h 593"/>
                  <a:gd name="T94" fmla="*/ 602 w 642"/>
                  <a:gd name="T95" fmla="*/ 37 h 593"/>
                  <a:gd name="T96" fmla="*/ 616 w 642"/>
                  <a:gd name="T97" fmla="*/ 24 h 593"/>
                  <a:gd name="T98" fmla="*/ 629 w 642"/>
                  <a:gd name="T99" fmla="*/ 12 h 593"/>
                  <a:gd name="T100" fmla="*/ 642 w 642"/>
                  <a:gd name="T101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2" h="593">
                    <a:moveTo>
                      <a:pt x="0" y="593"/>
                    </a:moveTo>
                    <a:lnTo>
                      <a:pt x="0" y="593"/>
                    </a:lnTo>
                    <a:lnTo>
                      <a:pt x="13" y="581"/>
                    </a:lnTo>
                    <a:lnTo>
                      <a:pt x="26" y="569"/>
                    </a:lnTo>
                    <a:lnTo>
                      <a:pt x="39" y="557"/>
                    </a:lnTo>
                    <a:lnTo>
                      <a:pt x="52" y="544"/>
                    </a:lnTo>
                    <a:lnTo>
                      <a:pt x="65" y="532"/>
                    </a:lnTo>
                    <a:lnTo>
                      <a:pt x="78" y="520"/>
                    </a:lnTo>
                    <a:lnTo>
                      <a:pt x="91" y="508"/>
                    </a:lnTo>
                    <a:lnTo>
                      <a:pt x="105" y="496"/>
                    </a:lnTo>
                    <a:lnTo>
                      <a:pt x="118" y="484"/>
                    </a:lnTo>
                    <a:lnTo>
                      <a:pt x="131" y="472"/>
                    </a:lnTo>
                    <a:lnTo>
                      <a:pt x="144" y="460"/>
                    </a:lnTo>
                    <a:lnTo>
                      <a:pt x="157" y="448"/>
                    </a:lnTo>
                    <a:lnTo>
                      <a:pt x="170" y="436"/>
                    </a:lnTo>
                    <a:lnTo>
                      <a:pt x="183" y="423"/>
                    </a:lnTo>
                    <a:lnTo>
                      <a:pt x="196" y="411"/>
                    </a:lnTo>
                    <a:lnTo>
                      <a:pt x="209" y="399"/>
                    </a:lnTo>
                    <a:lnTo>
                      <a:pt x="223" y="387"/>
                    </a:lnTo>
                    <a:lnTo>
                      <a:pt x="236" y="375"/>
                    </a:lnTo>
                    <a:lnTo>
                      <a:pt x="249" y="363"/>
                    </a:lnTo>
                    <a:lnTo>
                      <a:pt x="262" y="351"/>
                    </a:lnTo>
                    <a:lnTo>
                      <a:pt x="275" y="339"/>
                    </a:lnTo>
                    <a:lnTo>
                      <a:pt x="288" y="327"/>
                    </a:lnTo>
                    <a:lnTo>
                      <a:pt x="301" y="315"/>
                    </a:lnTo>
                    <a:lnTo>
                      <a:pt x="314" y="303"/>
                    </a:lnTo>
                    <a:lnTo>
                      <a:pt x="327" y="290"/>
                    </a:lnTo>
                    <a:lnTo>
                      <a:pt x="340" y="278"/>
                    </a:lnTo>
                    <a:lnTo>
                      <a:pt x="354" y="266"/>
                    </a:lnTo>
                    <a:lnTo>
                      <a:pt x="367" y="254"/>
                    </a:lnTo>
                    <a:lnTo>
                      <a:pt x="380" y="242"/>
                    </a:lnTo>
                    <a:lnTo>
                      <a:pt x="393" y="230"/>
                    </a:lnTo>
                    <a:lnTo>
                      <a:pt x="406" y="218"/>
                    </a:lnTo>
                    <a:lnTo>
                      <a:pt x="419" y="206"/>
                    </a:lnTo>
                    <a:lnTo>
                      <a:pt x="432" y="194"/>
                    </a:lnTo>
                    <a:lnTo>
                      <a:pt x="445" y="182"/>
                    </a:lnTo>
                    <a:lnTo>
                      <a:pt x="458" y="170"/>
                    </a:lnTo>
                    <a:lnTo>
                      <a:pt x="471" y="157"/>
                    </a:lnTo>
                    <a:lnTo>
                      <a:pt x="485" y="145"/>
                    </a:lnTo>
                    <a:lnTo>
                      <a:pt x="498" y="133"/>
                    </a:lnTo>
                    <a:lnTo>
                      <a:pt x="511" y="121"/>
                    </a:lnTo>
                    <a:lnTo>
                      <a:pt x="524" y="109"/>
                    </a:lnTo>
                    <a:lnTo>
                      <a:pt x="537" y="97"/>
                    </a:lnTo>
                    <a:lnTo>
                      <a:pt x="550" y="85"/>
                    </a:lnTo>
                    <a:lnTo>
                      <a:pt x="563" y="73"/>
                    </a:lnTo>
                    <a:lnTo>
                      <a:pt x="576" y="61"/>
                    </a:lnTo>
                    <a:lnTo>
                      <a:pt x="589" y="49"/>
                    </a:lnTo>
                    <a:lnTo>
                      <a:pt x="602" y="37"/>
                    </a:lnTo>
                    <a:lnTo>
                      <a:pt x="616" y="24"/>
                    </a:lnTo>
                    <a:lnTo>
                      <a:pt x="629" y="12"/>
                    </a:lnTo>
                    <a:lnTo>
                      <a:pt x="642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" name="Freeform 570"/>
              <p:cNvSpPr>
                <a:spLocks/>
              </p:cNvSpPr>
              <p:nvPr/>
            </p:nvSpPr>
            <p:spPr bwMode="auto">
              <a:xfrm>
                <a:off x="2736" y="2488"/>
                <a:ext cx="8" cy="7"/>
              </a:xfrm>
              <a:custGeom>
                <a:avLst/>
                <a:gdLst>
                  <a:gd name="T0" fmla="*/ 0 w 13"/>
                  <a:gd name="T1" fmla="*/ 12 h 12"/>
                  <a:gd name="T2" fmla="*/ 0 w 13"/>
                  <a:gd name="T3" fmla="*/ 12 h 12"/>
                  <a:gd name="T4" fmla="*/ 13 w 1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lnTo>
                      <a:pt x="0" y="12"/>
                    </a:lnTo>
                    <a:lnTo>
                      <a:pt x="13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" name="Freeform 571"/>
              <p:cNvSpPr>
                <a:spLocks/>
              </p:cNvSpPr>
              <p:nvPr/>
            </p:nvSpPr>
            <p:spPr bwMode="auto">
              <a:xfrm>
                <a:off x="2755" y="2012"/>
                <a:ext cx="718" cy="479"/>
              </a:xfrm>
              <a:custGeom>
                <a:avLst/>
                <a:gdLst>
                  <a:gd name="T0" fmla="*/ 0 w 1235"/>
                  <a:gd name="T1" fmla="*/ 824 h 824"/>
                  <a:gd name="T2" fmla="*/ 0 w 1235"/>
                  <a:gd name="T3" fmla="*/ 824 h 824"/>
                  <a:gd name="T4" fmla="*/ 25 w 1235"/>
                  <a:gd name="T5" fmla="*/ 808 h 824"/>
                  <a:gd name="T6" fmla="*/ 50 w 1235"/>
                  <a:gd name="T7" fmla="*/ 791 h 824"/>
                  <a:gd name="T8" fmla="*/ 76 w 1235"/>
                  <a:gd name="T9" fmla="*/ 774 h 824"/>
                  <a:gd name="T10" fmla="*/ 101 w 1235"/>
                  <a:gd name="T11" fmla="*/ 757 h 824"/>
                  <a:gd name="T12" fmla="*/ 126 w 1235"/>
                  <a:gd name="T13" fmla="*/ 740 h 824"/>
                  <a:gd name="T14" fmla="*/ 151 w 1235"/>
                  <a:gd name="T15" fmla="*/ 723 h 824"/>
                  <a:gd name="T16" fmla="*/ 176 w 1235"/>
                  <a:gd name="T17" fmla="*/ 707 h 824"/>
                  <a:gd name="T18" fmla="*/ 202 w 1235"/>
                  <a:gd name="T19" fmla="*/ 690 h 824"/>
                  <a:gd name="T20" fmla="*/ 227 w 1235"/>
                  <a:gd name="T21" fmla="*/ 673 h 824"/>
                  <a:gd name="T22" fmla="*/ 252 w 1235"/>
                  <a:gd name="T23" fmla="*/ 656 h 824"/>
                  <a:gd name="T24" fmla="*/ 277 w 1235"/>
                  <a:gd name="T25" fmla="*/ 639 h 824"/>
                  <a:gd name="T26" fmla="*/ 302 w 1235"/>
                  <a:gd name="T27" fmla="*/ 622 h 824"/>
                  <a:gd name="T28" fmla="*/ 328 w 1235"/>
                  <a:gd name="T29" fmla="*/ 606 h 824"/>
                  <a:gd name="T30" fmla="*/ 353 w 1235"/>
                  <a:gd name="T31" fmla="*/ 589 h 824"/>
                  <a:gd name="T32" fmla="*/ 378 w 1235"/>
                  <a:gd name="T33" fmla="*/ 572 h 824"/>
                  <a:gd name="T34" fmla="*/ 403 w 1235"/>
                  <a:gd name="T35" fmla="*/ 555 h 824"/>
                  <a:gd name="T36" fmla="*/ 428 w 1235"/>
                  <a:gd name="T37" fmla="*/ 538 h 824"/>
                  <a:gd name="T38" fmla="*/ 454 w 1235"/>
                  <a:gd name="T39" fmla="*/ 522 h 824"/>
                  <a:gd name="T40" fmla="*/ 479 w 1235"/>
                  <a:gd name="T41" fmla="*/ 505 h 824"/>
                  <a:gd name="T42" fmla="*/ 504 w 1235"/>
                  <a:gd name="T43" fmla="*/ 488 h 824"/>
                  <a:gd name="T44" fmla="*/ 529 w 1235"/>
                  <a:gd name="T45" fmla="*/ 471 h 824"/>
                  <a:gd name="T46" fmla="*/ 554 w 1235"/>
                  <a:gd name="T47" fmla="*/ 454 h 824"/>
                  <a:gd name="T48" fmla="*/ 580 w 1235"/>
                  <a:gd name="T49" fmla="*/ 437 h 824"/>
                  <a:gd name="T50" fmla="*/ 605 w 1235"/>
                  <a:gd name="T51" fmla="*/ 421 h 824"/>
                  <a:gd name="T52" fmla="*/ 630 w 1235"/>
                  <a:gd name="T53" fmla="*/ 404 h 824"/>
                  <a:gd name="T54" fmla="*/ 655 w 1235"/>
                  <a:gd name="T55" fmla="*/ 387 h 824"/>
                  <a:gd name="T56" fmla="*/ 680 w 1235"/>
                  <a:gd name="T57" fmla="*/ 370 h 824"/>
                  <a:gd name="T58" fmla="*/ 706 w 1235"/>
                  <a:gd name="T59" fmla="*/ 353 h 824"/>
                  <a:gd name="T60" fmla="*/ 731 w 1235"/>
                  <a:gd name="T61" fmla="*/ 336 h 824"/>
                  <a:gd name="T62" fmla="*/ 756 w 1235"/>
                  <a:gd name="T63" fmla="*/ 320 h 824"/>
                  <a:gd name="T64" fmla="*/ 781 w 1235"/>
                  <a:gd name="T65" fmla="*/ 303 h 824"/>
                  <a:gd name="T66" fmla="*/ 806 w 1235"/>
                  <a:gd name="T67" fmla="*/ 286 h 824"/>
                  <a:gd name="T68" fmla="*/ 832 w 1235"/>
                  <a:gd name="T69" fmla="*/ 269 h 824"/>
                  <a:gd name="T70" fmla="*/ 857 w 1235"/>
                  <a:gd name="T71" fmla="*/ 252 h 824"/>
                  <a:gd name="T72" fmla="*/ 882 w 1235"/>
                  <a:gd name="T73" fmla="*/ 236 h 824"/>
                  <a:gd name="T74" fmla="*/ 907 w 1235"/>
                  <a:gd name="T75" fmla="*/ 219 h 824"/>
                  <a:gd name="T76" fmla="*/ 932 w 1235"/>
                  <a:gd name="T77" fmla="*/ 202 h 824"/>
                  <a:gd name="T78" fmla="*/ 958 w 1235"/>
                  <a:gd name="T79" fmla="*/ 185 h 824"/>
                  <a:gd name="T80" fmla="*/ 983 w 1235"/>
                  <a:gd name="T81" fmla="*/ 168 h 824"/>
                  <a:gd name="T82" fmla="*/ 1008 w 1235"/>
                  <a:gd name="T83" fmla="*/ 151 h 824"/>
                  <a:gd name="T84" fmla="*/ 1033 w 1235"/>
                  <a:gd name="T85" fmla="*/ 135 h 824"/>
                  <a:gd name="T86" fmla="*/ 1058 w 1235"/>
                  <a:gd name="T87" fmla="*/ 118 h 824"/>
                  <a:gd name="T88" fmla="*/ 1084 w 1235"/>
                  <a:gd name="T89" fmla="*/ 101 h 824"/>
                  <a:gd name="T90" fmla="*/ 1109 w 1235"/>
                  <a:gd name="T91" fmla="*/ 84 h 824"/>
                  <a:gd name="T92" fmla="*/ 1134 w 1235"/>
                  <a:gd name="T93" fmla="*/ 67 h 824"/>
                  <a:gd name="T94" fmla="*/ 1159 w 1235"/>
                  <a:gd name="T95" fmla="*/ 50 h 824"/>
                  <a:gd name="T96" fmla="*/ 1184 w 1235"/>
                  <a:gd name="T97" fmla="*/ 34 h 824"/>
                  <a:gd name="T98" fmla="*/ 1209 w 1235"/>
                  <a:gd name="T99" fmla="*/ 17 h 824"/>
                  <a:gd name="T100" fmla="*/ 1235 w 1235"/>
                  <a:gd name="T101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5" h="824">
                    <a:moveTo>
                      <a:pt x="0" y="824"/>
                    </a:moveTo>
                    <a:lnTo>
                      <a:pt x="0" y="824"/>
                    </a:lnTo>
                    <a:lnTo>
                      <a:pt x="25" y="808"/>
                    </a:lnTo>
                    <a:lnTo>
                      <a:pt x="50" y="791"/>
                    </a:lnTo>
                    <a:lnTo>
                      <a:pt x="76" y="774"/>
                    </a:lnTo>
                    <a:lnTo>
                      <a:pt x="101" y="757"/>
                    </a:lnTo>
                    <a:lnTo>
                      <a:pt x="126" y="740"/>
                    </a:lnTo>
                    <a:lnTo>
                      <a:pt x="151" y="723"/>
                    </a:lnTo>
                    <a:lnTo>
                      <a:pt x="176" y="707"/>
                    </a:lnTo>
                    <a:lnTo>
                      <a:pt x="202" y="690"/>
                    </a:lnTo>
                    <a:lnTo>
                      <a:pt x="227" y="673"/>
                    </a:lnTo>
                    <a:lnTo>
                      <a:pt x="252" y="656"/>
                    </a:lnTo>
                    <a:lnTo>
                      <a:pt x="277" y="639"/>
                    </a:lnTo>
                    <a:lnTo>
                      <a:pt x="302" y="622"/>
                    </a:lnTo>
                    <a:lnTo>
                      <a:pt x="328" y="606"/>
                    </a:lnTo>
                    <a:lnTo>
                      <a:pt x="353" y="589"/>
                    </a:lnTo>
                    <a:lnTo>
                      <a:pt x="378" y="572"/>
                    </a:lnTo>
                    <a:lnTo>
                      <a:pt x="403" y="555"/>
                    </a:lnTo>
                    <a:lnTo>
                      <a:pt x="428" y="538"/>
                    </a:lnTo>
                    <a:lnTo>
                      <a:pt x="454" y="522"/>
                    </a:lnTo>
                    <a:lnTo>
                      <a:pt x="479" y="505"/>
                    </a:lnTo>
                    <a:lnTo>
                      <a:pt x="504" y="488"/>
                    </a:lnTo>
                    <a:lnTo>
                      <a:pt x="529" y="471"/>
                    </a:lnTo>
                    <a:lnTo>
                      <a:pt x="554" y="454"/>
                    </a:lnTo>
                    <a:lnTo>
                      <a:pt x="580" y="437"/>
                    </a:lnTo>
                    <a:lnTo>
                      <a:pt x="605" y="421"/>
                    </a:lnTo>
                    <a:lnTo>
                      <a:pt x="630" y="404"/>
                    </a:lnTo>
                    <a:lnTo>
                      <a:pt x="655" y="387"/>
                    </a:lnTo>
                    <a:lnTo>
                      <a:pt x="680" y="370"/>
                    </a:lnTo>
                    <a:lnTo>
                      <a:pt x="706" y="353"/>
                    </a:lnTo>
                    <a:lnTo>
                      <a:pt x="731" y="336"/>
                    </a:lnTo>
                    <a:lnTo>
                      <a:pt x="756" y="320"/>
                    </a:lnTo>
                    <a:lnTo>
                      <a:pt x="781" y="303"/>
                    </a:lnTo>
                    <a:lnTo>
                      <a:pt x="806" y="286"/>
                    </a:lnTo>
                    <a:lnTo>
                      <a:pt x="832" y="269"/>
                    </a:lnTo>
                    <a:lnTo>
                      <a:pt x="857" y="252"/>
                    </a:lnTo>
                    <a:lnTo>
                      <a:pt x="882" y="236"/>
                    </a:lnTo>
                    <a:lnTo>
                      <a:pt x="907" y="219"/>
                    </a:lnTo>
                    <a:lnTo>
                      <a:pt x="932" y="202"/>
                    </a:lnTo>
                    <a:lnTo>
                      <a:pt x="958" y="185"/>
                    </a:lnTo>
                    <a:lnTo>
                      <a:pt x="983" y="168"/>
                    </a:lnTo>
                    <a:lnTo>
                      <a:pt x="1008" y="151"/>
                    </a:lnTo>
                    <a:lnTo>
                      <a:pt x="1033" y="135"/>
                    </a:lnTo>
                    <a:lnTo>
                      <a:pt x="1058" y="118"/>
                    </a:lnTo>
                    <a:lnTo>
                      <a:pt x="1084" y="101"/>
                    </a:lnTo>
                    <a:lnTo>
                      <a:pt x="1109" y="84"/>
                    </a:lnTo>
                    <a:lnTo>
                      <a:pt x="1134" y="67"/>
                    </a:lnTo>
                    <a:lnTo>
                      <a:pt x="1159" y="50"/>
                    </a:lnTo>
                    <a:lnTo>
                      <a:pt x="1184" y="34"/>
                    </a:lnTo>
                    <a:lnTo>
                      <a:pt x="1209" y="17"/>
                    </a:lnTo>
                    <a:lnTo>
                      <a:pt x="1235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2" name="Freeform 572"/>
              <p:cNvSpPr>
                <a:spLocks/>
              </p:cNvSpPr>
              <p:nvPr/>
            </p:nvSpPr>
            <p:spPr bwMode="auto">
              <a:xfrm>
                <a:off x="3473" y="1532"/>
                <a:ext cx="718" cy="480"/>
              </a:xfrm>
              <a:custGeom>
                <a:avLst/>
                <a:gdLst>
                  <a:gd name="T0" fmla="*/ 0 w 1234"/>
                  <a:gd name="T1" fmla="*/ 824 h 824"/>
                  <a:gd name="T2" fmla="*/ 0 w 1234"/>
                  <a:gd name="T3" fmla="*/ 824 h 824"/>
                  <a:gd name="T4" fmla="*/ 25 w 1234"/>
                  <a:gd name="T5" fmla="*/ 807 h 824"/>
                  <a:gd name="T6" fmla="*/ 50 w 1234"/>
                  <a:gd name="T7" fmla="*/ 790 h 824"/>
                  <a:gd name="T8" fmla="*/ 75 w 1234"/>
                  <a:gd name="T9" fmla="*/ 774 h 824"/>
                  <a:gd name="T10" fmla="*/ 100 w 1234"/>
                  <a:gd name="T11" fmla="*/ 757 h 824"/>
                  <a:gd name="T12" fmla="*/ 126 w 1234"/>
                  <a:gd name="T13" fmla="*/ 740 h 824"/>
                  <a:gd name="T14" fmla="*/ 151 w 1234"/>
                  <a:gd name="T15" fmla="*/ 723 h 824"/>
                  <a:gd name="T16" fmla="*/ 176 w 1234"/>
                  <a:gd name="T17" fmla="*/ 706 h 824"/>
                  <a:gd name="T18" fmla="*/ 201 w 1234"/>
                  <a:gd name="T19" fmla="*/ 689 h 824"/>
                  <a:gd name="T20" fmla="*/ 226 w 1234"/>
                  <a:gd name="T21" fmla="*/ 673 h 824"/>
                  <a:gd name="T22" fmla="*/ 252 w 1234"/>
                  <a:gd name="T23" fmla="*/ 656 h 824"/>
                  <a:gd name="T24" fmla="*/ 277 w 1234"/>
                  <a:gd name="T25" fmla="*/ 639 h 824"/>
                  <a:gd name="T26" fmla="*/ 302 w 1234"/>
                  <a:gd name="T27" fmla="*/ 622 h 824"/>
                  <a:gd name="T28" fmla="*/ 327 w 1234"/>
                  <a:gd name="T29" fmla="*/ 605 h 824"/>
                  <a:gd name="T30" fmla="*/ 352 w 1234"/>
                  <a:gd name="T31" fmla="*/ 589 h 824"/>
                  <a:gd name="T32" fmla="*/ 378 w 1234"/>
                  <a:gd name="T33" fmla="*/ 572 h 824"/>
                  <a:gd name="T34" fmla="*/ 403 w 1234"/>
                  <a:gd name="T35" fmla="*/ 555 h 824"/>
                  <a:gd name="T36" fmla="*/ 428 w 1234"/>
                  <a:gd name="T37" fmla="*/ 538 h 824"/>
                  <a:gd name="T38" fmla="*/ 453 w 1234"/>
                  <a:gd name="T39" fmla="*/ 521 h 824"/>
                  <a:gd name="T40" fmla="*/ 478 w 1234"/>
                  <a:gd name="T41" fmla="*/ 504 h 824"/>
                  <a:gd name="T42" fmla="*/ 504 w 1234"/>
                  <a:gd name="T43" fmla="*/ 488 h 824"/>
                  <a:gd name="T44" fmla="*/ 529 w 1234"/>
                  <a:gd name="T45" fmla="*/ 471 h 824"/>
                  <a:gd name="T46" fmla="*/ 554 w 1234"/>
                  <a:gd name="T47" fmla="*/ 454 h 824"/>
                  <a:gd name="T48" fmla="*/ 579 w 1234"/>
                  <a:gd name="T49" fmla="*/ 437 h 824"/>
                  <a:gd name="T50" fmla="*/ 604 w 1234"/>
                  <a:gd name="T51" fmla="*/ 420 h 824"/>
                  <a:gd name="T52" fmla="*/ 630 w 1234"/>
                  <a:gd name="T53" fmla="*/ 403 h 824"/>
                  <a:gd name="T54" fmla="*/ 655 w 1234"/>
                  <a:gd name="T55" fmla="*/ 387 h 824"/>
                  <a:gd name="T56" fmla="*/ 680 w 1234"/>
                  <a:gd name="T57" fmla="*/ 370 h 824"/>
                  <a:gd name="T58" fmla="*/ 705 w 1234"/>
                  <a:gd name="T59" fmla="*/ 353 h 824"/>
                  <a:gd name="T60" fmla="*/ 730 w 1234"/>
                  <a:gd name="T61" fmla="*/ 336 h 824"/>
                  <a:gd name="T62" fmla="*/ 756 w 1234"/>
                  <a:gd name="T63" fmla="*/ 319 h 824"/>
                  <a:gd name="T64" fmla="*/ 781 w 1234"/>
                  <a:gd name="T65" fmla="*/ 303 h 824"/>
                  <a:gd name="T66" fmla="*/ 806 w 1234"/>
                  <a:gd name="T67" fmla="*/ 286 h 824"/>
                  <a:gd name="T68" fmla="*/ 831 w 1234"/>
                  <a:gd name="T69" fmla="*/ 269 h 824"/>
                  <a:gd name="T70" fmla="*/ 856 w 1234"/>
                  <a:gd name="T71" fmla="*/ 252 h 824"/>
                  <a:gd name="T72" fmla="*/ 882 w 1234"/>
                  <a:gd name="T73" fmla="*/ 235 h 824"/>
                  <a:gd name="T74" fmla="*/ 907 w 1234"/>
                  <a:gd name="T75" fmla="*/ 218 h 824"/>
                  <a:gd name="T76" fmla="*/ 932 w 1234"/>
                  <a:gd name="T77" fmla="*/ 202 h 824"/>
                  <a:gd name="T78" fmla="*/ 957 w 1234"/>
                  <a:gd name="T79" fmla="*/ 185 h 824"/>
                  <a:gd name="T80" fmla="*/ 982 w 1234"/>
                  <a:gd name="T81" fmla="*/ 168 h 824"/>
                  <a:gd name="T82" fmla="*/ 1008 w 1234"/>
                  <a:gd name="T83" fmla="*/ 151 h 824"/>
                  <a:gd name="T84" fmla="*/ 1033 w 1234"/>
                  <a:gd name="T85" fmla="*/ 134 h 824"/>
                  <a:gd name="T86" fmla="*/ 1058 w 1234"/>
                  <a:gd name="T87" fmla="*/ 117 h 824"/>
                  <a:gd name="T88" fmla="*/ 1083 w 1234"/>
                  <a:gd name="T89" fmla="*/ 101 h 824"/>
                  <a:gd name="T90" fmla="*/ 1108 w 1234"/>
                  <a:gd name="T91" fmla="*/ 84 h 824"/>
                  <a:gd name="T92" fmla="*/ 1134 w 1234"/>
                  <a:gd name="T93" fmla="*/ 67 h 824"/>
                  <a:gd name="T94" fmla="*/ 1159 w 1234"/>
                  <a:gd name="T95" fmla="*/ 50 h 824"/>
                  <a:gd name="T96" fmla="*/ 1184 w 1234"/>
                  <a:gd name="T97" fmla="*/ 33 h 824"/>
                  <a:gd name="T98" fmla="*/ 1209 w 1234"/>
                  <a:gd name="T99" fmla="*/ 17 h 824"/>
                  <a:gd name="T100" fmla="*/ 1234 w 1234"/>
                  <a:gd name="T101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4" h="824">
                    <a:moveTo>
                      <a:pt x="0" y="824"/>
                    </a:moveTo>
                    <a:lnTo>
                      <a:pt x="0" y="824"/>
                    </a:lnTo>
                    <a:lnTo>
                      <a:pt x="25" y="807"/>
                    </a:lnTo>
                    <a:lnTo>
                      <a:pt x="50" y="790"/>
                    </a:lnTo>
                    <a:lnTo>
                      <a:pt x="75" y="774"/>
                    </a:lnTo>
                    <a:lnTo>
                      <a:pt x="100" y="757"/>
                    </a:lnTo>
                    <a:lnTo>
                      <a:pt x="126" y="740"/>
                    </a:lnTo>
                    <a:lnTo>
                      <a:pt x="151" y="723"/>
                    </a:lnTo>
                    <a:lnTo>
                      <a:pt x="176" y="706"/>
                    </a:lnTo>
                    <a:lnTo>
                      <a:pt x="201" y="689"/>
                    </a:lnTo>
                    <a:lnTo>
                      <a:pt x="226" y="673"/>
                    </a:lnTo>
                    <a:lnTo>
                      <a:pt x="252" y="656"/>
                    </a:lnTo>
                    <a:lnTo>
                      <a:pt x="277" y="639"/>
                    </a:lnTo>
                    <a:lnTo>
                      <a:pt x="302" y="622"/>
                    </a:lnTo>
                    <a:lnTo>
                      <a:pt x="327" y="605"/>
                    </a:lnTo>
                    <a:lnTo>
                      <a:pt x="352" y="589"/>
                    </a:lnTo>
                    <a:lnTo>
                      <a:pt x="378" y="572"/>
                    </a:lnTo>
                    <a:lnTo>
                      <a:pt x="403" y="555"/>
                    </a:lnTo>
                    <a:lnTo>
                      <a:pt x="428" y="538"/>
                    </a:lnTo>
                    <a:lnTo>
                      <a:pt x="453" y="521"/>
                    </a:lnTo>
                    <a:lnTo>
                      <a:pt x="478" y="504"/>
                    </a:lnTo>
                    <a:lnTo>
                      <a:pt x="504" y="488"/>
                    </a:lnTo>
                    <a:lnTo>
                      <a:pt x="529" y="471"/>
                    </a:lnTo>
                    <a:lnTo>
                      <a:pt x="554" y="454"/>
                    </a:lnTo>
                    <a:lnTo>
                      <a:pt x="579" y="437"/>
                    </a:lnTo>
                    <a:lnTo>
                      <a:pt x="604" y="420"/>
                    </a:lnTo>
                    <a:lnTo>
                      <a:pt x="630" y="403"/>
                    </a:lnTo>
                    <a:lnTo>
                      <a:pt x="655" y="387"/>
                    </a:lnTo>
                    <a:lnTo>
                      <a:pt x="680" y="370"/>
                    </a:lnTo>
                    <a:lnTo>
                      <a:pt x="705" y="353"/>
                    </a:lnTo>
                    <a:lnTo>
                      <a:pt x="730" y="336"/>
                    </a:lnTo>
                    <a:lnTo>
                      <a:pt x="756" y="319"/>
                    </a:lnTo>
                    <a:lnTo>
                      <a:pt x="781" y="303"/>
                    </a:lnTo>
                    <a:lnTo>
                      <a:pt x="806" y="286"/>
                    </a:lnTo>
                    <a:lnTo>
                      <a:pt x="831" y="269"/>
                    </a:lnTo>
                    <a:lnTo>
                      <a:pt x="856" y="252"/>
                    </a:lnTo>
                    <a:lnTo>
                      <a:pt x="882" y="235"/>
                    </a:lnTo>
                    <a:lnTo>
                      <a:pt x="907" y="218"/>
                    </a:lnTo>
                    <a:lnTo>
                      <a:pt x="932" y="202"/>
                    </a:lnTo>
                    <a:lnTo>
                      <a:pt x="957" y="185"/>
                    </a:lnTo>
                    <a:lnTo>
                      <a:pt x="982" y="168"/>
                    </a:lnTo>
                    <a:lnTo>
                      <a:pt x="1008" y="151"/>
                    </a:lnTo>
                    <a:lnTo>
                      <a:pt x="1033" y="134"/>
                    </a:lnTo>
                    <a:lnTo>
                      <a:pt x="1058" y="117"/>
                    </a:lnTo>
                    <a:lnTo>
                      <a:pt x="1083" y="101"/>
                    </a:lnTo>
                    <a:lnTo>
                      <a:pt x="1108" y="84"/>
                    </a:lnTo>
                    <a:lnTo>
                      <a:pt x="1134" y="67"/>
                    </a:lnTo>
                    <a:lnTo>
                      <a:pt x="1159" y="50"/>
                    </a:lnTo>
                    <a:lnTo>
                      <a:pt x="1184" y="33"/>
                    </a:lnTo>
                    <a:lnTo>
                      <a:pt x="1209" y="17"/>
                    </a:lnTo>
                    <a:lnTo>
                      <a:pt x="1234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3" name="Freeform 573"/>
              <p:cNvSpPr>
                <a:spLocks/>
              </p:cNvSpPr>
              <p:nvPr/>
            </p:nvSpPr>
            <p:spPr bwMode="auto">
              <a:xfrm>
                <a:off x="4191" y="1522"/>
                <a:ext cx="15" cy="10"/>
              </a:xfrm>
              <a:custGeom>
                <a:avLst/>
                <a:gdLst>
                  <a:gd name="T0" fmla="*/ 0 w 26"/>
                  <a:gd name="T1" fmla="*/ 17 h 17"/>
                  <a:gd name="T2" fmla="*/ 0 w 26"/>
                  <a:gd name="T3" fmla="*/ 17 h 17"/>
                  <a:gd name="T4" fmla="*/ 26 w 2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0" y="17"/>
                    </a:lnTo>
                    <a:lnTo>
                      <a:pt x="26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4" name="Freeform 574"/>
              <p:cNvSpPr>
                <a:spLocks noEditPoints="1"/>
              </p:cNvSpPr>
              <p:nvPr/>
            </p:nvSpPr>
            <p:spPr bwMode="auto">
              <a:xfrm>
                <a:off x="1998" y="2133"/>
                <a:ext cx="1293" cy="863"/>
              </a:xfrm>
              <a:custGeom>
                <a:avLst/>
                <a:gdLst>
                  <a:gd name="T0" fmla="*/ 0 w 2222"/>
                  <a:gd name="T1" fmla="*/ 1483 h 1483"/>
                  <a:gd name="T2" fmla="*/ 66 w 2222"/>
                  <a:gd name="T3" fmla="*/ 1439 h 1483"/>
                  <a:gd name="T4" fmla="*/ 91 w 2222"/>
                  <a:gd name="T5" fmla="*/ 1423 h 1483"/>
                  <a:gd name="T6" fmla="*/ 133 w 2222"/>
                  <a:gd name="T7" fmla="*/ 1395 h 1483"/>
                  <a:gd name="T8" fmla="*/ 136 w 2222"/>
                  <a:gd name="T9" fmla="*/ 1393 h 1483"/>
                  <a:gd name="T10" fmla="*/ 200 w 2222"/>
                  <a:gd name="T11" fmla="*/ 1350 h 1483"/>
                  <a:gd name="T12" fmla="*/ 227 w 2222"/>
                  <a:gd name="T13" fmla="*/ 1332 h 1483"/>
                  <a:gd name="T14" fmla="*/ 266 w 2222"/>
                  <a:gd name="T15" fmla="*/ 1306 h 1483"/>
                  <a:gd name="T16" fmla="*/ 272 w 2222"/>
                  <a:gd name="T17" fmla="*/ 1302 h 1483"/>
                  <a:gd name="T18" fmla="*/ 333 w 2222"/>
                  <a:gd name="T19" fmla="*/ 1261 h 1483"/>
                  <a:gd name="T20" fmla="*/ 363 w 2222"/>
                  <a:gd name="T21" fmla="*/ 1241 h 1483"/>
                  <a:gd name="T22" fmla="*/ 399 w 2222"/>
                  <a:gd name="T23" fmla="*/ 1217 h 1483"/>
                  <a:gd name="T24" fmla="*/ 408 w 2222"/>
                  <a:gd name="T25" fmla="*/ 1211 h 1483"/>
                  <a:gd name="T26" fmla="*/ 466 w 2222"/>
                  <a:gd name="T27" fmla="*/ 1172 h 1483"/>
                  <a:gd name="T28" fmla="*/ 499 w 2222"/>
                  <a:gd name="T29" fmla="*/ 1150 h 1483"/>
                  <a:gd name="T30" fmla="*/ 532 w 2222"/>
                  <a:gd name="T31" fmla="*/ 1128 h 1483"/>
                  <a:gd name="T32" fmla="*/ 544 w 2222"/>
                  <a:gd name="T33" fmla="*/ 1120 h 1483"/>
                  <a:gd name="T34" fmla="*/ 599 w 2222"/>
                  <a:gd name="T35" fmla="*/ 1084 h 1483"/>
                  <a:gd name="T36" fmla="*/ 632 w 2222"/>
                  <a:gd name="T37" fmla="*/ 1061 h 1483"/>
                  <a:gd name="T38" fmla="*/ 665 w 2222"/>
                  <a:gd name="T39" fmla="*/ 1039 h 1483"/>
                  <a:gd name="T40" fmla="*/ 699 w 2222"/>
                  <a:gd name="T41" fmla="*/ 1017 h 1483"/>
                  <a:gd name="T42" fmla="*/ 732 w 2222"/>
                  <a:gd name="T43" fmla="*/ 995 h 1483"/>
                  <a:gd name="T44" fmla="*/ 798 w 2222"/>
                  <a:gd name="T45" fmla="*/ 950 h 1483"/>
                  <a:gd name="T46" fmla="*/ 816 w 2222"/>
                  <a:gd name="T47" fmla="*/ 938 h 1483"/>
                  <a:gd name="T48" fmla="*/ 865 w 2222"/>
                  <a:gd name="T49" fmla="*/ 906 h 1483"/>
                  <a:gd name="T50" fmla="*/ 898 w 2222"/>
                  <a:gd name="T51" fmla="*/ 884 h 1483"/>
                  <a:gd name="T52" fmla="*/ 931 w 2222"/>
                  <a:gd name="T53" fmla="*/ 861 h 1483"/>
                  <a:gd name="T54" fmla="*/ 965 w 2222"/>
                  <a:gd name="T55" fmla="*/ 839 h 1483"/>
                  <a:gd name="T56" fmla="*/ 998 w 2222"/>
                  <a:gd name="T57" fmla="*/ 817 h 1483"/>
                  <a:gd name="T58" fmla="*/ 1064 w 2222"/>
                  <a:gd name="T59" fmla="*/ 773 h 1483"/>
                  <a:gd name="T60" fmla="*/ 1088 w 2222"/>
                  <a:gd name="T61" fmla="*/ 757 h 1483"/>
                  <a:gd name="T62" fmla="*/ 1131 w 2222"/>
                  <a:gd name="T63" fmla="*/ 728 h 1483"/>
                  <a:gd name="T64" fmla="*/ 1134 w 2222"/>
                  <a:gd name="T65" fmla="*/ 726 h 1483"/>
                  <a:gd name="T66" fmla="*/ 1198 w 2222"/>
                  <a:gd name="T67" fmla="*/ 684 h 1483"/>
                  <a:gd name="T68" fmla="*/ 1224 w 2222"/>
                  <a:gd name="T69" fmla="*/ 666 h 1483"/>
                  <a:gd name="T70" fmla="*/ 1264 w 2222"/>
                  <a:gd name="T71" fmla="*/ 639 h 1483"/>
                  <a:gd name="T72" fmla="*/ 1270 w 2222"/>
                  <a:gd name="T73" fmla="*/ 636 h 1483"/>
                  <a:gd name="T74" fmla="*/ 1331 w 2222"/>
                  <a:gd name="T75" fmla="*/ 595 h 1483"/>
                  <a:gd name="T76" fmla="*/ 1361 w 2222"/>
                  <a:gd name="T77" fmla="*/ 575 h 1483"/>
                  <a:gd name="T78" fmla="*/ 1397 w 2222"/>
                  <a:gd name="T79" fmla="*/ 551 h 1483"/>
                  <a:gd name="T80" fmla="*/ 1406 w 2222"/>
                  <a:gd name="T81" fmla="*/ 545 h 1483"/>
                  <a:gd name="T82" fmla="*/ 1464 w 2222"/>
                  <a:gd name="T83" fmla="*/ 506 h 1483"/>
                  <a:gd name="T84" fmla="*/ 1497 w 2222"/>
                  <a:gd name="T85" fmla="*/ 484 h 1483"/>
                  <a:gd name="T86" fmla="*/ 1530 w 2222"/>
                  <a:gd name="T87" fmla="*/ 462 h 1483"/>
                  <a:gd name="T88" fmla="*/ 1542 w 2222"/>
                  <a:gd name="T89" fmla="*/ 454 h 1483"/>
                  <a:gd name="T90" fmla="*/ 1597 w 2222"/>
                  <a:gd name="T91" fmla="*/ 417 h 1483"/>
                  <a:gd name="T92" fmla="*/ 1630 w 2222"/>
                  <a:gd name="T93" fmla="*/ 395 h 1483"/>
                  <a:gd name="T94" fmla="*/ 1663 w 2222"/>
                  <a:gd name="T95" fmla="*/ 373 h 1483"/>
                  <a:gd name="T96" fmla="*/ 1697 w 2222"/>
                  <a:gd name="T97" fmla="*/ 351 h 1483"/>
                  <a:gd name="T98" fmla="*/ 1730 w 2222"/>
                  <a:gd name="T99" fmla="*/ 328 h 1483"/>
                  <a:gd name="T100" fmla="*/ 1796 w 2222"/>
                  <a:gd name="T101" fmla="*/ 284 h 1483"/>
                  <a:gd name="T102" fmla="*/ 1814 w 2222"/>
                  <a:gd name="T103" fmla="*/ 272 h 1483"/>
                  <a:gd name="T104" fmla="*/ 1863 w 2222"/>
                  <a:gd name="T105" fmla="*/ 240 h 1483"/>
                  <a:gd name="T106" fmla="*/ 1896 w 2222"/>
                  <a:gd name="T107" fmla="*/ 217 h 1483"/>
                  <a:gd name="T108" fmla="*/ 1929 w 2222"/>
                  <a:gd name="T109" fmla="*/ 195 h 1483"/>
                  <a:gd name="T110" fmla="*/ 1963 w 2222"/>
                  <a:gd name="T111" fmla="*/ 173 h 1483"/>
                  <a:gd name="T112" fmla="*/ 1996 w 2222"/>
                  <a:gd name="T113" fmla="*/ 151 h 1483"/>
                  <a:gd name="T114" fmla="*/ 2062 w 2222"/>
                  <a:gd name="T115" fmla="*/ 106 h 1483"/>
                  <a:gd name="T116" fmla="*/ 2086 w 2222"/>
                  <a:gd name="T117" fmla="*/ 90 h 1483"/>
                  <a:gd name="T118" fmla="*/ 2129 w 2222"/>
                  <a:gd name="T119" fmla="*/ 62 h 1483"/>
                  <a:gd name="T120" fmla="*/ 2132 w 2222"/>
                  <a:gd name="T121" fmla="*/ 60 h 1483"/>
                  <a:gd name="T122" fmla="*/ 2196 w 2222"/>
                  <a:gd name="T123" fmla="*/ 17 h 1483"/>
                  <a:gd name="T124" fmla="*/ 2222 w 2222"/>
                  <a:gd name="T125" fmla="*/ 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2" h="1483">
                    <a:moveTo>
                      <a:pt x="0" y="1483"/>
                    </a:moveTo>
                    <a:lnTo>
                      <a:pt x="0" y="1483"/>
                    </a:lnTo>
                    <a:lnTo>
                      <a:pt x="33" y="1461"/>
                    </a:lnTo>
                    <a:moveTo>
                      <a:pt x="66" y="1439"/>
                    </a:moveTo>
                    <a:lnTo>
                      <a:pt x="66" y="1439"/>
                    </a:lnTo>
                    <a:lnTo>
                      <a:pt x="91" y="1423"/>
                    </a:lnTo>
                    <a:lnTo>
                      <a:pt x="100" y="1417"/>
                    </a:lnTo>
                    <a:moveTo>
                      <a:pt x="133" y="1395"/>
                    </a:moveTo>
                    <a:lnTo>
                      <a:pt x="133" y="1395"/>
                    </a:lnTo>
                    <a:lnTo>
                      <a:pt x="136" y="1393"/>
                    </a:lnTo>
                    <a:lnTo>
                      <a:pt x="166" y="1372"/>
                    </a:lnTo>
                    <a:moveTo>
                      <a:pt x="200" y="1350"/>
                    </a:moveTo>
                    <a:lnTo>
                      <a:pt x="200" y="1350"/>
                    </a:lnTo>
                    <a:lnTo>
                      <a:pt x="227" y="1332"/>
                    </a:lnTo>
                    <a:lnTo>
                      <a:pt x="233" y="1328"/>
                    </a:lnTo>
                    <a:moveTo>
                      <a:pt x="266" y="1306"/>
                    </a:moveTo>
                    <a:lnTo>
                      <a:pt x="266" y="1306"/>
                    </a:lnTo>
                    <a:lnTo>
                      <a:pt x="272" y="1302"/>
                    </a:lnTo>
                    <a:lnTo>
                      <a:pt x="299" y="1283"/>
                    </a:lnTo>
                    <a:moveTo>
                      <a:pt x="333" y="1261"/>
                    </a:moveTo>
                    <a:lnTo>
                      <a:pt x="333" y="1261"/>
                    </a:lnTo>
                    <a:lnTo>
                      <a:pt x="363" y="1241"/>
                    </a:lnTo>
                    <a:lnTo>
                      <a:pt x="366" y="1239"/>
                    </a:lnTo>
                    <a:moveTo>
                      <a:pt x="399" y="1217"/>
                    </a:moveTo>
                    <a:lnTo>
                      <a:pt x="399" y="1217"/>
                    </a:lnTo>
                    <a:lnTo>
                      <a:pt x="408" y="1211"/>
                    </a:lnTo>
                    <a:lnTo>
                      <a:pt x="432" y="1195"/>
                    </a:lnTo>
                    <a:moveTo>
                      <a:pt x="466" y="1172"/>
                    </a:moveTo>
                    <a:lnTo>
                      <a:pt x="466" y="1172"/>
                    </a:lnTo>
                    <a:lnTo>
                      <a:pt x="499" y="1150"/>
                    </a:lnTo>
                    <a:lnTo>
                      <a:pt x="499" y="1150"/>
                    </a:lnTo>
                    <a:moveTo>
                      <a:pt x="532" y="1128"/>
                    </a:moveTo>
                    <a:lnTo>
                      <a:pt x="532" y="1128"/>
                    </a:lnTo>
                    <a:lnTo>
                      <a:pt x="544" y="1120"/>
                    </a:lnTo>
                    <a:lnTo>
                      <a:pt x="565" y="1106"/>
                    </a:lnTo>
                    <a:moveTo>
                      <a:pt x="599" y="1084"/>
                    </a:moveTo>
                    <a:lnTo>
                      <a:pt x="599" y="1084"/>
                    </a:lnTo>
                    <a:lnTo>
                      <a:pt x="632" y="1061"/>
                    </a:lnTo>
                    <a:moveTo>
                      <a:pt x="665" y="1039"/>
                    </a:moveTo>
                    <a:lnTo>
                      <a:pt x="665" y="1039"/>
                    </a:lnTo>
                    <a:lnTo>
                      <a:pt x="680" y="1029"/>
                    </a:lnTo>
                    <a:lnTo>
                      <a:pt x="699" y="1017"/>
                    </a:lnTo>
                    <a:moveTo>
                      <a:pt x="732" y="995"/>
                    </a:moveTo>
                    <a:lnTo>
                      <a:pt x="732" y="995"/>
                    </a:lnTo>
                    <a:lnTo>
                      <a:pt x="765" y="973"/>
                    </a:lnTo>
                    <a:moveTo>
                      <a:pt x="798" y="950"/>
                    </a:moveTo>
                    <a:lnTo>
                      <a:pt x="798" y="950"/>
                    </a:lnTo>
                    <a:lnTo>
                      <a:pt x="816" y="938"/>
                    </a:lnTo>
                    <a:lnTo>
                      <a:pt x="832" y="928"/>
                    </a:lnTo>
                    <a:moveTo>
                      <a:pt x="865" y="906"/>
                    </a:moveTo>
                    <a:lnTo>
                      <a:pt x="865" y="906"/>
                    </a:lnTo>
                    <a:lnTo>
                      <a:pt x="898" y="884"/>
                    </a:lnTo>
                    <a:moveTo>
                      <a:pt x="931" y="861"/>
                    </a:moveTo>
                    <a:lnTo>
                      <a:pt x="931" y="861"/>
                    </a:lnTo>
                    <a:lnTo>
                      <a:pt x="952" y="847"/>
                    </a:lnTo>
                    <a:lnTo>
                      <a:pt x="965" y="839"/>
                    </a:lnTo>
                    <a:moveTo>
                      <a:pt x="998" y="817"/>
                    </a:moveTo>
                    <a:lnTo>
                      <a:pt x="998" y="817"/>
                    </a:lnTo>
                    <a:lnTo>
                      <a:pt x="1031" y="795"/>
                    </a:lnTo>
                    <a:moveTo>
                      <a:pt x="1064" y="773"/>
                    </a:moveTo>
                    <a:lnTo>
                      <a:pt x="1064" y="773"/>
                    </a:lnTo>
                    <a:lnTo>
                      <a:pt x="1088" y="757"/>
                    </a:lnTo>
                    <a:lnTo>
                      <a:pt x="1098" y="750"/>
                    </a:lnTo>
                    <a:moveTo>
                      <a:pt x="1131" y="728"/>
                    </a:moveTo>
                    <a:lnTo>
                      <a:pt x="1131" y="728"/>
                    </a:lnTo>
                    <a:lnTo>
                      <a:pt x="1134" y="726"/>
                    </a:lnTo>
                    <a:lnTo>
                      <a:pt x="1164" y="706"/>
                    </a:lnTo>
                    <a:moveTo>
                      <a:pt x="1198" y="684"/>
                    </a:moveTo>
                    <a:lnTo>
                      <a:pt x="1198" y="684"/>
                    </a:lnTo>
                    <a:lnTo>
                      <a:pt x="1224" y="666"/>
                    </a:lnTo>
                    <a:lnTo>
                      <a:pt x="1231" y="662"/>
                    </a:lnTo>
                    <a:moveTo>
                      <a:pt x="1264" y="639"/>
                    </a:moveTo>
                    <a:lnTo>
                      <a:pt x="1264" y="639"/>
                    </a:lnTo>
                    <a:lnTo>
                      <a:pt x="1270" y="636"/>
                    </a:lnTo>
                    <a:lnTo>
                      <a:pt x="1297" y="617"/>
                    </a:lnTo>
                    <a:moveTo>
                      <a:pt x="1331" y="595"/>
                    </a:moveTo>
                    <a:lnTo>
                      <a:pt x="1331" y="595"/>
                    </a:lnTo>
                    <a:lnTo>
                      <a:pt x="1361" y="575"/>
                    </a:lnTo>
                    <a:lnTo>
                      <a:pt x="1364" y="573"/>
                    </a:lnTo>
                    <a:moveTo>
                      <a:pt x="1397" y="551"/>
                    </a:moveTo>
                    <a:lnTo>
                      <a:pt x="1397" y="551"/>
                    </a:lnTo>
                    <a:lnTo>
                      <a:pt x="1406" y="545"/>
                    </a:lnTo>
                    <a:lnTo>
                      <a:pt x="1430" y="528"/>
                    </a:lnTo>
                    <a:moveTo>
                      <a:pt x="1464" y="506"/>
                    </a:moveTo>
                    <a:lnTo>
                      <a:pt x="1464" y="506"/>
                    </a:lnTo>
                    <a:lnTo>
                      <a:pt x="1497" y="484"/>
                    </a:lnTo>
                    <a:lnTo>
                      <a:pt x="1497" y="484"/>
                    </a:lnTo>
                    <a:moveTo>
                      <a:pt x="1530" y="462"/>
                    </a:moveTo>
                    <a:lnTo>
                      <a:pt x="1530" y="462"/>
                    </a:lnTo>
                    <a:lnTo>
                      <a:pt x="1542" y="454"/>
                    </a:lnTo>
                    <a:lnTo>
                      <a:pt x="1563" y="439"/>
                    </a:lnTo>
                    <a:moveTo>
                      <a:pt x="1597" y="417"/>
                    </a:moveTo>
                    <a:lnTo>
                      <a:pt x="1597" y="417"/>
                    </a:lnTo>
                    <a:lnTo>
                      <a:pt x="1630" y="395"/>
                    </a:lnTo>
                    <a:moveTo>
                      <a:pt x="1663" y="373"/>
                    </a:moveTo>
                    <a:lnTo>
                      <a:pt x="1663" y="373"/>
                    </a:lnTo>
                    <a:lnTo>
                      <a:pt x="1678" y="363"/>
                    </a:lnTo>
                    <a:lnTo>
                      <a:pt x="1697" y="351"/>
                    </a:lnTo>
                    <a:moveTo>
                      <a:pt x="1730" y="328"/>
                    </a:moveTo>
                    <a:lnTo>
                      <a:pt x="1730" y="328"/>
                    </a:lnTo>
                    <a:lnTo>
                      <a:pt x="1763" y="306"/>
                    </a:lnTo>
                    <a:moveTo>
                      <a:pt x="1796" y="284"/>
                    </a:moveTo>
                    <a:lnTo>
                      <a:pt x="1796" y="284"/>
                    </a:lnTo>
                    <a:lnTo>
                      <a:pt x="1814" y="272"/>
                    </a:lnTo>
                    <a:lnTo>
                      <a:pt x="1830" y="262"/>
                    </a:lnTo>
                    <a:moveTo>
                      <a:pt x="1863" y="240"/>
                    </a:moveTo>
                    <a:lnTo>
                      <a:pt x="1863" y="240"/>
                    </a:lnTo>
                    <a:lnTo>
                      <a:pt x="1896" y="217"/>
                    </a:lnTo>
                    <a:moveTo>
                      <a:pt x="1929" y="195"/>
                    </a:moveTo>
                    <a:lnTo>
                      <a:pt x="1929" y="195"/>
                    </a:lnTo>
                    <a:lnTo>
                      <a:pt x="1950" y="181"/>
                    </a:lnTo>
                    <a:lnTo>
                      <a:pt x="1963" y="173"/>
                    </a:lnTo>
                    <a:moveTo>
                      <a:pt x="1996" y="151"/>
                    </a:moveTo>
                    <a:lnTo>
                      <a:pt x="1996" y="151"/>
                    </a:lnTo>
                    <a:lnTo>
                      <a:pt x="2029" y="129"/>
                    </a:lnTo>
                    <a:moveTo>
                      <a:pt x="2062" y="106"/>
                    </a:moveTo>
                    <a:lnTo>
                      <a:pt x="2062" y="106"/>
                    </a:lnTo>
                    <a:lnTo>
                      <a:pt x="2086" y="90"/>
                    </a:lnTo>
                    <a:lnTo>
                      <a:pt x="2096" y="84"/>
                    </a:lnTo>
                    <a:moveTo>
                      <a:pt x="2129" y="62"/>
                    </a:moveTo>
                    <a:lnTo>
                      <a:pt x="2129" y="62"/>
                    </a:lnTo>
                    <a:lnTo>
                      <a:pt x="2132" y="60"/>
                    </a:lnTo>
                    <a:lnTo>
                      <a:pt x="2162" y="40"/>
                    </a:lnTo>
                    <a:moveTo>
                      <a:pt x="2196" y="17"/>
                    </a:moveTo>
                    <a:lnTo>
                      <a:pt x="2196" y="17"/>
                    </a:lnTo>
                    <a:lnTo>
                      <a:pt x="2222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5" name="Freeform 575"/>
              <p:cNvSpPr>
                <a:spLocks noEditPoints="1"/>
              </p:cNvSpPr>
              <p:nvPr/>
            </p:nvSpPr>
            <p:spPr bwMode="auto">
              <a:xfrm>
                <a:off x="3291" y="1270"/>
                <a:ext cx="1293" cy="863"/>
              </a:xfrm>
              <a:custGeom>
                <a:avLst/>
                <a:gdLst>
                  <a:gd name="T0" fmla="*/ 0 w 2223"/>
                  <a:gd name="T1" fmla="*/ 1484 h 1484"/>
                  <a:gd name="T2" fmla="*/ 67 w 2223"/>
                  <a:gd name="T3" fmla="*/ 1439 h 1484"/>
                  <a:gd name="T4" fmla="*/ 91 w 2223"/>
                  <a:gd name="T5" fmla="*/ 1423 h 1484"/>
                  <a:gd name="T6" fmla="*/ 133 w 2223"/>
                  <a:gd name="T7" fmla="*/ 1395 h 1484"/>
                  <a:gd name="T8" fmla="*/ 136 w 2223"/>
                  <a:gd name="T9" fmla="*/ 1393 h 1484"/>
                  <a:gd name="T10" fmla="*/ 200 w 2223"/>
                  <a:gd name="T11" fmla="*/ 1350 h 1484"/>
                  <a:gd name="T12" fmla="*/ 227 w 2223"/>
                  <a:gd name="T13" fmla="*/ 1332 h 1484"/>
                  <a:gd name="T14" fmla="*/ 266 w 2223"/>
                  <a:gd name="T15" fmla="*/ 1306 h 1484"/>
                  <a:gd name="T16" fmla="*/ 272 w 2223"/>
                  <a:gd name="T17" fmla="*/ 1302 h 1484"/>
                  <a:gd name="T18" fmla="*/ 333 w 2223"/>
                  <a:gd name="T19" fmla="*/ 1262 h 1484"/>
                  <a:gd name="T20" fmla="*/ 363 w 2223"/>
                  <a:gd name="T21" fmla="*/ 1241 h 1484"/>
                  <a:gd name="T22" fmla="*/ 399 w 2223"/>
                  <a:gd name="T23" fmla="*/ 1217 h 1484"/>
                  <a:gd name="T24" fmla="*/ 408 w 2223"/>
                  <a:gd name="T25" fmla="*/ 1211 h 1484"/>
                  <a:gd name="T26" fmla="*/ 466 w 2223"/>
                  <a:gd name="T27" fmla="*/ 1173 h 1484"/>
                  <a:gd name="T28" fmla="*/ 499 w 2223"/>
                  <a:gd name="T29" fmla="*/ 1151 h 1484"/>
                  <a:gd name="T30" fmla="*/ 533 w 2223"/>
                  <a:gd name="T31" fmla="*/ 1128 h 1484"/>
                  <a:gd name="T32" fmla="*/ 545 w 2223"/>
                  <a:gd name="T33" fmla="*/ 1120 h 1484"/>
                  <a:gd name="T34" fmla="*/ 599 w 2223"/>
                  <a:gd name="T35" fmla="*/ 1084 h 1484"/>
                  <a:gd name="T36" fmla="*/ 632 w 2223"/>
                  <a:gd name="T37" fmla="*/ 1062 h 1484"/>
                  <a:gd name="T38" fmla="*/ 666 w 2223"/>
                  <a:gd name="T39" fmla="*/ 1039 h 1484"/>
                  <a:gd name="T40" fmla="*/ 699 w 2223"/>
                  <a:gd name="T41" fmla="*/ 1017 h 1484"/>
                  <a:gd name="T42" fmla="*/ 732 w 2223"/>
                  <a:gd name="T43" fmla="*/ 995 h 1484"/>
                  <a:gd name="T44" fmla="*/ 799 w 2223"/>
                  <a:gd name="T45" fmla="*/ 951 h 1484"/>
                  <a:gd name="T46" fmla="*/ 817 w 2223"/>
                  <a:gd name="T47" fmla="*/ 939 h 1484"/>
                  <a:gd name="T48" fmla="*/ 865 w 2223"/>
                  <a:gd name="T49" fmla="*/ 906 h 1484"/>
                  <a:gd name="T50" fmla="*/ 898 w 2223"/>
                  <a:gd name="T51" fmla="*/ 884 h 1484"/>
                  <a:gd name="T52" fmla="*/ 932 w 2223"/>
                  <a:gd name="T53" fmla="*/ 862 h 1484"/>
                  <a:gd name="T54" fmla="*/ 965 w 2223"/>
                  <a:gd name="T55" fmla="*/ 840 h 1484"/>
                  <a:gd name="T56" fmla="*/ 998 w 2223"/>
                  <a:gd name="T57" fmla="*/ 817 h 1484"/>
                  <a:gd name="T58" fmla="*/ 1065 w 2223"/>
                  <a:gd name="T59" fmla="*/ 773 h 1484"/>
                  <a:gd name="T60" fmla="*/ 1089 w 2223"/>
                  <a:gd name="T61" fmla="*/ 757 h 1484"/>
                  <a:gd name="T62" fmla="*/ 1131 w 2223"/>
                  <a:gd name="T63" fmla="*/ 728 h 1484"/>
                  <a:gd name="T64" fmla="*/ 1134 w 2223"/>
                  <a:gd name="T65" fmla="*/ 727 h 1484"/>
                  <a:gd name="T66" fmla="*/ 1198 w 2223"/>
                  <a:gd name="T67" fmla="*/ 684 h 1484"/>
                  <a:gd name="T68" fmla="*/ 1225 w 2223"/>
                  <a:gd name="T69" fmla="*/ 666 h 1484"/>
                  <a:gd name="T70" fmla="*/ 1264 w 2223"/>
                  <a:gd name="T71" fmla="*/ 640 h 1484"/>
                  <a:gd name="T72" fmla="*/ 1270 w 2223"/>
                  <a:gd name="T73" fmla="*/ 636 h 1484"/>
                  <a:gd name="T74" fmla="*/ 1331 w 2223"/>
                  <a:gd name="T75" fmla="*/ 595 h 1484"/>
                  <a:gd name="T76" fmla="*/ 1361 w 2223"/>
                  <a:gd name="T77" fmla="*/ 575 h 1484"/>
                  <a:gd name="T78" fmla="*/ 1397 w 2223"/>
                  <a:gd name="T79" fmla="*/ 551 h 1484"/>
                  <a:gd name="T80" fmla="*/ 1406 w 2223"/>
                  <a:gd name="T81" fmla="*/ 545 h 1484"/>
                  <a:gd name="T82" fmla="*/ 1464 w 2223"/>
                  <a:gd name="T83" fmla="*/ 506 h 1484"/>
                  <a:gd name="T84" fmla="*/ 1497 w 2223"/>
                  <a:gd name="T85" fmla="*/ 484 h 1484"/>
                  <a:gd name="T86" fmla="*/ 1531 w 2223"/>
                  <a:gd name="T87" fmla="*/ 462 h 1484"/>
                  <a:gd name="T88" fmla="*/ 1542 w 2223"/>
                  <a:gd name="T89" fmla="*/ 454 h 1484"/>
                  <a:gd name="T90" fmla="*/ 1597 w 2223"/>
                  <a:gd name="T91" fmla="*/ 418 h 1484"/>
                  <a:gd name="T92" fmla="*/ 1630 w 2223"/>
                  <a:gd name="T93" fmla="*/ 395 h 1484"/>
                  <a:gd name="T94" fmla="*/ 1664 w 2223"/>
                  <a:gd name="T95" fmla="*/ 373 h 1484"/>
                  <a:gd name="T96" fmla="*/ 1697 w 2223"/>
                  <a:gd name="T97" fmla="*/ 351 h 1484"/>
                  <a:gd name="T98" fmla="*/ 1730 w 2223"/>
                  <a:gd name="T99" fmla="*/ 329 h 1484"/>
                  <a:gd name="T100" fmla="*/ 1797 w 2223"/>
                  <a:gd name="T101" fmla="*/ 284 h 1484"/>
                  <a:gd name="T102" fmla="*/ 1814 w 2223"/>
                  <a:gd name="T103" fmla="*/ 272 h 1484"/>
                  <a:gd name="T104" fmla="*/ 1863 w 2223"/>
                  <a:gd name="T105" fmla="*/ 240 h 1484"/>
                  <a:gd name="T106" fmla="*/ 1896 w 2223"/>
                  <a:gd name="T107" fmla="*/ 218 h 1484"/>
                  <a:gd name="T108" fmla="*/ 1930 w 2223"/>
                  <a:gd name="T109" fmla="*/ 195 h 1484"/>
                  <a:gd name="T110" fmla="*/ 1963 w 2223"/>
                  <a:gd name="T111" fmla="*/ 173 h 1484"/>
                  <a:gd name="T112" fmla="*/ 1996 w 2223"/>
                  <a:gd name="T113" fmla="*/ 151 h 1484"/>
                  <a:gd name="T114" fmla="*/ 2063 w 2223"/>
                  <a:gd name="T115" fmla="*/ 107 h 1484"/>
                  <a:gd name="T116" fmla="*/ 2087 w 2223"/>
                  <a:gd name="T117" fmla="*/ 91 h 1484"/>
                  <a:gd name="T118" fmla="*/ 2129 w 2223"/>
                  <a:gd name="T119" fmla="*/ 62 h 1484"/>
                  <a:gd name="T120" fmla="*/ 2132 w 2223"/>
                  <a:gd name="T121" fmla="*/ 60 h 1484"/>
                  <a:gd name="T122" fmla="*/ 2196 w 2223"/>
                  <a:gd name="T123" fmla="*/ 18 h 1484"/>
                  <a:gd name="T124" fmla="*/ 2223 w 2223"/>
                  <a:gd name="T125" fmla="*/ 0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3" h="1484">
                    <a:moveTo>
                      <a:pt x="0" y="1484"/>
                    </a:moveTo>
                    <a:lnTo>
                      <a:pt x="0" y="1484"/>
                    </a:lnTo>
                    <a:lnTo>
                      <a:pt x="34" y="1461"/>
                    </a:lnTo>
                    <a:moveTo>
                      <a:pt x="67" y="1439"/>
                    </a:moveTo>
                    <a:lnTo>
                      <a:pt x="67" y="1439"/>
                    </a:lnTo>
                    <a:lnTo>
                      <a:pt x="91" y="1423"/>
                    </a:lnTo>
                    <a:lnTo>
                      <a:pt x="100" y="1417"/>
                    </a:lnTo>
                    <a:moveTo>
                      <a:pt x="133" y="1395"/>
                    </a:moveTo>
                    <a:lnTo>
                      <a:pt x="133" y="1395"/>
                    </a:lnTo>
                    <a:lnTo>
                      <a:pt x="136" y="1393"/>
                    </a:lnTo>
                    <a:lnTo>
                      <a:pt x="167" y="1373"/>
                    </a:lnTo>
                    <a:moveTo>
                      <a:pt x="200" y="1350"/>
                    </a:moveTo>
                    <a:lnTo>
                      <a:pt x="200" y="1350"/>
                    </a:lnTo>
                    <a:lnTo>
                      <a:pt x="227" y="1332"/>
                    </a:lnTo>
                    <a:lnTo>
                      <a:pt x="233" y="1328"/>
                    </a:lnTo>
                    <a:moveTo>
                      <a:pt x="266" y="1306"/>
                    </a:moveTo>
                    <a:lnTo>
                      <a:pt x="266" y="1306"/>
                    </a:lnTo>
                    <a:lnTo>
                      <a:pt x="272" y="1302"/>
                    </a:lnTo>
                    <a:lnTo>
                      <a:pt x="300" y="1284"/>
                    </a:lnTo>
                    <a:moveTo>
                      <a:pt x="333" y="1262"/>
                    </a:moveTo>
                    <a:lnTo>
                      <a:pt x="333" y="1262"/>
                    </a:lnTo>
                    <a:lnTo>
                      <a:pt x="363" y="1241"/>
                    </a:lnTo>
                    <a:lnTo>
                      <a:pt x="366" y="1239"/>
                    </a:lnTo>
                    <a:moveTo>
                      <a:pt x="399" y="1217"/>
                    </a:moveTo>
                    <a:lnTo>
                      <a:pt x="399" y="1217"/>
                    </a:lnTo>
                    <a:lnTo>
                      <a:pt x="408" y="1211"/>
                    </a:lnTo>
                    <a:lnTo>
                      <a:pt x="433" y="1195"/>
                    </a:lnTo>
                    <a:moveTo>
                      <a:pt x="466" y="1173"/>
                    </a:moveTo>
                    <a:lnTo>
                      <a:pt x="466" y="1173"/>
                    </a:lnTo>
                    <a:lnTo>
                      <a:pt x="499" y="1151"/>
                    </a:lnTo>
                    <a:lnTo>
                      <a:pt x="499" y="1150"/>
                    </a:lnTo>
                    <a:moveTo>
                      <a:pt x="533" y="1128"/>
                    </a:moveTo>
                    <a:lnTo>
                      <a:pt x="533" y="1128"/>
                    </a:lnTo>
                    <a:lnTo>
                      <a:pt x="545" y="1120"/>
                    </a:lnTo>
                    <a:lnTo>
                      <a:pt x="566" y="1106"/>
                    </a:lnTo>
                    <a:moveTo>
                      <a:pt x="599" y="1084"/>
                    </a:moveTo>
                    <a:lnTo>
                      <a:pt x="599" y="1084"/>
                    </a:lnTo>
                    <a:lnTo>
                      <a:pt x="632" y="1062"/>
                    </a:lnTo>
                    <a:moveTo>
                      <a:pt x="666" y="1039"/>
                    </a:moveTo>
                    <a:lnTo>
                      <a:pt x="666" y="1039"/>
                    </a:lnTo>
                    <a:lnTo>
                      <a:pt x="681" y="1029"/>
                    </a:lnTo>
                    <a:lnTo>
                      <a:pt x="699" y="1017"/>
                    </a:lnTo>
                    <a:moveTo>
                      <a:pt x="732" y="995"/>
                    </a:moveTo>
                    <a:lnTo>
                      <a:pt x="732" y="995"/>
                    </a:lnTo>
                    <a:lnTo>
                      <a:pt x="765" y="973"/>
                    </a:lnTo>
                    <a:moveTo>
                      <a:pt x="799" y="951"/>
                    </a:moveTo>
                    <a:lnTo>
                      <a:pt x="799" y="951"/>
                    </a:lnTo>
                    <a:lnTo>
                      <a:pt x="817" y="939"/>
                    </a:lnTo>
                    <a:lnTo>
                      <a:pt x="832" y="928"/>
                    </a:lnTo>
                    <a:moveTo>
                      <a:pt x="865" y="906"/>
                    </a:moveTo>
                    <a:lnTo>
                      <a:pt x="865" y="906"/>
                    </a:lnTo>
                    <a:lnTo>
                      <a:pt x="898" y="884"/>
                    </a:lnTo>
                    <a:moveTo>
                      <a:pt x="932" y="862"/>
                    </a:moveTo>
                    <a:lnTo>
                      <a:pt x="932" y="862"/>
                    </a:lnTo>
                    <a:lnTo>
                      <a:pt x="953" y="848"/>
                    </a:lnTo>
                    <a:lnTo>
                      <a:pt x="965" y="840"/>
                    </a:lnTo>
                    <a:moveTo>
                      <a:pt x="998" y="817"/>
                    </a:moveTo>
                    <a:lnTo>
                      <a:pt x="998" y="817"/>
                    </a:lnTo>
                    <a:lnTo>
                      <a:pt x="1032" y="795"/>
                    </a:lnTo>
                    <a:moveTo>
                      <a:pt x="1065" y="773"/>
                    </a:moveTo>
                    <a:lnTo>
                      <a:pt x="1065" y="773"/>
                    </a:lnTo>
                    <a:lnTo>
                      <a:pt x="1089" y="757"/>
                    </a:lnTo>
                    <a:lnTo>
                      <a:pt x="1098" y="751"/>
                    </a:lnTo>
                    <a:moveTo>
                      <a:pt x="1131" y="728"/>
                    </a:moveTo>
                    <a:lnTo>
                      <a:pt x="1131" y="728"/>
                    </a:lnTo>
                    <a:lnTo>
                      <a:pt x="1134" y="727"/>
                    </a:lnTo>
                    <a:lnTo>
                      <a:pt x="1165" y="706"/>
                    </a:lnTo>
                    <a:moveTo>
                      <a:pt x="1198" y="684"/>
                    </a:moveTo>
                    <a:lnTo>
                      <a:pt x="1198" y="684"/>
                    </a:lnTo>
                    <a:lnTo>
                      <a:pt x="1225" y="666"/>
                    </a:lnTo>
                    <a:lnTo>
                      <a:pt x="1231" y="662"/>
                    </a:lnTo>
                    <a:moveTo>
                      <a:pt x="1264" y="640"/>
                    </a:moveTo>
                    <a:lnTo>
                      <a:pt x="1264" y="640"/>
                    </a:lnTo>
                    <a:lnTo>
                      <a:pt x="1270" y="636"/>
                    </a:lnTo>
                    <a:lnTo>
                      <a:pt x="1298" y="617"/>
                    </a:lnTo>
                    <a:moveTo>
                      <a:pt x="1331" y="595"/>
                    </a:moveTo>
                    <a:lnTo>
                      <a:pt x="1331" y="595"/>
                    </a:lnTo>
                    <a:lnTo>
                      <a:pt x="1361" y="575"/>
                    </a:lnTo>
                    <a:lnTo>
                      <a:pt x="1364" y="573"/>
                    </a:lnTo>
                    <a:moveTo>
                      <a:pt x="1397" y="551"/>
                    </a:moveTo>
                    <a:lnTo>
                      <a:pt x="1397" y="551"/>
                    </a:lnTo>
                    <a:lnTo>
                      <a:pt x="1406" y="545"/>
                    </a:lnTo>
                    <a:lnTo>
                      <a:pt x="1431" y="529"/>
                    </a:lnTo>
                    <a:moveTo>
                      <a:pt x="1464" y="506"/>
                    </a:moveTo>
                    <a:lnTo>
                      <a:pt x="1464" y="506"/>
                    </a:lnTo>
                    <a:lnTo>
                      <a:pt x="1497" y="484"/>
                    </a:lnTo>
                    <a:lnTo>
                      <a:pt x="1497" y="484"/>
                    </a:lnTo>
                    <a:moveTo>
                      <a:pt x="1531" y="462"/>
                    </a:moveTo>
                    <a:lnTo>
                      <a:pt x="1531" y="462"/>
                    </a:lnTo>
                    <a:lnTo>
                      <a:pt x="1542" y="454"/>
                    </a:lnTo>
                    <a:lnTo>
                      <a:pt x="1564" y="440"/>
                    </a:lnTo>
                    <a:moveTo>
                      <a:pt x="1597" y="418"/>
                    </a:moveTo>
                    <a:lnTo>
                      <a:pt x="1597" y="418"/>
                    </a:lnTo>
                    <a:lnTo>
                      <a:pt x="1630" y="395"/>
                    </a:lnTo>
                    <a:moveTo>
                      <a:pt x="1664" y="373"/>
                    </a:moveTo>
                    <a:lnTo>
                      <a:pt x="1664" y="373"/>
                    </a:lnTo>
                    <a:lnTo>
                      <a:pt x="1678" y="363"/>
                    </a:lnTo>
                    <a:lnTo>
                      <a:pt x="1697" y="351"/>
                    </a:lnTo>
                    <a:moveTo>
                      <a:pt x="1730" y="329"/>
                    </a:moveTo>
                    <a:lnTo>
                      <a:pt x="1730" y="329"/>
                    </a:lnTo>
                    <a:lnTo>
                      <a:pt x="1763" y="306"/>
                    </a:lnTo>
                    <a:moveTo>
                      <a:pt x="1797" y="284"/>
                    </a:moveTo>
                    <a:lnTo>
                      <a:pt x="1797" y="284"/>
                    </a:lnTo>
                    <a:lnTo>
                      <a:pt x="1814" y="272"/>
                    </a:lnTo>
                    <a:lnTo>
                      <a:pt x="1830" y="262"/>
                    </a:lnTo>
                    <a:moveTo>
                      <a:pt x="1863" y="240"/>
                    </a:moveTo>
                    <a:lnTo>
                      <a:pt x="1863" y="240"/>
                    </a:lnTo>
                    <a:lnTo>
                      <a:pt x="1896" y="218"/>
                    </a:lnTo>
                    <a:moveTo>
                      <a:pt x="1930" y="195"/>
                    </a:moveTo>
                    <a:lnTo>
                      <a:pt x="1930" y="195"/>
                    </a:lnTo>
                    <a:lnTo>
                      <a:pt x="1950" y="182"/>
                    </a:lnTo>
                    <a:lnTo>
                      <a:pt x="1963" y="173"/>
                    </a:lnTo>
                    <a:moveTo>
                      <a:pt x="1996" y="151"/>
                    </a:moveTo>
                    <a:lnTo>
                      <a:pt x="1996" y="151"/>
                    </a:lnTo>
                    <a:lnTo>
                      <a:pt x="2030" y="129"/>
                    </a:lnTo>
                    <a:moveTo>
                      <a:pt x="2063" y="107"/>
                    </a:moveTo>
                    <a:lnTo>
                      <a:pt x="2063" y="107"/>
                    </a:lnTo>
                    <a:lnTo>
                      <a:pt x="2087" y="91"/>
                    </a:lnTo>
                    <a:lnTo>
                      <a:pt x="2096" y="84"/>
                    </a:lnTo>
                    <a:moveTo>
                      <a:pt x="2129" y="62"/>
                    </a:moveTo>
                    <a:lnTo>
                      <a:pt x="2129" y="62"/>
                    </a:lnTo>
                    <a:lnTo>
                      <a:pt x="2132" y="60"/>
                    </a:lnTo>
                    <a:lnTo>
                      <a:pt x="2163" y="40"/>
                    </a:lnTo>
                    <a:moveTo>
                      <a:pt x="2196" y="18"/>
                    </a:moveTo>
                    <a:lnTo>
                      <a:pt x="2196" y="18"/>
                    </a:lnTo>
                    <a:lnTo>
                      <a:pt x="2223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6" name="Freeform 576"/>
              <p:cNvSpPr>
                <a:spLocks/>
              </p:cNvSpPr>
              <p:nvPr/>
            </p:nvSpPr>
            <p:spPr bwMode="auto">
              <a:xfrm>
                <a:off x="4584" y="1257"/>
                <a:ext cx="20" cy="13"/>
              </a:xfrm>
              <a:custGeom>
                <a:avLst/>
                <a:gdLst>
                  <a:gd name="T0" fmla="*/ 0 w 33"/>
                  <a:gd name="T1" fmla="*/ 22 h 22"/>
                  <a:gd name="T2" fmla="*/ 0 w 33"/>
                  <a:gd name="T3" fmla="*/ 22 h 22"/>
                  <a:gd name="T4" fmla="*/ 33 w 33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2">
                    <a:moveTo>
                      <a:pt x="0" y="22"/>
                    </a:moveTo>
                    <a:lnTo>
                      <a:pt x="0" y="22"/>
                    </a:lnTo>
                    <a:lnTo>
                      <a:pt x="33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7" name="Freeform 577"/>
              <p:cNvSpPr>
                <a:spLocks/>
              </p:cNvSpPr>
              <p:nvPr/>
            </p:nvSpPr>
            <p:spPr bwMode="auto">
              <a:xfrm>
                <a:off x="1989" y="2840"/>
                <a:ext cx="374" cy="344"/>
              </a:xfrm>
              <a:custGeom>
                <a:avLst/>
                <a:gdLst>
                  <a:gd name="T0" fmla="*/ 0 w 642"/>
                  <a:gd name="T1" fmla="*/ 592 h 592"/>
                  <a:gd name="T2" fmla="*/ 0 w 642"/>
                  <a:gd name="T3" fmla="*/ 592 h 592"/>
                  <a:gd name="T4" fmla="*/ 13 w 642"/>
                  <a:gd name="T5" fmla="*/ 580 h 592"/>
                  <a:gd name="T6" fmla="*/ 26 w 642"/>
                  <a:gd name="T7" fmla="*/ 568 h 592"/>
                  <a:gd name="T8" fmla="*/ 39 w 642"/>
                  <a:gd name="T9" fmla="*/ 556 h 592"/>
                  <a:gd name="T10" fmla="*/ 52 w 642"/>
                  <a:gd name="T11" fmla="*/ 544 h 592"/>
                  <a:gd name="T12" fmla="*/ 65 w 642"/>
                  <a:gd name="T13" fmla="*/ 532 h 592"/>
                  <a:gd name="T14" fmla="*/ 78 w 642"/>
                  <a:gd name="T15" fmla="*/ 520 h 592"/>
                  <a:gd name="T16" fmla="*/ 91 w 642"/>
                  <a:gd name="T17" fmla="*/ 508 h 592"/>
                  <a:gd name="T18" fmla="*/ 105 w 642"/>
                  <a:gd name="T19" fmla="*/ 496 h 592"/>
                  <a:gd name="T20" fmla="*/ 118 w 642"/>
                  <a:gd name="T21" fmla="*/ 483 h 592"/>
                  <a:gd name="T22" fmla="*/ 131 w 642"/>
                  <a:gd name="T23" fmla="*/ 471 h 592"/>
                  <a:gd name="T24" fmla="*/ 144 w 642"/>
                  <a:gd name="T25" fmla="*/ 459 h 592"/>
                  <a:gd name="T26" fmla="*/ 157 w 642"/>
                  <a:gd name="T27" fmla="*/ 447 h 592"/>
                  <a:gd name="T28" fmla="*/ 170 w 642"/>
                  <a:gd name="T29" fmla="*/ 435 h 592"/>
                  <a:gd name="T30" fmla="*/ 183 w 642"/>
                  <a:gd name="T31" fmla="*/ 423 h 592"/>
                  <a:gd name="T32" fmla="*/ 196 w 642"/>
                  <a:gd name="T33" fmla="*/ 411 h 592"/>
                  <a:gd name="T34" fmla="*/ 209 w 642"/>
                  <a:gd name="T35" fmla="*/ 399 h 592"/>
                  <a:gd name="T36" fmla="*/ 223 w 642"/>
                  <a:gd name="T37" fmla="*/ 387 h 592"/>
                  <a:gd name="T38" fmla="*/ 236 w 642"/>
                  <a:gd name="T39" fmla="*/ 375 h 592"/>
                  <a:gd name="T40" fmla="*/ 249 w 642"/>
                  <a:gd name="T41" fmla="*/ 363 h 592"/>
                  <a:gd name="T42" fmla="*/ 262 w 642"/>
                  <a:gd name="T43" fmla="*/ 350 h 592"/>
                  <a:gd name="T44" fmla="*/ 275 w 642"/>
                  <a:gd name="T45" fmla="*/ 338 h 592"/>
                  <a:gd name="T46" fmla="*/ 288 w 642"/>
                  <a:gd name="T47" fmla="*/ 326 h 592"/>
                  <a:gd name="T48" fmla="*/ 301 w 642"/>
                  <a:gd name="T49" fmla="*/ 314 h 592"/>
                  <a:gd name="T50" fmla="*/ 314 w 642"/>
                  <a:gd name="T51" fmla="*/ 302 h 592"/>
                  <a:gd name="T52" fmla="*/ 327 w 642"/>
                  <a:gd name="T53" fmla="*/ 290 h 592"/>
                  <a:gd name="T54" fmla="*/ 340 w 642"/>
                  <a:gd name="T55" fmla="*/ 278 h 592"/>
                  <a:gd name="T56" fmla="*/ 354 w 642"/>
                  <a:gd name="T57" fmla="*/ 266 h 592"/>
                  <a:gd name="T58" fmla="*/ 367 w 642"/>
                  <a:gd name="T59" fmla="*/ 254 h 592"/>
                  <a:gd name="T60" fmla="*/ 380 w 642"/>
                  <a:gd name="T61" fmla="*/ 242 h 592"/>
                  <a:gd name="T62" fmla="*/ 393 w 642"/>
                  <a:gd name="T63" fmla="*/ 230 h 592"/>
                  <a:gd name="T64" fmla="*/ 406 w 642"/>
                  <a:gd name="T65" fmla="*/ 217 h 592"/>
                  <a:gd name="T66" fmla="*/ 419 w 642"/>
                  <a:gd name="T67" fmla="*/ 205 h 592"/>
                  <a:gd name="T68" fmla="*/ 432 w 642"/>
                  <a:gd name="T69" fmla="*/ 193 h 592"/>
                  <a:gd name="T70" fmla="*/ 445 w 642"/>
                  <a:gd name="T71" fmla="*/ 181 h 592"/>
                  <a:gd name="T72" fmla="*/ 458 w 642"/>
                  <a:gd name="T73" fmla="*/ 169 h 592"/>
                  <a:gd name="T74" fmla="*/ 471 w 642"/>
                  <a:gd name="T75" fmla="*/ 157 h 592"/>
                  <a:gd name="T76" fmla="*/ 485 w 642"/>
                  <a:gd name="T77" fmla="*/ 145 h 592"/>
                  <a:gd name="T78" fmla="*/ 498 w 642"/>
                  <a:gd name="T79" fmla="*/ 133 h 592"/>
                  <a:gd name="T80" fmla="*/ 511 w 642"/>
                  <a:gd name="T81" fmla="*/ 121 h 592"/>
                  <a:gd name="T82" fmla="*/ 524 w 642"/>
                  <a:gd name="T83" fmla="*/ 109 h 592"/>
                  <a:gd name="T84" fmla="*/ 537 w 642"/>
                  <a:gd name="T85" fmla="*/ 97 h 592"/>
                  <a:gd name="T86" fmla="*/ 550 w 642"/>
                  <a:gd name="T87" fmla="*/ 84 h 592"/>
                  <a:gd name="T88" fmla="*/ 563 w 642"/>
                  <a:gd name="T89" fmla="*/ 72 h 592"/>
                  <a:gd name="T90" fmla="*/ 576 w 642"/>
                  <a:gd name="T91" fmla="*/ 60 h 592"/>
                  <a:gd name="T92" fmla="*/ 589 w 642"/>
                  <a:gd name="T93" fmla="*/ 48 h 592"/>
                  <a:gd name="T94" fmla="*/ 602 w 642"/>
                  <a:gd name="T95" fmla="*/ 36 h 592"/>
                  <a:gd name="T96" fmla="*/ 616 w 642"/>
                  <a:gd name="T97" fmla="*/ 24 h 592"/>
                  <a:gd name="T98" fmla="*/ 629 w 642"/>
                  <a:gd name="T99" fmla="*/ 12 h 592"/>
                  <a:gd name="T100" fmla="*/ 642 w 642"/>
                  <a:gd name="T10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2" h="592">
                    <a:moveTo>
                      <a:pt x="0" y="592"/>
                    </a:moveTo>
                    <a:lnTo>
                      <a:pt x="0" y="592"/>
                    </a:lnTo>
                    <a:lnTo>
                      <a:pt x="13" y="580"/>
                    </a:lnTo>
                    <a:lnTo>
                      <a:pt x="26" y="568"/>
                    </a:lnTo>
                    <a:lnTo>
                      <a:pt x="39" y="556"/>
                    </a:lnTo>
                    <a:lnTo>
                      <a:pt x="52" y="544"/>
                    </a:lnTo>
                    <a:lnTo>
                      <a:pt x="65" y="532"/>
                    </a:lnTo>
                    <a:lnTo>
                      <a:pt x="78" y="520"/>
                    </a:lnTo>
                    <a:lnTo>
                      <a:pt x="91" y="508"/>
                    </a:lnTo>
                    <a:lnTo>
                      <a:pt x="105" y="496"/>
                    </a:lnTo>
                    <a:lnTo>
                      <a:pt x="118" y="483"/>
                    </a:lnTo>
                    <a:lnTo>
                      <a:pt x="131" y="471"/>
                    </a:lnTo>
                    <a:lnTo>
                      <a:pt x="144" y="459"/>
                    </a:lnTo>
                    <a:lnTo>
                      <a:pt x="157" y="447"/>
                    </a:lnTo>
                    <a:lnTo>
                      <a:pt x="170" y="435"/>
                    </a:lnTo>
                    <a:lnTo>
                      <a:pt x="183" y="423"/>
                    </a:lnTo>
                    <a:lnTo>
                      <a:pt x="196" y="411"/>
                    </a:lnTo>
                    <a:lnTo>
                      <a:pt x="209" y="399"/>
                    </a:lnTo>
                    <a:lnTo>
                      <a:pt x="223" y="387"/>
                    </a:lnTo>
                    <a:lnTo>
                      <a:pt x="236" y="375"/>
                    </a:lnTo>
                    <a:lnTo>
                      <a:pt x="249" y="363"/>
                    </a:lnTo>
                    <a:lnTo>
                      <a:pt x="262" y="350"/>
                    </a:lnTo>
                    <a:lnTo>
                      <a:pt x="275" y="338"/>
                    </a:lnTo>
                    <a:lnTo>
                      <a:pt x="288" y="326"/>
                    </a:lnTo>
                    <a:lnTo>
                      <a:pt x="301" y="314"/>
                    </a:lnTo>
                    <a:lnTo>
                      <a:pt x="314" y="302"/>
                    </a:lnTo>
                    <a:lnTo>
                      <a:pt x="327" y="290"/>
                    </a:lnTo>
                    <a:lnTo>
                      <a:pt x="340" y="278"/>
                    </a:lnTo>
                    <a:lnTo>
                      <a:pt x="354" y="266"/>
                    </a:lnTo>
                    <a:lnTo>
                      <a:pt x="367" y="254"/>
                    </a:lnTo>
                    <a:lnTo>
                      <a:pt x="380" y="242"/>
                    </a:lnTo>
                    <a:lnTo>
                      <a:pt x="393" y="230"/>
                    </a:lnTo>
                    <a:lnTo>
                      <a:pt x="406" y="217"/>
                    </a:lnTo>
                    <a:lnTo>
                      <a:pt x="419" y="205"/>
                    </a:lnTo>
                    <a:lnTo>
                      <a:pt x="432" y="193"/>
                    </a:lnTo>
                    <a:lnTo>
                      <a:pt x="445" y="181"/>
                    </a:lnTo>
                    <a:lnTo>
                      <a:pt x="458" y="169"/>
                    </a:lnTo>
                    <a:lnTo>
                      <a:pt x="471" y="157"/>
                    </a:lnTo>
                    <a:lnTo>
                      <a:pt x="485" y="145"/>
                    </a:lnTo>
                    <a:lnTo>
                      <a:pt x="498" y="133"/>
                    </a:lnTo>
                    <a:lnTo>
                      <a:pt x="511" y="121"/>
                    </a:lnTo>
                    <a:lnTo>
                      <a:pt x="524" y="109"/>
                    </a:lnTo>
                    <a:lnTo>
                      <a:pt x="537" y="97"/>
                    </a:lnTo>
                    <a:lnTo>
                      <a:pt x="550" y="84"/>
                    </a:lnTo>
                    <a:lnTo>
                      <a:pt x="563" y="72"/>
                    </a:lnTo>
                    <a:lnTo>
                      <a:pt x="576" y="60"/>
                    </a:lnTo>
                    <a:lnTo>
                      <a:pt x="589" y="48"/>
                    </a:lnTo>
                    <a:lnTo>
                      <a:pt x="602" y="36"/>
                    </a:lnTo>
                    <a:lnTo>
                      <a:pt x="616" y="24"/>
                    </a:lnTo>
                    <a:lnTo>
                      <a:pt x="629" y="12"/>
                    </a:lnTo>
                    <a:lnTo>
                      <a:pt x="642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8" name="Freeform 578"/>
              <p:cNvSpPr>
                <a:spLocks/>
              </p:cNvSpPr>
              <p:nvPr/>
            </p:nvSpPr>
            <p:spPr bwMode="auto">
              <a:xfrm>
                <a:off x="2363" y="2495"/>
                <a:ext cx="373" cy="345"/>
              </a:xfrm>
              <a:custGeom>
                <a:avLst/>
                <a:gdLst>
                  <a:gd name="T0" fmla="*/ 0 w 642"/>
                  <a:gd name="T1" fmla="*/ 593 h 593"/>
                  <a:gd name="T2" fmla="*/ 0 w 642"/>
                  <a:gd name="T3" fmla="*/ 593 h 593"/>
                  <a:gd name="T4" fmla="*/ 13 w 642"/>
                  <a:gd name="T5" fmla="*/ 581 h 593"/>
                  <a:gd name="T6" fmla="*/ 26 w 642"/>
                  <a:gd name="T7" fmla="*/ 569 h 593"/>
                  <a:gd name="T8" fmla="*/ 39 w 642"/>
                  <a:gd name="T9" fmla="*/ 557 h 593"/>
                  <a:gd name="T10" fmla="*/ 52 w 642"/>
                  <a:gd name="T11" fmla="*/ 544 h 593"/>
                  <a:gd name="T12" fmla="*/ 65 w 642"/>
                  <a:gd name="T13" fmla="*/ 532 h 593"/>
                  <a:gd name="T14" fmla="*/ 78 w 642"/>
                  <a:gd name="T15" fmla="*/ 520 h 593"/>
                  <a:gd name="T16" fmla="*/ 91 w 642"/>
                  <a:gd name="T17" fmla="*/ 508 h 593"/>
                  <a:gd name="T18" fmla="*/ 105 w 642"/>
                  <a:gd name="T19" fmla="*/ 496 h 593"/>
                  <a:gd name="T20" fmla="*/ 118 w 642"/>
                  <a:gd name="T21" fmla="*/ 484 h 593"/>
                  <a:gd name="T22" fmla="*/ 131 w 642"/>
                  <a:gd name="T23" fmla="*/ 472 h 593"/>
                  <a:gd name="T24" fmla="*/ 144 w 642"/>
                  <a:gd name="T25" fmla="*/ 460 h 593"/>
                  <a:gd name="T26" fmla="*/ 157 w 642"/>
                  <a:gd name="T27" fmla="*/ 448 h 593"/>
                  <a:gd name="T28" fmla="*/ 170 w 642"/>
                  <a:gd name="T29" fmla="*/ 436 h 593"/>
                  <a:gd name="T30" fmla="*/ 183 w 642"/>
                  <a:gd name="T31" fmla="*/ 423 h 593"/>
                  <a:gd name="T32" fmla="*/ 196 w 642"/>
                  <a:gd name="T33" fmla="*/ 411 h 593"/>
                  <a:gd name="T34" fmla="*/ 209 w 642"/>
                  <a:gd name="T35" fmla="*/ 399 h 593"/>
                  <a:gd name="T36" fmla="*/ 223 w 642"/>
                  <a:gd name="T37" fmla="*/ 387 h 593"/>
                  <a:gd name="T38" fmla="*/ 236 w 642"/>
                  <a:gd name="T39" fmla="*/ 375 h 593"/>
                  <a:gd name="T40" fmla="*/ 249 w 642"/>
                  <a:gd name="T41" fmla="*/ 363 h 593"/>
                  <a:gd name="T42" fmla="*/ 262 w 642"/>
                  <a:gd name="T43" fmla="*/ 351 h 593"/>
                  <a:gd name="T44" fmla="*/ 275 w 642"/>
                  <a:gd name="T45" fmla="*/ 339 h 593"/>
                  <a:gd name="T46" fmla="*/ 288 w 642"/>
                  <a:gd name="T47" fmla="*/ 327 h 593"/>
                  <a:gd name="T48" fmla="*/ 301 w 642"/>
                  <a:gd name="T49" fmla="*/ 315 h 593"/>
                  <a:gd name="T50" fmla="*/ 314 w 642"/>
                  <a:gd name="T51" fmla="*/ 303 h 593"/>
                  <a:gd name="T52" fmla="*/ 327 w 642"/>
                  <a:gd name="T53" fmla="*/ 290 h 593"/>
                  <a:gd name="T54" fmla="*/ 340 w 642"/>
                  <a:gd name="T55" fmla="*/ 278 h 593"/>
                  <a:gd name="T56" fmla="*/ 354 w 642"/>
                  <a:gd name="T57" fmla="*/ 266 h 593"/>
                  <a:gd name="T58" fmla="*/ 367 w 642"/>
                  <a:gd name="T59" fmla="*/ 254 h 593"/>
                  <a:gd name="T60" fmla="*/ 380 w 642"/>
                  <a:gd name="T61" fmla="*/ 242 h 593"/>
                  <a:gd name="T62" fmla="*/ 393 w 642"/>
                  <a:gd name="T63" fmla="*/ 230 h 593"/>
                  <a:gd name="T64" fmla="*/ 406 w 642"/>
                  <a:gd name="T65" fmla="*/ 218 h 593"/>
                  <a:gd name="T66" fmla="*/ 419 w 642"/>
                  <a:gd name="T67" fmla="*/ 206 h 593"/>
                  <a:gd name="T68" fmla="*/ 432 w 642"/>
                  <a:gd name="T69" fmla="*/ 194 h 593"/>
                  <a:gd name="T70" fmla="*/ 445 w 642"/>
                  <a:gd name="T71" fmla="*/ 182 h 593"/>
                  <a:gd name="T72" fmla="*/ 458 w 642"/>
                  <a:gd name="T73" fmla="*/ 170 h 593"/>
                  <a:gd name="T74" fmla="*/ 471 w 642"/>
                  <a:gd name="T75" fmla="*/ 157 h 593"/>
                  <a:gd name="T76" fmla="*/ 485 w 642"/>
                  <a:gd name="T77" fmla="*/ 145 h 593"/>
                  <a:gd name="T78" fmla="*/ 498 w 642"/>
                  <a:gd name="T79" fmla="*/ 133 h 593"/>
                  <a:gd name="T80" fmla="*/ 511 w 642"/>
                  <a:gd name="T81" fmla="*/ 121 h 593"/>
                  <a:gd name="T82" fmla="*/ 524 w 642"/>
                  <a:gd name="T83" fmla="*/ 109 h 593"/>
                  <a:gd name="T84" fmla="*/ 537 w 642"/>
                  <a:gd name="T85" fmla="*/ 97 h 593"/>
                  <a:gd name="T86" fmla="*/ 550 w 642"/>
                  <a:gd name="T87" fmla="*/ 85 h 593"/>
                  <a:gd name="T88" fmla="*/ 563 w 642"/>
                  <a:gd name="T89" fmla="*/ 73 h 593"/>
                  <a:gd name="T90" fmla="*/ 576 w 642"/>
                  <a:gd name="T91" fmla="*/ 61 h 593"/>
                  <a:gd name="T92" fmla="*/ 589 w 642"/>
                  <a:gd name="T93" fmla="*/ 49 h 593"/>
                  <a:gd name="T94" fmla="*/ 602 w 642"/>
                  <a:gd name="T95" fmla="*/ 37 h 593"/>
                  <a:gd name="T96" fmla="*/ 616 w 642"/>
                  <a:gd name="T97" fmla="*/ 24 h 593"/>
                  <a:gd name="T98" fmla="*/ 629 w 642"/>
                  <a:gd name="T99" fmla="*/ 12 h 593"/>
                  <a:gd name="T100" fmla="*/ 642 w 642"/>
                  <a:gd name="T101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2" h="593">
                    <a:moveTo>
                      <a:pt x="0" y="593"/>
                    </a:moveTo>
                    <a:lnTo>
                      <a:pt x="0" y="593"/>
                    </a:lnTo>
                    <a:lnTo>
                      <a:pt x="13" y="581"/>
                    </a:lnTo>
                    <a:lnTo>
                      <a:pt x="26" y="569"/>
                    </a:lnTo>
                    <a:lnTo>
                      <a:pt x="39" y="557"/>
                    </a:lnTo>
                    <a:lnTo>
                      <a:pt x="52" y="544"/>
                    </a:lnTo>
                    <a:lnTo>
                      <a:pt x="65" y="532"/>
                    </a:lnTo>
                    <a:lnTo>
                      <a:pt x="78" y="520"/>
                    </a:lnTo>
                    <a:lnTo>
                      <a:pt x="91" y="508"/>
                    </a:lnTo>
                    <a:lnTo>
                      <a:pt x="105" y="496"/>
                    </a:lnTo>
                    <a:lnTo>
                      <a:pt x="118" y="484"/>
                    </a:lnTo>
                    <a:lnTo>
                      <a:pt x="131" y="472"/>
                    </a:lnTo>
                    <a:lnTo>
                      <a:pt x="144" y="460"/>
                    </a:lnTo>
                    <a:lnTo>
                      <a:pt x="157" y="448"/>
                    </a:lnTo>
                    <a:lnTo>
                      <a:pt x="170" y="436"/>
                    </a:lnTo>
                    <a:lnTo>
                      <a:pt x="183" y="423"/>
                    </a:lnTo>
                    <a:lnTo>
                      <a:pt x="196" y="411"/>
                    </a:lnTo>
                    <a:lnTo>
                      <a:pt x="209" y="399"/>
                    </a:lnTo>
                    <a:lnTo>
                      <a:pt x="223" y="387"/>
                    </a:lnTo>
                    <a:lnTo>
                      <a:pt x="236" y="375"/>
                    </a:lnTo>
                    <a:lnTo>
                      <a:pt x="249" y="363"/>
                    </a:lnTo>
                    <a:lnTo>
                      <a:pt x="262" y="351"/>
                    </a:lnTo>
                    <a:lnTo>
                      <a:pt x="275" y="339"/>
                    </a:lnTo>
                    <a:lnTo>
                      <a:pt x="288" y="327"/>
                    </a:lnTo>
                    <a:lnTo>
                      <a:pt x="301" y="315"/>
                    </a:lnTo>
                    <a:lnTo>
                      <a:pt x="314" y="303"/>
                    </a:lnTo>
                    <a:lnTo>
                      <a:pt x="327" y="290"/>
                    </a:lnTo>
                    <a:lnTo>
                      <a:pt x="340" y="278"/>
                    </a:lnTo>
                    <a:lnTo>
                      <a:pt x="354" y="266"/>
                    </a:lnTo>
                    <a:lnTo>
                      <a:pt x="367" y="254"/>
                    </a:lnTo>
                    <a:lnTo>
                      <a:pt x="380" y="242"/>
                    </a:lnTo>
                    <a:lnTo>
                      <a:pt x="393" y="230"/>
                    </a:lnTo>
                    <a:lnTo>
                      <a:pt x="406" y="218"/>
                    </a:lnTo>
                    <a:lnTo>
                      <a:pt x="419" y="206"/>
                    </a:lnTo>
                    <a:lnTo>
                      <a:pt x="432" y="194"/>
                    </a:lnTo>
                    <a:lnTo>
                      <a:pt x="445" y="182"/>
                    </a:lnTo>
                    <a:lnTo>
                      <a:pt x="458" y="170"/>
                    </a:lnTo>
                    <a:lnTo>
                      <a:pt x="471" y="157"/>
                    </a:lnTo>
                    <a:lnTo>
                      <a:pt x="485" y="145"/>
                    </a:lnTo>
                    <a:lnTo>
                      <a:pt x="498" y="133"/>
                    </a:lnTo>
                    <a:lnTo>
                      <a:pt x="511" y="121"/>
                    </a:lnTo>
                    <a:lnTo>
                      <a:pt x="524" y="109"/>
                    </a:lnTo>
                    <a:lnTo>
                      <a:pt x="537" y="97"/>
                    </a:lnTo>
                    <a:lnTo>
                      <a:pt x="550" y="85"/>
                    </a:lnTo>
                    <a:lnTo>
                      <a:pt x="563" y="73"/>
                    </a:lnTo>
                    <a:lnTo>
                      <a:pt x="576" y="61"/>
                    </a:lnTo>
                    <a:lnTo>
                      <a:pt x="589" y="49"/>
                    </a:lnTo>
                    <a:lnTo>
                      <a:pt x="602" y="37"/>
                    </a:lnTo>
                    <a:lnTo>
                      <a:pt x="616" y="24"/>
                    </a:lnTo>
                    <a:lnTo>
                      <a:pt x="629" y="12"/>
                    </a:lnTo>
                    <a:lnTo>
                      <a:pt x="642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9" name="Freeform 579"/>
              <p:cNvSpPr>
                <a:spLocks/>
              </p:cNvSpPr>
              <p:nvPr/>
            </p:nvSpPr>
            <p:spPr bwMode="auto">
              <a:xfrm>
                <a:off x="2736" y="2488"/>
                <a:ext cx="8" cy="7"/>
              </a:xfrm>
              <a:custGeom>
                <a:avLst/>
                <a:gdLst>
                  <a:gd name="T0" fmla="*/ 0 w 13"/>
                  <a:gd name="T1" fmla="*/ 12 h 12"/>
                  <a:gd name="T2" fmla="*/ 0 w 13"/>
                  <a:gd name="T3" fmla="*/ 12 h 12"/>
                  <a:gd name="T4" fmla="*/ 13 w 1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lnTo>
                      <a:pt x="0" y="12"/>
                    </a:lnTo>
                    <a:lnTo>
                      <a:pt x="13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0" name="Freeform 580"/>
              <p:cNvSpPr>
                <a:spLocks noEditPoints="1"/>
              </p:cNvSpPr>
              <p:nvPr/>
            </p:nvSpPr>
            <p:spPr bwMode="auto">
              <a:xfrm>
                <a:off x="1994" y="2384"/>
                <a:ext cx="862" cy="796"/>
              </a:xfrm>
              <a:custGeom>
                <a:avLst/>
                <a:gdLst>
                  <a:gd name="T0" fmla="*/ 0 w 1482"/>
                  <a:gd name="T1" fmla="*/ 1367 h 1367"/>
                  <a:gd name="T2" fmla="*/ 59 w 1482"/>
                  <a:gd name="T3" fmla="*/ 1313 h 1367"/>
                  <a:gd name="T4" fmla="*/ 61 w 1482"/>
                  <a:gd name="T5" fmla="*/ 1312 h 1367"/>
                  <a:gd name="T6" fmla="*/ 118 w 1482"/>
                  <a:gd name="T7" fmla="*/ 1259 h 1367"/>
                  <a:gd name="T8" fmla="*/ 121 w 1482"/>
                  <a:gd name="T9" fmla="*/ 1256 h 1367"/>
                  <a:gd name="T10" fmla="*/ 177 w 1482"/>
                  <a:gd name="T11" fmla="*/ 1205 h 1367"/>
                  <a:gd name="T12" fmla="*/ 182 w 1482"/>
                  <a:gd name="T13" fmla="*/ 1200 h 1367"/>
                  <a:gd name="T14" fmla="*/ 235 w 1482"/>
                  <a:gd name="T15" fmla="*/ 1150 h 1367"/>
                  <a:gd name="T16" fmla="*/ 242 w 1482"/>
                  <a:gd name="T17" fmla="*/ 1144 h 1367"/>
                  <a:gd name="T18" fmla="*/ 294 w 1482"/>
                  <a:gd name="T19" fmla="*/ 1096 h 1367"/>
                  <a:gd name="T20" fmla="*/ 303 w 1482"/>
                  <a:gd name="T21" fmla="*/ 1088 h 1367"/>
                  <a:gd name="T22" fmla="*/ 353 w 1482"/>
                  <a:gd name="T23" fmla="*/ 1042 h 1367"/>
                  <a:gd name="T24" fmla="*/ 363 w 1482"/>
                  <a:gd name="T25" fmla="*/ 1033 h 1367"/>
                  <a:gd name="T26" fmla="*/ 412 w 1482"/>
                  <a:gd name="T27" fmla="*/ 988 h 1367"/>
                  <a:gd name="T28" fmla="*/ 424 w 1482"/>
                  <a:gd name="T29" fmla="*/ 977 h 1367"/>
                  <a:gd name="T30" fmla="*/ 471 w 1482"/>
                  <a:gd name="T31" fmla="*/ 933 h 1367"/>
                  <a:gd name="T32" fmla="*/ 484 w 1482"/>
                  <a:gd name="T33" fmla="*/ 921 h 1367"/>
                  <a:gd name="T34" fmla="*/ 529 w 1482"/>
                  <a:gd name="T35" fmla="*/ 879 h 1367"/>
                  <a:gd name="T36" fmla="*/ 545 w 1482"/>
                  <a:gd name="T37" fmla="*/ 865 h 1367"/>
                  <a:gd name="T38" fmla="*/ 588 w 1482"/>
                  <a:gd name="T39" fmla="*/ 825 h 1367"/>
                  <a:gd name="T40" fmla="*/ 605 w 1482"/>
                  <a:gd name="T41" fmla="*/ 809 h 1367"/>
                  <a:gd name="T42" fmla="*/ 647 w 1482"/>
                  <a:gd name="T43" fmla="*/ 771 h 1367"/>
                  <a:gd name="T44" fmla="*/ 666 w 1482"/>
                  <a:gd name="T45" fmla="*/ 753 h 1367"/>
                  <a:gd name="T46" fmla="*/ 706 w 1482"/>
                  <a:gd name="T47" fmla="*/ 716 h 1367"/>
                  <a:gd name="T48" fmla="*/ 726 w 1482"/>
                  <a:gd name="T49" fmla="*/ 698 h 1367"/>
                  <a:gd name="T50" fmla="*/ 765 w 1482"/>
                  <a:gd name="T51" fmla="*/ 662 h 1367"/>
                  <a:gd name="T52" fmla="*/ 786 w 1482"/>
                  <a:gd name="T53" fmla="*/ 642 h 1367"/>
                  <a:gd name="T54" fmla="*/ 823 w 1482"/>
                  <a:gd name="T55" fmla="*/ 608 h 1367"/>
                  <a:gd name="T56" fmla="*/ 847 w 1482"/>
                  <a:gd name="T57" fmla="*/ 586 h 1367"/>
                  <a:gd name="T58" fmla="*/ 882 w 1482"/>
                  <a:gd name="T59" fmla="*/ 554 h 1367"/>
                  <a:gd name="T60" fmla="*/ 907 w 1482"/>
                  <a:gd name="T61" fmla="*/ 530 h 1367"/>
                  <a:gd name="T62" fmla="*/ 941 w 1482"/>
                  <a:gd name="T63" fmla="*/ 499 h 1367"/>
                  <a:gd name="T64" fmla="*/ 968 w 1482"/>
                  <a:gd name="T65" fmla="*/ 474 h 1367"/>
                  <a:gd name="T66" fmla="*/ 1000 w 1482"/>
                  <a:gd name="T67" fmla="*/ 445 h 1367"/>
                  <a:gd name="T68" fmla="*/ 1028 w 1482"/>
                  <a:gd name="T69" fmla="*/ 419 h 1367"/>
                  <a:gd name="T70" fmla="*/ 1059 w 1482"/>
                  <a:gd name="T71" fmla="*/ 391 h 1367"/>
                  <a:gd name="T72" fmla="*/ 1059 w 1482"/>
                  <a:gd name="T73" fmla="*/ 391 h 1367"/>
                  <a:gd name="T74" fmla="*/ 1117 w 1482"/>
                  <a:gd name="T75" fmla="*/ 336 h 1367"/>
                  <a:gd name="T76" fmla="*/ 1119 w 1482"/>
                  <a:gd name="T77" fmla="*/ 335 h 1367"/>
                  <a:gd name="T78" fmla="*/ 1176 w 1482"/>
                  <a:gd name="T79" fmla="*/ 282 h 1367"/>
                  <a:gd name="T80" fmla="*/ 1180 w 1482"/>
                  <a:gd name="T81" fmla="*/ 279 h 1367"/>
                  <a:gd name="T82" fmla="*/ 1235 w 1482"/>
                  <a:gd name="T83" fmla="*/ 228 h 1367"/>
                  <a:gd name="T84" fmla="*/ 1240 w 1482"/>
                  <a:gd name="T85" fmla="*/ 223 h 1367"/>
                  <a:gd name="T86" fmla="*/ 1294 w 1482"/>
                  <a:gd name="T87" fmla="*/ 174 h 1367"/>
                  <a:gd name="T88" fmla="*/ 1300 w 1482"/>
                  <a:gd name="T89" fmla="*/ 167 h 1367"/>
                  <a:gd name="T90" fmla="*/ 1353 w 1482"/>
                  <a:gd name="T91" fmla="*/ 119 h 1367"/>
                  <a:gd name="T92" fmla="*/ 1361 w 1482"/>
                  <a:gd name="T93" fmla="*/ 112 h 1367"/>
                  <a:gd name="T94" fmla="*/ 1411 w 1482"/>
                  <a:gd name="T95" fmla="*/ 65 h 1367"/>
                  <a:gd name="T96" fmla="*/ 1421 w 1482"/>
                  <a:gd name="T97" fmla="*/ 56 h 1367"/>
                  <a:gd name="T98" fmla="*/ 1470 w 1482"/>
                  <a:gd name="T99" fmla="*/ 11 h 1367"/>
                  <a:gd name="T100" fmla="*/ 1482 w 1482"/>
                  <a:gd name="T101" fmla="*/ 0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82" h="1367">
                    <a:moveTo>
                      <a:pt x="0" y="1367"/>
                    </a:moveTo>
                    <a:lnTo>
                      <a:pt x="0" y="1367"/>
                    </a:lnTo>
                    <a:lnTo>
                      <a:pt x="30" y="1340"/>
                    </a:lnTo>
                    <a:moveTo>
                      <a:pt x="59" y="1313"/>
                    </a:moveTo>
                    <a:lnTo>
                      <a:pt x="59" y="1313"/>
                    </a:lnTo>
                    <a:lnTo>
                      <a:pt x="61" y="1312"/>
                    </a:lnTo>
                    <a:lnTo>
                      <a:pt x="89" y="1286"/>
                    </a:lnTo>
                    <a:moveTo>
                      <a:pt x="118" y="1259"/>
                    </a:moveTo>
                    <a:lnTo>
                      <a:pt x="118" y="1259"/>
                    </a:lnTo>
                    <a:lnTo>
                      <a:pt x="121" y="1256"/>
                    </a:lnTo>
                    <a:lnTo>
                      <a:pt x="147" y="1232"/>
                    </a:lnTo>
                    <a:moveTo>
                      <a:pt x="177" y="1205"/>
                    </a:moveTo>
                    <a:lnTo>
                      <a:pt x="177" y="1205"/>
                    </a:lnTo>
                    <a:lnTo>
                      <a:pt x="182" y="1200"/>
                    </a:lnTo>
                    <a:lnTo>
                      <a:pt x="206" y="1177"/>
                    </a:lnTo>
                    <a:moveTo>
                      <a:pt x="235" y="1150"/>
                    </a:moveTo>
                    <a:lnTo>
                      <a:pt x="235" y="1150"/>
                    </a:lnTo>
                    <a:lnTo>
                      <a:pt x="242" y="1144"/>
                    </a:lnTo>
                    <a:lnTo>
                      <a:pt x="265" y="1123"/>
                    </a:lnTo>
                    <a:moveTo>
                      <a:pt x="294" y="1096"/>
                    </a:moveTo>
                    <a:lnTo>
                      <a:pt x="294" y="1096"/>
                    </a:lnTo>
                    <a:lnTo>
                      <a:pt x="303" y="1088"/>
                    </a:lnTo>
                    <a:lnTo>
                      <a:pt x="324" y="1069"/>
                    </a:lnTo>
                    <a:moveTo>
                      <a:pt x="353" y="1042"/>
                    </a:moveTo>
                    <a:lnTo>
                      <a:pt x="353" y="1042"/>
                    </a:lnTo>
                    <a:lnTo>
                      <a:pt x="363" y="1033"/>
                    </a:lnTo>
                    <a:lnTo>
                      <a:pt x="382" y="1015"/>
                    </a:lnTo>
                    <a:moveTo>
                      <a:pt x="412" y="988"/>
                    </a:moveTo>
                    <a:lnTo>
                      <a:pt x="412" y="988"/>
                    </a:lnTo>
                    <a:lnTo>
                      <a:pt x="424" y="977"/>
                    </a:lnTo>
                    <a:lnTo>
                      <a:pt x="441" y="960"/>
                    </a:lnTo>
                    <a:moveTo>
                      <a:pt x="471" y="933"/>
                    </a:moveTo>
                    <a:lnTo>
                      <a:pt x="471" y="933"/>
                    </a:lnTo>
                    <a:lnTo>
                      <a:pt x="484" y="921"/>
                    </a:lnTo>
                    <a:lnTo>
                      <a:pt x="500" y="906"/>
                    </a:lnTo>
                    <a:moveTo>
                      <a:pt x="529" y="879"/>
                    </a:moveTo>
                    <a:lnTo>
                      <a:pt x="529" y="879"/>
                    </a:lnTo>
                    <a:lnTo>
                      <a:pt x="545" y="865"/>
                    </a:lnTo>
                    <a:lnTo>
                      <a:pt x="559" y="852"/>
                    </a:lnTo>
                    <a:moveTo>
                      <a:pt x="588" y="825"/>
                    </a:moveTo>
                    <a:lnTo>
                      <a:pt x="588" y="825"/>
                    </a:lnTo>
                    <a:lnTo>
                      <a:pt x="605" y="809"/>
                    </a:lnTo>
                    <a:lnTo>
                      <a:pt x="618" y="798"/>
                    </a:lnTo>
                    <a:moveTo>
                      <a:pt x="647" y="771"/>
                    </a:moveTo>
                    <a:lnTo>
                      <a:pt x="647" y="771"/>
                    </a:lnTo>
                    <a:lnTo>
                      <a:pt x="666" y="753"/>
                    </a:lnTo>
                    <a:lnTo>
                      <a:pt x="676" y="743"/>
                    </a:lnTo>
                    <a:moveTo>
                      <a:pt x="706" y="716"/>
                    </a:moveTo>
                    <a:lnTo>
                      <a:pt x="706" y="716"/>
                    </a:lnTo>
                    <a:lnTo>
                      <a:pt x="726" y="698"/>
                    </a:lnTo>
                    <a:lnTo>
                      <a:pt x="735" y="689"/>
                    </a:lnTo>
                    <a:moveTo>
                      <a:pt x="765" y="662"/>
                    </a:moveTo>
                    <a:lnTo>
                      <a:pt x="765" y="662"/>
                    </a:lnTo>
                    <a:lnTo>
                      <a:pt x="786" y="642"/>
                    </a:lnTo>
                    <a:lnTo>
                      <a:pt x="794" y="635"/>
                    </a:lnTo>
                    <a:moveTo>
                      <a:pt x="823" y="608"/>
                    </a:moveTo>
                    <a:lnTo>
                      <a:pt x="823" y="608"/>
                    </a:lnTo>
                    <a:lnTo>
                      <a:pt x="847" y="586"/>
                    </a:lnTo>
                    <a:lnTo>
                      <a:pt x="853" y="581"/>
                    </a:lnTo>
                    <a:moveTo>
                      <a:pt x="882" y="554"/>
                    </a:moveTo>
                    <a:lnTo>
                      <a:pt x="882" y="554"/>
                    </a:lnTo>
                    <a:lnTo>
                      <a:pt x="907" y="530"/>
                    </a:lnTo>
                    <a:lnTo>
                      <a:pt x="912" y="526"/>
                    </a:lnTo>
                    <a:moveTo>
                      <a:pt x="941" y="499"/>
                    </a:moveTo>
                    <a:lnTo>
                      <a:pt x="941" y="499"/>
                    </a:lnTo>
                    <a:lnTo>
                      <a:pt x="968" y="474"/>
                    </a:lnTo>
                    <a:lnTo>
                      <a:pt x="970" y="472"/>
                    </a:lnTo>
                    <a:moveTo>
                      <a:pt x="1000" y="445"/>
                    </a:moveTo>
                    <a:lnTo>
                      <a:pt x="1000" y="445"/>
                    </a:lnTo>
                    <a:lnTo>
                      <a:pt x="1028" y="419"/>
                    </a:lnTo>
                    <a:lnTo>
                      <a:pt x="1029" y="418"/>
                    </a:lnTo>
                    <a:moveTo>
                      <a:pt x="1059" y="391"/>
                    </a:moveTo>
                    <a:lnTo>
                      <a:pt x="1059" y="391"/>
                    </a:lnTo>
                    <a:lnTo>
                      <a:pt x="1059" y="391"/>
                    </a:lnTo>
                    <a:lnTo>
                      <a:pt x="1088" y="364"/>
                    </a:lnTo>
                    <a:moveTo>
                      <a:pt x="1117" y="336"/>
                    </a:moveTo>
                    <a:lnTo>
                      <a:pt x="1117" y="336"/>
                    </a:lnTo>
                    <a:lnTo>
                      <a:pt x="1119" y="335"/>
                    </a:lnTo>
                    <a:lnTo>
                      <a:pt x="1147" y="309"/>
                    </a:lnTo>
                    <a:moveTo>
                      <a:pt x="1176" y="282"/>
                    </a:moveTo>
                    <a:lnTo>
                      <a:pt x="1176" y="282"/>
                    </a:lnTo>
                    <a:lnTo>
                      <a:pt x="1180" y="279"/>
                    </a:lnTo>
                    <a:lnTo>
                      <a:pt x="1206" y="255"/>
                    </a:lnTo>
                    <a:moveTo>
                      <a:pt x="1235" y="228"/>
                    </a:moveTo>
                    <a:lnTo>
                      <a:pt x="1235" y="228"/>
                    </a:lnTo>
                    <a:lnTo>
                      <a:pt x="1240" y="223"/>
                    </a:lnTo>
                    <a:lnTo>
                      <a:pt x="1264" y="201"/>
                    </a:lnTo>
                    <a:moveTo>
                      <a:pt x="1294" y="174"/>
                    </a:moveTo>
                    <a:lnTo>
                      <a:pt x="1294" y="174"/>
                    </a:lnTo>
                    <a:lnTo>
                      <a:pt x="1300" y="167"/>
                    </a:lnTo>
                    <a:lnTo>
                      <a:pt x="1323" y="147"/>
                    </a:lnTo>
                    <a:moveTo>
                      <a:pt x="1353" y="119"/>
                    </a:moveTo>
                    <a:lnTo>
                      <a:pt x="1353" y="119"/>
                    </a:lnTo>
                    <a:lnTo>
                      <a:pt x="1361" y="112"/>
                    </a:lnTo>
                    <a:lnTo>
                      <a:pt x="1382" y="92"/>
                    </a:lnTo>
                    <a:moveTo>
                      <a:pt x="1411" y="65"/>
                    </a:moveTo>
                    <a:lnTo>
                      <a:pt x="1411" y="65"/>
                    </a:lnTo>
                    <a:lnTo>
                      <a:pt x="1421" y="56"/>
                    </a:lnTo>
                    <a:lnTo>
                      <a:pt x="1441" y="38"/>
                    </a:lnTo>
                    <a:moveTo>
                      <a:pt x="1470" y="11"/>
                    </a:moveTo>
                    <a:lnTo>
                      <a:pt x="1470" y="11"/>
                    </a:lnTo>
                    <a:lnTo>
                      <a:pt x="1482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1" name="Freeform 581"/>
              <p:cNvSpPr>
                <a:spLocks noEditPoints="1"/>
              </p:cNvSpPr>
              <p:nvPr/>
            </p:nvSpPr>
            <p:spPr bwMode="auto">
              <a:xfrm>
                <a:off x="2856" y="1589"/>
                <a:ext cx="861" cy="795"/>
              </a:xfrm>
              <a:custGeom>
                <a:avLst/>
                <a:gdLst>
                  <a:gd name="T0" fmla="*/ 0 w 1481"/>
                  <a:gd name="T1" fmla="*/ 1367 h 1367"/>
                  <a:gd name="T2" fmla="*/ 59 w 1481"/>
                  <a:gd name="T3" fmla="*/ 1313 h 1367"/>
                  <a:gd name="T4" fmla="*/ 60 w 1481"/>
                  <a:gd name="T5" fmla="*/ 1311 h 1367"/>
                  <a:gd name="T6" fmla="*/ 117 w 1481"/>
                  <a:gd name="T7" fmla="*/ 1259 h 1367"/>
                  <a:gd name="T8" fmla="*/ 121 w 1481"/>
                  <a:gd name="T9" fmla="*/ 1255 h 1367"/>
                  <a:gd name="T10" fmla="*/ 176 w 1481"/>
                  <a:gd name="T11" fmla="*/ 1204 h 1367"/>
                  <a:gd name="T12" fmla="*/ 181 w 1481"/>
                  <a:gd name="T13" fmla="*/ 1200 h 1367"/>
                  <a:gd name="T14" fmla="*/ 235 w 1481"/>
                  <a:gd name="T15" fmla="*/ 1150 h 1367"/>
                  <a:gd name="T16" fmla="*/ 242 w 1481"/>
                  <a:gd name="T17" fmla="*/ 1144 h 1367"/>
                  <a:gd name="T18" fmla="*/ 294 w 1481"/>
                  <a:gd name="T19" fmla="*/ 1096 h 1367"/>
                  <a:gd name="T20" fmla="*/ 302 w 1481"/>
                  <a:gd name="T21" fmla="*/ 1088 h 1367"/>
                  <a:gd name="T22" fmla="*/ 353 w 1481"/>
                  <a:gd name="T23" fmla="*/ 1042 h 1367"/>
                  <a:gd name="T24" fmla="*/ 363 w 1481"/>
                  <a:gd name="T25" fmla="*/ 1032 h 1367"/>
                  <a:gd name="T26" fmla="*/ 411 w 1481"/>
                  <a:gd name="T27" fmla="*/ 987 h 1367"/>
                  <a:gd name="T28" fmla="*/ 423 w 1481"/>
                  <a:gd name="T29" fmla="*/ 976 h 1367"/>
                  <a:gd name="T30" fmla="*/ 470 w 1481"/>
                  <a:gd name="T31" fmla="*/ 933 h 1367"/>
                  <a:gd name="T32" fmla="*/ 484 w 1481"/>
                  <a:gd name="T33" fmla="*/ 921 h 1367"/>
                  <a:gd name="T34" fmla="*/ 529 w 1481"/>
                  <a:gd name="T35" fmla="*/ 879 h 1367"/>
                  <a:gd name="T36" fmla="*/ 544 w 1481"/>
                  <a:gd name="T37" fmla="*/ 865 h 1367"/>
                  <a:gd name="T38" fmla="*/ 588 w 1481"/>
                  <a:gd name="T39" fmla="*/ 824 h 1367"/>
                  <a:gd name="T40" fmla="*/ 605 w 1481"/>
                  <a:gd name="T41" fmla="*/ 809 h 1367"/>
                  <a:gd name="T42" fmla="*/ 647 w 1481"/>
                  <a:gd name="T43" fmla="*/ 770 h 1367"/>
                  <a:gd name="T44" fmla="*/ 665 w 1481"/>
                  <a:gd name="T45" fmla="*/ 753 h 1367"/>
                  <a:gd name="T46" fmla="*/ 705 w 1481"/>
                  <a:gd name="T47" fmla="*/ 716 h 1367"/>
                  <a:gd name="T48" fmla="*/ 726 w 1481"/>
                  <a:gd name="T49" fmla="*/ 697 h 1367"/>
                  <a:gd name="T50" fmla="*/ 764 w 1481"/>
                  <a:gd name="T51" fmla="*/ 662 h 1367"/>
                  <a:gd name="T52" fmla="*/ 786 w 1481"/>
                  <a:gd name="T53" fmla="*/ 642 h 1367"/>
                  <a:gd name="T54" fmla="*/ 823 w 1481"/>
                  <a:gd name="T55" fmla="*/ 607 h 1367"/>
                  <a:gd name="T56" fmla="*/ 847 w 1481"/>
                  <a:gd name="T57" fmla="*/ 586 h 1367"/>
                  <a:gd name="T58" fmla="*/ 882 w 1481"/>
                  <a:gd name="T59" fmla="*/ 553 h 1367"/>
                  <a:gd name="T60" fmla="*/ 907 w 1481"/>
                  <a:gd name="T61" fmla="*/ 530 h 1367"/>
                  <a:gd name="T62" fmla="*/ 941 w 1481"/>
                  <a:gd name="T63" fmla="*/ 499 h 1367"/>
                  <a:gd name="T64" fmla="*/ 967 w 1481"/>
                  <a:gd name="T65" fmla="*/ 474 h 1367"/>
                  <a:gd name="T66" fmla="*/ 999 w 1481"/>
                  <a:gd name="T67" fmla="*/ 445 h 1367"/>
                  <a:gd name="T68" fmla="*/ 1028 w 1481"/>
                  <a:gd name="T69" fmla="*/ 418 h 1367"/>
                  <a:gd name="T70" fmla="*/ 1058 w 1481"/>
                  <a:gd name="T71" fmla="*/ 390 h 1367"/>
                  <a:gd name="T72" fmla="*/ 1058 w 1481"/>
                  <a:gd name="T73" fmla="*/ 390 h 1367"/>
                  <a:gd name="T74" fmla="*/ 1117 w 1481"/>
                  <a:gd name="T75" fmla="*/ 336 h 1367"/>
                  <a:gd name="T76" fmla="*/ 1119 w 1481"/>
                  <a:gd name="T77" fmla="*/ 335 h 1367"/>
                  <a:gd name="T78" fmla="*/ 1176 w 1481"/>
                  <a:gd name="T79" fmla="*/ 282 h 1367"/>
                  <a:gd name="T80" fmla="*/ 1179 w 1481"/>
                  <a:gd name="T81" fmla="*/ 279 h 1367"/>
                  <a:gd name="T82" fmla="*/ 1235 w 1481"/>
                  <a:gd name="T83" fmla="*/ 228 h 1367"/>
                  <a:gd name="T84" fmla="*/ 1240 w 1481"/>
                  <a:gd name="T85" fmla="*/ 223 h 1367"/>
                  <a:gd name="T86" fmla="*/ 1293 w 1481"/>
                  <a:gd name="T87" fmla="*/ 173 h 1367"/>
                  <a:gd name="T88" fmla="*/ 1300 w 1481"/>
                  <a:gd name="T89" fmla="*/ 167 h 1367"/>
                  <a:gd name="T90" fmla="*/ 1352 w 1481"/>
                  <a:gd name="T91" fmla="*/ 119 h 1367"/>
                  <a:gd name="T92" fmla="*/ 1361 w 1481"/>
                  <a:gd name="T93" fmla="*/ 111 h 1367"/>
                  <a:gd name="T94" fmla="*/ 1411 w 1481"/>
                  <a:gd name="T95" fmla="*/ 65 h 1367"/>
                  <a:gd name="T96" fmla="*/ 1421 w 1481"/>
                  <a:gd name="T97" fmla="*/ 56 h 1367"/>
                  <a:gd name="T98" fmla="*/ 1470 w 1481"/>
                  <a:gd name="T99" fmla="*/ 11 h 1367"/>
                  <a:gd name="T100" fmla="*/ 1481 w 1481"/>
                  <a:gd name="T101" fmla="*/ 0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81" h="1367">
                    <a:moveTo>
                      <a:pt x="0" y="1367"/>
                    </a:moveTo>
                    <a:lnTo>
                      <a:pt x="0" y="1367"/>
                    </a:lnTo>
                    <a:lnTo>
                      <a:pt x="29" y="1340"/>
                    </a:lnTo>
                    <a:moveTo>
                      <a:pt x="59" y="1313"/>
                    </a:moveTo>
                    <a:lnTo>
                      <a:pt x="59" y="1313"/>
                    </a:lnTo>
                    <a:lnTo>
                      <a:pt x="60" y="1311"/>
                    </a:lnTo>
                    <a:lnTo>
                      <a:pt x="88" y="1286"/>
                    </a:lnTo>
                    <a:moveTo>
                      <a:pt x="117" y="1259"/>
                    </a:moveTo>
                    <a:lnTo>
                      <a:pt x="117" y="1259"/>
                    </a:lnTo>
                    <a:lnTo>
                      <a:pt x="121" y="1255"/>
                    </a:lnTo>
                    <a:lnTo>
                      <a:pt x="147" y="1231"/>
                    </a:lnTo>
                    <a:moveTo>
                      <a:pt x="176" y="1204"/>
                    </a:moveTo>
                    <a:lnTo>
                      <a:pt x="176" y="1204"/>
                    </a:lnTo>
                    <a:lnTo>
                      <a:pt x="181" y="1200"/>
                    </a:lnTo>
                    <a:lnTo>
                      <a:pt x="206" y="1177"/>
                    </a:lnTo>
                    <a:moveTo>
                      <a:pt x="235" y="1150"/>
                    </a:moveTo>
                    <a:lnTo>
                      <a:pt x="235" y="1150"/>
                    </a:lnTo>
                    <a:lnTo>
                      <a:pt x="242" y="1144"/>
                    </a:lnTo>
                    <a:lnTo>
                      <a:pt x="264" y="1123"/>
                    </a:lnTo>
                    <a:moveTo>
                      <a:pt x="294" y="1096"/>
                    </a:moveTo>
                    <a:lnTo>
                      <a:pt x="294" y="1096"/>
                    </a:lnTo>
                    <a:lnTo>
                      <a:pt x="302" y="1088"/>
                    </a:lnTo>
                    <a:lnTo>
                      <a:pt x="323" y="1069"/>
                    </a:lnTo>
                    <a:moveTo>
                      <a:pt x="353" y="1042"/>
                    </a:moveTo>
                    <a:lnTo>
                      <a:pt x="353" y="1042"/>
                    </a:lnTo>
                    <a:lnTo>
                      <a:pt x="363" y="1032"/>
                    </a:lnTo>
                    <a:lnTo>
                      <a:pt x="382" y="1014"/>
                    </a:lnTo>
                    <a:moveTo>
                      <a:pt x="411" y="987"/>
                    </a:moveTo>
                    <a:lnTo>
                      <a:pt x="411" y="987"/>
                    </a:lnTo>
                    <a:lnTo>
                      <a:pt x="423" y="976"/>
                    </a:lnTo>
                    <a:lnTo>
                      <a:pt x="441" y="960"/>
                    </a:lnTo>
                    <a:moveTo>
                      <a:pt x="470" y="933"/>
                    </a:moveTo>
                    <a:lnTo>
                      <a:pt x="470" y="933"/>
                    </a:lnTo>
                    <a:lnTo>
                      <a:pt x="484" y="921"/>
                    </a:lnTo>
                    <a:lnTo>
                      <a:pt x="500" y="906"/>
                    </a:lnTo>
                    <a:moveTo>
                      <a:pt x="529" y="879"/>
                    </a:moveTo>
                    <a:lnTo>
                      <a:pt x="529" y="879"/>
                    </a:lnTo>
                    <a:lnTo>
                      <a:pt x="544" y="865"/>
                    </a:lnTo>
                    <a:lnTo>
                      <a:pt x="558" y="852"/>
                    </a:lnTo>
                    <a:moveTo>
                      <a:pt x="588" y="824"/>
                    </a:moveTo>
                    <a:lnTo>
                      <a:pt x="588" y="824"/>
                    </a:lnTo>
                    <a:lnTo>
                      <a:pt x="605" y="809"/>
                    </a:lnTo>
                    <a:lnTo>
                      <a:pt x="617" y="797"/>
                    </a:lnTo>
                    <a:moveTo>
                      <a:pt x="647" y="770"/>
                    </a:moveTo>
                    <a:lnTo>
                      <a:pt x="647" y="770"/>
                    </a:lnTo>
                    <a:lnTo>
                      <a:pt x="665" y="753"/>
                    </a:lnTo>
                    <a:lnTo>
                      <a:pt x="676" y="743"/>
                    </a:lnTo>
                    <a:moveTo>
                      <a:pt x="705" y="716"/>
                    </a:moveTo>
                    <a:lnTo>
                      <a:pt x="705" y="716"/>
                    </a:lnTo>
                    <a:lnTo>
                      <a:pt x="726" y="697"/>
                    </a:lnTo>
                    <a:lnTo>
                      <a:pt x="735" y="689"/>
                    </a:lnTo>
                    <a:moveTo>
                      <a:pt x="764" y="662"/>
                    </a:moveTo>
                    <a:lnTo>
                      <a:pt x="764" y="662"/>
                    </a:lnTo>
                    <a:lnTo>
                      <a:pt x="786" y="642"/>
                    </a:lnTo>
                    <a:lnTo>
                      <a:pt x="794" y="635"/>
                    </a:lnTo>
                    <a:moveTo>
                      <a:pt x="823" y="607"/>
                    </a:moveTo>
                    <a:lnTo>
                      <a:pt x="823" y="607"/>
                    </a:lnTo>
                    <a:lnTo>
                      <a:pt x="847" y="586"/>
                    </a:lnTo>
                    <a:lnTo>
                      <a:pt x="852" y="580"/>
                    </a:lnTo>
                    <a:moveTo>
                      <a:pt x="882" y="553"/>
                    </a:moveTo>
                    <a:lnTo>
                      <a:pt x="882" y="553"/>
                    </a:lnTo>
                    <a:lnTo>
                      <a:pt x="907" y="530"/>
                    </a:lnTo>
                    <a:lnTo>
                      <a:pt x="911" y="526"/>
                    </a:lnTo>
                    <a:moveTo>
                      <a:pt x="941" y="499"/>
                    </a:moveTo>
                    <a:lnTo>
                      <a:pt x="941" y="499"/>
                    </a:lnTo>
                    <a:lnTo>
                      <a:pt x="967" y="474"/>
                    </a:lnTo>
                    <a:lnTo>
                      <a:pt x="970" y="472"/>
                    </a:lnTo>
                    <a:moveTo>
                      <a:pt x="999" y="445"/>
                    </a:moveTo>
                    <a:lnTo>
                      <a:pt x="999" y="445"/>
                    </a:lnTo>
                    <a:lnTo>
                      <a:pt x="1028" y="418"/>
                    </a:lnTo>
                    <a:lnTo>
                      <a:pt x="1029" y="418"/>
                    </a:lnTo>
                    <a:moveTo>
                      <a:pt x="1058" y="390"/>
                    </a:moveTo>
                    <a:lnTo>
                      <a:pt x="1058" y="390"/>
                    </a:lnTo>
                    <a:lnTo>
                      <a:pt x="1058" y="390"/>
                    </a:lnTo>
                    <a:lnTo>
                      <a:pt x="1088" y="363"/>
                    </a:lnTo>
                    <a:moveTo>
                      <a:pt x="1117" y="336"/>
                    </a:moveTo>
                    <a:lnTo>
                      <a:pt x="1117" y="336"/>
                    </a:lnTo>
                    <a:lnTo>
                      <a:pt x="1119" y="335"/>
                    </a:lnTo>
                    <a:lnTo>
                      <a:pt x="1146" y="309"/>
                    </a:lnTo>
                    <a:moveTo>
                      <a:pt x="1176" y="282"/>
                    </a:moveTo>
                    <a:lnTo>
                      <a:pt x="1176" y="282"/>
                    </a:lnTo>
                    <a:lnTo>
                      <a:pt x="1179" y="279"/>
                    </a:lnTo>
                    <a:lnTo>
                      <a:pt x="1205" y="255"/>
                    </a:lnTo>
                    <a:moveTo>
                      <a:pt x="1235" y="228"/>
                    </a:moveTo>
                    <a:lnTo>
                      <a:pt x="1235" y="228"/>
                    </a:lnTo>
                    <a:lnTo>
                      <a:pt x="1240" y="223"/>
                    </a:lnTo>
                    <a:lnTo>
                      <a:pt x="1264" y="201"/>
                    </a:lnTo>
                    <a:moveTo>
                      <a:pt x="1293" y="173"/>
                    </a:moveTo>
                    <a:lnTo>
                      <a:pt x="1293" y="173"/>
                    </a:lnTo>
                    <a:lnTo>
                      <a:pt x="1300" y="167"/>
                    </a:lnTo>
                    <a:lnTo>
                      <a:pt x="1323" y="146"/>
                    </a:lnTo>
                    <a:moveTo>
                      <a:pt x="1352" y="119"/>
                    </a:moveTo>
                    <a:lnTo>
                      <a:pt x="1352" y="119"/>
                    </a:lnTo>
                    <a:lnTo>
                      <a:pt x="1361" y="111"/>
                    </a:lnTo>
                    <a:lnTo>
                      <a:pt x="1381" y="92"/>
                    </a:lnTo>
                    <a:moveTo>
                      <a:pt x="1411" y="65"/>
                    </a:moveTo>
                    <a:lnTo>
                      <a:pt x="1411" y="65"/>
                    </a:lnTo>
                    <a:lnTo>
                      <a:pt x="1421" y="56"/>
                    </a:lnTo>
                    <a:lnTo>
                      <a:pt x="1440" y="38"/>
                    </a:lnTo>
                    <a:moveTo>
                      <a:pt x="1470" y="11"/>
                    </a:moveTo>
                    <a:lnTo>
                      <a:pt x="1470" y="11"/>
                    </a:lnTo>
                    <a:lnTo>
                      <a:pt x="1481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2" name="Freeform 582"/>
              <p:cNvSpPr>
                <a:spLocks/>
              </p:cNvSpPr>
              <p:nvPr/>
            </p:nvSpPr>
            <p:spPr bwMode="auto">
              <a:xfrm>
                <a:off x="3717" y="1573"/>
                <a:ext cx="18" cy="16"/>
              </a:xfrm>
              <a:custGeom>
                <a:avLst/>
                <a:gdLst>
                  <a:gd name="T0" fmla="*/ 0 w 30"/>
                  <a:gd name="T1" fmla="*/ 27 h 27"/>
                  <a:gd name="T2" fmla="*/ 0 w 30"/>
                  <a:gd name="T3" fmla="*/ 27 h 27"/>
                  <a:gd name="T4" fmla="*/ 30 w 3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0" y="27"/>
                    </a:moveTo>
                    <a:lnTo>
                      <a:pt x="0" y="27"/>
                    </a:lnTo>
                    <a:lnTo>
                      <a:pt x="30" y="0"/>
                    </a:lnTo>
                  </a:path>
                </a:pathLst>
              </a:custGeom>
              <a:noFill/>
              <a:ln w="12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3" name="Rectangle 583"/>
              <p:cNvSpPr>
                <a:spLocks noChangeArrowheads="1"/>
              </p:cNvSpPr>
              <p:nvPr/>
            </p:nvSpPr>
            <p:spPr bwMode="auto">
              <a:xfrm>
                <a:off x="1525" y="1022"/>
                <a:ext cx="13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Y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54" name="Rectangle 584"/>
              <p:cNvSpPr>
                <a:spLocks noChangeArrowheads="1"/>
              </p:cNvSpPr>
              <p:nvPr/>
            </p:nvSpPr>
            <p:spPr bwMode="auto">
              <a:xfrm>
                <a:off x="1603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S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55" name="Rectangle 585"/>
              <p:cNvSpPr>
                <a:spLocks noChangeArrowheads="1"/>
              </p:cNvSpPr>
              <p:nvPr/>
            </p:nvSpPr>
            <p:spPr bwMode="auto">
              <a:xfrm>
                <a:off x="1673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1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56" name="Rectangle 586"/>
              <p:cNvSpPr>
                <a:spLocks noChangeArrowheads="1"/>
              </p:cNvSpPr>
              <p:nvPr/>
            </p:nvSpPr>
            <p:spPr bwMode="auto">
              <a:xfrm>
                <a:off x="1733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1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57" name="Rectangle 587"/>
              <p:cNvSpPr>
                <a:spLocks noChangeArrowheads="1"/>
              </p:cNvSpPr>
              <p:nvPr/>
            </p:nvSpPr>
            <p:spPr bwMode="auto">
              <a:xfrm>
                <a:off x="1802" y="1022"/>
                <a:ext cx="9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58" name="Rectangle 588"/>
              <p:cNvSpPr>
                <a:spLocks noChangeArrowheads="1"/>
              </p:cNvSpPr>
              <p:nvPr/>
            </p:nvSpPr>
            <p:spPr bwMode="auto">
              <a:xfrm>
                <a:off x="1837" y="1022"/>
                <a:ext cx="9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t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59" name="Rectangle 589"/>
              <p:cNvSpPr>
                <a:spLocks noChangeArrowheads="1"/>
              </p:cNvSpPr>
              <p:nvPr/>
            </p:nvSpPr>
            <p:spPr bwMode="auto">
              <a:xfrm>
                <a:off x="1876" y="1022"/>
                <a:ext cx="12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e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0" name="Rectangle 590"/>
              <p:cNvSpPr>
                <a:spLocks noChangeArrowheads="1"/>
              </p:cNvSpPr>
              <p:nvPr/>
            </p:nvSpPr>
            <p:spPr bwMode="auto">
              <a:xfrm>
                <a:off x="1938" y="1022"/>
                <a:ext cx="11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s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1" name="Rectangle 591"/>
              <p:cNvSpPr>
                <a:spLocks noChangeArrowheads="1"/>
              </p:cNvSpPr>
              <p:nvPr/>
            </p:nvSpPr>
            <p:spPr bwMode="auto">
              <a:xfrm>
                <a:off x="1992" y="1022"/>
                <a:ext cx="9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t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2" name="Rectangle 592"/>
              <p:cNvSpPr>
                <a:spLocks noChangeArrowheads="1"/>
              </p:cNvSpPr>
              <p:nvPr/>
            </p:nvSpPr>
            <p:spPr bwMode="auto">
              <a:xfrm>
                <a:off x="2031" y="1022"/>
                <a:ext cx="9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3" name="Rectangle 593"/>
              <p:cNvSpPr>
                <a:spLocks noChangeArrowheads="1"/>
              </p:cNvSpPr>
              <p:nvPr/>
            </p:nvSpPr>
            <p:spPr bwMode="auto">
              <a:xfrm>
                <a:off x="2066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p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4" name="Rectangle 594"/>
              <p:cNvSpPr>
                <a:spLocks noChangeArrowheads="1"/>
              </p:cNvSpPr>
              <p:nvPr/>
            </p:nvSpPr>
            <p:spPr bwMode="auto">
              <a:xfrm>
                <a:off x="2136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a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5" name="Rectangle 595"/>
              <p:cNvSpPr>
                <a:spLocks noChangeArrowheads="1"/>
              </p:cNvSpPr>
              <p:nvPr/>
            </p:nvSpPr>
            <p:spPr bwMode="auto">
              <a:xfrm>
                <a:off x="2207" y="1022"/>
                <a:ext cx="9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t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6" name="Rectangle 596"/>
              <p:cNvSpPr>
                <a:spLocks noChangeArrowheads="1"/>
              </p:cNvSpPr>
              <p:nvPr/>
            </p:nvSpPr>
            <p:spPr bwMode="auto">
              <a:xfrm>
                <a:off x="2245" y="1022"/>
                <a:ext cx="9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t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7" name="Rectangle 597"/>
              <p:cNvSpPr>
                <a:spLocks noChangeArrowheads="1"/>
              </p:cNvSpPr>
              <p:nvPr/>
            </p:nvSpPr>
            <p:spPr bwMode="auto">
              <a:xfrm>
                <a:off x="2284" y="1022"/>
                <a:ext cx="12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e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8" name="Rectangle 598"/>
              <p:cNvSpPr>
                <a:spLocks noChangeArrowheads="1"/>
              </p:cNvSpPr>
              <p:nvPr/>
            </p:nvSpPr>
            <p:spPr bwMode="auto">
              <a:xfrm>
                <a:off x="2346" y="1022"/>
                <a:ext cx="11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r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69" name="Rectangle 599"/>
              <p:cNvSpPr>
                <a:spLocks noChangeArrowheads="1"/>
              </p:cNvSpPr>
              <p:nvPr/>
            </p:nvSpPr>
            <p:spPr bwMode="auto">
              <a:xfrm>
                <a:off x="2400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n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0" name="Rectangle 600"/>
              <p:cNvSpPr>
                <a:spLocks noChangeArrowheads="1"/>
              </p:cNvSpPr>
              <p:nvPr/>
            </p:nvSpPr>
            <p:spPr bwMode="auto">
              <a:xfrm>
                <a:off x="2470" y="1022"/>
                <a:ext cx="9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,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1" name="Rectangle 601"/>
              <p:cNvSpPr>
                <a:spLocks noChangeArrowheads="1"/>
              </p:cNvSpPr>
              <p:nvPr/>
            </p:nvSpPr>
            <p:spPr bwMode="auto">
              <a:xfrm>
                <a:off x="2506" y="1022"/>
                <a:ext cx="9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 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2" name="Rectangle 602"/>
              <p:cNvSpPr>
                <a:spLocks noChangeArrowheads="1"/>
              </p:cNvSpPr>
              <p:nvPr/>
            </p:nvSpPr>
            <p:spPr bwMode="auto">
              <a:xfrm>
                <a:off x="2541" y="1022"/>
                <a:ext cx="14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F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3" name="Rectangle 603"/>
              <p:cNvSpPr>
                <a:spLocks noChangeArrowheads="1"/>
              </p:cNvSpPr>
              <p:nvPr/>
            </p:nvSpPr>
            <p:spPr bwMode="auto">
              <a:xfrm>
                <a:off x="2625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o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4" name="Rectangle 604"/>
              <p:cNvSpPr>
                <a:spLocks noChangeArrowheads="1"/>
              </p:cNvSpPr>
              <p:nvPr/>
            </p:nvSpPr>
            <p:spPr bwMode="auto">
              <a:xfrm>
                <a:off x="2695" y="1022"/>
                <a:ext cx="11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r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5" name="Rectangle 605"/>
              <p:cNvSpPr>
                <a:spLocks noChangeArrowheads="1"/>
              </p:cNvSpPr>
              <p:nvPr/>
            </p:nvSpPr>
            <p:spPr bwMode="auto">
              <a:xfrm>
                <a:off x="2749" y="1022"/>
                <a:ext cx="15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w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276" name="Rectangle 606"/>
              <p:cNvSpPr>
                <a:spLocks noChangeArrowheads="1"/>
              </p:cNvSpPr>
              <p:nvPr/>
            </p:nvSpPr>
            <p:spPr bwMode="auto">
              <a:xfrm>
                <a:off x="2843" y="1022"/>
                <a:ext cx="13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Italic"/>
                    <a:ea typeface="굴림" pitchFamily="50" charset="-127"/>
                    <a:cs typeface="굴림" pitchFamily="50" charset="-127"/>
                  </a:rPr>
                  <a:t>a</a:t>
                </a:r>
                <a:endParaRPr kumimoji="1" lang="ko-KR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9" name="Rectangle 608"/>
            <p:cNvSpPr>
              <a:spLocks noChangeArrowheads="1"/>
            </p:cNvSpPr>
            <p:nvPr/>
          </p:nvSpPr>
          <p:spPr bwMode="auto">
            <a:xfrm>
              <a:off x="2912" y="1022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" name="Rectangle 609"/>
            <p:cNvSpPr>
              <a:spLocks noChangeArrowheads="1"/>
            </p:cNvSpPr>
            <p:nvPr/>
          </p:nvSpPr>
          <p:spPr bwMode="auto">
            <a:xfrm>
              <a:off x="2962" y="102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" name="Rectangle 610"/>
            <p:cNvSpPr>
              <a:spLocks noChangeArrowheads="1"/>
            </p:cNvSpPr>
            <p:nvPr/>
          </p:nvSpPr>
          <p:spPr bwMode="auto">
            <a:xfrm>
              <a:off x="3032" y="1022"/>
              <a:ext cx="10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-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" name="Rectangle 611"/>
            <p:cNvSpPr>
              <a:spLocks noChangeArrowheads="1"/>
            </p:cNvSpPr>
            <p:nvPr/>
          </p:nvSpPr>
          <p:spPr bwMode="auto">
            <a:xfrm>
              <a:off x="3079" y="102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b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3" name="Rectangle 612"/>
            <p:cNvSpPr>
              <a:spLocks noChangeArrowheads="1"/>
            </p:cNvSpPr>
            <p:nvPr/>
          </p:nvSpPr>
          <p:spPr bwMode="auto">
            <a:xfrm>
              <a:off x="3148" y="102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4" name="Rectangle 613"/>
            <p:cNvSpPr>
              <a:spLocks noChangeArrowheads="1"/>
            </p:cNvSpPr>
            <p:nvPr/>
          </p:nvSpPr>
          <p:spPr bwMode="auto">
            <a:xfrm>
              <a:off x="3187" y="102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5" name="Rectangle 614"/>
            <p:cNvSpPr>
              <a:spLocks noChangeArrowheads="1"/>
            </p:cNvSpPr>
            <p:nvPr/>
          </p:nvSpPr>
          <p:spPr bwMode="auto">
            <a:xfrm>
              <a:off x="3257" y="1022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6" name="Rectangle 615"/>
            <p:cNvSpPr>
              <a:spLocks noChangeArrowheads="1"/>
            </p:cNvSpPr>
            <p:nvPr/>
          </p:nvSpPr>
          <p:spPr bwMode="auto">
            <a:xfrm>
              <a:off x="3311" y="1022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7" name="Rectangle 616"/>
            <p:cNvSpPr>
              <a:spLocks noChangeArrowheads="1"/>
            </p:cNvSpPr>
            <p:nvPr/>
          </p:nvSpPr>
          <p:spPr bwMode="auto">
            <a:xfrm>
              <a:off x="3346" y="102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8" name="Rectangle 617"/>
            <p:cNvSpPr>
              <a:spLocks noChangeArrowheads="1"/>
            </p:cNvSpPr>
            <p:nvPr/>
          </p:nvSpPr>
          <p:spPr bwMode="auto">
            <a:xfrm>
              <a:off x="3409" y="102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h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9" name="Rectangle 618"/>
            <p:cNvSpPr>
              <a:spLocks noChangeArrowheads="1"/>
            </p:cNvSpPr>
            <p:nvPr/>
          </p:nvSpPr>
          <p:spPr bwMode="auto">
            <a:xfrm>
              <a:off x="3478" y="102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0" name="Rectangle 619"/>
            <p:cNvSpPr>
              <a:spLocks noChangeArrowheads="1"/>
            </p:cNvSpPr>
            <p:nvPr/>
          </p:nvSpPr>
          <p:spPr bwMode="auto">
            <a:xfrm>
              <a:off x="3548" y="1022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1" name="Rectangle 620"/>
            <p:cNvSpPr>
              <a:spLocks noChangeArrowheads="1"/>
            </p:cNvSpPr>
            <p:nvPr/>
          </p:nvSpPr>
          <p:spPr bwMode="auto">
            <a:xfrm>
              <a:off x="3603" y="102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2" name="Rectangle 621"/>
            <p:cNvSpPr>
              <a:spLocks noChangeArrowheads="1"/>
            </p:cNvSpPr>
            <p:nvPr/>
          </p:nvSpPr>
          <p:spPr bwMode="auto">
            <a:xfrm>
              <a:off x="3673" y="102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3" name="Rectangle 622"/>
            <p:cNvSpPr>
              <a:spLocks noChangeArrowheads="1"/>
            </p:cNvSpPr>
            <p:nvPr/>
          </p:nvSpPr>
          <p:spPr bwMode="auto">
            <a:xfrm>
              <a:off x="3735" y="102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4" name="Rectangle 623"/>
            <p:cNvSpPr>
              <a:spLocks noChangeArrowheads="1"/>
            </p:cNvSpPr>
            <p:nvPr/>
          </p:nvSpPr>
          <p:spPr bwMode="auto">
            <a:xfrm>
              <a:off x="3773" y="102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5" name="Rectangle 624"/>
            <p:cNvSpPr>
              <a:spLocks noChangeArrowheads="1"/>
            </p:cNvSpPr>
            <p:nvPr/>
          </p:nvSpPr>
          <p:spPr bwMode="auto">
            <a:xfrm>
              <a:off x="3836" y="1022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6" name="Rectangle 625"/>
            <p:cNvSpPr>
              <a:spLocks noChangeArrowheads="1"/>
            </p:cNvSpPr>
            <p:nvPr/>
          </p:nvSpPr>
          <p:spPr bwMode="auto">
            <a:xfrm>
              <a:off x="3890" y="102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7" name="Rectangle 626"/>
            <p:cNvSpPr>
              <a:spLocks noChangeArrowheads="1"/>
            </p:cNvSpPr>
            <p:nvPr/>
          </p:nvSpPr>
          <p:spPr bwMode="auto">
            <a:xfrm>
              <a:off x="3929" y="1022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8" name="Rectangle 627"/>
            <p:cNvSpPr>
              <a:spLocks noChangeArrowheads="1"/>
            </p:cNvSpPr>
            <p:nvPr/>
          </p:nvSpPr>
          <p:spPr bwMode="auto">
            <a:xfrm>
              <a:off x="3983" y="102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9" name="Rectangle 628"/>
            <p:cNvSpPr>
              <a:spLocks noChangeArrowheads="1"/>
            </p:cNvSpPr>
            <p:nvPr/>
          </p:nvSpPr>
          <p:spPr bwMode="auto">
            <a:xfrm>
              <a:off x="4022" y="1022"/>
              <a:ext cx="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0" name="Rectangle 629"/>
            <p:cNvSpPr>
              <a:spLocks noChangeArrowheads="1"/>
            </p:cNvSpPr>
            <p:nvPr/>
          </p:nvSpPr>
          <p:spPr bwMode="auto">
            <a:xfrm>
              <a:off x="4061" y="1022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1" name="Rectangle 630"/>
            <p:cNvSpPr>
              <a:spLocks noChangeArrowheads="1"/>
            </p:cNvSpPr>
            <p:nvPr/>
          </p:nvSpPr>
          <p:spPr bwMode="auto">
            <a:xfrm>
              <a:off x="4123" y="1022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2" name="Rectangle 631"/>
            <p:cNvSpPr>
              <a:spLocks noChangeArrowheads="1"/>
            </p:cNvSpPr>
            <p:nvPr/>
          </p:nvSpPr>
          <p:spPr bwMode="auto">
            <a:xfrm>
              <a:off x="2435" y="2418"/>
              <a:ext cx="6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3" name="Rectangle 632"/>
            <p:cNvSpPr>
              <a:spLocks noChangeArrowheads="1"/>
            </p:cNvSpPr>
            <p:nvPr/>
          </p:nvSpPr>
          <p:spPr bwMode="auto">
            <a:xfrm>
              <a:off x="2366" y="2358"/>
              <a:ext cx="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4" name="Rectangle 633"/>
            <p:cNvSpPr>
              <a:spLocks noChangeArrowheads="1"/>
            </p:cNvSpPr>
            <p:nvPr/>
          </p:nvSpPr>
          <p:spPr bwMode="auto">
            <a:xfrm>
              <a:off x="2385" y="2263"/>
              <a:ext cx="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5" name="Freeform 634"/>
            <p:cNvSpPr>
              <a:spLocks/>
            </p:cNvSpPr>
            <p:nvPr/>
          </p:nvSpPr>
          <p:spPr bwMode="auto">
            <a:xfrm>
              <a:off x="2365" y="2366"/>
              <a:ext cx="114" cy="0"/>
            </a:xfrm>
            <a:custGeom>
              <a:avLst/>
              <a:gdLst>
                <a:gd name="T0" fmla="*/ 0 w 196"/>
                <a:gd name="T1" fmla="*/ 0 w 196"/>
                <a:gd name="T2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0" y="0"/>
                  </a:lnTo>
                  <a:lnTo>
                    <a:pt x="196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Rectangle 635"/>
            <p:cNvSpPr>
              <a:spLocks noChangeArrowheads="1"/>
            </p:cNvSpPr>
            <p:nvPr/>
          </p:nvSpPr>
          <p:spPr bwMode="auto">
            <a:xfrm>
              <a:off x="2303" y="2394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7" name="Rectangle 636"/>
            <p:cNvSpPr>
              <a:spLocks noChangeArrowheads="1"/>
            </p:cNvSpPr>
            <p:nvPr/>
          </p:nvSpPr>
          <p:spPr bwMode="auto">
            <a:xfrm>
              <a:off x="2252" y="2472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8" name="Rectangle 637"/>
            <p:cNvSpPr>
              <a:spLocks noChangeArrowheads="1"/>
            </p:cNvSpPr>
            <p:nvPr/>
          </p:nvSpPr>
          <p:spPr bwMode="auto">
            <a:xfrm>
              <a:off x="2044" y="2394"/>
              <a:ext cx="25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I=I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9" name="Rectangle 638"/>
            <p:cNvSpPr>
              <a:spLocks noChangeArrowheads="1"/>
            </p:cNvSpPr>
            <p:nvPr/>
          </p:nvSpPr>
          <p:spPr bwMode="auto">
            <a:xfrm>
              <a:off x="3781" y="2247"/>
              <a:ext cx="6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0" name="Rectangle 639"/>
            <p:cNvSpPr>
              <a:spLocks noChangeArrowheads="1"/>
            </p:cNvSpPr>
            <p:nvPr/>
          </p:nvSpPr>
          <p:spPr bwMode="auto">
            <a:xfrm>
              <a:off x="3661" y="2187"/>
              <a:ext cx="14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2V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1" name="Rectangle 640"/>
            <p:cNvSpPr>
              <a:spLocks noChangeArrowheads="1"/>
            </p:cNvSpPr>
            <p:nvPr/>
          </p:nvSpPr>
          <p:spPr bwMode="auto">
            <a:xfrm>
              <a:off x="3705" y="2086"/>
              <a:ext cx="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V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2" name="Freeform 641"/>
            <p:cNvSpPr>
              <a:spLocks/>
            </p:cNvSpPr>
            <p:nvPr/>
          </p:nvSpPr>
          <p:spPr bwMode="auto">
            <a:xfrm>
              <a:off x="3660" y="2189"/>
              <a:ext cx="165" cy="0"/>
            </a:xfrm>
            <a:custGeom>
              <a:avLst/>
              <a:gdLst>
                <a:gd name="T0" fmla="*/ 0 w 283"/>
                <a:gd name="T1" fmla="*/ 0 w 283"/>
                <a:gd name="T2" fmla="*/ 283 w 2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3">
                  <a:moveTo>
                    <a:pt x="0" y="0"/>
                  </a:moveTo>
                  <a:lnTo>
                    <a:pt x="0" y="0"/>
                  </a:lnTo>
                  <a:lnTo>
                    <a:pt x="283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Rectangle 642"/>
            <p:cNvSpPr>
              <a:spLocks noChangeArrowheads="1"/>
            </p:cNvSpPr>
            <p:nvPr/>
          </p:nvSpPr>
          <p:spPr bwMode="auto">
            <a:xfrm>
              <a:off x="3598" y="2223"/>
              <a:ext cx="1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4" name="Rectangle 643"/>
            <p:cNvSpPr>
              <a:spLocks noChangeArrowheads="1"/>
            </p:cNvSpPr>
            <p:nvPr/>
          </p:nvSpPr>
          <p:spPr bwMode="auto">
            <a:xfrm>
              <a:off x="3547" y="2301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5" name="Rectangle 644"/>
            <p:cNvSpPr>
              <a:spLocks noChangeArrowheads="1"/>
            </p:cNvSpPr>
            <p:nvPr/>
          </p:nvSpPr>
          <p:spPr bwMode="auto">
            <a:xfrm>
              <a:off x="3339" y="2223"/>
              <a:ext cx="25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 Italic"/>
                  <a:ea typeface="굴림" pitchFamily="50" charset="-127"/>
                  <a:cs typeface="굴림" pitchFamily="50" charset="-127"/>
                </a:rPr>
                <a:t>I=I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6" name="Rectangle 645"/>
            <p:cNvSpPr>
              <a:spLocks noChangeArrowheads="1"/>
            </p:cNvSpPr>
            <p:nvPr/>
          </p:nvSpPr>
          <p:spPr bwMode="auto">
            <a:xfrm>
              <a:off x="1885" y="2041"/>
              <a:ext cx="8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Ideal region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7" name="Rectangle 646"/>
            <p:cNvSpPr>
              <a:spLocks noChangeArrowheads="1"/>
            </p:cNvSpPr>
            <p:nvPr/>
          </p:nvSpPr>
          <p:spPr bwMode="auto">
            <a:xfrm>
              <a:off x="2903" y="2471"/>
              <a:ext cx="15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High injection region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8" name="Rectangle 647"/>
            <p:cNvSpPr>
              <a:spLocks noChangeArrowheads="1"/>
            </p:cNvSpPr>
            <p:nvPr/>
          </p:nvSpPr>
          <p:spPr bwMode="auto">
            <a:xfrm rot="16200000">
              <a:off x="4424" y="3227"/>
              <a:ext cx="16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9" name="Rectangle 648"/>
            <p:cNvSpPr>
              <a:spLocks noChangeArrowheads="1"/>
            </p:cNvSpPr>
            <p:nvPr/>
          </p:nvSpPr>
          <p:spPr bwMode="auto">
            <a:xfrm rot="16200000">
              <a:off x="4432" y="3143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0" name="Rectangle 649"/>
            <p:cNvSpPr>
              <a:spLocks noChangeArrowheads="1"/>
            </p:cNvSpPr>
            <p:nvPr/>
          </p:nvSpPr>
          <p:spPr bwMode="auto">
            <a:xfrm rot="16200000">
              <a:off x="4444" y="3077"/>
              <a:ext cx="12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1" name="Rectangle 650"/>
            <p:cNvSpPr>
              <a:spLocks noChangeArrowheads="1"/>
            </p:cNvSpPr>
            <p:nvPr/>
          </p:nvSpPr>
          <p:spPr bwMode="auto">
            <a:xfrm rot="16200000">
              <a:off x="4453" y="3031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2" name="Rectangle 651"/>
            <p:cNvSpPr>
              <a:spLocks noChangeArrowheads="1"/>
            </p:cNvSpPr>
            <p:nvPr/>
          </p:nvSpPr>
          <p:spPr bwMode="auto">
            <a:xfrm rot="16200000">
              <a:off x="4433" y="2973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3" name="Rectangle 652"/>
            <p:cNvSpPr>
              <a:spLocks noChangeArrowheads="1"/>
            </p:cNvSpPr>
            <p:nvPr/>
          </p:nvSpPr>
          <p:spPr bwMode="auto">
            <a:xfrm rot="16200000">
              <a:off x="4433" y="2895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4" name="Rectangle 653"/>
            <p:cNvSpPr>
              <a:spLocks noChangeArrowheads="1"/>
            </p:cNvSpPr>
            <p:nvPr/>
          </p:nvSpPr>
          <p:spPr bwMode="auto">
            <a:xfrm rot="16200000">
              <a:off x="4454" y="2838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5" name="Rectangle 654"/>
            <p:cNvSpPr>
              <a:spLocks noChangeArrowheads="1"/>
            </p:cNvSpPr>
            <p:nvPr/>
          </p:nvSpPr>
          <p:spPr bwMode="auto">
            <a:xfrm rot="16200000">
              <a:off x="4446" y="2791"/>
              <a:ext cx="12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r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6" name="Rectangle 655"/>
            <p:cNvSpPr>
              <a:spLocks noChangeArrowheads="1"/>
            </p:cNvSpPr>
            <p:nvPr/>
          </p:nvSpPr>
          <p:spPr bwMode="auto">
            <a:xfrm rot="16200000">
              <a:off x="4434" y="2725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7" name="Rectangle 656"/>
            <p:cNvSpPr>
              <a:spLocks noChangeArrowheads="1"/>
            </p:cNvSpPr>
            <p:nvPr/>
          </p:nvSpPr>
          <p:spPr bwMode="auto">
            <a:xfrm rot="16200000">
              <a:off x="4434" y="2648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8" name="Rectangle 657"/>
            <p:cNvSpPr>
              <a:spLocks noChangeArrowheads="1"/>
            </p:cNvSpPr>
            <p:nvPr/>
          </p:nvSpPr>
          <p:spPr bwMode="auto">
            <a:xfrm rot="16200000">
              <a:off x="4454" y="2590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59" name="Rectangle 658"/>
            <p:cNvSpPr>
              <a:spLocks noChangeArrowheads="1"/>
            </p:cNvSpPr>
            <p:nvPr/>
          </p:nvSpPr>
          <p:spPr bwMode="auto">
            <a:xfrm rot="16200000">
              <a:off x="4434" y="2531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s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0" name="Rectangle 659"/>
            <p:cNvSpPr>
              <a:spLocks noChangeArrowheads="1"/>
            </p:cNvSpPr>
            <p:nvPr/>
          </p:nvSpPr>
          <p:spPr bwMode="auto">
            <a:xfrm rot="16200000">
              <a:off x="4451" y="2471"/>
              <a:ext cx="11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1" name="Rectangle 660"/>
            <p:cNvSpPr>
              <a:spLocks noChangeArrowheads="1"/>
            </p:cNvSpPr>
            <p:nvPr/>
          </p:nvSpPr>
          <p:spPr bwMode="auto">
            <a:xfrm rot="16200000">
              <a:off x="4435" y="2408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2" name="Rectangle 661"/>
            <p:cNvSpPr>
              <a:spLocks noChangeArrowheads="1"/>
            </p:cNvSpPr>
            <p:nvPr/>
          </p:nvSpPr>
          <p:spPr bwMode="auto">
            <a:xfrm rot="16200000">
              <a:off x="4431" y="2327"/>
              <a:ext cx="1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3" name="Rectangle 662"/>
            <p:cNvSpPr>
              <a:spLocks noChangeArrowheads="1"/>
            </p:cNvSpPr>
            <p:nvPr/>
          </p:nvSpPr>
          <p:spPr bwMode="auto">
            <a:xfrm rot="16200000">
              <a:off x="4435" y="2246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c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4" name="Rectangle 663"/>
            <p:cNvSpPr>
              <a:spLocks noChangeArrowheads="1"/>
            </p:cNvSpPr>
            <p:nvPr/>
          </p:nvSpPr>
          <p:spPr bwMode="auto">
            <a:xfrm rot="16200000">
              <a:off x="4436" y="2168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5" name="Rectangle 664"/>
            <p:cNvSpPr>
              <a:spLocks noChangeArrowheads="1"/>
            </p:cNvSpPr>
            <p:nvPr/>
          </p:nvSpPr>
          <p:spPr bwMode="auto">
            <a:xfrm rot="16200000">
              <a:off x="4456" y="2111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 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6" name="Rectangle 665"/>
            <p:cNvSpPr>
              <a:spLocks noChangeArrowheads="1"/>
            </p:cNvSpPr>
            <p:nvPr/>
          </p:nvSpPr>
          <p:spPr bwMode="auto">
            <a:xfrm rot="16200000">
              <a:off x="4432" y="2048"/>
              <a:ext cx="1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7" name="Rectangle 666"/>
            <p:cNvSpPr>
              <a:spLocks noChangeArrowheads="1"/>
            </p:cNvSpPr>
            <p:nvPr/>
          </p:nvSpPr>
          <p:spPr bwMode="auto">
            <a:xfrm rot="16200000">
              <a:off x="4432" y="1963"/>
              <a:ext cx="1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o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8" name="Rectangle 667"/>
            <p:cNvSpPr>
              <a:spLocks noChangeArrowheads="1"/>
            </p:cNvSpPr>
            <p:nvPr/>
          </p:nvSpPr>
          <p:spPr bwMode="auto">
            <a:xfrm rot="16200000">
              <a:off x="4412" y="1858"/>
              <a:ext cx="19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m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69" name="Rectangle 668"/>
            <p:cNvSpPr>
              <a:spLocks noChangeArrowheads="1"/>
            </p:cNvSpPr>
            <p:nvPr/>
          </p:nvSpPr>
          <p:spPr bwMode="auto">
            <a:xfrm rot="16200000">
              <a:off x="4457" y="1779"/>
              <a:ext cx="1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i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0" name="Rectangle 669"/>
            <p:cNvSpPr>
              <a:spLocks noChangeArrowheads="1"/>
            </p:cNvSpPr>
            <p:nvPr/>
          </p:nvSpPr>
          <p:spPr bwMode="auto">
            <a:xfrm rot="16200000">
              <a:off x="4433" y="1716"/>
              <a:ext cx="1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n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1" name="Rectangle 670"/>
            <p:cNvSpPr>
              <a:spLocks noChangeArrowheads="1"/>
            </p:cNvSpPr>
            <p:nvPr/>
          </p:nvSpPr>
          <p:spPr bwMode="auto">
            <a:xfrm rot="16200000">
              <a:off x="4438" y="1635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a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2" name="Rectangle 671"/>
            <p:cNvSpPr>
              <a:spLocks noChangeArrowheads="1"/>
            </p:cNvSpPr>
            <p:nvPr/>
          </p:nvSpPr>
          <p:spPr bwMode="auto">
            <a:xfrm rot="16200000">
              <a:off x="4454" y="1574"/>
              <a:ext cx="11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t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3" name="Rectangle 672"/>
            <p:cNvSpPr>
              <a:spLocks noChangeArrowheads="1"/>
            </p:cNvSpPr>
            <p:nvPr/>
          </p:nvSpPr>
          <p:spPr bwMode="auto">
            <a:xfrm rot="16200000">
              <a:off x="4438" y="1512"/>
              <a:ext cx="14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e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4" name="Rectangle 673"/>
            <p:cNvSpPr>
              <a:spLocks noChangeArrowheads="1"/>
            </p:cNvSpPr>
            <p:nvPr/>
          </p:nvSpPr>
          <p:spPr bwMode="auto">
            <a:xfrm rot="16200000">
              <a:off x="4434" y="1430"/>
              <a:ext cx="1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/>
                  <a:ea typeface="굴림" pitchFamily="50" charset="-127"/>
                  <a:cs typeface="굴림" pitchFamily="50" charset="-127"/>
                </a:rPr>
                <a:t>d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5" name="Freeform 674"/>
            <p:cNvSpPr>
              <a:spLocks/>
            </p:cNvSpPr>
            <p:nvPr/>
          </p:nvSpPr>
          <p:spPr bwMode="auto">
            <a:xfrm>
              <a:off x="2735" y="2166"/>
              <a:ext cx="0" cy="659"/>
            </a:xfrm>
            <a:custGeom>
              <a:avLst/>
              <a:gdLst>
                <a:gd name="T0" fmla="*/ 0 h 1131"/>
                <a:gd name="T1" fmla="*/ 0 h 1131"/>
                <a:gd name="T2" fmla="*/ 1131 h 11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31">
                  <a:moveTo>
                    <a:pt x="0" y="0"/>
                  </a:moveTo>
                  <a:lnTo>
                    <a:pt x="0" y="0"/>
                  </a:lnTo>
                  <a:lnTo>
                    <a:pt x="0" y="113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675"/>
            <p:cNvSpPr>
              <a:spLocks/>
            </p:cNvSpPr>
            <p:nvPr/>
          </p:nvSpPr>
          <p:spPr bwMode="auto">
            <a:xfrm>
              <a:off x="4232" y="1236"/>
              <a:ext cx="0" cy="690"/>
            </a:xfrm>
            <a:custGeom>
              <a:avLst/>
              <a:gdLst>
                <a:gd name="T0" fmla="*/ 0 h 1186"/>
                <a:gd name="T1" fmla="*/ 0 h 1186"/>
                <a:gd name="T2" fmla="*/ 1186 h 11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86">
                  <a:moveTo>
                    <a:pt x="0" y="0"/>
                  </a:moveTo>
                  <a:lnTo>
                    <a:pt x="0" y="0"/>
                  </a:lnTo>
                  <a:lnTo>
                    <a:pt x="0" y="1186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0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7402</TotalTime>
  <Words>1028</Words>
  <Application>Microsoft Office PowerPoint</Application>
  <PresentationFormat>화면 슬라이드 쇼(4:3)</PresentationFormat>
  <Paragraphs>436</Paragraphs>
  <Slides>16</Slides>
  <Notes>12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Soho</vt:lpstr>
      <vt:lpstr>Equation</vt:lpstr>
      <vt:lpstr>Test of mini-pad silicon sensor for PHENIX MPC-EX</vt:lpstr>
      <vt:lpstr>Contents</vt:lpstr>
      <vt:lpstr>Basic theory</vt:lpstr>
      <vt:lpstr>Capacitance </vt:lpstr>
      <vt:lpstr>Simulation about CV characteristic</vt:lpstr>
      <vt:lpstr>Capacitance </vt:lpstr>
      <vt:lpstr>PowerPoint 프레젠테이션</vt:lpstr>
      <vt:lpstr>Current</vt:lpstr>
      <vt:lpstr>Forward bias current</vt:lpstr>
      <vt:lpstr>PowerPoint 프레젠테이션</vt:lpstr>
      <vt:lpstr>Reverse bias current(Leakage current)</vt:lpstr>
      <vt:lpstr>Guard ring structure</vt:lpstr>
      <vt:lpstr>Effect of Bias Guard Ring </vt:lpstr>
      <vt:lpstr>Effect of Dicing</vt:lpstr>
      <vt:lpstr>Electric circuit test</vt:lpstr>
      <vt:lpstr>Summary</vt:lpstr>
    </vt:vector>
  </TitlesOfParts>
  <Company>Ewha womans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of mini-pad silicon sensor for PHENIX MPC-EX</dc:title>
  <dc:creator>Dahee Kim</dc:creator>
  <cp:lastModifiedBy>hp</cp:lastModifiedBy>
  <cp:revision>76</cp:revision>
  <dcterms:created xsi:type="dcterms:W3CDTF">2012-02-15T06:04:48Z</dcterms:created>
  <dcterms:modified xsi:type="dcterms:W3CDTF">2012-02-22T02:04:50Z</dcterms:modified>
</cp:coreProperties>
</file>