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83" r:id="rId6"/>
    <p:sldId id="258" r:id="rId7"/>
    <p:sldId id="259" r:id="rId8"/>
    <p:sldId id="257" r:id="rId9"/>
    <p:sldId id="282" r:id="rId10"/>
    <p:sldId id="280" r:id="rId11"/>
    <p:sldId id="279" r:id="rId12"/>
    <p:sldId id="261" r:id="rId13"/>
    <p:sldId id="262" r:id="rId14"/>
    <p:sldId id="263" r:id="rId15"/>
    <p:sldId id="264" r:id="rId16"/>
    <p:sldId id="284" r:id="rId17"/>
    <p:sldId id="272" r:id="rId18"/>
    <p:sldId id="286" r:id="rId19"/>
    <p:sldId id="273" r:id="rId20"/>
    <p:sldId id="28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792C2-63D7-4683-9E8C-B10DE4DBB483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A3A8-5D8F-4597-A539-85C74E96E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large because carriers in no bias </a:t>
            </a:r>
            <a:r>
              <a:rPr lang="en-US" altLang="ko-KR" dirty="0" err="1" smtClean="0"/>
              <a:t>guardring</a:t>
            </a:r>
            <a:r>
              <a:rPr lang="en-US" altLang="ko-KR" dirty="0" smtClean="0"/>
              <a:t> doping region  drift to Active region through depletion region by potential difference.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A3A8-5D8F-4597-A539-85C74E96E97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A3A8-5D8F-4597-A539-85C74E96E97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51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B34099B-BD24-4E0E-889B-1834808470E2}" type="datetimeFigureOut">
              <a:rPr lang="ko-KR" altLang="en-US" smtClean="0"/>
              <a:t>2012-02-22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7A04C3E-3E61-4E65-9C50-48CAA72B4B4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tiff"/><Relationship Id="rId4" Type="http://schemas.openxmlformats.org/officeDocument/2006/relationships/image" Target="../media/image33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dirty="0" err="1" smtClean="0"/>
              <a:t>Jiman</a:t>
            </a:r>
            <a:r>
              <a:rPr lang="en-US" altLang="ko-KR" sz="2800" dirty="0" smtClean="0"/>
              <a:t> Ha</a:t>
            </a:r>
          </a:p>
          <a:p>
            <a:r>
              <a:rPr lang="en-US" altLang="ko-KR" sz="2000" dirty="0" smtClean="0"/>
              <a:t>(Yonsei Univ.)</a:t>
            </a:r>
          </a:p>
          <a:p>
            <a:r>
              <a:rPr lang="en-US" altLang="ko-KR" sz="2000" dirty="0" smtClean="0"/>
              <a:t>For PHENIX MPC-EX collaboration </a:t>
            </a:r>
            <a:endParaRPr lang="en-US" altLang="ko-KR" sz="2000" dirty="0"/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Design &amp; production of silicon  sensors for </a:t>
            </a:r>
            <a:r>
              <a:rPr lang="en-US" altLang="ko-KR" dirty="0" err="1" smtClean="0"/>
              <a:t>phenix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mpc</a:t>
            </a:r>
            <a:r>
              <a:rPr lang="en-US" altLang="ko-KR" dirty="0" smtClean="0"/>
              <a:t>-ex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33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do we make it? </a:t>
            </a:r>
            <a:br>
              <a:rPr lang="en-US" altLang="ko-KR" dirty="0" smtClean="0"/>
            </a:br>
            <a:r>
              <a:rPr lang="en-US" altLang="ko-KR" dirty="0" smtClean="0"/>
              <a:t>(CMOS process)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75656" y="1772816"/>
            <a:ext cx="6192688" cy="4644516"/>
            <a:chOff x="1475656" y="1556792"/>
            <a:chExt cx="6192688" cy="4644516"/>
          </a:xfrm>
        </p:grpSpPr>
        <p:pic>
          <p:nvPicPr>
            <p:cNvPr id="3" name="내용 개체 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556792"/>
              <a:ext cx="6192688" cy="46445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99792" y="2204864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High purity Si wafer</a:t>
              </a:r>
              <a:endParaRPr lang="ko-KR" altLang="en-US" sz="2400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475656" y="1772816"/>
            <a:ext cx="6192688" cy="4644516"/>
            <a:chOff x="1475656" y="1556792"/>
            <a:chExt cx="6192688" cy="464451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556792"/>
              <a:ext cx="6192688" cy="46445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59641" y="2204864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Oxidation</a:t>
              </a:r>
              <a:endParaRPr lang="ko-KR" altLang="en-US" sz="24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475656" y="1772816"/>
            <a:ext cx="6192688" cy="4644516"/>
            <a:chOff x="1475656" y="1772816"/>
            <a:chExt cx="6192688" cy="464451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772816"/>
              <a:ext cx="6192688" cy="46445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82728" y="2463279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Ion implant</a:t>
              </a:r>
              <a:endParaRPr lang="ko-KR" altLang="en-US" sz="2400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475656" y="1772815"/>
            <a:ext cx="6167501" cy="4625625"/>
            <a:chOff x="1500843" y="1772815"/>
            <a:chExt cx="6167501" cy="4625625"/>
          </a:xfrm>
        </p:grpSpPr>
        <p:pic>
          <p:nvPicPr>
            <p:cNvPr id="16" name="내용 개체 틀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843" y="1772815"/>
              <a:ext cx="6167501" cy="46256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27784" y="2348880"/>
              <a:ext cx="334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Oxide layer deposition</a:t>
              </a:r>
              <a:endParaRPr lang="ko-KR" altLang="en-US" sz="24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472195" y="1772814"/>
            <a:ext cx="6167500" cy="4625625"/>
            <a:chOff x="1472195" y="1772814"/>
            <a:chExt cx="6167500" cy="4625625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95" y="1772814"/>
              <a:ext cx="6167500" cy="46256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627784" y="2348880"/>
              <a:ext cx="2751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Etch for contact</a:t>
              </a:r>
              <a:endParaRPr lang="ko-KR" altLang="en-US" sz="2400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446843" y="1772693"/>
            <a:ext cx="6192852" cy="4644639"/>
            <a:chOff x="1470677" y="1753799"/>
            <a:chExt cx="6192852" cy="464463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677" y="1753799"/>
              <a:ext cx="6192852" cy="46446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83768" y="2204864"/>
              <a:ext cx="332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Metal layer deposition</a:t>
              </a:r>
              <a:endParaRPr lang="ko-KR" altLang="en-US" sz="24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475656" y="1767583"/>
            <a:ext cx="6167500" cy="4625625"/>
            <a:chOff x="1472195" y="1767583"/>
            <a:chExt cx="6167500" cy="4625625"/>
          </a:xfrm>
        </p:grpSpPr>
        <p:pic>
          <p:nvPicPr>
            <p:cNvPr id="30" name="내용 개체 틀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95" y="1767583"/>
              <a:ext cx="6167500" cy="46256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483768" y="2247255"/>
              <a:ext cx="1700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Passivation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57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823664" y="2104256"/>
            <a:ext cx="79248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500" b="1" i="1" dirty="0" smtClean="0"/>
              <a:t>      </a:t>
            </a:r>
            <a:r>
              <a:rPr lang="en-US" altLang="ko-KR" sz="6500" b="1" i="1" dirty="0" smtClean="0"/>
              <a:t>        </a:t>
            </a:r>
            <a:r>
              <a:rPr lang="en-US" altLang="ko-KR" sz="3600" b="1" i="1" dirty="0" smtClean="0"/>
              <a:t>Simulations</a:t>
            </a:r>
            <a:endParaRPr lang="en-US" altLang="ko-KR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060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067325" cy="455049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9728" y="-99392"/>
            <a:ext cx="7204720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Capacitance–voltage Relation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251520" y="1172418"/>
            <a:ext cx="8640960" cy="4114800"/>
          </a:xfrm>
        </p:spPr>
        <p:txBody>
          <a:bodyPr/>
          <a:lstStyle/>
          <a:p>
            <a:r>
              <a:rPr lang="en-US" altLang="ko-KR" dirty="0" smtClean="0"/>
              <a:t>Wafer</a:t>
            </a:r>
            <a:r>
              <a:rPr lang="en-US" altLang="ko-KR" dirty="0" smtClean="0"/>
              <a:t> </a:t>
            </a:r>
            <a:r>
              <a:rPr lang="en-US" altLang="ko-KR" dirty="0" smtClean="0"/>
              <a:t>– Resistivity = 6, 9, </a:t>
            </a:r>
            <a:r>
              <a:rPr lang="en-US" altLang="ko-KR" dirty="0" smtClean="0"/>
              <a:t>12, 18k</a:t>
            </a:r>
            <a:r>
              <a:rPr lang="el-GR" altLang="ko-KR" dirty="0" smtClean="0">
                <a:latin typeface="HY궁서"/>
                <a:ea typeface="HY궁서"/>
              </a:rPr>
              <a:t>Ω</a:t>
            </a:r>
            <a:r>
              <a:rPr lang="en-US" altLang="ko-KR" dirty="0" smtClean="0">
                <a:latin typeface="HY궁서"/>
                <a:ea typeface="HY궁서"/>
              </a:rPr>
              <a:t>∙cm / </a:t>
            </a:r>
            <a:r>
              <a:rPr lang="en-US" altLang="ko-KR" dirty="0" smtClean="0">
                <a:latin typeface="+mj-lt"/>
                <a:ea typeface="HY궁서"/>
              </a:rPr>
              <a:t>Thickness = 405</a:t>
            </a:r>
            <a:r>
              <a:rPr lang="el-GR" altLang="ko-KR" dirty="0" smtClean="0">
                <a:latin typeface="HY궁서"/>
                <a:ea typeface="HY궁서"/>
              </a:rPr>
              <a:t>μ</a:t>
            </a:r>
            <a:r>
              <a:rPr lang="en-US" altLang="ko-KR" dirty="0" smtClean="0">
                <a:latin typeface="HY궁서"/>
                <a:ea typeface="HY궁서"/>
              </a:rPr>
              <a:t>m, </a:t>
            </a:r>
            <a:r>
              <a:rPr lang="en-US" altLang="ko-KR" dirty="0" smtClean="0">
                <a:latin typeface="+mj-lt"/>
                <a:ea typeface="HY궁서"/>
              </a:rPr>
              <a:t>Orientation </a:t>
            </a:r>
            <a:r>
              <a:rPr lang="en-US" altLang="ko-KR" dirty="0" smtClean="0">
                <a:latin typeface="+mj-lt"/>
                <a:ea typeface="HY궁서"/>
              </a:rPr>
              <a:t>= &lt;100&gt; </a:t>
            </a:r>
            <a:endParaRPr lang="en-US" altLang="ko-KR" dirty="0" smtClean="0">
              <a:latin typeface="+mj-lt"/>
            </a:endParaRPr>
          </a:p>
          <a:p>
            <a:r>
              <a:rPr lang="en-US" altLang="ko-KR" dirty="0" smtClean="0"/>
              <a:t>Full Depletion Voltage = </a:t>
            </a:r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90V</a:t>
            </a:r>
            <a:r>
              <a:rPr lang="en-US" altLang="ko-KR" dirty="0" smtClean="0"/>
              <a:t>(6k</a:t>
            </a:r>
            <a:r>
              <a:rPr lang="el-GR" altLang="ko-KR" dirty="0">
                <a:latin typeface="HY궁서"/>
                <a:ea typeface="HY궁서"/>
              </a:rPr>
              <a:t>Ω</a:t>
            </a:r>
            <a:r>
              <a:rPr lang="en-US" altLang="ko-KR" dirty="0" smtClean="0">
                <a:latin typeface="HY궁서"/>
                <a:ea typeface="HY궁서"/>
              </a:rPr>
              <a:t>∙cm</a:t>
            </a:r>
            <a:r>
              <a:rPr lang="en-US" altLang="ko-KR" dirty="0" smtClean="0">
                <a:latin typeface="HY궁서"/>
                <a:ea typeface="HY궁서"/>
              </a:rPr>
              <a:t>),60V(</a:t>
            </a:r>
            <a:r>
              <a:rPr lang="en-US" altLang="ko-KR" dirty="0" smtClean="0"/>
              <a:t>9k</a:t>
            </a:r>
            <a:r>
              <a:rPr lang="el-GR" altLang="ko-KR" dirty="0">
                <a:latin typeface="HY궁서"/>
                <a:ea typeface="HY궁서"/>
              </a:rPr>
              <a:t>Ω</a:t>
            </a:r>
            <a:r>
              <a:rPr lang="en-US" altLang="ko-KR" dirty="0" smtClean="0">
                <a:latin typeface="HY궁서"/>
                <a:ea typeface="HY궁서"/>
              </a:rPr>
              <a:t>∙cm</a:t>
            </a:r>
            <a:r>
              <a:rPr lang="en-US" altLang="ko-KR" dirty="0" smtClean="0">
                <a:latin typeface="HY궁서"/>
                <a:ea typeface="HY궁서"/>
              </a:rPr>
              <a:t>),45V(</a:t>
            </a:r>
            <a:r>
              <a:rPr lang="en-US" altLang="ko-KR" dirty="0" smtClean="0"/>
              <a:t>12k</a:t>
            </a:r>
            <a:r>
              <a:rPr lang="el-GR" altLang="ko-KR" dirty="0">
                <a:latin typeface="HY궁서"/>
                <a:ea typeface="HY궁서"/>
              </a:rPr>
              <a:t>Ω</a:t>
            </a:r>
            <a:r>
              <a:rPr lang="en-US" altLang="ko-KR" dirty="0" smtClean="0">
                <a:latin typeface="HY궁서"/>
                <a:ea typeface="HY궁서"/>
              </a:rPr>
              <a:t>∙cm</a:t>
            </a:r>
            <a:r>
              <a:rPr lang="en-US" altLang="ko-KR" dirty="0" smtClean="0">
                <a:latin typeface="HY궁서"/>
                <a:ea typeface="HY궁서"/>
              </a:rPr>
              <a:t>),30V(</a:t>
            </a:r>
            <a:r>
              <a:rPr lang="en-US" altLang="ko-KR" dirty="0" smtClean="0"/>
              <a:t>18k</a:t>
            </a:r>
            <a:r>
              <a:rPr lang="el-GR" altLang="ko-KR" dirty="0">
                <a:latin typeface="HY궁서"/>
                <a:ea typeface="HY궁서"/>
              </a:rPr>
              <a:t>Ω</a:t>
            </a:r>
            <a:r>
              <a:rPr lang="en-US" altLang="ko-KR" dirty="0">
                <a:latin typeface="HY궁서"/>
                <a:ea typeface="HY궁서"/>
              </a:rPr>
              <a:t>∙cm )   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2771800" y="2996953"/>
            <a:ext cx="304800" cy="22746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7784" y="52715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Full Depletion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3419909" y="2996952"/>
            <a:ext cx="720043" cy="22746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3754690" y="2996952"/>
            <a:ext cx="1033334" cy="22746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4008512" y="2996952"/>
            <a:ext cx="1427584" cy="22746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08104" y="6237312"/>
            <a:ext cx="154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Bias Voltage (V)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148108" y="3235627"/>
                <a:ext cx="862774" cy="27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r>
                        <a:rPr lang="el-GR" altLang="ko-KR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ko-KR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08" y="3235627"/>
                <a:ext cx="862774" cy="274320"/>
              </a:xfrm>
              <a:prstGeom prst="rect">
                <a:avLst/>
              </a:prstGeom>
              <a:blipFill rotWithShape="1">
                <a:blip r:embed="rId4"/>
                <a:stretch>
                  <a:fillRect r="-10563"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80908"/>
              </p:ext>
            </p:extLst>
          </p:nvPr>
        </p:nvGraphicFramePr>
        <p:xfrm>
          <a:off x="1619672" y="2910136"/>
          <a:ext cx="617397" cy="37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수식" r:id="rId5" imgW="355320" imgH="215640" progId="Equation.3">
                  <p:embed/>
                </p:oleObj>
              </mc:Choice>
              <mc:Fallback>
                <p:oleObj name="수식" r:id="rId5" imgW="355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2910136"/>
                        <a:ext cx="617397" cy="37484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54655" cy="1143000"/>
          </a:xfrm>
        </p:spPr>
        <p:txBody>
          <a:bodyPr/>
          <a:lstStyle/>
          <a:p>
            <a:r>
              <a:rPr lang="en-US" altLang="ko-KR" dirty="0" smtClean="0"/>
              <a:t>       Current</a:t>
            </a:r>
            <a:r>
              <a:rPr lang="en-US" altLang="ko-KR" dirty="0" smtClean="0"/>
              <a:t>-Voltage relation</a:t>
            </a:r>
            <a:br>
              <a:rPr lang="en-US" altLang="ko-KR" dirty="0" smtClean="0"/>
            </a:br>
            <a:r>
              <a:rPr lang="en-US" altLang="ko-KR" dirty="0" smtClean="0"/>
              <a:t>                </a:t>
            </a:r>
            <a:r>
              <a:rPr lang="en-US" altLang="ko-KR" dirty="0" smtClean="0"/>
              <a:t>(ongoing work)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104456" cy="307834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128459" cy="309634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3419872" y="4005064"/>
            <a:ext cx="576064" cy="5760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960604" y="3159240"/>
            <a:ext cx="576064" cy="5760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876256" y="2823805"/>
            <a:ext cx="312035" cy="3171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3635896" y="3573016"/>
            <a:ext cx="7200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292668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Leakage current  abruptly rise!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248636" y="3717032"/>
            <a:ext cx="155012" cy="252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636" y="4005064"/>
            <a:ext cx="123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No Breakdown 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35699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Leakage current flows from no bias </a:t>
            </a:r>
            <a:r>
              <a:rPr lang="en-US" altLang="ko-KR" dirty="0" err="1" smtClean="0">
                <a:solidFill>
                  <a:schemeClr val="bg1"/>
                </a:solidFill>
              </a:rPr>
              <a:t>guardring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6780245" y="3159240"/>
            <a:ext cx="168019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3311860" y="3717032"/>
            <a:ext cx="252028" cy="252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0" idx="3"/>
          </p:cNvCxnSpPr>
          <p:nvPr/>
        </p:nvCxnSpPr>
        <p:spPr>
          <a:xfrm flipH="1">
            <a:off x="3059832" y="3932151"/>
            <a:ext cx="288937" cy="64897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11760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Full Depletion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No </a:t>
            </a:r>
            <a:r>
              <a:rPr lang="en-US" altLang="ko-KR" sz="2400" dirty="0" smtClean="0"/>
              <a:t>breakdown </a:t>
            </a:r>
            <a:r>
              <a:rPr lang="en-US" altLang="ko-KR" sz="2400" dirty="0" err="1" smtClean="0"/>
              <a:t>upto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200V </a:t>
            </a:r>
            <a:r>
              <a:rPr lang="en-US" altLang="ko-KR" sz="2400" dirty="0" smtClean="0"/>
              <a:t>but </a:t>
            </a:r>
            <a:r>
              <a:rPr lang="en-US" altLang="ko-KR" sz="2400" dirty="0"/>
              <a:t>s</a:t>
            </a:r>
            <a:r>
              <a:rPr lang="en-US" altLang="ko-KR" sz="2400" dirty="0" smtClean="0"/>
              <a:t>omewhat large leakage current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9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89720" y="274638"/>
            <a:ext cx="5618584" cy="1143000"/>
          </a:xfrm>
        </p:spPr>
        <p:txBody>
          <a:bodyPr/>
          <a:lstStyle/>
          <a:p>
            <a:r>
              <a:rPr lang="en-US" altLang="ko-KR" dirty="0" smtClean="0"/>
              <a:t>     Current-Voltage </a:t>
            </a:r>
            <a:r>
              <a:rPr lang="en-US" altLang="ko-KR" dirty="0"/>
              <a:t>relation</a:t>
            </a:r>
            <a:br>
              <a:rPr lang="en-US" altLang="ko-KR" dirty="0"/>
            </a:br>
            <a:r>
              <a:rPr lang="en-US" altLang="ko-KR" dirty="0"/>
              <a:t>                (ongoing work)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128458" cy="30963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46648"/>
            <a:ext cx="4128459" cy="309634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3203848" y="4099047"/>
            <a:ext cx="288032" cy="252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203848" y="3594991"/>
            <a:ext cx="14401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0" y="31629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Full Depletion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971600" y="4063043"/>
            <a:ext cx="288032" cy="252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187624" y="3603515"/>
            <a:ext cx="288032" cy="487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5" y="3040360"/>
            <a:ext cx="127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No Breakdown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No </a:t>
            </a:r>
            <a:r>
              <a:rPr lang="en-US" altLang="ko-KR" sz="2400" dirty="0" smtClean="0"/>
              <a:t>breakdown </a:t>
            </a:r>
            <a:r>
              <a:rPr lang="en-US" altLang="ko-KR" sz="2400" dirty="0" err="1" smtClean="0"/>
              <a:t>upto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200V </a:t>
            </a:r>
            <a:r>
              <a:rPr lang="en-US" altLang="ko-KR" sz="2400" dirty="0" smtClean="0"/>
              <a:t>and reduced</a:t>
            </a:r>
            <a:r>
              <a:rPr lang="en-US" altLang="ko-KR" sz="2400" dirty="0" smtClean="0"/>
              <a:t> leakage current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5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823664" y="2104256"/>
            <a:ext cx="79248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500" b="1" i="1" dirty="0" smtClean="0"/>
              <a:t>   </a:t>
            </a:r>
            <a:r>
              <a:rPr lang="en-US" altLang="ko-KR" sz="6500" b="1" i="1" dirty="0"/>
              <a:t> </a:t>
            </a:r>
            <a:r>
              <a:rPr lang="en-US" altLang="ko-KR" sz="6500" b="1" i="1" dirty="0" smtClean="0"/>
              <a:t>     </a:t>
            </a:r>
            <a:r>
              <a:rPr lang="en-US" altLang="ko-KR" sz="3600" b="1" i="1" dirty="0" smtClean="0"/>
              <a:t>Fabrication Monitoring</a:t>
            </a:r>
            <a:endParaRPr lang="en-US" altLang="ko-KR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655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53752"/>
            <a:ext cx="7924800" cy="1143000"/>
          </a:xfrm>
        </p:spPr>
        <p:txBody>
          <a:bodyPr/>
          <a:lstStyle/>
          <a:p>
            <a:r>
              <a:rPr lang="en-US" altLang="ko-KR" dirty="0" err="1" smtClean="0"/>
              <a:t>AlignMENT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" y="1284288"/>
            <a:ext cx="3201988" cy="240188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25" y="1279182"/>
            <a:ext cx="3250469" cy="2437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25" y="3871468"/>
            <a:ext cx="3250469" cy="24378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" y="3871468"/>
            <a:ext cx="3235035" cy="24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53752"/>
            <a:ext cx="7924800" cy="1143000"/>
          </a:xfrm>
        </p:spPr>
        <p:txBody>
          <a:bodyPr/>
          <a:lstStyle/>
          <a:p>
            <a:r>
              <a:rPr lang="en-US" altLang="ko-KR" dirty="0" err="1" smtClean="0"/>
              <a:t>AlignMENT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816085" cy="28620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41597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완성된 </a:t>
            </a:r>
            <a:r>
              <a:rPr lang="en-US" altLang="ko-KR" dirty="0" smtClean="0"/>
              <a:t>Wafer </a:t>
            </a:r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4482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0360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MPC-EX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참여그룹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국외 </a:t>
            </a:r>
            <a:r>
              <a:rPr lang="en-US" altLang="ko-KR" dirty="0" smtClean="0"/>
              <a:t>: Brookhaven Nation Laboratory, Iowa State University, University of California-Riverside, Los Alamos National Laboratory</a:t>
            </a:r>
          </a:p>
          <a:p>
            <a:pPr lvl="1"/>
            <a:r>
              <a:rPr lang="ko-KR" altLang="en-US" dirty="0" smtClean="0"/>
              <a:t>국</a:t>
            </a:r>
            <a:r>
              <a:rPr lang="ko-KR" altLang="en-US" dirty="0"/>
              <a:t>내</a:t>
            </a:r>
            <a:r>
              <a:rPr lang="ko-KR" altLang="en-US" dirty="0" smtClean="0"/>
              <a:t> </a:t>
            </a:r>
            <a:r>
              <a:rPr lang="en-US" altLang="ko-KR" dirty="0" smtClean="0"/>
              <a:t>: Yonsei University, ETRI, </a:t>
            </a:r>
            <a:r>
              <a:rPr lang="en-US" altLang="ko-KR" dirty="0" err="1" smtClean="0"/>
              <a:t>Ewha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Womens</a:t>
            </a:r>
            <a:r>
              <a:rPr lang="en-US" altLang="ko-KR" dirty="0" smtClean="0"/>
              <a:t> University, </a:t>
            </a:r>
            <a:r>
              <a:rPr lang="en-US" altLang="ko-KR" dirty="0" err="1" smtClean="0"/>
              <a:t>Hanyang</a:t>
            </a:r>
            <a:r>
              <a:rPr lang="en-US" altLang="ko-KR" dirty="0" smtClean="0"/>
              <a:t> University, </a:t>
            </a:r>
            <a:r>
              <a:rPr lang="en-US" altLang="ko-KR" dirty="0" err="1" smtClean="0"/>
              <a:t>Chonbuk</a:t>
            </a:r>
            <a:r>
              <a:rPr lang="en-US" altLang="ko-KR" dirty="0" smtClean="0"/>
              <a:t> National University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발표관련 기여</a:t>
            </a:r>
            <a:endParaRPr lang="en-US" altLang="ko-KR" dirty="0"/>
          </a:p>
          <a:p>
            <a:pPr lvl="1"/>
            <a:r>
              <a:rPr lang="en-US" altLang="ko-KR" dirty="0" smtClean="0"/>
              <a:t>Sensor design : BNL, Yonsei  &amp; ETRI</a:t>
            </a:r>
          </a:p>
          <a:p>
            <a:pPr lvl="1"/>
            <a:r>
              <a:rPr lang="en-US" altLang="ko-KR" dirty="0" smtClean="0"/>
              <a:t>Sensor production : Yonsei &amp; ETRI</a:t>
            </a:r>
          </a:p>
          <a:p>
            <a:pPr lvl="1"/>
            <a:r>
              <a:rPr lang="en-US" altLang="ko-KR" dirty="0" smtClean="0"/>
              <a:t>Sensor test : Yonsei, </a:t>
            </a:r>
            <a:r>
              <a:rPr lang="en-US" altLang="ko-KR" dirty="0" err="1" smtClean="0"/>
              <a:t>Ewha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Womens</a:t>
            </a:r>
            <a:r>
              <a:rPr lang="en-US" altLang="ko-KR" dirty="0" smtClean="0"/>
              <a:t> University  </a:t>
            </a:r>
          </a:p>
        </p:txBody>
      </p:sp>
    </p:spTree>
    <p:extLst>
      <p:ext uri="{BB962C8B-B14F-4D97-AF65-F5344CB8AC3E}">
        <p14:creationId xmlns:p14="http://schemas.microsoft.com/office/powerpoint/2010/main" val="24458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MPC-EX is a pre-shower detector in Si/W sandwich structure. </a:t>
            </a:r>
          </a:p>
          <a:p>
            <a:r>
              <a:rPr lang="en-US" altLang="ko-KR" sz="2800" dirty="0" smtClean="0"/>
              <a:t>We designed and fabricated a prototype of the relevant Si sensor. 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93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MPC-EX for PHENIX</a:t>
            </a:r>
            <a:endParaRPr lang="ko-KR" altLang="en-US" dirty="0"/>
          </a:p>
        </p:txBody>
      </p:sp>
      <p:sp>
        <p:nvSpPr>
          <p:cNvPr id="23" name="내용 개체 틀 22"/>
          <p:cNvSpPr>
            <a:spLocks noGrp="1"/>
          </p:cNvSpPr>
          <p:nvPr>
            <p:ph idx="4294967295"/>
          </p:nvPr>
        </p:nvSpPr>
        <p:spPr>
          <a:xfrm>
            <a:off x="518864" y="1412776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ko-KR" sz="2400" dirty="0" smtClean="0"/>
              <a:t>Application as a pre-shower for EMCal (Electromagnetic calorimeter) </a:t>
            </a:r>
            <a:endParaRPr lang="ko-KR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7006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4"/>
          <p:cNvGrpSpPr>
            <a:grpSpLocks/>
          </p:cNvGrpSpPr>
          <p:nvPr/>
        </p:nvGrpSpPr>
        <p:grpSpPr bwMode="auto">
          <a:xfrm>
            <a:off x="714375" y="1547813"/>
            <a:ext cx="7500938" cy="5381625"/>
            <a:chOff x="714348" y="1345156"/>
            <a:chExt cx="7500990" cy="5382134"/>
          </a:xfrm>
        </p:grpSpPr>
        <p:grpSp>
          <p:nvGrpSpPr>
            <p:cNvPr id="5" name="그룹 18"/>
            <p:cNvGrpSpPr>
              <a:grpSpLocks/>
            </p:cNvGrpSpPr>
            <p:nvPr/>
          </p:nvGrpSpPr>
          <p:grpSpPr bwMode="auto">
            <a:xfrm>
              <a:off x="714348" y="1714488"/>
              <a:ext cx="7500990" cy="5012802"/>
              <a:chOff x="714348" y="1714488"/>
              <a:chExt cx="7500990" cy="5012802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6786610" cy="4298422"/>
                <a:chOff x="1428728" y="1559470"/>
                <a:chExt cx="6786610" cy="4298422"/>
              </a:xfrm>
            </p:grpSpPr>
            <p:grpSp>
              <p:nvGrpSpPr>
                <p:cNvPr id="7" name="그룹 6"/>
                <p:cNvGrpSpPr>
                  <a:grpSpLocks/>
                </p:cNvGrpSpPr>
                <p:nvPr/>
              </p:nvGrpSpPr>
              <p:grpSpPr bwMode="auto">
                <a:xfrm>
                  <a:off x="1428728" y="1928802"/>
                  <a:ext cx="6786610" cy="3929090"/>
                  <a:chOff x="357158" y="1309711"/>
                  <a:chExt cx="8715436" cy="5476875"/>
                </a:xfrm>
              </p:grpSpPr>
              <p:pic>
                <p:nvPicPr>
                  <p:cNvPr id="30776" name="그림 3" descr="FOCAL_S1.bmp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452826" y="1319236"/>
                    <a:ext cx="3048000" cy="5467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77" name="그림 2" descr="FOCAL_S0.bmp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10800000">
                    <a:off x="357158" y="1309711"/>
                    <a:ext cx="3181351" cy="547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78" name="그림 5" descr="FOCAL_S1.bmp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024594" y="1319236"/>
                    <a:ext cx="3048000" cy="5467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077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85984" y="1559470"/>
                  <a:ext cx="7168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ko-KR">
                      <a:latin typeface="맑은 고딕" pitchFamily="50" charset="-127"/>
                      <a:ea typeface="맑은 고딕" pitchFamily="50" charset="-127"/>
                    </a:rPr>
                    <a:t>SEG0</a:t>
                  </a:r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077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643438" y="1559470"/>
                  <a:ext cx="7168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ko-KR">
                      <a:latin typeface="맑은 고딕" pitchFamily="50" charset="-127"/>
                      <a:ea typeface="맑은 고딕" pitchFamily="50" charset="-127"/>
                    </a:rPr>
                    <a:t>SEG1</a:t>
                  </a:r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077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572264" y="1571612"/>
                  <a:ext cx="7168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ko-KR">
                      <a:latin typeface="맑은 고딕" pitchFamily="50" charset="-127"/>
                      <a:ea typeface="맑은 고딕" pitchFamily="50" charset="-127"/>
                    </a:rPr>
                    <a:t>SEG2</a:t>
                  </a:r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8" name="그룹 17"/>
              <p:cNvGrpSpPr>
                <a:grpSpLocks/>
              </p:cNvGrpSpPr>
              <p:nvPr/>
            </p:nvGrpSpPr>
            <p:grpSpPr bwMode="auto">
              <a:xfrm>
                <a:off x="714348" y="4501364"/>
                <a:ext cx="2500330" cy="2225926"/>
                <a:chOff x="714348" y="4501364"/>
                <a:chExt cx="2500330" cy="2225926"/>
              </a:xfrm>
            </p:grpSpPr>
            <p:cxnSp>
              <p:nvCxnSpPr>
                <p:cNvPr id="13" name="직선 화살표 연결선 12"/>
                <p:cNvCxnSpPr/>
                <p:nvPr/>
              </p:nvCxnSpPr>
              <p:spPr>
                <a:xfrm>
                  <a:off x="1071538" y="6357367"/>
                  <a:ext cx="214314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화살표 연결선 14"/>
                <p:cNvCxnSpPr/>
                <p:nvPr/>
              </p:nvCxnSpPr>
              <p:spPr>
                <a:xfrm rot="5400000" flipH="1" flipV="1">
                  <a:off x="142763" y="5428593"/>
                  <a:ext cx="1857550" cy="31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7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714348" y="4572008"/>
                  <a:ext cx="2984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ko-KR">
                      <a:latin typeface="맑은 고딕" pitchFamily="50" charset="-127"/>
                      <a:ea typeface="맑은 고딕" pitchFamily="50" charset="-127"/>
                    </a:rPr>
                    <a:t>y</a:t>
                  </a:r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077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2714612" y="6357958"/>
                  <a:ext cx="29206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ko-KR">
                      <a:latin typeface="맑은 고딕" pitchFamily="50" charset="-127"/>
                      <a:ea typeface="맑은 고딕" pitchFamily="50" charset="-127"/>
                    </a:rPr>
                    <a:t>z</a:t>
                  </a:r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30763" name="TextBox 21"/>
            <p:cNvSpPr txBox="1">
              <a:spLocks noChangeArrowheads="1"/>
            </p:cNvSpPr>
            <p:nvPr/>
          </p:nvSpPr>
          <p:spPr bwMode="auto">
            <a:xfrm>
              <a:off x="1142976" y="1345156"/>
              <a:ext cx="859472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   PAD</a:t>
              </a:r>
              <a:endParaRPr kumimoji="0"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64" name="TextBox 22"/>
            <p:cNvSpPr txBox="1">
              <a:spLocks noChangeArrowheads="1"/>
            </p:cNvSpPr>
            <p:nvPr/>
          </p:nvSpPr>
          <p:spPr bwMode="auto">
            <a:xfrm>
              <a:off x="2232205" y="1345156"/>
              <a:ext cx="768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>
                  <a:solidFill>
                    <a:srgbClr val="92D050"/>
                  </a:solidFill>
                  <a:latin typeface="맑은 고딕" pitchFamily="50" charset="-127"/>
                  <a:ea typeface="맑은 고딕" pitchFamily="50" charset="-127"/>
                </a:rPr>
                <a:t>STRIP</a:t>
              </a:r>
              <a:endParaRPr kumimoji="0" lang="ko-KR" altLang="en-US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65" name="TextBox 23"/>
            <p:cNvSpPr txBox="1">
              <a:spLocks noChangeArrowheads="1"/>
            </p:cNvSpPr>
            <p:nvPr/>
          </p:nvSpPr>
          <p:spPr bwMode="auto">
            <a:xfrm>
              <a:off x="4739226" y="1345156"/>
              <a:ext cx="404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>
                  <a:solidFill>
                    <a:srgbClr val="0070C0"/>
                  </a:solidFill>
                  <a:latin typeface="맑은 고딕" pitchFamily="50" charset="-127"/>
                  <a:ea typeface="맑은 고딕" pitchFamily="50" charset="-127"/>
                </a:rPr>
                <a:t>W</a:t>
              </a:r>
              <a:endParaRPr kumimoji="0" lang="ko-KR" altLang="en-US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2071670" y="3071810"/>
            <a:ext cx="7143800" cy="2357454"/>
            <a:chOff x="2071670" y="2786058"/>
            <a:chExt cx="7143800" cy="2357454"/>
          </a:xfrm>
        </p:grpSpPr>
        <p:cxnSp>
          <p:nvCxnSpPr>
            <p:cNvPr id="60" name="직선 연결선 59"/>
            <p:cNvCxnSpPr/>
            <p:nvPr/>
          </p:nvCxnSpPr>
          <p:spPr>
            <a:xfrm rot="10800000">
              <a:off x="2071670" y="5143512"/>
              <a:ext cx="707233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rot="10800000">
              <a:off x="2071670" y="2786058"/>
              <a:ext cx="707233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rot="5400000">
              <a:off x="7466033" y="3964785"/>
              <a:ext cx="221457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8661472" y="3217623"/>
              <a:ext cx="553998" cy="15686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2400" dirty="0" smtClean="0">
                  <a:latin typeface="+mj-lt"/>
                </a:rPr>
                <a:t>-R</a:t>
              </a:r>
              <a:r>
                <a:rPr lang="en-US" altLang="ko-KR" sz="2400" baseline="-25000" dirty="0" smtClean="0">
                  <a:latin typeface="+mj-lt"/>
                </a:rPr>
                <a:t>M</a:t>
              </a:r>
              <a:r>
                <a:rPr lang="en-US" altLang="ko-KR" sz="2400" dirty="0" smtClean="0">
                  <a:latin typeface="+mj-lt"/>
                </a:rPr>
                <a:t>&lt;y&lt;R</a:t>
              </a:r>
              <a:r>
                <a:rPr lang="en-US" altLang="ko-KR" sz="2400" baseline="-25000" dirty="0" smtClean="0">
                  <a:latin typeface="+mj-lt"/>
                </a:rPr>
                <a:t>M</a:t>
              </a:r>
              <a:endParaRPr lang="ko-KR" altLang="en-US" sz="2400" baseline="-25000" dirty="0">
                <a:latin typeface="+mj-lt"/>
              </a:endParaRPr>
            </a:p>
          </p:txBody>
        </p:sp>
      </p:grpSp>
      <p:sp>
        <p:nvSpPr>
          <p:cNvPr id="68" name="제목 1"/>
          <p:cNvSpPr txBox="1">
            <a:spLocks/>
          </p:cNvSpPr>
          <p:nvPr/>
        </p:nvSpPr>
        <p:spPr>
          <a:xfrm>
            <a:off x="285720" y="274638"/>
            <a:ext cx="8472487" cy="11430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altLang="ko-KR" sz="4400" b="0" i="0" u="none" strike="noStrike" kern="1200" cap="none" spc="100" normalizeH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altLang="ko-KR" sz="32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Electromagnetic</a:t>
            </a:r>
            <a:r>
              <a:rPr kumimoji="0" lang="en-US" altLang="ko-KR" sz="3200" b="0" i="0" u="none" strike="noStrike" kern="1200" cap="none" spc="100" normalizeH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Shower</a:t>
            </a:r>
            <a:r>
              <a:rPr kumimoji="0" lang="en-US" altLang="ko-KR" sz="32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rPr>
              <a:t>	                   (A schematic view)</a:t>
            </a:r>
            <a:endParaRPr kumimoji="0" lang="ko-KR" altLang="en-US" sz="3200" b="0" i="0" u="none" strike="noStrike" kern="1200" cap="none" spc="100" normalizeH="0" baseline="0" noProof="0" dirty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71472" y="3214686"/>
            <a:ext cx="6357938" cy="2000250"/>
            <a:chOff x="571472" y="3214686"/>
            <a:chExt cx="6357938" cy="2000250"/>
          </a:xfrm>
        </p:grpSpPr>
        <p:grpSp>
          <p:nvGrpSpPr>
            <p:cNvPr id="64" name="그룹 63"/>
            <p:cNvGrpSpPr/>
            <p:nvPr/>
          </p:nvGrpSpPr>
          <p:grpSpPr>
            <a:xfrm>
              <a:off x="642910" y="3214686"/>
              <a:ext cx="6286500" cy="2000250"/>
              <a:chOff x="714375" y="2928938"/>
              <a:chExt cx="6286500" cy="2000250"/>
            </a:xfrm>
          </p:grpSpPr>
          <p:cxnSp>
            <p:nvCxnSpPr>
              <p:cNvPr id="25" name="직선 연결선 24"/>
              <p:cNvCxnSpPr/>
              <p:nvPr/>
            </p:nvCxnSpPr>
            <p:spPr bwMode="auto">
              <a:xfrm flipV="1">
                <a:off x="1571625" y="3714750"/>
                <a:ext cx="928688" cy="142875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 bwMode="auto">
              <a:xfrm>
                <a:off x="714375" y="3857625"/>
                <a:ext cx="857250" cy="1270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 bwMode="auto">
              <a:xfrm>
                <a:off x="1571625" y="3929063"/>
                <a:ext cx="857250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 bwMode="auto">
              <a:xfrm flipV="1">
                <a:off x="2500313" y="3571875"/>
                <a:ext cx="785812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 bwMode="auto">
              <a:xfrm>
                <a:off x="2500313" y="3714750"/>
                <a:ext cx="1000125" cy="28575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 bwMode="auto">
              <a:xfrm>
                <a:off x="5643563" y="4286250"/>
                <a:ext cx="428625" cy="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 bwMode="auto">
              <a:xfrm>
                <a:off x="3286125" y="3571875"/>
                <a:ext cx="928688" cy="1555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 bwMode="auto">
              <a:xfrm flipV="1">
                <a:off x="4143375" y="3214688"/>
                <a:ext cx="714375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 bwMode="auto">
              <a:xfrm>
                <a:off x="5214938" y="3429000"/>
                <a:ext cx="642937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 bwMode="auto">
              <a:xfrm flipV="1">
                <a:off x="5214938" y="3357563"/>
                <a:ext cx="714375" cy="7143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 bwMode="auto">
              <a:xfrm>
                <a:off x="6500813" y="3429000"/>
                <a:ext cx="428625" cy="71438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 bwMode="auto">
              <a:xfrm flipV="1">
                <a:off x="6500813" y="3357563"/>
                <a:ext cx="500062" cy="7143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 bwMode="auto">
              <a:xfrm flipV="1">
                <a:off x="4929188" y="4071938"/>
                <a:ext cx="642937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 bwMode="auto">
              <a:xfrm>
                <a:off x="4929188" y="4214813"/>
                <a:ext cx="642937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 bwMode="auto">
              <a:xfrm>
                <a:off x="3286125" y="4286250"/>
                <a:ext cx="1143000" cy="28575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 bwMode="auto">
              <a:xfrm>
                <a:off x="3286125" y="4286250"/>
                <a:ext cx="857250" cy="1270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 bwMode="auto">
              <a:xfrm>
                <a:off x="2428875" y="4071938"/>
                <a:ext cx="857250" cy="1270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 bwMode="auto">
              <a:xfrm>
                <a:off x="2428875" y="4071938"/>
                <a:ext cx="857250" cy="214312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 bwMode="auto">
              <a:xfrm>
                <a:off x="3429000" y="4000500"/>
                <a:ext cx="857250" cy="12700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 bwMode="auto">
              <a:xfrm flipV="1">
                <a:off x="3357563" y="3357563"/>
                <a:ext cx="857250" cy="142875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 bwMode="auto">
              <a:xfrm flipV="1">
                <a:off x="4071938" y="4214813"/>
                <a:ext cx="857250" cy="71437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 bwMode="auto">
              <a:xfrm>
                <a:off x="4429125" y="4572000"/>
                <a:ext cx="428625" cy="214313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 bwMode="auto">
              <a:xfrm>
                <a:off x="4214813" y="3357563"/>
                <a:ext cx="1000125" cy="71437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 bwMode="auto">
              <a:xfrm>
                <a:off x="5786438" y="3357563"/>
                <a:ext cx="714375" cy="71437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/>
              <p:cNvCxnSpPr/>
              <p:nvPr/>
            </p:nvCxnSpPr>
            <p:spPr bwMode="auto">
              <a:xfrm>
                <a:off x="5500688" y="4071938"/>
                <a:ext cx="857250" cy="12700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 bwMode="auto">
              <a:xfrm flipV="1">
                <a:off x="4857750" y="3071813"/>
                <a:ext cx="642938" cy="142875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 bwMode="auto">
              <a:xfrm flipV="1">
                <a:off x="4786313" y="4714875"/>
                <a:ext cx="642937" cy="71438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 bwMode="auto">
              <a:xfrm>
                <a:off x="4857750" y="4786313"/>
                <a:ext cx="785813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 bwMode="auto">
              <a:xfrm flipV="1">
                <a:off x="6357938" y="4000500"/>
                <a:ext cx="357187" cy="71438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 bwMode="auto">
              <a:xfrm flipV="1">
                <a:off x="5500688" y="2928938"/>
                <a:ext cx="357187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 bwMode="auto">
              <a:xfrm>
                <a:off x="5643563" y="4286250"/>
                <a:ext cx="928687" cy="28575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 bwMode="auto">
              <a:xfrm>
                <a:off x="5429250" y="3071813"/>
                <a:ext cx="500063" cy="7143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 bwMode="auto">
              <a:xfrm>
                <a:off x="4286250" y="4000500"/>
                <a:ext cx="857250" cy="1270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 bwMode="auto">
              <a:xfrm flipV="1">
                <a:off x="4286250" y="3857625"/>
                <a:ext cx="714375" cy="1428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 bwMode="auto">
              <a:xfrm flipV="1">
                <a:off x="5000625" y="3714750"/>
                <a:ext cx="642938" cy="142875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 bwMode="auto">
              <a:xfrm>
                <a:off x="5143500" y="4000500"/>
                <a:ext cx="500063" cy="285750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직사각형 68"/>
            <p:cNvSpPr/>
            <p:nvPr/>
          </p:nvSpPr>
          <p:spPr>
            <a:xfrm>
              <a:off x="571472" y="4774180"/>
              <a:ext cx="26677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+mj-lt"/>
                  <a:sym typeface="Symbol"/>
                </a:rPr>
                <a:t>(EM Shower by single e)</a:t>
              </a:r>
              <a:endParaRPr lang="ko-KR" altLang="en-US" dirty="0">
                <a:latin typeface="+mj-lt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0" y="1630908"/>
            <a:ext cx="1523174" cy="869398"/>
            <a:chOff x="0" y="1630908"/>
            <a:chExt cx="1523174" cy="869398"/>
          </a:xfrm>
        </p:grpSpPr>
        <p:cxnSp>
          <p:nvCxnSpPr>
            <p:cNvPr id="76" name="직선 화살표 연결선 75"/>
            <p:cNvCxnSpPr/>
            <p:nvPr/>
          </p:nvCxnSpPr>
          <p:spPr>
            <a:xfrm>
              <a:off x="857224" y="2143116"/>
              <a:ext cx="500066" cy="35719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0" y="1630908"/>
              <a:ext cx="1523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rgbClr val="0070C0"/>
                  </a:solidFill>
                  <a:latin typeface="+mj-lt"/>
                </a:rPr>
                <a:t>~1X</a:t>
              </a:r>
              <a:r>
                <a:rPr lang="en-US" altLang="ko-KR" sz="2400" baseline="-25000" dirty="0" smtClean="0">
                  <a:solidFill>
                    <a:srgbClr val="0070C0"/>
                  </a:solidFill>
                  <a:latin typeface="+mj-lt"/>
                </a:rPr>
                <a:t>0</a:t>
              </a:r>
              <a:r>
                <a:rPr lang="en-US" altLang="ko-KR" sz="2400" dirty="0" smtClean="0">
                  <a:solidFill>
                    <a:srgbClr val="0070C0"/>
                  </a:solidFill>
                  <a:latin typeface="+mj-lt"/>
                </a:rPr>
                <a:t> x 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+mj-lt"/>
                </a:rPr>
                <a:t>20</a:t>
              </a:r>
              <a:endParaRPr lang="ko-KR" altLang="en-US" sz="2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77" name="직선 연결선 76"/>
          <p:cNvCxnSpPr/>
          <p:nvPr/>
        </p:nvCxnSpPr>
        <p:spPr>
          <a:xfrm>
            <a:off x="1285852" y="2714620"/>
            <a:ext cx="7072362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823664" y="2104256"/>
            <a:ext cx="79248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500" b="1" i="1" dirty="0" smtClean="0"/>
              <a:t>      </a:t>
            </a:r>
            <a:r>
              <a:rPr lang="en-US" altLang="ko-KR" sz="6500" b="1" i="1" dirty="0" smtClean="0"/>
              <a:t>       </a:t>
            </a:r>
            <a:r>
              <a:rPr lang="en-US" altLang="ko-KR" sz="3600" b="1" i="1" dirty="0" smtClean="0"/>
              <a:t>Sensor</a:t>
            </a:r>
            <a:r>
              <a:rPr lang="en-US" altLang="ko-KR" sz="3600" b="1" i="1" dirty="0" smtClean="0"/>
              <a:t> Design</a:t>
            </a:r>
            <a:endParaRPr lang="en-US" altLang="ko-KR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908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6856" cy="1143000"/>
          </a:xfrm>
        </p:spPr>
        <p:txBody>
          <a:bodyPr/>
          <a:lstStyle/>
          <a:p>
            <a:r>
              <a:rPr lang="en-US" altLang="ko-KR" dirty="0" smtClean="0"/>
              <a:t>                        Sensor Geometry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2" y="1963041"/>
            <a:ext cx="4121612" cy="4114800"/>
          </a:xfrm>
        </p:spPr>
      </p:pic>
      <p:sp>
        <p:nvSpPr>
          <p:cNvPr id="6" name="직사각형 5"/>
          <p:cNvSpPr/>
          <p:nvPr/>
        </p:nvSpPr>
        <p:spPr>
          <a:xfrm>
            <a:off x="3689902" y="2999753"/>
            <a:ext cx="216024" cy="10801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609782" y="3539813"/>
            <a:ext cx="42484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0262" y="32877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of </a:t>
            </a:r>
            <a:r>
              <a:rPr lang="en-US" altLang="ko-KR" dirty="0" smtClean="0"/>
              <a:t>PAD column </a:t>
            </a:r>
            <a:r>
              <a:rPr lang="en-US" altLang="ko-KR" dirty="0" smtClean="0"/>
              <a:t>=32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3797914" y="2063649"/>
            <a:ext cx="0" cy="41044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77934" y="54480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 of </a:t>
            </a:r>
            <a:r>
              <a:rPr lang="en-US" altLang="ko-KR" dirty="0" smtClean="0"/>
              <a:t>PAD row </a:t>
            </a:r>
            <a:r>
              <a:rPr lang="en-US" altLang="ko-KR" dirty="0" smtClean="0"/>
              <a:t>=4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7934" y="29997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Total # of PADs = 128 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465766" y="1847625"/>
            <a:ext cx="4104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393758" y="1919633"/>
            <a:ext cx="0" cy="4176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1950" y="1694317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6.2 cm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795046" y="3697185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6.2 cm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311312" y="3787451"/>
            <a:ext cx="2880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4671352" y="3787451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4265966" y="3719833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21950" y="3431801"/>
            <a:ext cx="90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0.18cm</a:t>
            </a:r>
            <a:endParaRPr lang="ko-KR" altLang="en-US" sz="1500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4464423" y="4134315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1.5cm</a:t>
            </a:r>
            <a:endParaRPr lang="ko-KR" altLang="en-US" sz="1500" dirty="0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3905926" y="4007865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072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                 SOME DESIGN DETAILS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7412"/>
            <a:ext cx="7924800" cy="3965884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V="1">
            <a:off x="2555776" y="3881754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 flipV="1">
            <a:off x="4067944" y="3881754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4283968" y="3737738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4283968" y="3593722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1880" y="321747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PADs of Sensor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331640" y="2729626"/>
            <a:ext cx="7200800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4288" y="321747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Bonding PADs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6588224" y="308966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971600" y="3540635"/>
            <a:ext cx="432048" cy="413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>
            <a:stCxn id="17" idx="6"/>
          </p:cNvCxnSpPr>
          <p:nvPr/>
        </p:nvCxnSpPr>
        <p:spPr>
          <a:xfrm flipV="1">
            <a:off x="1403648" y="3747198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354063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Biased/Floating Guardring</a:t>
            </a: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683568" y="5033882"/>
            <a:ext cx="432048" cy="43204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>
            <a:stCxn id="21" idx="6"/>
          </p:cNvCxnSpPr>
          <p:nvPr/>
        </p:nvCxnSpPr>
        <p:spPr>
          <a:xfrm flipV="1">
            <a:off x="1115616" y="503388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467558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Floating </a:t>
            </a:r>
            <a:r>
              <a:rPr lang="en-US" altLang="ko-KR" dirty="0" err="1" smtClean="0"/>
              <a:t>Guardring</a:t>
            </a:r>
            <a:endParaRPr lang="en-US" altLang="ko-KR" dirty="0" smtClean="0"/>
          </a:p>
          <a:p>
            <a:r>
              <a:rPr lang="en-US" altLang="ko-KR" dirty="0" smtClean="0"/>
              <a:t>(3 layer structure)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1259632" y="2820555"/>
            <a:ext cx="432048" cy="413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691680" y="3145462"/>
            <a:ext cx="432048" cy="1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3728" y="30271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Edge Rounding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1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Mask design of silicon sensor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64" y="1600200"/>
            <a:ext cx="5372872" cy="4114800"/>
          </a:xfrm>
        </p:spPr>
      </p:pic>
      <p:sp>
        <p:nvSpPr>
          <p:cNvPr id="3" name="직사각형 2"/>
          <p:cNvSpPr/>
          <p:nvPr/>
        </p:nvSpPr>
        <p:spPr>
          <a:xfrm>
            <a:off x="2555776" y="2708920"/>
            <a:ext cx="4032448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2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823664" y="2104256"/>
            <a:ext cx="79248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500" b="1" i="1" dirty="0" smtClean="0"/>
              <a:t>      </a:t>
            </a:r>
            <a:r>
              <a:rPr lang="en-US" altLang="ko-KR" sz="6500" b="1" i="1" dirty="0" smtClean="0"/>
              <a:t>      </a:t>
            </a:r>
            <a:r>
              <a:rPr lang="en-US" altLang="ko-KR" sz="3600" b="1" i="1" dirty="0" smtClean="0"/>
              <a:t>Production Mask</a:t>
            </a:r>
            <a:endParaRPr lang="en-US" altLang="ko-KR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812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954</TotalTime>
  <Words>366</Words>
  <Application>Microsoft Office PowerPoint</Application>
  <PresentationFormat>화면 슬라이드 쇼(4:3)</PresentationFormat>
  <Paragraphs>94</Paragraphs>
  <Slides>20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수평선</vt:lpstr>
      <vt:lpstr>Microsoft Equation 3.0</vt:lpstr>
      <vt:lpstr>Design &amp; production of silicon  sensors for phenix mpc-ex</vt:lpstr>
      <vt:lpstr>MPC-EX </vt:lpstr>
      <vt:lpstr>MPC-EX for PHENIX</vt:lpstr>
      <vt:lpstr>PowerPoint 프레젠테이션</vt:lpstr>
      <vt:lpstr>PowerPoint 프레젠테이션</vt:lpstr>
      <vt:lpstr>                        Sensor Geometry </vt:lpstr>
      <vt:lpstr>                         SOME DESIGN DETAILS</vt:lpstr>
      <vt:lpstr>           Mask design of silicon sensor</vt:lpstr>
      <vt:lpstr>PowerPoint 프레젠테이션</vt:lpstr>
      <vt:lpstr>How do we make it?  (CMOS process)</vt:lpstr>
      <vt:lpstr>PowerPoint 프레젠테이션</vt:lpstr>
      <vt:lpstr>PowerPoint 프레젠테이션</vt:lpstr>
      <vt:lpstr>Capacitance–voltage Relation</vt:lpstr>
      <vt:lpstr>       Current-Voltage relation                 (ongoing work)</vt:lpstr>
      <vt:lpstr>     Current-Voltage relation                 (ongoing work)</vt:lpstr>
      <vt:lpstr>PowerPoint 프레젠테이션</vt:lpstr>
      <vt:lpstr>AlignMENT</vt:lpstr>
      <vt:lpstr>AlignMENT</vt:lpstr>
      <vt:lpstr>완성된 Wafer 사진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표지</dc:title>
  <dc:creator>JIMAN</dc:creator>
  <cp:lastModifiedBy>hp</cp:lastModifiedBy>
  <cp:revision>77</cp:revision>
  <dcterms:created xsi:type="dcterms:W3CDTF">2012-02-04T08:13:46Z</dcterms:created>
  <dcterms:modified xsi:type="dcterms:W3CDTF">2012-02-21T21:58:02Z</dcterms:modified>
</cp:coreProperties>
</file>