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6" r:id="rId3"/>
    <p:sldId id="321" r:id="rId4"/>
    <p:sldId id="310" r:id="rId5"/>
    <p:sldId id="292" r:id="rId6"/>
    <p:sldId id="294" r:id="rId7"/>
    <p:sldId id="300" r:id="rId8"/>
    <p:sldId id="311" r:id="rId9"/>
    <p:sldId id="301" r:id="rId10"/>
    <p:sldId id="298" r:id="rId11"/>
    <p:sldId id="293" r:id="rId12"/>
    <p:sldId id="312" r:id="rId13"/>
    <p:sldId id="299" r:id="rId14"/>
    <p:sldId id="302" r:id="rId15"/>
    <p:sldId id="303" r:id="rId16"/>
    <p:sldId id="313" r:id="rId17"/>
    <p:sldId id="290" r:id="rId18"/>
    <p:sldId id="304" r:id="rId19"/>
    <p:sldId id="305" r:id="rId20"/>
    <p:sldId id="306" r:id="rId21"/>
    <p:sldId id="295" r:id="rId22"/>
    <p:sldId id="307" r:id="rId23"/>
    <p:sldId id="315" r:id="rId24"/>
    <p:sldId id="316" r:id="rId25"/>
    <p:sldId id="318" r:id="rId26"/>
    <p:sldId id="309" r:id="rId27"/>
    <p:sldId id="308" r:id="rId28"/>
    <p:sldId id="314" r:id="rId29"/>
    <p:sldId id="319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oungil Kwon" initials="Y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82A6A-C62F-464F-96F4-7FFCCBF0357A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08111-F046-4DF7-A949-4BDE5734D2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8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(CV</a:t>
            </a:r>
            <a:r>
              <a:rPr lang="ko-KR" altLang="en-US" dirty="0" smtClean="0"/>
              <a:t>공식 쓰고 설명하기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결론 </a:t>
            </a:r>
            <a:r>
              <a:rPr lang="en-US" altLang="ko-KR" dirty="0" smtClean="0"/>
              <a:t>:</a:t>
            </a:r>
            <a:r>
              <a:rPr lang="ko-KR" altLang="en-US" dirty="0" smtClean="0"/>
              <a:t>  </a:t>
            </a:r>
            <a:r>
              <a:rPr lang="en-US" altLang="ko-KR" dirty="0" smtClean="0"/>
              <a:t>depletion thickness</a:t>
            </a:r>
            <a:r>
              <a:rPr lang="ko-KR" altLang="en-US" dirty="0" smtClean="0"/>
              <a:t>가 예상대로 형성되고 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r>
              <a:rPr lang="en-US" altLang="ko-KR" dirty="0" smtClean="0"/>
              <a:t>Guard Ring </a:t>
            </a:r>
            <a:r>
              <a:rPr lang="ko-KR" altLang="en-US" dirty="0" smtClean="0"/>
              <a:t>포함 면적보다 조금 더 </a:t>
            </a:r>
            <a:r>
              <a:rPr lang="en-US" altLang="ko-KR" dirty="0" smtClean="0"/>
              <a:t>deletion</a:t>
            </a:r>
            <a:r>
              <a:rPr lang="ko-KR" altLang="en-US" dirty="0" smtClean="0"/>
              <a:t>이 형성된다</a:t>
            </a:r>
            <a:r>
              <a:rPr lang="en-US" altLang="ko-KR" dirty="0" smtClean="0"/>
              <a:t>.(&gt;&gt;)</a:t>
            </a:r>
            <a:r>
              <a:rPr lang="ko-KR" altLang="en-US" dirty="0" smtClean="0"/>
              <a:t> </a:t>
            </a:r>
            <a:r>
              <a:rPr lang="en-US" altLang="ko-KR" dirty="0" smtClean="0"/>
              <a:t>10%</a:t>
            </a:r>
            <a:r>
              <a:rPr lang="ko-KR" altLang="en-US" dirty="0" smtClean="0"/>
              <a:t>차이</a:t>
            </a:r>
            <a:endParaRPr lang="en-US" altLang="ko-KR" dirty="0" smtClean="0"/>
          </a:p>
          <a:p>
            <a:pPr marL="0" indent="0">
              <a:buNone/>
            </a:pPr>
            <a:r>
              <a:rPr lang="en-US" dirty="0" smtClean="0"/>
              <a:t>Fully Depletion voltage</a:t>
            </a:r>
            <a:r>
              <a:rPr lang="ko-KR" altLang="en-US" dirty="0" smtClean="0"/>
              <a:t>도 강조할것 중요해</a:t>
            </a:r>
            <a:r>
              <a:rPr lang="en-US" altLang="ko-KR" dirty="0" smtClean="0"/>
              <a:t>!!!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843D-B400-794F-8073-193BC805BD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9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2012-02-21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ti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emf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Prospect for Si sensors </a:t>
            </a:r>
            <a:br>
              <a:rPr lang="en-US" altLang="ko-KR" dirty="0" smtClean="0"/>
            </a:br>
            <a:r>
              <a:rPr lang="en-US" altLang="ko-KR" dirty="0" smtClean="0"/>
              <a:t>in </a:t>
            </a:r>
            <a:r>
              <a:rPr lang="en-US" altLang="ko-KR" dirty="0"/>
              <a:t>Korea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Y. Kwon</a:t>
            </a:r>
          </a:p>
          <a:p>
            <a:r>
              <a:rPr lang="en-US" altLang="ko-KR" dirty="0" smtClean="0"/>
              <a:t>(Yonsei Univ.)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07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Strength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Productivity!</a:t>
            </a:r>
          </a:p>
          <a:p>
            <a:pPr lvl="1"/>
            <a:r>
              <a:rPr lang="en-US" altLang="ko-KR" b="1" u="sng" dirty="0" smtClean="0"/>
              <a:t>Large amount of Si sensors </a:t>
            </a:r>
            <a:r>
              <a:rPr lang="en-US" altLang="ko-KR" dirty="0" smtClean="0"/>
              <a:t>produced with the </a:t>
            </a:r>
            <a:r>
              <a:rPr lang="en-US" altLang="ko-KR" b="1" u="sng" dirty="0" smtClean="0"/>
              <a:t>standard CMOS process</a:t>
            </a:r>
          </a:p>
          <a:p>
            <a:pPr marL="457200" lvl="1" indent="0">
              <a:buNone/>
            </a:pPr>
            <a:endParaRPr lang="ko-KR" altLang="en-US" b="1" u="sng" dirty="0"/>
          </a:p>
        </p:txBody>
      </p:sp>
    </p:spTree>
    <p:extLst>
      <p:ext uri="{BB962C8B-B14F-4D97-AF65-F5344CB8AC3E}">
        <p14:creationId xmlns:p14="http://schemas.microsoft.com/office/powerpoint/2010/main" val="25108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그룹 9"/>
          <p:cNvGrpSpPr>
            <a:grpSpLocks/>
          </p:cNvGrpSpPr>
          <p:nvPr/>
        </p:nvGrpSpPr>
        <p:grpSpPr bwMode="auto">
          <a:xfrm>
            <a:off x="381000" y="1752600"/>
            <a:ext cx="7778750" cy="1743075"/>
            <a:chOff x="1066800" y="1843088"/>
            <a:chExt cx="7779004" cy="1742777"/>
          </a:xfrm>
        </p:grpSpPr>
        <p:pic>
          <p:nvPicPr>
            <p:cNvPr id="501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843088"/>
              <a:ext cx="7779004" cy="128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1" name="TextBox 7"/>
            <p:cNvSpPr txBox="1">
              <a:spLocks noChangeArrowheads="1"/>
            </p:cNvSpPr>
            <p:nvPr/>
          </p:nvSpPr>
          <p:spPr bwMode="auto">
            <a:xfrm>
              <a:off x="1066800" y="3124200"/>
              <a:ext cx="306365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ko-KR"/>
                <a:t>6 inch fabrication line</a:t>
              </a:r>
              <a:endParaRPr lang="ko-KR" altLang="en-US"/>
            </a:p>
          </p:txBody>
        </p:sp>
      </p:grpSp>
      <p:pic>
        <p:nvPicPr>
          <p:cNvPr id="50179" name="_x119289776" descr="EMB0000124c1d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1098550"/>
            <a:ext cx="5380037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슬라이드 번호 개체 틀 2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E620FC4-F4C3-4F35-8F3F-20B7C7DA5CFE}" type="slidenum">
              <a:rPr lang="en-US" altLang="ko-KR"/>
              <a:pPr>
                <a:defRPr/>
              </a:pPr>
              <a:t>11</a:t>
            </a:fld>
            <a:r>
              <a:rPr lang="en-US" altLang="ko-KR"/>
              <a:t>/32</a:t>
            </a:r>
          </a:p>
        </p:txBody>
      </p:sp>
      <p:grpSp>
        <p:nvGrpSpPr>
          <p:cNvPr id="50181" name="그룹 10"/>
          <p:cNvGrpSpPr>
            <a:grpSpLocks/>
          </p:cNvGrpSpPr>
          <p:nvPr/>
        </p:nvGrpSpPr>
        <p:grpSpPr bwMode="auto">
          <a:xfrm>
            <a:off x="381000" y="3957638"/>
            <a:ext cx="3243263" cy="2062162"/>
            <a:chOff x="5602541" y="3352800"/>
            <a:chExt cx="3243263" cy="2061865"/>
          </a:xfrm>
        </p:grpSpPr>
        <p:pic>
          <p:nvPicPr>
            <p:cNvPr id="5018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41" y="3352800"/>
              <a:ext cx="3243263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9" name="TextBox 6"/>
            <p:cNvSpPr txBox="1">
              <a:spLocks noChangeArrowheads="1"/>
            </p:cNvSpPr>
            <p:nvPr/>
          </p:nvSpPr>
          <p:spPr bwMode="auto">
            <a:xfrm>
              <a:off x="5715000" y="4953000"/>
              <a:ext cx="3063659" cy="46166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ko-KR"/>
                <a:t>8 inch fabrication line</a:t>
              </a:r>
              <a:endParaRPr lang="ko-KR" altLang="en-US"/>
            </a:p>
          </p:txBody>
        </p:sp>
      </p:grpSp>
      <p:sp>
        <p:nvSpPr>
          <p:cNvPr id="501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50184" name="TextBox 14"/>
          <p:cNvSpPr txBox="1">
            <a:spLocks noChangeArrowheads="1"/>
          </p:cNvSpPr>
          <p:nvPr/>
        </p:nvSpPr>
        <p:spPr bwMode="auto">
          <a:xfrm>
            <a:off x="6332538" y="228600"/>
            <a:ext cx="27352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ko-KR"/>
              <a:t>R&amp;D environment</a:t>
            </a:r>
            <a:endParaRPr lang="ko-KR" altLang="en-US"/>
          </a:p>
        </p:txBody>
      </p:sp>
      <p:grpSp>
        <p:nvGrpSpPr>
          <p:cNvPr id="50185" name="그룹 16"/>
          <p:cNvGrpSpPr>
            <a:grpSpLocks/>
          </p:cNvGrpSpPr>
          <p:nvPr/>
        </p:nvGrpSpPr>
        <p:grpSpPr bwMode="auto">
          <a:xfrm>
            <a:off x="5434013" y="838200"/>
            <a:ext cx="3405187" cy="3357563"/>
            <a:chOff x="5434012" y="838200"/>
            <a:chExt cx="3405188" cy="3357265"/>
          </a:xfrm>
        </p:grpSpPr>
        <p:pic>
          <p:nvPicPr>
            <p:cNvPr id="5018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012" y="838200"/>
              <a:ext cx="3405188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7" name="TextBox 15"/>
            <p:cNvSpPr txBox="1">
              <a:spLocks noChangeArrowheads="1"/>
            </p:cNvSpPr>
            <p:nvPr/>
          </p:nvSpPr>
          <p:spPr bwMode="auto">
            <a:xfrm>
              <a:off x="6019800" y="3733800"/>
              <a:ext cx="222528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E30B0B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ko-KR"/>
                <a:t>300 cm</a:t>
              </a:r>
              <a:r>
                <a:rPr lang="en-US" altLang="ko-KR" baseline="30000"/>
                <a:t>2</a:t>
              </a:r>
              <a:r>
                <a:rPr lang="en-US" altLang="ko-KR"/>
                <a:t> ~ $ 500</a:t>
              </a: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201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Application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201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내용 개체 틀 3" descr="DSC_0178_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0"/>
            <a:ext cx="680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 descr="plot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26" b="5026"/>
          <a:stretch>
            <a:fillRect/>
          </a:stretch>
        </p:blipFill>
        <p:spPr bwMode="auto">
          <a:xfrm>
            <a:off x="381000" y="3635375"/>
            <a:ext cx="8610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4572000" y="76200"/>
            <a:ext cx="44561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ko-KR"/>
              <a:t>“A” Si/W  calorimeter prototype</a:t>
            </a:r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95736" y="2872731"/>
            <a:ext cx="52612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Large amount of Si sensors needed!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600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3" descr="C:\Documents and Settings\emily\바탕 화면\kps2009\완성.bmp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0" y="2428875"/>
            <a:ext cx="785813" cy="64293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6058" name="Rectangle 4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ko-KR" dirty="0" smtClean="0">
                <a:latin typeface="Times New Roman" pitchFamily="18" charset="0"/>
                <a:ea typeface="굴림" charset="-127"/>
                <a:cs typeface="Times New Roman" pitchFamily="18" charset="0"/>
              </a:rPr>
              <a:t> Schematics</a:t>
            </a:r>
            <a:endParaRPr lang="en-US" altLang="ko-KR" dirty="0">
              <a:latin typeface="Times New Roman" pitchFamily="18" charset="0"/>
              <a:ea typeface="굴림" charset="-127"/>
              <a:cs typeface="Times New Roman" pitchFamily="18" charset="0"/>
            </a:endParaRPr>
          </a:p>
        </p:txBody>
      </p:sp>
      <p:grpSp>
        <p:nvGrpSpPr>
          <p:cNvPr id="11268" name="그룹 143"/>
          <p:cNvGrpSpPr>
            <a:grpSpLocks/>
          </p:cNvGrpSpPr>
          <p:nvPr/>
        </p:nvGrpSpPr>
        <p:grpSpPr bwMode="auto">
          <a:xfrm>
            <a:off x="1025525" y="4687589"/>
            <a:ext cx="7546975" cy="1295400"/>
            <a:chOff x="357158" y="2133600"/>
            <a:chExt cx="7546975" cy="1295400"/>
          </a:xfrm>
        </p:grpSpPr>
        <p:grpSp>
          <p:nvGrpSpPr>
            <p:cNvPr id="11310" name="Group 206"/>
            <p:cNvGrpSpPr>
              <a:grpSpLocks/>
            </p:cNvGrpSpPr>
            <p:nvPr/>
          </p:nvGrpSpPr>
          <p:grpSpPr bwMode="auto">
            <a:xfrm>
              <a:off x="3636933" y="2514600"/>
              <a:ext cx="1919288" cy="884238"/>
              <a:chOff x="3119" y="2736"/>
              <a:chExt cx="1209" cy="557"/>
            </a:xfrm>
          </p:grpSpPr>
          <p:sp>
            <p:nvSpPr>
              <p:cNvPr id="11407" name="Rectangle 207"/>
              <p:cNvSpPr>
                <a:spLocks noChangeArrowheads="1"/>
              </p:cNvSpPr>
              <p:nvPr/>
            </p:nvSpPr>
            <p:spPr bwMode="auto">
              <a:xfrm>
                <a:off x="3119" y="2736"/>
                <a:ext cx="136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08" name="Freeform 208"/>
              <p:cNvSpPr>
                <a:spLocks/>
              </p:cNvSpPr>
              <p:nvPr/>
            </p:nvSpPr>
            <p:spPr bwMode="auto">
              <a:xfrm>
                <a:off x="3119" y="2736"/>
                <a:ext cx="136" cy="557"/>
              </a:xfrm>
              <a:custGeom>
                <a:avLst/>
                <a:gdLst>
                  <a:gd name="T0" fmla="*/ 67 w 136"/>
                  <a:gd name="T1" fmla="*/ 557 h 557"/>
                  <a:gd name="T2" fmla="*/ 0 w 136"/>
                  <a:gd name="T3" fmla="*/ 557 h 557"/>
                  <a:gd name="T4" fmla="*/ 0 w 136"/>
                  <a:gd name="T5" fmla="*/ 0 h 557"/>
                  <a:gd name="T6" fmla="*/ 136 w 136"/>
                  <a:gd name="T7" fmla="*/ 0 h 557"/>
                  <a:gd name="T8" fmla="*/ 136 w 136"/>
                  <a:gd name="T9" fmla="*/ 557 h 557"/>
                  <a:gd name="T10" fmla="*/ 67 w 136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6"/>
                  <a:gd name="T19" fmla="*/ 0 h 557"/>
                  <a:gd name="T20" fmla="*/ 136 w 136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6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6" y="0"/>
                    </a:lnTo>
                    <a:lnTo>
                      <a:pt x="136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09" name="Rectangle 209"/>
              <p:cNvSpPr>
                <a:spLocks noChangeArrowheads="1"/>
              </p:cNvSpPr>
              <p:nvPr/>
            </p:nvSpPr>
            <p:spPr bwMode="auto">
              <a:xfrm>
                <a:off x="3255" y="2736"/>
                <a:ext cx="33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10" name="Freeform 210"/>
              <p:cNvSpPr>
                <a:spLocks/>
              </p:cNvSpPr>
              <p:nvPr/>
            </p:nvSpPr>
            <p:spPr bwMode="auto">
              <a:xfrm>
                <a:off x="3255" y="2736"/>
                <a:ext cx="33" cy="557"/>
              </a:xfrm>
              <a:custGeom>
                <a:avLst/>
                <a:gdLst>
                  <a:gd name="T0" fmla="*/ 16 w 33"/>
                  <a:gd name="T1" fmla="*/ 557 h 557"/>
                  <a:gd name="T2" fmla="*/ 0 w 33"/>
                  <a:gd name="T3" fmla="*/ 557 h 557"/>
                  <a:gd name="T4" fmla="*/ 0 w 33"/>
                  <a:gd name="T5" fmla="*/ 0 h 557"/>
                  <a:gd name="T6" fmla="*/ 33 w 33"/>
                  <a:gd name="T7" fmla="*/ 0 h 557"/>
                  <a:gd name="T8" fmla="*/ 33 w 33"/>
                  <a:gd name="T9" fmla="*/ 557 h 557"/>
                  <a:gd name="T10" fmla="*/ 16 w 33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557"/>
                  <a:gd name="T20" fmla="*/ 33 w 33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557">
                    <a:moveTo>
                      <a:pt x="16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557"/>
                    </a:lnTo>
                    <a:lnTo>
                      <a:pt x="16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11" name="Rectangle 211"/>
              <p:cNvSpPr>
                <a:spLocks noChangeArrowheads="1"/>
              </p:cNvSpPr>
              <p:nvPr/>
            </p:nvSpPr>
            <p:spPr bwMode="auto">
              <a:xfrm>
                <a:off x="3288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12" name="Freeform 212"/>
              <p:cNvSpPr>
                <a:spLocks/>
              </p:cNvSpPr>
              <p:nvPr/>
            </p:nvSpPr>
            <p:spPr bwMode="auto">
              <a:xfrm>
                <a:off x="3288" y="2736"/>
                <a:ext cx="137" cy="557"/>
              </a:xfrm>
              <a:custGeom>
                <a:avLst/>
                <a:gdLst>
                  <a:gd name="T0" fmla="*/ 67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67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13" name="Rectangle 213"/>
              <p:cNvSpPr>
                <a:spLocks noChangeArrowheads="1"/>
              </p:cNvSpPr>
              <p:nvPr/>
            </p:nvSpPr>
            <p:spPr bwMode="auto">
              <a:xfrm>
                <a:off x="3425" y="2736"/>
                <a:ext cx="32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14" name="Freeform 214"/>
              <p:cNvSpPr>
                <a:spLocks/>
              </p:cNvSpPr>
              <p:nvPr/>
            </p:nvSpPr>
            <p:spPr bwMode="auto">
              <a:xfrm>
                <a:off x="3425" y="2736"/>
                <a:ext cx="32" cy="557"/>
              </a:xfrm>
              <a:custGeom>
                <a:avLst/>
                <a:gdLst>
                  <a:gd name="T0" fmla="*/ 17 w 32"/>
                  <a:gd name="T1" fmla="*/ 557 h 557"/>
                  <a:gd name="T2" fmla="*/ 0 w 32"/>
                  <a:gd name="T3" fmla="*/ 557 h 557"/>
                  <a:gd name="T4" fmla="*/ 0 w 32"/>
                  <a:gd name="T5" fmla="*/ 0 h 557"/>
                  <a:gd name="T6" fmla="*/ 32 w 32"/>
                  <a:gd name="T7" fmla="*/ 0 h 557"/>
                  <a:gd name="T8" fmla="*/ 32 w 32"/>
                  <a:gd name="T9" fmla="*/ 557 h 557"/>
                  <a:gd name="T10" fmla="*/ 17 w 32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57"/>
                  <a:gd name="T20" fmla="*/ 32 w 32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15" name="Rectangle 215"/>
              <p:cNvSpPr>
                <a:spLocks noChangeArrowheads="1"/>
              </p:cNvSpPr>
              <p:nvPr/>
            </p:nvSpPr>
            <p:spPr bwMode="auto">
              <a:xfrm>
                <a:off x="3456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16" name="Freeform 216"/>
              <p:cNvSpPr>
                <a:spLocks/>
              </p:cNvSpPr>
              <p:nvPr/>
            </p:nvSpPr>
            <p:spPr bwMode="auto">
              <a:xfrm>
                <a:off x="3457" y="2736"/>
                <a:ext cx="137" cy="557"/>
              </a:xfrm>
              <a:custGeom>
                <a:avLst/>
                <a:gdLst>
                  <a:gd name="T0" fmla="*/ 70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70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70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70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17" name="Rectangle 217"/>
              <p:cNvSpPr>
                <a:spLocks noChangeArrowheads="1"/>
              </p:cNvSpPr>
              <p:nvPr/>
            </p:nvSpPr>
            <p:spPr bwMode="auto">
              <a:xfrm>
                <a:off x="3594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18" name="Freeform 218"/>
              <p:cNvSpPr>
                <a:spLocks/>
              </p:cNvSpPr>
              <p:nvPr/>
            </p:nvSpPr>
            <p:spPr bwMode="auto">
              <a:xfrm>
                <a:off x="3594" y="2736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19" name="Rectangle 219"/>
              <p:cNvSpPr>
                <a:spLocks noChangeArrowheads="1"/>
              </p:cNvSpPr>
              <p:nvPr/>
            </p:nvSpPr>
            <p:spPr bwMode="auto">
              <a:xfrm>
                <a:off x="3629" y="2736"/>
                <a:ext cx="134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20" name="Freeform 220"/>
              <p:cNvSpPr>
                <a:spLocks/>
              </p:cNvSpPr>
              <p:nvPr/>
            </p:nvSpPr>
            <p:spPr bwMode="auto">
              <a:xfrm>
                <a:off x="3629" y="2736"/>
                <a:ext cx="134" cy="557"/>
              </a:xfrm>
              <a:custGeom>
                <a:avLst/>
                <a:gdLst>
                  <a:gd name="T0" fmla="*/ 67 w 134"/>
                  <a:gd name="T1" fmla="*/ 557 h 557"/>
                  <a:gd name="T2" fmla="*/ 0 w 134"/>
                  <a:gd name="T3" fmla="*/ 557 h 557"/>
                  <a:gd name="T4" fmla="*/ 0 w 134"/>
                  <a:gd name="T5" fmla="*/ 0 h 557"/>
                  <a:gd name="T6" fmla="*/ 134 w 134"/>
                  <a:gd name="T7" fmla="*/ 0 h 557"/>
                  <a:gd name="T8" fmla="*/ 134 w 134"/>
                  <a:gd name="T9" fmla="*/ 557 h 557"/>
                  <a:gd name="T10" fmla="*/ 67 w 134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57"/>
                  <a:gd name="T20" fmla="*/ 134 w 134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21" name="Rectangle 221"/>
              <p:cNvSpPr>
                <a:spLocks noChangeArrowheads="1"/>
              </p:cNvSpPr>
              <p:nvPr/>
            </p:nvSpPr>
            <p:spPr bwMode="auto">
              <a:xfrm>
                <a:off x="3763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22" name="Freeform 222"/>
              <p:cNvSpPr>
                <a:spLocks/>
              </p:cNvSpPr>
              <p:nvPr/>
            </p:nvSpPr>
            <p:spPr bwMode="auto">
              <a:xfrm>
                <a:off x="3763" y="2736"/>
                <a:ext cx="35" cy="557"/>
              </a:xfrm>
              <a:custGeom>
                <a:avLst/>
                <a:gdLst>
                  <a:gd name="T0" fmla="*/ 18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8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8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8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23" name="Rectangle 223"/>
              <p:cNvSpPr>
                <a:spLocks noChangeArrowheads="1"/>
              </p:cNvSpPr>
              <p:nvPr/>
            </p:nvSpPr>
            <p:spPr bwMode="auto">
              <a:xfrm>
                <a:off x="3798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24" name="Freeform 224"/>
              <p:cNvSpPr>
                <a:spLocks/>
              </p:cNvSpPr>
              <p:nvPr/>
            </p:nvSpPr>
            <p:spPr bwMode="auto">
              <a:xfrm>
                <a:off x="3798" y="2736"/>
                <a:ext cx="137" cy="557"/>
              </a:xfrm>
              <a:custGeom>
                <a:avLst/>
                <a:gdLst>
                  <a:gd name="T0" fmla="*/ 67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67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25" name="Rectangle 225"/>
              <p:cNvSpPr>
                <a:spLocks noChangeArrowheads="1"/>
              </p:cNvSpPr>
              <p:nvPr/>
            </p:nvSpPr>
            <p:spPr bwMode="auto">
              <a:xfrm>
                <a:off x="3935" y="2736"/>
                <a:ext cx="32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26" name="Freeform 226"/>
              <p:cNvSpPr>
                <a:spLocks/>
              </p:cNvSpPr>
              <p:nvPr/>
            </p:nvSpPr>
            <p:spPr bwMode="auto">
              <a:xfrm>
                <a:off x="3935" y="2736"/>
                <a:ext cx="32" cy="557"/>
              </a:xfrm>
              <a:custGeom>
                <a:avLst/>
                <a:gdLst>
                  <a:gd name="T0" fmla="*/ 15 w 32"/>
                  <a:gd name="T1" fmla="*/ 557 h 557"/>
                  <a:gd name="T2" fmla="*/ 0 w 32"/>
                  <a:gd name="T3" fmla="*/ 557 h 557"/>
                  <a:gd name="T4" fmla="*/ 0 w 32"/>
                  <a:gd name="T5" fmla="*/ 0 h 557"/>
                  <a:gd name="T6" fmla="*/ 32 w 32"/>
                  <a:gd name="T7" fmla="*/ 0 h 557"/>
                  <a:gd name="T8" fmla="*/ 32 w 32"/>
                  <a:gd name="T9" fmla="*/ 557 h 557"/>
                  <a:gd name="T10" fmla="*/ 15 w 32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57"/>
                  <a:gd name="T20" fmla="*/ 32 w 32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57">
                    <a:moveTo>
                      <a:pt x="15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557"/>
                    </a:lnTo>
                    <a:lnTo>
                      <a:pt x="15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27" name="Rectangle 227"/>
              <p:cNvSpPr>
                <a:spLocks noChangeArrowheads="1"/>
              </p:cNvSpPr>
              <p:nvPr/>
            </p:nvSpPr>
            <p:spPr bwMode="auto">
              <a:xfrm>
                <a:off x="3987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28" name="Freeform 228"/>
              <p:cNvSpPr>
                <a:spLocks/>
              </p:cNvSpPr>
              <p:nvPr/>
            </p:nvSpPr>
            <p:spPr bwMode="auto">
              <a:xfrm>
                <a:off x="3987" y="2736"/>
                <a:ext cx="137" cy="557"/>
              </a:xfrm>
              <a:custGeom>
                <a:avLst/>
                <a:gdLst>
                  <a:gd name="T0" fmla="*/ 70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70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70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70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29" name="Rectangle 229"/>
              <p:cNvSpPr>
                <a:spLocks noChangeArrowheads="1"/>
              </p:cNvSpPr>
              <p:nvPr/>
            </p:nvSpPr>
            <p:spPr bwMode="auto">
              <a:xfrm>
                <a:off x="4124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30" name="Freeform 230"/>
              <p:cNvSpPr>
                <a:spLocks/>
              </p:cNvSpPr>
              <p:nvPr/>
            </p:nvSpPr>
            <p:spPr bwMode="auto">
              <a:xfrm>
                <a:off x="4124" y="2736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31" name="Rectangle 231"/>
              <p:cNvSpPr>
                <a:spLocks noChangeArrowheads="1"/>
              </p:cNvSpPr>
              <p:nvPr/>
            </p:nvSpPr>
            <p:spPr bwMode="auto">
              <a:xfrm>
                <a:off x="4159" y="2736"/>
                <a:ext cx="134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32" name="Freeform 232"/>
              <p:cNvSpPr>
                <a:spLocks/>
              </p:cNvSpPr>
              <p:nvPr/>
            </p:nvSpPr>
            <p:spPr bwMode="auto">
              <a:xfrm>
                <a:off x="4176" y="2736"/>
                <a:ext cx="134" cy="557"/>
              </a:xfrm>
              <a:custGeom>
                <a:avLst/>
                <a:gdLst>
                  <a:gd name="T0" fmla="*/ 67 w 134"/>
                  <a:gd name="T1" fmla="*/ 557 h 557"/>
                  <a:gd name="T2" fmla="*/ 0 w 134"/>
                  <a:gd name="T3" fmla="*/ 557 h 557"/>
                  <a:gd name="T4" fmla="*/ 0 w 134"/>
                  <a:gd name="T5" fmla="*/ 0 h 557"/>
                  <a:gd name="T6" fmla="*/ 134 w 134"/>
                  <a:gd name="T7" fmla="*/ 0 h 557"/>
                  <a:gd name="T8" fmla="*/ 134 w 134"/>
                  <a:gd name="T9" fmla="*/ 557 h 557"/>
                  <a:gd name="T10" fmla="*/ 67 w 134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57"/>
                  <a:gd name="T20" fmla="*/ 134 w 134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33" name="Rectangle 233"/>
              <p:cNvSpPr>
                <a:spLocks noChangeArrowheads="1"/>
              </p:cNvSpPr>
              <p:nvPr/>
            </p:nvSpPr>
            <p:spPr bwMode="auto">
              <a:xfrm>
                <a:off x="4293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34" name="Freeform 234"/>
              <p:cNvSpPr>
                <a:spLocks/>
              </p:cNvSpPr>
              <p:nvPr/>
            </p:nvSpPr>
            <p:spPr bwMode="auto">
              <a:xfrm>
                <a:off x="4293" y="2736"/>
                <a:ext cx="35" cy="557"/>
              </a:xfrm>
              <a:custGeom>
                <a:avLst/>
                <a:gdLst>
                  <a:gd name="T0" fmla="*/ 18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8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8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8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11311" name="Group 235"/>
            <p:cNvGrpSpPr>
              <a:grpSpLocks/>
            </p:cNvGrpSpPr>
            <p:nvPr/>
          </p:nvGrpSpPr>
          <p:grpSpPr bwMode="auto">
            <a:xfrm>
              <a:off x="5691158" y="2514600"/>
              <a:ext cx="1887538" cy="884238"/>
              <a:chOff x="4569" y="2736"/>
              <a:chExt cx="1189" cy="557"/>
            </a:xfrm>
          </p:grpSpPr>
          <p:sp>
            <p:nvSpPr>
              <p:cNvPr id="11379" name="Rectangle 236"/>
              <p:cNvSpPr>
                <a:spLocks noChangeArrowheads="1"/>
              </p:cNvSpPr>
              <p:nvPr/>
            </p:nvSpPr>
            <p:spPr bwMode="auto">
              <a:xfrm>
                <a:off x="4569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80" name="Freeform 237"/>
              <p:cNvSpPr>
                <a:spLocks/>
              </p:cNvSpPr>
              <p:nvPr/>
            </p:nvSpPr>
            <p:spPr bwMode="auto">
              <a:xfrm>
                <a:off x="4569" y="2736"/>
                <a:ext cx="137" cy="557"/>
              </a:xfrm>
              <a:custGeom>
                <a:avLst/>
                <a:gdLst>
                  <a:gd name="T0" fmla="*/ 67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67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81" name="Rectangle 238"/>
              <p:cNvSpPr>
                <a:spLocks noChangeArrowheads="1"/>
              </p:cNvSpPr>
              <p:nvPr/>
            </p:nvSpPr>
            <p:spPr bwMode="auto">
              <a:xfrm>
                <a:off x="4706" y="2736"/>
                <a:ext cx="32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82" name="Freeform 239"/>
              <p:cNvSpPr>
                <a:spLocks/>
              </p:cNvSpPr>
              <p:nvPr/>
            </p:nvSpPr>
            <p:spPr bwMode="auto">
              <a:xfrm>
                <a:off x="4706" y="2736"/>
                <a:ext cx="32" cy="557"/>
              </a:xfrm>
              <a:custGeom>
                <a:avLst/>
                <a:gdLst>
                  <a:gd name="T0" fmla="*/ 15 w 32"/>
                  <a:gd name="T1" fmla="*/ 557 h 557"/>
                  <a:gd name="T2" fmla="*/ 0 w 32"/>
                  <a:gd name="T3" fmla="*/ 557 h 557"/>
                  <a:gd name="T4" fmla="*/ 0 w 32"/>
                  <a:gd name="T5" fmla="*/ 0 h 557"/>
                  <a:gd name="T6" fmla="*/ 32 w 32"/>
                  <a:gd name="T7" fmla="*/ 0 h 557"/>
                  <a:gd name="T8" fmla="*/ 32 w 32"/>
                  <a:gd name="T9" fmla="*/ 557 h 557"/>
                  <a:gd name="T10" fmla="*/ 15 w 32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57"/>
                  <a:gd name="T20" fmla="*/ 32 w 32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57">
                    <a:moveTo>
                      <a:pt x="15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557"/>
                    </a:lnTo>
                    <a:lnTo>
                      <a:pt x="15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83" name="Rectangle 240"/>
              <p:cNvSpPr>
                <a:spLocks noChangeArrowheads="1"/>
              </p:cNvSpPr>
              <p:nvPr/>
            </p:nvSpPr>
            <p:spPr bwMode="auto">
              <a:xfrm>
                <a:off x="4738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84" name="Freeform 241"/>
              <p:cNvSpPr>
                <a:spLocks/>
              </p:cNvSpPr>
              <p:nvPr/>
            </p:nvSpPr>
            <p:spPr bwMode="auto">
              <a:xfrm>
                <a:off x="4738" y="2736"/>
                <a:ext cx="137" cy="557"/>
              </a:xfrm>
              <a:custGeom>
                <a:avLst/>
                <a:gdLst>
                  <a:gd name="T0" fmla="*/ 67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67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85" name="Rectangle 242"/>
              <p:cNvSpPr>
                <a:spLocks noChangeArrowheads="1"/>
              </p:cNvSpPr>
              <p:nvPr/>
            </p:nvSpPr>
            <p:spPr bwMode="auto">
              <a:xfrm>
                <a:off x="4875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86" name="Freeform 243"/>
              <p:cNvSpPr>
                <a:spLocks/>
              </p:cNvSpPr>
              <p:nvPr/>
            </p:nvSpPr>
            <p:spPr bwMode="auto">
              <a:xfrm>
                <a:off x="4875" y="2736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87" name="Rectangle 244"/>
              <p:cNvSpPr>
                <a:spLocks noChangeArrowheads="1"/>
              </p:cNvSpPr>
              <p:nvPr/>
            </p:nvSpPr>
            <p:spPr bwMode="auto">
              <a:xfrm>
                <a:off x="4910" y="2736"/>
                <a:ext cx="134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88" name="Freeform 245"/>
              <p:cNvSpPr>
                <a:spLocks/>
              </p:cNvSpPr>
              <p:nvPr/>
            </p:nvSpPr>
            <p:spPr bwMode="auto">
              <a:xfrm>
                <a:off x="4910" y="2736"/>
                <a:ext cx="134" cy="557"/>
              </a:xfrm>
              <a:custGeom>
                <a:avLst/>
                <a:gdLst>
                  <a:gd name="T0" fmla="*/ 67 w 134"/>
                  <a:gd name="T1" fmla="*/ 557 h 557"/>
                  <a:gd name="T2" fmla="*/ 0 w 134"/>
                  <a:gd name="T3" fmla="*/ 557 h 557"/>
                  <a:gd name="T4" fmla="*/ 0 w 134"/>
                  <a:gd name="T5" fmla="*/ 0 h 557"/>
                  <a:gd name="T6" fmla="*/ 134 w 134"/>
                  <a:gd name="T7" fmla="*/ 0 h 557"/>
                  <a:gd name="T8" fmla="*/ 134 w 134"/>
                  <a:gd name="T9" fmla="*/ 557 h 557"/>
                  <a:gd name="T10" fmla="*/ 67 w 134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57"/>
                  <a:gd name="T20" fmla="*/ 134 w 134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89" name="Rectangle 246"/>
              <p:cNvSpPr>
                <a:spLocks noChangeArrowheads="1"/>
              </p:cNvSpPr>
              <p:nvPr/>
            </p:nvSpPr>
            <p:spPr bwMode="auto">
              <a:xfrm>
                <a:off x="5044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90" name="Freeform 247"/>
              <p:cNvSpPr>
                <a:spLocks/>
              </p:cNvSpPr>
              <p:nvPr/>
            </p:nvSpPr>
            <p:spPr bwMode="auto">
              <a:xfrm>
                <a:off x="5044" y="2736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91" name="Rectangle 248"/>
              <p:cNvSpPr>
                <a:spLocks noChangeArrowheads="1"/>
              </p:cNvSpPr>
              <p:nvPr/>
            </p:nvSpPr>
            <p:spPr bwMode="auto">
              <a:xfrm>
                <a:off x="5079" y="2736"/>
                <a:ext cx="134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92" name="Freeform 249"/>
              <p:cNvSpPr>
                <a:spLocks/>
              </p:cNvSpPr>
              <p:nvPr/>
            </p:nvSpPr>
            <p:spPr bwMode="auto">
              <a:xfrm>
                <a:off x="5079" y="2736"/>
                <a:ext cx="134" cy="557"/>
              </a:xfrm>
              <a:custGeom>
                <a:avLst/>
                <a:gdLst>
                  <a:gd name="T0" fmla="*/ 67 w 134"/>
                  <a:gd name="T1" fmla="*/ 557 h 557"/>
                  <a:gd name="T2" fmla="*/ 0 w 134"/>
                  <a:gd name="T3" fmla="*/ 557 h 557"/>
                  <a:gd name="T4" fmla="*/ 0 w 134"/>
                  <a:gd name="T5" fmla="*/ 0 h 557"/>
                  <a:gd name="T6" fmla="*/ 134 w 134"/>
                  <a:gd name="T7" fmla="*/ 0 h 557"/>
                  <a:gd name="T8" fmla="*/ 134 w 134"/>
                  <a:gd name="T9" fmla="*/ 557 h 557"/>
                  <a:gd name="T10" fmla="*/ 67 w 134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57"/>
                  <a:gd name="T20" fmla="*/ 134 w 134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93" name="Rectangle 250"/>
              <p:cNvSpPr>
                <a:spLocks noChangeArrowheads="1"/>
              </p:cNvSpPr>
              <p:nvPr/>
            </p:nvSpPr>
            <p:spPr bwMode="auto">
              <a:xfrm>
                <a:off x="5213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94" name="Freeform 251"/>
              <p:cNvSpPr>
                <a:spLocks/>
              </p:cNvSpPr>
              <p:nvPr/>
            </p:nvSpPr>
            <p:spPr bwMode="auto">
              <a:xfrm>
                <a:off x="5213" y="2736"/>
                <a:ext cx="35" cy="557"/>
              </a:xfrm>
              <a:custGeom>
                <a:avLst/>
                <a:gdLst>
                  <a:gd name="T0" fmla="*/ 18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8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8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8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95" name="Rectangle 252"/>
              <p:cNvSpPr>
                <a:spLocks noChangeArrowheads="1"/>
              </p:cNvSpPr>
              <p:nvPr/>
            </p:nvSpPr>
            <p:spPr bwMode="auto">
              <a:xfrm>
                <a:off x="5248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96" name="Freeform 253"/>
              <p:cNvSpPr>
                <a:spLocks/>
              </p:cNvSpPr>
              <p:nvPr/>
            </p:nvSpPr>
            <p:spPr bwMode="auto">
              <a:xfrm>
                <a:off x="5248" y="2736"/>
                <a:ext cx="137" cy="557"/>
              </a:xfrm>
              <a:custGeom>
                <a:avLst/>
                <a:gdLst>
                  <a:gd name="T0" fmla="*/ 67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67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97" name="Rectangle 254"/>
              <p:cNvSpPr>
                <a:spLocks noChangeArrowheads="1"/>
              </p:cNvSpPr>
              <p:nvPr/>
            </p:nvSpPr>
            <p:spPr bwMode="auto">
              <a:xfrm>
                <a:off x="5385" y="2736"/>
                <a:ext cx="32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98" name="Freeform 255"/>
              <p:cNvSpPr>
                <a:spLocks/>
              </p:cNvSpPr>
              <p:nvPr/>
            </p:nvSpPr>
            <p:spPr bwMode="auto">
              <a:xfrm>
                <a:off x="5385" y="2736"/>
                <a:ext cx="32" cy="557"/>
              </a:xfrm>
              <a:custGeom>
                <a:avLst/>
                <a:gdLst>
                  <a:gd name="T0" fmla="*/ 17 w 32"/>
                  <a:gd name="T1" fmla="*/ 557 h 557"/>
                  <a:gd name="T2" fmla="*/ 0 w 32"/>
                  <a:gd name="T3" fmla="*/ 557 h 557"/>
                  <a:gd name="T4" fmla="*/ 0 w 32"/>
                  <a:gd name="T5" fmla="*/ 0 h 557"/>
                  <a:gd name="T6" fmla="*/ 32 w 32"/>
                  <a:gd name="T7" fmla="*/ 0 h 557"/>
                  <a:gd name="T8" fmla="*/ 32 w 32"/>
                  <a:gd name="T9" fmla="*/ 557 h 557"/>
                  <a:gd name="T10" fmla="*/ 17 w 32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57"/>
                  <a:gd name="T20" fmla="*/ 32 w 32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99" name="Rectangle 256"/>
              <p:cNvSpPr>
                <a:spLocks noChangeArrowheads="1"/>
              </p:cNvSpPr>
              <p:nvPr/>
            </p:nvSpPr>
            <p:spPr bwMode="auto">
              <a:xfrm>
                <a:off x="5417" y="2736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00" name="Freeform 257"/>
              <p:cNvSpPr>
                <a:spLocks/>
              </p:cNvSpPr>
              <p:nvPr/>
            </p:nvSpPr>
            <p:spPr bwMode="auto">
              <a:xfrm>
                <a:off x="5417" y="2736"/>
                <a:ext cx="137" cy="557"/>
              </a:xfrm>
              <a:custGeom>
                <a:avLst/>
                <a:gdLst>
                  <a:gd name="T0" fmla="*/ 70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70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70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70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01" name="Rectangle 258"/>
              <p:cNvSpPr>
                <a:spLocks noChangeArrowheads="1"/>
              </p:cNvSpPr>
              <p:nvPr/>
            </p:nvSpPr>
            <p:spPr bwMode="auto">
              <a:xfrm>
                <a:off x="5554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02" name="Freeform 259"/>
              <p:cNvSpPr>
                <a:spLocks/>
              </p:cNvSpPr>
              <p:nvPr/>
            </p:nvSpPr>
            <p:spPr bwMode="auto">
              <a:xfrm>
                <a:off x="5554" y="2736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03" name="Rectangle 260"/>
              <p:cNvSpPr>
                <a:spLocks noChangeArrowheads="1"/>
              </p:cNvSpPr>
              <p:nvPr/>
            </p:nvSpPr>
            <p:spPr bwMode="auto">
              <a:xfrm>
                <a:off x="5589" y="2736"/>
                <a:ext cx="134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04" name="Freeform 261"/>
              <p:cNvSpPr>
                <a:spLocks/>
              </p:cNvSpPr>
              <p:nvPr/>
            </p:nvSpPr>
            <p:spPr bwMode="auto">
              <a:xfrm>
                <a:off x="5589" y="2736"/>
                <a:ext cx="134" cy="557"/>
              </a:xfrm>
              <a:custGeom>
                <a:avLst/>
                <a:gdLst>
                  <a:gd name="T0" fmla="*/ 67 w 134"/>
                  <a:gd name="T1" fmla="*/ 557 h 557"/>
                  <a:gd name="T2" fmla="*/ 0 w 134"/>
                  <a:gd name="T3" fmla="*/ 557 h 557"/>
                  <a:gd name="T4" fmla="*/ 0 w 134"/>
                  <a:gd name="T5" fmla="*/ 0 h 557"/>
                  <a:gd name="T6" fmla="*/ 134 w 134"/>
                  <a:gd name="T7" fmla="*/ 0 h 557"/>
                  <a:gd name="T8" fmla="*/ 134 w 134"/>
                  <a:gd name="T9" fmla="*/ 557 h 557"/>
                  <a:gd name="T10" fmla="*/ 67 w 134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57"/>
                  <a:gd name="T20" fmla="*/ 134 w 134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405" name="Rectangle 262"/>
              <p:cNvSpPr>
                <a:spLocks noChangeArrowheads="1"/>
              </p:cNvSpPr>
              <p:nvPr/>
            </p:nvSpPr>
            <p:spPr bwMode="auto">
              <a:xfrm>
                <a:off x="5723" y="2736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406" name="Freeform 263"/>
              <p:cNvSpPr>
                <a:spLocks/>
              </p:cNvSpPr>
              <p:nvPr/>
            </p:nvSpPr>
            <p:spPr bwMode="auto">
              <a:xfrm>
                <a:off x="5723" y="2736"/>
                <a:ext cx="35" cy="557"/>
              </a:xfrm>
              <a:custGeom>
                <a:avLst/>
                <a:gdLst>
                  <a:gd name="T0" fmla="*/ 18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8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8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8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11312" name="Group 264"/>
            <p:cNvGrpSpPr>
              <a:grpSpLocks/>
            </p:cNvGrpSpPr>
            <p:nvPr/>
          </p:nvGrpSpPr>
          <p:grpSpPr bwMode="auto">
            <a:xfrm>
              <a:off x="357158" y="2514600"/>
              <a:ext cx="3140075" cy="914400"/>
              <a:chOff x="576" y="768"/>
              <a:chExt cx="1978" cy="576"/>
            </a:xfrm>
          </p:grpSpPr>
          <p:sp>
            <p:nvSpPr>
              <p:cNvPr id="11316" name="Rectangle 265"/>
              <p:cNvSpPr>
                <a:spLocks noChangeArrowheads="1"/>
              </p:cNvSpPr>
              <p:nvPr/>
            </p:nvSpPr>
            <p:spPr bwMode="auto">
              <a:xfrm>
                <a:off x="997" y="768"/>
                <a:ext cx="128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17" name="Freeform 266"/>
              <p:cNvSpPr>
                <a:spLocks/>
              </p:cNvSpPr>
              <p:nvPr/>
            </p:nvSpPr>
            <p:spPr bwMode="auto">
              <a:xfrm>
                <a:off x="997" y="768"/>
                <a:ext cx="128" cy="557"/>
              </a:xfrm>
              <a:custGeom>
                <a:avLst/>
                <a:gdLst>
                  <a:gd name="T0" fmla="*/ 63 w 128"/>
                  <a:gd name="T1" fmla="*/ 557 h 557"/>
                  <a:gd name="T2" fmla="*/ 0 w 128"/>
                  <a:gd name="T3" fmla="*/ 557 h 557"/>
                  <a:gd name="T4" fmla="*/ 0 w 128"/>
                  <a:gd name="T5" fmla="*/ 0 h 557"/>
                  <a:gd name="T6" fmla="*/ 128 w 128"/>
                  <a:gd name="T7" fmla="*/ 0 h 557"/>
                  <a:gd name="T8" fmla="*/ 128 w 128"/>
                  <a:gd name="T9" fmla="*/ 557 h 557"/>
                  <a:gd name="T10" fmla="*/ 63 w 128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8"/>
                  <a:gd name="T19" fmla="*/ 0 h 557"/>
                  <a:gd name="T20" fmla="*/ 128 w 128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8" h="557">
                    <a:moveTo>
                      <a:pt x="63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28" y="0"/>
                    </a:lnTo>
                    <a:lnTo>
                      <a:pt x="128" y="557"/>
                    </a:lnTo>
                    <a:lnTo>
                      <a:pt x="63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18" name="Rectangle 267"/>
              <p:cNvSpPr>
                <a:spLocks noChangeArrowheads="1"/>
              </p:cNvSpPr>
              <p:nvPr/>
            </p:nvSpPr>
            <p:spPr bwMode="auto">
              <a:xfrm>
                <a:off x="736" y="768"/>
                <a:ext cx="183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19" name="Freeform 268"/>
              <p:cNvSpPr>
                <a:spLocks/>
              </p:cNvSpPr>
              <p:nvPr/>
            </p:nvSpPr>
            <p:spPr bwMode="auto">
              <a:xfrm>
                <a:off x="736" y="768"/>
                <a:ext cx="183" cy="557"/>
              </a:xfrm>
              <a:custGeom>
                <a:avLst/>
                <a:gdLst>
                  <a:gd name="T0" fmla="*/ 91 w 183"/>
                  <a:gd name="T1" fmla="*/ 557 h 557"/>
                  <a:gd name="T2" fmla="*/ 0 w 183"/>
                  <a:gd name="T3" fmla="*/ 557 h 557"/>
                  <a:gd name="T4" fmla="*/ 0 w 183"/>
                  <a:gd name="T5" fmla="*/ 0 h 557"/>
                  <a:gd name="T6" fmla="*/ 183 w 183"/>
                  <a:gd name="T7" fmla="*/ 0 h 557"/>
                  <a:gd name="T8" fmla="*/ 183 w 183"/>
                  <a:gd name="T9" fmla="*/ 557 h 557"/>
                  <a:gd name="T10" fmla="*/ 91 w 183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"/>
                  <a:gd name="T19" fmla="*/ 0 h 557"/>
                  <a:gd name="T20" fmla="*/ 183 w 183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" h="557">
                    <a:moveTo>
                      <a:pt x="91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83" y="0"/>
                    </a:lnTo>
                    <a:lnTo>
                      <a:pt x="183" y="557"/>
                    </a:lnTo>
                    <a:lnTo>
                      <a:pt x="91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20" name="Rectangle 269"/>
              <p:cNvSpPr>
                <a:spLocks noChangeArrowheads="1"/>
              </p:cNvSpPr>
              <p:nvPr/>
            </p:nvSpPr>
            <p:spPr bwMode="auto">
              <a:xfrm>
                <a:off x="919" y="768"/>
                <a:ext cx="80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21" name="Freeform 270"/>
              <p:cNvSpPr>
                <a:spLocks/>
              </p:cNvSpPr>
              <p:nvPr/>
            </p:nvSpPr>
            <p:spPr bwMode="auto">
              <a:xfrm>
                <a:off x="919" y="768"/>
                <a:ext cx="80" cy="557"/>
              </a:xfrm>
              <a:custGeom>
                <a:avLst/>
                <a:gdLst>
                  <a:gd name="T0" fmla="*/ 41 w 80"/>
                  <a:gd name="T1" fmla="*/ 557 h 557"/>
                  <a:gd name="T2" fmla="*/ 0 w 80"/>
                  <a:gd name="T3" fmla="*/ 557 h 557"/>
                  <a:gd name="T4" fmla="*/ 0 w 80"/>
                  <a:gd name="T5" fmla="*/ 0 h 557"/>
                  <a:gd name="T6" fmla="*/ 80 w 80"/>
                  <a:gd name="T7" fmla="*/ 0 h 557"/>
                  <a:gd name="T8" fmla="*/ 80 w 80"/>
                  <a:gd name="T9" fmla="*/ 557 h 557"/>
                  <a:gd name="T10" fmla="*/ 41 w 80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"/>
                  <a:gd name="T19" fmla="*/ 0 h 557"/>
                  <a:gd name="T20" fmla="*/ 80 w 80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" h="557">
                    <a:moveTo>
                      <a:pt x="41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80" y="0"/>
                    </a:lnTo>
                    <a:lnTo>
                      <a:pt x="80" y="557"/>
                    </a:lnTo>
                    <a:lnTo>
                      <a:pt x="41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22" name="Rectangle 271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8" cy="557"/>
              </a:xfrm>
              <a:prstGeom prst="rect">
                <a:avLst/>
              </a:pr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23" name="Freeform 272"/>
              <p:cNvSpPr>
                <a:spLocks/>
              </p:cNvSpPr>
              <p:nvPr/>
            </p:nvSpPr>
            <p:spPr bwMode="auto">
              <a:xfrm>
                <a:off x="960" y="768"/>
                <a:ext cx="8" cy="557"/>
              </a:xfrm>
              <a:custGeom>
                <a:avLst/>
                <a:gdLst>
                  <a:gd name="T0" fmla="*/ 4 w 8"/>
                  <a:gd name="T1" fmla="*/ 557 h 557"/>
                  <a:gd name="T2" fmla="*/ 0 w 8"/>
                  <a:gd name="T3" fmla="*/ 557 h 557"/>
                  <a:gd name="T4" fmla="*/ 0 w 8"/>
                  <a:gd name="T5" fmla="*/ 0 h 557"/>
                  <a:gd name="T6" fmla="*/ 8 w 8"/>
                  <a:gd name="T7" fmla="*/ 0 h 557"/>
                  <a:gd name="T8" fmla="*/ 8 w 8"/>
                  <a:gd name="T9" fmla="*/ 557 h 557"/>
                  <a:gd name="T10" fmla="*/ 4 w 8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57"/>
                  <a:gd name="T20" fmla="*/ 8 w 8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57">
                    <a:moveTo>
                      <a:pt x="4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557"/>
                    </a:lnTo>
                    <a:lnTo>
                      <a:pt x="4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24" name="Rectangle 273"/>
              <p:cNvSpPr>
                <a:spLocks noChangeArrowheads="1"/>
              </p:cNvSpPr>
              <p:nvPr/>
            </p:nvSpPr>
            <p:spPr bwMode="auto">
              <a:xfrm>
                <a:off x="576" y="768"/>
                <a:ext cx="178" cy="576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25" name="Rectangle 274"/>
              <p:cNvSpPr>
                <a:spLocks noChangeArrowheads="1"/>
              </p:cNvSpPr>
              <p:nvPr/>
            </p:nvSpPr>
            <p:spPr bwMode="auto">
              <a:xfrm>
                <a:off x="717" y="768"/>
                <a:ext cx="11" cy="557"/>
              </a:xfrm>
              <a:prstGeom prst="rect">
                <a:avLst/>
              </a:pr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26" name="Rectangle 275"/>
              <p:cNvSpPr>
                <a:spLocks noChangeArrowheads="1"/>
              </p:cNvSpPr>
              <p:nvPr/>
            </p:nvSpPr>
            <p:spPr bwMode="auto">
              <a:xfrm>
                <a:off x="1031" y="768"/>
                <a:ext cx="9" cy="557"/>
              </a:xfrm>
              <a:prstGeom prst="rect">
                <a:avLst/>
              </a:prstGeom>
              <a:solidFill>
                <a:srgbClr val="DC2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27" name="Freeform 276"/>
              <p:cNvSpPr>
                <a:spLocks/>
              </p:cNvSpPr>
              <p:nvPr/>
            </p:nvSpPr>
            <p:spPr bwMode="auto">
              <a:xfrm>
                <a:off x="1031" y="768"/>
                <a:ext cx="9" cy="557"/>
              </a:xfrm>
              <a:custGeom>
                <a:avLst/>
                <a:gdLst>
                  <a:gd name="T0" fmla="*/ 5 w 9"/>
                  <a:gd name="T1" fmla="*/ 557 h 557"/>
                  <a:gd name="T2" fmla="*/ 0 w 9"/>
                  <a:gd name="T3" fmla="*/ 557 h 557"/>
                  <a:gd name="T4" fmla="*/ 0 w 9"/>
                  <a:gd name="T5" fmla="*/ 0 h 557"/>
                  <a:gd name="T6" fmla="*/ 9 w 9"/>
                  <a:gd name="T7" fmla="*/ 0 h 557"/>
                  <a:gd name="T8" fmla="*/ 9 w 9"/>
                  <a:gd name="T9" fmla="*/ 557 h 557"/>
                  <a:gd name="T10" fmla="*/ 5 w 9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57"/>
                  <a:gd name="T20" fmla="*/ 9 w 9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57">
                    <a:moveTo>
                      <a:pt x="5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557"/>
                    </a:lnTo>
                    <a:lnTo>
                      <a:pt x="5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28" name="Rectangle 277"/>
              <p:cNvSpPr>
                <a:spLocks noChangeArrowheads="1"/>
              </p:cNvSpPr>
              <p:nvPr/>
            </p:nvSpPr>
            <p:spPr bwMode="auto">
              <a:xfrm>
                <a:off x="1079" y="768"/>
                <a:ext cx="11" cy="557"/>
              </a:xfrm>
              <a:prstGeom prst="rect">
                <a:avLst/>
              </a:prstGeom>
              <a:solidFill>
                <a:srgbClr val="FF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29" name="Freeform 278"/>
              <p:cNvSpPr>
                <a:spLocks/>
              </p:cNvSpPr>
              <p:nvPr/>
            </p:nvSpPr>
            <p:spPr bwMode="auto">
              <a:xfrm>
                <a:off x="1079" y="768"/>
                <a:ext cx="11" cy="557"/>
              </a:xfrm>
              <a:custGeom>
                <a:avLst/>
                <a:gdLst>
                  <a:gd name="T0" fmla="*/ 4 w 11"/>
                  <a:gd name="T1" fmla="*/ 557 h 557"/>
                  <a:gd name="T2" fmla="*/ 0 w 11"/>
                  <a:gd name="T3" fmla="*/ 557 h 557"/>
                  <a:gd name="T4" fmla="*/ 0 w 11"/>
                  <a:gd name="T5" fmla="*/ 0 h 557"/>
                  <a:gd name="T6" fmla="*/ 11 w 11"/>
                  <a:gd name="T7" fmla="*/ 0 h 557"/>
                  <a:gd name="T8" fmla="*/ 11 w 11"/>
                  <a:gd name="T9" fmla="*/ 557 h 557"/>
                  <a:gd name="T10" fmla="*/ 4 w 11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557"/>
                  <a:gd name="T20" fmla="*/ 11 w 11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557">
                    <a:moveTo>
                      <a:pt x="4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557"/>
                    </a:lnTo>
                    <a:lnTo>
                      <a:pt x="4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11330" name="Group 279"/>
              <p:cNvGrpSpPr>
                <a:grpSpLocks/>
              </p:cNvGrpSpPr>
              <p:nvPr/>
            </p:nvGrpSpPr>
            <p:grpSpPr bwMode="auto">
              <a:xfrm>
                <a:off x="1104" y="768"/>
                <a:ext cx="375" cy="557"/>
                <a:chOff x="1008" y="2736"/>
                <a:chExt cx="375" cy="557"/>
              </a:xfrm>
            </p:grpSpPr>
            <p:sp>
              <p:nvSpPr>
                <p:cNvPr id="11367" name="Rectangle 280"/>
                <p:cNvSpPr>
                  <a:spLocks noChangeArrowheads="1"/>
                </p:cNvSpPr>
                <p:nvPr/>
              </p:nvSpPr>
              <p:spPr bwMode="auto">
                <a:xfrm>
                  <a:off x="1255" y="2736"/>
                  <a:ext cx="128" cy="55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68" name="Freeform 281"/>
                <p:cNvSpPr>
                  <a:spLocks/>
                </p:cNvSpPr>
                <p:nvPr/>
              </p:nvSpPr>
              <p:spPr bwMode="auto">
                <a:xfrm>
                  <a:off x="1255" y="2736"/>
                  <a:ext cx="128" cy="557"/>
                </a:xfrm>
                <a:custGeom>
                  <a:avLst/>
                  <a:gdLst>
                    <a:gd name="T0" fmla="*/ 63 w 128"/>
                    <a:gd name="T1" fmla="*/ 557 h 557"/>
                    <a:gd name="T2" fmla="*/ 0 w 128"/>
                    <a:gd name="T3" fmla="*/ 557 h 557"/>
                    <a:gd name="T4" fmla="*/ 0 w 128"/>
                    <a:gd name="T5" fmla="*/ 0 h 557"/>
                    <a:gd name="T6" fmla="*/ 128 w 128"/>
                    <a:gd name="T7" fmla="*/ 0 h 557"/>
                    <a:gd name="T8" fmla="*/ 128 w 128"/>
                    <a:gd name="T9" fmla="*/ 557 h 557"/>
                    <a:gd name="T10" fmla="*/ 63 w 12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8"/>
                    <a:gd name="T19" fmla="*/ 0 h 557"/>
                    <a:gd name="T20" fmla="*/ 128 w 12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8" h="557">
                      <a:moveTo>
                        <a:pt x="63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128" y="0"/>
                      </a:lnTo>
                      <a:lnTo>
                        <a:pt x="128" y="557"/>
                      </a:lnTo>
                      <a:lnTo>
                        <a:pt x="63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69" name="Rectangle 282"/>
                <p:cNvSpPr>
                  <a:spLocks noChangeArrowheads="1"/>
                </p:cNvSpPr>
                <p:nvPr/>
              </p:nvSpPr>
              <p:spPr bwMode="auto">
                <a:xfrm>
                  <a:off x="1285" y="2736"/>
                  <a:ext cx="5" cy="557"/>
                </a:xfrm>
                <a:prstGeom prst="rect">
                  <a:avLst/>
                </a:prstGeom>
                <a:solidFill>
                  <a:srgbClr val="DC2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70" name="Freeform 283"/>
                <p:cNvSpPr>
                  <a:spLocks/>
                </p:cNvSpPr>
                <p:nvPr/>
              </p:nvSpPr>
              <p:spPr bwMode="auto">
                <a:xfrm>
                  <a:off x="1285" y="2736"/>
                  <a:ext cx="5" cy="557"/>
                </a:xfrm>
                <a:custGeom>
                  <a:avLst/>
                  <a:gdLst>
                    <a:gd name="T0" fmla="*/ 3 w 5"/>
                    <a:gd name="T1" fmla="*/ 557 h 557"/>
                    <a:gd name="T2" fmla="*/ 0 w 5"/>
                    <a:gd name="T3" fmla="*/ 557 h 557"/>
                    <a:gd name="T4" fmla="*/ 0 w 5"/>
                    <a:gd name="T5" fmla="*/ 0 h 557"/>
                    <a:gd name="T6" fmla="*/ 5 w 5"/>
                    <a:gd name="T7" fmla="*/ 0 h 557"/>
                    <a:gd name="T8" fmla="*/ 5 w 5"/>
                    <a:gd name="T9" fmla="*/ 557 h 557"/>
                    <a:gd name="T10" fmla="*/ 3 w 5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57"/>
                    <a:gd name="T20" fmla="*/ 5 w 5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57">
                      <a:moveTo>
                        <a:pt x="3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57"/>
                      </a:lnTo>
                      <a:lnTo>
                        <a:pt x="3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71" name="Rectangle 284"/>
                <p:cNvSpPr>
                  <a:spLocks noChangeArrowheads="1"/>
                </p:cNvSpPr>
                <p:nvPr/>
              </p:nvSpPr>
              <p:spPr bwMode="auto">
                <a:xfrm>
                  <a:off x="1340" y="2736"/>
                  <a:ext cx="8" cy="557"/>
                </a:xfrm>
                <a:prstGeom prst="rect">
                  <a:avLst/>
                </a:prstGeom>
                <a:solidFill>
                  <a:srgbClr val="FF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72" name="Freeform 285"/>
                <p:cNvSpPr>
                  <a:spLocks/>
                </p:cNvSpPr>
                <p:nvPr/>
              </p:nvSpPr>
              <p:spPr bwMode="auto">
                <a:xfrm>
                  <a:off x="1340" y="2736"/>
                  <a:ext cx="8" cy="557"/>
                </a:xfrm>
                <a:custGeom>
                  <a:avLst/>
                  <a:gdLst>
                    <a:gd name="T0" fmla="*/ 4 w 8"/>
                    <a:gd name="T1" fmla="*/ 557 h 557"/>
                    <a:gd name="T2" fmla="*/ 0 w 8"/>
                    <a:gd name="T3" fmla="*/ 557 h 557"/>
                    <a:gd name="T4" fmla="*/ 0 w 8"/>
                    <a:gd name="T5" fmla="*/ 0 h 557"/>
                    <a:gd name="T6" fmla="*/ 8 w 8"/>
                    <a:gd name="T7" fmla="*/ 0 h 557"/>
                    <a:gd name="T8" fmla="*/ 8 w 8"/>
                    <a:gd name="T9" fmla="*/ 557 h 557"/>
                    <a:gd name="T10" fmla="*/ 4 w 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557"/>
                    <a:gd name="T20" fmla="*/ 8 w 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557">
                      <a:moveTo>
                        <a:pt x="4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557"/>
                      </a:lnTo>
                      <a:lnTo>
                        <a:pt x="4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73" name="Rectangle 286"/>
                <p:cNvSpPr>
                  <a:spLocks noChangeArrowheads="1"/>
                </p:cNvSpPr>
                <p:nvPr/>
              </p:nvSpPr>
              <p:spPr bwMode="auto">
                <a:xfrm>
                  <a:off x="1008" y="2736"/>
                  <a:ext cx="197" cy="557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74" name="Freeform 287"/>
                <p:cNvSpPr>
                  <a:spLocks/>
                </p:cNvSpPr>
                <p:nvPr/>
              </p:nvSpPr>
              <p:spPr bwMode="auto">
                <a:xfrm>
                  <a:off x="1008" y="2736"/>
                  <a:ext cx="197" cy="557"/>
                </a:xfrm>
                <a:custGeom>
                  <a:avLst/>
                  <a:gdLst>
                    <a:gd name="T0" fmla="*/ 97 w 197"/>
                    <a:gd name="T1" fmla="*/ 557 h 557"/>
                    <a:gd name="T2" fmla="*/ 0 w 197"/>
                    <a:gd name="T3" fmla="*/ 557 h 557"/>
                    <a:gd name="T4" fmla="*/ 0 w 197"/>
                    <a:gd name="T5" fmla="*/ 0 h 557"/>
                    <a:gd name="T6" fmla="*/ 197 w 197"/>
                    <a:gd name="T7" fmla="*/ 0 h 557"/>
                    <a:gd name="T8" fmla="*/ 197 w 197"/>
                    <a:gd name="T9" fmla="*/ 557 h 557"/>
                    <a:gd name="T10" fmla="*/ 97 w 197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"/>
                    <a:gd name="T19" fmla="*/ 0 h 557"/>
                    <a:gd name="T20" fmla="*/ 197 w 197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" h="557">
                      <a:moveTo>
                        <a:pt x="97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197" y="0"/>
                      </a:lnTo>
                      <a:lnTo>
                        <a:pt x="197" y="557"/>
                      </a:lnTo>
                      <a:lnTo>
                        <a:pt x="97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75" name="Rectangle 288"/>
                <p:cNvSpPr>
                  <a:spLocks noChangeArrowheads="1"/>
                </p:cNvSpPr>
                <p:nvPr/>
              </p:nvSpPr>
              <p:spPr bwMode="auto">
                <a:xfrm>
                  <a:off x="1177" y="2736"/>
                  <a:ext cx="78" cy="55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76" name="Freeform 289"/>
                <p:cNvSpPr>
                  <a:spLocks/>
                </p:cNvSpPr>
                <p:nvPr/>
              </p:nvSpPr>
              <p:spPr bwMode="auto">
                <a:xfrm>
                  <a:off x="1177" y="2736"/>
                  <a:ext cx="78" cy="557"/>
                </a:xfrm>
                <a:custGeom>
                  <a:avLst/>
                  <a:gdLst>
                    <a:gd name="T0" fmla="*/ 39 w 78"/>
                    <a:gd name="T1" fmla="*/ 557 h 557"/>
                    <a:gd name="T2" fmla="*/ 0 w 78"/>
                    <a:gd name="T3" fmla="*/ 557 h 557"/>
                    <a:gd name="T4" fmla="*/ 0 w 78"/>
                    <a:gd name="T5" fmla="*/ 0 h 557"/>
                    <a:gd name="T6" fmla="*/ 78 w 78"/>
                    <a:gd name="T7" fmla="*/ 0 h 557"/>
                    <a:gd name="T8" fmla="*/ 78 w 78"/>
                    <a:gd name="T9" fmla="*/ 557 h 557"/>
                    <a:gd name="T10" fmla="*/ 39 w 7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557"/>
                    <a:gd name="T20" fmla="*/ 78 w 7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557">
                      <a:moveTo>
                        <a:pt x="39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78" y="0"/>
                      </a:lnTo>
                      <a:lnTo>
                        <a:pt x="78" y="557"/>
                      </a:lnTo>
                      <a:lnTo>
                        <a:pt x="39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77" name="Rectangle 290"/>
                <p:cNvSpPr>
                  <a:spLocks noChangeArrowheads="1"/>
                </p:cNvSpPr>
                <p:nvPr/>
              </p:nvSpPr>
              <p:spPr bwMode="auto">
                <a:xfrm>
                  <a:off x="1218" y="2736"/>
                  <a:ext cx="9" cy="557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78" name="Freeform 291"/>
                <p:cNvSpPr>
                  <a:spLocks/>
                </p:cNvSpPr>
                <p:nvPr/>
              </p:nvSpPr>
              <p:spPr bwMode="auto">
                <a:xfrm>
                  <a:off x="1218" y="2736"/>
                  <a:ext cx="9" cy="557"/>
                </a:xfrm>
                <a:custGeom>
                  <a:avLst/>
                  <a:gdLst>
                    <a:gd name="T0" fmla="*/ 4 w 9"/>
                    <a:gd name="T1" fmla="*/ 557 h 557"/>
                    <a:gd name="T2" fmla="*/ 0 w 9"/>
                    <a:gd name="T3" fmla="*/ 557 h 557"/>
                    <a:gd name="T4" fmla="*/ 0 w 9"/>
                    <a:gd name="T5" fmla="*/ 0 h 557"/>
                    <a:gd name="T6" fmla="*/ 9 w 9"/>
                    <a:gd name="T7" fmla="*/ 0 h 557"/>
                    <a:gd name="T8" fmla="*/ 9 w 9"/>
                    <a:gd name="T9" fmla="*/ 557 h 557"/>
                    <a:gd name="T10" fmla="*/ 4 w 9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557"/>
                    <a:gd name="T20" fmla="*/ 9 w 9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557">
                      <a:moveTo>
                        <a:pt x="4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557"/>
                      </a:lnTo>
                      <a:lnTo>
                        <a:pt x="4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11331" name="Rectangle 292"/>
              <p:cNvSpPr>
                <a:spLocks noChangeArrowheads="1"/>
              </p:cNvSpPr>
              <p:nvPr/>
            </p:nvSpPr>
            <p:spPr bwMode="auto">
              <a:xfrm>
                <a:off x="2181" y="768"/>
                <a:ext cx="32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32" name="Rectangle 293"/>
              <p:cNvSpPr>
                <a:spLocks noChangeArrowheads="1"/>
              </p:cNvSpPr>
              <p:nvPr/>
            </p:nvSpPr>
            <p:spPr bwMode="auto">
              <a:xfrm>
                <a:off x="2213" y="768"/>
                <a:ext cx="137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33" name="Freeform 294"/>
              <p:cNvSpPr>
                <a:spLocks/>
              </p:cNvSpPr>
              <p:nvPr/>
            </p:nvSpPr>
            <p:spPr bwMode="auto">
              <a:xfrm>
                <a:off x="2213" y="768"/>
                <a:ext cx="137" cy="557"/>
              </a:xfrm>
              <a:custGeom>
                <a:avLst/>
                <a:gdLst>
                  <a:gd name="T0" fmla="*/ 67 w 137"/>
                  <a:gd name="T1" fmla="*/ 557 h 557"/>
                  <a:gd name="T2" fmla="*/ 0 w 137"/>
                  <a:gd name="T3" fmla="*/ 557 h 557"/>
                  <a:gd name="T4" fmla="*/ 0 w 137"/>
                  <a:gd name="T5" fmla="*/ 0 h 557"/>
                  <a:gd name="T6" fmla="*/ 137 w 137"/>
                  <a:gd name="T7" fmla="*/ 0 h 557"/>
                  <a:gd name="T8" fmla="*/ 137 w 137"/>
                  <a:gd name="T9" fmla="*/ 557 h 557"/>
                  <a:gd name="T10" fmla="*/ 67 w 137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557"/>
                  <a:gd name="T20" fmla="*/ 137 w 137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7" y="0"/>
                    </a:lnTo>
                    <a:lnTo>
                      <a:pt x="137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34" name="Rectangle 295"/>
              <p:cNvSpPr>
                <a:spLocks noChangeArrowheads="1"/>
              </p:cNvSpPr>
              <p:nvPr/>
            </p:nvSpPr>
            <p:spPr bwMode="auto">
              <a:xfrm>
                <a:off x="2350" y="768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35" name="Freeform 296"/>
              <p:cNvSpPr>
                <a:spLocks/>
              </p:cNvSpPr>
              <p:nvPr/>
            </p:nvSpPr>
            <p:spPr bwMode="auto">
              <a:xfrm>
                <a:off x="2350" y="768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36" name="Rectangle 297"/>
              <p:cNvSpPr>
                <a:spLocks noChangeArrowheads="1"/>
              </p:cNvSpPr>
              <p:nvPr/>
            </p:nvSpPr>
            <p:spPr bwMode="auto">
              <a:xfrm>
                <a:off x="2385" y="768"/>
                <a:ext cx="134" cy="557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37" name="Freeform 298"/>
              <p:cNvSpPr>
                <a:spLocks/>
              </p:cNvSpPr>
              <p:nvPr/>
            </p:nvSpPr>
            <p:spPr bwMode="auto">
              <a:xfrm>
                <a:off x="2385" y="768"/>
                <a:ext cx="134" cy="557"/>
              </a:xfrm>
              <a:custGeom>
                <a:avLst/>
                <a:gdLst>
                  <a:gd name="T0" fmla="*/ 67 w 134"/>
                  <a:gd name="T1" fmla="*/ 557 h 557"/>
                  <a:gd name="T2" fmla="*/ 0 w 134"/>
                  <a:gd name="T3" fmla="*/ 557 h 557"/>
                  <a:gd name="T4" fmla="*/ 0 w 134"/>
                  <a:gd name="T5" fmla="*/ 0 h 557"/>
                  <a:gd name="T6" fmla="*/ 134 w 134"/>
                  <a:gd name="T7" fmla="*/ 0 h 557"/>
                  <a:gd name="T8" fmla="*/ 134 w 134"/>
                  <a:gd name="T9" fmla="*/ 557 h 557"/>
                  <a:gd name="T10" fmla="*/ 67 w 134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57"/>
                  <a:gd name="T20" fmla="*/ 134 w 134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57">
                    <a:moveTo>
                      <a:pt x="6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57"/>
                    </a:lnTo>
                    <a:lnTo>
                      <a:pt x="6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338" name="Rectangle 299"/>
              <p:cNvSpPr>
                <a:spLocks noChangeArrowheads="1"/>
              </p:cNvSpPr>
              <p:nvPr/>
            </p:nvSpPr>
            <p:spPr bwMode="auto">
              <a:xfrm>
                <a:off x="2519" y="768"/>
                <a:ext cx="35" cy="55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>
                  <a:ea typeface="굴림" pitchFamily="50" charset="-127"/>
                </a:endParaRPr>
              </a:p>
            </p:txBody>
          </p:sp>
          <p:sp>
            <p:nvSpPr>
              <p:cNvPr id="11339" name="Freeform 300"/>
              <p:cNvSpPr>
                <a:spLocks/>
              </p:cNvSpPr>
              <p:nvPr/>
            </p:nvSpPr>
            <p:spPr bwMode="auto">
              <a:xfrm>
                <a:off x="2519" y="768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11340" name="Group 301"/>
              <p:cNvGrpSpPr>
                <a:grpSpLocks/>
              </p:cNvGrpSpPr>
              <p:nvPr/>
            </p:nvGrpSpPr>
            <p:grpSpPr bwMode="auto">
              <a:xfrm>
                <a:off x="1461" y="768"/>
                <a:ext cx="375" cy="557"/>
                <a:chOff x="1008" y="2736"/>
                <a:chExt cx="375" cy="557"/>
              </a:xfrm>
            </p:grpSpPr>
            <p:sp>
              <p:nvSpPr>
                <p:cNvPr id="11355" name="Rectangle 302"/>
                <p:cNvSpPr>
                  <a:spLocks noChangeArrowheads="1"/>
                </p:cNvSpPr>
                <p:nvPr/>
              </p:nvSpPr>
              <p:spPr bwMode="auto">
                <a:xfrm>
                  <a:off x="1255" y="2736"/>
                  <a:ext cx="128" cy="55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56" name="Freeform 303"/>
                <p:cNvSpPr>
                  <a:spLocks/>
                </p:cNvSpPr>
                <p:nvPr/>
              </p:nvSpPr>
              <p:spPr bwMode="auto">
                <a:xfrm>
                  <a:off x="1255" y="2736"/>
                  <a:ext cx="128" cy="557"/>
                </a:xfrm>
                <a:custGeom>
                  <a:avLst/>
                  <a:gdLst>
                    <a:gd name="T0" fmla="*/ 63 w 128"/>
                    <a:gd name="T1" fmla="*/ 557 h 557"/>
                    <a:gd name="T2" fmla="*/ 0 w 128"/>
                    <a:gd name="T3" fmla="*/ 557 h 557"/>
                    <a:gd name="T4" fmla="*/ 0 w 128"/>
                    <a:gd name="T5" fmla="*/ 0 h 557"/>
                    <a:gd name="T6" fmla="*/ 128 w 128"/>
                    <a:gd name="T7" fmla="*/ 0 h 557"/>
                    <a:gd name="T8" fmla="*/ 128 w 128"/>
                    <a:gd name="T9" fmla="*/ 557 h 557"/>
                    <a:gd name="T10" fmla="*/ 63 w 12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8"/>
                    <a:gd name="T19" fmla="*/ 0 h 557"/>
                    <a:gd name="T20" fmla="*/ 128 w 12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8" h="557">
                      <a:moveTo>
                        <a:pt x="63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128" y="0"/>
                      </a:lnTo>
                      <a:lnTo>
                        <a:pt x="128" y="557"/>
                      </a:lnTo>
                      <a:lnTo>
                        <a:pt x="63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57" name="Rectangle 304"/>
                <p:cNvSpPr>
                  <a:spLocks noChangeArrowheads="1"/>
                </p:cNvSpPr>
                <p:nvPr/>
              </p:nvSpPr>
              <p:spPr bwMode="auto">
                <a:xfrm>
                  <a:off x="1285" y="2736"/>
                  <a:ext cx="5" cy="557"/>
                </a:xfrm>
                <a:prstGeom prst="rect">
                  <a:avLst/>
                </a:prstGeom>
                <a:solidFill>
                  <a:srgbClr val="DC2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58" name="Freeform 305"/>
                <p:cNvSpPr>
                  <a:spLocks/>
                </p:cNvSpPr>
                <p:nvPr/>
              </p:nvSpPr>
              <p:spPr bwMode="auto">
                <a:xfrm>
                  <a:off x="1285" y="2736"/>
                  <a:ext cx="5" cy="557"/>
                </a:xfrm>
                <a:custGeom>
                  <a:avLst/>
                  <a:gdLst>
                    <a:gd name="T0" fmla="*/ 3 w 5"/>
                    <a:gd name="T1" fmla="*/ 557 h 557"/>
                    <a:gd name="T2" fmla="*/ 0 w 5"/>
                    <a:gd name="T3" fmla="*/ 557 h 557"/>
                    <a:gd name="T4" fmla="*/ 0 w 5"/>
                    <a:gd name="T5" fmla="*/ 0 h 557"/>
                    <a:gd name="T6" fmla="*/ 5 w 5"/>
                    <a:gd name="T7" fmla="*/ 0 h 557"/>
                    <a:gd name="T8" fmla="*/ 5 w 5"/>
                    <a:gd name="T9" fmla="*/ 557 h 557"/>
                    <a:gd name="T10" fmla="*/ 3 w 5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57"/>
                    <a:gd name="T20" fmla="*/ 5 w 5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57">
                      <a:moveTo>
                        <a:pt x="3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57"/>
                      </a:lnTo>
                      <a:lnTo>
                        <a:pt x="3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59" name="Rectangle 306"/>
                <p:cNvSpPr>
                  <a:spLocks noChangeArrowheads="1"/>
                </p:cNvSpPr>
                <p:nvPr/>
              </p:nvSpPr>
              <p:spPr bwMode="auto">
                <a:xfrm>
                  <a:off x="1340" y="2736"/>
                  <a:ext cx="8" cy="557"/>
                </a:xfrm>
                <a:prstGeom prst="rect">
                  <a:avLst/>
                </a:prstGeom>
                <a:solidFill>
                  <a:srgbClr val="FF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60" name="Freeform 307"/>
                <p:cNvSpPr>
                  <a:spLocks/>
                </p:cNvSpPr>
                <p:nvPr/>
              </p:nvSpPr>
              <p:spPr bwMode="auto">
                <a:xfrm>
                  <a:off x="1340" y="2736"/>
                  <a:ext cx="8" cy="557"/>
                </a:xfrm>
                <a:custGeom>
                  <a:avLst/>
                  <a:gdLst>
                    <a:gd name="T0" fmla="*/ 4 w 8"/>
                    <a:gd name="T1" fmla="*/ 557 h 557"/>
                    <a:gd name="T2" fmla="*/ 0 w 8"/>
                    <a:gd name="T3" fmla="*/ 557 h 557"/>
                    <a:gd name="T4" fmla="*/ 0 w 8"/>
                    <a:gd name="T5" fmla="*/ 0 h 557"/>
                    <a:gd name="T6" fmla="*/ 8 w 8"/>
                    <a:gd name="T7" fmla="*/ 0 h 557"/>
                    <a:gd name="T8" fmla="*/ 8 w 8"/>
                    <a:gd name="T9" fmla="*/ 557 h 557"/>
                    <a:gd name="T10" fmla="*/ 4 w 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557"/>
                    <a:gd name="T20" fmla="*/ 8 w 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557">
                      <a:moveTo>
                        <a:pt x="4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557"/>
                      </a:lnTo>
                      <a:lnTo>
                        <a:pt x="4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61" name="Rectangle 308"/>
                <p:cNvSpPr>
                  <a:spLocks noChangeArrowheads="1"/>
                </p:cNvSpPr>
                <p:nvPr/>
              </p:nvSpPr>
              <p:spPr bwMode="auto">
                <a:xfrm>
                  <a:off x="1008" y="2736"/>
                  <a:ext cx="197" cy="557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62" name="Freeform 309"/>
                <p:cNvSpPr>
                  <a:spLocks/>
                </p:cNvSpPr>
                <p:nvPr/>
              </p:nvSpPr>
              <p:spPr bwMode="auto">
                <a:xfrm>
                  <a:off x="1008" y="2736"/>
                  <a:ext cx="197" cy="557"/>
                </a:xfrm>
                <a:custGeom>
                  <a:avLst/>
                  <a:gdLst>
                    <a:gd name="T0" fmla="*/ 97 w 197"/>
                    <a:gd name="T1" fmla="*/ 557 h 557"/>
                    <a:gd name="T2" fmla="*/ 0 w 197"/>
                    <a:gd name="T3" fmla="*/ 557 h 557"/>
                    <a:gd name="T4" fmla="*/ 0 w 197"/>
                    <a:gd name="T5" fmla="*/ 0 h 557"/>
                    <a:gd name="T6" fmla="*/ 197 w 197"/>
                    <a:gd name="T7" fmla="*/ 0 h 557"/>
                    <a:gd name="T8" fmla="*/ 197 w 197"/>
                    <a:gd name="T9" fmla="*/ 557 h 557"/>
                    <a:gd name="T10" fmla="*/ 97 w 197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"/>
                    <a:gd name="T19" fmla="*/ 0 h 557"/>
                    <a:gd name="T20" fmla="*/ 197 w 197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" h="557">
                      <a:moveTo>
                        <a:pt x="97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197" y="0"/>
                      </a:lnTo>
                      <a:lnTo>
                        <a:pt x="197" y="557"/>
                      </a:lnTo>
                      <a:lnTo>
                        <a:pt x="97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63" name="Rectangle 310"/>
                <p:cNvSpPr>
                  <a:spLocks noChangeArrowheads="1"/>
                </p:cNvSpPr>
                <p:nvPr/>
              </p:nvSpPr>
              <p:spPr bwMode="auto">
                <a:xfrm>
                  <a:off x="1177" y="2736"/>
                  <a:ext cx="78" cy="55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64" name="Freeform 311"/>
                <p:cNvSpPr>
                  <a:spLocks/>
                </p:cNvSpPr>
                <p:nvPr/>
              </p:nvSpPr>
              <p:spPr bwMode="auto">
                <a:xfrm>
                  <a:off x="1177" y="2736"/>
                  <a:ext cx="78" cy="557"/>
                </a:xfrm>
                <a:custGeom>
                  <a:avLst/>
                  <a:gdLst>
                    <a:gd name="T0" fmla="*/ 39 w 78"/>
                    <a:gd name="T1" fmla="*/ 557 h 557"/>
                    <a:gd name="T2" fmla="*/ 0 w 78"/>
                    <a:gd name="T3" fmla="*/ 557 h 557"/>
                    <a:gd name="T4" fmla="*/ 0 w 78"/>
                    <a:gd name="T5" fmla="*/ 0 h 557"/>
                    <a:gd name="T6" fmla="*/ 78 w 78"/>
                    <a:gd name="T7" fmla="*/ 0 h 557"/>
                    <a:gd name="T8" fmla="*/ 78 w 78"/>
                    <a:gd name="T9" fmla="*/ 557 h 557"/>
                    <a:gd name="T10" fmla="*/ 39 w 7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557"/>
                    <a:gd name="T20" fmla="*/ 78 w 7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557">
                      <a:moveTo>
                        <a:pt x="39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78" y="0"/>
                      </a:lnTo>
                      <a:lnTo>
                        <a:pt x="78" y="557"/>
                      </a:lnTo>
                      <a:lnTo>
                        <a:pt x="39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65" name="Rectangle 312"/>
                <p:cNvSpPr>
                  <a:spLocks noChangeArrowheads="1"/>
                </p:cNvSpPr>
                <p:nvPr/>
              </p:nvSpPr>
              <p:spPr bwMode="auto">
                <a:xfrm>
                  <a:off x="1218" y="2736"/>
                  <a:ext cx="9" cy="557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66" name="Freeform 313"/>
                <p:cNvSpPr>
                  <a:spLocks/>
                </p:cNvSpPr>
                <p:nvPr/>
              </p:nvSpPr>
              <p:spPr bwMode="auto">
                <a:xfrm>
                  <a:off x="1218" y="2736"/>
                  <a:ext cx="9" cy="557"/>
                </a:xfrm>
                <a:custGeom>
                  <a:avLst/>
                  <a:gdLst>
                    <a:gd name="T0" fmla="*/ 4 w 9"/>
                    <a:gd name="T1" fmla="*/ 557 h 557"/>
                    <a:gd name="T2" fmla="*/ 0 w 9"/>
                    <a:gd name="T3" fmla="*/ 557 h 557"/>
                    <a:gd name="T4" fmla="*/ 0 w 9"/>
                    <a:gd name="T5" fmla="*/ 0 h 557"/>
                    <a:gd name="T6" fmla="*/ 9 w 9"/>
                    <a:gd name="T7" fmla="*/ 0 h 557"/>
                    <a:gd name="T8" fmla="*/ 9 w 9"/>
                    <a:gd name="T9" fmla="*/ 557 h 557"/>
                    <a:gd name="T10" fmla="*/ 4 w 9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557"/>
                    <a:gd name="T20" fmla="*/ 9 w 9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557">
                      <a:moveTo>
                        <a:pt x="4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557"/>
                      </a:lnTo>
                      <a:lnTo>
                        <a:pt x="4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1341" name="Group 314"/>
              <p:cNvGrpSpPr>
                <a:grpSpLocks/>
              </p:cNvGrpSpPr>
              <p:nvPr/>
            </p:nvGrpSpPr>
            <p:grpSpPr bwMode="auto">
              <a:xfrm>
                <a:off x="1845" y="768"/>
                <a:ext cx="375" cy="557"/>
                <a:chOff x="1008" y="2736"/>
                <a:chExt cx="375" cy="557"/>
              </a:xfrm>
            </p:grpSpPr>
            <p:sp>
              <p:nvSpPr>
                <p:cNvPr id="11343" name="Rectangle 315"/>
                <p:cNvSpPr>
                  <a:spLocks noChangeArrowheads="1"/>
                </p:cNvSpPr>
                <p:nvPr/>
              </p:nvSpPr>
              <p:spPr bwMode="auto">
                <a:xfrm>
                  <a:off x="1255" y="2736"/>
                  <a:ext cx="128" cy="55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44" name="Freeform 316"/>
                <p:cNvSpPr>
                  <a:spLocks/>
                </p:cNvSpPr>
                <p:nvPr/>
              </p:nvSpPr>
              <p:spPr bwMode="auto">
                <a:xfrm>
                  <a:off x="1255" y="2736"/>
                  <a:ext cx="128" cy="557"/>
                </a:xfrm>
                <a:custGeom>
                  <a:avLst/>
                  <a:gdLst>
                    <a:gd name="T0" fmla="*/ 63 w 128"/>
                    <a:gd name="T1" fmla="*/ 557 h 557"/>
                    <a:gd name="T2" fmla="*/ 0 w 128"/>
                    <a:gd name="T3" fmla="*/ 557 h 557"/>
                    <a:gd name="T4" fmla="*/ 0 w 128"/>
                    <a:gd name="T5" fmla="*/ 0 h 557"/>
                    <a:gd name="T6" fmla="*/ 128 w 128"/>
                    <a:gd name="T7" fmla="*/ 0 h 557"/>
                    <a:gd name="T8" fmla="*/ 128 w 128"/>
                    <a:gd name="T9" fmla="*/ 557 h 557"/>
                    <a:gd name="T10" fmla="*/ 63 w 12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8"/>
                    <a:gd name="T19" fmla="*/ 0 h 557"/>
                    <a:gd name="T20" fmla="*/ 128 w 12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8" h="557">
                      <a:moveTo>
                        <a:pt x="63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128" y="0"/>
                      </a:lnTo>
                      <a:lnTo>
                        <a:pt x="128" y="557"/>
                      </a:lnTo>
                      <a:lnTo>
                        <a:pt x="63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45" name="Rectangle 317"/>
                <p:cNvSpPr>
                  <a:spLocks noChangeArrowheads="1"/>
                </p:cNvSpPr>
                <p:nvPr/>
              </p:nvSpPr>
              <p:spPr bwMode="auto">
                <a:xfrm>
                  <a:off x="1285" y="2736"/>
                  <a:ext cx="5" cy="557"/>
                </a:xfrm>
                <a:prstGeom prst="rect">
                  <a:avLst/>
                </a:prstGeom>
                <a:solidFill>
                  <a:srgbClr val="DC2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46" name="Freeform 318"/>
                <p:cNvSpPr>
                  <a:spLocks/>
                </p:cNvSpPr>
                <p:nvPr/>
              </p:nvSpPr>
              <p:spPr bwMode="auto">
                <a:xfrm>
                  <a:off x="1285" y="2736"/>
                  <a:ext cx="5" cy="557"/>
                </a:xfrm>
                <a:custGeom>
                  <a:avLst/>
                  <a:gdLst>
                    <a:gd name="T0" fmla="*/ 3 w 5"/>
                    <a:gd name="T1" fmla="*/ 557 h 557"/>
                    <a:gd name="T2" fmla="*/ 0 w 5"/>
                    <a:gd name="T3" fmla="*/ 557 h 557"/>
                    <a:gd name="T4" fmla="*/ 0 w 5"/>
                    <a:gd name="T5" fmla="*/ 0 h 557"/>
                    <a:gd name="T6" fmla="*/ 5 w 5"/>
                    <a:gd name="T7" fmla="*/ 0 h 557"/>
                    <a:gd name="T8" fmla="*/ 5 w 5"/>
                    <a:gd name="T9" fmla="*/ 557 h 557"/>
                    <a:gd name="T10" fmla="*/ 3 w 5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57"/>
                    <a:gd name="T20" fmla="*/ 5 w 5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57">
                      <a:moveTo>
                        <a:pt x="3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57"/>
                      </a:lnTo>
                      <a:lnTo>
                        <a:pt x="3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47" name="Rectangle 319"/>
                <p:cNvSpPr>
                  <a:spLocks noChangeArrowheads="1"/>
                </p:cNvSpPr>
                <p:nvPr/>
              </p:nvSpPr>
              <p:spPr bwMode="auto">
                <a:xfrm>
                  <a:off x="1340" y="2736"/>
                  <a:ext cx="8" cy="557"/>
                </a:xfrm>
                <a:prstGeom prst="rect">
                  <a:avLst/>
                </a:prstGeom>
                <a:solidFill>
                  <a:srgbClr val="FF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48" name="Freeform 320"/>
                <p:cNvSpPr>
                  <a:spLocks/>
                </p:cNvSpPr>
                <p:nvPr/>
              </p:nvSpPr>
              <p:spPr bwMode="auto">
                <a:xfrm>
                  <a:off x="1340" y="2736"/>
                  <a:ext cx="8" cy="557"/>
                </a:xfrm>
                <a:custGeom>
                  <a:avLst/>
                  <a:gdLst>
                    <a:gd name="T0" fmla="*/ 4 w 8"/>
                    <a:gd name="T1" fmla="*/ 557 h 557"/>
                    <a:gd name="T2" fmla="*/ 0 w 8"/>
                    <a:gd name="T3" fmla="*/ 557 h 557"/>
                    <a:gd name="T4" fmla="*/ 0 w 8"/>
                    <a:gd name="T5" fmla="*/ 0 h 557"/>
                    <a:gd name="T6" fmla="*/ 8 w 8"/>
                    <a:gd name="T7" fmla="*/ 0 h 557"/>
                    <a:gd name="T8" fmla="*/ 8 w 8"/>
                    <a:gd name="T9" fmla="*/ 557 h 557"/>
                    <a:gd name="T10" fmla="*/ 4 w 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557"/>
                    <a:gd name="T20" fmla="*/ 8 w 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557">
                      <a:moveTo>
                        <a:pt x="4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557"/>
                      </a:lnTo>
                      <a:lnTo>
                        <a:pt x="4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49" name="Rectangle 321"/>
                <p:cNvSpPr>
                  <a:spLocks noChangeArrowheads="1"/>
                </p:cNvSpPr>
                <p:nvPr/>
              </p:nvSpPr>
              <p:spPr bwMode="auto">
                <a:xfrm>
                  <a:off x="1008" y="2736"/>
                  <a:ext cx="197" cy="557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50" name="Freeform 322"/>
                <p:cNvSpPr>
                  <a:spLocks/>
                </p:cNvSpPr>
                <p:nvPr/>
              </p:nvSpPr>
              <p:spPr bwMode="auto">
                <a:xfrm>
                  <a:off x="1008" y="2736"/>
                  <a:ext cx="197" cy="557"/>
                </a:xfrm>
                <a:custGeom>
                  <a:avLst/>
                  <a:gdLst>
                    <a:gd name="T0" fmla="*/ 97 w 197"/>
                    <a:gd name="T1" fmla="*/ 557 h 557"/>
                    <a:gd name="T2" fmla="*/ 0 w 197"/>
                    <a:gd name="T3" fmla="*/ 557 h 557"/>
                    <a:gd name="T4" fmla="*/ 0 w 197"/>
                    <a:gd name="T5" fmla="*/ 0 h 557"/>
                    <a:gd name="T6" fmla="*/ 197 w 197"/>
                    <a:gd name="T7" fmla="*/ 0 h 557"/>
                    <a:gd name="T8" fmla="*/ 197 w 197"/>
                    <a:gd name="T9" fmla="*/ 557 h 557"/>
                    <a:gd name="T10" fmla="*/ 97 w 197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"/>
                    <a:gd name="T19" fmla="*/ 0 h 557"/>
                    <a:gd name="T20" fmla="*/ 197 w 197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" h="557">
                      <a:moveTo>
                        <a:pt x="97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197" y="0"/>
                      </a:lnTo>
                      <a:lnTo>
                        <a:pt x="197" y="557"/>
                      </a:lnTo>
                      <a:lnTo>
                        <a:pt x="97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51" name="Rectangle 323"/>
                <p:cNvSpPr>
                  <a:spLocks noChangeArrowheads="1"/>
                </p:cNvSpPr>
                <p:nvPr/>
              </p:nvSpPr>
              <p:spPr bwMode="auto">
                <a:xfrm>
                  <a:off x="1177" y="2736"/>
                  <a:ext cx="78" cy="55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52" name="Freeform 324"/>
                <p:cNvSpPr>
                  <a:spLocks/>
                </p:cNvSpPr>
                <p:nvPr/>
              </p:nvSpPr>
              <p:spPr bwMode="auto">
                <a:xfrm>
                  <a:off x="1177" y="2736"/>
                  <a:ext cx="78" cy="557"/>
                </a:xfrm>
                <a:custGeom>
                  <a:avLst/>
                  <a:gdLst>
                    <a:gd name="T0" fmla="*/ 39 w 78"/>
                    <a:gd name="T1" fmla="*/ 557 h 557"/>
                    <a:gd name="T2" fmla="*/ 0 w 78"/>
                    <a:gd name="T3" fmla="*/ 557 h 557"/>
                    <a:gd name="T4" fmla="*/ 0 w 78"/>
                    <a:gd name="T5" fmla="*/ 0 h 557"/>
                    <a:gd name="T6" fmla="*/ 78 w 78"/>
                    <a:gd name="T7" fmla="*/ 0 h 557"/>
                    <a:gd name="T8" fmla="*/ 78 w 78"/>
                    <a:gd name="T9" fmla="*/ 557 h 557"/>
                    <a:gd name="T10" fmla="*/ 39 w 78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"/>
                    <a:gd name="T19" fmla="*/ 0 h 557"/>
                    <a:gd name="T20" fmla="*/ 78 w 78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" h="557">
                      <a:moveTo>
                        <a:pt x="39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78" y="0"/>
                      </a:lnTo>
                      <a:lnTo>
                        <a:pt x="78" y="557"/>
                      </a:lnTo>
                      <a:lnTo>
                        <a:pt x="39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1135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218" y="2736"/>
                  <a:ext cx="9" cy="557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ko-KR" altLang="en-US">
                    <a:ea typeface="굴림" pitchFamily="50" charset="-127"/>
                  </a:endParaRPr>
                </a:p>
              </p:txBody>
            </p:sp>
            <p:sp>
              <p:nvSpPr>
                <p:cNvPr id="11354" name="Freeform 326"/>
                <p:cNvSpPr>
                  <a:spLocks/>
                </p:cNvSpPr>
                <p:nvPr/>
              </p:nvSpPr>
              <p:spPr bwMode="auto">
                <a:xfrm>
                  <a:off x="1218" y="2736"/>
                  <a:ext cx="9" cy="557"/>
                </a:xfrm>
                <a:custGeom>
                  <a:avLst/>
                  <a:gdLst>
                    <a:gd name="T0" fmla="*/ 4 w 9"/>
                    <a:gd name="T1" fmla="*/ 557 h 557"/>
                    <a:gd name="T2" fmla="*/ 0 w 9"/>
                    <a:gd name="T3" fmla="*/ 557 h 557"/>
                    <a:gd name="T4" fmla="*/ 0 w 9"/>
                    <a:gd name="T5" fmla="*/ 0 h 557"/>
                    <a:gd name="T6" fmla="*/ 9 w 9"/>
                    <a:gd name="T7" fmla="*/ 0 h 557"/>
                    <a:gd name="T8" fmla="*/ 9 w 9"/>
                    <a:gd name="T9" fmla="*/ 557 h 557"/>
                    <a:gd name="T10" fmla="*/ 4 w 9"/>
                    <a:gd name="T11" fmla="*/ 557 h 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557"/>
                    <a:gd name="T20" fmla="*/ 9 w 9"/>
                    <a:gd name="T21" fmla="*/ 557 h 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557">
                      <a:moveTo>
                        <a:pt x="4" y="557"/>
                      </a:moveTo>
                      <a:lnTo>
                        <a:pt x="0" y="55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557"/>
                      </a:lnTo>
                      <a:lnTo>
                        <a:pt x="4" y="5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11342" name="Freeform 327"/>
              <p:cNvSpPr>
                <a:spLocks/>
              </p:cNvSpPr>
              <p:nvPr/>
            </p:nvSpPr>
            <p:spPr bwMode="auto">
              <a:xfrm>
                <a:off x="720" y="768"/>
                <a:ext cx="35" cy="557"/>
              </a:xfrm>
              <a:custGeom>
                <a:avLst/>
                <a:gdLst>
                  <a:gd name="T0" fmla="*/ 17 w 35"/>
                  <a:gd name="T1" fmla="*/ 557 h 557"/>
                  <a:gd name="T2" fmla="*/ 0 w 35"/>
                  <a:gd name="T3" fmla="*/ 557 h 557"/>
                  <a:gd name="T4" fmla="*/ 0 w 35"/>
                  <a:gd name="T5" fmla="*/ 0 h 557"/>
                  <a:gd name="T6" fmla="*/ 35 w 35"/>
                  <a:gd name="T7" fmla="*/ 0 h 557"/>
                  <a:gd name="T8" fmla="*/ 35 w 35"/>
                  <a:gd name="T9" fmla="*/ 557 h 557"/>
                  <a:gd name="T10" fmla="*/ 17 w 35"/>
                  <a:gd name="T11" fmla="*/ 557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557"/>
                  <a:gd name="T20" fmla="*/ 35 w 35"/>
                  <a:gd name="T21" fmla="*/ 557 h 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557">
                    <a:moveTo>
                      <a:pt x="17" y="557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7"/>
                    </a:lnTo>
                    <a:lnTo>
                      <a:pt x="17" y="557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1313" name="Text Box 328"/>
            <p:cNvSpPr txBox="1">
              <a:spLocks noChangeArrowheads="1"/>
            </p:cNvSpPr>
            <p:nvPr/>
          </p:nvSpPr>
          <p:spPr bwMode="auto">
            <a:xfrm>
              <a:off x="585758" y="2133600"/>
              <a:ext cx="21336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b="1" i="1"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Segment - 0</a:t>
              </a:r>
            </a:p>
          </p:txBody>
        </p:sp>
        <p:sp>
          <p:nvSpPr>
            <p:cNvPr id="11314" name="Text Box 329"/>
            <p:cNvSpPr txBox="1">
              <a:spLocks noChangeArrowheads="1"/>
            </p:cNvSpPr>
            <p:nvPr/>
          </p:nvSpPr>
          <p:spPr bwMode="auto">
            <a:xfrm>
              <a:off x="3709958" y="2133600"/>
              <a:ext cx="21336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b="1" i="1"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Segment - 1</a:t>
              </a:r>
            </a:p>
          </p:txBody>
        </p:sp>
        <p:sp>
          <p:nvSpPr>
            <p:cNvPr id="11315" name="Text Box 330"/>
            <p:cNvSpPr txBox="1">
              <a:spLocks noChangeArrowheads="1"/>
            </p:cNvSpPr>
            <p:nvPr/>
          </p:nvSpPr>
          <p:spPr bwMode="auto">
            <a:xfrm>
              <a:off x="5770533" y="2133600"/>
              <a:ext cx="21336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b="1" i="1"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Segment - 2</a:t>
              </a:r>
            </a:p>
          </p:txBody>
        </p:sp>
      </p:grpSp>
      <p:sp>
        <p:nvSpPr>
          <p:cNvPr id="11269" name="TextBox 141"/>
          <p:cNvSpPr txBox="1">
            <a:spLocks noChangeArrowheads="1"/>
          </p:cNvSpPr>
          <p:nvPr/>
        </p:nvSpPr>
        <p:spPr bwMode="auto">
          <a:xfrm>
            <a:off x="2163564" y="3598912"/>
            <a:ext cx="1052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ko-KR" sz="240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Lateral</a:t>
            </a:r>
            <a:endParaRPr lang="ko-KR" altLang="en-US" sz="240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1270" name="TextBox 142"/>
          <p:cNvSpPr txBox="1">
            <a:spLocks noChangeArrowheads="1"/>
          </p:cNvSpPr>
          <p:nvPr/>
        </p:nvSpPr>
        <p:spPr bwMode="auto">
          <a:xfrm>
            <a:off x="285750" y="4197052"/>
            <a:ext cx="1771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ko-KR" sz="240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Longitudinal</a:t>
            </a:r>
            <a:endParaRPr lang="ko-KR" altLang="en-US" sz="240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grpSp>
        <p:nvGrpSpPr>
          <p:cNvPr id="11271" name="그룹 88"/>
          <p:cNvGrpSpPr>
            <a:grpSpLocks/>
          </p:cNvGrpSpPr>
          <p:nvPr/>
        </p:nvGrpSpPr>
        <p:grpSpPr bwMode="auto">
          <a:xfrm>
            <a:off x="1643063" y="1571625"/>
            <a:ext cx="3786187" cy="2000250"/>
            <a:chOff x="5072066" y="3786190"/>
            <a:chExt cx="3786214" cy="2000264"/>
          </a:xfrm>
        </p:grpSpPr>
        <p:sp>
          <p:nvSpPr>
            <p:cNvPr id="146" name="설명선 2 145"/>
            <p:cNvSpPr/>
            <p:nvPr/>
          </p:nvSpPr>
          <p:spPr>
            <a:xfrm>
              <a:off x="6429388" y="3786190"/>
              <a:ext cx="2428892" cy="571504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46598"/>
                <a:gd name="adj6" fmla="val -38644"/>
              </a:avLst>
            </a:prstGeom>
            <a:solidFill>
              <a:srgbClr val="0070C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>
                  <a:solidFill>
                    <a:srgbClr val="FFFFFF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8 pad sensors </a:t>
              </a:r>
            </a:p>
            <a:p>
              <a:pPr algn="ctr">
                <a:defRPr/>
              </a:pPr>
              <a:r>
                <a:rPr lang="en-US" altLang="ko-KR" dirty="0">
                  <a:solidFill>
                    <a:srgbClr val="FFFFFF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in one carrier board</a:t>
              </a:r>
              <a:endParaRPr lang="ko-KR" altLang="en-US" dirty="0">
                <a:solidFill>
                  <a:srgbClr val="FFFFFF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cxnSp>
          <p:nvCxnSpPr>
            <p:cNvPr id="147" name="직선 연결선 146"/>
            <p:cNvCxnSpPr/>
            <p:nvPr/>
          </p:nvCxnSpPr>
          <p:spPr>
            <a:xfrm rot="5400000">
              <a:off x="4536281" y="5179231"/>
              <a:ext cx="1143008" cy="714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/>
            <p:cNvCxnSpPr/>
            <p:nvPr/>
          </p:nvCxnSpPr>
          <p:spPr>
            <a:xfrm rot="5400000">
              <a:off x="7608115" y="5179231"/>
              <a:ext cx="1143008" cy="714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연결선 148"/>
            <p:cNvCxnSpPr/>
            <p:nvPr/>
          </p:nvCxnSpPr>
          <p:spPr>
            <a:xfrm>
              <a:off x="5143504" y="4643446"/>
              <a:ext cx="30718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/>
            <p:cNvCxnSpPr/>
            <p:nvPr/>
          </p:nvCxnSpPr>
          <p:spPr>
            <a:xfrm>
              <a:off x="5072066" y="5786454"/>
              <a:ext cx="30718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/>
            <p:cNvCxnSpPr/>
            <p:nvPr/>
          </p:nvCxnSpPr>
          <p:spPr>
            <a:xfrm>
              <a:off x="5072066" y="5286389"/>
              <a:ext cx="30718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연결선 151"/>
            <p:cNvCxnSpPr/>
            <p:nvPr/>
          </p:nvCxnSpPr>
          <p:spPr>
            <a:xfrm rot="5400000">
              <a:off x="6036479" y="5179231"/>
              <a:ext cx="1143008" cy="714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연결선 152"/>
            <p:cNvCxnSpPr/>
            <p:nvPr/>
          </p:nvCxnSpPr>
          <p:spPr>
            <a:xfrm rot="5400000">
              <a:off x="6822298" y="5179231"/>
              <a:ext cx="1143008" cy="714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직선 연결선 153"/>
            <p:cNvCxnSpPr/>
            <p:nvPr/>
          </p:nvCxnSpPr>
          <p:spPr>
            <a:xfrm rot="5400000">
              <a:off x="5250661" y="5179231"/>
              <a:ext cx="1143008" cy="714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5" name="Picture 3" descr="C:\Documents and Settings\emily\바탕 화면\kps2009\완성.bmp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2590800"/>
            <a:ext cx="1428750" cy="142875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8" name="타원 197"/>
          <p:cNvSpPr/>
          <p:nvPr/>
        </p:nvSpPr>
        <p:spPr bwMode="auto">
          <a:xfrm>
            <a:off x="2719189" y="1793924"/>
            <a:ext cx="2428875" cy="264318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ea typeface="굴림" pitchFamily="50" charset="-127"/>
            </a:endParaRPr>
          </a:p>
        </p:txBody>
      </p:sp>
      <p:cxnSp>
        <p:nvCxnSpPr>
          <p:cNvPr id="200" name="직선 화살표 연결선 199"/>
          <p:cNvCxnSpPr/>
          <p:nvPr/>
        </p:nvCxnSpPr>
        <p:spPr bwMode="auto">
          <a:xfrm>
            <a:off x="861814" y="2936924"/>
            <a:ext cx="1643063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174"/>
          <p:cNvGrpSpPr>
            <a:grpSpLocks/>
          </p:cNvGrpSpPr>
          <p:nvPr/>
        </p:nvGrpSpPr>
        <p:grpSpPr bwMode="auto">
          <a:xfrm>
            <a:off x="6934200" y="2599928"/>
            <a:ext cx="1428750" cy="1428750"/>
            <a:chOff x="6000718" y="4357704"/>
            <a:chExt cx="1428760" cy="1428750"/>
          </a:xfrm>
        </p:grpSpPr>
        <p:cxnSp>
          <p:nvCxnSpPr>
            <p:cNvPr id="201" name="직선 연결선 200"/>
            <p:cNvCxnSpPr/>
            <p:nvPr/>
          </p:nvCxnSpPr>
          <p:spPr bwMode="auto">
            <a:xfrm rot="10800000">
              <a:off x="6000718" y="4357704"/>
              <a:ext cx="1428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직선 연결선 201"/>
            <p:cNvCxnSpPr/>
            <p:nvPr/>
          </p:nvCxnSpPr>
          <p:spPr bwMode="auto">
            <a:xfrm rot="10800000">
              <a:off x="6000718" y="4714892"/>
              <a:ext cx="1428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직선 연결선 202"/>
            <p:cNvCxnSpPr/>
            <p:nvPr/>
          </p:nvCxnSpPr>
          <p:spPr bwMode="auto">
            <a:xfrm rot="10800000">
              <a:off x="6000718" y="5786454"/>
              <a:ext cx="1428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직선 연결선 203"/>
            <p:cNvCxnSpPr/>
            <p:nvPr/>
          </p:nvCxnSpPr>
          <p:spPr bwMode="auto">
            <a:xfrm rot="5400000">
              <a:off x="6715103" y="5072079"/>
              <a:ext cx="14287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직선 연결선 204"/>
            <p:cNvCxnSpPr/>
            <p:nvPr/>
          </p:nvCxnSpPr>
          <p:spPr bwMode="auto">
            <a:xfrm rot="5400000">
              <a:off x="5286343" y="5072079"/>
              <a:ext cx="14287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직선 연결선 205"/>
            <p:cNvCxnSpPr/>
            <p:nvPr/>
          </p:nvCxnSpPr>
          <p:spPr bwMode="auto">
            <a:xfrm rot="10800000">
              <a:off x="6000718" y="5072079"/>
              <a:ext cx="1428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직선 연결선 206"/>
            <p:cNvCxnSpPr/>
            <p:nvPr/>
          </p:nvCxnSpPr>
          <p:spPr bwMode="auto">
            <a:xfrm rot="5400000">
              <a:off x="5643534" y="5072079"/>
              <a:ext cx="14287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직선 연결선 207"/>
            <p:cNvCxnSpPr/>
            <p:nvPr/>
          </p:nvCxnSpPr>
          <p:spPr bwMode="auto">
            <a:xfrm rot="10800000">
              <a:off x="6000718" y="5429267"/>
              <a:ext cx="14287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직선 연결선 208"/>
            <p:cNvCxnSpPr/>
            <p:nvPr/>
          </p:nvCxnSpPr>
          <p:spPr bwMode="auto">
            <a:xfrm rot="5400000">
              <a:off x="6357914" y="5072079"/>
              <a:ext cx="14287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직선 연결선 209"/>
            <p:cNvCxnSpPr/>
            <p:nvPr/>
          </p:nvCxnSpPr>
          <p:spPr bwMode="auto">
            <a:xfrm rot="5400000">
              <a:off x="6000723" y="5072079"/>
              <a:ext cx="14287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3" name="Picture 3" descr="C:\Documents and Settings\emily\바탕 화면\kps2009\완성.bmp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4688" y="2428875"/>
            <a:ext cx="785812" cy="64293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4" name="Picture 3" descr="C:\Documents and Settings\emily\바탕 화면\kps2009\완성.bmp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4688" y="3071813"/>
            <a:ext cx="785812" cy="64293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그룹 162"/>
          <p:cNvGrpSpPr>
            <a:grpSpLocks/>
          </p:cNvGrpSpPr>
          <p:nvPr/>
        </p:nvGrpSpPr>
        <p:grpSpPr bwMode="auto">
          <a:xfrm>
            <a:off x="6404570" y="2060848"/>
            <a:ext cx="1047750" cy="919162"/>
            <a:chOff x="6257756" y="1062335"/>
            <a:chExt cx="1047082" cy="918865"/>
          </a:xfrm>
        </p:grpSpPr>
        <p:grpSp>
          <p:nvGrpSpPr>
            <p:cNvPr id="11287" name="그룹 160"/>
            <p:cNvGrpSpPr>
              <a:grpSpLocks/>
            </p:cNvGrpSpPr>
            <p:nvPr/>
          </p:nvGrpSpPr>
          <p:grpSpPr bwMode="auto">
            <a:xfrm>
              <a:off x="6705600" y="1524000"/>
              <a:ext cx="457200" cy="457200"/>
              <a:chOff x="6705600" y="1524000"/>
              <a:chExt cx="457200" cy="457200"/>
            </a:xfrm>
          </p:grpSpPr>
          <p:sp>
            <p:nvSpPr>
              <p:cNvPr id="11289" name="Line 12"/>
              <p:cNvSpPr>
                <a:spLocks noChangeShapeType="1"/>
              </p:cNvSpPr>
              <p:nvPr/>
            </p:nvSpPr>
            <p:spPr bwMode="auto">
              <a:xfrm flipH="1">
                <a:off x="6705600" y="1524000"/>
                <a:ext cx="4572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290" name="Line 12"/>
              <p:cNvSpPr>
                <a:spLocks noChangeShapeType="1"/>
              </p:cNvSpPr>
              <p:nvPr/>
            </p:nvSpPr>
            <p:spPr bwMode="auto">
              <a:xfrm rot="5400000" flipH="1">
                <a:off x="6477000" y="1752600"/>
                <a:ext cx="4572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1288" name="TextBox 161"/>
            <p:cNvSpPr txBox="1">
              <a:spLocks noChangeArrowheads="1"/>
            </p:cNvSpPr>
            <p:nvPr/>
          </p:nvSpPr>
          <p:spPr bwMode="auto">
            <a:xfrm>
              <a:off x="6257756" y="1062335"/>
              <a:ext cx="10470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altLang="ko-KR" sz="2400">
                  <a:solidFill>
                    <a:srgbClr val="FF0000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15 mm</a:t>
              </a:r>
              <a:endParaRPr lang="ko-KR" altLang="en-US" sz="2400">
                <a:solidFill>
                  <a:srgbClr val="FF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</p:grpSp>
      <p:grpSp>
        <p:nvGrpSpPr>
          <p:cNvPr id="13" name="그룹 171"/>
          <p:cNvGrpSpPr>
            <a:grpSpLocks/>
          </p:cNvGrpSpPr>
          <p:nvPr/>
        </p:nvGrpSpPr>
        <p:grpSpPr bwMode="auto">
          <a:xfrm>
            <a:off x="1295400" y="6059189"/>
            <a:ext cx="5334000" cy="538163"/>
            <a:chOff x="1295400" y="5791200"/>
            <a:chExt cx="5334000" cy="537865"/>
          </a:xfrm>
        </p:grpSpPr>
        <p:sp>
          <p:nvSpPr>
            <p:cNvPr id="11280" name="Line 12"/>
            <p:cNvSpPr>
              <a:spLocks noChangeShapeType="1"/>
            </p:cNvSpPr>
            <p:nvPr/>
          </p:nvSpPr>
          <p:spPr bwMode="auto">
            <a:xfrm flipH="1">
              <a:off x="12954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281" name="Line 12"/>
            <p:cNvSpPr>
              <a:spLocks noChangeShapeType="1"/>
            </p:cNvSpPr>
            <p:nvPr/>
          </p:nvSpPr>
          <p:spPr bwMode="auto">
            <a:xfrm flipH="1">
              <a:off x="18288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282" name="Line 12"/>
            <p:cNvSpPr>
              <a:spLocks noChangeShapeType="1"/>
            </p:cNvSpPr>
            <p:nvPr/>
          </p:nvSpPr>
          <p:spPr bwMode="auto">
            <a:xfrm flipH="1">
              <a:off x="24120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283" name="Line 12"/>
            <p:cNvSpPr>
              <a:spLocks noChangeShapeType="1"/>
            </p:cNvSpPr>
            <p:nvPr/>
          </p:nvSpPr>
          <p:spPr bwMode="auto">
            <a:xfrm flipH="1">
              <a:off x="42672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284" name="Line 12"/>
            <p:cNvSpPr>
              <a:spLocks noChangeShapeType="1"/>
            </p:cNvSpPr>
            <p:nvPr/>
          </p:nvSpPr>
          <p:spPr bwMode="auto">
            <a:xfrm flipH="1">
              <a:off x="45720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285" name="Line 12"/>
            <p:cNvSpPr>
              <a:spLocks noChangeShapeType="1"/>
            </p:cNvSpPr>
            <p:nvPr/>
          </p:nvSpPr>
          <p:spPr bwMode="auto">
            <a:xfrm flipH="1">
              <a:off x="63246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286" name="TextBox 170"/>
            <p:cNvSpPr txBox="1">
              <a:spLocks noChangeArrowheads="1"/>
            </p:cNvSpPr>
            <p:nvPr/>
          </p:nvSpPr>
          <p:spPr bwMode="auto">
            <a:xfrm>
              <a:off x="3429000" y="5867400"/>
              <a:ext cx="12320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altLang="ko-KR" sz="2400">
                  <a:solidFill>
                    <a:srgbClr val="FF0000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W, 4mm</a:t>
              </a:r>
              <a:endParaRPr lang="ko-KR" altLang="en-US" sz="2400">
                <a:solidFill>
                  <a:srgbClr val="FF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2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슬라이드 번호 개체 틀 5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7C1B0F5-B358-4904-BF15-41E9F3690038}" type="slidenum">
              <a:rPr lang="ko-KR" altLang="en-US" smtClean="0"/>
              <a:pPr/>
              <a:t>15</a:t>
            </a:fld>
            <a:endParaRPr lang="ko-KR" altLang="en-US" smtClean="0"/>
          </a:p>
        </p:txBody>
      </p:sp>
      <p:grpSp>
        <p:nvGrpSpPr>
          <p:cNvPr id="4" name="그룹 24"/>
          <p:cNvGrpSpPr>
            <a:grpSpLocks/>
          </p:cNvGrpSpPr>
          <p:nvPr/>
        </p:nvGrpSpPr>
        <p:grpSpPr bwMode="auto">
          <a:xfrm>
            <a:off x="714375" y="1547813"/>
            <a:ext cx="7500938" cy="5381625"/>
            <a:chOff x="714348" y="1345156"/>
            <a:chExt cx="7500990" cy="5382134"/>
          </a:xfrm>
        </p:grpSpPr>
        <p:grpSp>
          <p:nvGrpSpPr>
            <p:cNvPr id="5" name="그룹 18"/>
            <p:cNvGrpSpPr>
              <a:grpSpLocks/>
            </p:cNvGrpSpPr>
            <p:nvPr/>
          </p:nvGrpSpPr>
          <p:grpSpPr bwMode="auto">
            <a:xfrm>
              <a:off x="714348" y="1714488"/>
              <a:ext cx="7500990" cy="5012802"/>
              <a:chOff x="714348" y="1714488"/>
              <a:chExt cx="7500990" cy="5012802"/>
            </a:xfrm>
          </p:grpSpPr>
          <p:grpSp>
            <p:nvGrpSpPr>
              <p:cNvPr id="6" name="그룹 10"/>
              <p:cNvGrpSpPr>
                <a:grpSpLocks/>
              </p:cNvGrpSpPr>
              <p:nvPr/>
            </p:nvGrpSpPr>
            <p:grpSpPr bwMode="auto">
              <a:xfrm>
                <a:off x="1428728" y="1714488"/>
                <a:ext cx="6786610" cy="4298422"/>
                <a:chOff x="1428728" y="1559470"/>
                <a:chExt cx="6786610" cy="4298422"/>
              </a:xfrm>
            </p:grpSpPr>
            <p:grpSp>
              <p:nvGrpSpPr>
                <p:cNvPr id="7" name="그룹 6"/>
                <p:cNvGrpSpPr>
                  <a:grpSpLocks/>
                </p:cNvGrpSpPr>
                <p:nvPr/>
              </p:nvGrpSpPr>
              <p:grpSpPr bwMode="auto">
                <a:xfrm>
                  <a:off x="1428728" y="1928802"/>
                  <a:ext cx="6786610" cy="3929090"/>
                  <a:chOff x="357158" y="1309711"/>
                  <a:chExt cx="8715436" cy="5476875"/>
                </a:xfrm>
              </p:grpSpPr>
              <p:pic>
                <p:nvPicPr>
                  <p:cNvPr id="30776" name="그림 3" descr="FOCAL_S1.bmp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3452826" y="1319236"/>
                    <a:ext cx="3048000" cy="5467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777" name="그림 2" descr="FOCAL_S0.bmp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 rot="10800000">
                    <a:off x="357158" y="1309711"/>
                    <a:ext cx="3181351" cy="5476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778" name="그림 5" descr="FOCAL_S1.bmp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024594" y="1319236"/>
                    <a:ext cx="3048000" cy="5467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30773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285984" y="1559470"/>
                  <a:ext cx="71686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>
                      <a:latin typeface="맑은 고딕" pitchFamily="50" charset="-127"/>
                      <a:ea typeface="맑은 고딕" pitchFamily="50" charset="-127"/>
                    </a:rPr>
                    <a:t>SEG0</a:t>
                  </a:r>
                  <a:endParaRPr kumimoji="0" lang="ko-KR" altLang="en-US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0774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643438" y="1559470"/>
                  <a:ext cx="71686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>
                      <a:latin typeface="맑은 고딕" pitchFamily="50" charset="-127"/>
                      <a:ea typeface="맑은 고딕" pitchFamily="50" charset="-127"/>
                    </a:rPr>
                    <a:t>SEG1</a:t>
                  </a:r>
                  <a:endParaRPr kumimoji="0" lang="ko-KR" altLang="en-US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077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572264" y="1571612"/>
                  <a:ext cx="71686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>
                      <a:latin typeface="맑은 고딕" pitchFamily="50" charset="-127"/>
                      <a:ea typeface="맑은 고딕" pitchFamily="50" charset="-127"/>
                    </a:rPr>
                    <a:t>SEG2</a:t>
                  </a:r>
                  <a:endParaRPr kumimoji="0" lang="ko-KR" altLang="en-US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grpSp>
            <p:nvGrpSpPr>
              <p:cNvPr id="8" name="그룹 17"/>
              <p:cNvGrpSpPr>
                <a:grpSpLocks/>
              </p:cNvGrpSpPr>
              <p:nvPr/>
            </p:nvGrpSpPr>
            <p:grpSpPr bwMode="auto">
              <a:xfrm>
                <a:off x="714348" y="4501364"/>
                <a:ext cx="2500330" cy="2225926"/>
                <a:chOff x="714348" y="4501364"/>
                <a:chExt cx="2500330" cy="2225926"/>
              </a:xfrm>
            </p:grpSpPr>
            <p:cxnSp>
              <p:nvCxnSpPr>
                <p:cNvPr id="13" name="직선 화살표 연결선 12"/>
                <p:cNvCxnSpPr/>
                <p:nvPr/>
              </p:nvCxnSpPr>
              <p:spPr>
                <a:xfrm>
                  <a:off x="1071538" y="6357367"/>
                  <a:ext cx="214314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직선 화살표 연결선 14"/>
                <p:cNvCxnSpPr/>
                <p:nvPr/>
              </p:nvCxnSpPr>
              <p:spPr>
                <a:xfrm rot="5400000" flipH="1" flipV="1">
                  <a:off x="142763" y="5428593"/>
                  <a:ext cx="1857550" cy="31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770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714348" y="4572008"/>
                  <a:ext cx="29848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>
                      <a:latin typeface="맑은 고딕" pitchFamily="50" charset="-127"/>
                      <a:ea typeface="맑은 고딕" pitchFamily="50" charset="-127"/>
                    </a:rPr>
                    <a:t>y</a:t>
                  </a:r>
                  <a:endParaRPr kumimoji="0" lang="ko-KR" altLang="en-US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0771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2714612" y="6357958"/>
                  <a:ext cx="29206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>
                      <a:latin typeface="맑은 고딕" pitchFamily="50" charset="-127"/>
                      <a:ea typeface="맑은 고딕" pitchFamily="50" charset="-127"/>
                    </a:rPr>
                    <a:t>z</a:t>
                  </a:r>
                  <a:endParaRPr kumimoji="0" lang="ko-KR" altLang="en-US"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</p:grpSp>
        <p:sp>
          <p:nvSpPr>
            <p:cNvPr id="30763" name="TextBox 21"/>
            <p:cNvSpPr txBox="1">
              <a:spLocks noChangeArrowheads="1"/>
            </p:cNvSpPr>
            <p:nvPr/>
          </p:nvSpPr>
          <p:spPr bwMode="auto">
            <a:xfrm>
              <a:off x="1142976" y="1345156"/>
              <a:ext cx="859472" cy="369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dirty="0" smtClean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   PAD</a:t>
              </a:r>
              <a:endParaRPr kumimoji="0" lang="ko-KR" altLang="en-US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764" name="TextBox 22"/>
            <p:cNvSpPr txBox="1">
              <a:spLocks noChangeArrowheads="1"/>
            </p:cNvSpPr>
            <p:nvPr/>
          </p:nvSpPr>
          <p:spPr bwMode="auto">
            <a:xfrm>
              <a:off x="2232205" y="1345156"/>
              <a:ext cx="7681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>
                  <a:solidFill>
                    <a:srgbClr val="92D050"/>
                  </a:solidFill>
                  <a:latin typeface="맑은 고딕" pitchFamily="50" charset="-127"/>
                  <a:ea typeface="맑은 고딕" pitchFamily="50" charset="-127"/>
                </a:rPr>
                <a:t>STRIP</a:t>
              </a:r>
              <a:endParaRPr kumimoji="0" lang="ko-KR" altLang="en-US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765" name="TextBox 23"/>
            <p:cNvSpPr txBox="1">
              <a:spLocks noChangeArrowheads="1"/>
            </p:cNvSpPr>
            <p:nvPr/>
          </p:nvSpPr>
          <p:spPr bwMode="auto">
            <a:xfrm>
              <a:off x="4739226" y="1345156"/>
              <a:ext cx="4042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>
                  <a:solidFill>
                    <a:srgbClr val="0070C0"/>
                  </a:solidFill>
                  <a:latin typeface="맑은 고딕" pitchFamily="50" charset="-127"/>
                  <a:ea typeface="맑은 고딕" pitchFamily="50" charset="-127"/>
                </a:rPr>
                <a:t>W</a:t>
              </a:r>
              <a:endParaRPr kumimoji="0" lang="ko-KR" altLang="en-US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2071670" y="3071810"/>
            <a:ext cx="7143800" cy="2357454"/>
            <a:chOff x="2071670" y="2786058"/>
            <a:chExt cx="7143800" cy="2357454"/>
          </a:xfrm>
        </p:grpSpPr>
        <p:cxnSp>
          <p:nvCxnSpPr>
            <p:cNvPr id="60" name="직선 연결선 59"/>
            <p:cNvCxnSpPr/>
            <p:nvPr/>
          </p:nvCxnSpPr>
          <p:spPr>
            <a:xfrm rot="10800000">
              <a:off x="2071670" y="5143512"/>
              <a:ext cx="70723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 rot="10800000">
              <a:off x="2071670" y="2786058"/>
              <a:ext cx="70723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화살표 연결선 62"/>
            <p:cNvCxnSpPr/>
            <p:nvPr/>
          </p:nvCxnSpPr>
          <p:spPr>
            <a:xfrm rot="5400000">
              <a:off x="7466033" y="3964785"/>
              <a:ext cx="2214578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8661472" y="3217623"/>
              <a:ext cx="553998" cy="156869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ko-KR" sz="2400" dirty="0" smtClean="0">
                  <a:latin typeface="+mj-lt"/>
                </a:rPr>
                <a:t>-R</a:t>
              </a:r>
              <a:r>
                <a:rPr lang="en-US" altLang="ko-KR" sz="2400" baseline="-25000" dirty="0" smtClean="0">
                  <a:latin typeface="+mj-lt"/>
                </a:rPr>
                <a:t>M</a:t>
              </a:r>
              <a:r>
                <a:rPr lang="en-US" altLang="ko-KR" sz="2400" dirty="0" smtClean="0">
                  <a:latin typeface="+mj-lt"/>
                </a:rPr>
                <a:t>&lt;y&lt;R</a:t>
              </a:r>
              <a:r>
                <a:rPr lang="en-US" altLang="ko-KR" sz="2400" baseline="-25000" dirty="0" smtClean="0">
                  <a:latin typeface="+mj-lt"/>
                </a:rPr>
                <a:t>M</a:t>
              </a:r>
              <a:endParaRPr lang="ko-KR" altLang="en-US" sz="2400" baseline="-25000" dirty="0">
                <a:latin typeface="+mj-lt"/>
              </a:endParaRPr>
            </a:p>
          </p:txBody>
        </p:sp>
      </p:grpSp>
      <p:sp>
        <p:nvSpPr>
          <p:cNvPr id="68" name="제목 1"/>
          <p:cNvSpPr txBox="1">
            <a:spLocks/>
          </p:cNvSpPr>
          <p:nvPr/>
        </p:nvSpPr>
        <p:spPr>
          <a:xfrm>
            <a:off x="285720" y="274638"/>
            <a:ext cx="8472487" cy="1143000"/>
          </a:xfrm>
          <a:prstGeom prst="rect">
            <a:avLst/>
          </a:prstGeom>
          <a:noFill/>
        </p:spPr>
        <p:txBody>
          <a:bodyPr vert="horz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FOCAL - schematic view (y-z view)</a:t>
            </a:r>
            <a:endParaRPr kumimoji="0" lang="ko-KR" altLang="en-US" sz="4400" b="0" i="0" u="none" strike="noStrike" kern="1200" cap="none" spc="100" normalizeH="0" baseline="0" noProof="0" dirty="0">
              <a:ln w="18000">
                <a:noFill/>
                <a:prstDash val="solid"/>
              </a:ln>
              <a:solidFill>
                <a:schemeClr val="tx1"/>
              </a:solidFill>
              <a:effectLst>
                <a:outerShdw blurRad="44450" dist="25400" dir="2700000" algn="tl" rotWithShape="0">
                  <a:schemeClr val="bg1">
                    <a:alpha val="51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4" name="그룹 73"/>
          <p:cNvGrpSpPr/>
          <p:nvPr/>
        </p:nvGrpSpPr>
        <p:grpSpPr>
          <a:xfrm>
            <a:off x="571472" y="3214686"/>
            <a:ext cx="6357938" cy="2000250"/>
            <a:chOff x="571472" y="3214686"/>
            <a:chExt cx="6357938" cy="2000250"/>
          </a:xfrm>
        </p:grpSpPr>
        <p:grpSp>
          <p:nvGrpSpPr>
            <p:cNvPr id="64" name="그룹 63"/>
            <p:cNvGrpSpPr/>
            <p:nvPr/>
          </p:nvGrpSpPr>
          <p:grpSpPr>
            <a:xfrm>
              <a:off x="642910" y="3214686"/>
              <a:ext cx="6286500" cy="2000250"/>
              <a:chOff x="714375" y="2928938"/>
              <a:chExt cx="6286500" cy="2000250"/>
            </a:xfrm>
          </p:grpSpPr>
          <p:cxnSp>
            <p:nvCxnSpPr>
              <p:cNvPr id="25" name="직선 연결선 24"/>
              <p:cNvCxnSpPr/>
              <p:nvPr/>
            </p:nvCxnSpPr>
            <p:spPr bwMode="auto">
              <a:xfrm flipV="1">
                <a:off x="1571625" y="3714750"/>
                <a:ext cx="928688" cy="142875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/>
              <p:nvPr/>
            </p:nvCxnSpPr>
            <p:spPr bwMode="auto">
              <a:xfrm>
                <a:off x="714375" y="3857625"/>
                <a:ext cx="857250" cy="1270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 bwMode="auto">
              <a:xfrm>
                <a:off x="1571625" y="3929063"/>
                <a:ext cx="857250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 bwMode="auto">
              <a:xfrm flipV="1">
                <a:off x="2500313" y="3571875"/>
                <a:ext cx="785812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 bwMode="auto">
              <a:xfrm>
                <a:off x="2500313" y="3714750"/>
                <a:ext cx="1000125" cy="28575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 bwMode="auto">
              <a:xfrm>
                <a:off x="5643563" y="4286250"/>
                <a:ext cx="428625" cy="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 bwMode="auto">
              <a:xfrm>
                <a:off x="3286125" y="3571875"/>
                <a:ext cx="928688" cy="1555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 bwMode="auto">
              <a:xfrm flipV="1">
                <a:off x="4143375" y="3214688"/>
                <a:ext cx="714375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 bwMode="auto">
              <a:xfrm>
                <a:off x="5214938" y="3429000"/>
                <a:ext cx="642937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 bwMode="auto">
              <a:xfrm flipV="1">
                <a:off x="5214938" y="3357563"/>
                <a:ext cx="714375" cy="71437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 bwMode="auto">
              <a:xfrm>
                <a:off x="6500813" y="3429000"/>
                <a:ext cx="428625" cy="7143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 bwMode="auto">
              <a:xfrm flipV="1">
                <a:off x="6500813" y="3357563"/>
                <a:ext cx="500062" cy="71437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/>
              <p:cNvCxnSpPr/>
              <p:nvPr/>
            </p:nvCxnSpPr>
            <p:spPr bwMode="auto">
              <a:xfrm flipV="1">
                <a:off x="4929188" y="4071938"/>
                <a:ext cx="642937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/>
              <p:cNvCxnSpPr/>
              <p:nvPr/>
            </p:nvCxnSpPr>
            <p:spPr bwMode="auto">
              <a:xfrm>
                <a:off x="4929188" y="4214813"/>
                <a:ext cx="642937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 bwMode="auto">
              <a:xfrm>
                <a:off x="3286125" y="4286250"/>
                <a:ext cx="1143000" cy="28575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/>
              <p:cNvCxnSpPr/>
              <p:nvPr/>
            </p:nvCxnSpPr>
            <p:spPr bwMode="auto">
              <a:xfrm>
                <a:off x="3286125" y="4286250"/>
                <a:ext cx="857250" cy="1270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 bwMode="auto">
              <a:xfrm>
                <a:off x="2428875" y="4071938"/>
                <a:ext cx="857250" cy="1270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/>
              <p:cNvCxnSpPr/>
              <p:nvPr/>
            </p:nvCxnSpPr>
            <p:spPr bwMode="auto">
              <a:xfrm>
                <a:off x="2428875" y="4071938"/>
                <a:ext cx="857250" cy="214312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 bwMode="auto">
              <a:xfrm>
                <a:off x="3429000" y="4000500"/>
                <a:ext cx="857250" cy="12700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 bwMode="auto">
              <a:xfrm flipV="1">
                <a:off x="3357563" y="3357563"/>
                <a:ext cx="857250" cy="142875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 bwMode="auto">
              <a:xfrm flipV="1">
                <a:off x="4071938" y="4214813"/>
                <a:ext cx="857250" cy="71437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 bwMode="auto">
              <a:xfrm>
                <a:off x="4429125" y="4572000"/>
                <a:ext cx="428625" cy="214313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/>
              <p:cNvCxnSpPr/>
              <p:nvPr/>
            </p:nvCxnSpPr>
            <p:spPr bwMode="auto">
              <a:xfrm>
                <a:off x="4214813" y="3357563"/>
                <a:ext cx="1000125" cy="71437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 bwMode="auto">
              <a:xfrm>
                <a:off x="5786438" y="3357563"/>
                <a:ext cx="714375" cy="71437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 bwMode="auto">
              <a:xfrm>
                <a:off x="5500688" y="4071938"/>
                <a:ext cx="857250" cy="12700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 bwMode="auto">
              <a:xfrm flipV="1">
                <a:off x="4857750" y="3071813"/>
                <a:ext cx="642938" cy="142875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연결선 69"/>
              <p:cNvCxnSpPr/>
              <p:nvPr/>
            </p:nvCxnSpPr>
            <p:spPr bwMode="auto">
              <a:xfrm flipV="1">
                <a:off x="4786313" y="4714875"/>
                <a:ext cx="642937" cy="7143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연결선 70"/>
              <p:cNvCxnSpPr/>
              <p:nvPr/>
            </p:nvCxnSpPr>
            <p:spPr bwMode="auto">
              <a:xfrm>
                <a:off x="4857750" y="4786313"/>
                <a:ext cx="785813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연결선 71"/>
              <p:cNvCxnSpPr/>
              <p:nvPr/>
            </p:nvCxnSpPr>
            <p:spPr bwMode="auto">
              <a:xfrm flipV="1">
                <a:off x="6357938" y="4000500"/>
                <a:ext cx="357187" cy="7143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연결선 72"/>
              <p:cNvCxnSpPr/>
              <p:nvPr/>
            </p:nvCxnSpPr>
            <p:spPr bwMode="auto">
              <a:xfrm flipV="1">
                <a:off x="5500688" y="2928938"/>
                <a:ext cx="357187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/>
              <p:cNvCxnSpPr/>
              <p:nvPr/>
            </p:nvCxnSpPr>
            <p:spPr bwMode="auto">
              <a:xfrm>
                <a:off x="5643563" y="4286250"/>
                <a:ext cx="928687" cy="28575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81"/>
              <p:cNvCxnSpPr/>
              <p:nvPr/>
            </p:nvCxnSpPr>
            <p:spPr bwMode="auto">
              <a:xfrm>
                <a:off x="5429250" y="3071813"/>
                <a:ext cx="500063" cy="71437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82"/>
              <p:cNvCxnSpPr/>
              <p:nvPr/>
            </p:nvCxnSpPr>
            <p:spPr bwMode="auto">
              <a:xfrm>
                <a:off x="4286250" y="4000500"/>
                <a:ext cx="857250" cy="12700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/>
              <p:cNvCxnSpPr/>
              <p:nvPr/>
            </p:nvCxnSpPr>
            <p:spPr bwMode="auto">
              <a:xfrm flipV="1">
                <a:off x="4286250" y="3857625"/>
                <a:ext cx="714375" cy="14287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/>
              <p:cNvCxnSpPr/>
              <p:nvPr/>
            </p:nvCxnSpPr>
            <p:spPr bwMode="auto">
              <a:xfrm flipV="1">
                <a:off x="5000625" y="3714750"/>
                <a:ext cx="642938" cy="142875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86"/>
              <p:cNvCxnSpPr/>
              <p:nvPr/>
            </p:nvCxnSpPr>
            <p:spPr bwMode="auto">
              <a:xfrm>
                <a:off x="5143500" y="4000500"/>
                <a:ext cx="500063" cy="285750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직사각형 68"/>
            <p:cNvSpPr/>
            <p:nvPr/>
          </p:nvSpPr>
          <p:spPr>
            <a:xfrm>
              <a:off x="571472" y="4774180"/>
              <a:ext cx="26677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+mj-lt"/>
                  <a:sym typeface="Symbol"/>
                </a:rPr>
                <a:t>(EM Shower by single e)</a:t>
              </a:r>
              <a:endParaRPr lang="ko-KR" altLang="en-US" dirty="0">
                <a:latin typeface="+mj-lt"/>
              </a:endParaRPr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0" y="1630908"/>
            <a:ext cx="1523174" cy="869398"/>
            <a:chOff x="0" y="1630908"/>
            <a:chExt cx="1523174" cy="869398"/>
          </a:xfrm>
        </p:grpSpPr>
        <p:cxnSp>
          <p:nvCxnSpPr>
            <p:cNvPr id="76" name="직선 화살표 연결선 75"/>
            <p:cNvCxnSpPr/>
            <p:nvPr/>
          </p:nvCxnSpPr>
          <p:spPr>
            <a:xfrm>
              <a:off x="857224" y="2143116"/>
              <a:ext cx="500066" cy="35719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0" y="1630908"/>
              <a:ext cx="1523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>
                  <a:solidFill>
                    <a:srgbClr val="0070C0"/>
                  </a:solidFill>
                  <a:latin typeface="+mj-lt"/>
                </a:rPr>
                <a:t>~1X</a:t>
              </a:r>
              <a:r>
                <a:rPr lang="en-US" altLang="ko-KR" sz="2400" baseline="-25000" dirty="0" smtClean="0">
                  <a:solidFill>
                    <a:srgbClr val="0070C0"/>
                  </a:solidFill>
                  <a:latin typeface="+mj-lt"/>
                </a:rPr>
                <a:t>0</a:t>
              </a:r>
              <a:r>
                <a:rPr lang="en-US" altLang="ko-KR" sz="2400" dirty="0" smtClean="0">
                  <a:solidFill>
                    <a:srgbClr val="0070C0"/>
                  </a:solidFill>
                  <a:latin typeface="+mj-lt"/>
                </a:rPr>
                <a:t> x </a:t>
              </a:r>
              <a:r>
                <a:rPr lang="en-US" altLang="ko-KR" sz="2400" dirty="0" smtClean="0">
                  <a:solidFill>
                    <a:srgbClr val="FF0000"/>
                  </a:solidFill>
                  <a:latin typeface="+mj-lt"/>
                </a:rPr>
                <a:t>20</a:t>
              </a:r>
              <a:endParaRPr lang="ko-KR" altLang="en-US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cxnSp>
        <p:nvCxnSpPr>
          <p:cNvPr id="77" name="직선 연결선 76"/>
          <p:cNvCxnSpPr/>
          <p:nvPr/>
        </p:nvCxnSpPr>
        <p:spPr>
          <a:xfrm>
            <a:off x="1285852" y="2714620"/>
            <a:ext cx="7072362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1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Current snapshot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268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MPC-EX for PHENIX</a:t>
            </a:r>
            <a:endParaRPr lang="ko-KR" altLang="en-US" dirty="0"/>
          </a:p>
        </p:txBody>
      </p:sp>
      <p:sp>
        <p:nvSpPr>
          <p:cNvPr id="23" name="내용 개체 틀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Application as a pre-shower for EMCal (Electromagnetic calorimeter) 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0928"/>
            <a:ext cx="508442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Sensor Design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64" y="1772816"/>
            <a:ext cx="5372872" cy="41148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55776" y="2852936"/>
            <a:ext cx="2160240" cy="2088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066856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Segmentation as a pre-shower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02" y="1960240"/>
            <a:ext cx="4121612" cy="41148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779912" y="2996952"/>
            <a:ext cx="216024" cy="10801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2699792" y="3537012"/>
            <a:ext cx="42484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20272" y="328498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# of PADs =32</a:t>
            </a:r>
            <a:endParaRPr lang="ko-KR" altLang="en-US" dirty="0"/>
          </a:p>
        </p:txBody>
      </p:sp>
      <p:cxnSp>
        <p:nvCxnSpPr>
          <p:cNvPr id="11" name="직선 화살표 연결선 10"/>
          <p:cNvCxnSpPr/>
          <p:nvPr/>
        </p:nvCxnSpPr>
        <p:spPr>
          <a:xfrm>
            <a:off x="3887924" y="2060848"/>
            <a:ext cx="0" cy="41044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7944" y="54452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# of PADs =4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11960" y="28529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Total # of PADs = 128 </a:t>
            </a:r>
            <a:endParaRPr lang="ko-KR" altLang="en-US" dirty="0"/>
          </a:p>
        </p:txBody>
      </p:sp>
      <p:cxnSp>
        <p:nvCxnSpPr>
          <p:cNvPr id="5" name="직선 화살표 연결선 4"/>
          <p:cNvCxnSpPr/>
          <p:nvPr/>
        </p:nvCxnSpPr>
        <p:spPr>
          <a:xfrm>
            <a:off x="2555776" y="1844824"/>
            <a:ext cx="41044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2483768" y="1916832"/>
            <a:ext cx="0" cy="41764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11960" y="1691516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6.2 cm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85056" y="3694384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6.2 cm</a:t>
            </a:r>
            <a:endParaRPr lang="ko-KR" altLang="en-US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4401322" y="3784650"/>
            <a:ext cx="28803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화살표 연결선 28"/>
          <p:cNvCxnSpPr/>
          <p:nvPr/>
        </p:nvCxnSpPr>
        <p:spPr>
          <a:xfrm>
            <a:off x="4761362" y="3784650"/>
            <a:ext cx="0" cy="9361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>
            <a:off x="4355976" y="3717032"/>
            <a:ext cx="36004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211960" y="3429000"/>
            <a:ext cx="909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/>
              <a:t>0.18cm</a:t>
            </a:r>
            <a:endParaRPr lang="ko-KR" altLang="en-US" sz="1500" dirty="0"/>
          </a:p>
        </p:txBody>
      </p:sp>
      <p:sp>
        <p:nvSpPr>
          <p:cNvPr id="33" name="TextBox 32"/>
          <p:cNvSpPr txBox="1"/>
          <p:nvPr/>
        </p:nvSpPr>
        <p:spPr>
          <a:xfrm rot="5400000">
            <a:off x="4554433" y="4131514"/>
            <a:ext cx="720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/>
              <a:t>1.5cm</a:t>
            </a:r>
            <a:endParaRPr lang="ko-KR" altLang="en-US" sz="1500" dirty="0"/>
          </a:p>
        </p:txBody>
      </p:sp>
      <p:cxnSp>
        <p:nvCxnSpPr>
          <p:cNvPr id="35" name="직선 화살표 연결선 34"/>
          <p:cNvCxnSpPr/>
          <p:nvPr/>
        </p:nvCxnSpPr>
        <p:spPr>
          <a:xfrm>
            <a:off x="3995936" y="4005064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3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What is Si sensor?</a:t>
            </a:r>
            <a:br>
              <a:rPr lang="en-US" altLang="ko-KR" dirty="0" smtClean="0"/>
            </a:br>
            <a:r>
              <a:rPr lang="en-US" altLang="ko-KR" dirty="0" smtClean="0"/>
              <a:t>(Sensor on Si wafer)</a:t>
            </a:r>
            <a:endParaRPr lang="ko-KR" altLang="en-US" dirty="0"/>
          </a:p>
        </p:txBody>
      </p:sp>
      <p:pic>
        <p:nvPicPr>
          <p:cNvPr id="4" name="내용 개체 틀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3448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6072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Fine structure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4658"/>
            <a:ext cx="7924800" cy="3965884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 flipV="1">
            <a:off x="2555776" y="3429000"/>
            <a:ext cx="115212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H="1" flipV="1">
            <a:off x="4067944" y="3429000"/>
            <a:ext cx="43204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H="1" flipV="1">
            <a:off x="4283968" y="3284984"/>
            <a:ext cx="165618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 flipV="1">
            <a:off x="4283968" y="3140968"/>
            <a:ext cx="288032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1880" y="276471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PADs of Sensor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1331640" y="2276872"/>
            <a:ext cx="7200800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4288" y="276471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Bonding PADs</a:t>
            </a:r>
            <a:endParaRPr lang="ko-KR" altLang="en-US" dirty="0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6588224" y="2636912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/>
          <p:cNvSpPr/>
          <p:nvPr/>
        </p:nvSpPr>
        <p:spPr>
          <a:xfrm>
            <a:off x="971600" y="3087881"/>
            <a:ext cx="432048" cy="413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화살표 연결선 18"/>
          <p:cNvCxnSpPr>
            <a:stCxn id="17" idx="6"/>
          </p:cNvCxnSpPr>
          <p:nvPr/>
        </p:nvCxnSpPr>
        <p:spPr>
          <a:xfrm flipV="1">
            <a:off x="1403648" y="3294444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79712" y="308788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Bias </a:t>
            </a:r>
            <a:r>
              <a:rPr lang="en-US" altLang="ko-KR" dirty="0" err="1" smtClean="0"/>
              <a:t>Guardring</a:t>
            </a:r>
            <a:endParaRPr lang="ko-KR" altLang="en-US" dirty="0"/>
          </a:p>
        </p:txBody>
      </p:sp>
      <p:sp>
        <p:nvSpPr>
          <p:cNvPr id="21" name="타원 20"/>
          <p:cNvSpPr/>
          <p:nvPr/>
        </p:nvSpPr>
        <p:spPr>
          <a:xfrm>
            <a:off x="683568" y="4581128"/>
            <a:ext cx="432048" cy="43204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/>
          <p:cNvCxnSpPr>
            <a:stCxn id="21" idx="6"/>
          </p:cNvCxnSpPr>
          <p:nvPr/>
        </p:nvCxnSpPr>
        <p:spPr>
          <a:xfrm flipV="1">
            <a:off x="1115616" y="4581128"/>
            <a:ext cx="86409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79712" y="4222829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Floating </a:t>
            </a:r>
            <a:r>
              <a:rPr lang="en-US" altLang="ko-KR" dirty="0" err="1" smtClean="0"/>
              <a:t>Guardring</a:t>
            </a:r>
            <a:endParaRPr lang="en-US" altLang="ko-KR" dirty="0" smtClean="0"/>
          </a:p>
          <a:p>
            <a:r>
              <a:rPr lang="en-US" altLang="ko-KR" dirty="0" smtClean="0"/>
              <a:t>(3 layer structure)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1259632" y="2367801"/>
            <a:ext cx="432048" cy="413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화살표 연결선 5"/>
          <p:cNvCxnSpPr/>
          <p:nvPr/>
        </p:nvCxnSpPr>
        <p:spPr>
          <a:xfrm>
            <a:off x="1691680" y="2692708"/>
            <a:ext cx="432048" cy="16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23728" y="25743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Edge Rounding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7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Process monitoring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86142"/>
            <a:ext cx="2246379" cy="168478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455368"/>
            <a:ext cx="2279915" cy="17099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73" y="1590670"/>
            <a:ext cx="2687960" cy="20159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18824"/>
            <a:ext cx="2660630" cy="199547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18248"/>
            <a:ext cx="2471936" cy="18539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09658"/>
            <a:ext cx="3816085" cy="28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99728" y="274638"/>
            <a:ext cx="6484640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C–V simulation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4294967295"/>
          </p:nvPr>
        </p:nvSpPr>
        <p:spPr>
          <a:xfrm>
            <a:off x="609600" y="1546448"/>
            <a:ext cx="7924800" cy="411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Substrate </a:t>
            </a:r>
            <a:r>
              <a:rPr lang="en-US" altLang="ko-KR" dirty="0"/>
              <a:t>s</a:t>
            </a:r>
            <a:r>
              <a:rPr lang="en-US" altLang="ko-KR" dirty="0" smtClean="0"/>
              <a:t>pecification </a:t>
            </a:r>
          </a:p>
          <a:p>
            <a:pPr lvl="1"/>
            <a:r>
              <a:rPr lang="en-US" altLang="ko-KR" dirty="0" smtClean="0">
                <a:sym typeface="Symbol"/>
              </a:rPr>
              <a:t>(r</a:t>
            </a:r>
            <a:r>
              <a:rPr lang="en-US" altLang="ko-KR" dirty="0" smtClean="0"/>
              <a:t>esistivity) = 6,9,12,18 k</a:t>
            </a:r>
            <a:r>
              <a:rPr lang="el-GR" altLang="ko-KR" dirty="0" smtClean="0">
                <a:latin typeface="HY궁서"/>
                <a:ea typeface="HY궁서"/>
              </a:rPr>
              <a:t>Ω</a:t>
            </a:r>
            <a:r>
              <a:rPr lang="en-US" altLang="ko-KR" dirty="0" smtClean="0">
                <a:latin typeface="HY궁서"/>
                <a:ea typeface="HY궁서"/>
              </a:rPr>
              <a:t>∙cm </a:t>
            </a:r>
            <a:endParaRPr lang="en-US" altLang="ko-KR" dirty="0">
              <a:latin typeface="HY궁서"/>
              <a:ea typeface="HY궁서"/>
            </a:endParaRPr>
          </a:p>
          <a:p>
            <a:pPr lvl="1"/>
            <a:r>
              <a:rPr lang="en-US" altLang="ko-KR" dirty="0">
                <a:latin typeface="+mj-lt"/>
                <a:ea typeface="HY궁서"/>
              </a:rPr>
              <a:t>t</a:t>
            </a:r>
            <a:r>
              <a:rPr lang="en-US" altLang="ko-KR" dirty="0" smtClean="0">
                <a:latin typeface="+mj-lt"/>
                <a:ea typeface="HY궁서"/>
              </a:rPr>
              <a:t>hickness = 405</a:t>
            </a:r>
            <a:r>
              <a:rPr lang="el-GR" altLang="ko-KR" dirty="0" smtClean="0">
                <a:latin typeface="HY궁서"/>
                <a:ea typeface="HY궁서"/>
              </a:rPr>
              <a:t>μ</a:t>
            </a:r>
            <a:r>
              <a:rPr lang="en-US" altLang="ko-KR" dirty="0" smtClean="0">
                <a:latin typeface="HY궁서"/>
                <a:ea typeface="HY궁서"/>
              </a:rPr>
              <a:t>m </a:t>
            </a:r>
          </a:p>
          <a:p>
            <a:pPr lvl="1"/>
            <a:r>
              <a:rPr lang="en-US" altLang="ko-KR" dirty="0">
                <a:latin typeface="+mj-lt"/>
                <a:ea typeface="HY궁서"/>
              </a:rPr>
              <a:t>o</a:t>
            </a:r>
            <a:r>
              <a:rPr lang="en-US" altLang="ko-KR" dirty="0" smtClean="0">
                <a:latin typeface="+mj-lt"/>
                <a:ea typeface="HY궁서"/>
              </a:rPr>
              <a:t>rientation = &lt;100&gt; </a:t>
            </a:r>
            <a:endParaRPr lang="en-US" altLang="ko-KR" dirty="0" smtClean="0">
              <a:latin typeface="+mj-lt"/>
            </a:endParaRPr>
          </a:p>
          <a:p>
            <a:r>
              <a:rPr lang="en-US" altLang="ko-KR" dirty="0" smtClean="0"/>
              <a:t>Full depletion</a:t>
            </a:r>
          </a:p>
          <a:p>
            <a:pPr lvl="1"/>
            <a:r>
              <a:rPr lang="en-US" altLang="ko-KR" dirty="0" smtClean="0">
                <a:latin typeface="HY궁서" pitchFamily="18" charset="-127"/>
                <a:ea typeface="HY궁서" pitchFamily="18" charset="-127"/>
              </a:rPr>
              <a:t>90V</a:t>
            </a:r>
            <a:r>
              <a:rPr lang="en-US" altLang="ko-KR" dirty="0" smtClean="0"/>
              <a:t>(6k</a:t>
            </a:r>
            <a:r>
              <a:rPr lang="el-GR" altLang="ko-KR" dirty="0">
                <a:latin typeface="HY궁서"/>
                <a:ea typeface="HY궁서"/>
              </a:rPr>
              <a:t>Ω</a:t>
            </a:r>
            <a:r>
              <a:rPr lang="en-US" altLang="ko-KR" dirty="0" smtClean="0">
                <a:latin typeface="HY궁서"/>
                <a:ea typeface="HY궁서"/>
              </a:rPr>
              <a:t>∙cm)</a:t>
            </a:r>
          </a:p>
          <a:p>
            <a:pPr lvl="1"/>
            <a:r>
              <a:rPr lang="en-US" altLang="ko-KR" dirty="0" smtClean="0">
                <a:latin typeface="HY궁서"/>
                <a:ea typeface="HY궁서"/>
              </a:rPr>
              <a:t>60V(</a:t>
            </a:r>
            <a:r>
              <a:rPr lang="en-US" altLang="ko-KR" dirty="0" smtClean="0"/>
              <a:t>9k</a:t>
            </a:r>
            <a:r>
              <a:rPr lang="el-GR" altLang="ko-KR" dirty="0">
                <a:latin typeface="HY궁서"/>
                <a:ea typeface="HY궁서"/>
              </a:rPr>
              <a:t>Ω</a:t>
            </a:r>
            <a:r>
              <a:rPr lang="en-US" altLang="ko-KR" dirty="0" smtClean="0">
                <a:latin typeface="HY궁서"/>
                <a:ea typeface="HY궁서"/>
              </a:rPr>
              <a:t>∙cm)</a:t>
            </a:r>
          </a:p>
          <a:p>
            <a:pPr lvl="1"/>
            <a:r>
              <a:rPr lang="en-US" altLang="ko-KR" dirty="0" smtClean="0">
                <a:latin typeface="HY궁서"/>
                <a:ea typeface="HY궁서"/>
              </a:rPr>
              <a:t>45V(</a:t>
            </a:r>
            <a:r>
              <a:rPr lang="en-US" altLang="ko-KR" dirty="0" smtClean="0"/>
              <a:t>12k</a:t>
            </a:r>
            <a:r>
              <a:rPr lang="el-GR" altLang="ko-KR" dirty="0">
                <a:latin typeface="HY궁서"/>
                <a:ea typeface="HY궁서"/>
              </a:rPr>
              <a:t>Ω</a:t>
            </a:r>
            <a:r>
              <a:rPr lang="en-US" altLang="ko-KR" dirty="0" smtClean="0">
                <a:latin typeface="HY궁서"/>
                <a:ea typeface="HY궁서"/>
              </a:rPr>
              <a:t>∙cm) </a:t>
            </a:r>
          </a:p>
          <a:p>
            <a:pPr lvl="1"/>
            <a:r>
              <a:rPr lang="en-US" altLang="ko-KR" dirty="0" smtClean="0">
                <a:latin typeface="HY궁서"/>
                <a:ea typeface="HY궁서"/>
              </a:rPr>
              <a:t>30V(</a:t>
            </a:r>
            <a:r>
              <a:rPr lang="en-US" altLang="ko-KR" dirty="0" smtClean="0"/>
              <a:t>18k</a:t>
            </a:r>
            <a:r>
              <a:rPr lang="el-GR" altLang="ko-KR" dirty="0">
                <a:latin typeface="HY궁서"/>
                <a:ea typeface="HY궁서"/>
              </a:rPr>
              <a:t>Ω</a:t>
            </a:r>
            <a:r>
              <a:rPr lang="en-US" altLang="ko-KR" dirty="0">
                <a:latin typeface="HY궁서"/>
                <a:ea typeface="HY궁서"/>
              </a:rPr>
              <a:t>∙cm)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35" y="3451820"/>
            <a:ext cx="4290053" cy="32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52" y="1582520"/>
            <a:ext cx="6302400" cy="47268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Test system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10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302400" cy="472680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Test electronics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6963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0" y="1584176"/>
            <a:ext cx="6300192" cy="472514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Actual test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5614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: Capacitance </a:t>
            </a:r>
            <a:endParaRPr lang="en-US" dirty="0"/>
          </a:p>
        </p:txBody>
      </p:sp>
      <p:pic>
        <p:nvPicPr>
          <p:cNvPr id="8194" name="Picture 2" descr="C:\root\work\cv003\cv003_test_patter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78" y="1340768"/>
            <a:ext cx="649179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Measurement : Leakage current </a:t>
            </a: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674404"/>
            <a:ext cx="66294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120" y="3356992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&lt; 1 </a:t>
            </a:r>
            <a:r>
              <a:rPr lang="en-US" altLang="ko-KR" sz="2400" dirty="0" smtClean="0">
                <a:sym typeface="Symbol"/>
              </a:rPr>
              <a:t>A for whole sensor!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5642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circuit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0556" y="1018482"/>
            <a:ext cx="8485718" cy="186903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measured resistance between neighboring channels. Small fraction of them had short. Current yield ~ 30%. Statistics suggest the short is between metal traces. Stringent metal etching process is expected to cure the problem. </a:t>
            </a:r>
            <a:endParaRPr lang="en-US" dirty="0"/>
          </a:p>
        </p:txBody>
      </p:sp>
      <p:grpSp>
        <p:nvGrpSpPr>
          <p:cNvPr id="11" name="그룹 64"/>
          <p:cNvGrpSpPr/>
          <p:nvPr/>
        </p:nvGrpSpPr>
        <p:grpSpPr>
          <a:xfrm>
            <a:off x="1907704" y="3141463"/>
            <a:ext cx="5422101" cy="2697007"/>
            <a:chOff x="251520" y="332656"/>
            <a:chExt cx="8646640" cy="4071357"/>
          </a:xfrm>
        </p:grpSpPr>
        <p:sp>
          <p:nvSpPr>
            <p:cNvPr id="14" name="직사각형 32"/>
            <p:cNvSpPr/>
            <p:nvPr/>
          </p:nvSpPr>
          <p:spPr>
            <a:xfrm rot="18900000">
              <a:off x="505790" y="2639570"/>
              <a:ext cx="145213" cy="76326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7"/>
            <p:cNvSpPr/>
            <p:nvPr/>
          </p:nvSpPr>
          <p:spPr>
            <a:xfrm rot="2700000">
              <a:off x="561951" y="952751"/>
              <a:ext cx="142475" cy="5350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3"/>
            <p:cNvSpPr/>
            <p:nvPr/>
          </p:nvSpPr>
          <p:spPr>
            <a:xfrm rot="16200000">
              <a:off x="257200" y="1236947"/>
              <a:ext cx="288032" cy="2880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5"/>
            <p:cNvSpPr/>
            <p:nvPr/>
          </p:nvSpPr>
          <p:spPr>
            <a:xfrm rot="16200000">
              <a:off x="257201" y="1682840"/>
              <a:ext cx="288032" cy="2880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6"/>
            <p:cNvSpPr/>
            <p:nvPr/>
          </p:nvSpPr>
          <p:spPr>
            <a:xfrm rot="16200000">
              <a:off x="257202" y="2132856"/>
              <a:ext cx="288032" cy="2880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7"/>
            <p:cNvSpPr/>
            <p:nvPr/>
          </p:nvSpPr>
          <p:spPr>
            <a:xfrm rot="16200000">
              <a:off x="251520" y="2568351"/>
              <a:ext cx="288032" cy="2880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3"/>
            <p:cNvSpPr/>
            <p:nvPr/>
          </p:nvSpPr>
          <p:spPr>
            <a:xfrm rot="16200000">
              <a:off x="7278352" y="1233128"/>
              <a:ext cx="1619437" cy="16201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14"/>
            <p:cNvSpPr/>
            <p:nvPr/>
          </p:nvSpPr>
          <p:spPr>
            <a:xfrm rot="16200000">
              <a:off x="5298131" y="1233128"/>
              <a:ext cx="1619437" cy="16201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15"/>
            <p:cNvSpPr/>
            <p:nvPr/>
          </p:nvSpPr>
          <p:spPr>
            <a:xfrm rot="16200000">
              <a:off x="3281908" y="1233127"/>
              <a:ext cx="1619437" cy="16201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16"/>
            <p:cNvSpPr/>
            <p:nvPr/>
          </p:nvSpPr>
          <p:spPr>
            <a:xfrm rot="16200000">
              <a:off x="1265682" y="1236575"/>
              <a:ext cx="1619437" cy="16201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화살표 연결선 17"/>
            <p:cNvCxnSpPr/>
            <p:nvPr/>
          </p:nvCxnSpPr>
          <p:spPr>
            <a:xfrm>
              <a:off x="6917939" y="980728"/>
              <a:ext cx="336061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854206" y="46738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30 </a:t>
              </a:r>
              <a:r>
                <a:rPr lang="en-US" altLang="ko-KR" dirty="0" smtClean="0">
                  <a:sym typeface="Symbol"/>
                </a:rPr>
                <a:t></a:t>
              </a:r>
              <a:endParaRPr lang="ko-KR" altLang="en-US" dirty="0"/>
            </a:p>
          </p:txBody>
        </p:sp>
        <p:cxnSp>
          <p:nvCxnSpPr>
            <p:cNvPr id="26" name="직선 연결선 19"/>
            <p:cNvCxnSpPr/>
            <p:nvPr/>
          </p:nvCxnSpPr>
          <p:spPr>
            <a:xfrm>
              <a:off x="6917939" y="836712"/>
              <a:ext cx="0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0"/>
            <p:cNvCxnSpPr/>
            <p:nvPr/>
          </p:nvCxnSpPr>
          <p:spPr>
            <a:xfrm>
              <a:off x="7264800" y="836712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3"/>
            <p:cNvSpPr/>
            <p:nvPr/>
          </p:nvSpPr>
          <p:spPr>
            <a:xfrm rot="16200000">
              <a:off x="840406" y="1473958"/>
              <a:ext cx="144016" cy="70579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4"/>
            <p:cNvSpPr/>
            <p:nvPr/>
          </p:nvSpPr>
          <p:spPr>
            <a:xfrm rot="16200000">
              <a:off x="2015717" y="-279411"/>
              <a:ext cx="144017" cy="266429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5"/>
            <p:cNvSpPr/>
            <p:nvPr/>
          </p:nvSpPr>
          <p:spPr>
            <a:xfrm>
              <a:off x="3281537" y="1124744"/>
              <a:ext cx="144016" cy="112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28"/>
            <p:cNvSpPr/>
            <p:nvPr/>
          </p:nvSpPr>
          <p:spPr>
            <a:xfrm rot="16200000">
              <a:off x="3995935" y="-27382"/>
              <a:ext cx="144018" cy="66247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29"/>
            <p:cNvSpPr/>
            <p:nvPr/>
          </p:nvSpPr>
          <p:spPr>
            <a:xfrm rot="16200000">
              <a:off x="3131838" y="804897"/>
              <a:ext cx="144020" cy="446449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0"/>
            <p:cNvSpPr/>
            <p:nvPr/>
          </p:nvSpPr>
          <p:spPr>
            <a:xfrm>
              <a:off x="5292080" y="2852936"/>
              <a:ext cx="144016" cy="112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1"/>
            <p:cNvSpPr/>
            <p:nvPr/>
          </p:nvSpPr>
          <p:spPr>
            <a:xfrm>
              <a:off x="7308304" y="2852936"/>
              <a:ext cx="115512" cy="50405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3"/>
            <p:cNvSpPr/>
            <p:nvPr/>
          </p:nvSpPr>
          <p:spPr>
            <a:xfrm>
              <a:off x="912414" y="2399170"/>
              <a:ext cx="144016" cy="70579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4"/>
            <p:cNvSpPr/>
            <p:nvPr/>
          </p:nvSpPr>
          <p:spPr>
            <a:xfrm rot="16200000">
              <a:off x="735968" y="2078705"/>
              <a:ext cx="144016" cy="49691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7" name="직선 연결선 35"/>
            <p:cNvCxnSpPr/>
            <p:nvPr/>
          </p:nvCxnSpPr>
          <p:spPr>
            <a:xfrm>
              <a:off x="533976" y="388845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6"/>
            <p:cNvCxnSpPr/>
            <p:nvPr/>
          </p:nvCxnSpPr>
          <p:spPr>
            <a:xfrm>
              <a:off x="1259735" y="388845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7"/>
            <p:cNvCxnSpPr/>
            <p:nvPr/>
          </p:nvCxnSpPr>
          <p:spPr>
            <a:xfrm>
              <a:off x="539552" y="764704"/>
              <a:ext cx="72018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61518" y="33265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3</a:t>
              </a:r>
              <a:r>
                <a:rPr lang="en-US" altLang="ko-KR" dirty="0" smtClean="0"/>
                <a:t>0 </a:t>
              </a:r>
              <a:r>
                <a:rPr lang="en-US" altLang="ko-KR" dirty="0" smtClean="0">
                  <a:sym typeface="Symbol"/>
                </a:rPr>
                <a:t></a:t>
              </a:r>
              <a:endParaRPr lang="ko-KR" altLang="en-US" dirty="0"/>
            </a:p>
          </p:txBody>
        </p:sp>
        <p:cxnSp>
          <p:nvCxnSpPr>
            <p:cNvPr id="41" name="직선 연결선 41"/>
            <p:cNvCxnSpPr/>
            <p:nvPr/>
          </p:nvCxnSpPr>
          <p:spPr>
            <a:xfrm>
              <a:off x="5436096" y="3141056"/>
              <a:ext cx="0" cy="1008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2"/>
            <p:cNvCxnSpPr/>
            <p:nvPr/>
          </p:nvCxnSpPr>
          <p:spPr>
            <a:xfrm>
              <a:off x="899592" y="3068960"/>
              <a:ext cx="14559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3"/>
            <p:cNvCxnSpPr/>
            <p:nvPr/>
          </p:nvCxnSpPr>
          <p:spPr>
            <a:xfrm>
              <a:off x="3281537" y="3501008"/>
              <a:ext cx="161446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779912" y="3449325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1.5 </a:t>
              </a:r>
              <a:r>
                <a:rPr lang="en-US" altLang="ko-KR" dirty="0" smtClean="0">
                  <a:sym typeface="Symbol"/>
                </a:rPr>
                <a:t>cm</a:t>
              </a:r>
              <a:endParaRPr lang="ko-KR" altLang="en-US" dirty="0"/>
            </a:p>
          </p:txBody>
        </p:sp>
        <p:cxnSp>
          <p:nvCxnSpPr>
            <p:cNvPr id="45" name="직선 연결선 45"/>
            <p:cNvCxnSpPr/>
            <p:nvPr/>
          </p:nvCxnSpPr>
          <p:spPr>
            <a:xfrm>
              <a:off x="3275856" y="2853024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6"/>
            <p:cNvCxnSpPr/>
            <p:nvPr/>
          </p:nvCxnSpPr>
          <p:spPr>
            <a:xfrm>
              <a:off x="4896000" y="2853024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9"/>
            <p:cNvCxnSpPr/>
            <p:nvPr/>
          </p:nvCxnSpPr>
          <p:spPr>
            <a:xfrm>
              <a:off x="2915816" y="2852936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50"/>
            <p:cNvCxnSpPr/>
            <p:nvPr/>
          </p:nvCxnSpPr>
          <p:spPr>
            <a:xfrm>
              <a:off x="1259632" y="2852936"/>
              <a:ext cx="0" cy="79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화살표 연결선 52"/>
            <p:cNvCxnSpPr/>
            <p:nvPr/>
          </p:nvCxnSpPr>
          <p:spPr>
            <a:xfrm>
              <a:off x="1301353" y="3501008"/>
              <a:ext cx="161446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619672" y="3458617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1.5 </a:t>
              </a:r>
              <a:r>
                <a:rPr lang="en-US" altLang="ko-KR" dirty="0" smtClean="0">
                  <a:sym typeface="Symbol"/>
                </a:rPr>
                <a:t>cm</a:t>
              </a:r>
              <a:endParaRPr lang="ko-KR" altLang="en-US" dirty="0"/>
            </a:p>
          </p:txBody>
        </p:sp>
        <p:cxnSp>
          <p:nvCxnSpPr>
            <p:cNvPr id="51" name="직선 화살표 연결선 54"/>
            <p:cNvCxnSpPr/>
            <p:nvPr/>
          </p:nvCxnSpPr>
          <p:spPr>
            <a:xfrm>
              <a:off x="971599" y="4077072"/>
              <a:ext cx="439248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843808" y="4034681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3 cm</a:t>
              </a:r>
              <a:endParaRPr lang="ko-KR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10778" y="1793489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1</a:t>
              </a:r>
              <a:endParaRPr lang="ko-KR" altLang="en-US" sz="2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940152" y="1815207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2</a:t>
              </a:r>
              <a:endParaRPr lang="ko-KR" altLang="en-US" sz="2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07704" y="1815207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3</a:t>
              </a:r>
              <a:endParaRPr lang="ko-KR" alt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01392" y="1815207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4</a:t>
              </a:r>
              <a:endParaRPr lang="ko-KR" altLang="en-US" sz="2400" dirty="0"/>
            </a:p>
          </p:txBody>
        </p:sp>
      </p:grpSp>
      <p:cxnSp>
        <p:nvCxnSpPr>
          <p:cNvPr id="8" name="직선 연결선 72"/>
          <p:cNvCxnSpPr/>
          <p:nvPr/>
        </p:nvCxnSpPr>
        <p:spPr>
          <a:xfrm>
            <a:off x="1907704" y="2970280"/>
            <a:ext cx="3562" cy="770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73"/>
          <p:cNvCxnSpPr/>
          <p:nvPr/>
        </p:nvCxnSpPr>
        <p:spPr>
          <a:xfrm>
            <a:off x="7326243" y="2970280"/>
            <a:ext cx="0" cy="763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76"/>
          <p:cNvCxnSpPr/>
          <p:nvPr/>
        </p:nvCxnSpPr>
        <p:spPr>
          <a:xfrm>
            <a:off x="1911267" y="3065739"/>
            <a:ext cx="54149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91201" y="2708920"/>
            <a:ext cx="442491" cy="244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 </a:t>
            </a:r>
            <a:r>
              <a:rPr lang="en-US" altLang="ko-KR" dirty="0" smtClean="0">
                <a:sym typeface="Symbol"/>
              </a:rPr>
              <a:t>cm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1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Ending comment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Challenges are there…, but bright future is ahead!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6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What is Si sensor?</a:t>
            </a:r>
            <a:br>
              <a:rPr lang="en-US" altLang="ko-KR" dirty="0" smtClean="0"/>
            </a:br>
            <a:r>
              <a:rPr lang="en-US" altLang="ko-KR" dirty="0" smtClean="0"/>
              <a:t>(Diced </a:t>
            </a:r>
            <a:r>
              <a:rPr lang="en-US" altLang="ko-KR" dirty="0" smtClean="0"/>
              <a:t>s</a:t>
            </a:r>
            <a:r>
              <a:rPr lang="en-US" altLang="ko-KR" dirty="0" smtClean="0"/>
              <a:t>ensor)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for student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631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How do we make it? </a:t>
            </a:r>
            <a:br>
              <a:rPr lang="en-US" altLang="ko-KR" dirty="0" smtClean="0"/>
            </a:br>
            <a:r>
              <a:rPr lang="en-US" altLang="ko-KR" dirty="0" smtClean="0"/>
              <a:t>(CMOS process)</a:t>
            </a:r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1475656" y="1772816"/>
            <a:ext cx="6192688" cy="4644516"/>
            <a:chOff x="1475656" y="1556792"/>
            <a:chExt cx="6192688" cy="4644516"/>
          </a:xfrm>
        </p:grpSpPr>
        <p:pic>
          <p:nvPicPr>
            <p:cNvPr id="3" name="내용 개체 틀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556792"/>
              <a:ext cx="6192688" cy="46445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99792" y="2204864"/>
              <a:ext cx="2978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High purity Si wafer</a:t>
              </a:r>
              <a:endParaRPr lang="ko-KR" altLang="en-US" sz="2400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475656" y="1772816"/>
            <a:ext cx="6192688" cy="4644516"/>
            <a:chOff x="1475656" y="1556792"/>
            <a:chExt cx="6192688" cy="4644516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556792"/>
              <a:ext cx="6192688" cy="46445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59641" y="2204864"/>
              <a:ext cx="1531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Oxidation</a:t>
              </a:r>
              <a:endParaRPr lang="ko-KR" altLang="en-US" sz="2400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475656" y="1772816"/>
            <a:ext cx="6192688" cy="4644516"/>
            <a:chOff x="1475656" y="1772816"/>
            <a:chExt cx="6192688" cy="4644516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772816"/>
              <a:ext cx="6192688" cy="46445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82728" y="2463279"/>
              <a:ext cx="1789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Ion implant</a:t>
              </a:r>
              <a:endParaRPr lang="ko-KR" altLang="en-US" sz="2400" dirty="0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475656" y="1772815"/>
            <a:ext cx="6167501" cy="4625625"/>
            <a:chOff x="1500843" y="1772815"/>
            <a:chExt cx="6167501" cy="4625625"/>
          </a:xfrm>
        </p:grpSpPr>
        <p:pic>
          <p:nvPicPr>
            <p:cNvPr id="16" name="내용 개체 틀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843" y="1772815"/>
              <a:ext cx="6167501" cy="46256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27784" y="2348880"/>
              <a:ext cx="334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Oxide layer deposition</a:t>
              </a:r>
              <a:endParaRPr lang="ko-KR" altLang="en-US" sz="2400" dirty="0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472195" y="1772814"/>
            <a:ext cx="6167500" cy="4625625"/>
            <a:chOff x="1472195" y="1772814"/>
            <a:chExt cx="6167500" cy="4625625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195" y="1772814"/>
              <a:ext cx="6167500" cy="46256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627784" y="2348880"/>
              <a:ext cx="2751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/>
                <a:t>Etch for contact</a:t>
              </a:r>
              <a:endParaRPr lang="ko-KR" altLang="en-US" sz="2400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446843" y="1772693"/>
            <a:ext cx="6192852" cy="4644639"/>
            <a:chOff x="1470677" y="1753799"/>
            <a:chExt cx="6192852" cy="4644639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677" y="1753799"/>
              <a:ext cx="6192852" cy="464463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83768" y="2204864"/>
              <a:ext cx="3323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Metal layer deposition</a:t>
              </a:r>
              <a:endParaRPr lang="ko-KR" altLang="en-US" sz="2400" dirty="0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475656" y="1767583"/>
            <a:ext cx="6167500" cy="4625625"/>
            <a:chOff x="1472195" y="1767583"/>
            <a:chExt cx="6167500" cy="4625625"/>
          </a:xfrm>
        </p:grpSpPr>
        <p:pic>
          <p:nvPicPr>
            <p:cNvPr id="30" name="내용 개체 틀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195" y="1767583"/>
              <a:ext cx="6167500" cy="462562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483768" y="2247255"/>
              <a:ext cx="1700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Passivation</a:t>
              </a:r>
              <a:endParaRPr lang="ko-KR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93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899592" y="1484784"/>
            <a:ext cx="7532059" cy="5298418"/>
            <a:chOff x="899592" y="1556792"/>
            <a:chExt cx="7532059" cy="5298418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1556792"/>
              <a:ext cx="7532059" cy="4683570"/>
            </a:xfrm>
            <a:prstGeom prst="rect">
              <a:avLst/>
            </a:prstGeom>
          </p:spPr>
        </p:pic>
        <p:graphicFrame>
          <p:nvGraphicFramePr>
            <p:cNvPr id="6" name="개체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3102386"/>
                </p:ext>
              </p:extLst>
            </p:nvPr>
          </p:nvGraphicFramePr>
          <p:xfrm>
            <a:off x="3113862" y="6240362"/>
            <a:ext cx="3103518" cy="614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2" name="수식" r:id="rId4" imgW="1346040" imgH="266400" progId="Equation.3">
                    <p:embed/>
                  </p:oleObj>
                </mc:Choice>
                <mc:Fallback>
                  <p:oleObj name="수식" r:id="rId4" imgW="1346040" imgH="26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13862" y="6240362"/>
                          <a:ext cx="3103518" cy="6148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does it operate?</a:t>
            </a:r>
            <a:endParaRPr lang="ko-KR" alt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2163"/>
            <a:ext cx="59055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836" y="1592163"/>
            <a:ext cx="59055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1690837" y="1628800"/>
            <a:ext cx="5905499" cy="4392488"/>
            <a:chOff x="1690837" y="1628800"/>
            <a:chExt cx="5905499" cy="439248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837" y="1628800"/>
              <a:ext cx="5905499" cy="439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116680" y="2060848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-</a:t>
              </a:r>
              <a:endParaRPr lang="ko-KR" altLang="en-US" sz="2400" dirty="0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617687"/>
            <a:ext cx="5904657" cy="441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6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슬라이드 번호 개체 틀 2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3E9D131-D0FB-48E0-BF2F-01E6B97737A6}" type="slidenum">
              <a:rPr lang="en-US" altLang="ko-KR"/>
              <a:pPr>
                <a:defRPr/>
              </a:pPr>
              <a:t>7</a:t>
            </a:fld>
            <a:r>
              <a:rPr lang="en-US" altLang="ko-KR"/>
              <a:t>/32</a:t>
            </a:r>
          </a:p>
        </p:txBody>
      </p:sp>
      <p:pic>
        <p:nvPicPr>
          <p:cNvPr id="51203" name="그림 4" descr="EMB00001348a1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5191125" cy="4743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51205" name="_x119128000" descr="EMB0000124c1d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1138"/>
            <a:ext cx="3325813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바닥글 개체 틀 1"/>
          <p:cNvSpPr txBox="1">
            <a:spLocks/>
          </p:cNvSpPr>
          <p:nvPr/>
        </p:nvSpPr>
        <p:spPr bwMode="auto">
          <a:xfrm>
            <a:off x="3200400" y="649287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ko-KR" sz="1800">
                <a:solidFill>
                  <a:schemeClr val="tx1"/>
                </a:solidFill>
              </a:rPr>
              <a:t>KPS, Fall 2010</a:t>
            </a:r>
          </a:p>
        </p:txBody>
      </p:sp>
      <p:sp>
        <p:nvSpPr>
          <p:cNvPr id="51207" name="TextBox 10"/>
          <p:cNvSpPr txBox="1">
            <a:spLocks noChangeArrowheads="1"/>
          </p:cNvSpPr>
          <p:nvPr/>
        </p:nvSpPr>
        <p:spPr bwMode="auto">
          <a:xfrm>
            <a:off x="6386513" y="228600"/>
            <a:ext cx="252888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30B0B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ko-KR"/>
              <a:t>Cosmic muon test</a:t>
            </a:r>
            <a:endParaRPr lang="ko-KR" altLang="en-US"/>
          </a:p>
        </p:txBody>
      </p:sp>
      <p:pic>
        <p:nvPicPr>
          <p:cNvPr id="51208" name="그림 6" descr="C:\Documents and Settings\jhbhom.Y-5A722660F7114\바탕 화면\제목 없음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r="28545"/>
          <a:stretch>
            <a:fillRect/>
          </a:stretch>
        </p:blipFill>
        <p:spPr bwMode="auto">
          <a:xfrm>
            <a:off x="257175" y="2667000"/>
            <a:ext cx="1800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0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Possibility in Korea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918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 sensor in general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</a:t>
            </a:r>
            <a:r>
              <a:rPr lang="en-US" altLang="ko-KR" dirty="0" smtClean="0"/>
              <a:t>ature technology</a:t>
            </a:r>
          </a:p>
          <a:p>
            <a:r>
              <a:rPr lang="en-US" altLang="ko-KR" dirty="0" smtClean="0"/>
              <a:t>Reliable performance</a:t>
            </a:r>
          </a:p>
          <a:p>
            <a:r>
              <a:rPr lang="en-US" altLang="ko-KR" dirty="0" smtClean="0"/>
              <a:t>Fine granule </a:t>
            </a:r>
          </a:p>
          <a:p>
            <a:r>
              <a:rPr lang="en-US" altLang="ko-KR" dirty="0" smtClean="0"/>
              <a:t>Higher energy and time resolution (than gaseous ionization detectors) </a:t>
            </a:r>
          </a:p>
          <a:p>
            <a:r>
              <a:rPr lang="en-US" altLang="ko-KR" dirty="0" smtClean="0">
                <a:solidFill>
                  <a:srgbClr val="FF0000"/>
                </a:solidFill>
              </a:rPr>
              <a:t>Key burden is cost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16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427</Words>
  <Application>Microsoft Office PowerPoint</Application>
  <PresentationFormat>화면 슬라이드 쇼(4:3)</PresentationFormat>
  <Paragraphs>115</Paragraphs>
  <Slides>29</Slides>
  <Notes>1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1" baseType="lpstr">
      <vt:lpstr>Office 테마</vt:lpstr>
      <vt:lpstr>수식</vt:lpstr>
      <vt:lpstr>Prospect for Si sensors  in Korea</vt:lpstr>
      <vt:lpstr>What is Si sensor? (Sensor on Si wafer)</vt:lpstr>
      <vt:lpstr>What is Si sensor? (Diced sensor)</vt:lpstr>
      <vt:lpstr>Introduction for student</vt:lpstr>
      <vt:lpstr>How do we make it?  (CMOS process)</vt:lpstr>
      <vt:lpstr>How does it operate?</vt:lpstr>
      <vt:lpstr>PowerPoint 프레젠테이션</vt:lpstr>
      <vt:lpstr>Possibility in Korea</vt:lpstr>
      <vt:lpstr>Si sensor in general</vt:lpstr>
      <vt:lpstr>Korean Strength</vt:lpstr>
      <vt:lpstr>PowerPoint 프레젠테이션</vt:lpstr>
      <vt:lpstr>Application</vt:lpstr>
      <vt:lpstr>PowerPoint 프레젠테이션</vt:lpstr>
      <vt:lpstr> Schematics</vt:lpstr>
      <vt:lpstr>PowerPoint 프레젠테이션</vt:lpstr>
      <vt:lpstr>Current snapshot</vt:lpstr>
      <vt:lpstr>MPC-EX for PHENIX</vt:lpstr>
      <vt:lpstr>Sensor Design</vt:lpstr>
      <vt:lpstr>Segmentation as a pre-shower</vt:lpstr>
      <vt:lpstr>Fine structure</vt:lpstr>
      <vt:lpstr>Process monitoring</vt:lpstr>
      <vt:lpstr>C–V simulation</vt:lpstr>
      <vt:lpstr>Test system</vt:lpstr>
      <vt:lpstr>Test electronics</vt:lpstr>
      <vt:lpstr>Actual test</vt:lpstr>
      <vt:lpstr>Measurement : Capacitance </vt:lpstr>
      <vt:lpstr>Measurement : Leakage current </vt:lpstr>
      <vt:lpstr>Electric circuit test</vt:lpstr>
      <vt:lpstr>Ending comment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Relativistic Heavy Ion Physics &amp; Prospects in Korea</dc:title>
  <dc:creator>Microsoft Corporation</dc:creator>
  <cp:lastModifiedBy>hp</cp:lastModifiedBy>
  <cp:revision>84</cp:revision>
  <dcterms:created xsi:type="dcterms:W3CDTF">2006-10-05T04:04:58Z</dcterms:created>
  <dcterms:modified xsi:type="dcterms:W3CDTF">2012-02-20T20:48:30Z</dcterms:modified>
</cp:coreProperties>
</file>